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6" r:id="rId3"/>
    <p:sldId id="262" r:id="rId4"/>
    <p:sldId id="268" r:id="rId5"/>
    <p:sldId id="260" r:id="rId6"/>
    <p:sldId id="269" r:id="rId7"/>
    <p:sldId id="263" r:id="rId8"/>
    <p:sldId id="267" r:id="rId9"/>
    <p:sldId id="270" r:id="rId10"/>
    <p:sldId id="271" r:id="rId11"/>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p:cViewPr varScale="1">
        <p:scale>
          <a:sx n="87" d="100"/>
          <a:sy n="87" d="100"/>
        </p:scale>
        <p:origin x="-11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45BC37-887F-4C71-AF7D-7B033A6EF04D}" type="datetimeFigureOut">
              <a:rPr lang="ko-KR" altLang="en-US" smtClean="0"/>
              <a:pPr/>
              <a:t>2013-09-11</a:t>
            </a:fld>
            <a:endParaRPr lang="ko-KR" altLang="en-US"/>
          </a:p>
        </p:txBody>
      </p:sp>
      <p:sp>
        <p:nvSpPr>
          <p:cNvPr id="4" name="슬라이드 이미지 개체 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300807-B8B2-446B-99D1-A946A235A0B3}"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7"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8"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cxnSp>
        <p:nvCxnSpPr>
          <p:cNvPr id="11"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2013</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15-13-0508-00-0008</a:t>
            </a:r>
            <a:endParaRPr lang="en-US" sz="1400" b="1" dirty="0">
              <a:latin typeface="Times New Roman" pitchFamily="18" charset="0"/>
              <a:cs typeface="Times New Roman" pitchFamily="18" charset="0"/>
            </a:endParaRPr>
          </a:p>
        </p:txBody>
      </p:sp>
      <p:cxnSp>
        <p:nvCxnSpPr>
          <p:cNvPr id="14"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Discussion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6"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500042"/>
            <a:ext cx="8229600" cy="1071570"/>
          </a:xfrm>
        </p:spPr>
        <p:txBody>
          <a:bodyPr/>
          <a:lstStyle>
            <a:lvl1pPr>
              <a:defRPr baseline="0">
                <a:latin typeface="Arial" pitchFamily="34" charset="0"/>
                <a:ea typeface="맑은 고딕" pitchFamily="50" charset="-127"/>
              </a:defRPr>
            </a:lvl1pPr>
          </a:lstStyle>
          <a:p>
            <a:r>
              <a:rPr lang="ko-KR" altLang="en-US" dirty="0" smtClean="0"/>
              <a:t>마스터 제목 스타일 편집</a:t>
            </a:r>
            <a:endParaRPr lang="ko-KR" altLang="en-US" dirty="0"/>
          </a:p>
        </p:txBody>
      </p:sp>
      <p:sp>
        <p:nvSpPr>
          <p:cNvPr id="3" name="내용 개체 틀 2"/>
          <p:cNvSpPr>
            <a:spLocks noGrp="1"/>
          </p:cNvSpPr>
          <p:nvPr>
            <p:ph idx="1"/>
          </p:nvPr>
        </p:nvSpPr>
        <p:spPr/>
        <p:txBody>
          <a:bodyPr/>
          <a:lstStyle>
            <a:lvl1pPr>
              <a:defRPr baseline="0">
                <a:latin typeface="Arial" pitchFamily="34" charset="0"/>
                <a:ea typeface="맑은 고딕" pitchFamily="50" charset="-127"/>
              </a:defRPr>
            </a:lvl1pPr>
            <a:lvl2pPr>
              <a:defRPr baseline="0">
                <a:latin typeface="Arial" pitchFamily="34" charset="0"/>
                <a:ea typeface="맑은 고딕" pitchFamily="50" charset="-127"/>
              </a:defRPr>
            </a:lvl2pPr>
            <a:lvl3pPr>
              <a:defRPr baseline="0">
                <a:latin typeface="Arial" pitchFamily="34" charset="0"/>
                <a:ea typeface="맑은 고딕" pitchFamily="50" charset="-127"/>
              </a:defRPr>
            </a:lvl3pPr>
            <a:lvl4pPr>
              <a:defRPr baseline="0">
                <a:latin typeface="Arial" pitchFamily="34" charset="0"/>
                <a:ea typeface="맑은 고딕" pitchFamily="50" charset="-127"/>
              </a:defRPr>
            </a:lvl4pPr>
            <a:lvl5pPr>
              <a:defRPr baseline="0">
                <a:latin typeface="Arial" pitchFamily="34" charset="0"/>
                <a:ea typeface="맑은 고딕" pitchFamily="50" charset="-127"/>
              </a:defRPr>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cxnSp>
        <p:nvCxnSpPr>
          <p:cNvPr id="20"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Jinyoung Chun,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23"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a:t>
            </a:r>
            <a:r>
              <a:rPr lang="en-US" sz="1400" b="1" dirty="0" smtClean="0">
                <a:latin typeface="Times New Roman" pitchFamily="18" charset="0"/>
                <a:cs typeface="Times New Roman" pitchFamily="18" charset="0"/>
              </a:rPr>
              <a:t>2013</a:t>
            </a:r>
            <a:endParaRPr lang="en-US" sz="1400" b="1" dirty="0">
              <a:latin typeface="Times New Roman" pitchFamily="18" charset="0"/>
              <a:cs typeface="Times New Roman" pitchFamily="18" charset="0"/>
            </a:endParaRPr>
          </a:p>
        </p:txBody>
      </p:sp>
      <p:sp>
        <p:nvSpPr>
          <p:cNvPr id="25" name="TextBox 2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15-13-0508-00-0008</a:t>
            </a:r>
            <a:endParaRPr lang="en-US" sz="1400" b="1" dirty="0">
              <a:latin typeface="Times New Roman" pitchFamily="18" charset="0"/>
              <a:cs typeface="Times New Roman" pitchFamily="18" charset="0"/>
            </a:endParaRPr>
          </a:p>
        </p:txBody>
      </p:sp>
      <p:sp>
        <p:nvSpPr>
          <p:cNvPr id="26"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27"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Discussion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EC6850D-29FC-4331-943B-17876AA8FA9E}" type="datetimeFigureOut">
              <a:rPr lang="ko-KR" altLang="en-US" smtClean="0"/>
              <a:pPr/>
              <a:t>2013-09-11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62525CD-80CC-4E45-8582-533D0726553C}"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6850D-29FC-4331-943B-17876AA8FA9E}" type="datetimeFigureOut">
              <a:rPr lang="ko-KR" altLang="en-US" smtClean="0"/>
              <a:pPr/>
              <a:t>2013-09-11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525CD-80CC-4E45-8582-533D0726553C}"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85720" y="609600"/>
            <a:ext cx="8572560" cy="4893647"/>
          </a:xfrm>
          <a:prstGeom prst="rect">
            <a:avLst/>
          </a:prstGeom>
          <a:noFill/>
          <a:ln w="12700">
            <a:noFill/>
            <a:miter lim="800000"/>
            <a:headEnd type="none" w="sm" len="sm"/>
            <a:tailEnd type="none" w="sm" len="sm"/>
          </a:ln>
          <a:effectLst/>
        </p:spPr>
        <p:txBody>
          <a:bodyPr wrap="square">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kumimoji="0" lang="en-US" altLang="ko-KR" b="1" dirty="0" smtClean="0">
                <a:latin typeface="Times New Roman" pitchFamily="18" charset="0"/>
                <a:ea typeface="굴림" pitchFamily="50" charset="-127"/>
                <a:cs typeface="Times New Roman" pitchFamily="18" charset="0"/>
              </a:rPr>
              <a:t>Consideration on multi-channel operation</a:t>
            </a: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Date Submitted</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a:t>
            </a:r>
            <a:r>
              <a:rPr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September, 10</a:t>
            </a:r>
            <a:r>
              <a:rPr lang="en-US" altLang="ko-KR" sz="1600" baseline="30000" dirty="0" smtClean="0">
                <a:latin typeface="Times New Roman" pitchFamily="18" charset="0"/>
                <a:ea typeface="굴림" pitchFamily="50" charset="-127"/>
                <a:cs typeface="Times New Roman" pitchFamily="18" charset="0"/>
              </a:rPr>
              <a:t>th</a:t>
            </a:r>
            <a:r>
              <a:rPr lang="en-US" altLang="ko-KR" sz="1600" dirty="0" smtClean="0">
                <a:latin typeface="Times New Roman" pitchFamily="18" charset="0"/>
                <a:ea typeface="굴림" pitchFamily="50" charset="-127"/>
                <a:cs typeface="Times New Roman" pitchFamily="18" charset="0"/>
              </a:rPr>
              <a:t>, 2013</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kumimoji="0" lang="en-US" altLang="ko-KR" sz="1600" dirty="0" err="1" smtClean="0">
                <a:latin typeface="Times New Roman" pitchFamily="18" charset="0"/>
                <a:ea typeface="굴림" pitchFamily="50" charset="-127"/>
                <a:cs typeface="Times New Roman" pitchFamily="18" charset="0"/>
              </a:rPr>
              <a:t>Jinyoung</a:t>
            </a:r>
            <a:r>
              <a:rPr kumimoji="0" lang="en-US" altLang="ko-KR" sz="1600" dirty="0" smtClean="0">
                <a:latin typeface="Times New Roman" pitchFamily="18" charset="0"/>
                <a:ea typeface="굴림" pitchFamily="50" charset="-127"/>
                <a:cs typeface="Times New Roman" pitchFamily="18" charset="0"/>
              </a:rPr>
              <a:t> Chun, </a:t>
            </a:r>
            <a:r>
              <a:rPr lang="en-US" altLang="ko-KR" sz="1600" dirty="0" err="1" smtClean="0">
                <a:latin typeface="Times New Roman" pitchFamily="18" charset="0"/>
                <a:ea typeface="굴림" pitchFamily="50" charset="-127"/>
                <a:cs typeface="Times New Roman" pitchFamily="18" charset="0"/>
              </a:rPr>
              <a:t>Suhwook</a:t>
            </a:r>
            <a:r>
              <a:rPr lang="en-US" altLang="ko-KR" sz="1600" dirty="0" smtClean="0">
                <a:latin typeface="Times New Roman" pitchFamily="18" charset="0"/>
                <a:ea typeface="굴림" pitchFamily="50" charset="-127"/>
                <a:cs typeface="Times New Roman" pitchFamily="18" charset="0"/>
              </a:rPr>
              <a:t> Kim, 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LG R&amp;D Complex 533, Hogye-1dong, </a:t>
            </a:r>
            <a:r>
              <a:rPr kumimoji="0" lang="en-US" altLang="ko-KR" sz="1600" dirty="0" err="1">
                <a:latin typeface="Times New Roman" pitchFamily="18" charset="0"/>
                <a:ea typeface="굴림" pitchFamily="50" charset="-127"/>
                <a:cs typeface="Times New Roman" pitchFamily="18" charset="0"/>
              </a:rPr>
              <a:t>Dongan-gu</a:t>
            </a:r>
            <a:r>
              <a:rPr kumimoji="0" lang="en-US" altLang="ko-KR" sz="1600" dirty="0">
                <a:latin typeface="Times New Roman" pitchFamily="18" charset="0"/>
                <a:ea typeface="굴림" pitchFamily="50" charset="-127"/>
                <a:cs typeface="Times New Roman" pitchFamily="18" charset="0"/>
              </a:rPr>
              <a:t>, Anyang-</a:t>
            </a:r>
            <a:r>
              <a:rPr kumimoji="0" lang="en-US" altLang="ko-KR" sz="1600" dirty="0" err="1">
                <a:latin typeface="Times New Roman" pitchFamily="18" charset="0"/>
                <a:ea typeface="굴림" pitchFamily="50" charset="-127"/>
                <a:cs typeface="Times New Roman" pitchFamily="18" charset="0"/>
              </a:rPr>
              <a:t>shi</a:t>
            </a:r>
            <a:r>
              <a:rPr kumimoji="0" lang="en-US" altLang="ko-KR" sz="1600" dirty="0">
                <a:latin typeface="Times New Roman" pitchFamily="18" charset="0"/>
                <a:ea typeface="굴림" pitchFamily="50" charset="-127"/>
                <a:cs typeface="Times New Roman" pitchFamily="18" charset="0"/>
              </a:rPr>
              <a:t>, </a:t>
            </a:r>
            <a:r>
              <a:rPr kumimoji="0" lang="en-US" altLang="ko-KR" sz="1600" dirty="0" err="1">
                <a:latin typeface="Times New Roman" pitchFamily="18" charset="0"/>
                <a:ea typeface="굴림" pitchFamily="50" charset="-127"/>
                <a:cs typeface="Times New Roman" pitchFamily="18" charset="0"/>
              </a:rPr>
              <a:t>Kyungki</a:t>
            </a:r>
            <a:r>
              <a:rPr kumimoji="0" lang="en-US" altLang="ko-KR" sz="1600" dirty="0">
                <a:latin typeface="Times New Roman" pitchFamily="18" charset="0"/>
                <a:ea typeface="굴림" pitchFamily="50" charset="-127"/>
                <a:cs typeface="Times New Roman" pitchFamily="18" charset="0"/>
              </a:rPr>
              <a:t>-do, </a:t>
            </a:r>
            <a:r>
              <a:rPr kumimoji="0" lang="en-US" altLang="ko-KR" sz="1600" dirty="0" smtClean="0">
                <a:latin typeface="Times New Roman" pitchFamily="18" charset="0"/>
                <a:ea typeface="굴림" pitchFamily="50" charset="-127"/>
                <a:cs typeface="Times New Roman" pitchFamily="18" charset="0"/>
              </a:rPr>
              <a:t>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a:latin typeface="Times New Roman" pitchFamily="18" charset="0"/>
                <a:ea typeface="굴림" pitchFamily="50" charset="-127"/>
                <a:cs typeface="Times New Roman" pitchFamily="18" charset="0"/>
              </a:rPr>
              <a:t>Voice</a:t>
            </a:r>
            <a:r>
              <a:rPr kumimoji="0" lang="en-US" altLang="ko-KR" sz="1600" dirty="0" smtClean="0">
                <a:latin typeface="Times New Roman" pitchFamily="18" charset="0"/>
                <a:ea typeface="굴림" pitchFamily="50" charset="-127"/>
                <a:cs typeface="Times New Roman" pitchFamily="18" charset="0"/>
              </a:rPr>
              <a:t>: +82-31-450-1901, </a:t>
            </a:r>
            <a:r>
              <a:rPr kumimoji="0" lang="en-US" altLang="ko-KR" sz="1600" dirty="0">
                <a:latin typeface="Times New Roman" pitchFamily="18" charset="0"/>
                <a:ea typeface="굴림" pitchFamily="50" charset="-127"/>
                <a:cs typeface="Times New Roman" pitchFamily="18" charset="0"/>
              </a:rPr>
              <a:t>FAX: </a:t>
            </a:r>
            <a:r>
              <a:rPr kumimoji="0" lang="en-US" altLang="ko-KR" sz="1600" dirty="0" smtClean="0">
                <a:latin typeface="Times New Roman" pitchFamily="18" charset="0"/>
                <a:ea typeface="굴림" pitchFamily="50" charset="-127"/>
                <a:cs typeface="Times New Roman" pitchFamily="18" charset="0"/>
              </a:rPr>
              <a:t>+82-31-450-4049, E-Mail: </a:t>
            </a:r>
            <a:r>
              <a:rPr lang="en-US" altLang="ko-KR" sz="1600" dirty="0" smtClean="0">
                <a:latin typeface="Times New Roman" pitchFamily="18" charset="0"/>
                <a:ea typeface="굴림" pitchFamily="50" charset="-127"/>
                <a:cs typeface="Times New Roman" pitchFamily="18" charset="0"/>
              </a:rPr>
              <a:t>jiny.chun</a:t>
            </a:r>
            <a:r>
              <a:rPr kumimoji="0" lang="en-US" altLang="ko-KR" sz="1600" dirty="0" smtClean="0">
                <a:latin typeface="Times New Roman" pitchFamily="18" charset="0"/>
                <a:ea typeface="굴림" pitchFamily="50" charset="-127"/>
                <a:cs typeface="Times New Roman" pitchFamily="18" charset="0"/>
              </a:rPr>
              <a:t>@lge.com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a:t>
            </a:r>
            <a:r>
              <a:rPr kumimoji="0" lang="en-US" altLang="ko-KR" sz="1600" b="1" dirty="0" smtClean="0">
                <a:latin typeface="Times New Roman" pitchFamily="18" charset="0"/>
                <a:ea typeface="굴림" pitchFamily="50" charset="-127"/>
                <a:cs typeface="Times New Roman" pitchFamily="18" charset="0"/>
              </a:rPr>
              <a:t>:</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Proposal for discussion</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dirty="0"/>
          </a:p>
        </p:txBody>
      </p:sp>
      <p:sp>
        <p:nvSpPr>
          <p:cNvPr id="3" name="내용 개체 틀 2"/>
          <p:cNvSpPr>
            <a:spLocks noGrp="1"/>
          </p:cNvSpPr>
          <p:nvPr>
            <p:ph idx="1"/>
          </p:nvPr>
        </p:nvSpPr>
        <p:spPr/>
        <p:txBody>
          <a:bodyPr>
            <a:normAutofit/>
          </a:bodyPr>
          <a:lstStyle/>
          <a:p>
            <a:pPr>
              <a:buNone/>
            </a:pPr>
            <a:r>
              <a:rPr lang="en-US" altLang="ko-KR" sz="2400" dirty="0" smtClean="0"/>
              <a:t>[1] 15-13-0280-00-0008, Technical proposal for PAC</a:t>
            </a:r>
          </a:p>
          <a:p>
            <a:pPr>
              <a:buNone/>
            </a:pPr>
            <a:r>
              <a:rPr lang="en-US" altLang="ko-KR" sz="2400" dirty="0" smtClean="0"/>
              <a:t>[2] 15-13-0394-00-0008, Technical proposal for PFD</a:t>
            </a:r>
            <a:endParaRPr lang="ko-KR"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Contents</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Channelization in unlicensed band.</a:t>
            </a:r>
          </a:p>
          <a:p>
            <a:pPr lvl="1"/>
            <a:r>
              <a:rPr lang="en-US" altLang="ko-KR" sz="2000" dirty="0" smtClean="0"/>
              <a:t>Channelization of Bluetooth</a:t>
            </a:r>
          </a:p>
          <a:p>
            <a:pPr lvl="1"/>
            <a:r>
              <a:rPr lang="en-US" altLang="ko-KR" sz="2000" dirty="0" smtClean="0"/>
              <a:t>Channelization of Wi-Fi</a:t>
            </a:r>
          </a:p>
          <a:p>
            <a:pPr lvl="1"/>
            <a:r>
              <a:rPr lang="en-US" altLang="ko-KR" sz="2000" dirty="0" smtClean="0"/>
              <a:t>Suggestion for PAC</a:t>
            </a:r>
          </a:p>
          <a:p>
            <a:pPr lvl="1"/>
            <a:endParaRPr lang="en-US" altLang="ko-KR" sz="2000" dirty="0" smtClean="0"/>
          </a:p>
          <a:p>
            <a:r>
              <a:rPr lang="en-US" altLang="ko-KR" sz="2400" dirty="0" smtClean="0"/>
              <a:t>Multi-channel operation of PAC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Channelization of unlicensed band</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Bluetooth</a:t>
            </a:r>
          </a:p>
          <a:p>
            <a:pPr lvl="1"/>
            <a:r>
              <a:rPr lang="en-US" altLang="ko-KR" sz="1600" dirty="0" smtClean="0"/>
              <a:t>It operates in the 2.4GHz ISM band.</a:t>
            </a:r>
          </a:p>
          <a:p>
            <a:pPr lvl="1"/>
            <a:r>
              <a:rPr lang="en-US" altLang="ko-KR" sz="1600" dirty="0" smtClean="0"/>
              <a:t>Operating frequency bands are as below.</a:t>
            </a:r>
          </a:p>
          <a:p>
            <a:pPr lvl="2"/>
            <a:endParaRPr lang="en-US" altLang="ko-KR" sz="1200" dirty="0" smtClean="0"/>
          </a:p>
          <a:p>
            <a:pPr lvl="1"/>
            <a:endParaRPr lang="en-US" altLang="ko-KR" sz="1600" dirty="0" smtClean="0"/>
          </a:p>
          <a:p>
            <a:pPr lvl="1"/>
            <a:endParaRPr lang="en-US" altLang="ko-KR" sz="1600" dirty="0" smtClean="0"/>
          </a:p>
          <a:p>
            <a:pPr lvl="1"/>
            <a:r>
              <a:rPr lang="en-US" altLang="ko-KR" sz="1600" dirty="0" smtClean="0"/>
              <a:t>Guard bands are as below.</a:t>
            </a:r>
          </a:p>
          <a:p>
            <a:pPr lvl="2"/>
            <a:endParaRPr lang="en-US" altLang="ko-KR" sz="1200" dirty="0" smtClean="0"/>
          </a:p>
          <a:p>
            <a:pPr lvl="2"/>
            <a:endParaRPr lang="en-US" altLang="ko-KR" sz="1200" dirty="0" smtClean="0"/>
          </a:p>
          <a:p>
            <a:pPr lvl="2"/>
            <a:endParaRPr lang="en-US" altLang="ko-KR" sz="1200" dirty="0" smtClean="0"/>
          </a:p>
          <a:p>
            <a:pPr lvl="1"/>
            <a:r>
              <a:rPr lang="en-US" altLang="ko-KR" sz="1600" dirty="0" smtClean="0"/>
              <a:t>Channel hopping without carrier sensing in unit of 625us</a:t>
            </a:r>
            <a:r>
              <a:rPr lang="en-US" altLang="ko-KR" sz="1600" dirty="0"/>
              <a:t>.</a:t>
            </a:r>
            <a:endParaRPr lang="en-US" altLang="ko-KR" sz="1600" dirty="0" smtClean="0"/>
          </a:p>
        </p:txBody>
      </p:sp>
      <p:graphicFrame>
        <p:nvGraphicFramePr>
          <p:cNvPr id="7" name="표 6"/>
          <p:cNvGraphicFramePr>
            <a:graphicFrameLocks noGrp="1"/>
          </p:cNvGraphicFramePr>
          <p:nvPr/>
        </p:nvGraphicFramePr>
        <p:xfrm>
          <a:off x="1262082" y="2605086"/>
          <a:ext cx="6096000" cy="609600"/>
        </p:xfrm>
        <a:graphic>
          <a:graphicData uri="http://schemas.openxmlformats.org/drawingml/2006/table">
            <a:tbl>
              <a:tblPr firstRow="1" bandRow="1">
                <a:tableStyleId>{5C22544A-7EE6-4342-B048-85BDC9FD1C3A}</a:tableStyleId>
              </a:tblPr>
              <a:tblGrid>
                <a:gridCol w="3048000"/>
                <a:gridCol w="3048000"/>
              </a:tblGrid>
              <a:tr h="214314">
                <a:tc>
                  <a:txBody>
                    <a:bodyPr/>
                    <a:lstStyle/>
                    <a:p>
                      <a:pPr algn="ctr" latinLnBrk="1"/>
                      <a:r>
                        <a:rPr lang="en-US" altLang="ko-KR" sz="1400" dirty="0" smtClean="0">
                          <a:latin typeface="Arial" pitchFamily="34" charset="0"/>
                          <a:cs typeface="Arial" pitchFamily="34" charset="0"/>
                        </a:rPr>
                        <a:t>Regulatory range</a:t>
                      </a:r>
                      <a:endParaRPr lang="ko-KR" altLang="en-US" sz="1400" dirty="0">
                        <a:latin typeface="Arial" pitchFamily="34" charset="0"/>
                        <a:cs typeface="Arial" pitchFamily="34" charset="0"/>
                      </a:endParaRPr>
                    </a:p>
                  </a:txBody>
                  <a:tcPr/>
                </a:tc>
                <a:tc>
                  <a:txBody>
                    <a:bodyPr/>
                    <a:lstStyle/>
                    <a:p>
                      <a:pPr algn="ctr" latinLnBrk="1"/>
                      <a:r>
                        <a:rPr lang="en-US" altLang="ko-KR" sz="1400" dirty="0" smtClean="0">
                          <a:latin typeface="Arial" pitchFamily="34" charset="0"/>
                          <a:cs typeface="Arial" pitchFamily="34" charset="0"/>
                        </a:rPr>
                        <a:t>RF channels</a:t>
                      </a:r>
                      <a:endParaRPr lang="ko-KR" altLang="en-US" sz="1400" dirty="0">
                        <a:latin typeface="Arial" pitchFamily="34" charset="0"/>
                        <a:cs typeface="Arial" pitchFamily="34" charset="0"/>
                      </a:endParaRPr>
                    </a:p>
                  </a:txBody>
                  <a:tcPr/>
                </a:tc>
              </a:tr>
              <a:tr h="214314">
                <a:tc>
                  <a:txBody>
                    <a:bodyPr/>
                    <a:lstStyle/>
                    <a:p>
                      <a:pPr algn="ctr" latinLnBrk="1"/>
                      <a:r>
                        <a:rPr lang="en-US" altLang="ko-KR" sz="1400" dirty="0" smtClean="0">
                          <a:latin typeface="Arial" pitchFamily="34" charset="0"/>
                          <a:cs typeface="Arial" pitchFamily="34" charset="0"/>
                        </a:rPr>
                        <a:t>2.400-2.4835 GHz</a:t>
                      </a:r>
                      <a:endParaRPr lang="ko-KR" altLang="en-US" sz="1400" dirty="0">
                        <a:latin typeface="Arial" pitchFamily="34" charset="0"/>
                        <a:cs typeface="Arial" pitchFamily="34" charset="0"/>
                      </a:endParaRPr>
                    </a:p>
                  </a:txBody>
                  <a:tcPr/>
                </a:tc>
                <a:tc>
                  <a:txBody>
                    <a:bodyPr/>
                    <a:lstStyle/>
                    <a:p>
                      <a:pPr algn="ctr" latinLnBrk="1"/>
                      <a:r>
                        <a:rPr lang="en-US" altLang="ko-KR" sz="1400" dirty="0" smtClean="0">
                          <a:latin typeface="Arial" pitchFamily="34" charset="0"/>
                          <a:cs typeface="Arial" pitchFamily="34" charset="0"/>
                        </a:rPr>
                        <a:t>F=2402 + </a:t>
                      </a:r>
                      <a:r>
                        <a:rPr lang="en-US" altLang="ko-KR" sz="1400" i="1" dirty="0" smtClean="0">
                          <a:latin typeface="Arial" pitchFamily="34" charset="0"/>
                          <a:cs typeface="Arial" pitchFamily="34" charset="0"/>
                        </a:rPr>
                        <a:t>k</a:t>
                      </a:r>
                      <a:r>
                        <a:rPr lang="en-US" altLang="ko-KR" sz="1400" dirty="0" smtClean="0">
                          <a:latin typeface="Arial" pitchFamily="34" charset="0"/>
                          <a:cs typeface="Arial" pitchFamily="34" charset="0"/>
                        </a:rPr>
                        <a:t> MHz, </a:t>
                      </a:r>
                      <a:r>
                        <a:rPr lang="en-US" altLang="ko-KR" sz="1400" i="1" dirty="0" smtClean="0">
                          <a:latin typeface="Arial" pitchFamily="34" charset="0"/>
                          <a:cs typeface="Arial" pitchFamily="34" charset="0"/>
                        </a:rPr>
                        <a:t>k</a:t>
                      </a:r>
                      <a:r>
                        <a:rPr lang="en-US" altLang="ko-KR" sz="1400" dirty="0" smtClean="0">
                          <a:latin typeface="Arial" pitchFamily="34" charset="0"/>
                          <a:cs typeface="Arial" pitchFamily="34" charset="0"/>
                        </a:rPr>
                        <a:t>=0,..,78</a:t>
                      </a:r>
                      <a:endParaRPr lang="ko-KR" altLang="en-US" sz="1400" dirty="0">
                        <a:latin typeface="Arial" pitchFamily="34" charset="0"/>
                        <a:cs typeface="Arial" pitchFamily="34" charset="0"/>
                      </a:endParaRPr>
                    </a:p>
                  </a:txBody>
                  <a:tcPr/>
                </a:tc>
              </a:tr>
            </a:tbl>
          </a:graphicData>
        </a:graphic>
      </p:graphicFrame>
      <p:graphicFrame>
        <p:nvGraphicFramePr>
          <p:cNvPr id="8" name="표 7"/>
          <p:cNvGraphicFramePr>
            <a:graphicFrameLocks noGrp="1"/>
          </p:cNvGraphicFramePr>
          <p:nvPr/>
        </p:nvGraphicFramePr>
        <p:xfrm>
          <a:off x="1262082" y="3643314"/>
          <a:ext cx="6096000" cy="609600"/>
        </p:xfrm>
        <a:graphic>
          <a:graphicData uri="http://schemas.openxmlformats.org/drawingml/2006/table">
            <a:tbl>
              <a:tblPr firstRow="1" bandRow="1">
                <a:tableStyleId>{5C22544A-7EE6-4342-B048-85BDC9FD1C3A}</a:tableStyleId>
              </a:tblPr>
              <a:tblGrid>
                <a:gridCol w="3048000"/>
                <a:gridCol w="3048000"/>
              </a:tblGrid>
              <a:tr h="250033">
                <a:tc>
                  <a:txBody>
                    <a:bodyPr/>
                    <a:lstStyle/>
                    <a:p>
                      <a:pPr algn="ctr" latinLnBrk="1"/>
                      <a:r>
                        <a:rPr lang="en-US" altLang="ko-KR" sz="1400" dirty="0" smtClean="0">
                          <a:latin typeface="Arial" pitchFamily="34" charset="0"/>
                          <a:cs typeface="Arial" pitchFamily="34" charset="0"/>
                        </a:rPr>
                        <a:t>Lower guard band</a:t>
                      </a:r>
                      <a:endParaRPr lang="ko-KR" altLang="en-US" sz="1400" dirty="0">
                        <a:latin typeface="Arial" pitchFamily="34" charset="0"/>
                        <a:cs typeface="Arial" pitchFamily="34" charset="0"/>
                      </a:endParaRPr>
                    </a:p>
                  </a:txBody>
                  <a:tcPr/>
                </a:tc>
                <a:tc>
                  <a:txBody>
                    <a:bodyPr/>
                    <a:lstStyle/>
                    <a:p>
                      <a:pPr algn="ctr" latinLnBrk="1"/>
                      <a:r>
                        <a:rPr lang="en-US" altLang="ko-KR" sz="1400" dirty="0" smtClean="0">
                          <a:latin typeface="Arial" pitchFamily="34" charset="0"/>
                          <a:cs typeface="Arial" pitchFamily="34" charset="0"/>
                        </a:rPr>
                        <a:t>Upper</a:t>
                      </a:r>
                      <a:r>
                        <a:rPr lang="en-US" altLang="ko-KR" sz="1400" baseline="0" dirty="0" smtClean="0">
                          <a:latin typeface="Arial" pitchFamily="34" charset="0"/>
                          <a:cs typeface="Arial" pitchFamily="34" charset="0"/>
                        </a:rPr>
                        <a:t> guard band</a:t>
                      </a:r>
                      <a:endParaRPr lang="ko-KR" altLang="en-US" sz="1400" dirty="0">
                        <a:latin typeface="Arial" pitchFamily="34" charset="0"/>
                        <a:cs typeface="Arial" pitchFamily="34" charset="0"/>
                      </a:endParaRPr>
                    </a:p>
                  </a:txBody>
                  <a:tcPr/>
                </a:tc>
              </a:tr>
              <a:tr h="250033">
                <a:tc>
                  <a:txBody>
                    <a:bodyPr/>
                    <a:lstStyle/>
                    <a:p>
                      <a:pPr algn="ctr" latinLnBrk="1"/>
                      <a:r>
                        <a:rPr lang="en-US" altLang="ko-KR" sz="1400" dirty="0" smtClean="0">
                          <a:latin typeface="Arial" pitchFamily="34" charset="0"/>
                          <a:cs typeface="Arial" pitchFamily="34" charset="0"/>
                        </a:rPr>
                        <a:t>1.5 MHz</a:t>
                      </a:r>
                      <a:endParaRPr lang="ko-KR" altLang="en-US" sz="1400" dirty="0">
                        <a:latin typeface="Arial" pitchFamily="34" charset="0"/>
                        <a:cs typeface="Arial" pitchFamily="34" charset="0"/>
                      </a:endParaRPr>
                    </a:p>
                  </a:txBody>
                  <a:tcPr/>
                </a:tc>
                <a:tc>
                  <a:txBody>
                    <a:bodyPr/>
                    <a:lstStyle/>
                    <a:p>
                      <a:pPr algn="ctr" latinLnBrk="1"/>
                      <a:r>
                        <a:rPr lang="en-US" altLang="ko-KR" sz="1400" dirty="0" smtClean="0">
                          <a:latin typeface="Arial" pitchFamily="34" charset="0"/>
                          <a:cs typeface="Arial" pitchFamily="34" charset="0"/>
                        </a:rPr>
                        <a:t>3</a:t>
                      </a:r>
                      <a:r>
                        <a:rPr lang="en-US" altLang="ko-KR" sz="1400" baseline="0" dirty="0" smtClean="0">
                          <a:latin typeface="Arial" pitchFamily="34" charset="0"/>
                          <a:cs typeface="Arial" pitchFamily="34" charset="0"/>
                        </a:rPr>
                        <a:t> MHz</a:t>
                      </a:r>
                      <a:endParaRPr lang="ko-KR" altLang="en-US" sz="1400" dirty="0">
                        <a:latin typeface="Arial" pitchFamily="34" charset="0"/>
                        <a:cs typeface="Arial" pitchFamily="34" charset="0"/>
                      </a:endParaRPr>
                    </a:p>
                  </a:txBody>
                  <a:tcPr/>
                </a:tc>
              </a:tr>
            </a:tbl>
          </a:graphicData>
        </a:graphic>
      </p:graphicFrame>
      <p:pic>
        <p:nvPicPr>
          <p:cNvPr id="1026" name="Picture 2"/>
          <p:cNvPicPr>
            <a:picLocks noChangeAspect="1" noChangeArrowheads="1"/>
          </p:cNvPicPr>
          <p:nvPr/>
        </p:nvPicPr>
        <p:blipFill>
          <a:blip r:embed="rId2"/>
          <a:srcRect/>
          <a:stretch>
            <a:fillRect/>
          </a:stretch>
        </p:blipFill>
        <p:spPr bwMode="auto">
          <a:xfrm>
            <a:off x="1303711" y="4643446"/>
            <a:ext cx="5339991" cy="16430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Channelization of unlicensed band</a:t>
            </a:r>
            <a:endParaRPr lang="ko-KR" altLang="en-US" dirty="0"/>
          </a:p>
        </p:txBody>
      </p:sp>
      <p:sp>
        <p:nvSpPr>
          <p:cNvPr id="3" name="내용 개체 틀 2"/>
          <p:cNvSpPr>
            <a:spLocks noGrp="1"/>
          </p:cNvSpPr>
          <p:nvPr>
            <p:ph idx="1"/>
          </p:nvPr>
        </p:nvSpPr>
        <p:spPr>
          <a:xfrm>
            <a:off x="457200" y="1600200"/>
            <a:ext cx="8229600" cy="4686320"/>
          </a:xfrm>
        </p:spPr>
        <p:txBody>
          <a:bodyPr>
            <a:normAutofit/>
          </a:bodyPr>
          <a:lstStyle/>
          <a:p>
            <a:pPr marL="342900" lvl="1" indent="-342900">
              <a:buFont typeface="Arial" pitchFamily="34" charset="0"/>
              <a:buChar char="•"/>
            </a:pPr>
            <a:r>
              <a:rPr lang="en-US" altLang="ko-KR" sz="2000" dirty="0" smtClean="0"/>
              <a:t>Wi-Fi in 2.4GHz</a:t>
            </a:r>
          </a:p>
          <a:p>
            <a:pPr lvl="1">
              <a:spcAft>
                <a:spcPts val="600"/>
              </a:spcAft>
            </a:pPr>
            <a:r>
              <a:rPr lang="en-US" altLang="ko-KR" sz="1600" dirty="0" smtClean="0"/>
              <a:t>IEEE 11b/g/n operates in 2.4GHz ISM band. The operation range is from 2.400 to 2.4835 GHz. It can be a little different by country.</a:t>
            </a:r>
          </a:p>
          <a:p>
            <a:pPr lvl="1">
              <a:spcAft>
                <a:spcPts val="600"/>
              </a:spcAft>
            </a:pPr>
            <a:r>
              <a:rPr lang="en-US" altLang="ko-KR" sz="1600" dirty="0" smtClean="0"/>
              <a:t>Operating frequency bands are 20/40MHz.</a:t>
            </a:r>
          </a:p>
          <a:p>
            <a:pPr lvl="1">
              <a:spcAft>
                <a:spcPts val="600"/>
              </a:spcAft>
            </a:pPr>
            <a:r>
              <a:rPr lang="en-US" altLang="ko-KR" sz="1600" dirty="0" smtClean="0"/>
              <a:t>Channelization of 20MHz OFDM is as below. </a:t>
            </a:r>
          </a:p>
        </p:txBody>
      </p:sp>
      <p:pic>
        <p:nvPicPr>
          <p:cNvPr id="12" name="Picture 6"/>
          <p:cNvPicPr>
            <a:picLocks noChangeAspect="1" noChangeArrowheads="1"/>
          </p:cNvPicPr>
          <p:nvPr/>
        </p:nvPicPr>
        <p:blipFill>
          <a:blip r:embed="rId2"/>
          <a:srcRect b="14537"/>
          <a:stretch>
            <a:fillRect/>
          </a:stretch>
        </p:blipFill>
        <p:spPr bwMode="auto">
          <a:xfrm>
            <a:off x="857224" y="3444982"/>
            <a:ext cx="7500990" cy="176996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Channelization of unlicensed band</a:t>
            </a:r>
            <a:endParaRPr lang="ko-KR" altLang="en-US" dirty="0"/>
          </a:p>
        </p:txBody>
      </p:sp>
      <p:sp>
        <p:nvSpPr>
          <p:cNvPr id="3" name="내용 개체 틀 2"/>
          <p:cNvSpPr>
            <a:spLocks noGrp="1"/>
          </p:cNvSpPr>
          <p:nvPr>
            <p:ph idx="1"/>
          </p:nvPr>
        </p:nvSpPr>
        <p:spPr>
          <a:xfrm>
            <a:off x="457200" y="1600200"/>
            <a:ext cx="8229600" cy="4686320"/>
          </a:xfrm>
        </p:spPr>
        <p:txBody>
          <a:bodyPr>
            <a:normAutofit/>
          </a:bodyPr>
          <a:lstStyle/>
          <a:p>
            <a:pPr marL="342900" lvl="1" indent="-342900">
              <a:buFont typeface="Arial" pitchFamily="34" charset="0"/>
              <a:buChar char="•"/>
            </a:pPr>
            <a:r>
              <a:rPr lang="en-US" altLang="ko-KR" sz="2000" dirty="0" smtClean="0"/>
              <a:t>Wi-Fi in 5GHz</a:t>
            </a:r>
          </a:p>
          <a:p>
            <a:pPr lvl="1"/>
            <a:r>
              <a:rPr lang="en-US" altLang="ko-KR" sz="1600" dirty="0" smtClean="0"/>
              <a:t>IEEE802.11n/ac operates in 5GHz unlicensed band. The operation range is from 5.15 to 5.35GHz and from 5.47 to 5.850GHz. It can be a little different by country.</a:t>
            </a:r>
          </a:p>
          <a:p>
            <a:pPr lvl="1"/>
            <a:r>
              <a:rPr lang="en-US" altLang="ko-KR" sz="1600" dirty="0" smtClean="0"/>
              <a:t>Operating frequency bands are 20/40/80/160MHz.</a:t>
            </a:r>
          </a:p>
          <a:p>
            <a:pPr lvl="1"/>
            <a:r>
              <a:rPr lang="en-US" altLang="ko-KR" sz="1600" dirty="0" smtClean="0"/>
              <a:t>Channelization is as below.</a:t>
            </a:r>
          </a:p>
          <a:p>
            <a:pPr lvl="2"/>
            <a:r>
              <a:rPr lang="en-US" altLang="ko-KR" sz="1200" dirty="0" smtClean="0"/>
              <a:t>UNII-1 (5150 - 5250MHz): Indoor use only.</a:t>
            </a:r>
          </a:p>
          <a:p>
            <a:pPr lvl="2"/>
            <a:r>
              <a:rPr lang="en-US" altLang="ko-KR" sz="1200" dirty="0" smtClean="0"/>
              <a:t>UNII-2 (5250 - 5350MHz, 5470-5725MHz): Indoor and outdoor use permitted. DFS/TPC required.</a:t>
            </a:r>
          </a:p>
          <a:p>
            <a:pPr lvl="2"/>
            <a:r>
              <a:rPr lang="en-US" altLang="ko-KR" sz="1200" dirty="0" smtClean="0"/>
              <a:t>UNII-3 (5725 - 5825MHz): Fixed Service operations only. DFS/TPC required.</a:t>
            </a:r>
          </a:p>
          <a:p>
            <a:pPr lvl="1"/>
            <a:r>
              <a:rPr lang="en-US" altLang="ko-KR" sz="1600" dirty="0" smtClean="0"/>
              <a:t>D2D system can use only UNII-1 band by the current regulation.</a:t>
            </a:r>
          </a:p>
        </p:txBody>
      </p:sp>
      <p:sp>
        <p:nvSpPr>
          <p:cNvPr id="106" name="Trapezoid 134"/>
          <p:cNvSpPr>
            <a:spLocks noChangeAspect="1"/>
          </p:cNvSpPr>
          <p:nvPr/>
        </p:nvSpPr>
        <p:spPr bwMode="auto">
          <a:xfrm>
            <a:off x="1576144" y="6055087"/>
            <a:ext cx="276607" cy="126874"/>
          </a:xfrm>
          <a:prstGeom prst="trapezoid">
            <a:avLst/>
          </a:prstGeom>
          <a:solidFill>
            <a:schemeClr val="tx2">
              <a:lumMod val="20000"/>
              <a:lumOff val="80000"/>
            </a:schemeClr>
          </a:solidFill>
          <a:ln w="9525" cap="flat" cmpd="sng" algn="ctr">
            <a:solidFill>
              <a:schemeClr val="tx1"/>
            </a:solidFill>
            <a:prstDash val="solid"/>
            <a:round/>
            <a:headEnd type="none" w="med" len="med"/>
            <a:tailEnd type="none" w="med" len="med"/>
          </a:ln>
          <a:effectLst/>
        </p:spPr>
        <p:txBody>
          <a:bodyPr wrap="none"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defRPr/>
            </a:pPr>
            <a:endParaRPr lang="en-US" sz="1600" dirty="0"/>
          </a:p>
        </p:txBody>
      </p:sp>
      <p:sp>
        <p:nvSpPr>
          <p:cNvPr id="107" name="Trapezoid 135"/>
          <p:cNvSpPr>
            <a:spLocks noChangeAspect="1"/>
          </p:cNvSpPr>
          <p:nvPr/>
        </p:nvSpPr>
        <p:spPr bwMode="auto">
          <a:xfrm>
            <a:off x="4071934" y="6074615"/>
            <a:ext cx="268918" cy="123348"/>
          </a:xfrm>
          <a:prstGeom prst="trapezoid">
            <a:avLst/>
          </a:prstGeom>
          <a:solidFill>
            <a:srgbClr val="0000FF"/>
          </a:solidFill>
          <a:ln w="9525" cap="flat" cmpd="sng" algn="ctr">
            <a:solidFill>
              <a:schemeClr val="tx1"/>
            </a:solidFill>
            <a:prstDash val="solid"/>
            <a:round/>
            <a:headEnd type="none" w="med" len="med"/>
            <a:tailEnd type="none" w="med" len="med"/>
          </a:ln>
          <a:effectLst/>
        </p:spPr>
        <p:txBody>
          <a:bodyPr wrap="none" anchor="ct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defRPr/>
            </a:pPr>
            <a:endParaRPr lang="en-US" sz="1600" dirty="0"/>
          </a:p>
        </p:txBody>
      </p:sp>
      <p:sp>
        <p:nvSpPr>
          <p:cNvPr id="108" name="TextBox 265"/>
          <p:cNvSpPr txBox="1">
            <a:spLocks noChangeArrowheads="1"/>
          </p:cNvSpPr>
          <p:nvPr/>
        </p:nvSpPr>
        <p:spPr bwMode="auto">
          <a:xfrm>
            <a:off x="1785918" y="5961624"/>
            <a:ext cx="2286016" cy="307777"/>
          </a:xfrm>
          <a:prstGeom prst="rect">
            <a:avLst/>
          </a:prstGeom>
          <a:noFill/>
          <a:ln w="9525">
            <a:noFill/>
            <a:miter lim="800000"/>
            <a:headEnd/>
            <a:tailEnd/>
          </a:ln>
        </p:spPr>
        <p:txBody>
          <a:bodyPr wrap="square" lIns="0" rIns="0">
            <a:spAutoFit/>
          </a:bodyPr>
          <a:lstStyle/>
          <a:p>
            <a:pPr algn="ctr" eaLnBrk="0" hangingPunct="0"/>
            <a:r>
              <a:rPr lang="en-US" altLang="ko-KR" sz="1400" dirty="0">
                <a:latin typeface="Times New Roman" pitchFamily="18" charset="0"/>
              </a:rPr>
              <a:t> Available channels for 11n</a:t>
            </a:r>
          </a:p>
        </p:txBody>
      </p:sp>
      <p:sp>
        <p:nvSpPr>
          <p:cNvPr id="109" name="TextBox 265"/>
          <p:cNvSpPr txBox="1">
            <a:spLocks noChangeArrowheads="1"/>
          </p:cNvSpPr>
          <p:nvPr/>
        </p:nvSpPr>
        <p:spPr bwMode="auto">
          <a:xfrm>
            <a:off x="4340852" y="5983649"/>
            <a:ext cx="2571768" cy="307777"/>
          </a:xfrm>
          <a:prstGeom prst="rect">
            <a:avLst/>
          </a:prstGeom>
          <a:noFill/>
          <a:ln w="9525">
            <a:noFill/>
            <a:miter lim="800000"/>
            <a:headEnd/>
            <a:tailEnd/>
          </a:ln>
        </p:spPr>
        <p:txBody>
          <a:bodyPr wrap="square" lIns="0" rIns="0">
            <a:spAutoFit/>
          </a:bodyPr>
          <a:lstStyle/>
          <a:p>
            <a:pPr algn="ctr" eaLnBrk="0" hangingPunct="0"/>
            <a:r>
              <a:rPr lang="en-US" altLang="ko-KR" sz="1400" dirty="0">
                <a:latin typeface="Times New Roman" pitchFamily="18" charset="0"/>
              </a:rPr>
              <a:t>New available channels for 11ac</a:t>
            </a:r>
          </a:p>
        </p:txBody>
      </p:sp>
      <p:pic>
        <p:nvPicPr>
          <p:cNvPr id="1032" name="Picture 8"/>
          <p:cNvPicPr>
            <a:picLocks noChangeAspect="1" noChangeArrowheads="1"/>
          </p:cNvPicPr>
          <p:nvPr/>
        </p:nvPicPr>
        <p:blipFill>
          <a:blip r:embed="rId2"/>
          <a:srcRect/>
          <a:stretch>
            <a:fillRect/>
          </a:stretch>
        </p:blipFill>
        <p:spPr bwMode="auto">
          <a:xfrm>
            <a:off x="785786" y="4143380"/>
            <a:ext cx="7582589" cy="183055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Channelization of unlicensed band</a:t>
            </a:r>
            <a:endParaRPr lang="ko-KR" altLang="en-US" dirty="0"/>
          </a:p>
        </p:txBody>
      </p:sp>
      <p:sp>
        <p:nvSpPr>
          <p:cNvPr id="3" name="내용 개체 틀 2"/>
          <p:cNvSpPr>
            <a:spLocks noGrp="1"/>
          </p:cNvSpPr>
          <p:nvPr>
            <p:ph idx="1"/>
          </p:nvPr>
        </p:nvSpPr>
        <p:spPr/>
        <p:txBody>
          <a:bodyPr>
            <a:normAutofit/>
          </a:bodyPr>
          <a:lstStyle/>
          <a:p>
            <a:pPr marL="457200" indent="-457200">
              <a:buFont typeface="+mj-lt"/>
              <a:buAutoNum type="arabicPeriod"/>
            </a:pPr>
            <a:r>
              <a:rPr lang="en-US" altLang="ko-KR" sz="2400" dirty="0" smtClean="0">
                <a:solidFill>
                  <a:srgbClr val="FF0000"/>
                </a:solidFill>
              </a:rPr>
              <a:t>Suggestion for PAC</a:t>
            </a:r>
          </a:p>
          <a:p>
            <a:pPr lvl="1"/>
            <a:r>
              <a:rPr lang="en-US" altLang="ko-KR" sz="2000" dirty="0" smtClean="0"/>
              <a:t> Add the detail channelization for PAC in PFD as below.</a:t>
            </a:r>
          </a:p>
          <a:p>
            <a:pPr lvl="2"/>
            <a:endParaRPr lang="en-US" altLang="ko-KR" sz="1600" dirty="0" smtClean="0"/>
          </a:p>
          <a:p>
            <a:pPr lvl="1"/>
            <a:r>
              <a:rPr lang="en-US" altLang="ko-KR" sz="2000" dirty="0" smtClean="0"/>
              <a:t>Proposal</a:t>
            </a:r>
          </a:p>
          <a:p>
            <a:pPr lvl="2"/>
            <a:r>
              <a:rPr lang="en-US" altLang="ko-KR" sz="1600" dirty="0" smtClean="0"/>
              <a:t>PAC devices operate in 2.4GHz and 5GHz unlicensed band. The operation range is from 2.4 to 2.4835 GHz and from 5.15 to 5.25GHz.</a:t>
            </a:r>
          </a:p>
          <a:p>
            <a:pPr lvl="2"/>
            <a:r>
              <a:rPr lang="en-US" altLang="ko-KR" sz="1600" dirty="0" smtClean="0"/>
              <a:t>Operating frequency band is 20MHz bandwidth(TBD).</a:t>
            </a:r>
          </a:p>
          <a:p>
            <a:pPr lvl="2"/>
            <a:r>
              <a:rPr lang="en-US" altLang="ko-KR" sz="1600" dirty="0" smtClean="0"/>
              <a:t>PAC follows the channelization as IEEE802.11 as below because of maintaining the coexistence and minimizing inter-channel interference with 802.11devices.</a:t>
            </a:r>
          </a:p>
          <a:p>
            <a:pPr lvl="1"/>
            <a:endParaRPr lang="en-US" altLang="ko-KR" sz="1100" dirty="0" smtClean="0"/>
          </a:p>
        </p:txBody>
      </p:sp>
      <p:graphicFrame>
        <p:nvGraphicFramePr>
          <p:cNvPr id="4" name="표 3"/>
          <p:cNvGraphicFramePr>
            <a:graphicFrameLocks noGrp="1"/>
          </p:cNvGraphicFramePr>
          <p:nvPr/>
        </p:nvGraphicFramePr>
        <p:xfrm>
          <a:off x="1500166" y="4714884"/>
          <a:ext cx="6096000" cy="1128714"/>
        </p:xfrm>
        <a:graphic>
          <a:graphicData uri="http://schemas.openxmlformats.org/drawingml/2006/table">
            <a:tbl>
              <a:tblPr firstRow="1" bandRow="1">
                <a:tableStyleId>{5C22544A-7EE6-4342-B048-85BDC9FD1C3A}</a:tableStyleId>
              </a:tblPr>
              <a:tblGrid>
                <a:gridCol w="2500330"/>
                <a:gridCol w="3595670"/>
              </a:tblGrid>
              <a:tr h="376238">
                <a:tc>
                  <a:txBody>
                    <a:bodyPr/>
                    <a:lstStyle/>
                    <a:p>
                      <a:pPr algn="ctr" latinLnBrk="1"/>
                      <a:r>
                        <a:rPr lang="en-US" altLang="ko-KR" sz="1600" dirty="0" smtClean="0">
                          <a:latin typeface="Arial" pitchFamily="34" charset="0"/>
                          <a:cs typeface="Arial" pitchFamily="34" charset="0"/>
                        </a:rPr>
                        <a:t>Regulatory range</a:t>
                      </a:r>
                      <a:endParaRPr lang="ko-KR" altLang="en-US" sz="1600" dirty="0">
                        <a:latin typeface="Arial" pitchFamily="34" charset="0"/>
                        <a:cs typeface="Arial" pitchFamily="34" charset="0"/>
                      </a:endParaRPr>
                    </a:p>
                  </a:txBody>
                  <a:tcPr/>
                </a:tc>
                <a:tc>
                  <a:txBody>
                    <a:bodyPr/>
                    <a:lstStyle/>
                    <a:p>
                      <a:pPr algn="ctr" latinLnBrk="1"/>
                      <a:r>
                        <a:rPr lang="en-US" altLang="ko-KR" sz="1600" dirty="0" smtClean="0">
                          <a:latin typeface="Arial" pitchFamily="34" charset="0"/>
                          <a:cs typeface="Arial" pitchFamily="34" charset="0"/>
                        </a:rPr>
                        <a:t>RF channels</a:t>
                      </a:r>
                      <a:endParaRPr lang="ko-KR" altLang="en-US" sz="1600" dirty="0">
                        <a:latin typeface="Arial" pitchFamily="34" charset="0"/>
                        <a:cs typeface="Arial" pitchFamily="34" charset="0"/>
                      </a:endParaRPr>
                    </a:p>
                  </a:txBody>
                  <a:tcPr/>
                </a:tc>
              </a:tr>
              <a:tr h="376238">
                <a:tc>
                  <a:txBody>
                    <a:bodyPr/>
                    <a:lstStyle/>
                    <a:p>
                      <a:pPr algn="ctr" latinLnBrk="1"/>
                      <a:r>
                        <a:rPr lang="en-US" altLang="ko-KR" sz="1600" dirty="0" smtClean="0">
                          <a:latin typeface="Arial" pitchFamily="34" charset="0"/>
                          <a:cs typeface="Arial" pitchFamily="34" charset="0"/>
                        </a:rPr>
                        <a:t>2.400-2.4835 GHz</a:t>
                      </a:r>
                      <a:endParaRPr lang="ko-KR" altLang="en-US" sz="1600" dirty="0">
                        <a:latin typeface="Arial" pitchFamily="34" charset="0"/>
                        <a:cs typeface="Arial" pitchFamily="34" charset="0"/>
                      </a:endParaRPr>
                    </a:p>
                  </a:txBody>
                  <a:tcPr/>
                </a:tc>
                <a:tc>
                  <a:txBody>
                    <a:bodyPr/>
                    <a:lstStyle/>
                    <a:p>
                      <a:pPr algn="ctr" latinLnBrk="1"/>
                      <a:r>
                        <a:rPr lang="en-US" altLang="ko-KR" sz="1600" dirty="0" smtClean="0">
                          <a:latin typeface="Arial" pitchFamily="34" charset="0"/>
                          <a:cs typeface="Arial" pitchFamily="34" charset="0"/>
                        </a:rPr>
                        <a:t>F=2412 + </a:t>
                      </a:r>
                      <a:r>
                        <a:rPr lang="en-US" altLang="ko-KR" sz="1600" i="1" dirty="0" smtClean="0">
                          <a:latin typeface="Arial" pitchFamily="34" charset="0"/>
                          <a:cs typeface="Arial" pitchFamily="34" charset="0"/>
                        </a:rPr>
                        <a:t>k</a:t>
                      </a:r>
                      <a:r>
                        <a:rPr lang="en-US" altLang="ko-KR" sz="1600" dirty="0" smtClean="0">
                          <a:latin typeface="Arial" pitchFamily="34" charset="0"/>
                          <a:cs typeface="Arial" pitchFamily="34" charset="0"/>
                        </a:rPr>
                        <a:t>*25 MHz, </a:t>
                      </a:r>
                      <a:r>
                        <a:rPr lang="en-US" altLang="ko-KR" sz="1600" i="1" dirty="0" smtClean="0">
                          <a:latin typeface="Arial" pitchFamily="34" charset="0"/>
                          <a:cs typeface="Arial" pitchFamily="34" charset="0"/>
                        </a:rPr>
                        <a:t>k</a:t>
                      </a:r>
                      <a:r>
                        <a:rPr lang="en-US" altLang="ko-KR" sz="1600" dirty="0" smtClean="0">
                          <a:latin typeface="Arial" pitchFamily="34" charset="0"/>
                          <a:cs typeface="Arial" pitchFamily="34" charset="0"/>
                        </a:rPr>
                        <a:t>=0,1,2</a:t>
                      </a:r>
                      <a:endParaRPr lang="ko-KR" altLang="en-US" sz="1600" dirty="0">
                        <a:latin typeface="Arial" pitchFamily="34" charset="0"/>
                        <a:cs typeface="Arial" pitchFamily="34" charset="0"/>
                      </a:endParaRPr>
                    </a:p>
                  </a:txBody>
                  <a:tcPr/>
                </a:tc>
              </a:tr>
              <a:tr h="376238">
                <a:tc>
                  <a:txBody>
                    <a:bodyPr/>
                    <a:lstStyle/>
                    <a:p>
                      <a:pPr algn="ctr" latinLnBrk="1"/>
                      <a:r>
                        <a:rPr lang="en-US" altLang="ko-KR" sz="1600" dirty="0" smtClean="0">
                          <a:latin typeface="Arial" pitchFamily="34" charset="0"/>
                          <a:cs typeface="Arial" pitchFamily="34" charset="0"/>
                        </a:rPr>
                        <a:t>5.15-5.25</a:t>
                      </a:r>
                      <a:r>
                        <a:rPr lang="en-US" altLang="ko-KR" sz="1600" baseline="0" dirty="0" smtClean="0">
                          <a:latin typeface="Arial" pitchFamily="34" charset="0"/>
                          <a:cs typeface="Arial" pitchFamily="34" charset="0"/>
                        </a:rPr>
                        <a:t> GHz</a:t>
                      </a:r>
                      <a:endParaRPr lang="ko-KR" altLang="en-US" sz="1600" dirty="0">
                        <a:latin typeface="Arial" pitchFamily="34" charset="0"/>
                        <a:cs typeface="Arial" pitchFamily="34" charset="0"/>
                      </a:endParaRPr>
                    </a:p>
                  </a:txBody>
                  <a:tcPr/>
                </a:tc>
                <a:tc>
                  <a:txBody>
                    <a:bodyPr/>
                    <a:lstStyle/>
                    <a:p>
                      <a:pPr algn="ctr" latinLnBrk="1"/>
                      <a:r>
                        <a:rPr lang="en-US" altLang="ko-KR" sz="1600" dirty="0" smtClean="0">
                          <a:latin typeface="Arial" pitchFamily="34" charset="0"/>
                          <a:cs typeface="Arial" pitchFamily="34" charset="0"/>
                        </a:rPr>
                        <a:t>F= 5180 + k*20 MHz, k=0,1,2,3</a:t>
                      </a:r>
                      <a:endParaRPr lang="ko-KR" altLang="en-US" sz="1600" dirty="0">
                        <a:latin typeface="Arial" pitchFamily="34" charset="0"/>
                        <a:cs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Multi-channel operation</a:t>
            </a:r>
            <a:endParaRPr lang="ko-KR" altLang="en-US" dirty="0"/>
          </a:p>
        </p:txBody>
      </p:sp>
      <p:sp>
        <p:nvSpPr>
          <p:cNvPr id="3" name="내용 개체 틀 2"/>
          <p:cNvSpPr>
            <a:spLocks noGrp="1"/>
          </p:cNvSpPr>
          <p:nvPr>
            <p:ph idx="1"/>
          </p:nvPr>
        </p:nvSpPr>
        <p:spPr/>
        <p:txBody>
          <a:bodyPr>
            <a:noAutofit/>
          </a:bodyPr>
          <a:lstStyle/>
          <a:p>
            <a:r>
              <a:rPr lang="en-US" altLang="ko-KR" sz="2400" dirty="0" smtClean="0"/>
              <a:t>Operation range of PAC</a:t>
            </a:r>
          </a:p>
          <a:p>
            <a:pPr lvl="1"/>
            <a:r>
              <a:rPr lang="en-US" altLang="ko-KR" sz="1800" dirty="0" smtClean="0"/>
              <a:t>There are over 80MHz operation range in 2.4GHz and 5GHz unlicensed band, respectively. If  PAC operates with 20MHz bandwidth, PAC has over 8 channels.</a:t>
            </a:r>
          </a:p>
          <a:p>
            <a:pPr lvl="1"/>
            <a:r>
              <a:rPr lang="en-US" altLang="ko-KR" sz="1800" dirty="0" smtClean="0"/>
              <a:t>Therefore PAC shall use the multi channels efficiently. And PDs shall communicate with PDs in other channels. We call it ‘multi-channel operation.’</a:t>
            </a:r>
          </a:p>
          <a:p>
            <a:pPr lvl="1"/>
            <a:endParaRPr lang="en-US" altLang="ko-KR" sz="900" dirty="0" smtClean="0"/>
          </a:p>
          <a:p>
            <a:r>
              <a:rPr lang="en-US" altLang="ko-KR" sz="2400" dirty="0" smtClean="0"/>
              <a:t>Multi-channel operation</a:t>
            </a:r>
          </a:p>
          <a:p>
            <a:pPr lvl="1"/>
            <a:r>
              <a:rPr lang="en-US" altLang="ko-KR" sz="1800" dirty="0" smtClean="0"/>
              <a:t>A PD shall be able to communicate with PDs which is communicating in multi channels concurrently.</a:t>
            </a:r>
          </a:p>
          <a:p>
            <a:pPr lvl="2"/>
            <a:r>
              <a:rPr lang="en-US" altLang="ko-KR" sz="1400" dirty="0" smtClean="0"/>
              <a:t>E.g. PD ‘A’ in channel 1 shall discover PD ‘B’ in channel 2, while PD ‘A’ and ‘B’ are communicating in each channel, respectively.</a:t>
            </a:r>
          </a:p>
          <a:p>
            <a:pPr lvl="1"/>
            <a:r>
              <a:rPr lang="en-US" altLang="ko-KR" sz="1800" dirty="0" smtClean="0">
                <a:sym typeface="Wingdings" pitchFamily="2" charset="2"/>
              </a:rPr>
              <a:t>In AP mode, APs can handle multi-channel operation . But in D2D mode, there is no efficient operation scheme yet. PAC must solve the problem.</a:t>
            </a:r>
            <a:endParaRPr lang="en-US" altLang="ko-KR" sz="1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Multi-channel operation</a:t>
            </a:r>
            <a:endParaRPr lang="ko-KR" altLang="en-US" dirty="0"/>
          </a:p>
        </p:txBody>
      </p:sp>
      <p:sp>
        <p:nvSpPr>
          <p:cNvPr id="3" name="내용 개체 틀 2"/>
          <p:cNvSpPr>
            <a:spLocks noGrp="1"/>
          </p:cNvSpPr>
          <p:nvPr>
            <p:ph idx="1"/>
          </p:nvPr>
        </p:nvSpPr>
        <p:spPr/>
        <p:txBody>
          <a:bodyPr>
            <a:normAutofit/>
          </a:bodyPr>
          <a:lstStyle/>
          <a:p>
            <a:pPr marL="457200" indent="-457200">
              <a:buFont typeface="+mj-lt"/>
              <a:buAutoNum type="arabicPeriod" startAt="2"/>
            </a:pPr>
            <a:r>
              <a:rPr lang="en-US" altLang="ko-KR" sz="2400" dirty="0" smtClean="0">
                <a:solidFill>
                  <a:srgbClr val="FF0000"/>
                </a:solidFill>
              </a:rPr>
              <a:t>Suggestion for PAC</a:t>
            </a:r>
          </a:p>
          <a:p>
            <a:pPr lvl="1"/>
            <a:r>
              <a:rPr lang="en-US" altLang="ko-KR" sz="2000" dirty="0" smtClean="0"/>
              <a:t>All proposals should include multi-channel operation how to operate in multi channels and how to make connection with other PDs in other channels, etc.</a:t>
            </a:r>
            <a:endParaRPr lang="en-US" altLang="ko-KR" sz="900" dirty="0" smtClean="0"/>
          </a:p>
          <a:p>
            <a:pPr lvl="1"/>
            <a:endParaRPr lang="en-US" altLang="ko-KR" sz="700" dirty="0" smtClean="0"/>
          </a:p>
          <a:p>
            <a:pPr lvl="1"/>
            <a:r>
              <a:rPr lang="en-US" altLang="ko-KR" sz="2000" dirty="0" smtClean="0"/>
              <a:t>LG’s case: channel hopping </a:t>
            </a:r>
            <a:r>
              <a:rPr lang="en-US" altLang="ko-KR" sz="2000" baseline="30000" dirty="0" smtClean="0"/>
              <a:t>[1], [2]</a:t>
            </a:r>
          </a:p>
        </p:txBody>
      </p:sp>
      <p:sp>
        <p:nvSpPr>
          <p:cNvPr id="21" name="TextBox 20"/>
          <p:cNvSpPr txBox="1"/>
          <p:nvPr/>
        </p:nvSpPr>
        <p:spPr>
          <a:xfrm>
            <a:off x="1285852" y="5857892"/>
            <a:ext cx="6357982" cy="338554"/>
          </a:xfrm>
          <a:prstGeom prst="rect">
            <a:avLst/>
          </a:prstGeom>
          <a:noFill/>
        </p:spPr>
        <p:txBody>
          <a:bodyPr wrap="square" rtlCol="0">
            <a:spAutoFit/>
          </a:bodyPr>
          <a:lstStyle/>
          <a:p>
            <a:pPr algn="ctr"/>
            <a:r>
              <a:rPr lang="en-US" altLang="ko-KR" sz="1600" dirty="0" smtClean="0">
                <a:latin typeface="Cambria Math" pitchFamily="18" charset="0"/>
                <a:ea typeface="Cambria Math" pitchFamily="18" charset="0"/>
                <a:cs typeface="Arial" pitchFamily="34" charset="0"/>
              </a:rPr>
              <a:t>&lt; A simple example of channel hopping for multi-channel operation &gt;</a:t>
            </a:r>
            <a:endParaRPr lang="ko-KR" altLang="en-US" sz="1600" dirty="0">
              <a:latin typeface="Cambria Math" pitchFamily="18" charset="0"/>
              <a:cs typeface="Arial" pitchFamily="34" charset="0"/>
            </a:endParaRPr>
          </a:p>
        </p:txBody>
      </p:sp>
      <p:pic>
        <p:nvPicPr>
          <p:cNvPr id="1043" name="Picture 19"/>
          <p:cNvPicPr>
            <a:picLocks noChangeAspect="1" noChangeArrowheads="1"/>
          </p:cNvPicPr>
          <p:nvPr/>
        </p:nvPicPr>
        <p:blipFill>
          <a:blip r:embed="rId2"/>
          <a:srcRect/>
          <a:stretch>
            <a:fillRect/>
          </a:stretch>
        </p:blipFill>
        <p:spPr bwMode="auto">
          <a:xfrm>
            <a:off x="391130" y="3571876"/>
            <a:ext cx="8610026" cy="1714512"/>
          </a:xfrm>
          <a:prstGeom prst="rect">
            <a:avLst/>
          </a:prstGeom>
          <a:noFill/>
          <a:ln w="9525">
            <a:noFill/>
            <a:miter lim="800000"/>
            <a:headEnd/>
            <a:tailEnd/>
          </a:ln>
          <a:effectLst/>
        </p:spPr>
      </p:pic>
      <p:pic>
        <p:nvPicPr>
          <p:cNvPr id="1045" name="Picture 21"/>
          <p:cNvPicPr>
            <a:picLocks noChangeAspect="1" noChangeArrowheads="1"/>
          </p:cNvPicPr>
          <p:nvPr/>
        </p:nvPicPr>
        <p:blipFill>
          <a:blip r:embed="rId3"/>
          <a:srcRect/>
          <a:stretch>
            <a:fillRect/>
          </a:stretch>
        </p:blipFill>
        <p:spPr bwMode="auto">
          <a:xfrm>
            <a:off x="1500165" y="5500702"/>
            <a:ext cx="5276887" cy="2857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normAutofit/>
          </a:bodyPr>
          <a:lstStyle/>
          <a:p>
            <a:r>
              <a:rPr lang="en-US" altLang="ko-KR" sz="2400" dirty="0" smtClean="0"/>
              <a:t>Proposal for the progress of PFD</a:t>
            </a:r>
          </a:p>
          <a:p>
            <a:pPr lvl="1"/>
            <a:endParaRPr lang="en-US" altLang="ko-KR" sz="2000" dirty="0" smtClean="0"/>
          </a:p>
          <a:p>
            <a:pPr lvl="1"/>
            <a:r>
              <a:rPr lang="en-US" altLang="ko-KR" sz="2000" dirty="0" smtClean="0"/>
              <a:t>Add the detail channelization for PAC in PFD</a:t>
            </a:r>
          </a:p>
          <a:p>
            <a:pPr lvl="1"/>
            <a:endParaRPr lang="en-US" altLang="ko-KR" sz="2000" dirty="0" smtClean="0"/>
          </a:p>
          <a:p>
            <a:pPr lvl="1"/>
            <a:r>
              <a:rPr lang="en-US" altLang="ko-KR" sz="2000" dirty="0" smtClean="0"/>
              <a:t>All proposals should include multi-channel operation how to operate in multi channels and how to make connection with other PDs in other channel, etc</a:t>
            </a:r>
          </a:p>
          <a:p>
            <a:endParaRPr lang="ko-KR" altLang="en-US" sz="2400" dirty="0"/>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5975</TotalTime>
  <Words>673</Words>
  <Application>Microsoft Office PowerPoint</Application>
  <PresentationFormat>화면 슬라이드 쇼(4:3)</PresentationFormat>
  <Paragraphs>95</Paragraphs>
  <Slides>10</Slides>
  <Notes>1</Notes>
  <HiddenSlides>0</HiddenSlides>
  <MMClips>0</MMClips>
  <ScaleCrop>false</ScaleCrop>
  <HeadingPairs>
    <vt:vector size="4" baseType="variant">
      <vt:variant>
        <vt:lpstr>테마</vt:lpstr>
      </vt:variant>
      <vt:variant>
        <vt:i4>1</vt:i4>
      </vt:variant>
      <vt:variant>
        <vt:lpstr>슬라이드 제목</vt:lpstr>
      </vt:variant>
      <vt:variant>
        <vt:i4>10</vt:i4>
      </vt:variant>
    </vt:vector>
  </HeadingPairs>
  <TitlesOfParts>
    <vt:vector size="11" baseType="lpstr">
      <vt:lpstr>Office 테마</vt:lpstr>
      <vt:lpstr>슬라이드 1</vt:lpstr>
      <vt:lpstr>Contents</vt:lpstr>
      <vt:lpstr>Channelization of unlicensed band</vt:lpstr>
      <vt:lpstr>Channelization of unlicensed band</vt:lpstr>
      <vt:lpstr>Channelization of unlicensed band</vt:lpstr>
      <vt:lpstr>Channelization of unlicensed band</vt:lpstr>
      <vt:lpstr>Multi-channel operation</vt:lpstr>
      <vt:lpstr>Multi-channel operation</vt:lpstr>
      <vt:lpstr>Conclusion</vt:lpstr>
      <vt:lpstr>Reference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jiny.chun</dc:creator>
  <cp:lastModifiedBy>jiny.chun</cp:lastModifiedBy>
  <cp:revision>255</cp:revision>
  <dcterms:created xsi:type="dcterms:W3CDTF">2013-08-05T00:49:54Z</dcterms:created>
  <dcterms:modified xsi:type="dcterms:W3CDTF">2013-09-11T01:24:32Z</dcterms:modified>
</cp:coreProperties>
</file>