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sldIdLst>
    <p:sldId id="268" r:id="rId2"/>
    <p:sldId id="261" r:id="rId3"/>
    <p:sldId id="265" r:id="rId4"/>
    <p:sldId id="266" r:id="rId5"/>
    <p:sldId id="264" r:id="rId6"/>
    <p:sldId id="269" r:id="rId7"/>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9509" autoAdjust="0"/>
    <p:restoredTop sz="94660"/>
  </p:normalViewPr>
  <p:slideViewPr>
    <p:cSldViewPr>
      <p:cViewPr varScale="1">
        <p:scale>
          <a:sx n="87" d="100"/>
          <a:sy n="87" d="100"/>
        </p:scale>
        <p:origin x="-87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C075D3-BD1F-4B01-B704-7FAFB0ABB9CD}" type="datetimeFigureOut">
              <a:rPr lang="ko-KR" altLang="en-US" smtClean="0"/>
              <a:pPr/>
              <a:t>2013-09-11</a:t>
            </a:fld>
            <a:endParaRPr lang="ko-KR" altLang="en-US"/>
          </a:p>
        </p:txBody>
      </p:sp>
      <p:sp>
        <p:nvSpPr>
          <p:cNvPr id="4" name="슬라이드 이미지 개체 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C6B806-72CB-474C-8E47-A522BED97A4F}"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cxnSp>
        <p:nvCxnSpPr>
          <p:cNvPr id="9"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userDrawn="1"/>
        </p:nvSpPr>
        <p:spPr>
          <a:xfrm>
            <a:off x="457200" y="152400"/>
            <a:ext cx="1905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2013</a:t>
            </a:r>
            <a:endParaRPr lang="en-US" sz="1400" b="1" dirty="0">
              <a:latin typeface="Times New Roman" pitchFamily="18" charset="0"/>
              <a:cs typeface="Times New Roman" pitchFamily="18" charset="0"/>
            </a:endParaRPr>
          </a:p>
        </p:txBody>
      </p:sp>
      <p:sp>
        <p:nvSpPr>
          <p:cNvPr id="11" name="TextBox 10"/>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15-13-0507-00-0008</a:t>
            </a:r>
            <a:endParaRPr lang="en-US" sz="1400" b="1" dirty="0">
              <a:latin typeface="Times New Roman" pitchFamily="18" charset="0"/>
              <a:cs typeface="Times New Roman" pitchFamily="18" charset="0"/>
            </a:endParaRPr>
          </a:p>
        </p:txBody>
      </p:sp>
      <p:cxnSp>
        <p:nvCxnSpPr>
          <p:cNvPr id="12"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Discussion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4" name="Date Placeholder 3"/>
          <p:cNvSpPr txBox="1">
            <a:spLocks/>
          </p:cNvSpPr>
          <p:nvPr userDrawn="1"/>
        </p:nvSpPr>
        <p:spPr>
          <a:xfrm>
            <a:off x="6248400" y="6324600"/>
            <a:ext cx="24384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Jinyoung Chun, 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500042"/>
            <a:ext cx="8229600" cy="1071570"/>
          </a:xfrm>
        </p:spPr>
        <p:txBody>
          <a:bodyPr/>
          <a:lstStyle/>
          <a:p>
            <a:r>
              <a:rPr lang="ko-KR" altLang="en-US" dirty="0" smtClean="0"/>
              <a:t>마스터 제목 스타일 편집</a:t>
            </a:r>
            <a:endParaRPr lang="ko-KR" altLang="en-US" dirty="0"/>
          </a:p>
        </p:txBody>
      </p:sp>
      <p:sp>
        <p:nvSpPr>
          <p:cNvPr id="3" name="내용 개체 틀 2"/>
          <p:cNvSpPr>
            <a:spLocks noGrp="1"/>
          </p:cNvSpPr>
          <p:nvPr>
            <p:ph idx="1"/>
          </p:nvPr>
        </p:nvSpPr>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cxnSp>
        <p:nvCxnSpPr>
          <p:cNvPr id="8"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457200" y="152400"/>
            <a:ext cx="1905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a:t>
            </a:r>
            <a:r>
              <a:rPr lang="en-US" sz="1400" b="1" dirty="0" smtClean="0">
                <a:latin typeface="Times New Roman" pitchFamily="18" charset="0"/>
                <a:cs typeface="Times New Roman" pitchFamily="18" charset="0"/>
              </a:rPr>
              <a:t>2013</a:t>
            </a:r>
            <a:endParaRPr lang="en-US" sz="1400" b="1" dirty="0">
              <a:latin typeface="Times New Roman" pitchFamily="18" charset="0"/>
              <a:cs typeface="Times New Roman" pitchFamily="18" charset="0"/>
            </a:endParaRPr>
          </a:p>
        </p:txBody>
      </p:sp>
      <p:sp>
        <p:nvSpPr>
          <p:cNvPr id="10" name="TextBox 9"/>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15-13-0507-00-0008</a:t>
            </a:r>
            <a:endParaRPr lang="en-US" sz="1400" b="1" dirty="0">
              <a:latin typeface="Times New Roman" pitchFamily="18" charset="0"/>
              <a:cs typeface="Times New Roman" pitchFamily="18" charset="0"/>
            </a:endParaRPr>
          </a:p>
        </p:txBody>
      </p:sp>
      <p:cxnSp>
        <p:nvCxnSpPr>
          <p:cNvPr id="11"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Date Placeholder 3"/>
          <p:cNvSpPr txBox="1">
            <a:spLocks/>
          </p:cNvSpPr>
          <p:nvPr userDrawn="1"/>
        </p:nvSpPr>
        <p:spPr>
          <a:xfrm>
            <a:off x="6248400" y="6324600"/>
            <a:ext cx="24384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Jinyoung Chun, 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4"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Discussion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6" name="슬라이드 번호 개체 틀 15"/>
          <p:cNvSpPr>
            <a:spLocks noGrp="1"/>
          </p:cNvSpPr>
          <p:nvPr>
            <p:ph type="sldNum" sz="quarter" idx="11"/>
          </p:nvPr>
        </p:nvSpPr>
        <p:spPr>
          <a:xfrm>
            <a:off x="3143240" y="6356350"/>
            <a:ext cx="2133600" cy="365125"/>
          </a:xfrm>
        </p:spPr>
        <p:txBody>
          <a:bodyPr/>
          <a:lstStyle>
            <a:lvl1pPr algn="ctr">
              <a:defRPr>
                <a:solidFill>
                  <a:schemeClr val="tx1"/>
                </a:solidFill>
              </a:defRPr>
            </a:lvl1pPr>
          </a:lstStyle>
          <a:p>
            <a:r>
              <a:rPr lang="en-US" altLang="ko-KR" smtClean="0"/>
              <a:t>slide </a:t>
            </a:r>
            <a:fld id="{362525CD-80CC-4E45-8582-533D0726553C}" type="slidenum">
              <a:rPr lang="ko-KR" altLang="en-US" smtClean="0"/>
              <a:pPr/>
              <a:t>‹#›</a:t>
            </a:fld>
            <a:endParaRPr lang="ko-KR"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7B36A3-215F-4559-B55A-CB64C6C75C89}" type="datetime1">
              <a:rPr lang="ko-KR" altLang="en-US" smtClean="0"/>
              <a:pPr/>
              <a:t>2013-09-11</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2525CD-80CC-4E45-8582-533D0726553C}"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214282" y="609600"/>
            <a:ext cx="8715436" cy="4616648"/>
          </a:xfrm>
          <a:prstGeom prst="rect">
            <a:avLst/>
          </a:prstGeom>
          <a:noFill/>
          <a:ln w="12700">
            <a:noFill/>
            <a:miter lim="800000"/>
            <a:headEnd type="none" w="sm" len="sm"/>
            <a:tailEnd type="none" w="sm" len="sm"/>
          </a:ln>
          <a:effectLst/>
        </p:spPr>
        <p:txBody>
          <a:bodyPr wrap="square">
            <a:spAutoFit/>
          </a:bodyPr>
          <a:lstStyle/>
          <a:p>
            <a:pPr algn="ctr" latinLnBrk="0">
              <a:defRPr/>
            </a:pPr>
            <a:r>
              <a:rPr kumimoji="0" lang="en-US" altLang="ko-KR" b="1" u="sng" dirty="0">
                <a:effectLst>
                  <a:outerShdw blurRad="38100" dist="38100" dir="2700000" algn="tl">
                    <a:srgbClr val="C0C0C0"/>
                  </a:outerShdw>
                </a:effectLst>
                <a:latin typeface="Times New Roman" pitchFamily="18" charset="0"/>
                <a:ea typeface="굴림" pitchFamily="50" charset="-127"/>
                <a:cs typeface="Times New Roman" pitchFamily="18" charset="0"/>
              </a:rPr>
              <a:t>Project: IEEE P802.15 Working Group for Wireless Personal Area Networks (WPANs)</a:t>
            </a:r>
            <a:endParaRPr kumimoji="0" lang="en-US" altLang="ko-KR" sz="1600" b="1" dirty="0">
              <a:latin typeface="Times New Roman" pitchFamily="18" charset="0"/>
              <a:ea typeface="굴림" pitchFamily="50" charset="-127"/>
              <a:cs typeface="Times New Roman" pitchFamily="18" charset="0"/>
            </a:endParaRPr>
          </a:p>
          <a:p>
            <a:pPr latinLnBrk="0">
              <a:defRPr/>
            </a:pP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Submission Title</a:t>
            </a:r>
            <a:r>
              <a:rPr kumimoji="0" lang="en-US" altLang="ko-KR" sz="1600" b="1" dirty="0" smtClean="0">
                <a:latin typeface="Times New Roman" pitchFamily="18" charset="0"/>
                <a:ea typeface="굴림" pitchFamily="50" charset="-127"/>
                <a:cs typeface="Times New Roman" pitchFamily="18" charset="0"/>
              </a:rPr>
              <a:t>:</a:t>
            </a:r>
            <a:r>
              <a:rPr kumimoji="0" lang="en-US" altLang="ko-KR" sz="1600" dirty="0" smtClean="0">
                <a:latin typeface="Times New Roman" pitchFamily="18" charset="0"/>
                <a:ea typeface="굴림" pitchFamily="50" charset="-127"/>
                <a:cs typeface="Times New Roman" pitchFamily="18" charset="0"/>
              </a:rPr>
              <a:t> </a:t>
            </a:r>
            <a:r>
              <a:rPr kumimoji="0" lang="en-US" altLang="ko-KR" sz="1600" b="1" dirty="0" smtClean="0">
                <a:latin typeface="Times New Roman" pitchFamily="18" charset="0"/>
                <a:ea typeface="굴림" pitchFamily="50" charset="-127"/>
                <a:cs typeface="Times New Roman" pitchFamily="18" charset="0"/>
              </a:rPr>
              <a:t>Suggestion of synchronization categorization </a:t>
            </a:r>
            <a:endParaRPr kumimoji="0" lang="en-US" altLang="ko-KR" sz="1600" b="1" dirty="0">
              <a:latin typeface="Times New Roman" pitchFamily="18" charset="0"/>
              <a:ea typeface="굴림" pitchFamily="50" charset="-127"/>
              <a:cs typeface="Times New Roman" pitchFamily="18" charset="0"/>
            </a:endParaRPr>
          </a:p>
          <a:p>
            <a:pPr>
              <a:defRPr/>
            </a:pPr>
            <a:r>
              <a:rPr kumimoji="0" lang="en-US" altLang="ko-KR" sz="1600" b="1" dirty="0">
                <a:latin typeface="Times New Roman" pitchFamily="18" charset="0"/>
                <a:ea typeface="굴림" pitchFamily="50" charset="-127"/>
                <a:cs typeface="Times New Roman" pitchFamily="18" charset="0"/>
              </a:rPr>
              <a:t>Date Submitted</a:t>
            </a:r>
            <a:r>
              <a:rPr kumimoji="0" lang="en-US" altLang="ko-KR" sz="1600" b="1" dirty="0" smtClean="0">
                <a:latin typeface="Times New Roman" pitchFamily="18" charset="0"/>
                <a:ea typeface="굴림" pitchFamily="50" charset="-127"/>
                <a:cs typeface="Times New Roman" pitchFamily="18" charset="0"/>
              </a:rPr>
              <a:t>:</a:t>
            </a:r>
            <a:r>
              <a:rPr lang="en-US" altLang="ko-KR" sz="1600" dirty="0" smtClean="0">
                <a:latin typeface="Times New Roman" pitchFamily="18" charset="0"/>
                <a:ea typeface="굴림" pitchFamily="50" charset="-127"/>
                <a:cs typeface="Times New Roman" pitchFamily="18" charset="0"/>
              </a:rPr>
              <a:t>  September </a:t>
            </a:r>
            <a:r>
              <a:rPr lang="en-US" altLang="ko-KR" sz="1600" dirty="0" smtClean="0">
                <a:latin typeface="Times New Roman" pitchFamily="18" charset="0"/>
                <a:ea typeface="굴림" pitchFamily="50" charset="-127"/>
                <a:cs typeface="Times New Roman" pitchFamily="18" charset="0"/>
              </a:rPr>
              <a:t>10</a:t>
            </a:r>
            <a:r>
              <a:rPr lang="en-US" altLang="ko-KR" sz="1600" baseline="30000" dirty="0" smtClean="0">
                <a:latin typeface="Times New Roman" pitchFamily="18" charset="0"/>
                <a:ea typeface="굴림" pitchFamily="50" charset="-127"/>
                <a:cs typeface="Times New Roman" pitchFamily="18" charset="0"/>
              </a:rPr>
              <a:t>th</a:t>
            </a:r>
            <a:r>
              <a:rPr lang="en-US" altLang="ko-KR" sz="1600" dirty="0" smtClean="0">
                <a:latin typeface="Times New Roman" pitchFamily="18" charset="0"/>
                <a:ea typeface="굴림" pitchFamily="50" charset="-127"/>
                <a:cs typeface="Times New Roman" pitchFamily="18" charset="0"/>
              </a:rPr>
              <a:t>, 2013</a:t>
            </a:r>
            <a:r>
              <a:rPr kumimoji="0" lang="en-US" altLang="ko-KR" sz="1600" dirty="0">
                <a:latin typeface="Times New Roman" pitchFamily="18" charset="0"/>
                <a:ea typeface="굴림" pitchFamily="50" charset="-127"/>
                <a:cs typeface="Times New Roman" pitchFamily="18" charset="0"/>
              </a:rPr>
              <a:t>	</a:t>
            </a:r>
          </a:p>
          <a:p>
            <a:pPr>
              <a:defRPr/>
            </a:pPr>
            <a:r>
              <a:rPr kumimoji="0" lang="en-US" altLang="ko-KR" sz="1600" b="1" dirty="0">
                <a:latin typeface="Times New Roman" pitchFamily="18" charset="0"/>
                <a:ea typeface="굴림" pitchFamily="50" charset="-127"/>
                <a:cs typeface="Times New Roman" pitchFamily="18" charset="0"/>
              </a:rPr>
              <a:t>Source</a:t>
            </a:r>
            <a:r>
              <a:rPr kumimoji="0" lang="en-US" altLang="ko-KR" sz="1600" b="1" dirty="0" smtClean="0">
                <a:latin typeface="Times New Roman" pitchFamily="18" charset="0"/>
                <a:ea typeface="굴림" pitchFamily="50" charset="-127"/>
                <a:cs typeface="Times New Roman" pitchFamily="18" charset="0"/>
              </a:rPr>
              <a:t>:</a:t>
            </a:r>
            <a:r>
              <a:rPr kumimoji="0" lang="en-US" altLang="ko-KR" sz="1600" dirty="0" smtClean="0">
                <a:latin typeface="Times New Roman" pitchFamily="18" charset="0"/>
                <a:ea typeface="굴림" pitchFamily="50" charset="-127"/>
                <a:cs typeface="Times New Roman" pitchFamily="18" charset="0"/>
              </a:rPr>
              <a:t> </a:t>
            </a:r>
            <a:r>
              <a:rPr kumimoji="0" lang="en-US" altLang="ko-KR" sz="1600" dirty="0" err="1" smtClean="0">
                <a:latin typeface="Times New Roman" pitchFamily="18" charset="0"/>
                <a:ea typeface="굴림" pitchFamily="50" charset="-127"/>
                <a:cs typeface="Times New Roman" pitchFamily="18" charset="0"/>
              </a:rPr>
              <a:t>Jinyoung</a:t>
            </a:r>
            <a:r>
              <a:rPr kumimoji="0" lang="en-US" altLang="ko-KR" sz="1600" dirty="0" smtClean="0">
                <a:latin typeface="Times New Roman" pitchFamily="18" charset="0"/>
                <a:ea typeface="굴림" pitchFamily="50" charset="-127"/>
                <a:cs typeface="Times New Roman" pitchFamily="18" charset="0"/>
              </a:rPr>
              <a:t> Chun, </a:t>
            </a:r>
            <a:r>
              <a:rPr lang="en-US" altLang="ko-KR" sz="1600" dirty="0" err="1" smtClean="0">
                <a:latin typeface="Times New Roman" pitchFamily="18" charset="0"/>
                <a:ea typeface="굴림" pitchFamily="50" charset="-127"/>
                <a:cs typeface="Times New Roman" pitchFamily="18" charset="0"/>
              </a:rPr>
              <a:t>Suhwook</a:t>
            </a:r>
            <a:r>
              <a:rPr lang="en-US" altLang="ko-KR" sz="1600" dirty="0" smtClean="0">
                <a:latin typeface="Times New Roman" pitchFamily="18" charset="0"/>
                <a:ea typeface="굴림" pitchFamily="50" charset="-127"/>
                <a:cs typeface="Times New Roman" pitchFamily="18" charset="0"/>
              </a:rPr>
              <a:t> Kim, Han </a:t>
            </a:r>
            <a:r>
              <a:rPr lang="en-US" altLang="ko-KR" sz="1600" dirty="0" err="1" smtClean="0">
                <a:latin typeface="Times New Roman" pitchFamily="18" charset="0"/>
                <a:ea typeface="굴림" pitchFamily="50" charset="-127"/>
                <a:cs typeface="Times New Roman" pitchFamily="18" charset="0"/>
              </a:rPr>
              <a:t>Gyu</a:t>
            </a:r>
            <a:r>
              <a:rPr lang="en-US" altLang="ko-KR" sz="1600" dirty="0" smtClean="0">
                <a:latin typeface="Times New Roman" pitchFamily="18" charset="0"/>
                <a:ea typeface="굴림" pitchFamily="50" charset="-127"/>
                <a:cs typeface="Times New Roman" pitchFamily="18" charset="0"/>
              </a:rPr>
              <a:t> Cho </a:t>
            </a:r>
            <a:r>
              <a:rPr kumimoji="0" lang="en-US" altLang="ko-KR" sz="1600" dirty="0" smtClean="0">
                <a:latin typeface="Times New Roman" pitchFamily="18" charset="0"/>
                <a:ea typeface="굴림" pitchFamily="50" charset="-127"/>
                <a:cs typeface="Times New Roman" pitchFamily="18" charset="0"/>
              </a:rPr>
              <a:t>(LG Electronics)</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Address</a:t>
            </a:r>
            <a:r>
              <a:rPr kumimoji="0" lang="en-US" altLang="ko-KR" sz="1600" dirty="0">
                <a:latin typeface="Times New Roman" pitchFamily="18" charset="0"/>
                <a:ea typeface="굴림" pitchFamily="50" charset="-127"/>
                <a:cs typeface="Times New Roman" pitchFamily="18" charset="0"/>
              </a:rPr>
              <a:t>: LG R&amp;D Complex 533, Hogye-1dong, </a:t>
            </a:r>
            <a:r>
              <a:rPr kumimoji="0" lang="en-US" altLang="ko-KR" sz="1600" dirty="0" err="1">
                <a:latin typeface="Times New Roman" pitchFamily="18" charset="0"/>
                <a:ea typeface="굴림" pitchFamily="50" charset="-127"/>
                <a:cs typeface="Times New Roman" pitchFamily="18" charset="0"/>
              </a:rPr>
              <a:t>Dongan-gu</a:t>
            </a:r>
            <a:r>
              <a:rPr kumimoji="0" lang="en-US" altLang="ko-KR" sz="1600" dirty="0">
                <a:latin typeface="Times New Roman" pitchFamily="18" charset="0"/>
                <a:ea typeface="굴림" pitchFamily="50" charset="-127"/>
                <a:cs typeface="Times New Roman" pitchFamily="18" charset="0"/>
              </a:rPr>
              <a:t>, Anyang-</a:t>
            </a:r>
            <a:r>
              <a:rPr kumimoji="0" lang="en-US" altLang="ko-KR" sz="1600" dirty="0" err="1">
                <a:latin typeface="Times New Roman" pitchFamily="18" charset="0"/>
                <a:ea typeface="굴림" pitchFamily="50" charset="-127"/>
                <a:cs typeface="Times New Roman" pitchFamily="18" charset="0"/>
              </a:rPr>
              <a:t>shi</a:t>
            </a:r>
            <a:r>
              <a:rPr kumimoji="0" lang="en-US" altLang="ko-KR" sz="1600" dirty="0">
                <a:latin typeface="Times New Roman" pitchFamily="18" charset="0"/>
                <a:ea typeface="굴림" pitchFamily="50" charset="-127"/>
                <a:cs typeface="Times New Roman" pitchFamily="18" charset="0"/>
              </a:rPr>
              <a:t>, </a:t>
            </a:r>
            <a:r>
              <a:rPr kumimoji="0" lang="en-US" altLang="ko-KR" sz="1600" dirty="0" err="1">
                <a:latin typeface="Times New Roman" pitchFamily="18" charset="0"/>
                <a:ea typeface="굴림" pitchFamily="50" charset="-127"/>
                <a:cs typeface="Times New Roman" pitchFamily="18" charset="0"/>
              </a:rPr>
              <a:t>Kyungki</a:t>
            </a:r>
            <a:r>
              <a:rPr kumimoji="0" lang="en-US" altLang="ko-KR" sz="1600" dirty="0">
                <a:latin typeface="Times New Roman" pitchFamily="18" charset="0"/>
                <a:ea typeface="굴림" pitchFamily="50" charset="-127"/>
                <a:cs typeface="Times New Roman" pitchFamily="18" charset="0"/>
              </a:rPr>
              <a:t>-do, </a:t>
            </a:r>
            <a:r>
              <a:rPr kumimoji="0" lang="en-US" altLang="ko-KR" sz="1600" dirty="0" smtClean="0">
                <a:latin typeface="Times New Roman" pitchFamily="18" charset="0"/>
                <a:ea typeface="굴림" pitchFamily="50" charset="-127"/>
                <a:cs typeface="Times New Roman" pitchFamily="18" charset="0"/>
              </a:rPr>
              <a:t>Korea</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dirty="0">
                <a:latin typeface="Times New Roman" pitchFamily="18" charset="0"/>
                <a:ea typeface="굴림" pitchFamily="50" charset="-127"/>
                <a:cs typeface="Times New Roman" pitchFamily="18" charset="0"/>
              </a:rPr>
              <a:t>Voice</a:t>
            </a:r>
            <a:r>
              <a:rPr kumimoji="0" lang="en-US" altLang="ko-KR" sz="1600" dirty="0" smtClean="0">
                <a:latin typeface="Times New Roman" pitchFamily="18" charset="0"/>
                <a:ea typeface="굴림" pitchFamily="50" charset="-127"/>
                <a:cs typeface="Times New Roman" pitchFamily="18" charset="0"/>
              </a:rPr>
              <a:t>: +82-31-450-1901, </a:t>
            </a:r>
            <a:r>
              <a:rPr kumimoji="0" lang="en-US" altLang="ko-KR" sz="1600" dirty="0">
                <a:latin typeface="Times New Roman" pitchFamily="18" charset="0"/>
                <a:ea typeface="굴림" pitchFamily="50" charset="-127"/>
                <a:cs typeface="Times New Roman" pitchFamily="18" charset="0"/>
              </a:rPr>
              <a:t>FAX: </a:t>
            </a:r>
            <a:r>
              <a:rPr kumimoji="0" lang="en-US" altLang="ko-KR" sz="1600" dirty="0" smtClean="0">
                <a:latin typeface="Times New Roman" pitchFamily="18" charset="0"/>
                <a:ea typeface="굴림" pitchFamily="50" charset="-127"/>
                <a:cs typeface="Times New Roman" pitchFamily="18" charset="0"/>
              </a:rPr>
              <a:t>+82-31-450-4049, E-Mail: </a:t>
            </a:r>
            <a:r>
              <a:rPr lang="en-US" altLang="ko-KR" sz="1600" dirty="0" smtClean="0">
                <a:latin typeface="Times New Roman" pitchFamily="18" charset="0"/>
                <a:ea typeface="굴림" pitchFamily="50" charset="-127"/>
                <a:cs typeface="Times New Roman" pitchFamily="18" charset="0"/>
              </a:rPr>
              <a:t>jiny.chun</a:t>
            </a:r>
            <a:r>
              <a:rPr kumimoji="0" lang="en-US" altLang="ko-KR" sz="1600" dirty="0" smtClean="0">
                <a:latin typeface="Times New Roman" pitchFamily="18" charset="0"/>
                <a:ea typeface="굴림" pitchFamily="50" charset="-127"/>
                <a:cs typeface="Times New Roman" pitchFamily="18" charset="0"/>
              </a:rPr>
              <a:t>@lge.com</a:t>
            </a:r>
          </a:p>
          <a:p>
            <a:pPr latinLnBrk="0">
              <a:defRPr/>
            </a:pPr>
            <a:endParaRPr kumimoji="0" lang="en-US" altLang="ko-KR" sz="1600" b="1" dirty="0">
              <a:latin typeface="Times New Roman" pitchFamily="18" charset="0"/>
              <a:ea typeface="굴림" pitchFamily="50" charset="-127"/>
              <a:cs typeface="Times New Roman" pitchFamily="18" charset="0"/>
            </a:endParaRPr>
          </a:p>
          <a:p>
            <a:pPr>
              <a:defRPr/>
            </a:pPr>
            <a:r>
              <a:rPr kumimoji="0" lang="en-US" altLang="ko-KR" sz="1600" b="1" dirty="0" smtClean="0">
                <a:latin typeface="Times New Roman" pitchFamily="18" charset="0"/>
                <a:ea typeface="굴림" pitchFamily="50" charset="-127"/>
                <a:cs typeface="Times New Roman" pitchFamily="18" charset="0"/>
              </a:rPr>
              <a:t>Re:</a:t>
            </a:r>
            <a:endParaRPr kumimoji="0" lang="en-US" altLang="ko-KR" sz="1600" dirty="0">
              <a:latin typeface="Times New Roman" pitchFamily="18" charset="0"/>
              <a:ea typeface="굴림" pitchFamily="50" charset="-127"/>
              <a:cs typeface="Times New Roman" pitchFamily="18" charset="0"/>
            </a:endParaRPr>
          </a:p>
          <a:p>
            <a:pPr>
              <a:spcBef>
                <a:spcPts val="600"/>
              </a:spcBef>
              <a:spcAft>
                <a:spcPts val="600"/>
              </a:spcAft>
              <a:defRPr/>
            </a:pPr>
            <a:r>
              <a:rPr kumimoji="0" lang="en-US" altLang="ko-KR" sz="1600" b="1" dirty="0">
                <a:latin typeface="Times New Roman" pitchFamily="18" charset="0"/>
                <a:ea typeface="굴림" pitchFamily="50" charset="-127"/>
                <a:cs typeface="Times New Roman" pitchFamily="18" charset="0"/>
              </a:rPr>
              <a:t>Abstract</a:t>
            </a:r>
            <a:r>
              <a:rPr kumimoji="0" lang="en-US" altLang="ko-KR" sz="1600" b="1" dirty="0" smtClean="0">
                <a:latin typeface="Times New Roman" pitchFamily="18" charset="0"/>
                <a:ea typeface="굴림" pitchFamily="50" charset="-127"/>
                <a:cs typeface="Times New Roman" pitchFamily="18" charset="0"/>
              </a:rPr>
              <a:t>:</a:t>
            </a:r>
            <a:endParaRPr kumimoji="0" lang="en-US" altLang="ko-KR" sz="1600" dirty="0">
              <a:latin typeface="Times New Roman" pitchFamily="18" charset="0"/>
              <a:ea typeface="굴림" pitchFamily="50" charset="-127"/>
              <a:cs typeface="Times New Roman" pitchFamily="18" charset="0"/>
            </a:endParaRPr>
          </a:p>
          <a:p>
            <a:pPr>
              <a:spcBef>
                <a:spcPts val="600"/>
              </a:spcBef>
              <a:spcAft>
                <a:spcPts val="600"/>
              </a:spcAft>
              <a:defRPr/>
            </a:pPr>
            <a:r>
              <a:rPr kumimoji="0" lang="en-US" altLang="ko-KR" sz="1600" b="1" dirty="0">
                <a:latin typeface="Times New Roman" pitchFamily="18" charset="0"/>
                <a:ea typeface="굴림" pitchFamily="50" charset="-127"/>
                <a:cs typeface="Times New Roman" pitchFamily="18" charset="0"/>
              </a:rPr>
              <a:t>Purpose</a:t>
            </a:r>
            <a:r>
              <a:rPr kumimoji="0" lang="en-US" altLang="ko-KR" sz="1600" b="1" dirty="0" smtClean="0">
                <a:latin typeface="Times New Roman" pitchFamily="18" charset="0"/>
                <a:ea typeface="굴림" pitchFamily="50" charset="-127"/>
                <a:cs typeface="Times New Roman" pitchFamily="18" charset="0"/>
              </a:rPr>
              <a:t>:</a:t>
            </a:r>
            <a:r>
              <a:rPr lang="en-US" altLang="ko-KR" sz="1600" dirty="0" smtClean="0">
                <a:latin typeface="Times New Roman" pitchFamily="18" charset="0"/>
                <a:ea typeface="굴림" pitchFamily="50" charset="-127"/>
                <a:cs typeface="Times New Roman" pitchFamily="18" charset="0"/>
              </a:rPr>
              <a:t> Proposal for discussion</a:t>
            </a:r>
            <a:endParaRPr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Notice:</a:t>
            </a:r>
            <a:r>
              <a:rPr kumimoji="0" lang="en-US" altLang="ko-KR" sz="1600" dirty="0">
                <a:latin typeface="Times New Roman" pitchFamily="18" charset="0"/>
                <a:ea typeface="굴림" pitchFamily="50" charset="-127"/>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latinLnBrk="0">
              <a:defRPr/>
            </a:pPr>
            <a:r>
              <a:rPr kumimoji="0" lang="en-US" altLang="ko-KR" sz="1600" b="1" dirty="0">
                <a:latin typeface="Times New Roman" pitchFamily="18" charset="0"/>
                <a:ea typeface="굴림" pitchFamily="50" charset="-127"/>
                <a:cs typeface="Times New Roman" pitchFamily="18" charset="0"/>
              </a:rPr>
              <a:t>Release:</a:t>
            </a:r>
            <a:r>
              <a:rPr kumimoji="0" lang="en-US" altLang="ko-KR" sz="1600" dirty="0">
                <a:latin typeface="Times New Roman" pitchFamily="18" charset="0"/>
                <a:ea typeface="굴림" pitchFamily="50" charset="-127"/>
                <a:cs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500042"/>
            <a:ext cx="8229600" cy="939784"/>
          </a:xfrm>
        </p:spPr>
        <p:txBody>
          <a:bodyPr/>
          <a:lstStyle/>
          <a:p>
            <a:r>
              <a:rPr lang="en-US" altLang="ko-KR" dirty="0" smtClean="0"/>
              <a:t>Summary of email discussion</a:t>
            </a:r>
            <a:endParaRPr lang="ko-KR" altLang="en-US" dirty="0"/>
          </a:p>
        </p:txBody>
      </p:sp>
      <p:sp>
        <p:nvSpPr>
          <p:cNvPr id="3" name="내용 개체 틀 2"/>
          <p:cNvSpPr>
            <a:spLocks noGrp="1"/>
          </p:cNvSpPr>
          <p:nvPr>
            <p:ph idx="1"/>
          </p:nvPr>
        </p:nvSpPr>
        <p:spPr>
          <a:xfrm>
            <a:off x="457200" y="1643050"/>
            <a:ext cx="8229600" cy="4572032"/>
          </a:xfrm>
        </p:spPr>
        <p:txBody>
          <a:bodyPr>
            <a:noAutofit/>
          </a:bodyPr>
          <a:lstStyle/>
          <a:p>
            <a:r>
              <a:rPr lang="en-US" altLang="ko-KR" sz="2000" dirty="0" smtClean="0">
                <a:latin typeface="Arial" pitchFamily="34" charset="0"/>
                <a:ea typeface="Arial Unicode MS" pitchFamily="50" charset="-127"/>
                <a:cs typeface="Arial" pitchFamily="34" charset="0"/>
              </a:rPr>
              <a:t>From Shannon</a:t>
            </a:r>
          </a:p>
          <a:p>
            <a:pPr>
              <a:buNone/>
            </a:pPr>
            <a:r>
              <a:rPr lang="en-US" altLang="ko-KR" sz="2000" dirty="0" smtClean="0">
                <a:latin typeface="Arial" pitchFamily="34" charset="0"/>
                <a:ea typeface="Arial Unicode MS" pitchFamily="50" charset="-127"/>
                <a:cs typeface="Arial" pitchFamily="34" charset="0"/>
              </a:rPr>
              <a:t>	: categorization based on network synchronization</a:t>
            </a:r>
          </a:p>
          <a:p>
            <a:pPr lvl="1"/>
            <a:r>
              <a:rPr lang="en-US" altLang="ko-KR" sz="1600" dirty="0" smtClean="0">
                <a:latin typeface="Arial" pitchFamily="34" charset="0"/>
                <a:ea typeface="Arial Unicode MS" pitchFamily="50" charset="-127"/>
                <a:cs typeface="Arial" pitchFamily="34" charset="0"/>
              </a:rPr>
              <a:t>Centralized approach (timing reference is decided by signal from single PD)</a:t>
            </a:r>
          </a:p>
          <a:p>
            <a:pPr lvl="2"/>
            <a:r>
              <a:rPr lang="en-US" altLang="ko-KR" sz="1400" dirty="0" smtClean="0">
                <a:latin typeface="Arial" pitchFamily="34" charset="0"/>
                <a:ea typeface="Arial Unicode MS" pitchFamily="50" charset="-127"/>
                <a:cs typeface="Arial" pitchFamily="34" charset="0"/>
              </a:rPr>
              <a:t>NICT : Initiator PD sends broadcast signal and Joiner PDs refers it (Note. NICT named the idea as "Distributed temporary group synchronization".)</a:t>
            </a:r>
          </a:p>
          <a:p>
            <a:pPr lvl="2"/>
            <a:r>
              <a:rPr lang="en-US" altLang="ko-KR" sz="1400" dirty="0" smtClean="0">
                <a:latin typeface="Arial" pitchFamily="34" charset="0"/>
                <a:ea typeface="Arial Unicode MS" pitchFamily="50" charset="-127"/>
                <a:cs typeface="Arial" pitchFamily="34" charset="0"/>
              </a:rPr>
              <a:t>ETRI (SS </a:t>
            </a:r>
            <a:r>
              <a:rPr lang="en-US" altLang="ko-KR" sz="1400" dirty="0" err="1" smtClean="0">
                <a:latin typeface="Arial" pitchFamily="34" charset="0"/>
                <a:ea typeface="Arial Unicode MS" pitchFamily="50" charset="-127"/>
                <a:cs typeface="Arial" pitchFamily="34" charset="0"/>
              </a:rPr>
              <a:t>Joo</a:t>
            </a:r>
            <a:r>
              <a:rPr lang="en-US" altLang="ko-KR" sz="1400" dirty="0" smtClean="0">
                <a:latin typeface="Arial" pitchFamily="34" charset="0"/>
                <a:ea typeface="Arial Unicode MS" pitchFamily="50" charset="-127"/>
                <a:cs typeface="Arial" pitchFamily="34" charset="0"/>
              </a:rPr>
              <a:t>) : Master-clock capable PD transmits peer network synchronization frame and other PDs refers it. (C. Arguable assumption: master-clock refers from out-of-band.)</a:t>
            </a:r>
          </a:p>
          <a:p>
            <a:pPr lvl="2"/>
            <a:r>
              <a:rPr lang="en-US" altLang="ko-KR" sz="1400" dirty="0" err="1" smtClean="0">
                <a:latin typeface="Arial" pitchFamily="34" charset="0"/>
                <a:ea typeface="Arial Unicode MS" pitchFamily="50" charset="-127"/>
                <a:cs typeface="Arial" pitchFamily="34" charset="0"/>
              </a:rPr>
              <a:t>InterDigital</a:t>
            </a:r>
            <a:r>
              <a:rPr lang="en-US" altLang="ko-KR" sz="1400" dirty="0" smtClean="0">
                <a:latin typeface="Arial" pitchFamily="34" charset="0"/>
                <a:ea typeface="Arial Unicode MS" pitchFamily="50" charset="-127"/>
                <a:cs typeface="Arial" pitchFamily="34" charset="0"/>
              </a:rPr>
              <a:t> : Super-beacon, common beacon or peer beacon is </a:t>
            </a:r>
            <a:r>
              <a:rPr lang="en-US" altLang="ko-KR" sz="1400" dirty="0" err="1" smtClean="0">
                <a:latin typeface="Arial" pitchFamily="34" charset="0"/>
                <a:ea typeface="Arial Unicode MS" pitchFamily="50" charset="-127"/>
                <a:cs typeface="Arial" pitchFamily="34" charset="0"/>
              </a:rPr>
              <a:t>refered</a:t>
            </a:r>
            <a:r>
              <a:rPr lang="en-US" altLang="ko-KR" sz="1400" dirty="0" smtClean="0">
                <a:latin typeface="Arial" pitchFamily="34" charset="0"/>
                <a:ea typeface="Arial Unicode MS" pitchFamily="50" charset="-127"/>
                <a:cs typeface="Arial" pitchFamily="34" charset="0"/>
              </a:rPr>
              <a:t> for synchronization. (C. Determination procedure of super-VL or VL is missing.)</a:t>
            </a:r>
          </a:p>
          <a:p>
            <a:pPr lvl="1"/>
            <a:r>
              <a:rPr lang="en-US" altLang="ko-KR" sz="1600" dirty="0" smtClean="0">
                <a:latin typeface="Arial" pitchFamily="34" charset="0"/>
                <a:ea typeface="Arial Unicode MS" pitchFamily="50" charset="-127"/>
                <a:cs typeface="Arial" pitchFamily="34" charset="0"/>
              </a:rPr>
              <a:t>Distributed approach (timing reference is decided by signals from multiple PDs)</a:t>
            </a:r>
          </a:p>
          <a:p>
            <a:pPr lvl="2"/>
            <a:r>
              <a:rPr lang="en-US" altLang="ko-KR" sz="1400" dirty="0" smtClean="0">
                <a:latin typeface="Arial" pitchFamily="34" charset="0"/>
                <a:ea typeface="Arial Unicode MS" pitchFamily="50" charset="-127"/>
                <a:cs typeface="Arial" pitchFamily="34" charset="0"/>
              </a:rPr>
              <a:t>Samsung : Each PD decides timing by adjusting oscillator phase corresponding to the reception of sync-signals from multiple PDs</a:t>
            </a:r>
          </a:p>
          <a:p>
            <a:pPr lvl="2"/>
            <a:r>
              <a:rPr lang="en-US" altLang="ko-KR" sz="1400" dirty="0" smtClean="0">
                <a:latin typeface="Arial" pitchFamily="34" charset="0"/>
                <a:ea typeface="Arial Unicode MS" pitchFamily="50" charset="-127"/>
                <a:cs typeface="Arial" pitchFamily="34" charset="0"/>
              </a:rPr>
              <a:t>ETRI (SC Chang) : Pulse-based PHY-level synchronization.</a:t>
            </a:r>
          </a:p>
          <a:p>
            <a:pPr lvl="1"/>
            <a:r>
              <a:rPr lang="en-US" altLang="ko-KR" sz="1600" dirty="0" smtClean="0">
                <a:latin typeface="Arial" pitchFamily="34" charset="0"/>
                <a:ea typeface="Arial Unicode MS" pitchFamily="50" charset="-127"/>
                <a:cs typeface="Arial" pitchFamily="34" charset="0"/>
              </a:rPr>
              <a:t>No network synchronization (asynchronous)</a:t>
            </a:r>
          </a:p>
          <a:p>
            <a:pPr lvl="2"/>
            <a:r>
              <a:rPr lang="en-US" altLang="ko-KR" sz="1400" dirty="0" smtClean="0">
                <a:latin typeface="Arial" pitchFamily="34" charset="0"/>
                <a:ea typeface="Arial Unicode MS" pitchFamily="50" charset="-127"/>
                <a:cs typeface="Arial" pitchFamily="34" charset="0"/>
              </a:rPr>
              <a:t>LG : Only link-level synchronization during peering is presented for slot timing basis. However link-to-link synchronization is required for the proposed slot hopping. </a:t>
            </a:r>
          </a:p>
        </p:txBody>
      </p:sp>
      <p:sp>
        <p:nvSpPr>
          <p:cNvPr id="4" name="슬라이드 번호 개체 틀 3"/>
          <p:cNvSpPr>
            <a:spLocks noGrp="1"/>
          </p:cNvSpPr>
          <p:nvPr>
            <p:ph type="sldNum" sz="quarter" idx="11"/>
          </p:nvPr>
        </p:nvSpPr>
        <p:spPr/>
        <p:txBody>
          <a:bodyPr/>
          <a:lstStyle/>
          <a:p>
            <a:fld id="{362525CD-80CC-4E45-8582-533D0726553C}" type="slidenum">
              <a:rPr lang="ko-KR" altLang="en-US" smtClean="0"/>
              <a:pPr/>
              <a:t>2</a:t>
            </a:fld>
            <a:endParaRPr lang="ko-KR"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457200" y="1500174"/>
            <a:ext cx="8229600" cy="4857784"/>
          </a:xfrm>
        </p:spPr>
        <p:txBody>
          <a:bodyPr>
            <a:normAutofit fontScale="25000" lnSpcReduction="20000"/>
          </a:bodyPr>
          <a:lstStyle/>
          <a:p>
            <a:r>
              <a:rPr lang="en-US" altLang="ko-KR" sz="6200" dirty="0" smtClean="0">
                <a:latin typeface="Arial" pitchFamily="34" charset="0"/>
                <a:ea typeface="Arial Unicode MS" pitchFamily="50" charset="-127"/>
                <a:cs typeface="Arial" pitchFamily="34" charset="0"/>
              </a:rPr>
              <a:t>From </a:t>
            </a:r>
            <a:r>
              <a:rPr lang="en-US" altLang="ko-KR" sz="6200" dirty="0" err="1" smtClean="0">
                <a:latin typeface="Arial" pitchFamily="34" charset="0"/>
                <a:ea typeface="Arial Unicode MS" pitchFamily="50" charset="-127"/>
                <a:cs typeface="Arial" pitchFamily="34" charset="0"/>
              </a:rPr>
              <a:t>Suhwook</a:t>
            </a:r>
            <a:endParaRPr lang="en-US" altLang="ko-KR" sz="6200" dirty="0" smtClean="0">
              <a:latin typeface="Arial" pitchFamily="34" charset="0"/>
              <a:ea typeface="Arial Unicode MS" pitchFamily="50" charset="-127"/>
              <a:cs typeface="Arial" pitchFamily="34" charset="0"/>
            </a:endParaRPr>
          </a:p>
          <a:p>
            <a:pPr>
              <a:buNone/>
            </a:pPr>
            <a:r>
              <a:rPr lang="en-US" altLang="ko-KR" sz="6200" dirty="0" smtClean="0">
                <a:latin typeface="Arial" pitchFamily="34" charset="0"/>
                <a:ea typeface="Arial Unicode MS" pitchFamily="50" charset="-127"/>
                <a:cs typeface="Arial" pitchFamily="34" charset="0"/>
              </a:rPr>
              <a:t>	: categorization based on synchronization timing</a:t>
            </a:r>
          </a:p>
          <a:p>
            <a:pPr lvl="1"/>
            <a:r>
              <a:rPr lang="en-US" sz="5600" dirty="0" smtClean="0"/>
              <a:t>Pre-sync system: Sync first, and then discovery/peering</a:t>
            </a:r>
            <a:endParaRPr lang="ko-KR" altLang="en-US" sz="9600" dirty="0" smtClean="0"/>
          </a:p>
          <a:p>
            <a:pPr lvl="2"/>
            <a:r>
              <a:rPr lang="en-US" sz="5600" dirty="0" smtClean="0"/>
              <a:t>Samsung</a:t>
            </a:r>
            <a:endParaRPr lang="ko-KR" altLang="en-US" sz="9600" dirty="0" smtClean="0"/>
          </a:p>
          <a:p>
            <a:pPr lvl="2"/>
            <a:r>
              <a:rPr lang="en-US" sz="5600" dirty="0" smtClean="0"/>
              <a:t>ETRI (SC Chang)</a:t>
            </a:r>
            <a:endParaRPr lang="ko-KR" altLang="en-US" sz="9600" dirty="0" smtClean="0"/>
          </a:p>
          <a:p>
            <a:pPr lvl="1"/>
            <a:r>
              <a:rPr lang="en-US" sz="5600" dirty="0" smtClean="0"/>
              <a:t>Post-sync system: Discovery/peering first, and then sync</a:t>
            </a:r>
            <a:endParaRPr lang="ko-KR" altLang="en-US" sz="9600" dirty="0" smtClean="0"/>
          </a:p>
          <a:p>
            <a:pPr lvl="2"/>
            <a:r>
              <a:rPr lang="en-US" sz="5600" dirty="0" smtClean="0"/>
              <a:t>NICT</a:t>
            </a:r>
            <a:endParaRPr lang="ko-KR" altLang="en-US" sz="9600" dirty="0" smtClean="0"/>
          </a:p>
          <a:p>
            <a:pPr lvl="2"/>
            <a:r>
              <a:rPr lang="en-US" sz="5600" dirty="0" smtClean="0"/>
              <a:t>ETRI (SS </a:t>
            </a:r>
            <a:r>
              <a:rPr lang="en-US" sz="5600" dirty="0" err="1" smtClean="0"/>
              <a:t>Joo</a:t>
            </a:r>
            <a:r>
              <a:rPr lang="en-US" sz="5600" dirty="0" smtClean="0"/>
              <a:t>, BJ </a:t>
            </a:r>
            <a:r>
              <a:rPr lang="en-US" sz="5600" dirty="0" err="1" smtClean="0"/>
              <a:t>Kwak</a:t>
            </a:r>
            <a:r>
              <a:rPr lang="en-US" sz="5600" dirty="0" smtClean="0"/>
              <a:t>, WC </a:t>
            </a:r>
            <a:r>
              <a:rPr lang="en-US" sz="5600" dirty="0" err="1" smtClean="0"/>
              <a:t>Jeong</a:t>
            </a:r>
            <a:r>
              <a:rPr lang="en-US" sz="5600" dirty="0" smtClean="0"/>
              <a:t>)</a:t>
            </a:r>
            <a:endParaRPr lang="ko-KR" altLang="en-US" sz="9600" dirty="0" smtClean="0"/>
          </a:p>
          <a:p>
            <a:pPr lvl="2"/>
            <a:r>
              <a:rPr lang="en-US" sz="5600" dirty="0" err="1" smtClean="0"/>
              <a:t>InterDigital</a:t>
            </a:r>
            <a:endParaRPr lang="ko-KR" altLang="en-US" sz="9600" dirty="0" smtClean="0"/>
          </a:p>
          <a:p>
            <a:pPr lvl="2"/>
            <a:r>
              <a:rPr lang="en-US" sz="5600" dirty="0" smtClean="0"/>
              <a:t>LG</a:t>
            </a:r>
            <a:endParaRPr lang="ko-KR" altLang="en-US" sz="9600" dirty="0" smtClean="0"/>
          </a:p>
          <a:p>
            <a:pPr lvl="1">
              <a:buNone/>
            </a:pPr>
            <a:r>
              <a:rPr lang="en-US" sz="5600" dirty="0" smtClean="0"/>
              <a:t>Note that UWB (NICT, </a:t>
            </a:r>
            <a:r>
              <a:rPr lang="en-US" sz="5600" dirty="0" err="1" smtClean="0"/>
              <a:t>Decawave</a:t>
            </a:r>
            <a:r>
              <a:rPr lang="en-US" sz="5600" dirty="0" smtClean="0"/>
              <a:t>) and Relay, </a:t>
            </a:r>
            <a:r>
              <a:rPr lang="en-US" sz="5600" dirty="0" err="1" smtClean="0"/>
              <a:t>Groupcast</a:t>
            </a:r>
            <a:r>
              <a:rPr lang="en-US" sz="5600" dirty="0" smtClean="0"/>
              <a:t> (CAU) have different domain. </a:t>
            </a:r>
            <a:endParaRPr lang="ko-KR" altLang="en-US" sz="9600" dirty="0" smtClean="0"/>
          </a:p>
          <a:p>
            <a:pPr>
              <a:buNone/>
            </a:pPr>
            <a:endParaRPr lang="en-US" altLang="ko-KR" sz="4800" dirty="0" smtClean="0"/>
          </a:p>
          <a:p>
            <a:pPr>
              <a:buNone/>
            </a:pPr>
            <a:r>
              <a:rPr lang="en-US" altLang="ko-KR" sz="6400" dirty="0" smtClean="0">
                <a:latin typeface="Arial" pitchFamily="34" charset="0"/>
                <a:ea typeface="Arial Unicode MS" pitchFamily="50" charset="-127"/>
                <a:cs typeface="Arial" pitchFamily="34" charset="0"/>
              </a:rPr>
              <a:t>	: Comment from Marco</a:t>
            </a:r>
          </a:p>
          <a:p>
            <a:pPr lvl="1"/>
            <a:r>
              <a:rPr lang="en-US" sz="5600" dirty="0" smtClean="0"/>
              <a:t>Samsung’s proposal is contention-free access. So that a global synchronization mechanism is required. NICT’s proposal is a combination of contention and contention-free access, but it does not require a global synchronization mechanism. Some people called it asynchronous access.</a:t>
            </a:r>
          </a:p>
          <a:p>
            <a:pPr lvl="1"/>
            <a:endParaRPr lang="en-US" sz="5600" dirty="0" smtClean="0"/>
          </a:p>
          <a:p>
            <a:pPr>
              <a:buNone/>
            </a:pPr>
            <a:r>
              <a:rPr lang="en-US" altLang="ko-KR" sz="6400" dirty="0" smtClean="0">
                <a:latin typeface="Arial" pitchFamily="34" charset="0"/>
                <a:ea typeface="Arial Unicode MS" pitchFamily="50" charset="-127"/>
                <a:cs typeface="Arial" pitchFamily="34" charset="0"/>
              </a:rPr>
              <a:t>	: Response from </a:t>
            </a:r>
            <a:r>
              <a:rPr lang="en-US" altLang="ko-KR" sz="6400" dirty="0" err="1" smtClean="0">
                <a:latin typeface="Arial" pitchFamily="34" charset="0"/>
                <a:ea typeface="Arial Unicode MS" pitchFamily="50" charset="-127"/>
                <a:cs typeface="Arial" pitchFamily="34" charset="0"/>
              </a:rPr>
              <a:t>Suhwook</a:t>
            </a:r>
            <a:endParaRPr lang="en-US" altLang="ko-KR" sz="6400" dirty="0" smtClean="0">
              <a:latin typeface="Arial" pitchFamily="34" charset="0"/>
              <a:ea typeface="Arial Unicode MS" pitchFamily="50" charset="-127"/>
              <a:cs typeface="Arial" pitchFamily="34" charset="0"/>
            </a:endParaRPr>
          </a:p>
          <a:p>
            <a:pPr lvl="1"/>
            <a:r>
              <a:rPr lang="en-US" sz="5600" dirty="0" smtClean="0"/>
              <a:t>What I want to mean is MAC level sync. In pre-sync type, every PD should sync its phase first.(ex. Discovery, Peering, Data..)However, in post-sync type, a PD has each phase first, and they sync the phase after discovery. Multiple access also can be good criteria. But many proposals have both of contention-free and contention access.</a:t>
            </a:r>
            <a:endParaRPr lang="ko-KR" altLang="en-US" sz="12800" dirty="0" smtClean="0"/>
          </a:p>
        </p:txBody>
      </p:sp>
      <p:sp>
        <p:nvSpPr>
          <p:cNvPr id="5" name="제목 1"/>
          <p:cNvSpPr>
            <a:spLocks noGrp="1"/>
          </p:cNvSpPr>
          <p:nvPr>
            <p:ph type="title"/>
          </p:nvPr>
        </p:nvSpPr>
        <p:spPr>
          <a:xfrm>
            <a:off x="457200" y="488952"/>
            <a:ext cx="8229600" cy="939784"/>
          </a:xfrm>
        </p:spPr>
        <p:txBody>
          <a:bodyPr/>
          <a:lstStyle/>
          <a:p>
            <a:r>
              <a:rPr lang="en-US" altLang="ko-KR" dirty="0" smtClean="0"/>
              <a:t>Summary of email discussion</a:t>
            </a:r>
            <a:endParaRPr lang="ko-KR" altLang="en-US" dirty="0"/>
          </a:p>
        </p:txBody>
      </p:sp>
      <p:sp>
        <p:nvSpPr>
          <p:cNvPr id="4" name="슬라이드 번호 개체 틀 3"/>
          <p:cNvSpPr>
            <a:spLocks noGrp="1"/>
          </p:cNvSpPr>
          <p:nvPr>
            <p:ph type="sldNum" sz="quarter" idx="11"/>
          </p:nvPr>
        </p:nvSpPr>
        <p:spPr/>
        <p:txBody>
          <a:bodyPr/>
          <a:lstStyle/>
          <a:p>
            <a:fld id="{362525CD-80CC-4E45-8582-533D0726553C}" type="slidenum">
              <a:rPr lang="ko-KR" altLang="en-US" smtClean="0"/>
              <a:pPr/>
              <a:t>3</a:t>
            </a:fld>
            <a:endParaRPr lang="ko-KR"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488952"/>
            <a:ext cx="8229600" cy="939784"/>
          </a:xfrm>
        </p:spPr>
        <p:txBody>
          <a:bodyPr>
            <a:normAutofit/>
          </a:bodyPr>
          <a:lstStyle/>
          <a:p>
            <a:r>
              <a:rPr lang="en-US" altLang="ko-KR" dirty="0" smtClean="0"/>
              <a:t>The first suggestion</a:t>
            </a:r>
            <a:endParaRPr lang="ko-KR" altLang="en-US" dirty="0"/>
          </a:p>
        </p:txBody>
      </p:sp>
      <p:sp>
        <p:nvSpPr>
          <p:cNvPr id="3" name="내용 개체 틀 2"/>
          <p:cNvSpPr>
            <a:spLocks noGrp="1"/>
          </p:cNvSpPr>
          <p:nvPr>
            <p:ph idx="1"/>
          </p:nvPr>
        </p:nvSpPr>
        <p:spPr>
          <a:xfrm>
            <a:off x="457200" y="1500174"/>
            <a:ext cx="8229600" cy="4786346"/>
          </a:xfrm>
        </p:spPr>
        <p:txBody>
          <a:bodyPr>
            <a:normAutofit/>
          </a:bodyPr>
          <a:lstStyle/>
          <a:p>
            <a:pPr marL="0" lvl="1" indent="0">
              <a:buNone/>
            </a:pPr>
            <a:r>
              <a:rPr lang="en-US" altLang="ko-KR" sz="1600" i="1" dirty="0" smtClean="0">
                <a:solidFill>
                  <a:srgbClr val="FF0000"/>
                </a:solidFill>
                <a:latin typeface="Times New Roman" pitchFamily="18" charset="0"/>
                <a:ea typeface="Arial Unicode MS" pitchFamily="50" charset="-127"/>
                <a:cs typeface="Times New Roman" pitchFamily="18" charset="0"/>
              </a:rPr>
              <a:t>I think high-level categorization is a good start point of technical discussion. </a:t>
            </a:r>
          </a:p>
          <a:p>
            <a:pPr marL="0" lvl="1" indent="0">
              <a:buNone/>
            </a:pPr>
            <a:r>
              <a:rPr lang="en-US" altLang="ko-KR" sz="1600" i="1" dirty="0" smtClean="0">
                <a:solidFill>
                  <a:srgbClr val="FF0000"/>
                </a:solidFill>
                <a:latin typeface="Times New Roman" pitchFamily="18" charset="0"/>
                <a:ea typeface="Arial Unicode MS" pitchFamily="50" charset="-127"/>
                <a:cs typeface="Times New Roman" pitchFamily="18" charset="0"/>
              </a:rPr>
              <a:t>Based on the categorizations from Shannon and  </a:t>
            </a:r>
            <a:r>
              <a:rPr lang="en-US" altLang="ko-KR" sz="1600" i="1" dirty="0" err="1" smtClean="0">
                <a:solidFill>
                  <a:srgbClr val="FF0000"/>
                </a:solidFill>
                <a:latin typeface="Times New Roman" pitchFamily="18" charset="0"/>
                <a:ea typeface="Arial Unicode MS" pitchFamily="50" charset="-127"/>
                <a:cs typeface="Times New Roman" pitchFamily="18" charset="0"/>
              </a:rPr>
              <a:t>Suhwook</a:t>
            </a:r>
            <a:r>
              <a:rPr lang="en-US" altLang="ko-KR" sz="1600" i="1" dirty="0" smtClean="0">
                <a:solidFill>
                  <a:srgbClr val="FF0000"/>
                </a:solidFill>
                <a:latin typeface="Times New Roman" pitchFamily="18" charset="0"/>
                <a:ea typeface="Arial Unicode MS" pitchFamily="50" charset="-127"/>
                <a:cs typeface="Times New Roman" pitchFamily="18" charset="0"/>
              </a:rPr>
              <a:t>, we can categorize to two groups: one is Samsung, ETRI (SC Chang) and other one is NICT, ETRI (SS </a:t>
            </a:r>
            <a:r>
              <a:rPr lang="en-US" altLang="ko-KR" sz="1600" i="1" dirty="0" err="1" smtClean="0">
                <a:solidFill>
                  <a:srgbClr val="FF0000"/>
                </a:solidFill>
                <a:latin typeface="Times New Roman" pitchFamily="18" charset="0"/>
                <a:ea typeface="Arial Unicode MS" pitchFamily="50" charset="-127"/>
                <a:cs typeface="Times New Roman" pitchFamily="18" charset="0"/>
              </a:rPr>
              <a:t>Joo</a:t>
            </a:r>
            <a:r>
              <a:rPr lang="en-US" altLang="ko-KR" sz="1600" i="1" dirty="0" smtClean="0">
                <a:solidFill>
                  <a:srgbClr val="FF0000"/>
                </a:solidFill>
                <a:latin typeface="Times New Roman" pitchFamily="18" charset="0"/>
                <a:ea typeface="Arial Unicode MS" pitchFamily="50" charset="-127"/>
                <a:cs typeface="Times New Roman" pitchFamily="18" charset="0"/>
              </a:rPr>
              <a:t>, BJ </a:t>
            </a:r>
            <a:r>
              <a:rPr lang="en-US" altLang="ko-KR" sz="1600" i="1" dirty="0" err="1" smtClean="0">
                <a:solidFill>
                  <a:srgbClr val="FF0000"/>
                </a:solidFill>
                <a:latin typeface="Times New Roman" pitchFamily="18" charset="0"/>
                <a:ea typeface="Arial Unicode MS" pitchFamily="50" charset="-127"/>
                <a:cs typeface="Times New Roman" pitchFamily="18" charset="0"/>
              </a:rPr>
              <a:t>Kwak</a:t>
            </a:r>
            <a:r>
              <a:rPr lang="en-US" altLang="ko-KR" sz="1600" i="1" dirty="0" smtClean="0">
                <a:solidFill>
                  <a:srgbClr val="FF0000"/>
                </a:solidFill>
                <a:latin typeface="Times New Roman" pitchFamily="18" charset="0"/>
                <a:ea typeface="Arial Unicode MS" pitchFamily="50" charset="-127"/>
                <a:cs typeface="Times New Roman" pitchFamily="18" charset="0"/>
              </a:rPr>
              <a:t>, WC </a:t>
            </a:r>
            <a:r>
              <a:rPr lang="en-US" altLang="ko-KR" sz="1600" i="1" dirty="0" err="1" smtClean="0">
                <a:solidFill>
                  <a:srgbClr val="FF0000"/>
                </a:solidFill>
                <a:latin typeface="Times New Roman" pitchFamily="18" charset="0"/>
                <a:ea typeface="Arial Unicode MS" pitchFamily="50" charset="-127"/>
                <a:cs typeface="Times New Roman" pitchFamily="18" charset="0"/>
              </a:rPr>
              <a:t>Jeong</a:t>
            </a:r>
            <a:r>
              <a:rPr lang="en-US" altLang="ko-KR" sz="1600" i="1" dirty="0" smtClean="0">
                <a:solidFill>
                  <a:srgbClr val="FF0000"/>
                </a:solidFill>
                <a:latin typeface="Times New Roman" pitchFamily="18" charset="0"/>
                <a:ea typeface="Arial Unicode MS" pitchFamily="50" charset="-127"/>
                <a:cs typeface="Times New Roman" pitchFamily="18" charset="0"/>
              </a:rPr>
              <a:t>), </a:t>
            </a:r>
            <a:r>
              <a:rPr lang="en-US" altLang="ko-KR" sz="1600" i="1" dirty="0" err="1" smtClean="0">
                <a:solidFill>
                  <a:srgbClr val="FF0000"/>
                </a:solidFill>
                <a:latin typeface="Times New Roman" pitchFamily="18" charset="0"/>
                <a:ea typeface="Arial Unicode MS" pitchFamily="50" charset="-127"/>
                <a:cs typeface="Times New Roman" pitchFamily="18" charset="0"/>
              </a:rPr>
              <a:t>InterDigital</a:t>
            </a:r>
            <a:r>
              <a:rPr lang="en-US" altLang="ko-KR" sz="1600" i="1" dirty="0" smtClean="0">
                <a:solidFill>
                  <a:srgbClr val="FF0000"/>
                </a:solidFill>
                <a:latin typeface="Times New Roman" pitchFamily="18" charset="0"/>
                <a:ea typeface="Arial Unicode MS" pitchFamily="50" charset="-127"/>
                <a:cs typeface="Times New Roman" pitchFamily="18" charset="0"/>
              </a:rPr>
              <a:t>, LG(excluded in Shannon’s). </a:t>
            </a:r>
          </a:p>
          <a:p>
            <a:pPr marL="0" lvl="1" indent="0">
              <a:buNone/>
            </a:pPr>
            <a:r>
              <a:rPr lang="en-US" altLang="ko-KR" sz="1600" i="1" dirty="0" smtClean="0">
                <a:solidFill>
                  <a:srgbClr val="FF0000"/>
                </a:solidFill>
                <a:latin typeface="Times New Roman" pitchFamily="18" charset="0"/>
                <a:ea typeface="Arial Unicode MS" pitchFamily="50" charset="-127"/>
                <a:cs typeface="Times New Roman" pitchFamily="18" charset="0"/>
              </a:rPr>
              <a:t>If everyone agreed the categorization of the two groups, we can make descriptions whatever the categorization names are called as below. </a:t>
            </a:r>
          </a:p>
          <a:p>
            <a:pPr lvl="1"/>
            <a:endParaRPr lang="en-US" altLang="ko-KR" sz="1000" dirty="0" smtClean="0">
              <a:latin typeface="Arial" pitchFamily="34" charset="0"/>
              <a:ea typeface="Arial Unicode MS" pitchFamily="50" charset="-127"/>
              <a:cs typeface="Arial" pitchFamily="34" charset="0"/>
            </a:endParaRPr>
          </a:p>
          <a:p>
            <a:r>
              <a:rPr lang="en-US" altLang="ko-KR" sz="2000" dirty="0" smtClean="0">
                <a:latin typeface="Arial" pitchFamily="34" charset="0"/>
                <a:ea typeface="Arial Unicode MS" pitchFamily="50" charset="-127"/>
                <a:cs typeface="Arial" pitchFamily="34" charset="0"/>
              </a:rPr>
              <a:t>High-level categorization about synchronization</a:t>
            </a:r>
          </a:p>
          <a:p>
            <a:pPr lvl="1"/>
            <a:r>
              <a:rPr lang="en-US" altLang="ko-KR" sz="1800" dirty="0" smtClean="0">
                <a:latin typeface="Arial" pitchFamily="34" charset="0"/>
                <a:ea typeface="Arial Unicode MS" pitchFamily="50" charset="-127"/>
                <a:cs typeface="Arial" pitchFamily="34" charset="0"/>
              </a:rPr>
              <a:t>Group1</a:t>
            </a:r>
          </a:p>
          <a:p>
            <a:pPr lvl="2"/>
            <a:r>
              <a:rPr lang="en-US" altLang="ko-KR" sz="1400" dirty="0" smtClean="0">
                <a:latin typeface="Arial" pitchFamily="34" charset="0"/>
                <a:ea typeface="Arial Unicode MS" pitchFamily="50" charset="-127"/>
                <a:cs typeface="Arial" pitchFamily="34" charset="0"/>
              </a:rPr>
              <a:t>Companies: Samsung, ETRI (SC Chang) </a:t>
            </a:r>
          </a:p>
          <a:p>
            <a:pPr lvl="2"/>
            <a:r>
              <a:rPr lang="en-US" altLang="ko-KR" sz="1400" dirty="0" smtClean="0">
                <a:latin typeface="Arial" pitchFamily="34" charset="0"/>
                <a:ea typeface="Arial Unicode MS" pitchFamily="50" charset="-127"/>
                <a:cs typeface="Arial" pitchFamily="34" charset="0"/>
              </a:rPr>
              <a:t>Description</a:t>
            </a:r>
          </a:p>
          <a:p>
            <a:pPr lvl="3"/>
            <a:r>
              <a:rPr lang="en-US" altLang="ko-KR" sz="1400" dirty="0" smtClean="0">
                <a:latin typeface="Arial" pitchFamily="34" charset="0"/>
                <a:ea typeface="Arial Unicode MS" pitchFamily="50" charset="-127"/>
                <a:cs typeface="Arial" pitchFamily="34" charset="0"/>
              </a:rPr>
              <a:t>TBD</a:t>
            </a:r>
          </a:p>
          <a:p>
            <a:pPr lvl="3"/>
            <a:endParaRPr lang="en-US" altLang="ko-KR" sz="1400" dirty="0" smtClean="0">
              <a:latin typeface="Arial" pitchFamily="34" charset="0"/>
              <a:ea typeface="Arial Unicode MS" pitchFamily="50" charset="-127"/>
              <a:cs typeface="Arial" pitchFamily="34" charset="0"/>
            </a:endParaRPr>
          </a:p>
          <a:p>
            <a:pPr lvl="1"/>
            <a:r>
              <a:rPr lang="en-US" altLang="ko-KR" sz="1800" dirty="0" smtClean="0">
                <a:latin typeface="Arial" pitchFamily="34" charset="0"/>
                <a:ea typeface="Arial Unicode MS" pitchFamily="50" charset="-127"/>
                <a:cs typeface="Arial" pitchFamily="34" charset="0"/>
              </a:rPr>
              <a:t>Group2</a:t>
            </a:r>
          </a:p>
          <a:p>
            <a:pPr lvl="2"/>
            <a:r>
              <a:rPr lang="en-US" altLang="ko-KR" sz="1400" dirty="0" smtClean="0">
                <a:latin typeface="Arial" pitchFamily="34" charset="0"/>
                <a:ea typeface="Arial Unicode MS" pitchFamily="50" charset="-127"/>
                <a:cs typeface="Arial" pitchFamily="34" charset="0"/>
              </a:rPr>
              <a:t>Companies: NICT, ETRI (SS </a:t>
            </a:r>
            <a:r>
              <a:rPr lang="en-US" altLang="ko-KR" sz="1400" dirty="0" err="1" smtClean="0">
                <a:latin typeface="Arial" pitchFamily="34" charset="0"/>
                <a:ea typeface="Arial Unicode MS" pitchFamily="50" charset="-127"/>
                <a:cs typeface="Arial" pitchFamily="34" charset="0"/>
              </a:rPr>
              <a:t>Joo</a:t>
            </a:r>
            <a:r>
              <a:rPr lang="en-US" altLang="ko-KR" sz="1400" dirty="0" smtClean="0">
                <a:latin typeface="Arial" pitchFamily="34" charset="0"/>
                <a:ea typeface="Arial Unicode MS" pitchFamily="50" charset="-127"/>
                <a:cs typeface="Arial" pitchFamily="34" charset="0"/>
              </a:rPr>
              <a:t>, BJ </a:t>
            </a:r>
            <a:r>
              <a:rPr lang="en-US" altLang="ko-KR" sz="1400" dirty="0" err="1" smtClean="0">
                <a:latin typeface="Arial" pitchFamily="34" charset="0"/>
                <a:ea typeface="Arial Unicode MS" pitchFamily="50" charset="-127"/>
                <a:cs typeface="Arial" pitchFamily="34" charset="0"/>
              </a:rPr>
              <a:t>Kwak</a:t>
            </a:r>
            <a:r>
              <a:rPr lang="en-US" altLang="ko-KR" sz="1400" dirty="0" smtClean="0">
                <a:latin typeface="Arial" pitchFamily="34" charset="0"/>
                <a:ea typeface="Arial Unicode MS" pitchFamily="50" charset="-127"/>
                <a:cs typeface="Arial" pitchFamily="34" charset="0"/>
              </a:rPr>
              <a:t>, WC </a:t>
            </a:r>
            <a:r>
              <a:rPr lang="en-US" altLang="ko-KR" sz="1400" dirty="0" err="1" smtClean="0">
                <a:latin typeface="Arial" pitchFamily="34" charset="0"/>
                <a:ea typeface="Arial Unicode MS" pitchFamily="50" charset="-127"/>
                <a:cs typeface="Arial" pitchFamily="34" charset="0"/>
              </a:rPr>
              <a:t>Jeong</a:t>
            </a:r>
            <a:r>
              <a:rPr lang="en-US" altLang="ko-KR" sz="1400" dirty="0" smtClean="0">
                <a:latin typeface="Arial" pitchFamily="34" charset="0"/>
                <a:ea typeface="Arial Unicode MS" pitchFamily="50" charset="-127"/>
                <a:cs typeface="Arial" pitchFamily="34" charset="0"/>
              </a:rPr>
              <a:t>), </a:t>
            </a:r>
            <a:r>
              <a:rPr lang="en-US" altLang="ko-KR" sz="1400" dirty="0" err="1" smtClean="0">
                <a:latin typeface="Arial" pitchFamily="34" charset="0"/>
                <a:ea typeface="Arial Unicode MS" pitchFamily="50" charset="-127"/>
                <a:cs typeface="Arial" pitchFamily="34" charset="0"/>
              </a:rPr>
              <a:t>InterDigital</a:t>
            </a:r>
            <a:r>
              <a:rPr lang="en-US" altLang="ko-KR" sz="1400" dirty="0" smtClean="0">
                <a:latin typeface="Arial" pitchFamily="34" charset="0"/>
                <a:ea typeface="Arial Unicode MS" pitchFamily="50" charset="-127"/>
                <a:cs typeface="Arial" pitchFamily="34" charset="0"/>
              </a:rPr>
              <a:t>, LG</a:t>
            </a:r>
          </a:p>
          <a:p>
            <a:pPr lvl="2"/>
            <a:r>
              <a:rPr lang="en-US" altLang="ko-KR" sz="1400" dirty="0" smtClean="0">
                <a:latin typeface="Arial" pitchFamily="34" charset="0"/>
                <a:ea typeface="Arial Unicode MS" pitchFamily="50" charset="-127"/>
                <a:cs typeface="Arial" pitchFamily="34" charset="0"/>
              </a:rPr>
              <a:t>Description</a:t>
            </a:r>
          </a:p>
          <a:p>
            <a:pPr lvl="3"/>
            <a:r>
              <a:rPr lang="en-US" altLang="ko-KR" sz="1400" dirty="0" smtClean="0">
                <a:latin typeface="Arial" pitchFamily="34" charset="0"/>
                <a:ea typeface="Arial Unicode MS" pitchFamily="50" charset="-127"/>
                <a:cs typeface="Arial" pitchFamily="34" charset="0"/>
              </a:rPr>
              <a:t>TBD</a:t>
            </a:r>
          </a:p>
        </p:txBody>
      </p:sp>
      <p:sp>
        <p:nvSpPr>
          <p:cNvPr id="4" name="슬라이드 번호 개체 틀 3"/>
          <p:cNvSpPr>
            <a:spLocks noGrp="1"/>
          </p:cNvSpPr>
          <p:nvPr>
            <p:ph type="sldNum" sz="quarter" idx="11"/>
          </p:nvPr>
        </p:nvSpPr>
        <p:spPr/>
        <p:txBody>
          <a:bodyPr/>
          <a:lstStyle/>
          <a:p>
            <a:fld id="{362525CD-80CC-4E45-8582-533D0726553C}" type="slidenum">
              <a:rPr lang="ko-KR" altLang="en-US" smtClean="0"/>
              <a:pPr/>
              <a:t>4</a:t>
            </a:fld>
            <a:endParaRPr lang="ko-KR"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488952"/>
            <a:ext cx="8229600" cy="939784"/>
          </a:xfrm>
        </p:spPr>
        <p:txBody>
          <a:bodyPr>
            <a:normAutofit/>
          </a:bodyPr>
          <a:lstStyle/>
          <a:p>
            <a:r>
              <a:rPr lang="en-US" altLang="ko-KR" dirty="0" smtClean="0"/>
              <a:t>The first suggestion</a:t>
            </a:r>
            <a:endParaRPr lang="ko-KR" altLang="en-US" dirty="0"/>
          </a:p>
        </p:txBody>
      </p:sp>
      <p:sp>
        <p:nvSpPr>
          <p:cNvPr id="3" name="내용 개체 틀 2"/>
          <p:cNvSpPr>
            <a:spLocks noGrp="1"/>
          </p:cNvSpPr>
          <p:nvPr>
            <p:ph idx="1"/>
          </p:nvPr>
        </p:nvSpPr>
        <p:spPr>
          <a:xfrm>
            <a:off x="457200" y="1500174"/>
            <a:ext cx="8229600" cy="5072098"/>
          </a:xfrm>
        </p:spPr>
        <p:txBody>
          <a:bodyPr>
            <a:normAutofit fontScale="85000" lnSpcReduction="20000"/>
          </a:bodyPr>
          <a:lstStyle/>
          <a:p>
            <a:pPr marL="0" lvl="1" indent="0">
              <a:buNone/>
            </a:pPr>
            <a:r>
              <a:rPr lang="en-US" altLang="ko-KR" sz="1900" i="1" dirty="0" smtClean="0">
                <a:solidFill>
                  <a:srgbClr val="FF0000"/>
                </a:solidFill>
                <a:latin typeface="Times New Roman" pitchFamily="18" charset="0"/>
                <a:ea typeface="Arial Unicode MS" pitchFamily="50" charset="-127"/>
                <a:cs typeface="Times New Roman" pitchFamily="18" charset="0"/>
              </a:rPr>
              <a:t>If we agree the categorization in slide 4, then we suggest the following detailed description. Please give us comments or new description.</a:t>
            </a:r>
          </a:p>
          <a:p>
            <a:pPr marL="0" lvl="1" indent="0">
              <a:buNone/>
            </a:pPr>
            <a:endParaRPr lang="en-US" altLang="ko-KR" sz="900" i="1" dirty="0" smtClean="0">
              <a:latin typeface="Times New Roman" pitchFamily="18" charset="0"/>
              <a:ea typeface="Arial Unicode MS" pitchFamily="50" charset="-127"/>
              <a:cs typeface="Times New Roman" pitchFamily="18" charset="0"/>
            </a:endParaRPr>
          </a:p>
          <a:p>
            <a:r>
              <a:rPr lang="en-US" altLang="ko-KR" sz="2200" dirty="0" smtClean="0">
                <a:latin typeface="Arial" pitchFamily="34" charset="0"/>
                <a:ea typeface="Arial Unicode MS" pitchFamily="50" charset="-127"/>
                <a:cs typeface="Arial" pitchFamily="34" charset="0"/>
              </a:rPr>
              <a:t>High-level categorization about synchronization</a:t>
            </a:r>
          </a:p>
          <a:p>
            <a:pPr lvl="1"/>
            <a:r>
              <a:rPr lang="en-US" altLang="ko-KR" sz="1900" dirty="0" smtClean="0">
                <a:latin typeface="Arial" pitchFamily="34" charset="0"/>
                <a:ea typeface="Arial Unicode MS" pitchFamily="50" charset="-127"/>
                <a:cs typeface="Arial" pitchFamily="34" charset="0"/>
              </a:rPr>
              <a:t>Group1 </a:t>
            </a:r>
            <a:r>
              <a:rPr lang="en-US" altLang="ko-KR" sz="1700" dirty="0" smtClean="0">
                <a:latin typeface="Arial" pitchFamily="34" charset="0"/>
                <a:ea typeface="Arial Unicode MS" pitchFamily="50" charset="-127"/>
                <a:cs typeface="Arial" pitchFamily="34" charset="0"/>
              </a:rPr>
              <a:t>(named such as </a:t>
            </a:r>
            <a:r>
              <a:rPr lang="en-US" altLang="ko-KR" sz="1700" b="1" dirty="0" smtClean="0">
                <a:latin typeface="Arial" pitchFamily="34" charset="0"/>
                <a:ea typeface="Arial Unicode MS" pitchFamily="50" charset="-127"/>
                <a:cs typeface="Arial" pitchFamily="34" charset="0"/>
              </a:rPr>
              <a:t>PHY sync</a:t>
            </a:r>
            <a:r>
              <a:rPr lang="en-US" altLang="ko-KR" sz="1700" dirty="0" smtClean="0">
                <a:latin typeface="Arial" pitchFamily="34" charset="0"/>
                <a:ea typeface="Arial Unicode MS" pitchFamily="50" charset="-127"/>
                <a:cs typeface="Arial" pitchFamily="34" charset="0"/>
              </a:rPr>
              <a:t>, Pre-sync, Distributed sync, Sync)</a:t>
            </a:r>
            <a:endParaRPr lang="en-US" altLang="ko-KR" sz="1900" dirty="0" smtClean="0">
              <a:latin typeface="Arial" pitchFamily="34" charset="0"/>
              <a:ea typeface="Arial Unicode MS" pitchFamily="50" charset="-127"/>
              <a:cs typeface="Arial" pitchFamily="34" charset="0"/>
            </a:endParaRPr>
          </a:p>
          <a:p>
            <a:pPr lvl="2"/>
            <a:r>
              <a:rPr lang="en-US" altLang="ko-KR" sz="1600" dirty="0" smtClean="0">
                <a:latin typeface="Arial" pitchFamily="34" charset="0"/>
                <a:ea typeface="Arial Unicode MS" pitchFamily="50" charset="-127"/>
                <a:cs typeface="Arial" pitchFamily="34" charset="0"/>
              </a:rPr>
              <a:t>Companies: Samsung, ETRI (SC Chang) </a:t>
            </a:r>
          </a:p>
          <a:p>
            <a:pPr lvl="2"/>
            <a:r>
              <a:rPr lang="en-US" altLang="ko-KR" sz="1600" dirty="0" smtClean="0">
                <a:latin typeface="Arial" pitchFamily="34" charset="0"/>
                <a:ea typeface="Arial Unicode MS" pitchFamily="50" charset="-127"/>
                <a:cs typeface="Arial" pitchFamily="34" charset="0"/>
              </a:rPr>
              <a:t>Description</a:t>
            </a:r>
          </a:p>
          <a:p>
            <a:pPr lvl="3"/>
            <a:r>
              <a:rPr lang="en-US" altLang="ko-KR" sz="1600" dirty="0" smtClean="0">
                <a:latin typeface="Arial" pitchFamily="34" charset="0"/>
                <a:ea typeface="Arial Unicode MS" pitchFamily="50" charset="-127"/>
                <a:cs typeface="Arial" pitchFamily="34" charset="0"/>
              </a:rPr>
              <a:t>It’s a fine sync based on the physical sequence for all neighbor PDs. PDs know </a:t>
            </a:r>
            <a:r>
              <a:rPr lang="en-US" altLang="ko-KR" sz="1600" dirty="0" err="1" smtClean="0">
                <a:latin typeface="Arial" pitchFamily="34" charset="0"/>
                <a:ea typeface="Arial Unicode MS" pitchFamily="50" charset="-127"/>
                <a:cs typeface="Arial" pitchFamily="34" charset="0"/>
              </a:rPr>
              <a:t>Tx</a:t>
            </a:r>
            <a:r>
              <a:rPr lang="en-US" altLang="ko-KR" sz="1600" dirty="0" smtClean="0">
                <a:latin typeface="Arial" pitchFamily="34" charset="0"/>
                <a:ea typeface="Arial Unicode MS" pitchFamily="50" charset="-127"/>
                <a:cs typeface="Arial" pitchFamily="34" charset="0"/>
              </a:rPr>
              <a:t>/Rx timing without contention after the sync.</a:t>
            </a:r>
          </a:p>
          <a:p>
            <a:pPr lvl="3"/>
            <a:r>
              <a:rPr lang="en-US" altLang="ko-KR" sz="1600" dirty="0" smtClean="0">
                <a:latin typeface="Arial" pitchFamily="34" charset="0"/>
                <a:ea typeface="Arial Unicode MS" pitchFamily="50" charset="-127"/>
                <a:cs typeface="Arial" pitchFamily="34" charset="0"/>
              </a:rPr>
              <a:t>Timing reference is decided by signals from multiple PDs.</a:t>
            </a:r>
          </a:p>
          <a:p>
            <a:pPr lvl="3"/>
            <a:r>
              <a:rPr lang="en-US" altLang="ko-KR" sz="1600" dirty="0" smtClean="0">
                <a:latin typeface="Arial" pitchFamily="34" charset="0"/>
                <a:ea typeface="Arial Unicode MS" pitchFamily="50" charset="-127"/>
                <a:cs typeface="Arial" pitchFamily="34" charset="0"/>
              </a:rPr>
              <a:t>There is no MAC level sync based on MAC message.</a:t>
            </a:r>
          </a:p>
          <a:p>
            <a:pPr lvl="3"/>
            <a:endParaRPr lang="en-US" altLang="ko-KR" sz="900" dirty="0" smtClean="0">
              <a:latin typeface="Arial" pitchFamily="34" charset="0"/>
              <a:ea typeface="Arial Unicode MS" pitchFamily="50" charset="-127"/>
              <a:cs typeface="Arial" pitchFamily="34" charset="0"/>
            </a:endParaRPr>
          </a:p>
          <a:p>
            <a:pPr lvl="1"/>
            <a:r>
              <a:rPr lang="en-US" altLang="ko-KR" sz="1900" dirty="0" smtClean="0">
                <a:latin typeface="Arial" pitchFamily="34" charset="0"/>
                <a:ea typeface="Arial Unicode MS" pitchFamily="50" charset="-127"/>
                <a:cs typeface="Arial" pitchFamily="34" charset="0"/>
              </a:rPr>
              <a:t>Group2 </a:t>
            </a:r>
            <a:r>
              <a:rPr lang="en-US" altLang="ko-KR" sz="1700" dirty="0" smtClean="0">
                <a:latin typeface="Arial" pitchFamily="34" charset="0"/>
                <a:ea typeface="Arial Unicode MS" pitchFamily="50" charset="-127"/>
                <a:cs typeface="Arial" pitchFamily="34" charset="0"/>
              </a:rPr>
              <a:t>(named such as </a:t>
            </a:r>
            <a:r>
              <a:rPr lang="en-US" altLang="ko-KR" sz="1700" b="1" dirty="0" smtClean="0">
                <a:latin typeface="Arial" pitchFamily="34" charset="0"/>
                <a:ea typeface="Arial Unicode MS" pitchFamily="50" charset="-127"/>
                <a:cs typeface="Arial" pitchFamily="34" charset="0"/>
              </a:rPr>
              <a:t>MAC sync</a:t>
            </a:r>
            <a:r>
              <a:rPr lang="en-US" altLang="ko-KR" sz="1700" dirty="0" smtClean="0">
                <a:latin typeface="Arial" pitchFamily="34" charset="0"/>
                <a:ea typeface="Arial Unicode MS" pitchFamily="50" charset="-127"/>
                <a:cs typeface="Arial" pitchFamily="34" charset="0"/>
              </a:rPr>
              <a:t>, </a:t>
            </a:r>
            <a:r>
              <a:rPr lang="en-US" sz="1700" dirty="0" smtClean="0">
                <a:latin typeface="Arial" pitchFamily="34" charset="0"/>
                <a:ea typeface="Arial Unicode MS" pitchFamily="50" charset="-127"/>
                <a:cs typeface="Arial" pitchFamily="34" charset="0"/>
              </a:rPr>
              <a:t>Post-sync, Centralized</a:t>
            </a:r>
            <a:r>
              <a:rPr lang="en-US" altLang="ko-KR" sz="1700" dirty="0" smtClean="0">
                <a:latin typeface="Arial" pitchFamily="34" charset="0"/>
                <a:ea typeface="Arial Unicode MS" pitchFamily="50" charset="-127"/>
                <a:cs typeface="Arial" pitchFamily="34" charset="0"/>
              </a:rPr>
              <a:t> sync, </a:t>
            </a:r>
            <a:r>
              <a:rPr lang="en-US" altLang="ko-KR" sz="1700" dirty="0" err="1" smtClean="0">
                <a:latin typeface="Arial" pitchFamily="34" charset="0"/>
                <a:ea typeface="Arial Unicode MS" pitchFamily="50" charset="-127"/>
                <a:cs typeface="Arial" pitchFamily="34" charset="0"/>
              </a:rPr>
              <a:t>Async</a:t>
            </a:r>
            <a:r>
              <a:rPr lang="en-US" altLang="ko-KR" sz="1700" dirty="0" smtClean="0">
                <a:latin typeface="Arial" pitchFamily="34" charset="0"/>
                <a:ea typeface="Arial Unicode MS" pitchFamily="50" charset="-127"/>
                <a:cs typeface="Arial" pitchFamily="34" charset="0"/>
              </a:rPr>
              <a:t>)</a:t>
            </a:r>
            <a:endParaRPr lang="en-US" altLang="ko-KR" sz="1900" dirty="0" smtClean="0">
              <a:latin typeface="Arial" pitchFamily="34" charset="0"/>
              <a:ea typeface="Arial Unicode MS" pitchFamily="50" charset="-127"/>
              <a:cs typeface="Arial" pitchFamily="34" charset="0"/>
            </a:endParaRPr>
          </a:p>
          <a:p>
            <a:pPr lvl="2"/>
            <a:r>
              <a:rPr lang="en-US" altLang="ko-KR" sz="1600" dirty="0" smtClean="0">
                <a:latin typeface="Arial" pitchFamily="34" charset="0"/>
                <a:ea typeface="Arial Unicode MS" pitchFamily="50" charset="-127"/>
                <a:cs typeface="Arial" pitchFamily="34" charset="0"/>
              </a:rPr>
              <a:t>Companies: NICT, ETRI (SS </a:t>
            </a:r>
            <a:r>
              <a:rPr lang="en-US" altLang="ko-KR" sz="1600" dirty="0" err="1" smtClean="0">
                <a:latin typeface="Arial" pitchFamily="34" charset="0"/>
                <a:ea typeface="Arial Unicode MS" pitchFamily="50" charset="-127"/>
                <a:cs typeface="Arial" pitchFamily="34" charset="0"/>
              </a:rPr>
              <a:t>Joo</a:t>
            </a:r>
            <a:r>
              <a:rPr lang="en-US" altLang="ko-KR" sz="1600" dirty="0" smtClean="0">
                <a:latin typeface="Arial" pitchFamily="34" charset="0"/>
                <a:ea typeface="Arial Unicode MS" pitchFamily="50" charset="-127"/>
                <a:cs typeface="Arial" pitchFamily="34" charset="0"/>
              </a:rPr>
              <a:t>, BJ </a:t>
            </a:r>
            <a:r>
              <a:rPr lang="en-US" altLang="ko-KR" sz="1600" dirty="0" err="1" smtClean="0">
                <a:latin typeface="Arial" pitchFamily="34" charset="0"/>
                <a:ea typeface="Arial Unicode MS" pitchFamily="50" charset="-127"/>
                <a:cs typeface="Arial" pitchFamily="34" charset="0"/>
              </a:rPr>
              <a:t>Kwak</a:t>
            </a:r>
            <a:r>
              <a:rPr lang="en-US" altLang="ko-KR" sz="1600" dirty="0" smtClean="0">
                <a:latin typeface="Arial" pitchFamily="34" charset="0"/>
                <a:ea typeface="Arial Unicode MS" pitchFamily="50" charset="-127"/>
                <a:cs typeface="Arial" pitchFamily="34" charset="0"/>
              </a:rPr>
              <a:t>, WC </a:t>
            </a:r>
            <a:r>
              <a:rPr lang="en-US" altLang="ko-KR" sz="1600" dirty="0" err="1" smtClean="0">
                <a:latin typeface="Arial" pitchFamily="34" charset="0"/>
                <a:ea typeface="Arial Unicode MS" pitchFamily="50" charset="-127"/>
                <a:cs typeface="Arial" pitchFamily="34" charset="0"/>
              </a:rPr>
              <a:t>Jeong</a:t>
            </a:r>
            <a:r>
              <a:rPr lang="en-US" altLang="ko-KR" sz="1600" dirty="0" smtClean="0">
                <a:latin typeface="Arial" pitchFamily="34" charset="0"/>
                <a:ea typeface="Arial Unicode MS" pitchFamily="50" charset="-127"/>
                <a:cs typeface="Arial" pitchFamily="34" charset="0"/>
              </a:rPr>
              <a:t>), </a:t>
            </a:r>
            <a:r>
              <a:rPr lang="en-US" altLang="ko-KR" sz="1600" dirty="0" err="1" smtClean="0">
                <a:latin typeface="Arial" pitchFamily="34" charset="0"/>
                <a:ea typeface="Arial Unicode MS" pitchFamily="50" charset="-127"/>
                <a:cs typeface="Arial" pitchFamily="34" charset="0"/>
              </a:rPr>
              <a:t>InterDigital</a:t>
            </a:r>
            <a:r>
              <a:rPr lang="en-US" altLang="ko-KR" sz="1600" dirty="0" smtClean="0">
                <a:latin typeface="Arial" pitchFamily="34" charset="0"/>
                <a:ea typeface="Arial Unicode MS" pitchFamily="50" charset="-127"/>
                <a:cs typeface="Arial" pitchFamily="34" charset="0"/>
              </a:rPr>
              <a:t>, LG</a:t>
            </a:r>
          </a:p>
          <a:p>
            <a:pPr lvl="2"/>
            <a:r>
              <a:rPr lang="en-US" altLang="ko-KR" sz="1600" dirty="0" smtClean="0">
                <a:latin typeface="Arial" pitchFamily="34" charset="0"/>
                <a:ea typeface="Arial Unicode MS" pitchFamily="50" charset="-127"/>
                <a:cs typeface="Arial" pitchFamily="34" charset="0"/>
              </a:rPr>
              <a:t>Description</a:t>
            </a:r>
          </a:p>
          <a:p>
            <a:pPr lvl="3"/>
            <a:r>
              <a:rPr lang="en-US" altLang="ko-KR" sz="1600" dirty="0" smtClean="0">
                <a:latin typeface="Arial" pitchFamily="34" charset="0"/>
                <a:ea typeface="Arial Unicode MS" pitchFamily="50" charset="-127"/>
                <a:cs typeface="Arial" pitchFamily="34" charset="0"/>
              </a:rPr>
              <a:t>It’s a MAC-level sync based on MAC message.</a:t>
            </a:r>
          </a:p>
          <a:p>
            <a:pPr lvl="4"/>
            <a:r>
              <a:rPr lang="en-US" altLang="ko-KR" sz="1500" dirty="0" smtClean="0">
                <a:latin typeface="Arial" pitchFamily="34" charset="0"/>
                <a:ea typeface="Arial Unicode MS" pitchFamily="50" charset="-127"/>
                <a:cs typeface="Arial" pitchFamily="34" charset="0"/>
              </a:rPr>
              <a:t>The message is Beacon by NICT, </a:t>
            </a:r>
            <a:r>
              <a:rPr lang="en-US" altLang="ko-KR" sz="1500" dirty="0" err="1" smtClean="0">
                <a:latin typeface="Arial" pitchFamily="34" charset="0"/>
                <a:ea typeface="Arial Unicode MS" pitchFamily="50" charset="-127"/>
                <a:cs typeface="Arial" pitchFamily="34" charset="0"/>
              </a:rPr>
              <a:t>InterDigital</a:t>
            </a:r>
            <a:r>
              <a:rPr lang="en-US" altLang="ko-KR" sz="1500" dirty="0" smtClean="0">
                <a:latin typeface="Arial" pitchFamily="34" charset="0"/>
                <a:ea typeface="Arial Unicode MS" pitchFamily="50" charset="-127"/>
                <a:cs typeface="Arial" pitchFamily="34" charset="0"/>
              </a:rPr>
              <a:t> and discovery/peering message by LG.</a:t>
            </a:r>
          </a:p>
          <a:p>
            <a:pPr lvl="3"/>
            <a:r>
              <a:rPr lang="en-US" altLang="ko-KR" sz="1600" dirty="0" smtClean="0">
                <a:latin typeface="Arial" pitchFamily="34" charset="0"/>
                <a:ea typeface="Arial Unicode MS" pitchFamily="50" charset="-127"/>
                <a:cs typeface="Arial" pitchFamily="34" charset="0"/>
              </a:rPr>
              <a:t>It’s for knowing PD’s phase configuration. PDs know the period for </a:t>
            </a:r>
            <a:r>
              <a:rPr lang="en-US" altLang="ko-KR" sz="1600" dirty="0" err="1" smtClean="0">
                <a:latin typeface="Arial" pitchFamily="34" charset="0"/>
                <a:ea typeface="Arial Unicode MS" pitchFamily="50" charset="-127"/>
                <a:cs typeface="Arial" pitchFamily="34" charset="0"/>
              </a:rPr>
              <a:t>Tx</a:t>
            </a:r>
            <a:r>
              <a:rPr lang="en-US" altLang="ko-KR" sz="1600" dirty="0" smtClean="0">
                <a:latin typeface="Arial" pitchFamily="34" charset="0"/>
                <a:ea typeface="Arial Unicode MS" pitchFamily="50" charset="-127"/>
                <a:cs typeface="Arial" pitchFamily="34" charset="0"/>
              </a:rPr>
              <a:t>/Rx with contention.</a:t>
            </a:r>
          </a:p>
          <a:p>
            <a:pPr lvl="4"/>
            <a:r>
              <a:rPr lang="en-US" altLang="ko-KR" sz="1500" dirty="0" smtClean="0">
                <a:latin typeface="Arial" pitchFamily="34" charset="0"/>
                <a:ea typeface="Arial Unicode MS" pitchFamily="50" charset="-127"/>
                <a:cs typeface="Arial" pitchFamily="34" charset="0"/>
              </a:rPr>
              <a:t>The phase is the period of each </a:t>
            </a:r>
            <a:r>
              <a:rPr lang="en-US" altLang="ko-KR" sz="1500" dirty="0" smtClean="0"/>
              <a:t>TB, CFP, CAP by NICT, the period of each Beacons by </a:t>
            </a:r>
            <a:r>
              <a:rPr lang="en-US" altLang="ko-KR" sz="1500" dirty="0" err="1" smtClean="0"/>
              <a:t>InterDigital</a:t>
            </a:r>
            <a:r>
              <a:rPr lang="en-US" altLang="ko-KR" sz="1500" dirty="0" smtClean="0"/>
              <a:t>, and the period of </a:t>
            </a:r>
            <a:r>
              <a:rPr lang="en-US" altLang="ko-KR" sz="1500" dirty="0" smtClean="0">
                <a:latin typeface="Arial" pitchFamily="34" charset="0"/>
                <a:ea typeface="Arial Unicode MS" pitchFamily="50" charset="-127"/>
                <a:cs typeface="Arial" pitchFamily="34" charset="0"/>
              </a:rPr>
              <a:t>discovery, peering, communication by LG.</a:t>
            </a:r>
          </a:p>
          <a:p>
            <a:pPr lvl="3"/>
            <a:r>
              <a:rPr lang="en-US" altLang="ko-KR" sz="1600" dirty="0" smtClean="0">
                <a:latin typeface="Arial" pitchFamily="34" charset="0"/>
                <a:ea typeface="Arial Unicode MS" pitchFamily="50" charset="-127"/>
                <a:cs typeface="Arial" pitchFamily="34" charset="0"/>
              </a:rPr>
              <a:t>Timing reference is decided by signal from single PD. The single PD is an initiator PD by NICT, </a:t>
            </a:r>
            <a:r>
              <a:rPr lang="en-US" altLang="ko-KR" sz="1600" dirty="0" err="1" smtClean="0">
                <a:latin typeface="Arial" pitchFamily="34" charset="0"/>
                <a:ea typeface="Arial Unicode MS" pitchFamily="50" charset="-127"/>
                <a:cs typeface="Arial" pitchFamily="34" charset="0"/>
              </a:rPr>
              <a:t>InterDigital</a:t>
            </a:r>
            <a:r>
              <a:rPr lang="en-US" altLang="ko-KR" sz="1600" dirty="0" smtClean="0">
                <a:latin typeface="Arial" pitchFamily="34" charset="0"/>
                <a:ea typeface="Arial Unicode MS" pitchFamily="50" charset="-127"/>
                <a:cs typeface="Arial" pitchFamily="34" charset="0"/>
              </a:rPr>
              <a:t> and the discovered PD by LG.</a:t>
            </a:r>
          </a:p>
        </p:txBody>
      </p:sp>
      <p:sp>
        <p:nvSpPr>
          <p:cNvPr id="4" name="슬라이드 번호 개체 틀 3"/>
          <p:cNvSpPr>
            <a:spLocks noGrp="1"/>
          </p:cNvSpPr>
          <p:nvPr>
            <p:ph type="sldNum" sz="quarter" idx="11"/>
          </p:nvPr>
        </p:nvSpPr>
        <p:spPr/>
        <p:txBody>
          <a:bodyPr/>
          <a:lstStyle/>
          <a:p>
            <a:fld id="{362525CD-80CC-4E45-8582-533D0726553C}" type="slidenum">
              <a:rPr lang="ko-KR" altLang="en-US" smtClean="0"/>
              <a:pPr/>
              <a:t>5</a:t>
            </a:fld>
            <a:endParaRPr lang="ko-KR"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The second suggestion</a:t>
            </a:r>
            <a:endParaRPr lang="ko-KR" altLang="en-US" dirty="0"/>
          </a:p>
        </p:txBody>
      </p:sp>
      <p:sp>
        <p:nvSpPr>
          <p:cNvPr id="3" name="내용 개체 틀 2"/>
          <p:cNvSpPr>
            <a:spLocks noGrp="1"/>
          </p:cNvSpPr>
          <p:nvPr>
            <p:ph idx="1"/>
          </p:nvPr>
        </p:nvSpPr>
        <p:spPr>
          <a:xfrm>
            <a:off x="457200" y="1600200"/>
            <a:ext cx="8229600" cy="4757758"/>
          </a:xfrm>
        </p:spPr>
        <p:txBody>
          <a:bodyPr>
            <a:normAutofit/>
          </a:bodyPr>
          <a:lstStyle/>
          <a:p>
            <a:pPr marL="0" lvl="1" indent="0">
              <a:buNone/>
            </a:pPr>
            <a:r>
              <a:rPr lang="en-US" altLang="ko-KR" sz="1900" i="1" dirty="0" smtClean="0">
                <a:solidFill>
                  <a:srgbClr val="FF0000"/>
                </a:solidFill>
                <a:latin typeface="Times New Roman" pitchFamily="18" charset="0"/>
                <a:ea typeface="Arial Unicode MS" pitchFamily="50" charset="-127"/>
                <a:cs typeface="Times New Roman" pitchFamily="18" charset="0"/>
              </a:rPr>
              <a:t>After 2</a:t>
            </a:r>
            <a:r>
              <a:rPr lang="en-US" altLang="ko-KR" sz="1900" i="1" baseline="30000" dirty="0" smtClean="0">
                <a:solidFill>
                  <a:srgbClr val="FF0000"/>
                </a:solidFill>
                <a:latin typeface="Times New Roman" pitchFamily="18" charset="0"/>
                <a:ea typeface="Arial Unicode MS" pitchFamily="50" charset="-127"/>
                <a:cs typeface="Times New Roman" pitchFamily="18" charset="0"/>
              </a:rPr>
              <a:t>nd</a:t>
            </a:r>
            <a:r>
              <a:rPr lang="en-US" altLang="ko-KR" sz="1900" i="1" dirty="0" smtClean="0">
                <a:solidFill>
                  <a:srgbClr val="FF0000"/>
                </a:solidFill>
                <a:latin typeface="Times New Roman" pitchFamily="18" charset="0"/>
                <a:ea typeface="Arial Unicode MS" pitchFamily="50" charset="-127"/>
                <a:cs typeface="Times New Roman" pitchFamily="18" charset="0"/>
              </a:rPr>
              <a:t> conference call, I revised my categorization.</a:t>
            </a:r>
          </a:p>
          <a:p>
            <a:pPr marL="0" lvl="1" indent="0">
              <a:buNone/>
            </a:pPr>
            <a:endParaRPr lang="en-US" altLang="ko-KR" sz="800" i="1" dirty="0" smtClean="0">
              <a:solidFill>
                <a:srgbClr val="FF0000"/>
              </a:solidFill>
              <a:latin typeface="Times New Roman" pitchFamily="18" charset="0"/>
              <a:ea typeface="Arial Unicode MS" pitchFamily="50" charset="-127"/>
              <a:cs typeface="Times New Roman" pitchFamily="18" charset="0"/>
            </a:endParaRPr>
          </a:p>
          <a:p>
            <a:r>
              <a:rPr lang="en-US" altLang="ko-KR" sz="1900" dirty="0" smtClean="0">
                <a:latin typeface="Arial" pitchFamily="34" charset="0"/>
                <a:ea typeface="Arial Unicode MS" pitchFamily="50" charset="-127"/>
                <a:cs typeface="Arial" pitchFamily="34" charset="0"/>
              </a:rPr>
              <a:t>Categorization of synchronization</a:t>
            </a:r>
          </a:p>
          <a:p>
            <a:pPr lvl="1"/>
            <a:r>
              <a:rPr lang="en-US" altLang="ko-KR" sz="1600" dirty="0" smtClean="0">
                <a:latin typeface="Arial" pitchFamily="34" charset="0"/>
                <a:ea typeface="Arial Unicode MS" pitchFamily="50" charset="-127"/>
                <a:cs typeface="Arial" pitchFamily="34" charset="0"/>
              </a:rPr>
              <a:t>Synchronization before discovery</a:t>
            </a:r>
          </a:p>
          <a:p>
            <a:pPr lvl="2"/>
            <a:r>
              <a:rPr lang="en-US" altLang="ko-KR" sz="1600" dirty="0" smtClean="0">
                <a:latin typeface="Arial" pitchFamily="34" charset="0"/>
                <a:ea typeface="Arial Unicode MS" pitchFamily="50" charset="-127"/>
                <a:cs typeface="Arial" pitchFamily="34" charset="0"/>
              </a:rPr>
              <a:t>Centralized synchronization</a:t>
            </a:r>
          </a:p>
          <a:p>
            <a:pPr lvl="3"/>
            <a:r>
              <a:rPr lang="en-US" altLang="ko-KR" sz="1200" dirty="0" smtClean="0">
                <a:latin typeface="Arial" pitchFamily="34" charset="0"/>
                <a:ea typeface="Arial Unicode MS" pitchFamily="50" charset="-127"/>
                <a:cs typeface="Arial" pitchFamily="34" charset="0"/>
              </a:rPr>
              <a:t>Timing reference is decided by signal from single PD.</a:t>
            </a:r>
          </a:p>
          <a:p>
            <a:pPr lvl="3"/>
            <a:r>
              <a:rPr lang="en-US" altLang="ko-KR" sz="1200" dirty="0" smtClean="0">
                <a:latin typeface="Arial" pitchFamily="34" charset="0"/>
                <a:ea typeface="Arial Unicode MS" pitchFamily="50" charset="-127"/>
                <a:cs typeface="Arial" pitchFamily="34" charset="0"/>
              </a:rPr>
              <a:t>Companies: </a:t>
            </a:r>
            <a:r>
              <a:rPr lang="en-US" altLang="ko-KR" sz="1200" dirty="0" err="1" smtClean="0">
                <a:latin typeface="Arial" pitchFamily="34" charset="0"/>
                <a:ea typeface="Arial Unicode MS" pitchFamily="50" charset="-127"/>
                <a:cs typeface="Arial" pitchFamily="34" charset="0"/>
              </a:rPr>
              <a:t>InterDigital</a:t>
            </a:r>
            <a:r>
              <a:rPr lang="en-US" altLang="ko-KR" sz="1200" dirty="0" smtClean="0">
                <a:latin typeface="Arial" pitchFamily="34" charset="0"/>
                <a:ea typeface="Arial Unicode MS" pitchFamily="50" charset="-127"/>
                <a:cs typeface="Arial" pitchFamily="34" charset="0"/>
              </a:rPr>
              <a:t>, NICT(Marco, </a:t>
            </a:r>
            <a:r>
              <a:rPr lang="en-US" altLang="ko-KR" sz="1200" dirty="0" err="1" smtClean="0">
                <a:latin typeface="Arial" pitchFamily="34" charset="0"/>
                <a:ea typeface="Arial Unicode MS" pitchFamily="50" charset="-127"/>
                <a:cs typeface="Arial" pitchFamily="34" charset="0"/>
              </a:rPr>
              <a:t>Huan</a:t>
            </a:r>
            <a:r>
              <a:rPr lang="en-US" altLang="ko-KR" sz="1200" dirty="0" smtClean="0">
                <a:latin typeface="Arial" pitchFamily="34" charset="0"/>
                <a:ea typeface="Arial Unicode MS" pitchFamily="50" charset="-127"/>
                <a:cs typeface="Arial" pitchFamily="34" charset="0"/>
              </a:rPr>
              <a:t>-bang) *</a:t>
            </a:r>
            <a:r>
              <a:rPr lang="en-US" altLang="ko-KR" sz="1200" i="1" dirty="0" smtClean="0">
                <a:latin typeface="Arial" pitchFamily="34" charset="0"/>
                <a:ea typeface="Arial Unicode MS" pitchFamily="50" charset="-127"/>
                <a:cs typeface="Arial" pitchFamily="34" charset="0"/>
              </a:rPr>
              <a:t>I’m not sure about NICT.</a:t>
            </a:r>
            <a:endParaRPr lang="en-US" altLang="ko-KR" sz="1200" dirty="0" smtClean="0">
              <a:latin typeface="Arial" pitchFamily="34" charset="0"/>
              <a:ea typeface="Arial Unicode MS" pitchFamily="50" charset="-127"/>
              <a:cs typeface="Arial" pitchFamily="34" charset="0"/>
            </a:endParaRPr>
          </a:p>
          <a:p>
            <a:pPr lvl="2"/>
            <a:r>
              <a:rPr lang="en-US" altLang="ko-KR" sz="1600" dirty="0" smtClean="0">
                <a:latin typeface="Arial" pitchFamily="34" charset="0"/>
                <a:ea typeface="Arial Unicode MS" pitchFamily="50" charset="-127"/>
                <a:cs typeface="Arial" pitchFamily="34" charset="0"/>
              </a:rPr>
              <a:t>Distributed synchronization</a:t>
            </a:r>
          </a:p>
          <a:p>
            <a:pPr lvl="3"/>
            <a:r>
              <a:rPr lang="en-US" altLang="ko-KR" sz="1200" dirty="0" smtClean="0">
                <a:latin typeface="Arial" pitchFamily="34" charset="0"/>
                <a:ea typeface="Arial Unicode MS" pitchFamily="50" charset="-127"/>
                <a:cs typeface="Arial" pitchFamily="34" charset="0"/>
              </a:rPr>
              <a:t>Timing reference is decided by signals from multiple PDs.</a:t>
            </a:r>
          </a:p>
          <a:p>
            <a:pPr lvl="3"/>
            <a:r>
              <a:rPr lang="en-US" altLang="ko-KR" sz="1200" dirty="0" smtClean="0">
                <a:latin typeface="Arial" pitchFamily="34" charset="0"/>
                <a:ea typeface="Arial Unicode MS" pitchFamily="50" charset="-127"/>
                <a:cs typeface="Arial" pitchFamily="34" charset="0"/>
              </a:rPr>
              <a:t>Companies: Samsung, ETRI (SC Chang)</a:t>
            </a:r>
          </a:p>
          <a:p>
            <a:pPr lvl="1"/>
            <a:r>
              <a:rPr lang="en-US" altLang="ko-KR" sz="1600" dirty="0" smtClean="0">
                <a:latin typeface="Arial" pitchFamily="34" charset="0"/>
                <a:ea typeface="Arial Unicode MS" pitchFamily="50" charset="-127"/>
                <a:cs typeface="Arial" pitchFamily="34" charset="0"/>
              </a:rPr>
              <a:t>Discovery without synchronization</a:t>
            </a:r>
          </a:p>
          <a:p>
            <a:pPr lvl="2"/>
            <a:r>
              <a:rPr lang="en-US" altLang="ko-KR" sz="1200" dirty="0" smtClean="0">
                <a:latin typeface="Arial" pitchFamily="34" charset="0"/>
                <a:ea typeface="Arial Unicode MS" pitchFamily="50" charset="-127"/>
                <a:cs typeface="Arial" pitchFamily="34" charset="0"/>
              </a:rPr>
              <a:t>There is no time reference before discovery.</a:t>
            </a:r>
          </a:p>
          <a:p>
            <a:pPr lvl="2"/>
            <a:r>
              <a:rPr lang="en-US" altLang="ko-KR" sz="1200" dirty="0" smtClean="0">
                <a:latin typeface="Arial" pitchFamily="34" charset="0"/>
                <a:ea typeface="Arial Unicode MS" pitchFamily="50" charset="-127"/>
                <a:cs typeface="Arial" pitchFamily="34" charset="0"/>
              </a:rPr>
              <a:t>Companies: LG, ETRI (SS </a:t>
            </a:r>
            <a:r>
              <a:rPr lang="en-US" altLang="ko-KR" sz="1200" dirty="0" err="1" smtClean="0">
                <a:latin typeface="Arial" pitchFamily="34" charset="0"/>
                <a:ea typeface="Arial Unicode MS" pitchFamily="50" charset="-127"/>
                <a:cs typeface="Arial" pitchFamily="34" charset="0"/>
              </a:rPr>
              <a:t>Joo</a:t>
            </a:r>
            <a:r>
              <a:rPr lang="en-US" altLang="ko-KR" sz="1200" dirty="0" smtClean="0">
                <a:latin typeface="Arial" pitchFamily="34" charset="0"/>
                <a:ea typeface="Arial Unicode MS" pitchFamily="50" charset="-127"/>
                <a:cs typeface="Arial" pitchFamily="34" charset="0"/>
              </a:rPr>
              <a:t>, BJ </a:t>
            </a:r>
            <a:r>
              <a:rPr lang="en-US" altLang="ko-KR" sz="1200" dirty="0" err="1" smtClean="0">
                <a:latin typeface="Arial" pitchFamily="34" charset="0"/>
                <a:ea typeface="Arial Unicode MS" pitchFamily="50" charset="-127"/>
                <a:cs typeface="Arial" pitchFamily="34" charset="0"/>
              </a:rPr>
              <a:t>Kwak</a:t>
            </a:r>
            <a:r>
              <a:rPr lang="en-US" altLang="ko-KR" sz="1200" dirty="0" smtClean="0">
                <a:latin typeface="Arial" pitchFamily="34" charset="0"/>
                <a:ea typeface="Arial Unicode MS" pitchFamily="50" charset="-127"/>
                <a:cs typeface="Arial" pitchFamily="34" charset="0"/>
              </a:rPr>
              <a:t>, WC </a:t>
            </a:r>
            <a:r>
              <a:rPr lang="en-US" altLang="ko-KR" sz="1200" dirty="0" err="1" smtClean="0">
                <a:latin typeface="Arial" pitchFamily="34" charset="0"/>
                <a:ea typeface="Arial Unicode MS" pitchFamily="50" charset="-127"/>
                <a:cs typeface="Arial" pitchFamily="34" charset="0"/>
              </a:rPr>
              <a:t>Jeong</a:t>
            </a:r>
            <a:r>
              <a:rPr lang="en-US" altLang="ko-KR" sz="1200" dirty="0" smtClean="0">
                <a:latin typeface="Arial" pitchFamily="34" charset="0"/>
                <a:ea typeface="Arial Unicode MS" pitchFamily="50" charset="-127"/>
                <a:cs typeface="Arial" pitchFamily="34" charset="0"/>
              </a:rPr>
              <a:t>)</a:t>
            </a:r>
          </a:p>
          <a:p>
            <a:pPr lvl="1"/>
            <a:endParaRPr lang="en-US" altLang="ko-KR" sz="1600" dirty="0" smtClean="0">
              <a:latin typeface="Arial" pitchFamily="34" charset="0"/>
              <a:ea typeface="Arial Unicode MS" pitchFamily="50" charset="-127"/>
              <a:cs typeface="Arial" pitchFamily="34" charset="0"/>
            </a:endParaRPr>
          </a:p>
          <a:p>
            <a:pPr lvl="1">
              <a:buNone/>
            </a:pPr>
            <a:r>
              <a:rPr lang="en-US" altLang="ko-KR" sz="1600" dirty="0" smtClean="0">
                <a:latin typeface="Arial" pitchFamily="34" charset="0"/>
                <a:ea typeface="Arial Unicode MS" pitchFamily="50" charset="-127"/>
                <a:cs typeface="Arial" pitchFamily="34" charset="0"/>
                <a:sym typeface="Wingdings" pitchFamily="2" charset="2"/>
              </a:rPr>
              <a:t> There are 3 high-level categorization of synchronization. The sync mechanism might impact on the design of  PAC procedures such as discovery, peering and communication. Therefore we also can make some categorization of other procedures related to the categorization.</a:t>
            </a:r>
            <a:endParaRPr lang="en-US" altLang="ko-KR" sz="1600" dirty="0" smtClean="0">
              <a:latin typeface="Arial" pitchFamily="34" charset="0"/>
              <a:ea typeface="Arial Unicode MS" pitchFamily="50" charset="-127"/>
              <a:cs typeface="Arial" pitchFamily="34" charset="0"/>
            </a:endParaRPr>
          </a:p>
        </p:txBody>
      </p:sp>
      <p:sp>
        <p:nvSpPr>
          <p:cNvPr id="4" name="슬라이드 번호 개체 틀 3"/>
          <p:cNvSpPr>
            <a:spLocks noGrp="1"/>
          </p:cNvSpPr>
          <p:nvPr>
            <p:ph type="sldNum" sz="quarter" idx="11"/>
          </p:nvPr>
        </p:nvSpPr>
        <p:spPr/>
        <p:txBody>
          <a:bodyPr/>
          <a:lstStyle/>
          <a:p>
            <a:fld id="{362525CD-80CC-4E45-8582-533D0726553C}" type="slidenum">
              <a:rPr lang="ko-KR" altLang="en-US" smtClean="0"/>
              <a:pPr/>
              <a:t>6</a:t>
            </a:fld>
            <a:endParaRPr lang="ko-KR" altLang="en-US"/>
          </a:p>
        </p:txBody>
      </p:sp>
    </p:spTree>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5374</TotalTime>
  <Words>278</Words>
  <Application>Microsoft Office PowerPoint</Application>
  <PresentationFormat>화면 슬라이드 쇼(4:3)</PresentationFormat>
  <Paragraphs>99</Paragraphs>
  <Slides>6</Slides>
  <Notes>1</Notes>
  <HiddenSlides>0</HiddenSlides>
  <MMClips>0</MMClips>
  <ScaleCrop>false</ScaleCrop>
  <HeadingPairs>
    <vt:vector size="4" baseType="variant">
      <vt:variant>
        <vt:lpstr>테마</vt:lpstr>
      </vt:variant>
      <vt:variant>
        <vt:i4>1</vt:i4>
      </vt:variant>
      <vt:variant>
        <vt:lpstr>슬라이드 제목</vt:lpstr>
      </vt:variant>
      <vt:variant>
        <vt:i4>6</vt:i4>
      </vt:variant>
    </vt:vector>
  </HeadingPairs>
  <TitlesOfParts>
    <vt:vector size="7" baseType="lpstr">
      <vt:lpstr>Office 테마</vt:lpstr>
      <vt:lpstr>슬라이드 1</vt:lpstr>
      <vt:lpstr>Summary of email discussion</vt:lpstr>
      <vt:lpstr>Summary of email discussion</vt:lpstr>
      <vt:lpstr>The first suggestion</vt:lpstr>
      <vt:lpstr>The first suggestion</vt:lpstr>
      <vt:lpstr>The second suggestion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creator>jiny.chun</dc:creator>
  <cp:lastModifiedBy>jiny.chun</cp:lastModifiedBy>
  <cp:revision>216</cp:revision>
  <dcterms:created xsi:type="dcterms:W3CDTF">2013-08-05T00:49:54Z</dcterms:created>
  <dcterms:modified xsi:type="dcterms:W3CDTF">2013-09-11T01:22:56Z</dcterms:modified>
</cp:coreProperties>
</file>