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8" r:id="rId3"/>
    <p:sldId id="269" r:id="rId4"/>
    <p:sldId id="274" r:id="rId5"/>
    <p:sldId id="275" r:id="rId6"/>
    <p:sldId id="276" r:id="rId7"/>
    <p:sldId id="277"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68" autoAdjust="0"/>
    <p:restoredTop sz="95912" autoAdjust="0"/>
  </p:normalViewPr>
  <p:slideViewPr>
    <p:cSldViewPr showGuides="1">
      <p:cViewPr>
        <p:scale>
          <a:sx n="75" d="100"/>
          <a:sy n="75" d="100"/>
        </p:scale>
        <p:origin x="-270" y="108"/>
      </p:cViewPr>
      <p:guideLst>
        <p:guide orient="horz" pos="709"/>
        <p:guide orient="horz" pos="3974"/>
        <p:guide orient="horz" pos="913"/>
        <p:guide pos="158"/>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2013/9/13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3BECF9F4-547F-4EDD-AB32-2E9B5C1D74C4}" type="datetime1">
              <a:rPr kumimoji="1" lang="ja-JP" altLang="en-US" smtClean="0"/>
              <a:pPr/>
              <a:t>2013/9/13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553A351B-2FDE-4C4E-8C04-CC11E45F88F1}" type="datetime1">
              <a:rPr kumimoji="1" lang="ja-JP" altLang="en-US" smtClean="0"/>
              <a:pPr/>
              <a:t>2013/9/13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14C47CE1-7D50-4378-8F40-17241331610A}" type="datetime1">
              <a:rPr kumimoji="1" lang="ja-JP" altLang="en-US" smtClean="0"/>
              <a:pPr/>
              <a:t>2013/9/13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DCD8EB32-FB4A-488D-9347-A49E25F76581}" type="datetime1">
              <a:rPr kumimoji="1" lang="ja-JP" altLang="en-US" smtClean="0"/>
              <a:pPr/>
              <a:t>2013/9/13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2EFA7C49-FE5E-404A-9EEE-22E4588D4676}" type="datetime1">
              <a:rPr kumimoji="1" lang="ja-JP" altLang="en-US" smtClean="0"/>
              <a:pPr/>
              <a:t>2013/9/13</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81B86EED-93D0-4998-AA5E-EB2B313224B0}" type="datetime1">
              <a:rPr kumimoji="1" lang="ja-JP" altLang="en-US" smtClean="0"/>
              <a:pPr/>
              <a:t>2013/9/13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78453EA-50D5-413C-9788-A6AF42B0B393}" type="datetime1">
              <a:rPr kumimoji="1" lang="ja-JP" altLang="en-US" smtClean="0"/>
              <a:pPr/>
              <a:t>2013/9/13</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4290A37C-9FCA-4279-A4AE-7B519E2F1029}" type="datetime1">
              <a:rPr kumimoji="1" lang="ja-JP" altLang="en-US" smtClean="0"/>
              <a:pPr/>
              <a:t>2013/9/13</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7D6DCFD-1147-46C6-A19A-01F9966B1F8B}" type="datetime1">
              <a:rPr kumimoji="1" lang="ja-JP" altLang="en-US" smtClean="0"/>
              <a:pPr/>
              <a:t>2013/9/13</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18BA0E36-95E5-42AE-B226-50F0DAE08FE6}" type="datetime1">
              <a:rPr kumimoji="1" lang="ja-JP" altLang="en-US" smtClean="0"/>
              <a:pPr/>
              <a:t>2013/9/13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D67330D9-A50B-4384-8367-544C72CDC4CF}" type="datetime1">
              <a:rPr kumimoji="1" lang="ja-JP" altLang="en-US" smtClean="0"/>
              <a:pPr/>
              <a:t>2013/9/13</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C5D5951F-6B7E-4783-AAF6-6925B67ED72A}" type="datetime1">
              <a:rPr kumimoji="1" lang="ja-JP" altLang="en-US" smtClean="0"/>
              <a:pPr/>
              <a:t>2013/9/13</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15-13-0501-00-004n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201424"/>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Proposal of Gaussian filter definition for CMB GFSK PHY</a:t>
            </a:r>
          </a:p>
          <a:p>
            <a:pPr eaLnBrk="0" hangingPunct="0">
              <a:defRPr/>
            </a:pPr>
            <a:r>
              <a:rPr lang="en-US" altLang="zh-CN" sz="1800" b="1" dirty="0" smtClean="0">
                <a:solidFill>
                  <a:schemeClr val="tx2"/>
                </a:solidFill>
              </a:rPr>
              <a:t>Date </a:t>
            </a:r>
            <a:r>
              <a:rPr lang="en-US" altLang="zh-CN" sz="1800" b="1" dirty="0"/>
              <a:t>Submitted:	</a:t>
            </a:r>
            <a:r>
              <a:rPr lang="en-US" altLang="zh-CN" sz="1800" dirty="0" smtClean="0"/>
              <a:t>Ma</a:t>
            </a:r>
            <a:r>
              <a:rPr lang="en-US" altLang="zh-CN" sz="1800" dirty="0"/>
              <a:t>y</a:t>
            </a:r>
            <a:r>
              <a:rPr lang="en-US" altLang="ja-JP" sz="1800" dirty="0" smtClean="0"/>
              <a:t> </a:t>
            </a:r>
            <a:r>
              <a:rPr lang="en-US" altLang="zh-CN" sz="1800" dirty="0" smtClean="0"/>
              <a:t>, 2013</a:t>
            </a:r>
            <a:r>
              <a:rPr lang="en-US" altLang="zh-CN" sz="1800" dirty="0"/>
              <a:t>	</a:t>
            </a:r>
          </a:p>
          <a:p>
            <a:pPr eaLnBrk="0" hangingPunct="0">
              <a:defRPr/>
            </a:pPr>
            <a:r>
              <a:rPr lang="en-US" altLang="zh-CN" sz="1800" b="1" dirty="0" smtClean="0"/>
              <a:t>Source:</a:t>
            </a:r>
          </a:p>
          <a:p>
            <a:pPr marL="182563" eaLnBrk="0" hangingPunct="0">
              <a:defRPr/>
            </a:pPr>
            <a:r>
              <a:rPr lang="en-US" altLang="zh-CN" sz="1800" dirty="0"/>
              <a:t>Kenichi Mori </a:t>
            </a:r>
            <a:r>
              <a:rPr lang="en-US" altLang="zh-CN" sz="1800" dirty="0" smtClean="0"/>
              <a:t>(mori.ken1@jp.panasonic.com), Panasonic;</a:t>
            </a:r>
            <a:br>
              <a:rPr lang="en-US" altLang="zh-CN" sz="1800" dirty="0" smtClean="0"/>
            </a:br>
            <a:r>
              <a:rPr lang="en-US" altLang="zh-CN" sz="1800" dirty="0" err="1" smtClean="0"/>
              <a:t>Shinsuke</a:t>
            </a:r>
            <a:r>
              <a:rPr lang="en-US" altLang="zh-CN" sz="1800" dirty="0" smtClean="0"/>
              <a:t> </a:t>
            </a:r>
            <a:r>
              <a:rPr lang="en-US" altLang="zh-CN" sz="1800" dirty="0"/>
              <a:t>Hara (shinsukehara0122@gmail.com </a:t>
            </a:r>
            <a:r>
              <a:rPr lang="en-US" altLang="zh-CN" sz="1800" dirty="0" smtClean="0"/>
              <a:t>), </a:t>
            </a:r>
            <a:r>
              <a:rPr lang="en-US" altLang="zh-CN" sz="1800" dirty="0" err="1" smtClean="0"/>
              <a:t>QoL</a:t>
            </a:r>
            <a:r>
              <a:rPr lang="en-US" altLang="zh-CN" sz="1800" dirty="0" smtClean="0"/>
              <a:t>-SN;</a:t>
            </a:r>
            <a:br>
              <a:rPr lang="en-US" altLang="zh-CN" sz="1800" dirty="0" smtClean="0"/>
            </a:br>
            <a:r>
              <a:rPr lang="en-US" altLang="zh-CN" sz="1800" dirty="0" smtClean="0"/>
              <a:t>Masahiro </a:t>
            </a:r>
            <a:r>
              <a:rPr lang="en-US" altLang="zh-CN" sz="1800" dirty="0"/>
              <a:t>Kuroda (</a:t>
            </a:r>
            <a:r>
              <a:rPr lang="en-US" altLang="zh-CN" sz="1800" dirty="0" smtClean="0"/>
              <a:t>marsh@nict.go.jp), </a:t>
            </a:r>
            <a:r>
              <a:rPr lang="en-US" altLang="zh-CN" sz="1800" dirty="0" err="1" smtClean="0"/>
              <a:t>QoL</a:t>
            </a:r>
            <a:r>
              <a:rPr lang="en-US" altLang="zh-CN" sz="1800" dirty="0" smtClean="0"/>
              <a:t>-SN&amp;NICT;</a:t>
            </a:r>
            <a:endParaRPr lang="en-US" altLang="zh-CN" sz="1800" dirty="0"/>
          </a:p>
          <a:p>
            <a:pPr eaLnBrk="0" hangingPunct="0">
              <a:spcBef>
                <a:spcPts val="600"/>
              </a:spcBef>
              <a:spcAft>
                <a:spcPts val="600"/>
              </a:spcAft>
              <a:defRPr/>
            </a:pPr>
            <a:r>
              <a:rPr lang="en-US" altLang="zh-CN" sz="1600" b="1" dirty="0" smtClean="0"/>
              <a:t>Abstract: PSD calculation result of GFSK PHY for 15.4n</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Clarification of PSD of GFSK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
        <p:nvSpPr>
          <p:cNvPr id="2" name="スライド番号プレースホルダー 1"/>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4200"/>
            <a:ext cx="8640960" cy="792163"/>
          </a:xfrm>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575556" y="1736812"/>
            <a:ext cx="8352928" cy="4114800"/>
          </a:xfrm>
        </p:spPr>
        <p:txBody>
          <a:bodyPr/>
          <a:lstStyle/>
          <a:p>
            <a:r>
              <a:rPr lang="en-US" altLang="ja-JP" sz="2400" dirty="0" smtClean="0">
                <a:latin typeface="Times New Roman" pitchFamily="18" charset="0"/>
                <a:cs typeface="Times New Roman" pitchFamily="18" charset="0"/>
              </a:rPr>
              <a:t>Proposal of the</a:t>
            </a:r>
            <a:r>
              <a:rPr lang="en-US" altLang="ja-JP" sz="2400" dirty="0" smtClean="0">
                <a:solidFill>
                  <a:srgbClr val="FF0000"/>
                </a:solidFill>
                <a:latin typeface="Times New Roman" pitchFamily="18" charset="0"/>
                <a:cs typeface="Times New Roman" pitchFamily="18" charset="0"/>
              </a:rPr>
              <a:t> </a:t>
            </a:r>
            <a:r>
              <a:rPr lang="en-US" altLang="ja-JP" sz="2400" dirty="0" smtClean="0">
                <a:latin typeface="Times New Roman" pitchFamily="18" charset="0"/>
                <a:cs typeface="Times New Roman" pitchFamily="18" charset="0"/>
              </a:rPr>
              <a:t>correlation factor of Gaussian Filter used for</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CMB GFSK PHY</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Integration range</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Correlation factor </a:t>
            </a:r>
            <a:endParaRPr kumimoji="1" lang="ja-JP" altLang="en-US" sz="24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extLst>
      <p:ext uri="{BB962C8B-B14F-4D97-AF65-F5344CB8AC3E}">
        <p14:creationId xmlns:p14="http://schemas.microsoft.com/office/powerpoint/2010/main" val="15249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584685"/>
            <a:ext cx="8604956" cy="540854"/>
          </a:xfrm>
        </p:spPr>
        <p:txBody>
          <a:bodyPr/>
          <a:lstStyle/>
          <a:p>
            <a:r>
              <a:rPr lang="en-US" altLang="ja-JP" dirty="0" smtClean="0"/>
              <a:t>Background</a:t>
            </a:r>
            <a:endParaRPr kumimoji="1" lang="ja-JP" altLang="en-US" dirty="0"/>
          </a:p>
        </p:txBody>
      </p:sp>
      <p:sp>
        <p:nvSpPr>
          <p:cNvPr id="3" name="コンテンツ プレースホルダー 2"/>
          <p:cNvSpPr>
            <a:spLocks noGrp="1"/>
          </p:cNvSpPr>
          <p:nvPr>
            <p:ph idx="1"/>
          </p:nvPr>
        </p:nvSpPr>
        <p:spPr>
          <a:xfrm>
            <a:off x="899592" y="1664804"/>
            <a:ext cx="7596844" cy="4320480"/>
          </a:xfrm>
        </p:spPr>
        <p:txBody>
          <a:bodyPr/>
          <a:lstStyle/>
          <a:p>
            <a:r>
              <a:rPr lang="en-US" altLang="ja-JP" sz="2400" dirty="0" smtClean="0">
                <a:latin typeface="Times New Roman" pitchFamily="18" charset="0"/>
                <a:cs typeface="Times New Roman" pitchFamily="18" charset="0"/>
              </a:rPr>
              <a:t>In the last face-to-face meeting at Geneva, explanation of Gaussian filter definition was added into Draft 0.01.</a:t>
            </a:r>
          </a:p>
          <a:p>
            <a:r>
              <a:rPr lang="en-US" altLang="ja-JP" sz="2400" dirty="0" smtClean="0">
                <a:latin typeface="Times New Roman" pitchFamily="18" charset="0"/>
                <a:cs typeface="Times New Roman" pitchFamily="18" charset="0"/>
              </a:rPr>
              <a:t>But integration range parameter (TBD2) and correlation factor(TBD1) are not fixed.</a:t>
            </a: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pic>
        <p:nvPicPr>
          <p:cNvPr id="1026" name="Picture 2"/>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99792" y="5630001"/>
            <a:ext cx="3734032" cy="607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テキスト ボックス 4"/>
          <p:cNvSpPr txBox="1"/>
          <p:nvPr/>
        </p:nvSpPr>
        <p:spPr>
          <a:xfrm>
            <a:off x="250825" y="4388911"/>
            <a:ext cx="8641654" cy="1200329"/>
          </a:xfrm>
          <a:prstGeom prst="rect">
            <a:avLst/>
          </a:prstGeom>
          <a:noFill/>
        </p:spPr>
        <p:txBody>
          <a:bodyPr wrap="square" rtlCol="0">
            <a:spAutoFit/>
          </a:bodyPr>
          <a:lstStyle/>
          <a:p>
            <a:r>
              <a:rPr lang="en-US" altLang="ja-JP" dirty="0"/>
              <a:t>In order for CMB GFSK PHY transmitter to be compliant with this standard, the transmitted pulse </a:t>
            </a:r>
            <a:r>
              <a:rPr lang="en-US" altLang="ja-JP" i="1" dirty="0"/>
              <a:t>p</a:t>
            </a:r>
            <a:r>
              <a:rPr lang="en-US" altLang="ja-JP" dirty="0"/>
              <a:t>(</a:t>
            </a:r>
            <a:r>
              <a:rPr lang="en-US" altLang="ja-JP" i="1" dirty="0"/>
              <a:t>t</a:t>
            </a:r>
            <a:r>
              <a:rPr lang="en-US" altLang="ja-JP" dirty="0"/>
              <a:t>) shall have a magnitude of the cross-correlation </a:t>
            </a:r>
            <a:r>
              <a:rPr lang="en-US" altLang="ja-JP" dirty="0" smtClean="0"/>
              <a:t>function</a:t>
            </a:r>
            <a:br>
              <a:rPr lang="en-US" altLang="ja-JP" dirty="0" smtClean="0"/>
            </a:br>
            <a:r>
              <a:rPr lang="en-US" altLang="ja-JP" dirty="0" smtClean="0"/>
              <a:t> </a:t>
            </a:r>
            <a:r>
              <a:rPr lang="en-US" altLang="ja-JP" dirty="0"/>
              <a:t>| </a:t>
            </a:r>
            <a:r>
              <a:rPr lang="en-US" altLang="ja-JP" i="1" dirty="0">
                <a:latin typeface="Symbol" pitchFamily="18" charset="2"/>
              </a:rPr>
              <a:t>f</a:t>
            </a:r>
            <a:r>
              <a:rPr lang="en-US" altLang="ja-JP" dirty="0"/>
              <a:t> </a:t>
            </a:r>
            <a:r>
              <a:rPr lang="en-US" altLang="ja-JP" dirty="0" smtClean="0"/>
              <a:t>(</a:t>
            </a:r>
            <a:r>
              <a:rPr lang="en-US" altLang="ja-JP" i="1" dirty="0" smtClean="0"/>
              <a:t>t</a:t>
            </a:r>
            <a:r>
              <a:rPr lang="en-US" altLang="ja-JP" dirty="0" smtClean="0"/>
              <a:t>)| </a:t>
            </a:r>
            <a:r>
              <a:rPr lang="en-US" altLang="ja-JP" dirty="0"/>
              <a:t>whose main lobe is greater than or equal to </a:t>
            </a:r>
            <a:r>
              <a:rPr lang="en-US" altLang="ja-JP" b="1" dirty="0"/>
              <a:t>TBD1, </a:t>
            </a:r>
            <a:r>
              <a:rPr lang="en-US" altLang="ja-JP" dirty="0"/>
              <a:t>when integrated over a period of at least 2x</a:t>
            </a:r>
            <a:r>
              <a:rPr lang="en-US" altLang="ja-JP" b="1" dirty="0"/>
              <a:t>TBD2 </a:t>
            </a:r>
            <a:r>
              <a:rPr lang="en-US" altLang="ja-JP" dirty="0"/>
              <a:t>time</a:t>
            </a:r>
            <a:r>
              <a:rPr lang="en-US" altLang="ja-JP" dirty="0" smtClean="0"/>
              <a:t>.</a:t>
            </a:r>
            <a:endParaRPr lang="ja-JP" altLang="ja-JP" dirty="0"/>
          </a:p>
        </p:txBody>
      </p:sp>
      <p:sp>
        <p:nvSpPr>
          <p:cNvPr id="6" name="テキスト ボックス 5"/>
          <p:cNvSpPr txBox="1"/>
          <p:nvPr/>
        </p:nvSpPr>
        <p:spPr>
          <a:xfrm>
            <a:off x="250825" y="3789363"/>
            <a:ext cx="2234907" cy="400110"/>
          </a:xfrm>
          <a:prstGeom prst="rect">
            <a:avLst/>
          </a:prstGeom>
          <a:noFill/>
        </p:spPr>
        <p:txBody>
          <a:bodyPr wrap="none" rtlCol="0">
            <a:spAutoFit/>
          </a:bodyPr>
          <a:lstStyle/>
          <a:p>
            <a:r>
              <a:rPr lang="en-US" altLang="ja-JP" sz="2000" dirty="0" smtClean="0"/>
              <a:t>Current document</a:t>
            </a:r>
            <a:endParaRPr kumimoji="1" lang="ja-JP" altLang="en-US" sz="2000" dirty="0"/>
          </a:p>
        </p:txBody>
      </p:sp>
    </p:spTree>
    <p:extLst>
      <p:ext uri="{BB962C8B-B14F-4D97-AF65-F5344CB8AC3E}">
        <p14:creationId xmlns:p14="http://schemas.microsoft.com/office/powerpoint/2010/main" val="36669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13"/>
            <a:ext cx="7772400" cy="504925"/>
          </a:xfrm>
        </p:spPr>
        <p:txBody>
          <a:bodyPr/>
          <a:lstStyle/>
          <a:p>
            <a:r>
              <a:rPr kumimoji="1" lang="en-US" altLang="ja-JP" dirty="0" smtClean="0"/>
              <a:t>Calculation condition</a:t>
            </a:r>
            <a:endParaRPr kumimoji="1" lang="ja-JP" altLang="en-US" dirty="0"/>
          </a:p>
        </p:txBody>
      </p:sp>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419678527"/>
              </p:ext>
            </p:extLst>
          </p:nvPr>
        </p:nvGraphicFramePr>
        <p:xfrm>
          <a:off x="1475656" y="1559539"/>
          <a:ext cx="4537200" cy="1483360"/>
        </p:xfrm>
        <a:graphic>
          <a:graphicData uri="http://schemas.openxmlformats.org/drawingml/2006/table">
            <a:tbl>
              <a:tblPr firstRow="1" bandRow="1">
                <a:tableStyleId>{5C22544A-7EE6-4342-B048-85BDC9FD1C3A}</a:tableStyleId>
              </a:tblPr>
              <a:tblGrid>
                <a:gridCol w="3348372"/>
                <a:gridCol w="1188828"/>
              </a:tblGrid>
              <a:tr h="370840">
                <a:tc>
                  <a:txBody>
                    <a:bodyPr/>
                    <a:lstStyle/>
                    <a:p>
                      <a:r>
                        <a:rPr kumimoji="1" lang="en-US" altLang="ja-JP" dirty="0" smtClean="0"/>
                        <a:t>Gaussian filter parameter</a:t>
                      </a:r>
                      <a:endParaRPr kumimoji="1" lang="ja-JP" altLang="en-US" dirty="0"/>
                    </a:p>
                  </a:txBody>
                  <a:tcPr/>
                </a:tc>
                <a:tc>
                  <a:txBody>
                    <a:bodyPr/>
                    <a:lstStyle/>
                    <a:p>
                      <a:pPr algn="ctr"/>
                      <a:r>
                        <a:rPr kumimoji="1" lang="en-US" altLang="ja-JP" dirty="0" smtClean="0"/>
                        <a:t>Value</a:t>
                      </a:r>
                      <a:endParaRPr kumimoji="1" lang="ja-JP" altLang="en-US" dirty="0"/>
                    </a:p>
                  </a:txBody>
                  <a:tcPr/>
                </a:tc>
              </a:tr>
              <a:tr h="370840">
                <a:tc>
                  <a:txBody>
                    <a:bodyPr/>
                    <a:lstStyle/>
                    <a:p>
                      <a:r>
                        <a:rPr kumimoji="1" lang="en-US" altLang="ja-JP" dirty="0" smtClean="0"/>
                        <a:t>BT</a:t>
                      </a:r>
                      <a:endParaRPr kumimoji="1" lang="ja-JP" altLang="en-US" dirty="0"/>
                    </a:p>
                  </a:txBody>
                  <a:tcPr/>
                </a:tc>
                <a:tc>
                  <a:txBody>
                    <a:bodyPr/>
                    <a:lstStyle/>
                    <a:p>
                      <a:pPr algn="ctr"/>
                      <a:r>
                        <a:rPr kumimoji="1" lang="en-US" altLang="ja-JP" dirty="0" smtClean="0"/>
                        <a:t>0.7</a:t>
                      </a:r>
                      <a:endParaRPr kumimoji="1" lang="ja-JP" altLang="en-US" dirty="0"/>
                    </a:p>
                  </a:txBody>
                  <a:tcPr/>
                </a:tc>
              </a:tr>
              <a:tr h="370840">
                <a:tc>
                  <a:txBody>
                    <a:bodyPr/>
                    <a:lstStyle/>
                    <a:p>
                      <a:r>
                        <a:rPr kumimoji="1" lang="en-US" altLang="ja-JP" dirty="0" smtClean="0"/>
                        <a:t>Filter length (symbol duration)</a:t>
                      </a:r>
                      <a:endParaRPr kumimoji="1" lang="ja-JP" altLang="en-US" dirty="0"/>
                    </a:p>
                  </a:txBody>
                  <a:tcPr/>
                </a:tc>
                <a:tc>
                  <a:txBody>
                    <a:bodyPr/>
                    <a:lstStyle/>
                    <a:p>
                      <a:pPr algn="ctr"/>
                      <a:r>
                        <a:rPr kumimoji="1" lang="en-US" altLang="ja-JP" smtClean="0"/>
                        <a:t>100</a:t>
                      </a:r>
                      <a:endParaRPr kumimoji="1" lang="ja-JP" altLang="en-US" dirty="0"/>
                    </a:p>
                  </a:txBody>
                  <a:tcPr/>
                </a:tc>
              </a:tr>
              <a:tr h="370840">
                <a:tc>
                  <a:txBody>
                    <a:bodyPr/>
                    <a:lstStyle/>
                    <a:p>
                      <a:r>
                        <a:rPr kumimoji="1" lang="en-US" altLang="ja-JP" dirty="0" smtClean="0"/>
                        <a:t>Over sampling number</a:t>
                      </a:r>
                      <a:endParaRPr kumimoji="1" lang="ja-JP" altLang="en-US" dirty="0"/>
                    </a:p>
                  </a:txBody>
                  <a:tcPr/>
                </a:tc>
                <a:tc>
                  <a:txBody>
                    <a:bodyPr/>
                    <a:lstStyle/>
                    <a:p>
                      <a:pPr algn="ctr"/>
                      <a:r>
                        <a:rPr kumimoji="1" lang="en-US" altLang="ja-JP" dirty="0" smtClean="0"/>
                        <a:t>200</a:t>
                      </a:r>
                      <a:endParaRPr kumimoji="1" lang="ja-JP" altLang="en-US" dirty="0"/>
                    </a:p>
                  </a:txBody>
                  <a:tcPr/>
                </a:tc>
              </a:tr>
            </a:tbl>
          </a:graphicData>
        </a:graphic>
      </p:graphicFrame>
      <p:sp>
        <p:nvSpPr>
          <p:cNvPr id="7" name="テキスト ボックス 6"/>
          <p:cNvSpPr txBox="1"/>
          <p:nvPr/>
        </p:nvSpPr>
        <p:spPr>
          <a:xfrm>
            <a:off x="248032" y="1124744"/>
            <a:ext cx="4393183" cy="400110"/>
          </a:xfrm>
          <a:prstGeom prst="rect">
            <a:avLst/>
          </a:prstGeom>
          <a:noFill/>
        </p:spPr>
        <p:txBody>
          <a:bodyPr wrap="square" rtlCol="0">
            <a:spAutoFit/>
          </a:bodyPr>
          <a:lstStyle/>
          <a:p>
            <a:pPr marL="285750" indent="-285750">
              <a:buBlip>
                <a:blip r:embed="rId2"/>
              </a:buBlip>
            </a:pPr>
            <a:r>
              <a:rPr kumimoji="1" lang="en-US" altLang="ja-JP" sz="2000" dirty="0" smtClean="0"/>
              <a:t>Reference Gaussian filter</a:t>
            </a:r>
            <a:endParaRPr kumimoji="1" lang="ja-JP" altLang="en-US" sz="2000" dirty="0"/>
          </a:p>
        </p:txBody>
      </p:sp>
      <p:sp>
        <p:nvSpPr>
          <p:cNvPr id="9" name="テキスト ボックス 8"/>
          <p:cNvSpPr txBox="1"/>
          <p:nvPr/>
        </p:nvSpPr>
        <p:spPr>
          <a:xfrm>
            <a:off x="248032" y="3143715"/>
            <a:ext cx="5008044" cy="400110"/>
          </a:xfrm>
          <a:prstGeom prst="rect">
            <a:avLst/>
          </a:prstGeom>
          <a:noFill/>
        </p:spPr>
        <p:txBody>
          <a:bodyPr wrap="square" rtlCol="0">
            <a:spAutoFit/>
          </a:bodyPr>
          <a:lstStyle/>
          <a:p>
            <a:pPr marL="285750" indent="-285750">
              <a:buBlip>
                <a:blip r:embed="rId2"/>
              </a:buBlip>
            </a:pPr>
            <a:r>
              <a:rPr lang="en-US" altLang="ja-JP" sz="2000" dirty="0" smtClean="0"/>
              <a:t>Evaluation</a:t>
            </a:r>
            <a:r>
              <a:rPr kumimoji="1" lang="en-US" altLang="ja-JP" sz="2000" dirty="0" smtClean="0"/>
              <a:t> Gaussian filter (Digital filter)</a:t>
            </a:r>
            <a:endParaRPr kumimoji="1" lang="ja-JP" altLang="en-US" sz="2000" dirty="0"/>
          </a:p>
        </p:txBody>
      </p:sp>
      <p:graphicFrame>
        <p:nvGraphicFramePr>
          <p:cNvPr id="11" name="表 10"/>
          <p:cNvGraphicFramePr>
            <a:graphicFrameLocks noGrp="1"/>
          </p:cNvGraphicFramePr>
          <p:nvPr>
            <p:extLst>
              <p:ext uri="{D42A27DB-BD31-4B8C-83A1-F6EECF244321}">
                <p14:modId xmlns:p14="http://schemas.microsoft.com/office/powerpoint/2010/main" val="1802198363"/>
              </p:ext>
            </p:extLst>
          </p:nvPr>
        </p:nvGraphicFramePr>
        <p:xfrm>
          <a:off x="1547664" y="3575440"/>
          <a:ext cx="5364596" cy="1854200"/>
        </p:xfrm>
        <a:graphic>
          <a:graphicData uri="http://schemas.openxmlformats.org/drawingml/2006/table">
            <a:tbl>
              <a:tblPr firstRow="1" bandRow="1">
                <a:tableStyleId>{5C22544A-7EE6-4342-B048-85BDC9FD1C3A}</a:tableStyleId>
              </a:tblPr>
              <a:tblGrid>
                <a:gridCol w="3916406"/>
                <a:gridCol w="1448190"/>
              </a:tblGrid>
              <a:tr h="370840">
                <a:tc>
                  <a:txBody>
                    <a:bodyPr/>
                    <a:lstStyle/>
                    <a:p>
                      <a:r>
                        <a:rPr kumimoji="1" lang="en-US" altLang="ja-JP" dirty="0" smtClean="0"/>
                        <a:t>Gaussian filter parameter</a:t>
                      </a:r>
                      <a:endParaRPr kumimoji="1" lang="ja-JP" altLang="en-US" dirty="0"/>
                    </a:p>
                  </a:txBody>
                  <a:tcPr/>
                </a:tc>
                <a:tc>
                  <a:txBody>
                    <a:bodyPr/>
                    <a:lstStyle/>
                    <a:p>
                      <a:pPr algn="ctr"/>
                      <a:r>
                        <a:rPr kumimoji="1" lang="en-US" altLang="ja-JP" dirty="0" smtClean="0"/>
                        <a:t>Value</a:t>
                      </a:r>
                      <a:endParaRPr kumimoji="1" lang="ja-JP" altLang="en-US" dirty="0"/>
                    </a:p>
                  </a:txBody>
                  <a:tcPr/>
                </a:tc>
              </a:tr>
              <a:tr h="370840">
                <a:tc>
                  <a:txBody>
                    <a:bodyPr/>
                    <a:lstStyle/>
                    <a:p>
                      <a:r>
                        <a:rPr kumimoji="1" lang="en-US" altLang="ja-JP" dirty="0" smtClean="0"/>
                        <a:t>BT</a:t>
                      </a:r>
                      <a:endParaRPr kumimoji="1" lang="ja-JP" altLang="en-US" dirty="0"/>
                    </a:p>
                  </a:txBody>
                  <a:tcPr/>
                </a:tc>
                <a:tc>
                  <a:txBody>
                    <a:bodyPr/>
                    <a:lstStyle/>
                    <a:p>
                      <a:pPr algn="ctr"/>
                      <a:r>
                        <a:rPr kumimoji="1" lang="en-US" altLang="ja-JP" dirty="0" smtClean="0"/>
                        <a:t>0.7</a:t>
                      </a:r>
                      <a:endParaRPr kumimoji="1" lang="ja-JP" altLang="en-US" dirty="0"/>
                    </a:p>
                  </a:txBody>
                  <a:tcPr/>
                </a:tc>
              </a:tr>
              <a:tr h="370840">
                <a:tc>
                  <a:txBody>
                    <a:bodyPr/>
                    <a:lstStyle/>
                    <a:p>
                      <a:r>
                        <a:rPr kumimoji="1" lang="en-US" altLang="ja-JP" dirty="0" smtClean="0"/>
                        <a:t>Filter length (symbol duration)</a:t>
                      </a:r>
                      <a:endParaRPr kumimoji="1" lang="ja-JP" altLang="en-US" dirty="0"/>
                    </a:p>
                  </a:txBody>
                  <a:tcPr/>
                </a:tc>
                <a:tc>
                  <a:txBody>
                    <a:bodyPr/>
                    <a:lstStyle/>
                    <a:p>
                      <a:pPr algn="ctr"/>
                      <a:r>
                        <a:rPr kumimoji="1" lang="en-US" altLang="ja-JP" dirty="0" smtClean="0"/>
                        <a:t>variable</a:t>
                      </a:r>
                      <a:endParaRPr kumimoji="1" lang="ja-JP" altLang="en-US" dirty="0"/>
                    </a:p>
                  </a:txBody>
                  <a:tcPr/>
                </a:tc>
              </a:tr>
              <a:tr h="370840">
                <a:tc>
                  <a:txBody>
                    <a:bodyPr/>
                    <a:lstStyle/>
                    <a:p>
                      <a:r>
                        <a:rPr kumimoji="1" lang="en-US" altLang="ja-JP" dirty="0" smtClean="0"/>
                        <a:t>Over sampling number per symbol</a:t>
                      </a:r>
                      <a:endParaRPr kumimoji="1" lang="ja-JP" altLang="en-US" dirty="0"/>
                    </a:p>
                  </a:txBody>
                  <a:tcPr/>
                </a:tc>
                <a:tc>
                  <a:txBody>
                    <a:bodyPr/>
                    <a:lstStyle/>
                    <a:p>
                      <a:pPr algn="ctr"/>
                      <a:r>
                        <a:rPr kumimoji="1" lang="en-US" altLang="ja-JP" dirty="0" smtClean="0"/>
                        <a:t>variable</a:t>
                      </a:r>
                      <a:endParaRPr kumimoji="1" lang="ja-JP" altLang="en-US" dirty="0"/>
                    </a:p>
                  </a:txBody>
                  <a:tcPr/>
                </a:tc>
              </a:tr>
              <a:tr h="370840">
                <a:tc>
                  <a:txBody>
                    <a:bodyPr/>
                    <a:lstStyle/>
                    <a:p>
                      <a:r>
                        <a:rPr kumimoji="1" lang="en-US" altLang="ja-JP" dirty="0" smtClean="0"/>
                        <a:t>Bit width</a:t>
                      </a:r>
                      <a:r>
                        <a:rPr kumimoji="1" lang="ja-JP" altLang="en-US" baseline="0" dirty="0" smtClean="0"/>
                        <a:t> </a:t>
                      </a:r>
                      <a:r>
                        <a:rPr kumimoji="1" lang="en-US" altLang="ja-JP" baseline="0" dirty="0" smtClean="0"/>
                        <a:t>of tap coefficients</a:t>
                      </a:r>
                      <a:endParaRPr kumimoji="1" lang="ja-JP" altLang="en-US" dirty="0"/>
                    </a:p>
                  </a:txBody>
                  <a:tcPr/>
                </a:tc>
                <a:tc>
                  <a:txBody>
                    <a:bodyPr/>
                    <a:lstStyle/>
                    <a:p>
                      <a:pPr algn="ctr"/>
                      <a:r>
                        <a:rPr kumimoji="1" lang="en-US" altLang="ja-JP" dirty="0" smtClean="0"/>
                        <a:t>variable</a:t>
                      </a:r>
                      <a:endParaRPr kumimoji="1" lang="ja-JP" altLang="en-US" dirty="0"/>
                    </a:p>
                  </a:txBody>
                  <a:tcPr/>
                </a:tc>
              </a:tr>
            </a:tbl>
          </a:graphicData>
        </a:graphic>
      </p:graphicFrame>
      <p:pic>
        <p:nvPicPr>
          <p:cNvPr id="12"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319972" y="5841268"/>
            <a:ext cx="3320542" cy="540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p:nvPr/>
        </p:nvSpPr>
        <p:spPr>
          <a:xfrm>
            <a:off x="250825" y="5446965"/>
            <a:ext cx="8571577" cy="646331"/>
          </a:xfrm>
          <a:prstGeom prst="rect">
            <a:avLst/>
          </a:prstGeom>
          <a:noFill/>
        </p:spPr>
        <p:txBody>
          <a:bodyPr wrap="none" rtlCol="0">
            <a:spAutoFit/>
          </a:bodyPr>
          <a:lstStyle/>
          <a:p>
            <a:r>
              <a:rPr lang="en-US" altLang="ja-JP" dirty="0" smtClean="0"/>
              <a:t>Under the above calculation condition, preferable integration and correlation factor</a:t>
            </a:r>
            <a:br>
              <a:rPr lang="en-US" altLang="ja-JP" dirty="0" smtClean="0"/>
            </a:br>
            <a:r>
              <a:rPr lang="en-US" altLang="ja-JP" dirty="0" smtClean="0"/>
              <a:t>are estimated using the next equation. </a:t>
            </a:r>
            <a:endParaRPr kumimoji="1" lang="ja-JP" altLang="en-US" dirty="0"/>
          </a:p>
        </p:txBody>
      </p:sp>
    </p:spTree>
    <p:extLst>
      <p:ext uri="{BB962C8B-B14F-4D97-AF65-F5344CB8AC3E}">
        <p14:creationId xmlns:p14="http://schemas.microsoft.com/office/powerpoint/2010/main" val="26895894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5</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Calculation result 1</a:t>
            </a:r>
            <a:endParaRPr kumimoji="1" lang="ja-JP" altLang="en-US" dirty="0"/>
          </a:p>
        </p:txBody>
      </p:sp>
      <p:sp>
        <p:nvSpPr>
          <p:cNvPr id="6" name="テキスト ボックス 5"/>
          <p:cNvSpPr txBox="1"/>
          <p:nvPr/>
        </p:nvSpPr>
        <p:spPr>
          <a:xfrm>
            <a:off x="250825" y="1556792"/>
            <a:ext cx="8605651" cy="1200329"/>
          </a:xfrm>
          <a:prstGeom prst="rect">
            <a:avLst/>
          </a:prstGeom>
          <a:noFill/>
        </p:spPr>
        <p:txBody>
          <a:bodyPr wrap="square" rtlCol="0">
            <a:spAutoFit/>
          </a:bodyPr>
          <a:lstStyle/>
          <a:p>
            <a:r>
              <a:rPr kumimoji="1" lang="en-US" altLang="ja-JP" dirty="0" smtClean="0"/>
              <a:t>Around 99.99% energy of Gaussian wave form is concentrated into -0.5 – 0.5 range in time domain.</a:t>
            </a:r>
            <a:br>
              <a:rPr kumimoji="1" lang="en-US" altLang="ja-JP" dirty="0" smtClean="0"/>
            </a:br>
            <a:r>
              <a:rPr kumimoji="1" lang="en-US" altLang="ja-JP" dirty="0" smtClean="0"/>
              <a:t>Note: time is normalized by symbol duration</a:t>
            </a:r>
          </a:p>
          <a:p>
            <a:endParaRPr kumimoji="1" lang="ja-JP" altLang="en-US" dirty="0"/>
          </a:p>
        </p:txBody>
      </p:sp>
      <p:pic>
        <p:nvPicPr>
          <p:cNvPr id="205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2513223"/>
            <a:ext cx="4907035" cy="3724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5004048" y="2924944"/>
            <a:ext cx="3852428" cy="1477328"/>
          </a:xfrm>
          <a:prstGeom prst="rect">
            <a:avLst/>
          </a:prstGeom>
          <a:noFill/>
        </p:spPr>
        <p:txBody>
          <a:bodyPr wrap="square" rtlCol="0">
            <a:spAutoFit/>
          </a:bodyPr>
          <a:lstStyle/>
          <a:p>
            <a:r>
              <a:rPr lang="en-US" altLang="ja-JP" dirty="0" smtClean="0"/>
              <a:t>Integration range -0.5 – 0.5 should be enough to determine Gaussian filter accuracy.</a:t>
            </a:r>
          </a:p>
          <a:p>
            <a:endParaRPr kumimoji="1" lang="en-US" altLang="ja-JP" dirty="0"/>
          </a:p>
          <a:p>
            <a:r>
              <a:rPr lang="en-US" altLang="ja-JP" dirty="0" smtClean="0"/>
              <a:t>Proposal</a:t>
            </a:r>
            <a:r>
              <a:rPr lang="ja-JP" altLang="en-US" dirty="0" smtClean="0"/>
              <a:t> </a:t>
            </a:r>
            <a:r>
              <a:rPr lang="en-US" altLang="ja-JP" dirty="0" smtClean="0"/>
              <a:t>TBD2 value = 0.5</a:t>
            </a:r>
          </a:p>
        </p:txBody>
      </p:sp>
      <p:pic>
        <p:nvPicPr>
          <p:cNvPr id="11"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122444" y="4833156"/>
            <a:ext cx="3518008" cy="572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3523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6</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Calculation result 2</a:t>
            </a:r>
            <a:endParaRPr kumimoji="1" lang="ja-JP" altLang="en-US" dirty="0"/>
          </a:p>
        </p:txBody>
      </p:sp>
      <p:sp>
        <p:nvSpPr>
          <p:cNvPr id="6" name="テキスト ボックス 5"/>
          <p:cNvSpPr txBox="1"/>
          <p:nvPr/>
        </p:nvSpPr>
        <p:spPr>
          <a:xfrm>
            <a:off x="250825" y="1556792"/>
            <a:ext cx="8605651" cy="369332"/>
          </a:xfrm>
          <a:prstGeom prst="rect">
            <a:avLst/>
          </a:prstGeom>
          <a:noFill/>
        </p:spPr>
        <p:txBody>
          <a:bodyPr wrap="square" rtlCol="0">
            <a:spAutoFit/>
          </a:bodyPr>
          <a:lstStyle/>
          <a:p>
            <a:r>
              <a:rPr kumimoji="1" lang="en-US" altLang="ja-JP" dirty="0" smtClean="0"/>
              <a:t>As one of the worst cases, the following parameter set was calculated</a:t>
            </a: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1047554331"/>
              </p:ext>
            </p:extLst>
          </p:nvPr>
        </p:nvGraphicFramePr>
        <p:xfrm>
          <a:off x="1979016" y="2060848"/>
          <a:ext cx="5077260" cy="1854200"/>
        </p:xfrm>
        <a:graphic>
          <a:graphicData uri="http://schemas.openxmlformats.org/drawingml/2006/table">
            <a:tbl>
              <a:tblPr firstRow="1" bandRow="1">
                <a:tableStyleId>{5C22544A-7EE6-4342-B048-85BDC9FD1C3A}</a:tableStyleId>
              </a:tblPr>
              <a:tblGrid>
                <a:gridCol w="3706637"/>
                <a:gridCol w="1370623"/>
              </a:tblGrid>
              <a:tr h="370840">
                <a:tc>
                  <a:txBody>
                    <a:bodyPr/>
                    <a:lstStyle/>
                    <a:p>
                      <a:r>
                        <a:rPr kumimoji="1" lang="en-US" altLang="ja-JP" dirty="0" smtClean="0"/>
                        <a:t>Gaussian filter parameter</a:t>
                      </a:r>
                      <a:endParaRPr kumimoji="1" lang="ja-JP" altLang="en-US" dirty="0"/>
                    </a:p>
                  </a:txBody>
                  <a:tcPr/>
                </a:tc>
                <a:tc>
                  <a:txBody>
                    <a:bodyPr/>
                    <a:lstStyle/>
                    <a:p>
                      <a:pPr algn="ctr"/>
                      <a:r>
                        <a:rPr kumimoji="1" lang="en-US" altLang="ja-JP" dirty="0" smtClean="0"/>
                        <a:t>Value</a:t>
                      </a:r>
                      <a:endParaRPr kumimoji="1" lang="ja-JP" altLang="en-US" dirty="0"/>
                    </a:p>
                  </a:txBody>
                  <a:tcPr/>
                </a:tc>
              </a:tr>
              <a:tr h="370840">
                <a:tc>
                  <a:txBody>
                    <a:bodyPr/>
                    <a:lstStyle/>
                    <a:p>
                      <a:r>
                        <a:rPr kumimoji="1" lang="en-US" altLang="ja-JP" dirty="0" smtClean="0"/>
                        <a:t>BT</a:t>
                      </a:r>
                      <a:endParaRPr kumimoji="1" lang="ja-JP" altLang="en-US" dirty="0"/>
                    </a:p>
                  </a:txBody>
                  <a:tcPr/>
                </a:tc>
                <a:tc>
                  <a:txBody>
                    <a:bodyPr/>
                    <a:lstStyle/>
                    <a:p>
                      <a:pPr algn="ctr"/>
                      <a:r>
                        <a:rPr kumimoji="1" lang="en-US" altLang="ja-JP" dirty="0" smtClean="0"/>
                        <a:t>0.7</a:t>
                      </a:r>
                      <a:endParaRPr kumimoji="1" lang="ja-JP" altLang="en-US" dirty="0"/>
                    </a:p>
                  </a:txBody>
                  <a:tcPr/>
                </a:tc>
              </a:tr>
              <a:tr h="370840">
                <a:tc>
                  <a:txBody>
                    <a:bodyPr/>
                    <a:lstStyle/>
                    <a:p>
                      <a:r>
                        <a:rPr kumimoji="1" lang="en-US" altLang="ja-JP" dirty="0" smtClean="0"/>
                        <a:t>Filter length (symbol duration)</a:t>
                      </a:r>
                      <a:endParaRPr kumimoji="1" lang="ja-JP" altLang="en-US" dirty="0"/>
                    </a:p>
                  </a:txBody>
                  <a:tcPr/>
                </a:tc>
                <a:tc>
                  <a:txBody>
                    <a:bodyPr/>
                    <a:lstStyle/>
                    <a:p>
                      <a:pPr algn="ctr"/>
                      <a:r>
                        <a:rPr kumimoji="1" lang="en-US" altLang="ja-JP" dirty="0" smtClean="0"/>
                        <a:t>1</a:t>
                      </a:r>
                      <a:endParaRPr kumimoji="1" lang="ja-JP" altLang="en-US" dirty="0"/>
                    </a:p>
                  </a:txBody>
                  <a:tcPr/>
                </a:tc>
              </a:tr>
              <a:tr h="370840">
                <a:tc>
                  <a:txBody>
                    <a:bodyPr/>
                    <a:lstStyle/>
                    <a:p>
                      <a:r>
                        <a:rPr kumimoji="1" lang="en-US" altLang="ja-JP" dirty="0" smtClean="0"/>
                        <a:t>Over sampling number per symbol</a:t>
                      </a:r>
                      <a:endParaRPr kumimoji="1" lang="ja-JP" altLang="en-US" dirty="0"/>
                    </a:p>
                  </a:txBody>
                  <a:tcPr/>
                </a:tc>
                <a:tc>
                  <a:txBody>
                    <a:bodyPr/>
                    <a:lstStyle/>
                    <a:p>
                      <a:pPr algn="ctr"/>
                      <a:r>
                        <a:rPr kumimoji="1" lang="en-US" altLang="ja-JP" dirty="0" smtClean="0"/>
                        <a:t>4</a:t>
                      </a:r>
                      <a:endParaRPr kumimoji="1" lang="ja-JP" altLang="en-US" dirty="0"/>
                    </a:p>
                  </a:txBody>
                  <a:tcPr/>
                </a:tc>
              </a:tr>
              <a:tr h="370840">
                <a:tc>
                  <a:txBody>
                    <a:bodyPr/>
                    <a:lstStyle/>
                    <a:p>
                      <a:r>
                        <a:rPr kumimoji="1" lang="en-US" altLang="ja-JP" dirty="0" smtClean="0"/>
                        <a:t>Bit width</a:t>
                      </a:r>
                      <a:r>
                        <a:rPr kumimoji="1" lang="ja-JP" altLang="en-US" baseline="0" dirty="0" smtClean="0"/>
                        <a:t> </a:t>
                      </a:r>
                      <a:r>
                        <a:rPr kumimoji="1" lang="en-US" altLang="ja-JP" baseline="0" dirty="0" smtClean="0"/>
                        <a:t>of tap coefficients</a:t>
                      </a:r>
                      <a:endParaRPr kumimoji="1" lang="ja-JP" altLang="en-US" dirty="0"/>
                    </a:p>
                  </a:txBody>
                  <a:tcPr/>
                </a:tc>
                <a:tc>
                  <a:txBody>
                    <a:bodyPr/>
                    <a:lstStyle/>
                    <a:p>
                      <a:pPr algn="ctr"/>
                      <a:r>
                        <a:rPr kumimoji="1" lang="en-US" altLang="ja-JP" dirty="0" smtClean="0"/>
                        <a:t>4</a:t>
                      </a:r>
                      <a:endParaRPr kumimoji="1" lang="ja-JP" altLang="en-US" dirty="0"/>
                    </a:p>
                  </a:txBody>
                  <a:tcPr/>
                </a:tc>
              </a:tr>
            </a:tbl>
          </a:graphicData>
        </a:graphic>
      </p:graphicFrame>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825" y="4026161"/>
            <a:ext cx="2736999" cy="2052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3023828" y="4363940"/>
            <a:ext cx="5760640" cy="1477328"/>
          </a:xfrm>
          <a:prstGeom prst="rect">
            <a:avLst/>
          </a:prstGeom>
          <a:noFill/>
        </p:spPr>
        <p:txBody>
          <a:bodyPr wrap="square" rtlCol="0">
            <a:spAutoFit/>
          </a:bodyPr>
          <a:lstStyle/>
          <a:p>
            <a:r>
              <a:rPr lang="en-US" altLang="ja-JP" dirty="0" smtClean="0"/>
              <a:t>Although this condition is not so accurate, the correlation factor with the reference Gaussian filter is more than 0.96.</a:t>
            </a:r>
          </a:p>
          <a:p>
            <a:endParaRPr kumimoji="1" lang="en-US" altLang="ja-JP" dirty="0"/>
          </a:p>
          <a:p>
            <a:r>
              <a:rPr lang="en-US" altLang="ja-JP" dirty="0" smtClean="0"/>
              <a:t>Hence proposal TBD1 value (correlation factor) is 0.96.</a:t>
            </a:r>
            <a:endParaRPr kumimoji="1" lang="ja-JP" altLang="en-US" dirty="0"/>
          </a:p>
        </p:txBody>
      </p:sp>
      <p:sp>
        <p:nvSpPr>
          <p:cNvPr id="9" name="テキスト ボックス 8"/>
          <p:cNvSpPr txBox="1"/>
          <p:nvPr/>
        </p:nvSpPr>
        <p:spPr>
          <a:xfrm>
            <a:off x="323528" y="6022372"/>
            <a:ext cx="2717411" cy="276999"/>
          </a:xfrm>
          <a:prstGeom prst="rect">
            <a:avLst/>
          </a:prstGeom>
          <a:noFill/>
        </p:spPr>
        <p:txBody>
          <a:bodyPr wrap="none" rtlCol="0">
            <a:spAutoFit/>
          </a:bodyPr>
          <a:lstStyle/>
          <a:p>
            <a:r>
              <a:rPr kumimoji="1" lang="en-US" altLang="ja-JP" sz="1200" dirty="0" smtClean="0"/>
              <a:t>Example of evaluation Gaussian filter</a:t>
            </a:r>
            <a:endParaRPr kumimoji="1" lang="ja-JP" altLang="en-US" sz="1200" dirty="0"/>
          </a:p>
        </p:txBody>
      </p:sp>
    </p:spTree>
    <p:extLst>
      <p:ext uri="{BB962C8B-B14F-4D97-AF65-F5344CB8AC3E}">
        <p14:creationId xmlns:p14="http://schemas.microsoft.com/office/powerpoint/2010/main" val="315185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7</a:t>
            </a:fld>
            <a:endParaRPr kumimoji="1" lang="ja-JP" altLang="en-US"/>
          </a:p>
        </p:txBody>
      </p:sp>
      <p:sp>
        <p:nvSpPr>
          <p:cNvPr id="5" name="タイトル 1"/>
          <p:cNvSpPr>
            <a:spLocks noGrp="1"/>
          </p:cNvSpPr>
          <p:nvPr>
            <p:ph type="title"/>
          </p:nvPr>
        </p:nvSpPr>
        <p:spPr>
          <a:xfrm>
            <a:off x="685800" y="620613"/>
            <a:ext cx="7772400" cy="504925"/>
          </a:xfrm>
        </p:spPr>
        <p:txBody>
          <a:bodyPr/>
          <a:lstStyle/>
          <a:p>
            <a:r>
              <a:rPr kumimoji="1" lang="en-US" altLang="ja-JP" dirty="0" smtClean="0"/>
              <a:t>Summary</a:t>
            </a:r>
            <a:endParaRPr kumimoji="1" lang="ja-JP" altLang="en-US" dirty="0"/>
          </a:p>
        </p:txBody>
      </p:sp>
      <p:pic>
        <p:nvPicPr>
          <p:cNvPr id="6" name="Picture 2"/>
          <p:cNvPicPr>
            <a:picLocks noChangeAspect="1" noChangeArrowheads="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699792" y="5630001"/>
            <a:ext cx="3734032" cy="607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p:cNvSpPr txBox="1"/>
          <p:nvPr/>
        </p:nvSpPr>
        <p:spPr>
          <a:xfrm>
            <a:off x="250825" y="4388911"/>
            <a:ext cx="8641654" cy="1200329"/>
          </a:xfrm>
          <a:prstGeom prst="rect">
            <a:avLst/>
          </a:prstGeom>
          <a:noFill/>
        </p:spPr>
        <p:txBody>
          <a:bodyPr wrap="square" rtlCol="0">
            <a:spAutoFit/>
          </a:bodyPr>
          <a:lstStyle/>
          <a:p>
            <a:r>
              <a:rPr lang="en-US" altLang="ja-JP" dirty="0"/>
              <a:t>In order for CMB GFSK PHY transmitter to be compliant with this standard, the transmitted pulse </a:t>
            </a:r>
            <a:r>
              <a:rPr lang="en-US" altLang="ja-JP" i="1" dirty="0"/>
              <a:t>p</a:t>
            </a:r>
            <a:r>
              <a:rPr lang="en-US" altLang="ja-JP" dirty="0"/>
              <a:t>(</a:t>
            </a:r>
            <a:r>
              <a:rPr lang="en-US" altLang="ja-JP" i="1" dirty="0"/>
              <a:t>t</a:t>
            </a:r>
            <a:r>
              <a:rPr lang="en-US" altLang="ja-JP" dirty="0"/>
              <a:t>) shall have a magnitude of the cross-correlation function | f (τ)| whose main lobe is greater than or equal to </a:t>
            </a:r>
            <a:r>
              <a:rPr lang="en-US" altLang="ja-JP" b="1" dirty="0"/>
              <a:t>TBD1, </a:t>
            </a:r>
            <a:r>
              <a:rPr lang="en-US" altLang="ja-JP" dirty="0"/>
              <a:t>when integrated over a period of at least 2x</a:t>
            </a:r>
            <a:r>
              <a:rPr lang="en-US" altLang="ja-JP" b="1" dirty="0"/>
              <a:t>TBD2 </a:t>
            </a:r>
            <a:r>
              <a:rPr lang="en-US" altLang="ja-JP" dirty="0"/>
              <a:t>time</a:t>
            </a:r>
            <a:r>
              <a:rPr lang="en-US" altLang="ja-JP" dirty="0" smtClean="0"/>
              <a:t>.</a:t>
            </a:r>
            <a:endParaRPr lang="ja-JP" altLang="ja-JP" dirty="0"/>
          </a:p>
        </p:txBody>
      </p:sp>
      <p:sp>
        <p:nvSpPr>
          <p:cNvPr id="8" name="テキスト ボックス 7"/>
          <p:cNvSpPr txBox="1"/>
          <p:nvPr/>
        </p:nvSpPr>
        <p:spPr>
          <a:xfrm>
            <a:off x="256253" y="4077072"/>
            <a:ext cx="2234907" cy="400110"/>
          </a:xfrm>
          <a:prstGeom prst="rect">
            <a:avLst/>
          </a:prstGeom>
          <a:noFill/>
        </p:spPr>
        <p:txBody>
          <a:bodyPr wrap="none" rtlCol="0">
            <a:spAutoFit/>
          </a:bodyPr>
          <a:lstStyle/>
          <a:p>
            <a:r>
              <a:rPr lang="en-US" altLang="ja-JP" sz="2000" dirty="0" smtClean="0"/>
              <a:t>Current document</a:t>
            </a:r>
            <a:endParaRPr kumimoji="1" lang="ja-JP" altLang="en-US" sz="2000" dirty="0"/>
          </a:p>
        </p:txBody>
      </p:sp>
      <p:sp>
        <p:nvSpPr>
          <p:cNvPr id="9" name="テキスト ボックス 8"/>
          <p:cNvSpPr txBox="1"/>
          <p:nvPr/>
        </p:nvSpPr>
        <p:spPr>
          <a:xfrm>
            <a:off x="250825" y="1628800"/>
            <a:ext cx="4321175" cy="1015663"/>
          </a:xfrm>
          <a:prstGeom prst="rect">
            <a:avLst/>
          </a:prstGeom>
          <a:noFill/>
        </p:spPr>
        <p:txBody>
          <a:bodyPr wrap="square" rtlCol="0">
            <a:spAutoFit/>
          </a:bodyPr>
          <a:lstStyle/>
          <a:p>
            <a:r>
              <a:rPr kumimoji="1" lang="en-US" altLang="ja-JP" sz="2000" dirty="0" smtClean="0"/>
              <a:t>Proposal TBD1 and 2 values</a:t>
            </a:r>
          </a:p>
          <a:p>
            <a:pPr>
              <a:tabLst>
                <a:tab pos="541338" algn="l"/>
              </a:tabLst>
            </a:pPr>
            <a:r>
              <a:rPr lang="en-US" altLang="ja-JP" sz="2000" dirty="0"/>
              <a:t>	</a:t>
            </a:r>
            <a:r>
              <a:rPr kumimoji="1" lang="en-US" altLang="ja-JP" sz="2000" dirty="0" smtClean="0"/>
              <a:t>TBD1: 0.96</a:t>
            </a:r>
          </a:p>
          <a:p>
            <a:pPr>
              <a:tabLst>
                <a:tab pos="541338" algn="l"/>
              </a:tabLst>
            </a:pPr>
            <a:r>
              <a:rPr lang="en-US" altLang="ja-JP" sz="2000" dirty="0" smtClean="0"/>
              <a:t>	TBD2: 0.5</a:t>
            </a:r>
            <a:endParaRPr kumimoji="1" lang="ja-JP" altLang="en-US" sz="2000" dirty="0"/>
          </a:p>
        </p:txBody>
      </p:sp>
    </p:spTree>
    <p:extLst>
      <p:ext uri="{BB962C8B-B14F-4D97-AF65-F5344CB8AC3E}">
        <p14:creationId xmlns:p14="http://schemas.microsoft.com/office/powerpoint/2010/main" val="3015515799"/>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1886</TotalTime>
  <Words>348</Words>
  <Application>Microsoft Office PowerPoint</Application>
  <PresentationFormat>画面に合わせる (4:3)</PresentationFormat>
  <Paragraphs>73</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PowerPoint プレゼンテーション</vt:lpstr>
      <vt:lpstr>Abstract</vt:lpstr>
      <vt:lpstr>Background</vt:lpstr>
      <vt:lpstr>Calculation condition</vt:lpstr>
      <vt:lpstr>Calculation result 1</vt:lpstr>
      <vt:lpstr>Calculation result 2</vt:lpstr>
      <vt:lpstr>Summary</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Kenichi Mori</cp:lastModifiedBy>
  <cp:revision>150</cp:revision>
  <dcterms:created xsi:type="dcterms:W3CDTF">2012-11-04T11:02:43Z</dcterms:created>
  <dcterms:modified xsi:type="dcterms:W3CDTF">2013-09-13T05:27:07Z</dcterms:modified>
</cp:coreProperties>
</file>