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306" r:id="rId3"/>
    <p:sldId id="281" r:id="rId4"/>
    <p:sldId id="282" r:id="rId5"/>
    <p:sldId id="300" r:id="rId6"/>
    <p:sldId id="299" r:id="rId7"/>
    <p:sldId id="302" r:id="rId8"/>
    <p:sldId id="303" r:id="rId9"/>
    <p:sldId id="283" r:id="rId10"/>
    <p:sldId id="263" r:id="rId11"/>
    <p:sldId id="290" r:id="rId12"/>
    <p:sldId id="265" r:id="rId13"/>
    <p:sldId id="291" r:id="rId14"/>
    <p:sldId id="266" r:id="rId15"/>
    <p:sldId id="275" r:id="rId16"/>
    <p:sldId id="279" r:id="rId17"/>
    <p:sldId id="257"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6" autoAdjust="0"/>
    <p:restoredTop sz="94652" autoAdjust="0"/>
  </p:normalViewPr>
  <p:slideViewPr>
    <p:cSldViewPr showGuides="1">
      <p:cViewPr varScale="1">
        <p:scale>
          <a:sx n="65" d="100"/>
          <a:sy n="65" d="100"/>
        </p:scale>
        <p:origin x="-534"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0E81FD5-A729-46E5-BB99-AC7C0E16715C}" type="datetimeFigureOut">
              <a:rPr lang="en-GB" smtClean="0"/>
              <a:pPr/>
              <a:t>04/09/2013</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C957FB8-B34D-4651-84B8-3F414237C8A2}" type="slidenum">
              <a:rPr lang="en-GB" smtClean="0"/>
              <a:pPr/>
              <a:t>‹#›</a:t>
            </a:fld>
            <a:endParaRPr lang="en-GB"/>
          </a:p>
        </p:txBody>
      </p:sp>
    </p:spTree>
    <p:extLst>
      <p:ext uri="{BB962C8B-B14F-4D97-AF65-F5344CB8AC3E}">
        <p14:creationId xmlns:p14="http://schemas.microsoft.com/office/powerpoint/2010/main" val="4084444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ja-JP" altLang="en-US"/>
              <a:t>doc.: IEEE 802.15-12-268-00-wng</a:t>
            </a:r>
            <a:endParaRPr lang="en-US" altLang="ja-JP"/>
          </a:p>
        </p:txBody>
      </p:sp>
      <p:sp>
        <p:nvSpPr>
          <p:cNvPr id="5" name="Rectangle 3"/>
          <p:cNvSpPr>
            <a:spLocks noGrp="1" noChangeArrowheads="1"/>
          </p:cNvSpPr>
          <p:nvPr>
            <p:ph type="dt" idx="1"/>
          </p:nvPr>
        </p:nvSpPr>
        <p:spPr>
          <a:ln/>
        </p:spPr>
        <p:txBody>
          <a:bodyPr/>
          <a:lstStyle/>
          <a:p>
            <a:r>
              <a:rPr lang="ja-JP" altLang="en-US"/>
              <a:t>&lt;month year&gt;</a:t>
            </a:r>
            <a:endParaRPr lang="en-US" altLang="ja-JP"/>
          </a:p>
        </p:txBody>
      </p:sp>
      <p:sp>
        <p:nvSpPr>
          <p:cNvPr id="6" name="Rectangle 6"/>
          <p:cNvSpPr>
            <a:spLocks noGrp="1" noChangeArrowheads="1"/>
          </p:cNvSpPr>
          <p:nvPr>
            <p:ph type="ftr" sz="quarter" idx="4"/>
          </p:nvPr>
        </p:nvSpPr>
        <p:spPr>
          <a:ln/>
        </p:spPr>
        <p:txBody>
          <a:bodyPr/>
          <a:lstStyle/>
          <a:p>
            <a:pPr lvl="4"/>
            <a:r>
              <a:rPr lang="ja-JP" altLang="en-US"/>
              <a:t>&lt;author&gt;, &lt;company&gt;</a:t>
            </a:r>
            <a:endParaRPr lang="en-US" altLang="ja-JP"/>
          </a:p>
        </p:txBody>
      </p:sp>
      <p:sp>
        <p:nvSpPr>
          <p:cNvPr id="7" name="Rectangle 7"/>
          <p:cNvSpPr>
            <a:spLocks noGrp="1" noChangeArrowheads="1"/>
          </p:cNvSpPr>
          <p:nvPr>
            <p:ph type="sldNum" sz="quarter" idx="5"/>
          </p:nvPr>
        </p:nvSpPr>
        <p:spPr>
          <a:ln/>
        </p:spPr>
        <p:txBody>
          <a:bodyPr/>
          <a:lstStyle/>
          <a:p>
            <a:r>
              <a:rPr lang="en-US" altLang="ja-JP"/>
              <a:t>Page </a:t>
            </a:r>
            <a:fld id="{77718F20-6E63-4A27-B371-3ACE1092F5EF}" type="slidenum">
              <a:rPr lang="en-US" altLang="ja-JP"/>
              <a:pPr/>
              <a:t>7</a:t>
            </a:fld>
            <a:endParaRPr lang="en-US" altLang="ja-JP"/>
          </a:p>
        </p:txBody>
      </p:sp>
      <p:sp>
        <p:nvSpPr>
          <p:cNvPr id="46082" name="Rectangle 2"/>
          <p:cNvSpPr>
            <a:spLocks noGrp="1" noRot="1" noChangeAspect="1" noChangeArrowheads="1" noTextEdit="1"/>
          </p:cNvSpPr>
          <p:nvPr>
            <p:ph type="sldImg"/>
          </p:nvPr>
        </p:nvSpPr>
        <p:spPr>
          <a:xfrm>
            <a:off x="1143000" y="685800"/>
            <a:ext cx="4572000" cy="3429000"/>
          </a:xfrm>
          <a:ln/>
        </p:spPr>
      </p:sp>
      <p:sp>
        <p:nvSpPr>
          <p:cNvPr id="46083" name="Rectangle 3"/>
          <p:cNvSpPr>
            <a:spLocks noGrp="1" noChangeArrowheads="1"/>
          </p:cNvSpPr>
          <p:nvPr>
            <p:ph type="body" idx="1"/>
          </p:nvPr>
        </p:nvSpPr>
        <p:spPr>
          <a:xfrm>
            <a:off x="686115" y="4343635"/>
            <a:ext cx="5485772" cy="4115269"/>
          </a:xfrm>
        </p:spPr>
        <p:txBody>
          <a:bodyPr/>
          <a:lstStyle/>
          <a:p>
            <a:endParaRPr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ja-JP" altLang="en-US"/>
              <a:t>doc.: IEEE 802.15-12-268-00-wng</a:t>
            </a:r>
            <a:endParaRPr lang="en-US" altLang="ja-JP"/>
          </a:p>
        </p:txBody>
      </p:sp>
      <p:sp>
        <p:nvSpPr>
          <p:cNvPr id="5" name="Rectangle 3"/>
          <p:cNvSpPr>
            <a:spLocks noGrp="1" noChangeArrowheads="1"/>
          </p:cNvSpPr>
          <p:nvPr>
            <p:ph type="dt" idx="1"/>
          </p:nvPr>
        </p:nvSpPr>
        <p:spPr>
          <a:ln/>
        </p:spPr>
        <p:txBody>
          <a:bodyPr/>
          <a:lstStyle/>
          <a:p>
            <a:r>
              <a:rPr lang="ja-JP" altLang="en-US"/>
              <a:t>&lt;month year&gt;</a:t>
            </a:r>
            <a:endParaRPr lang="en-US" altLang="ja-JP"/>
          </a:p>
        </p:txBody>
      </p:sp>
      <p:sp>
        <p:nvSpPr>
          <p:cNvPr id="6" name="Rectangle 6"/>
          <p:cNvSpPr>
            <a:spLocks noGrp="1" noChangeArrowheads="1"/>
          </p:cNvSpPr>
          <p:nvPr>
            <p:ph type="ftr" sz="quarter" idx="4"/>
          </p:nvPr>
        </p:nvSpPr>
        <p:spPr>
          <a:ln/>
        </p:spPr>
        <p:txBody>
          <a:bodyPr/>
          <a:lstStyle/>
          <a:p>
            <a:pPr lvl="4"/>
            <a:r>
              <a:rPr lang="ja-JP" altLang="en-US"/>
              <a:t>&lt;author&gt;, &lt;company&gt;</a:t>
            </a:r>
            <a:endParaRPr lang="en-US" altLang="ja-JP"/>
          </a:p>
        </p:txBody>
      </p:sp>
      <p:sp>
        <p:nvSpPr>
          <p:cNvPr id="7" name="Rectangle 7"/>
          <p:cNvSpPr>
            <a:spLocks noGrp="1" noChangeArrowheads="1"/>
          </p:cNvSpPr>
          <p:nvPr>
            <p:ph type="sldNum" sz="quarter" idx="5"/>
          </p:nvPr>
        </p:nvSpPr>
        <p:spPr>
          <a:ln/>
        </p:spPr>
        <p:txBody>
          <a:bodyPr/>
          <a:lstStyle/>
          <a:p>
            <a:r>
              <a:rPr lang="en-US" altLang="ja-JP"/>
              <a:t>Page </a:t>
            </a:r>
            <a:fld id="{004F7CB6-0F5B-4183-97B0-B25AEEF62A9C}" type="slidenum">
              <a:rPr lang="en-US" altLang="ja-JP"/>
              <a:pPr/>
              <a:t>8</a:t>
            </a:fld>
            <a:endParaRPr lang="en-US" altLang="ja-JP"/>
          </a:p>
        </p:txBody>
      </p:sp>
      <p:sp>
        <p:nvSpPr>
          <p:cNvPr id="48130" name="Rectangle 2"/>
          <p:cNvSpPr>
            <a:spLocks noGrp="1" noRot="1" noChangeAspect="1" noChangeArrowheads="1" noTextEdit="1"/>
          </p:cNvSpPr>
          <p:nvPr>
            <p:ph type="sldImg"/>
          </p:nvPr>
        </p:nvSpPr>
        <p:spPr>
          <a:xfrm>
            <a:off x="1143000" y="685800"/>
            <a:ext cx="4572000" cy="3429000"/>
          </a:xfrm>
          <a:ln/>
        </p:spPr>
      </p:sp>
      <p:sp>
        <p:nvSpPr>
          <p:cNvPr id="48131" name="Rectangle 3"/>
          <p:cNvSpPr>
            <a:spLocks noGrp="1" noChangeArrowheads="1"/>
          </p:cNvSpPr>
          <p:nvPr>
            <p:ph type="body" idx="1"/>
          </p:nvPr>
        </p:nvSpPr>
        <p:spPr>
          <a:xfrm>
            <a:off x="686115" y="4343635"/>
            <a:ext cx="5485772" cy="4115269"/>
          </a:xfrm>
        </p:spPr>
        <p:txBody>
          <a:bodyPr/>
          <a:lstStyle/>
          <a:p>
            <a:endParaRPr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Technology – cost of 15.4 </a:t>
            </a:r>
            <a:r>
              <a:rPr lang="en-GB" dirty="0" err="1" smtClean="0"/>
              <a:t>vs</a:t>
            </a:r>
            <a:r>
              <a:rPr lang="en-GB" dirty="0" smtClean="0"/>
              <a:t> 802.11 nodes</a:t>
            </a:r>
          </a:p>
          <a:p>
            <a:r>
              <a:rPr lang="en-GB" dirty="0" smtClean="0"/>
              <a:t>Regulatory</a:t>
            </a:r>
            <a:r>
              <a:rPr lang="en-GB" baseline="0" dirty="0" smtClean="0"/>
              <a:t> – only allowed 1mW in many countries for 15.4</a:t>
            </a:r>
          </a:p>
          <a:p>
            <a:r>
              <a:rPr lang="en-GB" baseline="0" dirty="0" err="1" smtClean="0"/>
              <a:t>Tx</a:t>
            </a:r>
            <a:r>
              <a:rPr lang="en-GB" baseline="0" dirty="0" smtClean="0"/>
              <a:t>/Rx is major component of power consumption in low power devices – increase range increases power consumed</a:t>
            </a:r>
          </a:p>
          <a:p>
            <a:endParaRPr lang="en-GB" baseline="0" dirty="0" smtClean="0"/>
          </a:p>
          <a:p>
            <a:r>
              <a:rPr lang="en-GB" baseline="0" dirty="0" smtClean="0"/>
              <a:t>Data aggregation – allows distribution of cheaper devices (less storage) at edges of network , reduces number of independent transmissions nearer to collection point – greater efficiency</a:t>
            </a:r>
          </a:p>
          <a:p>
            <a:endParaRPr lang="en-GB" baseline="0" dirty="0" smtClean="0"/>
          </a:p>
          <a:p>
            <a:r>
              <a:rPr lang="en-GB" baseline="0" dirty="0" smtClean="0"/>
              <a:t>Robustness – provide several ways to get to destination (may require more hops) to either help in face of failure/interference.  Also helps with network installation where an extra routing node can be added to improve </a:t>
            </a:r>
            <a:r>
              <a:rPr lang="en-GB" baseline="0" dirty="0" err="1" smtClean="0"/>
              <a:t>reachability</a:t>
            </a:r>
            <a:r>
              <a:rPr lang="en-GB" baseline="0" dirty="0" smtClean="0"/>
              <a:t> of part of network.  Avoid single point of failure (requires control of topology)  Load balancing between multiple paths between source and destination if one route is becoming congested – switch to an alternative</a:t>
            </a:r>
            <a:endParaRPr lang="en-GB" dirty="0"/>
          </a:p>
        </p:txBody>
      </p:sp>
      <p:sp>
        <p:nvSpPr>
          <p:cNvPr id="4" name="Slide Number Placeholder 3"/>
          <p:cNvSpPr>
            <a:spLocks noGrp="1"/>
          </p:cNvSpPr>
          <p:nvPr>
            <p:ph type="sldNum" sz="quarter" idx="10"/>
          </p:nvPr>
        </p:nvSpPr>
        <p:spPr/>
        <p:txBody>
          <a:bodyPr/>
          <a:lstStyle/>
          <a:p>
            <a:fld id="{EC957FB8-B34D-4651-84B8-3F414237C8A2}" type="slidenum">
              <a:rPr lang="en-GB" smtClean="0"/>
              <a:pPr/>
              <a:t>9</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ja-JP" altLang="en-US"/>
              <a:t>doc.: IEEE 802.15-12-268-00-wng</a:t>
            </a:r>
            <a:endParaRPr lang="en-US" altLang="ja-JP"/>
          </a:p>
        </p:txBody>
      </p:sp>
      <p:sp>
        <p:nvSpPr>
          <p:cNvPr id="5" name="Rectangle 3"/>
          <p:cNvSpPr>
            <a:spLocks noGrp="1" noChangeArrowheads="1"/>
          </p:cNvSpPr>
          <p:nvPr>
            <p:ph type="dt" idx="1"/>
          </p:nvPr>
        </p:nvSpPr>
        <p:spPr>
          <a:ln/>
        </p:spPr>
        <p:txBody>
          <a:bodyPr/>
          <a:lstStyle/>
          <a:p>
            <a:r>
              <a:rPr lang="ja-JP" altLang="en-US"/>
              <a:t>&lt;month year&gt;</a:t>
            </a:r>
            <a:endParaRPr lang="en-US" altLang="ja-JP"/>
          </a:p>
        </p:txBody>
      </p:sp>
      <p:sp>
        <p:nvSpPr>
          <p:cNvPr id="6" name="Rectangle 6"/>
          <p:cNvSpPr>
            <a:spLocks noGrp="1" noChangeArrowheads="1"/>
          </p:cNvSpPr>
          <p:nvPr>
            <p:ph type="ftr" sz="quarter" idx="4"/>
          </p:nvPr>
        </p:nvSpPr>
        <p:spPr>
          <a:ln/>
        </p:spPr>
        <p:txBody>
          <a:bodyPr/>
          <a:lstStyle/>
          <a:p>
            <a:pPr lvl="4"/>
            <a:r>
              <a:rPr lang="ja-JP" altLang="en-US"/>
              <a:t>&lt;author&gt;, &lt;company&gt;</a:t>
            </a:r>
            <a:endParaRPr lang="en-US" altLang="ja-JP"/>
          </a:p>
        </p:txBody>
      </p:sp>
      <p:sp>
        <p:nvSpPr>
          <p:cNvPr id="7" name="Rectangle 7"/>
          <p:cNvSpPr>
            <a:spLocks noGrp="1" noChangeArrowheads="1"/>
          </p:cNvSpPr>
          <p:nvPr>
            <p:ph type="sldNum" sz="quarter" idx="5"/>
          </p:nvPr>
        </p:nvSpPr>
        <p:spPr>
          <a:ln/>
        </p:spPr>
        <p:txBody>
          <a:bodyPr/>
          <a:lstStyle/>
          <a:p>
            <a:r>
              <a:rPr lang="en-US" altLang="ja-JP"/>
              <a:t>Page </a:t>
            </a:r>
            <a:fld id="{0C397CB5-14F4-4F9E-8063-98AA6C76B774}" type="slidenum">
              <a:rPr lang="en-US" altLang="ja-JP"/>
              <a:pPr/>
              <a:t>10</a:t>
            </a:fld>
            <a:endParaRPr lang="en-US" altLang="ja-JP"/>
          </a:p>
        </p:txBody>
      </p:sp>
      <p:sp>
        <p:nvSpPr>
          <p:cNvPr id="65538" name="Rectangle 2"/>
          <p:cNvSpPr>
            <a:spLocks noGrp="1" noRot="1" noChangeAspect="1" noChangeArrowheads="1" noTextEdit="1"/>
          </p:cNvSpPr>
          <p:nvPr>
            <p:ph type="sldImg"/>
          </p:nvPr>
        </p:nvSpPr>
        <p:spPr>
          <a:xfrm>
            <a:off x="1150938" y="690563"/>
            <a:ext cx="4556125" cy="3417887"/>
          </a:xfrm>
          <a:ln/>
        </p:spPr>
      </p:sp>
      <p:sp>
        <p:nvSpPr>
          <p:cNvPr id="65539" name="Rectangle 3"/>
          <p:cNvSpPr>
            <a:spLocks noGrp="1" noChangeArrowheads="1"/>
          </p:cNvSpPr>
          <p:nvPr>
            <p:ph type="body" idx="1"/>
          </p:nvPr>
        </p:nvSpPr>
        <p:spPr/>
        <p:txBody>
          <a:bodyPr/>
          <a:lstStyle/>
          <a:p>
            <a:endParaRPr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554" name="Rectangle 10"/>
          <p:cNvSpPr>
            <a:spLocks noGrp="1" noChangeArrowheads="1"/>
          </p:cNvSpPr>
          <p:nvPr>
            <p:ph type="sldNum" sz="quarter" idx="5"/>
          </p:nvPr>
        </p:nvSpPr>
        <p:spPr>
          <a:xfrm>
            <a:off x="2901462" y="8853069"/>
            <a:ext cx="792878" cy="181441"/>
          </a:xfrm>
          <a:noFill/>
        </p:spPr>
        <p:txBody>
          <a:bodyPr/>
          <a:lstStyle/>
          <a:p>
            <a:fld id="{C6A54F9D-2EAC-42F0-B8C3-B09FFAA6C687}" type="slidenum">
              <a:rPr lang="en-US"/>
              <a:pPr/>
              <a:t>12</a:t>
            </a:fld>
            <a:endParaRPr lang="en-US"/>
          </a:p>
        </p:txBody>
      </p:sp>
      <p:sp>
        <p:nvSpPr>
          <p:cNvPr id="23555" name="Rectangle 1"/>
          <p:cNvSpPr>
            <a:spLocks noGrp="1" noRot="1" noChangeAspect="1" noChangeArrowheads="1" noTextEdit="1"/>
          </p:cNvSpPr>
          <p:nvPr>
            <p:ph type="sldImg"/>
          </p:nvPr>
        </p:nvSpPr>
        <p:spPr>
          <a:xfrm>
            <a:off x="1143000" y="693738"/>
            <a:ext cx="4572000" cy="3429000"/>
          </a:xfrm>
          <a:solidFill>
            <a:srgbClr val="FFFFFF"/>
          </a:solidFill>
          <a:ln/>
        </p:spPr>
      </p:sp>
      <p:sp>
        <p:nvSpPr>
          <p:cNvPr id="23556" name="Rectangle 2"/>
          <p:cNvSpPr>
            <a:spLocks noGrp="1" noChangeArrowheads="1"/>
          </p:cNvSpPr>
          <p:nvPr>
            <p:ph type="body" idx="1"/>
          </p:nvPr>
        </p:nvSpPr>
        <p:spPr>
          <a:xfrm>
            <a:off x="686115" y="4342071"/>
            <a:ext cx="5484201" cy="4112141"/>
          </a:xfrm>
          <a:noFill/>
          <a:ln/>
        </p:spPr>
        <p:txBody>
          <a:bodyPr wrap="none" anchor="ct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10"/>
          <p:cNvSpPr>
            <a:spLocks noGrp="1" noChangeArrowheads="1"/>
          </p:cNvSpPr>
          <p:nvPr>
            <p:ph type="sldNum" sz="quarter" idx="5"/>
          </p:nvPr>
        </p:nvSpPr>
        <p:spPr>
          <a:xfrm>
            <a:off x="2901462" y="8853069"/>
            <a:ext cx="792878" cy="181441"/>
          </a:xfrm>
          <a:noFill/>
        </p:spPr>
        <p:txBody>
          <a:bodyPr/>
          <a:lstStyle/>
          <a:p>
            <a:fld id="{5AE4A271-34CD-4265-84B2-681832FBDF54}" type="slidenum">
              <a:rPr lang="en-US"/>
              <a:pPr/>
              <a:t>14</a:t>
            </a:fld>
            <a:endParaRPr lang="en-US"/>
          </a:p>
        </p:txBody>
      </p:sp>
      <p:sp>
        <p:nvSpPr>
          <p:cNvPr id="24579" name="Rectangle 1"/>
          <p:cNvSpPr>
            <a:spLocks noGrp="1" noRot="1" noChangeAspect="1" noChangeArrowheads="1" noTextEdit="1"/>
          </p:cNvSpPr>
          <p:nvPr>
            <p:ph type="sldImg"/>
          </p:nvPr>
        </p:nvSpPr>
        <p:spPr>
          <a:xfrm>
            <a:off x="1143000" y="693738"/>
            <a:ext cx="4572000" cy="3429000"/>
          </a:xfrm>
          <a:solidFill>
            <a:srgbClr val="FFFFFF"/>
          </a:solidFill>
          <a:ln/>
        </p:spPr>
      </p:sp>
      <p:sp>
        <p:nvSpPr>
          <p:cNvPr id="24580" name="Rectangle 2"/>
          <p:cNvSpPr>
            <a:spLocks noGrp="1" noChangeArrowheads="1"/>
          </p:cNvSpPr>
          <p:nvPr>
            <p:ph type="body" idx="1"/>
          </p:nvPr>
        </p:nvSpPr>
        <p:spPr>
          <a:xfrm>
            <a:off x="686115" y="4342071"/>
            <a:ext cx="5484201" cy="4112141"/>
          </a:xfrm>
          <a:noFill/>
          <a:ln/>
        </p:spPr>
        <p:txBody>
          <a:bodyPr wrap="none" anchor="ct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794" name="Rectangle 10"/>
          <p:cNvSpPr>
            <a:spLocks noGrp="1" noChangeArrowheads="1"/>
          </p:cNvSpPr>
          <p:nvPr>
            <p:ph type="sldNum" sz="quarter" idx="5"/>
          </p:nvPr>
        </p:nvSpPr>
        <p:spPr>
          <a:xfrm>
            <a:off x="2901462" y="8853069"/>
            <a:ext cx="792878" cy="181441"/>
          </a:xfrm>
          <a:noFill/>
        </p:spPr>
        <p:txBody>
          <a:bodyPr/>
          <a:lstStyle/>
          <a:p>
            <a:fld id="{39EC0675-AE0E-4124-AE56-56EDFBD5F62D}" type="slidenum">
              <a:rPr lang="en-US"/>
              <a:pPr/>
              <a:t>15</a:t>
            </a:fld>
            <a:endParaRPr lang="en-US"/>
          </a:p>
        </p:txBody>
      </p:sp>
      <p:sp>
        <p:nvSpPr>
          <p:cNvPr id="33795" name="Rectangle 1"/>
          <p:cNvSpPr>
            <a:spLocks noGrp="1" noRot="1" noChangeAspect="1" noChangeArrowheads="1" noTextEdit="1"/>
          </p:cNvSpPr>
          <p:nvPr>
            <p:ph type="sldImg"/>
          </p:nvPr>
        </p:nvSpPr>
        <p:spPr>
          <a:xfrm>
            <a:off x="1143000" y="693738"/>
            <a:ext cx="4568825" cy="3425825"/>
          </a:xfrm>
          <a:solidFill>
            <a:srgbClr val="FFFFFF"/>
          </a:solidFill>
          <a:ln/>
        </p:spPr>
      </p:sp>
      <p:sp>
        <p:nvSpPr>
          <p:cNvPr id="33796" name="Rectangle 2"/>
          <p:cNvSpPr>
            <a:spLocks noGrp="1" noChangeArrowheads="1"/>
          </p:cNvSpPr>
          <p:nvPr>
            <p:ph type="body" idx="1"/>
          </p:nvPr>
        </p:nvSpPr>
        <p:spPr>
          <a:xfrm>
            <a:off x="686115" y="4342071"/>
            <a:ext cx="5484201" cy="4112141"/>
          </a:xfrm>
          <a:noFill/>
          <a:ln/>
        </p:spPr>
        <p:txBody>
          <a:bodyPr wrap="none" anchor="ct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90" name="Rectangle 10"/>
          <p:cNvSpPr>
            <a:spLocks noGrp="1" noChangeArrowheads="1"/>
          </p:cNvSpPr>
          <p:nvPr>
            <p:ph type="sldNum" sz="quarter" idx="5"/>
          </p:nvPr>
        </p:nvSpPr>
        <p:spPr>
          <a:xfrm>
            <a:off x="2901462" y="8853069"/>
            <a:ext cx="792878" cy="181441"/>
          </a:xfrm>
          <a:noFill/>
        </p:spPr>
        <p:txBody>
          <a:bodyPr/>
          <a:lstStyle/>
          <a:p>
            <a:fld id="{BB70D52A-C896-4519-A502-836A54E65601}" type="slidenum">
              <a:rPr lang="en-US"/>
              <a:pPr/>
              <a:t>16</a:t>
            </a:fld>
            <a:endParaRPr lang="en-US"/>
          </a:p>
        </p:txBody>
      </p:sp>
      <p:sp>
        <p:nvSpPr>
          <p:cNvPr id="37891" name="Rectangle 1"/>
          <p:cNvSpPr>
            <a:spLocks noGrp="1" noRot="1" noChangeAspect="1" noChangeArrowheads="1" noTextEdit="1"/>
          </p:cNvSpPr>
          <p:nvPr>
            <p:ph type="sldImg"/>
          </p:nvPr>
        </p:nvSpPr>
        <p:spPr>
          <a:xfrm>
            <a:off x="1144588" y="693738"/>
            <a:ext cx="4565650" cy="3424237"/>
          </a:xfrm>
          <a:solidFill>
            <a:srgbClr val="FFFFFF"/>
          </a:solidFill>
          <a:ln/>
        </p:spPr>
      </p:sp>
      <p:sp>
        <p:nvSpPr>
          <p:cNvPr id="37892" name="Rectangle 2"/>
          <p:cNvSpPr>
            <a:spLocks noGrp="1" noChangeArrowheads="1"/>
          </p:cNvSpPr>
          <p:nvPr>
            <p:ph type="body" idx="1"/>
          </p:nvPr>
        </p:nvSpPr>
        <p:spPr>
          <a:xfrm>
            <a:off x="686114" y="4342070"/>
            <a:ext cx="5482632" cy="4110577"/>
          </a:xfrm>
          <a:noFill/>
          <a:ln/>
        </p:spPr>
        <p:txBody>
          <a:bodyPr wrap="none" anchor="ct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EC957FB8-B34D-4651-84B8-3F414237C8A2}" type="slidenum">
              <a:rPr lang="en-GB" smtClean="0"/>
              <a:pPr/>
              <a:t>17</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r>
              <a:rPr lang="en-US" smtClean="0"/>
              <a:t>November 2012</a:t>
            </a:r>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a:p>
        </p:txBody>
      </p:sp>
      <p:sp>
        <p:nvSpPr>
          <p:cNvPr id="7" name="Rectangle 4"/>
          <p:cNvSpPr txBox="1">
            <a:spLocks noChangeArrowheads="1"/>
          </p:cNvSpPr>
          <p:nvPr userDrawn="1"/>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marL="0" algn="l" defTabSz="914400" rtl="0" eaLnBrk="1" latinLnBrk="0" hangingPunct="1">
              <a:defRPr sz="1400" b="1" kern="1200">
                <a:solidFill>
                  <a:schemeClr val="tx1"/>
                </a:solidFill>
                <a:latin typeface="+mn-lt"/>
                <a:ea typeface="ＭＳ Ｐゴシック" pitchFamily="50" charset="-128"/>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ja-JP" dirty="0" smtClean="0"/>
              <a:t>September </a:t>
            </a:r>
            <a:r>
              <a:rPr lang="ja-JP" altLang="en-US" dirty="0" smtClean="0"/>
              <a:t>201</a:t>
            </a:r>
            <a:r>
              <a:rPr lang="en-US" altLang="ja-JP" dirty="0" smtClean="0"/>
              <a:t>3</a:t>
            </a:r>
            <a:endParaRPr lang="en-US" altLang="ja-JP" dirty="0"/>
          </a:p>
        </p:txBody>
      </p:sp>
      <p:sp>
        <p:nvSpPr>
          <p:cNvPr id="8" name="Rectangle 4"/>
          <p:cNvSpPr txBox="1">
            <a:spLocks noChangeArrowheads="1"/>
          </p:cNvSpPr>
          <p:nvPr userDrawn="1"/>
        </p:nvSpPr>
        <p:spPr>
          <a:xfrm>
            <a:off x="6321425" y="6475413"/>
            <a:ext cx="2211388" cy="266700"/>
          </a:xfrm>
          <a:prstGeom prst="rect">
            <a:avLst/>
          </a:prstGeom>
        </p:spPr>
        <p:txBody>
          <a:bodyPr/>
          <a:lstStyle>
            <a:defPPr>
              <a:defRPr lang="en-US"/>
            </a:defPPr>
            <a:lvl1pPr marL="0" algn="r" defTabSz="914400" rtl="0" eaLnBrk="1" latinLnBrk="0" hangingPunct="1">
              <a:defRPr sz="14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smtClean="0"/>
              <a:t>Clint Powell - PWC, LLC</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r>
              <a:rPr lang="en-US" smtClean="0"/>
              <a:t>November 2012</a:t>
            </a:r>
            <a:endParaRPr lang="en-GB"/>
          </a:p>
        </p:txBody>
      </p:sp>
      <p:sp>
        <p:nvSpPr>
          <p:cNvPr id="7" name="Rectangle 4"/>
          <p:cNvSpPr txBox="1">
            <a:spLocks noChangeArrowheads="1"/>
          </p:cNvSpPr>
          <p:nvPr userDrawn="1"/>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marL="0" algn="l" defTabSz="914400" rtl="0" eaLnBrk="1" latinLnBrk="0" hangingPunct="1">
              <a:defRPr sz="1400" b="1" kern="1200">
                <a:solidFill>
                  <a:schemeClr val="tx1"/>
                </a:solidFill>
                <a:latin typeface="+mn-lt"/>
                <a:ea typeface="ＭＳ Ｐゴシック" pitchFamily="50" charset="-128"/>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ja-JP" smtClean="0"/>
              <a:t>November </a:t>
            </a:r>
            <a:r>
              <a:rPr lang="ja-JP" altLang="en-US" smtClean="0"/>
              <a:t>2012</a:t>
            </a:r>
            <a:endParaRPr lang="en-US" altLang="ja-JP" dirty="0"/>
          </a:p>
        </p:txBody>
      </p:sp>
      <p:sp>
        <p:nvSpPr>
          <p:cNvPr id="9"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r>
              <a:rPr lang="en-US" smtClean="0"/>
              <a:t>November 2012</a:t>
            </a:r>
            <a:endParaRPr lang="en-GB"/>
          </a:p>
        </p:txBody>
      </p:sp>
      <p:sp>
        <p:nvSpPr>
          <p:cNvPr id="7" name="Rectangle 4"/>
          <p:cNvSpPr txBox="1">
            <a:spLocks noChangeArrowheads="1"/>
          </p:cNvSpPr>
          <p:nvPr userDrawn="1"/>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marL="0" algn="l" defTabSz="914400" rtl="0" eaLnBrk="1" latinLnBrk="0" hangingPunct="1">
              <a:defRPr sz="1400" b="1" kern="1200">
                <a:solidFill>
                  <a:schemeClr val="tx1"/>
                </a:solidFill>
                <a:latin typeface="+mn-lt"/>
                <a:ea typeface="ＭＳ Ｐゴシック" pitchFamily="50" charset="-128"/>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ja-JP" smtClean="0"/>
              <a:t>November </a:t>
            </a:r>
            <a:r>
              <a:rPr lang="ja-JP" altLang="en-US" smtClean="0"/>
              <a:t>2012</a:t>
            </a:r>
            <a:endParaRPr lang="en-US" altLang="ja-JP" dirty="0"/>
          </a:p>
        </p:txBody>
      </p:sp>
      <p:sp>
        <p:nvSpPr>
          <p:cNvPr id="9"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GB"/>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r>
              <a:rPr lang="en-US" smtClean="0"/>
              <a:t>November 2012</a:t>
            </a:r>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01BB3095-1183-487E-BE34-883D6E756BCF}" type="slidenum">
              <a:rPr lang="en-GB" smtClean="0"/>
              <a:pPr/>
              <a:t>‹#›</a:t>
            </a:fld>
            <a:endParaRPr lang="en-GB"/>
          </a:p>
        </p:txBody>
      </p:sp>
      <p:sp>
        <p:nvSpPr>
          <p:cNvPr id="7" name="Rectangle 4"/>
          <p:cNvSpPr txBox="1">
            <a:spLocks noChangeArrowheads="1"/>
          </p:cNvSpPr>
          <p:nvPr userDrawn="1"/>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marL="0" algn="l" defTabSz="914400" rtl="0" eaLnBrk="1" latinLnBrk="0" hangingPunct="1">
              <a:defRPr sz="1400" b="1" kern="1200">
                <a:solidFill>
                  <a:schemeClr val="tx1"/>
                </a:solidFill>
                <a:latin typeface="+mn-lt"/>
                <a:ea typeface="ＭＳ Ｐゴシック" pitchFamily="50" charset="-128"/>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ja-JP" dirty="0" smtClean="0"/>
              <a:t>September </a:t>
            </a:r>
            <a:r>
              <a:rPr lang="ja-JP" altLang="en-US" dirty="0" smtClean="0"/>
              <a:t>201</a:t>
            </a:r>
            <a:r>
              <a:rPr lang="en-US" altLang="ja-JP" dirty="0" smtClean="0"/>
              <a:t>3</a:t>
            </a:r>
            <a:endParaRPr lang="en-US" altLang="ja-JP" dirty="0"/>
          </a:p>
        </p:txBody>
      </p:sp>
      <p:sp>
        <p:nvSpPr>
          <p:cNvPr id="9"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r>
              <a:rPr lang="en-US" smtClean="0"/>
              <a:t>November 2012</a:t>
            </a:r>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01BB3095-1183-487E-BE34-883D6E756BCF}" type="slidenum">
              <a:rPr lang="en-GB" smtClean="0"/>
              <a:pPr/>
              <a:t>‹#›</a:t>
            </a:fld>
            <a:endParaRPr lang="en-GB" dirty="0"/>
          </a:p>
        </p:txBody>
      </p:sp>
      <p:sp>
        <p:nvSpPr>
          <p:cNvPr id="7" name="Rectangle 4"/>
          <p:cNvSpPr txBox="1">
            <a:spLocks noChangeArrowheads="1"/>
          </p:cNvSpPr>
          <p:nvPr userDrawn="1"/>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marL="0" algn="l" defTabSz="914400" rtl="0" eaLnBrk="1" latinLnBrk="0" hangingPunct="1">
              <a:defRPr sz="1400" b="1" kern="1200">
                <a:solidFill>
                  <a:schemeClr val="tx1"/>
                </a:solidFill>
                <a:latin typeface="+mn-lt"/>
                <a:ea typeface="ＭＳ Ｐゴシック" pitchFamily="50" charset="-128"/>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ja-JP" dirty="0" smtClean="0"/>
              <a:t>September </a:t>
            </a:r>
            <a:r>
              <a:rPr lang="ja-JP" altLang="en-US" dirty="0" smtClean="0"/>
              <a:t>201</a:t>
            </a:r>
            <a:r>
              <a:rPr lang="en-US" altLang="ja-JP" dirty="0" smtClean="0"/>
              <a:t>3</a:t>
            </a:r>
            <a:endParaRPr lang="en-US" altLang="ja-JP" dirty="0"/>
          </a:p>
        </p:txBody>
      </p:sp>
      <p:sp>
        <p:nvSpPr>
          <p:cNvPr id="9"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a:xfrm>
            <a:off x="457200" y="6356350"/>
            <a:ext cx="2133600" cy="365125"/>
          </a:xfrm>
          <a:prstGeom prst="rect">
            <a:avLst/>
          </a:prstGeom>
        </p:spPr>
        <p:txBody>
          <a:bodyPr/>
          <a:lstStyle/>
          <a:p>
            <a:r>
              <a:rPr lang="en-US" smtClean="0"/>
              <a:t>November 2012</a:t>
            </a:r>
            <a:endParaRPr lang="en-GB"/>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01BB3095-1183-487E-BE34-883D6E756BCF}" type="slidenum">
              <a:rPr lang="en-GB" smtClean="0"/>
              <a:pPr/>
              <a:t>‹#›</a:t>
            </a:fld>
            <a:endParaRPr lang="en-GB"/>
          </a:p>
        </p:txBody>
      </p:sp>
      <p:sp>
        <p:nvSpPr>
          <p:cNvPr id="8" name="Rectangle 4"/>
          <p:cNvSpPr txBox="1">
            <a:spLocks noChangeArrowheads="1"/>
          </p:cNvSpPr>
          <p:nvPr userDrawn="1"/>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marL="0" algn="l" defTabSz="914400" rtl="0" eaLnBrk="1" latinLnBrk="0" hangingPunct="1">
              <a:defRPr sz="1400" b="1" kern="1200">
                <a:solidFill>
                  <a:schemeClr val="tx1"/>
                </a:solidFill>
                <a:latin typeface="+mn-lt"/>
                <a:ea typeface="ＭＳ Ｐゴシック" pitchFamily="50" charset="-128"/>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ja-JP" dirty="0" smtClean="0"/>
              <a:t>September </a:t>
            </a:r>
            <a:r>
              <a:rPr lang="ja-JP" altLang="en-US" dirty="0" smtClean="0"/>
              <a:t>201</a:t>
            </a:r>
            <a:r>
              <a:rPr lang="en-US" altLang="ja-JP" dirty="0" smtClean="0"/>
              <a:t>3</a:t>
            </a:r>
            <a:endParaRPr lang="en-US" altLang="ja-JP" dirty="0"/>
          </a:p>
        </p:txBody>
      </p:sp>
      <p:sp>
        <p:nvSpPr>
          <p:cNvPr id="10"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7" name="Date Placeholder 6"/>
          <p:cNvSpPr>
            <a:spLocks noGrp="1"/>
          </p:cNvSpPr>
          <p:nvPr>
            <p:ph type="dt" sz="half" idx="10"/>
          </p:nvPr>
        </p:nvSpPr>
        <p:spPr>
          <a:xfrm>
            <a:off x="457200" y="6356350"/>
            <a:ext cx="2133600" cy="365125"/>
          </a:xfrm>
          <a:prstGeom prst="rect">
            <a:avLst/>
          </a:prstGeom>
        </p:spPr>
        <p:txBody>
          <a:bodyPr/>
          <a:lstStyle/>
          <a:p>
            <a:r>
              <a:rPr lang="en-US" smtClean="0"/>
              <a:t>November 2012</a:t>
            </a:r>
            <a:endParaRPr lang="en-GB"/>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GB"/>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01BB3095-1183-487E-BE34-883D6E756BCF}"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Rectangle 6"/>
          <p:cNvSpPr txBox="1">
            <a:spLocks noChangeArrowheads="1"/>
          </p:cNvSpPr>
          <p:nvPr userDrawn="1"/>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marL="0" algn="ctr"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mtClean="0"/>
              <a:t>Slide </a:t>
            </a:r>
            <a:fld id="{B1C920A4-9FC7-4D7F-9E6C-C2219B5E753A}"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r>
              <a:rPr lang="en-US" smtClean="0"/>
              <a:t>November 2012</a:t>
            </a:r>
            <a:endParaRPr lang="en-GB"/>
          </a:p>
        </p:txBody>
      </p:sp>
      <p:sp>
        <p:nvSpPr>
          <p:cNvPr id="5" name="Rectangle 4"/>
          <p:cNvSpPr txBox="1">
            <a:spLocks noChangeArrowheads="1"/>
          </p:cNvSpPr>
          <p:nvPr userDrawn="1"/>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marL="0" algn="l" defTabSz="914400" rtl="0" eaLnBrk="1" latinLnBrk="0" hangingPunct="1">
              <a:defRPr sz="1400" b="1" kern="1200">
                <a:solidFill>
                  <a:schemeClr val="tx1"/>
                </a:solidFill>
                <a:latin typeface="+mn-lt"/>
                <a:ea typeface="ＭＳ Ｐゴシック" pitchFamily="50" charset="-128"/>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ja-JP" dirty="0" smtClean="0"/>
              <a:t>September </a:t>
            </a:r>
            <a:r>
              <a:rPr lang="ja-JP" altLang="en-US" dirty="0" smtClean="0"/>
              <a:t>201</a:t>
            </a:r>
            <a:r>
              <a:rPr lang="en-US" altLang="ja-JP" dirty="0" smtClean="0"/>
              <a:t>3</a:t>
            </a:r>
            <a:endParaRPr lang="en-US" altLang="ja-JP" dirty="0"/>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Rectangle 4"/>
          <p:cNvSpPr txBox="1">
            <a:spLocks noChangeArrowheads="1"/>
          </p:cNvSpPr>
          <p:nvPr userDrawn="1"/>
        </p:nvSpPr>
        <p:spPr>
          <a:xfrm>
            <a:off x="6321425" y="6475413"/>
            <a:ext cx="2211388" cy="266700"/>
          </a:xfrm>
          <a:prstGeom prst="rect">
            <a:avLst/>
          </a:prstGeom>
        </p:spPr>
        <p:txBody>
          <a:bodyPr/>
          <a:lstStyle>
            <a:defPPr>
              <a:defRPr lang="en-US"/>
            </a:defPPr>
            <a:lvl1pPr marL="0" algn="r" defTabSz="914400" rtl="0" eaLnBrk="1" latinLnBrk="0" hangingPunct="1">
              <a:defRPr sz="14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dirty="0" smtClean="0"/>
              <a:t>Clint Powell – PWC, LLC</a:t>
            </a:r>
            <a:endParaRPr lang="en-US" dirty="0"/>
          </a:p>
        </p:txBody>
      </p:sp>
      <p:sp>
        <p:nvSpPr>
          <p:cNvPr id="9"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B1C920A4-9FC7-4D7F-9E6C-C2219B5E753A}" type="slidenum">
              <a:rPr lang="en-US"/>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r>
              <a:rPr lang="en-US" smtClean="0"/>
              <a:t>November 2012</a:t>
            </a:r>
            <a:endParaRPr lang="en-GB"/>
          </a:p>
        </p:txBody>
      </p:sp>
      <p:sp>
        <p:nvSpPr>
          <p:cNvPr id="8" name="Rectangle 4"/>
          <p:cNvSpPr txBox="1">
            <a:spLocks noChangeArrowheads="1"/>
          </p:cNvSpPr>
          <p:nvPr userDrawn="1"/>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marL="0" algn="l" defTabSz="914400" rtl="0" eaLnBrk="1" latinLnBrk="0" hangingPunct="1">
              <a:defRPr sz="1400" b="1" kern="1200">
                <a:solidFill>
                  <a:schemeClr val="tx1"/>
                </a:solidFill>
                <a:latin typeface="+mn-lt"/>
                <a:ea typeface="ＭＳ Ｐゴシック" pitchFamily="50" charset="-128"/>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ja-JP" smtClean="0"/>
              <a:t>November </a:t>
            </a:r>
            <a:r>
              <a:rPr lang="ja-JP" altLang="en-US" smtClean="0"/>
              <a:t>2012</a:t>
            </a:r>
            <a:endParaRPr lang="en-US" altLang="ja-JP" dirty="0"/>
          </a:p>
        </p:txBody>
      </p:sp>
      <p:sp>
        <p:nvSpPr>
          <p:cNvPr id="10"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r>
              <a:rPr lang="en-US" smtClean="0"/>
              <a:t>November 2012</a:t>
            </a:r>
            <a:endParaRPr lang="en-GB"/>
          </a:p>
        </p:txBody>
      </p:sp>
      <p:sp>
        <p:nvSpPr>
          <p:cNvPr id="8" name="Rectangle 4"/>
          <p:cNvSpPr txBox="1">
            <a:spLocks noChangeArrowheads="1"/>
          </p:cNvSpPr>
          <p:nvPr userDrawn="1"/>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marL="0" algn="l" defTabSz="914400" rtl="0" eaLnBrk="1" latinLnBrk="0" hangingPunct="1">
              <a:defRPr sz="1400" b="1" kern="1200">
                <a:solidFill>
                  <a:schemeClr val="tx1"/>
                </a:solidFill>
                <a:latin typeface="+mn-lt"/>
                <a:ea typeface="ＭＳ Ｐゴシック" pitchFamily="50" charset="-128"/>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ja-JP" smtClean="0"/>
              <a:t>November </a:t>
            </a:r>
            <a:r>
              <a:rPr lang="ja-JP" altLang="en-US" smtClean="0"/>
              <a:t>2012</a:t>
            </a:r>
            <a:endParaRPr lang="en-US" altLang="ja-JP" dirty="0"/>
          </a:p>
        </p:txBody>
      </p:sp>
      <p:sp>
        <p:nvSpPr>
          <p:cNvPr id="10"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itchFamily="50" charset="-128"/>
              </a:defRPr>
            </a:lvl1pPr>
          </a:lstStyle>
          <a:p>
            <a:r>
              <a:rPr lang="en-US" altLang="ja-JP" dirty="0" smtClean="0"/>
              <a:t>September 2013</a:t>
            </a:r>
            <a:endParaRPr lang="en-US" altLang="ja-JP" dirty="0"/>
          </a:p>
        </p:txBody>
      </p:sp>
      <p:sp>
        <p:nvSpPr>
          <p:cNvPr id="8" name="Rectangle 7"/>
          <p:cNvSpPr>
            <a:spLocks noChangeArrowheads="1"/>
          </p:cNvSpPr>
          <p:nvPr userDrawn="1"/>
        </p:nvSpPr>
        <p:spPr bwMode="auto">
          <a:xfrm>
            <a:off x="3851275" y="405269"/>
            <a:ext cx="460692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algn="r">
              <a:tabLst>
                <a:tab pos="723900" algn="l"/>
                <a:tab pos="1447800" algn="l"/>
                <a:tab pos="2171700" algn="l"/>
                <a:tab pos="2895600" algn="l"/>
                <a:tab pos="3619500" algn="l"/>
                <a:tab pos="4343400" algn="l"/>
              </a:tabLst>
              <a:defRPr/>
            </a:pPr>
            <a:r>
              <a:rPr lang="en-US" sz="1400" b="1" dirty="0" smtClean="0">
                <a:solidFill>
                  <a:srgbClr val="000000"/>
                </a:solidFill>
              </a:rPr>
              <a:t>doc.: IEEE </a:t>
            </a:r>
            <a:r>
              <a:rPr lang="en-US" sz="1400" b="1" dirty="0" smtClean="0">
                <a:effectLst/>
              </a:rPr>
              <a:t>15-13-0495-00-0010</a:t>
            </a:r>
            <a:r>
              <a:rPr lang="en-US" sz="1400" b="1" dirty="0" smtClean="0">
                <a:solidFill>
                  <a:srgbClr val="000000"/>
                </a:solidFill>
              </a:rPr>
              <a:t>-Why-L2R-on-802.15</a:t>
            </a:r>
            <a:endParaRPr lang="en-US" sz="1400" b="1" dirty="0">
              <a:solidFill>
                <a:srgbClr val="000000"/>
              </a:solidFill>
            </a:endParaRPr>
          </a:p>
        </p:txBody>
      </p:sp>
      <p:sp>
        <p:nvSpPr>
          <p:cNvPr id="9"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 name="Rectangle 8"/>
          <p:cNvSpPr>
            <a:spLocks noChangeArrowheads="1"/>
          </p:cNvSpPr>
          <p:nvPr userDrawn="1"/>
        </p:nvSpPr>
        <p:spPr bwMode="auto">
          <a:xfrm>
            <a:off x="685800" y="6475413"/>
            <a:ext cx="914400" cy="182562"/>
          </a:xfrm>
          <a:prstGeom prst="rect">
            <a:avLst/>
          </a:prstGeom>
          <a:noFill/>
          <a:ln w="9525">
            <a:noFill/>
            <a:round/>
            <a:headEnd/>
            <a:tailEnd/>
          </a:ln>
          <a:effectLst/>
        </p:spPr>
        <p:txBody>
          <a:bodyPr lIns="0" tIns="0" rIns="0" bIns="0">
            <a:spAutoFit/>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dirty="0">
                <a:solidFill>
                  <a:srgbClr val="000000"/>
                </a:solidFill>
              </a:rPr>
              <a:t>Submission</a:t>
            </a:r>
          </a:p>
        </p:txBody>
      </p:sp>
      <p:sp>
        <p:nvSpPr>
          <p:cNvPr id="13" name="Line 9"/>
          <p:cNvSpPr>
            <a:spLocks noChangeShapeType="1"/>
          </p:cNvSpPr>
          <p:nvPr userDrawn="1"/>
        </p:nvSpPr>
        <p:spPr bwMode="auto">
          <a:xfrm>
            <a:off x="685800" y="6477000"/>
            <a:ext cx="7848600" cy="1588"/>
          </a:xfrm>
          <a:prstGeom prst="line">
            <a:avLst/>
          </a:prstGeom>
          <a:noFill/>
          <a:ln w="12600">
            <a:solidFill>
              <a:srgbClr val="000000"/>
            </a:solidFill>
            <a:miter lim="800000"/>
            <a:headEnd/>
            <a:tailEnd/>
          </a:ln>
          <a:effectLst/>
        </p:spPr>
        <p:txBody>
          <a:bodyPr/>
          <a:lstStyle/>
          <a:p>
            <a:pPr>
              <a:defRPr/>
            </a:pPr>
            <a:endParaRPr lang="en-GB"/>
          </a:p>
        </p:txBody>
      </p:sp>
      <p:sp>
        <p:nvSpPr>
          <p:cNvPr id="14" name="Rectangle 4"/>
          <p:cNvSpPr>
            <a:spLocks noGrp="1" noChangeArrowheads="1"/>
          </p:cNvSpPr>
          <p:nvPr>
            <p:ph type="ftr" idx="3"/>
          </p:nvPr>
        </p:nvSpPr>
        <p:spPr>
          <a:xfrm>
            <a:off x="6321425" y="6475413"/>
            <a:ext cx="2211388" cy="266700"/>
          </a:xfrm>
          <a:prstGeom prst="rect">
            <a:avLst/>
          </a:prstGeom>
        </p:spPr>
        <p:txBody>
          <a:bodyPr/>
          <a:lstStyle>
            <a:lvl1pPr algn="r">
              <a:defRPr sz="1400"/>
            </a:lvl1pPr>
          </a:lstStyle>
          <a:p>
            <a:pPr>
              <a:defRPr/>
            </a:pPr>
            <a:r>
              <a:rPr lang="en-US" dirty="0" smtClean="0"/>
              <a:t>Clint Powell - PWC, LLC</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323528" y="609600"/>
            <a:ext cx="8496944"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endParaRPr lang="en-US" altLang="ja-JP" sz="1800" b="1" u="sng" dirty="0" smtClean="0">
              <a:effectLst>
                <a:outerShdw blurRad="38100" dist="38100" dir="2700000" algn="tl">
                  <a:srgbClr val="C0C0C0"/>
                </a:outerShdw>
              </a:effectLst>
              <a:ea typeface="ＭＳ Ｐゴシック" pitchFamily="50" charset="-128"/>
            </a:endParaRPr>
          </a:p>
          <a:p>
            <a:pPr algn="ctr"/>
            <a:r>
              <a:rPr lang="en-US" altLang="ja-JP" sz="1800" b="1" u="sng" dirty="0" smtClean="0">
                <a:effectLst>
                  <a:outerShdw blurRad="38100" dist="38100" dir="2700000" algn="tl">
                    <a:srgbClr val="C0C0C0"/>
                  </a:outerShdw>
                </a:effectLst>
                <a:ea typeface="ＭＳ Ｐゴシック" pitchFamily="50" charset="-128"/>
              </a:rPr>
              <a:t>Project</a:t>
            </a:r>
            <a:r>
              <a:rPr lang="en-US" altLang="ja-JP" sz="1800" b="1" u="sng" dirty="0">
                <a:effectLst>
                  <a:outerShdw blurRad="38100" dist="38100" dir="2700000" algn="tl">
                    <a:srgbClr val="C0C0C0"/>
                  </a:outerShdw>
                </a:effectLst>
                <a:ea typeface="ＭＳ Ｐゴシック" pitchFamily="50" charset="-128"/>
              </a:rPr>
              <a:t>: IEEE P802.15 Working Group for Wireless Personal Area Networks (WPANs)</a:t>
            </a:r>
            <a:endParaRPr lang="en-US" altLang="ja-JP" sz="1600" b="1" dirty="0">
              <a:ea typeface="ＭＳ Ｐゴシック" pitchFamily="50" charset="-128"/>
            </a:endParaRPr>
          </a:p>
          <a:p>
            <a:endParaRPr lang="en-US" altLang="ja-JP" sz="1600" dirty="0">
              <a:ea typeface="ＭＳ Ｐゴシック" pitchFamily="50" charset="-128"/>
            </a:endParaRPr>
          </a:p>
          <a:p>
            <a:pPr marL="177800"/>
            <a:r>
              <a:rPr lang="en-US" altLang="ja-JP" sz="1600" b="1" dirty="0">
                <a:ea typeface="ＭＳ Ｐゴシック" pitchFamily="50" charset="-128"/>
              </a:rPr>
              <a:t>Submission Title:</a:t>
            </a:r>
            <a:r>
              <a:rPr lang="en-US" altLang="ja-JP" sz="1600" dirty="0">
                <a:ea typeface="ＭＳ Ｐゴシック" pitchFamily="50" charset="-128"/>
              </a:rPr>
              <a:t> </a:t>
            </a:r>
            <a:r>
              <a:rPr lang="en-US" altLang="ja-JP" sz="1600" dirty="0" smtClean="0">
                <a:ea typeface="ＭＳ Ｐゴシック" pitchFamily="50" charset="-128"/>
              </a:rPr>
              <a:t>Why L2R on 802.15</a:t>
            </a:r>
            <a:r>
              <a:rPr lang="en-US" altLang="ja-JP" sz="1600" dirty="0">
                <a:ea typeface="ＭＳ Ｐゴシック" pitchFamily="50" charset="-128"/>
              </a:rPr>
              <a:t>	</a:t>
            </a:r>
          </a:p>
          <a:p>
            <a:pPr marL="177800"/>
            <a:r>
              <a:rPr lang="en-US" altLang="ja-JP" sz="1600" b="1" dirty="0">
                <a:ea typeface="ＭＳ Ｐゴシック" pitchFamily="50" charset="-128"/>
              </a:rPr>
              <a:t>Date Submitted: </a:t>
            </a:r>
            <a:r>
              <a:rPr lang="en-US" altLang="ja-JP" sz="1600" dirty="0" smtClean="0">
                <a:ea typeface="ＭＳ Ｐゴシック" pitchFamily="50" charset="-128"/>
              </a:rPr>
              <a:t>2 September, 2013</a:t>
            </a:r>
            <a:endParaRPr lang="en-US" altLang="ja-JP" sz="1600" dirty="0">
              <a:ea typeface="ＭＳ Ｐゴシック" pitchFamily="50" charset="-128"/>
            </a:endParaRPr>
          </a:p>
          <a:p>
            <a:pPr marL="177800"/>
            <a:r>
              <a:rPr lang="en-US" altLang="ja-JP" sz="1600" b="1" dirty="0" smtClean="0">
                <a:ea typeface="ＭＳ Ｐゴシック" pitchFamily="50" charset="-128"/>
              </a:rPr>
              <a:t>Source:</a:t>
            </a:r>
            <a:r>
              <a:rPr lang="en-US" altLang="ja-JP" sz="1600" dirty="0" smtClean="0">
                <a:ea typeface="ＭＳ Ｐゴシック" pitchFamily="50" charset="-128"/>
              </a:rPr>
              <a:t> Clint Powell</a:t>
            </a:r>
            <a:endParaRPr lang="en-US" altLang="ja-JP" sz="1600" dirty="0">
              <a:ea typeface="ＭＳ Ｐゴシック" pitchFamily="50" charset="-128"/>
            </a:endParaRPr>
          </a:p>
          <a:p>
            <a:pPr marL="177800"/>
            <a:r>
              <a:rPr lang="en-US" altLang="ja-JP" sz="1600" dirty="0" smtClean="0">
                <a:ea typeface="ＭＳ Ｐゴシック" pitchFamily="50" charset="-128"/>
              </a:rPr>
              <a:t>Company: Powell Wireless Commsulting, LLC</a:t>
            </a:r>
          </a:p>
          <a:p>
            <a:pPr marL="177800"/>
            <a:r>
              <a:rPr lang="en-US" altLang="ja-JP" sz="1600" dirty="0" smtClean="0">
                <a:ea typeface="ＭＳ Ｐゴシック" pitchFamily="50" charset="-128"/>
              </a:rPr>
              <a:t>Address: 1563 W Kaibab Dr, Chandler, AZ 85248</a:t>
            </a:r>
            <a:endParaRPr lang="en-US" altLang="ja-JP" sz="1600" dirty="0">
              <a:ea typeface="ＭＳ Ｐゴシック" pitchFamily="50" charset="-128"/>
            </a:endParaRPr>
          </a:p>
          <a:p>
            <a:pPr marL="177800"/>
            <a:r>
              <a:rPr lang="en-US" altLang="ja-JP" sz="1600" dirty="0">
                <a:ea typeface="ＭＳ Ｐゴシック" pitchFamily="50" charset="-128"/>
              </a:rPr>
              <a:t>Voice</a:t>
            </a:r>
            <a:r>
              <a:rPr lang="en-US" altLang="ja-JP" sz="1600" dirty="0" smtClean="0">
                <a:ea typeface="ＭＳ Ｐゴシック" pitchFamily="50" charset="-128"/>
              </a:rPr>
              <a:t>:[], </a:t>
            </a:r>
            <a:r>
              <a:rPr lang="en-US" altLang="ja-JP" sz="1600" dirty="0">
                <a:ea typeface="ＭＳ Ｐゴシック" pitchFamily="50" charset="-128"/>
              </a:rPr>
              <a:t>FAX: </a:t>
            </a:r>
            <a:r>
              <a:rPr lang="en-US" altLang="ja-JP" sz="1600" dirty="0" smtClean="0">
                <a:ea typeface="ＭＳ Ｐゴシック" pitchFamily="50" charset="-128"/>
              </a:rPr>
              <a:t>[], </a:t>
            </a:r>
          </a:p>
          <a:p>
            <a:pPr marL="177800"/>
            <a:r>
              <a:rPr lang="en-US" altLang="ja-JP" sz="1600" dirty="0" smtClean="0">
                <a:ea typeface="ＭＳ Ｐゴシック" pitchFamily="50" charset="-128"/>
              </a:rPr>
              <a:t>E-Mail: cpowell@ieee.org</a:t>
            </a:r>
          </a:p>
          <a:p>
            <a:pPr marL="177800"/>
            <a:r>
              <a:rPr lang="en-US" altLang="ja-JP" sz="1600" b="1" dirty="0" smtClean="0">
                <a:ea typeface="ＭＳ Ｐゴシック" pitchFamily="50" charset="-128"/>
              </a:rPr>
              <a:t>Re:</a:t>
            </a:r>
            <a:r>
              <a:rPr lang="en-US" altLang="ja-JP" sz="1600" dirty="0" smtClean="0">
                <a:ea typeface="ＭＳ Ｐゴシック" pitchFamily="50" charset="-128"/>
              </a:rPr>
              <a:t> Overview of need for and problem(s) to be solved with Layer 2 Routing.</a:t>
            </a:r>
            <a:endParaRPr lang="en-US" altLang="ja-JP" sz="1600" dirty="0">
              <a:ea typeface="ＭＳ Ｐゴシック" pitchFamily="50" charset="-128"/>
            </a:endParaRPr>
          </a:p>
          <a:p>
            <a:pPr marL="177800">
              <a:spcBef>
                <a:spcPts val="600"/>
              </a:spcBef>
              <a:spcAft>
                <a:spcPts val="600"/>
              </a:spcAft>
            </a:pPr>
            <a:r>
              <a:rPr lang="en-US" altLang="ja-JP" sz="1600" b="1" dirty="0" smtClean="0">
                <a:ea typeface="ＭＳ Ｐゴシック" pitchFamily="50" charset="-128"/>
              </a:rPr>
              <a:t>Abstract:</a:t>
            </a:r>
            <a:r>
              <a:rPr lang="en-US" altLang="ja-JP" sz="1600" dirty="0">
                <a:ea typeface="ＭＳ Ｐゴシック" pitchFamily="50" charset="-128"/>
              </a:rPr>
              <a:t> </a:t>
            </a:r>
            <a:r>
              <a:rPr lang="en-US" altLang="ja-JP" sz="1600" dirty="0" smtClean="0">
                <a:ea typeface="ＭＳ Ｐゴシック" pitchFamily="50" charset="-128"/>
              </a:rPr>
              <a:t>Layer 2 Routing</a:t>
            </a:r>
            <a:endParaRPr lang="en-US" altLang="ja-JP" sz="1600" dirty="0">
              <a:ea typeface="ＭＳ Ｐゴシック" pitchFamily="50" charset="-128"/>
            </a:endParaRPr>
          </a:p>
          <a:p>
            <a:pPr marL="177800">
              <a:spcBef>
                <a:spcPts val="600"/>
              </a:spcBef>
              <a:spcAft>
                <a:spcPts val="600"/>
              </a:spcAft>
            </a:pPr>
            <a:r>
              <a:rPr lang="en-US" altLang="ja-JP" sz="1600" b="1" dirty="0" smtClean="0">
                <a:ea typeface="ＭＳ Ｐゴシック" pitchFamily="50" charset="-128"/>
              </a:rPr>
              <a:t>Purpose:</a:t>
            </a:r>
            <a:r>
              <a:rPr lang="en-US" altLang="ja-JP" sz="1600" dirty="0">
                <a:ea typeface="ＭＳ Ｐゴシック" pitchFamily="50" charset="-128"/>
              </a:rPr>
              <a:t> Presentation to IEEE 802.1</a:t>
            </a:r>
          </a:p>
          <a:p>
            <a:pPr marL="177800"/>
            <a:r>
              <a:rPr lang="en-US" altLang="ja-JP" sz="1600" b="1" dirty="0">
                <a:ea typeface="ＭＳ Ｐゴシック" pitchFamily="50" charset="-128"/>
              </a:rPr>
              <a:t>Notice:</a:t>
            </a:r>
            <a:r>
              <a:rPr lang="en-US" altLang="ja-JP" sz="1600" dirty="0">
                <a:ea typeface="ＭＳ Ｐゴシック" pitchFamily="50"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177800"/>
            <a:r>
              <a:rPr lang="en-US" altLang="ja-JP" sz="1600" b="1" dirty="0">
                <a:ea typeface="ＭＳ Ｐゴシック" pitchFamily="50" charset="-128"/>
              </a:rPr>
              <a:t>Release:</a:t>
            </a:r>
            <a:r>
              <a:rPr lang="en-US" altLang="ja-JP" sz="1600" dirty="0">
                <a:ea typeface="ＭＳ Ｐゴシック" pitchFamily="50"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idx="4294967295"/>
          </p:nvPr>
        </p:nvSpPr>
        <p:spPr>
          <a:xfrm>
            <a:off x="457200" y="692150"/>
            <a:ext cx="8229600" cy="792163"/>
          </a:xfrm>
          <a:prstGeom prst="rect">
            <a:avLst/>
          </a:prstGeom>
        </p:spPr>
        <p:txBody>
          <a:bodyPr/>
          <a:lstStyle/>
          <a:p>
            <a:r>
              <a:rPr lang="en-US" altLang="ja-JP" dirty="0" smtClean="0">
                <a:ea typeface="ＭＳ Ｐゴシック" pitchFamily="50" charset="-128"/>
              </a:rPr>
              <a:t>Additional Requirements</a:t>
            </a:r>
            <a:endParaRPr lang="en-US" altLang="ja-JP" dirty="0">
              <a:ea typeface="ＭＳ Ｐゴシック" pitchFamily="50" charset="-128"/>
            </a:endParaRPr>
          </a:p>
        </p:txBody>
      </p:sp>
      <p:sp>
        <p:nvSpPr>
          <p:cNvPr id="64515" name="Rectangle 3"/>
          <p:cNvSpPr>
            <a:spLocks noGrp="1" noChangeArrowheads="1"/>
          </p:cNvSpPr>
          <p:nvPr>
            <p:ph type="body" idx="4294967295"/>
          </p:nvPr>
        </p:nvSpPr>
        <p:spPr>
          <a:xfrm>
            <a:off x="457200" y="1835150"/>
            <a:ext cx="8229600" cy="4478338"/>
          </a:xfrm>
          <a:prstGeom prst="rect">
            <a:avLst/>
          </a:prstGeom>
        </p:spPr>
        <p:txBody>
          <a:bodyPr>
            <a:normAutofit lnSpcReduction="10000"/>
          </a:bodyPr>
          <a:lstStyle/>
          <a:p>
            <a:pPr>
              <a:lnSpc>
                <a:spcPct val="80000"/>
              </a:lnSpc>
            </a:pPr>
            <a:r>
              <a:rPr lang="en-US" altLang="ja-JP" sz="2800" dirty="0" smtClean="0">
                <a:ea typeface="ＭＳ Ｐゴシック" pitchFamily="50" charset="-128"/>
              </a:rPr>
              <a:t>Reliability</a:t>
            </a:r>
          </a:p>
          <a:p>
            <a:pPr lvl="1">
              <a:lnSpc>
                <a:spcPct val="80000"/>
              </a:lnSpc>
            </a:pPr>
            <a:r>
              <a:rPr lang="en-US" altLang="ja-JP" sz="2400" dirty="0" smtClean="0">
                <a:ea typeface="ＭＳ Ｐゴシック" pitchFamily="50" charset="-128"/>
              </a:rPr>
              <a:t>Reduction of End-to-End retransmissions</a:t>
            </a:r>
          </a:p>
          <a:p>
            <a:pPr lvl="1">
              <a:lnSpc>
                <a:spcPct val="80000"/>
              </a:lnSpc>
            </a:pPr>
            <a:r>
              <a:rPr lang="en-US" altLang="ja-JP" sz="2400" dirty="0" smtClean="0">
                <a:ea typeface="ＭＳ Ｐゴシック" pitchFamily="50" charset="-128"/>
              </a:rPr>
              <a:t>Failure detection</a:t>
            </a:r>
          </a:p>
          <a:p>
            <a:pPr>
              <a:lnSpc>
                <a:spcPct val="80000"/>
              </a:lnSpc>
            </a:pPr>
            <a:r>
              <a:rPr lang="en-US" altLang="ja-JP" sz="2800" dirty="0" smtClean="0">
                <a:ea typeface="ＭＳ Ｐゴシック" pitchFamily="50" charset="-128"/>
              </a:rPr>
              <a:t>Scalability</a:t>
            </a:r>
          </a:p>
          <a:p>
            <a:pPr lvl="1">
              <a:lnSpc>
                <a:spcPct val="80000"/>
              </a:lnSpc>
            </a:pPr>
            <a:r>
              <a:rPr lang="en-US" altLang="ja-JP" sz="2400" dirty="0" smtClean="0">
                <a:ea typeface="ＭＳ Ｐゴシック" pitchFamily="50" charset="-128"/>
              </a:rPr>
              <a:t>Node density, network size etc.</a:t>
            </a:r>
          </a:p>
          <a:p>
            <a:pPr lvl="1">
              <a:lnSpc>
                <a:spcPct val="80000"/>
              </a:lnSpc>
            </a:pPr>
            <a:r>
              <a:rPr lang="en-US" altLang="ja-JP" sz="2400" dirty="0" smtClean="0">
                <a:ea typeface="ＭＳ Ｐゴシック" pitchFamily="50" charset="-128"/>
              </a:rPr>
              <a:t>Hardware resource requirements</a:t>
            </a:r>
          </a:p>
          <a:p>
            <a:pPr lvl="1">
              <a:lnSpc>
                <a:spcPct val="80000"/>
              </a:lnSpc>
            </a:pPr>
            <a:r>
              <a:rPr lang="en-US" altLang="ja-JP" sz="2400" dirty="0" smtClean="0">
                <a:ea typeface="ＭＳ Ｐゴシック" pitchFamily="50" charset="-128"/>
              </a:rPr>
              <a:t>Behaviour at restarts</a:t>
            </a:r>
          </a:p>
          <a:p>
            <a:pPr>
              <a:lnSpc>
                <a:spcPct val="80000"/>
              </a:lnSpc>
            </a:pPr>
            <a:r>
              <a:rPr lang="en-US" altLang="ja-JP" sz="2800" dirty="0" smtClean="0">
                <a:ea typeface="ＭＳ Ｐゴシック" pitchFamily="50" charset="-128"/>
              </a:rPr>
              <a:t>Management of flooding, multicasts</a:t>
            </a:r>
          </a:p>
          <a:p>
            <a:pPr lvl="1">
              <a:lnSpc>
                <a:spcPct val="80000"/>
              </a:lnSpc>
            </a:pPr>
            <a:r>
              <a:rPr lang="en-US" altLang="ja-JP" sz="2400" dirty="0" smtClean="0">
                <a:ea typeface="ＭＳ Ｐゴシック" pitchFamily="50" charset="-128"/>
              </a:rPr>
              <a:t>Timing, grouping etc.</a:t>
            </a:r>
          </a:p>
          <a:p>
            <a:pPr>
              <a:lnSpc>
                <a:spcPct val="80000"/>
              </a:lnSpc>
            </a:pPr>
            <a:r>
              <a:rPr lang="en-US" altLang="ja-JP" sz="2800" dirty="0" smtClean="0">
                <a:ea typeface="ＭＳ Ｐゴシック" pitchFamily="50" charset="-128"/>
              </a:rPr>
              <a:t>Congestion avoidance, flow control, Load balancing</a:t>
            </a:r>
          </a:p>
          <a:p>
            <a:pPr>
              <a:lnSpc>
                <a:spcPct val="80000"/>
              </a:lnSpc>
            </a:pPr>
            <a:r>
              <a:rPr lang="en-US" altLang="ja-JP" sz="2800" dirty="0" smtClean="0">
                <a:ea typeface="ＭＳ Ｐゴシック" pitchFamily="50" charset="-128"/>
              </a:rPr>
              <a:t>Security</a:t>
            </a:r>
          </a:p>
          <a:p>
            <a:pPr lvl="1">
              <a:lnSpc>
                <a:spcPct val="80000"/>
              </a:lnSpc>
            </a:pPr>
            <a:r>
              <a:rPr lang="en-US" altLang="ja-JP" sz="2400" dirty="0" smtClean="0">
                <a:ea typeface="ＭＳ Ｐゴシック" pitchFamily="50" charset="-128"/>
              </a:rPr>
              <a:t>Provisioning, Joining</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692150"/>
            <a:ext cx="8229600" cy="792163"/>
          </a:xfrm>
          <a:prstGeom prst="rect">
            <a:avLst/>
          </a:prstGeom>
        </p:spPr>
        <p:txBody>
          <a:bodyPr/>
          <a:lstStyle/>
          <a:p>
            <a:r>
              <a:rPr lang="en-GB" dirty="0" smtClean="0"/>
              <a:t>The Internet of Things</a:t>
            </a:r>
            <a:endParaRPr lang="en-GB" dirty="0"/>
          </a:p>
        </p:txBody>
      </p:sp>
      <p:sp>
        <p:nvSpPr>
          <p:cNvPr id="3" name="Content Placeholder 2"/>
          <p:cNvSpPr>
            <a:spLocks noGrp="1"/>
          </p:cNvSpPr>
          <p:nvPr>
            <p:ph idx="4294967295"/>
          </p:nvPr>
        </p:nvSpPr>
        <p:spPr>
          <a:xfrm>
            <a:off x="457200" y="1700213"/>
            <a:ext cx="8229600" cy="4824412"/>
          </a:xfrm>
          <a:prstGeom prst="rect">
            <a:avLst/>
          </a:prstGeom>
        </p:spPr>
        <p:txBody>
          <a:bodyPr>
            <a:noAutofit/>
          </a:bodyPr>
          <a:lstStyle/>
          <a:p>
            <a:pPr marL="385763" indent="-290513">
              <a:lnSpc>
                <a:spcPct val="110000"/>
              </a:lnSpc>
              <a:buSzPct val="33000"/>
              <a:buBlip>
                <a:blip r:embed="rId2"/>
              </a:buBlip>
              <a:tabLst>
                <a:tab pos="385763" algn="l"/>
                <a:tab pos="487363" algn="l"/>
                <a:tab pos="901700" algn="l"/>
                <a:tab pos="1316038" algn="l"/>
                <a:tab pos="1731963" algn="l"/>
                <a:tab pos="2146300" algn="l"/>
                <a:tab pos="2560638" algn="l"/>
                <a:tab pos="2974975" algn="l"/>
                <a:tab pos="3390900" algn="l"/>
                <a:tab pos="3805238" algn="l"/>
                <a:tab pos="4219575" algn="l"/>
                <a:tab pos="4633913" algn="l"/>
                <a:tab pos="5049838" algn="l"/>
                <a:tab pos="5464175" algn="l"/>
                <a:tab pos="5878513" algn="l"/>
                <a:tab pos="6292850" algn="l"/>
                <a:tab pos="6708775" algn="l"/>
                <a:tab pos="7123113" algn="l"/>
                <a:tab pos="7537450" algn="l"/>
                <a:tab pos="7951788" algn="l"/>
                <a:tab pos="8367713" algn="l"/>
              </a:tabLst>
            </a:pPr>
            <a:r>
              <a:rPr lang="en-GB" sz="2200" dirty="0"/>
              <a:t>Aim to connect many billions of devices to the internet and each other</a:t>
            </a:r>
          </a:p>
          <a:p>
            <a:pPr marL="785813" lvl="1" indent="-290513">
              <a:lnSpc>
                <a:spcPct val="110000"/>
              </a:lnSpc>
              <a:buSzPct val="33000"/>
              <a:buBlip>
                <a:blip r:embed="rId2"/>
              </a:buBlip>
              <a:tabLst>
                <a:tab pos="385763" algn="l"/>
                <a:tab pos="487363" algn="l"/>
                <a:tab pos="901700" algn="l"/>
                <a:tab pos="1316038" algn="l"/>
                <a:tab pos="1731963" algn="l"/>
                <a:tab pos="2146300" algn="l"/>
                <a:tab pos="2560638" algn="l"/>
                <a:tab pos="2974975" algn="l"/>
                <a:tab pos="3390900" algn="l"/>
                <a:tab pos="3805238" algn="l"/>
                <a:tab pos="4219575" algn="l"/>
                <a:tab pos="4633913" algn="l"/>
                <a:tab pos="5049838" algn="l"/>
                <a:tab pos="5464175" algn="l"/>
                <a:tab pos="5878513" algn="l"/>
                <a:tab pos="6292850" algn="l"/>
                <a:tab pos="6708775" algn="l"/>
                <a:tab pos="7123113" algn="l"/>
                <a:tab pos="7537450" algn="l"/>
                <a:tab pos="7951788" algn="l"/>
                <a:tab pos="8367713" algn="l"/>
              </a:tabLst>
            </a:pPr>
            <a:r>
              <a:rPr lang="en-GB" sz="1600" dirty="0"/>
              <a:t>Enables finer control of processes</a:t>
            </a:r>
          </a:p>
          <a:p>
            <a:pPr marL="785813" lvl="1" indent="-290513">
              <a:lnSpc>
                <a:spcPct val="110000"/>
              </a:lnSpc>
              <a:buSzPct val="33000"/>
              <a:buBlip>
                <a:blip r:embed="rId2"/>
              </a:buBlip>
              <a:tabLst>
                <a:tab pos="385763" algn="l"/>
                <a:tab pos="487363" algn="l"/>
                <a:tab pos="901700" algn="l"/>
                <a:tab pos="1316038" algn="l"/>
                <a:tab pos="1731963" algn="l"/>
                <a:tab pos="2146300" algn="l"/>
                <a:tab pos="2560638" algn="l"/>
                <a:tab pos="2974975" algn="l"/>
                <a:tab pos="3390900" algn="l"/>
                <a:tab pos="3805238" algn="l"/>
                <a:tab pos="4219575" algn="l"/>
                <a:tab pos="4633913" algn="l"/>
                <a:tab pos="5049838" algn="l"/>
                <a:tab pos="5464175" algn="l"/>
                <a:tab pos="5878513" algn="l"/>
                <a:tab pos="6292850" algn="l"/>
                <a:tab pos="6708775" algn="l"/>
                <a:tab pos="7123113" algn="l"/>
                <a:tab pos="7537450" algn="l"/>
                <a:tab pos="7951788" algn="l"/>
                <a:tab pos="8367713" algn="l"/>
              </a:tabLst>
            </a:pPr>
            <a:r>
              <a:rPr lang="en-GB" sz="1600" dirty="0"/>
              <a:t>Enable new synergies between systems</a:t>
            </a:r>
          </a:p>
          <a:p>
            <a:pPr marL="785813" lvl="1" indent="-290513">
              <a:lnSpc>
                <a:spcPct val="110000"/>
              </a:lnSpc>
              <a:buSzPct val="33000"/>
              <a:buBlip>
                <a:blip r:embed="rId2"/>
              </a:buBlip>
              <a:tabLst>
                <a:tab pos="385763" algn="l"/>
                <a:tab pos="487363" algn="l"/>
                <a:tab pos="901700" algn="l"/>
                <a:tab pos="1316038" algn="l"/>
                <a:tab pos="1731963" algn="l"/>
                <a:tab pos="2146300" algn="l"/>
                <a:tab pos="2560638" algn="l"/>
                <a:tab pos="2974975" algn="l"/>
                <a:tab pos="3390900" algn="l"/>
                <a:tab pos="3805238" algn="l"/>
                <a:tab pos="4219575" algn="l"/>
                <a:tab pos="4633913" algn="l"/>
                <a:tab pos="5049838" algn="l"/>
                <a:tab pos="5464175" algn="l"/>
                <a:tab pos="5878513" algn="l"/>
                <a:tab pos="6292850" algn="l"/>
                <a:tab pos="6708775" algn="l"/>
                <a:tab pos="7123113" algn="l"/>
                <a:tab pos="7537450" algn="l"/>
                <a:tab pos="7951788" algn="l"/>
                <a:tab pos="8367713" algn="l"/>
              </a:tabLst>
            </a:pPr>
            <a:r>
              <a:rPr lang="en-GB" sz="1600" dirty="0"/>
              <a:t>Enable new applications and improve old ones</a:t>
            </a:r>
          </a:p>
          <a:p>
            <a:pPr marL="785813" lvl="1" indent="-290513">
              <a:lnSpc>
                <a:spcPct val="110000"/>
              </a:lnSpc>
              <a:buSzPct val="33000"/>
              <a:buBlip>
                <a:blip r:embed="rId2"/>
              </a:buBlip>
              <a:tabLst>
                <a:tab pos="385763" algn="l"/>
                <a:tab pos="487363" algn="l"/>
                <a:tab pos="901700" algn="l"/>
                <a:tab pos="1316038" algn="l"/>
                <a:tab pos="1731963" algn="l"/>
                <a:tab pos="2146300" algn="l"/>
                <a:tab pos="2560638" algn="l"/>
                <a:tab pos="2974975" algn="l"/>
                <a:tab pos="3390900" algn="l"/>
                <a:tab pos="3805238" algn="l"/>
                <a:tab pos="4219575" algn="l"/>
                <a:tab pos="4633913" algn="l"/>
                <a:tab pos="5049838" algn="l"/>
                <a:tab pos="5464175" algn="l"/>
                <a:tab pos="5878513" algn="l"/>
                <a:tab pos="6292850" algn="l"/>
                <a:tab pos="6708775" algn="l"/>
                <a:tab pos="7123113" algn="l"/>
                <a:tab pos="7537450" algn="l"/>
                <a:tab pos="7951788" algn="l"/>
                <a:tab pos="8367713" algn="l"/>
              </a:tabLst>
            </a:pPr>
            <a:r>
              <a:rPr lang="en-GB" sz="1600" dirty="0"/>
              <a:t>Its really cool to be able to control things from my </a:t>
            </a:r>
            <a:r>
              <a:rPr lang="en-GB" sz="1600" dirty="0" smtClean="0"/>
              <a:t>phone, tablet, laptop…</a:t>
            </a:r>
            <a:endParaRPr lang="en-GB" sz="1600" dirty="0"/>
          </a:p>
          <a:p>
            <a:pPr marL="385763" indent="-290513">
              <a:lnSpc>
                <a:spcPct val="110000"/>
              </a:lnSpc>
              <a:buSzPct val="33000"/>
              <a:buBlip>
                <a:blip r:embed="rId2"/>
              </a:buBlip>
              <a:tabLst>
                <a:tab pos="385763" algn="l"/>
                <a:tab pos="487363" algn="l"/>
                <a:tab pos="901700" algn="l"/>
                <a:tab pos="1316038" algn="l"/>
                <a:tab pos="1731963" algn="l"/>
                <a:tab pos="2146300" algn="l"/>
                <a:tab pos="2560638" algn="l"/>
                <a:tab pos="2974975" algn="l"/>
                <a:tab pos="3390900" algn="l"/>
                <a:tab pos="3805238" algn="l"/>
                <a:tab pos="4219575" algn="l"/>
                <a:tab pos="4633913" algn="l"/>
                <a:tab pos="5049838" algn="l"/>
                <a:tab pos="5464175" algn="l"/>
                <a:tab pos="5878513" algn="l"/>
                <a:tab pos="6292850" algn="l"/>
                <a:tab pos="6708775" algn="l"/>
                <a:tab pos="7123113" algn="l"/>
                <a:tab pos="7537450" algn="l"/>
                <a:tab pos="7951788" algn="l"/>
                <a:tab pos="8367713" algn="l"/>
              </a:tabLst>
            </a:pPr>
            <a:r>
              <a:rPr lang="en-GB" sz="2200" dirty="0"/>
              <a:t>Enabling communications to devices on this scale must be small fraction of overall cost to be viable</a:t>
            </a:r>
          </a:p>
          <a:p>
            <a:pPr marL="785813" lvl="1" indent="-290513">
              <a:lnSpc>
                <a:spcPct val="110000"/>
              </a:lnSpc>
              <a:buSzPct val="33000"/>
              <a:buBlip>
                <a:blip r:embed="rId2"/>
              </a:buBlip>
              <a:tabLst>
                <a:tab pos="385763" algn="l"/>
                <a:tab pos="487363" algn="l"/>
                <a:tab pos="901700" algn="l"/>
                <a:tab pos="1316038" algn="l"/>
                <a:tab pos="1731963" algn="l"/>
                <a:tab pos="2146300" algn="l"/>
                <a:tab pos="2560638" algn="l"/>
                <a:tab pos="2974975" algn="l"/>
                <a:tab pos="3390900" algn="l"/>
                <a:tab pos="3805238" algn="l"/>
                <a:tab pos="4219575" algn="l"/>
                <a:tab pos="4633913" algn="l"/>
                <a:tab pos="5049838" algn="l"/>
                <a:tab pos="5464175" algn="l"/>
                <a:tab pos="5878513" algn="l"/>
                <a:tab pos="6292850" algn="l"/>
                <a:tab pos="6708775" algn="l"/>
                <a:tab pos="7123113" algn="l"/>
                <a:tab pos="7537450" algn="l"/>
                <a:tab pos="7951788" algn="l"/>
                <a:tab pos="8367713" algn="l"/>
              </a:tabLst>
            </a:pPr>
            <a:r>
              <a:rPr lang="en-GB" sz="1600" dirty="0"/>
              <a:t>Wireless device </a:t>
            </a:r>
            <a:r>
              <a:rPr lang="en-GB" sz="1600" dirty="0" err="1"/>
              <a:t>eg</a:t>
            </a:r>
            <a:r>
              <a:rPr lang="en-GB" sz="1600" dirty="0"/>
              <a:t> 802.15.4, Bluetooth etc</a:t>
            </a:r>
          </a:p>
          <a:p>
            <a:pPr marL="385763" indent="-290513">
              <a:lnSpc>
                <a:spcPct val="110000"/>
              </a:lnSpc>
              <a:buSzPct val="33000"/>
              <a:buBlip>
                <a:blip r:embed="rId2"/>
              </a:buBlip>
              <a:tabLst>
                <a:tab pos="385763" algn="l"/>
                <a:tab pos="487363" algn="l"/>
                <a:tab pos="901700" algn="l"/>
                <a:tab pos="1316038" algn="l"/>
                <a:tab pos="1731963" algn="l"/>
                <a:tab pos="2146300" algn="l"/>
                <a:tab pos="2560638" algn="l"/>
                <a:tab pos="2974975" algn="l"/>
                <a:tab pos="3390900" algn="l"/>
                <a:tab pos="3805238" algn="l"/>
                <a:tab pos="4219575" algn="l"/>
                <a:tab pos="4633913" algn="l"/>
                <a:tab pos="5049838" algn="l"/>
                <a:tab pos="5464175" algn="l"/>
                <a:tab pos="5878513" algn="l"/>
                <a:tab pos="6292850" algn="l"/>
                <a:tab pos="6708775" algn="l"/>
                <a:tab pos="7123113" algn="l"/>
                <a:tab pos="7537450" algn="l"/>
                <a:tab pos="7951788" algn="l"/>
                <a:tab pos="8367713" algn="l"/>
              </a:tabLst>
            </a:pPr>
            <a:r>
              <a:rPr lang="en-GB" sz="2200" dirty="0"/>
              <a:t>But we still want to use the tried and tested protocols used on the Internet </a:t>
            </a:r>
          </a:p>
          <a:p>
            <a:pPr marL="385763" indent="-290513">
              <a:lnSpc>
                <a:spcPct val="110000"/>
              </a:lnSpc>
              <a:buSzPct val="33000"/>
              <a:buBlip>
                <a:blip r:embed="rId2"/>
              </a:buBlip>
              <a:tabLst>
                <a:tab pos="385763" algn="l"/>
                <a:tab pos="487363" algn="l"/>
                <a:tab pos="901700" algn="l"/>
                <a:tab pos="1316038" algn="l"/>
                <a:tab pos="1731963" algn="l"/>
                <a:tab pos="2146300" algn="l"/>
                <a:tab pos="2560638" algn="l"/>
                <a:tab pos="2974975" algn="l"/>
                <a:tab pos="3390900" algn="l"/>
                <a:tab pos="3805238" algn="l"/>
                <a:tab pos="4219575" algn="l"/>
                <a:tab pos="4633913" algn="l"/>
                <a:tab pos="5049838" algn="l"/>
                <a:tab pos="5464175" algn="l"/>
                <a:tab pos="5878513" algn="l"/>
                <a:tab pos="6292850" algn="l"/>
                <a:tab pos="6708775" algn="l"/>
                <a:tab pos="7123113" algn="l"/>
                <a:tab pos="7537450" algn="l"/>
                <a:tab pos="7951788" algn="l"/>
                <a:tab pos="8367713" algn="l"/>
              </a:tabLst>
            </a:pPr>
            <a:r>
              <a:rPr lang="en-GB" sz="2200" dirty="0"/>
              <a:t>Specifically, need to use IPv6 to cope with the expected volume of devices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
          <p:cNvSpPr>
            <a:spLocks noGrp="1" noChangeArrowheads="1"/>
          </p:cNvSpPr>
          <p:nvPr>
            <p:ph type="title" idx="4294967295"/>
          </p:nvPr>
        </p:nvSpPr>
        <p:spPr>
          <a:xfrm>
            <a:off x="457994" y="692150"/>
            <a:ext cx="8228012" cy="720725"/>
          </a:xfrm>
          <a:prstGeom prst="rect">
            <a:avLst/>
          </a:prstGeom>
        </p:spPr>
        <p:txBody>
          <a:bodyPr tIns="35268">
            <a:normAutofit fontScale="90000"/>
          </a:bodyPr>
          <a:lstStyle/>
          <a:p>
            <a:pPr>
              <a:tabLst>
                <a:tab pos="0" algn="l"/>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 pos="8293100" algn="l"/>
              </a:tabLst>
            </a:pPr>
            <a:r>
              <a:rPr lang="en-US" dirty="0" smtClean="0"/>
              <a:t>IP Routing in </a:t>
            </a:r>
            <a:r>
              <a:rPr lang="en-US" dirty="0"/>
              <a:t>M</a:t>
            </a:r>
            <a:r>
              <a:rPr lang="en-US" dirty="0" smtClean="0"/>
              <a:t>ulti-hop Networks</a:t>
            </a:r>
            <a:br>
              <a:rPr lang="en-US" dirty="0" smtClean="0"/>
            </a:br>
            <a:endParaRPr lang="en-US" dirty="0" smtClean="0"/>
          </a:p>
        </p:txBody>
      </p:sp>
      <p:sp>
        <p:nvSpPr>
          <p:cNvPr id="4099" name="Rectangle 2"/>
          <p:cNvSpPr>
            <a:spLocks noGrp="1" noChangeArrowheads="1"/>
          </p:cNvSpPr>
          <p:nvPr>
            <p:ph type="body" idx="4294967295"/>
          </p:nvPr>
        </p:nvSpPr>
        <p:spPr>
          <a:xfrm>
            <a:off x="550069" y="1773238"/>
            <a:ext cx="8043862" cy="4456112"/>
          </a:xfrm>
          <a:prstGeom prst="rect">
            <a:avLst/>
          </a:prstGeom>
        </p:spPr>
        <p:txBody>
          <a:bodyPr>
            <a:normAutofit fontScale="70000" lnSpcReduction="20000"/>
          </a:bodyPr>
          <a:lstStyle/>
          <a:p>
            <a:pPr marL="385763" indent="-290513">
              <a:buSzPct val="33000"/>
              <a:buFontTx/>
              <a:buBlip>
                <a:blip r:embed="rId3"/>
              </a:buBlip>
              <a:tabLst>
                <a:tab pos="385763" algn="l"/>
                <a:tab pos="487363" algn="l"/>
                <a:tab pos="901700" algn="l"/>
                <a:tab pos="1316038" algn="l"/>
                <a:tab pos="1731963" algn="l"/>
                <a:tab pos="2146300" algn="l"/>
                <a:tab pos="2560638" algn="l"/>
                <a:tab pos="2974975" algn="l"/>
                <a:tab pos="3390900" algn="l"/>
                <a:tab pos="3805238" algn="l"/>
                <a:tab pos="4219575" algn="l"/>
                <a:tab pos="4633913" algn="l"/>
                <a:tab pos="5049838" algn="l"/>
                <a:tab pos="5464175" algn="l"/>
                <a:tab pos="5878513" algn="l"/>
                <a:tab pos="6292850" algn="l"/>
                <a:tab pos="6708775" algn="l"/>
                <a:tab pos="7123113" algn="l"/>
                <a:tab pos="7537450" algn="l"/>
                <a:tab pos="7951788" algn="l"/>
                <a:tab pos="8367713" algn="l"/>
              </a:tabLst>
            </a:pPr>
            <a:r>
              <a:rPr lang="en-US" sz="3400" dirty="0" smtClean="0"/>
              <a:t>Classic IP uses IP addresses to perform the routing between hosts on different subnets</a:t>
            </a:r>
          </a:p>
          <a:p>
            <a:pPr marL="385763" indent="-290513">
              <a:buSzPct val="33000"/>
              <a:buFontTx/>
              <a:buBlip>
                <a:blip r:embed="rId3"/>
              </a:buBlip>
              <a:tabLst>
                <a:tab pos="385763" algn="l"/>
                <a:tab pos="487363" algn="l"/>
                <a:tab pos="901700" algn="l"/>
                <a:tab pos="1316038" algn="l"/>
                <a:tab pos="1731963" algn="l"/>
                <a:tab pos="2146300" algn="l"/>
                <a:tab pos="2560638" algn="l"/>
                <a:tab pos="2974975" algn="l"/>
                <a:tab pos="3390900" algn="l"/>
                <a:tab pos="3805238" algn="l"/>
                <a:tab pos="4219575" algn="l"/>
                <a:tab pos="4633913" algn="l"/>
                <a:tab pos="5049838" algn="l"/>
                <a:tab pos="5464175" algn="l"/>
                <a:tab pos="5878513" algn="l"/>
                <a:tab pos="6292850" algn="l"/>
                <a:tab pos="6708775" algn="l"/>
                <a:tab pos="7123113" algn="l"/>
                <a:tab pos="7537450" algn="l"/>
                <a:tab pos="7951788" algn="l"/>
                <a:tab pos="8367713" algn="l"/>
              </a:tabLst>
            </a:pPr>
            <a:r>
              <a:rPr lang="en-US" sz="3400" dirty="0" smtClean="0"/>
              <a:t>Mechanisms (</a:t>
            </a:r>
            <a:r>
              <a:rPr lang="en-US" sz="3400" dirty="0" err="1" smtClean="0"/>
              <a:t>eg</a:t>
            </a:r>
            <a:r>
              <a:rPr lang="en-US" sz="3400" dirty="0" smtClean="0"/>
              <a:t> Neighbor Discovery) designed with the assumption that  IP multicast will work over link-local scope</a:t>
            </a:r>
          </a:p>
          <a:p>
            <a:pPr marL="385763" indent="-290513">
              <a:buSzPct val="33000"/>
              <a:buFontTx/>
              <a:buBlip>
                <a:blip r:embed="rId3"/>
              </a:buBlip>
              <a:tabLst>
                <a:tab pos="385763" algn="l"/>
                <a:tab pos="487363" algn="l"/>
                <a:tab pos="901700" algn="l"/>
                <a:tab pos="1316038" algn="l"/>
                <a:tab pos="1731963" algn="l"/>
                <a:tab pos="2146300" algn="l"/>
                <a:tab pos="2560638" algn="l"/>
                <a:tab pos="2974975" algn="l"/>
                <a:tab pos="3390900" algn="l"/>
                <a:tab pos="3805238" algn="l"/>
                <a:tab pos="4219575" algn="l"/>
                <a:tab pos="4633913" algn="l"/>
                <a:tab pos="5049838" algn="l"/>
                <a:tab pos="5464175" algn="l"/>
                <a:tab pos="5878513" algn="l"/>
                <a:tab pos="6292850" algn="l"/>
                <a:tab pos="6708775" algn="l"/>
                <a:tab pos="7123113" algn="l"/>
                <a:tab pos="7537450" algn="l"/>
                <a:tab pos="7951788" algn="l"/>
                <a:tab pos="8367713" algn="l"/>
              </a:tabLst>
            </a:pPr>
            <a:r>
              <a:rPr lang="en-US" sz="3400" dirty="0" smtClean="0"/>
              <a:t>But this simple model breaks down if the underlying media doesn’t allow all hosts in a subnet to see each other</a:t>
            </a:r>
            <a:br>
              <a:rPr lang="en-US" sz="3400" dirty="0" smtClean="0"/>
            </a:br>
            <a:r>
              <a:rPr lang="en-US" sz="3400" dirty="0" smtClean="0"/>
              <a:t>(</a:t>
            </a:r>
            <a:r>
              <a:rPr lang="en-US" sz="3400" dirty="0" err="1" smtClean="0"/>
              <a:t>eg</a:t>
            </a:r>
            <a:r>
              <a:rPr lang="en-US" sz="3400" dirty="0" smtClean="0"/>
              <a:t> wireless)</a:t>
            </a:r>
          </a:p>
          <a:p>
            <a:pPr marL="785813" lvl="1" indent="-290513">
              <a:buSzPct val="33000"/>
              <a:buFontTx/>
              <a:buBlip>
                <a:blip r:embed="rId3"/>
              </a:buBlip>
              <a:tabLst>
                <a:tab pos="385763" algn="l"/>
                <a:tab pos="487363" algn="l"/>
                <a:tab pos="901700" algn="l"/>
                <a:tab pos="1316038" algn="l"/>
                <a:tab pos="1731963" algn="l"/>
                <a:tab pos="2146300" algn="l"/>
                <a:tab pos="2560638" algn="l"/>
                <a:tab pos="2974975" algn="l"/>
                <a:tab pos="3390900" algn="l"/>
                <a:tab pos="3805238" algn="l"/>
                <a:tab pos="4219575" algn="l"/>
                <a:tab pos="4633913" algn="l"/>
                <a:tab pos="5049838" algn="l"/>
                <a:tab pos="5464175" algn="l"/>
                <a:tab pos="5878513" algn="l"/>
                <a:tab pos="6292850" algn="l"/>
                <a:tab pos="6708775" algn="l"/>
                <a:tab pos="7123113" algn="l"/>
                <a:tab pos="7537450" algn="l"/>
                <a:tab pos="7951788" algn="l"/>
                <a:tab pos="8367713" algn="l"/>
              </a:tabLst>
            </a:pPr>
            <a:r>
              <a:rPr lang="en-US" sz="3400" dirty="0" smtClean="0"/>
              <a:t>In this case we need some way to connect the hosts in a subnet together – more routing</a:t>
            </a:r>
          </a:p>
          <a:p>
            <a:pPr marL="385763" indent="-290513">
              <a:buSzPct val="33000"/>
              <a:buFontTx/>
              <a:buBlip>
                <a:blip r:embed="rId3"/>
              </a:buBlip>
              <a:tabLst>
                <a:tab pos="385763" algn="l"/>
                <a:tab pos="487363" algn="l"/>
                <a:tab pos="901700" algn="l"/>
                <a:tab pos="1316038" algn="l"/>
                <a:tab pos="1731963" algn="l"/>
                <a:tab pos="2146300" algn="l"/>
                <a:tab pos="2560638" algn="l"/>
                <a:tab pos="2974975" algn="l"/>
                <a:tab pos="3390900" algn="l"/>
                <a:tab pos="3805238" algn="l"/>
                <a:tab pos="4219575" algn="l"/>
                <a:tab pos="4633913" algn="l"/>
                <a:tab pos="5049838" algn="l"/>
                <a:tab pos="5464175" algn="l"/>
                <a:tab pos="5878513" algn="l"/>
                <a:tab pos="6292850" algn="l"/>
                <a:tab pos="6708775" algn="l"/>
                <a:tab pos="7123113" algn="l"/>
                <a:tab pos="7537450" algn="l"/>
                <a:tab pos="7951788" algn="l"/>
                <a:tab pos="8367713" algn="l"/>
              </a:tabLst>
            </a:pPr>
            <a:r>
              <a:rPr lang="en-US" sz="3400" dirty="0" smtClean="0"/>
              <a:t>Two methods can be used</a:t>
            </a:r>
          </a:p>
          <a:p>
            <a:pPr marL="785813" lvl="1" indent="-290513">
              <a:buSzPct val="33000"/>
              <a:buFontTx/>
              <a:buBlip>
                <a:blip r:embed="rId3"/>
              </a:buBlip>
              <a:tabLst>
                <a:tab pos="385763" algn="l"/>
                <a:tab pos="487363" algn="l"/>
                <a:tab pos="901700" algn="l"/>
                <a:tab pos="1316038" algn="l"/>
                <a:tab pos="1731963" algn="l"/>
                <a:tab pos="2146300" algn="l"/>
                <a:tab pos="2560638" algn="l"/>
                <a:tab pos="2974975" algn="l"/>
                <a:tab pos="3390900" algn="l"/>
                <a:tab pos="3805238" algn="l"/>
                <a:tab pos="4219575" algn="l"/>
                <a:tab pos="4633913" algn="l"/>
                <a:tab pos="5049838" algn="l"/>
                <a:tab pos="5464175" algn="l"/>
                <a:tab pos="5878513" algn="l"/>
                <a:tab pos="6292850" algn="l"/>
                <a:tab pos="6708775" algn="l"/>
                <a:tab pos="7123113" algn="l"/>
                <a:tab pos="7537450" algn="l"/>
                <a:tab pos="7951788" algn="l"/>
                <a:tab pos="8367713" algn="l"/>
              </a:tabLst>
            </a:pPr>
            <a:r>
              <a:rPr lang="en-US" sz="3400" dirty="0" smtClean="0"/>
              <a:t>Route-Over (L3 or IP routing)</a:t>
            </a:r>
          </a:p>
          <a:p>
            <a:pPr marL="785813" lvl="1" indent="-290513">
              <a:buSzPct val="33000"/>
              <a:buFontTx/>
              <a:buBlip>
                <a:blip r:embed="rId3"/>
              </a:buBlip>
              <a:tabLst>
                <a:tab pos="385763" algn="l"/>
                <a:tab pos="487363" algn="l"/>
                <a:tab pos="901700" algn="l"/>
                <a:tab pos="1316038" algn="l"/>
                <a:tab pos="1731963" algn="l"/>
                <a:tab pos="2146300" algn="l"/>
                <a:tab pos="2560638" algn="l"/>
                <a:tab pos="2974975" algn="l"/>
                <a:tab pos="3390900" algn="l"/>
                <a:tab pos="3805238" algn="l"/>
                <a:tab pos="4219575" algn="l"/>
                <a:tab pos="4633913" algn="l"/>
                <a:tab pos="5049838" algn="l"/>
                <a:tab pos="5464175" algn="l"/>
                <a:tab pos="5878513" algn="l"/>
                <a:tab pos="6292850" algn="l"/>
                <a:tab pos="6708775" algn="l"/>
                <a:tab pos="7123113" algn="l"/>
                <a:tab pos="7537450" algn="l"/>
                <a:tab pos="7951788" algn="l"/>
                <a:tab pos="8367713" algn="l"/>
              </a:tabLst>
            </a:pPr>
            <a:r>
              <a:rPr lang="en-US" sz="3400" dirty="0" smtClean="0"/>
              <a:t>Mesh-Under (L2 routing) </a:t>
            </a:r>
          </a:p>
          <a:p>
            <a:pPr marL="385763" indent="-290513">
              <a:buSzPct val="33000"/>
              <a:buFontTx/>
              <a:buBlip>
                <a:blip r:embed="rId3"/>
              </a:buBlip>
              <a:tabLst>
                <a:tab pos="385763" algn="l"/>
                <a:tab pos="487363" algn="l"/>
                <a:tab pos="901700" algn="l"/>
                <a:tab pos="1316038" algn="l"/>
                <a:tab pos="1731963" algn="l"/>
                <a:tab pos="2146300" algn="l"/>
                <a:tab pos="2560638" algn="l"/>
                <a:tab pos="2974975" algn="l"/>
                <a:tab pos="3390900" algn="l"/>
                <a:tab pos="3805238" algn="l"/>
                <a:tab pos="4219575" algn="l"/>
                <a:tab pos="4633913" algn="l"/>
                <a:tab pos="5049838" algn="l"/>
                <a:tab pos="5464175" algn="l"/>
                <a:tab pos="5878513" algn="l"/>
                <a:tab pos="6292850" algn="l"/>
                <a:tab pos="6708775" algn="l"/>
                <a:tab pos="7123113" algn="l"/>
                <a:tab pos="7537450" algn="l"/>
                <a:tab pos="7951788" algn="l"/>
                <a:tab pos="8367713" algn="l"/>
              </a:tabLst>
            </a:pPr>
            <a:r>
              <a:rPr lang="en-US" sz="3400" dirty="0" smtClean="0"/>
              <a:t>Each has slightly different characteristics</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692150"/>
            <a:ext cx="8229600" cy="792163"/>
          </a:xfrm>
          <a:prstGeom prst="rect">
            <a:avLst/>
          </a:prstGeom>
        </p:spPr>
        <p:txBody>
          <a:bodyPr/>
          <a:lstStyle/>
          <a:p>
            <a:r>
              <a:rPr lang="en-GB" dirty="0" smtClean="0"/>
              <a:t>Route-over</a:t>
            </a:r>
            <a:endParaRPr lang="en-GB" dirty="0"/>
          </a:p>
        </p:txBody>
      </p:sp>
      <p:sp>
        <p:nvSpPr>
          <p:cNvPr id="3" name="Content Placeholder 2"/>
          <p:cNvSpPr>
            <a:spLocks noGrp="1"/>
          </p:cNvSpPr>
          <p:nvPr>
            <p:ph idx="4294967295"/>
          </p:nvPr>
        </p:nvSpPr>
        <p:spPr>
          <a:xfrm>
            <a:off x="457200" y="1484313"/>
            <a:ext cx="8229600" cy="4525962"/>
          </a:xfrm>
          <a:prstGeom prst="rect">
            <a:avLst/>
          </a:prstGeom>
        </p:spPr>
        <p:txBody>
          <a:bodyPr>
            <a:normAutofit fontScale="92500" lnSpcReduction="10000"/>
          </a:bodyPr>
          <a:lstStyle/>
          <a:p>
            <a:pPr marL="385763" indent="-290513">
              <a:buSzPct val="33000"/>
              <a:buFontTx/>
              <a:buBlip>
                <a:blip r:embed="rId2"/>
              </a:buBlip>
              <a:tabLst>
                <a:tab pos="385763" algn="l"/>
                <a:tab pos="487363" algn="l"/>
                <a:tab pos="901700" algn="l"/>
                <a:tab pos="1316038" algn="l"/>
                <a:tab pos="1731963" algn="l"/>
                <a:tab pos="2146300" algn="l"/>
                <a:tab pos="2560638" algn="l"/>
                <a:tab pos="2974975" algn="l"/>
                <a:tab pos="3390900" algn="l"/>
                <a:tab pos="3805238" algn="l"/>
                <a:tab pos="4219575" algn="l"/>
                <a:tab pos="4633913" algn="l"/>
                <a:tab pos="5049838" algn="l"/>
                <a:tab pos="5464175" algn="l"/>
                <a:tab pos="5878513" algn="l"/>
                <a:tab pos="6292850" algn="l"/>
                <a:tab pos="6708775" algn="l"/>
                <a:tab pos="7123113" algn="l"/>
                <a:tab pos="7537450" algn="l"/>
                <a:tab pos="7951788" algn="l"/>
                <a:tab pos="8367713" algn="l"/>
              </a:tabLst>
            </a:pPr>
            <a:r>
              <a:rPr lang="en-US" dirty="0" smtClean="0"/>
              <a:t>Treats each host as a router in an independent subnet</a:t>
            </a:r>
          </a:p>
          <a:p>
            <a:pPr marL="785813" lvl="1" indent="-290513">
              <a:buSzPct val="33000"/>
              <a:buFontTx/>
              <a:buBlip>
                <a:blip r:embed="rId2"/>
              </a:buBlip>
              <a:tabLst>
                <a:tab pos="385763" algn="l"/>
                <a:tab pos="487363" algn="l"/>
                <a:tab pos="901700" algn="l"/>
                <a:tab pos="1316038" algn="l"/>
                <a:tab pos="1731963" algn="l"/>
                <a:tab pos="2146300" algn="l"/>
                <a:tab pos="2560638" algn="l"/>
                <a:tab pos="2974975" algn="l"/>
                <a:tab pos="3390900" algn="l"/>
                <a:tab pos="3805238" algn="l"/>
                <a:tab pos="4219575" algn="l"/>
                <a:tab pos="4633913" algn="l"/>
                <a:tab pos="5049838" algn="l"/>
                <a:tab pos="5464175" algn="l"/>
                <a:tab pos="5878513" algn="l"/>
                <a:tab pos="6292850" algn="l"/>
                <a:tab pos="6708775" algn="l"/>
                <a:tab pos="7123113" algn="l"/>
                <a:tab pos="7537450" algn="l"/>
                <a:tab pos="7951788" algn="l"/>
                <a:tab pos="8367713" algn="l"/>
              </a:tabLst>
            </a:pPr>
            <a:r>
              <a:rPr lang="en-US" dirty="0" smtClean="0"/>
              <a:t>Each hop to the destination is an IP transfer</a:t>
            </a:r>
          </a:p>
          <a:p>
            <a:pPr marL="785813" lvl="1" indent="-290513">
              <a:buSzPct val="33000"/>
              <a:buFontTx/>
              <a:buBlip>
                <a:blip r:embed="rId2"/>
              </a:buBlip>
              <a:tabLst>
                <a:tab pos="385763" algn="l"/>
                <a:tab pos="487363" algn="l"/>
                <a:tab pos="901700" algn="l"/>
                <a:tab pos="1316038" algn="l"/>
                <a:tab pos="1731963" algn="l"/>
                <a:tab pos="2146300" algn="l"/>
                <a:tab pos="2560638" algn="l"/>
                <a:tab pos="2974975" algn="l"/>
                <a:tab pos="3390900" algn="l"/>
                <a:tab pos="3805238" algn="l"/>
                <a:tab pos="4219575" algn="l"/>
                <a:tab pos="4633913" algn="l"/>
                <a:tab pos="5049838" algn="l"/>
                <a:tab pos="5464175" algn="l"/>
                <a:tab pos="5878513" algn="l"/>
                <a:tab pos="6292850" algn="l"/>
                <a:tab pos="6708775" algn="l"/>
                <a:tab pos="7123113" algn="l"/>
                <a:tab pos="7537450" algn="l"/>
                <a:tab pos="7951788" algn="l"/>
                <a:tab pos="8367713" algn="l"/>
              </a:tabLst>
            </a:pPr>
            <a:r>
              <a:rPr lang="en-US" dirty="0" smtClean="0"/>
              <a:t>Therefore it looks like the message is going from one router between subnet to the next</a:t>
            </a:r>
          </a:p>
          <a:p>
            <a:pPr marL="385763" indent="-290513">
              <a:buSzPct val="33000"/>
              <a:buFontTx/>
              <a:buBlip>
                <a:blip r:embed="rId2"/>
              </a:buBlip>
              <a:tabLst>
                <a:tab pos="385763" algn="l"/>
                <a:tab pos="487363" algn="l"/>
                <a:tab pos="901700" algn="l"/>
                <a:tab pos="1316038" algn="l"/>
                <a:tab pos="1731963" algn="l"/>
                <a:tab pos="2146300" algn="l"/>
                <a:tab pos="2560638" algn="l"/>
                <a:tab pos="2974975" algn="l"/>
                <a:tab pos="3390900" algn="l"/>
                <a:tab pos="3805238" algn="l"/>
                <a:tab pos="4219575" algn="l"/>
                <a:tab pos="4633913" algn="l"/>
                <a:tab pos="5049838" algn="l"/>
                <a:tab pos="5464175" algn="l"/>
                <a:tab pos="5878513" algn="l"/>
                <a:tab pos="6292850" algn="l"/>
                <a:tab pos="6708775" algn="l"/>
                <a:tab pos="7123113" algn="l"/>
                <a:tab pos="7537450" algn="l"/>
                <a:tab pos="7951788" algn="l"/>
                <a:tab pos="8367713" algn="l"/>
              </a:tabLst>
            </a:pPr>
            <a:r>
              <a:rPr lang="en-US" dirty="0" smtClean="0"/>
              <a:t>Problems with Route-over</a:t>
            </a:r>
          </a:p>
          <a:p>
            <a:pPr marL="785813" lvl="1" indent="-290513">
              <a:buSzPct val="33000"/>
              <a:buFontTx/>
              <a:buBlip>
                <a:blip r:embed="rId2"/>
              </a:buBlip>
              <a:tabLst>
                <a:tab pos="385763" algn="l"/>
                <a:tab pos="487363" algn="l"/>
                <a:tab pos="901700" algn="l"/>
                <a:tab pos="1316038" algn="l"/>
                <a:tab pos="1731963" algn="l"/>
                <a:tab pos="2146300" algn="l"/>
                <a:tab pos="2560638" algn="l"/>
                <a:tab pos="2974975" algn="l"/>
                <a:tab pos="3390900" algn="l"/>
                <a:tab pos="3805238" algn="l"/>
                <a:tab pos="4219575" algn="l"/>
                <a:tab pos="4633913" algn="l"/>
                <a:tab pos="5049838" algn="l"/>
                <a:tab pos="5464175" algn="l"/>
                <a:tab pos="5878513" algn="l"/>
                <a:tab pos="6292850" algn="l"/>
                <a:tab pos="6708775" algn="l"/>
                <a:tab pos="7123113" algn="l"/>
                <a:tab pos="7537450" algn="l"/>
                <a:tab pos="7951788" algn="l"/>
                <a:tab pos="8367713" algn="l"/>
              </a:tabLst>
            </a:pPr>
            <a:r>
              <a:rPr lang="en-US" dirty="0" smtClean="0"/>
              <a:t>Breaks lots of things</a:t>
            </a:r>
          </a:p>
          <a:p>
            <a:pPr marL="1185863" lvl="2" indent="-290513">
              <a:buSzPct val="33000"/>
              <a:buFontTx/>
              <a:buBlip>
                <a:blip r:embed="rId2"/>
              </a:buBlip>
              <a:tabLst>
                <a:tab pos="385763" algn="l"/>
                <a:tab pos="487363" algn="l"/>
                <a:tab pos="901700" algn="l"/>
                <a:tab pos="1316038" algn="l"/>
                <a:tab pos="1731963" algn="l"/>
                <a:tab pos="2146300" algn="l"/>
                <a:tab pos="2560638" algn="l"/>
                <a:tab pos="2974975" algn="l"/>
                <a:tab pos="3390900" algn="l"/>
                <a:tab pos="3805238" algn="l"/>
                <a:tab pos="4219575" algn="l"/>
                <a:tab pos="4633913" algn="l"/>
                <a:tab pos="5049838" algn="l"/>
                <a:tab pos="5464175" algn="l"/>
                <a:tab pos="5878513" algn="l"/>
                <a:tab pos="6292850" algn="l"/>
                <a:tab pos="6708775" algn="l"/>
                <a:tab pos="7123113" algn="l"/>
                <a:tab pos="7537450" algn="l"/>
                <a:tab pos="7951788" algn="l"/>
                <a:tab pos="8367713" algn="l"/>
              </a:tabLst>
            </a:pPr>
            <a:r>
              <a:rPr lang="en-US" dirty="0" smtClean="0"/>
              <a:t>Difficult to define the scope of message</a:t>
            </a:r>
          </a:p>
          <a:p>
            <a:pPr marL="1185863" lvl="2" indent="-290513">
              <a:buSzPct val="33000"/>
              <a:buFontTx/>
              <a:buBlip>
                <a:blip r:embed="rId2"/>
              </a:buBlip>
              <a:tabLst>
                <a:tab pos="385763" algn="l"/>
                <a:tab pos="487363" algn="l"/>
                <a:tab pos="901700" algn="l"/>
                <a:tab pos="1316038" algn="l"/>
                <a:tab pos="1731963" algn="l"/>
                <a:tab pos="2146300" algn="l"/>
                <a:tab pos="2560638" algn="l"/>
                <a:tab pos="2974975" algn="l"/>
                <a:tab pos="3390900" algn="l"/>
                <a:tab pos="3805238" algn="l"/>
                <a:tab pos="4219575" algn="l"/>
                <a:tab pos="4633913" algn="l"/>
                <a:tab pos="5049838" algn="l"/>
                <a:tab pos="5464175" algn="l"/>
                <a:tab pos="5878513" algn="l"/>
                <a:tab pos="6292850" algn="l"/>
                <a:tab pos="6708775" algn="l"/>
                <a:tab pos="7123113" algn="l"/>
                <a:tab pos="7537450" algn="l"/>
                <a:tab pos="7951788" algn="l"/>
                <a:tab pos="8367713" algn="l"/>
              </a:tabLst>
            </a:pPr>
            <a:r>
              <a:rPr lang="en-US" dirty="0" smtClean="0"/>
              <a:t>Link-local is no longer equivalent to “my segment”</a:t>
            </a:r>
          </a:p>
          <a:p>
            <a:pPr marL="785813" lvl="1" indent="-290513">
              <a:buSzPct val="33000"/>
              <a:buFontTx/>
              <a:buBlip>
                <a:blip r:embed="rId2"/>
              </a:buBlip>
              <a:tabLst>
                <a:tab pos="385763" algn="l"/>
                <a:tab pos="487363" algn="l"/>
                <a:tab pos="901700" algn="l"/>
                <a:tab pos="1316038" algn="l"/>
                <a:tab pos="1731963" algn="l"/>
                <a:tab pos="2146300" algn="l"/>
                <a:tab pos="2560638" algn="l"/>
                <a:tab pos="2974975" algn="l"/>
                <a:tab pos="3390900" algn="l"/>
                <a:tab pos="3805238" algn="l"/>
                <a:tab pos="4219575" algn="l"/>
                <a:tab pos="4633913" algn="l"/>
                <a:tab pos="5049838" algn="l"/>
                <a:tab pos="5464175" algn="l"/>
                <a:tab pos="5878513" algn="l"/>
                <a:tab pos="6292850" algn="l"/>
                <a:tab pos="6708775" algn="l"/>
                <a:tab pos="7123113" algn="l"/>
                <a:tab pos="7537450" algn="l"/>
                <a:tab pos="7951788" algn="l"/>
                <a:tab pos="8367713" algn="l"/>
              </a:tabLst>
            </a:pPr>
            <a:r>
              <a:rPr lang="en-US" dirty="0" smtClean="0"/>
              <a:t>Efficiency issues</a:t>
            </a:r>
          </a:p>
          <a:p>
            <a:endParaRPr lang="en-GB"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
          <p:cNvSpPr>
            <a:spLocks noGrp="1" noChangeArrowheads="1"/>
          </p:cNvSpPr>
          <p:nvPr>
            <p:ph type="title" idx="4294967295"/>
          </p:nvPr>
        </p:nvSpPr>
        <p:spPr>
          <a:xfrm>
            <a:off x="457994" y="692150"/>
            <a:ext cx="8228012" cy="792163"/>
          </a:xfrm>
          <a:prstGeom prst="rect">
            <a:avLst/>
          </a:prstGeom>
        </p:spPr>
        <p:txBody>
          <a:bodyPr tIns="35268">
            <a:normAutofit/>
          </a:bodyPr>
          <a:lstStyle/>
          <a:p>
            <a:pPr>
              <a:tabLst>
                <a:tab pos="0" algn="l"/>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 pos="8293100" algn="l"/>
              </a:tabLst>
            </a:pPr>
            <a:r>
              <a:rPr lang="en-US" dirty="0" smtClean="0"/>
              <a:t>Mesh-under</a:t>
            </a:r>
          </a:p>
        </p:txBody>
      </p:sp>
      <p:sp>
        <p:nvSpPr>
          <p:cNvPr id="5123" name="Rectangle 2"/>
          <p:cNvSpPr>
            <a:spLocks noGrp="1" noChangeArrowheads="1"/>
          </p:cNvSpPr>
          <p:nvPr>
            <p:ph type="body" idx="4294967295"/>
          </p:nvPr>
        </p:nvSpPr>
        <p:spPr>
          <a:xfrm>
            <a:off x="550069" y="1439863"/>
            <a:ext cx="8043863" cy="3976687"/>
          </a:xfrm>
          <a:prstGeom prst="rect">
            <a:avLst/>
          </a:prstGeom>
        </p:spPr>
        <p:txBody>
          <a:bodyPr>
            <a:normAutofit fontScale="85000" lnSpcReduction="10000"/>
          </a:bodyPr>
          <a:lstStyle/>
          <a:p>
            <a:pPr marL="385763" indent="-290513">
              <a:buSzPct val="33000"/>
              <a:buFontTx/>
              <a:buBlip>
                <a:blip r:embed="rId3"/>
              </a:buBlip>
              <a:tabLst>
                <a:tab pos="385763" algn="l"/>
                <a:tab pos="487363" algn="l"/>
                <a:tab pos="901700" algn="l"/>
                <a:tab pos="1316038" algn="l"/>
                <a:tab pos="1731963" algn="l"/>
                <a:tab pos="2146300" algn="l"/>
                <a:tab pos="2560638" algn="l"/>
                <a:tab pos="2974975" algn="l"/>
                <a:tab pos="3390900" algn="l"/>
                <a:tab pos="3805238" algn="l"/>
                <a:tab pos="4219575" algn="l"/>
                <a:tab pos="4633913" algn="l"/>
                <a:tab pos="5049838" algn="l"/>
                <a:tab pos="5464175" algn="l"/>
                <a:tab pos="5878513" algn="l"/>
                <a:tab pos="6292850" algn="l"/>
                <a:tab pos="6708775" algn="l"/>
                <a:tab pos="7123113" algn="l"/>
                <a:tab pos="7537450" algn="l"/>
                <a:tab pos="7951788" algn="l"/>
                <a:tab pos="8367713" algn="l"/>
              </a:tabLst>
            </a:pPr>
            <a:r>
              <a:rPr lang="en-US" dirty="0" smtClean="0"/>
              <a:t>Use L2 routing to connect devices in the subnet</a:t>
            </a:r>
          </a:p>
          <a:p>
            <a:pPr marL="385763" indent="-290513">
              <a:buSzPct val="33000"/>
              <a:buFontTx/>
              <a:buBlip>
                <a:blip r:embed="rId3"/>
              </a:buBlip>
              <a:tabLst>
                <a:tab pos="385763" algn="l"/>
                <a:tab pos="487363" algn="l"/>
                <a:tab pos="901700" algn="l"/>
                <a:tab pos="1316038" algn="l"/>
                <a:tab pos="1731963" algn="l"/>
                <a:tab pos="2146300" algn="l"/>
                <a:tab pos="2560638" algn="l"/>
                <a:tab pos="2974975" algn="l"/>
                <a:tab pos="3390900" algn="l"/>
                <a:tab pos="3805238" algn="l"/>
                <a:tab pos="4219575" algn="l"/>
                <a:tab pos="4633913" algn="l"/>
                <a:tab pos="5049838" algn="l"/>
                <a:tab pos="5464175" algn="l"/>
                <a:tab pos="5878513" algn="l"/>
                <a:tab pos="6292850" algn="l"/>
                <a:tab pos="6708775" algn="l"/>
                <a:tab pos="7123113" algn="l"/>
                <a:tab pos="7537450" algn="l"/>
                <a:tab pos="7951788" algn="l"/>
                <a:tab pos="8367713" algn="l"/>
              </a:tabLst>
            </a:pPr>
            <a:r>
              <a:rPr lang="en-US" dirty="0" smtClean="0"/>
              <a:t>Multiple L2 hops are transparent to L3</a:t>
            </a:r>
          </a:p>
          <a:p>
            <a:pPr marL="385763" indent="-290513">
              <a:buSzPct val="33000"/>
              <a:buFontTx/>
              <a:buBlip>
                <a:blip r:embed="rId3"/>
              </a:buBlip>
              <a:tabLst>
                <a:tab pos="385763" algn="l"/>
                <a:tab pos="487363" algn="l"/>
                <a:tab pos="901700" algn="l"/>
                <a:tab pos="1316038" algn="l"/>
                <a:tab pos="1731963" algn="l"/>
                <a:tab pos="2146300" algn="l"/>
                <a:tab pos="2560638" algn="l"/>
                <a:tab pos="2974975" algn="l"/>
                <a:tab pos="3390900" algn="l"/>
                <a:tab pos="3805238" algn="l"/>
                <a:tab pos="4219575" algn="l"/>
                <a:tab pos="4633913" algn="l"/>
                <a:tab pos="5049838" algn="l"/>
                <a:tab pos="5464175" algn="l"/>
                <a:tab pos="5878513" algn="l"/>
                <a:tab pos="6292850" algn="l"/>
                <a:tab pos="6708775" algn="l"/>
                <a:tab pos="7123113" algn="l"/>
                <a:tab pos="7537450" algn="l"/>
                <a:tab pos="7951788" algn="l"/>
                <a:tab pos="8367713" algn="l"/>
              </a:tabLst>
            </a:pPr>
            <a:r>
              <a:rPr lang="en-US" dirty="0" smtClean="0"/>
              <a:t>IP packet transfers from (Border) router is one IP hop</a:t>
            </a:r>
          </a:p>
          <a:p>
            <a:pPr marL="785813" lvl="1" indent="-290513">
              <a:buSzPct val="33000"/>
              <a:buFontTx/>
              <a:buBlip>
                <a:blip r:embed="rId3"/>
              </a:buBlip>
              <a:tabLst>
                <a:tab pos="385763" algn="l"/>
                <a:tab pos="487363" algn="l"/>
                <a:tab pos="901700" algn="l"/>
                <a:tab pos="1316038" algn="l"/>
                <a:tab pos="1731963" algn="l"/>
                <a:tab pos="2146300" algn="l"/>
                <a:tab pos="2560638" algn="l"/>
                <a:tab pos="2974975" algn="l"/>
                <a:tab pos="3390900" algn="l"/>
                <a:tab pos="3805238" algn="l"/>
                <a:tab pos="4219575" algn="l"/>
                <a:tab pos="4633913" algn="l"/>
                <a:tab pos="5049838" algn="l"/>
                <a:tab pos="5464175" algn="l"/>
                <a:tab pos="5878513" algn="l"/>
                <a:tab pos="6292850" algn="l"/>
                <a:tab pos="6708775" algn="l"/>
                <a:tab pos="7123113" algn="l"/>
                <a:tab pos="7537450" algn="l"/>
                <a:tab pos="7951788" algn="l"/>
                <a:tab pos="8367713" algn="l"/>
              </a:tabLst>
            </a:pPr>
            <a:r>
              <a:rPr lang="en-US" dirty="0" smtClean="0"/>
              <a:t>IP hop count controlling a packet’s Time-To-Live is still sensible</a:t>
            </a:r>
          </a:p>
          <a:p>
            <a:pPr marL="785813" lvl="1" indent="-290513">
              <a:buSzPct val="33000"/>
              <a:buFontTx/>
              <a:buBlip>
                <a:blip r:embed="rId3"/>
              </a:buBlip>
              <a:tabLst>
                <a:tab pos="385763" algn="l"/>
                <a:tab pos="487363" algn="l"/>
                <a:tab pos="901700" algn="l"/>
                <a:tab pos="1316038" algn="l"/>
                <a:tab pos="1731963" algn="l"/>
                <a:tab pos="2146300" algn="l"/>
                <a:tab pos="2560638" algn="l"/>
                <a:tab pos="2974975" algn="l"/>
                <a:tab pos="3390900" algn="l"/>
                <a:tab pos="3805238" algn="l"/>
                <a:tab pos="4219575" algn="l"/>
                <a:tab pos="4633913" algn="l"/>
                <a:tab pos="5049838" algn="l"/>
                <a:tab pos="5464175" algn="l"/>
                <a:tab pos="5878513" algn="l"/>
                <a:tab pos="6292850" algn="l"/>
                <a:tab pos="6708775" algn="l"/>
                <a:tab pos="7123113" algn="l"/>
                <a:tab pos="7537450" algn="l"/>
                <a:tab pos="7951788" algn="l"/>
                <a:tab pos="8367713" algn="l"/>
              </a:tabLst>
            </a:pPr>
            <a:r>
              <a:rPr lang="en-US" dirty="0" smtClean="0"/>
              <a:t>Media boundary (</a:t>
            </a:r>
            <a:r>
              <a:rPr lang="en-US" dirty="0" err="1" smtClean="0"/>
              <a:t>eg</a:t>
            </a:r>
            <a:r>
              <a:rPr lang="en-US" dirty="0" smtClean="0"/>
              <a:t> Wireless PAN) is link local scope</a:t>
            </a:r>
          </a:p>
          <a:p>
            <a:pPr marL="785813" lvl="1" indent="-290513">
              <a:buSzPct val="33000"/>
              <a:buFontTx/>
              <a:buBlip>
                <a:blip r:embed="rId3"/>
              </a:buBlip>
              <a:tabLst>
                <a:tab pos="385763" algn="l"/>
                <a:tab pos="487363" algn="l"/>
                <a:tab pos="901700" algn="l"/>
                <a:tab pos="1316038" algn="l"/>
                <a:tab pos="1731963" algn="l"/>
                <a:tab pos="2146300" algn="l"/>
                <a:tab pos="2560638" algn="l"/>
                <a:tab pos="2974975" algn="l"/>
                <a:tab pos="3390900" algn="l"/>
                <a:tab pos="3805238" algn="l"/>
                <a:tab pos="4219575" algn="l"/>
                <a:tab pos="4633913" algn="l"/>
                <a:tab pos="5049838" algn="l"/>
                <a:tab pos="5464175" algn="l"/>
                <a:tab pos="5878513" algn="l"/>
                <a:tab pos="6292850" algn="l"/>
                <a:tab pos="6708775" algn="l"/>
                <a:tab pos="7123113" algn="l"/>
                <a:tab pos="7537450" algn="l"/>
                <a:tab pos="7951788" algn="l"/>
                <a:tab pos="8367713" algn="l"/>
              </a:tabLst>
            </a:pPr>
            <a:r>
              <a:rPr lang="en-US" dirty="0" smtClean="0"/>
              <a:t>Maintains appearance of “</a:t>
            </a:r>
            <a:r>
              <a:rPr lang="en-US" dirty="0" err="1" smtClean="0"/>
              <a:t>ethernet</a:t>
            </a:r>
            <a:r>
              <a:rPr lang="en-US" dirty="0" smtClean="0"/>
              <a:t> like” network</a:t>
            </a:r>
          </a:p>
          <a:p>
            <a:pPr marL="385763" indent="-290513">
              <a:buSzPct val="33000"/>
              <a:buFontTx/>
              <a:buBlip>
                <a:blip r:embed="rId3"/>
              </a:buBlip>
              <a:tabLst>
                <a:tab pos="385763" algn="l"/>
                <a:tab pos="487363" algn="l"/>
                <a:tab pos="901700" algn="l"/>
                <a:tab pos="1316038" algn="l"/>
                <a:tab pos="1731963" algn="l"/>
                <a:tab pos="2146300" algn="l"/>
                <a:tab pos="2560638" algn="l"/>
                <a:tab pos="2974975" algn="l"/>
                <a:tab pos="3390900" algn="l"/>
                <a:tab pos="3805238" algn="l"/>
                <a:tab pos="4219575" algn="l"/>
                <a:tab pos="4633913" algn="l"/>
                <a:tab pos="5049838" algn="l"/>
                <a:tab pos="5464175" algn="l"/>
                <a:tab pos="5878513" algn="l"/>
                <a:tab pos="6292850" algn="l"/>
                <a:tab pos="6708775" algn="l"/>
                <a:tab pos="7123113" algn="l"/>
                <a:tab pos="7537450" algn="l"/>
                <a:tab pos="7951788" algn="l"/>
                <a:tab pos="8367713" algn="l"/>
              </a:tabLst>
            </a:pPr>
            <a:r>
              <a:rPr lang="en-US" dirty="0" smtClean="0"/>
              <a:t>Things just work</a:t>
            </a:r>
          </a:p>
          <a:p>
            <a:pPr marL="785813" lvl="1" indent="-290513">
              <a:buSzPct val="33000"/>
              <a:buFontTx/>
              <a:buBlip>
                <a:blip r:embed="rId3"/>
              </a:buBlip>
              <a:tabLst>
                <a:tab pos="385763" algn="l"/>
                <a:tab pos="487363" algn="l"/>
                <a:tab pos="901700" algn="l"/>
                <a:tab pos="1316038" algn="l"/>
                <a:tab pos="1731963" algn="l"/>
                <a:tab pos="2146300" algn="l"/>
                <a:tab pos="2560638" algn="l"/>
                <a:tab pos="2974975" algn="l"/>
                <a:tab pos="3390900" algn="l"/>
                <a:tab pos="3805238" algn="l"/>
                <a:tab pos="4219575" algn="l"/>
                <a:tab pos="4633913" algn="l"/>
                <a:tab pos="5049838" algn="l"/>
                <a:tab pos="5464175" algn="l"/>
                <a:tab pos="5878513" algn="l"/>
                <a:tab pos="6292850" algn="l"/>
                <a:tab pos="6708775" algn="l"/>
                <a:tab pos="7123113" algn="l"/>
                <a:tab pos="7537450" algn="l"/>
                <a:tab pos="7951788" algn="l"/>
                <a:tab pos="8367713" algn="l"/>
              </a:tabLst>
            </a:pPr>
            <a:r>
              <a:rPr lang="en-US" dirty="0" smtClean="0"/>
              <a:t>Multicast can be dealt with at L2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
          <p:cNvSpPr>
            <a:spLocks noGrp="1" noChangeArrowheads="1"/>
          </p:cNvSpPr>
          <p:nvPr>
            <p:ph type="title" idx="4294967295"/>
          </p:nvPr>
        </p:nvSpPr>
        <p:spPr>
          <a:xfrm>
            <a:off x="459582" y="692150"/>
            <a:ext cx="8224837" cy="792163"/>
          </a:xfrm>
          <a:prstGeom prst="rect">
            <a:avLst/>
          </a:prstGeom>
        </p:spPr>
        <p:txBody>
          <a:bodyPr/>
          <a:lstStyle/>
          <a:p>
            <a:pPr>
              <a:tabLst>
                <a:tab pos="0" algn="l"/>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 pos="8293100" algn="l"/>
              </a:tabLst>
            </a:pPr>
            <a:r>
              <a:rPr lang="en-US" dirty="0" smtClean="0"/>
              <a:t>L2 Routing</a:t>
            </a:r>
          </a:p>
        </p:txBody>
      </p:sp>
      <p:sp>
        <p:nvSpPr>
          <p:cNvPr id="14339" name="Rectangle 2"/>
          <p:cNvSpPr>
            <a:spLocks noGrp="1" noChangeArrowheads="1"/>
          </p:cNvSpPr>
          <p:nvPr>
            <p:ph type="body" idx="4294967295"/>
          </p:nvPr>
        </p:nvSpPr>
        <p:spPr>
          <a:xfrm>
            <a:off x="550863" y="1628775"/>
            <a:ext cx="8042275" cy="3973513"/>
          </a:xfrm>
          <a:prstGeom prst="rect">
            <a:avLst/>
          </a:prstGeom>
        </p:spPr>
        <p:txBody>
          <a:bodyPr>
            <a:normAutofit fontScale="70000" lnSpcReduction="20000"/>
          </a:bodyPr>
          <a:lstStyle/>
          <a:p>
            <a:pPr marL="307975" indent="-307975">
              <a:buSzPct val="33000"/>
              <a:buFontTx/>
              <a:buBlip>
                <a:blip r:embed="rId3"/>
              </a:buBlip>
              <a:tabLst>
                <a:tab pos="307975" algn="l"/>
                <a:tab pos="409575" algn="l"/>
                <a:tab pos="823913" algn="l"/>
                <a:tab pos="1239838" algn="l"/>
                <a:tab pos="1654175" algn="l"/>
                <a:tab pos="2068513" algn="l"/>
                <a:tab pos="2482850" algn="l"/>
                <a:tab pos="2897188" algn="l"/>
                <a:tab pos="3313113" algn="l"/>
                <a:tab pos="3727450" algn="l"/>
                <a:tab pos="4141788" algn="l"/>
                <a:tab pos="4556125" algn="l"/>
                <a:tab pos="4972050" algn="l"/>
                <a:tab pos="5386388" algn="l"/>
                <a:tab pos="5800725" algn="l"/>
                <a:tab pos="6215063" algn="l"/>
                <a:tab pos="6630988" algn="l"/>
                <a:tab pos="7045325" algn="l"/>
                <a:tab pos="7459663" algn="l"/>
                <a:tab pos="7874000" algn="l"/>
                <a:tab pos="8289925" algn="l"/>
              </a:tabLst>
            </a:pPr>
            <a:r>
              <a:rPr lang="en-US" dirty="0" smtClean="0"/>
              <a:t>Simplifies higher layers – doesn't break IP</a:t>
            </a:r>
          </a:p>
          <a:p>
            <a:pPr marL="307975" indent="-307975">
              <a:buSzPct val="33000"/>
              <a:buFontTx/>
              <a:buBlip>
                <a:blip r:embed="rId3"/>
              </a:buBlip>
              <a:tabLst>
                <a:tab pos="307975" algn="l"/>
                <a:tab pos="409575" algn="l"/>
                <a:tab pos="823913" algn="l"/>
                <a:tab pos="1239838" algn="l"/>
                <a:tab pos="1654175" algn="l"/>
                <a:tab pos="2068513" algn="l"/>
                <a:tab pos="2482850" algn="l"/>
                <a:tab pos="2897188" algn="l"/>
                <a:tab pos="3313113" algn="l"/>
                <a:tab pos="3727450" algn="l"/>
                <a:tab pos="4141788" algn="l"/>
                <a:tab pos="4556125" algn="l"/>
                <a:tab pos="4972050" algn="l"/>
                <a:tab pos="5386388" algn="l"/>
                <a:tab pos="5800725" algn="l"/>
                <a:tab pos="6215063" algn="l"/>
                <a:tab pos="6630988" algn="l"/>
                <a:tab pos="7045325" algn="l"/>
                <a:tab pos="7459663" algn="l"/>
                <a:tab pos="7874000" algn="l"/>
                <a:tab pos="8289925" algn="l"/>
              </a:tabLst>
            </a:pPr>
            <a:r>
              <a:rPr lang="en-US" dirty="0" smtClean="0"/>
              <a:t>Provides for hierarchical architecture</a:t>
            </a:r>
          </a:p>
          <a:p>
            <a:pPr marL="307975" indent="-307975">
              <a:buSzPct val="33000"/>
              <a:buFontTx/>
              <a:buBlip>
                <a:blip r:embed="rId3"/>
              </a:buBlip>
              <a:tabLst>
                <a:tab pos="307975" algn="l"/>
                <a:tab pos="409575" algn="l"/>
                <a:tab pos="823913" algn="l"/>
                <a:tab pos="1239838" algn="l"/>
                <a:tab pos="1654175" algn="l"/>
                <a:tab pos="2068513" algn="l"/>
                <a:tab pos="2482850" algn="l"/>
                <a:tab pos="2897188" algn="l"/>
                <a:tab pos="3313113" algn="l"/>
                <a:tab pos="3727450" algn="l"/>
                <a:tab pos="4141788" algn="l"/>
                <a:tab pos="4556125" algn="l"/>
                <a:tab pos="4972050" algn="l"/>
                <a:tab pos="5386388" algn="l"/>
                <a:tab pos="5800725" algn="l"/>
                <a:tab pos="6215063" algn="l"/>
                <a:tab pos="6630988" algn="l"/>
                <a:tab pos="7045325" algn="l"/>
                <a:tab pos="7459663" algn="l"/>
                <a:tab pos="7874000" algn="l"/>
                <a:tab pos="8289925" algn="l"/>
              </a:tabLst>
            </a:pPr>
            <a:r>
              <a:rPr lang="en-US" dirty="0" smtClean="0"/>
              <a:t>Can better fit to idiosyncrasies of link</a:t>
            </a:r>
          </a:p>
          <a:p>
            <a:pPr marL="307975" indent="-307975">
              <a:buSzPct val="33000"/>
              <a:buFontTx/>
              <a:buBlip>
                <a:blip r:embed="rId3"/>
              </a:buBlip>
              <a:tabLst>
                <a:tab pos="307975" algn="l"/>
                <a:tab pos="409575" algn="l"/>
                <a:tab pos="823913" algn="l"/>
                <a:tab pos="1239838" algn="l"/>
                <a:tab pos="1654175" algn="l"/>
                <a:tab pos="2068513" algn="l"/>
                <a:tab pos="2482850" algn="l"/>
                <a:tab pos="2897188" algn="l"/>
                <a:tab pos="3313113" algn="l"/>
                <a:tab pos="3727450" algn="l"/>
                <a:tab pos="4141788" algn="l"/>
                <a:tab pos="4556125" algn="l"/>
                <a:tab pos="4972050" algn="l"/>
                <a:tab pos="5386388" algn="l"/>
                <a:tab pos="5800725" algn="l"/>
                <a:tab pos="6215063" algn="l"/>
                <a:tab pos="6630988" algn="l"/>
                <a:tab pos="7045325" algn="l"/>
                <a:tab pos="7459663" algn="l"/>
                <a:tab pos="7874000" algn="l"/>
                <a:tab pos="8289925" algn="l"/>
              </a:tabLst>
            </a:pPr>
            <a:r>
              <a:rPr lang="en-US" dirty="0" smtClean="0"/>
              <a:t>Can </a:t>
            </a:r>
            <a:r>
              <a:rPr lang="en-US" dirty="0"/>
              <a:t>i</a:t>
            </a:r>
            <a:r>
              <a:rPr lang="en-US" dirty="0" smtClean="0"/>
              <a:t>mprove performance</a:t>
            </a:r>
          </a:p>
          <a:p>
            <a:pPr marL="708025" lvl="1" indent="-307975">
              <a:buSzPct val="33000"/>
              <a:buFontTx/>
              <a:buBlip>
                <a:blip r:embed="rId3"/>
              </a:buBlip>
              <a:tabLst>
                <a:tab pos="307975" algn="l"/>
                <a:tab pos="409575" algn="l"/>
                <a:tab pos="823913" algn="l"/>
                <a:tab pos="1239838" algn="l"/>
                <a:tab pos="1654175" algn="l"/>
                <a:tab pos="2068513" algn="l"/>
                <a:tab pos="2482850" algn="l"/>
                <a:tab pos="2897188" algn="l"/>
                <a:tab pos="3313113" algn="l"/>
                <a:tab pos="3727450" algn="l"/>
                <a:tab pos="4141788" algn="l"/>
                <a:tab pos="4556125" algn="l"/>
                <a:tab pos="4972050" algn="l"/>
                <a:tab pos="5386388" algn="l"/>
                <a:tab pos="5800725" algn="l"/>
                <a:tab pos="6215063" algn="l"/>
                <a:tab pos="6630988" algn="l"/>
                <a:tab pos="7045325" algn="l"/>
                <a:tab pos="7459663" algn="l"/>
                <a:tab pos="7874000" algn="l"/>
                <a:tab pos="8289925" algn="l"/>
              </a:tabLst>
            </a:pPr>
            <a:r>
              <a:rPr lang="en-US" dirty="0" smtClean="0"/>
              <a:t>Remember fragmentation?</a:t>
            </a:r>
          </a:p>
          <a:p>
            <a:pPr marL="708025" lvl="1" indent="-307975">
              <a:buSzPct val="33000"/>
              <a:buFontTx/>
              <a:buBlip>
                <a:blip r:embed="rId3"/>
              </a:buBlip>
              <a:tabLst>
                <a:tab pos="307975" algn="l"/>
                <a:tab pos="409575" algn="l"/>
                <a:tab pos="823913" algn="l"/>
                <a:tab pos="1239838" algn="l"/>
                <a:tab pos="1654175" algn="l"/>
                <a:tab pos="2068513" algn="l"/>
                <a:tab pos="2482850" algn="l"/>
                <a:tab pos="2897188" algn="l"/>
                <a:tab pos="3313113" algn="l"/>
                <a:tab pos="3727450" algn="l"/>
                <a:tab pos="4141788" algn="l"/>
                <a:tab pos="4556125" algn="l"/>
                <a:tab pos="4972050" algn="l"/>
                <a:tab pos="5386388" algn="l"/>
                <a:tab pos="5800725" algn="l"/>
                <a:tab pos="6215063" algn="l"/>
                <a:tab pos="6630988" algn="l"/>
                <a:tab pos="7045325" algn="l"/>
                <a:tab pos="7459663" algn="l"/>
                <a:tab pos="7874000" algn="l"/>
                <a:tab pos="8289925" algn="l"/>
              </a:tabLst>
            </a:pPr>
            <a:r>
              <a:rPr lang="en-US" dirty="0" smtClean="0"/>
              <a:t>Each IP packet has to be fragmented at source and reassembled at destination</a:t>
            </a:r>
          </a:p>
          <a:p>
            <a:pPr marL="708025" lvl="1" indent="-307975">
              <a:buSzPct val="33000"/>
              <a:buFontTx/>
              <a:buBlip>
                <a:blip r:embed="rId3"/>
              </a:buBlip>
              <a:tabLst>
                <a:tab pos="307975" algn="l"/>
                <a:tab pos="409575" algn="l"/>
                <a:tab pos="823913" algn="l"/>
                <a:tab pos="1239838" algn="l"/>
                <a:tab pos="1654175" algn="l"/>
                <a:tab pos="2068513" algn="l"/>
                <a:tab pos="2482850" algn="l"/>
                <a:tab pos="2897188" algn="l"/>
                <a:tab pos="3313113" algn="l"/>
                <a:tab pos="3727450" algn="l"/>
                <a:tab pos="4141788" algn="l"/>
                <a:tab pos="4556125" algn="l"/>
                <a:tab pos="4972050" algn="l"/>
                <a:tab pos="5386388" algn="l"/>
                <a:tab pos="5800725" algn="l"/>
                <a:tab pos="6215063" algn="l"/>
                <a:tab pos="6630988" algn="l"/>
                <a:tab pos="7045325" algn="l"/>
                <a:tab pos="7459663" algn="l"/>
                <a:tab pos="7874000" algn="l"/>
                <a:tab pos="8289925" algn="l"/>
              </a:tabLst>
            </a:pPr>
            <a:r>
              <a:rPr lang="en-US" dirty="0" smtClean="0"/>
              <a:t>With Route-over solution this is every hop</a:t>
            </a:r>
          </a:p>
          <a:p>
            <a:pPr marL="708025" lvl="1" indent="-307975">
              <a:buSzPct val="33000"/>
              <a:buFontTx/>
              <a:buBlip>
                <a:blip r:embed="rId3"/>
              </a:buBlip>
              <a:tabLst>
                <a:tab pos="307975" algn="l"/>
                <a:tab pos="409575" algn="l"/>
                <a:tab pos="823913" algn="l"/>
                <a:tab pos="1239838" algn="l"/>
                <a:tab pos="1654175" algn="l"/>
                <a:tab pos="2068513" algn="l"/>
                <a:tab pos="2482850" algn="l"/>
                <a:tab pos="2897188" algn="l"/>
                <a:tab pos="3313113" algn="l"/>
                <a:tab pos="3727450" algn="l"/>
                <a:tab pos="4141788" algn="l"/>
                <a:tab pos="4556125" algn="l"/>
                <a:tab pos="4972050" algn="l"/>
                <a:tab pos="5386388" algn="l"/>
                <a:tab pos="5800725" algn="l"/>
                <a:tab pos="6215063" algn="l"/>
                <a:tab pos="6630988" algn="l"/>
                <a:tab pos="7045325" algn="l"/>
                <a:tab pos="7459663" algn="l"/>
                <a:tab pos="7874000" algn="l"/>
                <a:tab pos="8289925" algn="l"/>
              </a:tabLst>
            </a:pPr>
            <a:r>
              <a:rPr lang="en-US" dirty="0" smtClean="0"/>
              <a:t>With Mesh-under this only happens at the source and destination nodes – otherwise we just forward and route L2 packets</a:t>
            </a:r>
          </a:p>
          <a:p>
            <a:pPr marL="708025" lvl="1" indent="-307975">
              <a:buSzPct val="33000"/>
              <a:buFontTx/>
              <a:buBlip>
                <a:blip r:embed="rId3"/>
              </a:buBlip>
              <a:tabLst>
                <a:tab pos="307975" algn="l"/>
                <a:tab pos="409575" algn="l"/>
                <a:tab pos="823913" algn="l"/>
                <a:tab pos="1239838" algn="l"/>
                <a:tab pos="1654175" algn="l"/>
                <a:tab pos="2068513" algn="l"/>
                <a:tab pos="2482850" algn="l"/>
                <a:tab pos="2897188" algn="l"/>
                <a:tab pos="3313113" algn="l"/>
                <a:tab pos="3727450" algn="l"/>
                <a:tab pos="4141788" algn="l"/>
                <a:tab pos="4556125" algn="l"/>
                <a:tab pos="4972050" algn="l"/>
                <a:tab pos="5386388" algn="l"/>
                <a:tab pos="5800725" algn="l"/>
                <a:tab pos="6215063" algn="l"/>
                <a:tab pos="6630988" algn="l"/>
                <a:tab pos="7045325" algn="l"/>
                <a:tab pos="7459663" algn="l"/>
                <a:tab pos="7874000" algn="l"/>
                <a:tab pos="8289925" algn="l"/>
              </a:tabLst>
            </a:pPr>
            <a:r>
              <a:rPr lang="en-US" dirty="0" smtClean="0"/>
              <a:t>But it may not be as big a problem with the introduction of big L2 packets</a:t>
            </a:r>
          </a:p>
          <a:p>
            <a:pPr marL="307975" indent="-307975">
              <a:buSzPct val="33000"/>
              <a:buFontTx/>
              <a:buBlip>
                <a:blip r:embed="rId3"/>
              </a:buBlip>
              <a:tabLst>
                <a:tab pos="307975" algn="l"/>
                <a:tab pos="409575" algn="l"/>
                <a:tab pos="823913" algn="l"/>
                <a:tab pos="1239838" algn="l"/>
                <a:tab pos="1654175" algn="l"/>
                <a:tab pos="2068513" algn="l"/>
                <a:tab pos="2482850" algn="l"/>
                <a:tab pos="2897188" algn="l"/>
                <a:tab pos="3313113" algn="l"/>
                <a:tab pos="3727450" algn="l"/>
                <a:tab pos="4141788" algn="l"/>
                <a:tab pos="4556125" algn="l"/>
                <a:tab pos="4972050" algn="l"/>
                <a:tab pos="5386388" algn="l"/>
                <a:tab pos="5800725" algn="l"/>
                <a:tab pos="6215063" algn="l"/>
                <a:tab pos="6630988" algn="l"/>
                <a:tab pos="7045325" algn="l"/>
                <a:tab pos="7459663" algn="l"/>
                <a:tab pos="7874000" algn="l"/>
                <a:tab pos="8289925" algn="l"/>
              </a:tabLst>
            </a:pPr>
            <a:r>
              <a:rPr lang="en-US" dirty="0" smtClean="0"/>
              <a:t>Can provide more efficient multicast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
          <p:cNvSpPr>
            <a:spLocks noGrp="1" noChangeArrowheads="1"/>
          </p:cNvSpPr>
          <p:nvPr>
            <p:ph type="title" idx="4294967295"/>
          </p:nvPr>
        </p:nvSpPr>
        <p:spPr>
          <a:xfrm>
            <a:off x="460375" y="655638"/>
            <a:ext cx="8223250" cy="828675"/>
          </a:xfrm>
          <a:prstGeom prst="rect">
            <a:avLst/>
          </a:prstGeom>
        </p:spPr>
        <p:txBody>
          <a:bodyPr/>
          <a:lstStyle/>
          <a:p>
            <a:pPr>
              <a:tabLst>
                <a:tab pos="0" algn="l"/>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 pos="8293100" algn="l"/>
              </a:tabLst>
            </a:pPr>
            <a:r>
              <a:rPr lang="en-US" dirty="0" smtClean="0"/>
              <a:t>Potential Issues to Resolve</a:t>
            </a:r>
          </a:p>
        </p:txBody>
      </p:sp>
      <p:sp>
        <p:nvSpPr>
          <p:cNvPr id="18435" name="Rectangle 2"/>
          <p:cNvSpPr>
            <a:spLocks noGrp="1" noChangeArrowheads="1"/>
          </p:cNvSpPr>
          <p:nvPr>
            <p:ph type="body" idx="4294967295"/>
          </p:nvPr>
        </p:nvSpPr>
        <p:spPr>
          <a:xfrm>
            <a:off x="550863" y="1557338"/>
            <a:ext cx="8042275" cy="4392612"/>
          </a:xfrm>
          <a:prstGeom prst="rect">
            <a:avLst/>
          </a:prstGeom>
        </p:spPr>
        <p:txBody>
          <a:bodyPr/>
          <a:lstStyle/>
          <a:p>
            <a:pPr marL="309563" indent="-307975">
              <a:buSzPct val="33000"/>
              <a:buBlip>
                <a:blip r:embed="rId3"/>
              </a:buBlip>
              <a:tabLst>
                <a:tab pos="309563" algn="l"/>
                <a:tab pos="411163" algn="l"/>
                <a:tab pos="825500" algn="l"/>
                <a:tab pos="1239838" algn="l"/>
                <a:tab pos="1655763" algn="l"/>
                <a:tab pos="2070100" algn="l"/>
                <a:tab pos="2484438" algn="l"/>
                <a:tab pos="2898775" algn="l"/>
                <a:tab pos="3314700" algn="l"/>
                <a:tab pos="3729038" algn="l"/>
                <a:tab pos="4143375" algn="l"/>
                <a:tab pos="4557713" algn="l"/>
                <a:tab pos="4973638" algn="l"/>
                <a:tab pos="5387975" algn="l"/>
                <a:tab pos="5802313" algn="l"/>
                <a:tab pos="6216650" algn="l"/>
                <a:tab pos="6632575" algn="l"/>
                <a:tab pos="7046913" algn="l"/>
                <a:tab pos="7461250" algn="l"/>
                <a:tab pos="7875588" algn="l"/>
                <a:tab pos="8291513" algn="l"/>
              </a:tabLst>
            </a:pPr>
            <a:r>
              <a:rPr lang="en-US" sz="2800" dirty="0"/>
              <a:t> Do we really need multicasting?</a:t>
            </a:r>
          </a:p>
          <a:p>
            <a:pPr marL="309563" indent="-307975">
              <a:buSzPct val="33000"/>
              <a:buFontTx/>
              <a:buBlip>
                <a:blip r:embed="rId3"/>
              </a:buBlip>
              <a:tabLst>
                <a:tab pos="309563" algn="l"/>
                <a:tab pos="411163" algn="l"/>
                <a:tab pos="825500" algn="l"/>
                <a:tab pos="1239838" algn="l"/>
                <a:tab pos="1655763" algn="l"/>
                <a:tab pos="2070100" algn="l"/>
                <a:tab pos="2484438" algn="l"/>
                <a:tab pos="2898775" algn="l"/>
                <a:tab pos="3314700" algn="l"/>
                <a:tab pos="3729038" algn="l"/>
                <a:tab pos="4143375" algn="l"/>
                <a:tab pos="4557713" algn="l"/>
                <a:tab pos="4973638" algn="l"/>
                <a:tab pos="5387975" algn="l"/>
                <a:tab pos="5802313" algn="l"/>
                <a:tab pos="6216650" algn="l"/>
                <a:tab pos="6632575" algn="l"/>
                <a:tab pos="7046913" algn="l"/>
                <a:tab pos="7461250" algn="l"/>
                <a:tab pos="7875588" algn="l"/>
                <a:tab pos="8291513" algn="l"/>
              </a:tabLst>
            </a:pPr>
            <a:r>
              <a:rPr lang="en-US" sz="2800" dirty="0" smtClean="0"/>
              <a:t> Really? Battery powered routers?   Really!</a:t>
            </a:r>
          </a:p>
          <a:p>
            <a:pPr marL="309563" indent="-307975">
              <a:buSzPct val="33000"/>
              <a:buFontTx/>
              <a:buBlip>
                <a:blip r:embed="rId3"/>
              </a:buBlip>
              <a:tabLst>
                <a:tab pos="309563" algn="l"/>
                <a:tab pos="411163" algn="l"/>
                <a:tab pos="825500" algn="l"/>
                <a:tab pos="1239838" algn="l"/>
                <a:tab pos="1655763" algn="l"/>
                <a:tab pos="2070100" algn="l"/>
                <a:tab pos="2484438" algn="l"/>
                <a:tab pos="2898775" algn="l"/>
                <a:tab pos="3314700" algn="l"/>
                <a:tab pos="3729038" algn="l"/>
                <a:tab pos="4143375" algn="l"/>
                <a:tab pos="4557713" algn="l"/>
                <a:tab pos="4973638" algn="l"/>
                <a:tab pos="5387975" algn="l"/>
                <a:tab pos="5802313" algn="l"/>
                <a:tab pos="6216650" algn="l"/>
                <a:tab pos="6632575" algn="l"/>
                <a:tab pos="7046913" algn="l"/>
                <a:tab pos="7461250" algn="l"/>
                <a:tab pos="7875588" algn="l"/>
                <a:tab pos="8291513" algn="l"/>
              </a:tabLst>
            </a:pPr>
            <a:r>
              <a:rPr lang="en-US" sz="2800" dirty="0" smtClean="0"/>
              <a:t> Rapid connectivity changes</a:t>
            </a:r>
          </a:p>
          <a:p>
            <a:pPr marL="309563" indent="-307975">
              <a:buSzPct val="33000"/>
              <a:buFontTx/>
              <a:buBlip>
                <a:blip r:embed="rId3"/>
              </a:buBlip>
              <a:tabLst>
                <a:tab pos="309563" algn="l"/>
                <a:tab pos="411163" algn="l"/>
                <a:tab pos="825500" algn="l"/>
                <a:tab pos="1239838" algn="l"/>
                <a:tab pos="1655763" algn="l"/>
                <a:tab pos="2070100" algn="l"/>
                <a:tab pos="2484438" algn="l"/>
                <a:tab pos="2898775" algn="l"/>
                <a:tab pos="3314700" algn="l"/>
                <a:tab pos="3729038" algn="l"/>
                <a:tab pos="4143375" algn="l"/>
                <a:tab pos="4557713" algn="l"/>
                <a:tab pos="4973638" algn="l"/>
                <a:tab pos="5387975" algn="l"/>
                <a:tab pos="5802313" algn="l"/>
                <a:tab pos="6216650" algn="l"/>
                <a:tab pos="6632575" algn="l"/>
                <a:tab pos="7046913" algn="l"/>
                <a:tab pos="7461250" algn="l"/>
                <a:tab pos="7875588" algn="l"/>
                <a:tab pos="8291513" algn="l"/>
              </a:tabLst>
            </a:pPr>
            <a:r>
              <a:rPr lang="en-US" sz="2800" dirty="0" smtClean="0"/>
              <a:t> Wireless is not wired</a:t>
            </a:r>
          </a:p>
          <a:p>
            <a:pPr marL="309563" indent="-307975">
              <a:buSzPct val="33000"/>
              <a:buFontTx/>
              <a:buBlip>
                <a:blip r:embed="rId3"/>
              </a:buBlip>
              <a:tabLst>
                <a:tab pos="309563" algn="l"/>
                <a:tab pos="411163" algn="l"/>
                <a:tab pos="825500" algn="l"/>
                <a:tab pos="1239838" algn="l"/>
                <a:tab pos="1655763" algn="l"/>
                <a:tab pos="2070100" algn="l"/>
                <a:tab pos="2484438" algn="l"/>
                <a:tab pos="2898775" algn="l"/>
                <a:tab pos="3314700" algn="l"/>
                <a:tab pos="3729038" algn="l"/>
                <a:tab pos="4143375" algn="l"/>
                <a:tab pos="4557713" algn="l"/>
                <a:tab pos="4973638" algn="l"/>
                <a:tab pos="5387975" algn="l"/>
                <a:tab pos="5802313" algn="l"/>
                <a:tab pos="6216650" algn="l"/>
                <a:tab pos="6632575" algn="l"/>
                <a:tab pos="7046913" algn="l"/>
                <a:tab pos="7461250" algn="l"/>
                <a:tab pos="7875588" algn="l"/>
                <a:tab pos="8291513" algn="l"/>
              </a:tabLst>
            </a:pPr>
            <a:r>
              <a:rPr lang="en-US" sz="2800" dirty="0" smtClean="0"/>
              <a:t> Are all nodes in the mesh in a single IP subnet?</a:t>
            </a:r>
          </a:p>
          <a:p>
            <a:pPr marL="309563" indent="-307975">
              <a:buSzPct val="33000"/>
              <a:buFontTx/>
              <a:buBlip>
                <a:blip r:embed="rId3"/>
              </a:buBlip>
              <a:tabLst>
                <a:tab pos="309563" algn="l"/>
                <a:tab pos="411163" algn="l"/>
                <a:tab pos="825500" algn="l"/>
                <a:tab pos="1239838" algn="l"/>
                <a:tab pos="1655763" algn="l"/>
                <a:tab pos="2070100" algn="l"/>
                <a:tab pos="2484438" algn="l"/>
                <a:tab pos="2898775" algn="l"/>
                <a:tab pos="3314700" algn="l"/>
                <a:tab pos="3729038" algn="l"/>
                <a:tab pos="4143375" algn="l"/>
                <a:tab pos="4557713" algn="l"/>
                <a:tab pos="4973638" algn="l"/>
                <a:tab pos="5387975" algn="l"/>
                <a:tab pos="5802313" algn="l"/>
                <a:tab pos="6216650" algn="l"/>
                <a:tab pos="6632575" algn="l"/>
                <a:tab pos="7046913" algn="l"/>
                <a:tab pos="7461250" algn="l"/>
                <a:tab pos="7875588" algn="l"/>
                <a:tab pos="8291513" algn="l"/>
              </a:tabLst>
            </a:pPr>
            <a:r>
              <a:rPr lang="en-US" sz="2800" dirty="0" smtClean="0"/>
              <a:t> Making use of 6lowpan mesh header?</a:t>
            </a:r>
          </a:p>
          <a:p>
            <a:pPr marL="309563" indent="-307975">
              <a:buSzPct val="33000"/>
              <a:buFontTx/>
              <a:buBlip>
                <a:blip r:embed="rId3"/>
              </a:buBlip>
              <a:tabLst>
                <a:tab pos="309563" algn="l"/>
                <a:tab pos="411163" algn="l"/>
                <a:tab pos="825500" algn="l"/>
                <a:tab pos="1239838" algn="l"/>
                <a:tab pos="1655763" algn="l"/>
                <a:tab pos="2070100" algn="l"/>
                <a:tab pos="2484438" algn="l"/>
                <a:tab pos="2898775" algn="l"/>
                <a:tab pos="3314700" algn="l"/>
                <a:tab pos="3729038" algn="l"/>
                <a:tab pos="4143375" algn="l"/>
                <a:tab pos="4557713" algn="l"/>
                <a:tab pos="4973638" algn="l"/>
                <a:tab pos="5387975" algn="l"/>
                <a:tab pos="5802313" algn="l"/>
                <a:tab pos="6216650" algn="l"/>
                <a:tab pos="6632575" algn="l"/>
                <a:tab pos="7046913" algn="l"/>
                <a:tab pos="7461250" algn="l"/>
                <a:tab pos="7875588" algn="l"/>
                <a:tab pos="8291513" algn="l"/>
              </a:tabLst>
            </a:pPr>
            <a:r>
              <a:rPr lang="en-US" sz="2800" dirty="0" smtClean="0"/>
              <a:t> What functions of the MAC do we require (join)?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692150"/>
            <a:ext cx="8229600" cy="792163"/>
          </a:xfrm>
          <a:prstGeom prst="rect">
            <a:avLst/>
          </a:prstGeom>
        </p:spPr>
        <p:txBody>
          <a:bodyPr/>
          <a:lstStyle/>
          <a:p>
            <a:r>
              <a:rPr lang="en-GB" dirty="0" smtClean="0"/>
              <a:t>Things to Look </a:t>
            </a:r>
            <a:r>
              <a:rPr lang="en-GB" dirty="0"/>
              <a:t>A</a:t>
            </a:r>
            <a:r>
              <a:rPr lang="en-GB" dirty="0" smtClean="0"/>
              <a:t>t</a:t>
            </a:r>
            <a:endParaRPr lang="en-GB" dirty="0"/>
          </a:p>
        </p:txBody>
      </p:sp>
      <p:sp>
        <p:nvSpPr>
          <p:cNvPr id="3" name="Content Placeholder 2"/>
          <p:cNvSpPr>
            <a:spLocks noGrp="1"/>
          </p:cNvSpPr>
          <p:nvPr>
            <p:ph idx="4294967295"/>
          </p:nvPr>
        </p:nvSpPr>
        <p:spPr>
          <a:xfrm>
            <a:off x="457200" y="1468850"/>
            <a:ext cx="8229600" cy="4525962"/>
          </a:xfrm>
          <a:prstGeom prst="rect">
            <a:avLst/>
          </a:prstGeom>
        </p:spPr>
        <p:txBody>
          <a:bodyPr/>
          <a:lstStyle/>
          <a:p>
            <a:pPr marL="309563" indent="-307975">
              <a:buSzPct val="33000"/>
              <a:buBlip>
                <a:blip r:embed="rId3"/>
              </a:buBlip>
              <a:tabLst>
                <a:tab pos="309563" algn="l"/>
                <a:tab pos="411163" algn="l"/>
                <a:tab pos="825500" algn="l"/>
                <a:tab pos="1239838" algn="l"/>
                <a:tab pos="1655763" algn="l"/>
                <a:tab pos="2070100" algn="l"/>
                <a:tab pos="2484438" algn="l"/>
                <a:tab pos="2898775" algn="l"/>
                <a:tab pos="3314700" algn="l"/>
                <a:tab pos="3729038" algn="l"/>
                <a:tab pos="4143375" algn="l"/>
                <a:tab pos="4557713" algn="l"/>
                <a:tab pos="4973638" algn="l"/>
                <a:tab pos="5387975" algn="l"/>
                <a:tab pos="5802313" algn="l"/>
                <a:tab pos="6216650" algn="l"/>
                <a:tab pos="6632575" algn="l"/>
                <a:tab pos="7046913" algn="l"/>
                <a:tab pos="7461250" algn="l"/>
                <a:tab pos="7875588" algn="l"/>
                <a:tab pos="8291513" algn="l"/>
              </a:tabLst>
            </a:pPr>
            <a:r>
              <a:rPr lang="en-GB" sz="2800" dirty="0"/>
              <a:t>Efficient multicast at L2</a:t>
            </a:r>
          </a:p>
          <a:p>
            <a:pPr marL="309563" indent="-307975">
              <a:buSzPct val="33000"/>
              <a:buBlip>
                <a:blip r:embed="rId3"/>
              </a:buBlip>
              <a:tabLst>
                <a:tab pos="309563" algn="l"/>
                <a:tab pos="411163" algn="l"/>
                <a:tab pos="825500" algn="l"/>
                <a:tab pos="1239838" algn="l"/>
                <a:tab pos="1655763" algn="l"/>
                <a:tab pos="2070100" algn="l"/>
                <a:tab pos="2484438" algn="l"/>
                <a:tab pos="2898775" algn="l"/>
                <a:tab pos="3314700" algn="l"/>
                <a:tab pos="3729038" algn="l"/>
                <a:tab pos="4143375" algn="l"/>
                <a:tab pos="4557713" algn="l"/>
                <a:tab pos="4973638" algn="l"/>
                <a:tab pos="5387975" algn="l"/>
                <a:tab pos="5802313" algn="l"/>
                <a:tab pos="6216650" algn="l"/>
                <a:tab pos="6632575" algn="l"/>
                <a:tab pos="7046913" algn="l"/>
                <a:tab pos="7461250" algn="l"/>
                <a:tab pos="7875588" algn="l"/>
                <a:tab pos="8291513" algn="l"/>
              </a:tabLst>
            </a:pPr>
            <a:r>
              <a:rPr lang="en-GB" sz="2800" dirty="0"/>
              <a:t>Leveraging recent MAC improvements (4e</a:t>
            </a:r>
            <a:r>
              <a:rPr lang="en-GB" sz="2800" dirty="0" smtClean="0"/>
              <a:t>)</a:t>
            </a:r>
            <a:endParaRPr lang="en-GB" sz="2800" dirty="0"/>
          </a:p>
          <a:p>
            <a:pPr marL="709613" lvl="1" indent="-307975">
              <a:buSzPct val="33000"/>
              <a:buBlip>
                <a:blip r:embed="rId3"/>
              </a:buBlip>
              <a:tabLst>
                <a:tab pos="309563" algn="l"/>
                <a:tab pos="411163" algn="l"/>
                <a:tab pos="825500" algn="l"/>
                <a:tab pos="1239838" algn="l"/>
                <a:tab pos="1655763" algn="l"/>
                <a:tab pos="2070100" algn="l"/>
                <a:tab pos="2484438" algn="l"/>
                <a:tab pos="2898775" algn="l"/>
                <a:tab pos="3314700" algn="l"/>
                <a:tab pos="3729038" algn="l"/>
                <a:tab pos="4143375" algn="l"/>
                <a:tab pos="4557713" algn="l"/>
                <a:tab pos="4973638" algn="l"/>
                <a:tab pos="5387975" algn="l"/>
                <a:tab pos="5802313" algn="l"/>
                <a:tab pos="6216650" algn="l"/>
                <a:tab pos="6632575" algn="l"/>
                <a:tab pos="7046913" algn="l"/>
                <a:tab pos="7461250" algn="l"/>
                <a:tab pos="7875588" algn="l"/>
                <a:tab pos="8291513" algn="l"/>
              </a:tabLst>
            </a:pPr>
            <a:r>
              <a:rPr lang="en-GB" sz="2400" dirty="0"/>
              <a:t>Information elements to carry routing information</a:t>
            </a:r>
          </a:p>
          <a:p>
            <a:pPr marL="709613" lvl="1" indent="-307975">
              <a:buSzPct val="33000"/>
              <a:buBlip>
                <a:blip r:embed="rId3"/>
              </a:buBlip>
              <a:tabLst>
                <a:tab pos="309563" algn="l"/>
                <a:tab pos="411163" algn="l"/>
                <a:tab pos="825500" algn="l"/>
                <a:tab pos="1239838" algn="l"/>
                <a:tab pos="1655763" algn="l"/>
                <a:tab pos="2070100" algn="l"/>
                <a:tab pos="2484438" algn="l"/>
                <a:tab pos="2898775" algn="l"/>
                <a:tab pos="3314700" algn="l"/>
                <a:tab pos="3729038" algn="l"/>
                <a:tab pos="4143375" algn="l"/>
                <a:tab pos="4557713" algn="l"/>
                <a:tab pos="4973638" algn="l"/>
                <a:tab pos="5387975" algn="l"/>
                <a:tab pos="5802313" algn="l"/>
                <a:tab pos="6216650" algn="l"/>
                <a:tab pos="6632575" algn="l"/>
                <a:tab pos="7046913" algn="l"/>
                <a:tab pos="7461250" algn="l"/>
                <a:tab pos="7875588" algn="l"/>
                <a:tab pos="8291513" algn="l"/>
              </a:tabLst>
            </a:pPr>
            <a:r>
              <a:rPr lang="en-GB" sz="2400" dirty="0"/>
              <a:t>Synchronisation mechanisms for low duty cycle (sleeping) networks</a:t>
            </a:r>
          </a:p>
          <a:p>
            <a:pPr marL="309563" indent="-307975">
              <a:buSzPct val="33000"/>
              <a:buBlip>
                <a:blip r:embed="rId3"/>
              </a:buBlip>
              <a:tabLst>
                <a:tab pos="309563" algn="l"/>
                <a:tab pos="411163" algn="l"/>
                <a:tab pos="825500" algn="l"/>
                <a:tab pos="1239838" algn="l"/>
                <a:tab pos="1655763" algn="l"/>
                <a:tab pos="2070100" algn="l"/>
                <a:tab pos="2484438" algn="l"/>
                <a:tab pos="2898775" algn="l"/>
                <a:tab pos="3314700" algn="l"/>
                <a:tab pos="3729038" algn="l"/>
                <a:tab pos="4143375" algn="l"/>
                <a:tab pos="4557713" algn="l"/>
                <a:tab pos="4973638" algn="l"/>
                <a:tab pos="5387975" algn="l"/>
                <a:tab pos="5802313" algn="l"/>
                <a:tab pos="6216650" algn="l"/>
                <a:tab pos="6632575" algn="l"/>
                <a:tab pos="7046913" algn="l"/>
                <a:tab pos="7461250" algn="l"/>
                <a:tab pos="7875588" algn="l"/>
                <a:tab pos="8291513" algn="l"/>
              </a:tabLst>
            </a:pPr>
            <a:r>
              <a:rPr lang="en-GB" sz="2800" dirty="0"/>
              <a:t>Security in the mesh</a:t>
            </a:r>
          </a:p>
          <a:p>
            <a:pPr marL="709613" lvl="1" indent="-307975">
              <a:buSzPct val="33000"/>
              <a:buBlip>
                <a:blip r:embed="rId3"/>
              </a:buBlip>
              <a:tabLst>
                <a:tab pos="309563" algn="l"/>
                <a:tab pos="411163" algn="l"/>
                <a:tab pos="825500" algn="l"/>
                <a:tab pos="1239838" algn="l"/>
                <a:tab pos="1655763" algn="l"/>
                <a:tab pos="2070100" algn="l"/>
                <a:tab pos="2484438" algn="l"/>
                <a:tab pos="2898775" algn="l"/>
                <a:tab pos="3314700" algn="l"/>
                <a:tab pos="3729038" algn="l"/>
                <a:tab pos="4143375" algn="l"/>
                <a:tab pos="4557713" algn="l"/>
                <a:tab pos="4973638" algn="l"/>
                <a:tab pos="5387975" algn="l"/>
                <a:tab pos="5802313" algn="l"/>
                <a:tab pos="6216650" algn="l"/>
                <a:tab pos="6632575" algn="l"/>
                <a:tab pos="7046913" algn="l"/>
                <a:tab pos="7461250" algn="l"/>
                <a:tab pos="7875588" algn="l"/>
                <a:tab pos="8291513" algn="l"/>
              </a:tabLst>
            </a:pPr>
            <a:r>
              <a:rPr lang="en-GB" sz="2400" dirty="0"/>
              <a:t>Securing multicast</a:t>
            </a:r>
          </a:p>
          <a:p>
            <a:pPr marL="709613" lvl="1" indent="-307975">
              <a:buSzPct val="33000"/>
              <a:buBlip>
                <a:blip r:embed="rId3"/>
              </a:buBlip>
              <a:tabLst>
                <a:tab pos="309563" algn="l"/>
                <a:tab pos="411163" algn="l"/>
                <a:tab pos="825500" algn="l"/>
                <a:tab pos="1239838" algn="l"/>
                <a:tab pos="1655763" algn="l"/>
                <a:tab pos="2070100" algn="l"/>
                <a:tab pos="2484438" algn="l"/>
                <a:tab pos="2898775" algn="l"/>
                <a:tab pos="3314700" algn="l"/>
                <a:tab pos="3729038" algn="l"/>
                <a:tab pos="4143375" algn="l"/>
                <a:tab pos="4557713" algn="l"/>
                <a:tab pos="4973638" algn="l"/>
                <a:tab pos="5387975" algn="l"/>
                <a:tab pos="5802313" algn="l"/>
                <a:tab pos="6216650" algn="l"/>
                <a:tab pos="6632575" algn="l"/>
                <a:tab pos="7046913" algn="l"/>
                <a:tab pos="7461250" algn="l"/>
                <a:tab pos="7875588" algn="l"/>
                <a:tab pos="8291513" algn="l"/>
              </a:tabLst>
            </a:pPr>
            <a:r>
              <a:rPr lang="en-GB" sz="2400" dirty="0"/>
              <a:t>Network security</a:t>
            </a:r>
          </a:p>
          <a:p>
            <a:pPr marL="309563" indent="-307975">
              <a:buSzPct val="33000"/>
              <a:buBlip>
                <a:blip r:embed="rId3"/>
              </a:buBlip>
              <a:tabLst>
                <a:tab pos="309563" algn="l"/>
                <a:tab pos="411163" algn="l"/>
                <a:tab pos="825500" algn="l"/>
                <a:tab pos="1239838" algn="l"/>
                <a:tab pos="1655763" algn="l"/>
                <a:tab pos="2070100" algn="l"/>
                <a:tab pos="2484438" algn="l"/>
                <a:tab pos="2898775" algn="l"/>
                <a:tab pos="3314700" algn="l"/>
                <a:tab pos="3729038" algn="l"/>
                <a:tab pos="4143375" algn="l"/>
                <a:tab pos="4557713" algn="l"/>
                <a:tab pos="4973638" algn="l"/>
                <a:tab pos="5387975" algn="l"/>
                <a:tab pos="5802313" algn="l"/>
                <a:tab pos="6216650" algn="l"/>
                <a:tab pos="6632575" algn="l"/>
                <a:tab pos="7046913" algn="l"/>
                <a:tab pos="7461250" algn="l"/>
                <a:tab pos="7875588" algn="l"/>
                <a:tab pos="8291513" algn="l"/>
              </a:tabLst>
            </a:pPr>
            <a:r>
              <a:rPr lang="en-GB" sz="2800" dirty="0"/>
              <a:t>Bridging</a:t>
            </a:r>
          </a:p>
          <a:p>
            <a:pPr marL="709613" lvl="1" indent="-307975">
              <a:buSzPct val="33000"/>
              <a:buBlip>
                <a:blip r:embed="rId3"/>
              </a:buBlip>
              <a:tabLst>
                <a:tab pos="309563" algn="l"/>
                <a:tab pos="411163" algn="l"/>
                <a:tab pos="825500" algn="l"/>
                <a:tab pos="1239838" algn="l"/>
                <a:tab pos="1655763" algn="l"/>
                <a:tab pos="2070100" algn="l"/>
                <a:tab pos="2484438" algn="l"/>
                <a:tab pos="2898775" algn="l"/>
                <a:tab pos="3314700" algn="l"/>
                <a:tab pos="3729038" algn="l"/>
                <a:tab pos="4143375" algn="l"/>
                <a:tab pos="4557713" algn="l"/>
                <a:tab pos="4973638" algn="l"/>
                <a:tab pos="5387975" algn="l"/>
                <a:tab pos="5802313" algn="l"/>
                <a:tab pos="6216650" algn="l"/>
                <a:tab pos="6632575" algn="l"/>
                <a:tab pos="7046913" algn="l"/>
                <a:tab pos="7461250" algn="l"/>
                <a:tab pos="7875588" algn="l"/>
                <a:tab pos="8291513" algn="l"/>
              </a:tabLst>
            </a:pPr>
            <a:r>
              <a:rPr lang="en-GB" sz="2400" dirty="0"/>
              <a:t>Cross Media bridging</a:t>
            </a:r>
          </a:p>
          <a:p>
            <a:pPr marL="709613" lvl="1" indent="-307975">
              <a:buSzPct val="33000"/>
              <a:buBlip>
                <a:blip r:embed="rId3"/>
              </a:buBlip>
              <a:tabLst>
                <a:tab pos="309563" algn="l"/>
                <a:tab pos="411163" algn="l"/>
                <a:tab pos="825500" algn="l"/>
                <a:tab pos="1239838" algn="l"/>
                <a:tab pos="1655763" algn="l"/>
                <a:tab pos="2070100" algn="l"/>
                <a:tab pos="2484438" algn="l"/>
                <a:tab pos="2898775" algn="l"/>
                <a:tab pos="3314700" algn="l"/>
                <a:tab pos="3729038" algn="l"/>
                <a:tab pos="4143375" algn="l"/>
                <a:tab pos="4557713" algn="l"/>
                <a:tab pos="4973638" algn="l"/>
                <a:tab pos="5387975" algn="l"/>
                <a:tab pos="5802313" algn="l"/>
                <a:tab pos="6216650" algn="l"/>
                <a:tab pos="6632575" algn="l"/>
                <a:tab pos="7046913" algn="l"/>
                <a:tab pos="7461250" algn="l"/>
                <a:tab pos="7875588" algn="l"/>
                <a:tab pos="8291513" algn="l"/>
              </a:tabLst>
            </a:pPr>
            <a:r>
              <a:rPr lang="en-GB" sz="2400" dirty="0"/>
              <a:t>Bridging between similar protocols (</a:t>
            </a:r>
            <a:r>
              <a:rPr lang="en-GB" sz="2400" dirty="0" err="1"/>
              <a:t>eg</a:t>
            </a:r>
            <a:r>
              <a:rPr lang="en-GB" sz="2400" dirty="0"/>
              <a:t> 4g &amp; 4m)</a:t>
            </a:r>
          </a:p>
          <a:p>
            <a:endParaRPr lang="en-GB" dirty="0">
              <a:solidFill>
                <a:srgbClr val="FF00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685800" y="2130425"/>
            <a:ext cx="7772400" cy="3386807"/>
          </a:xfrm>
          <a:prstGeom prst="rect">
            <a:avLst/>
          </a:prstGeom>
        </p:spPr>
        <p:txBody>
          <a:bodyPr/>
          <a:lstStyle/>
          <a:p>
            <a:r>
              <a:rPr lang="en-GB" sz="4800" dirty="0" smtClean="0"/>
              <a:t>Why Layer 2 Routing in 802.15</a:t>
            </a:r>
            <a:br>
              <a:rPr lang="en-GB" sz="4800" dirty="0" smtClean="0"/>
            </a:br>
            <a:r>
              <a:rPr lang="en-GB" sz="4000" dirty="0" smtClean="0"/>
              <a:t>(802.15.10)</a:t>
            </a:r>
            <a:br>
              <a:rPr lang="en-GB" sz="4000" dirty="0" smtClean="0"/>
            </a:br>
            <a:r>
              <a:rPr lang="en-GB" sz="2000" dirty="0" smtClean="0"/>
              <a:t/>
            </a:r>
            <a:br>
              <a:rPr lang="en-GB" sz="2000" dirty="0" smtClean="0"/>
            </a:br>
            <a:r>
              <a:rPr lang="en-US" altLang="ja-JP" sz="2800" dirty="0" smtClean="0">
                <a:ea typeface="ＭＳ Ｐゴシック" pitchFamily="50" charset="-128"/>
              </a:rPr>
              <a:t>Clint Powell</a:t>
            </a:r>
            <a:r>
              <a:rPr lang="en-US" altLang="ja-JP" sz="4000" dirty="0">
                <a:ea typeface="ＭＳ Ｐゴシック" pitchFamily="50" charset="-128"/>
              </a:rPr>
              <a:t/>
            </a:r>
            <a:br>
              <a:rPr lang="en-US" altLang="ja-JP" sz="4000" dirty="0">
                <a:ea typeface="ＭＳ Ｐゴシック" pitchFamily="50" charset="-128"/>
              </a:rPr>
            </a:br>
            <a:r>
              <a:rPr lang="en-US" altLang="ja-JP" sz="4000" dirty="0" smtClean="0">
                <a:ea typeface="ＭＳ Ｐゴシック" pitchFamily="50" charset="-128"/>
              </a:rPr>
              <a:t/>
            </a:r>
            <a:br>
              <a:rPr lang="en-US" altLang="ja-JP" sz="4000" dirty="0" smtClean="0">
                <a:ea typeface="ＭＳ Ｐゴシック" pitchFamily="50" charset="-128"/>
              </a:rPr>
            </a:br>
            <a:r>
              <a:rPr lang="en-GB" sz="2000" dirty="0" smtClean="0"/>
              <a:t>from </a:t>
            </a:r>
            <a:r>
              <a:rPr lang="en-GB" sz="2000" dirty="0"/>
              <a:t>15-12-0600-01-0l2r-L2R November 2012 Tutorial</a:t>
            </a:r>
            <a:r>
              <a:rPr lang="en-GB" sz="4000" dirty="0" smtClean="0"/>
              <a:t/>
            </a:r>
            <a:br>
              <a:rPr lang="en-GB" sz="4000" dirty="0" smtClean="0"/>
            </a:br>
            <a:endParaRPr lang="en-GB" sz="4000" dirty="0"/>
          </a:p>
        </p:txBody>
      </p:sp>
    </p:spTree>
    <p:extLst>
      <p:ext uri="{BB962C8B-B14F-4D97-AF65-F5344CB8AC3E}">
        <p14:creationId xmlns:p14="http://schemas.microsoft.com/office/powerpoint/2010/main" val="20023453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663575"/>
            <a:ext cx="8229600" cy="749300"/>
          </a:xfrm>
          <a:prstGeom prst="rect">
            <a:avLst/>
          </a:prstGeom>
        </p:spPr>
        <p:txBody>
          <a:bodyPr/>
          <a:lstStyle/>
          <a:p>
            <a:r>
              <a:rPr lang="en-GB" dirty="0" smtClean="0"/>
              <a:t>Motivation for L2R</a:t>
            </a:r>
            <a:endParaRPr lang="en-GB" dirty="0"/>
          </a:p>
        </p:txBody>
      </p:sp>
      <p:sp>
        <p:nvSpPr>
          <p:cNvPr id="3" name="Content Placeholder 2"/>
          <p:cNvSpPr>
            <a:spLocks noGrp="1"/>
          </p:cNvSpPr>
          <p:nvPr>
            <p:ph idx="4294967295"/>
          </p:nvPr>
        </p:nvSpPr>
        <p:spPr>
          <a:xfrm>
            <a:off x="457200" y="1989138"/>
            <a:ext cx="8229600" cy="4525962"/>
          </a:xfrm>
          <a:prstGeom prst="rect">
            <a:avLst/>
          </a:prstGeom>
        </p:spPr>
        <p:txBody>
          <a:bodyPr/>
          <a:lstStyle/>
          <a:p>
            <a:r>
              <a:rPr lang="en-GB" dirty="0" smtClean="0"/>
              <a:t>Growing </a:t>
            </a:r>
            <a:r>
              <a:rPr lang="en-GB" dirty="0"/>
              <a:t>u</a:t>
            </a:r>
            <a:r>
              <a:rPr lang="en-GB" dirty="0" smtClean="0"/>
              <a:t>se of 802.15 in large mesh network  applications such as Utility and more generally in Field Area Networks</a:t>
            </a:r>
          </a:p>
          <a:p>
            <a:r>
              <a:rPr lang="en-GB" dirty="0" smtClean="0"/>
              <a:t>Need to address </a:t>
            </a:r>
            <a:r>
              <a:rPr lang="en-GB" dirty="0"/>
              <a:t>g</a:t>
            </a:r>
            <a:r>
              <a:rPr lang="en-GB" dirty="0" smtClean="0"/>
              <a:t>eneral requirements for L2 routing in Field Area Networks utilizing newer 15.4g and 15.4e amendments</a:t>
            </a:r>
          </a:p>
          <a:p>
            <a:r>
              <a:rPr lang="en-GB" dirty="0" smtClean="0"/>
              <a:t>Support and use in higher layer protocols – the Internet of Things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692150"/>
            <a:ext cx="8229600" cy="720725"/>
          </a:xfrm>
          <a:prstGeom prst="rect">
            <a:avLst/>
          </a:prstGeom>
        </p:spPr>
        <p:txBody>
          <a:bodyPr/>
          <a:lstStyle/>
          <a:p>
            <a:r>
              <a:rPr lang="en-GB" dirty="0" smtClean="0"/>
              <a:t>Some Example FANs</a:t>
            </a:r>
            <a:endParaRPr lang="en-GB" dirty="0"/>
          </a:p>
        </p:txBody>
      </p:sp>
      <p:sp>
        <p:nvSpPr>
          <p:cNvPr id="3" name="Content Placeholder 2"/>
          <p:cNvSpPr>
            <a:spLocks noGrp="1"/>
          </p:cNvSpPr>
          <p:nvPr>
            <p:ph idx="4294967295"/>
          </p:nvPr>
        </p:nvSpPr>
        <p:spPr>
          <a:xfrm>
            <a:off x="457200" y="2017713"/>
            <a:ext cx="8229600" cy="4525962"/>
          </a:xfrm>
          <a:prstGeom prst="rect">
            <a:avLst/>
          </a:prstGeom>
        </p:spPr>
        <p:txBody>
          <a:bodyPr/>
          <a:lstStyle/>
          <a:p>
            <a:r>
              <a:rPr lang="en-GB" dirty="0" smtClean="0"/>
              <a:t>Smart Metering (HAN and NAN)</a:t>
            </a:r>
          </a:p>
          <a:p>
            <a:r>
              <a:rPr lang="en-GB" dirty="0" smtClean="0"/>
              <a:t>Smart </a:t>
            </a:r>
            <a:r>
              <a:rPr lang="en-GB" dirty="0"/>
              <a:t>City - Street </a:t>
            </a:r>
            <a:r>
              <a:rPr lang="en-GB" dirty="0" smtClean="0"/>
              <a:t>Lighting/Parking/Meters…</a:t>
            </a:r>
          </a:p>
          <a:p>
            <a:r>
              <a:rPr lang="en-GB" dirty="0" smtClean="0"/>
              <a:t>Environmental Monitoring</a:t>
            </a:r>
          </a:p>
          <a:p>
            <a:r>
              <a:rPr lang="en-GB" dirty="0" smtClean="0"/>
              <a:t>Smart Home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79388" y="692150"/>
            <a:ext cx="8785225" cy="720725"/>
          </a:xfrm>
          <a:prstGeom prst="rect">
            <a:avLst/>
          </a:prstGeom>
        </p:spPr>
        <p:txBody>
          <a:bodyPr/>
          <a:lstStyle/>
          <a:p>
            <a:r>
              <a:rPr lang="en-GB" dirty="0" smtClean="0"/>
              <a:t>Characteristics of </a:t>
            </a:r>
            <a:r>
              <a:rPr lang="en-GB" dirty="0"/>
              <a:t>T</a:t>
            </a:r>
            <a:r>
              <a:rPr lang="en-GB" dirty="0" smtClean="0"/>
              <a:t>hese Applications</a:t>
            </a:r>
            <a:endParaRPr lang="en-GB" dirty="0"/>
          </a:p>
        </p:txBody>
      </p:sp>
      <p:sp>
        <p:nvSpPr>
          <p:cNvPr id="3" name="Content Placeholder 2"/>
          <p:cNvSpPr>
            <a:spLocks noGrp="1"/>
          </p:cNvSpPr>
          <p:nvPr>
            <p:ph sz="half" idx="4294967295"/>
          </p:nvPr>
        </p:nvSpPr>
        <p:spPr>
          <a:xfrm>
            <a:off x="539552" y="1556792"/>
            <a:ext cx="4038600" cy="4525963"/>
          </a:xfrm>
          <a:prstGeom prst="rect">
            <a:avLst/>
          </a:prstGeom>
        </p:spPr>
        <p:txBody>
          <a:bodyPr/>
          <a:lstStyle/>
          <a:p>
            <a:r>
              <a:rPr lang="en-GB" sz="2000" dirty="0" smtClean="0"/>
              <a:t>Data flows</a:t>
            </a:r>
          </a:p>
          <a:p>
            <a:pPr lvl="1"/>
            <a:r>
              <a:rPr lang="en-GB" sz="1800" dirty="0" smtClean="0"/>
              <a:t>One-to-many, Many-to-one</a:t>
            </a:r>
          </a:p>
          <a:p>
            <a:pPr lvl="1"/>
            <a:r>
              <a:rPr lang="en-GB" sz="1800" dirty="0" smtClean="0"/>
              <a:t>Point-to-point</a:t>
            </a:r>
          </a:p>
          <a:p>
            <a:r>
              <a:rPr lang="en-GB" sz="2000" dirty="0" smtClean="0"/>
              <a:t>Topologies</a:t>
            </a:r>
          </a:p>
          <a:p>
            <a:pPr lvl="1"/>
            <a:r>
              <a:rPr lang="en-GB" sz="1800" dirty="0" smtClean="0"/>
              <a:t>Collection tree</a:t>
            </a:r>
          </a:p>
          <a:p>
            <a:pPr lvl="1"/>
            <a:r>
              <a:rPr lang="en-GB" sz="1800" dirty="0" smtClean="0"/>
              <a:t>Mesh</a:t>
            </a:r>
          </a:p>
          <a:p>
            <a:pPr lvl="1"/>
            <a:r>
              <a:rPr lang="en-GB" sz="1800" dirty="0" smtClean="0"/>
              <a:t>Adaptive</a:t>
            </a:r>
          </a:p>
          <a:p>
            <a:r>
              <a:rPr lang="en-GB" sz="2000" dirty="0" smtClean="0"/>
              <a:t>Routing strategies</a:t>
            </a:r>
          </a:p>
          <a:p>
            <a:pPr lvl="1"/>
            <a:r>
              <a:rPr lang="en-GB" sz="1800" dirty="0" smtClean="0"/>
              <a:t>Proactive</a:t>
            </a:r>
          </a:p>
          <a:p>
            <a:pPr lvl="1"/>
            <a:r>
              <a:rPr lang="en-GB" sz="1800" dirty="0" smtClean="0"/>
              <a:t>Reactive</a:t>
            </a:r>
          </a:p>
          <a:p>
            <a:r>
              <a:rPr lang="en-GB" sz="2000" dirty="0" smtClean="0"/>
              <a:t>Management</a:t>
            </a:r>
          </a:p>
          <a:p>
            <a:pPr lvl="1"/>
            <a:r>
              <a:rPr lang="en-GB" sz="1800" dirty="0" smtClean="0"/>
              <a:t>Planned</a:t>
            </a:r>
          </a:p>
          <a:p>
            <a:pPr lvl="1"/>
            <a:r>
              <a:rPr lang="en-GB" sz="1800" dirty="0" smtClean="0"/>
              <a:t>Self Organising</a:t>
            </a:r>
          </a:p>
          <a:p>
            <a:pPr lvl="1"/>
            <a:endParaRPr lang="en-GB" dirty="0"/>
          </a:p>
        </p:txBody>
      </p:sp>
      <p:sp>
        <p:nvSpPr>
          <p:cNvPr id="4" name="Content Placeholder 3"/>
          <p:cNvSpPr>
            <a:spLocks noGrp="1"/>
          </p:cNvSpPr>
          <p:nvPr>
            <p:ph sz="half" idx="4294967295"/>
          </p:nvPr>
        </p:nvSpPr>
        <p:spPr>
          <a:xfrm>
            <a:off x="4499992" y="1556792"/>
            <a:ext cx="4038600" cy="4525963"/>
          </a:xfrm>
          <a:prstGeom prst="rect">
            <a:avLst/>
          </a:prstGeom>
        </p:spPr>
        <p:txBody>
          <a:bodyPr/>
          <a:lstStyle/>
          <a:p>
            <a:r>
              <a:rPr lang="en-GB" sz="2000" dirty="0" smtClean="0"/>
              <a:t>Communications domains</a:t>
            </a:r>
          </a:p>
          <a:p>
            <a:pPr lvl="1"/>
            <a:r>
              <a:rPr lang="en-GB" sz="1800" dirty="0" smtClean="0"/>
              <a:t>Internal</a:t>
            </a:r>
          </a:p>
          <a:p>
            <a:pPr lvl="1"/>
            <a:r>
              <a:rPr lang="en-GB" sz="1800" dirty="0" smtClean="0"/>
              <a:t>External</a:t>
            </a:r>
          </a:p>
          <a:p>
            <a:pPr lvl="2"/>
            <a:r>
              <a:rPr lang="en-GB" sz="1600" dirty="0" smtClean="0"/>
              <a:t>Multiple ingress/egress points</a:t>
            </a:r>
          </a:p>
          <a:p>
            <a:r>
              <a:rPr lang="en-GB" sz="2000" dirty="0" smtClean="0"/>
              <a:t>Latency vs. </a:t>
            </a:r>
            <a:r>
              <a:rPr lang="en-GB" sz="2000" dirty="0" err="1" smtClean="0"/>
              <a:t>QoS</a:t>
            </a:r>
            <a:r>
              <a:rPr lang="en-GB" sz="2000" dirty="0" smtClean="0"/>
              <a:t> vs. reliability</a:t>
            </a:r>
          </a:p>
          <a:p>
            <a:pPr lvl="1"/>
            <a:r>
              <a:rPr lang="en-US" altLang="ja-JP" sz="1600" dirty="0" smtClean="0">
                <a:ea typeface="ＭＳ Ｐゴシック" pitchFamily="50" charset="-128"/>
              </a:rPr>
              <a:t>Low latency</a:t>
            </a:r>
          </a:p>
          <a:p>
            <a:pPr lvl="1"/>
            <a:r>
              <a:rPr lang="en-US" altLang="ja-JP" sz="1600" dirty="0" smtClean="0">
                <a:ea typeface="ＭＳ Ｐゴシック" pitchFamily="50" charset="-128"/>
              </a:rPr>
              <a:t>Priority of frames</a:t>
            </a:r>
          </a:p>
          <a:p>
            <a:r>
              <a:rPr lang="en-GB" sz="2000" dirty="0" smtClean="0"/>
              <a:t>Power saving </a:t>
            </a:r>
          </a:p>
          <a:p>
            <a:pPr lvl="1"/>
            <a:r>
              <a:rPr lang="en-GB" sz="1800" dirty="0" smtClean="0"/>
              <a:t>Sleepy end devices</a:t>
            </a:r>
          </a:p>
          <a:p>
            <a:pPr lvl="1"/>
            <a:r>
              <a:rPr lang="en-GB" sz="1800" dirty="0" smtClean="0"/>
              <a:t>Sleepy routers</a:t>
            </a:r>
          </a:p>
          <a:p>
            <a:endParaRPr lang="en-GB" dirty="0"/>
          </a:p>
        </p:txBody>
      </p:sp>
    </p:spTree>
    <p:extLst>
      <p:ext uri="{BB962C8B-B14F-4D97-AF65-F5344CB8AC3E}">
        <p14:creationId xmlns:p14="http://schemas.microsoft.com/office/powerpoint/2010/main" val="32765544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295"/>
          <p:cNvSpPr>
            <a:spLocks/>
          </p:cNvSpPr>
          <p:nvPr/>
        </p:nvSpPr>
        <p:spPr bwMode="auto">
          <a:xfrm>
            <a:off x="6799263" y="2662238"/>
            <a:ext cx="2170112" cy="3625850"/>
          </a:xfrm>
          <a:custGeom>
            <a:avLst/>
            <a:gdLst/>
            <a:ahLst/>
            <a:cxnLst>
              <a:cxn ang="0">
                <a:pos x="334" y="1247"/>
              </a:cxn>
              <a:cxn ang="0">
                <a:pos x="744" y="967"/>
              </a:cxn>
              <a:cxn ang="0">
                <a:pos x="962" y="522"/>
              </a:cxn>
              <a:cxn ang="0">
                <a:pos x="1320" y="226"/>
              </a:cxn>
              <a:cxn ang="0">
                <a:pos x="1241" y="1877"/>
              </a:cxn>
              <a:cxn ang="0">
                <a:pos x="900" y="2244"/>
              </a:cxn>
              <a:cxn ang="0">
                <a:pos x="212" y="2119"/>
              </a:cxn>
              <a:cxn ang="0">
                <a:pos x="20" y="1718"/>
              </a:cxn>
              <a:cxn ang="0">
                <a:pos x="334" y="1247"/>
              </a:cxn>
            </a:cxnLst>
            <a:rect l="0" t="0" r="r" b="b"/>
            <a:pathLst>
              <a:path w="1367" h="2284">
                <a:moveTo>
                  <a:pt x="334" y="1247"/>
                </a:moveTo>
                <a:cubicBezTo>
                  <a:pt x="443" y="1123"/>
                  <a:pt x="639" y="1088"/>
                  <a:pt x="744" y="967"/>
                </a:cubicBezTo>
                <a:cubicBezTo>
                  <a:pt x="849" y="846"/>
                  <a:pt x="866" y="646"/>
                  <a:pt x="962" y="522"/>
                </a:cubicBezTo>
                <a:cubicBezTo>
                  <a:pt x="1058" y="398"/>
                  <a:pt x="1273" y="0"/>
                  <a:pt x="1320" y="226"/>
                </a:cubicBezTo>
                <a:cubicBezTo>
                  <a:pt x="1367" y="452"/>
                  <a:pt x="1311" y="1541"/>
                  <a:pt x="1241" y="1877"/>
                </a:cubicBezTo>
                <a:cubicBezTo>
                  <a:pt x="1171" y="2213"/>
                  <a:pt x="1071" y="2204"/>
                  <a:pt x="900" y="2244"/>
                </a:cubicBezTo>
                <a:cubicBezTo>
                  <a:pt x="729" y="2284"/>
                  <a:pt x="358" y="2207"/>
                  <a:pt x="212" y="2119"/>
                </a:cubicBezTo>
                <a:cubicBezTo>
                  <a:pt x="66" y="2031"/>
                  <a:pt x="0" y="1863"/>
                  <a:pt x="20" y="1718"/>
                </a:cubicBezTo>
                <a:cubicBezTo>
                  <a:pt x="40" y="1573"/>
                  <a:pt x="269" y="1345"/>
                  <a:pt x="334" y="1247"/>
                </a:cubicBezTo>
                <a:close/>
              </a:path>
            </a:pathLst>
          </a:custGeom>
          <a:solidFill>
            <a:srgbClr val="FF99CC">
              <a:alpha val="30000"/>
            </a:srgbClr>
          </a:solidFill>
          <a:ln w="12700" cap="flat" cmpd="sng">
            <a:solidFill>
              <a:schemeClr val="tx1"/>
            </a:solidFill>
            <a:prstDash val="solid"/>
            <a:round/>
            <a:headEnd type="none" w="sm" len="sm"/>
            <a:tailEnd type="none" w="sm" len="sm"/>
          </a:ln>
          <a:effectLst/>
        </p:spPr>
        <p:txBody>
          <a:bodyPr/>
          <a:lstStyle/>
          <a:p>
            <a:endParaRPr lang="en-GB"/>
          </a:p>
        </p:txBody>
      </p:sp>
      <p:sp>
        <p:nvSpPr>
          <p:cNvPr id="5" name="Freeform 296"/>
          <p:cNvSpPr>
            <a:spLocks/>
          </p:cNvSpPr>
          <p:nvPr/>
        </p:nvSpPr>
        <p:spPr bwMode="auto">
          <a:xfrm>
            <a:off x="5435600" y="2854325"/>
            <a:ext cx="3041650" cy="2314575"/>
          </a:xfrm>
          <a:custGeom>
            <a:avLst/>
            <a:gdLst/>
            <a:ahLst/>
            <a:cxnLst>
              <a:cxn ang="0">
                <a:pos x="382" y="375"/>
              </a:cxn>
              <a:cxn ang="0">
                <a:pos x="1263" y="87"/>
              </a:cxn>
              <a:cxn ang="0">
                <a:pos x="1839" y="61"/>
              </a:cxn>
              <a:cxn ang="0">
                <a:pos x="1726" y="454"/>
              </a:cxn>
              <a:cxn ang="0">
                <a:pos x="1490" y="907"/>
              </a:cxn>
              <a:cxn ang="0">
                <a:pos x="722" y="1379"/>
              </a:cxn>
              <a:cxn ang="0">
                <a:pos x="347" y="1379"/>
              </a:cxn>
              <a:cxn ang="0">
                <a:pos x="6" y="986"/>
              </a:cxn>
              <a:cxn ang="0">
                <a:pos x="382" y="375"/>
              </a:cxn>
            </a:cxnLst>
            <a:rect l="0" t="0" r="r" b="b"/>
            <a:pathLst>
              <a:path w="1916" h="1458">
                <a:moveTo>
                  <a:pt x="382" y="375"/>
                </a:moveTo>
                <a:cubicBezTo>
                  <a:pt x="591" y="225"/>
                  <a:pt x="1020" y="139"/>
                  <a:pt x="1263" y="87"/>
                </a:cubicBezTo>
                <a:cubicBezTo>
                  <a:pt x="1506" y="35"/>
                  <a:pt x="1762" y="0"/>
                  <a:pt x="1839" y="61"/>
                </a:cubicBezTo>
                <a:cubicBezTo>
                  <a:pt x="1916" y="122"/>
                  <a:pt x="1784" y="313"/>
                  <a:pt x="1726" y="454"/>
                </a:cubicBezTo>
                <a:cubicBezTo>
                  <a:pt x="1668" y="595"/>
                  <a:pt x="1657" y="753"/>
                  <a:pt x="1490" y="907"/>
                </a:cubicBezTo>
                <a:cubicBezTo>
                  <a:pt x="1323" y="1061"/>
                  <a:pt x="912" y="1300"/>
                  <a:pt x="722" y="1379"/>
                </a:cubicBezTo>
                <a:cubicBezTo>
                  <a:pt x="532" y="1458"/>
                  <a:pt x="466" y="1444"/>
                  <a:pt x="347" y="1379"/>
                </a:cubicBezTo>
                <a:cubicBezTo>
                  <a:pt x="228" y="1314"/>
                  <a:pt x="0" y="1153"/>
                  <a:pt x="6" y="986"/>
                </a:cubicBezTo>
                <a:cubicBezTo>
                  <a:pt x="12" y="819"/>
                  <a:pt x="173" y="525"/>
                  <a:pt x="382" y="375"/>
                </a:cubicBezTo>
                <a:close/>
              </a:path>
            </a:pathLst>
          </a:custGeom>
          <a:solidFill>
            <a:srgbClr val="CCFFFF">
              <a:alpha val="30000"/>
            </a:srgbClr>
          </a:solidFill>
          <a:ln w="12700" cap="flat" cmpd="sng">
            <a:solidFill>
              <a:schemeClr val="tx1"/>
            </a:solidFill>
            <a:prstDash val="solid"/>
            <a:round/>
            <a:headEnd type="none" w="sm" len="sm"/>
            <a:tailEnd type="none" w="sm" len="sm"/>
          </a:ln>
          <a:effectLst/>
        </p:spPr>
        <p:txBody>
          <a:bodyPr/>
          <a:lstStyle/>
          <a:p>
            <a:endParaRPr lang="en-GB"/>
          </a:p>
        </p:txBody>
      </p:sp>
      <p:sp>
        <p:nvSpPr>
          <p:cNvPr id="6" name="Rectangle 285"/>
          <p:cNvSpPr>
            <a:spLocks noChangeArrowheads="1"/>
          </p:cNvSpPr>
          <p:nvPr/>
        </p:nvSpPr>
        <p:spPr bwMode="auto">
          <a:xfrm>
            <a:off x="107950" y="2852738"/>
            <a:ext cx="3733800" cy="3479800"/>
          </a:xfrm>
          <a:prstGeom prst="rect">
            <a:avLst/>
          </a:prstGeom>
          <a:noFill/>
          <a:ln w="9525">
            <a:solidFill>
              <a:schemeClr val="tx1"/>
            </a:solidFill>
            <a:miter lim="800000"/>
            <a:headEnd/>
            <a:tailEnd/>
          </a:ln>
          <a:effectLst/>
        </p:spPr>
        <p:txBody>
          <a:bodyPr wrap="none" anchor="ctr"/>
          <a:lstStyle/>
          <a:p>
            <a:endParaRPr lang="en-GB"/>
          </a:p>
        </p:txBody>
      </p:sp>
      <p:sp>
        <p:nvSpPr>
          <p:cNvPr id="7" name="Freeform 293"/>
          <p:cNvSpPr>
            <a:spLocks/>
          </p:cNvSpPr>
          <p:nvPr/>
        </p:nvSpPr>
        <p:spPr bwMode="auto">
          <a:xfrm>
            <a:off x="1936750" y="2840038"/>
            <a:ext cx="1838325" cy="1720850"/>
          </a:xfrm>
          <a:custGeom>
            <a:avLst/>
            <a:gdLst/>
            <a:ahLst/>
            <a:cxnLst>
              <a:cxn ang="0">
                <a:pos x="229" y="105"/>
              </a:cxn>
              <a:cxn ang="0">
                <a:pos x="1005" y="87"/>
              </a:cxn>
              <a:cxn ang="0">
                <a:pos x="1145" y="628"/>
              </a:cxn>
              <a:cxn ang="0">
                <a:pos x="962" y="1039"/>
              </a:cxn>
              <a:cxn ang="0">
                <a:pos x="150" y="899"/>
              </a:cxn>
              <a:cxn ang="0">
                <a:pos x="63" y="471"/>
              </a:cxn>
              <a:cxn ang="0">
                <a:pos x="229" y="105"/>
              </a:cxn>
            </a:cxnLst>
            <a:rect l="0" t="0" r="r" b="b"/>
            <a:pathLst>
              <a:path w="1158" h="1084">
                <a:moveTo>
                  <a:pt x="229" y="105"/>
                </a:moveTo>
                <a:cubicBezTo>
                  <a:pt x="386" y="41"/>
                  <a:pt x="852" y="0"/>
                  <a:pt x="1005" y="87"/>
                </a:cubicBezTo>
                <a:cubicBezTo>
                  <a:pt x="1158" y="174"/>
                  <a:pt x="1152" y="469"/>
                  <a:pt x="1145" y="628"/>
                </a:cubicBezTo>
                <a:cubicBezTo>
                  <a:pt x="1138" y="787"/>
                  <a:pt x="1128" y="994"/>
                  <a:pt x="962" y="1039"/>
                </a:cubicBezTo>
                <a:cubicBezTo>
                  <a:pt x="796" y="1084"/>
                  <a:pt x="300" y="994"/>
                  <a:pt x="150" y="899"/>
                </a:cubicBezTo>
                <a:cubicBezTo>
                  <a:pt x="0" y="804"/>
                  <a:pt x="50" y="603"/>
                  <a:pt x="63" y="471"/>
                </a:cubicBezTo>
                <a:cubicBezTo>
                  <a:pt x="76" y="339"/>
                  <a:pt x="65" y="173"/>
                  <a:pt x="229" y="105"/>
                </a:cubicBezTo>
                <a:close/>
              </a:path>
            </a:pathLst>
          </a:custGeom>
          <a:solidFill>
            <a:srgbClr val="FFFF99">
              <a:alpha val="30000"/>
            </a:srgbClr>
          </a:solidFill>
          <a:ln w="12700" cap="flat" cmpd="sng">
            <a:solidFill>
              <a:schemeClr val="tx1"/>
            </a:solidFill>
            <a:prstDash val="solid"/>
            <a:round/>
            <a:headEnd type="none" w="sm" len="sm"/>
            <a:tailEnd type="none" w="sm" len="sm"/>
          </a:ln>
          <a:effectLst/>
        </p:spPr>
        <p:txBody>
          <a:bodyPr/>
          <a:lstStyle/>
          <a:p>
            <a:endParaRPr lang="en-GB"/>
          </a:p>
        </p:txBody>
      </p:sp>
      <p:sp>
        <p:nvSpPr>
          <p:cNvPr id="8" name="Freeform 294"/>
          <p:cNvSpPr>
            <a:spLocks/>
          </p:cNvSpPr>
          <p:nvPr/>
        </p:nvSpPr>
        <p:spPr bwMode="auto">
          <a:xfrm>
            <a:off x="1665288" y="4537075"/>
            <a:ext cx="1892300" cy="1762125"/>
          </a:xfrm>
          <a:custGeom>
            <a:avLst/>
            <a:gdLst/>
            <a:ahLst/>
            <a:cxnLst>
              <a:cxn ang="0">
                <a:pos x="295" y="66"/>
              </a:cxn>
              <a:cxn ang="0">
                <a:pos x="1011" y="135"/>
              </a:cxn>
              <a:cxn ang="0">
                <a:pos x="1160" y="695"/>
              </a:cxn>
              <a:cxn ang="0">
                <a:pos x="819" y="1062"/>
              </a:cxn>
              <a:cxn ang="0">
                <a:pos x="251" y="982"/>
              </a:cxn>
              <a:cxn ang="0">
                <a:pos x="7" y="532"/>
              </a:cxn>
              <a:cxn ang="0">
                <a:pos x="295" y="66"/>
              </a:cxn>
            </a:cxnLst>
            <a:rect l="0" t="0" r="r" b="b"/>
            <a:pathLst>
              <a:path w="1192" h="1110">
                <a:moveTo>
                  <a:pt x="295" y="66"/>
                </a:moveTo>
                <a:cubicBezTo>
                  <a:pt x="462" y="0"/>
                  <a:pt x="867" y="30"/>
                  <a:pt x="1011" y="135"/>
                </a:cubicBezTo>
                <a:cubicBezTo>
                  <a:pt x="1155" y="240"/>
                  <a:pt x="1192" y="541"/>
                  <a:pt x="1160" y="695"/>
                </a:cubicBezTo>
                <a:cubicBezTo>
                  <a:pt x="1128" y="849"/>
                  <a:pt x="970" y="1014"/>
                  <a:pt x="819" y="1062"/>
                </a:cubicBezTo>
                <a:cubicBezTo>
                  <a:pt x="668" y="1110"/>
                  <a:pt x="386" y="1070"/>
                  <a:pt x="251" y="982"/>
                </a:cubicBezTo>
                <a:cubicBezTo>
                  <a:pt x="116" y="894"/>
                  <a:pt x="0" y="685"/>
                  <a:pt x="7" y="532"/>
                </a:cubicBezTo>
                <a:cubicBezTo>
                  <a:pt x="14" y="379"/>
                  <a:pt x="131" y="141"/>
                  <a:pt x="295" y="66"/>
                </a:cubicBezTo>
                <a:close/>
              </a:path>
            </a:pathLst>
          </a:custGeom>
          <a:solidFill>
            <a:srgbClr val="FF99CC">
              <a:alpha val="30000"/>
            </a:srgbClr>
          </a:solidFill>
          <a:ln w="12700" cap="flat" cmpd="sng">
            <a:solidFill>
              <a:schemeClr val="tx1"/>
            </a:solidFill>
            <a:prstDash val="solid"/>
            <a:round/>
            <a:headEnd type="none" w="sm" len="sm"/>
            <a:tailEnd type="none" w="sm" len="sm"/>
          </a:ln>
          <a:effectLst/>
        </p:spPr>
        <p:txBody>
          <a:bodyPr/>
          <a:lstStyle/>
          <a:p>
            <a:endParaRPr lang="en-GB"/>
          </a:p>
        </p:txBody>
      </p:sp>
      <p:sp>
        <p:nvSpPr>
          <p:cNvPr id="9" name="Freeform 292"/>
          <p:cNvSpPr>
            <a:spLocks/>
          </p:cNvSpPr>
          <p:nvPr/>
        </p:nvSpPr>
        <p:spPr bwMode="auto">
          <a:xfrm>
            <a:off x="165100" y="3427413"/>
            <a:ext cx="1765300" cy="1703387"/>
          </a:xfrm>
          <a:custGeom>
            <a:avLst/>
            <a:gdLst/>
            <a:ahLst/>
            <a:cxnLst>
              <a:cxn ang="0">
                <a:pos x="219" y="93"/>
              </a:cxn>
              <a:cxn ang="0">
                <a:pos x="952" y="93"/>
              </a:cxn>
              <a:cxn ang="0">
                <a:pos x="1109" y="651"/>
              </a:cxn>
              <a:cxn ang="0">
                <a:pos x="935" y="974"/>
              </a:cxn>
              <a:cxn ang="0">
                <a:pos x="177" y="995"/>
              </a:cxn>
              <a:cxn ang="0">
                <a:pos x="7" y="506"/>
              </a:cxn>
              <a:cxn ang="0">
                <a:pos x="219" y="93"/>
              </a:cxn>
            </a:cxnLst>
            <a:rect l="0" t="0" r="r" b="b"/>
            <a:pathLst>
              <a:path w="1112" h="1073">
                <a:moveTo>
                  <a:pt x="219" y="93"/>
                </a:moveTo>
                <a:cubicBezTo>
                  <a:pt x="376" y="24"/>
                  <a:pt x="804" y="0"/>
                  <a:pt x="952" y="93"/>
                </a:cubicBezTo>
                <a:cubicBezTo>
                  <a:pt x="1100" y="186"/>
                  <a:pt x="1112" y="504"/>
                  <a:pt x="1109" y="651"/>
                </a:cubicBezTo>
                <a:cubicBezTo>
                  <a:pt x="1106" y="798"/>
                  <a:pt x="1090" y="917"/>
                  <a:pt x="935" y="974"/>
                </a:cubicBezTo>
                <a:cubicBezTo>
                  <a:pt x="780" y="1031"/>
                  <a:pt x="332" y="1073"/>
                  <a:pt x="177" y="995"/>
                </a:cubicBezTo>
                <a:cubicBezTo>
                  <a:pt x="22" y="917"/>
                  <a:pt x="0" y="656"/>
                  <a:pt x="7" y="506"/>
                </a:cubicBezTo>
                <a:cubicBezTo>
                  <a:pt x="14" y="356"/>
                  <a:pt x="62" y="162"/>
                  <a:pt x="219" y="93"/>
                </a:cubicBezTo>
                <a:close/>
              </a:path>
            </a:pathLst>
          </a:custGeom>
          <a:solidFill>
            <a:srgbClr val="CCFFFF">
              <a:alpha val="30000"/>
            </a:srgbClr>
          </a:solidFill>
          <a:ln w="12700" cap="flat" cmpd="sng">
            <a:solidFill>
              <a:schemeClr val="tx1"/>
            </a:solidFill>
            <a:prstDash val="solid"/>
            <a:round/>
            <a:headEnd type="none" w="sm" len="sm"/>
            <a:tailEnd type="none" w="sm" len="sm"/>
          </a:ln>
          <a:effectLst/>
        </p:spPr>
        <p:txBody>
          <a:bodyPr/>
          <a:lstStyle/>
          <a:p>
            <a:endParaRPr lang="en-GB"/>
          </a:p>
        </p:txBody>
      </p:sp>
      <p:sp>
        <p:nvSpPr>
          <p:cNvPr id="10" name="Rectangle 286"/>
          <p:cNvSpPr>
            <a:spLocks noChangeArrowheads="1"/>
          </p:cNvSpPr>
          <p:nvPr/>
        </p:nvSpPr>
        <p:spPr bwMode="auto">
          <a:xfrm>
            <a:off x="5378450" y="2852738"/>
            <a:ext cx="3657600" cy="3479800"/>
          </a:xfrm>
          <a:prstGeom prst="rect">
            <a:avLst/>
          </a:prstGeom>
          <a:noFill/>
          <a:ln w="9525">
            <a:solidFill>
              <a:schemeClr val="tx1"/>
            </a:solidFill>
            <a:miter lim="800000"/>
            <a:headEnd/>
            <a:tailEnd/>
          </a:ln>
          <a:effectLst/>
        </p:spPr>
        <p:txBody>
          <a:bodyPr wrap="none" anchor="ctr"/>
          <a:lstStyle/>
          <a:p>
            <a:endParaRPr lang="en-GB"/>
          </a:p>
        </p:txBody>
      </p:sp>
      <p:sp>
        <p:nvSpPr>
          <p:cNvPr id="11" name="Oval 5"/>
          <p:cNvSpPr>
            <a:spLocks noChangeArrowheads="1"/>
          </p:cNvSpPr>
          <p:nvPr/>
        </p:nvSpPr>
        <p:spPr bwMode="auto">
          <a:xfrm>
            <a:off x="338138" y="4006850"/>
            <a:ext cx="71437"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2" name="Oval 6"/>
          <p:cNvSpPr>
            <a:spLocks noChangeArrowheads="1"/>
          </p:cNvSpPr>
          <p:nvPr/>
        </p:nvSpPr>
        <p:spPr bwMode="auto">
          <a:xfrm>
            <a:off x="554038" y="4222750"/>
            <a:ext cx="71437"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3" name="Oval 7"/>
          <p:cNvSpPr>
            <a:spLocks noChangeArrowheads="1"/>
          </p:cNvSpPr>
          <p:nvPr/>
        </p:nvSpPr>
        <p:spPr bwMode="auto">
          <a:xfrm>
            <a:off x="1417638" y="4006850"/>
            <a:ext cx="71437"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4" name="Oval 8"/>
          <p:cNvSpPr>
            <a:spLocks noChangeArrowheads="1"/>
          </p:cNvSpPr>
          <p:nvPr/>
        </p:nvSpPr>
        <p:spPr bwMode="auto">
          <a:xfrm>
            <a:off x="1201738" y="3646488"/>
            <a:ext cx="71437"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5" name="Oval 9"/>
          <p:cNvSpPr>
            <a:spLocks noChangeArrowheads="1"/>
          </p:cNvSpPr>
          <p:nvPr/>
        </p:nvSpPr>
        <p:spPr bwMode="auto">
          <a:xfrm>
            <a:off x="1417638" y="4294188"/>
            <a:ext cx="71437"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6" name="Oval 10"/>
          <p:cNvSpPr>
            <a:spLocks noChangeArrowheads="1"/>
          </p:cNvSpPr>
          <p:nvPr/>
        </p:nvSpPr>
        <p:spPr bwMode="auto">
          <a:xfrm>
            <a:off x="1779588" y="4078288"/>
            <a:ext cx="71437"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7" name="Oval 11"/>
          <p:cNvSpPr>
            <a:spLocks noChangeArrowheads="1"/>
          </p:cNvSpPr>
          <p:nvPr/>
        </p:nvSpPr>
        <p:spPr bwMode="auto">
          <a:xfrm>
            <a:off x="1274763" y="4583113"/>
            <a:ext cx="71437"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8" name="Oval 12"/>
          <p:cNvSpPr>
            <a:spLocks noChangeArrowheads="1"/>
          </p:cNvSpPr>
          <p:nvPr/>
        </p:nvSpPr>
        <p:spPr bwMode="auto">
          <a:xfrm>
            <a:off x="698500" y="3575050"/>
            <a:ext cx="71438"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9" name="Oval 13"/>
          <p:cNvSpPr>
            <a:spLocks noChangeArrowheads="1"/>
          </p:cNvSpPr>
          <p:nvPr/>
        </p:nvSpPr>
        <p:spPr bwMode="auto">
          <a:xfrm>
            <a:off x="1778000" y="4654550"/>
            <a:ext cx="71438"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20" name="Oval 14"/>
          <p:cNvSpPr>
            <a:spLocks noChangeArrowheads="1"/>
          </p:cNvSpPr>
          <p:nvPr/>
        </p:nvSpPr>
        <p:spPr bwMode="auto">
          <a:xfrm>
            <a:off x="1201738" y="4941888"/>
            <a:ext cx="71437"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21" name="Oval 15"/>
          <p:cNvSpPr>
            <a:spLocks noChangeArrowheads="1"/>
          </p:cNvSpPr>
          <p:nvPr/>
        </p:nvSpPr>
        <p:spPr bwMode="auto">
          <a:xfrm>
            <a:off x="1633538" y="3717925"/>
            <a:ext cx="71437"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22" name="Oval 16"/>
          <p:cNvSpPr>
            <a:spLocks noChangeArrowheads="1"/>
          </p:cNvSpPr>
          <p:nvPr/>
        </p:nvSpPr>
        <p:spPr bwMode="auto">
          <a:xfrm>
            <a:off x="266700" y="4510088"/>
            <a:ext cx="71438"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23" name="Oval 17"/>
          <p:cNvSpPr>
            <a:spLocks noChangeArrowheads="1"/>
          </p:cNvSpPr>
          <p:nvPr/>
        </p:nvSpPr>
        <p:spPr bwMode="auto">
          <a:xfrm>
            <a:off x="769938" y="4510088"/>
            <a:ext cx="71437"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24" name="Oval 18"/>
          <p:cNvSpPr>
            <a:spLocks noChangeArrowheads="1"/>
          </p:cNvSpPr>
          <p:nvPr/>
        </p:nvSpPr>
        <p:spPr bwMode="auto">
          <a:xfrm>
            <a:off x="554038" y="4799013"/>
            <a:ext cx="71437"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25" name="Oval 19"/>
          <p:cNvSpPr>
            <a:spLocks noChangeArrowheads="1"/>
          </p:cNvSpPr>
          <p:nvPr/>
        </p:nvSpPr>
        <p:spPr bwMode="auto">
          <a:xfrm>
            <a:off x="987425" y="3862388"/>
            <a:ext cx="71438"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26" name="Oval 20"/>
          <p:cNvSpPr>
            <a:spLocks noChangeArrowheads="1"/>
          </p:cNvSpPr>
          <p:nvPr/>
        </p:nvSpPr>
        <p:spPr bwMode="auto">
          <a:xfrm>
            <a:off x="1058863" y="4222750"/>
            <a:ext cx="71437" cy="71438"/>
          </a:xfrm>
          <a:prstGeom prst="ellipse">
            <a:avLst/>
          </a:prstGeom>
          <a:solidFill>
            <a:srgbClr val="CC99FF"/>
          </a:solidFill>
          <a:ln w="9525">
            <a:solidFill>
              <a:schemeClr val="tx1"/>
            </a:solidFill>
            <a:round/>
            <a:headEnd/>
            <a:tailEnd/>
          </a:ln>
          <a:effectLst/>
        </p:spPr>
        <p:txBody>
          <a:bodyPr wrap="none" anchor="ctr"/>
          <a:lstStyle/>
          <a:p>
            <a:endParaRPr lang="en-GB"/>
          </a:p>
        </p:txBody>
      </p:sp>
      <p:cxnSp>
        <p:nvCxnSpPr>
          <p:cNvPr id="27" name="AutoShape 22"/>
          <p:cNvCxnSpPr>
            <a:cxnSpLocks noChangeShapeType="1"/>
            <a:stCxn id="20" idx="2"/>
            <a:endCxn id="17" idx="5"/>
          </p:cNvCxnSpPr>
          <p:nvPr/>
        </p:nvCxnSpPr>
        <p:spPr bwMode="auto">
          <a:xfrm flipV="1">
            <a:off x="1201738" y="4643438"/>
            <a:ext cx="133350" cy="334962"/>
          </a:xfrm>
          <a:prstGeom prst="straightConnector1">
            <a:avLst/>
          </a:prstGeom>
          <a:noFill/>
          <a:ln w="9525">
            <a:solidFill>
              <a:schemeClr val="tx1"/>
            </a:solidFill>
            <a:round/>
            <a:headEnd/>
            <a:tailEnd/>
          </a:ln>
          <a:effectLst/>
        </p:spPr>
      </p:cxnSp>
      <p:cxnSp>
        <p:nvCxnSpPr>
          <p:cNvPr id="28" name="AutoShape 23"/>
          <p:cNvCxnSpPr>
            <a:cxnSpLocks noChangeShapeType="1"/>
            <a:stCxn id="19" idx="2"/>
            <a:endCxn id="17" idx="6"/>
          </p:cNvCxnSpPr>
          <p:nvPr/>
        </p:nvCxnSpPr>
        <p:spPr bwMode="auto">
          <a:xfrm flipH="1" flipV="1">
            <a:off x="1346200" y="4619625"/>
            <a:ext cx="431800" cy="71438"/>
          </a:xfrm>
          <a:prstGeom prst="straightConnector1">
            <a:avLst/>
          </a:prstGeom>
          <a:noFill/>
          <a:ln w="9525">
            <a:solidFill>
              <a:schemeClr val="tx1"/>
            </a:solidFill>
            <a:round/>
            <a:headEnd/>
            <a:tailEnd/>
          </a:ln>
          <a:effectLst/>
        </p:spPr>
      </p:cxnSp>
      <p:cxnSp>
        <p:nvCxnSpPr>
          <p:cNvPr id="29" name="AutoShape 24"/>
          <p:cNvCxnSpPr>
            <a:cxnSpLocks noChangeShapeType="1"/>
            <a:stCxn id="17" idx="1"/>
            <a:endCxn id="26" idx="5"/>
          </p:cNvCxnSpPr>
          <p:nvPr/>
        </p:nvCxnSpPr>
        <p:spPr bwMode="auto">
          <a:xfrm flipH="1" flipV="1">
            <a:off x="1119188" y="4283075"/>
            <a:ext cx="166687" cy="311150"/>
          </a:xfrm>
          <a:prstGeom prst="straightConnector1">
            <a:avLst/>
          </a:prstGeom>
          <a:noFill/>
          <a:ln w="9525">
            <a:solidFill>
              <a:schemeClr val="tx1"/>
            </a:solidFill>
            <a:round/>
            <a:headEnd/>
            <a:tailEnd/>
          </a:ln>
          <a:effectLst/>
        </p:spPr>
      </p:cxnSp>
      <p:cxnSp>
        <p:nvCxnSpPr>
          <p:cNvPr id="30" name="AutoShape 25"/>
          <p:cNvCxnSpPr>
            <a:cxnSpLocks noChangeShapeType="1"/>
            <a:stCxn id="15" idx="2"/>
            <a:endCxn id="26" idx="6"/>
          </p:cNvCxnSpPr>
          <p:nvPr/>
        </p:nvCxnSpPr>
        <p:spPr bwMode="auto">
          <a:xfrm flipH="1" flipV="1">
            <a:off x="1130300" y="4259263"/>
            <a:ext cx="287338" cy="71437"/>
          </a:xfrm>
          <a:prstGeom prst="straightConnector1">
            <a:avLst/>
          </a:prstGeom>
          <a:noFill/>
          <a:ln w="9525">
            <a:solidFill>
              <a:schemeClr val="tx1"/>
            </a:solidFill>
            <a:round/>
            <a:headEnd/>
            <a:tailEnd/>
          </a:ln>
          <a:effectLst/>
        </p:spPr>
      </p:cxnSp>
      <p:cxnSp>
        <p:nvCxnSpPr>
          <p:cNvPr id="31" name="AutoShape 26"/>
          <p:cNvCxnSpPr>
            <a:cxnSpLocks noChangeShapeType="1"/>
            <a:stCxn id="16" idx="2"/>
            <a:endCxn id="13" idx="5"/>
          </p:cNvCxnSpPr>
          <p:nvPr/>
        </p:nvCxnSpPr>
        <p:spPr bwMode="auto">
          <a:xfrm flipH="1" flipV="1">
            <a:off x="1477963" y="4067175"/>
            <a:ext cx="301625" cy="47625"/>
          </a:xfrm>
          <a:prstGeom prst="straightConnector1">
            <a:avLst/>
          </a:prstGeom>
          <a:noFill/>
          <a:ln w="9525">
            <a:solidFill>
              <a:schemeClr val="tx1"/>
            </a:solidFill>
            <a:round/>
            <a:headEnd/>
            <a:tailEnd/>
          </a:ln>
          <a:effectLst/>
        </p:spPr>
      </p:cxnSp>
      <p:cxnSp>
        <p:nvCxnSpPr>
          <p:cNvPr id="32" name="AutoShape 27"/>
          <p:cNvCxnSpPr>
            <a:cxnSpLocks noChangeShapeType="1"/>
            <a:stCxn id="21" idx="3"/>
            <a:endCxn id="13" idx="1"/>
          </p:cNvCxnSpPr>
          <p:nvPr/>
        </p:nvCxnSpPr>
        <p:spPr bwMode="auto">
          <a:xfrm flipH="1">
            <a:off x="1428750" y="3778250"/>
            <a:ext cx="215900" cy="239713"/>
          </a:xfrm>
          <a:prstGeom prst="straightConnector1">
            <a:avLst/>
          </a:prstGeom>
          <a:noFill/>
          <a:ln w="9525">
            <a:solidFill>
              <a:schemeClr val="tx1"/>
            </a:solidFill>
            <a:round/>
            <a:headEnd/>
            <a:tailEnd/>
          </a:ln>
          <a:effectLst/>
        </p:spPr>
      </p:cxnSp>
      <p:cxnSp>
        <p:nvCxnSpPr>
          <p:cNvPr id="33" name="AutoShape 28"/>
          <p:cNvCxnSpPr>
            <a:cxnSpLocks noChangeShapeType="1"/>
            <a:stCxn id="13" idx="3"/>
            <a:endCxn id="26" idx="0"/>
          </p:cNvCxnSpPr>
          <p:nvPr/>
        </p:nvCxnSpPr>
        <p:spPr bwMode="auto">
          <a:xfrm flipH="1">
            <a:off x="1095375" y="4067175"/>
            <a:ext cx="333375" cy="155575"/>
          </a:xfrm>
          <a:prstGeom prst="straightConnector1">
            <a:avLst/>
          </a:prstGeom>
          <a:noFill/>
          <a:ln w="9525">
            <a:solidFill>
              <a:schemeClr val="tx1"/>
            </a:solidFill>
            <a:round/>
            <a:headEnd/>
            <a:tailEnd/>
          </a:ln>
          <a:effectLst/>
        </p:spPr>
      </p:cxnSp>
      <p:cxnSp>
        <p:nvCxnSpPr>
          <p:cNvPr id="34" name="AutoShape 29"/>
          <p:cNvCxnSpPr>
            <a:cxnSpLocks noChangeShapeType="1"/>
            <a:stCxn id="14" idx="4"/>
            <a:endCxn id="25" idx="7"/>
          </p:cNvCxnSpPr>
          <p:nvPr/>
        </p:nvCxnSpPr>
        <p:spPr bwMode="auto">
          <a:xfrm flipH="1">
            <a:off x="1047750" y="3717925"/>
            <a:ext cx="190500" cy="155575"/>
          </a:xfrm>
          <a:prstGeom prst="straightConnector1">
            <a:avLst/>
          </a:prstGeom>
          <a:noFill/>
          <a:ln w="9525">
            <a:solidFill>
              <a:schemeClr val="tx1"/>
            </a:solidFill>
            <a:round/>
            <a:headEnd/>
            <a:tailEnd/>
          </a:ln>
          <a:effectLst/>
        </p:spPr>
      </p:cxnSp>
      <p:cxnSp>
        <p:nvCxnSpPr>
          <p:cNvPr id="35" name="AutoShape 30"/>
          <p:cNvCxnSpPr>
            <a:cxnSpLocks noChangeShapeType="1"/>
            <a:stCxn id="25" idx="3"/>
            <a:endCxn id="26" idx="1"/>
          </p:cNvCxnSpPr>
          <p:nvPr/>
        </p:nvCxnSpPr>
        <p:spPr bwMode="auto">
          <a:xfrm>
            <a:off x="998538" y="3922713"/>
            <a:ext cx="71437" cy="311150"/>
          </a:xfrm>
          <a:prstGeom prst="straightConnector1">
            <a:avLst/>
          </a:prstGeom>
          <a:noFill/>
          <a:ln w="9525">
            <a:solidFill>
              <a:schemeClr val="tx1"/>
            </a:solidFill>
            <a:round/>
            <a:headEnd/>
            <a:tailEnd/>
          </a:ln>
          <a:effectLst/>
        </p:spPr>
      </p:cxnSp>
      <p:cxnSp>
        <p:nvCxnSpPr>
          <p:cNvPr id="36" name="AutoShape 31"/>
          <p:cNvCxnSpPr>
            <a:cxnSpLocks noChangeShapeType="1"/>
            <a:stCxn id="18" idx="4"/>
            <a:endCxn id="25" idx="1"/>
          </p:cNvCxnSpPr>
          <p:nvPr/>
        </p:nvCxnSpPr>
        <p:spPr bwMode="auto">
          <a:xfrm>
            <a:off x="735013" y="3646488"/>
            <a:ext cx="263525" cy="227012"/>
          </a:xfrm>
          <a:prstGeom prst="straightConnector1">
            <a:avLst/>
          </a:prstGeom>
          <a:noFill/>
          <a:ln w="9525">
            <a:solidFill>
              <a:schemeClr val="tx1"/>
            </a:solidFill>
            <a:round/>
            <a:headEnd/>
            <a:tailEnd/>
          </a:ln>
          <a:effectLst/>
        </p:spPr>
      </p:cxnSp>
      <p:cxnSp>
        <p:nvCxnSpPr>
          <p:cNvPr id="37" name="AutoShape 32"/>
          <p:cNvCxnSpPr>
            <a:cxnSpLocks noChangeShapeType="1"/>
            <a:stCxn id="11" idx="4"/>
            <a:endCxn id="12" idx="1"/>
          </p:cNvCxnSpPr>
          <p:nvPr/>
        </p:nvCxnSpPr>
        <p:spPr bwMode="auto">
          <a:xfrm>
            <a:off x="374650" y="4078288"/>
            <a:ext cx="190500" cy="155575"/>
          </a:xfrm>
          <a:prstGeom prst="straightConnector1">
            <a:avLst/>
          </a:prstGeom>
          <a:noFill/>
          <a:ln w="9525">
            <a:solidFill>
              <a:schemeClr val="tx1"/>
            </a:solidFill>
            <a:round/>
            <a:headEnd/>
            <a:tailEnd/>
          </a:ln>
          <a:effectLst/>
        </p:spPr>
      </p:cxnSp>
      <p:cxnSp>
        <p:nvCxnSpPr>
          <p:cNvPr id="38" name="AutoShape 33"/>
          <p:cNvCxnSpPr>
            <a:cxnSpLocks noChangeShapeType="1"/>
            <a:stCxn id="22" idx="6"/>
            <a:endCxn id="23" idx="2"/>
          </p:cNvCxnSpPr>
          <p:nvPr/>
        </p:nvCxnSpPr>
        <p:spPr bwMode="auto">
          <a:xfrm>
            <a:off x="338138" y="4546600"/>
            <a:ext cx="431800" cy="0"/>
          </a:xfrm>
          <a:prstGeom prst="straightConnector1">
            <a:avLst/>
          </a:prstGeom>
          <a:noFill/>
          <a:ln w="9525">
            <a:solidFill>
              <a:schemeClr val="tx1"/>
            </a:solidFill>
            <a:round/>
            <a:headEnd/>
            <a:tailEnd/>
          </a:ln>
          <a:effectLst/>
        </p:spPr>
      </p:cxnSp>
      <p:cxnSp>
        <p:nvCxnSpPr>
          <p:cNvPr id="39" name="AutoShape 34"/>
          <p:cNvCxnSpPr>
            <a:cxnSpLocks noChangeShapeType="1"/>
            <a:stCxn id="24" idx="0"/>
            <a:endCxn id="23" idx="4"/>
          </p:cNvCxnSpPr>
          <p:nvPr/>
        </p:nvCxnSpPr>
        <p:spPr bwMode="auto">
          <a:xfrm flipV="1">
            <a:off x="590550" y="4581525"/>
            <a:ext cx="215900" cy="217488"/>
          </a:xfrm>
          <a:prstGeom prst="straightConnector1">
            <a:avLst/>
          </a:prstGeom>
          <a:noFill/>
          <a:ln w="9525">
            <a:solidFill>
              <a:schemeClr val="tx1"/>
            </a:solidFill>
            <a:round/>
            <a:headEnd/>
            <a:tailEnd/>
          </a:ln>
          <a:effectLst/>
        </p:spPr>
      </p:cxnSp>
      <p:cxnSp>
        <p:nvCxnSpPr>
          <p:cNvPr id="40" name="AutoShape 35"/>
          <p:cNvCxnSpPr>
            <a:cxnSpLocks noChangeShapeType="1"/>
            <a:stCxn id="23" idx="7"/>
            <a:endCxn id="26" idx="3"/>
          </p:cNvCxnSpPr>
          <p:nvPr/>
        </p:nvCxnSpPr>
        <p:spPr bwMode="auto">
          <a:xfrm flipV="1">
            <a:off x="830263" y="4283075"/>
            <a:ext cx="239712" cy="238125"/>
          </a:xfrm>
          <a:prstGeom prst="straightConnector1">
            <a:avLst/>
          </a:prstGeom>
          <a:noFill/>
          <a:ln w="9525">
            <a:solidFill>
              <a:schemeClr val="tx1"/>
            </a:solidFill>
            <a:round/>
            <a:headEnd/>
            <a:tailEnd/>
          </a:ln>
          <a:effectLst/>
        </p:spPr>
      </p:cxnSp>
      <p:cxnSp>
        <p:nvCxnSpPr>
          <p:cNvPr id="41" name="AutoShape 36"/>
          <p:cNvCxnSpPr>
            <a:cxnSpLocks noChangeShapeType="1"/>
            <a:stCxn id="12" idx="5"/>
            <a:endCxn id="26" idx="2"/>
          </p:cNvCxnSpPr>
          <p:nvPr/>
        </p:nvCxnSpPr>
        <p:spPr bwMode="auto">
          <a:xfrm flipV="1">
            <a:off x="614363" y="4259263"/>
            <a:ext cx="444500" cy="23812"/>
          </a:xfrm>
          <a:prstGeom prst="straightConnector1">
            <a:avLst/>
          </a:prstGeom>
          <a:noFill/>
          <a:ln w="9525">
            <a:solidFill>
              <a:schemeClr val="tx1"/>
            </a:solidFill>
            <a:round/>
            <a:headEnd/>
            <a:tailEnd/>
          </a:ln>
          <a:effectLst/>
        </p:spPr>
      </p:cxnSp>
      <p:sp>
        <p:nvSpPr>
          <p:cNvPr id="42" name="Oval 69"/>
          <p:cNvSpPr>
            <a:spLocks noChangeArrowheads="1"/>
          </p:cNvSpPr>
          <p:nvPr/>
        </p:nvSpPr>
        <p:spPr bwMode="auto">
          <a:xfrm>
            <a:off x="1835150" y="5095875"/>
            <a:ext cx="71438"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43" name="Oval 70"/>
          <p:cNvSpPr>
            <a:spLocks noChangeArrowheads="1"/>
          </p:cNvSpPr>
          <p:nvPr/>
        </p:nvSpPr>
        <p:spPr bwMode="auto">
          <a:xfrm>
            <a:off x="2051050" y="5311775"/>
            <a:ext cx="71438"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44" name="Oval 71"/>
          <p:cNvSpPr>
            <a:spLocks noChangeArrowheads="1"/>
          </p:cNvSpPr>
          <p:nvPr/>
        </p:nvSpPr>
        <p:spPr bwMode="auto">
          <a:xfrm>
            <a:off x="2914650" y="5095875"/>
            <a:ext cx="71438"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45" name="Oval 72"/>
          <p:cNvSpPr>
            <a:spLocks noChangeArrowheads="1"/>
          </p:cNvSpPr>
          <p:nvPr/>
        </p:nvSpPr>
        <p:spPr bwMode="auto">
          <a:xfrm>
            <a:off x="2698750" y="4735513"/>
            <a:ext cx="71438"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46" name="Oval 73"/>
          <p:cNvSpPr>
            <a:spLocks noChangeArrowheads="1"/>
          </p:cNvSpPr>
          <p:nvPr/>
        </p:nvSpPr>
        <p:spPr bwMode="auto">
          <a:xfrm>
            <a:off x="2914650" y="5383213"/>
            <a:ext cx="71438"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47" name="Oval 74"/>
          <p:cNvSpPr>
            <a:spLocks noChangeArrowheads="1"/>
          </p:cNvSpPr>
          <p:nvPr/>
        </p:nvSpPr>
        <p:spPr bwMode="auto">
          <a:xfrm>
            <a:off x="3276600" y="5167313"/>
            <a:ext cx="71438"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48" name="Oval 75"/>
          <p:cNvSpPr>
            <a:spLocks noChangeArrowheads="1"/>
          </p:cNvSpPr>
          <p:nvPr/>
        </p:nvSpPr>
        <p:spPr bwMode="auto">
          <a:xfrm>
            <a:off x="2771775" y="5672138"/>
            <a:ext cx="71438"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49" name="Oval 76"/>
          <p:cNvSpPr>
            <a:spLocks noChangeArrowheads="1"/>
          </p:cNvSpPr>
          <p:nvPr/>
        </p:nvSpPr>
        <p:spPr bwMode="auto">
          <a:xfrm>
            <a:off x="2195513" y="4664075"/>
            <a:ext cx="71437"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50" name="Oval 77"/>
          <p:cNvSpPr>
            <a:spLocks noChangeArrowheads="1"/>
          </p:cNvSpPr>
          <p:nvPr/>
        </p:nvSpPr>
        <p:spPr bwMode="auto">
          <a:xfrm>
            <a:off x="3275013" y="5743575"/>
            <a:ext cx="71437"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51" name="Oval 78"/>
          <p:cNvSpPr>
            <a:spLocks noChangeArrowheads="1"/>
          </p:cNvSpPr>
          <p:nvPr/>
        </p:nvSpPr>
        <p:spPr bwMode="auto">
          <a:xfrm>
            <a:off x="2698750" y="6030913"/>
            <a:ext cx="71438"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52" name="Oval 79"/>
          <p:cNvSpPr>
            <a:spLocks noChangeArrowheads="1"/>
          </p:cNvSpPr>
          <p:nvPr/>
        </p:nvSpPr>
        <p:spPr bwMode="auto">
          <a:xfrm>
            <a:off x="3130550" y="4806950"/>
            <a:ext cx="71438"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53" name="Oval 80"/>
          <p:cNvSpPr>
            <a:spLocks noChangeArrowheads="1"/>
          </p:cNvSpPr>
          <p:nvPr/>
        </p:nvSpPr>
        <p:spPr bwMode="auto">
          <a:xfrm>
            <a:off x="1763713" y="5599113"/>
            <a:ext cx="71437"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54" name="Oval 81"/>
          <p:cNvSpPr>
            <a:spLocks noChangeArrowheads="1"/>
          </p:cNvSpPr>
          <p:nvPr/>
        </p:nvSpPr>
        <p:spPr bwMode="auto">
          <a:xfrm>
            <a:off x="2266950" y="5599113"/>
            <a:ext cx="71438"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55" name="Oval 82"/>
          <p:cNvSpPr>
            <a:spLocks noChangeArrowheads="1"/>
          </p:cNvSpPr>
          <p:nvPr/>
        </p:nvSpPr>
        <p:spPr bwMode="auto">
          <a:xfrm>
            <a:off x="2051050" y="5888038"/>
            <a:ext cx="71438"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56" name="Oval 83"/>
          <p:cNvSpPr>
            <a:spLocks noChangeArrowheads="1"/>
          </p:cNvSpPr>
          <p:nvPr/>
        </p:nvSpPr>
        <p:spPr bwMode="auto">
          <a:xfrm>
            <a:off x="2484438" y="4951413"/>
            <a:ext cx="71437"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57" name="Oval 84"/>
          <p:cNvSpPr>
            <a:spLocks noChangeArrowheads="1"/>
          </p:cNvSpPr>
          <p:nvPr/>
        </p:nvSpPr>
        <p:spPr bwMode="auto">
          <a:xfrm>
            <a:off x="2555875" y="5311775"/>
            <a:ext cx="71438" cy="71438"/>
          </a:xfrm>
          <a:prstGeom prst="ellipse">
            <a:avLst/>
          </a:prstGeom>
          <a:solidFill>
            <a:srgbClr val="CC99FF"/>
          </a:solidFill>
          <a:ln w="9525">
            <a:solidFill>
              <a:schemeClr val="tx1"/>
            </a:solidFill>
            <a:round/>
            <a:headEnd/>
            <a:tailEnd/>
          </a:ln>
          <a:effectLst/>
        </p:spPr>
        <p:txBody>
          <a:bodyPr wrap="none" anchor="ctr"/>
          <a:lstStyle/>
          <a:p>
            <a:endParaRPr lang="en-GB"/>
          </a:p>
        </p:txBody>
      </p:sp>
      <p:cxnSp>
        <p:nvCxnSpPr>
          <p:cNvPr id="58" name="AutoShape 85"/>
          <p:cNvCxnSpPr>
            <a:cxnSpLocks noChangeShapeType="1"/>
            <a:stCxn id="51" idx="2"/>
            <a:endCxn id="48" idx="5"/>
          </p:cNvCxnSpPr>
          <p:nvPr/>
        </p:nvCxnSpPr>
        <p:spPr bwMode="auto">
          <a:xfrm flipV="1">
            <a:off x="2698750" y="5732463"/>
            <a:ext cx="133350" cy="334962"/>
          </a:xfrm>
          <a:prstGeom prst="straightConnector1">
            <a:avLst/>
          </a:prstGeom>
          <a:noFill/>
          <a:ln w="9525">
            <a:solidFill>
              <a:schemeClr val="tx1"/>
            </a:solidFill>
            <a:round/>
            <a:headEnd/>
            <a:tailEnd/>
          </a:ln>
          <a:effectLst/>
        </p:spPr>
      </p:cxnSp>
      <p:cxnSp>
        <p:nvCxnSpPr>
          <p:cNvPr id="59" name="AutoShape 86"/>
          <p:cNvCxnSpPr>
            <a:cxnSpLocks noChangeShapeType="1"/>
            <a:stCxn id="50" idx="2"/>
            <a:endCxn id="48" idx="6"/>
          </p:cNvCxnSpPr>
          <p:nvPr/>
        </p:nvCxnSpPr>
        <p:spPr bwMode="auto">
          <a:xfrm flipH="1" flipV="1">
            <a:off x="2843213" y="5708650"/>
            <a:ext cx="431800" cy="71438"/>
          </a:xfrm>
          <a:prstGeom prst="straightConnector1">
            <a:avLst/>
          </a:prstGeom>
          <a:noFill/>
          <a:ln w="9525">
            <a:solidFill>
              <a:schemeClr val="tx1"/>
            </a:solidFill>
            <a:round/>
            <a:headEnd/>
            <a:tailEnd/>
          </a:ln>
          <a:effectLst/>
        </p:spPr>
      </p:cxnSp>
      <p:cxnSp>
        <p:nvCxnSpPr>
          <p:cNvPr id="60" name="AutoShape 87"/>
          <p:cNvCxnSpPr>
            <a:cxnSpLocks noChangeShapeType="1"/>
            <a:stCxn id="48" idx="1"/>
            <a:endCxn id="57" idx="5"/>
          </p:cNvCxnSpPr>
          <p:nvPr/>
        </p:nvCxnSpPr>
        <p:spPr bwMode="auto">
          <a:xfrm flipH="1" flipV="1">
            <a:off x="2616200" y="5372100"/>
            <a:ext cx="166688" cy="311150"/>
          </a:xfrm>
          <a:prstGeom prst="straightConnector1">
            <a:avLst/>
          </a:prstGeom>
          <a:noFill/>
          <a:ln w="9525">
            <a:solidFill>
              <a:schemeClr val="tx1"/>
            </a:solidFill>
            <a:round/>
            <a:headEnd/>
            <a:tailEnd/>
          </a:ln>
          <a:effectLst/>
        </p:spPr>
      </p:cxnSp>
      <p:cxnSp>
        <p:nvCxnSpPr>
          <p:cNvPr id="61" name="AutoShape 88"/>
          <p:cNvCxnSpPr>
            <a:cxnSpLocks noChangeShapeType="1"/>
            <a:stCxn id="46" idx="2"/>
            <a:endCxn id="57" idx="6"/>
          </p:cNvCxnSpPr>
          <p:nvPr/>
        </p:nvCxnSpPr>
        <p:spPr bwMode="auto">
          <a:xfrm flipH="1" flipV="1">
            <a:off x="2627313" y="5348288"/>
            <a:ext cx="287337" cy="71437"/>
          </a:xfrm>
          <a:prstGeom prst="straightConnector1">
            <a:avLst/>
          </a:prstGeom>
          <a:noFill/>
          <a:ln w="9525">
            <a:solidFill>
              <a:schemeClr val="tx1"/>
            </a:solidFill>
            <a:round/>
            <a:headEnd/>
            <a:tailEnd/>
          </a:ln>
          <a:effectLst/>
        </p:spPr>
      </p:cxnSp>
      <p:cxnSp>
        <p:nvCxnSpPr>
          <p:cNvPr id="62" name="AutoShape 89"/>
          <p:cNvCxnSpPr>
            <a:cxnSpLocks noChangeShapeType="1"/>
            <a:stCxn id="47" idx="2"/>
            <a:endCxn id="44" idx="5"/>
          </p:cNvCxnSpPr>
          <p:nvPr/>
        </p:nvCxnSpPr>
        <p:spPr bwMode="auto">
          <a:xfrm flipH="1" flipV="1">
            <a:off x="2974975" y="5156200"/>
            <a:ext cx="301625" cy="47625"/>
          </a:xfrm>
          <a:prstGeom prst="straightConnector1">
            <a:avLst/>
          </a:prstGeom>
          <a:noFill/>
          <a:ln w="9525">
            <a:solidFill>
              <a:schemeClr val="tx1"/>
            </a:solidFill>
            <a:round/>
            <a:headEnd/>
            <a:tailEnd/>
          </a:ln>
          <a:effectLst/>
        </p:spPr>
      </p:cxnSp>
      <p:cxnSp>
        <p:nvCxnSpPr>
          <p:cNvPr id="63" name="AutoShape 90"/>
          <p:cNvCxnSpPr>
            <a:cxnSpLocks noChangeShapeType="1"/>
            <a:stCxn id="52" idx="3"/>
            <a:endCxn id="44" idx="1"/>
          </p:cNvCxnSpPr>
          <p:nvPr/>
        </p:nvCxnSpPr>
        <p:spPr bwMode="auto">
          <a:xfrm flipH="1">
            <a:off x="2925763" y="4867275"/>
            <a:ext cx="215900" cy="239713"/>
          </a:xfrm>
          <a:prstGeom prst="straightConnector1">
            <a:avLst/>
          </a:prstGeom>
          <a:noFill/>
          <a:ln w="9525">
            <a:solidFill>
              <a:schemeClr val="tx1"/>
            </a:solidFill>
            <a:round/>
            <a:headEnd/>
            <a:tailEnd/>
          </a:ln>
          <a:effectLst/>
        </p:spPr>
      </p:cxnSp>
      <p:cxnSp>
        <p:nvCxnSpPr>
          <p:cNvPr id="64" name="AutoShape 91"/>
          <p:cNvCxnSpPr>
            <a:cxnSpLocks noChangeShapeType="1"/>
            <a:stCxn id="44" idx="3"/>
            <a:endCxn id="57" idx="0"/>
          </p:cNvCxnSpPr>
          <p:nvPr/>
        </p:nvCxnSpPr>
        <p:spPr bwMode="auto">
          <a:xfrm flipH="1">
            <a:off x="2592388" y="5156200"/>
            <a:ext cx="333375" cy="155575"/>
          </a:xfrm>
          <a:prstGeom prst="straightConnector1">
            <a:avLst/>
          </a:prstGeom>
          <a:noFill/>
          <a:ln w="9525">
            <a:solidFill>
              <a:schemeClr val="tx1"/>
            </a:solidFill>
            <a:round/>
            <a:headEnd/>
            <a:tailEnd/>
          </a:ln>
          <a:effectLst/>
        </p:spPr>
      </p:cxnSp>
      <p:cxnSp>
        <p:nvCxnSpPr>
          <p:cNvPr id="65" name="AutoShape 92"/>
          <p:cNvCxnSpPr>
            <a:cxnSpLocks noChangeShapeType="1"/>
            <a:stCxn id="45" idx="4"/>
            <a:endCxn id="56" idx="7"/>
          </p:cNvCxnSpPr>
          <p:nvPr/>
        </p:nvCxnSpPr>
        <p:spPr bwMode="auto">
          <a:xfrm flipH="1">
            <a:off x="2544763" y="4806950"/>
            <a:ext cx="190500" cy="155575"/>
          </a:xfrm>
          <a:prstGeom prst="straightConnector1">
            <a:avLst/>
          </a:prstGeom>
          <a:noFill/>
          <a:ln w="9525">
            <a:solidFill>
              <a:schemeClr val="tx1"/>
            </a:solidFill>
            <a:round/>
            <a:headEnd/>
            <a:tailEnd/>
          </a:ln>
          <a:effectLst/>
        </p:spPr>
      </p:cxnSp>
      <p:cxnSp>
        <p:nvCxnSpPr>
          <p:cNvPr id="66" name="AutoShape 93"/>
          <p:cNvCxnSpPr>
            <a:cxnSpLocks noChangeShapeType="1"/>
            <a:stCxn id="56" idx="3"/>
            <a:endCxn id="57" idx="1"/>
          </p:cNvCxnSpPr>
          <p:nvPr/>
        </p:nvCxnSpPr>
        <p:spPr bwMode="auto">
          <a:xfrm>
            <a:off x="2495550" y="5011738"/>
            <a:ext cx="71438" cy="311150"/>
          </a:xfrm>
          <a:prstGeom prst="straightConnector1">
            <a:avLst/>
          </a:prstGeom>
          <a:noFill/>
          <a:ln w="9525">
            <a:solidFill>
              <a:schemeClr val="tx1"/>
            </a:solidFill>
            <a:round/>
            <a:headEnd/>
            <a:tailEnd/>
          </a:ln>
          <a:effectLst/>
        </p:spPr>
      </p:cxnSp>
      <p:cxnSp>
        <p:nvCxnSpPr>
          <p:cNvPr id="67" name="AutoShape 94"/>
          <p:cNvCxnSpPr>
            <a:cxnSpLocks noChangeShapeType="1"/>
            <a:stCxn id="49" idx="4"/>
            <a:endCxn id="56" idx="1"/>
          </p:cNvCxnSpPr>
          <p:nvPr/>
        </p:nvCxnSpPr>
        <p:spPr bwMode="auto">
          <a:xfrm>
            <a:off x="2232025" y="4735513"/>
            <a:ext cx="263525" cy="227012"/>
          </a:xfrm>
          <a:prstGeom prst="straightConnector1">
            <a:avLst/>
          </a:prstGeom>
          <a:noFill/>
          <a:ln w="9525">
            <a:solidFill>
              <a:schemeClr val="tx1"/>
            </a:solidFill>
            <a:round/>
            <a:headEnd/>
            <a:tailEnd/>
          </a:ln>
          <a:effectLst/>
        </p:spPr>
      </p:cxnSp>
      <p:cxnSp>
        <p:nvCxnSpPr>
          <p:cNvPr id="68" name="AutoShape 95"/>
          <p:cNvCxnSpPr>
            <a:cxnSpLocks noChangeShapeType="1"/>
            <a:stCxn id="42" idx="4"/>
            <a:endCxn id="43" idx="1"/>
          </p:cNvCxnSpPr>
          <p:nvPr/>
        </p:nvCxnSpPr>
        <p:spPr bwMode="auto">
          <a:xfrm>
            <a:off x="1871663" y="5167313"/>
            <a:ext cx="190500" cy="155575"/>
          </a:xfrm>
          <a:prstGeom prst="straightConnector1">
            <a:avLst/>
          </a:prstGeom>
          <a:noFill/>
          <a:ln w="9525">
            <a:solidFill>
              <a:schemeClr val="tx1"/>
            </a:solidFill>
            <a:round/>
            <a:headEnd/>
            <a:tailEnd/>
          </a:ln>
          <a:effectLst/>
        </p:spPr>
      </p:cxnSp>
      <p:cxnSp>
        <p:nvCxnSpPr>
          <p:cNvPr id="69" name="AutoShape 96"/>
          <p:cNvCxnSpPr>
            <a:cxnSpLocks noChangeShapeType="1"/>
            <a:stCxn id="53" idx="6"/>
            <a:endCxn id="54" idx="2"/>
          </p:cNvCxnSpPr>
          <p:nvPr/>
        </p:nvCxnSpPr>
        <p:spPr bwMode="auto">
          <a:xfrm>
            <a:off x="1835150" y="5635625"/>
            <a:ext cx="431800" cy="0"/>
          </a:xfrm>
          <a:prstGeom prst="straightConnector1">
            <a:avLst/>
          </a:prstGeom>
          <a:noFill/>
          <a:ln w="9525">
            <a:solidFill>
              <a:schemeClr val="tx1"/>
            </a:solidFill>
            <a:round/>
            <a:headEnd/>
            <a:tailEnd/>
          </a:ln>
          <a:effectLst/>
        </p:spPr>
      </p:cxnSp>
      <p:cxnSp>
        <p:nvCxnSpPr>
          <p:cNvPr id="70" name="AutoShape 97"/>
          <p:cNvCxnSpPr>
            <a:cxnSpLocks noChangeShapeType="1"/>
            <a:stCxn id="55" idx="0"/>
            <a:endCxn id="54" idx="4"/>
          </p:cNvCxnSpPr>
          <p:nvPr/>
        </p:nvCxnSpPr>
        <p:spPr bwMode="auto">
          <a:xfrm flipV="1">
            <a:off x="2087563" y="5670550"/>
            <a:ext cx="215900" cy="217488"/>
          </a:xfrm>
          <a:prstGeom prst="straightConnector1">
            <a:avLst/>
          </a:prstGeom>
          <a:noFill/>
          <a:ln w="9525">
            <a:solidFill>
              <a:schemeClr val="tx1"/>
            </a:solidFill>
            <a:round/>
            <a:headEnd/>
            <a:tailEnd/>
          </a:ln>
          <a:effectLst/>
        </p:spPr>
      </p:cxnSp>
      <p:cxnSp>
        <p:nvCxnSpPr>
          <p:cNvPr id="71" name="AutoShape 98"/>
          <p:cNvCxnSpPr>
            <a:cxnSpLocks noChangeShapeType="1"/>
            <a:stCxn id="54" idx="7"/>
            <a:endCxn id="57" idx="3"/>
          </p:cNvCxnSpPr>
          <p:nvPr/>
        </p:nvCxnSpPr>
        <p:spPr bwMode="auto">
          <a:xfrm flipV="1">
            <a:off x="2327275" y="5372100"/>
            <a:ext cx="239713" cy="238125"/>
          </a:xfrm>
          <a:prstGeom prst="straightConnector1">
            <a:avLst/>
          </a:prstGeom>
          <a:noFill/>
          <a:ln w="9525">
            <a:solidFill>
              <a:schemeClr val="tx1"/>
            </a:solidFill>
            <a:round/>
            <a:headEnd/>
            <a:tailEnd/>
          </a:ln>
          <a:effectLst/>
        </p:spPr>
      </p:cxnSp>
      <p:cxnSp>
        <p:nvCxnSpPr>
          <p:cNvPr id="72" name="AutoShape 99"/>
          <p:cNvCxnSpPr>
            <a:cxnSpLocks noChangeShapeType="1"/>
            <a:stCxn id="43" idx="5"/>
            <a:endCxn id="57" idx="2"/>
          </p:cNvCxnSpPr>
          <p:nvPr/>
        </p:nvCxnSpPr>
        <p:spPr bwMode="auto">
          <a:xfrm flipV="1">
            <a:off x="2111375" y="5348288"/>
            <a:ext cx="444500" cy="23812"/>
          </a:xfrm>
          <a:prstGeom prst="straightConnector1">
            <a:avLst/>
          </a:prstGeom>
          <a:noFill/>
          <a:ln w="9525">
            <a:solidFill>
              <a:schemeClr val="tx1"/>
            </a:solidFill>
            <a:round/>
            <a:headEnd/>
            <a:tailEnd/>
          </a:ln>
          <a:effectLst/>
        </p:spPr>
      </p:cxnSp>
      <p:sp>
        <p:nvSpPr>
          <p:cNvPr id="73" name="Oval 100"/>
          <p:cNvSpPr>
            <a:spLocks noChangeArrowheads="1"/>
          </p:cNvSpPr>
          <p:nvPr/>
        </p:nvSpPr>
        <p:spPr bwMode="auto">
          <a:xfrm>
            <a:off x="2136775" y="3441700"/>
            <a:ext cx="71438"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74" name="Oval 101"/>
          <p:cNvSpPr>
            <a:spLocks noChangeArrowheads="1"/>
          </p:cNvSpPr>
          <p:nvPr/>
        </p:nvSpPr>
        <p:spPr bwMode="auto">
          <a:xfrm>
            <a:off x="2352675" y="3657600"/>
            <a:ext cx="71438"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75" name="Oval 102"/>
          <p:cNvSpPr>
            <a:spLocks noChangeArrowheads="1"/>
          </p:cNvSpPr>
          <p:nvPr/>
        </p:nvSpPr>
        <p:spPr bwMode="auto">
          <a:xfrm>
            <a:off x="3216275" y="3441700"/>
            <a:ext cx="71438"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76" name="Oval 103"/>
          <p:cNvSpPr>
            <a:spLocks noChangeArrowheads="1"/>
          </p:cNvSpPr>
          <p:nvPr/>
        </p:nvSpPr>
        <p:spPr bwMode="auto">
          <a:xfrm>
            <a:off x="3000375" y="3081338"/>
            <a:ext cx="71438"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77" name="Oval 104"/>
          <p:cNvSpPr>
            <a:spLocks noChangeArrowheads="1"/>
          </p:cNvSpPr>
          <p:nvPr/>
        </p:nvSpPr>
        <p:spPr bwMode="auto">
          <a:xfrm>
            <a:off x="3216275" y="3729038"/>
            <a:ext cx="71438"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78" name="Oval 105"/>
          <p:cNvSpPr>
            <a:spLocks noChangeArrowheads="1"/>
          </p:cNvSpPr>
          <p:nvPr/>
        </p:nvSpPr>
        <p:spPr bwMode="auto">
          <a:xfrm>
            <a:off x="3578225" y="3513138"/>
            <a:ext cx="71438"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79" name="Oval 106"/>
          <p:cNvSpPr>
            <a:spLocks noChangeArrowheads="1"/>
          </p:cNvSpPr>
          <p:nvPr/>
        </p:nvSpPr>
        <p:spPr bwMode="auto">
          <a:xfrm>
            <a:off x="3073400" y="4017963"/>
            <a:ext cx="71438"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80" name="Oval 107"/>
          <p:cNvSpPr>
            <a:spLocks noChangeArrowheads="1"/>
          </p:cNvSpPr>
          <p:nvPr/>
        </p:nvSpPr>
        <p:spPr bwMode="auto">
          <a:xfrm>
            <a:off x="2497138" y="3009900"/>
            <a:ext cx="71437"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81" name="Oval 108"/>
          <p:cNvSpPr>
            <a:spLocks noChangeArrowheads="1"/>
          </p:cNvSpPr>
          <p:nvPr/>
        </p:nvSpPr>
        <p:spPr bwMode="auto">
          <a:xfrm>
            <a:off x="3576638" y="4089400"/>
            <a:ext cx="71437"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82" name="Oval 109"/>
          <p:cNvSpPr>
            <a:spLocks noChangeArrowheads="1"/>
          </p:cNvSpPr>
          <p:nvPr/>
        </p:nvSpPr>
        <p:spPr bwMode="auto">
          <a:xfrm>
            <a:off x="3000375" y="4376738"/>
            <a:ext cx="71438"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83" name="Oval 110"/>
          <p:cNvSpPr>
            <a:spLocks noChangeArrowheads="1"/>
          </p:cNvSpPr>
          <p:nvPr/>
        </p:nvSpPr>
        <p:spPr bwMode="auto">
          <a:xfrm>
            <a:off x="3432175" y="3152775"/>
            <a:ext cx="71438"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84" name="Oval 111"/>
          <p:cNvSpPr>
            <a:spLocks noChangeArrowheads="1"/>
          </p:cNvSpPr>
          <p:nvPr/>
        </p:nvSpPr>
        <p:spPr bwMode="auto">
          <a:xfrm>
            <a:off x="2065338" y="3944938"/>
            <a:ext cx="71437"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85" name="Oval 112"/>
          <p:cNvSpPr>
            <a:spLocks noChangeArrowheads="1"/>
          </p:cNvSpPr>
          <p:nvPr/>
        </p:nvSpPr>
        <p:spPr bwMode="auto">
          <a:xfrm>
            <a:off x="2568575" y="3944938"/>
            <a:ext cx="71438"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86" name="Oval 113"/>
          <p:cNvSpPr>
            <a:spLocks noChangeArrowheads="1"/>
          </p:cNvSpPr>
          <p:nvPr/>
        </p:nvSpPr>
        <p:spPr bwMode="auto">
          <a:xfrm>
            <a:off x="2352675" y="4233863"/>
            <a:ext cx="71438"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87" name="Oval 114"/>
          <p:cNvSpPr>
            <a:spLocks noChangeArrowheads="1"/>
          </p:cNvSpPr>
          <p:nvPr/>
        </p:nvSpPr>
        <p:spPr bwMode="auto">
          <a:xfrm>
            <a:off x="2786063" y="3297238"/>
            <a:ext cx="71437"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88" name="Oval 115"/>
          <p:cNvSpPr>
            <a:spLocks noChangeArrowheads="1"/>
          </p:cNvSpPr>
          <p:nvPr/>
        </p:nvSpPr>
        <p:spPr bwMode="auto">
          <a:xfrm>
            <a:off x="2857500" y="3657600"/>
            <a:ext cx="71438" cy="71438"/>
          </a:xfrm>
          <a:prstGeom prst="ellipse">
            <a:avLst/>
          </a:prstGeom>
          <a:solidFill>
            <a:srgbClr val="CC99FF"/>
          </a:solidFill>
          <a:ln w="9525">
            <a:solidFill>
              <a:schemeClr val="tx1"/>
            </a:solidFill>
            <a:round/>
            <a:headEnd/>
            <a:tailEnd/>
          </a:ln>
          <a:effectLst/>
        </p:spPr>
        <p:txBody>
          <a:bodyPr wrap="none" anchor="ctr"/>
          <a:lstStyle/>
          <a:p>
            <a:endParaRPr lang="en-GB"/>
          </a:p>
        </p:txBody>
      </p:sp>
      <p:cxnSp>
        <p:nvCxnSpPr>
          <p:cNvPr id="89" name="AutoShape 116"/>
          <p:cNvCxnSpPr>
            <a:cxnSpLocks noChangeShapeType="1"/>
            <a:stCxn id="82" idx="2"/>
            <a:endCxn id="79" idx="5"/>
          </p:cNvCxnSpPr>
          <p:nvPr/>
        </p:nvCxnSpPr>
        <p:spPr bwMode="auto">
          <a:xfrm flipV="1">
            <a:off x="3000375" y="4078288"/>
            <a:ext cx="133350" cy="334962"/>
          </a:xfrm>
          <a:prstGeom prst="straightConnector1">
            <a:avLst/>
          </a:prstGeom>
          <a:noFill/>
          <a:ln w="9525">
            <a:solidFill>
              <a:schemeClr val="tx1"/>
            </a:solidFill>
            <a:round/>
            <a:headEnd/>
            <a:tailEnd/>
          </a:ln>
          <a:effectLst/>
        </p:spPr>
      </p:cxnSp>
      <p:cxnSp>
        <p:nvCxnSpPr>
          <p:cNvPr id="90" name="AutoShape 117"/>
          <p:cNvCxnSpPr>
            <a:cxnSpLocks noChangeShapeType="1"/>
            <a:stCxn id="81" idx="2"/>
            <a:endCxn id="79" idx="6"/>
          </p:cNvCxnSpPr>
          <p:nvPr/>
        </p:nvCxnSpPr>
        <p:spPr bwMode="auto">
          <a:xfrm flipH="1" flipV="1">
            <a:off x="3144838" y="4054475"/>
            <a:ext cx="431800" cy="71438"/>
          </a:xfrm>
          <a:prstGeom prst="straightConnector1">
            <a:avLst/>
          </a:prstGeom>
          <a:noFill/>
          <a:ln w="9525">
            <a:solidFill>
              <a:schemeClr val="tx1"/>
            </a:solidFill>
            <a:round/>
            <a:headEnd/>
            <a:tailEnd/>
          </a:ln>
          <a:effectLst/>
        </p:spPr>
      </p:cxnSp>
      <p:cxnSp>
        <p:nvCxnSpPr>
          <p:cNvPr id="91" name="AutoShape 118"/>
          <p:cNvCxnSpPr>
            <a:cxnSpLocks noChangeShapeType="1"/>
            <a:stCxn id="79" idx="1"/>
            <a:endCxn id="88" idx="5"/>
          </p:cNvCxnSpPr>
          <p:nvPr/>
        </p:nvCxnSpPr>
        <p:spPr bwMode="auto">
          <a:xfrm flipH="1" flipV="1">
            <a:off x="2917825" y="3717925"/>
            <a:ext cx="166688" cy="311150"/>
          </a:xfrm>
          <a:prstGeom prst="straightConnector1">
            <a:avLst/>
          </a:prstGeom>
          <a:noFill/>
          <a:ln w="9525">
            <a:solidFill>
              <a:schemeClr val="tx1"/>
            </a:solidFill>
            <a:round/>
            <a:headEnd/>
            <a:tailEnd/>
          </a:ln>
          <a:effectLst/>
        </p:spPr>
      </p:cxnSp>
      <p:cxnSp>
        <p:nvCxnSpPr>
          <p:cNvPr id="92" name="AutoShape 119"/>
          <p:cNvCxnSpPr>
            <a:cxnSpLocks noChangeShapeType="1"/>
            <a:stCxn id="77" idx="2"/>
            <a:endCxn id="88" idx="6"/>
          </p:cNvCxnSpPr>
          <p:nvPr/>
        </p:nvCxnSpPr>
        <p:spPr bwMode="auto">
          <a:xfrm flipH="1" flipV="1">
            <a:off x="2928938" y="3694113"/>
            <a:ext cx="287337" cy="71437"/>
          </a:xfrm>
          <a:prstGeom prst="straightConnector1">
            <a:avLst/>
          </a:prstGeom>
          <a:noFill/>
          <a:ln w="9525">
            <a:solidFill>
              <a:schemeClr val="tx1"/>
            </a:solidFill>
            <a:round/>
            <a:headEnd/>
            <a:tailEnd/>
          </a:ln>
          <a:effectLst/>
        </p:spPr>
      </p:cxnSp>
      <p:cxnSp>
        <p:nvCxnSpPr>
          <p:cNvPr id="93" name="AutoShape 120"/>
          <p:cNvCxnSpPr>
            <a:cxnSpLocks noChangeShapeType="1"/>
            <a:stCxn id="78" idx="2"/>
            <a:endCxn id="75" idx="5"/>
          </p:cNvCxnSpPr>
          <p:nvPr/>
        </p:nvCxnSpPr>
        <p:spPr bwMode="auto">
          <a:xfrm flipH="1" flipV="1">
            <a:off x="3276600" y="3502025"/>
            <a:ext cx="301625" cy="47625"/>
          </a:xfrm>
          <a:prstGeom prst="straightConnector1">
            <a:avLst/>
          </a:prstGeom>
          <a:noFill/>
          <a:ln w="9525">
            <a:solidFill>
              <a:schemeClr val="tx1"/>
            </a:solidFill>
            <a:round/>
            <a:headEnd/>
            <a:tailEnd/>
          </a:ln>
          <a:effectLst/>
        </p:spPr>
      </p:cxnSp>
      <p:cxnSp>
        <p:nvCxnSpPr>
          <p:cNvPr id="94" name="AutoShape 121"/>
          <p:cNvCxnSpPr>
            <a:cxnSpLocks noChangeShapeType="1"/>
            <a:stCxn id="83" idx="3"/>
            <a:endCxn id="75" idx="1"/>
          </p:cNvCxnSpPr>
          <p:nvPr/>
        </p:nvCxnSpPr>
        <p:spPr bwMode="auto">
          <a:xfrm flipH="1">
            <a:off x="3227388" y="3213100"/>
            <a:ext cx="215900" cy="239713"/>
          </a:xfrm>
          <a:prstGeom prst="straightConnector1">
            <a:avLst/>
          </a:prstGeom>
          <a:noFill/>
          <a:ln w="9525">
            <a:solidFill>
              <a:schemeClr val="tx1"/>
            </a:solidFill>
            <a:round/>
            <a:headEnd/>
            <a:tailEnd/>
          </a:ln>
          <a:effectLst/>
        </p:spPr>
      </p:cxnSp>
      <p:cxnSp>
        <p:nvCxnSpPr>
          <p:cNvPr id="95" name="AutoShape 122"/>
          <p:cNvCxnSpPr>
            <a:cxnSpLocks noChangeShapeType="1"/>
            <a:stCxn id="75" idx="3"/>
            <a:endCxn id="88" idx="0"/>
          </p:cNvCxnSpPr>
          <p:nvPr/>
        </p:nvCxnSpPr>
        <p:spPr bwMode="auto">
          <a:xfrm flipH="1">
            <a:off x="2894013" y="3502025"/>
            <a:ext cx="333375" cy="155575"/>
          </a:xfrm>
          <a:prstGeom prst="straightConnector1">
            <a:avLst/>
          </a:prstGeom>
          <a:noFill/>
          <a:ln w="9525">
            <a:solidFill>
              <a:schemeClr val="tx1"/>
            </a:solidFill>
            <a:round/>
            <a:headEnd/>
            <a:tailEnd/>
          </a:ln>
          <a:effectLst/>
        </p:spPr>
      </p:cxnSp>
      <p:cxnSp>
        <p:nvCxnSpPr>
          <p:cNvPr id="96" name="AutoShape 123"/>
          <p:cNvCxnSpPr>
            <a:cxnSpLocks noChangeShapeType="1"/>
            <a:stCxn id="76" idx="4"/>
            <a:endCxn id="87" idx="7"/>
          </p:cNvCxnSpPr>
          <p:nvPr/>
        </p:nvCxnSpPr>
        <p:spPr bwMode="auto">
          <a:xfrm flipH="1">
            <a:off x="2846388" y="3152775"/>
            <a:ext cx="190500" cy="155575"/>
          </a:xfrm>
          <a:prstGeom prst="straightConnector1">
            <a:avLst/>
          </a:prstGeom>
          <a:noFill/>
          <a:ln w="9525">
            <a:solidFill>
              <a:schemeClr val="tx1"/>
            </a:solidFill>
            <a:round/>
            <a:headEnd/>
            <a:tailEnd/>
          </a:ln>
          <a:effectLst/>
        </p:spPr>
      </p:cxnSp>
      <p:cxnSp>
        <p:nvCxnSpPr>
          <p:cNvPr id="97" name="AutoShape 124"/>
          <p:cNvCxnSpPr>
            <a:cxnSpLocks noChangeShapeType="1"/>
            <a:stCxn id="87" idx="3"/>
            <a:endCxn id="88" idx="1"/>
          </p:cNvCxnSpPr>
          <p:nvPr/>
        </p:nvCxnSpPr>
        <p:spPr bwMode="auto">
          <a:xfrm>
            <a:off x="2797175" y="3357563"/>
            <a:ext cx="71438" cy="311150"/>
          </a:xfrm>
          <a:prstGeom prst="straightConnector1">
            <a:avLst/>
          </a:prstGeom>
          <a:noFill/>
          <a:ln w="9525">
            <a:solidFill>
              <a:schemeClr val="tx1"/>
            </a:solidFill>
            <a:round/>
            <a:headEnd/>
            <a:tailEnd/>
          </a:ln>
          <a:effectLst/>
        </p:spPr>
      </p:cxnSp>
      <p:cxnSp>
        <p:nvCxnSpPr>
          <p:cNvPr id="98" name="AutoShape 125"/>
          <p:cNvCxnSpPr>
            <a:cxnSpLocks noChangeShapeType="1"/>
            <a:stCxn id="80" idx="4"/>
            <a:endCxn id="87" idx="1"/>
          </p:cNvCxnSpPr>
          <p:nvPr/>
        </p:nvCxnSpPr>
        <p:spPr bwMode="auto">
          <a:xfrm>
            <a:off x="2533650" y="3081338"/>
            <a:ext cx="263525" cy="227012"/>
          </a:xfrm>
          <a:prstGeom prst="straightConnector1">
            <a:avLst/>
          </a:prstGeom>
          <a:noFill/>
          <a:ln w="9525">
            <a:solidFill>
              <a:schemeClr val="tx1"/>
            </a:solidFill>
            <a:round/>
            <a:headEnd/>
            <a:tailEnd/>
          </a:ln>
          <a:effectLst/>
        </p:spPr>
      </p:cxnSp>
      <p:cxnSp>
        <p:nvCxnSpPr>
          <p:cNvPr id="99" name="AutoShape 126"/>
          <p:cNvCxnSpPr>
            <a:cxnSpLocks noChangeShapeType="1"/>
            <a:stCxn id="73" idx="4"/>
            <a:endCxn id="74" idx="1"/>
          </p:cNvCxnSpPr>
          <p:nvPr/>
        </p:nvCxnSpPr>
        <p:spPr bwMode="auto">
          <a:xfrm>
            <a:off x="2173288" y="3513138"/>
            <a:ext cx="190500" cy="155575"/>
          </a:xfrm>
          <a:prstGeom prst="straightConnector1">
            <a:avLst/>
          </a:prstGeom>
          <a:noFill/>
          <a:ln w="9525">
            <a:solidFill>
              <a:schemeClr val="tx1"/>
            </a:solidFill>
            <a:round/>
            <a:headEnd/>
            <a:tailEnd/>
          </a:ln>
          <a:effectLst/>
        </p:spPr>
      </p:cxnSp>
      <p:cxnSp>
        <p:nvCxnSpPr>
          <p:cNvPr id="100" name="AutoShape 127"/>
          <p:cNvCxnSpPr>
            <a:cxnSpLocks noChangeShapeType="1"/>
            <a:stCxn id="84" idx="6"/>
            <a:endCxn id="85" idx="2"/>
          </p:cNvCxnSpPr>
          <p:nvPr/>
        </p:nvCxnSpPr>
        <p:spPr bwMode="auto">
          <a:xfrm>
            <a:off x="2136775" y="3981450"/>
            <a:ext cx="431800" cy="0"/>
          </a:xfrm>
          <a:prstGeom prst="straightConnector1">
            <a:avLst/>
          </a:prstGeom>
          <a:noFill/>
          <a:ln w="9525">
            <a:solidFill>
              <a:schemeClr val="tx1"/>
            </a:solidFill>
            <a:round/>
            <a:headEnd/>
            <a:tailEnd/>
          </a:ln>
          <a:effectLst/>
        </p:spPr>
      </p:cxnSp>
      <p:cxnSp>
        <p:nvCxnSpPr>
          <p:cNvPr id="101" name="AutoShape 128"/>
          <p:cNvCxnSpPr>
            <a:cxnSpLocks noChangeShapeType="1"/>
            <a:stCxn id="86" idx="0"/>
            <a:endCxn id="85" idx="4"/>
          </p:cNvCxnSpPr>
          <p:nvPr/>
        </p:nvCxnSpPr>
        <p:spPr bwMode="auto">
          <a:xfrm flipV="1">
            <a:off x="2389188" y="4016375"/>
            <a:ext cx="215900" cy="217488"/>
          </a:xfrm>
          <a:prstGeom prst="straightConnector1">
            <a:avLst/>
          </a:prstGeom>
          <a:noFill/>
          <a:ln w="9525">
            <a:solidFill>
              <a:schemeClr val="tx1"/>
            </a:solidFill>
            <a:round/>
            <a:headEnd/>
            <a:tailEnd/>
          </a:ln>
          <a:effectLst/>
        </p:spPr>
      </p:cxnSp>
      <p:cxnSp>
        <p:nvCxnSpPr>
          <p:cNvPr id="102" name="AutoShape 129"/>
          <p:cNvCxnSpPr>
            <a:cxnSpLocks noChangeShapeType="1"/>
            <a:stCxn id="85" idx="7"/>
            <a:endCxn id="88" idx="3"/>
          </p:cNvCxnSpPr>
          <p:nvPr/>
        </p:nvCxnSpPr>
        <p:spPr bwMode="auto">
          <a:xfrm flipV="1">
            <a:off x="2628900" y="3717925"/>
            <a:ext cx="239713" cy="238125"/>
          </a:xfrm>
          <a:prstGeom prst="straightConnector1">
            <a:avLst/>
          </a:prstGeom>
          <a:noFill/>
          <a:ln w="9525">
            <a:solidFill>
              <a:schemeClr val="tx1"/>
            </a:solidFill>
            <a:round/>
            <a:headEnd/>
            <a:tailEnd/>
          </a:ln>
          <a:effectLst/>
        </p:spPr>
      </p:cxnSp>
      <p:cxnSp>
        <p:nvCxnSpPr>
          <p:cNvPr id="103" name="AutoShape 130"/>
          <p:cNvCxnSpPr>
            <a:cxnSpLocks noChangeShapeType="1"/>
            <a:stCxn id="74" idx="5"/>
            <a:endCxn id="88" idx="2"/>
          </p:cNvCxnSpPr>
          <p:nvPr/>
        </p:nvCxnSpPr>
        <p:spPr bwMode="auto">
          <a:xfrm flipV="1">
            <a:off x="2413000" y="3694113"/>
            <a:ext cx="444500" cy="23812"/>
          </a:xfrm>
          <a:prstGeom prst="straightConnector1">
            <a:avLst/>
          </a:prstGeom>
          <a:noFill/>
          <a:ln w="9525">
            <a:solidFill>
              <a:schemeClr val="tx1"/>
            </a:solidFill>
            <a:round/>
            <a:headEnd/>
            <a:tailEnd/>
          </a:ln>
          <a:effectLst/>
        </p:spPr>
      </p:cxnSp>
      <p:sp>
        <p:nvSpPr>
          <p:cNvPr id="104" name="Text Box 140"/>
          <p:cNvSpPr txBox="1">
            <a:spLocks noChangeArrowheads="1"/>
          </p:cNvSpPr>
          <p:nvPr/>
        </p:nvSpPr>
        <p:spPr bwMode="auto">
          <a:xfrm>
            <a:off x="539750" y="4292600"/>
            <a:ext cx="1079500" cy="244475"/>
          </a:xfrm>
          <a:prstGeom prst="rect">
            <a:avLst/>
          </a:prstGeom>
          <a:noFill/>
          <a:ln w="9525">
            <a:noFill/>
            <a:miter lim="800000"/>
            <a:headEnd/>
            <a:tailEnd/>
          </a:ln>
          <a:effectLst/>
        </p:spPr>
        <p:txBody>
          <a:bodyPr>
            <a:spAutoFit/>
          </a:bodyPr>
          <a:lstStyle/>
          <a:p>
            <a:pPr eaLnBrk="1" hangingPunct="1"/>
            <a:r>
              <a:rPr kumimoji="1" lang="en-US" altLang="ja-JP" sz="1000">
                <a:latin typeface="MeiryoKe_PGothic" pitchFamily="50" charset="-128"/>
                <a:ea typeface="MeiryoKe_PGothic" pitchFamily="50" charset="-128"/>
              </a:rPr>
              <a:t>Concentrator 1</a:t>
            </a:r>
          </a:p>
        </p:txBody>
      </p:sp>
      <p:sp>
        <p:nvSpPr>
          <p:cNvPr id="105" name="Text Box 141"/>
          <p:cNvSpPr txBox="1">
            <a:spLocks noChangeArrowheads="1"/>
          </p:cNvSpPr>
          <p:nvPr/>
        </p:nvSpPr>
        <p:spPr bwMode="auto">
          <a:xfrm>
            <a:off x="2411413" y="3716338"/>
            <a:ext cx="1190625" cy="244475"/>
          </a:xfrm>
          <a:prstGeom prst="rect">
            <a:avLst/>
          </a:prstGeom>
          <a:noFill/>
          <a:ln w="9525">
            <a:noFill/>
            <a:miter lim="800000"/>
            <a:headEnd/>
            <a:tailEnd/>
          </a:ln>
          <a:effectLst/>
        </p:spPr>
        <p:txBody>
          <a:bodyPr>
            <a:spAutoFit/>
          </a:bodyPr>
          <a:lstStyle/>
          <a:p>
            <a:pPr eaLnBrk="1" hangingPunct="1"/>
            <a:r>
              <a:rPr kumimoji="1" lang="en-US" altLang="ja-JP" sz="1000">
                <a:latin typeface="MeiryoKe_PGothic" pitchFamily="50" charset="-128"/>
                <a:ea typeface="MeiryoKe_PGothic" pitchFamily="50" charset="-128"/>
              </a:rPr>
              <a:t>Concentrator 2</a:t>
            </a:r>
          </a:p>
        </p:txBody>
      </p:sp>
      <p:sp>
        <p:nvSpPr>
          <p:cNvPr id="106" name="Text Box 143"/>
          <p:cNvSpPr txBox="1">
            <a:spLocks noChangeArrowheads="1"/>
          </p:cNvSpPr>
          <p:nvPr/>
        </p:nvSpPr>
        <p:spPr bwMode="auto">
          <a:xfrm>
            <a:off x="2195513" y="5445125"/>
            <a:ext cx="990600" cy="244475"/>
          </a:xfrm>
          <a:prstGeom prst="rect">
            <a:avLst/>
          </a:prstGeom>
          <a:noFill/>
          <a:ln w="9525">
            <a:noFill/>
            <a:miter lim="800000"/>
            <a:headEnd/>
            <a:tailEnd/>
          </a:ln>
          <a:effectLst/>
        </p:spPr>
        <p:txBody>
          <a:bodyPr>
            <a:spAutoFit/>
          </a:bodyPr>
          <a:lstStyle/>
          <a:p>
            <a:pPr eaLnBrk="1" hangingPunct="1"/>
            <a:r>
              <a:rPr kumimoji="1" lang="en-US" altLang="ja-JP" sz="1000">
                <a:latin typeface="MeiryoKe_PGothic" pitchFamily="50" charset="-128"/>
                <a:ea typeface="MeiryoKe_PGothic" pitchFamily="50" charset="-128"/>
              </a:rPr>
              <a:t>Concentrator3</a:t>
            </a:r>
          </a:p>
        </p:txBody>
      </p:sp>
      <p:sp>
        <p:nvSpPr>
          <p:cNvPr id="107" name="Oval 145"/>
          <p:cNvSpPr>
            <a:spLocks noChangeArrowheads="1"/>
          </p:cNvSpPr>
          <p:nvPr/>
        </p:nvSpPr>
        <p:spPr bwMode="auto">
          <a:xfrm>
            <a:off x="5576888" y="4006850"/>
            <a:ext cx="71437"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08" name="Oval 146"/>
          <p:cNvSpPr>
            <a:spLocks noChangeArrowheads="1"/>
          </p:cNvSpPr>
          <p:nvPr/>
        </p:nvSpPr>
        <p:spPr bwMode="auto">
          <a:xfrm>
            <a:off x="5792788" y="4222750"/>
            <a:ext cx="71437"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09" name="Oval 147"/>
          <p:cNvSpPr>
            <a:spLocks noChangeArrowheads="1"/>
          </p:cNvSpPr>
          <p:nvPr/>
        </p:nvSpPr>
        <p:spPr bwMode="auto">
          <a:xfrm>
            <a:off x="6656388" y="4006850"/>
            <a:ext cx="71437"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10" name="Oval 148"/>
          <p:cNvSpPr>
            <a:spLocks noChangeArrowheads="1"/>
          </p:cNvSpPr>
          <p:nvPr/>
        </p:nvSpPr>
        <p:spPr bwMode="auto">
          <a:xfrm>
            <a:off x="6440488" y="3646488"/>
            <a:ext cx="71437"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11" name="Oval 149"/>
          <p:cNvSpPr>
            <a:spLocks noChangeArrowheads="1"/>
          </p:cNvSpPr>
          <p:nvPr/>
        </p:nvSpPr>
        <p:spPr bwMode="auto">
          <a:xfrm>
            <a:off x="6656388" y="4294188"/>
            <a:ext cx="71437"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12" name="Oval 150"/>
          <p:cNvSpPr>
            <a:spLocks noChangeArrowheads="1"/>
          </p:cNvSpPr>
          <p:nvPr/>
        </p:nvSpPr>
        <p:spPr bwMode="auto">
          <a:xfrm>
            <a:off x="7018338" y="4078288"/>
            <a:ext cx="71437"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13" name="Oval 151"/>
          <p:cNvSpPr>
            <a:spLocks noChangeArrowheads="1"/>
          </p:cNvSpPr>
          <p:nvPr/>
        </p:nvSpPr>
        <p:spPr bwMode="auto">
          <a:xfrm>
            <a:off x="6513513" y="4583113"/>
            <a:ext cx="71437"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14" name="Oval 152"/>
          <p:cNvSpPr>
            <a:spLocks noChangeArrowheads="1"/>
          </p:cNvSpPr>
          <p:nvPr/>
        </p:nvSpPr>
        <p:spPr bwMode="auto">
          <a:xfrm>
            <a:off x="5937250" y="3575050"/>
            <a:ext cx="71438"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15" name="Oval 153"/>
          <p:cNvSpPr>
            <a:spLocks noChangeArrowheads="1"/>
          </p:cNvSpPr>
          <p:nvPr/>
        </p:nvSpPr>
        <p:spPr bwMode="auto">
          <a:xfrm>
            <a:off x="7016750" y="4654550"/>
            <a:ext cx="71438"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16" name="Oval 154"/>
          <p:cNvSpPr>
            <a:spLocks noChangeArrowheads="1"/>
          </p:cNvSpPr>
          <p:nvPr/>
        </p:nvSpPr>
        <p:spPr bwMode="auto">
          <a:xfrm>
            <a:off x="6440488" y="4941888"/>
            <a:ext cx="71437"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17" name="Oval 155"/>
          <p:cNvSpPr>
            <a:spLocks noChangeArrowheads="1"/>
          </p:cNvSpPr>
          <p:nvPr/>
        </p:nvSpPr>
        <p:spPr bwMode="auto">
          <a:xfrm>
            <a:off x="6872288" y="3717925"/>
            <a:ext cx="71437"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18" name="Oval 156"/>
          <p:cNvSpPr>
            <a:spLocks noChangeArrowheads="1"/>
          </p:cNvSpPr>
          <p:nvPr/>
        </p:nvSpPr>
        <p:spPr bwMode="auto">
          <a:xfrm>
            <a:off x="5505450" y="4649788"/>
            <a:ext cx="71438"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19" name="Oval 157"/>
          <p:cNvSpPr>
            <a:spLocks noChangeArrowheads="1"/>
          </p:cNvSpPr>
          <p:nvPr/>
        </p:nvSpPr>
        <p:spPr bwMode="auto">
          <a:xfrm>
            <a:off x="6008688" y="4510088"/>
            <a:ext cx="71437"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20" name="Oval 158"/>
          <p:cNvSpPr>
            <a:spLocks noChangeArrowheads="1"/>
          </p:cNvSpPr>
          <p:nvPr/>
        </p:nvSpPr>
        <p:spPr bwMode="auto">
          <a:xfrm>
            <a:off x="5792788" y="4799013"/>
            <a:ext cx="71437"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21" name="Oval 159"/>
          <p:cNvSpPr>
            <a:spLocks noChangeArrowheads="1"/>
          </p:cNvSpPr>
          <p:nvPr/>
        </p:nvSpPr>
        <p:spPr bwMode="auto">
          <a:xfrm>
            <a:off x="6226175" y="3862388"/>
            <a:ext cx="71438"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22" name="Oval 160"/>
          <p:cNvSpPr>
            <a:spLocks noChangeArrowheads="1"/>
          </p:cNvSpPr>
          <p:nvPr/>
        </p:nvSpPr>
        <p:spPr bwMode="auto">
          <a:xfrm>
            <a:off x="6297613" y="4222750"/>
            <a:ext cx="71437" cy="71438"/>
          </a:xfrm>
          <a:prstGeom prst="ellipse">
            <a:avLst/>
          </a:prstGeom>
          <a:solidFill>
            <a:srgbClr val="CC99FF"/>
          </a:solidFill>
          <a:ln w="9525">
            <a:solidFill>
              <a:schemeClr val="tx1"/>
            </a:solidFill>
            <a:round/>
            <a:headEnd/>
            <a:tailEnd/>
          </a:ln>
          <a:effectLst/>
        </p:spPr>
        <p:txBody>
          <a:bodyPr wrap="none" anchor="ctr"/>
          <a:lstStyle/>
          <a:p>
            <a:endParaRPr lang="en-GB"/>
          </a:p>
        </p:txBody>
      </p:sp>
      <p:cxnSp>
        <p:nvCxnSpPr>
          <p:cNvPr id="123" name="AutoShape 162"/>
          <p:cNvCxnSpPr>
            <a:cxnSpLocks noChangeShapeType="1"/>
            <a:stCxn id="116" idx="2"/>
            <a:endCxn id="113" idx="5"/>
          </p:cNvCxnSpPr>
          <p:nvPr/>
        </p:nvCxnSpPr>
        <p:spPr bwMode="auto">
          <a:xfrm flipV="1">
            <a:off x="6440488" y="4643438"/>
            <a:ext cx="133350" cy="334962"/>
          </a:xfrm>
          <a:prstGeom prst="straightConnector1">
            <a:avLst/>
          </a:prstGeom>
          <a:noFill/>
          <a:ln w="9525">
            <a:solidFill>
              <a:schemeClr val="tx1"/>
            </a:solidFill>
            <a:round/>
            <a:headEnd/>
            <a:tailEnd/>
          </a:ln>
          <a:effectLst/>
        </p:spPr>
      </p:cxnSp>
      <p:cxnSp>
        <p:nvCxnSpPr>
          <p:cNvPr id="124" name="AutoShape 163"/>
          <p:cNvCxnSpPr>
            <a:cxnSpLocks noChangeShapeType="1"/>
            <a:stCxn id="115" idx="2"/>
            <a:endCxn id="113" idx="6"/>
          </p:cNvCxnSpPr>
          <p:nvPr/>
        </p:nvCxnSpPr>
        <p:spPr bwMode="auto">
          <a:xfrm flipH="1" flipV="1">
            <a:off x="6584950" y="4619625"/>
            <a:ext cx="431800" cy="71438"/>
          </a:xfrm>
          <a:prstGeom prst="straightConnector1">
            <a:avLst/>
          </a:prstGeom>
          <a:noFill/>
          <a:ln w="9525">
            <a:solidFill>
              <a:schemeClr val="tx1"/>
            </a:solidFill>
            <a:round/>
            <a:headEnd/>
            <a:tailEnd/>
          </a:ln>
          <a:effectLst/>
        </p:spPr>
      </p:cxnSp>
      <p:cxnSp>
        <p:nvCxnSpPr>
          <p:cNvPr id="125" name="AutoShape 164"/>
          <p:cNvCxnSpPr>
            <a:cxnSpLocks noChangeShapeType="1"/>
            <a:stCxn id="113" idx="1"/>
            <a:endCxn id="122" idx="5"/>
          </p:cNvCxnSpPr>
          <p:nvPr/>
        </p:nvCxnSpPr>
        <p:spPr bwMode="auto">
          <a:xfrm flipH="1" flipV="1">
            <a:off x="6357938" y="4283075"/>
            <a:ext cx="166687" cy="311150"/>
          </a:xfrm>
          <a:prstGeom prst="straightConnector1">
            <a:avLst/>
          </a:prstGeom>
          <a:noFill/>
          <a:ln w="9525">
            <a:solidFill>
              <a:schemeClr val="tx1"/>
            </a:solidFill>
            <a:round/>
            <a:headEnd/>
            <a:tailEnd/>
          </a:ln>
          <a:effectLst/>
        </p:spPr>
      </p:cxnSp>
      <p:cxnSp>
        <p:nvCxnSpPr>
          <p:cNvPr id="126" name="AutoShape 165"/>
          <p:cNvCxnSpPr>
            <a:cxnSpLocks noChangeShapeType="1"/>
            <a:stCxn id="111" idx="2"/>
            <a:endCxn id="122" idx="6"/>
          </p:cNvCxnSpPr>
          <p:nvPr/>
        </p:nvCxnSpPr>
        <p:spPr bwMode="auto">
          <a:xfrm flipH="1" flipV="1">
            <a:off x="6369050" y="4259263"/>
            <a:ext cx="287338" cy="71437"/>
          </a:xfrm>
          <a:prstGeom prst="straightConnector1">
            <a:avLst/>
          </a:prstGeom>
          <a:noFill/>
          <a:ln w="9525">
            <a:solidFill>
              <a:schemeClr val="tx1"/>
            </a:solidFill>
            <a:round/>
            <a:headEnd/>
            <a:tailEnd/>
          </a:ln>
          <a:effectLst/>
        </p:spPr>
      </p:cxnSp>
      <p:cxnSp>
        <p:nvCxnSpPr>
          <p:cNvPr id="127" name="AutoShape 166"/>
          <p:cNvCxnSpPr>
            <a:cxnSpLocks noChangeShapeType="1"/>
            <a:stCxn id="112" idx="2"/>
            <a:endCxn id="109" idx="5"/>
          </p:cNvCxnSpPr>
          <p:nvPr/>
        </p:nvCxnSpPr>
        <p:spPr bwMode="auto">
          <a:xfrm flipH="1" flipV="1">
            <a:off x="6716713" y="4067175"/>
            <a:ext cx="301625" cy="47625"/>
          </a:xfrm>
          <a:prstGeom prst="straightConnector1">
            <a:avLst/>
          </a:prstGeom>
          <a:noFill/>
          <a:ln w="9525">
            <a:solidFill>
              <a:schemeClr val="tx1"/>
            </a:solidFill>
            <a:round/>
            <a:headEnd/>
            <a:tailEnd/>
          </a:ln>
          <a:effectLst/>
        </p:spPr>
      </p:cxnSp>
      <p:cxnSp>
        <p:nvCxnSpPr>
          <p:cNvPr id="128" name="AutoShape 167"/>
          <p:cNvCxnSpPr>
            <a:cxnSpLocks noChangeShapeType="1"/>
            <a:stCxn id="117" idx="3"/>
            <a:endCxn id="109" idx="1"/>
          </p:cNvCxnSpPr>
          <p:nvPr/>
        </p:nvCxnSpPr>
        <p:spPr bwMode="auto">
          <a:xfrm flipH="1">
            <a:off x="6667500" y="3778250"/>
            <a:ext cx="215900" cy="239713"/>
          </a:xfrm>
          <a:prstGeom prst="straightConnector1">
            <a:avLst/>
          </a:prstGeom>
          <a:noFill/>
          <a:ln w="9525">
            <a:solidFill>
              <a:schemeClr val="tx1"/>
            </a:solidFill>
            <a:round/>
            <a:headEnd/>
            <a:tailEnd/>
          </a:ln>
          <a:effectLst/>
        </p:spPr>
      </p:cxnSp>
      <p:cxnSp>
        <p:nvCxnSpPr>
          <p:cNvPr id="129" name="AutoShape 168"/>
          <p:cNvCxnSpPr>
            <a:cxnSpLocks noChangeShapeType="1"/>
            <a:stCxn id="109" idx="3"/>
            <a:endCxn id="122" idx="0"/>
          </p:cNvCxnSpPr>
          <p:nvPr/>
        </p:nvCxnSpPr>
        <p:spPr bwMode="auto">
          <a:xfrm flipH="1">
            <a:off x="6334125" y="4067175"/>
            <a:ext cx="333375" cy="155575"/>
          </a:xfrm>
          <a:prstGeom prst="straightConnector1">
            <a:avLst/>
          </a:prstGeom>
          <a:noFill/>
          <a:ln w="9525">
            <a:solidFill>
              <a:schemeClr val="tx1"/>
            </a:solidFill>
            <a:round/>
            <a:headEnd/>
            <a:tailEnd/>
          </a:ln>
          <a:effectLst/>
        </p:spPr>
      </p:cxnSp>
      <p:cxnSp>
        <p:nvCxnSpPr>
          <p:cNvPr id="130" name="AutoShape 169"/>
          <p:cNvCxnSpPr>
            <a:cxnSpLocks noChangeShapeType="1"/>
            <a:stCxn id="110" idx="4"/>
            <a:endCxn id="121" idx="7"/>
          </p:cNvCxnSpPr>
          <p:nvPr/>
        </p:nvCxnSpPr>
        <p:spPr bwMode="auto">
          <a:xfrm flipH="1">
            <a:off x="6286500" y="3717925"/>
            <a:ext cx="190500" cy="155575"/>
          </a:xfrm>
          <a:prstGeom prst="straightConnector1">
            <a:avLst/>
          </a:prstGeom>
          <a:noFill/>
          <a:ln w="9525">
            <a:solidFill>
              <a:schemeClr val="tx1"/>
            </a:solidFill>
            <a:round/>
            <a:headEnd/>
            <a:tailEnd/>
          </a:ln>
          <a:effectLst/>
        </p:spPr>
      </p:cxnSp>
      <p:cxnSp>
        <p:nvCxnSpPr>
          <p:cNvPr id="131" name="AutoShape 170"/>
          <p:cNvCxnSpPr>
            <a:cxnSpLocks noChangeShapeType="1"/>
            <a:stCxn id="121" idx="3"/>
            <a:endCxn id="122" idx="1"/>
          </p:cNvCxnSpPr>
          <p:nvPr/>
        </p:nvCxnSpPr>
        <p:spPr bwMode="auto">
          <a:xfrm>
            <a:off x="6237288" y="3922713"/>
            <a:ext cx="71437" cy="311150"/>
          </a:xfrm>
          <a:prstGeom prst="straightConnector1">
            <a:avLst/>
          </a:prstGeom>
          <a:noFill/>
          <a:ln w="9525">
            <a:solidFill>
              <a:schemeClr val="tx1"/>
            </a:solidFill>
            <a:round/>
            <a:headEnd/>
            <a:tailEnd/>
          </a:ln>
          <a:effectLst/>
        </p:spPr>
      </p:cxnSp>
      <p:cxnSp>
        <p:nvCxnSpPr>
          <p:cNvPr id="132" name="AutoShape 171"/>
          <p:cNvCxnSpPr>
            <a:cxnSpLocks noChangeShapeType="1"/>
            <a:stCxn id="114" idx="4"/>
            <a:endCxn id="121" idx="1"/>
          </p:cNvCxnSpPr>
          <p:nvPr/>
        </p:nvCxnSpPr>
        <p:spPr bwMode="auto">
          <a:xfrm>
            <a:off x="5973763" y="3646488"/>
            <a:ext cx="263525" cy="227012"/>
          </a:xfrm>
          <a:prstGeom prst="straightConnector1">
            <a:avLst/>
          </a:prstGeom>
          <a:noFill/>
          <a:ln w="9525">
            <a:solidFill>
              <a:schemeClr val="tx1"/>
            </a:solidFill>
            <a:round/>
            <a:headEnd/>
            <a:tailEnd/>
          </a:ln>
          <a:effectLst/>
        </p:spPr>
      </p:cxnSp>
      <p:cxnSp>
        <p:nvCxnSpPr>
          <p:cNvPr id="133" name="AutoShape 172"/>
          <p:cNvCxnSpPr>
            <a:cxnSpLocks noChangeShapeType="1"/>
            <a:stCxn id="107" idx="4"/>
            <a:endCxn id="108" idx="1"/>
          </p:cNvCxnSpPr>
          <p:nvPr/>
        </p:nvCxnSpPr>
        <p:spPr bwMode="auto">
          <a:xfrm>
            <a:off x="5613400" y="4078288"/>
            <a:ext cx="190500" cy="155575"/>
          </a:xfrm>
          <a:prstGeom prst="straightConnector1">
            <a:avLst/>
          </a:prstGeom>
          <a:noFill/>
          <a:ln w="9525">
            <a:solidFill>
              <a:schemeClr val="tx1"/>
            </a:solidFill>
            <a:round/>
            <a:headEnd/>
            <a:tailEnd/>
          </a:ln>
          <a:effectLst/>
        </p:spPr>
      </p:cxnSp>
      <p:cxnSp>
        <p:nvCxnSpPr>
          <p:cNvPr id="134" name="AutoShape 173"/>
          <p:cNvCxnSpPr>
            <a:cxnSpLocks noChangeShapeType="1"/>
            <a:stCxn id="118" idx="6"/>
            <a:endCxn id="119" idx="2"/>
          </p:cNvCxnSpPr>
          <p:nvPr/>
        </p:nvCxnSpPr>
        <p:spPr bwMode="auto">
          <a:xfrm flipV="1">
            <a:off x="5576888" y="4546600"/>
            <a:ext cx="431800" cy="139700"/>
          </a:xfrm>
          <a:prstGeom prst="straightConnector1">
            <a:avLst/>
          </a:prstGeom>
          <a:noFill/>
          <a:ln w="9525">
            <a:solidFill>
              <a:schemeClr val="tx1"/>
            </a:solidFill>
            <a:round/>
            <a:headEnd/>
            <a:tailEnd/>
          </a:ln>
          <a:effectLst/>
        </p:spPr>
      </p:cxnSp>
      <p:cxnSp>
        <p:nvCxnSpPr>
          <p:cNvPr id="135" name="AutoShape 174"/>
          <p:cNvCxnSpPr>
            <a:cxnSpLocks noChangeShapeType="1"/>
            <a:stCxn id="120" idx="0"/>
            <a:endCxn id="119" idx="4"/>
          </p:cNvCxnSpPr>
          <p:nvPr/>
        </p:nvCxnSpPr>
        <p:spPr bwMode="auto">
          <a:xfrm flipV="1">
            <a:off x="5829300" y="4581525"/>
            <a:ext cx="215900" cy="217488"/>
          </a:xfrm>
          <a:prstGeom prst="straightConnector1">
            <a:avLst/>
          </a:prstGeom>
          <a:noFill/>
          <a:ln w="9525">
            <a:solidFill>
              <a:schemeClr val="tx1"/>
            </a:solidFill>
            <a:round/>
            <a:headEnd/>
            <a:tailEnd/>
          </a:ln>
          <a:effectLst/>
        </p:spPr>
      </p:cxnSp>
      <p:cxnSp>
        <p:nvCxnSpPr>
          <p:cNvPr id="136" name="AutoShape 175"/>
          <p:cNvCxnSpPr>
            <a:cxnSpLocks noChangeShapeType="1"/>
            <a:stCxn id="119" idx="7"/>
            <a:endCxn id="122" idx="3"/>
          </p:cNvCxnSpPr>
          <p:nvPr/>
        </p:nvCxnSpPr>
        <p:spPr bwMode="auto">
          <a:xfrm flipV="1">
            <a:off x="6069013" y="4283075"/>
            <a:ext cx="239712" cy="238125"/>
          </a:xfrm>
          <a:prstGeom prst="straightConnector1">
            <a:avLst/>
          </a:prstGeom>
          <a:noFill/>
          <a:ln w="9525">
            <a:solidFill>
              <a:schemeClr val="tx1"/>
            </a:solidFill>
            <a:round/>
            <a:headEnd/>
            <a:tailEnd/>
          </a:ln>
          <a:effectLst/>
        </p:spPr>
      </p:cxnSp>
      <p:cxnSp>
        <p:nvCxnSpPr>
          <p:cNvPr id="137" name="AutoShape 176"/>
          <p:cNvCxnSpPr>
            <a:cxnSpLocks noChangeShapeType="1"/>
            <a:stCxn id="108" idx="5"/>
            <a:endCxn id="122" idx="2"/>
          </p:cNvCxnSpPr>
          <p:nvPr/>
        </p:nvCxnSpPr>
        <p:spPr bwMode="auto">
          <a:xfrm flipV="1">
            <a:off x="5853113" y="4259263"/>
            <a:ext cx="444500" cy="23812"/>
          </a:xfrm>
          <a:prstGeom prst="straightConnector1">
            <a:avLst/>
          </a:prstGeom>
          <a:noFill/>
          <a:ln w="9525">
            <a:solidFill>
              <a:schemeClr val="tx1"/>
            </a:solidFill>
            <a:round/>
            <a:headEnd/>
            <a:tailEnd/>
          </a:ln>
          <a:effectLst/>
        </p:spPr>
      </p:cxnSp>
      <p:sp>
        <p:nvSpPr>
          <p:cNvPr id="138" name="Oval 209"/>
          <p:cNvSpPr>
            <a:spLocks noChangeArrowheads="1"/>
          </p:cNvSpPr>
          <p:nvPr/>
        </p:nvSpPr>
        <p:spPr bwMode="auto">
          <a:xfrm>
            <a:off x="7019925" y="5095875"/>
            <a:ext cx="71438"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39" name="Oval 210"/>
          <p:cNvSpPr>
            <a:spLocks noChangeArrowheads="1"/>
          </p:cNvSpPr>
          <p:nvPr/>
        </p:nvSpPr>
        <p:spPr bwMode="auto">
          <a:xfrm>
            <a:off x="7235825" y="5311775"/>
            <a:ext cx="71438"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40" name="Oval 211"/>
          <p:cNvSpPr>
            <a:spLocks noChangeArrowheads="1"/>
          </p:cNvSpPr>
          <p:nvPr/>
        </p:nvSpPr>
        <p:spPr bwMode="auto">
          <a:xfrm>
            <a:off x="8099425" y="5095875"/>
            <a:ext cx="71438"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41" name="Oval 212"/>
          <p:cNvSpPr>
            <a:spLocks noChangeArrowheads="1"/>
          </p:cNvSpPr>
          <p:nvPr/>
        </p:nvSpPr>
        <p:spPr bwMode="auto">
          <a:xfrm>
            <a:off x="7883525" y="4735513"/>
            <a:ext cx="71438"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42" name="Oval 213"/>
          <p:cNvSpPr>
            <a:spLocks noChangeArrowheads="1"/>
          </p:cNvSpPr>
          <p:nvPr/>
        </p:nvSpPr>
        <p:spPr bwMode="auto">
          <a:xfrm>
            <a:off x="8099425" y="5383213"/>
            <a:ext cx="71438"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43" name="Oval 214"/>
          <p:cNvSpPr>
            <a:spLocks noChangeArrowheads="1"/>
          </p:cNvSpPr>
          <p:nvPr/>
        </p:nvSpPr>
        <p:spPr bwMode="auto">
          <a:xfrm>
            <a:off x="8461375" y="5167313"/>
            <a:ext cx="71438"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44" name="Oval 215"/>
          <p:cNvSpPr>
            <a:spLocks noChangeArrowheads="1"/>
          </p:cNvSpPr>
          <p:nvPr/>
        </p:nvSpPr>
        <p:spPr bwMode="auto">
          <a:xfrm>
            <a:off x="7956550" y="5672138"/>
            <a:ext cx="71438"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45" name="Oval 216"/>
          <p:cNvSpPr>
            <a:spLocks noChangeArrowheads="1"/>
          </p:cNvSpPr>
          <p:nvPr/>
        </p:nvSpPr>
        <p:spPr bwMode="auto">
          <a:xfrm>
            <a:off x="7380288" y="4664075"/>
            <a:ext cx="71437"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46" name="Oval 217"/>
          <p:cNvSpPr>
            <a:spLocks noChangeArrowheads="1"/>
          </p:cNvSpPr>
          <p:nvPr/>
        </p:nvSpPr>
        <p:spPr bwMode="auto">
          <a:xfrm>
            <a:off x="8459788" y="5743575"/>
            <a:ext cx="71437"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47" name="Oval 218"/>
          <p:cNvSpPr>
            <a:spLocks noChangeArrowheads="1"/>
          </p:cNvSpPr>
          <p:nvPr/>
        </p:nvSpPr>
        <p:spPr bwMode="auto">
          <a:xfrm>
            <a:off x="7883525" y="6030913"/>
            <a:ext cx="71438"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48" name="Oval 219"/>
          <p:cNvSpPr>
            <a:spLocks noChangeArrowheads="1"/>
          </p:cNvSpPr>
          <p:nvPr/>
        </p:nvSpPr>
        <p:spPr bwMode="auto">
          <a:xfrm>
            <a:off x="8315325" y="4806950"/>
            <a:ext cx="71438"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49" name="Oval 220"/>
          <p:cNvSpPr>
            <a:spLocks noChangeArrowheads="1"/>
          </p:cNvSpPr>
          <p:nvPr/>
        </p:nvSpPr>
        <p:spPr bwMode="auto">
          <a:xfrm>
            <a:off x="6948488" y="5599113"/>
            <a:ext cx="71437"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50" name="Oval 221"/>
          <p:cNvSpPr>
            <a:spLocks noChangeArrowheads="1"/>
          </p:cNvSpPr>
          <p:nvPr/>
        </p:nvSpPr>
        <p:spPr bwMode="auto">
          <a:xfrm>
            <a:off x="7451725" y="5599113"/>
            <a:ext cx="71438"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51" name="Oval 222"/>
          <p:cNvSpPr>
            <a:spLocks noChangeArrowheads="1"/>
          </p:cNvSpPr>
          <p:nvPr/>
        </p:nvSpPr>
        <p:spPr bwMode="auto">
          <a:xfrm>
            <a:off x="7235825" y="5888038"/>
            <a:ext cx="71438"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52" name="Oval 223"/>
          <p:cNvSpPr>
            <a:spLocks noChangeArrowheads="1"/>
          </p:cNvSpPr>
          <p:nvPr/>
        </p:nvSpPr>
        <p:spPr bwMode="auto">
          <a:xfrm>
            <a:off x="7669213" y="4951413"/>
            <a:ext cx="71437"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53" name="Oval 224"/>
          <p:cNvSpPr>
            <a:spLocks noChangeArrowheads="1"/>
          </p:cNvSpPr>
          <p:nvPr/>
        </p:nvSpPr>
        <p:spPr bwMode="auto">
          <a:xfrm>
            <a:off x="7740650" y="5311775"/>
            <a:ext cx="71438" cy="71438"/>
          </a:xfrm>
          <a:prstGeom prst="ellipse">
            <a:avLst/>
          </a:prstGeom>
          <a:solidFill>
            <a:srgbClr val="CC99FF"/>
          </a:solidFill>
          <a:ln w="9525">
            <a:solidFill>
              <a:schemeClr val="tx1"/>
            </a:solidFill>
            <a:round/>
            <a:headEnd/>
            <a:tailEnd/>
          </a:ln>
          <a:effectLst/>
        </p:spPr>
        <p:txBody>
          <a:bodyPr wrap="none" anchor="ctr"/>
          <a:lstStyle/>
          <a:p>
            <a:endParaRPr lang="en-GB"/>
          </a:p>
        </p:txBody>
      </p:sp>
      <p:cxnSp>
        <p:nvCxnSpPr>
          <p:cNvPr id="154" name="AutoShape 225"/>
          <p:cNvCxnSpPr>
            <a:cxnSpLocks noChangeShapeType="1"/>
            <a:stCxn id="147" idx="2"/>
            <a:endCxn id="144" idx="5"/>
          </p:cNvCxnSpPr>
          <p:nvPr/>
        </p:nvCxnSpPr>
        <p:spPr bwMode="auto">
          <a:xfrm flipV="1">
            <a:off x="7883525" y="5732463"/>
            <a:ext cx="133350" cy="334962"/>
          </a:xfrm>
          <a:prstGeom prst="straightConnector1">
            <a:avLst/>
          </a:prstGeom>
          <a:noFill/>
          <a:ln w="9525">
            <a:solidFill>
              <a:schemeClr val="tx1"/>
            </a:solidFill>
            <a:round/>
            <a:headEnd/>
            <a:tailEnd/>
          </a:ln>
          <a:effectLst/>
        </p:spPr>
      </p:cxnSp>
      <p:cxnSp>
        <p:nvCxnSpPr>
          <p:cNvPr id="155" name="AutoShape 226"/>
          <p:cNvCxnSpPr>
            <a:cxnSpLocks noChangeShapeType="1"/>
            <a:stCxn id="146" idx="2"/>
            <a:endCxn id="144" idx="6"/>
          </p:cNvCxnSpPr>
          <p:nvPr/>
        </p:nvCxnSpPr>
        <p:spPr bwMode="auto">
          <a:xfrm flipH="1" flipV="1">
            <a:off x="8027988" y="5708650"/>
            <a:ext cx="431800" cy="71438"/>
          </a:xfrm>
          <a:prstGeom prst="straightConnector1">
            <a:avLst/>
          </a:prstGeom>
          <a:noFill/>
          <a:ln w="9525">
            <a:solidFill>
              <a:schemeClr val="tx1"/>
            </a:solidFill>
            <a:round/>
            <a:headEnd/>
            <a:tailEnd/>
          </a:ln>
          <a:effectLst/>
        </p:spPr>
      </p:cxnSp>
      <p:cxnSp>
        <p:nvCxnSpPr>
          <p:cNvPr id="156" name="AutoShape 227"/>
          <p:cNvCxnSpPr>
            <a:cxnSpLocks noChangeShapeType="1"/>
            <a:stCxn id="144" idx="1"/>
            <a:endCxn id="153" idx="5"/>
          </p:cNvCxnSpPr>
          <p:nvPr/>
        </p:nvCxnSpPr>
        <p:spPr bwMode="auto">
          <a:xfrm flipH="1" flipV="1">
            <a:off x="7800975" y="5372100"/>
            <a:ext cx="166688" cy="311150"/>
          </a:xfrm>
          <a:prstGeom prst="straightConnector1">
            <a:avLst/>
          </a:prstGeom>
          <a:noFill/>
          <a:ln w="9525">
            <a:solidFill>
              <a:schemeClr val="tx1"/>
            </a:solidFill>
            <a:round/>
            <a:headEnd/>
            <a:tailEnd/>
          </a:ln>
          <a:effectLst/>
        </p:spPr>
      </p:cxnSp>
      <p:cxnSp>
        <p:nvCxnSpPr>
          <p:cNvPr id="157" name="AutoShape 228"/>
          <p:cNvCxnSpPr>
            <a:cxnSpLocks noChangeShapeType="1"/>
            <a:stCxn id="142" idx="2"/>
            <a:endCxn id="153" idx="6"/>
          </p:cNvCxnSpPr>
          <p:nvPr/>
        </p:nvCxnSpPr>
        <p:spPr bwMode="auto">
          <a:xfrm flipH="1" flipV="1">
            <a:off x="7812088" y="5348288"/>
            <a:ext cx="287337" cy="71437"/>
          </a:xfrm>
          <a:prstGeom prst="straightConnector1">
            <a:avLst/>
          </a:prstGeom>
          <a:noFill/>
          <a:ln w="9525">
            <a:solidFill>
              <a:schemeClr val="tx1"/>
            </a:solidFill>
            <a:round/>
            <a:headEnd/>
            <a:tailEnd/>
          </a:ln>
          <a:effectLst/>
        </p:spPr>
      </p:cxnSp>
      <p:cxnSp>
        <p:nvCxnSpPr>
          <p:cNvPr id="158" name="AutoShape 229"/>
          <p:cNvCxnSpPr>
            <a:cxnSpLocks noChangeShapeType="1"/>
            <a:stCxn id="143" idx="2"/>
            <a:endCxn id="140" idx="5"/>
          </p:cNvCxnSpPr>
          <p:nvPr/>
        </p:nvCxnSpPr>
        <p:spPr bwMode="auto">
          <a:xfrm flipH="1" flipV="1">
            <a:off x="8159750" y="5156200"/>
            <a:ext cx="301625" cy="47625"/>
          </a:xfrm>
          <a:prstGeom prst="straightConnector1">
            <a:avLst/>
          </a:prstGeom>
          <a:noFill/>
          <a:ln w="9525">
            <a:solidFill>
              <a:schemeClr val="tx1"/>
            </a:solidFill>
            <a:round/>
            <a:headEnd/>
            <a:tailEnd/>
          </a:ln>
          <a:effectLst/>
        </p:spPr>
      </p:cxnSp>
      <p:cxnSp>
        <p:nvCxnSpPr>
          <p:cNvPr id="159" name="AutoShape 230"/>
          <p:cNvCxnSpPr>
            <a:cxnSpLocks noChangeShapeType="1"/>
            <a:stCxn id="148" idx="3"/>
            <a:endCxn id="140" idx="1"/>
          </p:cNvCxnSpPr>
          <p:nvPr/>
        </p:nvCxnSpPr>
        <p:spPr bwMode="auto">
          <a:xfrm flipH="1">
            <a:off x="8110538" y="4867275"/>
            <a:ext cx="215900" cy="239713"/>
          </a:xfrm>
          <a:prstGeom prst="straightConnector1">
            <a:avLst/>
          </a:prstGeom>
          <a:noFill/>
          <a:ln w="9525">
            <a:solidFill>
              <a:schemeClr val="tx1"/>
            </a:solidFill>
            <a:round/>
            <a:headEnd/>
            <a:tailEnd/>
          </a:ln>
          <a:effectLst/>
        </p:spPr>
      </p:cxnSp>
      <p:cxnSp>
        <p:nvCxnSpPr>
          <p:cNvPr id="160" name="AutoShape 231"/>
          <p:cNvCxnSpPr>
            <a:cxnSpLocks noChangeShapeType="1"/>
            <a:stCxn id="140" idx="3"/>
            <a:endCxn id="153" idx="0"/>
          </p:cNvCxnSpPr>
          <p:nvPr/>
        </p:nvCxnSpPr>
        <p:spPr bwMode="auto">
          <a:xfrm flipH="1">
            <a:off x="7777163" y="5156200"/>
            <a:ext cx="333375" cy="155575"/>
          </a:xfrm>
          <a:prstGeom prst="straightConnector1">
            <a:avLst/>
          </a:prstGeom>
          <a:noFill/>
          <a:ln w="9525">
            <a:solidFill>
              <a:schemeClr val="tx1"/>
            </a:solidFill>
            <a:round/>
            <a:headEnd/>
            <a:tailEnd/>
          </a:ln>
          <a:effectLst/>
        </p:spPr>
      </p:cxnSp>
      <p:cxnSp>
        <p:nvCxnSpPr>
          <p:cNvPr id="161" name="AutoShape 232"/>
          <p:cNvCxnSpPr>
            <a:cxnSpLocks noChangeShapeType="1"/>
            <a:stCxn id="141" idx="4"/>
            <a:endCxn id="152" idx="7"/>
          </p:cNvCxnSpPr>
          <p:nvPr/>
        </p:nvCxnSpPr>
        <p:spPr bwMode="auto">
          <a:xfrm flipH="1">
            <a:off x="7729538" y="4806950"/>
            <a:ext cx="190500" cy="155575"/>
          </a:xfrm>
          <a:prstGeom prst="straightConnector1">
            <a:avLst/>
          </a:prstGeom>
          <a:noFill/>
          <a:ln w="9525">
            <a:solidFill>
              <a:schemeClr val="tx1"/>
            </a:solidFill>
            <a:round/>
            <a:headEnd/>
            <a:tailEnd/>
          </a:ln>
          <a:effectLst/>
        </p:spPr>
      </p:cxnSp>
      <p:cxnSp>
        <p:nvCxnSpPr>
          <p:cNvPr id="162" name="AutoShape 233"/>
          <p:cNvCxnSpPr>
            <a:cxnSpLocks noChangeShapeType="1"/>
            <a:stCxn id="152" idx="3"/>
            <a:endCxn id="153" idx="1"/>
          </p:cNvCxnSpPr>
          <p:nvPr/>
        </p:nvCxnSpPr>
        <p:spPr bwMode="auto">
          <a:xfrm>
            <a:off x="7680325" y="5011738"/>
            <a:ext cx="71438" cy="311150"/>
          </a:xfrm>
          <a:prstGeom prst="straightConnector1">
            <a:avLst/>
          </a:prstGeom>
          <a:noFill/>
          <a:ln w="9525">
            <a:solidFill>
              <a:schemeClr val="tx1"/>
            </a:solidFill>
            <a:round/>
            <a:headEnd/>
            <a:tailEnd/>
          </a:ln>
          <a:effectLst/>
        </p:spPr>
      </p:cxnSp>
      <p:cxnSp>
        <p:nvCxnSpPr>
          <p:cNvPr id="163" name="AutoShape 234"/>
          <p:cNvCxnSpPr>
            <a:cxnSpLocks noChangeShapeType="1"/>
            <a:stCxn id="145" idx="4"/>
            <a:endCxn id="152" idx="1"/>
          </p:cNvCxnSpPr>
          <p:nvPr/>
        </p:nvCxnSpPr>
        <p:spPr bwMode="auto">
          <a:xfrm>
            <a:off x="7416800" y="4735513"/>
            <a:ext cx="263525" cy="227012"/>
          </a:xfrm>
          <a:prstGeom prst="straightConnector1">
            <a:avLst/>
          </a:prstGeom>
          <a:noFill/>
          <a:ln w="9525">
            <a:solidFill>
              <a:schemeClr val="tx1"/>
            </a:solidFill>
            <a:round/>
            <a:headEnd/>
            <a:tailEnd/>
          </a:ln>
          <a:effectLst/>
        </p:spPr>
      </p:cxnSp>
      <p:cxnSp>
        <p:nvCxnSpPr>
          <p:cNvPr id="164" name="AutoShape 235"/>
          <p:cNvCxnSpPr>
            <a:cxnSpLocks noChangeShapeType="1"/>
            <a:stCxn id="138" idx="4"/>
            <a:endCxn id="139" idx="1"/>
          </p:cNvCxnSpPr>
          <p:nvPr/>
        </p:nvCxnSpPr>
        <p:spPr bwMode="auto">
          <a:xfrm>
            <a:off x="7056438" y="5167313"/>
            <a:ext cx="190500" cy="155575"/>
          </a:xfrm>
          <a:prstGeom prst="straightConnector1">
            <a:avLst/>
          </a:prstGeom>
          <a:noFill/>
          <a:ln w="9525">
            <a:solidFill>
              <a:schemeClr val="tx1"/>
            </a:solidFill>
            <a:round/>
            <a:headEnd/>
            <a:tailEnd/>
          </a:ln>
          <a:effectLst/>
        </p:spPr>
      </p:cxnSp>
      <p:cxnSp>
        <p:nvCxnSpPr>
          <p:cNvPr id="165" name="AutoShape 236"/>
          <p:cNvCxnSpPr>
            <a:cxnSpLocks noChangeShapeType="1"/>
            <a:stCxn id="149" idx="6"/>
            <a:endCxn id="150" idx="2"/>
          </p:cNvCxnSpPr>
          <p:nvPr/>
        </p:nvCxnSpPr>
        <p:spPr bwMode="auto">
          <a:xfrm>
            <a:off x="7019925" y="5635625"/>
            <a:ext cx="431800" cy="0"/>
          </a:xfrm>
          <a:prstGeom prst="straightConnector1">
            <a:avLst/>
          </a:prstGeom>
          <a:noFill/>
          <a:ln w="9525">
            <a:solidFill>
              <a:schemeClr val="tx1"/>
            </a:solidFill>
            <a:round/>
            <a:headEnd/>
            <a:tailEnd/>
          </a:ln>
          <a:effectLst/>
        </p:spPr>
      </p:cxnSp>
      <p:cxnSp>
        <p:nvCxnSpPr>
          <p:cNvPr id="166" name="AutoShape 237"/>
          <p:cNvCxnSpPr>
            <a:cxnSpLocks noChangeShapeType="1"/>
            <a:stCxn id="151" idx="0"/>
            <a:endCxn id="150" idx="4"/>
          </p:cNvCxnSpPr>
          <p:nvPr/>
        </p:nvCxnSpPr>
        <p:spPr bwMode="auto">
          <a:xfrm flipV="1">
            <a:off x="7272338" y="5670550"/>
            <a:ext cx="215900" cy="217488"/>
          </a:xfrm>
          <a:prstGeom prst="straightConnector1">
            <a:avLst/>
          </a:prstGeom>
          <a:noFill/>
          <a:ln w="9525">
            <a:solidFill>
              <a:schemeClr val="tx1"/>
            </a:solidFill>
            <a:round/>
            <a:headEnd/>
            <a:tailEnd/>
          </a:ln>
          <a:effectLst/>
        </p:spPr>
      </p:cxnSp>
      <p:cxnSp>
        <p:nvCxnSpPr>
          <p:cNvPr id="167" name="AutoShape 238"/>
          <p:cNvCxnSpPr>
            <a:cxnSpLocks noChangeShapeType="1"/>
            <a:stCxn id="150" idx="7"/>
            <a:endCxn id="153" idx="3"/>
          </p:cNvCxnSpPr>
          <p:nvPr/>
        </p:nvCxnSpPr>
        <p:spPr bwMode="auto">
          <a:xfrm flipV="1">
            <a:off x="7512050" y="5372100"/>
            <a:ext cx="239713" cy="238125"/>
          </a:xfrm>
          <a:prstGeom prst="straightConnector1">
            <a:avLst/>
          </a:prstGeom>
          <a:noFill/>
          <a:ln w="9525">
            <a:solidFill>
              <a:schemeClr val="tx1"/>
            </a:solidFill>
            <a:round/>
            <a:headEnd/>
            <a:tailEnd/>
          </a:ln>
          <a:effectLst/>
        </p:spPr>
      </p:cxnSp>
      <p:cxnSp>
        <p:nvCxnSpPr>
          <p:cNvPr id="168" name="AutoShape 239"/>
          <p:cNvCxnSpPr>
            <a:cxnSpLocks noChangeShapeType="1"/>
            <a:stCxn id="139" idx="5"/>
            <a:endCxn id="153" idx="2"/>
          </p:cNvCxnSpPr>
          <p:nvPr/>
        </p:nvCxnSpPr>
        <p:spPr bwMode="auto">
          <a:xfrm flipV="1">
            <a:off x="7296150" y="5348288"/>
            <a:ext cx="444500" cy="23812"/>
          </a:xfrm>
          <a:prstGeom prst="straightConnector1">
            <a:avLst/>
          </a:prstGeom>
          <a:noFill/>
          <a:ln w="9525">
            <a:solidFill>
              <a:schemeClr val="tx1"/>
            </a:solidFill>
            <a:round/>
            <a:headEnd/>
            <a:tailEnd/>
          </a:ln>
          <a:effectLst/>
        </p:spPr>
      </p:cxnSp>
      <p:sp>
        <p:nvSpPr>
          <p:cNvPr id="169" name="Oval 240"/>
          <p:cNvSpPr>
            <a:spLocks noChangeArrowheads="1"/>
          </p:cNvSpPr>
          <p:nvPr/>
        </p:nvSpPr>
        <p:spPr bwMode="auto">
          <a:xfrm>
            <a:off x="7375525" y="3441700"/>
            <a:ext cx="71438"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70" name="Oval 241"/>
          <p:cNvSpPr>
            <a:spLocks noChangeArrowheads="1"/>
          </p:cNvSpPr>
          <p:nvPr/>
        </p:nvSpPr>
        <p:spPr bwMode="auto">
          <a:xfrm>
            <a:off x="7591425" y="3657600"/>
            <a:ext cx="71438"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71" name="Oval 242"/>
          <p:cNvSpPr>
            <a:spLocks noChangeArrowheads="1"/>
          </p:cNvSpPr>
          <p:nvPr/>
        </p:nvSpPr>
        <p:spPr bwMode="auto">
          <a:xfrm>
            <a:off x="8455025" y="3441700"/>
            <a:ext cx="71438"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72" name="Oval 243"/>
          <p:cNvSpPr>
            <a:spLocks noChangeArrowheads="1"/>
          </p:cNvSpPr>
          <p:nvPr/>
        </p:nvSpPr>
        <p:spPr bwMode="auto">
          <a:xfrm>
            <a:off x="8239125" y="3081338"/>
            <a:ext cx="71438"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73" name="Oval 244"/>
          <p:cNvSpPr>
            <a:spLocks noChangeArrowheads="1"/>
          </p:cNvSpPr>
          <p:nvPr/>
        </p:nvSpPr>
        <p:spPr bwMode="auto">
          <a:xfrm>
            <a:off x="8455025" y="3729038"/>
            <a:ext cx="71438"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74" name="Oval 245"/>
          <p:cNvSpPr>
            <a:spLocks noChangeArrowheads="1"/>
          </p:cNvSpPr>
          <p:nvPr/>
        </p:nvSpPr>
        <p:spPr bwMode="auto">
          <a:xfrm>
            <a:off x="8816975" y="3513138"/>
            <a:ext cx="71438"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75" name="Oval 246"/>
          <p:cNvSpPr>
            <a:spLocks noChangeArrowheads="1"/>
          </p:cNvSpPr>
          <p:nvPr/>
        </p:nvSpPr>
        <p:spPr bwMode="auto">
          <a:xfrm>
            <a:off x="8312150" y="4017963"/>
            <a:ext cx="71438"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76" name="Oval 247"/>
          <p:cNvSpPr>
            <a:spLocks noChangeArrowheads="1"/>
          </p:cNvSpPr>
          <p:nvPr/>
        </p:nvSpPr>
        <p:spPr bwMode="auto">
          <a:xfrm>
            <a:off x="7735888" y="3009900"/>
            <a:ext cx="71437"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77" name="Oval 248"/>
          <p:cNvSpPr>
            <a:spLocks noChangeArrowheads="1"/>
          </p:cNvSpPr>
          <p:nvPr/>
        </p:nvSpPr>
        <p:spPr bwMode="auto">
          <a:xfrm>
            <a:off x="8815388" y="4089400"/>
            <a:ext cx="71437"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78" name="Oval 249"/>
          <p:cNvSpPr>
            <a:spLocks noChangeArrowheads="1"/>
          </p:cNvSpPr>
          <p:nvPr/>
        </p:nvSpPr>
        <p:spPr bwMode="auto">
          <a:xfrm>
            <a:off x="8239125" y="4376738"/>
            <a:ext cx="71438"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79" name="Oval 250"/>
          <p:cNvSpPr>
            <a:spLocks noChangeArrowheads="1"/>
          </p:cNvSpPr>
          <p:nvPr/>
        </p:nvSpPr>
        <p:spPr bwMode="auto">
          <a:xfrm>
            <a:off x="8670925" y="3152775"/>
            <a:ext cx="71438"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80" name="Oval 251"/>
          <p:cNvSpPr>
            <a:spLocks noChangeArrowheads="1"/>
          </p:cNvSpPr>
          <p:nvPr/>
        </p:nvSpPr>
        <p:spPr bwMode="auto">
          <a:xfrm>
            <a:off x="7304088" y="3944938"/>
            <a:ext cx="71437"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81" name="Oval 252"/>
          <p:cNvSpPr>
            <a:spLocks noChangeArrowheads="1"/>
          </p:cNvSpPr>
          <p:nvPr/>
        </p:nvSpPr>
        <p:spPr bwMode="auto">
          <a:xfrm>
            <a:off x="7807325" y="3944938"/>
            <a:ext cx="71438"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82" name="Oval 253"/>
          <p:cNvSpPr>
            <a:spLocks noChangeArrowheads="1"/>
          </p:cNvSpPr>
          <p:nvPr/>
        </p:nvSpPr>
        <p:spPr bwMode="auto">
          <a:xfrm>
            <a:off x="7591425" y="4233863"/>
            <a:ext cx="71438"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83" name="Oval 254"/>
          <p:cNvSpPr>
            <a:spLocks noChangeArrowheads="1"/>
          </p:cNvSpPr>
          <p:nvPr/>
        </p:nvSpPr>
        <p:spPr bwMode="auto">
          <a:xfrm>
            <a:off x="8024813" y="3297238"/>
            <a:ext cx="71437"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84" name="Oval 255"/>
          <p:cNvSpPr>
            <a:spLocks noChangeArrowheads="1"/>
          </p:cNvSpPr>
          <p:nvPr/>
        </p:nvSpPr>
        <p:spPr bwMode="auto">
          <a:xfrm>
            <a:off x="8096250" y="3657600"/>
            <a:ext cx="71438" cy="71438"/>
          </a:xfrm>
          <a:prstGeom prst="ellipse">
            <a:avLst/>
          </a:prstGeom>
          <a:solidFill>
            <a:srgbClr val="FF0000"/>
          </a:solidFill>
          <a:ln w="9525">
            <a:solidFill>
              <a:schemeClr val="tx1"/>
            </a:solidFill>
            <a:round/>
            <a:headEnd/>
            <a:tailEnd/>
          </a:ln>
          <a:effectLst/>
        </p:spPr>
        <p:txBody>
          <a:bodyPr wrap="none" anchor="ctr"/>
          <a:lstStyle/>
          <a:p>
            <a:endParaRPr lang="en-GB"/>
          </a:p>
        </p:txBody>
      </p:sp>
      <p:cxnSp>
        <p:nvCxnSpPr>
          <p:cNvPr id="185" name="AutoShape 256"/>
          <p:cNvCxnSpPr>
            <a:cxnSpLocks noChangeShapeType="1"/>
            <a:stCxn id="178" idx="2"/>
            <a:endCxn id="175" idx="5"/>
          </p:cNvCxnSpPr>
          <p:nvPr/>
        </p:nvCxnSpPr>
        <p:spPr bwMode="auto">
          <a:xfrm flipV="1">
            <a:off x="8239125" y="4078288"/>
            <a:ext cx="133350" cy="334962"/>
          </a:xfrm>
          <a:prstGeom prst="straightConnector1">
            <a:avLst/>
          </a:prstGeom>
          <a:noFill/>
          <a:ln w="9525">
            <a:solidFill>
              <a:schemeClr val="tx1"/>
            </a:solidFill>
            <a:round/>
            <a:headEnd/>
            <a:tailEnd/>
          </a:ln>
          <a:effectLst/>
        </p:spPr>
      </p:cxnSp>
      <p:cxnSp>
        <p:nvCxnSpPr>
          <p:cNvPr id="186" name="AutoShape 257"/>
          <p:cNvCxnSpPr>
            <a:cxnSpLocks noChangeShapeType="1"/>
            <a:stCxn id="177" idx="2"/>
            <a:endCxn id="175" idx="6"/>
          </p:cNvCxnSpPr>
          <p:nvPr/>
        </p:nvCxnSpPr>
        <p:spPr bwMode="auto">
          <a:xfrm flipH="1" flipV="1">
            <a:off x="8383588" y="4054475"/>
            <a:ext cx="431800" cy="71438"/>
          </a:xfrm>
          <a:prstGeom prst="straightConnector1">
            <a:avLst/>
          </a:prstGeom>
          <a:noFill/>
          <a:ln w="9525">
            <a:solidFill>
              <a:schemeClr val="tx1"/>
            </a:solidFill>
            <a:round/>
            <a:headEnd/>
            <a:tailEnd/>
          </a:ln>
          <a:effectLst/>
        </p:spPr>
      </p:cxnSp>
      <p:cxnSp>
        <p:nvCxnSpPr>
          <p:cNvPr id="187" name="AutoShape 258"/>
          <p:cNvCxnSpPr>
            <a:cxnSpLocks noChangeShapeType="1"/>
            <a:stCxn id="174" idx="2"/>
            <a:endCxn id="171" idx="5"/>
          </p:cNvCxnSpPr>
          <p:nvPr/>
        </p:nvCxnSpPr>
        <p:spPr bwMode="auto">
          <a:xfrm flipH="1" flipV="1">
            <a:off x="8515350" y="3502025"/>
            <a:ext cx="301625" cy="47625"/>
          </a:xfrm>
          <a:prstGeom prst="straightConnector1">
            <a:avLst/>
          </a:prstGeom>
          <a:noFill/>
          <a:ln w="9525">
            <a:solidFill>
              <a:schemeClr val="tx1"/>
            </a:solidFill>
            <a:round/>
            <a:headEnd/>
            <a:tailEnd/>
          </a:ln>
          <a:effectLst/>
        </p:spPr>
      </p:cxnSp>
      <p:cxnSp>
        <p:nvCxnSpPr>
          <p:cNvPr id="188" name="AutoShape 259"/>
          <p:cNvCxnSpPr>
            <a:cxnSpLocks noChangeShapeType="1"/>
            <a:stCxn id="179" idx="3"/>
            <a:endCxn id="171" idx="1"/>
          </p:cNvCxnSpPr>
          <p:nvPr/>
        </p:nvCxnSpPr>
        <p:spPr bwMode="auto">
          <a:xfrm flipH="1">
            <a:off x="8466138" y="3213100"/>
            <a:ext cx="215900" cy="239713"/>
          </a:xfrm>
          <a:prstGeom prst="straightConnector1">
            <a:avLst/>
          </a:prstGeom>
          <a:noFill/>
          <a:ln w="9525">
            <a:solidFill>
              <a:schemeClr val="tx1"/>
            </a:solidFill>
            <a:round/>
            <a:headEnd/>
            <a:tailEnd/>
          </a:ln>
          <a:effectLst/>
        </p:spPr>
      </p:cxnSp>
      <p:cxnSp>
        <p:nvCxnSpPr>
          <p:cNvPr id="189" name="AutoShape 260"/>
          <p:cNvCxnSpPr>
            <a:cxnSpLocks noChangeShapeType="1"/>
            <a:stCxn id="172" idx="4"/>
            <a:endCxn id="183" idx="7"/>
          </p:cNvCxnSpPr>
          <p:nvPr/>
        </p:nvCxnSpPr>
        <p:spPr bwMode="auto">
          <a:xfrm flipH="1">
            <a:off x="8085138" y="3152775"/>
            <a:ext cx="190500" cy="155575"/>
          </a:xfrm>
          <a:prstGeom prst="straightConnector1">
            <a:avLst/>
          </a:prstGeom>
          <a:noFill/>
          <a:ln w="9525">
            <a:solidFill>
              <a:schemeClr val="tx1"/>
            </a:solidFill>
            <a:round/>
            <a:headEnd/>
            <a:tailEnd/>
          </a:ln>
          <a:effectLst/>
        </p:spPr>
      </p:cxnSp>
      <p:cxnSp>
        <p:nvCxnSpPr>
          <p:cNvPr id="190" name="AutoShape 261"/>
          <p:cNvCxnSpPr>
            <a:cxnSpLocks noChangeShapeType="1"/>
            <a:stCxn id="176" idx="4"/>
            <a:endCxn id="183" idx="1"/>
          </p:cNvCxnSpPr>
          <p:nvPr/>
        </p:nvCxnSpPr>
        <p:spPr bwMode="auto">
          <a:xfrm>
            <a:off x="7772400" y="3081338"/>
            <a:ext cx="263525" cy="227012"/>
          </a:xfrm>
          <a:prstGeom prst="straightConnector1">
            <a:avLst/>
          </a:prstGeom>
          <a:noFill/>
          <a:ln w="9525">
            <a:solidFill>
              <a:schemeClr val="tx1"/>
            </a:solidFill>
            <a:round/>
            <a:headEnd/>
            <a:tailEnd/>
          </a:ln>
          <a:effectLst/>
        </p:spPr>
      </p:cxnSp>
      <p:cxnSp>
        <p:nvCxnSpPr>
          <p:cNvPr id="191" name="AutoShape 262"/>
          <p:cNvCxnSpPr>
            <a:cxnSpLocks noChangeShapeType="1"/>
            <a:stCxn id="180" idx="7"/>
            <a:endCxn id="181" idx="2"/>
          </p:cNvCxnSpPr>
          <p:nvPr/>
        </p:nvCxnSpPr>
        <p:spPr bwMode="auto">
          <a:xfrm>
            <a:off x="7364413" y="3956050"/>
            <a:ext cx="442912" cy="25400"/>
          </a:xfrm>
          <a:prstGeom prst="straightConnector1">
            <a:avLst/>
          </a:prstGeom>
          <a:noFill/>
          <a:ln w="9525">
            <a:solidFill>
              <a:schemeClr val="tx1"/>
            </a:solidFill>
            <a:round/>
            <a:headEnd/>
            <a:tailEnd/>
          </a:ln>
          <a:effectLst/>
        </p:spPr>
      </p:cxnSp>
      <p:cxnSp>
        <p:nvCxnSpPr>
          <p:cNvPr id="192" name="AutoShape 263"/>
          <p:cNvCxnSpPr>
            <a:cxnSpLocks noChangeShapeType="1"/>
            <a:stCxn id="183" idx="4"/>
            <a:endCxn id="169" idx="3"/>
          </p:cNvCxnSpPr>
          <p:nvPr/>
        </p:nvCxnSpPr>
        <p:spPr bwMode="auto">
          <a:xfrm flipH="1">
            <a:off x="7386638" y="3368675"/>
            <a:ext cx="674687" cy="133350"/>
          </a:xfrm>
          <a:prstGeom prst="straightConnector1">
            <a:avLst/>
          </a:prstGeom>
          <a:noFill/>
          <a:ln w="9525">
            <a:solidFill>
              <a:schemeClr val="tx1"/>
            </a:solidFill>
            <a:round/>
            <a:headEnd/>
            <a:tailEnd/>
          </a:ln>
          <a:effectLst/>
        </p:spPr>
      </p:cxnSp>
      <p:sp>
        <p:nvSpPr>
          <p:cNvPr id="193" name="Text Box 273"/>
          <p:cNvSpPr txBox="1">
            <a:spLocks noChangeArrowheads="1"/>
          </p:cNvSpPr>
          <p:nvPr/>
        </p:nvSpPr>
        <p:spPr bwMode="auto">
          <a:xfrm>
            <a:off x="5795963" y="4292600"/>
            <a:ext cx="1065212" cy="244475"/>
          </a:xfrm>
          <a:prstGeom prst="rect">
            <a:avLst/>
          </a:prstGeom>
          <a:noFill/>
          <a:ln w="9525">
            <a:noFill/>
            <a:miter lim="800000"/>
            <a:headEnd/>
            <a:tailEnd/>
          </a:ln>
          <a:effectLst/>
        </p:spPr>
        <p:txBody>
          <a:bodyPr>
            <a:spAutoFit/>
          </a:bodyPr>
          <a:lstStyle/>
          <a:p>
            <a:pPr eaLnBrk="1" hangingPunct="1"/>
            <a:r>
              <a:rPr kumimoji="1" lang="en-US" altLang="ja-JP" sz="1000">
                <a:latin typeface="MeiryoKe_PGothic" pitchFamily="50" charset="-128"/>
                <a:ea typeface="MeiryoKe_PGothic" pitchFamily="50" charset="-128"/>
              </a:rPr>
              <a:t>Concentrator1</a:t>
            </a:r>
          </a:p>
        </p:txBody>
      </p:sp>
      <p:sp>
        <p:nvSpPr>
          <p:cNvPr id="194" name="Text Box 274"/>
          <p:cNvSpPr txBox="1">
            <a:spLocks noChangeArrowheads="1"/>
          </p:cNvSpPr>
          <p:nvPr/>
        </p:nvSpPr>
        <p:spPr bwMode="auto">
          <a:xfrm>
            <a:off x="7596188" y="3716338"/>
            <a:ext cx="1231900" cy="244475"/>
          </a:xfrm>
          <a:prstGeom prst="rect">
            <a:avLst/>
          </a:prstGeom>
          <a:noFill/>
          <a:ln w="9525">
            <a:noFill/>
            <a:miter lim="800000"/>
            <a:headEnd/>
            <a:tailEnd/>
          </a:ln>
          <a:effectLst/>
        </p:spPr>
        <p:txBody>
          <a:bodyPr>
            <a:spAutoFit/>
          </a:bodyPr>
          <a:lstStyle/>
          <a:p>
            <a:pPr eaLnBrk="1" hangingPunct="1"/>
            <a:r>
              <a:rPr kumimoji="1" lang="en-US" altLang="ja-JP" sz="1000">
                <a:latin typeface="MeiryoKe_PGothic" pitchFamily="50" charset="-128"/>
                <a:ea typeface="MeiryoKe_PGothic" pitchFamily="50" charset="-128"/>
              </a:rPr>
              <a:t>Concentrator2</a:t>
            </a:r>
          </a:p>
        </p:txBody>
      </p:sp>
      <p:sp>
        <p:nvSpPr>
          <p:cNvPr id="195" name="Text Box 276"/>
          <p:cNvSpPr txBox="1">
            <a:spLocks noChangeArrowheads="1"/>
          </p:cNvSpPr>
          <p:nvPr/>
        </p:nvSpPr>
        <p:spPr bwMode="auto">
          <a:xfrm>
            <a:off x="7235825" y="5373688"/>
            <a:ext cx="1601788" cy="244475"/>
          </a:xfrm>
          <a:prstGeom prst="rect">
            <a:avLst/>
          </a:prstGeom>
          <a:noFill/>
          <a:ln w="9525">
            <a:noFill/>
            <a:miter lim="800000"/>
            <a:headEnd/>
            <a:tailEnd/>
          </a:ln>
          <a:effectLst/>
        </p:spPr>
        <p:txBody>
          <a:bodyPr>
            <a:spAutoFit/>
          </a:bodyPr>
          <a:lstStyle/>
          <a:p>
            <a:pPr eaLnBrk="1" hangingPunct="1"/>
            <a:r>
              <a:rPr kumimoji="1" lang="en-US" altLang="ja-JP" sz="1000">
                <a:latin typeface="MeiryoKe_PGothic" pitchFamily="50" charset="-128"/>
                <a:ea typeface="MeiryoKe_PGothic" pitchFamily="50" charset="-128"/>
              </a:rPr>
              <a:t>Concentrator4</a:t>
            </a:r>
          </a:p>
        </p:txBody>
      </p:sp>
      <p:cxnSp>
        <p:nvCxnSpPr>
          <p:cNvPr id="196" name="AutoShape 277"/>
          <p:cNvCxnSpPr>
            <a:cxnSpLocks noChangeShapeType="1"/>
            <a:stCxn id="169" idx="2"/>
            <a:endCxn id="112" idx="6"/>
          </p:cNvCxnSpPr>
          <p:nvPr/>
        </p:nvCxnSpPr>
        <p:spPr bwMode="auto">
          <a:xfrm flipH="1">
            <a:off x="7089775" y="3478213"/>
            <a:ext cx="285750" cy="636587"/>
          </a:xfrm>
          <a:prstGeom prst="straightConnector1">
            <a:avLst/>
          </a:prstGeom>
          <a:noFill/>
          <a:ln w="9525">
            <a:solidFill>
              <a:schemeClr val="tx1"/>
            </a:solidFill>
            <a:round/>
            <a:headEnd/>
            <a:tailEnd/>
          </a:ln>
          <a:effectLst/>
        </p:spPr>
      </p:cxnSp>
      <p:cxnSp>
        <p:nvCxnSpPr>
          <p:cNvPr id="197" name="AutoShape 278"/>
          <p:cNvCxnSpPr>
            <a:cxnSpLocks noChangeShapeType="1"/>
            <a:stCxn id="180" idx="3"/>
            <a:endCxn id="112" idx="6"/>
          </p:cNvCxnSpPr>
          <p:nvPr/>
        </p:nvCxnSpPr>
        <p:spPr bwMode="auto">
          <a:xfrm flipH="1">
            <a:off x="7089775" y="4005263"/>
            <a:ext cx="225425" cy="109537"/>
          </a:xfrm>
          <a:prstGeom prst="straightConnector1">
            <a:avLst/>
          </a:prstGeom>
          <a:noFill/>
          <a:ln w="9525">
            <a:solidFill>
              <a:schemeClr val="tx1"/>
            </a:solidFill>
            <a:round/>
            <a:headEnd/>
            <a:tailEnd/>
          </a:ln>
          <a:effectLst/>
        </p:spPr>
      </p:cxnSp>
      <p:cxnSp>
        <p:nvCxnSpPr>
          <p:cNvPr id="198" name="AutoShape 279"/>
          <p:cNvCxnSpPr>
            <a:cxnSpLocks noChangeShapeType="1"/>
            <a:stCxn id="169" idx="4"/>
            <a:endCxn id="170" idx="7"/>
          </p:cNvCxnSpPr>
          <p:nvPr/>
        </p:nvCxnSpPr>
        <p:spPr bwMode="auto">
          <a:xfrm>
            <a:off x="7412038" y="3513138"/>
            <a:ext cx="239712" cy="155575"/>
          </a:xfrm>
          <a:prstGeom prst="straightConnector1">
            <a:avLst/>
          </a:prstGeom>
          <a:noFill/>
          <a:ln w="9525">
            <a:solidFill>
              <a:schemeClr val="tx1"/>
            </a:solidFill>
            <a:round/>
            <a:headEnd/>
            <a:tailEnd/>
          </a:ln>
          <a:effectLst/>
        </p:spPr>
      </p:cxnSp>
      <p:cxnSp>
        <p:nvCxnSpPr>
          <p:cNvPr id="199" name="AutoShape 280"/>
          <p:cNvCxnSpPr>
            <a:cxnSpLocks noChangeShapeType="1"/>
            <a:stCxn id="173" idx="4"/>
            <a:endCxn id="175" idx="0"/>
          </p:cNvCxnSpPr>
          <p:nvPr/>
        </p:nvCxnSpPr>
        <p:spPr bwMode="auto">
          <a:xfrm flipH="1">
            <a:off x="8348663" y="3800475"/>
            <a:ext cx="142875" cy="217488"/>
          </a:xfrm>
          <a:prstGeom prst="straightConnector1">
            <a:avLst/>
          </a:prstGeom>
          <a:noFill/>
          <a:ln w="9525">
            <a:solidFill>
              <a:schemeClr val="tx1"/>
            </a:solidFill>
            <a:round/>
            <a:headEnd/>
            <a:tailEnd/>
          </a:ln>
          <a:effectLst/>
        </p:spPr>
      </p:cxnSp>
      <p:cxnSp>
        <p:nvCxnSpPr>
          <p:cNvPr id="200" name="AutoShape 281"/>
          <p:cNvCxnSpPr>
            <a:cxnSpLocks noChangeShapeType="1"/>
            <a:stCxn id="178" idx="4"/>
            <a:endCxn id="141" idx="0"/>
          </p:cNvCxnSpPr>
          <p:nvPr/>
        </p:nvCxnSpPr>
        <p:spPr bwMode="auto">
          <a:xfrm flipH="1">
            <a:off x="7920038" y="4448175"/>
            <a:ext cx="355600" cy="287338"/>
          </a:xfrm>
          <a:prstGeom prst="straightConnector1">
            <a:avLst/>
          </a:prstGeom>
          <a:noFill/>
          <a:ln w="9525">
            <a:solidFill>
              <a:schemeClr val="tx1"/>
            </a:solidFill>
            <a:round/>
            <a:headEnd/>
            <a:tailEnd/>
          </a:ln>
          <a:effectLst/>
        </p:spPr>
      </p:cxnSp>
      <p:cxnSp>
        <p:nvCxnSpPr>
          <p:cNvPr id="201" name="AutoShape 282"/>
          <p:cNvCxnSpPr>
            <a:cxnSpLocks noChangeShapeType="1"/>
            <a:stCxn id="171" idx="4"/>
            <a:endCxn id="173" idx="0"/>
          </p:cNvCxnSpPr>
          <p:nvPr/>
        </p:nvCxnSpPr>
        <p:spPr bwMode="auto">
          <a:xfrm>
            <a:off x="8491538" y="3513138"/>
            <a:ext cx="0" cy="215900"/>
          </a:xfrm>
          <a:prstGeom prst="straightConnector1">
            <a:avLst/>
          </a:prstGeom>
          <a:noFill/>
          <a:ln w="9525">
            <a:solidFill>
              <a:schemeClr val="tx1"/>
            </a:solidFill>
            <a:round/>
            <a:headEnd/>
            <a:tailEnd/>
          </a:ln>
          <a:effectLst/>
        </p:spPr>
      </p:cxnSp>
      <p:cxnSp>
        <p:nvCxnSpPr>
          <p:cNvPr id="202" name="AutoShape 283"/>
          <p:cNvCxnSpPr>
            <a:cxnSpLocks noChangeShapeType="1"/>
            <a:stCxn id="182" idx="4"/>
            <a:endCxn id="112" idx="5"/>
          </p:cNvCxnSpPr>
          <p:nvPr/>
        </p:nvCxnSpPr>
        <p:spPr bwMode="auto">
          <a:xfrm flipH="1" flipV="1">
            <a:off x="7078663" y="4138613"/>
            <a:ext cx="549275" cy="166687"/>
          </a:xfrm>
          <a:prstGeom prst="straightConnector1">
            <a:avLst/>
          </a:prstGeom>
          <a:noFill/>
          <a:ln w="9525">
            <a:solidFill>
              <a:schemeClr val="tx1"/>
            </a:solidFill>
            <a:round/>
            <a:headEnd/>
            <a:tailEnd/>
          </a:ln>
          <a:effectLst/>
        </p:spPr>
      </p:cxnSp>
      <p:sp>
        <p:nvSpPr>
          <p:cNvPr id="203" name="AutoShape 284"/>
          <p:cNvSpPr>
            <a:spLocks noChangeArrowheads="1"/>
          </p:cNvSpPr>
          <p:nvPr/>
        </p:nvSpPr>
        <p:spPr bwMode="auto">
          <a:xfrm>
            <a:off x="4216400" y="3797300"/>
            <a:ext cx="660400" cy="568325"/>
          </a:xfrm>
          <a:prstGeom prst="rightArrow">
            <a:avLst>
              <a:gd name="adj1" fmla="val 55509"/>
              <a:gd name="adj2" fmla="val 50838"/>
            </a:avLst>
          </a:prstGeom>
          <a:solidFill>
            <a:schemeClr val="accent1"/>
          </a:solidFill>
          <a:ln w="9525">
            <a:noFill/>
            <a:miter lim="800000"/>
            <a:headEnd/>
            <a:tailEnd/>
          </a:ln>
          <a:effectLst>
            <a:outerShdw dist="35921" dir="2700000" algn="ctr" rotWithShape="0">
              <a:schemeClr val="bg2"/>
            </a:outerShdw>
          </a:effectLst>
        </p:spPr>
        <p:txBody>
          <a:bodyPr wrap="none" anchor="ctr"/>
          <a:lstStyle/>
          <a:p>
            <a:endParaRPr lang="en-GB"/>
          </a:p>
        </p:txBody>
      </p:sp>
      <p:sp>
        <p:nvSpPr>
          <p:cNvPr id="204" name="AutoShape 287"/>
          <p:cNvSpPr>
            <a:spLocks noChangeArrowheads="1"/>
          </p:cNvSpPr>
          <p:nvPr/>
        </p:nvSpPr>
        <p:spPr bwMode="auto">
          <a:xfrm flipH="1">
            <a:off x="4191000" y="4948238"/>
            <a:ext cx="660400" cy="568325"/>
          </a:xfrm>
          <a:prstGeom prst="rightArrow">
            <a:avLst>
              <a:gd name="adj1" fmla="val 55509"/>
              <a:gd name="adj2" fmla="val 50838"/>
            </a:avLst>
          </a:prstGeom>
          <a:solidFill>
            <a:schemeClr val="accent1"/>
          </a:solidFill>
          <a:ln w="9525">
            <a:noFill/>
            <a:miter lim="800000"/>
            <a:headEnd/>
            <a:tailEnd/>
          </a:ln>
          <a:effectLst>
            <a:outerShdw dist="35921" dir="2700000" algn="ctr" rotWithShape="0">
              <a:schemeClr val="bg2"/>
            </a:outerShdw>
          </a:effectLst>
        </p:spPr>
        <p:txBody>
          <a:bodyPr wrap="none" anchor="ctr"/>
          <a:lstStyle/>
          <a:p>
            <a:endParaRPr lang="en-GB"/>
          </a:p>
        </p:txBody>
      </p:sp>
      <p:sp>
        <p:nvSpPr>
          <p:cNvPr id="205" name="Text Box 288"/>
          <p:cNvSpPr txBox="1">
            <a:spLocks noChangeArrowheads="1"/>
          </p:cNvSpPr>
          <p:nvPr/>
        </p:nvSpPr>
        <p:spPr bwMode="auto">
          <a:xfrm>
            <a:off x="3851275" y="3213100"/>
            <a:ext cx="1584325" cy="517525"/>
          </a:xfrm>
          <a:prstGeom prst="rect">
            <a:avLst/>
          </a:prstGeom>
          <a:noFill/>
          <a:ln w="9525">
            <a:noFill/>
            <a:miter lim="800000"/>
            <a:headEnd/>
            <a:tailEnd/>
          </a:ln>
          <a:effectLst/>
        </p:spPr>
        <p:txBody>
          <a:bodyPr>
            <a:spAutoFit/>
          </a:bodyPr>
          <a:lstStyle/>
          <a:p>
            <a:pPr eaLnBrk="1" hangingPunct="1"/>
            <a:r>
              <a:rPr kumimoji="1" lang="en-US" altLang="ja-JP" sz="1400">
                <a:latin typeface="Arial" charset="0"/>
                <a:ea typeface="ＭＳ Ｐゴシック" pitchFamily="50" charset="-128"/>
              </a:rPr>
              <a:t>Concentrator2 is deactivated</a:t>
            </a:r>
            <a:endParaRPr kumimoji="1" lang="ja-JP" altLang="en-US" sz="1400">
              <a:latin typeface="Arial" charset="0"/>
              <a:ea typeface="ＭＳ Ｐゴシック" pitchFamily="50" charset="-128"/>
            </a:endParaRPr>
          </a:p>
        </p:txBody>
      </p:sp>
      <p:sp>
        <p:nvSpPr>
          <p:cNvPr id="206" name="Text Box 289"/>
          <p:cNvSpPr txBox="1">
            <a:spLocks noChangeArrowheads="1"/>
          </p:cNvSpPr>
          <p:nvPr/>
        </p:nvSpPr>
        <p:spPr bwMode="auto">
          <a:xfrm>
            <a:off x="3821113" y="4508500"/>
            <a:ext cx="1543050" cy="517525"/>
          </a:xfrm>
          <a:prstGeom prst="rect">
            <a:avLst/>
          </a:prstGeom>
          <a:noFill/>
          <a:ln w="9525">
            <a:noFill/>
            <a:miter lim="800000"/>
            <a:headEnd/>
            <a:tailEnd/>
          </a:ln>
          <a:effectLst/>
        </p:spPr>
        <p:txBody>
          <a:bodyPr>
            <a:spAutoFit/>
          </a:bodyPr>
          <a:lstStyle/>
          <a:p>
            <a:pPr eaLnBrk="1" hangingPunct="1"/>
            <a:r>
              <a:rPr kumimoji="1" lang="en-US" altLang="ja-JP" sz="1400">
                <a:latin typeface="Arial" charset="0"/>
                <a:ea typeface="ＭＳ Ｐゴシック" pitchFamily="50" charset="-128"/>
              </a:rPr>
              <a:t>Concentrator2 is reactivated</a:t>
            </a:r>
          </a:p>
        </p:txBody>
      </p:sp>
      <p:sp>
        <p:nvSpPr>
          <p:cNvPr id="207" name="Text Box 297"/>
          <p:cNvSpPr txBox="1">
            <a:spLocks noChangeArrowheads="1"/>
          </p:cNvSpPr>
          <p:nvPr/>
        </p:nvSpPr>
        <p:spPr bwMode="auto">
          <a:xfrm>
            <a:off x="250825" y="3275013"/>
            <a:ext cx="547688" cy="274637"/>
          </a:xfrm>
          <a:prstGeom prst="rect">
            <a:avLst/>
          </a:prstGeom>
          <a:noFill/>
          <a:ln w="12700">
            <a:noFill/>
            <a:miter lim="800000"/>
            <a:headEnd type="none" w="sm" len="sm"/>
            <a:tailEnd type="none" w="sm" len="sm"/>
          </a:ln>
          <a:effectLst/>
        </p:spPr>
        <p:txBody>
          <a:bodyPr wrap="none">
            <a:spAutoFit/>
          </a:bodyPr>
          <a:lstStyle/>
          <a:p>
            <a:r>
              <a:rPr lang="en-US" altLang="ja-JP">
                <a:latin typeface="HGPｺﾞｼｯｸE" pitchFamily="50" charset="-128"/>
                <a:ea typeface="HGPｺﾞｼｯｸE" pitchFamily="50" charset="-128"/>
              </a:rPr>
              <a:t>PAN1</a:t>
            </a:r>
          </a:p>
        </p:txBody>
      </p:sp>
      <p:sp>
        <p:nvSpPr>
          <p:cNvPr id="208" name="Text Box 298"/>
          <p:cNvSpPr txBox="1">
            <a:spLocks noChangeArrowheads="1"/>
          </p:cNvSpPr>
          <p:nvPr/>
        </p:nvSpPr>
        <p:spPr bwMode="auto">
          <a:xfrm>
            <a:off x="1619250" y="2997200"/>
            <a:ext cx="547688" cy="274638"/>
          </a:xfrm>
          <a:prstGeom prst="rect">
            <a:avLst/>
          </a:prstGeom>
          <a:noFill/>
          <a:ln w="12700">
            <a:noFill/>
            <a:miter lim="800000"/>
            <a:headEnd type="none" w="sm" len="sm"/>
            <a:tailEnd type="none" w="sm" len="sm"/>
          </a:ln>
          <a:effectLst/>
        </p:spPr>
        <p:txBody>
          <a:bodyPr wrap="none">
            <a:spAutoFit/>
          </a:bodyPr>
          <a:lstStyle/>
          <a:p>
            <a:r>
              <a:rPr lang="en-US" altLang="ja-JP">
                <a:latin typeface="HGPｺﾞｼｯｸE" pitchFamily="50" charset="-128"/>
                <a:ea typeface="HGPｺﾞｼｯｸE" pitchFamily="50" charset="-128"/>
              </a:rPr>
              <a:t>PAN2</a:t>
            </a:r>
          </a:p>
        </p:txBody>
      </p:sp>
      <p:sp>
        <p:nvSpPr>
          <p:cNvPr id="209" name="Text Box 299"/>
          <p:cNvSpPr txBox="1">
            <a:spLocks noChangeArrowheads="1"/>
          </p:cNvSpPr>
          <p:nvPr/>
        </p:nvSpPr>
        <p:spPr bwMode="auto">
          <a:xfrm>
            <a:off x="1360488" y="5876925"/>
            <a:ext cx="547687" cy="274638"/>
          </a:xfrm>
          <a:prstGeom prst="rect">
            <a:avLst/>
          </a:prstGeom>
          <a:noFill/>
          <a:ln w="12700">
            <a:noFill/>
            <a:miter lim="800000"/>
            <a:headEnd type="none" w="sm" len="sm"/>
            <a:tailEnd type="none" w="sm" len="sm"/>
          </a:ln>
          <a:effectLst/>
        </p:spPr>
        <p:txBody>
          <a:bodyPr wrap="none">
            <a:spAutoFit/>
          </a:bodyPr>
          <a:lstStyle/>
          <a:p>
            <a:r>
              <a:rPr lang="en-US" altLang="ja-JP">
                <a:latin typeface="HGPｺﾞｼｯｸE" pitchFamily="50" charset="-128"/>
                <a:ea typeface="HGPｺﾞｼｯｸE" pitchFamily="50" charset="-128"/>
              </a:rPr>
              <a:t>PAN3</a:t>
            </a:r>
          </a:p>
        </p:txBody>
      </p:sp>
      <p:sp>
        <p:nvSpPr>
          <p:cNvPr id="210" name="Text Box 300"/>
          <p:cNvSpPr txBox="1">
            <a:spLocks noChangeArrowheads="1"/>
          </p:cNvSpPr>
          <p:nvPr/>
        </p:nvSpPr>
        <p:spPr bwMode="auto">
          <a:xfrm>
            <a:off x="5724525" y="3068638"/>
            <a:ext cx="547688" cy="274637"/>
          </a:xfrm>
          <a:prstGeom prst="rect">
            <a:avLst/>
          </a:prstGeom>
          <a:noFill/>
          <a:ln w="12700">
            <a:noFill/>
            <a:miter lim="800000"/>
            <a:headEnd type="none" w="sm" len="sm"/>
            <a:tailEnd type="none" w="sm" len="sm"/>
          </a:ln>
          <a:effectLst/>
        </p:spPr>
        <p:txBody>
          <a:bodyPr wrap="none">
            <a:spAutoFit/>
          </a:bodyPr>
          <a:lstStyle/>
          <a:p>
            <a:r>
              <a:rPr lang="en-US" altLang="ja-JP">
                <a:latin typeface="HGPｺﾞｼｯｸE" pitchFamily="50" charset="-128"/>
                <a:ea typeface="HGPｺﾞｼｯｸE" pitchFamily="50" charset="-128"/>
              </a:rPr>
              <a:t>PAN1</a:t>
            </a:r>
          </a:p>
        </p:txBody>
      </p:sp>
      <p:sp>
        <p:nvSpPr>
          <p:cNvPr id="211" name="Text Box 301"/>
          <p:cNvSpPr txBox="1">
            <a:spLocks noChangeArrowheads="1"/>
          </p:cNvSpPr>
          <p:nvPr/>
        </p:nvSpPr>
        <p:spPr bwMode="auto">
          <a:xfrm>
            <a:off x="6443663" y="5876925"/>
            <a:ext cx="547687" cy="274638"/>
          </a:xfrm>
          <a:prstGeom prst="rect">
            <a:avLst/>
          </a:prstGeom>
          <a:noFill/>
          <a:ln w="12700">
            <a:noFill/>
            <a:miter lim="800000"/>
            <a:headEnd type="none" w="sm" len="sm"/>
            <a:tailEnd type="none" w="sm" len="sm"/>
          </a:ln>
          <a:effectLst/>
        </p:spPr>
        <p:txBody>
          <a:bodyPr wrap="none">
            <a:spAutoFit/>
          </a:bodyPr>
          <a:lstStyle/>
          <a:p>
            <a:r>
              <a:rPr lang="en-US" altLang="ja-JP">
                <a:latin typeface="HGPｺﾞｼｯｸE" pitchFamily="50" charset="-128"/>
                <a:ea typeface="HGPｺﾞｼｯｸE" pitchFamily="50" charset="-128"/>
              </a:rPr>
              <a:t>PAN3</a:t>
            </a:r>
          </a:p>
        </p:txBody>
      </p:sp>
      <p:sp>
        <p:nvSpPr>
          <p:cNvPr id="212" name="Rectangle 303"/>
          <p:cNvSpPr txBox="1">
            <a:spLocks noChangeArrowheads="1"/>
          </p:cNvSpPr>
          <p:nvPr/>
        </p:nvSpPr>
        <p:spPr>
          <a:xfrm>
            <a:off x="266450" y="692696"/>
            <a:ext cx="8636000" cy="6477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altLang="ja-JP" sz="4400" b="0" i="0" u="none" strike="noStrike" kern="1200" cap="none" spc="0" normalizeH="0" baseline="0" noProof="0" dirty="0" smtClean="0">
                <a:ln>
                  <a:noFill/>
                </a:ln>
                <a:solidFill>
                  <a:schemeClr val="tx1"/>
                </a:solidFill>
                <a:effectLst/>
                <a:uLnTx/>
                <a:uFillTx/>
                <a:latin typeface="+mj-lt"/>
                <a:ea typeface="ＭＳ Ｐゴシック" pitchFamily="50" charset="-128"/>
                <a:cs typeface="+mj-cs"/>
              </a:rPr>
              <a:t>Example </a:t>
            </a:r>
            <a:r>
              <a:rPr lang="en-US" altLang="ja-JP" sz="4400" noProof="0" dirty="0" smtClean="0">
                <a:latin typeface="+mj-lt"/>
                <a:ea typeface="ＭＳ Ｐゴシック" pitchFamily="50" charset="-128"/>
                <a:cs typeface="+mj-cs"/>
              </a:rPr>
              <a:t>Sc</a:t>
            </a:r>
            <a:r>
              <a:rPr kumimoji="0" lang="en-US" altLang="ja-JP" sz="4400" b="0" i="0" u="none" strike="noStrike" kern="1200" cap="none" spc="0" normalizeH="0" baseline="0" noProof="0" dirty="0" smtClean="0">
                <a:ln>
                  <a:noFill/>
                </a:ln>
                <a:solidFill>
                  <a:schemeClr val="tx1"/>
                </a:solidFill>
                <a:effectLst/>
                <a:uLnTx/>
                <a:uFillTx/>
                <a:latin typeface="+mj-lt"/>
                <a:ea typeface="ＭＳ Ｐゴシック" pitchFamily="50" charset="-128"/>
                <a:cs typeface="+mj-cs"/>
              </a:rPr>
              <a:t>enario for Managing FAN</a:t>
            </a:r>
            <a:endParaRPr kumimoji="0" lang="en-US" altLang="ja-JP" sz="4400" b="0" i="0" u="none" strike="noStrike" kern="1200" cap="none" spc="0" normalizeH="0" baseline="0" noProof="0" dirty="0">
              <a:ln>
                <a:noFill/>
              </a:ln>
              <a:solidFill>
                <a:schemeClr val="tx1"/>
              </a:solidFill>
              <a:effectLst/>
              <a:uLnTx/>
              <a:uFillTx/>
              <a:latin typeface="+mj-lt"/>
              <a:ea typeface="ＭＳ Ｐゴシック" pitchFamily="50" charset="-128"/>
              <a:cs typeface="+mj-cs"/>
            </a:endParaRPr>
          </a:p>
        </p:txBody>
      </p:sp>
      <p:sp>
        <p:nvSpPr>
          <p:cNvPr id="213" name="Rectangle 304"/>
          <p:cNvSpPr txBox="1">
            <a:spLocks noChangeArrowheads="1"/>
          </p:cNvSpPr>
          <p:nvPr/>
        </p:nvSpPr>
        <p:spPr>
          <a:xfrm>
            <a:off x="684213" y="1412875"/>
            <a:ext cx="7772400" cy="1150938"/>
          </a:xfrm>
          <a:prstGeom prst="rect">
            <a:avLst/>
          </a:prstGeom>
        </p:spPr>
        <p:txBody>
          <a:bodyPr/>
          <a:lstStyle/>
          <a:p>
            <a:pPr marL="342900" marR="0" lvl="0" indent="-342900" algn="l" defTabSz="914400" rtl="0" eaLnBrk="1" fontAlgn="auto" latinLnBrk="0" hangingPunct="1">
              <a:lnSpc>
                <a:spcPct val="80000"/>
              </a:lnSpc>
              <a:spcBef>
                <a:spcPct val="20000"/>
              </a:spcBef>
              <a:spcAft>
                <a:spcPts val="0"/>
              </a:spcAft>
              <a:buClrTx/>
              <a:buSzTx/>
              <a:buFont typeface="Arial" pitchFamily="34" charset="0"/>
              <a:buChar char="•"/>
              <a:tabLst/>
              <a:defRPr/>
            </a:pPr>
            <a:r>
              <a:rPr kumimoji="0" lang="en-US" altLang="ja-JP" sz="1800" b="0" i="0" u="none" strike="noStrike" kern="1200" cap="none" spc="0" normalizeH="0" baseline="0" noProof="0" dirty="0" smtClean="0">
                <a:ln>
                  <a:noFill/>
                </a:ln>
                <a:solidFill>
                  <a:schemeClr val="tx1"/>
                </a:solidFill>
                <a:effectLst/>
                <a:uLnTx/>
                <a:uFillTx/>
                <a:latin typeface="+mn-lt"/>
                <a:ea typeface="ＭＳ Ｐゴシック" pitchFamily="50" charset="-128"/>
                <a:cs typeface="+mn-cs"/>
              </a:rPr>
              <a:t>Network should be configurable and work automatically.</a:t>
            </a:r>
          </a:p>
          <a:p>
            <a:pPr marL="342900" marR="0" lvl="0" indent="-342900" algn="l" defTabSz="914400" rtl="0" eaLnBrk="1" fontAlgn="auto" latinLnBrk="0" hangingPunct="1">
              <a:lnSpc>
                <a:spcPct val="80000"/>
              </a:lnSpc>
              <a:spcBef>
                <a:spcPct val="20000"/>
              </a:spcBef>
              <a:spcAft>
                <a:spcPts val="0"/>
              </a:spcAft>
              <a:buClrTx/>
              <a:buSzTx/>
              <a:buFont typeface="Arial" pitchFamily="34" charset="0"/>
              <a:buChar char="•"/>
              <a:tabLst/>
              <a:defRPr/>
            </a:pPr>
            <a:r>
              <a:rPr kumimoji="0" lang="en-US" altLang="ja-JP" sz="1800" b="0" i="0" u="none" strike="noStrike" kern="1200" cap="none" spc="0" normalizeH="0" baseline="0" noProof="0" dirty="0" smtClean="0">
                <a:ln>
                  <a:noFill/>
                </a:ln>
                <a:solidFill>
                  <a:schemeClr val="tx1"/>
                </a:solidFill>
                <a:effectLst/>
                <a:uLnTx/>
                <a:uFillTx/>
                <a:latin typeface="+mn-lt"/>
                <a:ea typeface="ＭＳ Ｐゴシック" pitchFamily="50" charset="-128"/>
                <a:cs typeface="+mn-cs"/>
              </a:rPr>
              <a:t>Less cost repairing process is required when the network has a problem.</a:t>
            </a:r>
          </a:p>
          <a:p>
            <a:pPr marL="342900" marR="0" lvl="0" indent="-342900" algn="l" defTabSz="914400" rtl="0" eaLnBrk="1" fontAlgn="auto" latinLnBrk="0" hangingPunct="1">
              <a:lnSpc>
                <a:spcPct val="80000"/>
              </a:lnSpc>
              <a:spcBef>
                <a:spcPct val="20000"/>
              </a:spcBef>
              <a:spcAft>
                <a:spcPts val="0"/>
              </a:spcAft>
              <a:buClrTx/>
              <a:buSzTx/>
              <a:buFont typeface="Arial" pitchFamily="34" charset="0"/>
              <a:buChar char="•"/>
              <a:tabLst/>
              <a:defRPr/>
            </a:pPr>
            <a:r>
              <a:rPr kumimoji="0" lang="en-US" altLang="ja-JP" sz="1800" b="0" i="0" u="none" strike="noStrike" kern="1200" cap="none" spc="0" normalizeH="0" baseline="0" noProof="0" dirty="0" smtClean="0">
                <a:ln>
                  <a:noFill/>
                </a:ln>
                <a:solidFill>
                  <a:schemeClr val="tx1"/>
                </a:solidFill>
                <a:effectLst/>
                <a:uLnTx/>
                <a:uFillTx/>
                <a:latin typeface="+mn-lt"/>
                <a:ea typeface="ＭＳ Ｐゴシック" pitchFamily="50" charset="-128"/>
                <a:cs typeface="+mn-cs"/>
              </a:rPr>
              <a:t>After the problem has gone, network should be reformed</a:t>
            </a:r>
            <a:br>
              <a:rPr kumimoji="0" lang="en-US" altLang="ja-JP" sz="1800" b="0" i="0" u="none" strike="noStrike" kern="1200" cap="none" spc="0" normalizeH="0" baseline="0" noProof="0" dirty="0" smtClean="0">
                <a:ln>
                  <a:noFill/>
                </a:ln>
                <a:solidFill>
                  <a:schemeClr val="tx1"/>
                </a:solidFill>
                <a:effectLst/>
                <a:uLnTx/>
                <a:uFillTx/>
                <a:latin typeface="+mn-lt"/>
                <a:ea typeface="ＭＳ Ｐゴシック" pitchFamily="50" charset="-128"/>
                <a:cs typeface="+mn-cs"/>
              </a:rPr>
            </a:br>
            <a:r>
              <a:rPr kumimoji="0" lang="en-US" altLang="ja-JP" sz="1800" b="0" i="0" u="none" strike="noStrike" kern="1200" cap="none" spc="0" normalizeH="0" baseline="0" noProof="0" dirty="0" smtClean="0">
                <a:ln>
                  <a:noFill/>
                </a:ln>
                <a:solidFill>
                  <a:schemeClr val="tx1"/>
                </a:solidFill>
                <a:effectLst/>
                <a:uLnTx/>
                <a:uFillTx/>
                <a:latin typeface="+mn-lt"/>
                <a:ea typeface="ＭＳ Ｐゴシック" pitchFamily="50" charset="-128"/>
                <a:cs typeface="+mn-cs"/>
              </a:rPr>
              <a:t>(maybe to almost the original ) to reduce the load.</a:t>
            </a:r>
            <a:endParaRPr kumimoji="0" lang="en-US" altLang="ja-JP" sz="1800" b="0" i="0" u="none" strike="noStrike" kern="1200" cap="none" spc="0" normalizeH="0" baseline="0" noProof="0" dirty="0">
              <a:ln>
                <a:noFill/>
              </a:ln>
              <a:solidFill>
                <a:schemeClr val="tx1"/>
              </a:solidFill>
              <a:effectLst/>
              <a:uLnTx/>
              <a:uFillTx/>
              <a:latin typeface="+mn-lt"/>
              <a:ea typeface="ＭＳ Ｐゴシック" pitchFamily="50" charset="-128"/>
              <a:cs typeface="+mn-cs"/>
            </a:endParaRPr>
          </a:p>
        </p:txBody>
      </p:sp>
    </p:spTree>
    <p:extLst>
      <p:ext uri="{BB962C8B-B14F-4D97-AF65-F5344CB8AC3E}">
        <p14:creationId xmlns:p14="http://schemas.microsoft.com/office/powerpoint/2010/main" val="18080254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p:cNvSpPr>
            <a:spLocks noGrp="1" noChangeArrowheads="1"/>
          </p:cNvSpPr>
          <p:nvPr>
            <p:ph type="body" idx="4294967295"/>
          </p:nvPr>
        </p:nvSpPr>
        <p:spPr>
          <a:xfrm>
            <a:off x="420688" y="1557338"/>
            <a:ext cx="8302625" cy="2287587"/>
          </a:xfrm>
          <a:prstGeom prst="rect">
            <a:avLst/>
          </a:prstGeom>
        </p:spPr>
        <p:txBody>
          <a:bodyPr/>
          <a:lstStyle/>
          <a:p>
            <a:pPr>
              <a:lnSpc>
                <a:spcPct val="80000"/>
              </a:lnSpc>
            </a:pPr>
            <a:r>
              <a:rPr lang="en-US" altLang="ja-JP" sz="1800" dirty="0">
                <a:ea typeface="ＭＳ Ｐゴシック" pitchFamily="50" charset="-128"/>
              </a:rPr>
              <a:t>Address allocation mechanism of </a:t>
            </a:r>
            <a:r>
              <a:rPr lang="en-US" altLang="ja-JP" sz="1800" dirty="0" smtClean="0">
                <a:ea typeface="ＭＳ Ｐゴシック" pitchFamily="50" charset="-128"/>
              </a:rPr>
              <a:t>IEEE 802.15.5</a:t>
            </a:r>
            <a:endParaRPr lang="ja-JP" altLang="en-US" sz="1800" dirty="0">
              <a:ea typeface="ＭＳ Ｐゴシック" pitchFamily="50" charset="-128"/>
            </a:endParaRPr>
          </a:p>
          <a:p>
            <a:pPr marL="700088" lvl="2">
              <a:lnSpc>
                <a:spcPct val="80000"/>
              </a:lnSpc>
            </a:pPr>
            <a:r>
              <a:rPr lang="en-US" altLang="ja-JP" sz="1600" dirty="0">
                <a:ea typeface="ＭＳ Ｐゴシック" pitchFamily="50" charset="-128"/>
              </a:rPr>
              <a:t>Step 1 : </a:t>
            </a:r>
            <a:r>
              <a:rPr lang="en-US" altLang="ja-JP" sz="1600" dirty="0" smtClean="0">
                <a:ea typeface="ＭＳ Ｐゴシック" pitchFamily="50" charset="-128"/>
              </a:rPr>
              <a:t>Create a </a:t>
            </a:r>
            <a:r>
              <a:rPr lang="en-US" altLang="ja-JP" sz="1600" dirty="0">
                <a:ea typeface="ＭＳ Ｐゴシック" pitchFamily="50" charset="-128"/>
              </a:rPr>
              <a:t>tree structure by joining from top level to lower</a:t>
            </a:r>
          </a:p>
          <a:p>
            <a:pPr marL="700088" lvl="2">
              <a:lnSpc>
                <a:spcPct val="80000"/>
              </a:lnSpc>
            </a:pPr>
            <a:r>
              <a:rPr lang="en-US" altLang="ja-JP" sz="1600" dirty="0">
                <a:ea typeface="ＭＳ Ｐゴシック" pitchFamily="50" charset="-128"/>
              </a:rPr>
              <a:t>Step 2 : </a:t>
            </a:r>
            <a:r>
              <a:rPr lang="en-US" altLang="ja-JP" sz="1600" dirty="0" smtClean="0">
                <a:ea typeface="ＭＳ Ｐゴシック" pitchFamily="50" charset="-128"/>
              </a:rPr>
              <a:t>Report the number </a:t>
            </a:r>
            <a:r>
              <a:rPr lang="en-US" altLang="ja-JP" sz="1600" dirty="0">
                <a:ea typeface="ＭＳ Ｐゴシック" pitchFamily="50" charset="-128"/>
              </a:rPr>
              <a:t>of children (including reservation) to parent from lowest level nodes to </a:t>
            </a:r>
            <a:r>
              <a:rPr lang="en-US" altLang="ja-JP" sz="1600" dirty="0" smtClean="0">
                <a:ea typeface="ＭＳ Ｐゴシック" pitchFamily="50" charset="-128"/>
              </a:rPr>
              <a:t>the highest. </a:t>
            </a:r>
            <a:r>
              <a:rPr lang="en-US" altLang="ja-JP" sz="1600" dirty="0">
                <a:ea typeface="ＭＳ Ｐゴシック" pitchFamily="50" charset="-128"/>
              </a:rPr>
              <a:t>After gathering all </a:t>
            </a:r>
            <a:r>
              <a:rPr lang="en-US" altLang="ja-JP" sz="1600" dirty="0" smtClean="0">
                <a:ea typeface="ＭＳ Ｐゴシック" pitchFamily="50" charset="-128"/>
              </a:rPr>
              <a:t>the number </a:t>
            </a:r>
            <a:r>
              <a:rPr lang="en-US" altLang="ja-JP" sz="1600" dirty="0">
                <a:ea typeface="ＭＳ Ｐゴシック" pitchFamily="50" charset="-128"/>
              </a:rPr>
              <a:t>of children, root node </a:t>
            </a:r>
            <a:r>
              <a:rPr lang="en-US" altLang="ja-JP" sz="1600" dirty="0" smtClean="0">
                <a:ea typeface="ＭＳ Ｐゴシック" pitchFamily="50" charset="-128"/>
              </a:rPr>
              <a:t>assigns </a:t>
            </a:r>
            <a:r>
              <a:rPr lang="en-US" altLang="ja-JP" sz="1600" dirty="0">
                <a:ea typeface="ＭＳ Ｐゴシック" pitchFamily="50" charset="-128"/>
              </a:rPr>
              <a:t>address spaces to nodes from top </a:t>
            </a:r>
            <a:r>
              <a:rPr lang="en-US" altLang="ja-JP" sz="1600" dirty="0" smtClean="0">
                <a:ea typeface="ＭＳ Ｐゴシック" pitchFamily="50" charset="-128"/>
              </a:rPr>
              <a:t>to bottom.</a:t>
            </a:r>
            <a:endParaRPr lang="ja-JP" altLang="en-US" sz="1600" dirty="0">
              <a:ea typeface="ＭＳ Ｐゴシック" pitchFamily="50" charset="-128"/>
            </a:endParaRPr>
          </a:p>
          <a:p>
            <a:pPr>
              <a:lnSpc>
                <a:spcPct val="80000"/>
              </a:lnSpc>
            </a:pPr>
            <a:r>
              <a:rPr lang="en-US" altLang="ja-JP" sz="1800" dirty="0">
                <a:ea typeface="ＭＳ Ｐゴシック" pitchFamily="50" charset="-128"/>
              </a:rPr>
              <a:t>Issue</a:t>
            </a:r>
          </a:p>
          <a:p>
            <a:pPr lvl="1">
              <a:lnSpc>
                <a:spcPct val="80000"/>
              </a:lnSpc>
            </a:pPr>
            <a:r>
              <a:rPr lang="en-US" altLang="ja-JP" sz="1600" dirty="0">
                <a:ea typeface="ＭＳ Ｐゴシック" pitchFamily="50" charset="-128"/>
              </a:rPr>
              <a:t>Network topology plan </a:t>
            </a:r>
            <a:r>
              <a:rPr lang="en-US" altLang="ja-JP" sz="1600" dirty="0" smtClean="0">
                <a:ea typeface="ＭＳ Ｐゴシック" pitchFamily="50" charset="-128"/>
              </a:rPr>
              <a:t>needs to be made </a:t>
            </a:r>
            <a:r>
              <a:rPr lang="en-US" altLang="ja-JP" sz="1600" dirty="0">
                <a:ea typeface="ＭＳ Ｐゴシック" pitchFamily="50" charset="-128"/>
              </a:rPr>
              <a:t>before network formation.</a:t>
            </a:r>
            <a:endParaRPr lang="ja-JP" altLang="en-US" sz="1600" dirty="0">
              <a:ea typeface="ＭＳ Ｐゴシック" pitchFamily="50" charset="-128"/>
            </a:endParaRPr>
          </a:p>
          <a:p>
            <a:pPr lvl="1">
              <a:lnSpc>
                <a:spcPct val="80000"/>
              </a:lnSpc>
            </a:pPr>
            <a:r>
              <a:rPr lang="en-US" altLang="ja-JP" sz="1600" dirty="0">
                <a:ea typeface="ＭＳ Ｐゴシック" pitchFamily="50" charset="-128"/>
              </a:rPr>
              <a:t>Functionality of address space reservation for future use and adjustment of assignments </a:t>
            </a:r>
            <a:r>
              <a:rPr lang="en-US" altLang="ja-JP" sz="1600" dirty="0" smtClean="0">
                <a:ea typeface="ＭＳ Ｐゴシック" pitchFamily="50" charset="-128"/>
              </a:rPr>
              <a:t>is needed to </a:t>
            </a:r>
            <a:r>
              <a:rPr lang="en-US" altLang="ja-JP" sz="1600" dirty="0">
                <a:ea typeface="ＭＳ Ｐゴシック" pitchFamily="50" charset="-128"/>
              </a:rPr>
              <a:t>help </a:t>
            </a:r>
            <a:r>
              <a:rPr lang="en-US" altLang="ja-JP" sz="1600" dirty="0" smtClean="0">
                <a:ea typeface="ＭＳ Ｐゴシック" pitchFamily="50" charset="-128"/>
              </a:rPr>
              <a:t>in extending </a:t>
            </a:r>
            <a:r>
              <a:rPr lang="en-US" altLang="ja-JP" sz="1600" dirty="0">
                <a:ea typeface="ＭＳ Ｐゴシック" pitchFamily="50" charset="-128"/>
              </a:rPr>
              <a:t>network. </a:t>
            </a:r>
            <a:r>
              <a:rPr lang="en-US" altLang="ja-JP" sz="1600" dirty="0" smtClean="0">
                <a:ea typeface="ＭＳ Ｐゴシック" pitchFamily="50" charset="-128"/>
              </a:rPr>
              <a:t>However, </a:t>
            </a:r>
            <a:r>
              <a:rPr lang="en-US" altLang="ja-JP" sz="1600" dirty="0">
                <a:ea typeface="ＭＳ Ｐゴシック" pitchFamily="50" charset="-128"/>
              </a:rPr>
              <a:t>it is difficult </a:t>
            </a:r>
            <a:r>
              <a:rPr lang="en-US" altLang="ja-JP" sz="1600" dirty="0" smtClean="0">
                <a:ea typeface="ＭＳ Ｐゴシック" pitchFamily="50" charset="-128"/>
              </a:rPr>
              <a:t>in this case</a:t>
            </a:r>
            <a:r>
              <a:rPr lang="en-US" altLang="ja-JP" sz="1600" dirty="0">
                <a:ea typeface="ＭＳ Ｐゴシック" pitchFamily="50" charset="-128"/>
              </a:rPr>
              <a:t>, </a:t>
            </a:r>
            <a:r>
              <a:rPr lang="en-US" altLang="ja-JP" sz="1600" dirty="0" smtClean="0">
                <a:ea typeface="ＭＳ Ｐゴシック" pitchFamily="50" charset="-128"/>
              </a:rPr>
              <a:t>and the network </a:t>
            </a:r>
            <a:r>
              <a:rPr lang="en-US" altLang="ja-JP" sz="1600" dirty="0">
                <a:ea typeface="ＭＳ Ｐゴシック" pitchFamily="50" charset="-128"/>
              </a:rPr>
              <a:t>must start over from address assignment to address changes in routing </a:t>
            </a:r>
            <a:r>
              <a:rPr lang="en-US" altLang="ja-JP" sz="1600" dirty="0" smtClean="0">
                <a:ea typeface="ＭＳ Ｐゴシック" pitchFamily="50" charset="-128"/>
              </a:rPr>
              <a:t>topology.</a:t>
            </a:r>
            <a:endParaRPr lang="ja-JP" altLang="en-US" sz="1600" dirty="0">
              <a:ea typeface="ＭＳ Ｐゴシック" pitchFamily="50" charset="-128"/>
            </a:endParaRPr>
          </a:p>
        </p:txBody>
      </p:sp>
      <p:pic>
        <p:nvPicPr>
          <p:cNvPr id="4506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6206" y="3956178"/>
            <a:ext cx="2362200" cy="213201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45061" name="Line 5"/>
          <p:cNvSpPr>
            <a:spLocks noChangeShapeType="1"/>
          </p:cNvSpPr>
          <p:nvPr/>
        </p:nvSpPr>
        <p:spPr bwMode="auto">
          <a:xfrm flipV="1">
            <a:off x="356394" y="4999165"/>
            <a:ext cx="246062" cy="30638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62" name="Text Box 6"/>
          <p:cNvSpPr txBox="1">
            <a:spLocks noChangeArrowheads="1"/>
          </p:cNvSpPr>
          <p:nvPr/>
        </p:nvSpPr>
        <p:spPr bwMode="auto">
          <a:xfrm>
            <a:off x="281781" y="4999165"/>
            <a:ext cx="26828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1</a:t>
            </a:r>
          </a:p>
        </p:txBody>
      </p:sp>
      <p:sp>
        <p:nvSpPr>
          <p:cNvPr id="45063" name="Line 7"/>
          <p:cNvSpPr>
            <a:spLocks noChangeShapeType="1"/>
          </p:cNvSpPr>
          <p:nvPr/>
        </p:nvSpPr>
        <p:spPr bwMode="auto">
          <a:xfrm flipV="1">
            <a:off x="724694" y="4568953"/>
            <a:ext cx="246062" cy="2460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64" name="Text Box 8"/>
          <p:cNvSpPr txBox="1">
            <a:spLocks noChangeArrowheads="1"/>
          </p:cNvSpPr>
          <p:nvPr/>
        </p:nvSpPr>
        <p:spPr bwMode="auto">
          <a:xfrm>
            <a:off x="650081" y="4508628"/>
            <a:ext cx="268288"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5</a:t>
            </a:r>
          </a:p>
        </p:txBody>
      </p:sp>
      <p:sp>
        <p:nvSpPr>
          <p:cNvPr id="45065" name="Line 9"/>
          <p:cNvSpPr>
            <a:spLocks noChangeShapeType="1"/>
          </p:cNvSpPr>
          <p:nvPr/>
        </p:nvSpPr>
        <p:spPr bwMode="auto">
          <a:xfrm flipV="1">
            <a:off x="662781" y="5551615"/>
            <a:ext cx="0" cy="2444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66" name="Line 10"/>
          <p:cNvSpPr>
            <a:spLocks noChangeShapeType="1"/>
          </p:cNvSpPr>
          <p:nvPr/>
        </p:nvSpPr>
        <p:spPr bwMode="auto">
          <a:xfrm flipV="1">
            <a:off x="662781" y="5061078"/>
            <a:ext cx="0" cy="2444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67" name="Line 11"/>
          <p:cNvSpPr>
            <a:spLocks noChangeShapeType="1"/>
          </p:cNvSpPr>
          <p:nvPr/>
        </p:nvSpPr>
        <p:spPr bwMode="auto">
          <a:xfrm flipH="1" flipV="1">
            <a:off x="846931" y="5061078"/>
            <a:ext cx="184150" cy="1841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68" name="Text Box 12"/>
          <p:cNvSpPr txBox="1">
            <a:spLocks noChangeArrowheads="1"/>
          </p:cNvSpPr>
          <p:nvPr/>
        </p:nvSpPr>
        <p:spPr bwMode="auto">
          <a:xfrm>
            <a:off x="908844" y="5022978"/>
            <a:ext cx="2682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1</a:t>
            </a:r>
          </a:p>
        </p:txBody>
      </p:sp>
      <p:sp>
        <p:nvSpPr>
          <p:cNvPr id="45069" name="Text Box 13"/>
          <p:cNvSpPr txBox="1">
            <a:spLocks noChangeArrowheads="1"/>
          </p:cNvSpPr>
          <p:nvPr/>
        </p:nvSpPr>
        <p:spPr bwMode="auto">
          <a:xfrm>
            <a:off x="478631" y="5611940"/>
            <a:ext cx="26828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1</a:t>
            </a:r>
          </a:p>
        </p:txBody>
      </p:sp>
      <p:sp>
        <p:nvSpPr>
          <p:cNvPr id="45070" name="Text Box 14"/>
          <p:cNvSpPr txBox="1">
            <a:spLocks noChangeArrowheads="1"/>
          </p:cNvSpPr>
          <p:nvPr/>
        </p:nvSpPr>
        <p:spPr bwMode="auto">
          <a:xfrm>
            <a:off x="478631" y="5121403"/>
            <a:ext cx="268288"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2</a:t>
            </a:r>
          </a:p>
        </p:txBody>
      </p:sp>
      <p:sp>
        <p:nvSpPr>
          <p:cNvPr id="45071" name="Line 15"/>
          <p:cNvSpPr>
            <a:spLocks noChangeShapeType="1"/>
          </p:cNvSpPr>
          <p:nvPr/>
        </p:nvSpPr>
        <p:spPr bwMode="auto">
          <a:xfrm flipV="1">
            <a:off x="1092994" y="4140328"/>
            <a:ext cx="244475" cy="2460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72" name="Text Box 16"/>
          <p:cNvSpPr txBox="1">
            <a:spLocks noChangeArrowheads="1"/>
          </p:cNvSpPr>
          <p:nvPr/>
        </p:nvSpPr>
        <p:spPr bwMode="auto">
          <a:xfrm>
            <a:off x="1031081" y="4103815"/>
            <a:ext cx="26828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8</a:t>
            </a:r>
          </a:p>
        </p:txBody>
      </p:sp>
      <p:pic>
        <p:nvPicPr>
          <p:cNvPr id="45073" name="Picture 1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17006" y="3956178"/>
            <a:ext cx="2362200" cy="213201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45074" name="Line 18"/>
          <p:cNvSpPr>
            <a:spLocks noChangeShapeType="1"/>
          </p:cNvSpPr>
          <p:nvPr/>
        </p:nvSpPr>
        <p:spPr bwMode="auto">
          <a:xfrm flipV="1">
            <a:off x="2937669" y="5026153"/>
            <a:ext cx="244475" cy="306387"/>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75" name="Text Box 19"/>
          <p:cNvSpPr txBox="1">
            <a:spLocks noChangeArrowheads="1"/>
          </p:cNvSpPr>
          <p:nvPr/>
        </p:nvSpPr>
        <p:spPr bwMode="auto">
          <a:xfrm>
            <a:off x="2863056" y="5026153"/>
            <a:ext cx="268288"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1</a:t>
            </a:r>
          </a:p>
        </p:txBody>
      </p:sp>
      <p:sp>
        <p:nvSpPr>
          <p:cNvPr id="45076" name="Line 20"/>
          <p:cNvSpPr>
            <a:spLocks noChangeShapeType="1"/>
          </p:cNvSpPr>
          <p:nvPr/>
        </p:nvSpPr>
        <p:spPr bwMode="auto">
          <a:xfrm flipV="1">
            <a:off x="3305969" y="4595940"/>
            <a:ext cx="244475" cy="246063"/>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77" name="Text Box 21"/>
          <p:cNvSpPr txBox="1">
            <a:spLocks noChangeArrowheads="1"/>
          </p:cNvSpPr>
          <p:nvPr/>
        </p:nvSpPr>
        <p:spPr bwMode="auto">
          <a:xfrm>
            <a:off x="3231356" y="4535615"/>
            <a:ext cx="26828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5</a:t>
            </a:r>
          </a:p>
        </p:txBody>
      </p:sp>
      <p:sp>
        <p:nvSpPr>
          <p:cNvPr id="45078" name="Line 22"/>
          <p:cNvSpPr>
            <a:spLocks noChangeShapeType="1"/>
          </p:cNvSpPr>
          <p:nvPr/>
        </p:nvSpPr>
        <p:spPr bwMode="auto">
          <a:xfrm flipV="1">
            <a:off x="3244056" y="5578603"/>
            <a:ext cx="0" cy="244475"/>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79" name="Line 23"/>
          <p:cNvSpPr>
            <a:spLocks noChangeShapeType="1"/>
          </p:cNvSpPr>
          <p:nvPr/>
        </p:nvSpPr>
        <p:spPr bwMode="auto">
          <a:xfrm flipV="1">
            <a:off x="3244056" y="5088065"/>
            <a:ext cx="0" cy="244475"/>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80" name="Line 24"/>
          <p:cNvSpPr>
            <a:spLocks noChangeShapeType="1"/>
          </p:cNvSpPr>
          <p:nvPr/>
        </p:nvSpPr>
        <p:spPr bwMode="auto">
          <a:xfrm flipH="1" flipV="1">
            <a:off x="3428206" y="5088065"/>
            <a:ext cx="184150" cy="184150"/>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81" name="Text Box 25"/>
          <p:cNvSpPr txBox="1">
            <a:spLocks noChangeArrowheads="1"/>
          </p:cNvSpPr>
          <p:nvPr/>
        </p:nvSpPr>
        <p:spPr bwMode="auto">
          <a:xfrm>
            <a:off x="3488531" y="5049965"/>
            <a:ext cx="26828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1</a:t>
            </a:r>
          </a:p>
        </p:txBody>
      </p:sp>
      <p:sp>
        <p:nvSpPr>
          <p:cNvPr id="45082" name="Text Box 26"/>
          <p:cNvSpPr txBox="1">
            <a:spLocks noChangeArrowheads="1"/>
          </p:cNvSpPr>
          <p:nvPr/>
        </p:nvSpPr>
        <p:spPr bwMode="auto">
          <a:xfrm>
            <a:off x="3059906" y="5638928"/>
            <a:ext cx="268288"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1</a:t>
            </a:r>
          </a:p>
        </p:txBody>
      </p:sp>
      <p:sp>
        <p:nvSpPr>
          <p:cNvPr id="45083" name="Text Box 27"/>
          <p:cNvSpPr txBox="1">
            <a:spLocks noChangeArrowheads="1"/>
          </p:cNvSpPr>
          <p:nvPr/>
        </p:nvSpPr>
        <p:spPr bwMode="auto">
          <a:xfrm>
            <a:off x="3059906" y="5148390"/>
            <a:ext cx="26828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2</a:t>
            </a:r>
          </a:p>
        </p:txBody>
      </p:sp>
      <p:sp>
        <p:nvSpPr>
          <p:cNvPr id="45084" name="Line 28"/>
          <p:cNvSpPr>
            <a:spLocks noChangeShapeType="1"/>
          </p:cNvSpPr>
          <p:nvPr/>
        </p:nvSpPr>
        <p:spPr bwMode="auto">
          <a:xfrm flipV="1">
            <a:off x="3672681" y="4167315"/>
            <a:ext cx="246063" cy="244475"/>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85" name="Text Box 29"/>
          <p:cNvSpPr txBox="1">
            <a:spLocks noChangeArrowheads="1"/>
          </p:cNvSpPr>
          <p:nvPr/>
        </p:nvSpPr>
        <p:spPr bwMode="auto">
          <a:xfrm>
            <a:off x="3612356" y="4130803"/>
            <a:ext cx="268288"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8</a:t>
            </a:r>
          </a:p>
        </p:txBody>
      </p:sp>
      <p:sp>
        <p:nvSpPr>
          <p:cNvPr id="45086" name="Text Box 30"/>
          <p:cNvSpPr txBox="1">
            <a:spLocks noChangeArrowheads="1"/>
          </p:cNvSpPr>
          <p:nvPr/>
        </p:nvSpPr>
        <p:spPr bwMode="auto">
          <a:xfrm>
            <a:off x="126206" y="6194553"/>
            <a:ext cx="22018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sz="1400">
                <a:latin typeface="Arial" charset="0"/>
                <a:ea typeface="ＭＳ Ｐゴシック" pitchFamily="50" charset="-128"/>
              </a:rPr>
              <a:t>Inform number of children</a:t>
            </a:r>
          </a:p>
        </p:txBody>
      </p:sp>
      <p:sp>
        <p:nvSpPr>
          <p:cNvPr id="45087" name="Text Box 31"/>
          <p:cNvSpPr txBox="1">
            <a:spLocks noChangeArrowheads="1"/>
          </p:cNvSpPr>
          <p:nvPr/>
        </p:nvSpPr>
        <p:spPr bwMode="auto">
          <a:xfrm>
            <a:off x="2564606" y="6194553"/>
            <a:ext cx="259873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sz="1400">
                <a:latin typeface="Arial" charset="0"/>
                <a:ea typeface="ＭＳ Ｐゴシック" pitchFamily="50" charset="-128"/>
              </a:rPr>
              <a:t>Assign address spaces by root</a:t>
            </a:r>
          </a:p>
        </p:txBody>
      </p:sp>
      <p:grpSp>
        <p:nvGrpSpPr>
          <p:cNvPr id="45088" name="Group 32"/>
          <p:cNvGrpSpPr>
            <a:grpSpLocks/>
          </p:cNvGrpSpPr>
          <p:nvPr/>
        </p:nvGrpSpPr>
        <p:grpSpPr bwMode="auto">
          <a:xfrm>
            <a:off x="5698254" y="4042951"/>
            <a:ext cx="2514600" cy="2132012"/>
            <a:chOff x="2400" y="1584"/>
            <a:chExt cx="1968" cy="1668"/>
          </a:xfrm>
        </p:grpSpPr>
        <p:pic>
          <p:nvPicPr>
            <p:cNvPr id="45089" name="Picture 3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00" y="1584"/>
              <a:ext cx="1968" cy="1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5090" name="Line 34"/>
            <p:cNvSpPr>
              <a:spLocks noChangeShapeType="1"/>
            </p:cNvSpPr>
            <p:nvPr/>
          </p:nvSpPr>
          <p:spPr bwMode="auto">
            <a:xfrm flipV="1">
              <a:off x="2632" y="2421"/>
              <a:ext cx="192" cy="240"/>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91" name="Text Box 35"/>
            <p:cNvSpPr txBox="1">
              <a:spLocks noChangeArrowheads="1"/>
            </p:cNvSpPr>
            <p:nvPr/>
          </p:nvSpPr>
          <p:spPr bwMode="auto">
            <a:xfrm>
              <a:off x="2574" y="2421"/>
              <a:ext cx="210" cy="2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1</a:t>
              </a:r>
            </a:p>
          </p:txBody>
        </p:sp>
        <p:sp>
          <p:nvSpPr>
            <p:cNvPr id="45092" name="Line 36"/>
            <p:cNvSpPr>
              <a:spLocks noChangeShapeType="1"/>
            </p:cNvSpPr>
            <p:nvPr/>
          </p:nvSpPr>
          <p:spPr bwMode="auto">
            <a:xfrm flipV="1">
              <a:off x="2920" y="2085"/>
              <a:ext cx="192" cy="192"/>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93" name="Text Box 37"/>
            <p:cNvSpPr txBox="1">
              <a:spLocks noChangeArrowheads="1"/>
            </p:cNvSpPr>
            <p:nvPr/>
          </p:nvSpPr>
          <p:spPr bwMode="auto">
            <a:xfrm>
              <a:off x="2862" y="2037"/>
              <a:ext cx="210" cy="2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5</a:t>
              </a:r>
            </a:p>
          </p:txBody>
        </p:sp>
        <p:sp>
          <p:nvSpPr>
            <p:cNvPr id="45094" name="Line 38"/>
            <p:cNvSpPr>
              <a:spLocks noChangeShapeType="1"/>
            </p:cNvSpPr>
            <p:nvPr/>
          </p:nvSpPr>
          <p:spPr bwMode="auto">
            <a:xfrm flipV="1">
              <a:off x="2872" y="2853"/>
              <a:ext cx="0" cy="192"/>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95" name="Line 39"/>
            <p:cNvSpPr>
              <a:spLocks noChangeShapeType="1"/>
            </p:cNvSpPr>
            <p:nvPr/>
          </p:nvSpPr>
          <p:spPr bwMode="auto">
            <a:xfrm flipV="1">
              <a:off x="2872" y="2469"/>
              <a:ext cx="0" cy="192"/>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96" name="Line 40"/>
            <p:cNvSpPr>
              <a:spLocks noChangeShapeType="1"/>
            </p:cNvSpPr>
            <p:nvPr/>
          </p:nvSpPr>
          <p:spPr bwMode="auto">
            <a:xfrm flipH="1" flipV="1">
              <a:off x="3016" y="2469"/>
              <a:ext cx="144" cy="144"/>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97" name="Text Box 41"/>
            <p:cNvSpPr txBox="1">
              <a:spLocks noChangeArrowheads="1"/>
            </p:cNvSpPr>
            <p:nvPr/>
          </p:nvSpPr>
          <p:spPr bwMode="auto">
            <a:xfrm>
              <a:off x="3063" y="2440"/>
              <a:ext cx="210" cy="2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1</a:t>
              </a:r>
            </a:p>
          </p:txBody>
        </p:sp>
        <p:sp>
          <p:nvSpPr>
            <p:cNvPr id="45098" name="Text Box 42"/>
            <p:cNvSpPr txBox="1">
              <a:spLocks noChangeArrowheads="1"/>
            </p:cNvSpPr>
            <p:nvPr/>
          </p:nvSpPr>
          <p:spPr bwMode="auto">
            <a:xfrm>
              <a:off x="2728" y="2901"/>
              <a:ext cx="210" cy="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1</a:t>
              </a:r>
            </a:p>
          </p:txBody>
        </p:sp>
        <p:sp>
          <p:nvSpPr>
            <p:cNvPr id="45099" name="Text Box 43"/>
            <p:cNvSpPr txBox="1">
              <a:spLocks noChangeArrowheads="1"/>
            </p:cNvSpPr>
            <p:nvPr/>
          </p:nvSpPr>
          <p:spPr bwMode="auto">
            <a:xfrm>
              <a:off x="2728" y="2517"/>
              <a:ext cx="210" cy="2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2</a:t>
              </a:r>
            </a:p>
          </p:txBody>
        </p:sp>
        <p:sp>
          <p:nvSpPr>
            <p:cNvPr id="45100" name="Line 44"/>
            <p:cNvSpPr>
              <a:spLocks noChangeShapeType="1"/>
            </p:cNvSpPr>
            <p:nvPr/>
          </p:nvSpPr>
          <p:spPr bwMode="auto">
            <a:xfrm flipV="1">
              <a:off x="3208" y="1749"/>
              <a:ext cx="192" cy="192"/>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01" name="Text Box 45"/>
            <p:cNvSpPr txBox="1">
              <a:spLocks noChangeArrowheads="1"/>
            </p:cNvSpPr>
            <p:nvPr/>
          </p:nvSpPr>
          <p:spPr bwMode="auto">
            <a:xfrm>
              <a:off x="3160" y="1721"/>
              <a:ext cx="210" cy="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8</a:t>
              </a:r>
            </a:p>
          </p:txBody>
        </p:sp>
      </p:grpSp>
      <p:sp>
        <p:nvSpPr>
          <p:cNvPr id="45102" name="AutoShape 46"/>
          <p:cNvSpPr>
            <a:spLocks noChangeArrowheads="1"/>
          </p:cNvSpPr>
          <p:nvPr/>
        </p:nvSpPr>
        <p:spPr bwMode="auto">
          <a:xfrm>
            <a:off x="5164854" y="4809713"/>
            <a:ext cx="533400" cy="409575"/>
          </a:xfrm>
          <a:prstGeom prst="rightArrow">
            <a:avLst>
              <a:gd name="adj1" fmla="val 50000"/>
              <a:gd name="adj2" fmla="val 32558"/>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103" name="Rectangle 47"/>
          <p:cNvSpPr>
            <a:spLocks noChangeArrowheads="1"/>
          </p:cNvSpPr>
          <p:nvPr/>
        </p:nvSpPr>
        <p:spPr bwMode="auto">
          <a:xfrm>
            <a:off x="5774454" y="3965163"/>
            <a:ext cx="2819400" cy="22098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104" name="Oval 48"/>
          <p:cNvSpPr>
            <a:spLocks noChangeArrowheads="1"/>
          </p:cNvSpPr>
          <p:nvPr/>
        </p:nvSpPr>
        <p:spPr bwMode="auto">
          <a:xfrm>
            <a:off x="8212854" y="5489163"/>
            <a:ext cx="76200" cy="762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105" name="Text Box 49"/>
          <p:cNvSpPr txBox="1">
            <a:spLocks noChangeArrowheads="1"/>
          </p:cNvSpPr>
          <p:nvPr/>
        </p:nvSpPr>
        <p:spPr bwMode="auto">
          <a:xfrm>
            <a:off x="7977904" y="5624101"/>
            <a:ext cx="78263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sz="1000">
                <a:solidFill>
                  <a:srgbClr val="FF0000"/>
                </a:solidFill>
                <a:latin typeface="Arial" charset="0"/>
                <a:ea typeface="ＭＳ Ｐゴシック" pitchFamily="50" charset="-128"/>
              </a:rPr>
              <a:t>New joiner</a:t>
            </a:r>
          </a:p>
        </p:txBody>
      </p:sp>
      <p:sp>
        <p:nvSpPr>
          <p:cNvPr id="45106" name="Line 50"/>
          <p:cNvSpPr>
            <a:spLocks noChangeShapeType="1"/>
          </p:cNvSpPr>
          <p:nvPr/>
        </p:nvSpPr>
        <p:spPr bwMode="auto">
          <a:xfrm flipH="1" flipV="1">
            <a:off x="7755654" y="5108163"/>
            <a:ext cx="457200" cy="38100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07" name="Text Box 51"/>
          <p:cNvSpPr txBox="1">
            <a:spLocks noChangeArrowheads="1"/>
          </p:cNvSpPr>
          <p:nvPr/>
        </p:nvSpPr>
        <p:spPr bwMode="auto">
          <a:xfrm>
            <a:off x="7984254" y="5108163"/>
            <a:ext cx="4619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solidFill>
                  <a:srgbClr val="FF0000"/>
                </a:solidFill>
                <a:latin typeface="Arial" charset="0"/>
                <a:ea typeface="ＭＳ Ｐゴシック" pitchFamily="50" charset="-128"/>
              </a:rPr>
              <a:t>Join</a:t>
            </a:r>
          </a:p>
        </p:txBody>
      </p:sp>
      <p:sp>
        <p:nvSpPr>
          <p:cNvPr id="45108" name="Rectangle 52"/>
          <p:cNvSpPr>
            <a:spLocks noChangeArrowheads="1"/>
          </p:cNvSpPr>
          <p:nvPr/>
        </p:nvSpPr>
        <p:spPr bwMode="auto">
          <a:xfrm>
            <a:off x="7747622" y="3889692"/>
            <a:ext cx="1359618" cy="875679"/>
          </a:xfrm>
          <a:prstGeom prst="rect">
            <a:avLst/>
          </a:prstGeom>
          <a:solidFill>
            <a:srgbClr val="FF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kumimoji="1" lang="en-US" altLang="ja-JP" dirty="0" smtClean="0">
                <a:solidFill>
                  <a:srgbClr val="FF0000"/>
                </a:solidFill>
                <a:latin typeface="Arial" charset="0"/>
                <a:ea typeface="ＭＳ Ｐゴシック" pitchFamily="50" charset="-128"/>
              </a:rPr>
              <a:t>No address </a:t>
            </a:r>
            <a:r>
              <a:rPr kumimoji="1" lang="en-US" altLang="ja-JP" dirty="0">
                <a:solidFill>
                  <a:srgbClr val="FF0000"/>
                </a:solidFill>
                <a:latin typeface="Arial" charset="0"/>
                <a:ea typeface="ＭＳ Ｐゴシック" pitchFamily="50" charset="-128"/>
              </a:rPr>
              <a:t>to allocate!</a:t>
            </a:r>
          </a:p>
        </p:txBody>
      </p:sp>
      <p:sp>
        <p:nvSpPr>
          <p:cNvPr id="45109" name="Line 53"/>
          <p:cNvSpPr>
            <a:spLocks noChangeShapeType="1"/>
          </p:cNvSpPr>
          <p:nvPr/>
        </p:nvSpPr>
        <p:spPr bwMode="auto">
          <a:xfrm flipH="1">
            <a:off x="8047038" y="4765371"/>
            <a:ext cx="242016" cy="43010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10" name="Text Box 54"/>
          <p:cNvSpPr txBox="1">
            <a:spLocks noChangeArrowheads="1"/>
          </p:cNvSpPr>
          <p:nvPr/>
        </p:nvSpPr>
        <p:spPr bwMode="auto">
          <a:xfrm>
            <a:off x="5766517" y="6171788"/>
            <a:ext cx="2598737"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sz="1400">
                <a:latin typeface="Arial" charset="0"/>
                <a:ea typeface="ＭＳ Ｐゴシック" pitchFamily="50" charset="-128"/>
              </a:rPr>
              <a:t>Assign address spaces by root</a:t>
            </a:r>
          </a:p>
        </p:txBody>
      </p:sp>
      <p:sp>
        <p:nvSpPr>
          <p:cNvPr id="45111" name="Text Box 55"/>
          <p:cNvSpPr txBox="1">
            <a:spLocks noChangeArrowheads="1"/>
          </p:cNvSpPr>
          <p:nvPr/>
        </p:nvSpPr>
        <p:spPr bwMode="auto">
          <a:xfrm>
            <a:off x="7566742" y="4903376"/>
            <a:ext cx="3873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sz="1600" b="1">
                <a:solidFill>
                  <a:srgbClr val="FF0000"/>
                </a:solidFill>
                <a:latin typeface="Arial" charset="0"/>
                <a:ea typeface="HGPｺﾞｼｯｸE" pitchFamily="50" charset="-128"/>
              </a:rPr>
              <a:t>×</a:t>
            </a:r>
          </a:p>
        </p:txBody>
      </p:sp>
      <p:sp>
        <p:nvSpPr>
          <p:cNvPr id="59" name="Rectangle 1"/>
          <p:cNvSpPr txBox="1">
            <a:spLocks noChangeArrowheads="1"/>
          </p:cNvSpPr>
          <p:nvPr/>
        </p:nvSpPr>
        <p:spPr>
          <a:xfrm>
            <a:off x="467544" y="656163"/>
            <a:ext cx="8223250" cy="756613"/>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0" algn="l"/>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 pos="8293100" algn="l"/>
              </a:tabLst>
            </a:pPr>
            <a:r>
              <a:rPr lang="en-US" dirty="0" smtClean="0"/>
              <a:t>Scalability Issues in 802.15.5</a:t>
            </a:r>
          </a:p>
        </p:txBody>
      </p:sp>
    </p:spTree>
    <p:extLst>
      <p:ext uri="{BB962C8B-B14F-4D97-AF65-F5344CB8AC3E}">
        <p14:creationId xmlns:p14="http://schemas.microsoft.com/office/powerpoint/2010/main" val="20572248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3"/>
          <p:cNvSpPr>
            <a:spLocks noGrp="1" noChangeArrowheads="1"/>
          </p:cNvSpPr>
          <p:nvPr>
            <p:ph type="body" idx="4294967295"/>
          </p:nvPr>
        </p:nvSpPr>
        <p:spPr>
          <a:xfrm>
            <a:off x="457200" y="1557338"/>
            <a:ext cx="8229600" cy="1876425"/>
          </a:xfrm>
          <a:prstGeom prst="rect">
            <a:avLst/>
          </a:prstGeom>
        </p:spPr>
        <p:txBody>
          <a:bodyPr/>
          <a:lstStyle/>
          <a:p>
            <a:pPr>
              <a:lnSpc>
                <a:spcPct val="80000"/>
              </a:lnSpc>
            </a:pPr>
            <a:r>
              <a:rPr lang="en-US" altLang="ja-JP" sz="1800" dirty="0">
                <a:ea typeface="ＭＳ Ｐゴシック" pitchFamily="50" charset="-128"/>
              </a:rPr>
              <a:t>Outline of routing algorithm of </a:t>
            </a:r>
            <a:r>
              <a:rPr lang="en-US" altLang="ja-JP" sz="1800" dirty="0" smtClean="0">
                <a:ea typeface="ＭＳ Ｐゴシック" pitchFamily="50" charset="-128"/>
              </a:rPr>
              <a:t>IEEE 802.15.5</a:t>
            </a:r>
            <a:endParaRPr lang="ja-JP" altLang="en-US" sz="1800" dirty="0">
              <a:ea typeface="ＭＳ Ｐゴシック" pitchFamily="50" charset="-128"/>
            </a:endParaRPr>
          </a:p>
          <a:p>
            <a:pPr lvl="1">
              <a:lnSpc>
                <a:spcPct val="80000"/>
              </a:lnSpc>
              <a:buFont typeface="Arial" pitchFamily="34" charset="0"/>
              <a:buChar char="•"/>
            </a:pPr>
            <a:r>
              <a:rPr lang="en-US" altLang="ja-JP" sz="1600" dirty="0">
                <a:ea typeface="ＭＳ Ｐゴシック" pitchFamily="50" charset="-128"/>
              </a:rPr>
              <a:t>Exchange the information with neighbors (address spaces, tree level etc</a:t>
            </a:r>
            <a:r>
              <a:rPr lang="en-US" altLang="ja-JP" sz="1600" dirty="0" smtClean="0">
                <a:ea typeface="ＭＳ Ｐゴシック" pitchFamily="50" charset="-128"/>
              </a:rPr>
              <a:t>.)</a:t>
            </a:r>
            <a:endParaRPr lang="en-US" altLang="ja-JP" sz="1600" dirty="0">
              <a:ea typeface="ＭＳ Ｐゴシック" pitchFamily="50" charset="-128"/>
            </a:endParaRPr>
          </a:p>
          <a:p>
            <a:pPr lvl="1">
              <a:lnSpc>
                <a:spcPct val="80000"/>
              </a:lnSpc>
              <a:buFont typeface="Arial" pitchFamily="34" charset="0"/>
              <a:buChar char="•"/>
            </a:pPr>
            <a:r>
              <a:rPr lang="en-US" altLang="ja-JP" sz="1600" dirty="0" smtClean="0">
                <a:ea typeface="ＭＳ Ｐゴシック" pitchFamily="50" charset="-128"/>
              </a:rPr>
              <a:t>Choose </a:t>
            </a:r>
            <a:r>
              <a:rPr lang="en-US" altLang="ja-JP" sz="1600" dirty="0">
                <a:ea typeface="ＭＳ Ｐゴシック" pitchFamily="50" charset="-128"/>
              </a:rPr>
              <a:t>next hop from the information</a:t>
            </a:r>
            <a:endParaRPr lang="ja-JP" altLang="en-US" sz="1600" dirty="0">
              <a:ea typeface="ＭＳ Ｐゴシック" pitchFamily="50" charset="-128"/>
            </a:endParaRPr>
          </a:p>
          <a:p>
            <a:pPr>
              <a:lnSpc>
                <a:spcPct val="80000"/>
              </a:lnSpc>
            </a:pPr>
            <a:r>
              <a:rPr lang="en-US" altLang="ja-JP" sz="1800" dirty="0">
                <a:ea typeface="ＭＳ Ｐゴシック" pitchFamily="50" charset="-128"/>
              </a:rPr>
              <a:t>Issue</a:t>
            </a:r>
          </a:p>
          <a:p>
            <a:pPr lvl="1">
              <a:lnSpc>
                <a:spcPct val="80000"/>
              </a:lnSpc>
            </a:pPr>
            <a:r>
              <a:rPr lang="en-US" altLang="ja-JP" sz="1600" dirty="0">
                <a:ea typeface="ＭＳ Ｐゴシック" pitchFamily="50" charset="-128"/>
              </a:rPr>
              <a:t>Since routing algorithm is based on address assignment, network </a:t>
            </a:r>
            <a:r>
              <a:rPr lang="en-US" altLang="ja-JP" sz="1600" dirty="0" smtClean="0">
                <a:ea typeface="ＭＳ Ｐゴシック" pitchFamily="50" charset="-128"/>
              </a:rPr>
              <a:t>must start </a:t>
            </a:r>
            <a:r>
              <a:rPr lang="en-US" altLang="ja-JP" sz="1600" dirty="0">
                <a:ea typeface="ＭＳ Ｐゴシック" pitchFamily="50" charset="-128"/>
              </a:rPr>
              <a:t>over from address assignment </a:t>
            </a:r>
            <a:r>
              <a:rPr lang="en-US" altLang="ja-JP" sz="1600" dirty="0" smtClean="0">
                <a:ea typeface="ＭＳ Ｐゴシック" pitchFamily="50" charset="-128"/>
              </a:rPr>
              <a:t>to address changes in </a:t>
            </a:r>
            <a:r>
              <a:rPr lang="en-US" altLang="ja-JP" sz="1600" dirty="0">
                <a:ea typeface="ＭＳ Ｐゴシック" pitchFamily="50" charset="-128"/>
              </a:rPr>
              <a:t>routing </a:t>
            </a:r>
            <a:r>
              <a:rPr lang="en-US" altLang="ja-JP" sz="1600" dirty="0" smtClean="0">
                <a:ea typeface="ＭＳ Ｐゴシック" pitchFamily="50" charset="-128"/>
              </a:rPr>
              <a:t>topology.</a:t>
            </a:r>
            <a:endParaRPr lang="ja-JP" altLang="en-US" sz="1600" dirty="0">
              <a:ea typeface="ＭＳ Ｐゴシック" pitchFamily="50" charset="-128"/>
            </a:endParaRPr>
          </a:p>
          <a:p>
            <a:pPr lvl="2">
              <a:lnSpc>
                <a:spcPct val="80000"/>
              </a:lnSpc>
            </a:pPr>
            <a:r>
              <a:rPr lang="en-US" altLang="ja-JP" sz="1600" dirty="0">
                <a:ea typeface="ＭＳ Ｐゴシック" pitchFamily="50" charset="-128"/>
              </a:rPr>
              <a:t>In p</a:t>
            </a:r>
            <a:r>
              <a:rPr lang="en-US" altLang="ja-JP" sz="1600" dirty="0" smtClean="0">
                <a:ea typeface="ＭＳ Ｐゴシック" pitchFamily="50" charset="-128"/>
              </a:rPr>
              <a:t>ublic </a:t>
            </a:r>
            <a:r>
              <a:rPr lang="en-US" altLang="ja-JP" sz="1600" dirty="0">
                <a:ea typeface="ＭＳ Ｐゴシック" pitchFamily="50" charset="-128"/>
              </a:rPr>
              <a:t>field area </a:t>
            </a:r>
            <a:r>
              <a:rPr lang="en-US" altLang="ja-JP" sz="1600" dirty="0" smtClean="0">
                <a:ea typeface="ＭＳ Ｐゴシック" pitchFamily="50" charset="-128"/>
              </a:rPr>
              <a:t>networks, </a:t>
            </a:r>
            <a:r>
              <a:rPr lang="en-US" altLang="ja-JP" sz="1600" dirty="0">
                <a:ea typeface="ＭＳ Ｐゴシック" pitchFamily="50" charset="-128"/>
              </a:rPr>
              <a:t>changes in routing </a:t>
            </a:r>
            <a:r>
              <a:rPr lang="en-US" altLang="ja-JP" sz="1600" dirty="0" smtClean="0">
                <a:ea typeface="ＭＳ Ｐゴシック" pitchFamily="50" charset="-128"/>
              </a:rPr>
              <a:t>topology occur often.</a:t>
            </a:r>
            <a:endParaRPr lang="ja-JP" altLang="en-US" sz="1600" dirty="0">
              <a:ea typeface="ＭＳ Ｐゴシック" pitchFamily="50" charset="-128"/>
            </a:endParaRPr>
          </a:p>
        </p:txBody>
      </p:sp>
      <p:sp>
        <p:nvSpPr>
          <p:cNvPr id="47108" name="Rectangle 4"/>
          <p:cNvSpPr>
            <a:spLocks noChangeArrowheads="1"/>
          </p:cNvSpPr>
          <p:nvPr/>
        </p:nvSpPr>
        <p:spPr bwMode="auto">
          <a:xfrm>
            <a:off x="481788" y="3300740"/>
            <a:ext cx="3657600" cy="31242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09" name="Oval 5"/>
          <p:cNvSpPr>
            <a:spLocks noChangeArrowheads="1"/>
          </p:cNvSpPr>
          <p:nvPr/>
        </p:nvSpPr>
        <p:spPr bwMode="auto">
          <a:xfrm>
            <a:off x="2158188" y="3580140"/>
            <a:ext cx="228600" cy="2286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kumimoji="1" lang="en-US" altLang="ja-JP" sz="1000">
                <a:latin typeface="Arial" charset="0"/>
                <a:ea typeface="ＭＳ Ｐゴシック" pitchFamily="50" charset="-128"/>
              </a:rPr>
              <a:t>A</a:t>
            </a:r>
          </a:p>
        </p:txBody>
      </p:sp>
      <p:sp>
        <p:nvSpPr>
          <p:cNvPr id="47110" name="Oval 6"/>
          <p:cNvSpPr>
            <a:spLocks noChangeArrowheads="1"/>
          </p:cNvSpPr>
          <p:nvPr/>
        </p:nvSpPr>
        <p:spPr bwMode="auto">
          <a:xfrm>
            <a:off x="1700988" y="4037340"/>
            <a:ext cx="228600" cy="2286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kumimoji="1" lang="en-US" altLang="ja-JP" sz="1000">
                <a:latin typeface="Arial" charset="0"/>
                <a:ea typeface="ＭＳ Ｐゴシック" pitchFamily="50" charset="-128"/>
              </a:rPr>
              <a:t>B</a:t>
            </a:r>
          </a:p>
        </p:txBody>
      </p:sp>
      <p:sp>
        <p:nvSpPr>
          <p:cNvPr id="47111" name="Oval 7"/>
          <p:cNvSpPr>
            <a:spLocks noChangeArrowheads="1"/>
          </p:cNvSpPr>
          <p:nvPr/>
        </p:nvSpPr>
        <p:spPr bwMode="auto">
          <a:xfrm>
            <a:off x="1091388" y="4680278"/>
            <a:ext cx="228600" cy="2286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kumimoji="1" lang="en-US" altLang="ja-JP" sz="1000">
                <a:latin typeface="Arial" charset="0"/>
                <a:ea typeface="ＭＳ Ｐゴシック" pitchFamily="50" charset="-128"/>
              </a:rPr>
              <a:t>C</a:t>
            </a:r>
          </a:p>
        </p:txBody>
      </p:sp>
      <p:sp>
        <p:nvSpPr>
          <p:cNvPr id="47112" name="Oval 8"/>
          <p:cNvSpPr>
            <a:spLocks noChangeArrowheads="1"/>
          </p:cNvSpPr>
          <p:nvPr/>
        </p:nvSpPr>
        <p:spPr bwMode="auto">
          <a:xfrm>
            <a:off x="634188" y="5239078"/>
            <a:ext cx="228600" cy="2286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kumimoji="1" lang="en-US" altLang="ja-JP" sz="1000">
                <a:latin typeface="Arial" charset="0"/>
                <a:ea typeface="ＭＳ Ｐゴシック" pitchFamily="50" charset="-128"/>
              </a:rPr>
              <a:t>D</a:t>
            </a:r>
          </a:p>
        </p:txBody>
      </p:sp>
      <p:sp>
        <p:nvSpPr>
          <p:cNvPr id="47113" name="Oval 9"/>
          <p:cNvSpPr>
            <a:spLocks noChangeArrowheads="1"/>
          </p:cNvSpPr>
          <p:nvPr/>
        </p:nvSpPr>
        <p:spPr bwMode="auto">
          <a:xfrm>
            <a:off x="1104088" y="5277178"/>
            <a:ext cx="228600" cy="2286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kumimoji="1" lang="en-US" altLang="ja-JP" sz="1000">
                <a:latin typeface="Arial" charset="0"/>
                <a:ea typeface="ＭＳ Ｐゴシック" pitchFamily="50" charset="-128"/>
              </a:rPr>
              <a:t>E</a:t>
            </a:r>
          </a:p>
        </p:txBody>
      </p:sp>
      <p:sp>
        <p:nvSpPr>
          <p:cNvPr id="47114" name="Oval 10"/>
          <p:cNvSpPr>
            <a:spLocks noChangeArrowheads="1"/>
          </p:cNvSpPr>
          <p:nvPr/>
        </p:nvSpPr>
        <p:spPr bwMode="auto">
          <a:xfrm>
            <a:off x="1091388" y="5848678"/>
            <a:ext cx="228600" cy="2286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kumimoji="1" lang="en-US" altLang="ja-JP" sz="1000">
                <a:latin typeface="Arial" charset="0"/>
                <a:ea typeface="ＭＳ Ｐゴシック" pitchFamily="50" charset="-128"/>
              </a:rPr>
              <a:t>F</a:t>
            </a:r>
          </a:p>
        </p:txBody>
      </p:sp>
      <p:sp>
        <p:nvSpPr>
          <p:cNvPr id="47115" name="Oval 11"/>
          <p:cNvSpPr>
            <a:spLocks noChangeArrowheads="1"/>
          </p:cNvSpPr>
          <p:nvPr/>
        </p:nvSpPr>
        <p:spPr bwMode="auto">
          <a:xfrm>
            <a:off x="1548588" y="5277178"/>
            <a:ext cx="228600" cy="2286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kumimoji="1" lang="en-US" altLang="ja-JP" sz="1000">
                <a:latin typeface="Arial" charset="0"/>
                <a:ea typeface="ＭＳ Ｐゴシック" pitchFamily="50" charset="-128"/>
              </a:rPr>
              <a:t>G</a:t>
            </a:r>
          </a:p>
        </p:txBody>
      </p:sp>
      <p:sp>
        <p:nvSpPr>
          <p:cNvPr id="47116" name="Oval 12"/>
          <p:cNvSpPr>
            <a:spLocks noChangeArrowheads="1"/>
          </p:cNvSpPr>
          <p:nvPr/>
        </p:nvSpPr>
        <p:spPr bwMode="auto">
          <a:xfrm>
            <a:off x="2059763" y="4732665"/>
            <a:ext cx="228600" cy="2286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kumimoji="1" lang="en-US" altLang="ja-JP" sz="1000">
                <a:latin typeface="Arial" charset="0"/>
                <a:ea typeface="ＭＳ Ｐゴシック" pitchFamily="50" charset="-128"/>
              </a:rPr>
              <a:t>H</a:t>
            </a:r>
          </a:p>
        </p:txBody>
      </p:sp>
      <p:sp>
        <p:nvSpPr>
          <p:cNvPr id="47117" name="Oval 13"/>
          <p:cNvSpPr>
            <a:spLocks noChangeArrowheads="1"/>
          </p:cNvSpPr>
          <p:nvPr/>
        </p:nvSpPr>
        <p:spPr bwMode="auto">
          <a:xfrm>
            <a:off x="2059763" y="5308928"/>
            <a:ext cx="228600" cy="2286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kumimoji="1" lang="en-US" altLang="ja-JP" sz="1000">
                <a:latin typeface="Arial" charset="0"/>
                <a:ea typeface="ＭＳ Ｐゴシック" pitchFamily="50" charset="-128"/>
              </a:rPr>
              <a:t>I</a:t>
            </a:r>
          </a:p>
        </p:txBody>
      </p:sp>
      <p:sp>
        <p:nvSpPr>
          <p:cNvPr id="47118" name="Oval 14"/>
          <p:cNvSpPr>
            <a:spLocks noChangeArrowheads="1"/>
          </p:cNvSpPr>
          <p:nvPr/>
        </p:nvSpPr>
        <p:spPr bwMode="auto">
          <a:xfrm>
            <a:off x="2551888" y="4143703"/>
            <a:ext cx="228600" cy="2286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kumimoji="1" lang="en-US" altLang="ja-JP" sz="1000">
                <a:latin typeface="Arial" charset="0"/>
                <a:ea typeface="ＭＳ Ｐゴシック" pitchFamily="50" charset="-128"/>
              </a:rPr>
              <a:t>J</a:t>
            </a:r>
          </a:p>
        </p:txBody>
      </p:sp>
      <p:sp>
        <p:nvSpPr>
          <p:cNvPr id="47119" name="Oval 15"/>
          <p:cNvSpPr>
            <a:spLocks noChangeArrowheads="1"/>
          </p:cNvSpPr>
          <p:nvPr/>
        </p:nvSpPr>
        <p:spPr bwMode="auto">
          <a:xfrm>
            <a:off x="2932888" y="4651703"/>
            <a:ext cx="228600" cy="2286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kumimoji="1" lang="en-US" altLang="ja-JP" sz="1000">
                <a:latin typeface="Arial" charset="0"/>
                <a:ea typeface="ＭＳ Ｐゴシック" pitchFamily="50" charset="-128"/>
              </a:rPr>
              <a:t>K</a:t>
            </a:r>
          </a:p>
        </p:txBody>
      </p:sp>
      <p:sp>
        <p:nvSpPr>
          <p:cNvPr id="47120" name="Oval 16"/>
          <p:cNvSpPr>
            <a:spLocks noChangeArrowheads="1"/>
          </p:cNvSpPr>
          <p:nvPr/>
        </p:nvSpPr>
        <p:spPr bwMode="auto">
          <a:xfrm>
            <a:off x="2678888" y="5286703"/>
            <a:ext cx="228600" cy="2286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kumimoji="1" lang="en-US" altLang="ja-JP" sz="1000">
                <a:latin typeface="Arial" charset="0"/>
                <a:ea typeface="ＭＳ Ｐゴシック" pitchFamily="50" charset="-128"/>
              </a:rPr>
              <a:t>L</a:t>
            </a:r>
          </a:p>
        </p:txBody>
      </p:sp>
      <p:sp>
        <p:nvSpPr>
          <p:cNvPr id="47121" name="Oval 17"/>
          <p:cNvSpPr>
            <a:spLocks noChangeArrowheads="1"/>
          </p:cNvSpPr>
          <p:nvPr/>
        </p:nvSpPr>
        <p:spPr bwMode="auto">
          <a:xfrm>
            <a:off x="2412188" y="5870903"/>
            <a:ext cx="228600" cy="2286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kumimoji="1" lang="en-US" altLang="ja-JP" sz="1000">
                <a:latin typeface="Arial" charset="0"/>
                <a:ea typeface="ＭＳ Ｐゴシック" pitchFamily="50" charset="-128"/>
              </a:rPr>
              <a:t>M</a:t>
            </a:r>
          </a:p>
        </p:txBody>
      </p:sp>
      <p:sp>
        <p:nvSpPr>
          <p:cNvPr id="47122" name="Oval 18"/>
          <p:cNvSpPr>
            <a:spLocks noChangeArrowheads="1"/>
          </p:cNvSpPr>
          <p:nvPr/>
        </p:nvSpPr>
        <p:spPr bwMode="auto">
          <a:xfrm>
            <a:off x="3034488" y="5896303"/>
            <a:ext cx="228600" cy="2286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kumimoji="1" lang="en-US" altLang="ja-JP" sz="1000">
                <a:latin typeface="Arial" charset="0"/>
                <a:ea typeface="ＭＳ Ｐゴシック" pitchFamily="50" charset="-128"/>
              </a:rPr>
              <a:t>N</a:t>
            </a:r>
          </a:p>
        </p:txBody>
      </p:sp>
      <p:sp>
        <p:nvSpPr>
          <p:cNvPr id="47123" name="Oval 19"/>
          <p:cNvSpPr>
            <a:spLocks noChangeArrowheads="1"/>
          </p:cNvSpPr>
          <p:nvPr/>
        </p:nvSpPr>
        <p:spPr bwMode="auto">
          <a:xfrm>
            <a:off x="3339288" y="5274003"/>
            <a:ext cx="201613" cy="2286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kumimoji="1" lang="en-US" altLang="ja-JP" sz="1000">
                <a:latin typeface="Arial" charset="0"/>
                <a:ea typeface="ＭＳ Ｐゴシック" pitchFamily="50" charset="-128"/>
              </a:rPr>
              <a:t>O</a:t>
            </a:r>
          </a:p>
        </p:txBody>
      </p:sp>
      <p:cxnSp>
        <p:nvCxnSpPr>
          <p:cNvPr id="47124" name="AutoShape 20"/>
          <p:cNvCxnSpPr>
            <a:cxnSpLocks noChangeShapeType="1"/>
            <a:stCxn id="47109" idx="3"/>
            <a:endCxn id="47110" idx="7"/>
          </p:cNvCxnSpPr>
          <p:nvPr/>
        </p:nvCxnSpPr>
        <p:spPr bwMode="auto">
          <a:xfrm flipH="1">
            <a:off x="1896251" y="3775403"/>
            <a:ext cx="295275" cy="2952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125" name="AutoShape 21"/>
          <p:cNvCxnSpPr>
            <a:cxnSpLocks noChangeShapeType="1"/>
            <a:stCxn id="47110" idx="3"/>
            <a:endCxn id="47111" idx="7"/>
          </p:cNvCxnSpPr>
          <p:nvPr/>
        </p:nvCxnSpPr>
        <p:spPr bwMode="auto">
          <a:xfrm flipH="1">
            <a:off x="1286651" y="4232603"/>
            <a:ext cx="447675" cy="48101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126" name="AutoShape 22"/>
          <p:cNvCxnSpPr>
            <a:cxnSpLocks noChangeShapeType="1"/>
            <a:stCxn id="47111" idx="3"/>
            <a:endCxn id="47112" idx="7"/>
          </p:cNvCxnSpPr>
          <p:nvPr/>
        </p:nvCxnSpPr>
        <p:spPr bwMode="auto">
          <a:xfrm flipH="1">
            <a:off x="829451" y="4875540"/>
            <a:ext cx="295275" cy="396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127" name="AutoShape 23"/>
          <p:cNvCxnSpPr>
            <a:cxnSpLocks noChangeShapeType="1"/>
            <a:stCxn id="47111" idx="4"/>
            <a:endCxn id="47113" idx="0"/>
          </p:cNvCxnSpPr>
          <p:nvPr/>
        </p:nvCxnSpPr>
        <p:spPr bwMode="auto">
          <a:xfrm>
            <a:off x="1205688" y="4908878"/>
            <a:ext cx="12700" cy="3683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128" name="AutoShape 24"/>
          <p:cNvCxnSpPr>
            <a:cxnSpLocks noChangeShapeType="1"/>
            <a:stCxn id="47113" idx="4"/>
            <a:endCxn id="47114" idx="0"/>
          </p:cNvCxnSpPr>
          <p:nvPr/>
        </p:nvCxnSpPr>
        <p:spPr bwMode="auto">
          <a:xfrm flipH="1">
            <a:off x="1205688" y="5505778"/>
            <a:ext cx="12700" cy="3429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129" name="AutoShape 25"/>
          <p:cNvCxnSpPr>
            <a:cxnSpLocks noChangeShapeType="1"/>
            <a:stCxn id="47111" idx="5"/>
            <a:endCxn id="47115" idx="1"/>
          </p:cNvCxnSpPr>
          <p:nvPr/>
        </p:nvCxnSpPr>
        <p:spPr bwMode="auto">
          <a:xfrm>
            <a:off x="1286651" y="4875540"/>
            <a:ext cx="295275" cy="4349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130" name="AutoShape 26"/>
          <p:cNvCxnSpPr>
            <a:cxnSpLocks noChangeShapeType="1"/>
            <a:stCxn id="47110" idx="5"/>
            <a:endCxn id="47116" idx="0"/>
          </p:cNvCxnSpPr>
          <p:nvPr/>
        </p:nvCxnSpPr>
        <p:spPr bwMode="auto">
          <a:xfrm>
            <a:off x="1896251" y="4232603"/>
            <a:ext cx="277812" cy="50006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131" name="AutoShape 27"/>
          <p:cNvCxnSpPr>
            <a:cxnSpLocks noChangeShapeType="1"/>
            <a:stCxn id="47116" idx="4"/>
            <a:endCxn id="47117" idx="0"/>
          </p:cNvCxnSpPr>
          <p:nvPr/>
        </p:nvCxnSpPr>
        <p:spPr bwMode="auto">
          <a:xfrm>
            <a:off x="2174063" y="4961265"/>
            <a:ext cx="0" cy="34766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132" name="AutoShape 28"/>
          <p:cNvCxnSpPr>
            <a:cxnSpLocks noChangeShapeType="1"/>
            <a:stCxn id="47109" idx="5"/>
            <a:endCxn id="47118" idx="1"/>
          </p:cNvCxnSpPr>
          <p:nvPr/>
        </p:nvCxnSpPr>
        <p:spPr bwMode="auto">
          <a:xfrm>
            <a:off x="2353451" y="3775403"/>
            <a:ext cx="231775" cy="40163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133" name="AutoShape 29"/>
          <p:cNvCxnSpPr>
            <a:cxnSpLocks noChangeShapeType="1"/>
            <a:stCxn id="47118" idx="5"/>
            <a:endCxn id="47119" idx="1"/>
          </p:cNvCxnSpPr>
          <p:nvPr/>
        </p:nvCxnSpPr>
        <p:spPr bwMode="auto">
          <a:xfrm>
            <a:off x="2747151" y="4338965"/>
            <a:ext cx="219075" cy="3460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134" name="AutoShape 30"/>
          <p:cNvCxnSpPr>
            <a:cxnSpLocks noChangeShapeType="1"/>
            <a:stCxn id="47119" idx="3"/>
            <a:endCxn id="47120" idx="0"/>
          </p:cNvCxnSpPr>
          <p:nvPr/>
        </p:nvCxnSpPr>
        <p:spPr bwMode="auto">
          <a:xfrm flipH="1">
            <a:off x="2793188" y="4846965"/>
            <a:ext cx="173038" cy="4397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135" name="AutoShape 31"/>
          <p:cNvCxnSpPr>
            <a:cxnSpLocks noChangeShapeType="1"/>
            <a:stCxn id="47119" idx="5"/>
            <a:endCxn id="47123" idx="0"/>
          </p:cNvCxnSpPr>
          <p:nvPr/>
        </p:nvCxnSpPr>
        <p:spPr bwMode="auto">
          <a:xfrm>
            <a:off x="3128151" y="4846965"/>
            <a:ext cx="312737" cy="4270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136" name="AutoShape 32"/>
          <p:cNvCxnSpPr>
            <a:cxnSpLocks noChangeShapeType="1"/>
            <a:stCxn id="47120" idx="3"/>
            <a:endCxn id="47121" idx="0"/>
          </p:cNvCxnSpPr>
          <p:nvPr/>
        </p:nvCxnSpPr>
        <p:spPr bwMode="auto">
          <a:xfrm flipH="1">
            <a:off x="2526488" y="5481965"/>
            <a:ext cx="185738" cy="388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137" name="AutoShape 33"/>
          <p:cNvCxnSpPr>
            <a:cxnSpLocks noChangeShapeType="1"/>
            <a:stCxn id="47120" idx="5"/>
            <a:endCxn id="47122" idx="0"/>
          </p:cNvCxnSpPr>
          <p:nvPr/>
        </p:nvCxnSpPr>
        <p:spPr bwMode="auto">
          <a:xfrm>
            <a:off x="2874151" y="5481965"/>
            <a:ext cx="274637" cy="4143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138" name="AutoShape 34"/>
          <p:cNvCxnSpPr>
            <a:cxnSpLocks noChangeShapeType="1"/>
            <a:stCxn id="47116" idx="5"/>
            <a:endCxn id="47120" idx="1"/>
          </p:cNvCxnSpPr>
          <p:nvPr/>
        </p:nvCxnSpPr>
        <p:spPr bwMode="auto">
          <a:xfrm>
            <a:off x="2255026" y="4927928"/>
            <a:ext cx="457200" cy="392112"/>
          </a:xfrm>
          <a:prstGeom prst="straightConnector1">
            <a:avLst/>
          </a:prstGeom>
          <a:noFill/>
          <a:ln w="9525">
            <a:solidFill>
              <a:srgbClr val="FF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7139" name="Text Box 35"/>
          <p:cNvSpPr txBox="1">
            <a:spLocks noChangeArrowheads="1"/>
          </p:cNvSpPr>
          <p:nvPr/>
        </p:nvSpPr>
        <p:spPr bwMode="auto">
          <a:xfrm>
            <a:off x="2655076" y="4877128"/>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sz="1800" b="1">
                <a:solidFill>
                  <a:srgbClr val="FF0000"/>
                </a:solidFill>
                <a:latin typeface="Arial" charset="0"/>
                <a:ea typeface="HGPｺﾞｼｯｸE" pitchFamily="50" charset="-128"/>
              </a:rPr>
              <a:t>×</a:t>
            </a:r>
          </a:p>
        </p:txBody>
      </p:sp>
      <p:sp>
        <p:nvSpPr>
          <p:cNvPr id="47140" name="Text Box 36"/>
          <p:cNvSpPr txBox="1">
            <a:spLocks noChangeArrowheads="1"/>
          </p:cNvSpPr>
          <p:nvPr/>
        </p:nvSpPr>
        <p:spPr bwMode="auto">
          <a:xfrm rot="10800000" flipH="1">
            <a:off x="2347101" y="4804103"/>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ja-JP" altLang="en-US" sz="1800">
                <a:solidFill>
                  <a:srgbClr val="FF0000"/>
                </a:solidFill>
                <a:latin typeface="Arial" charset="0"/>
                <a:ea typeface="ＭＳ Ｐゴシック" pitchFamily="50" charset="-128"/>
              </a:rPr>
              <a:t>⇒</a:t>
            </a:r>
          </a:p>
        </p:txBody>
      </p:sp>
      <p:sp>
        <p:nvSpPr>
          <p:cNvPr id="47141" name="Text Box 37"/>
          <p:cNvSpPr txBox="1">
            <a:spLocks noChangeArrowheads="1"/>
          </p:cNvSpPr>
          <p:nvPr/>
        </p:nvSpPr>
        <p:spPr bwMode="auto">
          <a:xfrm>
            <a:off x="1324751" y="3864303"/>
            <a:ext cx="481012"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[1:8]</a:t>
            </a:r>
          </a:p>
        </p:txBody>
      </p:sp>
      <p:sp>
        <p:nvSpPr>
          <p:cNvPr id="47142" name="Text Box 38"/>
          <p:cNvSpPr txBox="1">
            <a:spLocks noChangeArrowheads="1"/>
          </p:cNvSpPr>
          <p:nvPr/>
        </p:nvSpPr>
        <p:spPr bwMode="auto">
          <a:xfrm>
            <a:off x="710388" y="4473903"/>
            <a:ext cx="48101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[2:6]</a:t>
            </a:r>
          </a:p>
        </p:txBody>
      </p:sp>
      <p:sp>
        <p:nvSpPr>
          <p:cNvPr id="47143" name="Text Box 39"/>
          <p:cNvSpPr txBox="1">
            <a:spLocks noChangeArrowheads="1"/>
          </p:cNvSpPr>
          <p:nvPr/>
        </p:nvSpPr>
        <p:spPr bwMode="auto">
          <a:xfrm>
            <a:off x="634188" y="5434340"/>
            <a:ext cx="35401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[3]</a:t>
            </a:r>
          </a:p>
        </p:txBody>
      </p:sp>
      <p:sp>
        <p:nvSpPr>
          <p:cNvPr id="47144" name="Text Box 40"/>
          <p:cNvSpPr txBox="1">
            <a:spLocks noChangeArrowheads="1"/>
          </p:cNvSpPr>
          <p:nvPr/>
        </p:nvSpPr>
        <p:spPr bwMode="auto">
          <a:xfrm>
            <a:off x="1167588" y="5434340"/>
            <a:ext cx="48101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[4:5]</a:t>
            </a:r>
          </a:p>
        </p:txBody>
      </p:sp>
      <p:sp>
        <p:nvSpPr>
          <p:cNvPr id="47145" name="Text Box 41"/>
          <p:cNvSpPr txBox="1">
            <a:spLocks noChangeArrowheads="1"/>
          </p:cNvSpPr>
          <p:nvPr/>
        </p:nvSpPr>
        <p:spPr bwMode="auto">
          <a:xfrm>
            <a:off x="1167588" y="5997903"/>
            <a:ext cx="35401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[5]</a:t>
            </a:r>
          </a:p>
        </p:txBody>
      </p:sp>
      <p:sp>
        <p:nvSpPr>
          <p:cNvPr id="47146" name="Text Box 42"/>
          <p:cNvSpPr txBox="1">
            <a:spLocks noChangeArrowheads="1"/>
          </p:cNvSpPr>
          <p:nvPr/>
        </p:nvSpPr>
        <p:spPr bwMode="auto">
          <a:xfrm>
            <a:off x="1624788" y="5434340"/>
            <a:ext cx="35401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[6]</a:t>
            </a:r>
          </a:p>
        </p:txBody>
      </p:sp>
      <p:sp>
        <p:nvSpPr>
          <p:cNvPr id="47147" name="Text Box 43"/>
          <p:cNvSpPr txBox="1">
            <a:spLocks noChangeArrowheads="1"/>
          </p:cNvSpPr>
          <p:nvPr/>
        </p:nvSpPr>
        <p:spPr bwMode="auto">
          <a:xfrm>
            <a:off x="2691588" y="3940503"/>
            <a:ext cx="5651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[9:14]</a:t>
            </a:r>
          </a:p>
        </p:txBody>
      </p:sp>
      <p:sp>
        <p:nvSpPr>
          <p:cNvPr id="47148" name="Text Box 44"/>
          <p:cNvSpPr txBox="1">
            <a:spLocks noChangeArrowheads="1"/>
          </p:cNvSpPr>
          <p:nvPr/>
        </p:nvSpPr>
        <p:spPr bwMode="auto">
          <a:xfrm>
            <a:off x="3072588" y="4550103"/>
            <a:ext cx="649288"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[10:14]</a:t>
            </a:r>
          </a:p>
        </p:txBody>
      </p:sp>
      <p:sp>
        <p:nvSpPr>
          <p:cNvPr id="47149" name="Text Box 45"/>
          <p:cNvSpPr txBox="1">
            <a:spLocks noChangeArrowheads="1"/>
          </p:cNvSpPr>
          <p:nvPr/>
        </p:nvSpPr>
        <p:spPr bwMode="auto">
          <a:xfrm>
            <a:off x="2131201" y="4529465"/>
            <a:ext cx="481012"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[7:8]</a:t>
            </a:r>
          </a:p>
        </p:txBody>
      </p:sp>
      <p:sp>
        <p:nvSpPr>
          <p:cNvPr id="47150" name="Text Box 46"/>
          <p:cNvSpPr txBox="1">
            <a:spLocks noChangeArrowheads="1"/>
          </p:cNvSpPr>
          <p:nvPr/>
        </p:nvSpPr>
        <p:spPr bwMode="auto">
          <a:xfrm>
            <a:off x="2137551" y="5453390"/>
            <a:ext cx="354012"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[8]</a:t>
            </a:r>
          </a:p>
        </p:txBody>
      </p:sp>
      <p:sp>
        <p:nvSpPr>
          <p:cNvPr id="47151" name="Text Box 47"/>
          <p:cNvSpPr txBox="1">
            <a:spLocks noChangeArrowheads="1"/>
          </p:cNvSpPr>
          <p:nvPr/>
        </p:nvSpPr>
        <p:spPr bwMode="auto">
          <a:xfrm>
            <a:off x="2996388" y="4877128"/>
            <a:ext cx="649288"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[11:13]</a:t>
            </a:r>
          </a:p>
        </p:txBody>
      </p:sp>
      <p:sp>
        <p:nvSpPr>
          <p:cNvPr id="47152" name="Text Box 48"/>
          <p:cNvSpPr txBox="1">
            <a:spLocks noChangeArrowheads="1"/>
          </p:cNvSpPr>
          <p:nvPr/>
        </p:nvSpPr>
        <p:spPr bwMode="auto">
          <a:xfrm>
            <a:off x="3185301" y="5997903"/>
            <a:ext cx="4381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[13]</a:t>
            </a:r>
          </a:p>
        </p:txBody>
      </p:sp>
      <p:sp>
        <p:nvSpPr>
          <p:cNvPr id="47153" name="Text Box 49"/>
          <p:cNvSpPr txBox="1">
            <a:spLocks noChangeArrowheads="1"/>
          </p:cNvSpPr>
          <p:nvPr/>
        </p:nvSpPr>
        <p:spPr bwMode="auto">
          <a:xfrm>
            <a:off x="3453588" y="5312103"/>
            <a:ext cx="4381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[14]</a:t>
            </a:r>
          </a:p>
        </p:txBody>
      </p:sp>
      <p:sp>
        <p:nvSpPr>
          <p:cNvPr id="47154" name="Text Box 50"/>
          <p:cNvSpPr txBox="1">
            <a:spLocks noChangeArrowheads="1"/>
          </p:cNvSpPr>
          <p:nvPr/>
        </p:nvSpPr>
        <p:spPr bwMode="auto">
          <a:xfrm>
            <a:off x="2462988" y="5997903"/>
            <a:ext cx="4381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[12]</a:t>
            </a:r>
          </a:p>
        </p:txBody>
      </p:sp>
      <p:sp>
        <p:nvSpPr>
          <p:cNvPr id="47155" name="Text Box 51"/>
          <p:cNvSpPr txBox="1">
            <a:spLocks noChangeArrowheads="1"/>
          </p:cNvSpPr>
          <p:nvPr/>
        </p:nvSpPr>
        <p:spPr bwMode="auto">
          <a:xfrm>
            <a:off x="2234388" y="3376940"/>
            <a:ext cx="5651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[0:14]</a:t>
            </a:r>
          </a:p>
        </p:txBody>
      </p:sp>
      <p:sp>
        <p:nvSpPr>
          <p:cNvPr id="47156" name="Rectangle 52"/>
          <p:cNvSpPr>
            <a:spLocks noChangeArrowheads="1"/>
          </p:cNvSpPr>
          <p:nvPr/>
        </p:nvSpPr>
        <p:spPr bwMode="auto">
          <a:xfrm>
            <a:off x="4825188" y="3300740"/>
            <a:ext cx="3657600" cy="31242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57" name="Oval 53"/>
          <p:cNvSpPr>
            <a:spLocks noChangeArrowheads="1"/>
          </p:cNvSpPr>
          <p:nvPr/>
        </p:nvSpPr>
        <p:spPr bwMode="auto">
          <a:xfrm>
            <a:off x="6501588" y="3580140"/>
            <a:ext cx="228600" cy="2286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kumimoji="1" lang="en-US" altLang="ja-JP" sz="1000">
                <a:latin typeface="Arial" charset="0"/>
                <a:ea typeface="ＭＳ Ｐゴシック" pitchFamily="50" charset="-128"/>
              </a:rPr>
              <a:t>A</a:t>
            </a:r>
          </a:p>
        </p:txBody>
      </p:sp>
      <p:sp>
        <p:nvSpPr>
          <p:cNvPr id="47158" name="Oval 54"/>
          <p:cNvSpPr>
            <a:spLocks noChangeArrowheads="1"/>
          </p:cNvSpPr>
          <p:nvPr/>
        </p:nvSpPr>
        <p:spPr bwMode="auto">
          <a:xfrm>
            <a:off x="6044388" y="4037340"/>
            <a:ext cx="228600" cy="2286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kumimoji="1" lang="en-US" altLang="ja-JP" sz="1000">
                <a:latin typeface="Arial" charset="0"/>
                <a:ea typeface="ＭＳ Ｐゴシック" pitchFamily="50" charset="-128"/>
              </a:rPr>
              <a:t>B</a:t>
            </a:r>
          </a:p>
        </p:txBody>
      </p:sp>
      <p:sp>
        <p:nvSpPr>
          <p:cNvPr id="47159" name="Oval 55"/>
          <p:cNvSpPr>
            <a:spLocks noChangeArrowheads="1"/>
          </p:cNvSpPr>
          <p:nvPr/>
        </p:nvSpPr>
        <p:spPr bwMode="auto">
          <a:xfrm>
            <a:off x="5434788" y="4680278"/>
            <a:ext cx="228600" cy="2286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kumimoji="1" lang="en-US" altLang="ja-JP" sz="1000">
                <a:latin typeface="Arial" charset="0"/>
                <a:ea typeface="ＭＳ Ｐゴシック" pitchFamily="50" charset="-128"/>
              </a:rPr>
              <a:t>C</a:t>
            </a:r>
          </a:p>
        </p:txBody>
      </p:sp>
      <p:sp>
        <p:nvSpPr>
          <p:cNvPr id="47160" name="Oval 56"/>
          <p:cNvSpPr>
            <a:spLocks noChangeArrowheads="1"/>
          </p:cNvSpPr>
          <p:nvPr/>
        </p:nvSpPr>
        <p:spPr bwMode="auto">
          <a:xfrm>
            <a:off x="4977588" y="5239078"/>
            <a:ext cx="228600" cy="2286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kumimoji="1" lang="en-US" altLang="ja-JP" sz="1000">
                <a:latin typeface="Arial" charset="0"/>
                <a:ea typeface="ＭＳ Ｐゴシック" pitchFamily="50" charset="-128"/>
              </a:rPr>
              <a:t>D</a:t>
            </a:r>
          </a:p>
        </p:txBody>
      </p:sp>
      <p:sp>
        <p:nvSpPr>
          <p:cNvPr id="47161" name="Oval 57"/>
          <p:cNvSpPr>
            <a:spLocks noChangeArrowheads="1"/>
          </p:cNvSpPr>
          <p:nvPr/>
        </p:nvSpPr>
        <p:spPr bwMode="auto">
          <a:xfrm>
            <a:off x="5447488" y="5277178"/>
            <a:ext cx="228600" cy="2286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kumimoji="1" lang="en-US" altLang="ja-JP" sz="1000">
                <a:latin typeface="Arial" charset="0"/>
                <a:ea typeface="ＭＳ Ｐゴシック" pitchFamily="50" charset="-128"/>
              </a:rPr>
              <a:t>E</a:t>
            </a:r>
          </a:p>
        </p:txBody>
      </p:sp>
      <p:sp>
        <p:nvSpPr>
          <p:cNvPr id="47162" name="Oval 58"/>
          <p:cNvSpPr>
            <a:spLocks noChangeArrowheads="1"/>
          </p:cNvSpPr>
          <p:nvPr/>
        </p:nvSpPr>
        <p:spPr bwMode="auto">
          <a:xfrm>
            <a:off x="5434788" y="5848678"/>
            <a:ext cx="228600" cy="2286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kumimoji="1" lang="en-US" altLang="ja-JP" sz="1000">
                <a:latin typeface="Arial" charset="0"/>
                <a:ea typeface="ＭＳ Ｐゴシック" pitchFamily="50" charset="-128"/>
              </a:rPr>
              <a:t>F</a:t>
            </a:r>
          </a:p>
        </p:txBody>
      </p:sp>
      <p:sp>
        <p:nvSpPr>
          <p:cNvPr id="47163" name="Oval 59"/>
          <p:cNvSpPr>
            <a:spLocks noChangeArrowheads="1"/>
          </p:cNvSpPr>
          <p:nvPr/>
        </p:nvSpPr>
        <p:spPr bwMode="auto">
          <a:xfrm>
            <a:off x="5891988" y="5277178"/>
            <a:ext cx="228600" cy="2286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kumimoji="1" lang="en-US" altLang="ja-JP" sz="1000">
                <a:latin typeface="Arial" charset="0"/>
                <a:ea typeface="ＭＳ Ｐゴシック" pitchFamily="50" charset="-128"/>
              </a:rPr>
              <a:t>G</a:t>
            </a:r>
          </a:p>
        </p:txBody>
      </p:sp>
      <p:sp>
        <p:nvSpPr>
          <p:cNvPr id="47164" name="Oval 60"/>
          <p:cNvSpPr>
            <a:spLocks noChangeArrowheads="1"/>
          </p:cNvSpPr>
          <p:nvPr/>
        </p:nvSpPr>
        <p:spPr bwMode="auto">
          <a:xfrm>
            <a:off x="6307913" y="4702503"/>
            <a:ext cx="228600" cy="2286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kumimoji="1" lang="en-US" altLang="ja-JP" sz="1000">
                <a:latin typeface="Arial" charset="0"/>
                <a:ea typeface="ＭＳ Ｐゴシック" pitchFamily="50" charset="-128"/>
              </a:rPr>
              <a:t>H</a:t>
            </a:r>
          </a:p>
        </p:txBody>
      </p:sp>
      <p:sp>
        <p:nvSpPr>
          <p:cNvPr id="47165" name="Oval 61"/>
          <p:cNvSpPr>
            <a:spLocks noChangeArrowheads="1"/>
          </p:cNvSpPr>
          <p:nvPr/>
        </p:nvSpPr>
        <p:spPr bwMode="auto">
          <a:xfrm>
            <a:off x="6307913" y="5308928"/>
            <a:ext cx="228600" cy="2286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kumimoji="1" lang="en-US" altLang="ja-JP" sz="1000">
                <a:latin typeface="Arial" charset="0"/>
                <a:ea typeface="ＭＳ Ｐゴシック" pitchFamily="50" charset="-128"/>
              </a:rPr>
              <a:t>I</a:t>
            </a:r>
          </a:p>
        </p:txBody>
      </p:sp>
      <p:sp>
        <p:nvSpPr>
          <p:cNvPr id="47166" name="Oval 62"/>
          <p:cNvSpPr>
            <a:spLocks noChangeArrowheads="1"/>
          </p:cNvSpPr>
          <p:nvPr/>
        </p:nvSpPr>
        <p:spPr bwMode="auto">
          <a:xfrm>
            <a:off x="6895288" y="4143703"/>
            <a:ext cx="228600" cy="2286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kumimoji="1" lang="en-US" altLang="ja-JP" sz="1000">
                <a:latin typeface="Arial" charset="0"/>
                <a:ea typeface="ＭＳ Ｐゴシック" pitchFamily="50" charset="-128"/>
              </a:rPr>
              <a:t>J</a:t>
            </a:r>
          </a:p>
        </p:txBody>
      </p:sp>
      <p:sp>
        <p:nvSpPr>
          <p:cNvPr id="47167" name="Oval 63"/>
          <p:cNvSpPr>
            <a:spLocks noChangeArrowheads="1"/>
          </p:cNvSpPr>
          <p:nvPr/>
        </p:nvSpPr>
        <p:spPr bwMode="auto">
          <a:xfrm>
            <a:off x="7276288" y="4651703"/>
            <a:ext cx="228600" cy="2286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kumimoji="1" lang="en-US" altLang="ja-JP" sz="1000">
                <a:latin typeface="Arial" charset="0"/>
                <a:ea typeface="ＭＳ Ｐゴシック" pitchFamily="50" charset="-128"/>
              </a:rPr>
              <a:t>K</a:t>
            </a:r>
          </a:p>
        </p:txBody>
      </p:sp>
      <p:sp>
        <p:nvSpPr>
          <p:cNvPr id="47168" name="Oval 64"/>
          <p:cNvSpPr>
            <a:spLocks noChangeArrowheads="1"/>
          </p:cNvSpPr>
          <p:nvPr/>
        </p:nvSpPr>
        <p:spPr bwMode="auto">
          <a:xfrm>
            <a:off x="7022288" y="5286703"/>
            <a:ext cx="228600" cy="2286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kumimoji="1" lang="en-US" altLang="ja-JP" sz="1000">
                <a:latin typeface="Arial" charset="0"/>
                <a:ea typeface="ＭＳ Ｐゴシック" pitchFamily="50" charset="-128"/>
              </a:rPr>
              <a:t>L</a:t>
            </a:r>
          </a:p>
        </p:txBody>
      </p:sp>
      <p:sp>
        <p:nvSpPr>
          <p:cNvPr id="47169" name="Oval 65"/>
          <p:cNvSpPr>
            <a:spLocks noChangeArrowheads="1"/>
          </p:cNvSpPr>
          <p:nvPr/>
        </p:nvSpPr>
        <p:spPr bwMode="auto">
          <a:xfrm>
            <a:off x="6755588" y="5870903"/>
            <a:ext cx="228600" cy="2286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kumimoji="1" lang="en-US" altLang="ja-JP" sz="1000">
                <a:latin typeface="Arial" charset="0"/>
                <a:ea typeface="ＭＳ Ｐゴシック" pitchFamily="50" charset="-128"/>
              </a:rPr>
              <a:t>M</a:t>
            </a:r>
          </a:p>
        </p:txBody>
      </p:sp>
      <p:sp>
        <p:nvSpPr>
          <p:cNvPr id="47170" name="Oval 66"/>
          <p:cNvSpPr>
            <a:spLocks noChangeArrowheads="1"/>
          </p:cNvSpPr>
          <p:nvPr/>
        </p:nvSpPr>
        <p:spPr bwMode="auto">
          <a:xfrm>
            <a:off x="7377888" y="5896303"/>
            <a:ext cx="228600" cy="2286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kumimoji="1" lang="en-US" altLang="ja-JP" sz="1000">
                <a:latin typeface="Arial" charset="0"/>
                <a:ea typeface="ＭＳ Ｐゴシック" pitchFamily="50" charset="-128"/>
              </a:rPr>
              <a:t>N</a:t>
            </a:r>
          </a:p>
        </p:txBody>
      </p:sp>
      <p:sp>
        <p:nvSpPr>
          <p:cNvPr id="47171" name="Oval 67"/>
          <p:cNvSpPr>
            <a:spLocks noChangeArrowheads="1"/>
          </p:cNvSpPr>
          <p:nvPr/>
        </p:nvSpPr>
        <p:spPr bwMode="auto">
          <a:xfrm>
            <a:off x="7682688" y="5274003"/>
            <a:ext cx="201613" cy="2286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kumimoji="1" lang="en-US" altLang="ja-JP" sz="1000">
                <a:latin typeface="Arial" charset="0"/>
                <a:ea typeface="ＭＳ Ｐゴシック" pitchFamily="50" charset="-128"/>
              </a:rPr>
              <a:t>O</a:t>
            </a:r>
          </a:p>
        </p:txBody>
      </p:sp>
      <p:cxnSp>
        <p:nvCxnSpPr>
          <p:cNvPr id="47172" name="AutoShape 68"/>
          <p:cNvCxnSpPr>
            <a:cxnSpLocks noChangeShapeType="1"/>
            <a:stCxn id="47157" idx="3"/>
            <a:endCxn id="47158" idx="7"/>
          </p:cNvCxnSpPr>
          <p:nvPr/>
        </p:nvCxnSpPr>
        <p:spPr bwMode="auto">
          <a:xfrm flipH="1">
            <a:off x="6239651" y="3775403"/>
            <a:ext cx="295275" cy="2952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173" name="AutoShape 69"/>
          <p:cNvCxnSpPr>
            <a:cxnSpLocks noChangeShapeType="1"/>
            <a:stCxn id="47158" idx="3"/>
            <a:endCxn id="47159" idx="7"/>
          </p:cNvCxnSpPr>
          <p:nvPr/>
        </p:nvCxnSpPr>
        <p:spPr bwMode="auto">
          <a:xfrm flipH="1">
            <a:off x="5630051" y="4232603"/>
            <a:ext cx="447675" cy="48101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174" name="AutoShape 70"/>
          <p:cNvCxnSpPr>
            <a:cxnSpLocks noChangeShapeType="1"/>
            <a:stCxn id="47159" idx="3"/>
            <a:endCxn id="47160" idx="7"/>
          </p:cNvCxnSpPr>
          <p:nvPr/>
        </p:nvCxnSpPr>
        <p:spPr bwMode="auto">
          <a:xfrm flipH="1">
            <a:off x="5172851" y="4875540"/>
            <a:ext cx="295275" cy="396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175" name="AutoShape 71"/>
          <p:cNvCxnSpPr>
            <a:cxnSpLocks noChangeShapeType="1"/>
            <a:stCxn id="47159" idx="4"/>
            <a:endCxn id="47161" idx="0"/>
          </p:cNvCxnSpPr>
          <p:nvPr/>
        </p:nvCxnSpPr>
        <p:spPr bwMode="auto">
          <a:xfrm>
            <a:off x="5549088" y="4908878"/>
            <a:ext cx="12700" cy="3683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176" name="AutoShape 72"/>
          <p:cNvCxnSpPr>
            <a:cxnSpLocks noChangeShapeType="1"/>
            <a:stCxn id="47161" idx="4"/>
            <a:endCxn id="47162" idx="0"/>
          </p:cNvCxnSpPr>
          <p:nvPr/>
        </p:nvCxnSpPr>
        <p:spPr bwMode="auto">
          <a:xfrm flipH="1">
            <a:off x="5549088" y="5505778"/>
            <a:ext cx="12700" cy="3429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177" name="AutoShape 73"/>
          <p:cNvCxnSpPr>
            <a:cxnSpLocks noChangeShapeType="1"/>
            <a:stCxn id="47159" idx="5"/>
            <a:endCxn id="47163" idx="0"/>
          </p:cNvCxnSpPr>
          <p:nvPr/>
        </p:nvCxnSpPr>
        <p:spPr bwMode="auto">
          <a:xfrm>
            <a:off x="5630051" y="4875540"/>
            <a:ext cx="376237" cy="4016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178" name="AutoShape 74"/>
          <p:cNvCxnSpPr>
            <a:cxnSpLocks noChangeShapeType="1"/>
            <a:stCxn id="47164" idx="4"/>
            <a:endCxn id="47165" idx="0"/>
          </p:cNvCxnSpPr>
          <p:nvPr/>
        </p:nvCxnSpPr>
        <p:spPr bwMode="auto">
          <a:xfrm>
            <a:off x="6422213" y="4931103"/>
            <a:ext cx="0" cy="3778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179" name="AutoShape 75"/>
          <p:cNvCxnSpPr>
            <a:cxnSpLocks noChangeShapeType="1"/>
            <a:stCxn id="47157" idx="5"/>
            <a:endCxn id="47166" idx="1"/>
          </p:cNvCxnSpPr>
          <p:nvPr/>
        </p:nvCxnSpPr>
        <p:spPr bwMode="auto">
          <a:xfrm>
            <a:off x="6696851" y="3775403"/>
            <a:ext cx="231775" cy="40163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180" name="AutoShape 76"/>
          <p:cNvCxnSpPr>
            <a:cxnSpLocks noChangeShapeType="1"/>
            <a:stCxn id="47166" idx="5"/>
            <a:endCxn id="47167" idx="1"/>
          </p:cNvCxnSpPr>
          <p:nvPr/>
        </p:nvCxnSpPr>
        <p:spPr bwMode="auto">
          <a:xfrm>
            <a:off x="7090551" y="4338965"/>
            <a:ext cx="219075" cy="3460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181" name="AutoShape 77"/>
          <p:cNvCxnSpPr>
            <a:cxnSpLocks noChangeShapeType="1"/>
            <a:stCxn id="47164" idx="5"/>
            <a:endCxn id="47168" idx="1"/>
          </p:cNvCxnSpPr>
          <p:nvPr/>
        </p:nvCxnSpPr>
        <p:spPr bwMode="auto">
          <a:xfrm>
            <a:off x="6503176" y="4897765"/>
            <a:ext cx="552450" cy="4222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182" name="AutoShape 78"/>
          <p:cNvCxnSpPr>
            <a:cxnSpLocks noChangeShapeType="1"/>
            <a:stCxn id="47167" idx="5"/>
            <a:endCxn id="47171" idx="0"/>
          </p:cNvCxnSpPr>
          <p:nvPr/>
        </p:nvCxnSpPr>
        <p:spPr bwMode="auto">
          <a:xfrm>
            <a:off x="7471551" y="4846965"/>
            <a:ext cx="312737" cy="4270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183" name="AutoShape 79"/>
          <p:cNvCxnSpPr>
            <a:cxnSpLocks noChangeShapeType="1"/>
            <a:stCxn id="47168" idx="3"/>
            <a:endCxn id="47169" idx="0"/>
          </p:cNvCxnSpPr>
          <p:nvPr/>
        </p:nvCxnSpPr>
        <p:spPr bwMode="auto">
          <a:xfrm flipH="1">
            <a:off x="6869888" y="5481965"/>
            <a:ext cx="185738" cy="388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184" name="AutoShape 80"/>
          <p:cNvCxnSpPr>
            <a:cxnSpLocks noChangeShapeType="1"/>
            <a:stCxn id="47168" idx="5"/>
            <a:endCxn id="47170" idx="0"/>
          </p:cNvCxnSpPr>
          <p:nvPr/>
        </p:nvCxnSpPr>
        <p:spPr bwMode="auto">
          <a:xfrm>
            <a:off x="7217551" y="5481965"/>
            <a:ext cx="274637" cy="4143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7185" name="Text Box 81"/>
          <p:cNvSpPr txBox="1">
            <a:spLocks noChangeArrowheads="1"/>
          </p:cNvSpPr>
          <p:nvPr/>
        </p:nvSpPr>
        <p:spPr bwMode="auto">
          <a:xfrm>
            <a:off x="5663388" y="3864303"/>
            <a:ext cx="48101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[1:8]</a:t>
            </a:r>
          </a:p>
        </p:txBody>
      </p:sp>
      <p:sp>
        <p:nvSpPr>
          <p:cNvPr id="47186" name="Text Box 82"/>
          <p:cNvSpPr txBox="1">
            <a:spLocks noChangeArrowheads="1"/>
          </p:cNvSpPr>
          <p:nvPr/>
        </p:nvSpPr>
        <p:spPr bwMode="auto">
          <a:xfrm>
            <a:off x="5053788" y="4473903"/>
            <a:ext cx="48101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[2:6]</a:t>
            </a:r>
          </a:p>
        </p:txBody>
      </p:sp>
      <p:sp>
        <p:nvSpPr>
          <p:cNvPr id="47187" name="Text Box 83"/>
          <p:cNvSpPr txBox="1">
            <a:spLocks noChangeArrowheads="1"/>
          </p:cNvSpPr>
          <p:nvPr/>
        </p:nvSpPr>
        <p:spPr bwMode="auto">
          <a:xfrm>
            <a:off x="4977588" y="5464503"/>
            <a:ext cx="35401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[3]</a:t>
            </a:r>
          </a:p>
        </p:txBody>
      </p:sp>
      <p:sp>
        <p:nvSpPr>
          <p:cNvPr id="47188" name="Text Box 84"/>
          <p:cNvSpPr txBox="1">
            <a:spLocks noChangeArrowheads="1"/>
          </p:cNvSpPr>
          <p:nvPr/>
        </p:nvSpPr>
        <p:spPr bwMode="auto">
          <a:xfrm>
            <a:off x="5510988" y="5464503"/>
            <a:ext cx="48101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[4:5]</a:t>
            </a:r>
          </a:p>
        </p:txBody>
      </p:sp>
      <p:sp>
        <p:nvSpPr>
          <p:cNvPr id="47189" name="Text Box 85"/>
          <p:cNvSpPr txBox="1">
            <a:spLocks noChangeArrowheads="1"/>
          </p:cNvSpPr>
          <p:nvPr/>
        </p:nvSpPr>
        <p:spPr bwMode="auto">
          <a:xfrm>
            <a:off x="5510988" y="5997903"/>
            <a:ext cx="35401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[5]</a:t>
            </a:r>
          </a:p>
        </p:txBody>
      </p:sp>
      <p:sp>
        <p:nvSpPr>
          <p:cNvPr id="47190" name="Text Box 86"/>
          <p:cNvSpPr txBox="1">
            <a:spLocks noChangeArrowheads="1"/>
          </p:cNvSpPr>
          <p:nvPr/>
        </p:nvSpPr>
        <p:spPr bwMode="auto">
          <a:xfrm>
            <a:off x="5968188" y="5464503"/>
            <a:ext cx="35401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[6]</a:t>
            </a:r>
          </a:p>
        </p:txBody>
      </p:sp>
      <p:sp>
        <p:nvSpPr>
          <p:cNvPr id="47191" name="Text Box 87"/>
          <p:cNvSpPr txBox="1">
            <a:spLocks noChangeArrowheads="1"/>
          </p:cNvSpPr>
          <p:nvPr/>
        </p:nvSpPr>
        <p:spPr bwMode="auto">
          <a:xfrm>
            <a:off x="6882588" y="3910340"/>
            <a:ext cx="5651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[9:14]</a:t>
            </a:r>
          </a:p>
        </p:txBody>
      </p:sp>
      <p:sp>
        <p:nvSpPr>
          <p:cNvPr id="47192" name="Text Box 88"/>
          <p:cNvSpPr txBox="1">
            <a:spLocks noChangeArrowheads="1"/>
          </p:cNvSpPr>
          <p:nvPr/>
        </p:nvSpPr>
        <p:spPr bwMode="auto">
          <a:xfrm>
            <a:off x="7415988" y="4550103"/>
            <a:ext cx="649288"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[10:14]</a:t>
            </a:r>
          </a:p>
        </p:txBody>
      </p:sp>
      <p:sp>
        <p:nvSpPr>
          <p:cNvPr id="47193" name="Text Box 89"/>
          <p:cNvSpPr txBox="1">
            <a:spLocks noChangeArrowheads="1"/>
          </p:cNvSpPr>
          <p:nvPr/>
        </p:nvSpPr>
        <p:spPr bwMode="auto">
          <a:xfrm>
            <a:off x="6116757" y="4424888"/>
            <a:ext cx="1115498"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sz="1400" dirty="0">
                <a:solidFill>
                  <a:srgbClr val="FF0000"/>
                </a:solidFill>
                <a:latin typeface="Arial" charset="0"/>
                <a:ea typeface="ＭＳ Ｐゴシック" pitchFamily="50" charset="-128"/>
              </a:rPr>
              <a:t>[7:8],[11:13]</a:t>
            </a:r>
            <a:endParaRPr kumimoji="1" lang="ja-JP" altLang="en-US" sz="1400" dirty="0">
              <a:solidFill>
                <a:srgbClr val="FF0000"/>
              </a:solidFill>
              <a:latin typeface="Arial" charset="0"/>
              <a:ea typeface="ＭＳ Ｐゴシック" pitchFamily="50" charset="-128"/>
            </a:endParaRPr>
          </a:p>
        </p:txBody>
      </p:sp>
      <p:sp>
        <p:nvSpPr>
          <p:cNvPr id="47194" name="Text Box 90"/>
          <p:cNvSpPr txBox="1">
            <a:spLocks noChangeArrowheads="1"/>
          </p:cNvSpPr>
          <p:nvPr/>
        </p:nvSpPr>
        <p:spPr bwMode="auto">
          <a:xfrm>
            <a:off x="6425388" y="5464503"/>
            <a:ext cx="35401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[8]</a:t>
            </a:r>
          </a:p>
        </p:txBody>
      </p:sp>
      <p:sp>
        <p:nvSpPr>
          <p:cNvPr id="47195" name="Text Box 91"/>
          <p:cNvSpPr txBox="1">
            <a:spLocks noChangeArrowheads="1"/>
          </p:cNvSpPr>
          <p:nvPr/>
        </p:nvSpPr>
        <p:spPr bwMode="auto">
          <a:xfrm>
            <a:off x="7028638" y="5083503"/>
            <a:ext cx="649288"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[11:13]</a:t>
            </a:r>
          </a:p>
        </p:txBody>
      </p:sp>
      <p:sp>
        <p:nvSpPr>
          <p:cNvPr id="47196" name="Text Box 92"/>
          <p:cNvSpPr txBox="1">
            <a:spLocks noChangeArrowheads="1"/>
          </p:cNvSpPr>
          <p:nvPr/>
        </p:nvSpPr>
        <p:spPr bwMode="auto">
          <a:xfrm>
            <a:off x="7528701" y="5997903"/>
            <a:ext cx="4381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[13]</a:t>
            </a:r>
          </a:p>
        </p:txBody>
      </p:sp>
      <p:sp>
        <p:nvSpPr>
          <p:cNvPr id="47197" name="Text Box 93"/>
          <p:cNvSpPr txBox="1">
            <a:spLocks noChangeArrowheads="1"/>
          </p:cNvSpPr>
          <p:nvPr/>
        </p:nvSpPr>
        <p:spPr bwMode="auto">
          <a:xfrm>
            <a:off x="7796988" y="5312103"/>
            <a:ext cx="4381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[14]</a:t>
            </a:r>
          </a:p>
        </p:txBody>
      </p:sp>
      <p:sp>
        <p:nvSpPr>
          <p:cNvPr id="47198" name="Text Box 94"/>
          <p:cNvSpPr txBox="1">
            <a:spLocks noChangeArrowheads="1"/>
          </p:cNvSpPr>
          <p:nvPr/>
        </p:nvSpPr>
        <p:spPr bwMode="auto">
          <a:xfrm>
            <a:off x="6806388" y="5997903"/>
            <a:ext cx="4381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[12]</a:t>
            </a:r>
          </a:p>
        </p:txBody>
      </p:sp>
      <p:sp>
        <p:nvSpPr>
          <p:cNvPr id="47199" name="Text Box 95"/>
          <p:cNvSpPr txBox="1">
            <a:spLocks noChangeArrowheads="1"/>
          </p:cNvSpPr>
          <p:nvPr/>
        </p:nvSpPr>
        <p:spPr bwMode="auto">
          <a:xfrm>
            <a:off x="6577788" y="3376940"/>
            <a:ext cx="5651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[0:14]</a:t>
            </a:r>
          </a:p>
        </p:txBody>
      </p:sp>
      <p:cxnSp>
        <p:nvCxnSpPr>
          <p:cNvPr id="47200" name="AutoShape 96"/>
          <p:cNvCxnSpPr>
            <a:cxnSpLocks noChangeShapeType="1"/>
            <a:stCxn id="47158" idx="5"/>
            <a:endCxn id="47164" idx="0"/>
          </p:cNvCxnSpPr>
          <p:nvPr/>
        </p:nvCxnSpPr>
        <p:spPr bwMode="auto">
          <a:xfrm>
            <a:off x="6239651" y="4232603"/>
            <a:ext cx="182562" cy="4699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7201" name="AutoShape 97"/>
          <p:cNvSpPr>
            <a:spLocks noChangeArrowheads="1"/>
          </p:cNvSpPr>
          <p:nvPr/>
        </p:nvSpPr>
        <p:spPr bwMode="auto">
          <a:xfrm>
            <a:off x="4215588" y="4748540"/>
            <a:ext cx="533400" cy="409575"/>
          </a:xfrm>
          <a:prstGeom prst="rightArrow">
            <a:avLst>
              <a:gd name="adj1" fmla="val 50000"/>
              <a:gd name="adj2" fmla="val 32558"/>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202" name="Rectangle 98"/>
          <p:cNvSpPr>
            <a:spLocks noChangeArrowheads="1"/>
          </p:cNvSpPr>
          <p:nvPr/>
        </p:nvSpPr>
        <p:spPr bwMode="auto">
          <a:xfrm>
            <a:off x="7624526" y="3206777"/>
            <a:ext cx="1480120" cy="925652"/>
          </a:xfrm>
          <a:prstGeom prst="rect">
            <a:avLst/>
          </a:prstGeom>
          <a:solidFill>
            <a:srgbClr val="FF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kumimoji="1" lang="en-US" altLang="ja-JP" dirty="0" smtClean="0">
                <a:solidFill>
                  <a:srgbClr val="FF0000"/>
                </a:solidFill>
                <a:latin typeface="Arial" charset="0"/>
                <a:ea typeface="ＭＳ Ｐゴシック" pitchFamily="50" charset="-128"/>
              </a:rPr>
              <a:t>Can’t merge </a:t>
            </a:r>
            <a:r>
              <a:rPr kumimoji="1" lang="en-US" altLang="ja-JP" dirty="0">
                <a:solidFill>
                  <a:srgbClr val="FF0000"/>
                </a:solidFill>
                <a:latin typeface="Arial" charset="0"/>
                <a:ea typeface="ＭＳ Ｐゴシック" pitchFamily="50" charset="-128"/>
              </a:rPr>
              <a:t>address spaces!</a:t>
            </a:r>
          </a:p>
        </p:txBody>
      </p:sp>
      <p:sp>
        <p:nvSpPr>
          <p:cNvPr id="47203" name="Line 99"/>
          <p:cNvSpPr>
            <a:spLocks noChangeShapeType="1"/>
          </p:cNvSpPr>
          <p:nvPr/>
        </p:nvSpPr>
        <p:spPr bwMode="auto">
          <a:xfrm flipH="1">
            <a:off x="6895287" y="4132429"/>
            <a:ext cx="1339849" cy="6002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7205" name="Text Box 101"/>
          <p:cNvSpPr txBox="1">
            <a:spLocks noChangeArrowheads="1"/>
          </p:cNvSpPr>
          <p:nvPr/>
        </p:nvSpPr>
        <p:spPr bwMode="auto">
          <a:xfrm>
            <a:off x="6217426" y="4613603"/>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sz="1800" b="1">
                <a:solidFill>
                  <a:srgbClr val="FF0000"/>
                </a:solidFill>
                <a:latin typeface="Arial" charset="0"/>
                <a:ea typeface="HGPｺﾞｼｯｸE" pitchFamily="50" charset="-128"/>
              </a:rPr>
              <a:t>×</a:t>
            </a:r>
          </a:p>
        </p:txBody>
      </p:sp>
      <p:sp>
        <p:nvSpPr>
          <p:cNvPr id="104" name="Rectangle 1"/>
          <p:cNvSpPr txBox="1">
            <a:spLocks noChangeArrowheads="1"/>
          </p:cNvSpPr>
          <p:nvPr/>
        </p:nvSpPr>
        <p:spPr>
          <a:xfrm>
            <a:off x="467544" y="656163"/>
            <a:ext cx="8223250" cy="756613"/>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0" algn="l"/>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 pos="8293100" algn="l"/>
              </a:tabLst>
            </a:pPr>
            <a:r>
              <a:rPr lang="en-US" altLang="ja-JP" dirty="0">
                <a:ea typeface="ＭＳ Ｐゴシック" pitchFamily="50" charset="-128"/>
              </a:rPr>
              <a:t>Self H</a:t>
            </a:r>
            <a:r>
              <a:rPr lang="en-US" altLang="ja-JP" dirty="0" smtClean="0">
                <a:ea typeface="ＭＳ Ｐゴシック" pitchFamily="50" charset="-128"/>
              </a:rPr>
              <a:t>ealing </a:t>
            </a:r>
            <a:r>
              <a:rPr lang="en-US" altLang="ja-JP" dirty="0">
                <a:ea typeface="ＭＳ Ｐゴシック" pitchFamily="50" charset="-128"/>
              </a:rPr>
              <a:t>I</a:t>
            </a:r>
            <a:r>
              <a:rPr lang="en-US" dirty="0" smtClean="0"/>
              <a:t>ssues </a:t>
            </a:r>
            <a:r>
              <a:rPr lang="en-US" dirty="0"/>
              <a:t>in </a:t>
            </a:r>
            <a:r>
              <a:rPr lang="en-US" dirty="0" smtClean="0"/>
              <a:t>802.15.5 </a:t>
            </a:r>
          </a:p>
        </p:txBody>
      </p:sp>
    </p:spTree>
    <p:extLst>
      <p:ext uri="{BB962C8B-B14F-4D97-AF65-F5344CB8AC3E}">
        <p14:creationId xmlns:p14="http://schemas.microsoft.com/office/powerpoint/2010/main" val="31129679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692150"/>
            <a:ext cx="8229600" cy="792163"/>
          </a:xfrm>
          <a:prstGeom prst="rect">
            <a:avLst/>
          </a:prstGeom>
        </p:spPr>
        <p:txBody>
          <a:bodyPr/>
          <a:lstStyle/>
          <a:p>
            <a:r>
              <a:rPr lang="en-GB" dirty="0" smtClean="0"/>
              <a:t>Why do L2 Routing?</a:t>
            </a:r>
            <a:endParaRPr lang="en-GB" dirty="0"/>
          </a:p>
        </p:txBody>
      </p:sp>
      <p:sp>
        <p:nvSpPr>
          <p:cNvPr id="3" name="Content Placeholder 2"/>
          <p:cNvSpPr>
            <a:spLocks noGrp="1"/>
          </p:cNvSpPr>
          <p:nvPr>
            <p:ph idx="4294967295"/>
          </p:nvPr>
        </p:nvSpPr>
        <p:spPr>
          <a:xfrm>
            <a:off x="390525" y="1773238"/>
            <a:ext cx="8362950" cy="4525962"/>
          </a:xfrm>
          <a:prstGeom prst="rect">
            <a:avLst/>
          </a:prstGeom>
        </p:spPr>
        <p:txBody>
          <a:bodyPr>
            <a:normAutofit fontScale="92500" lnSpcReduction="10000"/>
          </a:bodyPr>
          <a:lstStyle/>
          <a:p>
            <a:r>
              <a:rPr lang="en-GB" sz="3000" dirty="0"/>
              <a:t>Robustness &amp; survivability</a:t>
            </a:r>
          </a:p>
          <a:p>
            <a:pPr lvl="1"/>
            <a:r>
              <a:rPr lang="en-GB" sz="2600" dirty="0"/>
              <a:t>Multiple / Alternative paths </a:t>
            </a:r>
          </a:p>
          <a:p>
            <a:pPr lvl="2"/>
            <a:r>
              <a:rPr lang="en-GB" sz="2200" dirty="0"/>
              <a:t>Avoid single point of failure</a:t>
            </a:r>
          </a:p>
          <a:p>
            <a:pPr lvl="1"/>
            <a:r>
              <a:rPr lang="en-GB" sz="2600" dirty="0"/>
              <a:t>Load balancing</a:t>
            </a:r>
          </a:p>
          <a:p>
            <a:pPr lvl="2"/>
            <a:r>
              <a:rPr lang="en-GB" sz="2200" dirty="0"/>
              <a:t>Avoid choke points in a network</a:t>
            </a:r>
          </a:p>
          <a:p>
            <a:r>
              <a:rPr lang="en-GB" sz="3000" dirty="0" smtClean="0"/>
              <a:t>Range Extension</a:t>
            </a:r>
          </a:p>
          <a:p>
            <a:pPr lvl="1"/>
            <a:r>
              <a:rPr lang="en-GB" sz="2600" dirty="0" smtClean="0"/>
              <a:t>Why not just shout louder?</a:t>
            </a:r>
          </a:p>
          <a:p>
            <a:pPr lvl="2"/>
            <a:r>
              <a:rPr lang="en-GB" sz="2600" dirty="0" smtClean="0"/>
              <a:t>Technology / Cost / Regulatory / Power consumption</a:t>
            </a:r>
          </a:p>
          <a:p>
            <a:r>
              <a:rPr lang="en-GB" sz="3000" dirty="0" smtClean="0"/>
              <a:t>Data Aggregation</a:t>
            </a:r>
          </a:p>
          <a:p>
            <a:r>
              <a:rPr lang="en-GB" sz="3000" dirty="0" smtClean="0"/>
              <a:t>Appropriateness</a:t>
            </a:r>
          </a:p>
          <a:p>
            <a:pPr>
              <a:buNone/>
            </a:pPr>
            <a:endParaRPr lang="en-GB"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299</TotalTime>
  <Words>1341</Words>
  <Application>Microsoft Office PowerPoint</Application>
  <PresentationFormat>On-screen Show (4:3)</PresentationFormat>
  <Paragraphs>285</Paragraphs>
  <Slides>17</Slides>
  <Notes>9</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PowerPoint Presentation</vt:lpstr>
      <vt:lpstr>Why Layer 2 Routing in 802.15 (802.15.10)  Clint Powell  from 15-12-0600-01-0l2r-L2R November 2012 Tutorial </vt:lpstr>
      <vt:lpstr>Motivation for L2R</vt:lpstr>
      <vt:lpstr>Some Example FANs</vt:lpstr>
      <vt:lpstr>Characteristics of These Applications</vt:lpstr>
      <vt:lpstr>PowerPoint Presentation</vt:lpstr>
      <vt:lpstr>PowerPoint Presentation</vt:lpstr>
      <vt:lpstr>PowerPoint Presentation</vt:lpstr>
      <vt:lpstr>Why do L2 Routing?</vt:lpstr>
      <vt:lpstr>Additional Requirements</vt:lpstr>
      <vt:lpstr>The Internet of Things</vt:lpstr>
      <vt:lpstr>IP Routing in Multi-hop Networks </vt:lpstr>
      <vt:lpstr>Route-over</vt:lpstr>
      <vt:lpstr>Mesh-under</vt:lpstr>
      <vt:lpstr>L2 Routing</vt:lpstr>
      <vt:lpstr>Potential Issues to Resolve</vt:lpstr>
      <vt:lpstr>Things to Look At</vt:lpstr>
    </vt:vector>
  </TitlesOfParts>
  <Company>NXP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Layer 2 Routing Tutorial</dc:title>
  <dc:creator>Paul Chilton</dc:creator>
  <cp:lastModifiedBy>Clinton Powell</cp:lastModifiedBy>
  <cp:revision>119</cp:revision>
  <dcterms:created xsi:type="dcterms:W3CDTF">2012-11-05T15:12:57Z</dcterms:created>
  <dcterms:modified xsi:type="dcterms:W3CDTF">2013-09-04T14:25:29Z</dcterms:modified>
</cp:coreProperties>
</file>