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9"/>
  </p:notesMasterIdLst>
  <p:handoutMasterIdLst>
    <p:handoutMasterId r:id="rId40"/>
  </p:handoutMasterIdLst>
  <p:sldIdLst>
    <p:sldId id="259" r:id="rId2"/>
    <p:sldId id="256" r:id="rId3"/>
    <p:sldId id="262" r:id="rId4"/>
    <p:sldId id="288" r:id="rId5"/>
    <p:sldId id="281" r:id="rId6"/>
    <p:sldId id="278" r:id="rId7"/>
    <p:sldId id="283" r:id="rId8"/>
    <p:sldId id="279" r:id="rId9"/>
    <p:sldId id="268" r:id="rId10"/>
    <p:sldId id="280" r:id="rId11"/>
    <p:sldId id="269" r:id="rId12"/>
    <p:sldId id="275" r:id="rId13"/>
    <p:sldId id="276" r:id="rId14"/>
    <p:sldId id="284" r:id="rId15"/>
    <p:sldId id="270" r:id="rId16"/>
    <p:sldId id="285" r:id="rId17"/>
    <p:sldId id="287" r:id="rId18"/>
    <p:sldId id="261" r:id="rId19"/>
    <p:sldId id="289" r:id="rId20"/>
    <p:sldId id="271" r:id="rId21"/>
    <p:sldId id="290" r:id="rId22"/>
    <p:sldId id="286" r:id="rId23"/>
    <p:sldId id="291" r:id="rId24"/>
    <p:sldId id="272" r:id="rId25"/>
    <p:sldId id="265" r:id="rId26"/>
    <p:sldId id="266" r:id="rId27"/>
    <p:sldId id="273" r:id="rId28"/>
    <p:sldId id="292" r:id="rId29"/>
    <p:sldId id="295" r:id="rId30"/>
    <p:sldId id="294" r:id="rId31"/>
    <p:sldId id="293" r:id="rId32"/>
    <p:sldId id="274" r:id="rId33"/>
    <p:sldId id="264" r:id="rId34"/>
    <p:sldId id="296" r:id="rId35"/>
    <p:sldId id="267" r:id="rId36"/>
    <p:sldId id="298" r:id="rId37"/>
    <p:sldId id="297" r:id="rId38"/>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76" autoAdjust="0"/>
    <p:restoredTop sz="94660"/>
  </p:normalViewPr>
  <p:slideViewPr>
    <p:cSldViewPr>
      <p:cViewPr varScale="1">
        <p:scale>
          <a:sx n="109" d="100"/>
          <a:sy n="109" d="100"/>
        </p:scale>
        <p:origin x="-205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smtClean="0"/>
              <a:t>&lt;month year&gt;</a:t>
            </a:r>
            <a:endParaRPr lang="en-US"/>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sz="1000"/>
            </a:lvl1pPr>
          </a:lstStyle>
          <a:p>
            <a:r>
              <a:rPr 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a:defRPr sz="1000"/>
            </a:lvl1pPr>
          </a:lstStyle>
          <a:p>
            <a:r>
              <a:rPr lang="en-US"/>
              <a:t>Page </a:t>
            </a:r>
            <a:fld id="{217BBAC9-6CD1-4E80-898E-CF9D69EA8675}" type="slidenum">
              <a:rPr lang="en-US"/>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lIns="0" tIns="0" rIns="0" bIns="0">
            <a:spAutoFit/>
          </a:bodyPr>
          <a:lstStyle/>
          <a:p>
            <a:pPr defTabSz="933450"/>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extLst>
      <p:ext uri="{BB962C8B-B14F-4D97-AF65-F5344CB8AC3E}">
        <p14:creationId xmlns:p14="http://schemas.microsoft.com/office/powerpoint/2010/main" val="21399545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smtClean="0"/>
              <a:t>&lt;month year&gt;</a:t>
            </a:r>
            <a:endParaRPr lang="en-US"/>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a:lvl1pPr>
          </a:lstStyle>
          <a:p>
            <a:r>
              <a:rPr lang="en-US"/>
              <a:t>Page </a:t>
            </a:r>
            <a:fld id="{339A95DA-48CB-425F-9F5C-C21693BA300D}" type="slidenum">
              <a:rPr lang="en-US"/>
              <a:pPr/>
              <a:t>‹#›</a:t>
            </a:fld>
            <a:endParaRPr lang="en-US"/>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lIns="0" tIns="0" rIns="0" bIns="0">
            <a:spAutoFit/>
          </a:bodyPr>
          <a:lstStyle/>
          <a:p>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extLst>
      <p:ext uri="{BB962C8B-B14F-4D97-AF65-F5344CB8AC3E}">
        <p14:creationId xmlns:p14="http://schemas.microsoft.com/office/powerpoint/2010/main" val="624588668"/>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339A95DA-48CB-425F-9F5C-C21693BA300D}" type="slidenum">
              <a:rPr lang="en-US" smtClean="0"/>
              <a:pPr/>
              <a:t>1</a:t>
            </a:fld>
            <a:endParaRPr lang="en-US"/>
          </a:p>
        </p:txBody>
      </p:sp>
    </p:spTree>
    <p:extLst>
      <p:ext uri="{BB962C8B-B14F-4D97-AF65-F5344CB8AC3E}">
        <p14:creationId xmlns:p14="http://schemas.microsoft.com/office/powerpoint/2010/main" val="767912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doc.: IEEE 802.15-&lt;doc#&gt;</a:t>
            </a:r>
          </a:p>
        </p:txBody>
      </p:sp>
      <p:sp>
        <p:nvSpPr>
          <p:cNvPr id="5" name="Rectangle 3"/>
          <p:cNvSpPr>
            <a:spLocks noGrp="1" noChangeArrowheads="1"/>
          </p:cNvSpPr>
          <p:nvPr>
            <p:ph type="dt" idx="1"/>
          </p:nvPr>
        </p:nvSpPr>
        <p:spPr>
          <a:ln/>
        </p:spPr>
        <p:txBody>
          <a:bodyPr/>
          <a:lstStyle/>
          <a:p>
            <a:r>
              <a:rPr lang="en-US" smtClean="0"/>
              <a:t>&lt;month year&gt;</a:t>
            </a:r>
            <a:endParaRPr lang="en-US"/>
          </a:p>
        </p:txBody>
      </p:sp>
      <p:sp>
        <p:nvSpPr>
          <p:cNvPr id="6" name="Rectangle 6"/>
          <p:cNvSpPr>
            <a:spLocks noGrp="1" noChangeArrowheads="1"/>
          </p:cNvSpPr>
          <p:nvPr>
            <p:ph type="ftr" sz="quarter" idx="4"/>
          </p:nvPr>
        </p:nvSpPr>
        <p:spPr>
          <a:ln/>
        </p:spPr>
        <p:txBody>
          <a:bodyPr/>
          <a:lstStyle/>
          <a:p>
            <a:pPr lvl="4"/>
            <a:r>
              <a:rPr lang="en-US"/>
              <a:t>&lt;author&gt;, &lt;company&gt;</a:t>
            </a:r>
          </a:p>
        </p:txBody>
      </p:sp>
      <p:sp>
        <p:nvSpPr>
          <p:cNvPr id="7" name="Rectangle 7"/>
          <p:cNvSpPr>
            <a:spLocks noGrp="1" noChangeArrowheads="1"/>
          </p:cNvSpPr>
          <p:nvPr>
            <p:ph type="sldNum" sz="quarter" idx="5"/>
          </p:nvPr>
        </p:nvSpPr>
        <p:spPr>
          <a:ln/>
        </p:spPr>
        <p:txBody>
          <a:bodyPr/>
          <a:lstStyle/>
          <a:p>
            <a:r>
              <a:rPr lang="en-US"/>
              <a:t>Page </a:t>
            </a:r>
            <a:fld id="{03067868-5483-4376-997C-43F34586B50F}" type="slidenum">
              <a:rPr lang="en-US"/>
              <a:pPr/>
              <a:t>2</a:t>
            </a:fld>
            <a:endParaRPr 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&lt;September 2013&gt;</a:t>
            </a:r>
            <a:endParaRPr lang="en-US"/>
          </a:p>
        </p:txBody>
      </p:sp>
      <p:sp>
        <p:nvSpPr>
          <p:cNvPr id="5" name="Footer Placeholder 4"/>
          <p:cNvSpPr>
            <a:spLocks noGrp="1"/>
          </p:cNvSpPr>
          <p:nvPr>
            <p:ph type="ftr" sz="quarter" idx="11"/>
          </p:nvPr>
        </p:nvSpPr>
        <p:spPr/>
        <p:txBody>
          <a:bodyPr/>
          <a:lstStyle>
            <a:lvl1pPr>
              <a:defRPr/>
            </a:lvl1p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CE18ABF4-FDB7-44A1-BD35-B850452E5D3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&lt;September 2013&gt;</a:t>
            </a:r>
            <a:endParaRPr lang="en-US"/>
          </a:p>
        </p:txBody>
      </p:sp>
      <p:sp>
        <p:nvSpPr>
          <p:cNvPr id="5" name="Footer Placeholder 4"/>
          <p:cNvSpPr>
            <a:spLocks noGrp="1"/>
          </p:cNvSpPr>
          <p:nvPr>
            <p:ph type="ftr" sz="quarter" idx="11"/>
          </p:nvPr>
        </p:nvSpPr>
        <p:spPr/>
        <p:txBody>
          <a:bodyPr/>
          <a:lstStyle>
            <a:lvl1pPr>
              <a:defRPr/>
            </a:lvl1p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7AB87072-6F18-4068-B695-A17659BCDDC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&lt;September 2013&gt;</a:t>
            </a:r>
            <a:endParaRPr lang="en-US"/>
          </a:p>
        </p:txBody>
      </p:sp>
      <p:sp>
        <p:nvSpPr>
          <p:cNvPr id="5" name="Footer Placeholder 4"/>
          <p:cNvSpPr>
            <a:spLocks noGrp="1"/>
          </p:cNvSpPr>
          <p:nvPr>
            <p:ph type="ftr" sz="quarter" idx="11"/>
          </p:nvPr>
        </p:nvSpPr>
        <p:spPr/>
        <p:txBody>
          <a:bodyPr/>
          <a:lstStyle>
            <a:lvl1pPr>
              <a:defRPr/>
            </a:lvl1p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6253A7A8-D86C-44B5-9562-A7D2716BD9C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&lt;September 2013&gt;</a:t>
            </a:r>
            <a:endParaRPr lang="en-US"/>
          </a:p>
        </p:txBody>
      </p:sp>
      <p:sp>
        <p:nvSpPr>
          <p:cNvPr id="5" name="Footer Placeholder 4"/>
          <p:cNvSpPr>
            <a:spLocks noGrp="1"/>
          </p:cNvSpPr>
          <p:nvPr>
            <p:ph type="ftr" sz="quarter" idx="11"/>
          </p:nvPr>
        </p:nvSpPr>
        <p:spPr/>
        <p:txBody>
          <a:bodyPr/>
          <a:lstStyle>
            <a:lvl1pPr>
              <a:defRPr/>
            </a:lvl1p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73B0C278-6AC6-476A-8463-F9AB6603EE6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&lt;September 2013&gt;</a:t>
            </a:r>
            <a:endParaRPr lang="en-US"/>
          </a:p>
        </p:txBody>
      </p:sp>
      <p:sp>
        <p:nvSpPr>
          <p:cNvPr id="5" name="Footer Placeholder 4"/>
          <p:cNvSpPr>
            <a:spLocks noGrp="1"/>
          </p:cNvSpPr>
          <p:nvPr>
            <p:ph type="ftr" sz="quarter" idx="11"/>
          </p:nvPr>
        </p:nvSpPr>
        <p:spPr/>
        <p:txBody>
          <a:bodyPr/>
          <a:lstStyle>
            <a:lvl1pPr>
              <a:defRPr/>
            </a:lvl1p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529CEE27-8304-4672-9851-FAA40B275CB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&lt;September 2013&gt;</a:t>
            </a:r>
            <a:endParaRPr lang="en-US"/>
          </a:p>
        </p:txBody>
      </p:sp>
      <p:sp>
        <p:nvSpPr>
          <p:cNvPr id="6" name="Footer Placeholder 5"/>
          <p:cNvSpPr>
            <a:spLocks noGrp="1"/>
          </p:cNvSpPr>
          <p:nvPr>
            <p:ph type="ftr" sz="quarter" idx="11"/>
          </p:nvPr>
        </p:nvSpPr>
        <p:spPr/>
        <p:txBody>
          <a:bodyPr/>
          <a:lstStyle>
            <a:lvl1pPr>
              <a:defRPr/>
            </a:lvl1pPr>
          </a:lstStyle>
          <a:p>
            <a:r>
              <a:rPr lang="en-US" smtClean="0"/>
              <a:t>&lt;Pat Kinney&gt;, &lt;Kinney Consulting LLC&gt;</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4B80409A-7C0D-40F2-A110-B6285B173C5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&lt;September 2013&gt;</a:t>
            </a:r>
            <a:endParaRPr lang="en-US"/>
          </a:p>
        </p:txBody>
      </p:sp>
      <p:sp>
        <p:nvSpPr>
          <p:cNvPr id="8" name="Footer Placeholder 7"/>
          <p:cNvSpPr>
            <a:spLocks noGrp="1"/>
          </p:cNvSpPr>
          <p:nvPr>
            <p:ph type="ftr" sz="quarter" idx="11"/>
          </p:nvPr>
        </p:nvSpPr>
        <p:spPr/>
        <p:txBody>
          <a:bodyPr/>
          <a:lstStyle>
            <a:lvl1pPr>
              <a:defRPr/>
            </a:lvl1pPr>
          </a:lstStyle>
          <a:p>
            <a:r>
              <a:rPr lang="en-US" smtClean="0"/>
              <a:t>&lt;Pat Kinney&gt;, &lt;Kinney Consulting LLC&gt;</a:t>
            </a:r>
            <a:endParaRPr lang="en-US"/>
          </a:p>
        </p:txBody>
      </p:sp>
      <p:sp>
        <p:nvSpPr>
          <p:cNvPr id="9" name="Slide Number Placeholder 8"/>
          <p:cNvSpPr>
            <a:spLocks noGrp="1"/>
          </p:cNvSpPr>
          <p:nvPr>
            <p:ph type="sldNum" sz="quarter" idx="12"/>
          </p:nvPr>
        </p:nvSpPr>
        <p:spPr/>
        <p:txBody>
          <a:bodyPr/>
          <a:lstStyle>
            <a:lvl1pPr>
              <a:defRPr/>
            </a:lvl1pPr>
          </a:lstStyle>
          <a:p>
            <a:r>
              <a:rPr lang="en-US"/>
              <a:t>Slide </a:t>
            </a:r>
            <a:fld id="{27D14A2C-AEF0-40D5-B800-40F9819CE21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&lt;September 2013&gt;</a:t>
            </a:r>
            <a:endParaRPr lang="en-US"/>
          </a:p>
        </p:txBody>
      </p:sp>
      <p:sp>
        <p:nvSpPr>
          <p:cNvPr id="4" name="Footer Placeholder 3"/>
          <p:cNvSpPr>
            <a:spLocks noGrp="1"/>
          </p:cNvSpPr>
          <p:nvPr>
            <p:ph type="ftr" sz="quarter" idx="11"/>
          </p:nvPr>
        </p:nvSpPr>
        <p:spPr/>
        <p:txBody>
          <a:bodyPr/>
          <a:lstStyle>
            <a:lvl1pPr>
              <a:defRPr/>
            </a:lvl1pPr>
          </a:lstStyle>
          <a:p>
            <a:r>
              <a:rPr lang="en-US" smtClean="0"/>
              <a:t>&lt;Pat Kinney&gt;, &lt;Kinney Consulting LLC&gt;</a:t>
            </a:r>
            <a:endParaRPr lang="en-US"/>
          </a:p>
        </p:txBody>
      </p:sp>
      <p:sp>
        <p:nvSpPr>
          <p:cNvPr id="5" name="Slide Number Placeholder 4"/>
          <p:cNvSpPr>
            <a:spLocks noGrp="1"/>
          </p:cNvSpPr>
          <p:nvPr>
            <p:ph type="sldNum" sz="quarter" idx="12"/>
          </p:nvPr>
        </p:nvSpPr>
        <p:spPr/>
        <p:txBody>
          <a:bodyPr/>
          <a:lstStyle>
            <a:lvl1pPr>
              <a:defRPr/>
            </a:lvl1pPr>
          </a:lstStyle>
          <a:p>
            <a:r>
              <a:rPr lang="en-US"/>
              <a:t>Slide </a:t>
            </a:r>
            <a:fld id="{40545732-0B43-4A04-B416-A583AE296B8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&lt;September 2013&gt;</a:t>
            </a:r>
            <a:endParaRPr lang="en-US" dirty="0"/>
          </a:p>
        </p:txBody>
      </p:sp>
      <p:sp>
        <p:nvSpPr>
          <p:cNvPr id="3" name="Footer Placeholder 2"/>
          <p:cNvSpPr>
            <a:spLocks noGrp="1"/>
          </p:cNvSpPr>
          <p:nvPr>
            <p:ph type="ftr" sz="quarter" idx="11"/>
          </p:nvPr>
        </p:nvSpPr>
        <p:spPr/>
        <p:txBody>
          <a:bodyPr/>
          <a:lstStyle>
            <a:lvl1pPr>
              <a:defRPr/>
            </a:lvl1pPr>
          </a:lstStyle>
          <a:p>
            <a:r>
              <a:rPr lang="en-US" smtClean="0"/>
              <a:t>&lt;Pat Kinney&gt;, &lt;Kinney Consulting LLC&gt;</a:t>
            </a:r>
            <a:endParaRPr lang="en-US"/>
          </a:p>
        </p:txBody>
      </p:sp>
      <p:sp>
        <p:nvSpPr>
          <p:cNvPr id="4" name="Slide Number Placeholder 3"/>
          <p:cNvSpPr>
            <a:spLocks noGrp="1"/>
          </p:cNvSpPr>
          <p:nvPr>
            <p:ph type="sldNum" sz="quarter" idx="12"/>
          </p:nvPr>
        </p:nvSpPr>
        <p:spPr/>
        <p:txBody>
          <a:bodyPr/>
          <a:lstStyle>
            <a:lvl1pPr>
              <a:defRPr/>
            </a:lvl1pPr>
          </a:lstStyle>
          <a:p>
            <a:r>
              <a:rPr lang="en-US"/>
              <a:t>Slide </a:t>
            </a:r>
            <a:fld id="{C5D937D4-0006-4E68-8AC3-84F3F9A519B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&lt;September 2013&gt;</a:t>
            </a:r>
            <a:endParaRPr lang="en-US"/>
          </a:p>
        </p:txBody>
      </p:sp>
      <p:sp>
        <p:nvSpPr>
          <p:cNvPr id="6" name="Footer Placeholder 5"/>
          <p:cNvSpPr>
            <a:spLocks noGrp="1"/>
          </p:cNvSpPr>
          <p:nvPr>
            <p:ph type="ftr" sz="quarter" idx="11"/>
          </p:nvPr>
        </p:nvSpPr>
        <p:spPr/>
        <p:txBody>
          <a:bodyPr/>
          <a:lstStyle>
            <a:lvl1pPr>
              <a:defRPr/>
            </a:lvl1pPr>
          </a:lstStyle>
          <a:p>
            <a:r>
              <a:rPr lang="en-US" smtClean="0"/>
              <a:t>&lt;Pat Kinney&gt;, &lt;Kinney Consulting LLC&gt;</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51786CE8-1582-4099-8D73-7325C4556CD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&lt;September 2013&gt;</a:t>
            </a:r>
            <a:endParaRPr lang="en-US"/>
          </a:p>
        </p:txBody>
      </p:sp>
      <p:sp>
        <p:nvSpPr>
          <p:cNvPr id="6" name="Footer Placeholder 5"/>
          <p:cNvSpPr>
            <a:spLocks noGrp="1"/>
          </p:cNvSpPr>
          <p:nvPr>
            <p:ph type="ftr" sz="quarter" idx="11"/>
          </p:nvPr>
        </p:nvSpPr>
        <p:spPr/>
        <p:txBody>
          <a:bodyPr/>
          <a:lstStyle>
            <a:lvl1pPr>
              <a:defRPr/>
            </a:lvl1pPr>
          </a:lstStyle>
          <a:p>
            <a:r>
              <a:rPr lang="en-US" smtClean="0"/>
              <a:t>&lt;Pat Kinney&gt;, &lt;Kinney Consulting LLC&gt;</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1041B59C-4471-4242-A6DA-36E68CA0339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381000"/>
            <a:ext cx="160020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lvl1pPr>
          </a:lstStyle>
          <a:p>
            <a:r>
              <a:rPr lang="en-US" smtClean="0"/>
              <a:t>&lt;September 2013&gt;</a:t>
            </a:r>
            <a:endParaRPr lang="en-US" dirty="0"/>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lvl1pPr>
          </a:lstStyle>
          <a:p>
            <a:r>
              <a:rPr lang="en-US" smtClean="0"/>
              <a:t>&lt;Pat Kinney&gt;, &lt;Kinney Consulting LLC&gt;</a:t>
            </a:r>
            <a:endParaRPr 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r>
              <a:rPr lang="en-US"/>
              <a:t>Slide </a:t>
            </a:r>
            <a:fld id="{B1C920A4-9FC7-4D7F-9E6C-C2219B5E753A}" type="slidenum">
              <a:rPr lang="en-US"/>
              <a:pPr/>
              <a:t>‹#›</a:t>
            </a:fld>
            <a:endParaRPr lang="en-US"/>
          </a:p>
        </p:txBody>
      </p:sp>
      <p:sp>
        <p:nvSpPr>
          <p:cNvPr id="1031" name="Rectangle 7"/>
          <p:cNvSpPr>
            <a:spLocks noChangeArrowheads="1"/>
          </p:cNvSpPr>
          <p:nvPr/>
        </p:nvSpPr>
        <p:spPr bwMode="auto">
          <a:xfrm>
            <a:off x="2971800" y="394156"/>
            <a:ext cx="5486400" cy="215444"/>
          </a:xfrm>
          <a:prstGeom prst="rect">
            <a:avLst/>
          </a:prstGeom>
          <a:noFill/>
          <a:ln w="9525">
            <a:noFill/>
            <a:miter lim="800000"/>
            <a:headEnd/>
            <a:tailEnd/>
          </a:ln>
          <a:effectLst/>
        </p:spPr>
        <p:txBody>
          <a:bodyPr wrap="square" lIns="0" tIns="0" rIns="0" bIns="0" anchor="b">
            <a:spAutoFit/>
          </a:bodyPr>
          <a:lstStyle/>
          <a:p>
            <a:pPr lvl="4" algn="r"/>
            <a:r>
              <a:rPr lang="en-US" sz="1400" b="1" dirty="0"/>
              <a:t>doc.: IEEE 802.15-</a:t>
            </a:r>
            <a:r>
              <a:rPr lang="en-US" sz="1400" b="1" dirty="0" smtClean="0"/>
              <a:t>&lt;15-</a:t>
            </a:r>
            <a:r>
              <a:rPr lang="en-US" sz="1400" b="1" dirty="0" smtClean="0"/>
              <a:t>13-0493-01-0000&gt;</a:t>
            </a:r>
            <a:endParaRPr 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a:xfrm>
            <a:off x="685800" y="378281"/>
            <a:ext cx="1600200" cy="215444"/>
          </a:xfrm>
        </p:spPr>
        <p:txBody>
          <a:bodyPr/>
          <a:lstStyle/>
          <a:p>
            <a:r>
              <a:rPr lang="en-US" smtClean="0"/>
              <a:t>&lt;September 2013&gt;</a:t>
            </a:r>
            <a:endParaRPr lang="en-US" dirty="0"/>
          </a:p>
        </p:txBody>
      </p:sp>
      <p:sp>
        <p:nvSpPr>
          <p:cNvPr id="5" name="Footer Placeholder 2"/>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3"/>
          <p:cNvSpPr>
            <a:spLocks noGrp="1"/>
          </p:cNvSpPr>
          <p:nvPr>
            <p:ph type="sldNum" sz="quarter" idx="12"/>
          </p:nvPr>
        </p:nvSpPr>
        <p:spPr/>
        <p:txBody>
          <a:bodyPr/>
          <a:lstStyle/>
          <a:p>
            <a:r>
              <a:rPr lang="en-US"/>
              <a:t>Slide </a:t>
            </a:r>
            <a:fld id="{8AF613A0-8CBA-43A3-B7F2-547E8007A757}" type="slidenum">
              <a:rPr lang="en-US"/>
              <a:pPr/>
              <a:t>1</a:t>
            </a:fld>
            <a:endParaRPr lang="en-US"/>
          </a:p>
        </p:txBody>
      </p:sp>
      <p:sp>
        <p:nvSpPr>
          <p:cNvPr id="27651" name="Rectangle 3"/>
          <p:cNvSpPr>
            <a:spLocks noChangeArrowheads="1"/>
          </p:cNvSpPr>
          <p:nvPr/>
        </p:nvSpPr>
        <p:spPr bwMode="auto">
          <a:xfrm>
            <a:off x="152400" y="609600"/>
            <a:ext cx="8991600" cy="4339650"/>
          </a:xfrm>
          <a:prstGeom prst="rect">
            <a:avLst/>
          </a:prstGeom>
          <a:noFill/>
          <a:ln w="12700">
            <a:noFill/>
            <a:miter lim="800000"/>
            <a:headEnd type="none" w="sm" len="sm"/>
            <a:tailEnd type="none" w="sm" len="sm"/>
          </a:ln>
          <a:effectLst/>
        </p:spPr>
        <p:txBody>
          <a:bodyPr>
            <a:spAutoFit/>
          </a:bodyPr>
          <a:lstStyle/>
          <a:p>
            <a:pPr algn="ctr"/>
            <a:r>
              <a:rPr 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sz="1600" b="1" dirty="0">
              <a:solidFill>
                <a:schemeClr val="tx2"/>
              </a:solidFill>
            </a:endParaRPr>
          </a:p>
          <a:p>
            <a:endParaRPr lang="en-US" sz="1600" dirty="0">
              <a:solidFill>
                <a:schemeClr val="tx2"/>
              </a:solidFill>
            </a:endParaRPr>
          </a:p>
          <a:p>
            <a:pPr marL="914400" indent="-914400">
              <a:defRPr/>
            </a:pPr>
            <a:r>
              <a:rPr lang="en-US" sz="1600" b="1" dirty="0"/>
              <a:t>Submission Title:</a:t>
            </a:r>
            <a:r>
              <a:rPr lang="en-US" sz="1600" dirty="0"/>
              <a:t>  </a:t>
            </a:r>
            <a:r>
              <a:rPr lang="en-US" sz="1600" dirty="0">
                <a:solidFill>
                  <a:srgbClr val="000000"/>
                </a:solidFill>
                <a:latin typeface="+mj-lt"/>
                <a:ea typeface="Lucida Grande"/>
                <a:cs typeface="Lucida Grande"/>
              </a:rPr>
              <a:t>Overview of Mesh Networking over IEEE </a:t>
            </a:r>
            <a:r>
              <a:rPr lang="en-US" sz="1600" dirty="0" smtClean="0">
                <a:solidFill>
                  <a:srgbClr val="000000"/>
                </a:solidFill>
                <a:latin typeface="+mj-lt"/>
                <a:ea typeface="Lucida Grande"/>
                <a:cs typeface="Lucida Grande"/>
              </a:rPr>
              <a:t>802.15.4</a:t>
            </a:r>
          </a:p>
          <a:p>
            <a:pPr marL="914400" indent="-914400">
              <a:defRPr/>
            </a:pPr>
            <a:r>
              <a:rPr lang="en-US" sz="1600" b="1" dirty="0" smtClean="0"/>
              <a:t>Date </a:t>
            </a:r>
            <a:r>
              <a:rPr lang="en-US" sz="1600" b="1" dirty="0"/>
              <a:t>Submitted: </a:t>
            </a:r>
            <a:r>
              <a:rPr lang="en-US" sz="1600" dirty="0"/>
              <a:t>4</a:t>
            </a:r>
            <a:r>
              <a:rPr lang="en-US" sz="1600" dirty="0" smtClean="0"/>
              <a:t> September 2013</a:t>
            </a:r>
            <a:endParaRPr lang="en-US" sz="1600" dirty="0"/>
          </a:p>
          <a:p>
            <a:r>
              <a:rPr lang="en-US" sz="1600" b="1" dirty="0" smtClean="0">
                <a:solidFill>
                  <a:schemeClr val="tx2"/>
                </a:solidFill>
              </a:rPr>
              <a:t>Source</a:t>
            </a:r>
            <a:r>
              <a:rPr lang="en-US" sz="1600" b="1" dirty="0">
                <a:solidFill>
                  <a:schemeClr val="tx2"/>
                </a:solidFill>
              </a:rPr>
              <a:t>:</a:t>
            </a:r>
            <a:r>
              <a:rPr lang="en-US" sz="1600" dirty="0">
                <a:solidFill>
                  <a:schemeClr val="tx2"/>
                </a:solidFill>
              </a:rPr>
              <a:t> </a:t>
            </a:r>
            <a:r>
              <a:rPr lang="en-US" sz="1600" dirty="0" smtClean="0">
                <a:solidFill>
                  <a:schemeClr val="tx2"/>
                </a:solidFill>
              </a:rPr>
              <a:t>Pat Kinney 	Company: Kinney Consulting LLC</a:t>
            </a:r>
            <a:endParaRPr lang="en-US" sz="1600" dirty="0">
              <a:solidFill>
                <a:schemeClr val="tx2"/>
              </a:solidFill>
            </a:endParaRPr>
          </a:p>
          <a:p>
            <a:r>
              <a:rPr lang="en-US" sz="1600" dirty="0" smtClean="0">
                <a:solidFill>
                  <a:schemeClr val="tx2"/>
                </a:solidFill>
              </a:rPr>
              <a:t>Voice:+1.847.960.3715, </a:t>
            </a:r>
            <a:r>
              <a:rPr lang="en-US" sz="1600" dirty="0">
                <a:solidFill>
                  <a:schemeClr val="tx2"/>
                </a:solidFill>
              </a:rPr>
              <a:t>FAX: </a:t>
            </a:r>
            <a:r>
              <a:rPr lang="en-US" sz="1600" dirty="0" smtClean="0">
                <a:solidFill>
                  <a:schemeClr val="tx2"/>
                </a:solidFill>
              </a:rPr>
              <a:t>+1.630.524.9054, E</a:t>
            </a:r>
            <a:r>
              <a:rPr lang="en-US" sz="1600" dirty="0" smtClean="0">
                <a:solidFill>
                  <a:schemeClr val="tx2"/>
                </a:solidFill>
              </a:rPr>
              <a:t>-</a:t>
            </a:r>
            <a:r>
              <a:rPr lang="en-US" sz="1600" dirty="0">
                <a:solidFill>
                  <a:schemeClr val="tx2"/>
                </a:solidFill>
              </a:rPr>
              <a:t>m</a:t>
            </a:r>
            <a:r>
              <a:rPr lang="en-US" sz="1600" dirty="0" smtClean="0">
                <a:solidFill>
                  <a:schemeClr val="tx2"/>
                </a:solidFill>
              </a:rPr>
              <a:t>ail: </a:t>
            </a:r>
            <a:r>
              <a:rPr lang="en-US" sz="1600" dirty="0" err="1" smtClean="0">
                <a:solidFill>
                  <a:schemeClr val="tx2"/>
                </a:solidFill>
              </a:rPr>
              <a:t>pat.kinney</a:t>
            </a:r>
            <a:r>
              <a:rPr lang="en-US" sz="1600" dirty="0" err="1" smtClean="0">
                <a:solidFill>
                  <a:schemeClr val="tx2"/>
                </a:solidFill>
              </a:rPr>
              <a:t>@ieee.org</a:t>
            </a:r>
            <a:endParaRPr lang="en-US" sz="1600" dirty="0">
              <a:solidFill>
                <a:schemeClr val="tx2"/>
              </a:solidFill>
            </a:endParaRPr>
          </a:p>
          <a:p>
            <a:pPr>
              <a:spcBef>
                <a:spcPts val="600"/>
              </a:spcBef>
              <a:spcAft>
                <a:spcPts val="600"/>
              </a:spcAft>
            </a:pPr>
            <a:r>
              <a:rPr lang="en-US" sz="1600" b="1" dirty="0">
                <a:solidFill>
                  <a:schemeClr val="tx2"/>
                </a:solidFill>
              </a:rPr>
              <a:t>Re</a:t>
            </a:r>
            <a:r>
              <a:rPr lang="en-US" sz="1600" b="1" dirty="0" smtClean="0">
                <a:solidFill>
                  <a:schemeClr val="tx2"/>
                </a:solidFill>
              </a:rPr>
              <a:t>:</a:t>
            </a:r>
            <a:r>
              <a:rPr lang="en-US" sz="1600" dirty="0" smtClean="0"/>
              <a:t> </a:t>
            </a:r>
            <a:r>
              <a:rPr lang="en-US" sz="1600" dirty="0" smtClean="0"/>
              <a:t>Issue of 802.1 Bridging versus 802.15.4 Mesh Networking</a:t>
            </a:r>
            <a:r>
              <a:rPr lang="en-US" dirty="0">
                <a:solidFill>
                  <a:schemeClr val="accent2"/>
                </a:solidFill>
              </a:rPr>
              <a:t>	</a:t>
            </a:r>
            <a:endParaRPr lang="en-US" dirty="0">
              <a:solidFill>
                <a:schemeClr val="tx2"/>
              </a:solidFill>
            </a:endParaRPr>
          </a:p>
          <a:p>
            <a:pPr>
              <a:spcBef>
                <a:spcPts val="600"/>
              </a:spcBef>
              <a:spcAft>
                <a:spcPts val="600"/>
              </a:spcAft>
            </a:pPr>
            <a:r>
              <a:rPr lang="en-US" sz="1600" b="1" dirty="0">
                <a:solidFill>
                  <a:schemeClr val="tx2"/>
                </a:solidFill>
              </a:rPr>
              <a:t>Abstract:</a:t>
            </a:r>
            <a:r>
              <a:rPr lang="en-US" sz="1600" dirty="0">
                <a:solidFill>
                  <a:schemeClr val="tx2"/>
                </a:solidFill>
              </a:rPr>
              <a:t>	</a:t>
            </a:r>
            <a:r>
              <a:rPr lang="en-US" sz="1600" dirty="0" smtClean="0"/>
              <a:t> </a:t>
            </a:r>
            <a:r>
              <a:rPr lang="en-US" sz="1600" dirty="0" smtClean="0"/>
              <a:t>Mesh Networking examples</a:t>
            </a:r>
            <a:endParaRPr lang="en-US" sz="1600" dirty="0">
              <a:solidFill>
                <a:schemeClr val="tx2"/>
              </a:solidFill>
            </a:endParaRPr>
          </a:p>
          <a:p>
            <a:pPr>
              <a:spcBef>
                <a:spcPts val="600"/>
              </a:spcBef>
              <a:spcAft>
                <a:spcPts val="600"/>
              </a:spcAft>
            </a:pPr>
            <a:r>
              <a:rPr lang="en-US" sz="1600" b="1" dirty="0">
                <a:solidFill>
                  <a:schemeClr val="tx2"/>
                </a:solidFill>
              </a:rPr>
              <a:t>Purpose:</a:t>
            </a:r>
            <a:r>
              <a:rPr lang="en-US" sz="1600" dirty="0">
                <a:solidFill>
                  <a:schemeClr val="tx2"/>
                </a:solidFill>
              </a:rPr>
              <a:t>	</a:t>
            </a:r>
            <a:r>
              <a:rPr lang="en-US" sz="1600" dirty="0" smtClean="0"/>
              <a:t> </a:t>
            </a:r>
            <a:r>
              <a:rPr lang="en-US" sz="1600" dirty="0" smtClean="0"/>
              <a:t>Presentation to IEEE 802.1</a:t>
            </a:r>
            <a:endParaRPr lang="en-US" sz="1600" dirty="0">
              <a:solidFill>
                <a:schemeClr val="tx2"/>
              </a:solidFill>
            </a:endParaRPr>
          </a:p>
          <a:p>
            <a:r>
              <a:rPr lang="en-US" sz="1600" b="1" dirty="0">
                <a:solidFill>
                  <a:schemeClr val="tx2"/>
                </a:solidFill>
              </a:rPr>
              <a:t>Notice:</a:t>
            </a:r>
            <a:r>
              <a:rPr 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sz="1600" b="1" dirty="0">
                <a:solidFill>
                  <a:schemeClr val="tx2"/>
                </a:solidFill>
              </a:rPr>
              <a:t>Release:</a:t>
            </a:r>
            <a:r>
              <a:rPr 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Mesh Standards</a:t>
            </a:r>
            <a:endParaRPr lang="en-US" dirty="0"/>
          </a:p>
        </p:txBody>
      </p:sp>
      <p:sp>
        <p:nvSpPr>
          <p:cNvPr id="3" name="Content Placeholder 2"/>
          <p:cNvSpPr>
            <a:spLocks noGrp="1"/>
          </p:cNvSpPr>
          <p:nvPr>
            <p:ph idx="1"/>
          </p:nvPr>
        </p:nvSpPr>
        <p:spPr>
          <a:xfrm>
            <a:off x="685800" y="1981200"/>
            <a:ext cx="8153400" cy="4114800"/>
          </a:xfrm>
        </p:spPr>
        <p:txBody>
          <a:bodyPr/>
          <a:lstStyle/>
          <a:p>
            <a:r>
              <a:rPr lang="en-US" dirty="0" smtClean="0"/>
              <a:t>Presentation focus in on mesh-under, not over</a:t>
            </a:r>
          </a:p>
          <a:p>
            <a:r>
              <a:rPr lang="en-US" dirty="0" smtClean="0"/>
              <a:t>Current mesh-under implementations run above MAC but below network layer</a:t>
            </a:r>
          </a:p>
          <a:p>
            <a:pPr lvl="1"/>
            <a:r>
              <a:rPr lang="en-US" dirty="0" smtClean="0"/>
              <a:t>This is done due to lack of mesh mechanisms in 802.15.4 standard</a:t>
            </a:r>
            <a:endParaRPr lang="en-US"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10</a:t>
            </a:fld>
            <a:endParaRPr lang="en-US"/>
          </a:p>
        </p:txBody>
      </p:sp>
    </p:spTree>
    <p:extLst>
      <p:ext uri="{BB962C8B-B14F-4D97-AF65-F5344CB8AC3E}">
        <p14:creationId xmlns:p14="http://schemas.microsoft.com/office/powerpoint/2010/main" val="224946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Mesh Standards: </a:t>
            </a:r>
            <a:br>
              <a:rPr lang="en-US" dirty="0" smtClean="0"/>
            </a:br>
            <a:r>
              <a:rPr lang="en-US" dirty="0" smtClean="0"/>
              <a:t>IEEE 802.15.5 Overview</a:t>
            </a:r>
            <a:endParaRPr lang="en-US" dirty="0"/>
          </a:p>
        </p:txBody>
      </p:sp>
      <p:sp>
        <p:nvSpPr>
          <p:cNvPr id="3" name="Content Placeholder 2"/>
          <p:cNvSpPr>
            <a:spLocks noGrp="1"/>
          </p:cNvSpPr>
          <p:nvPr>
            <p:ph idx="1"/>
          </p:nvPr>
        </p:nvSpPr>
        <p:spPr>
          <a:xfrm>
            <a:off x="457200" y="2209800"/>
            <a:ext cx="8229600" cy="4114800"/>
          </a:xfrm>
        </p:spPr>
        <p:txBody>
          <a:bodyPr/>
          <a:lstStyle/>
          <a:p>
            <a:r>
              <a:rPr lang="en-US" sz="2400" dirty="0"/>
              <a:t>This recommended practice </a:t>
            </a:r>
            <a:r>
              <a:rPr lang="en-US" sz="2400" dirty="0" smtClean="0"/>
              <a:t>provides a </a:t>
            </a:r>
            <a:r>
              <a:rPr lang="en-US" sz="2400" dirty="0"/>
              <a:t>standard way of doing mesh networking over IEEE </a:t>
            </a:r>
            <a:r>
              <a:rPr lang="en-US" sz="2400" dirty="0" err="1"/>
              <a:t>Std</a:t>
            </a:r>
            <a:r>
              <a:rPr lang="en-US" sz="2400" dirty="0"/>
              <a:t> 802.15.4-2006 within the IEEE standard </a:t>
            </a:r>
            <a:r>
              <a:rPr lang="en-US" sz="2400" dirty="0" smtClean="0"/>
              <a:t>body</a:t>
            </a:r>
            <a:endParaRPr lang="en-US" sz="2400" dirty="0"/>
          </a:p>
          <a:p>
            <a:r>
              <a:rPr lang="en-US" sz="2400" dirty="0"/>
              <a:t>Supported features for LR-WPAN include the </a:t>
            </a:r>
            <a:r>
              <a:rPr lang="en-US" sz="2400" dirty="0" smtClean="0"/>
              <a:t>following:</a:t>
            </a:r>
          </a:p>
          <a:p>
            <a:pPr lvl="1"/>
            <a:r>
              <a:rPr lang="en-US" sz="2000" dirty="0" smtClean="0"/>
              <a:t>unicast</a:t>
            </a:r>
            <a:r>
              <a:rPr lang="en-US" sz="2000" dirty="0"/>
              <a:t>, multicast, and reliable broadcast mesh data </a:t>
            </a:r>
            <a:r>
              <a:rPr lang="en-US" sz="2000" dirty="0" smtClean="0"/>
              <a:t>forwarding</a:t>
            </a:r>
          </a:p>
          <a:p>
            <a:pPr lvl="1"/>
            <a:r>
              <a:rPr lang="en-US" sz="2000" dirty="0" smtClean="0"/>
              <a:t>synchronous </a:t>
            </a:r>
            <a:r>
              <a:rPr lang="en-US" sz="2000" dirty="0"/>
              <a:t>and asynchronous power saving for mesh </a:t>
            </a:r>
            <a:r>
              <a:rPr lang="en-US" sz="2000" dirty="0" smtClean="0"/>
              <a:t>devices</a:t>
            </a:r>
          </a:p>
          <a:p>
            <a:pPr lvl="1"/>
            <a:r>
              <a:rPr lang="en-US" sz="2000" dirty="0" smtClean="0"/>
              <a:t>trace </a:t>
            </a:r>
            <a:r>
              <a:rPr lang="en-US" sz="2000" dirty="0"/>
              <a:t>route </a:t>
            </a:r>
            <a:r>
              <a:rPr lang="en-US" sz="2000" dirty="0" smtClean="0"/>
              <a:t>function</a:t>
            </a:r>
          </a:p>
          <a:p>
            <a:pPr lvl="1"/>
            <a:r>
              <a:rPr lang="en-US" sz="2000" dirty="0" smtClean="0"/>
              <a:t>portability </a:t>
            </a:r>
            <a:r>
              <a:rPr lang="en-US" sz="2000" dirty="0"/>
              <a:t>of end devices</a:t>
            </a:r>
            <a:endParaRPr lang="en-US" sz="2000"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11</a:t>
            </a:fld>
            <a:endParaRPr lang="en-US"/>
          </a:p>
        </p:txBody>
      </p:sp>
    </p:spTree>
    <p:extLst>
      <p:ext uri="{BB962C8B-B14F-4D97-AF65-F5344CB8AC3E}">
        <p14:creationId xmlns:p14="http://schemas.microsoft.com/office/powerpoint/2010/main" val="3353061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Mesh Standards: </a:t>
            </a:r>
            <a:br>
              <a:rPr lang="en-US" dirty="0"/>
            </a:br>
            <a:r>
              <a:rPr lang="en-US" dirty="0"/>
              <a:t>IEEE 802.15.5 Overview</a:t>
            </a:r>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12</a:t>
            </a:fld>
            <a:endParaRPr lang="en-US"/>
          </a:p>
        </p:txBody>
      </p:sp>
      <p:pic>
        <p:nvPicPr>
          <p:cNvPr id="7" name="Picture 6"/>
          <p:cNvPicPr>
            <a:picLocks noChangeAspect="1"/>
          </p:cNvPicPr>
          <p:nvPr/>
        </p:nvPicPr>
        <p:blipFill>
          <a:blip r:embed="rId2"/>
          <a:stretch>
            <a:fillRect/>
          </a:stretch>
        </p:blipFill>
        <p:spPr>
          <a:xfrm>
            <a:off x="1600200" y="1905000"/>
            <a:ext cx="5295900" cy="4271590"/>
          </a:xfrm>
          <a:prstGeom prst="rect">
            <a:avLst/>
          </a:prstGeom>
        </p:spPr>
      </p:pic>
    </p:spTree>
    <p:extLst>
      <p:ext uri="{BB962C8B-B14F-4D97-AF65-F5344CB8AC3E}">
        <p14:creationId xmlns:p14="http://schemas.microsoft.com/office/powerpoint/2010/main" val="993535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Mesh Standards: </a:t>
            </a:r>
            <a:br>
              <a:rPr lang="en-US" dirty="0"/>
            </a:br>
            <a:r>
              <a:rPr lang="en-US" dirty="0"/>
              <a:t>IEEE 802.15.5 Overview</a:t>
            </a:r>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13</a:t>
            </a:fld>
            <a:endParaRPr lang="en-US"/>
          </a:p>
        </p:txBody>
      </p:sp>
      <p:pic>
        <p:nvPicPr>
          <p:cNvPr id="7" name="Picture 6"/>
          <p:cNvPicPr>
            <a:picLocks noChangeAspect="1"/>
          </p:cNvPicPr>
          <p:nvPr/>
        </p:nvPicPr>
        <p:blipFill>
          <a:blip r:embed="rId2"/>
          <a:stretch>
            <a:fillRect/>
          </a:stretch>
        </p:blipFill>
        <p:spPr>
          <a:xfrm>
            <a:off x="1600200" y="1752600"/>
            <a:ext cx="5619750" cy="4495800"/>
          </a:xfrm>
          <a:prstGeom prst="rect">
            <a:avLst/>
          </a:prstGeom>
        </p:spPr>
      </p:pic>
    </p:spTree>
    <p:extLst>
      <p:ext uri="{BB962C8B-B14F-4D97-AF65-F5344CB8AC3E}">
        <p14:creationId xmlns:p14="http://schemas.microsoft.com/office/powerpoint/2010/main" val="771106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Mesh Standards: </a:t>
            </a:r>
            <a:br>
              <a:rPr lang="en-US" dirty="0"/>
            </a:br>
            <a:r>
              <a:rPr lang="en-US" dirty="0"/>
              <a:t>IEEE 802.15.5 Overview</a:t>
            </a:r>
          </a:p>
        </p:txBody>
      </p:sp>
      <p:sp>
        <p:nvSpPr>
          <p:cNvPr id="3" name="Content Placeholder 2"/>
          <p:cNvSpPr>
            <a:spLocks noGrp="1"/>
          </p:cNvSpPr>
          <p:nvPr>
            <p:ph idx="1"/>
          </p:nvPr>
        </p:nvSpPr>
        <p:spPr>
          <a:xfrm>
            <a:off x="533400" y="1752600"/>
            <a:ext cx="8229600" cy="1219200"/>
          </a:xfrm>
        </p:spPr>
        <p:txBody>
          <a:bodyPr/>
          <a:lstStyle/>
          <a:p>
            <a:r>
              <a:rPr lang="en-US" sz="2400" dirty="0"/>
              <a:t>The hello command is used to exchange connectivity information among neighbors and to manage </a:t>
            </a:r>
            <a:r>
              <a:rPr lang="en-US" sz="2400" dirty="0" smtClean="0"/>
              <a:t>network and </a:t>
            </a:r>
            <a:r>
              <a:rPr lang="en-US" sz="2400" dirty="0"/>
              <a:t>multicast group membership.</a:t>
            </a:r>
            <a:endParaRPr lang="en-US" sz="2000"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14</a:t>
            </a:fld>
            <a:endParaRPr lang="en-US"/>
          </a:p>
        </p:txBody>
      </p:sp>
      <p:pic>
        <p:nvPicPr>
          <p:cNvPr id="7" name="Picture 6"/>
          <p:cNvPicPr>
            <a:picLocks noChangeAspect="1"/>
          </p:cNvPicPr>
          <p:nvPr/>
        </p:nvPicPr>
        <p:blipFill>
          <a:blip r:embed="rId2"/>
          <a:stretch>
            <a:fillRect/>
          </a:stretch>
        </p:blipFill>
        <p:spPr>
          <a:xfrm>
            <a:off x="914400" y="3200400"/>
            <a:ext cx="6400800" cy="2627790"/>
          </a:xfrm>
          <a:prstGeom prst="rect">
            <a:avLst/>
          </a:prstGeom>
        </p:spPr>
      </p:pic>
    </p:spTree>
    <p:extLst>
      <p:ext uri="{BB962C8B-B14F-4D97-AF65-F5344CB8AC3E}">
        <p14:creationId xmlns:p14="http://schemas.microsoft.com/office/powerpoint/2010/main" val="2335109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Mesh Standards: </a:t>
            </a:r>
            <a:br>
              <a:rPr lang="en-US" dirty="0"/>
            </a:br>
            <a:r>
              <a:rPr lang="en-US" dirty="0" smtClean="0"/>
              <a:t>IETF RPL Overview</a:t>
            </a:r>
            <a:endParaRPr lang="en-US" dirty="0"/>
          </a:p>
        </p:txBody>
      </p:sp>
      <p:sp>
        <p:nvSpPr>
          <p:cNvPr id="3" name="Content Placeholder 2"/>
          <p:cNvSpPr>
            <a:spLocks noGrp="1"/>
          </p:cNvSpPr>
          <p:nvPr>
            <p:ph idx="1"/>
          </p:nvPr>
        </p:nvSpPr>
        <p:spPr/>
        <p:txBody>
          <a:bodyPr/>
          <a:lstStyle/>
          <a:p>
            <a:r>
              <a:rPr lang="en-US" dirty="0" smtClean="0"/>
              <a:t>RPL: distance vector IPv6 Routing</a:t>
            </a:r>
            <a:r>
              <a:rPr lang="en-US" dirty="0" smtClean="0">
                <a:solidFill>
                  <a:srgbClr val="000000"/>
                </a:solidFill>
              </a:rPr>
              <a:t> Protocol </a:t>
            </a:r>
            <a:r>
              <a:rPr lang="en-US" dirty="0">
                <a:solidFill>
                  <a:srgbClr val="000000"/>
                </a:solidFill>
              </a:rPr>
              <a:t>for </a:t>
            </a:r>
            <a:r>
              <a:rPr lang="en-US" dirty="0" smtClean="0">
                <a:solidFill>
                  <a:srgbClr val="000000"/>
                </a:solidFill>
              </a:rPr>
              <a:t>a Low power and </a:t>
            </a:r>
            <a:r>
              <a:rPr lang="en-US" dirty="0" err="1" smtClean="0">
                <a:solidFill>
                  <a:srgbClr val="000000"/>
                </a:solidFill>
              </a:rPr>
              <a:t>Lossy</a:t>
            </a:r>
            <a:r>
              <a:rPr lang="en-US" dirty="0" smtClean="0">
                <a:solidFill>
                  <a:srgbClr val="000000"/>
                </a:solidFill>
              </a:rPr>
              <a:t> Network</a:t>
            </a:r>
          </a:p>
          <a:p>
            <a:pPr lvl="1"/>
            <a:r>
              <a:rPr lang="en-US" dirty="0" smtClean="0">
                <a:solidFill>
                  <a:srgbClr val="000000"/>
                </a:solidFill>
              </a:rPr>
              <a:t>RPL: RFC 6553</a:t>
            </a:r>
          </a:p>
          <a:p>
            <a:pPr lvl="1"/>
            <a:r>
              <a:rPr lang="en-US" dirty="0" smtClean="0">
                <a:solidFill>
                  <a:srgbClr val="000000"/>
                </a:solidFill>
              </a:rPr>
              <a:t>LLN: RFC 6550</a:t>
            </a:r>
          </a:p>
          <a:p>
            <a:r>
              <a:rPr lang="en-US" dirty="0">
                <a:solidFill>
                  <a:srgbClr val="000000"/>
                </a:solidFill>
              </a:rPr>
              <a:t>RPL constructs a Directed Acyclic Graph (DAG) that attempts </a:t>
            </a:r>
            <a:r>
              <a:rPr lang="en-US" dirty="0" smtClean="0">
                <a:solidFill>
                  <a:srgbClr val="000000"/>
                </a:solidFill>
              </a:rPr>
              <a:t>to minimize </a:t>
            </a:r>
            <a:r>
              <a:rPr lang="en-US" dirty="0">
                <a:solidFill>
                  <a:srgbClr val="000000"/>
                </a:solidFill>
              </a:rPr>
              <a:t>path costs </a:t>
            </a:r>
            <a:endParaRPr lang="en-US" dirty="0" smtClean="0">
              <a:solidFill>
                <a:srgbClr val="000000"/>
              </a:solidFill>
            </a:endParaRPr>
          </a:p>
          <a:p>
            <a:endParaRPr lang="en-US" dirty="0">
              <a:solidFill>
                <a:srgbClr val="000000"/>
              </a:solidFill>
            </a:endParaRPr>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15</a:t>
            </a:fld>
            <a:endParaRPr lang="en-US"/>
          </a:p>
        </p:txBody>
      </p:sp>
    </p:spTree>
    <p:extLst>
      <p:ext uri="{BB962C8B-B14F-4D97-AF65-F5344CB8AC3E}">
        <p14:creationId xmlns:p14="http://schemas.microsoft.com/office/powerpoint/2010/main" val="2495478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066800"/>
          </a:xfrm>
        </p:spPr>
        <p:txBody>
          <a:bodyPr/>
          <a:lstStyle/>
          <a:p>
            <a:r>
              <a:rPr lang="en-US" dirty="0"/>
              <a:t>Mesh Standards: </a:t>
            </a:r>
            <a:br>
              <a:rPr lang="en-US" dirty="0"/>
            </a:br>
            <a:r>
              <a:rPr lang="en-US" dirty="0" smtClean="0"/>
              <a:t>IETF RPL Overview</a:t>
            </a:r>
            <a:endParaRPr lang="en-US" dirty="0"/>
          </a:p>
        </p:txBody>
      </p:sp>
      <p:sp>
        <p:nvSpPr>
          <p:cNvPr id="3" name="Content Placeholder 2"/>
          <p:cNvSpPr>
            <a:spLocks noGrp="1"/>
          </p:cNvSpPr>
          <p:nvPr>
            <p:ph idx="1"/>
          </p:nvPr>
        </p:nvSpPr>
        <p:spPr>
          <a:xfrm>
            <a:off x="152400" y="1905000"/>
            <a:ext cx="8610600" cy="4114800"/>
          </a:xfrm>
        </p:spPr>
        <p:txBody>
          <a:bodyPr/>
          <a:lstStyle/>
          <a:p>
            <a:r>
              <a:rPr lang="en-US" sz="2800" dirty="0" smtClean="0"/>
              <a:t>RPL defines an IPv6 </a:t>
            </a:r>
            <a:r>
              <a:rPr lang="en-US" sz="2800" dirty="0"/>
              <a:t>option, called the </a:t>
            </a:r>
            <a:r>
              <a:rPr lang="en-US" sz="2800" dirty="0" smtClean="0"/>
              <a:t>RPL Option</a:t>
            </a:r>
            <a:r>
              <a:rPr lang="en-US" sz="2800" dirty="0"/>
              <a:t>, to be carried within the IPv6 Hop-by-Hop </a:t>
            </a:r>
            <a:r>
              <a:rPr lang="en-US" sz="2800" dirty="0" smtClean="0"/>
              <a:t>header</a:t>
            </a:r>
          </a:p>
          <a:p>
            <a:pPr lvl="1"/>
            <a:r>
              <a:rPr lang="en-US" sz="2400" dirty="0">
                <a:solidFill>
                  <a:srgbClr val="000000"/>
                </a:solidFill>
              </a:rPr>
              <a:t>only for use between RPL routers participating in the </a:t>
            </a:r>
            <a:r>
              <a:rPr lang="en-US" sz="2400" dirty="0" smtClean="0">
                <a:solidFill>
                  <a:srgbClr val="000000"/>
                </a:solidFill>
              </a:rPr>
              <a:t>same RPL Instance</a:t>
            </a:r>
          </a:p>
          <a:p>
            <a:pPr lvl="1"/>
            <a:r>
              <a:rPr lang="en-US" sz="2400" dirty="0" smtClean="0">
                <a:solidFill>
                  <a:srgbClr val="000000"/>
                </a:solidFill>
              </a:rPr>
              <a:t>provides </a:t>
            </a:r>
            <a:r>
              <a:rPr lang="en-US" sz="2400" dirty="0">
                <a:solidFill>
                  <a:srgbClr val="000000"/>
                </a:solidFill>
              </a:rPr>
              <a:t>a mechanism to include routing </a:t>
            </a:r>
            <a:r>
              <a:rPr lang="en-US" sz="2400" dirty="0" smtClean="0">
                <a:solidFill>
                  <a:srgbClr val="000000"/>
                </a:solidFill>
              </a:rPr>
              <a:t>information with </a:t>
            </a:r>
            <a:r>
              <a:rPr lang="en-US" sz="2400" dirty="0">
                <a:solidFill>
                  <a:srgbClr val="000000"/>
                </a:solidFill>
              </a:rPr>
              <a:t>each datagram that a router </a:t>
            </a:r>
            <a:r>
              <a:rPr lang="en-US" sz="2400" dirty="0" smtClean="0">
                <a:solidFill>
                  <a:srgbClr val="000000"/>
                </a:solidFill>
              </a:rPr>
              <a:t>forwards</a:t>
            </a:r>
          </a:p>
          <a:p>
            <a:pPr lvl="1"/>
            <a:r>
              <a:rPr lang="en-US" sz="2400" dirty="0">
                <a:solidFill>
                  <a:srgbClr val="000000"/>
                </a:solidFill>
              </a:rPr>
              <a:t>This document also specifies the use </a:t>
            </a:r>
            <a:r>
              <a:rPr lang="en-US" sz="2400" dirty="0" smtClean="0">
                <a:solidFill>
                  <a:srgbClr val="000000"/>
                </a:solidFill>
              </a:rPr>
              <a:t>of IPv6</a:t>
            </a:r>
            <a:r>
              <a:rPr lang="en-US" sz="2400" dirty="0">
                <a:solidFill>
                  <a:srgbClr val="000000"/>
                </a:solidFill>
              </a:rPr>
              <a:t>-in-IPv6 tunneling [RFC2473] when attaching a RPL option to </a:t>
            </a:r>
            <a:r>
              <a:rPr lang="en-US" sz="2400" dirty="0" smtClean="0">
                <a:solidFill>
                  <a:srgbClr val="000000"/>
                </a:solidFill>
              </a:rPr>
              <a:t>a packet</a:t>
            </a:r>
            <a:r>
              <a:rPr lang="en-US" sz="2400" dirty="0">
                <a:solidFill>
                  <a:srgbClr val="000000"/>
                </a:solidFill>
              </a:rPr>
              <a:t>.</a:t>
            </a:r>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16</a:t>
            </a:fld>
            <a:endParaRPr lang="en-US"/>
          </a:p>
        </p:txBody>
      </p:sp>
    </p:spTree>
    <p:extLst>
      <p:ext uri="{BB962C8B-B14F-4D97-AF65-F5344CB8AC3E}">
        <p14:creationId xmlns:p14="http://schemas.microsoft.com/office/powerpoint/2010/main" val="1026161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066800"/>
          </a:xfrm>
        </p:spPr>
        <p:txBody>
          <a:bodyPr/>
          <a:lstStyle/>
          <a:p>
            <a:r>
              <a:rPr lang="en-US" dirty="0"/>
              <a:t>Mesh Standards: </a:t>
            </a:r>
            <a:br>
              <a:rPr lang="en-US" dirty="0"/>
            </a:br>
            <a:r>
              <a:rPr lang="en-US" dirty="0" smtClean="0"/>
              <a:t>Proprietary</a:t>
            </a:r>
            <a:endParaRPr lang="en-US" dirty="0"/>
          </a:p>
        </p:txBody>
      </p:sp>
      <p:sp>
        <p:nvSpPr>
          <p:cNvPr id="3" name="Content Placeholder 2"/>
          <p:cNvSpPr>
            <a:spLocks noGrp="1"/>
          </p:cNvSpPr>
          <p:nvPr>
            <p:ph idx="1"/>
          </p:nvPr>
        </p:nvSpPr>
        <p:spPr>
          <a:xfrm>
            <a:off x="76200" y="1600200"/>
            <a:ext cx="8991600" cy="4648200"/>
          </a:xfrm>
        </p:spPr>
        <p:txBody>
          <a:bodyPr/>
          <a:lstStyle/>
          <a:p>
            <a:r>
              <a:rPr lang="en-US" sz="2600" dirty="0" smtClean="0"/>
              <a:t>Large number of companies that use IEEE 802.15.4 have developed and use their own mesh network</a:t>
            </a:r>
          </a:p>
          <a:p>
            <a:pPr lvl="1">
              <a:buFont typeface="Arial"/>
              <a:buChar char="•"/>
            </a:pPr>
            <a:r>
              <a:rPr lang="en-US" sz="2200" dirty="0" smtClean="0">
                <a:solidFill>
                  <a:srgbClr val="000000"/>
                </a:solidFill>
              </a:rPr>
              <a:t>Such as smart meter companies – e.g. Silver Spring Networks</a:t>
            </a:r>
          </a:p>
          <a:p>
            <a:pPr lvl="1">
              <a:buFont typeface="Arial"/>
              <a:buChar char="•"/>
            </a:pPr>
            <a:r>
              <a:rPr lang="en-US" sz="2200" dirty="0" smtClean="0">
                <a:solidFill>
                  <a:srgbClr val="000000"/>
                </a:solidFill>
              </a:rPr>
              <a:t>Some  companies offer mesh networks for inclusion in products – e.g. Synapse</a:t>
            </a:r>
          </a:p>
          <a:p>
            <a:pPr>
              <a:buFont typeface="Arial"/>
              <a:buChar char="•"/>
            </a:pPr>
            <a:r>
              <a:rPr lang="en-US" sz="2600" dirty="0" smtClean="0">
                <a:solidFill>
                  <a:srgbClr val="000000"/>
                </a:solidFill>
              </a:rPr>
              <a:t>Current trend is for RFIC companies buying mesh network companies reminiscent of the initial trend of buying MAC companies</a:t>
            </a:r>
          </a:p>
          <a:p>
            <a:pPr lvl="1">
              <a:buFont typeface="Arial"/>
              <a:buChar char="•"/>
            </a:pPr>
            <a:r>
              <a:rPr lang="en-US" sz="2200" dirty="0" smtClean="0">
                <a:solidFill>
                  <a:srgbClr val="000000"/>
                </a:solidFill>
              </a:rPr>
              <a:t>ARM purchased </a:t>
            </a:r>
            <a:r>
              <a:rPr lang="en-US" sz="2200" dirty="0" err="1" smtClean="0">
                <a:solidFill>
                  <a:srgbClr val="000000"/>
                </a:solidFill>
              </a:rPr>
              <a:t>Sensinode</a:t>
            </a:r>
            <a:endParaRPr lang="en-US" sz="2200" dirty="0" smtClean="0">
              <a:solidFill>
                <a:srgbClr val="000000"/>
              </a:solidFill>
            </a:endParaRPr>
          </a:p>
          <a:p>
            <a:pPr lvl="1">
              <a:buFont typeface="Arial"/>
              <a:buChar char="•"/>
            </a:pPr>
            <a:r>
              <a:rPr lang="en-US" sz="2200" dirty="0" smtClean="0">
                <a:solidFill>
                  <a:srgbClr val="000000"/>
                </a:solidFill>
              </a:rPr>
              <a:t>Silicon Labs purchased Ember</a:t>
            </a:r>
          </a:p>
          <a:p>
            <a:pPr lvl="1">
              <a:buFont typeface="Arial"/>
              <a:buChar char="•"/>
            </a:pPr>
            <a:r>
              <a:rPr lang="en-US" sz="2200" dirty="0" smtClean="0">
                <a:solidFill>
                  <a:srgbClr val="000000"/>
                </a:solidFill>
              </a:rPr>
              <a:t>Linear Technology purchased Dust Networks</a:t>
            </a:r>
            <a:endParaRPr lang="en-US" sz="2200" dirty="0">
              <a:solidFill>
                <a:srgbClr val="000000"/>
              </a:solidFill>
            </a:endParaRPr>
          </a:p>
          <a:p>
            <a:endParaRPr lang="en-US" sz="2400" dirty="0">
              <a:solidFill>
                <a:srgbClr val="000000"/>
              </a:solidFill>
            </a:endParaRPr>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17</a:t>
            </a:fld>
            <a:endParaRPr lang="en-US"/>
          </a:p>
        </p:txBody>
      </p:sp>
    </p:spTree>
    <p:extLst>
      <p:ext uri="{BB962C8B-B14F-4D97-AF65-F5344CB8AC3E}">
        <p14:creationId xmlns:p14="http://schemas.microsoft.com/office/powerpoint/2010/main" val="3348948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72400" cy="1066800"/>
          </a:xfrm>
        </p:spPr>
        <p:txBody>
          <a:bodyPr/>
          <a:lstStyle/>
          <a:p>
            <a:r>
              <a:rPr lang="en-US" dirty="0" smtClean="0"/>
              <a:t>Industrial Mesh Network Overview</a:t>
            </a:r>
            <a:endParaRPr lang="en-US" dirty="0"/>
          </a:p>
        </p:txBody>
      </p:sp>
      <p:sp>
        <p:nvSpPr>
          <p:cNvPr id="3" name="Content Placeholder 2"/>
          <p:cNvSpPr>
            <a:spLocks noGrp="1"/>
          </p:cNvSpPr>
          <p:nvPr>
            <p:ph idx="1"/>
          </p:nvPr>
        </p:nvSpPr>
        <p:spPr>
          <a:xfrm>
            <a:off x="228600" y="1371600"/>
            <a:ext cx="8839200" cy="5105400"/>
          </a:xfrm>
        </p:spPr>
        <p:txBody>
          <a:bodyPr/>
          <a:lstStyle/>
          <a:p>
            <a:r>
              <a:rPr lang="en-US" sz="2400" dirty="0" smtClean="0"/>
              <a:t>Industrial </a:t>
            </a:r>
            <a:r>
              <a:rPr lang="en-US" sz="2400" dirty="0"/>
              <a:t>applications (and some commercial applications) have critical requirements such as low latency</a:t>
            </a:r>
            <a:r>
              <a:rPr lang="en-US" sz="2400" dirty="0" smtClean="0"/>
              <a:t>, robustness </a:t>
            </a:r>
            <a:r>
              <a:rPr lang="en-US" sz="2400" dirty="0"/>
              <a:t>in the harsh industrial RF environment, and determinism that are not adequately addressed </a:t>
            </a:r>
            <a:r>
              <a:rPr lang="en-US" sz="2400" dirty="0" smtClean="0"/>
              <a:t>by IEEE </a:t>
            </a:r>
            <a:r>
              <a:rPr lang="en-US" sz="2400" dirty="0" err="1"/>
              <a:t>Std</a:t>
            </a:r>
            <a:r>
              <a:rPr lang="en-US" sz="2400" dirty="0"/>
              <a:t> </a:t>
            </a:r>
            <a:r>
              <a:rPr lang="en-US" sz="2400" dirty="0" smtClean="0"/>
              <a:t>802.15.4-2006</a:t>
            </a:r>
          </a:p>
          <a:p>
            <a:r>
              <a:rPr lang="en-US" sz="2400" dirty="0"/>
              <a:t>MAC behaviors </a:t>
            </a:r>
            <a:r>
              <a:rPr lang="en-US" sz="2400" dirty="0" smtClean="0"/>
              <a:t>added to IEEE 802.15.4 by the  IEEE 802.15.4e amendment facilitate </a:t>
            </a:r>
            <a:r>
              <a:rPr lang="en-US" sz="2400" dirty="0"/>
              <a:t>industrial applications </a:t>
            </a:r>
            <a:r>
              <a:rPr lang="en-US" sz="2400" dirty="0" smtClean="0"/>
              <a:t>such </a:t>
            </a:r>
            <a:r>
              <a:rPr lang="en-US" sz="2400" dirty="0"/>
              <a:t>as addressed by </a:t>
            </a:r>
            <a:r>
              <a:rPr lang="en-US" sz="2400" dirty="0" smtClean="0"/>
              <a:t>IEC 62591 (WirelessHART), IEC 62734 (ISA100.11a), and IEC 62601 (</a:t>
            </a:r>
            <a:r>
              <a:rPr lang="en-US" sz="2400" dirty="0"/>
              <a:t>WIA-PA</a:t>
            </a:r>
            <a:r>
              <a:rPr lang="en-US" sz="2400" dirty="0" smtClean="0"/>
              <a:t>), behaviors include:</a:t>
            </a:r>
          </a:p>
          <a:p>
            <a:pPr lvl="1"/>
            <a:r>
              <a:rPr lang="en-US" sz="2000" dirty="0" smtClean="0"/>
              <a:t>TSCH - Time Scheduled Channel Hopping</a:t>
            </a:r>
          </a:p>
          <a:p>
            <a:pPr lvl="1"/>
            <a:r>
              <a:rPr lang="en-US" sz="2000" dirty="0" smtClean="0"/>
              <a:t>DSME - </a:t>
            </a:r>
            <a:r>
              <a:rPr lang="en-US" sz="2000" dirty="0"/>
              <a:t>Deterministic and synchronous multi-channel extension</a:t>
            </a:r>
            <a:endParaRPr lang="en-US" sz="2000" dirty="0" smtClean="0"/>
          </a:p>
          <a:p>
            <a:pPr lvl="1"/>
            <a:r>
              <a:rPr lang="en-US" sz="2000" dirty="0" smtClean="0"/>
              <a:t>IE - Information Elements for such items as TSCH </a:t>
            </a:r>
            <a:r>
              <a:rPr lang="en-US" sz="2000" dirty="0"/>
              <a:t>Synchronization payload IE, TSCH-</a:t>
            </a:r>
            <a:r>
              <a:rPr lang="en-US" sz="2000" dirty="0" err="1"/>
              <a:t>Slotframe</a:t>
            </a:r>
            <a:r>
              <a:rPr lang="en-US" sz="2000" dirty="0"/>
              <a:t> and Link payload IE</a:t>
            </a:r>
            <a:r>
              <a:rPr lang="en-US" sz="2000" dirty="0" smtClean="0"/>
              <a:t>,TSCH </a:t>
            </a:r>
            <a:r>
              <a:rPr lang="en-US" sz="2000" dirty="0"/>
              <a:t>Timeslot </a:t>
            </a:r>
            <a:r>
              <a:rPr lang="en-US" sz="2000" dirty="0" smtClean="0"/>
              <a:t>payload IE</a:t>
            </a:r>
            <a:r>
              <a:rPr lang="en-US" sz="2000" dirty="0"/>
              <a:t>, and </a:t>
            </a:r>
            <a:r>
              <a:rPr lang="en-US" sz="2000" dirty="0" smtClean="0"/>
              <a:t>Channel Hopping </a:t>
            </a:r>
            <a:r>
              <a:rPr lang="en-US" sz="2000" dirty="0"/>
              <a:t>payload IE</a:t>
            </a:r>
            <a:r>
              <a:rPr lang="en-US" sz="2000" dirty="0" smtClean="0"/>
              <a:t> </a:t>
            </a:r>
          </a:p>
          <a:p>
            <a:pPr lvl="1"/>
            <a:r>
              <a:rPr lang="en-US" sz="2000" dirty="0" smtClean="0"/>
              <a:t>Secure Acknowledgment</a:t>
            </a:r>
          </a:p>
          <a:p>
            <a:endParaRPr lang="en-US" dirty="0" smtClean="0"/>
          </a:p>
          <a:p>
            <a:endParaRPr lang="en-US" dirty="0" smtClean="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18</a:t>
            </a:fld>
            <a:endParaRPr lang="en-US"/>
          </a:p>
        </p:txBody>
      </p:sp>
    </p:spTree>
    <p:extLst>
      <p:ext uri="{BB962C8B-B14F-4D97-AF65-F5344CB8AC3E}">
        <p14:creationId xmlns:p14="http://schemas.microsoft.com/office/powerpoint/2010/main" val="3435799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72400" cy="1066800"/>
          </a:xfrm>
        </p:spPr>
        <p:txBody>
          <a:bodyPr/>
          <a:lstStyle/>
          <a:p>
            <a:r>
              <a:rPr lang="en-US" dirty="0" smtClean="0"/>
              <a:t>Industrial Mesh Network Overview</a:t>
            </a:r>
            <a:endParaRPr lang="en-US" dirty="0"/>
          </a:p>
        </p:txBody>
      </p:sp>
      <p:sp>
        <p:nvSpPr>
          <p:cNvPr id="3" name="Content Placeholder 2"/>
          <p:cNvSpPr>
            <a:spLocks noGrp="1"/>
          </p:cNvSpPr>
          <p:nvPr>
            <p:ph idx="1"/>
          </p:nvPr>
        </p:nvSpPr>
        <p:spPr>
          <a:xfrm>
            <a:off x="228600" y="1371600"/>
            <a:ext cx="8839200" cy="5105400"/>
          </a:xfrm>
        </p:spPr>
        <p:txBody>
          <a:bodyPr/>
          <a:lstStyle/>
          <a:p>
            <a:r>
              <a:rPr lang="en-US" dirty="0" smtClean="0"/>
              <a:t>TSCH Operation</a:t>
            </a:r>
            <a:endParaRPr lang="en-US" dirty="0"/>
          </a:p>
          <a:p>
            <a:pPr lvl="1"/>
            <a:r>
              <a:rPr lang="en-US" sz="2400" dirty="0"/>
              <a:t>All devices in the same network synchronize slotframes</a:t>
            </a:r>
          </a:p>
          <a:p>
            <a:pPr lvl="1"/>
            <a:r>
              <a:rPr lang="en-US" sz="2400" dirty="0"/>
              <a:t>All timeslots are contained within a </a:t>
            </a:r>
            <a:r>
              <a:rPr lang="en-US" sz="2400" dirty="0" err="1"/>
              <a:t>slotframe</a:t>
            </a:r>
            <a:r>
              <a:rPr lang="en-US" sz="2400" dirty="0"/>
              <a:t> cycle</a:t>
            </a:r>
          </a:p>
          <a:p>
            <a:pPr lvl="1"/>
            <a:r>
              <a:rPr lang="en-US" sz="2400" dirty="0"/>
              <a:t>Timeslots repeat in time: the </a:t>
            </a:r>
            <a:r>
              <a:rPr lang="en-US" sz="2400" dirty="0" err="1"/>
              <a:t>slotframe</a:t>
            </a:r>
            <a:r>
              <a:rPr lang="en-US" sz="2400" dirty="0"/>
              <a:t> period</a:t>
            </a:r>
          </a:p>
          <a:p>
            <a:pPr lvl="1"/>
            <a:r>
              <a:rPr lang="en-US" sz="2400" dirty="0"/>
              <a:t>Device-to-device communication within a timeslot includes packet </a:t>
            </a:r>
            <a:r>
              <a:rPr lang="en-US" sz="2400" dirty="0" err="1"/>
              <a:t>Tx</a:t>
            </a:r>
            <a:r>
              <a:rPr lang="en-US" sz="2400" dirty="0"/>
              <a:t>/Rx &amp; ACK </a:t>
            </a:r>
            <a:r>
              <a:rPr lang="en-US" sz="2400" dirty="0" err="1"/>
              <a:t>Tx</a:t>
            </a:r>
            <a:r>
              <a:rPr lang="en-US" sz="2400" dirty="0"/>
              <a:t>/</a:t>
            </a:r>
            <a:r>
              <a:rPr lang="en-US" sz="2400" dirty="0" smtClean="0"/>
              <a:t>Rx</a:t>
            </a:r>
          </a:p>
          <a:p>
            <a:pPr lvl="1"/>
            <a:r>
              <a:rPr lang="en-US" sz="2400" dirty="0" smtClean="0"/>
              <a:t>Each timeslot uses a different channel, i.e. channel hopping</a:t>
            </a:r>
          </a:p>
          <a:p>
            <a:r>
              <a:rPr lang="en-US" dirty="0" smtClean="0"/>
              <a:t>Industrial Systems typically include a network manager and a system manager</a:t>
            </a:r>
            <a:endParaRPr lang="en-US" dirty="0"/>
          </a:p>
          <a:p>
            <a:endParaRPr lang="en-US" dirty="0" smtClean="0"/>
          </a:p>
          <a:p>
            <a:endParaRPr lang="en-US" dirty="0" smtClean="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19</a:t>
            </a:fld>
            <a:endParaRPr lang="en-US"/>
          </a:p>
        </p:txBody>
      </p:sp>
    </p:spTree>
    <p:extLst>
      <p:ext uri="{BB962C8B-B14F-4D97-AF65-F5344CB8AC3E}">
        <p14:creationId xmlns:p14="http://schemas.microsoft.com/office/powerpoint/2010/main" val="2432924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a:t>Slide </a:t>
            </a:r>
            <a:fld id="{03BD5911-6558-4D4D-85BD-F53938BC6F6B}" type="slidenum">
              <a:rPr lang="en-US"/>
              <a:pPr/>
              <a:t>2</a:t>
            </a:fld>
            <a:endParaRPr lang="en-US"/>
          </a:p>
        </p:txBody>
      </p:sp>
      <p:sp>
        <p:nvSpPr>
          <p:cNvPr id="4098" name="Rectangle 2"/>
          <p:cNvSpPr>
            <a:spLocks noGrp="1" noChangeArrowheads="1"/>
          </p:cNvSpPr>
          <p:nvPr>
            <p:ph type="title"/>
          </p:nvPr>
        </p:nvSpPr>
        <p:spPr>
          <a:ln/>
        </p:spPr>
        <p:txBody>
          <a:bodyPr/>
          <a:lstStyle/>
          <a:p>
            <a:r>
              <a:rPr lang="en-US" sz="3200" b="1" dirty="0" smtClean="0">
                <a:ea typeface="ＭＳ Ｐゴシック" pitchFamily="-65" charset="-128"/>
              </a:rPr>
              <a:t>Mesh Networking – at 802.15.4’s DLL</a:t>
            </a:r>
            <a:endParaRPr lang="en-US" sz="3200" b="1" dirty="0"/>
          </a:p>
        </p:txBody>
      </p:sp>
      <p:sp>
        <p:nvSpPr>
          <p:cNvPr id="9" name="Rectangle 8"/>
          <p:cNvSpPr/>
          <p:nvPr/>
        </p:nvSpPr>
        <p:spPr>
          <a:xfrm>
            <a:off x="838200" y="1524000"/>
            <a:ext cx="8077200" cy="5262979"/>
          </a:xfrm>
          <a:prstGeom prst="rect">
            <a:avLst/>
          </a:prstGeom>
        </p:spPr>
        <p:txBody>
          <a:bodyPr wrap="square">
            <a:spAutoFit/>
          </a:bodyPr>
          <a:lstStyle/>
          <a:p>
            <a:r>
              <a:rPr lang="en-US" sz="2400" dirty="0" smtClean="0"/>
              <a:t>802.15.4 Overview</a:t>
            </a:r>
          </a:p>
          <a:p>
            <a:r>
              <a:rPr lang="en-US" sz="2400" dirty="0" smtClean="0"/>
              <a:t>Mesh Standards</a:t>
            </a:r>
          </a:p>
          <a:p>
            <a:pPr marL="342900" indent="-342900">
              <a:buFont typeface="Arial"/>
              <a:buChar char="•"/>
            </a:pPr>
            <a:r>
              <a:rPr lang="en-US" sz="2400" dirty="0" smtClean="0"/>
              <a:t>802.15.5 </a:t>
            </a:r>
          </a:p>
          <a:p>
            <a:pPr marL="342900" indent="-342900">
              <a:buFont typeface="Arial"/>
              <a:buChar char="•"/>
            </a:pPr>
            <a:r>
              <a:rPr lang="en-US" sz="2400" dirty="0" smtClean="0"/>
              <a:t>IETF RPL</a:t>
            </a:r>
          </a:p>
          <a:p>
            <a:pPr marL="342900" indent="-342900">
              <a:buFont typeface="Arial"/>
              <a:buChar char="•"/>
            </a:pPr>
            <a:r>
              <a:rPr lang="en-US" sz="2400" dirty="0" smtClean="0"/>
              <a:t>Proprietary </a:t>
            </a:r>
          </a:p>
          <a:p>
            <a:r>
              <a:rPr lang="en-US" sz="2400" dirty="0" smtClean="0"/>
              <a:t>Implemented Mesh Networks</a:t>
            </a:r>
          </a:p>
          <a:p>
            <a:pPr marL="342900" indent="-342900">
              <a:buFont typeface="Arial"/>
              <a:buChar char="•"/>
            </a:pPr>
            <a:r>
              <a:rPr lang="en-US" sz="2400" dirty="0" smtClean="0"/>
              <a:t>Industrial</a:t>
            </a:r>
          </a:p>
          <a:p>
            <a:pPr marL="800100" lvl="1" indent="-342900">
              <a:buFont typeface="Arial"/>
              <a:buChar char="•"/>
            </a:pPr>
            <a:r>
              <a:rPr lang="en-US" sz="2400" dirty="0" smtClean="0"/>
              <a:t>IEC 62591(Wireless HART)</a:t>
            </a:r>
          </a:p>
          <a:p>
            <a:pPr marL="800100" lvl="1" indent="-342900">
              <a:buFont typeface="Arial"/>
              <a:buChar char="•"/>
            </a:pPr>
            <a:r>
              <a:rPr lang="en-US" sz="2400" dirty="0" smtClean="0"/>
              <a:t>IEC 62601 (WIA-PA)</a:t>
            </a:r>
          </a:p>
          <a:p>
            <a:pPr marL="800100" lvl="1" indent="-342900">
              <a:buFont typeface="Arial"/>
              <a:buChar char="•"/>
            </a:pPr>
            <a:r>
              <a:rPr lang="en-US" sz="2400" dirty="0" smtClean="0"/>
              <a:t>IEC 62734 (ISA100.11a)</a:t>
            </a:r>
          </a:p>
          <a:p>
            <a:pPr marL="342900" indent="-342900">
              <a:buFont typeface="Arial"/>
              <a:buChar char="•"/>
            </a:pPr>
            <a:r>
              <a:rPr lang="en-US" sz="2400" dirty="0" smtClean="0"/>
              <a:t>Smart Utility Networks</a:t>
            </a:r>
          </a:p>
          <a:p>
            <a:pPr marL="800100" lvl="1" indent="-342900">
              <a:buFont typeface="Arial"/>
              <a:buChar char="•"/>
            </a:pPr>
            <a:r>
              <a:rPr lang="en-US" sz="2400" dirty="0"/>
              <a:t>ZigBee </a:t>
            </a:r>
            <a:r>
              <a:rPr lang="en-US" sz="2400" dirty="0" smtClean="0"/>
              <a:t>Mesh</a:t>
            </a:r>
          </a:p>
          <a:p>
            <a:r>
              <a:rPr lang="en-US" sz="2400" dirty="0" smtClean="0"/>
              <a:t>Conclusion</a:t>
            </a:r>
          </a:p>
          <a:p>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066800"/>
          </a:xfrm>
        </p:spPr>
        <p:txBody>
          <a:bodyPr/>
          <a:lstStyle/>
          <a:p>
            <a:r>
              <a:rPr lang="en-US" dirty="0" smtClean="0"/>
              <a:t>IEC 62591 (Wireless HART) Overview</a:t>
            </a:r>
            <a:endParaRPr lang="en-US"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20</a:t>
            </a:fld>
            <a:endParaRPr lang="en-US"/>
          </a:p>
        </p:txBody>
      </p:sp>
      <p:grpSp>
        <p:nvGrpSpPr>
          <p:cNvPr id="51" name="Group 50"/>
          <p:cNvGrpSpPr/>
          <p:nvPr/>
        </p:nvGrpSpPr>
        <p:grpSpPr>
          <a:xfrm>
            <a:off x="304800" y="1447800"/>
            <a:ext cx="8153400" cy="4800600"/>
            <a:chOff x="711200" y="1081088"/>
            <a:chExt cx="8128000" cy="5530850"/>
          </a:xfrm>
        </p:grpSpPr>
        <p:pic>
          <p:nvPicPr>
            <p:cNvPr id="7"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381250"/>
              <a:ext cx="5410200" cy="412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 name="Rectangle 6"/>
            <p:cNvSpPr>
              <a:spLocks noChangeArrowheads="1"/>
            </p:cNvSpPr>
            <p:nvPr/>
          </p:nvSpPr>
          <p:spPr bwMode="auto">
            <a:xfrm>
              <a:off x="1447800" y="6034088"/>
              <a:ext cx="24447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r">
                <a:lnSpc>
                  <a:spcPct val="80000"/>
                </a:lnSpc>
              </a:pPr>
              <a:r>
                <a:rPr lang="en-US" sz="1000" i="0">
                  <a:solidFill>
                    <a:srgbClr val="CC0000"/>
                  </a:solidFill>
                  <a:effectLst/>
                </a:rPr>
                <a:t>2.4GHz DSSS O-QPSK Physical Layer</a:t>
              </a:r>
            </a:p>
          </p:txBody>
        </p:sp>
        <p:sp>
          <p:nvSpPr>
            <p:cNvPr id="9" name="Rectangle 7"/>
            <p:cNvSpPr>
              <a:spLocks noChangeArrowheads="1"/>
            </p:cNvSpPr>
            <p:nvPr/>
          </p:nvSpPr>
          <p:spPr bwMode="auto">
            <a:xfrm>
              <a:off x="2355850" y="5924550"/>
              <a:ext cx="15367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r">
                <a:lnSpc>
                  <a:spcPct val="70000"/>
                </a:lnSpc>
              </a:pPr>
              <a:r>
                <a:rPr lang="en-US" sz="1000" i="0">
                  <a:solidFill>
                    <a:srgbClr val="CC0000"/>
                  </a:solidFill>
                  <a:effectLst/>
                </a:rPr>
                <a:t>TDMA Data-Link Layer</a:t>
              </a:r>
            </a:p>
          </p:txBody>
        </p:sp>
        <p:sp>
          <p:nvSpPr>
            <p:cNvPr id="10" name="Rectangle 8"/>
            <p:cNvSpPr>
              <a:spLocks noChangeArrowheads="1"/>
            </p:cNvSpPr>
            <p:nvPr/>
          </p:nvSpPr>
          <p:spPr bwMode="auto">
            <a:xfrm>
              <a:off x="2209800" y="4648200"/>
              <a:ext cx="1493838" cy="2143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r">
                <a:lnSpc>
                  <a:spcPct val="80000"/>
                </a:lnSpc>
              </a:pPr>
              <a:r>
                <a:rPr lang="en-US" sz="1000" i="0">
                  <a:solidFill>
                    <a:srgbClr val="CC0000"/>
                  </a:solidFill>
                  <a:effectLst/>
                </a:rPr>
                <a:t>Network Management</a:t>
              </a:r>
            </a:p>
          </p:txBody>
        </p:sp>
        <p:sp>
          <p:nvSpPr>
            <p:cNvPr id="11" name="Rectangle 10"/>
            <p:cNvSpPr>
              <a:spLocks noChangeArrowheads="1"/>
            </p:cNvSpPr>
            <p:nvPr/>
          </p:nvSpPr>
          <p:spPr bwMode="auto">
            <a:xfrm>
              <a:off x="1193800" y="2895600"/>
              <a:ext cx="1408113" cy="2143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r">
                <a:lnSpc>
                  <a:spcPct val="80000"/>
                </a:lnSpc>
              </a:pPr>
              <a:r>
                <a:rPr lang="en-US" sz="1000" i="0">
                  <a:solidFill>
                    <a:srgbClr val="CC0000"/>
                  </a:solidFill>
                  <a:effectLst/>
                </a:rPr>
                <a:t>Universal Command</a:t>
              </a:r>
            </a:p>
          </p:txBody>
        </p:sp>
        <p:sp>
          <p:nvSpPr>
            <p:cNvPr id="12" name="Rectangle 12"/>
            <p:cNvSpPr>
              <a:spLocks noChangeArrowheads="1"/>
            </p:cNvSpPr>
            <p:nvPr/>
          </p:nvSpPr>
          <p:spPr bwMode="auto">
            <a:xfrm>
              <a:off x="2836863" y="3886200"/>
              <a:ext cx="13589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r">
                <a:lnSpc>
                  <a:spcPct val="80000"/>
                </a:lnSpc>
              </a:pPr>
              <a:r>
                <a:rPr lang="en-US" sz="1000" i="0">
                  <a:solidFill>
                    <a:srgbClr val="CC0000"/>
                  </a:solidFill>
                  <a:effectLst/>
                </a:rPr>
                <a:t>Wireless Command</a:t>
              </a:r>
            </a:p>
          </p:txBody>
        </p:sp>
        <p:grpSp>
          <p:nvGrpSpPr>
            <p:cNvPr id="13" name="Group 53"/>
            <p:cNvGrpSpPr>
              <a:grpSpLocks/>
            </p:cNvGrpSpPr>
            <p:nvPr/>
          </p:nvGrpSpPr>
          <p:grpSpPr bwMode="auto">
            <a:xfrm>
              <a:off x="3581400" y="1135063"/>
              <a:ext cx="1797050" cy="563562"/>
              <a:chOff x="188" y="677"/>
              <a:chExt cx="1132" cy="355"/>
            </a:xfrm>
          </p:grpSpPr>
          <p:sp>
            <p:nvSpPr>
              <p:cNvPr id="14" name="Rectangle 9"/>
              <p:cNvSpPr>
                <a:spLocks noChangeArrowheads="1"/>
              </p:cNvSpPr>
              <p:nvPr/>
            </p:nvSpPr>
            <p:spPr bwMode="auto">
              <a:xfrm>
                <a:off x="428" y="677"/>
                <a:ext cx="89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r">
                  <a:lnSpc>
                    <a:spcPct val="80000"/>
                  </a:lnSpc>
                </a:pPr>
                <a:r>
                  <a:rPr lang="en-US" sz="1000" i="0">
                    <a:solidFill>
                      <a:srgbClr val="CC0000"/>
                    </a:solidFill>
                    <a:effectLst/>
                  </a:rPr>
                  <a:t>Command Summary</a:t>
                </a:r>
              </a:p>
            </p:txBody>
          </p:sp>
          <p:sp>
            <p:nvSpPr>
              <p:cNvPr id="15" name="Rectangle 13"/>
              <p:cNvSpPr>
                <a:spLocks noChangeArrowheads="1"/>
              </p:cNvSpPr>
              <p:nvPr/>
            </p:nvSpPr>
            <p:spPr bwMode="auto">
              <a:xfrm>
                <a:off x="583" y="787"/>
                <a:ext cx="737"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r">
                  <a:lnSpc>
                    <a:spcPct val="80000"/>
                  </a:lnSpc>
                </a:pPr>
                <a:r>
                  <a:rPr lang="en-US" sz="1000" i="0">
                    <a:solidFill>
                      <a:srgbClr val="CC0000"/>
                    </a:solidFill>
                    <a:effectLst/>
                  </a:rPr>
                  <a:t>Common Tables</a:t>
                </a:r>
              </a:p>
            </p:txBody>
          </p:sp>
          <p:sp>
            <p:nvSpPr>
              <p:cNvPr id="16" name="Rectangle 17"/>
              <p:cNvSpPr>
                <a:spLocks noChangeArrowheads="1"/>
              </p:cNvSpPr>
              <p:nvPr/>
            </p:nvSpPr>
            <p:spPr bwMode="auto">
              <a:xfrm>
                <a:off x="188" y="897"/>
                <a:ext cx="113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r">
                  <a:lnSpc>
                    <a:spcPct val="80000"/>
                  </a:lnSpc>
                </a:pPr>
                <a:r>
                  <a:rPr lang="en-US" sz="1000" i="0">
                    <a:solidFill>
                      <a:srgbClr val="CC0000"/>
                    </a:solidFill>
                    <a:effectLst/>
                  </a:rPr>
                  <a:t>Command Response Code</a:t>
                </a:r>
              </a:p>
            </p:txBody>
          </p:sp>
        </p:grpSp>
        <p:sp>
          <p:nvSpPr>
            <p:cNvPr id="17" name="Rectangle 19"/>
            <p:cNvSpPr>
              <a:spLocks noChangeArrowheads="1"/>
            </p:cNvSpPr>
            <p:nvPr/>
          </p:nvSpPr>
          <p:spPr bwMode="auto">
            <a:xfrm>
              <a:off x="6400800" y="6248400"/>
              <a:ext cx="1752600" cy="3238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nSpc>
                  <a:spcPct val="85000"/>
                </a:lnSpc>
              </a:pPr>
              <a:r>
                <a:rPr lang="en-US" sz="900" i="0">
                  <a:solidFill>
                    <a:schemeClr val="tx1"/>
                  </a:solidFill>
                  <a:effectLst/>
                </a:rPr>
                <a:t>Move the message One-Hop</a:t>
              </a:r>
              <a:br>
                <a:rPr lang="en-US" sz="900" i="0">
                  <a:solidFill>
                    <a:schemeClr val="tx1"/>
                  </a:solidFill>
                  <a:effectLst/>
                </a:rPr>
              </a:br>
              <a:r>
                <a:rPr lang="en-US" sz="900" i="0">
                  <a:solidFill>
                    <a:schemeClr val="tx1"/>
                  </a:solidFill>
                  <a:effectLst/>
                </a:rPr>
                <a:t>Link-level Acknowledgments</a:t>
              </a:r>
            </a:p>
          </p:txBody>
        </p:sp>
        <p:sp>
          <p:nvSpPr>
            <p:cNvPr id="18" name="Rectangle 20"/>
            <p:cNvSpPr>
              <a:spLocks noChangeArrowheads="1"/>
            </p:cNvSpPr>
            <p:nvPr/>
          </p:nvSpPr>
          <p:spPr bwMode="auto">
            <a:xfrm>
              <a:off x="6629400" y="4953000"/>
              <a:ext cx="1905000" cy="55562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nSpc>
                  <a:spcPct val="85000"/>
                </a:lnSpc>
              </a:pPr>
              <a:r>
                <a:rPr lang="en-US" sz="900" i="0">
                  <a:solidFill>
                    <a:schemeClr val="tx1"/>
                  </a:solidFill>
                  <a:effectLst/>
                </a:rPr>
                <a:t>Route packets across the mesh</a:t>
              </a:r>
            </a:p>
            <a:p>
              <a:pPr>
                <a:lnSpc>
                  <a:spcPct val="85000"/>
                </a:lnSpc>
              </a:pPr>
              <a:r>
                <a:rPr lang="en-US" sz="900" i="0">
                  <a:solidFill>
                    <a:schemeClr val="tx1"/>
                  </a:solidFill>
                  <a:effectLst/>
                </a:rPr>
                <a:t>Redundant Routes</a:t>
              </a:r>
              <a:br>
                <a:rPr lang="en-US" sz="900" i="0">
                  <a:solidFill>
                    <a:schemeClr val="tx1"/>
                  </a:solidFill>
                  <a:effectLst/>
                </a:rPr>
              </a:br>
              <a:r>
                <a:rPr lang="en-US" sz="900" i="0">
                  <a:solidFill>
                    <a:schemeClr val="tx1"/>
                  </a:solidFill>
                  <a:effectLst/>
                </a:rPr>
                <a:t>End-End acknowledgements</a:t>
              </a:r>
            </a:p>
            <a:p>
              <a:pPr>
                <a:lnSpc>
                  <a:spcPct val="85000"/>
                </a:lnSpc>
              </a:pPr>
              <a:r>
                <a:rPr lang="en-US" sz="900" i="0">
                  <a:solidFill>
                    <a:schemeClr val="tx1"/>
                  </a:solidFill>
                  <a:effectLst/>
                </a:rPr>
                <a:t>Integrated support for Adapters</a:t>
              </a:r>
            </a:p>
          </p:txBody>
        </p:sp>
        <p:sp>
          <p:nvSpPr>
            <p:cNvPr id="19" name="Rectangle 24"/>
            <p:cNvSpPr>
              <a:spLocks noChangeArrowheads="1"/>
            </p:cNvSpPr>
            <p:nvPr/>
          </p:nvSpPr>
          <p:spPr bwMode="auto">
            <a:xfrm>
              <a:off x="1066800" y="4003675"/>
              <a:ext cx="2673350" cy="32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r">
                <a:lnSpc>
                  <a:spcPct val="85000"/>
                </a:lnSpc>
              </a:pPr>
              <a:r>
                <a:rPr lang="en-US" sz="900" i="0">
                  <a:effectLst/>
                </a:rPr>
                <a:t>Access by all HART tools to all parameters</a:t>
              </a:r>
            </a:p>
            <a:p>
              <a:pPr algn="r">
                <a:lnSpc>
                  <a:spcPct val="85000"/>
                </a:lnSpc>
              </a:pPr>
              <a:r>
                <a:rPr lang="en-US" sz="900" i="0">
                  <a:effectLst/>
                </a:rPr>
                <a:t>Only Network Manager can configure network</a:t>
              </a:r>
            </a:p>
          </p:txBody>
        </p:sp>
        <p:sp>
          <p:nvSpPr>
            <p:cNvPr id="20" name="AutoShape 25"/>
            <p:cNvSpPr>
              <a:spLocks/>
            </p:cNvSpPr>
            <p:nvPr/>
          </p:nvSpPr>
          <p:spPr bwMode="auto">
            <a:xfrm rot="4152629">
              <a:off x="3953669" y="3310731"/>
              <a:ext cx="206375" cy="1662113"/>
            </a:xfrm>
            <a:prstGeom prst="leftBrace">
              <a:avLst>
                <a:gd name="adj1" fmla="val 67115"/>
                <a:gd name="adj2" fmla="val 61676"/>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21" name="Line 28"/>
            <p:cNvSpPr>
              <a:spLocks noChangeShapeType="1"/>
            </p:cNvSpPr>
            <p:nvPr/>
          </p:nvSpPr>
          <p:spPr bwMode="auto">
            <a:xfrm flipH="1">
              <a:off x="4521200" y="3878263"/>
              <a:ext cx="1735138" cy="820737"/>
            </a:xfrm>
            <a:prstGeom prst="line">
              <a:avLst/>
            </a:prstGeom>
            <a:noFill/>
            <a:ln w="127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22" name="Line 29"/>
            <p:cNvSpPr>
              <a:spLocks noChangeShapeType="1"/>
            </p:cNvSpPr>
            <p:nvPr/>
          </p:nvSpPr>
          <p:spPr bwMode="auto">
            <a:xfrm flipH="1">
              <a:off x="5705475" y="3876675"/>
              <a:ext cx="542925" cy="654050"/>
            </a:xfrm>
            <a:prstGeom prst="line">
              <a:avLst/>
            </a:prstGeom>
            <a:noFill/>
            <a:ln w="127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23" name="Line 30"/>
            <p:cNvSpPr>
              <a:spLocks noChangeShapeType="1"/>
            </p:cNvSpPr>
            <p:nvPr/>
          </p:nvSpPr>
          <p:spPr bwMode="auto">
            <a:xfrm>
              <a:off x="6223000" y="3851275"/>
              <a:ext cx="25400" cy="949325"/>
            </a:xfrm>
            <a:prstGeom prst="line">
              <a:avLst/>
            </a:prstGeom>
            <a:noFill/>
            <a:ln w="127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24" name="Line 31"/>
            <p:cNvSpPr>
              <a:spLocks noChangeShapeType="1"/>
            </p:cNvSpPr>
            <p:nvPr/>
          </p:nvSpPr>
          <p:spPr bwMode="auto">
            <a:xfrm>
              <a:off x="6265863" y="3868738"/>
              <a:ext cx="287337" cy="627062"/>
            </a:xfrm>
            <a:prstGeom prst="line">
              <a:avLst/>
            </a:prstGeom>
            <a:noFill/>
            <a:ln w="127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25" name="Line 32"/>
            <p:cNvSpPr>
              <a:spLocks noChangeShapeType="1"/>
            </p:cNvSpPr>
            <p:nvPr/>
          </p:nvSpPr>
          <p:spPr bwMode="auto">
            <a:xfrm flipH="1">
              <a:off x="4376738" y="3878263"/>
              <a:ext cx="1887537" cy="473075"/>
            </a:xfrm>
            <a:prstGeom prst="line">
              <a:avLst/>
            </a:prstGeom>
            <a:noFill/>
            <a:ln w="127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26" name="Oval 33"/>
            <p:cNvSpPr>
              <a:spLocks noChangeArrowheads="1"/>
            </p:cNvSpPr>
            <p:nvPr/>
          </p:nvSpPr>
          <p:spPr bwMode="auto">
            <a:xfrm>
              <a:off x="6248400" y="3886200"/>
              <a:ext cx="304800" cy="1524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27" name="Rectangle 16"/>
            <p:cNvSpPr>
              <a:spLocks noChangeArrowheads="1"/>
            </p:cNvSpPr>
            <p:nvPr/>
          </p:nvSpPr>
          <p:spPr bwMode="auto">
            <a:xfrm>
              <a:off x="5900738" y="3733800"/>
              <a:ext cx="1214437" cy="2143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r">
                <a:lnSpc>
                  <a:spcPct val="80000"/>
                </a:lnSpc>
              </a:pPr>
              <a:r>
                <a:rPr lang="en-US" sz="1000" i="0">
                  <a:solidFill>
                    <a:srgbClr val="CC0000"/>
                  </a:solidFill>
                  <a:effectLst/>
                </a:rPr>
                <a:t>Wireless Devices</a:t>
              </a:r>
            </a:p>
          </p:txBody>
        </p:sp>
        <p:sp>
          <p:nvSpPr>
            <p:cNvPr id="28" name="Rectangle 22"/>
            <p:cNvSpPr>
              <a:spLocks noChangeArrowheads="1"/>
            </p:cNvSpPr>
            <p:nvPr/>
          </p:nvSpPr>
          <p:spPr bwMode="auto">
            <a:xfrm>
              <a:off x="6197600" y="3860800"/>
              <a:ext cx="2641600" cy="2079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nSpc>
                  <a:spcPct val="85000"/>
                </a:lnSpc>
              </a:pPr>
              <a:r>
                <a:rPr lang="en-US" sz="900" i="0">
                  <a:effectLst/>
                </a:rPr>
                <a:t>Specific requirements ensure interoperability</a:t>
              </a:r>
            </a:p>
          </p:txBody>
        </p:sp>
        <p:sp>
          <p:nvSpPr>
            <p:cNvPr id="29" name="Rectangle 34"/>
            <p:cNvSpPr>
              <a:spLocks noChangeArrowheads="1"/>
            </p:cNvSpPr>
            <p:nvPr/>
          </p:nvSpPr>
          <p:spPr bwMode="auto">
            <a:xfrm>
              <a:off x="1270000" y="4772025"/>
              <a:ext cx="223520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r"/>
              <a:r>
                <a:rPr lang="en-US" sz="900" i="0">
                  <a:effectLst/>
                </a:rPr>
                <a:t>Source and Graph Routing</a:t>
              </a:r>
              <a:br>
                <a:rPr lang="en-US" sz="900" i="0">
                  <a:effectLst/>
                </a:rPr>
              </a:br>
              <a:r>
                <a:rPr lang="en-US" sz="900" i="0">
                  <a:effectLst/>
                </a:rPr>
                <a:t>End-End Security, PDU Encipherment</a:t>
              </a:r>
              <a:br>
                <a:rPr lang="en-US" sz="900" i="0">
                  <a:effectLst/>
                </a:rPr>
              </a:br>
              <a:r>
                <a:rPr lang="en-US" sz="900" i="0">
                  <a:effectLst/>
                </a:rPr>
                <a:t>Continuous network optimization</a:t>
              </a:r>
            </a:p>
            <a:p>
              <a:pPr algn="r"/>
              <a:r>
                <a:rPr lang="en-US" sz="900" i="0">
                  <a:effectLst/>
                </a:rPr>
                <a:t>Joining Process</a:t>
              </a:r>
            </a:p>
          </p:txBody>
        </p:sp>
        <p:sp>
          <p:nvSpPr>
            <p:cNvPr id="30" name="Rectangle 35"/>
            <p:cNvSpPr>
              <a:spLocks noChangeArrowheads="1"/>
            </p:cNvSpPr>
            <p:nvPr/>
          </p:nvSpPr>
          <p:spPr bwMode="auto">
            <a:xfrm>
              <a:off x="1981200" y="6172200"/>
              <a:ext cx="1695450" cy="4397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r">
                <a:lnSpc>
                  <a:spcPct val="85000"/>
                </a:lnSpc>
              </a:pPr>
              <a:r>
                <a:rPr lang="en-US" sz="900" i="0">
                  <a:effectLst/>
                </a:rPr>
                <a:t>TDMA + Channel Hopping</a:t>
              </a:r>
            </a:p>
            <a:p>
              <a:pPr algn="r">
                <a:lnSpc>
                  <a:spcPct val="85000"/>
                </a:lnSpc>
              </a:pPr>
              <a:r>
                <a:rPr lang="en-US" sz="900" i="0">
                  <a:effectLst/>
                </a:rPr>
                <a:t>Dedicated and Shared Slots</a:t>
              </a:r>
            </a:p>
            <a:p>
              <a:pPr algn="r">
                <a:lnSpc>
                  <a:spcPct val="85000"/>
                </a:lnSpc>
              </a:pPr>
              <a:r>
                <a:rPr lang="en-US" sz="900" i="0">
                  <a:effectLst/>
                </a:rPr>
                <a:t>Unicast and Broadcast</a:t>
              </a:r>
            </a:p>
          </p:txBody>
        </p:sp>
        <p:sp>
          <p:nvSpPr>
            <p:cNvPr id="31" name="Rectangle 36"/>
            <p:cNvSpPr>
              <a:spLocks noChangeArrowheads="1"/>
            </p:cNvSpPr>
            <p:nvPr/>
          </p:nvSpPr>
          <p:spPr bwMode="auto">
            <a:xfrm>
              <a:off x="7029450" y="2952750"/>
              <a:ext cx="1384300" cy="3238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nSpc>
                  <a:spcPct val="85000"/>
                </a:lnSpc>
              </a:pPr>
              <a:r>
                <a:rPr lang="en-US" sz="900" i="0">
                  <a:effectLst/>
                </a:rPr>
                <a:t>Pump &amp; Motor control</a:t>
              </a:r>
            </a:p>
            <a:p>
              <a:pPr>
                <a:lnSpc>
                  <a:spcPct val="85000"/>
                </a:lnSpc>
              </a:pPr>
              <a:r>
                <a:rPr lang="en-US" sz="900" i="0">
                  <a:effectLst/>
                </a:rPr>
                <a:t>On/Off Valves</a:t>
              </a:r>
            </a:p>
          </p:txBody>
        </p:sp>
        <p:sp>
          <p:nvSpPr>
            <p:cNvPr id="32" name="Line 37"/>
            <p:cNvSpPr>
              <a:spLocks noChangeShapeType="1"/>
            </p:cNvSpPr>
            <p:nvPr/>
          </p:nvSpPr>
          <p:spPr bwMode="auto">
            <a:xfrm flipH="1">
              <a:off x="6480175" y="2932113"/>
              <a:ext cx="411163" cy="385762"/>
            </a:xfrm>
            <a:prstGeom prst="line">
              <a:avLst/>
            </a:prstGeom>
            <a:noFill/>
            <a:ln w="127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33" name="Line 38"/>
            <p:cNvSpPr>
              <a:spLocks noChangeShapeType="1"/>
            </p:cNvSpPr>
            <p:nvPr/>
          </p:nvSpPr>
          <p:spPr bwMode="auto">
            <a:xfrm flipH="1">
              <a:off x="6483350" y="2936875"/>
              <a:ext cx="403225" cy="233363"/>
            </a:xfrm>
            <a:prstGeom prst="line">
              <a:avLst/>
            </a:prstGeom>
            <a:noFill/>
            <a:ln w="127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34" name="Line 39"/>
            <p:cNvSpPr>
              <a:spLocks noChangeShapeType="1"/>
            </p:cNvSpPr>
            <p:nvPr/>
          </p:nvSpPr>
          <p:spPr bwMode="auto">
            <a:xfrm flipH="1">
              <a:off x="6016625" y="2919413"/>
              <a:ext cx="876300" cy="309562"/>
            </a:xfrm>
            <a:prstGeom prst="line">
              <a:avLst/>
            </a:prstGeom>
            <a:noFill/>
            <a:ln w="127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35" name="Rectangle 15"/>
            <p:cNvSpPr>
              <a:spLocks noChangeArrowheads="1"/>
            </p:cNvSpPr>
            <p:nvPr/>
          </p:nvSpPr>
          <p:spPr bwMode="auto">
            <a:xfrm>
              <a:off x="6789738" y="2765425"/>
              <a:ext cx="1477962" cy="2143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r">
                <a:lnSpc>
                  <a:spcPct val="80000"/>
                </a:lnSpc>
              </a:pPr>
              <a:r>
                <a:rPr lang="en-US" sz="1000" i="0">
                  <a:solidFill>
                    <a:srgbClr val="CC0000"/>
                  </a:solidFill>
                  <a:effectLst/>
                </a:rPr>
                <a:t>Discrete Applications</a:t>
              </a:r>
            </a:p>
          </p:txBody>
        </p:sp>
        <p:sp>
          <p:nvSpPr>
            <p:cNvPr id="36" name="Rectangle 40"/>
            <p:cNvSpPr>
              <a:spLocks noChangeArrowheads="1"/>
            </p:cNvSpPr>
            <p:nvPr/>
          </p:nvSpPr>
          <p:spPr bwMode="auto">
            <a:xfrm>
              <a:off x="6731000" y="2209800"/>
              <a:ext cx="1485900" cy="3238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nSpc>
                  <a:spcPct val="85000"/>
                </a:lnSpc>
              </a:pPr>
              <a:r>
                <a:rPr lang="en-US" sz="900" i="0">
                  <a:effectLst/>
                </a:rPr>
                <a:t>Vibration Spectra</a:t>
              </a:r>
              <a:br>
                <a:rPr lang="en-US" sz="900" i="0">
                  <a:effectLst/>
                </a:rPr>
              </a:br>
              <a:r>
                <a:rPr lang="en-US" sz="900" i="0">
                  <a:effectLst/>
                </a:rPr>
                <a:t>Radar-Level Waveforms</a:t>
              </a:r>
            </a:p>
          </p:txBody>
        </p:sp>
        <p:sp>
          <p:nvSpPr>
            <p:cNvPr id="37" name="Line 41"/>
            <p:cNvSpPr>
              <a:spLocks noChangeShapeType="1"/>
            </p:cNvSpPr>
            <p:nvPr/>
          </p:nvSpPr>
          <p:spPr bwMode="auto">
            <a:xfrm flipH="1">
              <a:off x="5986463" y="2170113"/>
              <a:ext cx="622300" cy="938212"/>
            </a:xfrm>
            <a:prstGeom prst="line">
              <a:avLst/>
            </a:prstGeom>
            <a:noFill/>
            <a:ln w="12700">
              <a:solidFill>
                <a:srgbClr val="99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38" name="Line 42"/>
            <p:cNvSpPr>
              <a:spLocks noChangeShapeType="1"/>
            </p:cNvSpPr>
            <p:nvPr/>
          </p:nvSpPr>
          <p:spPr bwMode="auto">
            <a:xfrm flipH="1">
              <a:off x="5827713" y="2152650"/>
              <a:ext cx="768350" cy="584200"/>
            </a:xfrm>
            <a:prstGeom prst="line">
              <a:avLst/>
            </a:prstGeom>
            <a:noFill/>
            <a:ln w="12700">
              <a:solidFill>
                <a:srgbClr val="99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39" name="Line 43"/>
            <p:cNvSpPr>
              <a:spLocks noChangeShapeType="1"/>
            </p:cNvSpPr>
            <p:nvPr/>
          </p:nvSpPr>
          <p:spPr bwMode="auto">
            <a:xfrm flipH="1">
              <a:off x="5237163" y="2170113"/>
              <a:ext cx="1368425" cy="469900"/>
            </a:xfrm>
            <a:prstGeom prst="line">
              <a:avLst/>
            </a:prstGeom>
            <a:noFill/>
            <a:ln w="12700">
              <a:solidFill>
                <a:srgbClr val="99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40" name="Rectangle 14"/>
            <p:cNvSpPr>
              <a:spLocks noChangeArrowheads="1"/>
            </p:cNvSpPr>
            <p:nvPr/>
          </p:nvSpPr>
          <p:spPr bwMode="auto">
            <a:xfrm>
              <a:off x="6435725" y="2044700"/>
              <a:ext cx="1379538" cy="2143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r">
                <a:lnSpc>
                  <a:spcPct val="80000"/>
                </a:lnSpc>
              </a:pPr>
              <a:r>
                <a:rPr lang="en-US" sz="1000" i="0">
                  <a:solidFill>
                    <a:srgbClr val="CC0000"/>
                  </a:solidFill>
                  <a:effectLst/>
                </a:rPr>
                <a:t>Block Data Transfer</a:t>
              </a:r>
            </a:p>
          </p:txBody>
        </p:sp>
        <p:sp>
          <p:nvSpPr>
            <p:cNvPr id="41" name="Rectangle 44"/>
            <p:cNvSpPr>
              <a:spLocks noChangeArrowheads="1"/>
            </p:cNvSpPr>
            <p:nvPr/>
          </p:nvSpPr>
          <p:spPr bwMode="auto">
            <a:xfrm>
              <a:off x="1905000" y="2139950"/>
              <a:ext cx="2108200" cy="43973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r">
                <a:lnSpc>
                  <a:spcPct val="85000"/>
                </a:lnSpc>
              </a:pPr>
              <a:r>
                <a:rPr lang="en-US" sz="900" i="0" dirty="0">
                  <a:effectLst/>
                </a:rPr>
                <a:t>Monitoring &amp; Control</a:t>
              </a:r>
            </a:p>
            <a:p>
              <a:pPr algn="r">
                <a:lnSpc>
                  <a:spcPct val="85000"/>
                </a:lnSpc>
              </a:pPr>
              <a:r>
                <a:rPr lang="en-US" sz="900" i="0" dirty="0">
                  <a:effectLst/>
                </a:rPr>
                <a:t>Notification by exception</a:t>
              </a:r>
            </a:p>
            <a:p>
              <a:pPr algn="r">
                <a:lnSpc>
                  <a:spcPct val="85000"/>
                </a:lnSpc>
              </a:pPr>
              <a:r>
                <a:rPr lang="en-US" sz="900" i="0" dirty="0">
                  <a:effectLst/>
                </a:rPr>
                <a:t>Time &amp; Condition based Publishing</a:t>
              </a:r>
            </a:p>
          </p:txBody>
        </p:sp>
        <p:sp>
          <p:nvSpPr>
            <p:cNvPr id="42" name="Line 45"/>
            <p:cNvSpPr>
              <a:spLocks noChangeShapeType="1"/>
            </p:cNvSpPr>
            <p:nvPr/>
          </p:nvSpPr>
          <p:spPr bwMode="auto">
            <a:xfrm>
              <a:off x="4098925" y="2174875"/>
              <a:ext cx="15875" cy="873125"/>
            </a:xfrm>
            <a:prstGeom prst="line">
              <a:avLst/>
            </a:prstGeom>
            <a:noFill/>
            <a:ln w="127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43" name="Line 46"/>
            <p:cNvSpPr>
              <a:spLocks noChangeShapeType="1"/>
            </p:cNvSpPr>
            <p:nvPr/>
          </p:nvSpPr>
          <p:spPr bwMode="auto">
            <a:xfrm>
              <a:off x="4114800" y="2133600"/>
              <a:ext cx="304800" cy="762000"/>
            </a:xfrm>
            <a:prstGeom prst="line">
              <a:avLst/>
            </a:prstGeom>
            <a:noFill/>
            <a:ln w="127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44" name="Line 47"/>
            <p:cNvSpPr>
              <a:spLocks noChangeShapeType="1"/>
            </p:cNvSpPr>
            <p:nvPr/>
          </p:nvSpPr>
          <p:spPr bwMode="auto">
            <a:xfrm>
              <a:off x="4114800" y="2133600"/>
              <a:ext cx="590550" cy="639763"/>
            </a:xfrm>
            <a:prstGeom prst="line">
              <a:avLst/>
            </a:prstGeom>
            <a:noFill/>
            <a:ln w="127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45" name="Line 48"/>
            <p:cNvSpPr>
              <a:spLocks noChangeShapeType="1"/>
            </p:cNvSpPr>
            <p:nvPr/>
          </p:nvSpPr>
          <p:spPr bwMode="auto">
            <a:xfrm>
              <a:off x="4114800" y="2133600"/>
              <a:ext cx="879475" cy="396875"/>
            </a:xfrm>
            <a:prstGeom prst="line">
              <a:avLst/>
            </a:prstGeom>
            <a:noFill/>
            <a:ln w="127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46" name="Rectangle 11"/>
            <p:cNvSpPr>
              <a:spLocks noChangeArrowheads="1"/>
            </p:cNvSpPr>
            <p:nvPr/>
          </p:nvSpPr>
          <p:spPr bwMode="auto">
            <a:xfrm>
              <a:off x="2579688" y="1981200"/>
              <a:ext cx="1916112" cy="2143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r">
                <a:lnSpc>
                  <a:spcPct val="80000"/>
                </a:lnSpc>
              </a:pPr>
              <a:r>
                <a:rPr lang="en-US" sz="1000" i="0">
                  <a:solidFill>
                    <a:srgbClr val="CC0000"/>
                  </a:solidFill>
                  <a:effectLst/>
                </a:rPr>
                <a:t>Common Practice Command</a:t>
              </a:r>
            </a:p>
          </p:txBody>
        </p:sp>
        <p:sp>
          <p:nvSpPr>
            <p:cNvPr id="47" name="AutoShape 51"/>
            <p:cNvSpPr>
              <a:spLocks/>
            </p:cNvSpPr>
            <p:nvPr/>
          </p:nvSpPr>
          <p:spPr bwMode="auto">
            <a:xfrm flipH="1">
              <a:off x="5343525" y="1136650"/>
              <a:ext cx="84138" cy="558800"/>
            </a:xfrm>
            <a:prstGeom prst="leftBrace">
              <a:avLst>
                <a:gd name="adj1" fmla="val 31362"/>
                <a:gd name="adj2" fmla="val 48194"/>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48" name="Rectangle 52"/>
            <p:cNvSpPr>
              <a:spLocks noChangeArrowheads="1"/>
            </p:cNvSpPr>
            <p:nvPr/>
          </p:nvSpPr>
          <p:spPr bwMode="auto">
            <a:xfrm>
              <a:off x="5499100" y="1081088"/>
              <a:ext cx="2273300" cy="6715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nSpc>
                  <a:spcPct val="85000"/>
                </a:lnSpc>
              </a:pPr>
              <a:r>
                <a:rPr lang="en-US" sz="900" i="0">
                  <a:effectLst/>
                </a:rPr>
                <a:t>Core Command Requirements</a:t>
              </a:r>
              <a:br>
                <a:rPr lang="en-US" sz="900" i="0">
                  <a:effectLst/>
                </a:rPr>
              </a:br>
              <a:r>
                <a:rPr lang="en-US" sz="900" i="0">
                  <a:effectLst/>
                </a:rPr>
                <a:t>Backward Compatibility Requirements</a:t>
              </a:r>
              <a:br>
                <a:rPr lang="en-US" sz="900" i="0">
                  <a:effectLst/>
                </a:rPr>
              </a:br>
              <a:r>
                <a:rPr lang="en-US" sz="900" i="0">
                  <a:effectLst/>
                </a:rPr>
                <a:t>Host Conformance Classes</a:t>
              </a:r>
            </a:p>
            <a:p>
              <a:pPr>
                <a:lnSpc>
                  <a:spcPct val="85000"/>
                </a:lnSpc>
              </a:pPr>
              <a:r>
                <a:rPr lang="en-US" sz="900" i="0">
                  <a:effectLst/>
                </a:rPr>
                <a:t>Codes used in Commands</a:t>
              </a:r>
            </a:p>
            <a:p>
              <a:pPr>
                <a:lnSpc>
                  <a:spcPct val="85000"/>
                </a:lnSpc>
              </a:pPr>
              <a:r>
                <a:rPr lang="en-US" sz="900" i="0">
                  <a:effectLst/>
                </a:rPr>
                <a:t>Codes used in commands errors</a:t>
              </a:r>
            </a:p>
          </p:txBody>
        </p:sp>
        <p:sp>
          <p:nvSpPr>
            <p:cNvPr id="49" name="AutoShape 54"/>
            <p:cNvSpPr>
              <a:spLocks/>
            </p:cNvSpPr>
            <p:nvPr/>
          </p:nvSpPr>
          <p:spPr bwMode="auto">
            <a:xfrm>
              <a:off x="2590800" y="2743200"/>
              <a:ext cx="76200" cy="762000"/>
            </a:xfrm>
            <a:prstGeom prst="leftBrace">
              <a:avLst>
                <a:gd name="adj1" fmla="val 47222"/>
                <a:gd name="adj2" fmla="val 35417"/>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endParaRPr lang="en-US"/>
            </a:p>
          </p:txBody>
        </p:sp>
        <p:sp>
          <p:nvSpPr>
            <p:cNvPr id="50" name="Rectangle 55"/>
            <p:cNvSpPr>
              <a:spLocks noChangeArrowheads="1"/>
            </p:cNvSpPr>
            <p:nvPr/>
          </p:nvSpPr>
          <p:spPr bwMode="auto">
            <a:xfrm>
              <a:off x="711200" y="3048000"/>
              <a:ext cx="1720850" cy="55562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r">
                <a:lnSpc>
                  <a:spcPct val="85000"/>
                </a:lnSpc>
              </a:pPr>
              <a:r>
                <a:rPr lang="en-US" sz="900" i="0">
                  <a:effectLst/>
                </a:rPr>
                <a:t>Device Identification</a:t>
              </a:r>
              <a:br>
                <a:rPr lang="en-US" sz="900" i="0">
                  <a:effectLst/>
                </a:rPr>
              </a:br>
              <a:r>
                <a:rPr lang="en-US" sz="900" i="0">
                  <a:effectLst/>
                </a:rPr>
                <a:t>Process Data &amp; Status</a:t>
              </a:r>
              <a:br>
                <a:rPr lang="en-US" sz="900" i="0">
                  <a:effectLst/>
                </a:rPr>
              </a:br>
              <a:r>
                <a:rPr lang="en-US" sz="900" i="0">
                  <a:effectLst/>
                </a:rPr>
                <a:t>Device Health &amp; Status</a:t>
              </a:r>
              <a:br>
                <a:rPr lang="en-US" sz="900" i="0">
                  <a:effectLst/>
                </a:rPr>
              </a:br>
              <a:r>
                <a:rPr lang="en-US" sz="900" i="0">
                  <a:effectLst/>
                </a:rPr>
                <a:t>Device Revision Information</a:t>
              </a:r>
            </a:p>
          </p:txBody>
        </p:sp>
      </p:grpSp>
    </p:spTree>
    <p:extLst>
      <p:ext uri="{BB962C8B-B14F-4D97-AF65-F5344CB8AC3E}">
        <p14:creationId xmlns:p14="http://schemas.microsoft.com/office/powerpoint/2010/main" val="1688099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772400" cy="609600"/>
          </a:xfrm>
        </p:spPr>
        <p:txBody>
          <a:bodyPr/>
          <a:lstStyle/>
          <a:p>
            <a:r>
              <a:rPr lang="en-US" dirty="0"/>
              <a:t>IEC 62591 (Wireless HART) Overview</a:t>
            </a:r>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21</a:t>
            </a:fld>
            <a:endParaRPr lang="en-US"/>
          </a:p>
        </p:txBody>
      </p:sp>
      <p:pic>
        <p:nvPicPr>
          <p:cNvPr id="8" name="Picture 7"/>
          <p:cNvPicPr>
            <a:picLocks noChangeAspect="1"/>
          </p:cNvPicPr>
          <p:nvPr/>
        </p:nvPicPr>
        <p:blipFill>
          <a:blip r:embed="rId2"/>
          <a:stretch>
            <a:fillRect/>
          </a:stretch>
        </p:blipFill>
        <p:spPr>
          <a:xfrm>
            <a:off x="2438400" y="1143000"/>
            <a:ext cx="3390900" cy="2908483"/>
          </a:xfrm>
          <a:prstGeom prst="rect">
            <a:avLst/>
          </a:prstGeom>
        </p:spPr>
      </p:pic>
      <p:pic>
        <p:nvPicPr>
          <p:cNvPr id="9" name="Picture 8"/>
          <p:cNvPicPr>
            <a:picLocks noChangeAspect="1"/>
          </p:cNvPicPr>
          <p:nvPr/>
        </p:nvPicPr>
        <p:blipFill>
          <a:blip r:embed="rId3"/>
          <a:stretch>
            <a:fillRect/>
          </a:stretch>
        </p:blipFill>
        <p:spPr>
          <a:xfrm>
            <a:off x="304800" y="4267200"/>
            <a:ext cx="8343900" cy="2209800"/>
          </a:xfrm>
          <a:prstGeom prst="rect">
            <a:avLst/>
          </a:prstGeom>
        </p:spPr>
      </p:pic>
    </p:spTree>
    <p:extLst>
      <p:ext uri="{BB962C8B-B14F-4D97-AF65-F5344CB8AC3E}">
        <p14:creationId xmlns:p14="http://schemas.microsoft.com/office/powerpoint/2010/main" val="1047876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066800"/>
          </a:xfrm>
        </p:spPr>
        <p:txBody>
          <a:bodyPr/>
          <a:lstStyle/>
          <a:p>
            <a:r>
              <a:rPr lang="en-US" dirty="0" smtClean="0"/>
              <a:t>Industrial Mesh Networks</a:t>
            </a:r>
            <a:br>
              <a:rPr lang="en-US" dirty="0" smtClean="0"/>
            </a:br>
            <a:r>
              <a:rPr lang="en-US" dirty="0"/>
              <a:t>I</a:t>
            </a:r>
            <a:r>
              <a:rPr lang="en-US" dirty="0" smtClean="0"/>
              <a:t>EC 62591 (Wireless HART) Overview</a:t>
            </a:r>
            <a:endParaRPr lang="en-US" dirty="0"/>
          </a:p>
        </p:txBody>
      </p:sp>
      <p:sp>
        <p:nvSpPr>
          <p:cNvPr id="3" name="Content Placeholder 2"/>
          <p:cNvSpPr>
            <a:spLocks noGrp="1"/>
          </p:cNvSpPr>
          <p:nvPr>
            <p:ph idx="1"/>
          </p:nvPr>
        </p:nvSpPr>
        <p:spPr>
          <a:xfrm>
            <a:off x="152400" y="1828800"/>
            <a:ext cx="8763000" cy="4495800"/>
          </a:xfrm>
        </p:spPr>
        <p:txBody>
          <a:bodyPr/>
          <a:lstStyle/>
          <a:p>
            <a:r>
              <a:rPr lang="en-US" sz="2800" dirty="0" smtClean="0"/>
              <a:t>Routing function forms the lowest level of the </a:t>
            </a:r>
            <a:r>
              <a:rPr lang="en-US" sz="2800" dirty="0"/>
              <a:t>Network </a:t>
            </a:r>
            <a:r>
              <a:rPr lang="en-US" sz="2800" dirty="0" smtClean="0"/>
              <a:t>layer</a:t>
            </a:r>
          </a:p>
          <a:p>
            <a:r>
              <a:rPr lang="en-US" sz="2800" dirty="0"/>
              <a:t>All devices are required to support both </a:t>
            </a:r>
            <a:r>
              <a:rPr lang="en-US" sz="2800" dirty="0">
                <a:solidFill>
                  <a:srgbClr val="000000"/>
                </a:solidFill>
              </a:rPr>
              <a:t>source and graph </a:t>
            </a:r>
            <a:r>
              <a:rPr lang="en-US" sz="2800" dirty="0" smtClean="0">
                <a:solidFill>
                  <a:srgbClr val="000000"/>
                </a:solidFill>
              </a:rPr>
              <a:t>routing</a:t>
            </a:r>
          </a:p>
          <a:p>
            <a:pPr lvl="1"/>
            <a:r>
              <a:rPr lang="en-US" sz="2400" dirty="0"/>
              <a:t>Graph is a collection of directed paths </a:t>
            </a:r>
            <a:r>
              <a:rPr lang="en-US" sz="2400" dirty="0">
                <a:solidFill>
                  <a:srgbClr val="000000"/>
                </a:solidFill>
              </a:rPr>
              <a:t>that connect network </a:t>
            </a:r>
            <a:r>
              <a:rPr lang="en-US" sz="2400" dirty="0" smtClean="0">
                <a:solidFill>
                  <a:srgbClr val="000000"/>
                </a:solidFill>
              </a:rPr>
              <a:t>endpoints, i.e. it</a:t>
            </a:r>
            <a:r>
              <a:rPr lang="en-US" sz="2400" dirty="0" smtClean="0"/>
              <a:t> indicates the </a:t>
            </a:r>
            <a:r>
              <a:rPr lang="en-US" sz="2400" dirty="0"/>
              <a:t>neighbors that can be used as the destination for the next hop.</a:t>
            </a:r>
            <a:endParaRPr lang="en-US" sz="2400" dirty="0" smtClean="0">
              <a:solidFill>
                <a:srgbClr val="000000"/>
              </a:solidFill>
            </a:endParaRPr>
          </a:p>
          <a:p>
            <a:pPr lvl="1"/>
            <a:r>
              <a:rPr lang="en-US" sz="2400" dirty="0"/>
              <a:t>Each </a:t>
            </a:r>
            <a:r>
              <a:rPr lang="en-US" sz="2400" dirty="0" err="1"/>
              <a:t>Graph_ID</a:t>
            </a:r>
            <a:r>
              <a:rPr lang="en-US" sz="2400" dirty="0"/>
              <a:t> in the device should have multiple associated neighbors. In </a:t>
            </a:r>
            <a:r>
              <a:rPr lang="en-US" sz="2400" dirty="0" smtClean="0"/>
              <a:t>a properly configured </a:t>
            </a:r>
            <a:r>
              <a:rPr lang="en-US" sz="2400" dirty="0"/>
              <a:t>network, all devices have at least two neighbor devices in the </a:t>
            </a:r>
            <a:r>
              <a:rPr lang="en-US" sz="2400" dirty="0" smtClean="0"/>
              <a:t>graph</a:t>
            </a:r>
            <a:endParaRPr lang="en-US" sz="2400" dirty="0">
              <a:solidFill>
                <a:srgbClr val="000000"/>
              </a:solidFill>
            </a:endParaRPr>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22</a:t>
            </a:fld>
            <a:endParaRPr lang="en-US"/>
          </a:p>
        </p:txBody>
      </p:sp>
    </p:spTree>
    <p:extLst>
      <p:ext uri="{BB962C8B-B14F-4D97-AF65-F5344CB8AC3E}">
        <p14:creationId xmlns:p14="http://schemas.microsoft.com/office/powerpoint/2010/main" val="1512695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Industrial Mesh Networks</a:t>
            </a:r>
            <a:br>
              <a:rPr lang="en-US" dirty="0"/>
            </a:br>
            <a:r>
              <a:rPr lang="en-US" dirty="0"/>
              <a:t>IEC </a:t>
            </a:r>
            <a:r>
              <a:rPr lang="en-US" dirty="0" smtClean="0"/>
              <a:t>62601 (WIA-PA) </a:t>
            </a:r>
            <a:r>
              <a:rPr lang="en-US" dirty="0"/>
              <a:t>Overview</a:t>
            </a:r>
          </a:p>
        </p:txBody>
      </p:sp>
      <p:sp>
        <p:nvSpPr>
          <p:cNvPr id="3" name="Content Placeholder 2"/>
          <p:cNvSpPr>
            <a:spLocks noGrp="1"/>
          </p:cNvSpPr>
          <p:nvPr>
            <p:ph idx="1"/>
          </p:nvPr>
        </p:nvSpPr>
        <p:spPr/>
        <p:txBody>
          <a:bodyPr/>
          <a:lstStyle/>
          <a:p>
            <a:r>
              <a:rPr lang="en-US" dirty="0" smtClean="0"/>
              <a:t>The IEC62601 system </a:t>
            </a:r>
            <a:r>
              <a:rPr lang="en-US" dirty="0"/>
              <a:t>architecture and communication protocol for </a:t>
            </a:r>
            <a:r>
              <a:rPr lang="en-US" dirty="0" smtClean="0"/>
              <a:t>process automation </a:t>
            </a:r>
            <a:r>
              <a:rPr lang="en-US" dirty="0"/>
              <a:t>based on IEEE802.15.4</a:t>
            </a:r>
            <a:r>
              <a:rPr lang="en-US" dirty="0" smtClean="0"/>
              <a:t>.</a:t>
            </a:r>
          </a:p>
          <a:p>
            <a:r>
              <a:rPr lang="en-US" dirty="0" smtClean="0"/>
              <a:t>IEC62601 communication uses mesh networking to connect clusters of devices using star topologies</a:t>
            </a:r>
          </a:p>
          <a:p>
            <a:endParaRPr lang="en-US"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23</a:t>
            </a:fld>
            <a:endParaRPr lang="en-US"/>
          </a:p>
        </p:txBody>
      </p:sp>
    </p:spTree>
    <p:extLst>
      <p:ext uri="{BB962C8B-B14F-4D97-AF65-F5344CB8AC3E}">
        <p14:creationId xmlns:p14="http://schemas.microsoft.com/office/powerpoint/2010/main" val="346513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IEC62601 (WIA-PA) Overview</a:t>
            </a:r>
            <a:br>
              <a:rPr lang="en-US" dirty="0" smtClean="0"/>
            </a:br>
            <a:r>
              <a:rPr lang="en-US" dirty="0" smtClean="0"/>
              <a:t>Architecture</a:t>
            </a:r>
            <a:endParaRPr lang="en-US"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24</a:t>
            </a:fld>
            <a:endParaRPr lang="en-US"/>
          </a:p>
        </p:txBody>
      </p:sp>
      <p:pic>
        <p:nvPicPr>
          <p:cNvPr id="7" name="Picture 6"/>
          <p:cNvPicPr>
            <a:picLocks noChangeAspect="1"/>
          </p:cNvPicPr>
          <p:nvPr/>
        </p:nvPicPr>
        <p:blipFill>
          <a:blip r:embed="rId2"/>
          <a:stretch>
            <a:fillRect/>
          </a:stretch>
        </p:blipFill>
        <p:spPr>
          <a:xfrm>
            <a:off x="2819400" y="1752600"/>
            <a:ext cx="4508500" cy="4345079"/>
          </a:xfrm>
          <a:prstGeom prst="rect">
            <a:avLst/>
          </a:prstGeom>
        </p:spPr>
      </p:pic>
    </p:spTree>
    <p:extLst>
      <p:ext uri="{BB962C8B-B14F-4D97-AF65-F5344CB8AC3E}">
        <p14:creationId xmlns:p14="http://schemas.microsoft.com/office/powerpoint/2010/main" val="1191544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IEC62601 (WIA-PA) Overview</a:t>
            </a:r>
            <a:endParaRPr lang="en-US"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25</a:t>
            </a:fld>
            <a:endParaRPr lang="en-US"/>
          </a:p>
        </p:txBody>
      </p:sp>
      <p:pic>
        <p:nvPicPr>
          <p:cNvPr id="8" name="Picture 7"/>
          <p:cNvPicPr>
            <a:picLocks noChangeAspect="1"/>
          </p:cNvPicPr>
          <p:nvPr/>
        </p:nvPicPr>
        <p:blipFill>
          <a:blip r:embed="rId2"/>
          <a:stretch>
            <a:fillRect/>
          </a:stretch>
        </p:blipFill>
        <p:spPr>
          <a:xfrm>
            <a:off x="533400" y="3048000"/>
            <a:ext cx="7518400" cy="2768600"/>
          </a:xfrm>
          <a:prstGeom prst="rect">
            <a:avLst/>
          </a:prstGeom>
        </p:spPr>
      </p:pic>
      <p:sp>
        <p:nvSpPr>
          <p:cNvPr id="9" name="Rectangle 8"/>
          <p:cNvSpPr/>
          <p:nvPr/>
        </p:nvSpPr>
        <p:spPr>
          <a:xfrm>
            <a:off x="304800" y="1600200"/>
            <a:ext cx="8458200" cy="1569660"/>
          </a:xfrm>
          <a:prstGeom prst="rect">
            <a:avLst/>
          </a:prstGeom>
        </p:spPr>
        <p:txBody>
          <a:bodyPr wrap="square">
            <a:spAutoFit/>
          </a:bodyPr>
          <a:lstStyle/>
          <a:p>
            <a:r>
              <a:rPr lang="en-US" sz="2400" dirty="0" smtClean="0"/>
              <a:t>Due to real</a:t>
            </a:r>
            <a:r>
              <a:rPr lang="en-US" sz="2400" dirty="0"/>
              <a:t>-time and reliable </a:t>
            </a:r>
            <a:r>
              <a:rPr lang="en-US" sz="2400" dirty="0" smtClean="0"/>
              <a:t>communication requirements, IEC6260 is based upon the </a:t>
            </a:r>
            <a:r>
              <a:rPr lang="en-US" sz="2400" dirty="0"/>
              <a:t>beacon-enabled IEEE 802.15.4 superframe structure</a:t>
            </a:r>
            <a:r>
              <a:rPr lang="en-US" sz="2400" dirty="0" smtClean="0"/>
              <a:t>.  DSME was added to IEEE 802.15.4-2006 to accommodate this standard within the MAC</a:t>
            </a:r>
            <a:endParaRPr lang="en-US" sz="2400" dirty="0"/>
          </a:p>
        </p:txBody>
      </p:sp>
    </p:spTree>
    <p:extLst>
      <p:ext uri="{BB962C8B-B14F-4D97-AF65-F5344CB8AC3E}">
        <p14:creationId xmlns:p14="http://schemas.microsoft.com/office/powerpoint/2010/main" val="1189294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Industrial Mesh Networks</a:t>
            </a:r>
            <a:br>
              <a:rPr lang="en-US" dirty="0"/>
            </a:br>
            <a:r>
              <a:rPr lang="en-US" dirty="0"/>
              <a:t>IEC 62734 (ISA100.11a) </a:t>
            </a:r>
            <a:r>
              <a:rPr lang="en-US" dirty="0" smtClean="0"/>
              <a:t>Overview</a:t>
            </a:r>
            <a:endParaRPr lang="en-US" dirty="0"/>
          </a:p>
        </p:txBody>
      </p:sp>
      <p:sp>
        <p:nvSpPr>
          <p:cNvPr id="3" name="Content Placeholder 2"/>
          <p:cNvSpPr>
            <a:spLocks noGrp="1"/>
          </p:cNvSpPr>
          <p:nvPr>
            <p:ph idx="1"/>
          </p:nvPr>
        </p:nvSpPr>
        <p:spPr>
          <a:xfrm>
            <a:off x="457200" y="1828800"/>
            <a:ext cx="8534400" cy="4114800"/>
          </a:xfrm>
        </p:spPr>
        <p:txBody>
          <a:bodyPr/>
          <a:lstStyle/>
          <a:p>
            <a:pPr marL="0" indent="0">
              <a:buNone/>
            </a:pPr>
            <a:r>
              <a:rPr lang="en-US" sz="2400" dirty="0" smtClean="0"/>
              <a:t>Provides </a:t>
            </a:r>
            <a:r>
              <a:rPr lang="en-US" sz="2400" dirty="0"/>
              <a:t>reliable and secure wireless operation for non-</a:t>
            </a:r>
            <a:r>
              <a:rPr lang="en-US" sz="2400" dirty="0" smtClean="0"/>
              <a:t>critical </a:t>
            </a:r>
            <a:r>
              <a:rPr lang="en-US" sz="2400" dirty="0"/>
              <a:t>monitoring, alerting, supervisory control, open loop control, and closed loop </a:t>
            </a:r>
            <a:r>
              <a:rPr lang="en-US" sz="2400" dirty="0" smtClean="0"/>
              <a:t>control applications</a:t>
            </a:r>
            <a:r>
              <a:rPr lang="en-US" sz="2400" dirty="0"/>
              <a:t>. This standard defines the protocol suite, system management, gateway, </a:t>
            </a:r>
            <a:r>
              <a:rPr lang="en-US" sz="2400" dirty="0" smtClean="0"/>
              <a:t>and security </a:t>
            </a:r>
            <a:r>
              <a:rPr lang="en-US" sz="2400" dirty="0"/>
              <a:t>specifications for low-data-rate wireless connectivity with fixed, portable, and </a:t>
            </a:r>
            <a:r>
              <a:rPr lang="en-US" sz="2400" dirty="0" smtClean="0"/>
              <a:t>moving devices </a:t>
            </a:r>
            <a:r>
              <a:rPr lang="en-US" sz="2400" dirty="0"/>
              <a:t>supporting very limited power consumption requirements. The application focus is </a:t>
            </a:r>
            <a:r>
              <a:rPr lang="en-US" sz="2400" dirty="0" smtClean="0"/>
              <a:t>to address </a:t>
            </a:r>
            <a:r>
              <a:rPr lang="en-US" sz="2400" dirty="0"/>
              <a:t>the performance needs of applications such as monitoring and process control </a:t>
            </a:r>
            <a:r>
              <a:rPr lang="en-US" sz="2400" dirty="0" smtClean="0"/>
              <a:t>where </a:t>
            </a:r>
            <a:r>
              <a:rPr lang="en-US" sz="2400" dirty="0"/>
              <a:t>latencies on the order of 100 </a:t>
            </a:r>
            <a:r>
              <a:rPr lang="en-US" sz="2400" dirty="0" err="1"/>
              <a:t>ms</a:t>
            </a:r>
            <a:r>
              <a:rPr lang="en-US" sz="2400" dirty="0"/>
              <a:t> can be tolerated, with optional behavior for shorter latency</a:t>
            </a:r>
            <a:endParaRPr lang="en-US" sz="2400"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26</a:t>
            </a:fld>
            <a:endParaRPr lang="en-US"/>
          </a:p>
        </p:txBody>
      </p:sp>
    </p:spTree>
    <p:extLst>
      <p:ext uri="{BB962C8B-B14F-4D97-AF65-F5344CB8AC3E}">
        <p14:creationId xmlns:p14="http://schemas.microsoft.com/office/powerpoint/2010/main" val="2522171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Industrial Mesh Networks</a:t>
            </a:r>
            <a:br>
              <a:rPr lang="en-US" dirty="0"/>
            </a:br>
            <a:r>
              <a:rPr lang="en-US" dirty="0" smtClean="0"/>
              <a:t>IEC 62734 (ISA100.11a) Architecture</a:t>
            </a:r>
            <a:endParaRPr lang="en-US"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27</a:t>
            </a:fld>
            <a:endParaRPr lang="en-US"/>
          </a:p>
        </p:txBody>
      </p:sp>
      <p:pic>
        <p:nvPicPr>
          <p:cNvPr id="7" name="Picture 6"/>
          <p:cNvPicPr>
            <a:picLocks noChangeAspect="1"/>
          </p:cNvPicPr>
          <p:nvPr/>
        </p:nvPicPr>
        <p:blipFill>
          <a:blip r:embed="rId2"/>
          <a:stretch>
            <a:fillRect/>
          </a:stretch>
        </p:blipFill>
        <p:spPr>
          <a:xfrm>
            <a:off x="1219200" y="1828800"/>
            <a:ext cx="5981700" cy="4196909"/>
          </a:xfrm>
          <a:prstGeom prst="rect">
            <a:avLst/>
          </a:prstGeom>
        </p:spPr>
      </p:pic>
    </p:spTree>
    <p:extLst>
      <p:ext uri="{BB962C8B-B14F-4D97-AF65-F5344CB8AC3E}">
        <p14:creationId xmlns:p14="http://schemas.microsoft.com/office/powerpoint/2010/main" val="3710304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772400" cy="1066800"/>
          </a:xfrm>
        </p:spPr>
        <p:txBody>
          <a:bodyPr/>
          <a:lstStyle/>
          <a:p>
            <a:r>
              <a:rPr lang="en-US" dirty="0"/>
              <a:t>Industrial Mesh Networks</a:t>
            </a:r>
            <a:br>
              <a:rPr lang="en-US" dirty="0"/>
            </a:br>
            <a:r>
              <a:rPr lang="en-US" dirty="0"/>
              <a:t>IEC 62734 (ISA100.11a) Overview</a:t>
            </a:r>
          </a:p>
        </p:txBody>
      </p:sp>
      <p:sp>
        <p:nvSpPr>
          <p:cNvPr id="3" name="Content Placeholder 2"/>
          <p:cNvSpPr>
            <a:spLocks noGrp="1"/>
          </p:cNvSpPr>
          <p:nvPr>
            <p:ph idx="1"/>
          </p:nvPr>
        </p:nvSpPr>
        <p:spPr>
          <a:xfrm>
            <a:off x="381000" y="1828800"/>
            <a:ext cx="8534400" cy="838200"/>
          </a:xfrm>
        </p:spPr>
        <p:txBody>
          <a:bodyPr/>
          <a:lstStyle/>
          <a:p>
            <a:r>
              <a:rPr lang="en-US" sz="2400" dirty="0" smtClean="0"/>
              <a:t>The mesh networking is done in the DLL above the IEEE 802.15.4-2006 MAC</a:t>
            </a:r>
          </a:p>
          <a:p>
            <a:r>
              <a:rPr lang="en-US" sz="2400" dirty="0"/>
              <a:t>This standard supports graph routing as well as source routing. </a:t>
            </a:r>
            <a:endParaRPr lang="en-US" sz="2400" dirty="0" smtClean="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28</a:t>
            </a:fld>
            <a:endParaRPr lang="en-US"/>
          </a:p>
        </p:txBody>
      </p:sp>
      <p:pic>
        <p:nvPicPr>
          <p:cNvPr id="10" name="Picture 9"/>
          <p:cNvPicPr>
            <a:picLocks noChangeAspect="1"/>
          </p:cNvPicPr>
          <p:nvPr/>
        </p:nvPicPr>
        <p:blipFill>
          <a:blip r:embed="rId2"/>
          <a:stretch>
            <a:fillRect/>
          </a:stretch>
        </p:blipFill>
        <p:spPr>
          <a:xfrm>
            <a:off x="1905000" y="3200400"/>
            <a:ext cx="5740400" cy="3009900"/>
          </a:xfrm>
          <a:prstGeom prst="rect">
            <a:avLst/>
          </a:prstGeom>
        </p:spPr>
      </p:pic>
    </p:spTree>
    <p:extLst>
      <p:ext uri="{BB962C8B-B14F-4D97-AF65-F5344CB8AC3E}">
        <p14:creationId xmlns:p14="http://schemas.microsoft.com/office/powerpoint/2010/main" val="585584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772400" cy="1066800"/>
          </a:xfrm>
        </p:spPr>
        <p:txBody>
          <a:bodyPr/>
          <a:lstStyle/>
          <a:p>
            <a:r>
              <a:rPr lang="en-US" dirty="0"/>
              <a:t>Industrial Mesh Networks</a:t>
            </a:r>
            <a:br>
              <a:rPr lang="en-US" dirty="0"/>
            </a:br>
            <a:r>
              <a:rPr lang="en-US" dirty="0"/>
              <a:t>IEC 62734 (ISA100.11a) Overview</a:t>
            </a:r>
          </a:p>
        </p:txBody>
      </p:sp>
      <p:sp>
        <p:nvSpPr>
          <p:cNvPr id="3" name="Content Placeholder 2"/>
          <p:cNvSpPr>
            <a:spLocks noGrp="1"/>
          </p:cNvSpPr>
          <p:nvPr>
            <p:ph idx="1"/>
          </p:nvPr>
        </p:nvSpPr>
        <p:spPr>
          <a:xfrm>
            <a:off x="381000" y="2057400"/>
            <a:ext cx="8534400" cy="4114800"/>
          </a:xfrm>
        </p:spPr>
        <p:txBody>
          <a:bodyPr/>
          <a:lstStyle/>
          <a:p>
            <a:r>
              <a:rPr lang="en-US" sz="2400" dirty="0" smtClean="0"/>
              <a:t>Communications between devices occur in a scheduled manner with each device assigned a timeslot for transmission to other devices.</a:t>
            </a:r>
          </a:p>
          <a:p>
            <a:r>
              <a:rPr lang="en-US" sz="2400" dirty="0" smtClean="0"/>
              <a:t>A </a:t>
            </a:r>
            <a:r>
              <a:rPr lang="en-US" sz="2400" dirty="0"/>
              <a:t>timeslot is a single, non-repeating period of time. The timeslot durations </a:t>
            </a:r>
            <a:r>
              <a:rPr lang="en-US" sz="2400" dirty="0" smtClean="0"/>
              <a:t>in IEC 62734 are configurable </a:t>
            </a:r>
            <a:r>
              <a:rPr lang="en-US" sz="2400" dirty="0"/>
              <a:t>to a fixed value such as 10 </a:t>
            </a:r>
            <a:r>
              <a:rPr lang="en-US" sz="2400" dirty="0" err="1"/>
              <a:t>ms</a:t>
            </a:r>
            <a:r>
              <a:rPr lang="en-US" sz="2400" dirty="0"/>
              <a:t> or 12 </a:t>
            </a:r>
            <a:r>
              <a:rPr lang="en-US" sz="2400" dirty="0" err="1"/>
              <a:t>ms</a:t>
            </a:r>
            <a:r>
              <a:rPr lang="en-US" sz="2400" dirty="0" err="1" smtClean="0"/>
              <a:t>.</a:t>
            </a:r>
            <a:endParaRPr lang="en-US" sz="2400" dirty="0" smtClean="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29</a:t>
            </a:fld>
            <a:endParaRPr lang="en-US"/>
          </a:p>
        </p:txBody>
      </p:sp>
    </p:spTree>
    <p:extLst>
      <p:ext uri="{BB962C8B-B14F-4D97-AF65-F5344CB8AC3E}">
        <p14:creationId xmlns:p14="http://schemas.microsoft.com/office/powerpoint/2010/main" val="3687255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772400" cy="1066800"/>
          </a:xfrm>
        </p:spPr>
        <p:txBody>
          <a:bodyPr/>
          <a:lstStyle/>
          <a:p>
            <a:r>
              <a:rPr lang="en-US" dirty="0" smtClean="0"/>
              <a:t>IEEE 802.15.4 Overview</a:t>
            </a:r>
            <a:br>
              <a:rPr lang="en-US" dirty="0" smtClean="0"/>
            </a:br>
            <a:r>
              <a:rPr lang="en-US" dirty="0" smtClean="0"/>
              <a:t>How </a:t>
            </a:r>
            <a:r>
              <a:rPr lang="en-US" dirty="0"/>
              <a:t>significant is </a:t>
            </a:r>
            <a:r>
              <a:rPr lang="en-US" dirty="0" smtClean="0"/>
              <a:t>802.15.4?</a:t>
            </a:r>
            <a:endParaRPr lang="en-US" dirty="0"/>
          </a:p>
        </p:txBody>
      </p:sp>
      <p:sp>
        <p:nvSpPr>
          <p:cNvPr id="3" name="Content Placeholder 2"/>
          <p:cNvSpPr>
            <a:spLocks noGrp="1"/>
          </p:cNvSpPr>
          <p:nvPr>
            <p:ph idx="1"/>
          </p:nvPr>
        </p:nvSpPr>
        <p:spPr>
          <a:xfrm>
            <a:off x="152400" y="1676400"/>
            <a:ext cx="8610600" cy="4875643"/>
          </a:xfrm>
        </p:spPr>
        <p:txBody>
          <a:bodyPr/>
          <a:lstStyle/>
          <a:p>
            <a:r>
              <a:rPr lang="en-US" sz="2800" dirty="0" smtClean="0"/>
              <a:t>~5 million 802.15.4 RFICs per month</a:t>
            </a:r>
          </a:p>
          <a:p>
            <a:pPr lvl="1"/>
            <a:r>
              <a:rPr lang="en-US" sz="2400" dirty="0" smtClean="0"/>
              <a:t>~2 million for consumer devices such as gaming, remote control, cable boxes, third party applications such as </a:t>
            </a:r>
            <a:r>
              <a:rPr lang="en-US" sz="2400" dirty="0" err="1" smtClean="0"/>
              <a:t>Xfinity</a:t>
            </a:r>
            <a:endParaRPr lang="en-US" sz="2400" dirty="0"/>
          </a:p>
          <a:p>
            <a:pPr lvl="1"/>
            <a:r>
              <a:rPr lang="en-US" sz="2400" dirty="0" smtClean="0"/>
              <a:t>ZigBee Alliance uses such as smart meters, building automation, retail, et al</a:t>
            </a:r>
          </a:p>
          <a:p>
            <a:pPr lvl="1"/>
            <a:r>
              <a:rPr lang="en-US" sz="2400" dirty="0" smtClean="0"/>
              <a:t>Lower volume uses in commercial and industrial applications such as industrial automation</a:t>
            </a:r>
          </a:p>
          <a:p>
            <a:r>
              <a:rPr lang="en-US" sz="2800" dirty="0" smtClean="0"/>
              <a:t>Volumes are now increasing in an exponential fashion due to the installed bases including smart meters</a:t>
            </a:r>
            <a:endParaRPr lang="en-US" sz="2400" dirty="0"/>
          </a:p>
          <a:p>
            <a:endParaRPr lang="en-US" sz="2400" dirty="0" smtClean="0"/>
          </a:p>
          <a:p>
            <a:endParaRPr lang="en-US"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3</a:t>
            </a:fld>
            <a:endParaRPr lang="en-US"/>
          </a:p>
        </p:txBody>
      </p:sp>
    </p:spTree>
    <p:extLst>
      <p:ext uri="{BB962C8B-B14F-4D97-AF65-F5344CB8AC3E}">
        <p14:creationId xmlns:p14="http://schemas.microsoft.com/office/powerpoint/2010/main" val="2508747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772400" cy="1066800"/>
          </a:xfrm>
        </p:spPr>
        <p:txBody>
          <a:bodyPr/>
          <a:lstStyle/>
          <a:p>
            <a:r>
              <a:rPr lang="en-US" dirty="0"/>
              <a:t>Industrial Mesh Networks</a:t>
            </a:r>
            <a:br>
              <a:rPr lang="en-US" dirty="0"/>
            </a:br>
            <a:r>
              <a:rPr lang="en-US" dirty="0"/>
              <a:t>IEC 62734 (ISA100.11a) Overview</a:t>
            </a:r>
          </a:p>
        </p:txBody>
      </p:sp>
      <p:sp>
        <p:nvSpPr>
          <p:cNvPr id="3" name="Content Placeholder 2"/>
          <p:cNvSpPr>
            <a:spLocks noGrp="1"/>
          </p:cNvSpPr>
          <p:nvPr>
            <p:ph idx="1"/>
          </p:nvPr>
        </p:nvSpPr>
        <p:spPr>
          <a:xfrm>
            <a:off x="457200" y="1676400"/>
            <a:ext cx="8534400" cy="4114800"/>
          </a:xfrm>
        </p:spPr>
        <p:txBody>
          <a:bodyPr/>
          <a:lstStyle/>
          <a:p>
            <a:r>
              <a:rPr lang="en-US" sz="2400" dirty="0" smtClean="0"/>
              <a:t>Timeslots occupy an RF channel that is changed for each time slot in a manner such as frequency hopping</a:t>
            </a:r>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30</a:t>
            </a:fld>
            <a:endParaRPr lang="en-US"/>
          </a:p>
        </p:txBody>
      </p:sp>
      <p:pic>
        <p:nvPicPr>
          <p:cNvPr id="7" name="Picture 6"/>
          <p:cNvPicPr>
            <a:picLocks noChangeAspect="1"/>
          </p:cNvPicPr>
          <p:nvPr/>
        </p:nvPicPr>
        <p:blipFill>
          <a:blip r:embed="rId2"/>
          <a:stretch>
            <a:fillRect/>
          </a:stretch>
        </p:blipFill>
        <p:spPr>
          <a:xfrm>
            <a:off x="304800" y="2438400"/>
            <a:ext cx="8229600" cy="3961981"/>
          </a:xfrm>
          <a:prstGeom prst="rect">
            <a:avLst/>
          </a:prstGeom>
        </p:spPr>
      </p:pic>
    </p:spTree>
    <p:extLst>
      <p:ext uri="{BB962C8B-B14F-4D97-AF65-F5344CB8AC3E}">
        <p14:creationId xmlns:p14="http://schemas.microsoft.com/office/powerpoint/2010/main" val="2784355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Industrial Mesh Networks</a:t>
            </a:r>
            <a:br>
              <a:rPr lang="en-US" dirty="0"/>
            </a:br>
            <a:r>
              <a:rPr lang="en-US" dirty="0"/>
              <a:t>IEC 62734 (ISA100.11a) Overview</a:t>
            </a:r>
          </a:p>
        </p:txBody>
      </p:sp>
      <p:sp>
        <p:nvSpPr>
          <p:cNvPr id="3" name="Content Placeholder 2"/>
          <p:cNvSpPr>
            <a:spLocks noGrp="1"/>
          </p:cNvSpPr>
          <p:nvPr>
            <p:ph idx="1"/>
          </p:nvPr>
        </p:nvSpPr>
        <p:spPr>
          <a:xfrm>
            <a:off x="457200" y="1905000"/>
            <a:ext cx="8534400" cy="2057400"/>
          </a:xfrm>
        </p:spPr>
        <p:txBody>
          <a:bodyPr/>
          <a:lstStyle/>
          <a:p>
            <a:r>
              <a:rPr lang="en-US" sz="2400" dirty="0"/>
              <a:t>A superframe is a collection of timeslots repeating on a cyclic schedule. The number of timeslots in a given superframe determines how frequently each timeslot repeats, thus setting a communication cycle for devices that use the superframe</a:t>
            </a:r>
            <a:r>
              <a:rPr lang="en-US" sz="2400" dirty="0" smtClean="0"/>
              <a:t>.</a:t>
            </a:r>
            <a:endParaRPr lang="en-US" sz="2400"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31</a:t>
            </a:fld>
            <a:endParaRPr lang="en-US"/>
          </a:p>
        </p:txBody>
      </p:sp>
      <p:pic>
        <p:nvPicPr>
          <p:cNvPr id="7" name="Picture 6"/>
          <p:cNvPicPr>
            <a:picLocks noChangeAspect="1"/>
          </p:cNvPicPr>
          <p:nvPr/>
        </p:nvPicPr>
        <p:blipFill>
          <a:blip r:embed="rId2"/>
          <a:stretch>
            <a:fillRect/>
          </a:stretch>
        </p:blipFill>
        <p:spPr>
          <a:xfrm>
            <a:off x="304800" y="4114800"/>
            <a:ext cx="8572500" cy="1828800"/>
          </a:xfrm>
          <a:prstGeom prst="rect">
            <a:avLst/>
          </a:prstGeom>
        </p:spPr>
      </p:pic>
    </p:spTree>
    <p:extLst>
      <p:ext uri="{BB962C8B-B14F-4D97-AF65-F5344CB8AC3E}">
        <p14:creationId xmlns:p14="http://schemas.microsoft.com/office/powerpoint/2010/main" val="2248669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066800"/>
          </a:xfrm>
        </p:spPr>
        <p:txBody>
          <a:bodyPr/>
          <a:lstStyle/>
          <a:p>
            <a:r>
              <a:rPr lang="en-US" dirty="0" smtClean="0"/>
              <a:t>Utility Networks</a:t>
            </a:r>
            <a:endParaRPr lang="en-US" dirty="0"/>
          </a:p>
        </p:txBody>
      </p:sp>
      <p:sp>
        <p:nvSpPr>
          <p:cNvPr id="3" name="Content Placeholder 2"/>
          <p:cNvSpPr>
            <a:spLocks noGrp="1"/>
          </p:cNvSpPr>
          <p:nvPr>
            <p:ph idx="1"/>
          </p:nvPr>
        </p:nvSpPr>
        <p:spPr>
          <a:xfrm>
            <a:off x="381000" y="1371600"/>
            <a:ext cx="8382000" cy="4114800"/>
          </a:xfrm>
        </p:spPr>
        <p:txBody>
          <a:bodyPr/>
          <a:lstStyle/>
          <a:p>
            <a:r>
              <a:rPr lang="en-US" dirty="0"/>
              <a:t>Some of the world's leading utilities, energy service providers, product manufacturers and technology companies are supporting the development of ZigBee Smart Energy</a:t>
            </a:r>
            <a:endParaRPr lang="en-US" dirty="0" smtClean="0"/>
          </a:p>
          <a:p>
            <a:r>
              <a:rPr lang="en-US" dirty="0" smtClean="0"/>
              <a:t>ZigBee </a:t>
            </a:r>
            <a:r>
              <a:rPr lang="en-US" dirty="0"/>
              <a:t>Smart Energy </a:t>
            </a:r>
            <a:r>
              <a:rPr lang="en-US" dirty="0" smtClean="0"/>
              <a:t>SE includes </a:t>
            </a:r>
            <a:r>
              <a:rPr lang="en-US" dirty="0"/>
              <a:t>several important features including dynamic pricing enhancements, tunneling of other protocols, prepayment features, over-the-air </a:t>
            </a:r>
            <a:r>
              <a:rPr lang="en-US" dirty="0" smtClean="0"/>
              <a:t>updates</a:t>
            </a:r>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32</a:t>
            </a:fld>
            <a:endParaRPr lang="en-US"/>
          </a:p>
        </p:txBody>
      </p:sp>
    </p:spTree>
    <p:extLst>
      <p:ext uri="{BB962C8B-B14F-4D97-AF65-F5344CB8AC3E}">
        <p14:creationId xmlns:p14="http://schemas.microsoft.com/office/powerpoint/2010/main" val="1502702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Utility Networks</a:t>
            </a:r>
            <a:r>
              <a:rPr lang="en-US" dirty="0" smtClean="0"/>
              <a:t>: </a:t>
            </a:r>
            <a:r>
              <a:rPr lang="en-US" dirty="0"/>
              <a:t/>
            </a:r>
            <a:br>
              <a:rPr lang="en-US" dirty="0"/>
            </a:br>
            <a:r>
              <a:rPr lang="en-US" dirty="0" smtClean="0"/>
              <a:t>ZigBee Overview</a:t>
            </a:r>
            <a:endParaRPr lang="en-US" dirty="0"/>
          </a:p>
        </p:txBody>
      </p:sp>
      <p:sp>
        <p:nvSpPr>
          <p:cNvPr id="3" name="Content Placeholder 2"/>
          <p:cNvSpPr>
            <a:spLocks noGrp="1"/>
          </p:cNvSpPr>
          <p:nvPr>
            <p:ph idx="1"/>
          </p:nvPr>
        </p:nvSpPr>
        <p:spPr>
          <a:xfrm>
            <a:off x="304800" y="1828800"/>
            <a:ext cx="8686800" cy="4114800"/>
          </a:xfrm>
        </p:spPr>
        <p:txBody>
          <a:bodyPr/>
          <a:lstStyle/>
          <a:p>
            <a:r>
              <a:rPr lang="en-US" sz="2400" dirty="0" smtClean="0"/>
              <a:t>Mesh Network: consists of ZigBee Coordinator, Routers, End nodes, with trust centers,</a:t>
            </a:r>
          </a:p>
          <a:p>
            <a:r>
              <a:rPr lang="en-US" sz="2400" dirty="0" smtClean="0"/>
              <a:t>Mesh network </a:t>
            </a:r>
            <a:r>
              <a:rPr lang="en-US" sz="2400" dirty="0"/>
              <a:t>routing permits path formation from any source device </a:t>
            </a:r>
            <a:r>
              <a:rPr lang="en-US" sz="2400" dirty="0" smtClean="0"/>
              <a:t>to any </a:t>
            </a:r>
            <a:r>
              <a:rPr lang="en-US" sz="2400" dirty="0"/>
              <a:t>destination device via a path formed by routing packets </a:t>
            </a:r>
            <a:r>
              <a:rPr lang="en-US" sz="2400" dirty="0" smtClean="0"/>
              <a:t>through the device’s neighbors:</a:t>
            </a:r>
          </a:p>
          <a:p>
            <a:pPr lvl="1"/>
            <a:r>
              <a:rPr lang="en-US" sz="2000" dirty="0" smtClean="0"/>
              <a:t>Radio </a:t>
            </a:r>
            <a:r>
              <a:rPr lang="en-US" sz="2000" dirty="0"/>
              <a:t>Receivers on coordinator and routers must be on at all </a:t>
            </a:r>
            <a:r>
              <a:rPr lang="en-US" sz="2000" dirty="0" smtClean="0"/>
              <a:t>times</a:t>
            </a:r>
          </a:p>
          <a:p>
            <a:pPr lvl="1"/>
            <a:r>
              <a:rPr lang="en-US" sz="2000" dirty="0" smtClean="0"/>
              <a:t>Table </a:t>
            </a:r>
            <a:r>
              <a:rPr lang="en-US" sz="2000" dirty="0"/>
              <a:t>routing employs a simplified version of Ad Hoc On Demand </a:t>
            </a:r>
            <a:r>
              <a:rPr lang="en-US" sz="2000" dirty="0" smtClean="0"/>
              <a:t>Distance Vector </a:t>
            </a:r>
            <a:r>
              <a:rPr lang="en-US" sz="2000" dirty="0"/>
              <a:t>Routing (AODV). This is an Internet Engineering Task Force (IETF</a:t>
            </a:r>
            <a:r>
              <a:rPr lang="en-US" sz="2000" dirty="0" smtClean="0"/>
              <a:t>) Mobile </a:t>
            </a:r>
            <a:r>
              <a:rPr lang="en-US" sz="2000" dirty="0"/>
              <a:t>Ad Hoc Networking (MANET) submission</a:t>
            </a:r>
            <a:r>
              <a:rPr lang="en-US" sz="2000" dirty="0" smtClean="0"/>
              <a:t> </a:t>
            </a:r>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33</a:t>
            </a:fld>
            <a:endParaRPr lang="en-US"/>
          </a:p>
        </p:txBody>
      </p:sp>
    </p:spTree>
    <p:extLst>
      <p:ext uri="{BB962C8B-B14F-4D97-AF65-F5344CB8AC3E}">
        <p14:creationId xmlns:p14="http://schemas.microsoft.com/office/powerpoint/2010/main" val="78164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Utility Networks</a:t>
            </a:r>
            <a:r>
              <a:rPr lang="en-US" dirty="0" smtClean="0"/>
              <a:t>: </a:t>
            </a:r>
            <a:r>
              <a:rPr lang="en-US" dirty="0"/>
              <a:t/>
            </a:r>
            <a:br>
              <a:rPr lang="en-US" dirty="0"/>
            </a:br>
            <a:r>
              <a:rPr lang="en-US" dirty="0" smtClean="0"/>
              <a:t>ZigBee Overview</a:t>
            </a:r>
            <a:endParaRPr lang="en-US"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34</a:t>
            </a:fld>
            <a:endParaRPr lang="en-US"/>
          </a:p>
        </p:txBody>
      </p:sp>
      <p:pic>
        <p:nvPicPr>
          <p:cNvPr id="8" name="Picture 7"/>
          <p:cNvPicPr>
            <a:picLocks noChangeAspect="1"/>
          </p:cNvPicPr>
          <p:nvPr/>
        </p:nvPicPr>
        <p:blipFill>
          <a:blip r:embed="rId2"/>
          <a:stretch>
            <a:fillRect/>
          </a:stretch>
        </p:blipFill>
        <p:spPr>
          <a:xfrm>
            <a:off x="609600" y="2209800"/>
            <a:ext cx="7220064" cy="3771900"/>
          </a:xfrm>
          <a:prstGeom prst="rect">
            <a:avLst/>
          </a:prstGeom>
        </p:spPr>
      </p:pic>
    </p:spTree>
    <p:extLst>
      <p:ext uri="{BB962C8B-B14F-4D97-AF65-F5344CB8AC3E}">
        <p14:creationId xmlns:p14="http://schemas.microsoft.com/office/powerpoint/2010/main" val="3011833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381000" y="1600200"/>
            <a:ext cx="8610600" cy="4267200"/>
          </a:xfrm>
        </p:spPr>
        <p:txBody>
          <a:bodyPr/>
          <a:lstStyle/>
          <a:p>
            <a:r>
              <a:rPr lang="en-US" dirty="0" smtClean="0"/>
              <a:t>Mesh Networks built on IEEE 802.15.4 exist in every application space</a:t>
            </a:r>
          </a:p>
          <a:p>
            <a:r>
              <a:rPr lang="en-US" dirty="0" smtClean="0"/>
              <a:t>Mesh Networks today exist above the MAC due to the standard not including mesh routing but most use the MAC functions due to timing and other issues</a:t>
            </a:r>
          </a:p>
          <a:p>
            <a:r>
              <a:rPr lang="en-US" dirty="0" smtClean="0"/>
              <a:t>Current trend is to drive some to all mesh functionality into the MAC</a:t>
            </a:r>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35</a:t>
            </a:fld>
            <a:endParaRPr lang="en-US"/>
          </a:p>
        </p:txBody>
      </p:sp>
    </p:spTree>
    <p:extLst>
      <p:ext uri="{BB962C8B-B14F-4D97-AF65-F5344CB8AC3E}">
        <p14:creationId xmlns:p14="http://schemas.microsoft.com/office/powerpoint/2010/main" val="3396402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1066800"/>
          </a:xfrm>
        </p:spPr>
        <p:txBody>
          <a:bodyPr/>
          <a:lstStyle/>
          <a:p>
            <a:r>
              <a:rPr lang="en-US" dirty="0"/>
              <a:t>Summary</a:t>
            </a:r>
            <a:br>
              <a:rPr lang="en-US" dirty="0"/>
            </a:br>
            <a:r>
              <a:rPr lang="en-US" dirty="0"/>
              <a:t>Excerpt from a white paper written by a Smart Grid supplier</a:t>
            </a:r>
          </a:p>
        </p:txBody>
      </p:sp>
      <p:sp>
        <p:nvSpPr>
          <p:cNvPr id="3" name="Content Placeholder 2"/>
          <p:cNvSpPr>
            <a:spLocks noGrp="1"/>
          </p:cNvSpPr>
          <p:nvPr>
            <p:ph idx="1"/>
          </p:nvPr>
        </p:nvSpPr>
        <p:spPr>
          <a:xfrm>
            <a:off x="381000" y="2362200"/>
            <a:ext cx="8610600" cy="3733800"/>
          </a:xfrm>
        </p:spPr>
        <p:txBody>
          <a:bodyPr/>
          <a:lstStyle/>
          <a:p>
            <a:r>
              <a:rPr lang="en-US" sz="2400" dirty="0"/>
              <a:t>Harmonized existing proprietary technologies, including historical utility vendor mesh technologies – such as Silver Spring’s RF mesh – creating an interoperability framework. Incorporating support for existing deployments is a crucial advantage for utilities whose devices have been operating for years before the formal standard was ratified. It also benefits the industry overall, since the standard incorporated mature, proven technology rather than inventing or hypothesizing unproven techniques. </a:t>
            </a:r>
            <a:endParaRPr lang="en-US" sz="2400"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36</a:t>
            </a:fld>
            <a:endParaRPr lang="en-US"/>
          </a:p>
        </p:txBody>
      </p:sp>
    </p:spTree>
    <p:extLst>
      <p:ext uri="{BB962C8B-B14F-4D97-AF65-F5344CB8AC3E}">
        <p14:creationId xmlns:p14="http://schemas.microsoft.com/office/powerpoint/2010/main" val="902487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305800" cy="1066800"/>
          </a:xfrm>
        </p:spPr>
        <p:txBody>
          <a:bodyPr/>
          <a:lstStyle/>
          <a:p>
            <a:r>
              <a:rPr lang="en-US" dirty="0" smtClean="0"/>
              <a:t>Summary</a:t>
            </a:r>
            <a:br>
              <a:rPr lang="en-US" dirty="0" smtClean="0"/>
            </a:br>
            <a:r>
              <a:rPr lang="en-US" sz="2600" dirty="0" smtClean="0"/>
              <a:t>Excerpt from a white paper written by a Smart Grid supplier</a:t>
            </a:r>
            <a:endParaRPr lang="en-US" sz="2600"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37</a:t>
            </a:fld>
            <a:endParaRPr lang="en-US"/>
          </a:p>
        </p:txBody>
      </p:sp>
      <p:pic>
        <p:nvPicPr>
          <p:cNvPr id="8" name="Picture 7"/>
          <p:cNvPicPr>
            <a:picLocks noChangeAspect="1"/>
          </p:cNvPicPr>
          <p:nvPr/>
        </p:nvPicPr>
        <p:blipFill>
          <a:blip r:embed="rId2"/>
          <a:stretch>
            <a:fillRect/>
          </a:stretch>
        </p:blipFill>
        <p:spPr>
          <a:xfrm>
            <a:off x="1143000" y="1600200"/>
            <a:ext cx="6350000" cy="4746648"/>
          </a:xfrm>
          <a:prstGeom prst="rect">
            <a:avLst/>
          </a:prstGeom>
        </p:spPr>
      </p:pic>
    </p:spTree>
    <p:extLst>
      <p:ext uri="{BB962C8B-B14F-4D97-AF65-F5344CB8AC3E}">
        <p14:creationId xmlns:p14="http://schemas.microsoft.com/office/powerpoint/2010/main" val="2316752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772400" cy="1066800"/>
          </a:xfrm>
        </p:spPr>
        <p:txBody>
          <a:bodyPr/>
          <a:lstStyle/>
          <a:p>
            <a:r>
              <a:rPr lang="en-US" dirty="0" smtClean="0"/>
              <a:t>IEEE 802.15.4 Overview</a:t>
            </a:r>
            <a:br>
              <a:rPr lang="en-US" dirty="0" smtClean="0"/>
            </a:br>
            <a:r>
              <a:rPr lang="en-US" dirty="0" smtClean="0"/>
              <a:t>Historical Perspective</a:t>
            </a:r>
            <a:endParaRPr lang="en-US" dirty="0"/>
          </a:p>
        </p:txBody>
      </p:sp>
      <p:sp>
        <p:nvSpPr>
          <p:cNvPr id="3" name="Content Placeholder 2"/>
          <p:cNvSpPr>
            <a:spLocks noGrp="1"/>
          </p:cNvSpPr>
          <p:nvPr>
            <p:ph idx="1"/>
          </p:nvPr>
        </p:nvSpPr>
        <p:spPr>
          <a:xfrm>
            <a:off x="152400" y="1676400"/>
            <a:ext cx="8610600" cy="4875643"/>
          </a:xfrm>
        </p:spPr>
        <p:txBody>
          <a:bodyPr/>
          <a:lstStyle/>
          <a:p>
            <a:r>
              <a:rPr lang="en-US" sz="2800" dirty="0" smtClean="0"/>
              <a:t>Initial publication was 2003, revision in 2006 and 2011</a:t>
            </a:r>
          </a:p>
          <a:p>
            <a:pPr lvl="1"/>
            <a:r>
              <a:rPr lang="en-US" dirty="0" smtClean="0"/>
              <a:t>Next revision is anticipated in 2014</a:t>
            </a:r>
          </a:p>
          <a:p>
            <a:r>
              <a:rPr lang="en-US" sz="2800" dirty="0" smtClean="0"/>
              <a:t>First uses of IEEE 802.15.4 RFICs beyond ZigBee were often not compliant with standard, e.g. using chips for bits</a:t>
            </a:r>
          </a:p>
          <a:p>
            <a:r>
              <a:rPr lang="en-US" sz="2800" dirty="0" smtClean="0"/>
              <a:t>First trend in RFIC industry was to buy MAC firmware companies and then include the MAC with their RFIC</a:t>
            </a:r>
            <a:endParaRPr lang="en-US" sz="2400" dirty="0"/>
          </a:p>
          <a:p>
            <a:endParaRPr lang="en-US" sz="2400" dirty="0" smtClean="0"/>
          </a:p>
          <a:p>
            <a:endParaRPr lang="en-US"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4</a:t>
            </a:fld>
            <a:endParaRPr lang="en-US"/>
          </a:p>
        </p:txBody>
      </p:sp>
    </p:spTree>
    <p:extLst>
      <p:ext uri="{BB962C8B-B14F-4D97-AF65-F5344CB8AC3E}">
        <p14:creationId xmlns:p14="http://schemas.microsoft.com/office/powerpoint/2010/main" val="4066218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066800"/>
          </a:xfrm>
        </p:spPr>
        <p:txBody>
          <a:bodyPr/>
          <a:lstStyle/>
          <a:p>
            <a:r>
              <a:rPr lang="en-US" dirty="0" smtClean="0"/>
              <a:t>IEEE 802.15.4 Overview</a:t>
            </a:r>
            <a:endParaRPr lang="en-US" dirty="0"/>
          </a:p>
        </p:txBody>
      </p:sp>
      <p:sp>
        <p:nvSpPr>
          <p:cNvPr id="3" name="Content Placeholder 2"/>
          <p:cNvSpPr>
            <a:spLocks noGrp="1"/>
          </p:cNvSpPr>
          <p:nvPr>
            <p:ph idx="1"/>
          </p:nvPr>
        </p:nvSpPr>
        <p:spPr>
          <a:xfrm>
            <a:off x="152400" y="1219200"/>
            <a:ext cx="8915400" cy="5410200"/>
          </a:xfrm>
        </p:spPr>
        <p:txBody>
          <a:bodyPr/>
          <a:lstStyle/>
          <a:p>
            <a:r>
              <a:rPr lang="en-US" sz="2800" dirty="0" smtClean="0"/>
              <a:t>802.15.4 WPAN: </a:t>
            </a:r>
            <a:r>
              <a:rPr lang="en-US" sz="2400" dirty="0" smtClean="0"/>
              <a:t>a </a:t>
            </a:r>
            <a:r>
              <a:rPr lang="en-US" sz="2400" dirty="0"/>
              <a:t>simple, low-cost communication network that allows wireless connectivity </a:t>
            </a:r>
            <a:r>
              <a:rPr lang="en-US" sz="2400" dirty="0" smtClean="0"/>
              <a:t>in applications </a:t>
            </a:r>
            <a:r>
              <a:rPr lang="en-US" sz="2400" dirty="0"/>
              <a:t>with limited power and relaxed throughput requirements. The main objectives of </a:t>
            </a:r>
            <a:r>
              <a:rPr lang="en-US" sz="2400" dirty="0" smtClean="0"/>
              <a:t>the 802.15.4 WPAN are </a:t>
            </a:r>
            <a:r>
              <a:rPr lang="en-US" sz="2400" dirty="0"/>
              <a:t>ease of installation, reliable data transfer, extremely low cost, and a reasonable battery life, </a:t>
            </a:r>
            <a:r>
              <a:rPr lang="en-US" sz="2400" dirty="0" smtClean="0"/>
              <a:t>while maintaining </a:t>
            </a:r>
            <a:r>
              <a:rPr lang="en-US" sz="2400" dirty="0"/>
              <a:t>a simple and flexible protocol</a:t>
            </a:r>
            <a:r>
              <a:rPr lang="en-US" sz="2400" dirty="0" smtClean="0"/>
              <a:t>.</a:t>
            </a:r>
          </a:p>
          <a:p>
            <a:r>
              <a:rPr lang="en-US" sz="2800" dirty="0" smtClean="0"/>
              <a:t>Addressing</a:t>
            </a:r>
            <a:r>
              <a:rPr lang="en-US" sz="2800" dirty="0"/>
              <a:t>: </a:t>
            </a:r>
            <a:r>
              <a:rPr lang="en-US" sz="2400" dirty="0"/>
              <a:t>All devices operating on </a:t>
            </a:r>
            <a:r>
              <a:rPr lang="en-US" sz="2400" dirty="0" smtClean="0"/>
              <a:t>an </a:t>
            </a:r>
            <a:r>
              <a:rPr lang="en-US" sz="2400" dirty="0"/>
              <a:t>802.15.4 WPAN </a:t>
            </a:r>
            <a:r>
              <a:rPr lang="en-US" sz="2400" dirty="0" smtClean="0"/>
              <a:t>have </a:t>
            </a:r>
            <a:r>
              <a:rPr lang="en-US" sz="2400" dirty="0"/>
              <a:t>unique 64-bit </a:t>
            </a:r>
            <a:r>
              <a:rPr lang="en-US" sz="2400" dirty="0" smtClean="0"/>
              <a:t>MAC addresses</a:t>
            </a:r>
            <a:r>
              <a:rPr lang="en-US" sz="2400" dirty="0"/>
              <a:t>, referred to as extended addresses. A device will use either the extended address for direct communication within the </a:t>
            </a:r>
            <a:r>
              <a:rPr lang="en-US" sz="2400" dirty="0" smtClean="0"/>
              <a:t>WPAN </a:t>
            </a:r>
            <a:r>
              <a:rPr lang="en-US" sz="2400" dirty="0"/>
              <a:t>or the 16-bit short address that was allocated by the </a:t>
            </a:r>
            <a:r>
              <a:rPr lang="en-US" sz="2400" dirty="0" smtClean="0"/>
              <a:t>WPAN </a:t>
            </a:r>
            <a:r>
              <a:rPr lang="en-US" sz="2400" dirty="0"/>
              <a:t>coordinator when the device associated</a:t>
            </a:r>
          </a:p>
          <a:p>
            <a:endParaRPr lang="en-US" sz="2400" dirty="0" smtClean="0"/>
          </a:p>
          <a:p>
            <a:endParaRPr lang="en-US"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5</a:t>
            </a:fld>
            <a:endParaRPr lang="en-US"/>
          </a:p>
        </p:txBody>
      </p:sp>
    </p:spTree>
    <p:extLst>
      <p:ext uri="{BB962C8B-B14F-4D97-AF65-F5344CB8AC3E}">
        <p14:creationId xmlns:p14="http://schemas.microsoft.com/office/powerpoint/2010/main" val="1634432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066800"/>
          </a:xfrm>
        </p:spPr>
        <p:txBody>
          <a:bodyPr/>
          <a:lstStyle/>
          <a:p>
            <a:r>
              <a:rPr lang="en-US" dirty="0" smtClean="0"/>
              <a:t>IEEE 802.15.4 Overview</a:t>
            </a:r>
            <a:endParaRPr lang="en-US" dirty="0"/>
          </a:p>
        </p:txBody>
      </p:sp>
      <p:sp>
        <p:nvSpPr>
          <p:cNvPr id="3" name="Content Placeholder 2"/>
          <p:cNvSpPr>
            <a:spLocks noGrp="1"/>
          </p:cNvSpPr>
          <p:nvPr>
            <p:ph idx="1"/>
          </p:nvPr>
        </p:nvSpPr>
        <p:spPr>
          <a:xfrm>
            <a:off x="0" y="1143000"/>
            <a:ext cx="9067800" cy="5410200"/>
          </a:xfrm>
        </p:spPr>
        <p:txBody>
          <a:bodyPr/>
          <a:lstStyle/>
          <a:p>
            <a:r>
              <a:rPr lang="en-US" sz="2800" dirty="0" smtClean="0"/>
              <a:t>MAC frame size: </a:t>
            </a:r>
          </a:p>
          <a:p>
            <a:pPr lvl="1"/>
            <a:r>
              <a:rPr lang="en-US" sz="1900" dirty="0" smtClean="0"/>
              <a:t>typically </a:t>
            </a:r>
            <a:r>
              <a:rPr lang="en-US" sz="1900" u="sng" dirty="0" smtClean="0"/>
              <a:t>&lt;</a:t>
            </a:r>
            <a:r>
              <a:rPr lang="en-US" sz="1900" dirty="0" smtClean="0"/>
              <a:t>127 octets</a:t>
            </a:r>
          </a:p>
          <a:p>
            <a:pPr lvl="1"/>
            <a:r>
              <a:rPr lang="en-US" sz="1900" dirty="0" smtClean="0"/>
              <a:t>Typical PHY data rates of 20kb/s to 250 kb/s yielding typical packet durations of 4 </a:t>
            </a:r>
            <a:r>
              <a:rPr lang="en-US" sz="1900" dirty="0" err="1" smtClean="0"/>
              <a:t>ms</a:t>
            </a:r>
            <a:r>
              <a:rPr lang="en-US" sz="1900" dirty="0" smtClean="0"/>
              <a:t> to 51 </a:t>
            </a:r>
            <a:r>
              <a:rPr lang="en-US" sz="1900" dirty="0" err="1" smtClean="0"/>
              <a:t>ms</a:t>
            </a:r>
            <a:endParaRPr lang="en-US" sz="1900" dirty="0" smtClean="0"/>
          </a:p>
          <a:p>
            <a:pPr lvl="1"/>
            <a:r>
              <a:rPr lang="en-US" sz="1900" dirty="0"/>
              <a:t>Coherence time is the time duration over which the channel impulse response is considered to be not varying. Such channel variation is much more significant </a:t>
            </a:r>
            <a:r>
              <a:rPr lang="en-US" sz="1900" dirty="0" smtClean="0"/>
              <a:t>in wireless communications due to Doppler and multipath.  Typical coherence times run from 2 – 25 </a:t>
            </a:r>
            <a:r>
              <a:rPr lang="en-US" sz="1900" dirty="0" err="1" smtClean="0"/>
              <a:t>ms</a:t>
            </a:r>
            <a:endParaRPr lang="en-US" sz="1900" dirty="0" smtClean="0"/>
          </a:p>
          <a:p>
            <a:r>
              <a:rPr lang="en-US" sz="2800" dirty="0" smtClean="0"/>
              <a:t>Network </a:t>
            </a:r>
            <a:r>
              <a:rPr lang="en-US" sz="2800" dirty="0"/>
              <a:t>Components: </a:t>
            </a:r>
            <a:r>
              <a:rPr lang="en-US" sz="1900" dirty="0"/>
              <a:t>1) full-function device (FFD) and</a:t>
            </a:r>
            <a:br>
              <a:rPr lang="en-US" sz="1900" dirty="0"/>
            </a:br>
            <a:r>
              <a:rPr lang="en-US" sz="1900" dirty="0"/>
              <a:t> 2) reduced-function device (RFD). An FFD is a device that is capable of serving as the WPAN coordinator or a coordinator. An RFD is a device that is not capable of serving as either a PAN coordinator or a coordinator. An RFD is intended for applications that are extremely simple, such as a light switch or a passive infrared sensor; it does not have the need to send large amounts of data and only associates with a single FFD at a time. Consequently, the RFD can be implemented using minimal resources and memory capacity.</a:t>
            </a:r>
          </a:p>
          <a:p>
            <a:endParaRPr lang="en-US" sz="2000"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6</a:t>
            </a:fld>
            <a:endParaRPr lang="en-US"/>
          </a:p>
        </p:txBody>
      </p:sp>
    </p:spTree>
    <p:extLst>
      <p:ext uri="{BB962C8B-B14F-4D97-AF65-F5344CB8AC3E}">
        <p14:creationId xmlns:p14="http://schemas.microsoft.com/office/powerpoint/2010/main" val="3767365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066800"/>
          </a:xfrm>
        </p:spPr>
        <p:txBody>
          <a:bodyPr/>
          <a:lstStyle/>
          <a:p>
            <a:r>
              <a:rPr lang="en-US" dirty="0" smtClean="0"/>
              <a:t>IEEE 802.15.4 Overview</a:t>
            </a:r>
            <a:endParaRPr lang="en-US" dirty="0"/>
          </a:p>
        </p:txBody>
      </p:sp>
      <p:sp>
        <p:nvSpPr>
          <p:cNvPr id="3" name="Content Placeholder 2"/>
          <p:cNvSpPr>
            <a:spLocks noGrp="1"/>
          </p:cNvSpPr>
          <p:nvPr>
            <p:ph idx="1"/>
          </p:nvPr>
        </p:nvSpPr>
        <p:spPr>
          <a:xfrm>
            <a:off x="152400" y="1371600"/>
            <a:ext cx="8458200" cy="5410200"/>
          </a:xfrm>
        </p:spPr>
        <p:txBody>
          <a:bodyPr/>
          <a:lstStyle/>
          <a:p>
            <a:r>
              <a:rPr lang="en-US" sz="2400" dirty="0" smtClean="0"/>
              <a:t>Network </a:t>
            </a:r>
            <a:r>
              <a:rPr lang="en-US" sz="2400" dirty="0"/>
              <a:t>types: </a:t>
            </a:r>
            <a:r>
              <a:rPr lang="en-US" sz="2000" dirty="0"/>
              <a:t>beacon-enabled, non beacon-enabled</a:t>
            </a:r>
          </a:p>
          <a:p>
            <a:pPr lvl="1">
              <a:buFont typeface="Arial"/>
              <a:buChar char="•"/>
            </a:pPr>
            <a:r>
              <a:rPr lang="en-US" sz="2000" dirty="0" smtClean="0"/>
              <a:t>Beacon-enabled</a:t>
            </a:r>
          </a:p>
          <a:p>
            <a:pPr marL="457200" lvl="1" indent="0">
              <a:buNone/>
            </a:pPr>
            <a:endParaRPr lang="en-US" sz="2000" dirty="0" smtClean="0"/>
          </a:p>
          <a:p>
            <a:pPr lvl="1"/>
            <a:endParaRPr lang="en-US" sz="2000" dirty="0" smtClean="0"/>
          </a:p>
          <a:p>
            <a:pPr lvl="1"/>
            <a:endParaRPr lang="en-US" sz="2000" dirty="0"/>
          </a:p>
          <a:p>
            <a:pPr lvl="1"/>
            <a:endParaRPr lang="en-US" sz="2000" dirty="0" smtClean="0"/>
          </a:p>
          <a:p>
            <a:pPr lvl="1"/>
            <a:endParaRPr lang="en-US" sz="2000" dirty="0"/>
          </a:p>
          <a:p>
            <a:pPr lvl="1">
              <a:buFont typeface="Arial"/>
              <a:buChar char="•"/>
            </a:pPr>
            <a:r>
              <a:rPr lang="en-US" sz="2000" dirty="0" smtClean="0"/>
              <a:t>Non beacon-enabled</a:t>
            </a:r>
          </a:p>
          <a:p>
            <a:pPr lvl="2">
              <a:buFont typeface="Arial"/>
              <a:buChar char="•"/>
            </a:pPr>
            <a:r>
              <a:rPr lang="en-US" sz="1600" dirty="0"/>
              <a:t>E</a:t>
            </a:r>
            <a:r>
              <a:rPr lang="en-US" sz="1600" dirty="0" smtClean="0"/>
              <a:t>ach </a:t>
            </a:r>
            <a:r>
              <a:rPr lang="en-US" sz="1600" dirty="0"/>
              <a:t>device communicates directly with </a:t>
            </a:r>
            <a:r>
              <a:rPr lang="en-US" sz="1600" dirty="0" smtClean="0"/>
              <a:t>other devices </a:t>
            </a:r>
            <a:r>
              <a:rPr lang="en-US" sz="1600" dirty="0"/>
              <a:t>in its </a:t>
            </a:r>
            <a:r>
              <a:rPr lang="en-US" sz="1600" dirty="0" smtClean="0"/>
              <a:t>radio communications </a:t>
            </a:r>
            <a:r>
              <a:rPr lang="en-US" sz="1600" dirty="0"/>
              <a:t>range. In order to do this effectively, the devices wishing to communicate will need to </a:t>
            </a:r>
            <a:r>
              <a:rPr lang="en-US" sz="1600" dirty="0" smtClean="0"/>
              <a:t>either receive </a:t>
            </a:r>
            <a:r>
              <a:rPr lang="en-US" sz="1600" dirty="0"/>
              <a:t>constantly or synchronize with each other. In the former case, the device can simply transmit its </a:t>
            </a:r>
            <a:r>
              <a:rPr lang="en-US" sz="1600" dirty="0" smtClean="0"/>
              <a:t>data. In </a:t>
            </a:r>
            <a:r>
              <a:rPr lang="en-US" sz="1600" dirty="0"/>
              <a:t>the latter case, other measures need to be taken in order to achieve synchronization. Such measures </a:t>
            </a:r>
            <a:r>
              <a:rPr lang="en-US" sz="1600" dirty="0" smtClean="0"/>
              <a:t>are beyond </a:t>
            </a:r>
            <a:r>
              <a:rPr lang="en-US" sz="1600" dirty="0"/>
              <a:t>the scope of this standard.</a:t>
            </a:r>
            <a:endParaRPr lang="en-US" sz="1600"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7</a:t>
            </a:fld>
            <a:endParaRPr lang="en-US"/>
          </a:p>
        </p:txBody>
      </p:sp>
      <p:pic>
        <p:nvPicPr>
          <p:cNvPr id="7" name="Picture 6"/>
          <p:cNvPicPr>
            <a:picLocks noChangeAspect="1"/>
          </p:cNvPicPr>
          <p:nvPr/>
        </p:nvPicPr>
        <p:blipFill>
          <a:blip r:embed="rId2"/>
          <a:stretch>
            <a:fillRect/>
          </a:stretch>
        </p:blipFill>
        <p:spPr>
          <a:xfrm>
            <a:off x="508000" y="2146301"/>
            <a:ext cx="6121400" cy="1922502"/>
          </a:xfrm>
          <a:prstGeom prst="rect">
            <a:avLst/>
          </a:prstGeom>
        </p:spPr>
      </p:pic>
    </p:spTree>
    <p:extLst>
      <p:ext uri="{BB962C8B-B14F-4D97-AF65-F5344CB8AC3E}">
        <p14:creationId xmlns:p14="http://schemas.microsoft.com/office/powerpoint/2010/main" val="116064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772400" cy="1066800"/>
          </a:xfrm>
        </p:spPr>
        <p:txBody>
          <a:bodyPr/>
          <a:lstStyle/>
          <a:p>
            <a:r>
              <a:rPr lang="en-US" dirty="0"/>
              <a:t>IEEE 802.15.4 Overview</a:t>
            </a:r>
          </a:p>
        </p:txBody>
      </p:sp>
      <p:sp>
        <p:nvSpPr>
          <p:cNvPr id="3" name="Content Placeholder 2"/>
          <p:cNvSpPr>
            <a:spLocks noGrp="1"/>
          </p:cNvSpPr>
          <p:nvPr>
            <p:ph idx="1"/>
          </p:nvPr>
        </p:nvSpPr>
        <p:spPr>
          <a:xfrm>
            <a:off x="304800" y="1371600"/>
            <a:ext cx="7620000" cy="685800"/>
          </a:xfrm>
        </p:spPr>
        <p:txBody>
          <a:bodyPr/>
          <a:lstStyle/>
          <a:p>
            <a:r>
              <a:rPr lang="en-US" sz="3600" dirty="0"/>
              <a:t>Topologies: </a:t>
            </a:r>
            <a:r>
              <a:rPr lang="en-US" dirty="0" smtClean="0"/>
              <a:t>star, or peer</a:t>
            </a:r>
            <a:r>
              <a:rPr lang="en-US" dirty="0"/>
              <a:t>-</a:t>
            </a:r>
            <a:r>
              <a:rPr lang="en-US" dirty="0" smtClean="0"/>
              <a:t>peer</a:t>
            </a:r>
            <a:endParaRPr lang="en-US" dirty="0"/>
          </a:p>
          <a:p>
            <a:endParaRPr lang="en-US"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8</a:t>
            </a:fld>
            <a:endParaRPr lang="en-US"/>
          </a:p>
        </p:txBody>
      </p:sp>
      <p:pic>
        <p:nvPicPr>
          <p:cNvPr id="7" name="Picture 6"/>
          <p:cNvPicPr>
            <a:picLocks noChangeAspect="1"/>
          </p:cNvPicPr>
          <p:nvPr/>
        </p:nvPicPr>
        <p:blipFill>
          <a:blip r:embed="rId2"/>
          <a:stretch>
            <a:fillRect/>
          </a:stretch>
        </p:blipFill>
        <p:spPr>
          <a:xfrm>
            <a:off x="457200" y="2362200"/>
            <a:ext cx="8077200" cy="4021945"/>
          </a:xfrm>
          <a:prstGeom prst="rect">
            <a:avLst/>
          </a:prstGeom>
        </p:spPr>
      </p:pic>
    </p:spTree>
    <p:extLst>
      <p:ext uri="{BB962C8B-B14F-4D97-AF65-F5344CB8AC3E}">
        <p14:creationId xmlns:p14="http://schemas.microsoft.com/office/powerpoint/2010/main" val="1684222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802.15.4 Overview: </a:t>
            </a:r>
            <a:br>
              <a:rPr lang="en-US" dirty="0" smtClean="0"/>
            </a:br>
            <a:r>
              <a:rPr lang="en-US" dirty="0" smtClean="0"/>
              <a:t>Cluster Tree as one form of a mesh</a:t>
            </a:r>
            <a:endParaRPr lang="en-US" dirty="0"/>
          </a:p>
        </p:txBody>
      </p:sp>
      <p:sp>
        <p:nvSpPr>
          <p:cNvPr id="4" name="Date Placeholder 3"/>
          <p:cNvSpPr>
            <a:spLocks noGrp="1"/>
          </p:cNvSpPr>
          <p:nvPr>
            <p:ph type="dt" sz="half" idx="10"/>
          </p:nvPr>
        </p:nvSpPr>
        <p:spPr/>
        <p:txBody>
          <a:bodyPr/>
          <a:lstStyle/>
          <a:p>
            <a:r>
              <a:rPr lang="en-US" smtClean="0"/>
              <a:t>&lt;September 2013&gt;</a:t>
            </a:r>
            <a:endParaRPr lang="en-US"/>
          </a:p>
        </p:txBody>
      </p:sp>
      <p:sp>
        <p:nvSpPr>
          <p:cNvPr id="5" name="Footer Placeholder 4"/>
          <p:cNvSpPr>
            <a:spLocks noGrp="1"/>
          </p:cNvSpPr>
          <p:nvPr>
            <p:ph type="ftr" sz="quarter" idx="11"/>
          </p:nvPr>
        </p:nvSpPr>
        <p:spPr/>
        <p:txBody>
          <a:bodyPr/>
          <a:lstStyle/>
          <a:p>
            <a:r>
              <a:rPr lang="en-US" smtClean="0"/>
              <a:t>&lt;Pat Kinney&gt;, &lt;Kinney Consulting LLC&gt;</a:t>
            </a:r>
            <a:endParaRPr lang="en-US"/>
          </a:p>
        </p:txBody>
      </p:sp>
      <p:sp>
        <p:nvSpPr>
          <p:cNvPr id="6" name="Slide Number Placeholder 5"/>
          <p:cNvSpPr>
            <a:spLocks noGrp="1"/>
          </p:cNvSpPr>
          <p:nvPr>
            <p:ph type="sldNum" sz="quarter" idx="12"/>
          </p:nvPr>
        </p:nvSpPr>
        <p:spPr/>
        <p:txBody>
          <a:bodyPr/>
          <a:lstStyle/>
          <a:p>
            <a:r>
              <a:rPr lang="en-US" smtClean="0"/>
              <a:t>Slide </a:t>
            </a:r>
            <a:fld id="{73B0C278-6AC6-476A-8463-F9AB6603EE6B}" type="slidenum">
              <a:rPr lang="en-US" smtClean="0"/>
              <a:pPr/>
              <a:t>9</a:t>
            </a:fld>
            <a:endParaRPr lang="en-US"/>
          </a:p>
        </p:txBody>
      </p:sp>
      <p:pic>
        <p:nvPicPr>
          <p:cNvPr id="7" name="Picture 6"/>
          <p:cNvPicPr>
            <a:picLocks noChangeAspect="1"/>
          </p:cNvPicPr>
          <p:nvPr/>
        </p:nvPicPr>
        <p:blipFill>
          <a:blip r:embed="rId2"/>
          <a:stretch>
            <a:fillRect/>
          </a:stretch>
        </p:blipFill>
        <p:spPr>
          <a:xfrm>
            <a:off x="457200" y="1800757"/>
            <a:ext cx="6705600" cy="4193754"/>
          </a:xfrm>
          <a:prstGeom prst="rect">
            <a:avLst/>
          </a:prstGeom>
        </p:spPr>
      </p:pic>
    </p:spTree>
    <p:extLst>
      <p:ext uri="{BB962C8B-B14F-4D97-AF65-F5344CB8AC3E}">
        <p14:creationId xmlns:p14="http://schemas.microsoft.com/office/powerpoint/2010/main" val="3943061894"/>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2975</TotalTime>
  <Words>2506</Words>
  <Application>Microsoft Macintosh PowerPoint</Application>
  <PresentationFormat>On-screen Show (4:3)</PresentationFormat>
  <Paragraphs>301</Paragraphs>
  <Slides>37</Slides>
  <Notes>2</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Mesh Networking – at 802.15.4’s DLL</vt:lpstr>
      <vt:lpstr>IEEE 802.15.4 Overview How significant is 802.15.4?</vt:lpstr>
      <vt:lpstr>IEEE 802.15.4 Overview Historical Perspective</vt:lpstr>
      <vt:lpstr>IEEE 802.15.4 Overview</vt:lpstr>
      <vt:lpstr>IEEE 802.15.4 Overview</vt:lpstr>
      <vt:lpstr>IEEE 802.15.4 Overview</vt:lpstr>
      <vt:lpstr>IEEE 802.15.4 Overview</vt:lpstr>
      <vt:lpstr>IEEE 802.15.4 Overview:  Cluster Tree as one form of a mesh</vt:lpstr>
      <vt:lpstr>Mesh Standards</vt:lpstr>
      <vt:lpstr>Mesh Standards:  IEEE 802.15.5 Overview</vt:lpstr>
      <vt:lpstr>Mesh Standards:  IEEE 802.15.5 Overview</vt:lpstr>
      <vt:lpstr>Mesh Standards:  IEEE 802.15.5 Overview</vt:lpstr>
      <vt:lpstr>Mesh Standards:  IEEE 802.15.5 Overview</vt:lpstr>
      <vt:lpstr>Mesh Standards:  IETF RPL Overview</vt:lpstr>
      <vt:lpstr>Mesh Standards:  IETF RPL Overview</vt:lpstr>
      <vt:lpstr>Mesh Standards:  Proprietary</vt:lpstr>
      <vt:lpstr>Industrial Mesh Network Overview</vt:lpstr>
      <vt:lpstr>Industrial Mesh Network Overview</vt:lpstr>
      <vt:lpstr>IEC 62591 (Wireless HART) Overview</vt:lpstr>
      <vt:lpstr>IEC 62591 (Wireless HART) Overview</vt:lpstr>
      <vt:lpstr>Industrial Mesh Networks IEC 62591 (Wireless HART) Overview</vt:lpstr>
      <vt:lpstr>Industrial Mesh Networks IEC 62601 (WIA-PA) Overview</vt:lpstr>
      <vt:lpstr>IEC62601 (WIA-PA) Overview Architecture</vt:lpstr>
      <vt:lpstr>IEC62601 (WIA-PA) Overview</vt:lpstr>
      <vt:lpstr>Industrial Mesh Networks IEC 62734 (ISA100.11a) Overview</vt:lpstr>
      <vt:lpstr>Industrial Mesh Networks IEC 62734 (ISA100.11a) Architecture</vt:lpstr>
      <vt:lpstr>Industrial Mesh Networks IEC 62734 (ISA100.11a) Overview</vt:lpstr>
      <vt:lpstr>Industrial Mesh Networks IEC 62734 (ISA100.11a) Overview</vt:lpstr>
      <vt:lpstr>Industrial Mesh Networks IEC 62734 (ISA100.11a) Overview</vt:lpstr>
      <vt:lpstr>Industrial Mesh Networks IEC 62734 (ISA100.11a) Overview</vt:lpstr>
      <vt:lpstr>Utility Networks</vt:lpstr>
      <vt:lpstr>Utility Networks:  ZigBee Overview</vt:lpstr>
      <vt:lpstr>Utility Networks:  ZigBee Overview</vt:lpstr>
      <vt:lpstr>Summary</vt:lpstr>
      <vt:lpstr>Summary Excerpt from a white paper written by a Smart Grid supplier</vt:lpstr>
      <vt:lpstr>Summary Excerpt from a white paper written by a Smart Grid supplier</vt:lpstr>
    </vt:vector>
  </TitlesOfParts>
  <Manager/>
  <Company>Kinney Consulting</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Mesh Networking over IEEE 802.15.4</dc:title>
  <dc:subject>IEEE 802.15 &lt;Mesh Networking&gt;</dc:subject>
  <dc:creator>Patrick Kinney</dc:creator>
  <cp:keywords/>
  <dc:description>&lt;15-13-0493-01-0000&gt;</dc:description>
  <cp:lastModifiedBy>Pat Kinney</cp:lastModifiedBy>
  <cp:revision>119</cp:revision>
  <cp:lastPrinted>1998-02-10T13:28:06Z</cp:lastPrinted>
  <dcterms:created xsi:type="dcterms:W3CDTF">1999-11-08T18:59:45Z</dcterms:created>
  <dcterms:modified xsi:type="dcterms:W3CDTF">2013-09-04T13:51:54Z</dcterms:modified>
  <cp:category/>
</cp:coreProperties>
</file>