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9" r:id="rId2"/>
    <p:sldId id="256" r:id="rId3"/>
    <p:sldId id="262" r:id="rId4"/>
    <p:sldId id="288" r:id="rId5"/>
    <p:sldId id="281" r:id="rId6"/>
    <p:sldId id="278" r:id="rId7"/>
    <p:sldId id="283" r:id="rId8"/>
    <p:sldId id="279" r:id="rId9"/>
    <p:sldId id="268" r:id="rId10"/>
    <p:sldId id="280" r:id="rId11"/>
    <p:sldId id="269" r:id="rId12"/>
    <p:sldId id="275" r:id="rId13"/>
    <p:sldId id="276" r:id="rId14"/>
    <p:sldId id="284" r:id="rId15"/>
    <p:sldId id="270" r:id="rId16"/>
    <p:sldId id="285" r:id="rId17"/>
    <p:sldId id="287" r:id="rId18"/>
    <p:sldId id="261" r:id="rId19"/>
    <p:sldId id="289" r:id="rId20"/>
    <p:sldId id="271" r:id="rId21"/>
    <p:sldId id="290" r:id="rId22"/>
    <p:sldId id="286" r:id="rId23"/>
    <p:sldId id="291" r:id="rId24"/>
    <p:sldId id="272" r:id="rId25"/>
    <p:sldId id="265" r:id="rId26"/>
    <p:sldId id="266" r:id="rId27"/>
    <p:sldId id="273" r:id="rId28"/>
    <p:sldId id="292" r:id="rId29"/>
    <p:sldId id="295" r:id="rId30"/>
    <p:sldId id="294" r:id="rId31"/>
    <p:sldId id="293" r:id="rId32"/>
    <p:sldId id="274" r:id="rId33"/>
    <p:sldId id="264" r:id="rId34"/>
    <p:sldId id="296" r:id="rId35"/>
    <p:sldId id="267" r:id="rId3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6" autoAdjust="0"/>
    <p:restoredTop sz="94660"/>
  </p:normalViewPr>
  <p:slideViewPr>
    <p:cSldViewPr>
      <p:cViewPr varScale="1">
        <p:scale>
          <a:sx n="122" d="100"/>
          <a:sy n="122" d="100"/>
        </p:scale>
        <p:origin x="-168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smtClean="0"/>
              <a:t>&lt;month year&gt;</a:t>
            </a:r>
            <a:endParaRPr lang="en-US"/>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217BBAC9-6CD1-4E80-898E-CF9D69EA8675}"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139954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smtClean="0"/>
              <a:t>&lt;month year&gt;</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339A95DA-48CB-425F-9F5C-C21693BA300D}"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62458866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339A95DA-48CB-425F-9F5C-C21693BA300D}" type="slidenum">
              <a:rPr lang="en-US" smtClean="0"/>
              <a:pPr/>
              <a:t>1</a:t>
            </a:fld>
            <a:endParaRPr lang="en-US"/>
          </a:p>
        </p:txBody>
      </p:sp>
    </p:spTree>
    <p:extLst>
      <p:ext uri="{BB962C8B-B14F-4D97-AF65-F5344CB8AC3E}">
        <p14:creationId xmlns:p14="http://schemas.microsoft.com/office/powerpoint/2010/main" val="76791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smtClean="0"/>
              <a:t>&lt;month year&gt;</a:t>
            </a:r>
            <a:endParaRPr lang="en-US"/>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03067868-5483-4376-997C-43F34586B50F}" type="slidenum">
              <a:rPr lang="en-US"/>
              <a:pPr/>
              <a:t>2</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CE18ABF4-FDB7-44A1-BD35-B850452E5D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AB87072-6F18-4068-B695-A17659BCDD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6253A7A8-D86C-44B5-9562-A7D2716BD9C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3B0C278-6AC6-476A-8463-F9AB6603EE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529CEE27-8304-4672-9851-FAA40B275C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4B80409A-7C0D-40F2-A110-B6285B173C5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&lt;September 2013&gt;</a:t>
            </a:r>
            <a:endParaRPr lang="en-US"/>
          </a:p>
        </p:txBody>
      </p:sp>
      <p:sp>
        <p:nvSpPr>
          <p:cNvPr id="8" name="Footer Placeholder 7"/>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27D14A2C-AEF0-40D5-B800-40F9819CE2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&lt;September 2013&gt;</a:t>
            </a:r>
            <a:endParaRPr lang="en-US"/>
          </a:p>
        </p:txBody>
      </p:sp>
      <p:sp>
        <p:nvSpPr>
          <p:cNvPr id="4" name="Footer Placeholder 3"/>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40545732-0B43-4A04-B416-A583AE296B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&lt;September 2013&gt;</a:t>
            </a:r>
            <a:endParaRPr lang="en-US" dirty="0"/>
          </a:p>
        </p:txBody>
      </p:sp>
      <p:sp>
        <p:nvSpPr>
          <p:cNvPr id="3" name="Footer Placeholder 2"/>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C5D937D4-0006-4E68-8AC3-84F3F9A519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51786CE8-1582-4099-8D73-7325C4556CD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041B59C-4471-4242-A6DA-36E68CA0339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smtClean="0"/>
              <a:t>&lt;September 2013&gt;</a:t>
            </a:r>
            <a:endParaRPr 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smtClean="0"/>
              <a:t>&lt;Pat Kinney&gt;, &lt;Kinney Consulting LLC&gt;</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B1C920A4-9FC7-4D7F-9E6C-C2219B5E753A}" type="slidenum">
              <a:rPr lang="en-US"/>
              <a:pPr/>
              <a:t>‹#›</a:t>
            </a:fld>
            <a:endParaRPr lang="en-US"/>
          </a:p>
        </p:txBody>
      </p:sp>
      <p:sp>
        <p:nvSpPr>
          <p:cNvPr id="1031" name="Rectangle 7"/>
          <p:cNvSpPr>
            <a:spLocks noChangeArrowheads="1"/>
          </p:cNvSpPr>
          <p:nvPr/>
        </p:nvSpPr>
        <p:spPr bwMode="auto">
          <a:xfrm>
            <a:off x="2971800" y="394156"/>
            <a:ext cx="5486400" cy="215444"/>
          </a:xfrm>
          <a:prstGeom prst="rect">
            <a:avLst/>
          </a:prstGeom>
          <a:noFill/>
          <a:ln w="9525">
            <a:noFill/>
            <a:miter lim="800000"/>
            <a:headEnd/>
            <a:tailEnd/>
          </a:ln>
          <a:effectLst/>
        </p:spPr>
        <p:txBody>
          <a:bodyPr wrap="square" lIns="0" tIns="0" rIns="0" bIns="0" anchor="b">
            <a:spAutoFit/>
          </a:bodyPr>
          <a:lstStyle/>
          <a:p>
            <a:pPr lvl="4" algn="r"/>
            <a:r>
              <a:rPr lang="en-US" sz="1400" b="1" dirty="0"/>
              <a:t>doc.: IEEE 802.15-</a:t>
            </a:r>
            <a:r>
              <a:rPr lang="en-US" sz="1400" b="1" dirty="0" smtClean="0"/>
              <a:t>&lt;15-</a:t>
            </a:r>
            <a:r>
              <a:rPr lang="en-US" sz="1400" b="1" dirty="0" smtClean="0"/>
              <a:t>13-0493-</a:t>
            </a:r>
            <a:r>
              <a:rPr lang="en-US" sz="1400" b="1" dirty="0" smtClean="0"/>
              <a:t>00-</a:t>
            </a:r>
            <a:r>
              <a:rPr lang="en-US" sz="1400" b="1" dirty="0" smtClean="0"/>
              <a:t>0000&gt;</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smtClean="0"/>
              <a:t>&lt;September 2013&gt;</a:t>
            </a:r>
            <a:endParaRPr lang="en-US" dirty="0"/>
          </a:p>
        </p:txBody>
      </p:sp>
      <p:sp>
        <p:nvSpPr>
          <p:cNvPr id="5" name="Footer Placeholder 2"/>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3"/>
          <p:cNvSpPr>
            <a:spLocks noGrp="1"/>
          </p:cNvSpPr>
          <p:nvPr>
            <p:ph type="sldNum" sz="quarter" idx="12"/>
          </p:nvPr>
        </p:nvSpPr>
        <p:spPr/>
        <p:txBody>
          <a:bodyPr/>
          <a:lstStyle/>
          <a:p>
            <a:r>
              <a:rPr lang="en-US"/>
              <a:t>Slide </a:t>
            </a:r>
            <a:fld id="{8AF613A0-8CBA-43A3-B7F2-547E8007A757}" type="slidenum">
              <a:rPr lang="en-US"/>
              <a:pPr/>
              <a:t>1</a:t>
            </a:fld>
            <a:endParaRPr lang="en-US"/>
          </a:p>
        </p:txBody>
      </p:sp>
      <p:sp>
        <p:nvSpPr>
          <p:cNvPr id="27651" name="Rectangle 3"/>
          <p:cNvSpPr>
            <a:spLocks noChangeArrowheads="1"/>
          </p:cNvSpPr>
          <p:nvPr/>
        </p:nvSpPr>
        <p:spPr bwMode="auto">
          <a:xfrm>
            <a:off x="152400" y="609600"/>
            <a:ext cx="8991600" cy="4339650"/>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pPr marL="914400" indent="-914400">
              <a:defRPr/>
            </a:pPr>
            <a:r>
              <a:rPr lang="en-US" sz="1600" b="1" dirty="0"/>
              <a:t>Submission Title:</a:t>
            </a:r>
            <a:r>
              <a:rPr lang="en-US" sz="1600" dirty="0"/>
              <a:t>  </a:t>
            </a:r>
            <a:r>
              <a:rPr lang="en-US" sz="1600" dirty="0">
                <a:solidFill>
                  <a:srgbClr val="000000"/>
                </a:solidFill>
                <a:latin typeface="+mj-lt"/>
                <a:ea typeface="Lucida Grande"/>
                <a:cs typeface="Lucida Grande"/>
              </a:rPr>
              <a:t>Overview of Mesh Networking over IEEE </a:t>
            </a:r>
            <a:r>
              <a:rPr lang="en-US" sz="1600" dirty="0" smtClean="0">
                <a:solidFill>
                  <a:srgbClr val="000000"/>
                </a:solidFill>
                <a:latin typeface="+mj-lt"/>
                <a:ea typeface="Lucida Grande"/>
                <a:cs typeface="Lucida Grande"/>
              </a:rPr>
              <a:t>802.15.4</a:t>
            </a:r>
          </a:p>
          <a:p>
            <a:pPr marL="914400" indent="-914400">
              <a:defRPr/>
            </a:pPr>
            <a:r>
              <a:rPr lang="en-US" sz="1600" b="1" dirty="0" smtClean="0"/>
              <a:t>Date </a:t>
            </a:r>
            <a:r>
              <a:rPr lang="en-US" sz="1600" b="1" dirty="0"/>
              <a:t>Submitted: </a:t>
            </a:r>
            <a:r>
              <a:rPr lang="en-US" sz="1600" dirty="0"/>
              <a:t>4</a:t>
            </a:r>
            <a:r>
              <a:rPr lang="en-US" sz="1600" dirty="0" smtClean="0"/>
              <a:t> September 2013</a:t>
            </a:r>
            <a:endParaRPr lang="en-US" sz="1600" dirty="0"/>
          </a:p>
          <a:p>
            <a:r>
              <a:rPr lang="en-US" sz="1600" b="1" dirty="0" smtClean="0">
                <a:solidFill>
                  <a:schemeClr val="tx2"/>
                </a:solidFill>
              </a:rPr>
              <a:t>Source</a:t>
            </a:r>
            <a:r>
              <a:rPr lang="en-US" sz="1600" b="1" dirty="0">
                <a:solidFill>
                  <a:schemeClr val="tx2"/>
                </a:solidFill>
              </a:rPr>
              <a:t>:</a:t>
            </a:r>
            <a:r>
              <a:rPr lang="en-US" sz="1600" dirty="0">
                <a:solidFill>
                  <a:schemeClr val="tx2"/>
                </a:solidFill>
              </a:rPr>
              <a:t> </a:t>
            </a:r>
            <a:r>
              <a:rPr lang="en-US" sz="1600" dirty="0" smtClean="0">
                <a:solidFill>
                  <a:schemeClr val="tx2"/>
                </a:solidFill>
              </a:rPr>
              <a:t>Pat Kinney 	Company: Kinney Consulting LLC</a:t>
            </a:r>
            <a:endParaRPr lang="en-US" sz="1600" dirty="0">
              <a:solidFill>
                <a:schemeClr val="tx2"/>
              </a:solidFill>
            </a:endParaRPr>
          </a:p>
          <a:p>
            <a:r>
              <a:rPr lang="en-US" sz="1600" dirty="0" smtClean="0">
                <a:solidFill>
                  <a:schemeClr val="tx2"/>
                </a:solidFill>
              </a:rPr>
              <a:t>Voice:+1.847.960.3715, </a:t>
            </a:r>
            <a:r>
              <a:rPr lang="en-US" sz="1600" dirty="0">
                <a:solidFill>
                  <a:schemeClr val="tx2"/>
                </a:solidFill>
              </a:rPr>
              <a:t>FAX: </a:t>
            </a:r>
            <a:r>
              <a:rPr lang="en-US" sz="1600" dirty="0" smtClean="0">
                <a:solidFill>
                  <a:schemeClr val="tx2"/>
                </a:solidFill>
              </a:rPr>
              <a:t>+1.630.524.9054, E</a:t>
            </a:r>
            <a:r>
              <a:rPr lang="en-US" sz="1600" dirty="0" smtClean="0">
                <a:solidFill>
                  <a:schemeClr val="tx2"/>
                </a:solidFill>
              </a:rPr>
              <a:t>-</a:t>
            </a:r>
            <a:r>
              <a:rPr lang="en-US" sz="1600" dirty="0">
                <a:solidFill>
                  <a:schemeClr val="tx2"/>
                </a:solidFill>
              </a:rPr>
              <a:t>m</a:t>
            </a:r>
            <a:r>
              <a:rPr lang="en-US" sz="1600" dirty="0" smtClean="0">
                <a:solidFill>
                  <a:schemeClr val="tx2"/>
                </a:solidFill>
              </a:rPr>
              <a:t>ail: </a:t>
            </a:r>
            <a:r>
              <a:rPr lang="en-US" sz="1600" dirty="0" err="1" smtClean="0">
                <a:solidFill>
                  <a:schemeClr val="tx2"/>
                </a:solidFill>
              </a:rPr>
              <a:t>pat.kinney</a:t>
            </a:r>
            <a:r>
              <a:rPr lang="en-US" sz="1600" dirty="0" err="1" smtClean="0">
                <a:solidFill>
                  <a:schemeClr val="tx2"/>
                </a:solidFill>
              </a:rPr>
              <a:t>@ieee.org</a:t>
            </a:r>
            <a:endParaRPr lang="en-US" sz="1600" dirty="0">
              <a:solidFill>
                <a:schemeClr val="tx2"/>
              </a:solidFill>
            </a:endParaRPr>
          </a:p>
          <a:p>
            <a:pPr>
              <a:spcBef>
                <a:spcPts val="600"/>
              </a:spcBef>
              <a:spcAft>
                <a:spcPts val="600"/>
              </a:spcAft>
            </a:pPr>
            <a:r>
              <a:rPr lang="en-US" sz="1600" b="1" dirty="0">
                <a:solidFill>
                  <a:schemeClr val="tx2"/>
                </a:solidFill>
              </a:rPr>
              <a:t>Re</a:t>
            </a:r>
            <a:r>
              <a:rPr lang="en-US" sz="1600" b="1" dirty="0" smtClean="0">
                <a:solidFill>
                  <a:schemeClr val="tx2"/>
                </a:solidFill>
              </a:rPr>
              <a:t>:</a:t>
            </a:r>
            <a:r>
              <a:rPr lang="en-US" sz="1600" dirty="0" smtClean="0"/>
              <a:t> </a:t>
            </a:r>
            <a:r>
              <a:rPr lang="en-US" sz="1600" dirty="0" smtClean="0"/>
              <a:t>Issue of 802.1 Bridging versus 802.15.4 Mesh Networking</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t> </a:t>
            </a:r>
            <a:r>
              <a:rPr lang="en-US" sz="1600" dirty="0" smtClean="0"/>
              <a:t>Mesh Networking examples</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t> </a:t>
            </a:r>
            <a:r>
              <a:rPr lang="en-US" sz="1600" dirty="0" smtClean="0"/>
              <a:t>Presentation to IEEE 802.1</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Standards</a:t>
            </a:r>
            <a:endParaRPr lang="en-US" dirty="0"/>
          </a:p>
        </p:txBody>
      </p:sp>
      <p:sp>
        <p:nvSpPr>
          <p:cNvPr id="3" name="Content Placeholder 2"/>
          <p:cNvSpPr>
            <a:spLocks noGrp="1"/>
          </p:cNvSpPr>
          <p:nvPr>
            <p:ph idx="1"/>
          </p:nvPr>
        </p:nvSpPr>
        <p:spPr>
          <a:xfrm>
            <a:off x="685800" y="1981200"/>
            <a:ext cx="8153400" cy="4114800"/>
          </a:xfrm>
        </p:spPr>
        <p:txBody>
          <a:bodyPr/>
          <a:lstStyle/>
          <a:p>
            <a:r>
              <a:rPr lang="en-US" dirty="0" smtClean="0"/>
              <a:t>Presentation focus in on mesh-under, not over</a:t>
            </a:r>
          </a:p>
          <a:p>
            <a:r>
              <a:rPr lang="en-US" dirty="0" smtClean="0"/>
              <a:t>Current mesh-under implementations run above MAC but below network layer</a:t>
            </a:r>
          </a:p>
          <a:p>
            <a:pPr lvl="1"/>
            <a:r>
              <a:rPr lang="en-US" dirty="0" smtClean="0"/>
              <a:t>This is done due to lack of mesh mechanisms in 802.15.4 standard</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10</a:t>
            </a:fld>
            <a:endParaRPr lang="en-US"/>
          </a:p>
        </p:txBody>
      </p:sp>
    </p:spTree>
    <p:extLst>
      <p:ext uri="{BB962C8B-B14F-4D97-AF65-F5344CB8AC3E}">
        <p14:creationId xmlns:p14="http://schemas.microsoft.com/office/powerpoint/2010/main" val="22494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Standards: </a:t>
            </a:r>
            <a:br>
              <a:rPr lang="en-US" dirty="0" smtClean="0"/>
            </a:br>
            <a:r>
              <a:rPr lang="en-US" dirty="0" smtClean="0"/>
              <a:t>IEEE 802.15.5 Overview</a:t>
            </a:r>
            <a:endParaRPr lang="en-US" dirty="0"/>
          </a:p>
        </p:txBody>
      </p:sp>
      <p:sp>
        <p:nvSpPr>
          <p:cNvPr id="3" name="Content Placeholder 2"/>
          <p:cNvSpPr>
            <a:spLocks noGrp="1"/>
          </p:cNvSpPr>
          <p:nvPr>
            <p:ph idx="1"/>
          </p:nvPr>
        </p:nvSpPr>
        <p:spPr>
          <a:xfrm>
            <a:off x="457200" y="2209800"/>
            <a:ext cx="8229600" cy="4114800"/>
          </a:xfrm>
        </p:spPr>
        <p:txBody>
          <a:bodyPr/>
          <a:lstStyle/>
          <a:p>
            <a:r>
              <a:rPr lang="en-US" sz="2400" dirty="0"/>
              <a:t>This recommended practice </a:t>
            </a:r>
            <a:r>
              <a:rPr lang="en-US" sz="2400" dirty="0" smtClean="0"/>
              <a:t>provides a </a:t>
            </a:r>
            <a:r>
              <a:rPr lang="en-US" sz="2400" dirty="0"/>
              <a:t>standard way of doing mesh networking over IEEE </a:t>
            </a:r>
            <a:r>
              <a:rPr lang="en-US" sz="2400" dirty="0" err="1"/>
              <a:t>Std</a:t>
            </a:r>
            <a:r>
              <a:rPr lang="en-US" sz="2400" dirty="0"/>
              <a:t> 802.15.4-2006 within the IEEE standard </a:t>
            </a:r>
            <a:r>
              <a:rPr lang="en-US" sz="2400" dirty="0" smtClean="0"/>
              <a:t>body</a:t>
            </a:r>
            <a:endParaRPr lang="en-US" sz="2400" dirty="0"/>
          </a:p>
          <a:p>
            <a:r>
              <a:rPr lang="en-US" sz="2400" dirty="0"/>
              <a:t>Supported features for LR-WPAN include the </a:t>
            </a:r>
            <a:r>
              <a:rPr lang="en-US" sz="2400" dirty="0" smtClean="0"/>
              <a:t>following:</a:t>
            </a:r>
          </a:p>
          <a:p>
            <a:pPr lvl="1"/>
            <a:r>
              <a:rPr lang="en-US" sz="2000" dirty="0" smtClean="0"/>
              <a:t>unicast</a:t>
            </a:r>
            <a:r>
              <a:rPr lang="en-US" sz="2000" dirty="0"/>
              <a:t>, multicast, and reliable broadcast mesh data </a:t>
            </a:r>
            <a:r>
              <a:rPr lang="en-US" sz="2000" dirty="0" smtClean="0"/>
              <a:t>forwarding</a:t>
            </a:r>
          </a:p>
          <a:p>
            <a:pPr lvl="1"/>
            <a:r>
              <a:rPr lang="en-US" sz="2000" dirty="0" smtClean="0"/>
              <a:t>synchronous </a:t>
            </a:r>
            <a:r>
              <a:rPr lang="en-US" sz="2000" dirty="0"/>
              <a:t>and asynchronous power saving for mesh </a:t>
            </a:r>
            <a:r>
              <a:rPr lang="en-US" sz="2000" dirty="0" smtClean="0"/>
              <a:t>devices</a:t>
            </a:r>
          </a:p>
          <a:p>
            <a:pPr lvl="1"/>
            <a:r>
              <a:rPr lang="en-US" sz="2000" dirty="0" smtClean="0"/>
              <a:t>trace </a:t>
            </a:r>
            <a:r>
              <a:rPr lang="en-US" sz="2000" dirty="0"/>
              <a:t>route </a:t>
            </a:r>
            <a:r>
              <a:rPr lang="en-US" sz="2000" dirty="0" smtClean="0"/>
              <a:t>function</a:t>
            </a:r>
          </a:p>
          <a:p>
            <a:pPr lvl="1"/>
            <a:r>
              <a:rPr lang="en-US" sz="2000" dirty="0" smtClean="0"/>
              <a:t>portability </a:t>
            </a:r>
            <a:r>
              <a:rPr lang="en-US" sz="2000" dirty="0"/>
              <a:t>of end devices</a:t>
            </a:r>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11</a:t>
            </a:fld>
            <a:endParaRPr lang="en-US"/>
          </a:p>
        </p:txBody>
      </p:sp>
    </p:spTree>
    <p:extLst>
      <p:ext uri="{BB962C8B-B14F-4D97-AF65-F5344CB8AC3E}">
        <p14:creationId xmlns:p14="http://schemas.microsoft.com/office/powerpoint/2010/main" val="335306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12</a:t>
            </a:fld>
            <a:endParaRPr lang="en-US"/>
          </a:p>
        </p:txBody>
      </p:sp>
      <p:pic>
        <p:nvPicPr>
          <p:cNvPr id="7" name="Picture 6"/>
          <p:cNvPicPr>
            <a:picLocks noChangeAspect="1"/>
          </p:cNvPicPr>
          <p:nvPr/>
        </p:nvPicPr>
        <p:blipFill>
          <a:blip r:embed="rId2"/>
          <a:stretch>
            <a:fillRect/>
          </a:stretch>
        </p:blipFill>
        <p:spPr>
          <a:xfrm>
            <a:off x="1600200" y="1905000"/>
            <a:ext cx="5295900" cy="4271590"/>
          </a:xfrm>
          <a:prstGeom prst="rect">
            <a:avLst/>
          </a:prstGeom>
        </p:spPr>
      </p:pic>
    </p:spTree>
    <p:extLst>
      <p:ext uri="{BB962C8B-B14F-4D97-AF65-F5344CB8AC3E}">
        <p14:creationId xmlns:p14="http://schemas.microsoft.com/office/powerpoint/2010/main" val="99353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13</a:t>
            </a:fld>
            <a:endParaRPr lang="en-US"/>
          </a:p>
        </p:txBody>
      </p:sp>
      <p:pic>
        <p:nvPicPr>
          <p:cNvPr id="7" name="Picture 6"/>
          <p:cNvPicPr>
            <a:picLocks noChangeAspect="1"/>
          </p:cNvPicPr>
          <p:nvPr/>
        </p:nvPicPr>
        <p:blipFill>
          <a:blip r:embed="rId2"/>
          <a:stretch>
            <a:fillRect/>
          </a:stretch>
        </p:blipFill>
        <p:spPr>
          <a:xfrm>
            <a:off x="1600200" y="1752600"/>
            <a:ext cx="5619750" cy="4495800"/>
          </a:xfrm>
          <a:prstGeom prst="rect">
            <a:avLst/>
          </a:prstGeom>
        </p:spPr>
      </p:pic>
    </p:spTree>
    <p:extLst>
      <p:ext uri="{BB962C8B-B14F-4D97-AF65-F5344CB8AC3E}">
        <p14:creationId xmlns:p14="http://schemas.microsoft.com/office/powerpoint/2010/main" val="77110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3" name="Content Placeholder 2"/>
          <p:cNvSpPr>
            <a:spLocks noGrp="1"/>
          </p:cNvSpPr>
          <p:nvPr>
            <p:ph idx="1"/>
          </p:nvPr>
        </p:nvSpPr>
        <p:spPr>
          <a:xfrm>
            <a:off x="533400" y="1752600"/>
            <a:ext cx="8229600" cy="1219200"/>
          </a:xfrm>
        </p:spPr>
        <p:txBody>
          <a:bodyPr/>
          <a:lstStyle/>
          <a:p>
            <a:r>
              <a:rPr lang="en-US" sz="2400" dirty="0"/>
              <a:t>The hello command is used to exchange connectivity information among neighbors and to manage </a:t>
            </a:r>
            <a:r>
              <a:rPr lang="en-US" sz="2400" dirty="0" smtClean="0"/>
              <a:t>network and </a:t>
            </a:r>
            <a:r>
              <a:rPr lang="en-US" sz="2400" dirty="0"/>
              <a:t>multicast group membership.</a:t>
            </a:r>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14</a:t>
            </a:fld>
            <a:endParaRPr lang="en-US"/>
          </a:p>
        </p:txBody>
      </p:sp>
      <p:pic>
        <p:nvPicPr>
          <p:cNvPr id="7" name="Picture 6"/>
          <p:cNvPicPr>
            <a:picLocks noChangeAspect="1"/>
          </p:cNvPicPr>
          <p:nvPr/>
        </p:nvPicPr>
        <p:blipFill>
          <a:blip r:embed="rId2"/>
          <a:stretch>
            <a:fillRect/>
          </a:stretch>
        </p:blipFill>
        <p:spPr>
          <a:xfrm>
            <a:off x="914400" y="3200400"/>
            <a:ext cx="6400800" cy="2627790"/>
          </a:xfrm>
          <a:prstGeom prst="rect">
            <a:avLst/>
          </a:prstGeom>
        </p:spPr>
      </p:pic>
    </p:spTree>
    <p:extLst>
      <p:ext uri="{BB962C8B-B14F-4D97-AF65-F5344CB8AC3E}">
        <p14:creationId xmlns:p14="http://schemas.microsoft.com/office/powerpoint/2010/main" val="233510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smtClean="0"/>
              <a:t>IETF RPL Overview</a:t>
            </a:r>
            <a:endParaRPr lang="en-US" dirty="0"/>
          </a:p>
        </p:txBody>
      </p:sp>
      <p:sp>
        <p:nvSpPr>
          <p:cNvPr id="3" name="Content Placeholder 2"/>
          <p:cNvSpPr>
            <a:spLocks noGrp="1"/>
          </p:cNvSpPr>
          <p:nvPr>
            <p:ph idx="1"/>
          </p:nvPr>
        </p:nvSpPr>
        <p:spPr/>
        <p:txBody>
          <a:bodyPr/>
          <a:lstStyle/>
          <a:p>
            <a:r>
              <a:rPr lang="en-US" dirty="0" smtClean="0"/>
              <a:t>RPL: distance vector IPv6 Routing</a:t>
            </a:r>
            <a:r>
              <a:rPr lang="en-US" dirty="0" smtClean="0">
                <a:solidFill>
                  <a:srgbClr val="000000"/>
                </a:solidFill>
              </a:rPr>
              <a:t> Protocol </a:t>
            </a:r>
            <a:r>
              <a:rPr lang="en-US" dirty="0">
                <a:solidFill>
                  <a:srgbClr val="000000"/>
                </a:solidFill>
              </a:rPr>
              <a:t>for </a:t>
            </a:r>
            <a:r>
              <a:rPr lang="en-US" dirty="0" smtClean="0">
                <a:solidFill>
                  <a:srgbClr val="000000"/>
                </a:solidFill>
              </a:rPr>
              <a:t>a Low power and </a:t>
            </a:r>
            <a:r>
              <a:rPr lang="en-US" dirty="0" err="1" smtClean="0">
                <a:solidFill>
                  <a:srgbClr val="000000"/>
                </a:solidFill>
              </a:rPr>
              <a:t>Lossy</a:t>
            </a:r>
            <a:r>
              <a:rPr lang="en-US" dirty="0" smtClean="0">
                <a:solidFill>
                  <a:srgbClr val="000000"/>
                </a:solidFill>
              </a:rPr>
              <a:t> Network</a:t>
            </a:r>
          </a:p>
          <a:p>
            <a:pPr lvl="1"/>
            <a:r>
              <a:rPr lang="en-US" dirty="0" smtClean="0">
                <a:solidFill>
                  <a:srgbClr val="000000"/>
                </a:solidFill>
              </a:rPr>
              <a:t>RPL: RFC 6553</a:t>
            </a:r>
          </a:p>
          <a:p>
            <a:pPr lvl="1"/>
            <a:r>
              <a:rPr lang="en-US" dirty="0" smtClean="0">
                <a:solidFill>
                  <a:srgbClr val="000000"/>
                </a:solidFill>
              </a:rPr>
              <a:t>LLN: RFC 6550</a:t>
            </a:r>
          </a:p>
          <a:p>
            <a:r>
              <a:rPr lang="en-US" dirty="0">
                <a:solidFill>
                  <a:srgbClr val="000000"/>
                </a:solidFill>
              </a:rPr>
              <a:t>RPL constructs a Directed Acyclic Graph (DAG) that attempts </a:t>
            </a:r>
            <a:r>
              <a:rPr lang="en-US" dirty="0" smtClean="0">
                <a:solidFill>
                  <a:srgbClr val="000000"/>
                </a:solidFill>
              </a:rPr>
              <a:t>to minimize </a:t>
            </a:r>
            <a:r>
              <a:rPr lang="en-US" dirty="0">
                <a:solidFill>
                  <a:srgbClr val="000000"/>
                </a:solidFill>
              </a:rPr>
              <a:t>path costs </a:t>
            </a:r>
            <a:endParaRPr lang="en-US" dirty="0" smtClean="0">
              <a:solidFill>
                <a:srgbClr val="000000"/>
              </a:solidFill>
            </a:endParaRP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15</a:t>
            </a:fld>
            <a:endParaRPr lang="en-US"/>
          </a:p>
        </p:txBody>
      </p:sp>
    </p:spTree>
    <p:extLst>
      <p:ext uri="{BB962C8B-B14F-4D97-AF65-F5344CB8AC3E}">
        <p14:creationId xmlns:p14="http://schemas.microsoft.com/office/powerpoint/2010/main" val="249547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a:t>Mesh Standards: </a:t>
            </a:r>
            <a:br>
              <a:rPr lang="en-US" dirty="0"/>
            </a:br>
            <a:r>
              <a:rPr lang="en-US" dirty="0" smtClean="0"/>
              <a:t>IETF RPL Overview</a:t>
            </a:r>
            <a:endParaRPr lang="en-US" dirty="0"/>
          </a:p>
        </p:txBody>
      </p:sp>
      <p:sp>
        <p:nvSpPr>
          <p:cNvPr id="3" name="Content Placeholder 2"/>
          <p:cNvSpPr>
            <a:spLocks noGrp="1"/>
          </p:cNvSpPr>
          <p:nvPr>
            <p:ph idx="1"/>
          </p:nvPr>
        </p:nvSpPr>
        <p:spPr>
          <a:xfrm>
            <a:off x="152400" y="1905000"/>
            <a:ext cx="8610600" cy="4114800"/>
          </a:xfrm>
        </p:spPr>
        <p:txBody>
          <a:bodyPr/>
          <a:lstStyle/>
          <a:p>
            <a:r>
              <a:rPr lang="en-US" sz="2800" dirty="0" smtClean="0"/>
              <a:t>RPL defines an IPv6 </a:t>
            </a:r>
            <a:r>
              <a:rPr lang="en-US" sz="2800" dirty="0"/>
              <a:t>option, called the </a:t>
            </a:r>
            <a:r>
              <a:rPr lang="en-US" sz="2800" dirty="0" smtClean="0"/>
              <a:t>RPL Option</a:t>
            </a:r>
            <a:r>
              <a:rPr lang="en-US" sz="2800" dirty="0"/>
              <a:t>, to be carried within the IPv6 Hop-by-Hop </a:t>
            </a:r>
            <a:r>
              <a:rPr lang="en-US" sz="2800" dirty="0" smtClean="0"/>
              <a:t>header</a:t>
            </a:r>
          </a:p>
          <a:p>
            <a:pPr lvl="1"/>
            <a:r>
              <a:rPr lang="en-US" sz="2400" dirty="0">
                <a:solidFill>
                  <a:srgbClr val="000000"/>
                </a:solidFill>
              </a:rPr>
              <a:t>only for use between RPL routers participating in the </a:t>
            </a:r>
            <a:r>
              <a:rPr lang="en-US" sz="2400" dirty="0" smtClean="0">
                <a:solidFill>
                  <a:srgbClr val="000000"/>
                </a:solidFill>
              </a:rPr>
              <a:t>same RPL Instance</a:t>
            </a:r>
          </a:p>
          <a:p>
            <a:pPr lvl="1"/>
            <a:r>
              <a:rPr lang="en-US" sz="2400" dirty="0" smtClean="0">
                <a:solidFill>
                  <a:srgbClr val="000000"/>
                </a:solidFill>
              </a:rPr>
              <a:t>provides </a:t>
            </a:r>
            <a:r>
              <a:rPr lang="en-US" sz="2400" dirty="0">
                <a:solidFill>
                  <a:srgbClr val="000000"/>
                </a:solidFill>
              </a:rPr>
              <a:t>a mechanism to include routing </a:t>
            </a:r>
            <a:r>
              <a:rPr lang="en-US" sz="2400" dirty="0" smtClean="0">
                <a:solidFill>
                  <a:srgbClr val="000000"/>
                </a:solidFill>
              </a:rPr>
              <a:t>information with </a:t>
            </a:r>
            <a:r>
              <a:rPr lang="en-US" sz="2400" dirty="0">
                <a:solidFill>
                  <a:srgbClr val="000000"/>
                </a:solidFill>
              </a:rPr>
              <a:t>each datagram that a router </a:t>
            </a:r>
            <a:r>
              <a:rPr lang="en-US" sz="2400" dirty="0" smtClean="0">
                <a:solidFill>
                  <a:srgbClr val="000000"/>
                </a:solidFill>
              </a:rPr>
              <a:t>forwards</a:t>
            </a:r>
          </a:p>
          <a:p>
            <a:pPr lvl="1"/>
            <a:r>
              <a:rPr lang="en-US" sz="2400" dirty="0">
                <a:solidFill>
                  <a:srgbClr val="000000"/>
                </a:solidFill>
              </a:rPr>
              <a:t>This document also specifies the use </a:t>
            </a:r>
            <a:r>
              <a:rPr lang="en-US" sz="2400" dirty="0" smtClean="0">
                <a:solidFill>
                  <a:srgbClr val="000000"/>
                </a:solidFill>
              </a:rPr>
              <a:t>of IPv6</a:t>
            </a:r>
            <a:r>
              <a:rPr lang="en-US" sz="2400" dirty="0">
                <a:solidFill>
                  <a:srgbClr val="000000"/>
                </a:solidFill>
              </a:rPr>
              <a:t>-in-IPv6 tunneling [RFC2473] when attaching a RPL option to </a:t>
            </a:r>
            <a:r>
              <a:rPr lang="en-US" sz="2400" dirty="0" smtClean="0">
                <a:solidFill>
                  <a:srgbClr val="000000"/>
                </a:solidFill>
              </a:rPr>
              <a:t>a packet</a:t>
            </a:r>
            <a:r>
              <a:rPr lang="en-US" sz="2400" dirty="0">
                <a:solidFill>
                  <a:srgbClr val="000000"/>
                </a:solidFill>
              </a:rPr>
              <a:t>.</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16</a:t>
            </a:fld>
            <a:endParaRPr lang="en-US"/>
          </a:p>
        </p:txBody>
      </p:sp>
    </p:spTree>
    <p:extLst>
      <p:ext uri="{BB962C8B-B14F-4D97-AF65-F5344CB8AC3E}">
        <p14:creationId xmlns:p14="http://schemas.microsoft.com/office/powerpoint/2010/main" val="102616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a:t>Mesh Standards: </a:t>
            </a:r>
            <a:br>
              <a:rPr lang="en-US" dirty="0"/>
            </a:br>
            <a:r>
              <a:rPr lang="en-US" dirty="0" smtClean="0"/>
              <a:t>Proprietary</a:t>
            </a:r>
            <a:endParaRPr lang="en-US" dirty="0"/>
          </a:p>
        </p:txBody>
      </p:sp>
      <p:sp>
        <p:nvSpPr>
          <p:cNvPr id="3" name="Content Placeholder 2"/>
          <p:cNvSpPr>
            <a:spLocks noGrp="1"/>
          </p:cNvSpPr>
          <p:nvPr>
            <p:ph idx="1"/>
          </p:nvPr>
        </p:nvSpPr>
        <p:spPr>
          <a:xfrm>
            <a:off x="152400" y="1676400"/>
            <a:ext cx="8610600" cy="4648200"/>
          </a:xfrm>
        </p:spPr>
        <p:txBody>
          <a:bodyPr/>
          <a:lstStyle/>
          <a:p>
            <a:r>
              <a:rPr lang="en-US" sz="2800" dirty="0" smtClean="0"/>
              <a:t>Large number of companies that use IEEE 802.15.4 have developed and use their own mesh network</a:t>
            </a:r>
          </a:p>
          <a:p>
            <a:pPr lvl="1">
              <a:buFont typeface="Arial"/>
              <a:buChar char="•"/>
            </a:pPr>
            <a:r>
              <a:rPr lang="en-US" sz="2400" dirty="0" smtClean="0">
                <a:solidFill>
                  <a:srgbClr val="000000"/>
                </a:solidFill>
              </a:rPr>
              <a:t>Such as smart meter companies</a:t>
            </a:r>
          </a:p>
          <a:p>
            <a:pPr>
              <a:buFont typeface="Arial"/>
              <a:buChar char="•"/>
            </a:pPr>
            <a:r>
              <a:rPr lang="en-US" sz="2800" dirty="0" smtClean="0">
                <a:solidFill>
                  <a:srgbClr val="000000"/>
                </a:solidFill>
              </a:rPr>
              <a:t>Current trend is for RFIC companies buying mesh network companies reminiscent of the initial trend of buying MAC companies</a:t>
            </a:r>
          </a:p>
          <a:p>
            <a:pPr lvl="1">
              <a:buFont typeface="Arial"/>
              <a:buChar char="•"/>
            </a:pPr>
            <a:r>
              <a:rPr lang="en-US" sz="2400" dirty="0" smtClean="0">
                <a:solidFill>
                  <a:srgbClr val="000000"/>
                </a:solidFill>
              </a:rPr>
              <a:t>ARM purchased </a:t>
            </a:r>
            <a:r>
              <a:rPr lang="en-US" sz="2400" dirty="0" err="1" smtClean="0">
                <a:solidFill>
                  <a:srgbClr val="000000"/>
                </a:solidFill>
              </a:rPr>
              <a:t>Sensinode</a:t>
            </a:r>
            <a:endParaRPr lang="en-US" sz="2400" dirty="0" smtClean="0">
              <a:solidFill>
                <a:srgbClr val="000000"/>
              </a:solidFill>
            </a:endParaRPr>
          </a:p>
          <a:p>
            <a:pPr lvl="1">
              <a:buFont typeface="Arial"/>
              <a:buChar char="•"/>
            </a:pPr>
            <a:r>
              <a:rPr lang="en-US" sz="2400" dirty="0" smtClean="0">
                <a:solidFill>
                  <a:srgbClr val="000000"/>
                </a:solidFill>
              </a:rPr>
              <a:t>Silicon Labs purchased Ember</a:t>
            </a:r>
          </a:p>
          <a:p>
            <a:pPr lvl="1">
              <a:buFont typeface="Arial"/>
              <a:buChar char="•"/>
            </a:pPr>
            <a:r>
              <a:rPr lang="en-US" sz="2400" dirty="0" smtClean="0">
                <a:solidFill>
                  <a:srgbClr val="000000"/>
                </a:solidFill>
              </a:rPr>
              <a:t>Linear Technology purchased Dust Networks</a:t>
            </a:r>
            <a:endParaRPr lang="en-US" sz="2400" dirty="0">
              <a:solidFill>
                <a:srgbClr val="000000"/>
              </a:solidFill>
            </a:endParaRPr>
          </a:p>
          <a:p>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17</a:t>
            </a:fld>
            <a:endParaRPr lang="en-US"/>
          </a:p>
        </p:txBody>
      </p:sp>
    </p:spTree>
    <p:extLst>
      <p:ext uri="{BB962C8B-B14F-4D97-AF65-F5344CB8AC3E}">
        <p14:creationId xmlns:p14="http://schemas.microsoft.com/office/powerpoint/2010/main" val="334894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066800"/>
          </a:xfrm>
        </p:spPr>
        <p:txBody>
          <a:bodyPr/>
          <a:lstStyle/>
          <a:p>
            <a:r>
              <a:rPr lang="en-US" dirty="0" smtClean="0"/>
              <a:t>Industrial Mesh Network Overview</a:t>
            </a:r>
            <a:endParaRPr lang="en-US" dirty="0"/>
          </a:p>
        </p:txBody>
      </p:sp>
      <p:sp>
        <p:nvSpPr>
          <p:cNvPr id="3" name="Content Placeholder 2"/>
          <p:cNvSpPr>
            <a:spLocks noGrp="1"/>
          </p:cNvSpPr>
          <p:nvPr>
            <p:ph idx="1"/>
          </p:nvPr>
        </p:nvSpPr>
        <p:spPr>
          <a:xfrm>
            <a:off x="228600" y="1371600"/>
            <a:ext cx="8839200" cy="5105400"/>
          </a:xfrm>
        </p:spPr>
        <p:txBody>
          <a:bodyPr/>
          <a:lstStyle/>
          <a:p>
            <a:r>
              <a:rPr lang="en-US" sz="2400" dirty="0" smtClean="0"/>
              <a:t>Industrial </a:t>
            </a:r>
            <a:r>
              <a:rPr lang="en-US" sz="2400" dirty="0"/>
              <a:t>applications (and some commercial applications) have critical requirements such as low latency</a:t>
            </a:r>
            <a:r>
              <a:rPr lang="en-US" sz="2400" dirty="0" smtClean="0"/>
              <a:t>, robustness </a:t>
            </a:r>
            <a:r>
              <a:rPr lang="en-US" sz="2400" dirty="0"/>
              <a:t>in the harsh industrial RF environment, and determinism that are not adequately addressed </a:t>
            </a:r>
            <a:r>
              <a:rPr lang="en-US" sz="2400" dirty="0" smtClean="0"/>
              <a:t>by IEEE </a:t>
            </a:r>
            <a:r>
              <a:rPr lang="en-US" sz="2400" dirty="0" err="1"/>
              <a:t>Std</a:t>
            </a:r>
            <a:r>
              <a:rPr lang="en-US" sz="2400" dirty="0"/>
              <a:t> </a:t>
            </a:r>
            <a:r>
              <a:rPr lang="en-US" sz="2400" dirty="0" smtClean="0"/>
              <a:t>802.15.4-2006</a:t>
            </a:r>
          </a:p>
          <a:p>
            <a:r>
              <a:rPr lang="en-US" sz="2400" dirty="0"/>
              <a:t>MAC behaviors </a:t>
            </a:r>
            <a:r>
              <a:rPr lang="en-US" sz="2400" dirty="0" smtClean="0"/>
              <a:t>added to IEEE 802.15.4 by the  IEEE 802.15.4e amendment facilitate </a:t>
            </a:r>
            <a:r>
              <a:rPr lang="en-US" sz="2400" dirty="0"/>
              <a:t>industrial applications </a:t>
            </a:r>
            <a:r>
              <a:rPr lang="en-US" sz="2400" dirty="0" smtClean="0"/>
              <a:t>such </a:t>
            </a:r>
            <a:r>
              <a:rPr lang="en-US" sz="2400" dirty="0"/>
              <a:t>as addressed by </a:t>
            </a:r>
            <a:r>
              <a:rPr lang="en-US" sz="2400" dirty="0" smtClean="0"/>
              <a:t>IEC 62591 (WirelessHART), IEC 62734 (ISA100.11a), and IEC 62601 (</a:t>
            </a:r>
            <a:r>
              <a:rPr lang="en-US" sz="2400" dirty="0"/>
              <a:t>WIA-PA</a:t>
            </a:r>
            <a:r>
              <a:rPr lang="en-US" sz="2400" dirty="0" smtClean="0"/>
              <a:t>), behaviors include:</a:t>
            </a:r>
          </a:p>
          <a:p>
            <a:pPr lvl="1"/>
            <a:r>
              <a:rPr lang="en-US" sz="2000" dirty="0" smtClean="0"/>
              <a:t>TSCH - Time Scheduled Channel Hopping</a:t>
            </a:r>
          </a:p>
          <a:p>
            <a:pPr lvl="1"/>
            <a:r>
              <a:rPr lang="en-US" sz="2000" dirty="0" smtClean="0"/>
              <a:t>DSME - </a:t>
            </a:r>
            <a:r>
              <a:rPr lang="en-US" sz="2000" dirty="0"/>
              <a:t>Deterministic and synchronous multi-channel extension</a:t>
            </a:r>
            <a:endParaRPr lang="en-US" sz="2000" dirty="0" smtClean="0"/>
          </a:p>
          <a:p>
            <a:pPr lvl="1"/>
            <a:r>
              <a:rPr lang="en-US" sz="2000" dirty="0" smtClean="0"/>
              <a:t>IE - Information Elements for such items as TSCH </a:t>
            </a:r>
            <a:r>
              <a:rPr lang="en-US" sz="2000" dirty="0"/>
              <a:t>Synchronization payload IE, TSCH-</a:t>
            </a:r>
            <a:r>
              <a:rPr lang="en-US" sz="2000" dirty="0" err="1"/>
              <a:t>Slotframe</a:t>
            </a:r>
            <a:r>
              <a:rPr lang="en-US" sz="2000" dirty="0"/>
              <a:t> and Link payload IE</a:t>
            </a:r>
            <a:r>
              <a:rPr lang="en-US" sz="2000" dirty="0" smtClean="0"/>
              <a:t>,TSCH </a:t>
            </a:r>
            <a:r>
              <a:rPr lang="en-US" sz="2000" dirty="0"/>
              <a:t>Timeslot </a:t>
            </a:r>
            <a:r>
              <a:rPr lang="en-US" sz="2000" dirty="0" smtClean="0"/>
              <a:t>payload IE</a:t>
            </a:r>
            <a:r>
              <a:rPr lang="en-US" sz="2000" dirty="0"/>
              <a:t>, and </a:t>
            </a:r>
            <a:r>
              <a:rPr lang="en-US" sz="2000" dirty="0" smtClean="0"/>
              <a:t>Channel Hopping </a:t>
            </a:r>
            <a:r>
              <a:rPr lang="en-US" sz="2000" dirty="0"/>
              <a:t>payload IE</a:t>
            </a:r>
            <a:r>
              <a:rPr lang="en-US" sz="2000" dirty="0" smtClean="0"/>
              <a:t> </a:t>
            </a:r>
          </a:p>
          <a:p>
            <a:pPr lvl="1"/>
            <a:r>
              <a:rPr lang="en-US" sz="2000" dirty="0" smtClean="0"/>
              <a:t>Secure Acknowledgment</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18</a:t>
            </a:fld>
            <a:endParaRPr lang="en-US"/>
          </a:p>
        </p:txBody>
      </p:sp>
    </p:spTree>
    <p:extLst>
      <p:ext uri="{BB962C8B-B14F-4D97-AF65-F5344CB8AC3E}">
        <p14:creationId xmlns:p14="http://schemas.microsoft.com/office/powerpoint/2010/main" val="343579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066800"/>
          </a:xfrm>
        </p:spPr>
        <p:txBody>
          <a:bodyPr/>
          <a:lstStyle/>
          <a:p>
            <a:r>
              <a:rPr lang="en-US" dirty="0" smtClean="0"/>
              <a:t>Industrial Mesh Network Overview</a:t>
            </a:r>
            <a:endParaRPr lang="en-US" dirty="0"/>
          </a:p>
        </p:txBody>
      </p:sp>
      <p:sp>
        <p:nvSpPr>
          <p:cNvPr id="3" name="Content Placeholder 2"/>
          <p:cNvSpPr>
            <a:spLocks noGrp="1"/>
          </p:cNvSpPr>
          <p:nvPr>
            <p:ph idx="1"/>
          </p:nvPr>
        </p:nvSpPr>
        <p:spPr>
          <a:xfrm>
            <a:off x="228600" y="1371600"/>
            <a:ext cx="8839200" cy="5105400"/>
          </a:xfrm>
        </p:spPr>
        <p:txBody>
          <a:bodyPr/>
          <a:lstStyle/>
          <a:p>
            <a:r>
              <a:rPr lang="en-US" dirty="0" smtClean="0"/>
              <a:t>TSCH Operation</a:t>
            </a:r>
            <a:endParaRPr lang="en-US" dirty="0"/>
          </a:p>
          <a:p>
            <a:pPr lvl="1"/>
            <a:r>
              <a:rPr lang="en-US" sz="2400" dirty="0"/>
              <a:t>All devices in the same network synchronize slotframes</a:t>
            </a:r>
          </a:p>
          <a:p>
            <a:pPr lvl="1"/>
            <a:r>
              <a:rPr lang="en-US" sz="2400" dirty="0"/>
              <a:t>All timeslots are contained within a </a:t>
            </a:r>
            <a:r>
              <a:rPr lang="en-US" sz="2400" dirty="0" err="1"/>
              <a:t>slotframe</a:t>
            </a:r>
            <a:r>
              <a:rPr lang="en-US" sz="2400" dirty="0"/>
              <a:t> cycle</a:t>
            </a:r>
          </a:p>
          <a:p>
            <a:pPr lvl="1"/>
            <a:r>
              <a:rPr lang="en-US" sz="2400" dirty="0"/>
              <a:t>Timeslots repeat in time: the </a:t>
            </a:r>
            <a:r>
              <a:rPr lang="en-US" sz="2400" dirty="0" err="1"/>
              <a:t>slotframe</a:t>
            </a:r>
            <a:r>
              <a:rPr lang="en-US" sz="2400" dirty="0"/>
              <a:t> period</a:t>
            </a:r>
          </a:p>
          <a:p>
            <a:pPr lvl="1"/>
            <a:r>
              <a:rPr lang="en-US" sz="2400" dirty="0"/>
              <a:t>Device-to-device communication within a timeslot includes packet </a:t>
            </a:r>
            <a:r>
              <a:rPr lang="en-US" sz="2400" dirty="0" err="1"/>
              <a:t>Tx</a:t>
            </a:r>
            <a:r>
              <a:rPr lang="en-US" sz="2400" dirty="0"/>
              <a:t>/Rx &amp; ACK </a:t>
            </a:r>
            <a:r>
              <a:rPr lang="en-US" sz="2400" dirty="0" err="1"/>
              <a:t>Tx</a:t>
            </a:r>
            <a:r>
              <a:rPr lang="en-US" sz="2400" dirty="0"/>
              <a:t>/</a:t>
            </a:r>
            <a:r>
              <a:rPr lang="en-US" sz="2400" dirty="0" smtClean="0"/>
              <a:t>Rx</a:t>
            </a:r>
          </a:p>
          <a:p>
            <a:r>
              <a:rPr lang="en-US" dirty="0" smtClean="0"/>
              <a:t>Industrial Systems typically include a network manager and a system manager</a:t>
            </a:r>
            <a:endParaRPr lang="en-US" dirty="0"/>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19</a:t>
            </a:fld>
            <a:endParaRPr lang="en-US"/>
          </a:p>
        </p:txBody>
      </p:sp>
    </p:spTree>
    <p:extLst>
      <p:ext uri="{BB962C8B-B14F-4D97-AF65-F5344CB8AC3E}">
        <p14:creationId xmlns:p14="http://schemas.microsoft.com/office/powerpoint/2010/main" val="243292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a:t>Slide </a:t>
            </a:r>
            <a:fld id="{03BD5911-6558-4D4D-85BD-F53938BC6F6B}" type="slidenum">
              <a:rPr lang="en-US"/>
              <a:pPr/>
              <a:t>2</a:t>
            </a:fld>
            <a:endParaRPr lang="en-US"/>
          </a:p>
        </p:txBody>
      </p:sp>
      <p:sp>
        <p:nvSpPr>
          <p:cNvPr id="4098" name="Rectangle 2"/>
          <p:cNvSpPr>
            <a:spLocks noGrp="1" noChangeArrowheads="1"/>
          </p:cNvSpPr>
          <p:nvPr>
            <p:ph type="title"/>
          </p:nvPr>
        </p:nvSpPr>
        <p:spPr>
          <a:ln/>
        </p:spPr>
        <p:txBody>
          <a:bodyPr/>
          <a:lstStyle/>
          <a:p>
            <a:r>
              <a:rPr lang="en-US" sz="3200" b="1" dirty="0" smtClean="0">
                <a:ea typeface="ＭＳ Ｐゴシック" pitchFamily="-65" charset="-128"/>
              </a:rPr>
              <a:t>Mesh Networking – at 802.15.4’s DLL</a:t>
            </a:r>
            <a:endParaRPr lang="en-US" sz="3200" b="1" dirty="0"/>
          </a:p>
        </p:txBody>
      </p:sp>
      <p:sp>
        <p:nvSpPr>
          <p:cNvPr id="9" name="Rectangle 8"/>
          <p:cNvSpPr/>
          <p:nvPr/>
        </p:nvSpPr>
        <p:spPr>
          <a:xfrm>
            <a:off x="838200" y="1524000"/>
            <a:ext cx="8077200" cy="5262979"/>
          </a:xfrm>
          <a:prstGeom prst="rect">
            <a:avLst/>
          </a:prstGeom>
        </p:spPr>
        <p:txBody>
          <a:bodyPr wrap="square">
            <a:spAutoFit/>
          </a:bodyPr>
          <a:lstStyle/>
          <a:p>
            <a:r>
              <a:rPr lang="en-US" sz="2400" dirty="0" smtClean="0"/>
              <a:t>802.15.4 Overview</a:t>
            </a:r>
          </a:p>
          <a:p>
            <a:r>
              <a:rPr lang="en-US" sz="2400" dirty="0" smtClean="0"/>
              <a:t>Mesh Standards</a:t>
            </a:r>
          </a:p>
          <a:p>
            <a:pPr marL="342900" indent="-342900">
              <a:buFont typeface="Arial"/>
              <a:buChar char="•"/>
            </a:pPr>
            <a:r>
              <a:rPr lang="en-US" sz="2400" dirty="0" smtClean="0"/>
              <a:t>802.15.5 </a:t>
            </a:r>
          </a:p>
          <a:p>
            <a:pPr marL="342900" indent="-342900">
              <a:buFont typeface="Arial"/>
              <a:buChar char="•"/>
            </a:pPr>
            <a:r>
              <a:rPr lang="en-US" sz="2400" dirty="0" smtClean="0"/>
              <a:t>IETF RPL</a:t>
            </a:r>
          </a:p>
          <a:p>
            <a:pPr marL="342900" indent="-342900">
              <a:buFont typeface="Arial"/>
              <a:buChar char="•"/>
            </a:pPr>
            <a:r>
              <a:rPr lang="en-US" sz="2400" dirty="0" smtClean="0"/>
              <a:t>Proprietary </a:t>
            </a:r>
          </a:p>
          <a:p>
            <a:r>
              <a:rPr lang="en-US" sz="2400" dirty="0" smtClean="0"/>
              <a:t>Implemented Mesh Networks</a:t>
            </a:r>
          </a:p>
          <a:p>
            <a:pPr marL="342900" indent="-342900">
              <a:buFont typeface="Arial"/>
              <a:buChar char="•"/>
            </a:pPr>
            <a:r>
              <a:rPr lang="en-US" sz="2400" dirty="0" smtClean="0"/>
              <a:t>Industrial</a:t>
            </a:r>
          </a:p>
          <a:p>
            <a:pPr marL="800100" lvl="1" indent="-342900">
              <a:buFont typeface="Arial"/>
              <a:buChar char="•"/>
            </a:pPr>
            <a:r>
              <a:rPr lang="en-US" sz="2400" dirty="0" smtClean="0"/>
              <a:t>IEC 62591(Wireless HART)</a:t>
            </a:r>
          </a:p>
          <a:p>
            <a:pPr marL="800100" lvl="1" indent="-342900">
              <a:buFont typeface="Arial"/>
              <a:buChar char="•"/>
            </a:pPr>
            <a:r>
              <a:rPr lang="en-US" sz="2400" dirty="0" smtClean="0"/>
              <a:t>IEC 62601 (WIA-PA)</a:t>
            </a:r>
          </a:p>
          <a:p>
            <a:pPr marL="800100" lvl="1" indent="-342900">
              <a:buFont typeface="Arial"/>
              <a:buChar char="•"/>
            </a:pPr>
            <a:r>
              <a:rPr lang="en-US" sz="2400" dirty="0" smtClean="0"/>
              <a:t>IEC 62734 (ISA100.11a)</a:t>
            </a:r>
          </a:p>
          <a:p>
            <a:pPr marL="342900" indent="-342900">
              <a:buFont typeface="Arial"/>
              <a:buChar char="•"/>
            </a:pPr>
            <a:r>
              <a:rPr lang="en-US" sz="2400" dirty="0" smtClean="0"/>
              <a:t>Smart Utility Networks</a:t>
            </a:r>
          </a:p>
          <a:p>
            <a:pPr marL="800100" lvl="1" indent="-342900">
              <a:buFont typeface="Arial"/>
              <a:buChar char="•"/>
            </a:pPr>
            <a:r>
              <a:rPr lang="en-US" sz="2400" dirty="0"/>
              <a:t>ZigBee </a:t>
            </a:r>
            <a:r>
              <a:rPr lang="en-US" sz="2400" dirty="0" smtClean="0"/>
              <a:t>Mesh</a:t>
            </a:r>
          </a:p>
          <a:p>
            <a:r>
              <a:rPr lang="en-US" sz="2400" dirty="0" smtClean="0"/>
              <a:t>Conclusion</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t>IEC 62591 (Wireless HART)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20</a:t>
            </a:fld>
            <a:endParaRPr lang="en-US"/>
          </a:p>
        </p:txBody>
      </p:sp>
      <p:grpSp>
        <p:nvGrpSpPr>
          <p:cNvPr id="51" name="Group 50"/>
          <p:cNvGrpSpPr/>
          <p:nvPr/>
        </p:nvGrpSpPr>
        <p:grpSpPr>
          <a:xfrm>
            <a:off x="304800" y="1447800"/>
            <a:ext cx="8153400" cy="4800600"/>
            <a:chOff x="711200" y="1081088"/>
            <a:chExt cx="8128000" cy="5530850"/>
          </a:xfrm>
        </p:grpSpPr>
        <p:pic>
          <p:nvPicPr>
            <p:cNvPr id="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81250"/>
              <a:ext cx="54102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6"/>
            <p:cNvSpPr>
              <a:spLocks noChangeArrowheads="1"/>
            </p:cNvSpPr>
            <p:nvPr/>
          </p:nvSpPr>
          <p:spPr bwMode="auto">
            <a:xfrm>
              <a:off x="1447800" y="6034088"/>
              <a:ext cx="2444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2.4GHz DSSS O-QPSK Physical Layer</a:t>
              </a:r>
            </a:p>
          </p:txBody>
        </p:sp>
        <p:sp>
          <p:nvSpPr>
            <p:cNvPr id="9" name="Rectangle 7"/>
            <p:cNvSpPr>
              <a:spLocks noChangeArrowheads="1"/>
            </p:cNvSpPr>
            <p:nvPr/>
          </p:nvSpPr>
          <p:spPr bwMode="auto">
            <a:xfrm>
              <a:off x="2355850" y="5924550"/>
              <a:ext cx="15367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70000"/>
                </a:lnSpc>
              </a:pPr>
              <a:r>
                <a:rPr lang="en-US" sz="1000" i="0">
                  <a:solidFill>
                    <a:srgbClr val="CC0000"/>
                  </a:solidFill>
                  <a:effectLst/>
                </a:rPr>
                <a:t>TDMA Data-Link Layer</a:t>
              </a:r>
            </a:p>
          </p:txBody>
        </p:sp>
        <p:sp>
          <p:nvSpPr>
            <p:cNvPr id="10" name="Rectangle 8"/>
            <p:cNvSpPr>
              <a:spLocks noChangeArrowheads="1"/>
            </p:cNvSpPr>
            <p:nvPr/>
          </p:nvSpPr>
          <p:spPr bwMode="auto">
            <a:xfrm>
              <a:off x="2209800" y="4648200"/>
              <a:ext cx="1493838"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Network Management</a:t>
              </a:r>
            </a:p>
          </p:txBody>
        </p:sp>
        <p:sp>
          <p:nvSpPr>
            <p:cNvPr id="11" name="Rectangle 10"/>
            <p:cNvSpPr>
              <a:spLocks noChangeArrowheads="1"/>
            </p:cNvSpPr>
            <p:nvPr/>
          </p:nvSpPr>
          <p:spPr bwMode="auto">
            <a:xfrm>
              <a:off x="1193800" y="2895600"/>
              <a:ext cx="1408113"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Universal Command</a:t>
              </a:r>
            </a:p>
          </p:txBody>
        </p:sp>
        <p:sp>
          <p:nvSpPr>
            <p:cNvPr id="12" name="Rectangle 12"/>
            <p:cNvSpPr>
              <a:spLocks noChangeArrowheads="1"/>
            </p:cNvSpPr>
            <p:nvPr/>
          </p:nvSpPr>
          <p:spPr bwMode="auto">
            <a:xfrm>
              <a:off x="2836863" y="3886200"/>
              <a:ext cx="1358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Wireless Command</a:t>
              </a:r>
            </a:p>
          </p:txBody>
        </p:sp>
        <p:grpSp>
          <p:nvGrpSpPr>
            <p:cNvPr id="13" name="Group 53"/>
            <p:cNvGrpSpPr>
              <a:grpSpLocks/>
            </p:cNvGrpSpPr>
            <p:nvPr/>
          </p:nvGrpSpPr>
          <p:grpSpPr bwMode="auto">
            <a:xfrm>
              <a:off x="3581400" y="1135063"/>
              <a:ext cx="1797050" cy="563562"/>
              <a:chOff x="188" y="677"/>
              <a:chExt cx="1132" cy="355"/>
            </a:xfrm>
          </p:grpSpPr>
          <p:sp>
            <p:nvSpPr>
              <p:cNvPr id="14" name="Rectangle 9"/>
              <p:cNvSpPr>
                <a:spLocks noChangeArrowheads="1"/>
              </p:cNvSpPr>
              <p:nvPr/>
            </p:nvSpPr>
            <p:spPr bwMode="auto">
              <a:xfrm>
                <a:off x="428" y="677"/>
                <a:ext cx="89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Command Summary</a:t>
                </a:r>
              </a:p>
            </p:txBody>
          </p:sp>
          <p:sp>
            <p:nvSpPr>
              <p:cNvPr id="15" name="Rectangle 13"/>
              <p:cNvSpPr>
                <a:spLocks noChangeArrowheads="1"/>
              </p:cNvSpPr>
              <p:nvPr/>
            </p:nvSpPr>
            <p:spPr bwMode="auto">
              <a:xfrm>
                <a:off x="583" y="787"/>
                <a:ext cx="73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Common Tables</a:t>
                </a:r>
              </a:p>
            </p:txBody>
          </p:sp>
          <p:sp>
            <p:nvSpPr>
              <p:cNvPr id="16" name="Rectangle 17"/>
              <p:cNvSpPr>
                <a:spLocks noChangeArrowheads="1"/>
              </p:cNvSpPr>
              <p:nvPr/>
            </p:nvSpPr>
            <p:spPr bwMode="auto">
              <a:xfrm>
                <a:off x="188" y="897"/>
                <a:ext cx="113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Command Response Code</a:t>
                </a:r>
              </a:p>
            </p:txBody>
          </p:sp>
        </p:grpSp>
        <p:sp>
          <p:nvSpPr>
            <p:cNvPr id="17" name="Rectangle 19"/>
            <p:cNvSpPr>
              <a:spLocks noChangeArrowheads="1"/>
            </p:cNvSpPr>
            <p:nvPr/>
          </p:nvSpPr>
          <p:spPr bwMode="auto">
            <a:xfrm>
              <a:off x="6400800" y="6248400"/>
              <a:ext cx="17526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solidFill>
                    <a:schemeClr val="tx1"/>
                  </a:solidFill>
                  <a:effectLst/>
                </a:rPr>
                <a:t>Move the message One-Hop</a:t>
              </a:r>
              <a:br>
                <a:rPr lang="en-US" sz="900" i="0">
                  <a:solidFill>
                    <a:schemeClr val="tx1"/>
                  </a:solidFill>
                  <a:effectLst/>
                </a:rPr>
              </a:br>
              <a:r>
                <a:rPr lang="en-US" sz="900" i="0">
                  <a:solidFill>
                    <a:schemeClr val="tx1"/>
                  </a:solidFill>
                  <a:effectLst/>
                </a:rPr>
                <a:t>Link-level Acknowledgments</a:t>
              </a:r>
            </a:p>
          </p:txBody>
        </p:sp>
        <p:sp>
          <p:nvSpPr>
            <p:cNvPr id="18" name="Rectangle 20"/>
            <p:cNvSpPr>
              <a:spLocks noChangeArrowheads="1"/>
            </p:cNvSpPr>
            <p:nvPr/>
          </p:nvSpPr>
          <p:spPr bwMode="auto">
            <a:xfrm>
              <a:off x="6629400" y="4953000"/>
              <a:ext cx="1905000" cy="555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solidFill>
                    <a:schemeClr val="tx1"/>
                  </a:solidFill>
                  <a:effectLst/>
                </a:rPr>
                <a:t>Route packets across the mesh</a:t>
              </a:r>
            </a:p>
            <a:p>
              <a:pPr>
                <a:lnSpc>
                  <a:spcPct val="85000"/>
                </a:lnSpc>
              </a:pPr>
              <a:r>
                <a:rPr lang="en-US" sz="900" i="0">
                  <a:solidFill>
                    <a:schemeClr val="tx1"/>
                  </a:solidFill>
                  <a:effectLst/>
                </a:rPr>
                <a:t>Redundant Routes</a:t>
              </a:r>
              <a:br>
                <a:rPr lang="en-US" sz="900" i="0">
                  <a:solidFill>
                    <a:schemeClr val="tx1"/>
                  </a:solidFill>
                  <a:effectLst/>
                </a:rPr>
              </a:br>
              <a:r>
                <a:rPr lang="en-US" sz="900" i="0">
                  <a:solidFill>
                    <a:schemeClr val="tx1"/>
                  </a:solidFill>
                  <a:effectLst/>
                </a:rPr>
                <a:t>End-End acknowledgements</a:t>
              </a:r>
            </a:p>
            <a:p>
              <a:pPr>
                <a:lnSpc>
                  <a:spcPct val="85000"/>
                </a:lnSpc>
              </a:pPr>
              <a:r>
                <a:rPr lang="en-US" sz="900" i="0">
                  <a:solidFill>
                    <a:schemeClr val="tx1"/>
                  </a:solidFill>
                  <a:effectLst/>
                </a:rPr>
                <a:t>Integrated support for Adapters</a:t>
              </a:r>
            </a:p>
          </p:txBody>
        </p:sp>
        <p:sp>
          <p:nvSpPr>
            <p:cNvPr id="19" name="Rectangle 24"/>
            <p:cNvSpPr>
              <a:spLocks noChangeArrowheads="1"/>
            </p:cNvSpPr>
            <p:nvPr/>
          </p:nvSpPr>
          <p:spPr bwMode="auto">
            <a:xfrm>
              <a:off x="1066800" y="4003675"/>
              <a:ext cx="2673350" cy="32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Access by all HART tools to all parameters</a:t>
              </a:r>
            </a:p>
            <a:p>
              <a:pPr algn="r">
                <a:lnSpc>
                  <a:spcPct val="85000"/>
                </a:lnSpc>
              </a:pPr>
              <a:r>
                <a:rPr lang="en-US" sz="900" i="0">
                  <a:effectLst/>
                </a:rPr>
                <a:t>Only Network Manager can configure network</a:t>
              </a:r>
            </a:p>
          </p:txBody>
        </p:sp>
        <p:sp>
          <p:nvSpPr>
            <p:cNvPr id="20" name="AutoShape 25"/>
            <p:cNvSpPr>
              <a:spLocks/>
            </p:cNvSpPr>
            <p:nvPr/>
          </p:nvSpPr>
          <p:spPr bwMode="auto">
            <a:xfrm rot="4152629">
              <a:off x="3953669" y="3310731"/>
              <a:ext cx="206375" cy="1662113"/>
            </a:xfrm>
            <a:prstGeom prst="leftBrace">
              <a:avLst>
                <a:gd name="adj1" fmla="val 67115"/>
                <a:gd name="adj2" fmla="val 61676"/>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1" name="Line 28"/>
            <p:cNvSpPr>
              <a:spLocks noChangeShapeType="1"/>
            </p:cNvSpPr>
            <p:nvPr/>
          </p:nvSpPr>
          <p:spPr bwMode="auto">
            <a:xfrm flipH="1">
              <a:off x="4521200" y="3878263"/>
              <a:ext cx="1735138" cy="820737"/>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2" name="Line 29"/>
            <p:cNvSpPr>
              <a:spLocks noChangeShapeType="1"/>
            </p:cNvSpPr>
            <p:nvPr/>
          </p:nvSpPr>
          <p:spPr bwMode="auto">
            <a:xfrm flipH="1">
              <a:off x="5705475" y="3876675"/>
              <a:ext cx="542925" cy="654050"/>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3" name="Line 30"/>
            <p:cNvSpPr>
              <a:spLocks noChangeShapeType="1"/>
            </p:cNvSpPr>
            <p:nvPr/>
          </p:nvSpPr>
          <p:spPr bwMode="auto">
            <a:xfrm>
              <a:off x="6223000" y="3851275"/>
              <a:ext cx="25400" cy="949325"/>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4" name="Line 31"/>
            <p:cNvSpPr>
              <a:spLocks noChangeShapeType="1"/>
            </p:cNvSpPr>
            <p:nvPr/>
          </p:nvSpPr>
          <p:spPr bwMode="auto">
            <a:xfrm>
              <a:off x="6265863" y="3868738"/>
              <a:ext cx="287337" cy="6270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5" name="Line 32"/>
            <p:cNvSpPr>
              <a:spLocks noChangeShapeType="1"/>
            </p:cNvSpPr>
            <p:nvPr/>
          </p:nvSpPr>
          <p:spPr bwMode="auto">
            <a:xfrm flipH="1">
              <a:off x="4376738" y="3878263"/>
              <a:ext cx="1887537" cy="473075"/>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6" name="Oval 33"/>
            <p:cNvSpPr>
              <a:spLocks noChangeArrowheads="1"/>
            </p:cNvSpPr>
            <p:nvPr/>
          </p:nvSpPr>
          <p:spPr bwMode="auto">
            <a:xfrm>
              <a:off x="6248400" y="3886200"/>
              <a:ext cx="3048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7" name="Rectangle 16"/>
            <p:cNvSpPr>
              <a:spLocks noChangeArrowheads="1"/>
            </p:cNvSpPr>
            <p:nvPr/>
          </p:nvSpPr>
          <p:spPr bwMode="auto">
            <a:xfrm>
              <a:off x="5900738" y="3733800"/>
              <a:ext cx="1214437"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r">
                <a:lnSpc>
                  <a:spcPct val="80000"/>
                </a:lnSpc>
              </a:pPr>
              <a:r>
                <a:rPr lang="en-US" sz="1000" i="0">
                  <a:solidFill>
                    <a:srgbClr val="CC0000"/>
                  </a:solidFill>
                  <a:effectLst/>
                </a:rPr>
                <a:t>Wireless Devices</a:t>
              </a:r>
            </a:p>
          </p:txBody>
        </p:sp>
        <p:sp>
          <p:nvSpPr>
            <p:cNvPr id="28" name="Rectangle 22"/>
            <p:cNvSpPr>
              <a:spLocks noChangeArrowheads="1"/>
            </p:cNvSpPr>
            <p:nvPr/>
          </p:nvSpPr>
          <p:spPr bwMode="auto">
            <a:xfrm>
              <a:off x="6197600" y="3860800"/>
              <a:ext cx="2641600" cy="207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Specific requirements ensure interoperability</a:t>
              </a:r>
            </a:p>
          </p:txBody>
        </p:sp>
        <p:sp>
          <p:nvSpPr>
            <p:cNvPr id="29" name="Rectangle 34"/>
            <p:cNvSpPr>
              <a:spLocks noChangeArrowheads="1"/>
            </p:cNvSpPr>
            <p:nvPr/>
          </p:nvSpPr>
          <p:spPr bwMode="auto">
            <a:xfrm>
              <a:off x="1270000" y="4772025"/>
              <a:ext cx="22352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r>
                <a:rPr lang="en-US" sz="900" i="0">
                  <a:effectLst/>
                </a:rPr>
                <a:t>Source and Graph Routing</a:t>
              </a:r>
              <a:br>
                <a:rPr lang="en-US" sz="900" i="0">
                  <a:effectLst/>
                </a:rPr>
              </a:br>
              <a:r>
                <a:rPr lang="en-US" sz="900" i="0">
                  <a:effectLst/>
                </a:rPr>
                <a:t>End-End Security, PDU Encipherment</a:t>
              </a:r>
              <a:br>
                <a:rPr lang="en-US" sz="900" i="0">
                  <a:effectLst/>
                </a:rPr>
              </a:br>
              <a:r>
                <a:rPr lang="en-US" sz="900" i="0">
                  <a:effectLst/>
                </a:rPr>
                <a:t>Continuous network optimization</a:t>
              </a:r>
            </a:p>
            <a:p>
              <a:pPr algn="r"/>
              <a:r>
                <a:rPr lang="en-US" sz="900" i="0">
                  <a:effectLst/>
                </a:rPr>
                <a:t>Joining Process</a:t>
              </a:r>
            </a:p>
          </p:txBody>
        </p:sp>
        <p:sp>
          <p:nvSpPr>
            <p:cNvPr id="30" name="Rectangle 35"/>
            <p:cNvSpPr>
              <a:spLocks noChangeArrowheads="1"/>
            </p:cNvSpPr>
            <p:nvPr/>
          </p:nvSpPr>
          <p:spPr bwMode="auto">
            <a:xfrm>
              <a:off x="1981200" y="6172200"/>
              <a:ext cx="1695450" cy="43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TDMA + Channel Hopping</a:t>
              </a:r>
            </a:p>
            <a:p>
              <a:pPr algn="r">
                <a:lnSpc>
                  <a:spcPct val="85000"/>
                </a:lnSpc>
              </a:pPr>
              <a:r>
                <a:rPr lang="en-US" sz="900" i="0">
                  <a:effectLst/>
                </a:rPr>
                <a:t>Dedicated and Shared Slots</a:t>
              </a:r>
            </a:p>
            <a:p>
              <a:pPr algn="r">
                <a:lnSpc>
                  <a:spcPct val="85000"/>
                </a:lnSpc>
              </a:pPr>
              <a:r>
                <a:rPr lang="en-US" sz="900" i="0">
                  <a:effectLst/>
                </a:rPr>
                <a:t>Unicast and Broadcast</a:t>
              </a:r>
            </a:p>
          </p:txBody>
        </p:sp>
        <p:sp>
          <p:nvSpPr>
            <p:cNvPr id="31" name="Rectangle 36"/>
            <p:cNvSpPr>
              <a:spLocks noChangeArrowheads="1"/>
            </p:cNvSpPr>
            <p:nvPr/>
          </p:nvSpPr>
          <p:spPr bwMode="auto">
            <a:xfrm>
              <a:off x="7029450" y="2952750"/>
              <a:ext cx="13843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Pump &amp; Motor control</a:t>
              </a:r>
            </a:p>
            <a:p>
              <a:pPr>
                <a:lnSpc>
                  <a:spcPct val="85000"/>
                </a:lnSpc>
              </a:pPr>
              <a:r>
                <a:rPr lang="en-US" sz="900" i="0">
                  <a:effectLst/>
                </a:rPr>
                <a:t>On/Off Valves</a:t>
              </a:r>
            </a:p>
          </p:txBody>
        </p:sp>
        <p:sp>
          <p:nvSpPr>
            <p:cNvPr id="32" name="Line 37"/>
            <p:cNvSpPr>
              <a:spLocks noChangeShapeType="1"/>
            </p:cNvSpPr>
            <p:nvPr/>
          </p:nvSpPr>
          <p:spPr bwMode="auto">
            <a:xfrm flipH="1">
              <a:off x="6480175" y="2932113"/>
              <a:ext cx="411163" cy="3857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3" name="Line 38"/>
            <p:cNvSpPr>
              <a:spLocks noChangeShapeType="1"/>
            </p:cNvSpPr>
            <p:nvPr/>
          </p:nvSpPr>
          <p:spPr bwMode="auto">
            <a:xfrm flipH="1">
              <a:off x="6483350" y="2936875"/>
              <a:ext cx="403225" cy="233363"/>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4" name="Line 39"/>
            <p:cNvSpPr>
              <a:spLocks noChangeShapeType="1"/>
            </p:cNvSpPr>
            <p:nvPr/>
          </p:nvSpPr>
          <p:spPr bwMode="auto">
            <a:xfrm flipH="1">
              <a:off x="6016625" y="2919413"/>
              <a:ext cx="876300" cy="3095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5" name="Rectangle 15"/>
            <p:cNvSpPr>
              <a:spLocks noChangeArrowheads="1"/>
            </p:cNvSpPr>
            <p:nvPr/>
          </p:nvSpPr>
          <p:spPr bwMode="auto">
            <a:xfrm>
              <a:off x="6789738" y="2765425"/>
              <a:ext cx="1477962"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Discrete Applications</a:t>
              </a:r>
            </a:p>
          </p:txBody>
        </p:sp>
        <p:sp>
          <p:nvSpPr>
            <p:cNvPr id="36" name="Rectangle 40"/>
            <p:cNvSpPr>
              <a:spLocks noChangeArrowheads="1"/>
            </p:cNvSpPr>
            <p:nvPr/>
          </p:nvSpPr>
          <p:spPr bwMode="auto">
            <a:xfrm>
              <a:off x="6731000" y="2209800"/>
              <a:ext cx="14859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Vibration Spectra</a:t>
              </a:r>
              <a:br>
                <a:rPr lang="en-US" sz="900" i="0">
                  <a:effectLst/>
                </a:rPr>
              </a:br>
              <a:r>
                <a:rPr lang="en-US" sz="900" i="0">
                  <a:effectLst/>
                </a:rPr>
                <a:t>Radar-Level Waveforms</a:t>
              </a:r>
            </a:p>
          </p:txBody>
        </p:sp>
        <p:sp>
          <p:nvSpPr>
            <p:cNvPr id="37" name="Line 41"/>
            <p:cNvSpPr>
              <a:spLocks noChangeShapeType="1"/>
            </p:cNvSpPr>
            <p:nvPr/>
          </p:nvSpPr>
          <p:spPr bwMode="auto">
            <a:xfrm flipH="1">
              <a:off x="5986463" y="2170113"/>
              <a:ext cx="622300" cy="938212"/>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8" name="Line 42"/>
            <p:cNvSpPr>
              <a:spLocks noChangeShapeType="1"/>
            </p:cNvSpPr>
            <p:nvPr/>
          </p:nvSpPr>
          <p:spPr bwMode="auto">
            <a:xfrm flipH="1">
              <a:off x="5827713" y="2152650"/>
              <a:ext cx="768350" cy="584200"/>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9" name="Line 43"/>
            <p:cNvSpPr>
              <a:spLocks noChangeShapeType="1"/>
            </p:cNvSpPr>
            <p:nvPr/>
          </p:nvSpPr>
          <p:spPr bwMode="auto">
            <a:xfrm flipH="1">
              <a:off x="5237163" y="2170113"/>
              <a:ext cx="1368425" cy="469900"/>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0" name="Rectangle 14"/>
            <p:cNvSpPr>
              <a:spLocks noChangeArrowheads="1"/>
            </p:cNvSpPr>
            <p:nvPr/>
          </p:nvSpPr>
          <p:spPr bwMode="auto">
            <a:xfrm>
              <a:off x="6435725" y="2044700"/>
              <a:ext cx="1379538"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Block Data Transfer</a:t>
              </a:r>
            </a:p>
          </p:txBody>
        </p:sp>
        <p:sp>
          <p:nvSpPr>
            <p:cNvPr id="41" name="Rectangle 44"/>
            <p:cNvSpPr>
              <a:spLocks noChangeArrowheads="1"/>
            </p:cNvSpPr>
            <p:nvPr/>
          </p:nvSpPr>
          <p:spPr bwMode="auto">
            <a:xfrm>
              <a:off x="1905000" y="2139950"/>
              <a:ext cx="2108200" cy="439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dirty="0">
                  <a:effectLst/>
                </a:rPr>
                <a:t>Monitoring &amp; Control</a:t>
              </a:r>
            </a:p>
            <a:p>
              <a:pPr algn="r">
                <a:lnSpc>
                  <a:spcPct val="85000"/>
                </a:lnSpc>
              </a:pPr>
              <a:r>
                <a:rPr lang="en-US" sz="900" i="0" dirty="0">
                  <a:effectLst/>
                </a:rPr>
                <a:t>Notification by exception</a:t>
              </a:r>
            </a:p>
            <a:p>
              <a:pPr algn="r">
                <a:lnSpc>
                  <a:spcPct val="85000"/>
                </a:lnSpc>
              </a:pPr>
              <a:r>
                <a:rPr lang="en-US" sz="900" i="0" dirty="0">
                  <a:effectLst/>
                </a:rPr>
                <a:t>Time &amp; Condition based Publishing</a:t>
              </a:r>
            </a:p>
          </p:txBody>
        </p:sp>
        <p:sp>
          <p:nvSpPr>
            <p:cNvPr id="42" name="Line 45"/>
            <p:cNvSpPr>
              <a:spLocks noChangeShapeType="1"/>
            </p:cNvSpPr>
            <p:nvPr/>
          </p:nvSpPr>
          <p:spPr bwMode="auto">
            <a:xfrm>
              <a:off x="4098925" y="2174875"/>
              <a:ext cx="15875" cy="873125"/>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3" name="Line 46"/>
            <p:cNvSpPr>
              <a:spLocks noChangeShapeType="1"/>
            </p:cNvSpPr>
            <p:nvPr/>
          </p:nvSpPr>
          <p:spPr bwMode="auto">
            <a:xfrm>
              <a:off x="4114800" y="2133600"/>
              <a:ext cx="304800" cy="762000"/>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4" name="Line 47"/>
            <p:cNvSpPr>
              <a:spLocks noChangeShapeType="1"/>
            </p:cNvSpPr>
            <p:nvPr/>
          </p:nvSpPr>
          <p:spPr bwMode="auto">
            <a:xfrm>
              <a:off x="4114800" y="2133600"/>
              <a:ext cx="590550" cy="639763"/>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5" name="Line 48"/>
            <p:cNvSpPr>
              <a:spLocks noChangeShapeType="1"/>
            </p:cNvSpPr>
            <p:nvPr/>
          </p:nvSpPr>
          <p:spPr bwMode="auto">
            <a:xfrm>
              <a:off x="4114800" y="2133600"/>
              <a:ext cx="879475" cy="396875"/>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6" name="Rectangle 11"/>
            <p:cNvSpPr>
              <a:spLocks noChangeArrowheads="1"/>
            </p:cNvSpPr>
            <p:nvPr/>
          </p:nvSpPr>
          <p:spPr bwMode="auto">
            <a:xfrm>
              <a:off x="2579688" y="1981200"/>
              <a:ext cx="1916112"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Common Practice Command</a:t>
              </a:r>
            </a:p>
          </p:txBody>
        </p:sp>
        <p:sp>
          <p:nvSpPr>
            <p:cNvPr id="47" name="AutoShape 51"/>
            <p:cNvSpPr>
              <a:spLocks/>
            </p:cNvSpPr>
            <p:nvPr/>
          </p:nvSpPr>
          <p:spPr bwMode="auto">
            <a:xfrm flipH="1">
              <a:off x="5343525" y="1136650"/>
              <a:ext cx="84138" cy="558800"/>
            </a:xfrm>
            <a:prstGeom prst="leftBrace">
              <a:avLst>
                <a:gd name="adj1" fmla="val 31362"/>
                <a:gd name="adj2" fmla="val 48194"/>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8" name="Rectangle 52"/>
            <p:cNvSpPr>
              <a:spLocks noChangeArrowheads="1"/>
            </p:cNvSpPr>
            <p:nvPr/>
          </p:nvSpPr>
          <p:spPr bwMode="auto">
            <a:xfrm>
              <a:off x="5499100" y="1081088"/>
              <a:ext cx="2273300" cy="671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Core Command Requirements</a:t>
              </a:r>
              <a:br>
                <a:rPr lang="en-US" sz="900" i="0">
                  <a:effectLst/>
                </a:rPr>
              </a:br>
              <a:r>
                <a:rPr lang="en-US" sz="900" i="0">
                  <a:effectLst/>
                </a:rPr>
                <a:t>Backward Compatibility Requirements</a:t>
              </a:r>
              <a:br>
                <a:rPr lang="en-US" sz="900" i="0">
                  <a:effectLst/>
                </a:rPr>
              </a:br>
              <a:r>
                <a:rPr lang="en-US" sz="900" i="0">
                  <a:effectLst/>
                </a:rPr>
                <a:t>Host Conformance Classes</a:t>
              </a:r>
            </a:p>
            <a:p>
              <a:pPr>
                <a:lnSpc>
                  <a:spcPct val="85000"/>
                </a:lnSpc>
              </a:pPr>
              <a:r>
                <a:rPr lang="en-US" sz="900" i="0">
                  <a:effectLst/>
                </a:rPr>
                <a:t>Codes used in Commands</a:t>
              </a:r>
            </a:p>
            <a:p>
              <a:pPr>
                <a:lnSpc>
                  <a:spcPct val="85000"/>
                </a:lnSpc>
              </a:pPr>
              <a:r>
                <a:rPr lang="en-US" sz="900" i="0">
                  <a:effectLst/>
                </a:rPr>
                <a:t>Codes used in commands errors</a:t>
              </a:r>
            </a:p>
          </p:txBody>
        </p:sp>
        <p:sp>
          <p:nvSpPr>
            <p:cNvPr id="49" name="AutoShape 54"/>
            <p:cNvSpPr>
              <a:spLocks/>
            </p:cNvSpPr>
            <p:nvPr/>
          </p:nvSpPr>
          <p:spPr bwMode="auto">
            <a:xfrm>
              <a:off x="2590800" y="2743200"/>
              <a:ext cx="76200" cy="762000"/>
            </a:xfrm>
            <a:prstGeom prst="leftBrace">
              <a:avLst>
                <a:gd name="adj1" fmla="val 47222"/>
                <a:gd name="adj2" fmla="val 3541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50" name="Rectangle 55"/>
            <p:cNvSpPr>
              <a:spLocks noChangeArrowheads="1"/>
            </p:cNvSpPr>
            <p:nvPr/>
          </p:nvSpPr>
          <p:spPr bwMode="auto">
            <a:xfrm>
              <a:off x="711200" y="3048000"/>
              <a:ext cx="1720850" cy="555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Device Identification</a:t>
              </a:r>
              <a:br>
                <a:rPr lang="en-US" sz="900" i="0">
                  <a:effectLst/>
                </a:rPr>
              </a:br>
              <a:r>
                <a:rPr lang="en-US" sz="900" i="0">
                  <a:effectLst/>
                </a:rPr>
                <a:t>Process Data &amp; Status</a:t>
              </a:r>
              <a:br>
                <a:rPr lang="en-US" sz="900" i="0">
                  <a:effectLst/>
                </a:rPr>
              </a:br>
              <a:r>
                <a:rPr lang="en-US" sz="900" i="0">
                  <a:effectLst/>
                </a:rPr>
                <a:t>Device Health &amp; Status</a:t>
              </a:r>
              <a:br>
                <a:rPr lang="en-US" sz="900" i="0">
                  <a:effectLst/>
                </a:rPr>
              </a:br>
              <a:r>
                <a:rPr lang="en-US" sz="900" i="0">
                  <a:effectLst/>
                </a:rPr>
                <a:t>Device Revision Information</a:t>
              </a:r>
            </a:p>
          </p:txBody>
        </p:sp>
      </p:grpSp>
    </p:spTree>
    <p:extLst>
      <p:ext uri="{BB962C8B-B14F-4D97-AF65-F5344CB8AC3E}">
        <p14:creationId xmlns:p14="http://schemas.microsoft.com/office/powerpoint/2010/main" val="168809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609600"/>
          </a:xfrm>
        </p:spPr>
        <p:txBody>
          <a:bodyPr/>
          <a:lstStyle/>
          <a:p>
            <a:r>
              <a:rPr lang="en-US" dirty="0"/>
              <a:t>IEC 62591 (Wireless HART)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21</a:t>
            </a:fld>
            <a:endParaRPr lang="en-US"/>
          </a:p>
        </p:txBody>
      </p:sp>
      <p:pic>
        <p:nvPicPr>
          <p:cNvPr id="8" name="Picture 7"/>
          <p:cNvPicPr>
            <a:picLocks noChangeAspect="1"/>
          </p:cNvPicPr>
          <p:nvPr/>
        </p:nvPicPr>
        <p:blipFill>
          <a:blip r:embed="rId2"/>
          <a:stretch>
            <a:fillRect/>
          </a:stretch>
        </p:blipFill>
        <p:spPr>
          <a:xfrm>
            <a:off x="2438400" y="1143000"/>
            <a:ext cx="3390900" cy="2908483"/>
          </a:xfrm>
          <a:prstGeom prst="rect">
            <a:avLst/>
          </a:prstGeom>
        </p:spPr>
      </p:pic>
      <p:pic>
        <p:nvPicPr>
          <p:cNvPr id="9" name="Picture 8"/>
          <p:cNvPicPr>
            <a:picLocks noChangeAspect="1"/>
          </p:cNvPicPr>
          <p:nvPr/>
        </p:nvPicPr>
        <p:blipFill>
          <a:blip r:embed="rId3"/>
          <a:stretch>
            <a:fillRect/>
          </a:stretch>
        </p:blipFill>
        <p:spPr>
          <a:xfrm>
            <a:off x="304800" y="4267200"/>
            <a:ext cx="8343900" cy="2209800"/>
          </a:xfrm>
          <a:prstGeom prst="rect">
            <a:avLst/>
          </a:prstGeom>
        </p:spPr>
      </p:pic>
    </p:spTree>
    <p:extLst>
      <p:ext uri="{BB962C8B-B14F-4D97-AF65-F5344CB8AC3E}">
        <p14:creationId xmlns:p14="http://schemas.microsoft.com/office/powerpoint/2010/main" val="104787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r>
              <a:rPr lang="en-US" dirty="0" smtClean="0"/>
              <a:t>Industrial Mesh Networks</a:t>
            </a:r>
            <a:br>
              <a:rPr lang="en-US" dirty="0" smtClean="0"/>
            </a:br>
            <a:r>
              <a:rPr lang="en-US" dirty="0"/>
              <a:t>I</a:t>
            </a:r>
            <a:r>
              <a:rPr lang="en-US" dirty="0" smtClean="0"/>
              <a:t>EC 62591 (Wireless HART) Overview</a:t>
            </a:r>
            <a:endParaRPr lang="en-US" dirty="0"/>
          </a:p>
        </p:txBody>
      </p:sp>
      <p:sp>
        <p:nvSpPr>
          <p:cNvPr id="3" name="Content Placeholder 2"/>
          <p:cNvSpPr>
            <a:spLocks noGrp="1"/>
          </p:cNvSpPr>
          <p:nvPr>
            <p:ph idx="1"/>
          </p:nvPr>
        </p:nvSpPr>
        <p:spPr>
          <a:xfrm>
            <a:off x="152400" y="1828800"/>
            <a:ext cx="8763000" cy="4495800"/>
          </a:xfrm>
        </p:spPr>
        <p:txBody>
          <a:bodyPr/>
          <a:lstStyle/>
          <a:p>
            <a:r>
              <a:rPr lang="en-US" sz="2800" dirty="0" smtClean="0"/>
              <a:t>Routing function forms the lower-level of the </a:t>
            </a:r>
            <a:r>
              <a:rPr lang="en-US" sz="2800" dirty="0"/>
              <a:t>Network </a:t>
            </a:r>
            <a:r>
              <a:rPr lang="en-US" sz="2800" dirty="0" smtClean="0"/>
              <a:t>layer</a:t>
            </a:r>
          </a:p>
          <a:p>
            <a:r>
              <a:rPr lang="en-US" sz="2800" dirty="0"/>
              <a:t>All devices are required to support both </a:t>
            </a:r>
            <a:r>
              <a:rPr lang="en-US" sz="2800" dirty="0">
                <a:solidFill>
                  <a:srgbClr val="000000"/>
                </a:solidFill>
              </a:rPr>
              <a:t>source and graph </a:t>
            </a:r>
            <a:r>
              <a:rPr lang="en-US" sz="2800" dirty="0" smtClean="0">
                <a:solidFill>
                  <a:srgbClr val="000000"/>
                </a:solidFill>
              </a:rPr>
              <a:t>routing</a:t>
            </a:r>
          </a:p>
          <a:p>
            <a:pPr lvl="1"/>
            <a:r>
              <a:rPr lang="en-US" sz="2400" dirty="0"/>
              <a:t>Graph is a collection of directed paths </a:t>
            </a:r>
            <a:r>
              <a:rPr lang="en-US" sz="2400" dirty="0">
                <a:solidFill>
                  <a:srgbClr val="000000"/>
                </a:solidFill>
              </a:rPr>
              <a:t>that connect network </a:t>
            </a:r>
            <a:r>
              <a:rPr lang="en-US" sz="2400" dirty="0" smtClean="0">
                <a:solidFill>
                  <a:srgbClr val="000000"/>
                </a:solidFill>
              </a:rPr>
              <a:t>endpoints, i.e. it</a:t>
            </a:r>
            <a:r>
              <a:rPr lang="en-US" sz="2400" dirty="0" smtClean="0"/>
              <a:t> indicates the </a:t>
            </a:r>
            <a:r>
              <a:rPr lang="en-US" sz="2400" dirty="0"/>
              <a:t>neighbors that can be used as the destination for the next hop.</a:t>
            </a:r>
            <a:endParaRPr lang="en-US" sz="2400" dirty="0" smtClean="0">
              <a:solidFill>
                <a:srgbClr val="000000"/>
              </a:solidFill>
            </a:endParaRPr>
          </a:p>
          <a:p>
            <a:pPr lvl="1"/>
            <a:r>
              <a:rPr lang="en-US" sz="2400" dirty="0"/>
              <a:t>Each </a:t>
            </a:r>
            <a:r>
              <a:rPr lang="en-US" sz="2400" dirty="0" err="1"/>
              <a:t>Graph_ID</a:t>
            </a:r>
            <a:r>
              <a:rPr lang="en-US" sz="2400" dirty="0"/>
              <a:t> in the device should have multiple associated neighbors. In </a:t>
            </a:r>
            <a:r>
              <a:rPr lang="en-US" sz="2400" dirty="0" smtClean="0"/>
              <a:t>a properly configured </a:t>
            </a:r>
            <a:r>
              <a:rPr lang="en-US" sz="2400" dirty="0"/>
              <a:t>network, all devices have at least two neighbor devices in the </a:t>
            </a:r>
            <a:r>
              <a:rPr lang="en-US" sz="2400" dirty="0" smtClean="0"/>
              <a:t>graph</a:t>
            </a:r>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22</a:t>
            </a:fld>
            <a:endParaRPr lang="en-US"/>
          </a:p>
        </p:txBody>
      </p:sp>
    </p:spTree>
    <p:extLst>
      <p:ext uri="{BB962C8B-B14F-4D97-AF65-F5344CB8AC3E}">
        <p14:creationId xmlns:p14="http://schemas.microsoft.com/office/powerpoint/2010/main" val="1512695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a:t>
            </a:r>
            <a:r>
              <a:rPr lang="en-US" dirty="0" smtClean="0"/>
              <a:t>62601 (WIA-PA) </a:t>
            </a:r>
            <a:r>
              <a:rPr lang="en-US" dirty="0"/>
              <a:t>Overview</a:t>
            </a:r>
          </a:p>
        </p:txBody>
      </p:sp>
      <p:sp>
        <p:nvSpPr>
          <p:cNvPr id="3" name="Content Placeholder 2"/>
          <p:cNvSpPr>
            <a:spLocks noGrp="1"/>
          </p:cNvSpPr>
          <p:nvPr>
            <p:ph idx="1"/>
          </p:nvPr>
        </p:nvSpPr>
        <p:spPr/>
        <p:txBody>
          <a:bodyPr/>
          <a:lstStyle/>
          <a:p>
            <a:r>
              <a:rPr lang="en-US" dirty="0" smtClean="0"/>
              <a:t>The IEC62601 system </a:t>
            </a:r>
            <a:r>
              <a:rPr lang="en-US" dirty="0"/>
              <a:t>architecture and communication protocol for </a:t>
            </a:r>
            <a:r>
              <a:rPr lang="en-US" dirty="0" smtClean="0"/>
              <a:t>process automation </a:t>
            </a:r>
            <a:r>
              <a:rPr lang="en-US" dirty="0"/>
              <a:t>based on IEEE802.15.4</a:t>
            </a:r>
            <a:r>
              <a:rPr lang="en-US" dirty="0" smtClean="0"/>
              <a:t>.</a:t>
            </a:r>
          </a:p>
          <a:p>
            <a:r>
              <a:rPr lang="en-US" dirty="0" smtClean="0"/>
              <a:t>IEC62601 communication uses mesh networking to connect clusters of devices using star topologies</a:t>
            </a:r>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23</a:t>
            </a:fld>
            <a:endParaRPr lang="en-US"/>
          </a:p>
        </p:txBody>
      </p:sp>
    </p:spTree>
    <p:extLst>
      <p:ext uri="{BB962C8B-B14F-4D97-AF65-F5344CB8AC3E}">
        <p14:creationId xmlns:p14="http://schemas.microsoft.com/office/powerpoint/2010/main" val="34651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IEC62601 (WIA-PA) Overview</a:t>
            </a:r>
            <a:br>
              <a:rPr lang="en-US" dirty="0" smtClean="0"/>
            </a:br>
            <a:r>
              <a:rPr lang="en-US" dirty="0" smtClean="0"/>
              <a:t>Architecture</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24</a:t>
            </a:fld>
            <a:endParaRPr lang="en-US"/>
          </a:p>
        </p:txBody>
      </p:sp>
      <p:pic>
        <p:nvPicPr>
          <p:cNvPr id="7" name="Picture 6"/>
          <p:cNvPicPr>
            <a:picLocks noChangeAspect="1"/>
          </p:cNvPicPr>
          <p:nvPr/>
        </p:nvPicPr>
        <p:blipFill>
          <a:blip r:embed="rId2"/>
          <a:stretch>
            <a:fillRect/>
          </a:stretch>
        </p:blipFill>
        <p:spPr>
          <a:xfrm>
            <a:off x="2819400" y="1752600"/>
            <a:ext cx="4508500" cy="4345079"/>
          </a:xfrm>
          <a:prstGeom prst="rect">
            <a:avLst/>
          </a:prstGeom>
        </p:spPr>
      </p:pic>
    </p:spTree>
    <p:extLst>
      <p:ext uri="{BB962C8B-B14F-4D97-AF65-F5344CB8AC3E}">
        <p14:creationId xmlns:p14="http://schemas.microsoft.com/office/powerpoint/2010/main" val="119154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IEC62601 (WIA-PA)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25</a:t>
            </a:fld>
            <a:endParaRPr lang="en-US"/>
          </a:p>
        </p:txBody>
      </p:sp>
      <p:pic>
        <p:nvPicPr>
          <p:cNvPr id="8" name="Picture 7"/>
          <p:cNvPicPr>
            <a:picLocks noChangeAspect="1"/>
          </p:cNvPicPr>
          <p:nvPr/>
        </p:nvPicPr>
        <p:blipFill>
          <a:blip r:embed="rId2"/>
          <a:stretch>
            <a:fillRect/>
          </a:stretch>
        </p:blipFill>
        <p:spPr>
          <a:xfrm>
            <a:off x="533400" y="3048000"/>
            <a:ext cx="7518400" cy="2768600"/>
          </a:xfrm>
          <a:prstGeom prst="rect">
            <a:avLst/>
          </a:prstGeom>
        </p:spPr>
      </p:pic>
      <p:sp>
        <p:nvSpPr>
          <p:cNvPr id="9" name="Rectangle 8"/>
          <p:cNvSpPr/>
          <p:nvPr/>
        </p:nvSpPr>
        <p:spPr>
          <a:xfrm>
            <a:off x="304800" y="1600200"/>
            <a:ext cx="8458200" cy="1569660"/>
          </a:xfrm>
          <a:prstGeom prst="rect">
            <a:avLst/>
          </a:prstGeom>
        </p:spPr>
        <p:txBody>
          <a:bodyPr wrap="square">
            <a:spAutoFit/>
          </a:bodyPr>
          <a:lstStyle/>
          <a:p>
            <a:r>
              <a:rPr lang="en-US" sz="2400" dirty="0" smtClean="0"/>
              <a:t>Due to real</a:t>
            </a:r>
            <a:r>
              <a:rPr lang="en-US" sz="2400" dirty="0"/>
              <a:t>-time and reliable </a:t>
            </a:r>
            <a:r>
              <a:rPr lang="en-US" sz="2400" dirty="0" smtClean="0"/>
              <a:t>communication requirements, IEC6260 is based upon the </a:t>
            </a:r>
            <a:r>
              <a:rPr lang="en-US" sz="2400" dirty="0"/>
              <a:t>beacon-enabled IEEE 802.15.4 superframe structure</a:t>
            </a:r>
            <a:r>
              <a:rPr lang="en-US" sz="2400" dirty="0" smtClean="0"/>
              <a:t>.  DSME was added to IEEE 802.15.4-2006 to accommodate this standard within the MAC</a:t>
            </a:r>
            <a:endParaRPr lang="en-US" sz="2400" dirty="0"/>
          </a:p>
        </p:txBody>
      </p:sp>
    </p:spTree>
    <p:extLst>
      <p:ext uri="{BB962C8B-B14F-4D97-AF65-F5344CB8AC3E}">
        <p14:creationId xmlns:p14="http://schemas.microsoft.com/office/powerpoint/2010/main" val="118929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62734 (ISA100.11a) </a:t>
            </a:r>
            <a:r>
              <a:rPr lang="en-US" dirty="0" smtClean="0"/>
              <a:t>Overview</a:t>
            </a:r>
            <a:endParaRPr lang="en-US" dirty="0"/>
          </a:p>
        </p:txBody>
      </p:sp>
      <p:sp>
        <p:nvSpPr>
          <p:cNvPr id="3" name="Content Placeholder 2"/>
          <p:cNvSpPr>
            <a:spLocks noGrp="1"/>
          </p:cNvSpPr>
          <p:nvPr>
            <p:ph idx="1"/>
          </p:nvPr>
        </p:nvSpPr>
        <p:spPr>
          <a:xfrm>
            <a:off x="457200" y="1828800"/>
            <a:ext cx="8534400" cy="4114800"/>
          </a:xfrm>
        </p:spPr>
        <p:txBody>
          <a:bodyPr/>
          <a:lstStyle/>
          <a:p>
            <a:pPr marL="0" indent="0">
              <a:buNone/>
            </a:pPr>
            <a:r>
              <a:rPr lang="en-US" sz="2400" dirty="0" smtClean="0"/>
              <a:t>Provides </a:t>
            </a:r>
            <a:r>
              <a:rPr lang="en-US" sz="2400" dirty="0"/>
              <a:t>reliable and secure wireless operation for non-</a:t>
            </a:r>
            <a:r>
              <a:rPr lang="en-US" sz="2400" dirty="0" smtClean="0"/>
              <a:t>critical </a:t>
            </a:r>
            <a:r>
              <a:rPr lang="en-US" sz="2400" dirty="0"/>
              <a:t>monitoring, alerting, supervisory control, open loop control, and closed loop </a:t>
            </a:r>
            <a:r>
              <a:rPr lang="en-US" sz="2400" dirty="0" smtClean="0"/>
              <a:t>control applications</a:t>
            </a:r>
            <a:r>
              <a:rPr lang="en-US" sz="2400" dirty="0"/>
              <a:t>. This standard defines the protocol suite, system management, gateway, </a:t>
            </a:r>
            <a:r>
              <a:rPr lang="en-US" sz="2400" dirty="0" smtClean="0"/>
              <a:t>and security </a:t>
            </a:r>
            <a:r>
              <a:rPr lang="en-US" sz="2400" dirty="0"/>
              <a:t>specifications for low-data-rate wireless connectivity with fixed, portable, and </a:t>
            </a:r>
            <a:r>
              <a:rPr lang="en-US" sz="2400" dirty="0" smtClean="0"/>
              <a:t>moving devices </a:t>
            </a:r>
            <a:r>
              <a:rPr lang="en-US" sz="2400" dirty="0"/>
              <a:t>supporting very limited power consumption requirements. The application focus is </a:t>
            </a:r>
            <a:r>
              <a:rPr lang="en-US" sz="2400" dirty="0" smtClean="0"/>
              <a:t>to address </a:t>
            </a:r>
            <a:r>
              <a:rPr lang="en-US" sz="2400" dirty="0"/>
              <a:t>the performance needs of applications such as monitoring and process control </a:t>
            </a:r>
            <a:r>
              <a:rPr lang="en-US" sz="2400" dirty="0" smtClean="0"/>
              <a:t>where </a:t>
            </a:r>
            <a:r>
              <a:rPr lang="en-US" sz="2400" dirty="0"/>
              <a:t>latencies on the order of 100 </a:t>
            </a:r>
            <a:r>
              <a:rPr lang="en-US" sz="2400" dirty="0" err="1"/>
              <a:t>ms</a:t>
            </a:r>
            <a:r>
              <a:rPr lang="en-US" sz="2400" dirty="0"/>
              <a:t> can be tolerated, with optional behavior for shorter latency</a:t>
            </a:r>
            <a:endParaRPr lang="en-US" sz="24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26</a:t>
            </a:fld>
            <a:endParaRPr lang="en-US"/>
          </a:p>
        </p:txBody>
      </p:sp>
    </p:spTree>
    <p:extLst>
      <p:ext uri="{BB962C8B-B14F-4D97-AF65-F5344CB8AC3E}">
        <p14:creationId xmlns:p14="http://schemas.microsoft.com/office/powerpoint/2010/main" val="252217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smtClean="0"/>
              <a:t>IEC 62734 (ISA100.11a) Architecture</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27</a:t>
            </a:fld>
            <a:endParaRPr lang="en-US"/>
          </a:p>
        </p:txBody>
      </p:sp>
      <p:pic>
        <p:nvPicPr>
          <p:cNvPr id="7" name="Picture 6"/>
          <p:cNvPicPr>
            <a:picLocks noChangeAspect="1"/>
          </p:cNvPicPr>
          <p:nvPr/>
        </p:nvPicPr>
        <p:blipFill>
          <a:blip r:embed="rId2"/>
          <a:stretch>
            <a:fillRect/>
          </a:stretch>
        </p:blipFill>
        <p:spPr>
          <a:xfrm>
            <a:off x="1219200" y="1828800"/>
            <a:ext cx="5981700" cy="4196909"/>
          </a:xfrm>
          <a:prstGeom prst="rect">
            <a:avLst/>
          </a:prstGeom>
        </p:spPr>
      </p:pic>
    </p:spTree>
    <p:extLst>
      <p:ext uri="{BB962C8B-B14F-4D97-AF65-F5344CB8AC3E}">
        <p14:creationId xmlns:p14="http://schemas.microsoft.com/office/powerpoint/2010/main" val="3710304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381000" y="1828800"/>
            <a:ext cx="8534400" cy="838200"/>
          </a:xfrm>
        </p:spPr>
        <p:txBody>
          <a:bodyPr/>
          <a:lstStyle/>
          <a:p>
            <a:r>
              <a:rPr lang="en-US" sz="2400" dirty="0" smtClean="0"/>
              <a:t>The mesh networking is done in the DLL above the IEEE 802.15.4-2006 MAC</a:t>
            </a:r>
          </a:p>
          <a:p>
            <a:r>
              <a:rPr lang="en-US" sz="2400" dirty="0"/>
              <a:t>This standard supports graph routing as well as source routing. </a:t>
            </a:r>
            <a:endParaRPr lang="en-US" sz="2400"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28</a:t>
            </a:fld>
            <a:endParaRPr lang="en-US"/>
          </a:p>
        </p:txBody>
      </p:sp>
      <p:pic>
        <p:nvPicPr>
          <p:cNvPr id="10" name="Picture 9"/>
          <p:cNvPicPr>
            <a:picLocks noChangeAspect="1"/>
          </p:cNvPicPr>
          <p:nvPr/>
        </p:nvPicPr>
        <p:blipFill>
          <a:blip r:embed="rId2"/>
          <a:stretch>
            <a:fillRect/>
          </a:stretch>
        </p:blipFill>
        <p:spPr>
          <a:xfrm>
            <a:off x="1905000" y="3200400"/>
            <a:ext cx="5740400" cy="3009900"/>
          </a:xfrm>
          <a:prstGeom prst="rect">
            <a:avLst/>
          </a:prstGeom>
        </p:spPr>
      </p:pic>
    </p:spTree>
    <p:extLst>
      <p:ext uri="{BB962C8B-B14F-4D97-AF65-F5344CB8AC3E}">
        <p14:creationId xmlns:p14="http://schemas.microsoft.com/office/powerpoint/2010/main" val="585584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381000" y="2057400"/>
            <a:ext cx="8534400" cy="4114800"/>
          </a:xfrm>
        </p:spPr>
        <p:txBody>
          <a:bodyPr/>
          <a:lstStyle/>
          <a:p>
            <a:r>
              <a:rPr lang="en-US" sz="2400" dirty="0" smtClean="0"/>
              <a:t>Communications between devices occur in a scheduled manner with each device assigned a timeslot for transmission to other devices.</a:t>
            </a:r>
          </a:p>
          <a:p>
            <a:r>
              <a:rPr lang="en-US" sz="2400" dirty="0" smtClean="0"/>
              <a:t>A </a:t>
            </a:r>
            <a:r>
              <a:rPr lang="en-US" sz="2400" dirty="0"/>
              <a:t>timeslot is a single, non-repeating period of time. The timeslot durations </a:t>
            </a:r>
            <a:r>
              <a:rPr lang="en-US" sz="2400" dirty="0" smtClean="0"/>
              <a:t>in IEC 62734 are configurable </a:t>
            </a:r>
            <a:r>
              <a:rPr lang="en-US" sz="2400" dirty="0"/>
              <a:t>to a fixed value such as 10 </a:t>
            </a:r>
            <a:r>
              <a:rPr lang="en-US" sz="2400" dirty="0" err="1"/>
              <a:t>ms</a:t>
            </a:r>
            <a:r>
              <a:rPr lang="en-US" sz="2400" dirty="0"/>
              <a:t> or 12 </a:t>
            </a:r>
            <a:r>
              <a:rPr lang="en-US" sz="2400" dirty="0" err="1"/>
              <a:t>ms</a:t>
            </a:r>
            <a:r>
              <a:rPr lang="en-US" sz="2400" dirty="0" err="1" smtClean="0"/>
              <a:t>.</a:t>
            </a:r>
            <a:endParaRPr lang="en-US" sz="2400"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29</a:t>
            </a:fld>
            <a:endParaRPr lang="en-US"/>
          </a:p>
        </p:txBody>
      </p:sp>
    </p:spTree>
    <p:extLst>
      <p:ext uri="{BB962C8B-B14F-4D97-AF65-F5344CB8AC3E}">
        <p14:creationId xmlns:p14="http://schemas.microsoft.com/office/powerpoint/2010/main" val="368725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p:spPr>
        <p:txBody>
          <a:bodyPr/>
          <a:lstStyle/>
          <a:p>
            <a:r>
              <a:rPr lang="en-US" dirty="0" smtClean="0"/>
              <a:t>IEEE 802.15.4 Overview</a:t>
            </a:r>
            <a:br>
              <a:rPr lang="en-US" dirty="0" smtClean="0"/>
            </a:br>
            <a:r>
              <a:rPr lang="en-US" dirty="0" smtClean="0"/>
              <a:t>How </a:t>
            </a:r>
            <a:r>
              <a:rPr lang="en-US" dirty="0"/>
              <a:t>significant is </a:t>
            </a:r>
            <a:r>
              <a:rPr lang="en-US" dirty="0" smtClean="0"/>
              <a:t>802.15.4?</a:t>
            </a:r>
            <a:endParaRPr lang="en-US" dirty="0"/>
          </a:p>
        </p:txBody>
      </p:sp>
      <p:sp>
        <p:nvSpPr>
          <p:cNvPr id="3" name="Content Placeholder 2"/>
          <p:cNvSpPr>
            <a:spLocks noGrp="1"/>
          </p:cNvSpPr>
          <p:nvPr>
            <p:ph idx="1"/>
          </p:nvPr>
        </p:nvSpPr>
        <p:spPr>
          <a:xfrm>
            <a:off x="152400" y="1676400"/>
            <a:ext cx="8610600" cy="4875643"/>
          </a:xfrm>
        </p:spPr>
        <p:txBody>
          <a:bodyPr/>
          <a:lstStyle/>
          <a:p>
            <a:r>
              <a:rPr lang="en-US" sz="2800" dirty="0" smtClean="0"/>
              <a:t>~5 million 802.15.4 RFICs per month</a:t>
            </a:r>
          </a:p>
          <a:p>
            <a:pPr lvl="1"/>
            <a:r>
              <a:rPr lang="en-US" sz="2400" dirty="0" smtClean="0"/>
              <a:t>~2 million for consumer devices such as gaming, remote control, cable boxes, third party applications such as </a:t>
            </a:r>
            <a:r>
              <a:rPr lang="en-US" sz="2400" dirty="0" err="1" smtClean="0"/>
              <a:t>Xfinity</a:t>
            </a:r>
            <a:endParaRPr lang="en-US" sz="2400" dirty="0"/>
          </a:p>
          <a:p>
            <a:pPr lvl="1"/>
            <a:r>
              <a:rPr lang="en-US" sz="2400" dirty="0" smtClean="0"/>
              <a:t>ZigBee Alliance uses such as smart meters, building automation, retail, et al</a:t>
            </a:r>
          </a:p>
          <a:p>
            <a:pPr lvl="1"/>
            <a:r>
              <a:rPr lang="en-US" sz="2400" dirty="0" smtClean="0"/>
              <a:t>Lower volume uses in commercial and industrial applications such as industrial automation</a:t>
            </a:r>
          </a:p>
          <a:p>
            <a:r>
              <a:rPr lang="en-US" sz="2800" dirty="0" smtClean="0"/>
              <a:t>Volumes are now increasing in an exponential fashion due to the installed bases including smart meters</a:t>
            </a:r>
            <a:endParaRPr lang="en-US" sz="2400" dirty="0"/>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a:t>
            </a:fld>
            <a:endParaRPr lang="en-US"/>
          </a:p>
        </p:txBody>
      </p:sp>
    </p:spTree>
    <p:extLst>
      <p:ext uri="{BB962C8B-B14F-4D97-AF65-F5344CB8AC3E}">
        <p14:creationId xmlns:p14="http://schemas.microsoft.com/office/powerpoint/2010/main" val="250874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457200" y="1676400"/>
            <a:ext cx="8534400" cy="4114800"/>
          </a:xfrm>
        </p:spPr>
        <p:txBody>
          <a:bodyPr/>
          <a:lstStyle/>
          <a:p>
            <a:r>
              <a:rPr lang="en-US" sz="2400" dirty="0" smtClean="0"/>
              <a:t>Timeslots occupy an RF channel that is changed for each time slot in a manner such as frequency hopping</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30</a:t>
            </a:fld>
            <a:endParaRPr lang="en-US"/>
          </a:p>
        </p:txBody>
      </p:sp>
      <p:pic>
        <p:nvPicPr>
          <p:cNvPr id="7" name="Picture 6"/>
          <p:cNvPicPr>
            <a:picLocks noChangeAspect="1"/>
          </p:cNvPicPr>
          <p:nvPr/>
        </p:nvPicPr>
        <p:blipFill>
          <a:blip r:embed="rId2"/>
          <a:stretch>
            <a:fillRect/>
          </a:stretch>
        </p:blipFill>
        <p:spPr>
          <a:xfrm>
            <a:off x="304800" y="2438400"/>
            <a:ext cx="8229600" cy="3961981"/>
          </a:xfrm>
          <a:prstGeom prst="rect">
            <a:avLst/>
          </a:prstGeom>
        </p:spPr>
      </p:pic>
    </p:spTree>
    <p:extLst>
      <p:ext uri="{BB962C8B-B14F-4D97-AF65-F5344CB8AC3E}">
        <p14:creationId xmlns:p14="http://schemas.microsoft.com/office/powerpoint/2010/main" val="278435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457200" y="1905000"/>
            <a:ext cx="8534400" cy="2057400"/>
          </a:xfrm>
        </p:spPr>
        <p:txBody>
          <a:bodyPr/>
          <a:lstStyle/>
          <a:p>
            <a:r>
              <a:rPr lang="en-US" sz="2400" dirty="0"/>
              <a:t>A superframe is a collection of timeslots repeating on a cyclic schedule. The number of timeslots in a given superframe determines how frequently each timeslot repeats, thus setting a communication cycle for devices that use the superframe</a:t>
            </a:r>
            <a:r>
              <a:rPr lang="en-US" sz="2400" dirty="0" smtClean="0"/>
              <a:t>.</a:t>
            </a:r>
            <a:endParaRPr lang="en-US" sz="24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31</a:t>
            </a:fld>
            <a:endParaRPr lang="en-US"/>
          </a:p>
        </p:txBody>
      </p:sp>
      <p:pic>
        <p:nvPicPr>
          <p:cNvPr id="7" name="Picture 6"/>
          <p:cNvPicPr>
            <a:picLocks noChangeAspect="1"/>
          </p:cNvPicPr>
          <p:nvPr/>
        </p:nvPicPr>
        <p:blipFill>
          <a:blip r:embed="rId2"/>
          <a:stretch>
            <a:fillRect/>
          </a:stretch>
        </p:blipFill>
        <p:spPr>
          <a:xfrm>
            <a:off x="304800" y="4114800"/>
            <a:ext cx="8572500" cy="1828800"/>
          </a:xfrm>
          <a:prstGeom prst="rect">
            <a:avLst/>
          </a:prstGeom>
        </p:spPr>
      </p:pic>
    </p:spTree>
    <p:extLst>
      <p:ext uri="{BB962C8B-B14F-4D97-AF65-F5344CB8AC3E}">
        <p14:creationId xmlns:p14="http://schemas.microsoft.com/office/powerpoint/2010/main" val="224866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Utility Networks</a:t>
            </a:r>
            <a:endParaRPr lang="en-US" dirty="0"/>
          </a:p>
        </p:txBody>
      </p:sp>
      <p:sp>
        <p:nvSpPr>
          <p:cNvPr id="3" name="Content Placeholder 2"/>
          <p:cNvSpPr>
            <a:spLocks noGrp="1"/>
          </p:cNvSpPr>
          <p:nvPr>
            <p:ph idx="1"/>
          </p:nvPr>
        </p:nvSpPr>
        <p:spPr>
          <a:xfrm>
            <a:off x="381000" y="1371600"/>
            <a:ext cx="8382000" cy="4114800"/>
          </a:xfrm>
        </p:spPr>
        <p:txBody>
          <a:bodyPr/>
          <a:lstStyle/>
          <a:p>
            <a:r>
              <a:rPr lang="en-US" dirty="0"/>
              <a:t>Some of the world's leading utilities, energy service providers, product manufacturers and technology companies are supporting the development of ZigBee Smart Energy</a:t>
            </a:r>
            <a:endParaRPr lang="en-US" dirty="0" smtClean="0"/>
          </a:p>
          <a:p>
            <a:r>
              <a:rPr lang="en-US" dirty="0" smtClean="0"/>
              <a:t>ZigBee </a:t>
            </a:r>
            <a:r>
              <a:rPr lang="en-US" dirty="0"/>
              <a:t>Smart Energy </a:t>
            </a:r>
            <a:r>
              <a:rPr lang="en-US" dirty="0" smtClean="0"/>
              <a:t>SE includes </a:t>
            </a:r>
            <a:r>
              <a:rPr lang="en-US" dirty="0"/>
              <a:t>several important features including dynamic pricing enhancements, tunneling of other protocols, prepayment features, over-the-air </a:t>
            </a:r>
            <a:r>
              <a:rPr lang="en-US" dirty="0" smtClean="0"/>
              <a:t>updates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32</a:t>
            </a:fld>
            <a:endParaRPr lang="en-US"/>
          </a:p>
        </p:txBody>
      </p:sp>
    </p:spTree>
    <p:extLst>
      <p:ext uri="{BB962C8B-B14F-4D97-AF65-F5344CB8AC3E}">
        <p14:creationId xmlns:p14="http://schemas.microsoft.com/office/powerpoint/2010/main" val="150270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Networks</a:t>
            </a:r>
            <a:r>
              <a:rPr lang="en-US" dirty="0" smtClean="0"/>
              <a:t>: </a:t>
            </a:r>
            <a:r>
              <a:rPr lang="en-US" dirty="0"/>
              <a:t/>
            </a:r>
            <a:br>
              <a:rPr lang="en-US" dirty="0"/>
            </a:br>
            <a:r>
              <a:rPr lang="en-US" dirty="0" smtClean="0"/>
              <a:t>ZigBee Overview</a:t>
            </a:r>
            <a:endParaRPr lang="en-US" dirty="0"/>
          </a:p>
        </p:txBody>
      </p:sp>
      <p:sp>
        <p:nvSpPr>
          <p:cNvPr id="3" name="Content Placeholder 2"/>
          <p:cNvSpPr>
            <a:spLocks noGrp="1"/>
          </p:cNvSpPr>
          <p:nvPr>
            <p:ph idx="1"/>
          </p:nvPr>
        </p:nvSpPr>
        <p:spPr>
          <a:xfrm>
            <a:off x="304800" y="1828800"/>
            <a:ext cx="8686800" cy="4114800"/>
          </a:xfrm>
        </p:spPr>
        <p:txBody>
          <a:bodyPr/>
          <a:lstStyle/>
          <a:p>
            <a:r>
              <a:rPr lang="en-US" sz="2400" dirty="0" smtClean="0"/>
              <a:t>Mesh Network: consists of ZigBee Coordinator, Routers, End nodes, with trust centers,</a:t>
            </a:r>
          </a:p>
          <a:p>
            <a:r>
              <a:rPr lang="en-US" sz="2400" b="1" i="1" dirty="0"/>
              <a:t>Mesh </a:t>
            </a:r>
            <a:r>
              <a:rPr lang="en-US" sz="2400" dirty="0"/>
              <a:t>network routing permits path formation from any source device </a:t>
            </a:r>
            <a:r>
              <a:rPr lang="en-US" sz="2400" dirty="0" smtClean="0"/>
              <a:t>to any </a:t>
            </a:r>
            <a:r>
              <a:rPr lang="en-US" sz="2400" dirty="0"/>
              <a:t>destination device via a path formed by routing packets </a:t>
            </a:r>
            <a:r>
              <a:rPr lang="en-US" sz="2400" dirty="0" smtClean="0"/>
              <a:t>through Neighbors:</a:t>
            </a:r>
          </a:p>
          <a:p>
            <a:pPr lvl="1"/>
            <a:r>
              <a:rPr lang="en-US" sz="2000" dirty="0" smtClean="0"/>
              <a:t> Radio </a:t>
            </a:r>
            <a:r>
              <a:rPr lang="en-US" sz="2000" dirty="0"/>
              <a:t>Receivers on coordinator and routers must be on at all </a:t>
            </a:r>
            <a:r>
              <a:rPr lang="en-US" sz="2000" dirty="0" smtClean="0"/>
              <a:t>times</a:t>
            </a:r>
          </a:p>
          <a:p>
            <a:pPr lvl="1"/>
            <a:r>
              <a:rPr lang="en-US" sz="2000" dirty="0" smtClean="0"/>
              <a:t>Table </a:t>
            </a:r>
            <a:r>
              <a:rPr lang="en-US" sz="2000" dirty="0"/>
              <a:t>routing employs a simplified version of Ad Hoc On Demand </a:t>
            </a:r>
            <a:r>
              <a:rPr lang="en-US" sz="2000" dirty="0" smtClean="0"/>
              <a:t>Distance Vector </a:t>
            </a:r>
            <a:r>
              <a:rPr lang="en-US" sz="2000" dirty="0"/>
              <a:t>Routing (AODV). This is an Internet Engineering Task Force (IETF</a:t>
            </a:r>
            <a:r>
              <a:rPr lang="en-US" sz="2000" dirty="0" smtClean="0"/>
              <a:t>) Mobile </a:t>
            </a:r>
            <a:r>
              <a:rPr lang="en-US" sz="2000" dirty="0"/>
              <a:t>Ad Hoc Networking (MANET) submission</a:t>
            </a:r>
            <a:r>
              <a:rPr lang="en-US" sz="2000" dirty="0" smtClean="0"/>
              <a:t> </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33</a:t>
            </a:fld>
            <a:endParaRPr lang="en-US"/>
          </a:p>
        </p:txBody>
      </p:sp>
    </p:spTree>
    <p:extLst>
      <p:ext uri="{BB962C8B-B14F-4D97-AF65-F5344CB8AC3E}">
        <p14:creationId xmlns:p14="http://schemas.microsoft.com/office/powerpoint/2010/main" val="78164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Networks</a:t>
            </a:r>
            <a:r>
              <a:rPr lang="en-US" dirty="0" smtClean="0"/>
              <a:t>: </a:t>
            </a:r>
            <a:r>
              <a:rPr lang="en-US" dirty="0"/>
              <a:t/>
            </a:r>
            <a:br>
              <a:rPr lang="en-US" dirty="0"/>
            </a:br>
            <a:r>
              <a:rPr lang="en-US" dirty="0" smtClean="0"/>
              <a:t>ZigBee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34</a:t>
            </a:fld>
            <a:endParaRPr lang="en-US"/>
          </a:p>
        </p:txBody>
      </p:sp>
      <p:pic>
        <p:nvPicPr>
          <p:cNvPr id="8" name="Picture 7"/>
          <p:cNvPicPr>
            <a:picLocks noChangeAspect="1"/>
          </p:cNvPicPr>
          <p:nvPr/>
        </p:nvPicPr>
        <p:blipFill>
          <a:blip r:embed="rId2"/>
          <a:stretch>
            <a:fillRect/>
          </a:stretch>
        </p:blipFill>
        <p:spPr>
          <a:xfrm>
            <a:off x="609600" y="2209800"/>
            <a:ext cx="7220064" cy="3771900"/>
          </a:xfrm>
          <a:prstGeom prst="rect">
            <a:avLst/>
          </a:prstGeom>
        </p:spPr>
      </p:pic>
    </p:spTree>
    <p:extLst>
      <p:ext uri="{BB962C8B-B14F-4D97-AF65-F5344CB8AC3E}">
        <p14:creationId xmlns:p14="http://schemas.microsoft.com/office/powerpoint/2010/main" val="3011833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Mesh Networks built on IEEE 802.15.4 exist in every application space</a:t>
            </a:r>
          </a:p>
          <a:p>
            <a:r>
              <a:rPr lang="en-US" dirty="0" smtClean="0"/>
              <a:t>Mesh Networks today exist above the MAC due to the standard not including mesh routing but most use the MAC functions due to timing and other issues</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35</a:t>
            </a:fld>
            <a:endParaRPr lang="en-US"/>
          </a:p>
        </p:txBody>
      </p:sp>
    </p:spTree>
    <p:extLst>
      <p:ext uri="{BB962C8B-B14F-4D97-AF65-F5344CB8AC3E}">
        <p14:creationId xmlns:p14="http://schemas.microsoft.com/office/powerpoint/2010/main" val="339640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p:spPr>
        <p:txBody>
          <a:bodyPr/>
          <a:lstStyle/>
          <a:p>
            <a:r>
              <a:rPr lang="en-US" dirty="0" smtClean="0"/>
              <a:t>IEEE 802.15.4 Overview</a:t>
            </a:r>
            <a:br>
              <a:rPr lang="en-US" dirty="0" smtClean="0"/>
            </a:br>
            <a:r>
              <a:rPr lang="en-US" dirty="0" smtClean="0"/>
              <a:t>Historical Perspective</a:t>
            </a:r>
            <a:endParaRPr lang="en-US" dirty="0"/>
          </a:p>
        </p:txBody>
      </p:sp>
      <p:sp>
        <p:nvSpPr>
          <p:cNvPr id="3" name="Content Placeholder 2"/>
          <p:cNvSpPr>
            <a:spLocks noGrp="1"/>
          </p:cNvSpPr>
          <p:nvPr>
            <p:ph idx="1"/>
          </p:nvPr>
        </p:nvSpPr>
        <p:spPr>
          <a:xfrm>
            <a:off x="152400" y="1676400"/>
            <a:ext cx="8610600" cy="4875643"/>
          </a:xfrm>
        </p:spPr>
        <p:txBody>
          <a:bodyPr/>
          <a:lstStyle/>
          <a:p>
            <a:r>
              <a:rPr lang="en-US" sz="2800" dirty="0" smtClean="0"/>
              <a:t>Initial publication was 2003, revision in 2006 and 2011</a:t>
            </a:r>
          </a:p>
          <a:p>
            <a:pPr lvl="1"/>
            <a:r>
              <a:rPr lang="en-US" dirty="0" smtClean="0"/>
              <a:t>Next revision is anticipated in 2014</a:t>
            </a:r>
          </a:p>
          <a:p>
            <a:r>
              <a:rPr lang="en-US" sz="2800" dirty="0" smtClean="0"/>
              <a:t>First uses of IEEE 802.15.4 RFICs beyond ZigBee were often not compliant with standard, e.g. using chips for bits</a:t>
            </a:r>
          </a:p>
          <a:p>
            <a:r>
              <a:rPr lang="en-US" sz="2800" dirty="0" smtClean="0"/>
              <a:t>First trend in RFIC industry was to buy MAC firmware companies and then include the MAC with their RFIC</a:t>
            </a:r>
            <a:endParaRPr lang="en-US" sz="2400" dirty="0"/>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4</a:t>
            </a:fld>
            <a:endParaRPr lang="en-US"/>
          </a:p>
        </p:txBody>
      </p:sp>
    </p:spTree>
    <p:extLst>
      <p:ext uri="{BB962C8B-B14F-4D97-AF65-F5344CB8AC3E}">
        <p14:creationId xmlns:p14="http://schemas.microsoft.com/office/powerpoint/2010/main" val="406621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152400" y="1219200"/>
            <a:ext cx="8915400" cy="5410200"/>
          </a:xfrm>
        </p:spPr>
        <p:txBody>
          <a:bodyPr/>
          <a:lstStyle/>
          <a:p>
            <a:r>
              <a:rPr lang="en-US" sz="2800" dirty="0" smtClean="0"/>
              <a:t>802.15.4 WPAN: </a:t>
            </a:r>
            <a:r>
              <a:rPr lang="en-US" sz="2400" dirty="0" smtClean="0"/>
              <a:t>a </a:t>
            </a:r>
            <a:r>
              <a:rPr lang="en-US" sz="2400" dirty="0"/>
              <a:t>simple, low-cost communication network that allows wireless connectivity </a:t>
            </a:r>
            <a:r>
              <a:rPr lang="en-US" sz="2400" dirty="0" smtClean="0"/>
              <a:t>in applications </a:t>
            </a:r>
            <a:r>
              <a:rPr lang="en-US" sz="2400" dirty="0"/>
              <a:t>with limited power and relaxed throughput requirements. The main objectives of </a:t>
            </a:r>
            <a:r>
              <a:rPr lang="en-US" sz="2400" dirty="0" smtClean="0"/>
              <a:t>the 802.15.4 WPAN are </a:t>
            </a:r>
            <a:r>
              <a:rPr lang="en-US" sz="2400" dirty="0"/>
              <a:t>ease of installation, reliable data transfer, extremely low cost, and a reasonable battery life, </a:t>
            </a:r>
            <a:r>
              <a:rPr lang="en-US" sz="2400" dirty="0" smtClean="0"/>
              <a:t>while maintaining </a:t>
            </a:r>
            <a:r>
              <a:rPr lang="en-US" sz="2400" dirty="0"/>
              <a:t>a simple and flexible protocol</a:t>
            </a:r>
            <a:r>
              <a:rPr lang="en-US" sz="2400" dirty="0" smtClean="0"/>
              <a:t>.</a:t>
            </a:r>
          </a:p>
          <a:p>
            <a:r>
              <a:rPr lang="en-US" sz="2800" dirty="0" smtClean="0"/>
              <a:t>Addressing</a:t>
            </a:r>
            <a:r>
              <a:rPr lang="en-US" sz="2800" dirty="0"/>
              <a:t>: </a:t>
            </a:r>
            <a:r>
              <a:rPr lang="en-US" sz="2400" dirty="0"/>
              <a:t>All devices operating on </a:t>
            </a:r>
            <a:r>
              <a:rPr lang="en-US" sz="2400" dirty="0" smtClean="0"/>
              <a:t>an </a:t>
            </a:r>
            <a:r>
              <a:rPr lang="en-US" sz="2400" dirty="0"/>
              <a:t>802.15.4 WPAN </a:t>
            </a:r>
            <a:r>
              <a:rPr lang="en-US" sz="2400" dirty="0" smtClean="0"/>
              <a:t>have </a:t>
            </a:r>
            <a:r>
              <a:rPr lang="en-US" sz="2400" dirty="0"/>
              <a:t>unique 64-bit </a:t>
            </a:r>
            <a:r>
              <a:rPr lang="en-US" sz="2400" dirty="0" smtClean="0"/>
              <a:t>MAC addresses</a:t>
            </a:r>
            <a:r>
              <a:rPr lang="en-US" sz="2400" dirty="0"/>
              <a:t>, referred to as extended addresses. A device will use either the extended address for direct communication within the </a:t>
            </a:r>
            <a:r>
              <a:rPr lang="en-US" sz="2400" dirty="0" smtClean="0"/>
              <a:t>WPAN </a:t>
            </a:r>
            <a:r>
              <a:rPr lang="en-US" sz="2400" dirty="0"/>
              <a:t>or the 16-bit short address that was allocated by the </a:t>
            </a:r>
            <a:r>
              <a:rPr lang="en-US" sz="2400" dirty="0" smtClean="0"/>
              <a:t>WPAN </a:t>
            </a:r>
            <a:r>
              <a:rPr lang="en-US" sz="2400" dirty="0"/>
              <a:t>coordinator when the device associated</a:t>
            </a:r>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5</a:t>
            </a:fld>
            <a:endParaRPr lang="en-US"/>
          </a:p>
        </p:txBody>
      </p:sp>
    </p:spTree>
    <p:extLst>
      <p:ext uri="{BB962C8B-B14F-4D97-AF65-F5344CB8AC3E}">
        <p14:creationId xmlns:p14="http://schemas.microsoft.com/office/powerpoint/2010/main" val="163443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152400" y="1371600"/>
            <a:ext cx="8915400" cy="5410200"/>
          </a:xfrm>
        </p:spPr>
        <p:txBody>
          <a:bodyPr/>
          <a:lstStyle/>
          <a:p>
            <a:r>
              <a:rPr lang="en-US" sz="2800" dirty="0" smtClean="0"/>
              <a:t>MAC frame size: </a:t>
            </a:r>
          </a:p>
          <a:p>
            <a:pPr lvl="1"/>
            <a:r>
              <a:rPr lang="en-US" sz="2400" dirty="0" smtClean="0"/>
              <a:t>typically 127 octets</a:t>
            </a:r>
          </a:p>
          <a:p>
            <a:pPr lvl="1"/>
            <a:r>
              <a:rPr lang="en-US" sz="2400" dirty="0" smtClean="0"/>
              <a:t>Typical PHY data rates of 20kb/s to 250 kb/s</a:t>
            </a:r>
          </a:p>
          <a:p>
            <a:pPr lvl="1"/>
            <a:r>
              <a:rPr lang="en-US" sz="2400" dirty="0"/>
              <a:t> </a:t>
            </a:r>
            <a:r>
              <a:rPr lang="en-US" sz="2400" dirty="0" smtClean="0"/>
              <a:t>typical packet durations are therefore 4 </a:t>
            </a:r>
            <a:r>
              <a:rPr lang="en-US" sz="2400" dirty="0" err="1" smtClean="0"/>
              <a:t>ms</a:t>
            </a:r>
            <a:r>
              <a:rPr lang="en-US" sz="2400" dirty="0" smtClean="0"/>
              <a:t> to 51 </a:t>
            </a:r>
            <a:r>
              <a:rPr lang="en-US" sz="2400" dirty="0" err="1" smtClean="0"/>
              <a:t>ms</a:t>
            </a:r>
            <a:endParaRPr lang="en-US" sz="2400" dirty="0" smtClean="0"/>
          </a:p>
          <a:p>
            <a:r>
              <a:rPr lang="en-US" sz="2800" dirty="0" smtClean="0"/>
              <a:t>Network </a:t>
            </a:r>
            <a:r>
              <a:rPr lang="en-US" sz="2800" dirty="0"/>
              <a:t>Components: </a:t>
            </a:r>
            <a:r>
              <a:rPr lang="en-US" sz="2000" dirty="0"/>
              <a:t>1) full-function device (FFD) and</a:t>
            </a:r>
            <a:br>
              <a:rPr lang="en-US" sz="2000" dirty="0"/>
            </a:br>
            <a:r>
              <a:rPr lang="en-US" sz="2000" dirty="0"/>
              <a:t> 2) reduced-function device (RFD). An FFD is a device that is capable of serving as the WPAN coordinator or a coordinator. An RFD is a device that is not capable of serving as either a PAN coordinator or a coordinator. An RFD is intended for applications that are extremely simple, such as a light switch or a passive infrared sensor; it does not have the need to send large amounts of data and only associates with a single FFD at a time. Consequently, the RFD can be implemented using minimal resources and memory capacity.</a:t>
            </a:r>
          </a:p>
          <a:p>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6</a:t>
            </a:fld>
            <a:endParaRPr lang="en-US"/>
          </a:p>
        </p:txBody>
      </p:sp>
    </p:spTree>
    <p:extLst>
      <p:ext uri="{BB962C8B-B14F-4D97-AF65-F5344CB8AC3E}">
        <p14:creationId xmlns:p14="http://schemas.microsoft.com/office/powerpoint/2010/main" val="376736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152400" y="1371600"/>
            <a:ext cx="8458200" cy="5410200"/>
          </a:xfrm>
        </p:spPr>
        <p:txBody>
          <a:bodyPr/>
          <a:lstStyle/>
          <a:p>
            <a:r>
              <a:rPr lang="en-US" sz="2400" dirty="0" smtClean="0"/>
              <a:t>Network </a:t>
            </a:r>
            <a:r>
              <a:rPr lang="en-US" sz="2400" dirty="0"/>
              <a:t>types: </a:t>
            </a:r>
            <a:r>
              <a:rPr lang="en-US" sz="2000" dirty="0"/>
              <a:t>beacon-enabled, non beacon-enabled</a:t>
            </a:r>
          </a:p>
          <a:p>
            <a:pPr lvl="1">
              <a:buFont typeface="Arial"/>
              <a:buChar char="•"/>
            </a:pPr>
            <a:r>
              <a:rPr lang="en-US" sz="2000" dirty="0" smtClean="0"/>
              <a:t>Beacon-enabled</a:t>
            </a:r>
          </a:p>
          <a:p>
            <a:pPr marL="457200" lvl="1" indent="0">
              <a:buNone/>
            </a:pPr>
            <a:endParaRPr lang="en-US" sz="2000" dirty="0" smtClean="0"/>
          </a:p>
          <a:p>
            <a:pPr lvl="1"/>
            <a:endParaRPr lang="en-US" sz="2000" dirty="0" smtClean="0"/>
          </a:p>
          <a:p>
            <a:pPr lvl="1"/>
            <a:endParaRPr lang="en-US" sz="2000" dirty="0"/>
          </a:p>
          <a:p>
            <a:pPr lvl="1"/>
            <a:endParaRPr lang="en-US" sz="2000" dirty="0" smtClean="0"/>
          </a:p>
          <a:p>
            <a:pPr lvl="1"/>
            <a:endParaRPr lang="en-US" sz="2000" dirty="0"/>
          </a:p>
          <a:p>
            <a:pPr lvl="1">
              <a:buFont typeface="Arial"/>
              <a:buChar char="•"/>
            </a:pPr>
            <a:r>
              <a:rPr lang="en-US" sz="2000" dirty="0" smtClean="0"/>
              <a:t>Non beacon-enabled</a:t>
            </a:r>
          </a:p>
          <a:p>
            <a:pPr lvl="2">
              <a:buFont typeface="Arial"/>
              <a:buChar char="•"/>
            </a:pPr>
            <a:r>
              <a:rPr lang="en-US" sz="1600" dirty="0"/>
              <a:t>E</a:t>
            </a:r>
            <a:r>
              <a:rPr lang="en-US" sz="1600" dirty="0" smtClean="0"/>
              <a:t>ach </a:t>
            </a:r>
            <a:r>
              <a:rPr lang="en-US" sz="1600" dirty="0"/>
              <a:t>device communicates directly with </a:t>
            </a:r>
            <a:r>
              <a:rPr lang="en-US" sz="1600" dirty="0" smtClean="0"/>
              <a:t>other devices </a:t>
            </a:r>
            <a:r>
              <a:rPr lang="en-US" sz="1600" dirty="0"/>
              <a:t>in its </a:t>
            </a:r>
            <a:r>
              <a:rPr lang="en-US" sz="1600" dirty="0" smtClean="0"/>
              <a:t>radio communications </a:t>
            </a:r>
            <a:r>
              <a:rPr lang="en-US" sz="1600" dirty="0"/>
              <a:t>range. In order to do this effectively, the devices wishing to communicate will need to </a:t>
            </a:r>
            <a:r>
              <a:rPr lang="en-US" sz="1600" dirty="0" smtClean="0"/>
              <a:t>either receive </a:t>
            </a:r>
            <a:r>
              <a:rPr lang="en-US" sz="1600" dirty="0"/>
              <a:t>constantly or synchronize with each other. In the former case, the device can simply transmit its </a:t>
            </a:r>
            <a:r>
              <a:rPr lang="en-US" sz="1600" dirty="0" smtClean="0"/>
              <a:t>data. In </a:t>
            </a:r>
            <a:r>
              <a:rPr lang="en-US" sz="1600" dirty="0"/>
              <a:t>the latter case, other measures need to be taken in order to achieve synchronization. Such measures </a:t>
            </a:r>
            <a:r>
              <a:rPr lang="en-US" sz="1600" dirty="0" smtClean="0"/>
              <a:t>are beyond </a:t>
            </a:r>
            <a:r>
              <a:rPr lang="en-US" sz="1600" dirty="0"/>
              <a:t>the scope of this standard.</a:t>
            </a:r>
            <a:endParaRPr lang="en-US" sz="16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7</a:t>
            </a:fld>
            <a:endParaRPr lang="en-US"/>
          </a:p>
        </p:txBody>
      </p:sp>
      <p:pic>
        <p:nvPicPr>
          <p:cNvPr id="7" name="Picture 6"/>
          <p:cNvPicPr>
            <a:picLocks noChangeAspect="1"/>
          </p:cNvPicPr>
          <p:nvPr/>
        </p:nvPicPr>
        <p:blipFill>
          <a:blip r:embed="rId2"/>
          <a:stretch>
            <a:fillRect/>
          </a:stretch>
        </p:blipFill>
        <p:spPr>
          <a:xfrm>
            <a:off x="508000" y="2146301"/>
            <a:ext cx="6121400" cy="1922502"/>
          </a:xfrm>
          <a:prstGeom prst="rect">
            <a:avLst/>
          </a:prstGeom>
        </p:spPr>
      </p:pic>
    </p:spTree>
    <p:extLst>
      <p:ext uri="{BB962C8B-B14F-4D97-AF65-F5344CB8AC3E}">
        <p14:creationId xmlns:p14="http://schemas.microsoft.com/office/powerpoint/2010/main" val="11606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a:t>IEEE 802.15.4 Overview</a:t>
            </a:r>
          </a:p>
        </p:txBody>
      </p:sp>
      <p:sp>
        <p:nvSpPr>
          <p:cNvPr id="3" name="Content Placeholder 2"/>
          <p:cNvSpPr>
            <a:spLocks noGrp="1"/>
          </p:cNvSpPr>
          <p:nvPr>
            <p:ph idx="1"/>
          </p:nvPr>
        </p:nvSpPr>
        <p:spPr>
          <a:xfrm>
            <a:off x="304800" y="1371600"/>
            <a:ext cx="7620000" cy="685800"/>
          </a:xfrm>
        </p:spPr>
        <p:txBody>
          <a:bodyPr/>
          <a:lstStyle/>
          <a:p>
            <a:r>
              <a:rPr lang="en-US" sz="3600" dirty="0"/>
              <a:t>Topologies: </a:t>
            </a:r>
            <a:r>
              <a:rPr lang="en-US" dirty="0" smtClean="0"/>
              <a:t>star, or peer</a:t>
            </a:r>
            <a:r>
              <a:rPr lang="en-US" dirty="0"/>
              <a:t>-</a:t>
            </a:r>
            <a:r>
              <a:rPr lang="en-US" dirty="0" smtClean="0"/>
              <a:t>peer</a:t>
            </a:r>
            <a:endParaRPr lang="en-US" dirty="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8</a:t>
            </a:fld>
            <a:endParaRPr lang="en-US"/>
          </a:p>
        </p:txBody>
      </p:sp>
      <p:pic>
        <p:nvPicPr>
          <p:cNvPr id="7" name="Picture 6"/>
          <p:cNvPicPr>
            <a:picLocks noChangeAspect="1"/>
          </p:cNvPicPr>
          <p:nvPr/>
        </p:nvPicPr>
        <p:blipFill>
          <a:blip r:embed="rId2"/>
          <a:stretch>
            <a:fillRect/>
          </a:stretch>
        </p:blipFill>
        <p:spPr>
          <a:xfrm>
            <a:off x="457200" y="2362200"/>
            <a:ext cx="8077200" cy="4021945"/>
          </a:xfrm>
          <a:prstGeom prst="rect">
            <a:avLst/>
          </a:prstGeom>
        </p:spPr>
      </p:pic>
    </p:spTree>
    <p:extLst>
      <p:ext uri="{BB962C8B-B14F-4D97-AF65-F5344CB8AC3E}">
        <p14:creationId xmlns:p14="http://schemas.microsoft.com/office/powerpoint/2010/main" val="168422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802.15.4 Overview: </a:t>
            </a:r>
            <a:br>
              <a:rPr lang="en-US" dirty="0" smtClean="0"/>
            </a:br>
            <a:r>
              <a:rPr lang="en-US" dirty="0" smtClean="0"/>
              <a:t>Cluster Tree as one form of a mesh</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9</a:t>
            </a:fld>
            <a:endParaRPr lang="en-US"/>
          </a:p>
        </p:txBody>
      </p:sp>
      <p:pic>
        <p:nvPicPr>
          <p:cNvPr id="7" name="Picture 6"/>
          <p:cNvPicPr>
            <a:picLocks noChangeAspect="1"/>
          </p:cNvPicPr>
          <p:nvPr/>
        </p:nvPicPr>
        <p:blipFill>
          <a:blip r:embed="rId2"/>
          <a:stretch>
            <a:fillRect/>
          </a:stretch>
        </p:blipFill>
        <p:spPr>
          <a:xfrm>
            <a:off x="457200" y="1800757"/>
            <a:ext cx="6705600" cy="4193754"/>
          </a:xfrm>
          <a:prstGeom prst="rect">
            <a:avLst/>
          </a:prstGeom>
        </p:spPr>
      </p:pic>
    </p:spTree>
    <p:extLst>
      <p:ext uri="{BB962C8B-B14F-4D97-AF65-F5344CB8AC3E}">
        <p14:creationId xmlns:p14="http://schemas.microsoft.com/office/powerpoint/2010/main" val="394306189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2891</TotalTime>
  <Words>2313</Words>
  <Application>Microsoft Macintosh PowerPoint</Application>
  <PresentationFormat>On-screen Show (4:3)</PresentationFormat>
  <Paragraphs>289</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Mesh Networking – at 802.15.4’s DLL</vt:lpstr>
      <vt:lpstr>IEEE 802.15.4 Overview How significant is 802.15.4?</vt:lpstr>
      <vt:lpstr>IEEE 802.15.4 Overview Historical Perspective</vt:lpstr>
      <vt:lpstr>IEEE 802.15.4 Overview</vt:lpstr>
      <vt:lpstr>IEEE 802.15.4 Overview</vt:lpstr>
      <vt:lpstr>IEEE 802.15.4 Overview</vt:lpstr>
      <vt:lpstr>IEEE 802.15.4 Overview</vt:lpstr>
      <vt:lpstr>IEEE 802.15.4 Overview:  Cluster Tree as one form of a mesh</vt:lpstr>
      <vt:lpstr>Mesh Standards</vt:lpstr>
      <vt:lpstr>Mesh Standards:  IEEE 802.15.5 Overview</vt:lpstr>
      <vt:lpstr>Mesh Standards:  IEEE 802.15.5 Overview</vt:lpstr>
      <vt:lpstr>Mesh Standards:  IEEE 802.15.5 Overview</vt:lpstr>
      <vt:lpstr>Mesh Standards:  IEEE 802.15.5 Overview</vt:lpstr>
      <vt:lpstr>Mesh Standards:  IETF RPL Overview</vt:lpstr>
      <vt:lpstr>Mesh Standards:  IETF RPL Overview</vt:lpstr>
      <vt:lpstr>Mesh Standards:  Proprietary</vt:lpstr>
      <vt:lpstr>Industrial Mesh Network Overview</vt:lpstr>
      <vt:lpstr>Industrial Mesh Network Overview</vt:lpstr>
      <vt:lpstr>IEC 62591 (Wireless HART) Overview</vt:lpstr>
      <vt:lpstr>IEC 62591 (Wireless HART) Overview</vt:lpstr>
      <vt:lpstr>Industrial Mesh Networks IEC 62591 (Wireless HART) Overview</vt:lpstr>
      <vt:lpstr>Industrial Mesh Networks IEC 62601 (WIA-PA) Overview</vt:lpstr>
      <vt:lpstr>IEC62601 (WIA-PA) Overview Architecture</vt:lpstr>
      <vt:lpstr>IEC62601 (WIA-PA) Overview</vt:lpstr>
      <vt:lpstr>Industrial Mesh Networks IEC 62734 (ISA100.11a) Overview</vt:lpstr>
      <vt:lpstr>Industrial Mesh Networks IEC 62734 (ISA100.11a) Architecture</vt:lpstr>
      <vt:lpstr>Industrial Mesh Networks IEC 62734 (ISA100.11a) Overview</vt:lpstr>
      <vt:lpstr>Industrial Mesh Networks IEC 62734 (ISA100.11a) Overview</vt:lpstr>
      <vt:lpstr>Industrial Mesh Networks IEC 62734 (ISA100.11a) Overview</vt:lpstr>
      <vt:lpstr>Industrial Mesh Networks IEC 62734 (ISA100.11a) Overview</vt:lpstr>
      <vt:lpstr>Utility Networks</vt:lpstr>
      <vt:lpstr>Utility Networks:  ZigBee Overview</vt:lpstr>
      <vt:lpstr>Utility Networks:  ZigBee Overview</vt:lpstr>
      <vt:lpstr>Summary</vt:lpstr>
    </vt:vector>
  </TitlesOfParts>
  <Manager/>
  <Company>Kinney Consulting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Mesh Networking over IEEE 802.15.4</dc:title>
  <dc:subject>IEEE 802.15 &lt;Mesh Networking&gt;</dc:subject>
  <dc:creator>Patrick Kinney</dc:creator>
  <cp:keywords/>
  <dc:description>&lt;15-13-0493-00-0000&gt;</dc:description>
  <cp:lastModifiedBy>Pat Kinney</cp:lastModifiedBy>
  <cp:revision>110</cp:revision>
  <cp:lastPrinted>1998-02-10T13:28:06Z</cp:lastPrinted>
  <dcterms:created xsi:type="dcterms:W3CDTF">1999-11-08T18:59:45Z</dcterms:created>
  <dcterms:modified xsi:type="dcterms:W3CDTF">2013-09-04T12:28:47Z</dcterms:modified>
  <cp:category/>
</cp:coreProperties>
</file>