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6"/>
  </p:notesMasterIdLst>
  <p:handoutMasterIdLst>
    <p:handoutMasterId r:id="rId27"/>
  </p:handoutMasterIdLst>
  <p:sldIdLst>
    <p:sldId id="908" r:id="rId2"/>
    <p:sldId id="929" r:id="rId3"/>
    <p:sldId id="917" r:id="rId4"/>
    <p:sldId id="919" r:id="rId5"/>
    <p:sldId id="920" r:id="rId6"/>
    <p:sldId id="921" r:id="rId7"/>
    <p:sldId id="918" r:id="rId8"/>
    <p:sldId id="924" r:id="rId9"/>
    <p:sldId id="912" r:id="rId10"/>
    <p:sldId id="913" r:id="rId11"/>
    <p:sldId id="922" r:id="rId12"/>
    <p:sldId id="914" r:id="rId13"/>
    <p:sldId id="915" r:id="rId14"/>
    <p:sldId id="923" r:id="rId15"/>
    <p:sldId id="925" r:id="rId16"/>
    <p:sldId id="930" r:id="rId17"/>
    <p:sldId id="927" r:id="rId18"/>
    <p:sldId id="926" r:id="rId19"/>
    <p:sldId id="931" r:id="rId20"/>
    <p:sldId id="928" r:id="rId21"/>
    <p:sldId id="932" r:id="rId22"/>
    <p:sldId id="933" r:id="rId23"/>
    <p:sldId id="934" r:id="rId24"/>
    <p:sldId id="916" r:id="rId25"/>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03" autoAdjust="0"/>
    <p:restoredTop sz="91777" autoAdjust="0"/>
  </p:normalViewPr>
  <p:slideViewPr>
    <p:cSldViewPr>
      <p:cViewPr varScale="1">
        <p:scale>
          <a:sx n="111" d="100"/>
          <a:sy n="111" d="100"/>
        </p:scale>
        <p:origin x="184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06"/>
    </p:cViewPr>
  </p:sorterViewPr>
  <p:notesViewPr>
    <p:cSldViewPr>
      <p:cViewPr varScale="1">
        <p:scale>
          <a:sx n="49" d="100"/>
          <a:sy n="49" d="100"/>
        </p:scale>
        <p:origin x="-192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9/16/2013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2639402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7331"/>
            <a:ext cx="271462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US" altLang="ko-KR" sz="1400" b="1" dirty="0">
                <a:latin typeface="Times New Roman" pitchFamily="18" charset="0"/>
              </a:rPr>
              <a:t>Doc: IEEE </a:t>
            </a:r>
            <a:r>
              <a:rPr lang="en-US" altLang="ko-KR" sz="1400" b="1" dirty="0" smtClean="0">
                <a:latin typeface="Times New Roman" pitchFamily="18" charset="0"/>
              </a:rPr>
              <a:t>15-13-0488-01-0008</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smtClean="0">
                <a:latin typeface="Times New Roman" pitchFamily="18" charset="0"/>
              </a:rPr>
              <a:t>Sep </a:t>
            </a:r>
            <a:r>
              <a:rPr lang="en-US" altLang="ko-KR" sz="1400" b="1" dirty="0">
                <a:latin typeface="Times New Roman" pitchFamily="18" charset="0"/>
              </a:rPr>
              <a:t>2013</a:t>
            </a: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[Multi-hop multicast simulation result for PAC networks]</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smtClean="0">
                <a:ea typeface="宋体" pitchFamily="2" charset="-122"/>
              </a:rPr>
              <a:t>[August 27th, 2013]</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Sungrae</a:t>
            </a:r>
            <a:r>
              <a:rPr lang="en-US" altLang="zh-CN" sz="1400" dirty="0">
                <a:ea typeface="宋体" pitchFamily="2" charset="-122"/>
              </a:rPr>
              <a:t> 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documents </a:t>
            </a:r>
            <a:r>
              <a:rPr lang="en-US" altLang="ja-JP" sz="1400" dirty="0" smtClean="0">
                <a:ea typeface="ＭＳ Ｐゴシック" pitchFamily="50" charset="-128"/>
              </a:rPr>
              <a:t>include simulation result of </a:t>
            </a:r>
            <a:r>
              <a:rPr lang="en-US" altLang="zh-CN" sz="1400" dirty="0" smtClean="0">
                <a:ea typeface="宋体" pitchFamily="2" charset="-122"/>
              </a:rPr>
              <a:t>multi-hop multicast protocol for </a:t>
            </a:r>
            <a:r>
              <a:rPr lang="en-US" altLang="zh-CN" sz="1400" dirty="0">
                <a:ea typeface="宋体" pitchFamily="2" charset="-122"/>
              </a:rPr>
              <a:t>IEEE 802.15.8]</a:t>
            </a: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To provide materials for discussion in 802.15.8 TG</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Reliability (Scenario </a:t>
            </a:r>
            <a:r>
              <a:rPr lang="en-US" altLang="ko-KR" dirty="0" smtClean="0"/>
              <a:t>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10</a:t>
            </a:fld>
            <a:endParaRPr lang="en-US" altLang="ko-KR"/>
          </a:p>
        </p:txBody>
      </p:sp>
      <p:pic>
        <p:nvPicPr>
          <p:cNvPr id="5124" name="Picture 4" descr="C:\Users\Administrator\Documents\네이트온 받은 파일\sc2_reliabilit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96" y="1340768"/>
            <a:ext cx="6636566" cy="496855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070081" y="1793719"/>
            <a:ext cx="2659702" cy="3970318"/>
          </a:xfrm>
          <a:prstGeom prst="rect">
            <a:avLst/>
          </a:prstGeom>
          <a:noFill/>
        </p:spPr>
        <p:txBody>
          <a:bodyPr wrap="none" rtlCol="0">
            <a:spAutoFit/>
          </a:bodyPr>
          <a:lstStyle/>
          <a:p>
            <a:pPr algn="ctr"/>
            <a:r>
              <a:rPr lang="en-US" altLang="ko-KR" dirty="0" smtClean="0">
                <a:sym typeface="Wingdings" pitchFamily="2" charset="2"/>
              </a:rPr>
              <a:t>Our scheme:</a:t>
            </a:r>
          </a:p>
          <a:p>
            <a:pPr algn="ctr"/>
            <a:r>
              <a:rPr lang="en-US" altLang="ko-KR" dirty="0" smtClean="0">
                <a:sym typeface="Wingdings" pitchFamily="2" charset="2"/>
              </a:rPr>
              <a:t>Best performance</a:t>
            </a:r>
          </a:p>
          <a:p>
            <a:pPr algn="ctr"/>
            <a:endParaRPr lang="en-US" altLang="ko-KR" dirty="0" smtClean="0">
              <a:sym typeface="Wingdings" pitchFamily="2" charset="2"/>
            </a:endParaRPr>
          </a:p>
          <a:p>
            <a:pPr algn="ctr"/>
            <a:endParaRPr lang="en-US" altLang="ko-KR" dirty="0">
              <a:sym typeface="Wingdings" pitchFamily="2" charset="2"/>
            </a:endParaRPr>
          </a:p>
          <a:p>
            <a:pPr algn="ctr"/>
            <a:r>
              <a:rPr lang="en-US" altLang="ko-KR" dirty="0" smtClean="0">
                <a:sym typeface="Wingdings" pitchFamily="2" charset="2"/>
              </a:rPr>
              <a:t>ACK-based:</a:t>
            </a:r>
            <a:endParaRPr lang="en-US" altLang="ko-KR" dirty="0">
              <a:sym typeface="Wingdings" pitchFamily="2" charset="2"/>
            </a:endParaRPr>
          </a:p>
          <a:p>
            <a:pPr algn="ctr"/>
            <a:r>
              <a:rPr lang="en-US" altLang="ko-KR" dirty="0" smtClean="0">
                <a:sym typeface="Wingdings" pitchFamily="2" charset="2"/>
              </a:rPr>
              <a:t>When a large number of</a:t>
            </a:r>
          </a:p>
          <a:p>
            <a:pPr algn="ctr"/>
            <a:r>
              <a:rPr lang="en-US" altLang="ko-KR" dirty="0" smtClean="0">
                <a:sym typeface="Wingdings" pitchFamily="2" charset="2"/>
              </a:rPr>
              <a:t>nodes located, reliability</a:t>
            </a:r>
          </a:p>
          <a:p>
            <a:pPr algn="ctr"/>
            <a:r>
              <a:rPr lang="en-US" altLang="ko-KR" dirty="0" smtClean="0">
                <a:sym typeface="Wingdings" pitchFamily="2" charset="2"/>
              </a:rPr>
              <a:t>get worse due to ACK </a:t>
            </a:r>
          </a:p>
          <a:p>
            <a:pPr algn="ctr"/>
            <a:r>
              <a:rPr lang="en-US" altLang="ko-KR" dirty="0" smtClean="0">
                <a:sym typeface="Wingdings" pitchFamily="2" charset="2"/>
              </a:rPr>
              <a:t>Collision</a:t>
            </a:r>
          </a:p>
          <a:p>
            <a:pPr algn="ctr"/>
            <a:endParaRPr lang="en-US" altLang="ko-KR" dirty="0">
              <a:sym typeface="Wingdings" pitchFamily="2" charset="2"/>
            </a:endParaRPr>
          </a:p>
          <a:p>
            <a:pPr algn="ctr"/>
            <a:endParaRPr lang="en-US" altLang="ko-KR" dirty="0" smtClean="0">
              <a:sym typeface="Wingdings" pitchFamily="2" charset="2"/>
            </a:endParaRPr>
          </a:p>
          <a:p>
            <a:pPr algn="ctr"/>
            <a:r>
              <a:rPr lang="en-US" altLang="ko-KR" dirty="0" smtClean="0">
                <a:sym typeface="Wingdings" pitchFamily="2" charset="2"/>
              </a:rPr>
              <a:t>No ACK-based</a:t>
            </a:r>
            <a:r>
              <a:rPr lang="en-US" altLang="ko-KR" dirty="0">
                <a:sym typeface="Wingdings" pitchFamily="2" charset="2"/>
              </a:rPr>
              <a:t>:</a:t>
            </a:r>
          </a:p>
          <a:p>
            <a:pPr algn="ctr"/>
            <a:r>
              <a:rPr lang="en-US" altLang="ko-KR" dirty="0">
                <a:sym typeface="Wingdings" pitchFamily="2" charset="2"/>
              </a:rPr>
              <a:t>No reliability support</a:t>
            </a:r>
          </a:p>
          <a:p>
            <a:pPr algn="ctr"/>
            <a:endParaRPr lang="en-US" altLang="ko-KR" dirty="0" smtClean="0">
              <a:sym typeface="Wingdings" pitchFamily="2" charset="2"/>
            </a:endParaRPr>
          </a:p>
        </p:txBody>
      </p:sp>
      <p:cxnSp>
        <p:nvCxnSpPr>
          <p:cNvPr id="9" name="직선 화살표 연결선 8"/>
          <p:cNvCxnSpPr/>
          <p:nvPr/>
        </p:nvCxnSpPr>
        <p:spPr bwMode="auto">
          <a:xfrm>
            <a:off x="5940152" y="2152280"/>
            <a:ext cx="504056" cy="52584"/>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cxnSp>
        <p:nvCxnSpPr>
          <p:cNvPr id="11" name="직선 화살표 연결선 10"/>
          <p:cNvCxnSpPr/>
          <p:nvPr/>
        </p:nvCxnSpPr>
        <p:spPr bwMode="auto">
          <a:xfrm flipV="1">
            <a:off x="6036826" y="5373216"/>
            <a:ext cx="407382" cy="390821"/>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cxnSp>
        <p:nvCxnSpPr>
          <p:cNvPr id="14" name="직선 화살표 연결선 13"/>
          <p:cNvCxnSpPr/>
          <p:nvPr/>
        </p:nvCxnSpPr>
        <p:spPr bwMode="auto">
          <a:xfrm flipV="1">
            <a:off x="5833135" y="4149080"/>
            <a:ext cx="407382" cy="678854"/>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Tree>
    <p:extLst>
      <p:ext uri="{BB962C8B-B14F-4D97-AF65-F5344CB8AC3E}">
        <p14:creationId xmlns:p14="http://schemas.microsoft.com/office/powerpoint/2010/main" val="1130733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11</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close to 1 </a:t>
            </a:r>
          </a:p>
          <a:p>
            <a:pPr lvl="1"/>
            <a:r>
              <a:rPr lang="en-US" altLang="ko-KR" dirty="0" smtClean="0"/>
              <a:t>All PDs have equal opportunity to send multicast data. (All transmitters have same inter arrival rate : 2 frames/sec)</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val="860208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Areal </a:t>
            </a:r>
            <a:r>
              <a:rPr lang="en-US" altLang="ko-KR" dirty="0"/>
              <a:t>Sum </a:t>
            </a:r>
            <a:r>
              <a:rPr lang="en-US" altLang="ko-KR" dirty="0" err="1"/>
              <a:t>Goodput</a:t>
            </a:r>
            <a:r>
              <a:rPr lang="en-US" altLang="ko-KR" dirty="0"/>
              <a:t>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12</a:t>
            </a:fld>
            <a:endParaRPr lang="en-US" altLang="ko-KR"/>
          </a:p>
        </p:txBody>
      </p:sp>
      <p:pic>
        <p:nvPicPr>
          <p:cNvPr id="6147" name="Picture 3" descr="C:\Users\Administrator\Documents\네이트온 받은 파일\sc3_goodpu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595239"/>
            <a:ext cx="6348020" cy="475252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918001" y="2060848"/>
            <a:ext cx="3377015" cy="2308324"/>
          </a:xfrm>
          <a:prstGeom prst="rect">
            <a:avLst/>
          </a:prstGeom>
          <a:noFill/>
        </p:spPr>
        <p:txBody>
          <a:bodyPr wrap="none" rtlCol="0">
            <a:spAutoFit/>
          </a:bodyPr>
          <a:lstStyle/>
          <a:p>
            <a:pPr algn="ctr"/>
            <a:r>
              <a:rPr lang="en-US" altLang="ko-KR" sz="1600" dirty="0" smtClean="0">
                <a:sym typeface="Wingdings" pitchFamily="2" charset="2"/>
              </a:rPr>
              <a:t>Our protocol achieves the best</a:t>
            </a:r>
          </a:p>
          <a:p>
            <a:pPr algn="ctr"/>
            <a:r>
              <a:rPr lang="en-US" altLang="ko-KR" sz="1600" dirty="0" smtClean="0">
                <a:sym typeface="Wingdings" pitchFamily="2" charset="2"/>
              </a:rPr>
              <a:t>performance.</a:t>
            </a:r>
          </a:p>
          <a:p>
            <a:pPr algn="ctr"/>
            <a:endParaRPr lang="en-US" altLang="ko-KR" sz="1600" dirty="0" smtClean="0">
              <a:sym typeface="Wingdings" pitchFamily="2" charset="2"/>
            </a:endParaRPr>
          </a:p>
          <a:p>
            <a:pPr algn="ctr"/>
            <a:r>
              <a:rPr lang="en-US" altLang="ko-KR" sz="1600" dirty="0" smtClean="0">
                <a:sym typeface="Wingdings" pitchFamily="2" charset="2"/>
              </a:rPr>
              <a:t>In multi-hop scenario, there are</a:t>
            </a:r>
          </a:p>
          <a:p>
            <a:pPr algn="ctr"/>
            <a:r>
              <a:rPr lang="en-US" altLang="ko-KR" sz="1600" dirty="0" smtClean="0">
                <a:sym typeface="Wingdings" pitchFamily="2" charset="2"/>
              </a:rPr>
              <a:t>forwarding nodes. If they do</a:t>
            </a:r>
          </a:p>
          <a:p>
            <a:pPr algn="ctr"/>
            <a:r>
              <a:rPr lang="en-US" altLang="ko-KR" sz="1600" dirty="0" smtClean="0">
                <a:sym typeface="Wingdings" pitchFamily="2" charset="2"/>
              </a:rPr>
              <a:t>not receive the frame successfully, </a:t>
            </a:r>
          </a:p>
          <a:p>
            <a:pPr algn="ctr"/>
            <a:r>
              <a:rPr lang="en-US" altLang="ko-KR" sz="1600" dirty="0" smtClean="0">
                <a:sym typeface="Wingdings" pitchFamily="2" charset="2"/>
              </a:rPr>
              <a:t>they do not forward frame</a:t>
            </a:r>
          </a:p>
          <a:p>
            <a:pPr marL="285750" indent="-285750" algn="ctr">
              <a:buFont typeface="Wingdings"/>
              <a:buChar char="à"/>
            </a:pPr>
            <a:r>
              <a:rPr lang="en-US" altLang="ko-KR" sz="1600" dirty="0" smtClean="0">
                <a:sym typeface="Wingdings" pitchFamily="2" charset="2"/>
              </a:rPr>
              <a:t>No-ACK based scheme’s</a:t>
            </a:r>
          </a:p>
          <a:p>
            <a:pPr algn="ctr"/>
            <a:r>
              <a:rPr lang="en-US" altLang="ko-KR" sz="1600" dirty="0" smtClean="0">
                <a:sym typeface="Wingdings" pitchFamily="2" charset="2"/>
              </a:rPr>
              <a:t>performance is the worst.</a:t>
            </a:r>
          </a:p>
        </p:txBody>
      </p:sp>
    </p:spTree>
    <p:extLst>
      <p:ext uri="{BB962C8B-B14F-4D97-AF65-F5344CB8AC3E}">
        <p14:creationId xmlns:p14="http://schemas.microsoft.com/office/powerpoint/2010/main" val="2957658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Reliability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pic>
        <p:nvPicPr>
          <p:cNvPr id="7171" name="Picture 3" descr="C:\Users\Administrator\Documents\네이트온 받은 파일\sc3_reliabilit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355179"/>
            <a:ext cx="6636566" cy="4968552"/>
          </a:xfrm>
          <a:prstGeom prst="rect">
            <a:avLst/>
          </a:prstGeom>
          <a:noFill/>
          <a:extLst>
            <a:ext uri="{909E8E84-426E-40DD-AFC4-6F175D3DCCD1}">
              <a14:hiddenFill xmlns:a14="http://schemas.microsoft.com/office/drawing/2010/main">
                <a:solidFill>
                  <a:srgbClr val="FFFFFF"/>
                </a:solidFill>
              </a14:hiddenFill>
            </a:ext>
          </a:extLst>
        </p:spPr>
      </p:pic>
      <p:sp>
        <p:nvSpPr>
          <p:cNvPr id="7" name="직사각형 6"/>
          <p:cNvSpPr/>
          <p:nvPr/>
        </p:nvSpPr>
        <p:spPr bwMode="auto">
          <a:xfrm>
            <a:off x="899592" y="3645024"/>
            <a:ext cx="1080120" cy="720080"/>
          </a:xfrm>
          <a:prstGeom prst="rect">
            <a:avLst/>
          </a:prstGeom>
          <a:noFill/>
          <a:ln w="381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sp>
        <p:nvSpPr>
          <p:cNvPr id="5" name="TextBox 4"/>
          <p:cNvSpPr txBox="1"/>
          <p:nvPr/>
        </p:nvSpPr>
        <p:spPr>
          <a:xfrm>
            <a:off x="1000949" y="4941168"/>
            <a:ext cx="4634667" cy="646331"/>
          </a:xfrm>
          <a:prstGeom prst="rect">
            <a:avLst/>
          </a:prstGeom>
          <a:noFill/>
        </p:spPr>
        <p:txBody>
          <a:bodyPr wrap="none" rtlCol="0">
            <a:spAutoFit/>
          </a:bodyPr>
          <a:lstStyle/>
          <a:p>
            <a:r>
              <a:rPr lang="en-US" altLang="ko-KR" dirty="0" smtClean="0"/>
              <a:t>Due to pre ACK, proposed scheme’s</a:t>
            </a:r>
          </a:p>
          <a:p>
            <a:r>
              <a:rPr lang="en-US" altLang="ko-KR" dirty="0" smtClean="0"/>
              <a:t>reliability is lower than ACK-based scheme</a:t>
            </a:r>
          </a:p>
        </p:txBody>
      </p:sp>
      <p:cxnSp>
        <p:nvCxnSpPr>
          <p:cNvPr id="9" name="직선 화살표 연결선 8"/>
          <p:cNvCxnSpPr/>
          <p:nvPr/>
        </p:nvCxnSpPr>
        <p:spPr bwMode="auto">
          <a:xfrm>
            <a:off x="1439652" y="4437112"/>
            <a:ext cx="396044" cy="504056"/>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
        <p:nvSpPr>
          <p:cNvPr id="8" name="TextBox 7"/>
          <p:cNvSpPr txBox="1"/>
          <p:nvPr/>
        </p:nvSpPr>
        <p:spPr>
          <a:xfrm>
            <a:off x="6228183" y="4110171"/>
            <a:ext cx="2749471" cy="1477328"/>
          </a:xfrm>
          <a:prstGeom prst="rect">
            <a:avLst/>
          </a:prstGeom>
          <a:noFill/>
        </p:spPr>
        <p:txBody>
          <a:bodyPr wrap="none" rtlCol="0">
            <a:spAutoFit/>
          </a:bodyPr>
          <a:lstStyle/>
          <a:p>
            <a:pPr algn="ctr"/>
            <a:r>
              <a:rPr lang="en-US" altLang="ko-KR" dirty="0" smtClean="0"/>
              <a:t>When a small number of </a:t>
            </a:r>
          </a:p>
          <a:p>
            <a:pPr algn="ctr"/>
            <a:r>
              <a:rPr lang="en-US" altLang="ko-KR" dirty="0" smtClean="0"/>
              <a:t>nodes are located, the </a:t>
            </a:r>
          </a:p>
          <a:p>
            <a:pPr algn="ctr"/>
            <a:r>
              <a:rPr lang="en-US" altLang="ko-KR" dirty="0" smtClean="0"/>
              <a:t>efficiency of pre ACK </a:t>
            </a:r>
          </a:p>
          <a:p>
            <a:pPr algn="ctr"/>
            <a:r>
              <a:rPr lang="en-US" altLang="ko-KR" dirty="0" smtClean="0"/>
              <a:t>gets worse.</a:t>
            </a:r>
          </a:p>
          <a:p>
            <a:pPr algn="ctr"/>
            <a:endParaRPr lang="ko-KR" altLang="en-US" dirty="0"/>
          </a:p>
        </p:txBody>
      </p:sp>
      <p:sp>
        <p:nvSpPr>
          <p:cNvPr id="12" name="TextBox 11"/>
          <p:cNvSpPr txBox="1"/>
          <p:nvPr/>
        </p:nvSpPr>
        <p:spPr>
          <a:xfrm>
            <a:off x="6093529" y="2639126"/>
            <a:ext cx="3018776" cy="1200329"/>
          </a:xfrm>
          <a:prstGeom prst="rect">
            <a:avLst/>
          </a:prstGeom>
          <a:noFill/>
        </p:spPr>
        <p:txBody>
          <a:bodyPr wrap="none" rtlCol="0">
            <a:spAutoFit/>
          </a:bodyPr>
          <a:lstStyle/>
          <a:p>
            <a:pPr algn="ctr"/>
            <a:r>
              <a:rPr lang="en-US" altLang="ko-KR" dirty="0" smtClean="0"/>
              <a:t>Proposed scheme achieves</a:t>
            </a:r>
          </a:p>
          <a:p>
            <a:pPr algn="ctr"/>
            <a:r>
              <a:rPr lang="en-US" altLang="ko-KR" dirty="0" smtClean="0"/>
              <a:t>the best performance in</a:t>
            </a:r>
          </a:p>
          <a:p>
            <a:pPr algn="ctr"/>
            <a:r>
              <a:rPr lang="en-US" altLang="ko-KR" dirty="0" smtClean="0"/>
              <a:t>a large number of nodes.</a:t>
            </a:r>
          </a:p>
          <a:p>
            <a:pPr algn="ctr"/>
            <a:endParaRPr lang="ko-KR" altLang="en-US" dirty="0"/>
          </a:p>
        </p:txBody>
      </p:sp>
      <p:cxnSp>
        <p:nvCxnSpPr>
          <p:cNvPr id="13" name="직선 화살표 연결선 12"/>
          <p:cNvCxnSpPr/>
          <p:nvPr/>
        </p:nvCxnSpPr>
        <p:spPr bwMode="auto">
          <a:xfrm flipV="1">
            <a:off x="5953215" y="3645024"/>
            <a:ext cx="396044" cy="864096"/>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Tree>
    <p:extLst>
      <p:ext uri="{BB962C8B-B14F-4D97-AF65-F5344CB8AC3E}">
        <p14:creationId xmlns:p14="http://schemas.microsoft.com/office/powerpoint/2010/main" val="77987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close to 1 </a:t>
            </a:r>
          </a:p>
          <a:p>
            <a:pPr lvl="1"/>
            <a:r>
              <a:rPr lang="en-US" altLang="ko-KR" dirty="0"/>
              <a:t>All PDs have equal opportunity to send multicast data. (All transmitters have same inter arrival rate : 2 frames/sec</a:t>
            </a:r>
            <a:r>
              <a:rPr lang="en-US" altLang="ko-KR" dirty="0" smtClean="0"/>
              <a:t>).</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val="2210044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Areal </a:t>
            </a:r>
            <a:r>
              <a:rPr lang="en-US" altLang="ko-KR" dirty="0"/>
              <a:t>Sum </a:t>
            </a:r>
            <a:r>
              <a:rPr lang="en-US" altLang="ko-KR" dirty="0" err="1"/>
              <a:t>Goodput</a:t>
            </a:r>
            <a:r>
              <a:rPr lang="en-US" altLang="ko-KR" dirty="0"/>
              <a:t>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sp>
        <p:nvSpPr>
          <p:cNvPr id="7" name="TextBox 6"/>
          <p:cNvSpPr txBox="1"/>
          <p:nvPr/>
        </p:nvSpPr>
        <p:spPr>
          <a:xfrm>
            <a:off x="6103465" y="1628800"/>
            <a:ext cx="2933031" cy="2554545"/>
          </a:xfrm>
          <a:prstGeom prst="rect">
            <a:avLst/>
          </a:prstGeom>
          <a:noFill/>
        </p:spPr>
        <p:txBody>
          <a:bodyPr wrap="square" rtlCol="0">
            <a:spAutoFit/>
          </a:bodyPr>
          <a:lstStyle/>
          <a:p>
            <a:pPr algn="ctr"/>
            <a:r>
              <a:rPr lang="en-US" altLang="ko-KR" sz="1600" dirty="0" smtClean="0">
                <a:sym typeface="Wingdings" pitchFamily="2" charset="2"/>
              </a:rPr>
              <a:t>Our protocol achieves the best</a:t>
            </a:r>
          </a:p>
          <a:p>
            <a:pPr algn="ctr"/>
            <a:r>
              <a:rPr lang="en-US" altLang="ko-KR" sz="1600" dirty="0" smtClean="0">
                <a:sym typeface="Wingdings" pitchFamily="2" charset="2"/>
              </a:rPr>
              <a:t>performance.</a:t>
            </a:r>
          </a:p>
          <a:p>
            <a:pPr algn="ctr"/>
            <a:endParaRPr lang="en-US" altLang="ko-KR" sz="1600" dirty="0" smtClean="0">
              <a:sym typeface="Wingdings" pitchFamily="2" charset="2"/>
            </a:endParaRPr>
          </a:p>
          <a:p>
            <a:pPr algn="ctr"/>
            <a:r>
              <a:rPr lang="en-US" altLang="ko-KR" sz="1600" dirty="0" smtClean="0">
                <a:sym typeface="Wingdings" pitchFamily="2" charset="2"/>
              </a:rPr>
              <a:t>No-ACK based-</a:t>
            </a:r>
            <a:r>
              <a:rPr lang="en-US" altLang="ko-KR" sz="1600" dirty="0">
                <a:sym typeface="Wingdings" pitchFamily="2" charset="2"/>
              </a:rPr>
              <a:t>S</a:t>
            </a:r>
            <a:r>
              <a:rPr lang="en-US" altLang="ko-KR" sz="1600" dirty="0" smtClean="0">
                <a:sym typeface="Wingdings" pitchFamily="2" charset="2"/>
              </a:rPr>
              <a:t>cheme is lower than ours.</a:t>
            </a:r>
          </a:p>
          <a:p>
            <a:pPr algn="ctr"/>
            <a:r>
              <a:rPr lang="en-US" altLang="ko-KR" sz="1600" dirty="0" smtClean="0">
                <a:sym typeface="Wingdings" pitchFamily="2" charset="2"/>
              </a:rPr>
              <a:t/>
            </a:r>
            <a:br>
              <a:rPr lang="en-US" altLang="ko-KR" sz="1600" dirty="0" smtClean="0">
                <a:sym typeface="Wingdings" pitchFamily="2" charset="2"/>
              </a:rPr>
            </a:br>
            <a:r>
              <a:rPr lang="en-US" altLang="ko-KR" sz="1600" dirty="0" smtClean="0">
                <a:sym typeface="Wingdings" pitchFamily="2" charset="2"/>
              </a:rPr>
              <a:t>This is because our protocol</a:t>
            </a:r>
            <a:br>
              <a:rPr lang="en-US" altLang="ko-KR" sz="1600" dirty="0" smtClean="0">
                <a:sym typeface="Wingdings" pitchFamily="2" charset="2"/>
              </a:rPr>
            </a:br>
            <a:r>
              <a:rPr lang="en-US" altLang="ko-KR" sz="1600" dirty="0" smtClean="0">
                <a:sym typeface="Wingdings" pitchFamily="2" charset="2"/>
              </a:rPr>
              <a:t>performs retransmission due</a:t>
            </a:r>
            <a:br>
              <a:rPr lang="en-US" altLang="ko-KR" sz="1600" dirty="0" smtClean="0">
                <a:sym typeface="Wingdings" pitchFamily="2" charset="2"/>
              </a:rPr>
            </a:br>
            <a:r>
              <a:rPr lang="en-US" altLang="ko-KR" sz="1600" dirty="0" smtClean="0">
                <a:sym typeface="Wingdings" pitchFamily="2" charset="2"/>
              </a:rPr>
              <a:t>to collision.</a:t>
            </a: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208" y="1412776"/>
            <a:ext cx="5343525" cy="4000500"/>
          </a:xfrm>
          <a:prstGeom prst="rect">
            <a:avLst/>
          </a:prstGeom>
        </p:spPr>
      </p:pic>
    </p:spTree>
    <p:extLst>
      <p:ext uri="{BB962C8B-B14F-4D97-AF65-F5344CB8AC3E}">
        <p14:creationId xmlns:p14="http://schemas.microsoft.com/office/powerpoint/2010/main" val="3099815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Reliability (Scenario 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sp>
        <p:nvSpPr>
          <p:cNvPr id="7" name="TextBox 6"/>
          <p:cNvSpPr txBox="1"/>
          <p:nvPr/>
        </p:nvSpPr>
        <p:spPr>
          <a:xfrm>
            <a:off x="5710519" y="2060848"/>
            <a:ext cx="3388428" cy="2800767"/>
          </a:xfrm>
          <a:prstGeom prst="rect">
            <a:avLst/>
          </a:prstGeom>
          <a:noFill/>
        </p:spPr>
        <p:txBody>
          <a:bodyPr wrap="none" rtlCol="0">
            <a:spAutoFit/>
          </a:bodyPr>
          <a:lstStyle/>
          <a:p>
            <a:pPr algn="ctr"/>
            <a:r>
              <a:rPr lang="en-US" altLang="ko-KR" sz="1600" dirty="0" smtClean="0">
                <a:sym typeface="Wingdings" pitchFamily="2" charset="2"/>
              </a:rPr>
              <a:t>Our protocol provides reliable</a:t>
            </a:r>
            <a:br>
              <a:rPr lang="en-US" altLang="ko-KR" sz="1600" dirty="0" smtClean="0">
                <a:sym typeface="Wingdings" pitchFamily="2" charset="2"/>
              </a:rPr>
            </a:br>
            <a:r>
              <a:rPr lang="en-US" altLang="ko-KR" sz="1600" dirty="0" smtClean="0">
                <a:sym typeface="Wingdings" pitchFamily="2" charset="2"/>
              </a:rPr>
              <a:t>transmission although collisions</a:t>
            </a:r>
            <a:br>
              <a:rPr lang="en-US" altLang="ko-KR" sz="1600" dirty="0" smtClean="0">
                <a:sym typeface="Wingdings" pitchFamily="2" charset="2"/>
              </a:rPr>
            </a:br>
            <a:r>
              <a:rPr lang="en-US" altLang="ko-KR" sz="1600" dirty="0" smtClean="0">
                <a:sym typeface="Wingdings" pitchFamily="2" charset="2"/>
              </a:rPr>
              <a:t>occur with background</a:t>
            </a:r>
            <a:br>
              <a:rPr lang="en-US" altLang="ko-KR" sz="1600" dirty="0" smtClean="0">
                <a:sym typeface="Wingdings" pitchFamily="2" charset="2"/>
              </a:rPr>
            </a:br>
            <a:r>
              <a:rPr lang="en-US" altLang="ko-KR" sz="1600" dirty="0" smtClean="0">
                <a:sym typeface="Wingdings" pitchFamily="2" charset="2"/>
              </a:rPr>
              <a:t>traffics.</a:t>
            </a:r>
          </a:p>
          <a:p>
            <a:pPr algn="ctr"/>
            <a:r>
              <a:rPr lang="en-US" altLang="ko-KR" sz="1600" dirty="0" smtClean="0">
                <a:sym typeface="Wingdings" pitchFamily="2" charset="2"/>
              </a:rPr>
              <a:t/>
            </a:r>
            <a:br>
              <a:rPr lang="en-US" altLang="ko-KR" sz="1600" dirty="0" smtClean="0">
                <a:sym typeface="Wingdings" pitchFamily="2" charset="2"/>
              </a:rPr>
            </a:br>
            <a:r>
              <a:rPr lang="en-US" altLang="ko-KR" sz="1600" dirty="0" smtClean="0">
                <a:sym typeface="Wingdings" pitchFamily="2" charset="2"/>
              </a:rPr>
              <a:t>However, if the background traffics</a:t>
            </a:r>
            <a:br>
              <a:rPr lang="en-US" altLang="ko-KR" sz="1600" dirty="0" smtClean="0">
                <a:sym typeface="Wingdings" pitchFamily="2" charset="2"/>
              </a:rPr>
            </a:br>
            <a:r>
              <a:rPr lang="en-US" altLang="ko-KR" sz="1600" dirty="0" smtClean="0">
                <a:sym typeface="Wingdings" pitchFamily="2" charset="2"/>
              </a:rPr>
              <a:t>are very heavy loaded </a:t>
            </a:r>
            <a:br>
              <a:rPr lang="en-US" altLang="ko-KR" sz="1600" dirty="0" smtClean="0">
                <a:sym typeface="Wingdings" pitchFamily="2" charset="2"/>
              </a:rPr>
            </a:br>
            <a:r>
              <a:rPr lang="en-US" altLang="ko-KR" sz="1600" dirty="0" smtClean="0">
                <a:sym typeface="Wingdings" pitchFamily="2" charset="2"/>
              </a:rPr>
              <a:t>(the background nodes = 128, </a:t>
            </a:r>
            <a:br>
              <a:rPr lang="en-US" altLang="ko-KR" sz="1600" dirty="0" smtClean="0">
                <a:sym typeface="Wingdings" pitchFamily="2" charset="2"/>
              </a:rPr>
            </a:br>
            <a:r>
              <a:rPr lang="en-US" altLang="ko-KR" sz="1600" dirty="0" smtClean="0">
                <a:sym typeface="Wingdings" pitchFamily="2" charset="2"/>
              </a:rPr>
              <a:t>background nodes generates </a:t>
            </a:r>
            <a:br>
              <a:rPr lang="en-US" altLang="ko-KR" sz="1600" dirty="0" smtClean="0">
                <a:sym typeface="Wingdings" pitchFamily="2" charset="2"/>
              </a:rPr>
            </a:br>
            <a:r>
              <a:rPr lang="en-US" altLang="ko-KR" sz="1600" dirty="0" smtClean="0">
                <a:sym typeface="Wingdings" pitchFamily="2" charset="2"/>
              </a:rPr>
              <a:t>10Mbps traffics), ACK collision</a:t>
            </a:r>
            <a:br>
              <a:rPr lang="en-US" altLang="ko-KR" sz="1600" dirty="0" smtClean="0">
                <a:sym typeface="Wingdings" pitchFamily="2" charset="2"/>
              </a:rPr>
            </a:br>
            <a:r>
              <a:rPr lang="en-US" altLang="ko-KR" sz="1600" dirty="0" smtClean="0">
                <a:sym typeface="Wingdings" pitchFamily="2" charset="2"/>
              </a:rPr>
              <a:t>is occurred often.</a:t>
            </a:r>
          </a:p>
        </p:txBody>
      </p:sp>
      <p:pic>
        <p:nvPicPr>
          <p:cNvPr id="6" name="그림 5"/>
          <p:cNvPicPr>
            <a:picLocks noChangeAspect="1"/>
          </p:cNvPicPr>
          <p:nvPr/>
        </p:nvPicPr>
        <p:blipFill rotWithShape="1">
          <a:blip r:embed="rId2">
            <a:extLst>
              <a:ext uri="{28A0092B-C50C-407E-A947-70E740481C1C}">
                <a14:useLocalDpi xmlns:a14="http://schemas.microsoft.com/office/drawing/2010/main" val="0"/>
              </a:ext>
            </a:extLst>
          </a:blip>
          <a:srcRect l="6904" t="6047" r="8337" b="3251"/>
          <a:stretch/>
        </p:blipFill>
        <p:spPr>
          <a:xfrm>
            <a:off x="685800" y="1412776"/>
            <a:ext cx="5075764" cy="3744416"/>
          </a:xfrm>
          <a:prstGeom prst="rect">
            <a:avLst/>
          </a:prstGeom>
        </p:spPr>
      </p:pic>
    </p:spTree>
    <p:extLst>
      <p:ext uri="{BB962C8B-B14F-4D97-AF65-F5344CB8AC3E}">
        <p14:creationId xmlns:p14="http://schemas.microsoft.com/office/powerpoint/2010/main" val="3101582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solidFill>
                  <a:prstClr val="black"/>
                </a:solidFill>
              </a:rPr>
              <a:t>Slide </a:t>
            </a:r>
            <a:fld id="{663B2C6A-A10B-4153-9678-0E313D0C0BBD}" type="slidenum">
              <a:rPr lang="en-US" altLang="ko-KR" smtClean="0">
                <a:solidFill>
                  <a:prstClr val="black"/>
                </a:solidFill>
              </a:rPr>
              <a:pPr>
                <a:defRPr/>
              </a:pPr>
              <a:t>17</a:t>
            </a:fld>
            <a:endParaRPr lang="en-US" altLang="ko-KR">
              <a:solidFill>
                <a:prstClr val="black"/>
              </a:solidFill>
            </a:endParaRP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close to 1 </a:t>
            </a:r>
          </a:p>
          <a:p>
            <a:pPr lvl="1"/>
            <a:r>
              <a:rPr lang="en-US" altLang="ko-KR" dirty="0"/>
              <a:t>All PDs have equal opportunity to send multicast data. (All transmitters have same inter arrival rate : 2 frames/sec</a:t>
            </a:r>
            <a:r>
              <a:rPr lang="en-US" altLang="ko-KR" dirty="0" smtClean="0"/>
              <a:t>).</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val="3987446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Areal </a:t>
            </a:r>
            <a:r>
              <a:rPr lang="en-US" altLang="ko-KR" dirty="0"/>
              <a:t>Sum </a:t>
            </a:r>
            <a:r>
              <a:rPr lang="en-US" altLang="ko-KR" dirty="0" err="1"/>
              <a:t>Goodput</a:t>
            </a:r>
            <a:r>
              <a:rPr lang="en-US" altLang="ko-KR" dirty="0"/>
              <a:t> (Scenario </a:t>
            </a:r>
            <a:r>
              <a:rPr lang="en-US" altLang="ko-KR" dirty="0" smtClean="0"/>
              <a:t>4)</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18</a:t>
            </a:fld>
            <a:endParaRPr lang="en-US" altLang="ko-KR"/>
          </a:p>
        </p:txBody>
      </p:sp>
      <p:sp>
        <p:nvSpPr>
          <p:cNvPr id="7" name="TextBox 6"/>
          <p:cNvSpPr txBox="1"/>
          <p:nvPr/>
        </p:nvSpPr>
        <p:spPr>
          <a:xfrm>
            <a:off x="5966581" y="2060848"/>
            <a:ext cx="2969083" cy="3046988"/>
          </a:xfrm>
          <a:prstGeom prst="rect">
            <a:avLst/>
          </a:prstGeom>
          <a:noFill/>
        </p:spPr>
        <p:txBody>
          <a:bodyPr wrap="none" rtlCol="0">
            <a:spAutoFit/>
          </a:bodyPr>
          <a:lstStyle/>
          <a:p>
            <a:pPr algn="ctr"/>
            <a:r>
              <a:rPr lang="en-US" altLang="ko-KR" sz="1600" dirty="0" smtClean="0">
                <a:sym typeface="Wingdings" pitchFamily="2" charset="2"/>
              </a:rPr>
              <a:t>The </a:t>
            </a:r>
            <a:r>
              <a:rPr lang="en-US" altLang="ko-KR" sz="1600" dirty="0" err="1" smtClean="0">
                <a:sym typeface="Wingdings" pitchFamily="2" charset="2"/>
              </a:rPr>
              <a:t>goodput</a:t>
            </a:r>
            <a:r>
              <a:rPr lang="en-US" altLang="ko-KR" sz="1600" dirty="0" smtClean="0">
                <a:sym typeface="Wingdings" pitchFamily="2" charset="2"/>
              </a:rPr>
              <a:t> of scenario 4 is </a:t>
            </a:r>
            <a:br>
              <a:rPr lang="en-US" altLang="ko-KR" sz="1600" dirty="0" smtClean="0">
                <a:sym typeface="Wingdings" pitchFamily="2" charset="2"/>
              </a:rPr>
            </a:br>
            <a:r>
              <a:rPr lang="en-US" altLang="ko-KR" sz="1600" dirty="0" smtClean="0">
                <a:sym typeface="Wingdings" pitchFamily="2" charset="2"/>
              </a:rPr>
              <a:t>measured by only 1 groups.</a:t>
            </a:r>
            <a:br>
              <a:rPr lang="en-US" altLang="ko-KR" sz="1600" dirty="0" smtClean="0">
                <a:sym typeface="Wingdings" pitchFamily="2" charset="2"/>
              </a:rPr>
            </a:br>
            <a:endParaRPr lang="en-US" altLang="ko-KR" sz="1600" dirty="0" smtClean="0">
              <a:sym typeface="Wingdings" pitchFamily="2" charset="2"/>
            </a:endParaRPr>
          </a:p>
          <a:p>
            <a:pPr algn="ctr"/>
            <a:r>
              <a:rPr lang="en-US" altLang="ko-KR" sz="1600" dirty="0" smtClean="0">
                <a:sym typeface="Wingdings" pitchFamily="2" charset="2"/>
              </a:rPr>
              <a:t>Our protocol achieves the best</a:t>
            </a:r>
          </a:p>
          <a:p>
            <a:pPr algn="ctr"/>
            <a:r>
              <a:rPr lang="en-US" altLang="ko-KR" sz="1600" dirty="0" smtClean="0">
                <a:sym typeface="Wingdings" pitchFamily="2" charset="2"/>
              </a:rPr>
              <a:t>performance.</a:t>
            </a:r>
          </a:p>
          <a:p>
            <a:pPr algn="ctr"/>
            <a:endParaRPr lang="en-US" altLang="ko-KR" sz="1600" dirty="0" smtClean="0">
              <a:sym typeface="Wingdings" pitchFamily="2" charset="2"/>
            </a:endParaRPr>
          </a:p>
          <a:p>
            <a:pPr algn="ctr"/>
            <a:r>
              <a:rPr lang="en-US" altLang="ko-KR" sz="1600" dirty="0" smtClean="0">
                <a:sym typeface="Wingdings" pitchFamily="2" charset="2"/>
              </a:rPr>
              <a:t>No-ACK based</a:t>
            </a:r>
            <a:r>
              <a:rPr lang="en-US" altLang="ko-KR" sz="1600" dirty="0">
                <a:sym typeface="Wingdings" pitchFamily="2" charset="2"/>
              </a:rPr>
              <a:t/>
            </a:r>
            <a:br>
              <a:rPr lang="en-US" altLang="ko-KR" sz="1600" dirty="0">
                <a:sym typeface="Wingdings" pitchFamily="2" charset="2"/>
              </a:rPr>
            </a:br>
            <a:r>
              <a:rPr lang="en-US" altLang="ko-KR" sz="1600" dirty="0">
                <a:sym typeface="Wingdings" pitchFamily="2" charset="2"/>
              </a:rPr>
              <a:t>scheme is lower than ours</a:t>
            </a:r>
            <a:r>
              <a:rPr lang="en-US" altLang="ko-KR" sz="1600" dirty="0" smtClean="0">
                <a:sym typeface="Wingdings" pitchFamily="2" charset="2"/>
              </a:rPr>
              <a:t>.</a:t>
            </a:r>
          </a:p>
          <a:p>
            <a:pPr algn="ctr"/>
            <a:r>
              <a:rPr lang="en-US" altLang="ko-KR" sz="1600" dirty="0">
                <a:sym typeface="Wingdings" pitchFamily="2" charset="2"/>
              </a:rPr>
              <a:t/>
            </a:r>
            <a:br>
              <a:rPr lang="en-US" altLang="ko-KR" sz="1600" dirty="0">
                <a:sym typeface="Wingdings" pitchFamily="2" charset="2"/>
              </a:rPr>
            </a:br>
            <a:r>
              <a:rPr lang="en-US" altLang="ko-KR" sz="1600" dirty="0">
                <a:sym typeface="Wingdings" pitchFamily="2" charset="2"/>
              </a:rPr>
              <a:t>This is because our protocol</a:t>
            </a:r>
            <a:br>
              <a:rPr lang="en-US" altLang="ko-KR" sz="1600" dirty="0">
                <a:sym typeface="Wingdings" pitchFamily="2" charset="2"/>
              </a:rPr>
            </a:br>
            <a:r>
              <a:rPr lang="en-US" altLang="ko-KR" sz="1600" dirty="0">
                <a:sym typeface="Wingdings" pitchFamily="2" charset="2"/>
              </a:rPr>
              <a:t>performs retransmission due</a:t>
            </a:r>
            <a:br>
              <a:rPr lang="en-US" altLang="ko-KR" sz="1600" dirty="0">
                <a:sym typeface="Wingdings" pitchFamily="2" charset="2"/>
              </a:rPr>
            </a:br>
            <a:r>
              <a:rPr lang="en-US" altLang="ko-KR" sz="1600" dirty="0">
                <a:sym typeface="Wingdings" pitchFamily="2" charset="2"/>
              </a:rPr>
              <a:t>to collision</a:t>
            </a:r>
            <a:r>
              <a:rPr lang="en-US" altLang="ko-KR" sz="1600" dirty="0" smtClean="0">
                <a:sym typeface="Wingdings" pitchFamily="2" charset="2"/>
              </a:rPr>
              <a:t>.</a:t>
            </a:r>
            <a:endParaRPr lang="en-US" altLang="ko-KR" sz="1600" dirty="0">
              <a:sym typeface="Wingdings" pitchFamily="2" charset="2"/>
            </a:endParaRPr>
          </a:p>
        </p:txBody>
      </p:sp>
      <p:pic>
        <p:nvPicPr>
          <p:cNvPr id="1027" name="Picture 3" descr="\\165.194.104.35\uc\PAC\simulation\sc5\goodpu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340768"/>
            <a:ext cx="5343526"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7769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Reliability (Scenario 4)</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19</a:t>
            </a:fld>
            <a:endParaRPr lang="en-US" altLang="ko-KR"/>
          </a:p>
        </p:txBody>
      </p:sp>
      <p:sp>
        <p:nvSpPr>
          <p:cNvPr id="7" name="TextBox 6"/>
          <p:cNvSpPr txBox="1"/>
          <p:nvPr/>
        </p:nvSpPr>
        <p:spPr>
          <a:xfrm>
            <a:off x="6016118" y="2060848"/>
            <a:ext cx="3065262" cy="830997"/>
          </a:xfrm>
          <a:prstGeom prst="rect">
            <a:avLst/>
          </a:prstGeom>
          <a:noFill/>
        </p:spPr>
        <p:txBody>
          <a:bodyPr wrap="none" rtlCol="0">
            <a:spAutoFit/>
          </a:bodyPr>
          <a:lstStyle/>
          <a:p>
            <a:pPr algn="ctr"/>
            <a:r>
              <a:rPr lang="en-US" altLang="ko-KR" sz="1600" dirty="0">
                <a:sym typeface="Wingdings" pitchFamily="2" charset="2"/>
              </a:rPr>
              <a:t>Our protocol provides reliable</a:t>
            </a:r>
            <a:br>
              <a:rPr lang="en-US" altLang="ko-KR" sz="1600" dirty="0">
                <a:sym typeface="Wingdings" pitchFamily="2" charset="2"/>
              </a:rPr>
            </a:br>
            <a:r>
              <a:rPr lang="en-US" altLang="ko-KR" sz="1600" dirty="0">
                <a:sym typeface="Wingdings" pitchFamily="2" charset="2"/>
              </a:rPr>
              <a:t>transmission although collisions</a:t>
            </a:r>
            <a:br>
              <a:rPr lang="en-US" altLang="ko-KR" sz="1600" dirty="0">
                <a:sym typeface="Wingdings" pitchFamily="2" charset="2"/>
              </a:rPr>
            </a:br>
            <a:r>
              <a:rPr lang="en-US" altLang="ko-KR" sz="1600" dirty="0">
                <a:sym typeface="Wingdings" pitchFamily="2" charset="2"/>
              </a:rPr>
              <a:t>occur with </a:t>
            </a:r>
            <a:r>
              <a:rPr lang="en-US" altLang="ko-KR" sz="1600" dirty="0" smtClean="0">
                <a:sym typeface="Wingdings" pitchFamily="2" charset="2"/>
              </a:rPr>
              <a:t>other group’s traffic.</a:t>
            </a:r>
            <a:endParaRPr lang="en-US" altLang="ko-KR" sz="1600" dirty="0">
              <a:sym typeface="Wingdings" pitchFamily="2" charset="2"/>
            </a:endParaRPr>
          </a:p>
        </p:txBody>
      </p:sp>
      <p:pic>
        <p:nvPicPr>
          <p:cNvPr id="2050" name="Picture 2" descr="\\165.194.104.35\uc\PAC\simulation\sc5\reliabil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412776"/>
            <a:ext cx="5343525"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08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What’s difference in Rev. </a:t>
            </a:r>
            <a:r>
              <a:rPr lang="en-US" altLang="ko-KR" dirty="0"/>
              <a:t>1</a:t>
            </a:r>
            <a:endParaRPr lang="ko-KR" altLang="en-US" dirty="0"/>
          </a:p>
        </p:txBody>
      </p:sp>
      <p:sp>
        <p:nvSpPr>
          <p:cNvPr id="3" name="내용 개체 틀 2"/>
          <p:cNvSpPr>
            <a:spLocks noGrp="1"/>
          </p:cNvSpPr>
          <p:nvPr>
            <p:ph idx="1"/>
          </p:nvPr>
        </p:nvSpPr>
        <p:spPr/>
        <p:txBody>
          <a:bodyPr/>
          <a:lstStyle/>
          <a:p>
            <a:r>
              <a:rPr lang="en-US" altLang="ko-KR" dirty="0" smtClean="0"/>
              <a:t>Delete non-realistic scenario(scenario 1) with full-buffered 1-hop multicasting scenario.</a:t>
            </a:r>
          </a:p>
          <a:p>
            <a:r>
              <a:rPr lang="en-US" altLang="ko-KR" dirty="0" smtClean="0"/>
              <a:t>Add realistic scenarios(scenario 3, </a:t>
            </a:r>
            <a:r>
              <a:rPr lang="en-US" altLang="ko-KR" dirty="0" smtClean="0"/>
              <a:t>4, 5) </a:t>
            </a:r>
            <a:r>
              <a:rPr lang="en-US" altLang="ko-KR" dirty="0" smtClean="0"/>
              <a:t>with background traffic and multi-groups.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Tree>
    <p:extLst>
      <p:ext uri="{BB962C8B-B14F-4D97-AF65-F5344CB8AC3E}">
        <p14:creationId xmlns:p14="http://schemas.microsoft.com/office/powerpoint/2010/main" val="821780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4)</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solidFill>
                  <a:prstClr val="black"/>
                </a:solidFill>
              </a:rPr>
              <a:t>Slide </a:t>
            </a:r>
            <a:fld id="{663B2C6A-A10B-4153-9678-0E313D0C0BBD}" type="slidenum">
              <a:rPr lang="en-US" altLang="ko-KR" smtClean="0">
                <a:solidFill>
                  <a:prstClr val="black"/>
                </a:solidFill>
              </a:rPr>
              <a:pPr>
                <a:defRPr/>
              </a:pPr>
              <a:t>20</a:t>
            </a:fld>
            <a:endParaRPr lang="en-US" altLang="ko-KR">
              <a:solidFill>
                <a:prstClr val="black"/>
              </a:solidFill>
            </a:endParaRP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close to 1 </a:t>
            </a:r>
          </a:p>
          <a:p>
            <a:pPr lvl="1"/>
            <a:r>
              <a:rPr lang="en-US" altLang="ko-KR" dirty="0"/>
              <a:t>All PDs have equal opportunity to send multicast data. (All transmitters have same inter arrival rate : </a:t>
            </a:r>
            <a:r>
              <a:rPr lang="en-US" altLang="ko-KR" dirty="0" smtClean="0"/>
              <a:t>5 </a:t>
            </a:r>
            <a:r>
              <a:rPr lang="en-US" altLang="ko-KR" dirty="0"/>
              <a:t>frames/sec</a:t>
            </a:r>
            <a:r>
              <a:rPr lang="en-US" altLang="ko-KR" dirty="0" smtClean="0"/>
              <a:t>).</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val="3816598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Areal </a:t>
            </a:r>
            <a:r>
              <a:rPr lang="en-US" altLang="ko-KR" dirty="0"/>
              <a:t>Sum </a:t>
            </a:r>
            <a:r>
              <a:rPr lang="en-US" altLang="ko-KR" dirty="0" err="1"/>
              <a:t>Goodput</a:t>
            </a:r>
            <a:r>
              <a:rPr lang="en-US" altLang="ko-KR" dirty="0"/>
              <a:t> (Scenario </a:t>
            </a:r>
            <a:r>
              <a:rPr lang="en-US" altLang="ko-KR" dirty="0" smtClean="0"/>
              <a:t>5)</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21</a:t>
            </a:fld>
            <a:endParaRPr lang="en-US" altLang="ko-KR"/>
          </a:p>
        </p:txBody>
      </p:sp>
      <p:sp>
        <p:nvSpPr>
          <p:cNvPr id="7" name="TextBox 6"/>
          <p:cNvSpPr txBox="1"/>
          <p:nvPr/>
        </p:nvSpPr>
        <p:spPr>
          <a:xfrm>
            <a:off x="5966581" y="2060848"/>
            <a:ext cx="2969083" cy="3046988"/>
          </a:xfrm>
          <a:prstGeom prst="rect">
            <a:avLst/>
          </a:prstGeom>
          <a:noFill/>
        </p:spPr>
        <p:txBody>
          <a:bodyPr wrap="none" rtlCol="0">
            <a:spAutoFit/>
          </a:bodyPr>
          <a:lstStyle/>
          <a:p>
            <a:pPr algn="ctr"/>
            <a:r>
              <a:rPr lang="en-US" altLang="ko-KR" sz="1600" dirty="0" smtClean="0">
                <a:sym typeface="Wingdings" pitchFamily="2" charset="2"/>
              </a:rPr>
              <a:t>The </a:t>
            </a:r>
            <a:r>
              <a:rPr lang="en-US" altLang="ko-KR" sz="1600" dirty="0" err="1" smtClean="0">
                <a:sym typeface="Wingdings" pitchFamily="2" charset="2"/>
              </a:rPr>
              <a:t>goodput</a:t>
            </a:r>
            <a:r>
              <a:rPr lang="en-US" altLang="ko-KR" sz="1600" dirty="0" smtClean="0">
                <a:sym typeface="Wingdings" pitchFamily="2" charset="2"/>
              </a:rPr>
              <a:t> of scenario 5 is </a:t>
            </a:r>
            <a:br>
              <a:rPr lang="en-US" altLang="ko-KR" sz="1600" dirty="0" smtClean="0">
                <a:sym typeface="Wingdings" pitchFamily="2" charset="2"/>
              </a:rPr>
            </a:br>
            <a:r>
              <a:rPr lang="en-US" altLang="ko-KR" sz="1600" dirty="0" smtClean="0">
                <a:sym typeface="Wingdings" pitchFamily="2" charset="2"/>
              </a:rPr>
              <a:t>measured by only 1 groups.</a:t>
            </a:r>
            <a:br>
              <a:rPr lang="en-US" altLang="ko-KR" sz="1600" dirty="0" smtClean="0">
                <a:sym typeface="Wingdings" pitchFamily="2" charset="2"/>
              </a:rPr>
            </a:br>
            <a:endParaRPr lang="en-US" altLang="ko-KR" sz="1600" dirty="0" smtClean="0">
              <a:sym typeface="Wingdings" pitchFamily="2" charset="2"/>
            </a:endParaRPr>
          </a:p>
          <a:p>
            <a:pPr algn="ctr"/>
            <a:r>
              <a:rPr lang="en-US" altLang="ko-KR" sz="1600" dirty="0" smtClean="0">
                <a:sym typeface="Wingdings" pitchFamily="2" charset="2"/>
              </a:rPr>
              <a:t>Our protocol achieves the best</a:t>
            </a:r>
          </a:p>
          <a:p>
            <a:pPr algn="ctr"/>
            <a:r>
              <a:rPr lang="en-US" altLang="ko-KR" sz="1600" dirty="0" smtClean="0">
                <a:sym typeface="Wingdings" pitchFamily="2" charset="2"/>
              </a:rPr>
              <a:t>performance.</a:t>
            </a:r>
          </a:p>
          <a:p>
            <a:pPr algn="ctr"/>
            <a:endParaRPr lang="en-US" altLang="ko-KR" sz="1600" dirty="0" smtClean="0">
              <a:sym typeface="Wingdings" pitchFamily="2" charset="2"/>
            </a:endParaRPr>
          </a:p>
          <a:p>
            <a:pPr algn="ctr"/>
            <a:r>
              <a:rPr lang="en-US" altLang="ko-KR" sz="1600" dirty="0" smtClean="0">
                <a:sym typeface="Wingdings" pitchFamily="2" charset="2"/>
              </a:rPr>
              <a:t>No-ACK based</a:t>
            </a:r>
            <a:r>
              <a:rPr lang="en-US" altLang="ko-KR" sz="1600" dirty="0">
                <a:sym typeface="Wingdings" pitchFamily="2" charset="2"/>
              </a:rPr>
              <a:t/>
            </a:r>
            <a:br>
              <a:rPr lang="en-US" altLang="ko-KR" sz="1600" dirty="0">
                <a:sym typeface="Wingdings" pitchFamily="2" charset="2"/>
              </a:rPr>
            </a:br>
            <a:r>
              <a:rPr lang="en-US" altLang="ko-KR" sz="1600" dirty="0">
                <a:sym typeface="Wingdings" pitchFamily="2" charset="2"/>
              </a:rPr>
              <a:t>scheme is lower than ours</a:t>
            </a:r>
            <a:r>
              <a:rPr lang="en-US" altLang="ko-KR" sz="1600" dirty="0" smtClean="0">
                <a:sym typeface="Wingdings" pitchFamily="2" charset="2"/>
              </a:rPr>
              <a:t>.</a:t>
            </a:r>
          </a:p>
          <a:p>
            <a:pPr algn="ctr"/>
            <a:r>
              <a:rPr lang="en-US" altLang="ko-KR" sz="1600" dirty="0">
                <a:sym typeface="Wingdings" pitchFamily="2" charset="2"/>
              </a:rPr>
              <a:t/>
            </a:r>
            <a:br>
              <a:rPr lang="en-US" altLang="ko-KR" sz="1600" dirty="0">
                <a:sym typeface="Wingdings" pitchFamily="2" charset="2"/>
              </a:rPr>
            </a:br>
            <a:r>
              <a:rPr lang="en-US" altLang="ko-KR" sz="1600" dirty="0">
                <a:sym typeface="Wingdings" pitchFamily="2" charset="2"/>
              </a:rPr>
              <a:t>This is because our protocol</a:t>
            </a:r>
            <a:br>
              <a:rPr lang="en-US" altLang="ko-KR" sz="1600" dirty="0">
                <a:sym typeface="Wingdings" pitchFamily="2" charset="2"/>
              </a:rPr>
            </a:br>
            <a:r>
              <a:rPr lang="en-US" altLang="ko-KR" sz="1600" dirty="0">
                <a:sym typeface="Wingdings" pitchFamily="2" charset="2"/>
              </a:rPr>
              <a:t>performs retransmission due</a:t>
            </a:r>
            <a:br>
              <a:rPr lang="en-US" altLang="ko-KR" sz="1600" dirty="0">
                <a:sym typeface="Wingdings" pitchFamily="2" charset="2"/>
              </a:rPr>
            </a:br>
            <a:r>
              <a:rPr lang="en-US" altLang="ko-KR" sz="1600" dirty="0">
                <a:sym typeface="Wingdings" pitchFamily="2" charset="2"/>
              </a:rPr>
              <a:t>to collision</a:t>
            </a:r>
            <a:r>
              <a:rPr lang="en-US" altLang="ko-KR" sz="1600" dirty="0" smtClean="0">
                <a:sym typeface="Wingdings" pitchFamily="2" charset="2"/>
              </a:rPr>
              <a:t>.</a:t>
            </a:r>
            <a:endParaRPr lang="en-US" altLang="ko-KR" sz="1600" dirty="0">
              <a:sym typeface="Wingdings" pitchFamily="2" charset="2"/>
            </a:endParaRPr>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412776"/>
            <a:ext cx="5343525" cy="4000500"/>
          </a:xfrm>
          <a:prstGeom prst="rect">
            <a:avLst/>
          </a:prstGeom>
        </p:spPr>
      </p:pic>
    </p:spTree>
    <p:extLst>
      <p:ext uri="{BB962C8B-B14F-4D97-AF65-F5344CB8AC3E}">
        <p14:creationId xmlns:p14="http://schemas.microsoft.com/office/powerpoint/2010/main" val="1611880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Reliability (Scenario 5)</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22</a:t>
            </a:fld>
            <a:endParaRPr lang="en-US" altLang="ko-KR"/>
          </a:p>
        </p:txBody>
      </p:sp>
      <p:sp>
        <p:nvSpPr>
          <p:cNvPr id="7" name="TextBox 6"/>
          <p:cNvSpPr txBox="1"/>
          <p:nvPr/>
        </p:nvSpPr>
        <p:spPr>
          <a:xfrm>
            <a:off x="6016126" y="2060848"/>
            <a:ext cx="3065263" cy="3539430"/>
          </a:xfrm>
          <a:prstGeom prst="rect">
            <a:avLst/>
          </a:prstGeom>
          <a:noFill/>
        </p:spPr>
        <p:txBody>
          <a:bodyPr wrap="none" rtlCol="0">
            <a:spAutoFit/>
          </a:bodyPr>
          <a:lstStyle/>
          <a:p>
            <a:pPr algn="ctr"/>
            <a:r>
              <a:rPr lang="en-US" altLang="ko-KR" sz="1600" dirty="0">
                <a:sym typeface="Wingdings" pitchFamily="2" charset="2"/>
              </a:rPr>
              <a:t>Our protocol provides reliable</a:t>
            </a:r>
            <a:br>
              <a:rPr lang="en-US" altLang="ko-KR" sz="1600" dirty="0">
                <a:sym typeface="Wingdings" pitchFamily="2" charset="2"/>
              </a:rPr>
            </a:br>
            <a:r>
              <a:rPr lang="en-US" altLang="ko-KR" sz="1600" dirty="0">
                <a:sym typeface="Wingdings" pitchFamily="2" charset="2"/>
              </a:rPr>
              <a:t>transmission although collisions</a:t>
            </a:r>
            <a:br>
              <a:rPr lang="en-US" altLang="ko-KR" sz="1600" dirty="0">
                <a:sym typeface="Wingdings" pitchFamily="2" charset="2"/>
              </a:rPr>
            </a:br>
            <a:r>
              <a:rPr lang="en-US" altLang="ko-KR" sz="1600" dirty="0">
                <a:sym typeface="Wingdings" pitchFamily="2" charset="2"/>
              </a:rPr>
              <a:t>occur with </a:t>
            </a:r>
            <a:r>
              <a:rPr lang="en-US" altLang="ko-KR" sz="1600" dirty="0" smtClean="0">
                <a:sym typeface="Wingdings" pitchFamily="2" charset="2"/>
              </a:rPr>
              <a:t>other group’s traffic.</a:t>
            </a:r>
          </a:p>
          <a:p>
            <a:pPr algn="ctr"/>
            <a:endParaRPr lang="en-US" altLang="ko-KR" sz="1600" dirty="0">
              <a:sym typeface="Wingdings" pitchFamily="2" charset="2"/>
            </a:endParaRPr>
          </a:p>
          <a:p>
            <a:pPr algn="ctr"/>
            <a:r>
              <a:rPr lang="en-US" altLang="ko-KR" sz="1600" dirty="0">
                <a:sym typeface="Wingdings" pitchFamily="2" charset="2"/>
              </a:rPr>
              <a:t>However, if the </a:t>
            </a:r>
            <a:r>
              <a:rPr lang="en-US" altLang="ko-KR" sz="1600" dirty="0" smtClean="0">
                <a:sym typeface="Wingdings" pitchFamily="2" charset="2"/>
              </a:rPr>
              <a:t>background</a:t>
            </a:r>
            <a:br>
              <a:rPr lang="en-US" altLang="ko-KR" sz="1600" dirty="0" smtClean="0">
                <a:sym typeface="Wingdings" pitchFamily="2" charset="2"/>
              </a:rPr>
            </a:br>
            <a:r>
              <a:rPr lang="en-US" altLang="ko-KR" sz="1600" dirty="0" smtClean="0">
                <a:sym typeface="Wingdings" pitchFamily="2" charset="2"/>
              </a:rPr>
              <a:t>traffics (in this scenario, other</a:t>
            </a:r>
            <a:br>
              <a:rPr lang="en-US" altLang="ko-KR" sz="1600" dirty="0" smtClean="0">
                <a:sym typeface="Wingdings" pitchFamily="2" charset="2"/>
              </a:rPr>
            </a:br>
            <a:r>
              <a:rPr lang="en-US" altLang="ko-KR" sz="1600" dirty="0" smtClean="0">
                <a:sym typeface="Wingdings" pitchFamily="2" charset="2"/>
              </a:rPr>
              <a:t> group’s traffic is treated as </a:t>
            </a:r>
            <a:br>
              <a:rPr lang="en-US" altLang="ko-KR" sz="1600" dirty="0" smtClean="0">
                <a:sym typeface="Wingdings" pitchFamily="2" charset="2"/>
              </a:rPr>
            </a:br>
            <a:r>
              <a:rPr lang="en-US" altLang="ko-KR" sz="1600" dirty="0" smtClean="0">
                <a:sym typeface="Wingdings" pitchFamily="2" charset="2"/>
              </a:rPr>
              <a:t>background traffics) </a:t>
            </a:r>
            <a:br>
              <a:rPr lang="en-US" altLang="ko-KR" sz="1600" dirty="0" smtClean="0">
                <a:sym typeface="Wingdings" pitchFamily="2" charset="2"/>
              </a:rPr>
            </a:br>
            <a:r>
              <a:rPr lang="en-US" altLang="ko-KR" sz="1600" dirty="0" smtClean="0">
                <a:sym typeface="Wingdings" pitchFamily="2" charset="2"/>
              </a:rPr>
              <a:t>are </a:t>
            </a:r>
            <a:r>
              <a:rPr lang="en-US" altLang="ko-KR" sz="1600" dirty="0">
                <a:sym typeface="Wingdings" pitchFamily="2" charset="2"/>
              </a:rPr>
              <a:t>very heavy loaded </a:t>
            </a:r>
            <a:br>
              <a:rPr lang="en-US" altLang="ko-KR" sz="1600" dirty="0">
                <a:sym typeface="Wingdings" pitchFamily="2" charset="2"/>
              </a:rPr>
            </a:br>
            <a:r>
              <a:rPr lang="en-US" altLang="ko-KR" sz="1600" dirty="0">
                <a:sym typeface="Wingdings" pitchFamily="2" charset="2"/>
              </a:rPr>
              <a:t>(the background nodes = 128, </a:t>
            </a:r>
            <a:br>
              <a:rPr lang="en-US" altLang="ko-KR" sz="1600" dirty="0">
                <a:sym typeface="Wingdings" pitchFamily="2" charset="2"/>
              </a:rPr>
            </a:br>
            <a:r>
              <a:rPr lang="en-US" altLang="ko-KR" sz="1600" dirty="0">
                <a:sym typeface="Wingdings" pitchFamily="2" charset="2"/>
              </a:rPr>
              <a:t>background nodes generates </a:t>
            </a:r>
            <a:br>
              <a:rPr lang="en-US" altLang="ko-KR" sz="1600" dirty="0">
                <a:sym typeface="Wingdings" pitchFamily="2" charset="2"/>
              </a:rPr>
            </a:br>
            <a:r>
              <a:rPr lang="en-US" altLang="ko-KR" sz="1600" dirty="0">
                <a:sym typeface="Wingdings" pitchFamily="2" charset="2"/>
              </a:rPr>
              <a:t>10Mbps traffics), ACK collision</a:t>
            </a:r>
            <a:br>
              <a:rPr lang="en-US" altLang="ko-KR" sz="1600" dirty="0">
                <a:sym typeface="Wingdings" pitchFamily="2" charset="2"/>
              </a:rPr>
            </a:br>
            <a:r>
              <a:rPr lang="en-US" altLang="ko-KR" sz="1600" dirty="0">
                <a:sym typeface="Wingdings" pitchFamily="2" charset="2"/>
              </a:rPr>
              <a:t>is occurred often.</a:t>
            </a:r>
          </a:p>
          <a:p>
            <a:pPr algn="ctr"/>
            <a:endParaRPr lang="en-US" altLang="ko-KR" sz="1600" dirty="0">
              <a:sym typeface="Wingdings" pitchFamily="2" charset="2"/>
            </a:endParaRPr>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413796"/>
            <a:ext cx="5343525" cy="4000500"/>
          </a:xfrm>
          <a:prstGeom prst="rect">
            <a:avLst/>
          </a:prstGeom>
        </p:spPr>
      </p:pic>
    </p:spTree>
    <p:extLst>
      <p:ext uri="{BB962C8B-B14F-4D97-AF65-F5344CB8AC3E}">
        <p14:creationId xmlns:p14="http://schemas.microsoft.com/office/powerpoint/2010/main" val="2491037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5)</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solidFill>
                  <a:prstClr val="black"/>
                </a:solidFill>
              </a:rPr>
              <a:t>Slide </a:t>
            </a:r>
            <a:fld id="{663B2C6A-A10B-4153-9678-0E313D0C0BBD}" type="slidenum">
              <a:rPr lang="en-US" altLang="ko-KR" smtClean="0">
                <a:solidFill>
                  <a:prstClr val="black"/>
                </a:solidFill>
              </a:rPr>
              <a:pPr>
                <a:defRPr/>
              </a:pPr>
              <a:t>23</a:t>
            </a:fld>
            <a:endParaRPr lang="en-US" altLang="ko-KR">
              <a:solidFill>
                <a:prstClr val="black"/>
              </a:solidFill>
            </a:endParaRP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close to 1 </a:t>
            </a:r>
          </a:p>
          <a:p>
            <a:pPr lvl="1"/>
            <a:r>
              <a:rPr lang="en-US" altLang="ko-KR" dirty="0"/>
              <a:t>All PDs have equal opportunity to send multicast data. (All transmitters have same inter arrival rate : </a:t>
            </a:r>
            <a:r>
              <a:rPr lang="en-US" altLang="ko-KR" dirty="0" smtClean="0"/>
              <a:t>5 </a:t>
            </a:r>
            <a:r>
              <a:rPr lang="en-US" altLang="ko-KR" dirty="0"/>
              <a:t>frames/sec</a:t>
            </a:r>
            <a:r>
              <a:rPr lang="en-US" altLang="ko-KR" dirty="0" smtClean="0"/>
              <a:t>).</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val="2053257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The proposed multi-hop multicast protocol provides the best </a:t>
            </a:r>
            <a:r>
              <a:rPr lang="en-US" altLang="ko-KR" dirty="0" err="1" smtClean="0"/>
              <a:t>goodput</a:t>
            </a:r>
            <a:r>
              <a:rPr lang="en-US" altLang="ko-KR" dirty="0" smtClean="0"/>
              <a:t> and reliability compared with ACK-based (scenarios 1 and 2) and No ACK based (all scenarios) schemes.</a:t>
            </a:r>
          </a:p>
          <a:p>
            <a:r>
              <a:rPr lang="en-US" altLang="ko-KR" dirty="0" smtClean="0"/>
              <a:t>When a small number of nodes are located, proposed scheme’s efficiency is lower due to pre ACK overhead (pre ACK is mandatory).</a:t>
            </a:r>
          </a:p>
          <a:p>
            <a:r>
              <a:rPr lang="en-US" altLang="ko-KR" dirty="0" smtClean="0"/>
              <a:t>All of PDs have same opportunity to send multicast data. (i.e., the fairness index is close to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24</a:t>
            </a:fld>
            <a:endParaRPr lang="en-US" altLang="ko-KR"/>
          </a:p>
        </p:txBody>
      </p:sp>
    </p:spTree>
    <p:extLst>
      <p:ext uri="{BB962C8B-B14F-4D97-AF65-F5344CB8AC3E}">
        <p14:creationId xmlns:p14="http://schemas.microsoft.com/office/powerpoint/2010/main" val="2438503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3" name="내용 개체 틀 2"/>
          <p:cNvSpPr>
            <a:spLocks noGrp="1"/>
          </p:cNvSpPr>
          <p:nvPr>
            <p:ph idx="1"/>
          </p:nvPr>
        </p:nvSpPr>
        <p:spPr/>
        <p:txBody>
          <a:bodyPr/>
          <a:lstStyle/>
          <a:p>
            <a:r>
              <a:rPr lang="en-US" altLang="ko-KR" dirty="0" smtClean="0"/>
              <a:t>We proposed reliable multi-hop multicast protocol for PAC.</a:t>
            </a:r>
            <a:r>
              <a:rPr lang="ko-KR" altLang="en-US" dirty="0" smtClean="0"/>
              <a:t> </a:t>
            </a:r>
            <a:r>
              <a:rPr lang="en-US" altLang="ko-KR" dirty="0" smtClean="0"/>
              <a:t>(DCN: 446)</a:t>
            </a:r>
          </a:p>
          <a:p>
            <a:pPr lvl="1"/>
            <a:r>
              <a:rPr lang="en-US" altLang="ko-KR" dirty="0" smtClean="0"/>
              <a:t>Multicast group creation/management</a:t>
            </a:r>
          </a:p>
          <a:p>
            <a:pPr lvl="1"/>
            <a:r>
              <a:rPr lang="en-US" altLang="ko-KR" dirty="0" smtClean="0"/>
              <a:t>Routing table management</a:t>
            </a:r>
          </a:p>
          <a:p>
            <a:pPr lvl="1"/>
            <a:r>
              <a:rPr lang="en-US" altLang="ko-KR" dirty="0" smtClean="0"/>
              <a:t>Selective group ACK and pre ACK based reliable multicast protocol</a:t>
            </a:r>
          </a:p>
          <a:p>
            <a:pPr lvl="1"/>
            <a:endParaRPr lang="en-US" altLang="ko-KR" dirty="0" smtClean="0"/>
          </a:p>
          <a:p>
            <a:r>
              <a:rPr lang="en-US" altLang="ko-KR" dirty="0"/>
              <a:t>To evaluate our multicast technique for PAC, we use the OPNET simulator under the one-hop scenario and multi-hop scenario</a:t>
            </a:r>
            <a:r>
              <a:rPr lang="en-US" altLang="ko-KR" dirty="0" smtClean="0"/>
              <a:t>.</a:t>
            </a:r>
          </a:p>
          <a:p>
            <a:endParaRPr lang="en-US" altLang="ko-KR" dirty="0" smtClean="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a:t>
            </a:fld>
            <a:endParaRPr lang="en-US" altLang="ko-KR"/>
          </a:p>
        </p:txBody>
      </p:sp>
    </p:spTree>
    <p:extLst>
      <p:ext uri="{BB962C8B-B14F-4D97-AF65-F5344CB8AC3E}">
        <p14:creationId xmlns:p14="http://schemas.microsoft.com/office/powerpoint/2010/main" val="3795074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93968707"/>
              </p:ext>
            </p:extLst>
          </p:nvPr>
        </p:nvGraphicFramePr>
        <p:xfrm>
          <a:off x="1259632" y="1700808"/>
          <a:ext cx="6096000" cy="425196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ACF Size</a:t>
                      </a:r>
                      <a:endParaRPr lang="ko-KR" altLang="en-US" sz="1600" dirty="0"/>
                    </a:p>
                  </a:txBody>
                  <a:tcPr/>
                </a:tc>
                <a:tc>
                  <a:txBody>
                    <a:bodyPr/>
                    <a:lstStyle/>
                    <a:p>
                      <a:pPr latinLnBrk="1"/>
                      <a:r>
                        <a:rPr lang="en-US" altLang="ko-KR" sz="1600" dirty="0" smtClean="0"/>
                        <a:t>32.75</a:t>
                      </a:r>
                      <a:r>
                        <a:rPr lang="en-US" altLang="ko-KR" sz="1600" baseline="0" dirty="0" smtClean="0"/>
                        <a:t> bytes</a:t>
                      </a:r>
                      <a:endParaRPr lang="ko-KR" altLang="en-US" sz="1600" dirty="0"/>
                    </a:p>
                  </a:txBody>
                  <a:tcPr/>
                </a:tc>
              </a:tr>
              <a:tr h="370840">
                <a:tc>
                  <a:txBody>
                    <a:bodyPr/>
                    <a:lstStyle/>
                    <a:p>
                      <a:pPr latinLnBrk="1"/>
                      <a:r>
                        <a:rPr lang="en-US" altLang="ko-KR" sz="1600" dirty="0" smtClean="0"/>
                        <a:t>MPDU</a:t>
                      </a:r>
                      <a:endParaRPr lang="ko-KR" altLang="en-US" sz="1600" dirty="0"/>
                    </a:p>
                  </a:txBody>
                  <a:tcPr/>
                </a:tc>
                <a:tc>
                  <a:txBody>
                    <a:bodyPr/>
                    <a:lstStyle/>
                    <a:p>
                      <a:pPr latinLnBrk="1"/>
                      <a:r>
                        <a:rPr lang="en-US" altLang="ko-KR" sz="1600" dirty="0" smtClean="0"/>
                        <a:t>512 bytes</a:t>
                      </a:r>
                      <a:endParaRPr lang="ko-KR" altLang="en-US" sz="1600" dirty="0"/>
                    </a:p>
                  </a:txBody>
                  <a:tcPr/>
                </a:tc>
              </a:tr>
              <a:tr h="370840">
                <a:tc>
                  <a:txBody>
                    <a:bodyPr/>
                    <a:lstStyle/>
                    <a:p>
                      <a:pPr latinLnBrk="1"/>
                      <a:r>
                        <a:rPr lang="en-US" altLang="ko-KR" sz="1600" dirty="0" smtClean="0"/>
                        <a:t>MGNF Size</a:t>
                      </a:r>
                      <a:endParaRPr lang="ko-KR" altLang="en-US" sz="1600" dirty="0"/>
                    </a:p>
                  </a:txBody>
                  <a:tcPr/>
                </a:tc>
                <a:tc>
                  <a:txBody>
                    <a:bodyPr/>
                    <a:lstStyle/>
                    <a:p>
                      <a:pPr latinLnBrk="1"/>
                      <a:r>
                        <a:rPr lang="en-US" altLang="ko-KR" sz="1600" dirty="0" smtClean="0"/>
                        <a:t>48</a:t>
                      </a:r>
                      <a:r>
                        <a:rPr lang="en-US" altLang="ko-KR" sz="1600" baseline="0" dirty="0" smtClean="0"/>
                        <a:t> bytes</a:t>
                      </a:r>
                      <a:endParaRPr lang="ko-KR" altLang="en-US" sz="1600" dirty="0"/>
                    </a:p>
                  </a:txBody>
                  <a:tcPr/>
                </a:tc>
              </a:tr>
              <a:tr h="370840">
                <a:tc>
                  <a:txBody>
                    <a:bodyPr/>
                    <a:lstStyle/>
                    <a:p>
                      <a:pPr latinLnBrk="1"/>
                      <a:r>
                        <a:rPr lang="en-US" altLang="ko-KR" sz="1600" dirty="0" smtClean="0"/>
                        <a:t>Data Type</a:t>
                      </a:r>
                      <a:endParaRPr lang="ko-KR" altLang="en-US" sz="1600" dirty="0"/>
                    </a:p>
                  </a:txBody>
                  <a:tcPr/>
                </a:tc>
                <a:tc>
                  <a:txBody>
                    <a:bodyPr/>
                    <a:lstStyle/>
                    <a:p>
                      <a:pPr latinLnBrk="1"/>
                      <a:r>
                        <a:rPr lang="en-US" altLang="ko-KR" sz="1600" dirty="0" smtClean="0"/>
                        <a:t>Multicast</a:t>
                      </a:r>
                      <a:endParaRPr lang="ko-KR" altLang="en-US" sz="1600" dirty="0"/>
                    </a:p>
                  </a:txBody>
                  <a:tcPr/>
                </a:tc>
              </a:tr>
              <a:tr h="370840">
                <a:tc>
                  <a:txBody>
                    <a:bodyPr/>
                    <a:lstStyle/>
                    <a:p>
                      <a:pPr latinLnBrk="1"/>
                      <a:r>
                        <a:rPr lang="en-US" altLang="ko-KR" sz="1600" dirty="0" smtClean="0"/>
                        <a:t>Number of Groups</a:t>
                      </a:r>
                      <a:endParaRPr lang="ko-KR" altLang="en-US" sz="1600" dirty="0"/>
                    </a:p>
                  </a:txBody>
                  <a:tcPr/>
                </a:tc>
                <a:tc>
                  <a:txBody>
                    <a:bodyPr/>
                    <a:lstStyle/>
                    <a:p>
                      <a:pPr latinLnBrk="1"/>
                      <a:r>
                        <a:rPr lang="en-US" altLang="ko-KR" sz="1600" dirty="0" smtClean="0"/>
                        <a:t>1~8</a:t>
                      </a:r>
                      <a:endParaRPr lang="ko-KR" altLang="en-US" sz="1600" dirty="0"/>
                    </a:p>
                  </a:txBody>
                  <a:tcPr/>
                </a:tc>
              </a:tr>
              <a:tr h="370840">
                <a:tc>
                  <a:txBody>
                    <a:bodyPr/>
                    <a:lstStyle/>
                    <a:p>
                      <a:pPr latinLnBrk="1"/>
                      <a:r>
                        <a:rPr lang="en-US" altLang="ko-KR" sz="1600" dirty="0" smtClean="0"/>
                        <a:t>Topology Size</a:t>
                      </a:r>
                      <a:endParaRPr lang="ko-KR" altLang="en-US" sz="1600" dirty="0"/>
                    </a:p>
                  </a:txBody>
                  <a:tcPr/>
                </a:tc>
                <a:tc>
                  <a:txBody>
                    <a:bodyPr/>
                    <a:lstStyle/>
                    <a:p>
                      <a:pPr latinLnBrk="1"/>
                      <a:r>
                        <a:rPr lang="en-US" altLang="ko-KR" sz="1600" dirty="0" smtClean="0"/>
                        <a:t>Scenario</a:t>
                      </a:r>
                      <a:r>
                        <a:rPr lang="en-US" altLang="ko-KR" sz="1600" baseline="0" dirty="0" smtClean="0"/>
                        <a:t> 1,3,4 : 50m x 50m</a:t>
                      </a:r>
                    </a:p>
                    <a:p>
                      <a:pPr latinLnBrk="1"/>
                      <a:r>
                        <a:rPr lang="en-US" altLang="ko-KR" sz="1600" baseline="0" dirty="0" smtClean="0"/>
                        <a:t>Scenario </a:t>
                      </a:r>
                      <a:r>
                        <a:rPr lang="en-US" altLang="ko-KR" sz="1600" baseline="0" dirty="0" smtClean="0"/>
                        <a:t>2, 5: </a:t>
                      </a:r>
                      <a:r>
                        <a:rPr lang="en-US" altLang="ko-KR" sz="1600" baseline="0" dirty="0" smtClean="0"/>
                        <a:t>500m x 500m</a:t>
                      </a:r>
                      <a:endParaRPr lang="ko-KR" altLang="en-US" sz="1600" dirty="0"/>
                    </a:p>
                  </a:txBody>
                  <a:tcPr/>
                </a:tc>
              </a:tr>
              <a:tr h="370840">
                <a:tc>
                  <a:txBody>
                    <a:bodyPr/>
                    <a:lstStyle/>
                    <a:p>
                      <a:pPr latinLnBrk="1"/>
                      <a:r>
                        <a:rPr lang="en-US" altLang="ko-KR" sz="1600" dirty="0" smtClean="0"/>
                        <a:t>PHY</a:t>
                      </a:r>
                      <a:endParaRPr lang="ko-KR" altLang="en-US" sz="1600" dirty="0"/>
                    </a:p>
                  </a:txBody>
                  <a:tcPr/>
                </a:tc>
                <a:tc>
                  <a:txBody>
                    <a:bodyPr/>
                    <a:lstStyle/>
                    <a:p>
                      <a:pPr latinLnBrk="1"/>
                      <a:r>
                        <a:rPr lang="en-US" altLang="ko-KR" sz="1600" dirty="0" smtClean="0"/>
                        <a:t>BPSK (1/2)</a:t>
                      </a:r>
                      <a:r>
                        <a:rPr lang="en-US" altLang="ko-KR" sz="1600" baseline="0" dirty="0" smtClean="0"/>
                        <a:t> </a:t>
                      </a:r>
                      <a:endParaRPr lang="ko-KR" altLang="en-US" sz="1600" dirty="0"/>
                    </a:p>
                  </a:txBody>
                  <a:tcPr/>
                </a:tc>
              </a:tr>
              <a:tr h="370840">
                <a:tc>
                  <a:txBody>
                    <a:bodyPr/>
                    <a:lstStyle/>
                    <a:p>
                      <a:pPr latinLnBrk="1"/>
                      <a:r>
                        <a:rPr lang="en-US" altLang="ko-KR" sz="1600" dirty="0" smtClean="0"/>
                        <a:t>Number</a:t>
                      </a:r>
                      <a:r>
                        <a:rPr lang="en-US" altLang="ko-KR" sz="1600" baseline="0" dirty="0" smtClean="0"/>
                        <a:t> of Channels</a:t>
                      </a:r>
                      <a:endParaRPr lang="ko-KR" altLang="en-US" sz="1600" dirty="0"/>
                    </a:p>
                  </a:txBody>
                  <a:tcPr/>
                </a:tc>
                <a:tc>
                  <a:txBody>
                    <a:bodyPr/>
                    <a:lstStyle/>
                    <a:p>
                      <a:pPr latinLnBrk="1"/>
                      <a:r>
                        <a:rPr lang="en-US" altLang="ko-KR" sz="1600" dirty="0" smtClean="0"/>
                        <a:t>1</a:t>
                      </a:r>
                      <a:endParaRPr lang="ko-KR" altLang="en-US" sz="1600" dirty="0"/>
                    </a:p>
                  </a:txBody>
                  <a:tcPr/>
                </a:tc>
              </a:tr>
              <a:tr h="370840">
                <a:tc>
                  <a:txBody>
                    <a:bodyPr/>
                    <a:lstStyle/>
                    <a:p>
                      <a:pPr latinLnBrk="1"/>
                      <a:r>
                        <a:rPr lang="en-US" altLang="ko-KR" sz="1600" dirty="0" smtClean="0"/>
                        <a:t>General Parameters</a:t>
                      </a:r>
                      <a:endParaRPr lang="ko-KR" altLang="en-US" sz="1600" dirty="0"/>
                    </a:p>
                  </a:txBody>
                  <a:tcPr/>
                </a:tc>
                <a:tc>
                  <a:txBody>
                    <a:bodyPr/>
                    <a:lstStyle/>
                    <a:p>
                      <a:pPr latinLnBrk="1"/>
                      <a:r>
                        <a:rPr lang="en-US" altLang="ko-KR" sz="1600" dirty="0" smtClean="0"/>
                        <a:t>TGD Revision 7</a:t>
                      </a:r>
                      <a:endParaRPr lang="ko-KR" altLang="en-US" sz="1600" dirty="0"/>
                    </a:p>
                  </a:txBody>
                  <a:tcPr/>
                </a:tc>
              </a:tr>
              <a:tr h="130056">
                <a:tc>
                  <a:txBody>
                    <a:bodyPr/>
                    <a:lstStyle/>
                    <a:p>
                      <a:pPr latinLnBrk="1"/>
                      <a:r>
                        <a:rPr lang="en-US" altLang="ko-KR" sz="1600" dirty="0" smtClean="0"/>
                        <a:t>#</a:t>
                      </a:r>
                      <a:r>
                        <a:rPr lang="en-US" altLang="ko-KR" sz="1600" baseline="0" dirty="0" smtClean="0"/>
                        <a:t> of Nodes</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1~512</a:t>
                      </a:r>
                      <a:endParaRPr lang="ko-KR" altLang="en-US" sz="1600" dirty="0" smtClean="0"/>
                    </a:p>
                  </a:txBody>
                  <a:tcPr/>
                </a:tc>
              </a:tr>
            </a:tbl>
          </a:graphicData>
        </a:graphic>
      </p:graphicFrame>
    </p:spTree>
    <p:extLst>
      <p:ext uri="{BB962C8B-B14F-4D97-AF65-F5344CB8AC3E}">
        <p14:creationId xmlns:p14="http://schemas.microsoft.com/office/powerpoint/2010/main" val="3596412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graphicFrame>
        <p:nvGraphicFramePr>
          <p:cNvPr id="6" name="표 5"/>
          <p:cNvGraphicFramePr>
            <a:graphicFrameLocks noGrp="1"/>
          </p:cNvGraphicFramePr>
          <p:nvPr>
            <p:extLst>
              <p:ext uri="{D42A27DB-BD31-4B8C-83A1-F6EECF244321}">
                <p14:modId xmlns:p14="http://schemas.microsoft.com/office/powerpoint/2010/main" val="1250117480"/>
              </p:ext>
            </p:extLst>
          </p:nvPr>
        </p:nvGraphicFramePr>
        <p:xfrm>
          <a:off x="1259632" y="1412776"/>
          <a:ext cx="6096000" cy="2585156"/>
        </p:xfrm>
        <a:graphic>
          <a:graphicData uri="http://schemas.openxmlformats.org/drawingml/2006/table">
            <a:tbl>
              <a:tblPr firstRow="1" bandRow="1">
                <a:tableStyleId>{616DA210-FB5B-4158-B5E0-FEB733F419BA}</a:tableStyleId>
              </a:tblPr>
              <a:tblGrid>
                <a:gridCol w="3048000"/>
                <a:gridCol w="3048000"/>
              </a:tblGrid>
              <a:tr h="349109">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774735">
                <a:tc>
                  <a:txBody>
                    <a:bodyPr/>
                    <a:lstStyle/>
                    <a:p>
                      <a:pPr latinLnBrk="1"/>
                      <a:r>
                        <a:rPr lang="en-US" altLang="ko-KR" sz="1200" dirty="0" smtClean="0"/>
                        <a:t>Data arrival Rate</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Scenario</a:t>
                      </a:r>
                      <a:r>
                        <a:rPr lang="en-US" altLang="ko-KR" sz="1200" baseline="0" dirty="0" smtClean="0"/>
                        <a:t> 1,2,3: 2 Frames/sec per transmitter</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aseline="0" dirty="0" smtClean="0"/>
                        <a:t>Scenario </a:t>
                      </a:r>
                      <a:r>
                        <a:rPr lang="en-US" altLang="ko-KR" sz="1200" baseline="0" dirty="0" smtClean="0"/>
                        <a:t>4, 5: </a:t>
                      </a:r>
                      <a:r>
                        <a:rPr lang="en-US" altLang="ko-KR" sz="1200" baseline="0" dirty="0" smtClean="0"/>
                        <a:t>5 Frames/sec per transmitter</a:t>
                      </a:r>
                      <a:endParaRPr lang="ko-KR" altLang="en-US" sz="1200" dirty="0" smtClean="0"/>
                    </a:p>
                  </a:txBody>
                  <a:tcPr/>
                </a:tc>
              </a:tr>
              <a:tr h="349109">
                <a:tc>
                  <a:txBody>
                    <a:bodyPr/>
                    <a:lstStyle/>
                    <a:p>
                      <a:pPr latinLnBrk="1"/>
                      <a:r>
                        <a:rPr lang="en-US" altLang="ko-KR" sz="1200" dirty="0" smtClean="0"/>
                        <a:t>Mobility</a:t>
                      </a:r>
                      <a:endParaRPr lang="ko-KR" altLang="en-US" sz="1200" dirty="0"/>
                    </a:p>
                  </a:txBody>
                  <a:tcPr/>
                </a:tc>
                <a:tc>
                  <a:txBody>
                    <a:bodyPr/>
                    <a:lstStyle/>
                    <a:p>
                      <a:pPr latinLnBrk="1"/>
                      <a:r>
                        <a:rPr lang="en-US" altLang="ko-KR" sz="1200" dirty="0" smtClean="0"/>
                        <a:t>Static Mobility</a:t>
                      </a:r>
                      <a:endParaRPr lang="ko-KR" altLang="en-US" sz="1200" dirty="0"/>
                    </a:p>
                  </a:txBody>
                  <a:tcPr/>
                </a:tc>
              </a:tr>
              <a:tr h="349109">
                <a:tc>
                  <a:txBody>
                    <a:bodyPr/>
                    <a:lstStyle/>
                    <a:p>
                      <a:pPr latinLnBrk="1"/>
                      <a:r>
                        <a:rPr lang="en-US" altLang="ko-KR" sz="1200" dirty="0" smtClean="0"/>
                        <a:t>Drop</a:t>
                      </a:r>
                      <a:endParaRPr lang="ko-KR" altLang="en-US" sz="1200" dirty="0"/>
                    </a:p>
                  </a:txBody>
                  <a:tcPr/>
                </a:tc>
                <a:tc>
                  <a:txBody>
                    <a:bodyPr/>
                    <a:lstStyle/>
                    <a:p>
                      <a:pPr latinLnBrk="1"/>
                      <a:r>
                        <a:rPr lang="en-US" altLang="ko-KR" sz="1200" dirty="0" smtClean="0"/>
                        <a:t>2-stage Drop </a:t>
                      </a:r>
                      <a:endParaRPr lang="ko-KR" altLang="en-US" sz="1200" dirty="0"/>
                    </a:p>
                  </a:txBody>
                  <a:tcPr/>
                </a:tc>
              </a:tr>
              <a:tr h="349109">
                <a:tc>
                  <a:txBody>
                    <a:bodyPr/>
                    <a:lstStyle/>
                    <a:p>
                      <a:pPr latinLnBrk="1"/>
                      <a:r>
                        <a:rPr lang="en-US" altLang="ko-KR" sz="1200" dirty="0" smtClean="0"/>
                        <a:t>Data Rate</a:t>
                      </a:r>
                      <a:endParaRPr lang="ko-KR" altLang="en-US" sz="1200" dirty="0"/>
                    </a:p>
                  </a:txBody>
                  <a:tcPr/>
                </a:tc>
                <a:tc>
                  <a:txBody>
                    <a:bodyPr/>
                    <a:lstStyle/>
                    <a:p>
                      <a:pPr latinLnBrk="1"/>
                      <a:r>
                        <a:rPr lang="en-US" altLang="ko-KR" sz="1200" dirty="0" smtClean="0"/>
                        <a:t>10Mbps</a:t>
                      </a:r>
                      <a:endParaRPr lang="ko-KR" altLang="en-US" sz="1200" dirty="0"/>
                    </a:p>
                  </a:txBody>
                  <a:tcPr/>
                </a:tc>
              </a:tr>
              <a:tr h="349109">
                <a:tc>
                  <a:txBody>
                    <a:bodyPr/>
                    <a:lstStyle/>
                    <a:p>
                      <a:pPr latinLnBrk="1"/>
                      <a:r>
                        <a:rPr lang="en-US" altLang="ko-KR" sz="1200" dirty="0" smtClean="0"/>
                        <a:t>Multi-hop</a:t>
                      </a:r>
                      <a:endParaRPr lang="ko-KR" altLang="en-US" sz="1200" dirty="0"/>
                    </a:p>
                  </a:txBody>
                  <a:tcPr/>
                </a:tc>
                <a:tc>
                  <a:txBody>
                    <a:bodyPr/>
                    <a:lstStyle/>
                    <a:p>
                      <a:pPr latinLnBrk="1"/>
                      <a:r>
                        <a:rPr lang="en-US" altLang="ko-KR" sz="1200" dirty="0" smtClean="0"/>
                        <a:t>Supported</a:t>
                      </a:r>
                      <a:endParaRPr lang="ko-KR" altLang="en-US" sz="1200" dirty="0"/>
                    </a:p>
                  </a:txBody>
                  <a:tcPr/>
                </a:tc>
              </a:tr>
            </a:tbl>
          </a:graphicData>
        </a:graphic>
      </p:graphicFrame>
      <p:graphicFrame>
        <p:nvGraphicFramePr>
          <p:cNvPr id="7" name="표 6"/>
          <p:cNvGraphicFramePr>
            <a:graphicFrameLocks noGrp="1"/>
          </p:cNvGraphicFramePr>
          <p:nvPr>
            <p:extLst>
              <p:ext uri="{D42A27DB-BD31-4B8C-83A1-F6EECF244321}">
                <p14:modId xmlns:p14="http://schemas.microsoft.com/office/powerpoint/2010/main" val="2115643145"/>
              </p:ext>
            </p:extLst>
          </p:nvPr>
        </p:nvGraphicFramePr>
        <p:xfrm>
          <a:off x="1187624" y="4223802"/>
          <a:ext cx="6192688" cy="1920240"/>
        </p:xfrm>
        <a:graphic>
          <a:graphicData uri="http://schemas.openxmlformats.org/drawingml/2006/table">
            <a:tbl>
              <a:tblPr firstRow="1" firstCol="1" bandRow="1">
                <a:tableStyleId>{9D7B26C5-4107-4FEC-AEDC-1716B250A1EF}</a:tableStyleId>
              </a:tblPr>
              <a:tblGrid>
                <a:gridCol w="2592288"/>
                <a:gridCol w="3600400"/>
              </a:tblGrid>
              <a:tr h="0">
                <a:tc>
                  <a:txBody>
                    <a:bodyPr/>
                    <a:lstStyle/>
                    <a:p>
                      <a:pPr>
                        <a:spcAft>
                          <a:spcPts val="0"/>
                        </a:spcAft>
                      </a:pPr>
                      <a:r>
                        <a:rPr lang="en-GB" sz="1400" kern="100" dirty="0">
                          <a:effectLst/>
                        </a:rPr>
                        <a:t> </a:t>
                      </a:r>
                      <a:endParaRPr lang="ko-KR" sz="1400" kern="100" dirty="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Times New Roman"/>
                          <a:ea typeface="맑은 고딕"/>
                        </a:rPr>
                        <a:t>Multicast</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RTS/CTS</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NAV</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ACK/NACK</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smtClean="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CSMA/CA</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Exponential increase of CW</a:t>
                      </a:r>
                      <a:endParaRPr lang="ko-KR" alt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Carrier Sensing</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CWmin</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2</a:t>
                      </a:r>
                      <a:r>
                        <a:rPr lang="en-GB" sz="1400" kern="100" baseline="30000" dirty="0">
                          <a:effectLst/>
                        </a:rPr>
                        <a:t>4</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CWmax</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2</a:t>
                      </a:r>
                      <a:r>
                        <a:rPr lang="en-GB" altLang="ko-KR" sz="1400" kern="100" baseline="30000" dirty="0" smtClean="0">
                          <a:effectLst/>
                        </a:rPr>
                        <a:t>10</a:t>
                      </a:r>
                      <a:r>
                        <a:rPr lang="en-GB" altLang="ko-KR" sz="1400" kern="100" dirty="0" smtClean="0">
                          <a:effectLst/>
                        </a:rPr>
                        <a:t>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dirty="0">
                          <a:effectLst/>
                        </a:rPr>
                        <a:t>Retry </a:t>
                      </a:r>
                      <a:r>
                        <a:rPr lang="en-GB" sz="1400" kern="100" dirty="0" smtClean="0">
                          <a:effectLst/>
                        </a:rPr>
                        <a:t>Limit</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7</a:t>
                      </a:r>
                      <a:endParaRPr lang="ko-KR" sz="1400" kern="100" dirty="0">
                        <a:effectLst/>
                        <a:latin typeface="Times New Roman"/>
                        <a:ea typeface="맑은 고딕"/>
                      </a:endParaRPr>
                    </a:p>
                  </a:txBody>
                  <a:tcPr marL="68580" marR="68580" marT="0" marB="0" anchor="ctr"/>
                </a:tc>
              </a:tr>
            </a:tbl>
          </a:graphicData>
        </a:graphic>
      </p:graphicFrame>
    </p:spTree>
    <p:extLst>
      <p:ext uri="{BB962C8B-B14F-4D97-AF65-F5344CB8AC3E}">
        <p14:creationId xmlns:p14="http://schemas.microsoft.com/office/powerpoint/2010/main" val="687701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Metrics</a:t>
            </a:r>
            <a:endParaRPr lang="ko-KR" altLang="en-US" dirty="0"/>
          </a:p>
        </p:txBody>
      </p:sp>
      <p:sp>
        <p:nvSpPr>
          <p:cNvPr id="3" name="내용 개체 틀 2"/>
          <p:cNvSpPr>
            <a:spLocks noGrp="1"/>
          </p:cNvSpPr>
          <p:nvPr>
            <p:ph idx="1"/>
          </p:nvPr>
        </p:nvSpPr>
        <p:spPr/>
        <p:txBody>
          <a:bodyPr/>
          <a:lstStyle/>
          <a:p>
            <a:r>
              <a:rPr lang="en-US" altLang="ko-KR" sz="2000" dirty="0"/>
              <a:t>Areal sum </a:t>
            </a:r>
            <a:r>
              <a:rPr lang="en-US" altLang="ko-KR" sz="2000" dirty="0" err="1"/>
              <a:t>goodput</a:t>
            </a:r>
            <a:r>
              <a:rPr lang="en-US" altLang="ko-KR" sz="2000" dirty="0"/>
              <a:t> </a:t>
            </a:r>
            <a:r>
              <a:rPr lang="en-US" altLang="ko-KR" sz="2000" dirty="0" smtClean="0"/>
              <a:t>(Mbps/km</a:t>
            </a:r>
            <a:r>
              <a:rPr lang="en-US" altLang="ko-KR" sz="2000" baseline="30000" dirty="0" smtClean="0"/>
              <a:t>2</a:t>
            </a:r>
            <a:r>
              <a:rPr lang="en-US" altLang="ko-KR" sz="2000" dirty="0"/>
              <a:t>): Total number of packets received by all PDs during 1second, expressed as bits per second per </a:t>
            </a:r>
            <a:r>
              <a:rPr lang="en-US" altLang="ko-KR" sz="2000" dirty="0" smtClean="0"/>
              <a:t>square-kilometer</a:t>
            </a:r>
            <a:r>
              <a:rPr lang="en-US" altLang="ko-KR" sz="2000" dirty="0"/>
              <a:t>.</a:t>
            </a:r>
          </a:p>
          <a:p>
            <a:pPr lvl="0"/>
            <a:endParaRPr lang="en-US" altLang="ko-KR" sz="2000" dirty="0"/>
          </a:p>
          <a:p>
            <a:r>
              <a:rPr lang="en-GB" altLang="ko-KR" sz="2000" dirty="0"/>
              <a:t>Reliability: </a:t>
            </a:r>
            <a:r>
              <a:rPr lang="en-US" altLang="ko-KR" sz="2000" dirty="0"/>
              <a:t>The number of successful frames divided by the number of frames transmitted excluding retransmissions</a:t>
            </a:r>
            <a:endParaRPr lang="ko-KR" altLang="en-US" sz="2000" dirty="0"/>
          </a:p>
          <a:p>
            <a:pPr marL="0" indent="0">
              <a:buNone/>
            </a:pPr>
            <a:endParaRPr lang="en-GB" altLang="ko-KR" sz="2000" dirty="0"/>
          </a:p>
          <a:p>
            <a:pPr lvl="0"/>
            <a:r>
              <a:rPr lang="en-GB" altLang="ko-KR" sz="2000" dirty="0"/>
              <a:t>Jain’s fairness index: </a:t>
            </a:r>
            <a:r>
              <a:rPr lang="en-US" altLang="ko-KR" sz="2000" dirty="0"/>
              <a:t>Jain’s index for number of packets received by PDs</a:t>
            </a:r>
            <a:r>
              <a:rPr lang="en-US" altLang="ko-KR" sz="2000" dirty="0" smtClean="0"/>
              <a:t>.</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spTree>
    <p:extLst>
      <p:ext uri="{BB962C8B-B14F-4D97-AF65-F5344CB8AC3E}">
        <p14:creationId xmlns:p14="http://schemas.microsoft.com/office/powerpoint/2010/main" val="739734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Scenarios</a:t>
            </a:r>
            <a:endParaRPr lang="ko-KR" altLang="en-US" dirty="0"/>
          </a:p>
        </p:txBody>
      </p:sp>
      <p:sp>
        <p:nvSpPr>
          <p:cNvPr id="3" name="내용 개체 틀 2"/>
          <p:cNvSpPr>
            <a:spLocks noGrp="1"/>
          </p:cNvSpPr>
          <p:nvPr>
            <p:ph idx="1"/>
          </p:nvPr>
        </p:nvSpPr>
        <p:spPr/>
        <p:txBody>
          <a:bodyPr/>
          <a:lstStyle/>
          <a:p>
            <a:r>
              <a:rPr lang="en-US" altLang="ko-KR" sz="2000" dirty="0" smtClean="0"/>
              <a:t>Scenario 1: </a:t>
            </a:r>
          </a:p>
          <a:p>
            <a:pPr lvl="1"/>
            <a:r>
              <a:rPr lang="en-US" altLang="ko-KR" sz="2000" dirty="0" smtClean="0"/>
              <a:t>Multiple transmitters</a:t>
            </a:r>
          </a:p>
          <a:p>
            <a:pPr lvl="1"/>
            <a:r>
              <a:rPr lang="en-US" altLang="ko-KR" sz="2000" dirty="0" smtClean="0"/>
              <a:t>Inter arrival rate: 2 frames/sec (Poisson)</a:t>
            </a:r>
          </a:p>
          <a:p>
            <a:pPr lvl="1"/>
            <a:r>
              <a:rPr lang="en-US" altLang="ko-KR" sz="2000" dirty="0" smtClean="0"/>
              <a:t>All PDs are located in 1-hop range of transmitters.</a:t>
            </a:r>
          </a:p>
          <a:p>
            <a:r>
              <a:rPr lang="en-US" altLang="ko-KR" sz="2000" dirty="0" smtClean="0"/>
              <a:t>Scenario 2:</a:t>
            </a:r>
          </a:p>
          <a:p>
            <a:pPr lvl="1"/>
            <a:r>
              <a:rPr lang="en-US" altLang="ko-KR" sz="2000" dirty="0" smtClean="0"/>
              <a:t>Multiple transmitters</a:t>
            </a:r>
          </a:p>
          <a:p>
            <a:pPr lvl="1"/>
            <a:r>
              <a:rPr lang="en-US" altLang="ko-KR" sz="2000" dirty="0" smtClean="0"/>
              <a:t>Inter arrival rate: 2 frames/sec (Poisson)</a:t>
            </a:r>
          </a:p>
          <a:p>
            <a:pPr lvl="1"/>
            <a:r>
              <a:rPr lang="en-US" altLang="ko-KR" sz="2000" dirty="0" smtClean="0"/>
              <a:t>All PDs uniformly distributed in 500m x 500m (multi-hop operation)</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Tree>
    <p:extLst>
      <p:ext uri="{BB962C8B-B14F-4D97-AF65-F5344CB8AC3E}">
        <p14:creationId xmlns:p14="http://schemas.microsoft.com/office/powerpoint/2010/main" val="2275659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Scenarios</a:t>
            </a:r>
            <a:endParaRPr lang="ko-KR" altLang="en-US" dirty="0"/>
          </a:p>
        </p:txBody>
      </p:sp>
      <p:sp>
        <p:nvSpPr>
          <p:cNvPr id="3" name="내용 개체 틀 2"/>
          <p:cNvSpPr>
            <a:spLocks noGrp="1"/>
          </p:cNvSpPr>
          <p:nvPr>
            <p:ph idx="1"/>
          </p:nvPr>
        </p:nvSpPr>
        <p:spPr/>
        <p:txBody>
          <a:bodyPr/>
          <a:lstStyle/>
          <a:p>
            <a:r>
              <a:rPr lang="en-US" altLang="ko-KR" sz="1600" dirty="0" smtClean="0"/>
              <a:t>Scenario 3: </a:t>
            </a:r>
          </a:p>
          <a:p>
            <a:pPr lvl="1"/>
            <a:r>
              <a:rPr lang="en-US" altLang="ko-KR" sz="1600" dirty="0" smtClean="0"/>
              <a:t>Multiple transmitters</a:t>
            </a:r>
          </a:p>
          <a:p>
            <a:pPr lvl="1"/>
            <a:r>
              <a:rPr lang="en-US" altLang="ko-KR" sz="1600" dirty="0"/>
              <a:t>Inter arrival rate: 2 frames/sec (Poisson</a:t>
            </a:r>
            <a:r>
              <a:rPr lang="en-US" altLang="ko-KR" sz="1600" dirty="0" smtClean="0"/>
              <a:t>)</a:t>
            </a:r>
          </a:p>
          <a:p>
            <a:pPr lvl="1"/>
            <a:r>
              <a:rPr lang="en-US" altLang="ko-KR" sz="1600" dirty="0" smtClean="0"/>
              <a:t>Inter arrival rate of background node: 5 frames/sec (Poisson)</a:t>
            </a:r>
            <a:endParaRPr lang="en-US" altLang="ko-KR" sz="1600" dirty="0"/>
          </a:p>
          <a:p>
            <a:pPr lvl="1"/>
            <a:r>
              <a:rPr lang="en-US" altLang="ko-KR" sz="1600" dirty="0" smtClean="0"/>
              <a:t>All PDs are located in 1-hop range of transmitters.</a:t>
            </a:r>
          </a:p>
          <a:p>
            <a:r>
              <a:rPr lang="en-US" altLang="ko-KR" sz="1600" dirty="0" smtClean="0"/>
              <a:t>Scenario 4: </a:t>
            </a:r>
          </a:p>
          <a:p>
            <a:pPr lvl="1"/>
            <a:r>
              <a:rPr lang="en-US" altLang="ko-KR" sz="1600" dirty="0" smtClean="0"/>
              <a:t>Multiple transmitters</a:t>
            </a:r>
          </a:p>
          <a:p>
            <a:pPr lvl="1"/>
            <a:r>
              <a:rPr lang="en-US" altLang="ko-KR" sz="1600" dirty="0" smtClean="0"/>
              <a:t>Inter arrival rate: 5 frames/sec (Poisson)</a:t>
            </a:r>
          </a:p>
          <a:p>
            <a:pPr lvl="1"/>
            <a:r>
              <a:rPr lang="en-US" altLang="ko-KR" sz="1600" dirty="0" smtClean="0"/>
              <a:t>Number of groups: 2 ~ 8 groups</a:t>
            </a:r>
          </a:p>
          <a:p>
            <a:pPr lvl="1"/>
            <a:r>
              <a:rPr lang="en-US" altLang="ko-KR" sz="1600" dirty="0" smtClean="0"/>
              <a:t>All PDs are located in 1-hop range of transmitters.</a:t>
            </a:r>
          </a:p>
          <a:p>
            <a:r>
              <a:rPr lang="en-US" altLang="ko-KR" sz="1600" dirty="0"/>
              <a:t>Scenario </a:t>
            </a:r>
            <a:r>
              <a:rPr lang="en-US" altLang="ko-KR" sz="1600" dirty="0" smtClean="0"/>
              <a:t>5: </a:t>
            </a:r>
            <a:endParaRPr lang="en-US" altLang="ko-KR" sz="1600" dirty="0"/>
          </a:p>
          <a:p>
            <a:pPr lvl="1"/>
            <a:r>
              <a:rPr lang="en-US" altLang="ko-KR" sz="1600" dirty="0"/>
              <a:t>Multiple transmitters</a:t>
            </a:r>
          </a:p>
          <a:p>
            <a:pPr lvl="1"/>
            <a:r>
              <a:rPr lang="en-US" altLang="ko-KR" sz="1600" dirty="0"/>
              <a:t>Inter arrival rate: 5 frames/sec (Poisson)</a:t>
            </a:r>
          </a:p>
          <a:p>
            <a:pPr lvl="1"/>
            <a:r>
              <a:rPr lang="en-US" altLang="ko-KR" sz="1600" dirty="0"/>
              <a:t>Number of groups: </a:t>
            </a:r>
            <a:r>
              <a:rPr lang="en-US" altLang="ko-KR" sz="1600" dirty="0" smtClean="0"/>
              <a:t>2 </a:t>
            </a:r>
            <a:r>
              <a:rPr lang="en-US" altLang="ko-KR" sz="1600" dirty="0"/>
              <a:t>~ 8 groups</a:t>
            </a:r>
          </a:p>
          <a:p>
            <a:pPr lvl="1"/>
            <a:r>
              <a:rPr lang="en-US" altLang="ko-KR" sz="1600" dirty="0"/>
              <a:t>All PDs uniformly distributed in 500m x 500m (multi-hop operation)</a:t>
            </a:r>
            <a:endParaRPr lang="ko-KR" altLang="en-US" sz="16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spTree>
    <p:extLst>
      <p:ext uri="{BB962C8B-B14F-4D97-AF65-F5344CB8AC3E}">
        <p14:creationId xmlns:p14="http://schemas.microsoft.com/office/powerpoint/2010/main" val="4042578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Areal </a:t>
            </a:r>
            <a:r>
              <a:rPr lang="en-US" altLang="ko-KR" dirty="0"/>
              <a:t>Sum </a:t>
            </a:r>
            <a:r>
              <a:rPr lang="en-US" altLang="ko-KR" dirty="0" err="1"/>
              <a:t>Goodput</a:t>
            </a:r>
            <a:r>
              <a:rPr lang="en-US" altLang="ko-KR" dirty="0"/>
              <a:t> (Scenario </a:t>
            </a:r>
            <a:r>
              <a:rPr lang="en-US" altLang="ko-KR" dirty="0" smtClean="0"/>
              <a:t>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9</a:t>
            </a:fld>
            <a:endParaRPr lang="en-US" altLang="ko-KR"/>
          </a:p>
        </p:txBody>
      </p:sp>
      <p:pic>
        <p:nvPicPr>
          <p:cNvPr id="4100" name="Picture 4" descr="C:\Users\Administrator\Documents\네이트온 받은 파일\sc2_goodpu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556792"/>
            <a:ext cx="6444202" cy="482453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413007" y="3153742"/>
            <a:ext cx="3839513" cy="923330"/>
          </a:xfrm>
          <a:prstGeom prst="rect">
            <a:avLst/>
          </a:prstGeom>
          <a:noFill/>
        </p:spPr>
        <p:txBody>
          <a:bodyPr wrap="none" rtlCol="0">
            <a:spAutoFit/>
          </a:bodyPr>
          <a:lstStyle/>
          <a:p>
            <a:pPr algn="ctr"/>
            <a:r>
              <a:rPr lang="en-US" altLang="ko-KR" dirty="0" smtClean="0">
                <a:sym typeface="Wingdings" pitchFamily="2" charset="2"/>
              </a:rPr>
              <a:t>When a data frame collision occurs,</a:t>
            </a:r>
          </a:p>
          <a:p>
            <a:pPr algn="ctr"/>
            <a:r>
              <a:rPr lang="en-US" altLang="ko-KR" dirty="0" smtClean="0">
                <a:sym typeface="Wingdings" pitchFamily="2" charset="2"/>
              </a:rPr>
              <a:t>No ACK based scheme does not</a:t>
            </a:r>
          </a:p>
          <a:p>
            <a:pPr algn="ctr"/>
            <a:r>
              <a:rPr lang="en-US" altLang="ko-KR" dirty="0" smtClean="0">
                <a:sym typeface="Wingdings" pitchFamily="2" charset="2"/>
              </a:rPr>
              <a:t>retransmit</a:t>
            </a:r>
            <a:endParaRPr lang="en-US" altLang="ko-KR" dirty="0" smtClean="0"/>
          </a:p>
        </p:txBody>
      </p:sp>
      <p:sp>
        <p:nvSpPr>
          <p:cNvPr id="11" name="TextBox 10"/>
          <p:cNvSpPr txBox="1"/>
          <p:nvPr/>
        </p:nvSpPr>
        <p:spPr>
          <a:xfrm>
            <a:off x="4788024" y="1340768"/>
            <a:ext cx="4467954" cy="646331"/>
          </a:xfrm>
          <a:prstGeom prst="rect">
            <a:avLst/>
          </a:prstGeom>
          <a:noFill/>
        </p:spPr>
        <p:txBody>
          <a:bodyPr wrap="none" rtlCol="0">
            <a:spAutoFit/>
          </a:bodyPr>
          <a:lstStyle/>
          <a:p>
            <a:pPr algn="ctr"/>
            <a:r>
              <a:rPr lang="en-US" altLang="ko-KR" dirty="0" smtClean="0">
                <a:sym typeface="Wingdings" pitchFamily="2" charset="2"/>
              </a:rPr>
              <a:t>Proposed scheme achieves the best</a:t>
            </a:r>
          </a:p>
          <a:p>
            <a:pPr algn="ctr"/>
            <a:r>
              <a:rPr lang="en-US" altLang="ko-KR" dirty="0" smtClean="0">
                <a:sym typeface="Wingdings" pitchFamily="2" charset="2"/>
              </a:rPr>
              <a:t>performance (reducing ACK transmission)</a:t>
            </a:r>
            <a:endParaRPr lang="en-US" altLang="ko-KR" dirty="0" smtClean="0"/>
          </a:p>
        </p:txBody>
      </p:sp>
      <p:sp>
        <p:nvSpPr>
          <p:cNvPr id="12" name="TextBox 11"/>
          <p:cNvSpPr txBox="1"/>
          <p:nvPr/>
        </p:nvSpPr>
        <p:spPr>
          <a:xfrm>
            <a:off x="5525963" y="4365104"/>
            <a:ext cx="3749745" cy="646331"/>
          </a:xfrm>
          <a:prstGeom prst="rect">
            <a:avLst/>
          </a:prstGeom>
          <a:noFill/>
        </p:spPr>
        <p:txBody>
          <a:bodyPr wrap="none" rtlCol="0">
            <a:spAutoFit/>
          </a:bodyPr>
          <a:lstStyle/>
          <a:p>
            <a:pPr algn="ctr"/>
            <a:r>
              <a:rPr lang="en-US" altLang="ko-KR" dirty="0" smtClean="0">
                <a:sym typeface="Wingdings" pitchFamily="2" charset="2"/>
              </a:rPr>
              <a:t>ACK frames are frequently collided</a:t>
            </a:r>
          </a:p>
          <a:p>
            <a:pPr algn="ctr"/>
            <a:r>
              <a:rPr lang="en-US" altLang="ko-KR" dirty="0" smtClean="0">
                <a:sym typeface="Wingdings" pitchFamily="2" charset="2"/>
              </a:rPr>
              <a:t>in ACK based scheme</a:t>
            </a:r>
            <a:endParaRPr lang="en-US" altLang="ko-KR" dirty="0" smtClean="0"/>
          </a:p>
        </p:txBody>
      </p:sp>
    </p:spTree>
    <p:extLst>
      <p:ext uri="{BB962C8B-B14F-4D97-AF65-F5344CB8AC3E}">
        <p14:creationId xmlns:p14="http://schemas.microsoft.com/office/powerpoint/2010/main" val="3811394851"/>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36593</TotalTime>
  <Words>992</Words>
  <Application>Microsoft Office PowerPoint</Application>
  <PresentationFormat>화면 슬라이드 쇼(4:3)</PresentationFormat>
  <Paragraphs>236</Paragraphs>
  <Slides>24</Slides>
  <Notes>1</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24</vt:i4>
      </vt:variant>
    </vt:vector>
  </HeadingPairs>
  <TitlesOfParts>
    <vt:vector size="32" baseType="lpstr">
      <vt:lpstr>ＭＳ Ｐゴシック</vt:lpstr>
      <vt:lpstr>宋体</vt:lpstr>
      <vt:lpstr>굴림</vt:lpstr>
      <vt:lpstr>맑은 고딕</vt:lpstr>
      <vt:lpstr>Arial</vt:lpstr>
      <vt:lpstr>Times New Roman</vt:lpstr>
      <vt:lpstr>Wingdings</vt:lpstr>
      <vt:lpstr>IEEE-P802_15</vt:lpstr>
      <vt:lpstr>PowerPoint 프레젠테이션</vt:lpstr>
      <vt:lpstr>What’s difference in Rev. 1</vt:lpstr>
      <vt:lpstr>Performance Evaluation</vt:lpstr>
      <vt:lpstr>MAC Parameters Used in Simulations</vt:lpstr>
      <vt:lpstr>MAC Parameters Used in Simulations</vt:lpstr>
      <vt:lpstr>Performance Metrics</vt:lpstr>
      <vt:lpstr>Simulation Scenarios</vt:lpstr>
      <vt:lpstr>Simulation Scenarios</vt:lpstr>
      <vt:lpstr>Areal Sum Goodput (Scenario 1)</vt:lpstr>
      <vt:lpstr>Reliability (Scenario 1)</vt:lpstr>
      <vt:lpstr>Fairness (Scenario 1)</vt:lpstr>
      <vt:lpstr>Areal Sum Goodput (Scenario 2)</vt:lpstr>
      <vt:lpstr>Reliability (Scenario 2)</vt:lpstr>
      <vt:lpstr>Fairness (Scenario 2)</vt:lpstr>
      <vt:lpstr>Areal Sum Goodput (Scenario 3)</vt:lpstr>
      <vt:lpstr>Reliability (Scenario 3)</vt:lpstr>
      <vt:lpstr>Fairness (Scenario 3)</vt:lpstr>
      <vt:lpstr>Areal Sum Goodput (Scenario 4)</vt:lpstr>
      <vt:lpstr>Reliability (Scenario 4)</vt:lpstr>
      <vt:lpstr>Fairness (Scenario 4)</vt:lpstr>
      <vt:lpstr>Areal Sum Goodput (Scenario 5)</vt:lpstr>
      <vt:lpstr>Reliability (Scenario 5)</vt:lpstr>
      <vt:lpstr>Fairness (Scenario 5)</vt:lpstr>
      <vt:lpstr>Conclusion</vt:lpstr>
    </vt:vector>
  </TitlesOfParts>
  <Company>Chung-Ang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sudalz</cp:lastModifiedBy>
  <cp:revision>77</cp:revision>
  <cp:lastPrinted>1998-02-10T13:28:06Z</cp:lastPrinted>
  <dcterms:created xsi:type="dcterms:W3CDTF">2007-11-11T16:49:01Z</dcterms:created>
  <dcterms:modified xsi:type="dcterms:W3CDTF">2013-09-16T10:30:47Z</dcterms:modified>
</cp:coreProperties>
</file>