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8"/>
  </p:notesMasterIdLst>
  <p:handoutMasterIdLst>
    <p:handoutMasterId r:id="rId19"/>
  </p:handoutMasterIdLst>
  <p:sldIdLst>
    <p:sldId id="908" r:id="rId2"/>
    <p:sldId id="917" r:id="rId3"/>
    <p:sldId id="919" r:id="rId4"/>
    <p:sldId id="920" r:id="rId5"/>
    <p:sldId id="921" r:id="rId6"/>
    <p:sldId id="918" r:id="rId7"/>
    <p:sldId id="909" r:id="rId8"/>
    <p:sldId id="910" r:id="rId9"/>
    <p:sldId id="911" r:id="rId10"/>
    <p:sldId id="912" r:id="rId11"/>
    <p:sldId id="913" r:id="rId12"/>
    <p:sldId id="922" r:id="rId13"/>
    <p:sldId id="914" r:id="rId14"/>
    <p:sldId id="915" r:id="rId15"/>
    <p:sldId id="923" r:id="rId16"/>
    <p:sldId id="916" r:id="rId17"/>
  </p:sldIdLst>
  <p:sldSz cx="9144000" cy="6858000" type="screen4x3"/>
  <p:notesSz cx="7099300" cy="10234613"/>
  <p:defaultTextStyle>
    <a:defPPr>
      <a:defRPr lang="en-US"/>
    </a:defPPr>
    <a:lvl1pPr algn="l" rtl="0" eaLnBrk="0" fontAlgn="base" hangingPunct="0">
      <a:spcBef>
        <a:spcPct val="0"/>
      </a:spcBef>
      <a:spcAft>
        <a:spcPct val="0"/>
      </a:spcAft>
      <a:defRPr kern="1200">
        <a:solidFill>
          <a:schemeClr val="tx1"/>
        </a:solidFill>
        <a:latin typeface="Arial"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0066FF"/>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03" autoAdjust="0"/>
    <p:restoredTop sz="91777" autoAdjust="0"/>
  </p:normalViewPr>
  <p:slideViewPr>
    <p:cSldViewPr>
      <p:cViewPr>
        <p:scale>
          <a:sx n="100" d="100"/>
          <a:sy n="100" d="100"/>
        </p:scale>
        <p:origin x="-88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906"/>
    </p:cViewPr>
  </p:sorterViewPr>
  <p:notesViewPr>
    <p:cSldViewPr>
      <p:cViewPr varScale="1">
        <p:scale>
          <a:sx n="49" d="100"/>
          <a:sy n="49" d="100"/>
        </p:scale>
        <p:origin x="-1920" y="-108"/>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025" y="195263"/>
            <a:ext cx="27590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defRPr>
            </a:lvl1pPr>
          </a:lstStyle>
          <a:p>
            <a:pPr>
              <a:defRPr/>
            </a:pPr>
            <a:r>
              <a:rPr lang="ko-KR" altLang="en-US"/>
              <a:t>doc.: IEEE 802.15-&lt;doc#&gt;</a:t>
            </a:r>
            <a:endParaRPr lang="en-US" altLang="ko-KR"/>
          </a:p>
        </p:txBody>
      </p:sp>
      <p:sp>
        <p:nvSpPr>
          <p:cNvPr id="3075" name="Rectangle 3"/>
          <p:cNvSpPr>
            <a:spLocks noGrp="1" noChangeArrowheads="1"/>
          </p:cNvSpPr>
          <p:nvPr>
            <p:ph type="dt" sz="quarter" idx="1"/>
          </p:nvPr>
        </p:nvSpPr>
        <p:spPr bwMode="auto">
          <a:xfrm>
            <a:off x="711200" y="195263"/>
            <a:ext cx="23653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defRPr>
            </a:lvl1pPr>
          </a:lstStyle>
          <a:p>
            <a:pPr>
              <a:defRPr/>
            </a:pPr>
            <a:r>
              <a:rPr lang="ko-KR" altLang="en-US"/>
              <a:t>&lt;month year&gt;</a:t>
            </a:r>
            <a:endParaRPr lang="en-US" altLang="ko-KR"/>
          </a:p>
        </p:txBody>
      </p:sp>
      <p:sp>
        <p:nvSpPr>
          <p:cNvPr id="3076" name="Rectangle 4"/>
          <p:cNvSpPr>
            <a:spLocks noGrp="1" noChangeArrowheads="1"/>
          </p:cNvSpPr>
          <p:nvPr>
            <p:ph type="ftr" sz="quarter" idx="2"/>
          </p:nvPr>
        </p:nvSpPr>
        <p:spPr bwMode="auto">
          <a:xfrm>
            <a:off x="4259263" y="9906000"/>
            <a:ext cx="22082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100">
                <a:latin typeface="Times New Roman" pitchFamily="18" charset="0"/>
              </a:defRPr>
            </a:lvl1pPr>
          </a:lstStyle>
          <a:p>
            <a:pPr>
              <a:defRPr/>
            </a:pPr>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760663" y="9906000"/>
            <a:ext cx="14208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1000125">
              <a:defRPr sz="1100">
                <a:latin typeface="Times New Roman" pitchFamily="18" charset="0"/>
              </a:defRPr>
            </a:lvl1pPr>
          </a:lstStyle>
          <a:p>
            <a:pPr>
              <a:defRPr/>
            </a:pPr>
            <a:r>
              <a:rPr lang="en-US" altLang="ko-KR"/>
              <a:t>Page </a:t>
            </a:r>
            <a:fld id="{9CF2A2D6-BBB5-45EA-8A45-5708FA14C475}" type="slidenum">
              <a:rPr lang="en-US" altLang="ko-KR"/>
              <a:pPr>
                <a:defRPr/>
              </a:pPr>
              <a:t>‹#›</a:t>
            </a:fld>
            <a:endParaRPr lang="en-US" altLang="ko-KR"/>
          </a:p>
        </p:txBody>
      </p:sp>
      <p:sp>
        <p:nvSpPr>
          <p:cNvPr id="53254" name="Line 6"/>
          <p:cNvSpPr>
            <a:spLocks noChangeShapeType="1"/>
          </p:cNvSpPr>
          <p:nvPr/>
        </p:nvSpPr>
        <p:spPr bwMode="auto">
          <a:xfrm>
            <a:off x="709613" y="427038"/>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lIns="98115" tIns="49058" rIns="98115" bIns="49058" anchor="ctr"/>
          <a:lstStyle/>
          <a:p>
            <a:endParaRPr lang="ko-KR" altLang="en-US"/>
          </a:p>
        </p:txBody>
      </p:sp>
      <p:sp>
        <p:nvSpPr>
          <p:cNvPr id="53255" name="Rectangle 7"/>
          <p:cNvSpPr>
            <a:spLocks noChangeArrowheads="1"/>
          </p:cNvSpPr>
          <p:nvPr/>
        </p:nvSpPr>
        <p:spPr bwMode="auto">
          <a:xfrm>
            <a:off x="709613" y="9906000"/>
            <a:ext cx="728662"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1000125"/>
            <a:r>
              <a:rPr lang="en-US" altLang="ko-KR" sz="1200">
                <a:latin typeface="Times New Roman" pitchFamily="18" charset="0"/>
              </a:rPr>
              <a:t>Submission</a:t>
            </a:r>
          </a:p>
        </p:txBody>
      </p:sp>
      <p:sp>
        <p:nvSpPr>
          <p:cNvPr id="53256"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xmlns="" val="748136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7950"/>
            <a:ext cx="2882900"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defRPr>
            </a:lvl1pPr>
          </a:lstStyle>
          <a:p>
            <a:pPr>
              <a:defRPr/>
            </a:pPr>
            <a:r>
              <a:rPr lang="ko-KR" altLang="en-US"/>
              <a:t>doc.: IEEE 802.15-&lt;doc#&gt;</a:t>
            </a:r>
            <a:endParaRPr lang="en-US" altLang="ko-KR"/>
          </a:p>
        </p:txBody>
      </p:sp>
      <p:sp>
        <p:nvSpPr>
          <p:cNvPr id="2051" name="Rectangle 3"/>
          <p:cNvSpPr>
            <a:spLocks noGrp="1" noChangeArrowheads="1"/>
          </p:cNvSpPr>
          <p:nvPr>
            <p:ph type="dt" idx="1"/>
          </p:nvPr>
        </p:nvSpPr>
        <p:spPr bwMode="auto">
          <a:xfrm>
            <a:off x="668338" y="107950"/>
            <a:ext cx="280352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defRPr>
            </a:lvl1pPr>
          </a:lstStyle>
          <a:p>
            <a:pPr>
              <a:defRPr/>
            </a:pPr>
            <a:r>
              <a:rPr lang="ko-KR" altLang="en-US"/>
              <a:t>&lt;month year&gt;</a:t>
            </a:r>
            <a:endParaRPr lang="en-US" altLang="ko-KR"/>
          </a:p>
        </p:txBody>
      </p:sp>
      <p:sp>
        <p:nvSpPr>
          <p:cNvPr id="32772" name="Rectangle 4"/>
          <p:cNvSpPr>
            <a:spLocks noGrp="1" noRot="1" noChangeAspect="1" noChangeArrowheads="1" noTextEdit="1"/>
          </p:cNvSpPr>
          <p:nvPr>
            <p:ph type="sldImg" idx="2"/>
          </p:nvPr>
        </p:nvSpPr>
        <p:spPr bwMode="auto">
          <a:xfrm>
            <a:off x="1001713" y="774700"/>
            <a:ext cx="5097462"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46150" y="4862513"/>
            <a:ext cx="5207000" cy="4605337"/>
          </a:xfrm>
          <a:prstGeom prst="rect">
            <a:avLst/>
          </a:prstGeom>
          <a:noFill/>
          <a:ln w="9525">
            <a:noFill/>
            <a:miter lim="800000"/>
            <a:headEnd/>
            <a:tailEnd/>
          </a:ln>
          <a:effectLst/>
        </p:spPr>
        <p:txBody>
          <a:bodyPr vert="horz" wrap="square" lIns="100499" tIns="49399" rIns="100499" bIns="49399"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2388" y="9909175"/>
            <a:ext cx="2570162" cy="18573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90538" lvl="4" algn="r" defTabSz="1000125">
              <a:defRPr sz="1200">
                <a:latin typeface="Times New Roman" pitchFamily="18" charset="0"/>
              </a:defRPr>
            </a:lvl5pPr>
          </a:lstStyle>
          <a:p>
            <a:pPr lvl="4">
              <a:defRPr/>
            </a:pPr>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3003550" y="9909175"/>
            <a:ext cx="8207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200">
                <a:latin typeface="Times New Roman" pitchFamily="18" charset="0"/>
              </a:defRPr>
            </a:lvl1pPr>
          </a:lstStyle>
          <a:p>
            <a:pPr>
              <a:defRPr/>
            </a:pPr>
            <a:r>
              <a:rPr lang="en-US" altLang="ko-KR"/>
              <a:t>Page </a:t>
            </a:r>
            <a:fld id="{F3700138-432E-4946-9C5C-25BC964A1331}" type="slidenum">
              <a:rPr lang="en-US" altLang="ko-KR"/>
              <a:pPr>
                <a:defRPr/>
              </a:pPr>
              <a:t>‹#›</a:t>
            </a:fld>
            <a:endParaRPr lang="en-US" altLang="ko-KR"/>
          </a:p>
        </p:txBody>
      </p:sp>
      <p:sp>
        <p:nvSpPr>
          <p:cNvPr id="32776" name="Rectangle 8"/>
          <p:cNvSpPr>
            <a:spLocks noChangeArrowheads="1"/>
          </p:cNvSpPr>
          <p:nvPr/>
        </p:nvSpPr>
        <p:spPr bwMode="auto">
          <a:xfrm>
            <a:off x="741363" y="9909175"/>
            <a:ext cx="727075" cy="185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32777"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lIns="98115" tIns="49058" rIns="98115" bIns="49058" anchor="ctr"/>
          <a:lstStyle/>
          <a:p>
            <a:endParaRPr lang="ko-KR" altLang="en-US"/>
          </a:p>
        </p:txBody>
      </p:sp>
      <p:sp>
        <p:nvSpPr>
          <p:cNvPr id="32778"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xmlns="" val="5341076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8/27/2013</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1</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ko-KR"/>
              <a:t>Slide </a:t>
            </a:r>
            <a:fld id="{9074A851-4C59-43B2-8E58-D34A2A7E3777}" type="slidenum">
              <a:rPr lang="en-US" altLang="ko-KR"/>
              <a:pPr>
                <a:defRPr/>
              </a:pPr>
              <a:t>‹#›</a:t>
            </a:fld>
            <a:endParaRPr lang="en-US" altLang="ko-KR"/>
          </a:p>
        </p:txBody>
      </p:sp>
    </p:spTree>
    <p:extLst>
      <p:ext uri="{BB962C8B-B14F-4D97-AF65-F5344CB8AC3E}">
        <p14:creationId xmlns:p14="http://schemas.microsoft.com/office/powerpoint/2010/main" xmlns="" val="3565846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162295F4-3E9F-428E-8377-B2156DFD0932}" type="slidenum">
              <a:rPr lang="en-US" altLang="ko-KR"/>
              <a:pPr>
                <a:defRPr/>
              </a:pPr>
              <a:t>‹#›</a:t>
            </a:fld>
            <a:endParaRPr lang="en-US" altLang="ko-KR"/>
          </a:p>
        </p:txBody>
      </p:sp>
    </p:spTree>
    <p:extLst>
      <p:ext uri="{BB962C8B-B14F-4D97-AF65-F5344CB8AC3E}">
        <p14:creationId xmlns:p14="http://schemas.microsoft.com/office/powerpoint/2010/main" xmlns="" val="3488550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DE7C8685-2D6C-4EB7-8FDA-10347A2990E0}" type="slidenum">
              <a:rPr lang="en-US" altLang="ko-KR"/>
              <a:pPr>
                <a:defRPr/>
              </a:pPr>
              <a:t>‹#›</a:t>
            </a:fld>
            <a:endParaRPr lang="en-US" altLang="ko-KR"/>
          </a:p>
        </p:txBody>
      </p:sp>
    </p:spTree>
    <p:extLst>
      <p:ext uri="{BB962C8B-B14F-4D97-AF65-F5344CB8AC3E}">
        <p14:creationId xmlns:p14="http://schemas.microsoft.com/office/powerpoint/2010/main" xmlns="" val="2354638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93D0BFAB-5A11-47E2-BE86-26EA95CF807D}" type="slidenum">
              <a:rPr lang="en-US" altLang="ko-KR"/>
              <a:pPr>
                <a:defRPr/>
              </a:pPr>
              <a:t>‹#›</a:t>
            </a:fld>
            <a:endParaRPr lang="en-US" altLang="ko-KR"/>
          </a:p>
        </p:txBody>
      </p:sp>
    </p:spTree>
    <p:extLst>
      <p:ext uri="{BB962C8B-B14F-4D97-AF65-F5344CB8AC3E}">
        <p14:creationId xmlns:p14="http://schemas.microsoft.com/office/powerpoint/2010/main" xmlns="" val="27883893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726976"/>
          </a:xfrm>
        </p:spPr>
        <p:txBody>
          <a:bodyPr/>
          <a:lstStyle>
            <a:lvl1pPr algn="l">
              <a:defRPr sz="2800" b="1"/>
            </a:lvl1p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685800" y="1556792"/>
            <a:ext cx="7772400" cy="4539208"/>
          </a:xfrm>
        </p:spPr>
        <p:txBody>
          <a:bodyPr/>
          <a:lstStyle>
            <a:lvl1pPr>
              <a:defRPr sz="2400"/>
            </a:lvl1pPr>
            <a:lvl2pPr>
              <a:defRPr sz="2400"/>
            </a:lvl2pPr>
            <a:lvl3pPr>
              <a:defRPr sz="2000"/>
            </a:lvl3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663B2C6A-A10B-4153-9678-0E313D0C0BBD}" type="slidenum">
              <a:rPr lang="en-US" altLang="ko-KR"/>
              <a:pPr>
                <a:defRPr/>
              </a:pPr>
              <a:t>‹#›</a:t>
            </a:fld>
            <a:endParaRPr lang="en-US" altLang="ko-KR"/>
          </a:p>
        </p:txBody>
      </p:sp>
    </p:spTree>
    <p:extLst>
      <p:ext uri="{BB962C8B-B14F-4D97-AF65-F5344CB8AC3E}">
        <p14:creationId xmlns:p14="http://schemas.microsoft.com/office/powerpoint/2010/main" xmlns="" val="4352679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33E9E336-DC45-427C-A5D8-1016D47BA29D}" type="slidenum">
              <a:rPr lang="en-US" altLang="ko-KR"/>
              <a:pPr>
                <a:defRPr/>
              </a:pPr>
              <a:t>‹#›</a:t>
            </a:fld>
            <a:endParaRPr lang="en-US" altLang="ko-KR"/>
          </a:p>
        </p:txBody>
      </p:sp>
    </p:spTree>
    <p:extLst>
      <p:ext uri="{BB962C8B-B14F-4D97-AF65-F5344CB8AC3E}">
        <p14:creationId xmlns:p14="http://schemas.microsoft.com/office/powerpoint/2010/main" xmlns="" val="3095554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D859E160-DF52-482E-9A32-35FF175F311A}" type="slidenum">
              <a:rPr lang="en-US" altLang="ko-KR"/>
              <a:pPr>
                <a:defRPr/>
              </a:pPr>
              <a:t>‹#›</a:t>
            </a:fld>
            <a:endParaRPr lang="en-US" altLang="ko-KR"/>
          </a:p>
        </p:txBody>
      </p:sp>
    </p:spTree>
    <p:extLst>
      <p:ext uri="{BB962C8B-B14F-4D97-AF65-F5344CB8AC3E}">
        <p14:creationId xmlns:p14="http://schemas.microsoft.com/office/powerpoint/2010/main" xmlns="" val="123410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pPr>
              <a:defRPr/>
            </a:pPr>
            <a:r>
              <a:rPr lang="en-US" altLang="ko-KR"/>
              <a:t>Slide </a:t>
            </a:r>
            <a:fld id="{21441A0C-C57D-4516-B34F-2309C9E646E9}" type="slidenum">
              <a:rPr lang="en-US" altLang="ko-KR"/>
              <a:pPr>
                <a:defRPr/>
              </a:pPr>
              <a:t>‹#›</a:t>
            </a:fld>
            <a:endParaRPr lang="en-US" altLang="ko-KR"/>
          </a:p>
        </p:txBody>
      </p:sp>
    </p:spTree>
    <p:extLst>
      <p:ext uri="{BB962C8B-B14F-4D97-AF65-F5344CB8AC3E}">
        <p14:creationId xmlns:p14="http://schemas.microsoft.com/office/powerpoint/2010/main" xmlns="" val="410035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pPr>
              <a:defRPr/>
            </a:pPr>
            <a:r>
              <a:rPr lang="en-US" altLang="ko-KR"/>
              <a:t>Slide </a:t>
            </a:r>
            <a:fld id="{2D805F87-BCCF-42F5-9188-BD51E05EA456}" type="slidenum">
              <a:rPr lang="en-US" altLang="ko-KR"/>
              <a:pPr>
                <a:defRPr/>
              </a:pPr>
              <a:t>‹#›</a:t>
            </a:fld>
            <a:endParaRPr lang="en-US" altLang="ko-KR"/>
          </a:p>
        </p:txBody>
      </p:sp>
    </p:spTree>
    <p:extLst>
      <p:ext uri="{BB962C8B-B14F-4D97-AF65-F5344CB8AC3E}">
        <p14:creationId xmlns:p14="http://schemas.microsoft.com/office/powerpoint/2010/main" xmlns="" val="1506441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4DA6BC27-4499-400E-BDD3-C6B98AE23D05}" type="slidenum">
              <a:rPr lang="en-US" altLang="ko-KR"/>
              <a:pPr>
                <a:defRPr/>
              </a:pPr>
              <a:t>‹#›</a:t>
            </a:fld>
            <a:endParaRPr lang="en-US" altLang="ko-KR"/>
          </a:p>
        </p:txBody>
      </p:sp>
    </p:spTree>
    <p:extLst>
      <p:ext uri="{BB962C8B-B14F-4D97-AF65-F5344CB8AC3E}">
        <p14:creationId xmlns:p14="http://schemas.microsoft.com/office/powerpoint/2010/main" xmlns="" val="1240306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8FA62C2F-AD53-4A0F-BBCF-B06F179FED5E}" type="slidenum">
              <a:rPr lang="en-US" altLang="ko-KR"/>
              <a:pPr>
                <a:defRPr/>
              </a:pPr>
              <a:t>‹#›</a:t>
            </a:fld>
            <a:endParaRPr lang="en-US" altLang="ko-KR"/>
          </a:p>
        </p:txBody>
      </p:sp>
    </p:spTree>
    <p:extLst>
      <p:ext uri="{BB962C8B-B14F-4D97-AF65-F5344CB8AC3E}">
        <p14:creationId xmlns:p14="http://schemas.microsoft.com/office/powerpoint/2010/main" xmlns="" val="407079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endParaRPr lang="ko-KR" alt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ko-KR" altLang="en-US"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atin typeface="Times New Roman" pitchFamily="18" charset="0"/>
              </a:defRPr>
            </a:lvl1pPr>
          </a:lstStyle>
          <a:p>
            <a:pPr>
              <a:defRPr/>
            </a:pPr>
            <a:r>
              <a:rPr lang="en-US" altLang="ko-KR"/>
              <a:t>Slide </a:t>
            </a:r>
            <a:fld id="{FBD6C997-C9A3-42BA-B250-8B343656C6A9}" type="slidenum">
              <a:rPr lang="en-US" altLang="ko-KR"/>
              <a:pPr>
                <a:defRPr/>
              </a:pPr>
              <a:t>‹#›</a:t>
            </a:fld>
            <a:endParaRPr lang="en-US" altLang="ko-KR"/>
          </a:p>
        </p:txBody>
      </p:sp>
      <p:sp>
        <p:nvSpPr>
          <p:cNvPr id="1029" name="Rectangle 7"/>
          <p:cNvSpPr>
            <a:spLocks noChangeArrowheads="1"/>
          </p:cNvSpPr>
          <p:nvPr/>
        </p:nvSpPr>
        <p:spPr bwMode="auto">
          <a:xfrm>
            <a:off x="5786438" y="397331"/>
            <a:ext cx="2714625"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marL="0" marR="0" lvl="4" indent="0" algn="r" defTabSz="914400" rtl="0" eaLnBrk="0" fontAlgn="base" latinLnBrk="0" hangingPunct="0">
              <a:lnSpc>
                <a:spcPct val="100000"/>
              </a:lnSpc>
              <a:spcBef>
                <a:spcPct val="0"/>
              </a:spcBef>
              <a:spcAft>
                <a:spcPct val="0"/>
              </a:spcAft>
              <a:buClrTx/>
              <a:buSzTx/>
              <a:buFontTx/>
              <a:buNone/>
              <a:tabLst/>
              <a:defRPr/>
            </a:pPr>
            <a:r>
              <a:rPr lang="en-US" altLang="ko-KR" sz="1400" b="1" dirty="0">
                <a:latin typeface="Times New Roman" pitchFamily="18" charset="0"/>
              </a:rPr>
              <a:t>Doc: IEEE </a:t>
            </a:r>
            <a:r>
              <a:rPr lang="en-US" altLang="ko-KR" sz="1400" b="1" dirty="0" smtClean="0">
                <a:latin typeface="Times New Roman" pitchFamily="18" charset="0"/>
              </a:rPr>
              <a:t>15-13-0488-00-0008</a:t>
            </a:r>
            <a:endParaRPr lang="en-US" altLang="ko-KR" sz="1400" b="1" dirty="0">
              <a:latin typeface="Times New Roman" pitchFamily="18" charset="0"/>
            </a:endParaRP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ko-KR" altLang="en-US"/>
          </a:p>
        </p:txBody>
      </p:sp>
      <p:sp>
        <p:nvSpPr>
          <p:cNvPr id="103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ko-KR" altLang="en-US"/>
          </a:p>
        </p:txBody>
      </p:sp>
      <p:sp>
        <p:nvSpPr>
          <p:cNvPr id="1033" name="Rectangle 7"/>
          <p:cNvSpPr>
            <a:spLocks noChangeArrowheads="1"/>
          </p:cNvSpPr>
          <p:nvPr/>
        </p:nvSpPr>
        <p:spPr bwMode="auto">
          <a:xfrm>
            <a:off x="517525" y="357188"/>
            <a:ext cx="982663"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ctr" anchorCtr="1"/>
          <a:lstStyle/>
          <a:p>
            <a:pPr marL="0" lvl="4" algn="ctr"/>
            <a:r>
              <a:rPr lang="en-US" altLang="ko-KR" sz="1400" b="1" dirty="0" smtClean="0">
                <a:latin typeface="Times New Roman" pitchFamily="18" charset="0"/>
              </a:rPr>
              <a:t>Aug </a:t>
            </a:r>
            <a:r>
              <a:rPr lang="en-US" altLang="ko-KR" sz="1400" b="1" dirty="0">
                <a:latin typeface="Times New Roman" pitchFamily="18" charset="0"/>
              </a:rPr>
              <a:t>2013</a:t>
            </a:r>
          </a:p>
        </p:txBody>
      </p:sp>
      <p:sp>
        <p:nvSpPr>
          <p:cNvPr id="1034" name="Rectangle 7"/>
          <p:cNvSpPr>
            <a:spLocks noChangeArrowheads="1"/>
          </p:cNvSpPr>
          <p:nvPr userDrawn="1"/>
        </p:nvSpPr>
        <p:spPr bwMode="auto">
          <a:xfrm>
            <a:off x="5435600" y="6472238"/>
            <a:ext cx="314642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marL="0" lvl="4" algn="r"/>
            <a:r>
              <a:rPr lang="en-US" altLang="ko-KR" sz="1200" dirty="0" err="1" smtClean="0">
                <a:latin typeface="Times New Roman" pitchFamily="18" charset="0"/>
              </a:rPr>
              <a:t>Jeongseok</a:t>
            </a:r>
            <a:r>
              <a:rPr lang="en-US" altLang="ko-KR" sz="1200" baseline="0" dirty="0" smtClean="0">
                <a:latin typeface="Times New Roman" pitchFamily="18" charset="0"/>
              </a:rPr>
              <a:t> Yu</a:t>
            </a:r>
            <a:r>
              <a:rPr lang="en-US" altLang="ko-KR" sz="1200" dirty="0" smtClean="0">
                <a:latin typeface="Times New Roman" pitchFamily="18" charset="0"/>
              </a:rPr>
              <a:t> </a:t>
            </a:r>
            <a:r>
              <a:rPr lang="en-US" altLang="ko-KR" sz="1200" i="1" dirty="0">
                <a:latin typeface="Times New Roman" pitchFamily="18" charset="0"/>
              </a:rPr>
              <a:t>et al</a:t>
            </a:r>
            <a:r>
              <a:rPr lang="en-US" altLang="ko-KR" sz="1200" dirty="0">
                <a:latin typeface="Times New Roman" pitchFamily="18" charset="0"/>
              </a:rPr>
              <a:t>., </a:t>
            </a:r>
          </a:p>
          <a:p>
            <a:pPr marL="0" lvl="4" algn="r"/>
            <a:r>
              <a:rPr lang="en-US" altLang="ko-KR" sz="1200" dirty="0">
                <a:latin typeface="Times New Roman" pitchFamily="18" charset="0"/>
              </a:rPr>
              <a:t>Chung-</a:t>
            </a:r>
            <a:r>
              <a:rPr lang="en-US" altLang="ko-KR" sz="1200" dirty="0" err="1">
                <a:latin typeface="Times New Roman" pitchFamily="18" charset="0"/>
              </a:rPr>
              <a:t>Ang</a:t>
            </a:r>
            <a:r>
              <a:rPr lang="en-US" altLang="ko-KR" sz="1200" dirty="0">
                <a:latin typeface="Times New Roman" pitchFamily="18" charset="0"/>
              </a:rPr>
              <a:t> University</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Times New Roman" pitchFamily="18" charset="0"/>
        </a:defRPr>
      </a:lvl2pPr>
      <a:lvl3pPr algn="ctr" rtl="0" eaLnBrk="0" fontAlgn="base" hangingPunct="0">
        <a:spcBef>
          <a:spcPct val="0"/>
        </a:spcBef>
        <a:spcAft>
          <a:spcPct val="0"/>
        </a:spcAft>
        <a:defRPr sz="3600">
          <a:solidFill>
            <a:schemeClr val="tx1"/>
          </a:solidFill>
          <a:latin typeface="Times New Roman" pitchFamily="18" charset="0"/>
        </a:defRPr>
      </a:lvl3pPr>
      <a:lvl4pPr algn="ctr" rtl="0" eaLnBrk="0" fontAlgn="base" hangingPunct="0">
        <a:spcBef>
          <a:spcPct val="0"/>
        </a:spcBef>
        <a:spcAft>
          <a:spcPct val="0"/>
        </a:spcAft>
        <a:defRPr sz="3600">
          <a:solidFill>
            <a:schemeClr val="tx1"/>
          </a:solidFill>
          <a:latin typeface="Times New Roman" pitchFamily="18" charset="0"/>
        </a:defRPr>
      </a:lvl4pPr>
      <a:lvl5pPr algn="ctr" rtl="0" eaLnBrk="0" fontAlgn="base" hangingPunct="0">
        <a:spcBef>
          <a:spcPct val="0"/>
        </a:spcBef>
        <a:spcAft>
          <a:spcPct val="0"/>
        </a:spcAft>
        <a:defRPr sz="3600">
          <a:solidFill>
            <a:schemeClr val="tx1"/>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ChangeArrowheads="1"/>
          </p:cNvSpPr>
          <p:nvPr/>
        </p:nvSpPr>
        <p:spPr bwMode="auto">
          <a:xfrm>
            <a:off x="77841" y="789158"/>
            <a:ext cx="8991600" cy="48320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defRPr/>
            </a:pPr>
            <a:r>
              <a:rPr lang="en-US" altLang="zh-CN" sz="1800" b="1" u="sng" dirty="0">
                <a:effectLst>
                  <a:outerShdw blurRad="38100" dist="38100" dir="2700000" algn="tl">
                    <a:srgbClr val="C0C0C0"/>
                  </a:outerShdw>
                </a:effectLst>
                <a:ea typeface="宋体" pitchFamily="2" charset="-122"/>
              </a:rPr>
              <a:t>Project: IEEE P802.15 Working Group for Wireless Personal Area Networks (WPANs)</a:t>
            </a:r>
            <a:endParaRPr lang="en-US" altLang="zh-CN" sz="1600" b="1" dirty="0">
              <a:ea typeface="宋体" pitchFamily="2" charset="-122"/>
            </a:endParaRPr>
          </a:p>
          <a:p>
            <a:pPr>
              <a:defRPr/>
            </a:pPr>
            <a:endParaRPr lang="en-US" altLang="zh-CN" sz="1600" dirty="0">
              <a:ea typeface="宋体" pitchFamily="2" charset="-122"/>
            </a:endParaRPr>
          </a:p>
          <a:p>
            <a:pPr>
              <a:defRPr/>
            </a:pPr>
            <a:r>
              <a:rPr lang="en-US" altLang="zh-CN" sz="1400" b="1" dirty="0">
                <a:ea typeface="宋体" pitchFamily="2" charset="-122"/>
              </a:rPr>
              <a:t>Submission Title:</a:t>
            </a:r>
            <a:r>
              <a:rPr lang="en-US" altLang="zh-CN" sz="1400" dirty="0">
                <a:ea typeface="宋体" pitchFamily="2" charset="-122"/>
              </a:rPr>
              <a:t> </a:t>
            </a:r>
            <a:r>
              <a:rPr lang="en-US" altLang="zh-CN" sz="1400" dirty="0" smtClean="0">
                <a:ea typeface="宋体" pitchFamily="2" charset="-122"/>
              </a:rPr>
              <a:t>[Multi-hop multicast simulation result for PAC networks]</a:t>
            </a:r>
            <a:r>
              <a:rPr lang="en-US" altLang="zh-CN" sz="1400" dirty="0">
                <a:ea typeface="宋体" pitchFamily="2" charset="-122"/>
              </a:rPr>
              <a:t>	</a:t>
            </a:r>
          </a:p>
          <a:p>
            <a:pPr>
              <a:defRPr/>
            </a:pPr>
            <a:r>
              <a:rPr lang="en-US" altLang="zh-CN" sz="1400" b="1" dirty="0">
                <a:ea typeface="宋体" pitchFamily="2" charset="-122"/>
              </a:rPr>
              <a:t>Date Submitted: </a:t>
            </a:r>
            <a:r>
              <a:rPr lang="en-US" altLang="zh-CN" sz="1400" dirty="0" smtClean="0">
                <a:ea typeface="宋体" pitchFamily="2" charset="-122"/>
              </a:rPr>
              <a:t>[August 27th, 2013]</a:t>
            </a:r>
            <a:r>
              <a:rPr lang="en-US" altLang="zh-CN" sz="1400" dirty="0">
                <a:ea typeface="宋体" pitchFamily="2" charset="-122"/>
              </a:rPr>
              <a:t>	</a:t>
            </a:r>
          </a:p>
          <a:p>
            <a:pPr>
              <a:defRPr/>
            </a:pPr>
            <a:r>
              <a:rPr lang="en-US" altLang="zh-CN" sz="1400" b="1" dirty="0" smtClean="0">
                <a:ea typeface="宋体" pitchFamily="2" charset="-122"/>
              </a:rPr>
              <a:t>Source:</a:t>
            </a:r>
            <a:r>
              <a:rPr lang="en-US" altLang="zh-CN" sz="1400" dirty="0">
                <a:ea typeface="宋体" pitchFamily="2" charset="-122"/>
              </a:rPr>
              <a:t> [</a:t>
            </a:r>
            <a:r>
              <a:rPr lang="en-US" altLang="zh-CN" sz="1400" dirty="0" err="1">
                <a:ea typeface="宋体" pitchFamily="2" charset="-122"/>
              </a:rPr>
              <a:t>Jeongseok</a:t>
            </a:r>
            <a:r>
              <a:rPr lang="en-US" altLang="zh-CN" sz="1400" dirty="0">
                <a:ea typeface="宋体" pitchFamily="2" charset="-122"/>
              </a:rPr>
              <a:t> Yu, </a:t>
            </a:r>
            <a:r>
              <a:rPr lang="en-US" altLang="zh-CN" sz="1400" dirty="0" err="1">
                <a:ea typeface="宋体" pitchFamily="2" charset="-122"/>
              </a:rPr>
              <a:t>Woongsoo</a:t>
            </a:r>
            <a:r>
              <a:rPr lang="en-US" altLang="zh-CN" sz="1400" dirty="0">
                <a:ea typeface="宋体" pitchFamily="2" charset="-122"/>
              </a:rPr>
              <a:t> Na, </a:t>
            </a:r>
            <a:r>
              <a:rPr lang="en-US" altLang="zh-CN" sz="1400" dirty="0" err="1">
                <a:ea typeface="宋体" pitchFamily="2" charset="-122"/>
              </a:rPr>
              <a:t>Hyoungchul</a:t>
            </a:r>
            <a:r>
              <a:rPr lang="en-US" altLang="zh-CN" sz="1400" dirty="0">
                <a:ea typeface="宋体" pitchFamily="2" charset="-122"/>
              </a:rPr>
              <a:t> </a:t>
            </a:r>
            <a:r>
              <a:rPr lang="en-US" altLang="zh-CN" sz="1400" dirty="0" err="1">
                <a:ea typeface="宋体" pitchFamily="2" charset="-122"/>
              </a:rPr>
              <a:t>Bae</a:t>
            </a:r>
            <a:r>
              <a:rPr lang="en-US" altLang="zh-CN" sz="1400" dirty="0">
                <a:ea typeface="宋体" pitchFamily="2" charset="-122"/>
              </a:rPr>
              <a:t>, </a:t>
            </a:r>
            <a:r>
              <a:rPr lang="en-US" altLang="zh-CN" sz="1400" dirty="0" err="1">
                <a:ea typeface="宋体" pitchFamily="2" charset="-122"/>
              </a:rPr>
              <a:t>Taejin</a:t>
            </a:r>
            <a:r>
              <a:rPr lang="en-US" altLang="zh-CN" sz="1400" dirty="0">
                <a:ea typeface="宋体" pitchFamily="2" charset="-122"/>
              </a:rPr>
              <a:t> Kim, </a:t>
            </a:r>
            <a:r>
              <a:rPr lang="en-US" altLang="zh-CN" sz="1400" dirty="0" err="1">
                <a:ea typeface="宋体" pitchFamily="2" charset="-122"/>
              </a:rPr>
              <a:t>Yunseong</a:t>
            </a:r>
            <a:r>
              <a:rPr lang="en-US" altLang="zh-CN" sz="1400" dirty="0">
                <a:ea typeface="宋体" pitchFamily="2" charset="-122"/>
              </a:rPr>
              <a:t> Lee, </a:t>
            </a:r>
            <a:r>
              <a:rPr lang="en-US" altLang="zh-CN" sz="1400" dirty="0" err="1">
                <a:ea typeface="宋体" pitchFamily="2" charset="-122"/>
              </a:rPr>
              <a:t>Juho</a:t>
            </a:r>
            <a:r>
              <a:rPr lang="en-US" altLang="zh-CN" sz="1400" dirty="0">
                <a:ea typeface="宋体" pitchFamily="2" charset="-122"/>
              </a:rPr>
              <a:t> Lee, </a:t>
            </a:r>
            <a:r>
              <a:rPr lang="en-US" altLang="zh-CN" sz="1400" dirty="0" err="1">
                <a:ea typeface="宋体" pitchFamily="2" charset="-122"/>
              </a:rPr>
              <a:t>Zeynep</a:t>
            </a:r>
            <a:r>
              <a:rPr lang="en-US" altLang="zh-CN" sz="1400" dirty="0">
                <a:ea typeface="宋体" pitchFamily="2" charset="-122"/>
              </a:rPr>
              <a:t> </a:t>
            </a:r>
            <a:r>
              <a:rPr lang="en-US" altLang="zh-CN" sz="1400" dirty="0" err="1">
                <a:ea typeface="宋体" pitchFamily="2" charset="-122"/>
              </a:rPr>
              <a:t>Vatandas</a:t>
            </a:r>
            <a:r>
              <a:rPr lang="en-US" altLang="zh-CN" sz="1400" dirty="0">
                <a:ea typeface="宋体" pitchFamily="2" charset="-122"/>
              </a:rPr>
              <a:t>, </a:t>
            </a:r>
            <a:r>
              <a:rPr lang="en-US" altLang="zh-CN" sz="1400" dirty="0" err="1">
                <a:ea typeface="宋体" pitchFamily="2" charset="-122"/>
              </a:rPr>
              <a:t>Sungrae</a:t>
            </a:r>
            <a:r>
              <a:rPr lang="en-US" altLang="zh-CN" sz="1400" dirty="0">
                <a:ea typeface="宋体" pitchFamily="2" charset="-122"/>
              </a:rPr>
              <a:t> Cho, and </a:t>
            </a:r>
            <a:r>
              <a:rPr lang="en-US" altLang="zh-CN" sz="1400" dirty="0" err="1">
                <a:ea typeface="宋体" pitchFamily="2" charset="-122"/>
              </a:rPr>
              <a:t>Junbeom</a:t>
            </a:r>
            <a:r>
              <a:rPr lang="en-US" altLang="zh-CN" sz="1400" dirty="0">
                <a:ea typeface="宋体" pitchFamily="2" charset="-122"/>
              </a:rPr>
              <a:t> </a:t>
            </a:r>
            <a:r>
              <a:rPr lang="en-US" altLang="zh-CN" sz="1400" dirty="0" err="1" smtClean="0">
                <a:ea typeface="宋体" pitchFamily="2" charset="-122"/>
              </a:rPr>
              <a:t>Hur</a:t>
            </a:r>
            <a:r>
              <a:rPr lang="en-US" altLang="zh-CN" sz="1400" dirty="0" smtClean="0">
                <a:ea typeface="宋体" pitchFamily="2" charset="-122"/>
              </a:rPr>
              <a:t>] </a:t>
            </a:r>
          </a:p>
          <a:p>
            <a:pPr>
              <a:defRPr/>
            </a:pPr>
            <a:r>
              <a:rPr lang="en-US" altLang="zh-CN" sz="1400" dirty="0" smtClean="0">
                <a:ea typeface="宋体" pitchFamily="2" charset="-122"/>
              </a:rPr>
              <a:t>Company [Chung-</a:t>
            </a:r>
            <a:r>
              <a:rPr lang="en-US" altLang="zh-CN" sz="1400" dirty="0" err="1" smtClean="0">
                <a:ea typeface="宋体" pitchFamily="2" charset="-122"/>
              </a:rPr>
              <a:t>Ang</a:t>
            </a:r>
            <a:r>
              <a:rPr lang="en-US" altLang="zh-CN" sz="1400" dirty="0" smtClean="0">
                <a:ea typeface="宋体" pitchFamily="2" charset="-122"/>
              </a:rPr>
              <a:t> University, Korea]</a:t>
            </a:r>
            <a:endParaRPr lang="en-US" altLang="zh-CN" sz="1400" dirty="0">
              <a:ea typeface="宋体" pitchFamily="2" charset="-122"/>
            </a:endParaRPr>
          </a:p>
          <a:p>
            <a:pPr>
              <a:defRPr/>
            </a:pPr>
            <a:r>
              <a:rPr lang="en-US" altLang="zh-CN" sz="1400" dirty="0" smtClean="0">
                <a:ea typeface="宋体" pitchFamily="2" charset="-122"/>
              </a:rPr>
              <a:t>E-Mail:[jsyu@uclab.re.kr, wsna@uclab.re.kr, hcbae@uclab.re.kr, tjkim@uclab.re.kr, yslee@uclab.re.kr, jhlee@uclab.re.kr, zvatandas@uclab.re.kr, srcho@cau.ac.kr</a:t>
            </a:r>
            <a:r>
              <a:rPr lang="en-US" altLang="zh-CN" sz="1400" dirty="0">
                <a:ea typeface="宋体" pitchFamily="2" charset="-122"/>
              </a:rPr>
              <a:t>, jbhur@cau.ac.kr</a:t>
            </a:r>
            <a:r>
              <a:rPr lang="en-US" altLang="zh-CN" sz="1400" dirty="0" smtClean="0">
                <a:ea typeface="宋体" pitchFamily="2" charset="-122"/>
              </a:rPr>
              <a:t>]</a:t>
            </a:r>
            <a:endParaRPr lang="en-US" altLang="zh-CN" sz="1400" dirty="0">
              <a:ea typeface="宋体" pitchFamily="2" charset="-122"/>
            </a:endParaRPr>
          </a:p>
          <a:p>
            <a:pPr>
              <a:spcBef>
                <a:spcPts val="600"/>
              </a:spcBef>
              <a:spcAft>
                <a:spcPts val="600"/>
              </a:spcAft>
              <a:defRPr/>
            </a:pPr>
            <a:r>
              <a:rPr lang="en-US" altLang="zh-CN" sz="1400" b="1" dirty="0">
                <a:ea typeface="宋体" pitchFamily="2" charset="-122"/>
              </a:rPr>
              <a:t>Re:</a:t>
            </a:r>
            <a:r>
              <a:rPr lang="en-US" altLang="zh-CN" sz="1400" dirty="0">
                <a:ea typeface="宋体" pitchFamily="2" charset="-122"/>
              </a:rPr>
              <a:t> </a:t>
            </a:r>
            <a:r>
              <a:rPr lang="en-US" altLang="zh-CN" sz="1400" dirty="0" smtClean="0">
                <a:ea typeface="宋体" pitchFamily="2" charset="-122"/>
              </a:rPr>
              <a:t>[</a:t>
            </a:r>
            <a:r>
              <a:rPr lang="en-US" altLang="ja-JP" sz="1400" dirty="0">
                <a:ea typeface="ＭＳ Ｐゴシック" pitchFamily="50" charset="-128"/>
              </a:rPr>
              <a:t>This is the original </a:t>
            </a:r>
            <a:r>
              <a:rPr lang="en-US" altLang="ja-JP" sz="1400" dirty="0" smtClean="0">
                <a:ea typeface="ＭＳ Ｐゴシック" pitchFamily="50" charset="-128"/>
              </a:rPr>
              <a:t>document</a:t>
            </a:r>
            <a:r>
              <a:rPr lang="en-US" altLang="zh-CN" sz="1400" dirty="0" smtClean="0">
                <a:ea typeface="宋体" pitchFamily="2" charset="-122"/>
              </a:rPr>
              <a:t>]</a:t>
            </a:r>
            <a:r>
              <a:rPr lang="en-US" altLang="zh-CN" sz="1600" dirty="0">
                <a:ea typeface="宋体" pitchFamily="2" charset="-122"/>
              </a:rPr>
              <a:t>	</a:t>
            </a:r>
          </a:p>
          <a:p>
            <a:pPr>
              <a:spcBef>
                <a:spcPts val="600"/>
              </a:spcBef>
              <a:spcAft>
                <a:spcPts val="600"/>
              </a:spcAft>
              <a:defRPr/>
            </a:pPr>
            <a:r>
              <a:rPr lang="en-US" altLang="zh-CN" sz="1400" b="1" dirty="0">
                <a:ea typeface="宋体" pitchFamily="2" charset="-122"/>
              </a:rPr>
              <a:t>Abstract</a:t>
            </a:r>
            <a:r>
              <a:rPr lang="en-US" altLang="zh-CN" sz="1400" b="1" dirty="0" smtClean="0">
                <a:ea typeface="宋体" pitchFamily="2" charset="-122"/>
              </a:rPr>
              <a:t>: </a:t>
            </a:r>
            <a:r>
              <a:rPr lang="en-US" altLang="zh-CN" sz="1400" dirty="0" smtClean="0">
                <a:ea typeface="宋体" pitchFamily="2" charset="-122"/>
              </a:rPr>
              <a:t>[</a:t>
            </a:r>
            <a:r>
              <a:rPr lang="en-US" altLang="ja-JP" sz="1400" dirty="0">
                <a:ea typeface="ＭＳ Ｐゴシック" pitchFamily="50" charset="-128"/>
              </a:rPr>
              <a:t>This documents </a:t>
            </a:r>
            <a:r>
              <a:rPr lang="en-US" altLang="ja-JP" sz="1400" dirty="0" smtClean="0">
                <a:ea typeface="ＭＳ Ｐゴシック" pitchFamily="50" charset="-128"/>
              </a:rPr>
              <a:t>include simulation result of </a:t>
            </a:r>
            <a:r>
              <a:rPr lang="en-US" altLang="zh-CN" sz="1400" dirty="0" smtClean="0">
                <a:ea typeface="宋体" pitchFamily="2" charset="-122"/>
              </a:rPr>
              <a:t>multi-hop multicast protocol for </a:t>
            </a:r>
            <a:r>
              <a:rPr lang="en-US" altLang="zh-CN" sz="1400" dirty="0">
                <a:ea typeface="宋体" pitchFamily="2" charset="-122"/>
              </a:rPr>
              <a:t>IEEE 802.15.8]</a:t>
            </a:r>
          </a:p>
          <a:p>
            <a:pPr>
              <a:spcBef>
                <a:spcPts val="600"/>
              </a:spcBef>
              <a:spcAft>
                <a:spcPts val="600"/>
              </a:spcAft>
              <a:defRPr/>
            </a:pPr>
            <a:r>
              <a:rPr lang="en-US" altLang="zh-CN" sz="1400" b="1" dirty="0">
                <a:ea typeface="宋体" pitchFamily="2" charset="-122"/>
              </a:rPr>
              <a:t>Purpose</a:t>
            </a:r>
            <a:r>
              <a:rPr lang="en-US" altLang="zh-CN" sz="1400" b="1" dirty="0" smtClean="0">
                <a:ea typeface="宋体" pitchFamily="2" charset="-122"/>
              </a:rPr>
              <a:t>: </a:t>
            </a:r>
            <a:r>
              <a:rPr lang="en-US" altLang="zh-CN" sz="1400" dirty="0" smtClean="0">
                <a:ea typeface="宋体" pitchFamily="2" charset="-122"/>
              </a:rPr>
              <a:t>[</a:t>
            </a:r>
            <a:r>
              <a:rPr lang="en-US" altLang="ja-JP" sz="1400" dirty="0">
                <a:ea typeface="ＭＳ Ｐゴシック" pitchFamily="50" charset="-128"/>
              </a:rPr>
              <a:t>To provide materials for discussion in 802.15.8 TG</a:t>
            </a:r>
            <a:r>
              <a:rPr lang="en-US" altLang="zh-CN" sz="1400" dirty="0" smtClean="0">
                <a:ea typeface="宋体" pitchFamily="2" charset="-122"/>
              </a:rPr>
              <a:t>]</a:t>
            </a:r>
            <a:endParaRPr lang="en-US" altLang="zh-CN" sz="1400" dirty="0">
              <a:ea typeface="宋体" pitchFamily="2" charset="-122"/>
            </a:endParaRPr>
          </a:p>
          <a:p>
            <a:pPr>
              <a:defRPr/>
            </a:pPr>
            <a:r>
              <a:rPr lang="en-US" altLang="zh-CN" sz="1400" b="1" dirty="0" smtClean="0">
                <a:ea typeface="宋体" pitchFamily="2" charset="-122"/>
              </a:rPr>
              <a:t>Notice: </a:t>
            </a:r>
            <a:r>
              <a:rPr lang="en-US" altLang="zh-CN" sz="1400" dirty="0" smtClean="0">
                <a:ea typeface="宋体" pitchFamily="2" charset="-122"/>
              </a:rPr>
              <a:t>This </a:t>
            </a:r>
            <a:r>
              <a:rPr lang="en-US" altLang="zh-CN" sz="1400" dirty="0">
                <a:ea typeface="宋体" pitchFamily="2" charset="-122"/>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zh-CN" sz="1400" b="1" dirty="0" smtClean="0">
                <a:ea typeface="宋体" pitchFamily="2" charset="-122"/>
              </a:rPr>
              <a:t>Release: </a:t>
            </a:r>
            <a:r>
              <a:rPr lang="en-US" altLang="zh-CN" sz="1400" dirty="0" smtClean="0">
                <a:ea typeface="宋体" pitchFamily="2" charset="-122"/>
              </a:rPr>
              <a:t>The </a:t>
            </a:r>
            <a:r>
              <a:rPr lang="en-US" altLang="zh-CN" sz="1400" dirty="0">
                <a:ea typeface="宋体" pitchFamily="2" charset="-122"/>
              </a:rPr>
              <a:t>contributor acknowledges and accepts that this contribution becomes the property of IEEE and may be made publicly available by P802.15</a:t>
            </a:r>
            <a:r>
              <a:rPr lang="en-US" altLang="zh-CN" sz="1400" dirty="0" smtClean="0">
                <a:ea typeface="宋体" pitchFamily="2" charset="-122"/>
              </a:rPr>
              <a:t>.</a:t>
            </a:r>
            <a:endParaRPr lang="en-US" altLang="zh-CN" sz="1400" dirty="0">
              <a:ea typeface="宋体" pitchFamily="2" charset="-122"/>
            </a:endParaRPr>
          </a:p>
        </p:txBody>
      </p:sp>
    </p:spTree>
    <p:extLst>
      <p:ext uri="{BB962C8B-B14F-4D97-AF65-F5344CB8AC3E}">
        <p14:creationId xmlns:p14="http://schemas.microsoft.com/office/powerpoint/2010/main" xmlns="" val="3240616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Area Sum </a:t>
            </a:r>
            <a:r>
              <a:rPr lang="en-US" altLang="ko-KR" dirty="0" err="1"/>
              <a:t>Goodput</a:t>
            </a:r>
            <a:r>
              <a:rPr lang="en-US" altLang="ko-KR" dirty="0"/>
              <a:t> (Scenario </a:t>
            </a:r>
            <a:r>
              <a:rPr lang="en-US" altLang="ko-KR" dirty="0" smtClean="0"/>
              <a:t>2)</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10</a:t>
            </a:fld>
            <a:endParaRPr lang="en-US" altLang="ko-KR"/>
          </a:p>
        </p:txBody>
      </p:sp>
      <p:pic>
        <p:nvPicPr>
          <p:cNvPr id="4100" name="Picture 4" descr="C:\Users\Administrator\Documents\네이트온 받은 파일\sc2_goodput.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1556792"/>
            <a:ext cx="6444202" cy="4824536"/>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5413007" y="3153742"/>
            <a:ext cx="3839513" cy="923330"/>
          </a:xfrm>
          <a:prstGeom prst="rect">
            <a:avLst/>
          </a:prstGeom>
          <a:noFill/>
        </p:spPr>
        <p:txBody>
          <a:bodyPr wrap="none" rtlCol="0">
            <a:spAutoFit/>
          </a:bodyPr>
          <a:lstStyle/>
          <a:p>
            <a:pPr algn="ctr"/>
            <a:r>
              <a:rPr lang="en-US" altLang="ko-KR" dirty="0" smtClean="0">
                <a:sym typeface="Wingdings" pitchFamily="2" charset="2"/>
              </a:rPr>
              <a:t>When a data frame collision occurs,</a:t>
            </a:r>
          </a:p>
          <a:p>
            <a:pPr algn="ctr"/>
            <a:r>
              <a:rPr lang="en-US" altLang="ko-KR" dirty="0" smtClean="0">
                <a:sym typeface="Wingdings" pitchFamily="2" charset="2"/>
              </a:rPr>
              <a:t>No ACK based scheme does not</a:t>
            </a:r>
          </a:p>
          <a:p>
            <a:pPr algn="ctr"/>
            <a:r>
              <a:rPr lang="en-US" altLang="ko-KR" dirty="0" smtClean="0">
                <a:sym typeface="Wingdings" pitchFamily="2" charset="2"/>
              </a:rPr>
              <a:t>retransmit</a:t>
            </a:r>
            <a:endParaRPr lang="en-US" altLang="ko-KR" dirty="0" smtClean="0"/>
          </a:p>
        </p:txBody>
      </p:sp>
      <p:sp>
        <p:nvSpPr>
          <p:cNvPr id="11" name="TextBox 10"/>
          <p:cNvSpPr txBox="1"/>
          <p:nvPr/>
        </p:nvSpPr>
        <p:spPr>
          <a:xfrm>
            <a:off x="4962857" y="1340768"/>
            <a:ext cx="4288418" cy="646331"/>
          </a:xfrm>
          <a:prstGeom prst="rect">
            <a:avLst/>
          </a:prstGeom>
          <a:noFill/>
        </p:spPr>
        <p:txBody>
          <a:bodyPr wrap="none" rtlCol="0">
            <a:spAutoFit/>
          </a:bodyPr>
          <a:lstStyle/>
          <a:p>
            <a:pPr algn="ctr"/>
            <a:r>
              <a:rPr lang="en-US" altLang="ko-KR" dirty="0" smtClean="0">
                <a:sym typeface="Wingdings" pitchFamily="2" charset="2"/>
              </a:rPr>
              <a:t>Proposed scheme achieve the best</a:t>
            </a:r>
          </a:p>
          <a:p>
            <a:pPr algn="ctr"/>
            <a:r>
              <a:rPr lang="en-US" altLang="ko-KR" dirty="0" smtClean="0">
                <a:sym typeface="Wingdings" pitchFamily="2" charset="2"/>
              </a:rPr>
              <a:t>performance (reduce ACK transmission)</a:t>
            </a:r>
            <a:endParaRPr lang="en-US" altLang="ko-KR" dirty="0" smtClean="0"/>
          </a:p>
        </p:txBody>
      </p:sp>
      <p:sp>
        <p:nvSpPr>
          <p:cNvPr id="12" name="TextBox 11"/>
          <p:cNvSpPr txBox="1"/>
          <p:nvPr/>
        </p:nvSpPr>
        <p:spPr>
          <a:xfrm>
            <a:off x="5525963" y="4365104"/>
            <a:ext cx="3749745" cy="646331"/>
          </a:xfrm>
          <a:prstGeom prst="rect">
            <a:avLst/>
          </a:prstGeom>
          <a:noFill/>
        </p:spPr>
        <p:txBody>
          <a:bodyPr wrap="none" rtlCol="0">
            <a:spAutoFit/>
          </a:bodyPr>
          <a:lstStyle/>
          <a:p>
            <a:pPr algn="ctr"/>
            <a:r>
              <a:rPr lang="en-US" altLang="ko-KR" dirty="0" smtClean="0">
                <a:sym typeface="Wingdings" pitchFamily="2" charset="2"/>
              </a:rPr>
              <a:t>ACK frames are frequently collided</a:t>
            </a:r>
          </a:p>
          <a:p>
            <a:pPr algn="ctr"/>
            <a:r>
              <a:rPr lang="en-US" altLang="ko-KR" dirty="0" smtClean="0">
                <a:sym typeface="Wingdings" pitchFamily="2" charset="2"/>
              </a:rPr>
              <a:t>in ACK based scheme</a:t>
            </a:r>
            <a:endParaRPr lang="en-US" altLang="ko-KR" dirty="0" smtClean="0"/>
          </a:p>
        </p:txBody>
      </p:sp>
    </p:spTree>
    <p:extLst>
      <p:ext uri="{BB962C8B-B14F-4D97-AF65-F5344CB8AC3E}">
        <p14:creationId xmlns:p14="http://schemas.microsoft.com/office/powerpoint/2010/main" xmlns="" val="3811394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Reliability (Scenario </a:t>
            </a:r>
            <a:r>
              <a:rPr lang="en-US" altLang="ko-KR" dirty="0" smtClean="0"/>
              <a:t>2)</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11</a:t>
            </a:fld>
            <a:endParaRPr lang="en-US" altLang="ko-KR"/>
          </a:p>
        </p:txBody>
      </p:sp>
      <p:pic>
        <p:nvPicPr>
          <p:cNvPr id="5124" name="Picture 4" descr="C:\Users\Administrator\Documents\네이트온 받은 파일\sc2_reliabilit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496" y="1340768"/>
            <a:ext cx="6636566" cy="4968552"/>
          </a:xfrm>
          <a:prstGeom prst="rect">
            <a:avLst/>
          </a:prstGeom>
          <a:noFill/>
          <a:extLst>
            <a:ext uri="{909E8E84-426E-40DD-AFC4-6F175D3DCCD1}">
              <a14:hiddenFill xmlns:a14="http://schemas.microsoft.com/office/drawing/2010/main" xmlns="">
                <a:solidFill>
                  <a:srgbClr val="FFFFFF"/>
                </a:solidFill>
              </a14:hiddenFill>
            </a:ext>
          </a:extLst>
        </p:spPr>
      </p:pic>
      <p:sp>
        <p:nvSpPr>
          <p:cNvPr id="8" name="TextBox 7"/>
          <p:cNvSpPr txBox="1"/>
          <p:nvPr/>
        </p:nvSpPr>
        <p:spPr>
          <a:xfrm>
            <a:off x="6070081" y="1793719"/>
            <a:ext cx="2659702" cy="3970318"/>
          </a:xfrm>
          <a:prstGeom prst="rect">
            <a:avLst/>
          </a:prstGeom>
          <a:noFill/>
        </p:spPr>
        <p:txBody>
          <a:bodyPr wrap="none" rtlCol="0">
            <a:spAutoFit/>
          </a:bodyPr>
          <a:lstStyle/>
          <a:p>
            <a:pPr algn="ctr"/>
            <a:r>
              <a:rPr lang="en-US" altLang="ko-KR" dirty="0" smtClean="0">
                <a:sym typeface="Wingdings" pitchFamily="2" charset="2"/>
              </a:rPr>
              <a:t>Our scheme:</a:t>
            </a:r>
          </a:p>
          <a:p>
            <a:pPr algn="ctr"/>
            <a:r>
              <a:rPr lang="en-US" altLang="ko-KR" dirty="0" smtClean="0">
                <a:sym typeface="Wingdings" pitchFamily="2" charset="2"/>
              </a:rPr>
              <a:t>Best performance</a:t>
            </a:r>
          </a:p>
          <a:p>
            <a:pPr algn="ctr"/>
            <a:endParaRPr lang="en-US" altLang="ko-KR" dirty="0" smtClean="0">
              <a:sym typeface="Wingdings" pitchFamily="2" charset="2"/>
            </a:endParaRPr>
          </a:p>
          <a:p>
            <a:pPr algn="ctr"/>
            <a:endParaRPr lang="en-US" altLang="ko-KR" dirty="0">
              <a:sym typeface="Wingdings" pitchFamily="2" charset="2"/>
            </a:endParaRPr>
          </a:p>
          <a:p>
            <a:pPr algn="ctr"/>
            <a:r>
              <a:rPr lang="en-US" altLang="ko-KR" dirty="0" smtClean="0">
                <a:sym typeface="Wingdings" pitchFamily="2" charset="2"/>
              </a:rPr>
              <a:t>ACK-based:</a:t>
            </a:r>
            <a:endParaRPr lang="en-US" altLang="ko-KR" dirty="0">
              <a:sym typeface="Wingdings" pitchFamily="2" charset="2"/>
            </a:endParaRPr>
          </a:p>
          <a:p>
            <a:pPr algn="ctr"/>
            <a:r>
              <a:rPr lang="en-US" altLang="ko-KR" dirty="0" smtClean="0">
                <a:sym typeface="Wingdings" pitchFamily="2" charset="2"/>
              </a:rPr>
              <a:t>When a large number of</a:t>
            </a:r>
          </a:p>
          <a:p>
            <a:pPr algn="ctr"/>
            <a:r>
              <a:rPr lang="en-US" altLang="ko-KR" dirty="0" smtClean="0">
                <a:sym typeface="Wingdings" pitchFamily="2" charset="2"/>
              </a:rPr>
              <a:t>nodes located, reliability</a:t>
            </a:r>
          </a:p>
          <a:p>
            <a:pPr algn="ctr"/>
            <a:r>
              <a:rPr lang="en-US" altLang="ko-KR" dirty="0" smtClean="0">
                <a:sym typeface="Wingdings" pitchFamily="2" charset="2"/>
              </a:rPr>
              <a:t>get worse due to ACK </a:t>
            </a:r>
          </a:p>
          <a:p>
            <a:pPr algn="ctr"/>
            <a:r>
              <a:rPr lang="en-US" altLang="ko-KR" dirty="0" smtClean="0">
                <a:sym typeface="Wingdings" pitchFamily="2" charset="2"/>
              </a:rPr>
              <a:t>Collision</a:t>
            </a:r>
          </a:p>
          <a:p>
            <a:pPr algn="ctr"/>
            <a:endParaRPr lang="en-US" altLang="ko-KR" dirty="0">
              <a:sym typeface="Wingdings" pitchFamily="2" charset="2"/>
            </a:endParaRPr>
          </a:p>
          <a:p>
            <a:pPr algn="ctr"/>
            <a:endParaRPr lang="en-US" altLang="ko-KR" dirty="0" smtClean="0">
              <a:sym typeface="Wingdings" pitchFamily="2" charset="2"/>
            </a:endParaRPr>
          </a:p>
          <a:p>
            <a:pPr algn="ctr"/>
            <a:r>
              <a:rPr lang="en-US" altLang="ko-KR" dirty="0" smtClean="0">
                <a:sym typeface="Wingdings" pitchFamily="2" charset="2"/>
              </a:rPr>
              <a:t>No ACK-based</a:t>
            </a:r>
            <a:r>
              <a:rPr lang="en-US" altLang="ko-KR" dirty="0">
                <a:sym typeface="Wingdings" pitchFamily="2" charset="2"/>
              </a:rPr>
              <a:t>:</a:t>
            </a:r>
          </a:p>
          <a:p>
            <a:pPr algn="ctr"/>
            <a:r>
              <a:rPr lang="en-US" altLang="ko-KR" dirty="0">
                <a:sym typeface="Wingdings" pitchFamily="2" charset="2"/>
              </a:rPr>
              <a:t>No reliability support</a:t>
            </a:r>
          </a:p>
          <a:p>
            <a:pPr algn="ctr"/>
            <a:endParaRPr lang="en-US" altLang="ko-KR" dirty="0" smtClean="0">
              <a:sym typeface="Wingdings" pitchFamily="2" charset="2"/>
            </a:endParaRPr>
          </a:p>
        </p:txBody>
      </p:sp>
      <p:cxnSp>
        <p:nvCxnSpPr>
          <p:cNvPr id="9" name="직선 화살표 연결선 8"/>
          <p:cNvCxnSpPr/>
          <p:nvPr/>
        </p:nvCxnSpPr>
        <p:spPr bwMode="auto">
          <a:xfrm>
            <a:off x="5940152" y="2152280"/>
            <a:ext cx="504056" cy="52584"/>
          </a:xfrm>
          <a:prstGeom prst="straightConnector1">
            <a:avLst/>
          </a:prstGeom>
          <a:solidFill>
            <a:schemeClr val="accent1"/>
          </a:solidFill>
          <a:ln w="25400" cap="flat" cmpd="sng" algn="ctr">
            <a:solidFill>
              <a:schemeClr val="tx1"/>
            </a:solidFill>
            <a:prstDash val="solid"/>
            <a:round/>
            <a:headEnd type="none" w="med" len="med"/>
            <a:tailEnd type="arrow"/>
          </a:ln>
          <a:effectLst>
            <a:prstShdw prst="shdw17" dist="17961" dir="2700000">
              <a:schemeClr val="bg2"/>
            </a:prstShdw>
          </a:effectLst>
        </p:spPr>
      </p:cxnSp>
      <p:cxnSp>
        <p:nvCxnSpPr>
          <p:cNvPr id="11" name="직선 화살표 연결선 10"/>
          <p:cNvCxnSpPr/>
          <p:nvPr/>
        </p:nvCxnSpPr>
        <p:spPr bwMode="auto">
          <a:xfrm flipV="1">
            <a:off x="6036826" y="5373216"/>
            <a:ext cx="407382" cy="390821"/>
          </a:xfrm>
          <a:prstGeom prst="straightConnector1">
            <a:avLst/>
          </a:prstGeom>
          <a:solidFill>
            <a:schemeClr val="accent1"/>
          </a:solidFill>
          <a:ln w="25400" cap="flat" cmpd="sng" algn="ctr">
            <a:solidFill>
              <a:schemeClr val="tx1"/>
            </a:solidFill>
            <a:prstDash val="solid"/>
            <a:round/>
            <a:headEnd type="none" w="med" len="med"/>
            <a:tailEnd type="arrow"/>
          </a:ln>
          <a:effectLst>
            <a:prstShdw prst="shdw17" dist="17961" dir="2700000">
              <a:schemeClr val="bg2"/>
            </a:prstShdw>
          </a:effectLst>
        </p:spPr>
      </p:cxnSp>
      <p:cxnSp>
        <p:nvCxnSpPr>
          <p:cNvPr id="14" name="직선 화살표 연결선 13"/>
          <p:cNvCxnSpPr/>
          <p:nvPr/>
        </p:nvCxnSpPr>
        <p:spPr bwMode="auto">
          <a:xfrm flipV="1">
            <a:off x="5833135" y="4149080"/>
            <a:ext cx="407382" cy="678854"/>
          </a:xfrm>
          <a:prstGeom prst="straightConnector1">
            <a:avLst/>
          </a:prstGeom>
          <a:solidFill>
            <a:schemeClr val="accent1"/>
          </a:solidFill>
          <a:ln w="25400" cap="flat" cmpd="sng" algn="ctr">
            <a:solidFill>
              <a:schemeClr val="tx1"/>
            </a:solidFill>
            <a:prstDash val="solid"/>
            <a:round/>
            <a:headEnd type="none" w="med" len="med"/>
            <a:tailEnd type="arrow"/>
          </a:ln>
          <a:effectLst>
            <a:prstShdw prst="shdw17" dist="17961" dir="2700000">
              <a:schemeClr val="bg2"/>
            </a:prstShdw>
          </a:effectLst>
        </p:spPr>
      </p:cxnSp>
    </p:spTree>
    <p:extLst>
      <p:ext uri="{BB962C8B-B14F-4D97-AF65-F5344CB8AC3E}">
        <p14:creationId xmlns:p14="http://schemas.microsoft.com/office/powerpoint/2010/main" xmlns="" val="1130733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Fairness (Scenario </a:t>
            </a:r>
            <a:r>
              <a:rPr lang="en-US" altLang="ko-KR" dirty="0" smtClean="0"/>
              <a:t>2)</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12</a:t>
            </a:fld>
            <a:endParaRPr lang="en-US" altLang="ko-KR"/>
          </a:p>
        </p:txBody>
      </p:sp>
      <p:sp>
        <p:nvSpPr>
          <p:cNvPr id="6" name="내용 개체 틀 2"/>
          <p:cNvSpPr>
            <a:spLocks noGrp="1"/>
          </p:cNvSpPr>
          <p:nvPr>
            <p:ph idx="1"/>
          </p:nvPr>
        </p:nvSpPr>
        <p:spPr>
          <a:xfrm>
            <a:off x="685800" y="1556792"/>
            <a:ext cx="7772400" cy="4539208"/>
          </a:xfrm>
        </p:spPr>
        <p:txBody>
          <a:bodyPr/>
          <a:lstStyle/>
          <a:p>
            <a:r>
              <a:rPr lang="en-US" altLang="ko-KR" dirty="0" smtClean="0"/>
              <a:t>Jain’s </a:t>
            </a:r>
            <a:r>
              <a:rPr lang="en-US" altLang="ko-KR" dirty="0"/>
              <a:t>fairness index is </a:t>
            </a:r>
            <a:r>
              <a:rPr lang="en-US" altLang="ko-KR" dirty="0" smtClean="0"/>
              <a:t>close to </a:t>
            </a:r>
            <a:r>
              <a:rPr lang="en-US" altLang="ko-KR" dirty="0" smtClean="0"/>
              <a:t>1 </a:t>
            </a:r>
          </a:p>
          <a:p>
            <a:pPr lvl="1"/>
            <a:r>
              <a:rPr lang="en-US" altLang="ko-KR" dirty="0" smtClean="0"/>
              <a:t>All PDs have equal opportunity to send multicast data. (All transmitters have same inter arrival rate : 2 frames/sec)</a:t>
            </a:r>
          </a:p>
          <a:p>
            <a:pPr lvl="1"/>
            <a:endParaRPr lang="en-US" altLang="ko-KR" dirty="0" smtClean="0"/>
          </a:p>
          <a:p>
            <a:endParaRPr lang="ko-KR" altLang="en-US" dirty="0"/>
          </a:p>
          <a:p>
            <a:endParaRPr lang="ko-KR" altLang="en-US" dirty="0"/>
          </a:p>
          <a:p>
            <a:endParaRPr lang="ko-KR" altLang="en-US" dirty="0"/>
          </a:p>
        </p:txBody>
      </p:sp>
    </p:spTree>
    <p:extLst>
      <p:ext uri="{BB962C8B-B14F-4D97-AF65-F5344CB8AC3E}">
        <p14:creationId xmlns:p14="http://schemas.microsoft.com/office/powerpoint/2010/main" xmlns="" val="860208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Area Sum </a:t>
            </a:r>
            <a:r>
              <a:rPr lang="en-US" altLang="ko-KR" dirty="0" err="1"/>
              <a:t>Goodput</a:t>
            </a:r>
            <a:r>
              <a:rPr lang="en-US" altLang="ko-KR" dirty="0"/>
              <a:t> (Scenario </a:t>
            </a:r>
            <a:r>
              <a:rPr lang="en-US" altLang="ko-KR" dirty="0" smtClean="0"/>
              <a:t>3)</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13</a:t>
            </a:fld>
            <a:endParaRPr lang="en-US" altLang="ko-KR"/>
          </a:p>
        </p:txBody>
      </p:sp>
      <p:pic>
        <p:nvPicPr>
          <p:cNvPr id="6147" name="Picture 3" descr="C:\Users\Administrator\Documents\네이트온 받은 파일\sc3_goodput.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1595239"/>
            <a:ext cx="6348020" cy="4752528"/>
          </a:xfrm>
          <a:prstGeom prst="rect">
            <a:avLst/>
          </a:prstGeom>
          <a:noFill/>
          <a:extLst>
            <a:ext uri="{909E8E84-426E-40DD-AFC4-6F175D3DCCD1}">
              <a14:hiddenFill xmlns:a14="http://schemas.microsoft.com/office/drawing/2010/main" xmlns="">
                <a:solidFill>
                  <a:srgbClr val="FFFFFF"/>
                </a:solidFill>
              </a14:hiddenFill>
            </a:ext>
          </a:extLst>
        </p:spPr>
      </p:pic>
      <p:sp>
        <p:nvSpPr>
          <p:cNvPr id="7" name="TextBox 6"/>
          <p:cNvSpPr txBox="1"/>
          <p:nvPr/>
        </p:nvSpPr>
        <p:spPr>
          <a:xfrm>
            <a:off x="5918001" y="2060848"/>
            <a:ext cx="3377015" cy="2308324"/>
          </a:xfrm>
          <a:prstGeom prst="rect">
            <a:avLst/>
          </a:prstGeom>
          <a:noFill/>
        </p:spPr>
        <p:txBody>
          <a:bodyPr wrap="none" rtlCol="0">
            <a:spAutoFit/>
          </a:bodyPr>
          <a:lstStyle/>
          <a:p>
            <a:pPr algn="ctr"/>
            <a:r>
              <a:rPr lang="en-US" altLang="ko-KR" sz="1600" dirty="0" smtClean="0">
                <a:sym typeface="Wingdings" pitchFamily="2" charset="2"/>
              </a:rPr>
              <a:t>Our protocol achieve the best</a:t>
            </a:r>
          </a:p>
          <a:p>
            <a:pPr algn="ctr"/>
            <a:r>
              <a:rPr lang="en-US" altLang="ko-KR" sz="1600" dirty="0" smtClean="0">
                <a:sym typeface="Wingdings" pitchFamily="2" charset="2"/>
              </a:rPr>
              <a:t>performance</a:t>
            </a:r>
            <a:r>
              <a:rPr lang="en-US" altLang="ko-KR" sz="1600" dirty="0" smtClean="0">
                <a:sym typeface="Wingdings" pitchFamily="2" charset="2"/>
              </a:rPr>
              <a:t>.</a:t>
            </a:r>
            <a:endParaRPr lang="en-US" altLang="ko-KR" sz="1600" dirty="0" smtClean="0">
              <a:sym typeface="Wingdings" pitchFamily="2" charset="2"/>
            </a:endParaRPr>
          </a:p>
          <a:p>
            <a:pPr algn="ctr"/>
            <a:endParaRPr lang="en-US" altLang="ko-KR" sz="1600" dirty="0" smtClean="0">
              <a:sym typeface="Wingdings" pitchFamily="2" charset="2"/>
            </a:endParaRPr>
          </a:p>
          <a:p>
            <a:pPr algn="ctr"/>
            <a:r>
              <a:rPr lang="en-US" altLang="ko-KR" sz="1600" dirty="0" smtClean="0">
                <a:sym typeface="Wingdings" pitchFamily="2" charset="2"/>
              </a:rPr>
              <a:t>In multi-hop scenario, there are</a:t>
            </a:r>
          </a:p>
          <a:p>
            <a:pPr algn="ctr"/>
            <a:r>
              <a:rPr lang="en-US" altLang="ko-KR" sz="1600" dirty="0" smtClean="0">
                <a:sym typeface="Wingdings" pitchFamily="2" charset="2"/>
              </a:rPr>
              <a:t>forwarding </a:t>
            </a:r>
            <a:r>
              <a:rPr lang="en-US" altLang="ko-KR" sz="1600" dirty="0" smtClean="0">
                <a:sym typeface="Wingdings" pitchFamily="2" charset="2"/>
              </a:rPr>
              <a:t>nodes. If </a:t>
            </a:r>
            <a:r>
              <a:rPr lang="en-US" altLang="ko-KR" sz="1600" dirty="0" smtClean="0">
                <a:sym typeface="Wingdings" pitchFamily="2" charset="2"/>
              </a:rPr>
              <a:t>they do</a:t>
            </a:r>
          </a:p>
          <a:p>
            <a:pPr algn="ctr"/>
            <a:r>
              <a:rPr lang="en-US" altLang="ko-KR" sz="1600" dirty="0" smtClean="0">
                <a:sym typeface="Wingdings" pitchFamily="2" charset="2"/>
              </a:rPr>
              <a:t>not receive the frame successfully, </a:t>
            </a:r>
          </a:p>
          <a:p>
            <a:pPr algn="ctr"/>
            <a:r>
              <a:rPr lang="en-US" altLang="ko-KR" sz="1600" dirty="0" smtClean="0">
                <a:sym typeface="Wingdings" pitchFamily="2" charset="2"/>
              </a:rPr>
              <a:t>they </a:t>
            </a:r>
            <a:r>
              <a:rPr lang="en-US" altLang="ko-KR" sz="1600" dirty="0" smtClean="0">
                <a:sym typeface="Wingdings" pitchFamily="2" charset="2"/>
              </a:rPr>
              <a:t>do not forward frame</a:t>
            </a:r>
          </a:p>
          <a:p>
            <a:pPr marL="285750" indent="-285750" algn="ctr">
              <a:buFont typeface="Wingdings"/>
              <a:buChar char="à"/>
            </a:pPr>
            <a:r>
              <a:rPr lang="en-US" altLang="ko-KR" sz="1600" dirty="0" smtClean="0">
                <a:sym typeface="Wingdings" pitchFamily="2" charset="2"/>
              </a:rPr>
              <a:t>No-ACK based scheme’s</a:t>
            </a:r>
          </a:p>
          <a:p>
            <a:pPr algn="ctr"/>
            <a:r>
              <a:rPr lang="en-US" altLang="ko-KR" sz="1600" dirty="0" smtClean="0">
                <a:sym typeface="Wingdings" pitchFamily="2" charset="2"/>
              </a:rPr>
              <a:t>performance are lowest</a:t>
            </a:r>
          </a:p>
        </p:txBody>
      </p:sp>
    </p:spTree>
    <p:extLst>
      <p:ext uri="{BB962C8B-B14F-4D97-AF65-F5344CB8AC3E}">
        <p14:creationId xmlns:p14="http://schemas.microsoft.com/office/powerpoint/2010/main" xmlns="" val="2957658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Reliability (Scenario </a:t>
            </a:r>
            <a:r>
              <a:rPr lang="en-US" altLang="ko-KR" dirty="0" smtClean="0"/>
              <a:t>3)</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14</a:t>
            </a:fld>
            <a:endParaRPr lang="en-US" altLang="ko-KR"/>
          </a:p>
        </p:txBody>
      </p:sp>
      <p:pic>
        <p:nvPicPr>
          <p:cNvPr id="7171" name="Picture 3" descr="C:\Users\Administrator\Documents\네이트온 받은 파일\sc3_reliabilit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355179"/>
            <a:ext cx="6636566" cy="4968552"/>
          </a:xfrm>
          <a:prstGeom prst="rect">
            <a:avLst/>
          </a:prstGeom>
          <a:noFill/>
          <a:extLst>
            <a:ext uri="{909E8E84-426E-40DD-AFC4-6F175D3DCCD1}">
              <a14:hiddenFill xmlns:a14="http://schemas.microsoft.com/office/drawing/2010/main" xmlns="">
                <a:solidFill>
                  <a:srgbClr val="FFFFFF"/>
                </a:solidFill>
              </a14:hiddenFill>
            </a:ext>
          </a:extLst>
        </p:spPr>
      </p:pic>
      <p:sp>
        <p:nvSpPr>
          <p:cNvPr id="7" name="직사각형 6"/>
          <p:cNvSpPr/>
          <p:nvPr/>
        </p:nvSpPr>
        <p:spPr bwMode="auto">
          <a:xfrm>
            <a:off x="899592" y="3645024"/>
            <a:ext cx="1080120" cy="720080"/>
          </a:xfrm>
          <a:prstGeom prst="rect">
            <a:avLst/>
          </a:prstGeom>
          <a:noFill/>
          <a:ln w="38100" cap="flat" cmpd="sng" algn="ctr">
            <a:solidFill>
              <a:srgbClr val="FF0000"/>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rgbClr val="FF0000"/>
              </a:solidFill>
              <a:effectLst/>
              <a:latin typeface="Arial" charset="0"/>
              <a:ea typeface="굴림" pitchFamily="50" charset="-127"/>
            </a:endParaRPr>
          </a:p>
        </p:txBody>
      </p:sp>
      <p:sp>
        <p:nvSpPr>
          <p:cNvPr id="5" name="TextBox 4"/>
          <p:cNvSpPr txBox="1"/>
          <p:nvPr/>
        </p:nvSpPr>
        <p:spPr>
          <a:xfrm>
            <a:off x="1000949" y="4941168"/>
            <a:ext cx="4634667" cy="646331"/>
          </a:xfrm>
          <a:prstGeom prst="rect">
            <a:avLst/>
          </a:prstGeom>
          <a:noFill/>
        </p:spPr>
        <p:txBody>
          <a:bodyPr wrap="none" rtlCol="0">
            <a:spAutoFit/>
          </a:bodyPr>
          <a:lstStyle/>
          <a:p>
            <a:r>
              <a:rPr lang="en-US" altLang="ko-KR" dirty="0" smtClean="0"/>
              <a:t>Due to </a:t>
            </a:r>
            <a:r>
              <a:rPr lang="en-US" altLang="ko-KR" dirty="0" smtClean="0"/>
              <a:t>pre ACK</a:t>
            </a:r>
            <a:r>
              <a:rPr lang="en-US" altLang="ko-KR" dirty="0" smtClean="0"/>
              <a:t>, proposed scheme’s</a:t>
            </a:r>
          </a:p>
          <a:p>
            <a:r>
              <a:rPr lang="en-US" altLang="ko-KR" dirty="0" smtClean="0"/>
              <a:t>reliability is lower than ACK-based scheme</a:t>
            </a:r>
          </a:p>
        </p:txBody>
      </p:sp>
      <p:cxnSp>
        <p:nvCxnSpPr>
          <p:cNvPr id="9" name="직선 화살표 연결선 8"/>
          <p:cNvCxnSpPr/>
          <p:nvPr/>
        </p:nvCxnSpPr>
        <p:spPr bwMode="auto">
          <a:xfrm>
            <a:off x="1439652" y="4437112"/>
            <a:ext cx="396044" cy="504056"/>
          </a:xfrm>
          <a:prstGeom prst="straightConnector1">
            <a:avLst/>
          </a:prstGeom>
          <a:solidFill>
            <a:schemeClr val="accent1"/>
          </a:solidFill>
          <a:ln w="25400" cap="flat" cmpd="sng" algn="ctr">
            <a:solidFill>
              <a:schemeClr val="tx1"/>
            </a:solidFill>
            <a:prstDash val="solid"/>
            <a:round/>
            <a:headEnd type="none" w="med" len="med"/>
            <a:tailEnd type="arrow"/>
          </a:ln>
          <a:effectLst>
            <a:prstShdw prst="shdw17" dist="17961" dir="2700000">
              <a:schemeClr val="bg2"/>
            </a:prstShdw>
          </a:effectLst>
        </p:spPr>
      </p:cxnSp>
      <p:sp>
        <p:nvSpPr>
          <p:cNvPr id="8" name="TextBox 7"/>
          <p:cNvSpPr txBox="1"/>
          <p:nvPr/>
        </p:nvSpPr>
        <p:spPr>
          <a:xfrm>
            <a:off x="6228183" y="4110171"/>
            <a:ext cx="2749471" cy="1477328"/>
          </a:xfrm>
          <a:prstGeom prst="rect">
            <a:avLst/>
          </a:prstGeom>
          <a:noFill/>
        </p:spPr>
        <p:txBody>
          <a:bodyPr wrap="none" rtlCol="0">
            <a:spAutoFit/>
          </a:bodyPr>
          <a:lstStyle/>
          <a:p>
            <a:pPr algn="ctr"/>
            <a:r>
              <a:rPr lang="en-US" altLang="ko-KR" dirty="0" smtClean="0"/>
              <a:t>When a small number of </a:t>
            </a:r>
          </a:p>
          <a:p>
            <a:pPr algn="ctr"/>
            <a:r>
              <a:rPr lang="en-US" altLang="ko-KR" dirty="0" smtClean="0"/>
              <a:t>nodes </a:t>
            </a:r>
            <a:r>
              <a:rPr lang="en-US" altLang="ko-KR" dirty="0" smtClean="0"/>
              <a:t>are located, the </a:t>
            </a:r>
          </a:p>
          <a:p>
            <a:pPr algn="ctr"/>
            <a:r>
              <a:rPr lang="en-US" altLang="ko-KR" dirty="0" smtClean="0"/>
              <a:t>efficiency </a:t>
            </a:r>
            <a:r>
              <a:rPr lang="en-US" altLang="ko-KR" dirty="0" smtClean="0"/>
              <a:t>of pre ACK </a:t>
            </a:r>
          </a:p>
          <a:p>
            <a:pPr algn="ctr"/>
            <a:r>
              <a:rPr lang="en-US" altLang="ko-KR" dirty="0" smtClean="0"/>
              <a:t>is </a:t>
            </a:r>
            <a:r>
              <a:rPr lang="en-US" altLang="ko-KR" dirty="0" smtClean="0"/>
              <a:t>worse.</a:t>
            </a:r>
          </a:p>
          <a:p>
            <a:pPr algn="ctr"/>
            <a:endParaRPr lang="ko-KR" altLang="en-US" dirty="0"/>
          </a:p>
        </p:txBody>
      </p:sp>
      <p:sp>
        <p:nvSpPr>
          <p:cNvPr id="12" name="TextBox 11"/>
          <p:cNvSpPr txBox="1"/>
          <p:nvPr/>
        </p:nvSpPr>
        <p:spPr>
          <a:xfrm>
            <a:off x="6151237" y="2639126"/>
            <a:ext cx="2903359" cy="1200329"/>
          </a:xfrm>
          <a:prstGeom prst="rect">
            <a:avLst/>
          </a:prstGeom>
          <a:noFill/>
        </p:spPr>
        <p:txBody>
          <a:bodyPr wrap="none" rtlCol="0">
            <a:spAutoFit/>
          </a:bodyPr>
          <a:lstStyle/>
          <a:p>
            <a:pPr algn="ctr"/>
            <a:r>
              <a:rPr lang="en-US" altLang="ko-KR" dirty="0" smtClean="0"/>
              <a:t>Proposed scheme achieve</a:t>
            </a:r>
          </a:p>
          <a:p>
            <a:pPr algn="ctr"/>
            <a:r>
              <a:rPr lang="en-US" altLang="ko-KR" dirty="0" smtClean="0"/>
              <a:t>the best performance in</a:t>
            </a:r>
          </a:p>
          <a:p>
            <a:pPr algn="ctr"/>
            <a:r>
              <a:rPr lang="en-US" altLang="ko-KR" dirty="0" smtClean="0"/>
              <a:t>a large number of nodes.</a:t>
            </a:r>
          </a:p>
          <a:p>
            <a:pPr algn="ctr"/>
            <a:endParaRPr lang="ko-KR" altLang="en-US" dirty="0"/>
          </a:p>
        </p:txBody>
      </p:sp>
      <p:cxnSp>
        <p:nvCxnSpPr>
          <p:cNvPr id="13" name="직선 화살표 연결선 12"/>
          <p:cNvCxnSpPr/>
          <p:nvPr/>
        </p:nvCxnSpPr>
        <p:spPr bwMode="auto">
          <a:xfrm flipV="1">
            <a:off x="5953215" y="3645024"/>
            <a:ext cx="396044" cy="864096"/>
          </a:xfrm>
          <a:prstGeom prst="straightConnector1">
            <a:avLst/>
          </a:prstGeom>
          <a:solidFill>
            <a:schemeClr val="accent1"/>
          </a:solidFill>
          <a:ln w="25400" cap="flat" cmpd="sng" algn="ctr">
            <a:solidFill>
              <a:schemeClr val="tx1"/>
            </a:solidFill>
            <a:prstDash val="solid"/>
            <a:round/>
            <a:headEnd type="none" w="med" len="med"/>
            <a:tailEnd type="arrow"/>
          </a:ln>
          <a:effectLst>
            <a:prstShdw prst="shdw17" dist="17961" dir="2700000">
              <a:schemeClr val="bg2"/>
            </a:prstShdw>
          </a:effectLst>
        </p:spPr>
      </p:cxnSp>
    </p:spTree>
    <p:extLst>
      <p:ext uri="{BB962C8B-B14F-4D97-AF65-F5344CB8AC3E}">
        <p14:creationId xmlns:p14="http://schemas.microsoft.com/office/powerpoint/2010/main" xmlns="" val="77987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Fairness </a:t>
            </a:r>
            <a:r>
              <a:rPr lang="en-US" altLang="ko-KR" dirty="0" smtClean="0"/>
              <a:t>(Scenario 3)</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15</a:t>
            </a:fld>
            <a:endParaRPr lang="en-US" altLang="ko-KR"/>
          </a:p>
        </p:txBody>
      </p:sp>
      <p:sp>
        <p:nvSpPr>
          <p:cNvPr id="6" name="내용 개체 틀 2"/>
          <p:cNvSpPr>
            <a:spLocks noGrp="1"/>
          </p:cNvSpPr>
          <p:nvPr>
            <p:ph idx="1"/>
          </p:nvPr>
        </p:nvSpPr>
        <p:spPr>
          <a:xfrm>
            <a:off x="685800" y="1556792"/>
            <a:ext cx="7772400" cy="4539208"/>
          </a:xfrm>
        </p:spPr>
        <p:txBody>
          <a:bodyPr/>
          <a:lstStyle/>
          <a:p>
            <a:r>
              <a:rPr lang="en-US" altLang="ko-KR" dirty="0" smtClean="0"/>
              <a:t>Jain’s </a:t>
            </a:r>
            <a:r>
              <a:rPr lang="en-US" altLang="ko-KR" dirty="0"/>
              <a:t>fairness index is </a:t>
            </a:r>
            <a:r>
              <a:rPr lang="en-US" altLang="ko-KR" dirty="0" smtClean="0"/>
              <a:t>close to </a:t>
            </a:r>
            <a:r>
              <a:rPr lang="en-US" altLang="ko-KR" dirty="0" smtClean="0"/>
              <a:t>1 </a:t>
            </a:r>
          </a:p>
          <a:p>
            <a:pPr lvl="1"/>
            <a:r>
              <a:rPr lang="en-US" altLang="ko-KR" dirty="0"/>
              <a:t>All PDs have equal opportunity to send multicast data. (All transmitters have same inter arrival rate : 2 frames/sec</a:t>
            </a:r>
            <a:r>
              <a:rPr lang="en-US" altLang="ko-KR" dirty="0" smtClean="0"/>
              <a:t>).</a:t>
            </a:r>
          </a:p>
          <a:p>
            <a:pPr lvl="1"/>
            <a:endParaRPr lang="en-US" altLang="ko-KR" dirty="0" smtClean="0"/>
          </a:p>
          <a:p>
            <a:endParaRPr lang="ko-KR" altLang="en-US" dirty="0"/>
          </a:p>
          <a:p>
            <a:endParaRPr lang="ko-KR" altLang="en-US" dirty="0"/>
          </a:p>
          <a:p>
            <a:endParaRPr lang="ko-KR" altLang="en-US" dirty="0"/>
          </a:p>
        </p:txBody>
      </p:sp>
    </p:spTree>
    <p:extLst>
      <p:ext uri="{BB962C8B-B14F-4D97-AF65-F5344CB8AC3E}">
        <p14:creationId xmlns:p14="http://schemas.microsoft.com/office/powerpoint/2010/main" xmlns="" val="2210044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r>
              <a:rPr lang="en-US" altLang="ko-KR" dirty="0" smtClean="0"/>
              <a:t>The proposed multi-hop multicast protocol provides the best </a:t>
            </a:r>
            <a:r>
              <a:rPr lang="en-US" altLang="ko-KR" dirty="0" err="1" smtClean="0"/>
              <a:t>goodput</a:t>
            </a:r>
            <a:r>
              <a:rPr lang="en-US" altLang="ko-KR" dirty="0" smtClean="0"/>
              <a:t> and reliability compared with ACK-based and No ACK based schemes.</a:t>
            </a:r>
          </a:p>
          <a:p>
            <a:r>
              <a:rPr lang="en-US" altLang="ko-KR" dirty="0" smtClean="0"/>
              <a:t>When a small number of nodes are located, proposed scheme’s efficiency is lower due to pre ACK overhead.</a:t>
            </a:r>
          </a:p>
          <a:p>
            <a:r>
              <a:rPr lang="en-US" altLang="ko-KR" dirty="0" smtClean="0"/>
              <a:t>All of PDs have same opportunity to send multicast data. (i.e., the fairness index is </a:t>
            </a:r>
            <a:r>
              <a:rPr lang="en-US" altLang="ko-KR" dirty="0" smtClean="0"/>
              <a:t>close to 1</a:t>
            </a:r>
            <a:r>
              <a:rPr lang="en-US" altLang="ko-KR" dirty="0" smtClean="0"/>
              <a:t>)</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16</a:t>
            </a:fld>
            <a:endParaRPr lang="en-US" altLang="ko-KR"/>
          </a:p>
        </p:txBody>
      </p:sp>
    </p:spTree>
    <p:extLst>
      <p:ext uri="{BB962C8B-B14F-4D97-AF65-F5344CB8AC3E}">
        <p14:creationId xmlns:p14="http://schemas.microsoft.com/office/powerpoint/2010/main" xmlns="" val="2438503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Evaluation</a:t>
            </a:r>
            <a:endParaRPr lang="ko-KR" altLang="en-US" dirty="0"/>
          </a:p>
        </p:txBody>
      </p:sp>
      <p:sp>
        <p:nvSpPr>
          <p:cNvPr id="3" name="내용 개체 틀 2"/>
          <p:cNvSpPr>
            <a:spLocks noGrp="1"/>
          </p:cNvSpPr>
          <p:nvPr>
            <p:ph idx="1"/>
          </p:nvPr>
        </p:nvSpPr>
        <p:spPr/>
        <p:txBody>
          <a:bodyPr/>
          <a:lstStyle/>
          <a:p>
            <a:r>
              <a:rPr lang="en-US" altLang="ko-KR" dirty="0" smtClean="0"/>
              <a:t>We proposed reliable multi-hop multicast protocol for PAC.</a:t>
            </a:r>
            <a:r>
              <a:rPr lang="ko-KR" altLang="en-US" dirty="0" smtClean="0"/>
              <a:t> </a:t>
            </a:r>
            <a:r>
              <a:rPr lang="en-US" altLang="ko-KR" dirty="0" smtClean="0"/>
              <a:t>(DCN: 446)</a:t>
            </a:r>
          </a:p>
          <a:p>
            <a:pPr lvl="1"/>
            <a:r>
              <a:rPr lang="en-US" altLang="ko-KR" dirty="0" smtClean="0"/>
              <a:t>Multicast group creation/management</a:t>
            </a:r>
          </a:p>
          <a:p>
            <a:pPr lvl="1"/>
            <a:r>
              <a:rPr lang="en-US" altLang="ko-KR" dirty="0" smtClean="0"/>
              <a:t>Routing table management</a:t>
            </a:r>
          </a:p>
          <a:p>
            <a:pPr lvl="1"/>
            <a:r>
              <a:rPr lang="en-US" altLang="ko-KR" dirty="0" smtClean="0"/>
              <a:t>Selective group ACK and pre ACK based reliable multicast protocol</a:t>
            </a:r>
          </a:p>
          <a:p>
            <a:pPr lvl="1"/>
            <a:endParaRPr lang="en-US" altLang="ko-KR" dirty="0" smtClean="0"/>
          </a:p>
          <a:p>
            <a:r>
              <a:rPr lang="en-US" altLang="ko-KR" dirty="0"/>
              <a:t>To evaluate our multicast technique for PAC, we use the OPNET simulator under the one-hop scenario and multi-hop scenario</a:t>
            </a:r>
            <a:r>
              <a:rPr lang="en-US" altLang="ko-KR" dirty="0" smtClean="0"/>
              <a:t>.</a:t>
            </a:r>
          </a:p>
          <a:p>
            <a:endParaRPr lang="en-US" altLang="ko-KR" dirty="0" smtClean="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a:t>
            </a:fld>
            <a:endParaRPr lang="en-US" altLang="ko-KR"/>
          </a:p>
        </p:txBody>
      </p:sp>
    </p:spTree>
    <p:extLst>
      <p:ext uri="{BB962C8B-B14F-4D97-AF65-F5344CB8AC3E}">
        <p14:creationId xmlns:p14="http://schemas.microsoft.com/office/powerpoint/2010/main" xmlns="" val="3795074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MAC Parameters Used in Simulations</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a:t>
            </a:fld>
            <a:endParaRPr lang="en-US" altLang="ko-KR"/>
          </a:p>
        </p:txBody>
      </p:sp>
      <p:graphicFrame>
        <p:nvGraphicFramePr>
          <p:cNvPr id="5" name="표 4"/>
          <p:cNvGraphicFramePr>
            <a:graphicFrameLocks noGrp="1"/>
          </p:cNvGraphicFramePr>
          <p:nvPr>
            <p:extLst>
              <p:ext uri="{D42A27DB-BD31-4B8C-83A1-F6EECF244321}">
                <p14:modId xmlns:p14="http://schemas.microsoft.com/office/powerpoint/2010/main" xmlns="" val="3417353936"/>
              </p:ext>
            </p:extLst>
          </p:nvPr>
        </p:nvGraphicFramePr>
        <p:xfrm>
          <a:off x="1259632" y="1700808"/>
          <a:ext cx="6096000" cy="4251960"/>
        </p:xfrm>
        <a:graphic>
          <a:graphicData uri="http://schemas.openxmlformats.org/drawingml/2006/table">
            <a:tbl>
              <a:tblPr firstRow="1" bandRow="1">
                <a:tableStyleId>{616DA210-FB5B-4158-B5E0-FEB733F419BA}</a:tableStyleId>
              </a:tblPr>
              <a:tblGrid>
                <a:gridCol w="3048000"/>
                <a:gridCol w="3048000"/>
              </a:tblGrid>
              <a:tr h="370840">
                <a:tc>
                  <a:txBody>
                    <a:bodyPr/>
                    <a:lstStyle/>
                    <a:p>
                      <a:pPr latinLnBrk="1"/>
                      <a:r>
                        <a:rPr lang="en-US" altLang="ko-KR" dirty="0" smtClean="0"/>
                        <a:t>Parameter</a:t>
                      </a:r>
                      <a:endParaRPr lang="ko-KR" altLang="en-US" dirty="0"/>
                    </a:p>
                  </a:txBody>
                  <a:tcPr/>
                </a:tc>
                <a:tc>
                  <a:txBody>
                    <a:bodyPr/>
                    <a:lstStyle/>
                    <a:p>
                      <a:pPr latinLnBrk="1"/>
                      <a:r>
                        <a:rPr lang="en-US" altLang="ko-KR" dirty="0" smtClean="0"/>
                        <a:t>Value</a:t>
                      </a:r>
                      <a:endParaRPr lang="ko-KR" altLang="en-US" dirty="0"/>
                    </a:p>
                  </a:txBody>
                  <a:tcPr/>
                </a:tc>
              </a:tr>
              <a:tr h="370840">
                <a:tc>
                  <a:txBody>
                    <a:bodyPr/>
                    <a:lstStyle/>
                    <a:p>
                      <a:pPr latinLnBrk="1"/>
                      <a:r>
                        <a:rPr lang="en-US" altLang="ko-KR" sz="1600" dirty="0" smtClean="0"/>
                        <a:t>ACF </a:t>
                      </a:r>
                      <a:r>
                        <a:rPr lang="en-US" altLang="ko-KR" sz="1600" dirty="0" smtClean="0"/>
                        <a:t>Size</a:t>
                      </a:r>
                      <a:endParaRPr lang="ko-KR" altLang="en-US" sz="1600" dirty="0"/>
                    </a:p>
                  </a:txBody>
                  <a:tcPr/>
                </a:tc>
                <a:tc>
                  <a:txBody>
                    <a:bodyPr/>
                    <a:lstStyle/>
                    <a:p>
                      <a:pPr latinLnBrk="1"/>
                      <a:r>
                        <a:rPr lang="en-US" altLang="ko-KR" sz="1600" dirty="0" smtClean="0"/>
                        <a:t>32.75</a:t>
                      </a:r>
                      <a:r>
                        <a:rPr lang="en-US" altLang="ko-KR" sz="1600" baseline="0" dirty="0" smtClean="0"/>
                        <a:t> bytes</a:t>
                      </a:r>
                      <a:endParaRPr lang="ko-KR" altLang="en-US" sz="1600" dirty="0"/>
                    </a:p>
                  </a:txBody>
                  <a:tcPr/>
                </a:tc>
              </a:tr>
              <a:tr h="370840">
                <a:tc>
                  <a:txBody>
                    <a:bodyPr/>
                    <a:lstStyle/>
                    <a:p>
                      <a:pPr latinLnBrk="1"/>
                      <a:r>
                        <a:rPr lang="en-US" altLang="ko-KR" sz="1600" dirty="0" smtClean="0"/>
                        <a:t>MPDU</a:t>
                      </a:r>
                      <a:endParaRPr lang="ko-KR" altLang="en-US" sz="1600" dirty="0"/>
                    </a:p>
                  </a:txBody>
                  <a:tcPr/>
                </a:tc>
                <a:tc>
                  <a:txBody>
                    <a:bodyPr/>
                    <a:lstStyle/>
                    <a:p>
                      <a:pPr latinLnBrk="1"/>
                      <a:r>
                        <a:rPr lang="en-US" altLang="ko-KR" sz="1600" dirty="0" smtClean="0"/>
                        <a:t>512 bytes</a:t>
                      </a:r>
                      <a:endParaRPr lang="ko-KR" altLang="en-US" sz="1600" dirty="0"/>
                    </a:p>
                  </a:txBody>
                  <a:tcPr/>
                </a:tc>
              </a:tr>
              <a:tr h="370840">
                <a:tc>
                  <a:txBody>
                    <a:bodyPr/>
                    <a:lstStyle/>
                    <a:p>
                      <a:pPr latinLnBrk="1"/>
                      <a:r>
                        <a:rPr lang="en-US" altLang="ko-KR" sz="1600" dirty="0" smtClean="0"/>
                        <a:t>MGNF Size</a:t>
                      </a:r>
                      <a:endParaRPr lang="ko-KR" altLang="en-US" sz="1600" dirty="0"/>
                    </a:p>
                  </a:txBody>
                  <a:tcPr/>
                </a:tc>
                <a:tc>
                  <a:txBody>
                    <a:bodyPr/>
                    <a:lstStyle/>
                    <a:p>
                      <a:pPr latinLnBrk="1"/>
                      <a:r>
                        <a:rPr lang="en-US" altLang="ko-KR" sz="1600" dirty="0" smtClean="0"/>
                        <a:t>48</a:t>
                      </a:r>
                      <a:r>
                        <a:rPr lang="en-US" altLang="ko-KR" sz="1600" baseline="0" dirty="0" smtClean="0"/>
                        <a:t> bytes</a:t>
                      </a:r>
                      <a:endParaRPr lang="ko-KR" altLang="en-US" sz="1600" dirty="0"/>
                    </a:p>
                  </a:txBody>
                  <a:tcPr/>
                </a:tc>
              </a:tr>
              <a:tr h="370840">
                <a:tc>
                  <a:txBody>
                    <a:bodyPr/>
                    <a:lstStyle/>
                    <a:p>
                      <a:pPr latinLnBrk="1"/>
                      <a:r>
                        <a:rPr lang="en-US" altLang="ko-KR" sz="1600" dirty="0" smtClean="0"/>
                        <a:t>Data Type</a:t>
                      </a:r>
                      <a:endParaRPr lang="ko-KR" altLang="en-US" sz="1600" dirty="0"/>
                    </a:p>
                  </a:txBody>
                  <a:tcPr/>
                </a:tc>
                <a:tc>
                  <a:txBody>
                    <a:bodyPr/>
                    <a:lstStyle/>
                    <a:p>
                      <a:pPr latinLnBrk="1"/>
                      <a:r>
                        <a:rPr lang="en-US" altLang="ko-KR" sz="1600" dirty="0" smtClean="0"/>
                        <a:t>Multicast</a:t>
                      </a:r>
                      <a:endParaRPr lang="ko-KR" altLang="en-US" sz="1600" dirty="0"/>
                    </a:p>
                  </a:txBody>
                  <a:tcPr/>
                </a:tc>
              </a:tr>
              <a:tr h="370840">
                <a:tc>
                  <a:txBody>
                    <a:bodyPr/>
                    <a:lstStyle/>
                    <a:p>
                      <a:pPr latinLnBrk="1"/>
                      <a:r>
                        <a:rPr lang="en-US" altLang="ko-KR" sz="1600" dirty="0" smtClean="0"/>
                        <a:t>Number of Groups</a:t>
                      </a:r>
                      <a:endParaRPr lang="ko-KR" altLang="en-US" sz="1600" dirty="0"/>
                    </a:p>
                  </a:txBody>
                  <a:tcPr/>
                </a:tc>
                <a:tc>
                  <a:txBody>
                    <a:bodyPr/>
                    <a:lstStyle/>
                    <a:p>
                      <a:pPr latinLnBrk="1"/>
                      <a:r>
                        <a:rPr lang="en-US" altLang="ko-KR" sz="1600" dirty="0" smtClean="0"/>
                        <a:t>1</a:t>
                      </a:r>
                      <a:endParaRPr lang="ko-KR" altLang="en-US" sz="1600" dirty="0"/>
                    </a:p>
                  </a:txBody>
                  <a:tcPr/>
                </a:tc>
              </a:tr>
              <a:tr h="370840">
                <a:tc>
                  <a:txBody>
                    <a:bodyPr/>
                    <a:lstStyle/>
                    <a:p>
                      <a:pPr latinLnBrk="1"/>
                      <a:r>
                        <a:rPr lang="en-US" altLang="ko-KR" sz="1600" dirty="0" smtClean="0"/>
                        <a:t>Topology Size</a:t>
                      </a:r>
                      <a:endParaRPr lang="ko-KR" altLang="en-US" sz="1600" dirty="0"/>
                    </a:p>
                  </a:txBody>
                  <a:tcPr/>
                </a:tc>
                <a:tc>
                  <a:txBody>
                    <a:bodyPr/>
                    <a:lstStyle/>
                    <a:p>
                      <a:pPr latinLnBrk="1"/>
                      <a:r>
                        <a:rPr lang="en-US" altLang="ko-KR" sz="1600" dirty="0" smtClean="0"/>
                        <a:t>Scenario</a:t>
                      </a:r>
                      <a:r>
                        <a:rPr lang="en-US" altLang="ko-KR" sz="1600" baseline="0" dirty="0" smtClean="0"/>
                        <a:t> 1,2 : 50m x 50m</a:t>
                      </a:r>
                    </a:p>
                    <a:p>
                      <a:pPr latinLnBrk="1"/>
                      <a:r>
                        <a:rPr lang="en-US" altLang="ko-KR" sz="1600" baseline="0" dirty="0" smtClean="0"/>
                        <a:t>Scenario 3: 500m x 500m</a:t>
                      </a:r>
                      <a:endParaRPr lang="ko-KR" altLang="en-US" sz="1600" dirty="0"/>
                    </a:p>
                  </a:txBody>
                  <a:tcPr/>
                </a:tc>
              </a:tr>
              <a:tr h="370840">
                <a:tc>
                  <a:txBody>
                    <a:bodyPr/>
                    <a:lstStyle/>
                    <a:p>
                      <a:pPr latinLnBrk="1"/>
                      <a:r>
                        <a:rPr lang="en-US" altLang="ko-KR" sz="1600" dirty="0" smtClean="0"/>
                        <a:t>PHY</a:t>
                      </a:r>
                      <a:endParaRPr lang="ko-KR" altLang="en-US" sz="1600" dirty="0"/>
                    </a:p>
                  </a:txBody>
                  <a:tcPr/>
                </a:tc>
                <a:tc>
                  <a:txBody>
                    <a:bodyPr/>
                    <a:lstStyle/>
                    <a:p>
                      <a:pPr latinLnBrk="1"/>
                      <a:r>
                        <a:rPr lang="en-US" altLang="ko-KR" sz="1600" dirty="0" smtClean="0"/>
                        <a:t>BPSK (1/2)</a:t>
                      </a:r>
                      <a:r>
                        <a:rPr lang="en-US" altLang="ko-KR" sz="1600" baseline="0" dirty="0" smtClean="0"/>
                        <a:t> </a:t>
                      </a:r>
                      <a:endParaRPr lang="ko-KR" altLang="en-US" sz="1600" dirty="0"/>
                    </a:p>
                  </a:txBody>
                  <a:tcPr/>
                </a:tc>
              </a:tr>
              <a:tr h="370840">
                <a:tc>
                  <a:txBody>
                    <a:bodyPr/>
                    <a:lstStyle/>
                    <a:p>
                      <a:pPr latinLnBrk="1"/>
                      <a:r>
                        <a:rPr lang="en-US" altLang="ko-KR" sz="1600" dirty="0" smtClean="0"/>
                        <a:t>Number</a:t>
                      </a:r>
                      <a:r>
                        <a:rPr lang="en-US" altLang="ko-KR" sz="1600" baseline="0" dirty="0" smtClean="0"/>
                        <a:t> of Channels</a:t>
                      </a:r>
                      <a:endParaRPr lang="ko-KR" altLang="en-US" sz="1600" dirty="0"/>
                    </a:p>
                  </a:txBody>
                  <a:tcPr/>
                </a:tc>
                <a:tc>
                  <a:txBody>
                    <a:bodyPr/>
                    <a:lstStyle/>
                    <a:p>
                      <a:pPr latinLnBrk="1"/>
                      <a:r>
                        <a:rPr lang="en-US" altLang="ko-KR" sz="1600" dirty="0" smtClean="0"/>
                        <a:t>1</a:t>
                      </a:r>
                      <a:endParaRPr lang="ko-KR" altLang="en-US" sz="1600" dirty="0"/>
                    </a:p>
                  </a:txBody>
                  <a:tcPr/>
                </a:tc>
              </a:tr>
              <a:tr h="370840">
                <a:tc>
                  <a:txBody>
                    <a:bodyPr/>
                    <a:lstStyle/>
                    <a:p>
                      <a:pPr latinLnBrk="1"/>
                      <a:r>
                        <a:rPr lang="en-US" altLang="ko-KR" sz="1600" dirty="0" smtClean="0"/>
                        <a:t>General Parameters</a:t>
                      </a:r>
                      <a:endParaRPr lang="ko-KR" altLang="en-US" sz="1600" dirty="0"/>
                    </a:p>
                  </a:txBody>
                  <a:tcPr/>
                </a:tc>
                <a:tc>
                  <a:txBody>
                    <a:bodyPr/>
                    <a:lstStyle/>
                    <a:p>
                      <a:pPr latinLnBrk="1"/>
                      <a:r>
                        <a:rPr lang="en-US" altLang="ko-KR" sz="1600" dirty="0" smtClean="0"/>
                        <a:t>TGD Revision 7</a:t>
                      </a:r>
                      <a:endParaRPr lang="ko-KR" altLang="en-US" sz="1600" dirty="0"/>
                    </a:p>
                  </a:txBody>
                  <a:tcPr/>
                </a:tc>
              </a:tr>
              <a:tr h="130056">
                <a:tc>
                  <a:txBody>
                    <a:bodyPr/>
                    <a:lstStyle/>
                    <a:p>
                      <a:pPr latinLnBrk="1"/>
                      <a:r>
                        <a:rPr lang="en-US" altLang="ko-KR" sz="1600" dirty="0" smtClean="0"/>
                        <a:t>#</a:t>
                      </a:r>
                      <a:r>
                        <a:rPr lang="en-US" altLang="ko-KR" sz="1600" baseline="0" dirty="0" smtClean="0"/>
                        <a:t> of Nodes</a:t>
                      </a:r>
                      <a:endParaRPr lang="ko-KR"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t>1~512</a:t>
                      </a:r>
                      <a:endParaRPr lang="ko-KR" altLang="en-US" sz="1600" dirty="0" smtClean="0"/>
                    </a:p>
                  </a:txBody>
                  <a:tcPr/>
                </a:tc>
              </a:tr>
            </a:tbl>
          </a:graphicData>
        </a:graphic>
      </p:graphicFrame>
    </p:spTree>
    <p:extLst>
      <p:ext uri="{BB962C8B-B14F-4D97-AF65-F5344CB8AC3E}">
        <p14:creationId xmlns:p14="http://schemas.microsoft.com/office/powerpoint/2010/main" xmlns="" val="3596412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MAC Parameters Used in Simulations</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a:t>
            </a:fld>
            <a:endParaRPr lang="en-US" altLang="ko-KR"/>
          </a:p>
        </p:txBody>
      </p:sp>
      <p:graphicFrame>
        <p:nvGraphicFramePr>
          <p:cNvPr id="6" name="표 5"/>
          <p:cNvGraphicFramePr>
            <a:graphicFrameLocks noGrp="1"/>
          </p:cNvGraphicFramePr>
          <p:nvPr>
            <p:extLst>
              <p:ext uri="{D42A27DB-BD31-4B8C-83A1-F6EECF244321}">
                <p14:modId xmlns:p14="http://schemas.microsoft.com/office/powerpoint/2010/main" xmlns="" val="4042556497"/>
              </p:ext>
            </p:extLst>
          </p:nvPr>
        </p:nvGraphicFramePr>
        <p:xfrm>
          <a:off x="1259632" y="1412776"/>
          <a:ext cx="6096000" cy="2677160"/>
        </p:xfrm>
        <a:graphic>
          <a:graphicData uri="http://schemas.openxmlformats.org/drawingml/2006/table">
            <a:tbl>
              <a:tblPr firstRow="1" bandRow="1">
                <a:tableStyleId>{616DA210-FB5B-4158-B5E0-FEB733F419BA}</a:tableStyleId>
              </a:tblPr>
              <a:tblGrid>
                <a:gridCol w="3048000"/>
                <a:gridCol w="3048000"/>
              </a:tblGrid>
              <a:tr h="370840">
                <a:tc>
                  <a:txBody>
                    <a:bodyPr/>
                    <a:lstStyle/>
                    <a:p>
                      <a:pPr latinLnBrk="1"/>
                      <a:r>
                        <a:rPr lang="en-US" altLang="ko-KR" dirty="0" smtClean="0"/>
                        <a:t>Parameter</a:t>
                      </a:r>
                      <a:endParaRPr lang="ko-KR" altLang="en-US" dirty="0"/>
                    </a:p>
                  </a:txBody>
                  <a:tcPr/>
                </a:tc>
                <a:tc>
                  <a:txBody>
                    <a:bodyPr/>
                    <a:lstStyle/>
                    <a:p>
                      <a:pPr latinLnBrk="1"/>
                      <a:r>
                        <a:rPr lang="en-US" altLang="ko-KR" dirty="0" smtClean="0"/>
                        <a:t>Value</a:t>
                      </a:r>
                      <a:endParaRPr lang="ko-KR" altLang="en-US" dirty="0"/>
                    </a:p>
                  </a:txBody>
                  <a:tcPr/>
                </a:tc>
              </a:tr>
              <a:tr h="370840">
                <a:tc>
                  <a:txBody>
                    <a:bodyPr/>
                    <a:lstStyle/>
                    <a:p>
                      <a:pPr latinLnBrk="1"/>
                      <a:r>
                        <a:rPr lang="en-US" altLang="ko-KR" sz="1600" dirty="0" smtClean="0"/>
                        <a:t>Data arrival Rate</a:t>
                      </a:r>
                      <a:endParaRPr lang="ko-KR"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t>Scenario 1:</a:t>
                      </a:r>
                      <a:r>
                        <a:rPr lang="en-US" altLang="ko-KR" sz="1600" baseline="0" dirty="0" smtClean="0"/>
                        <a:t> </a:t>
                      </a:r>
                      <a:r>
                        <a:rPr lang="en-US" altLang="ko-KR" sz="1600" dirty="0" smtClean="0"/>
                        <a:t>Full Buffer</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t>Scenario</a:t>
                      </a:r>
                      <a:r>
                        <a:rPr lang="en-US" altLang="ko-KR" sz="1600" baseline="0" dirty="0" smtClean="0"/>
                        <a:t> 2, 3: 2 Frames/sec per transmitter</a:t>
                      </a:r>
                      <a:endParaRPr lang="ko-KR" altLang="en-US" sz="1600" dirty="0" smtClean="0"/>
                    </a:p>
                  </a:txBody>
                  <a:tcPr/>
                </a:tc>
              </a:tr>
              <a:tr h="370840">
                <a:tc>
                  <a:txBody>
                    <a:bodyPr/>
                    <a:lstStyle/>
                    <a:p>
                      <a:pPr latinLnBrk="1"/>
                      <a:r>
                        <a:rPr lang="en-US" altLang="ko-KR" sz="1600" dirty="0" smtClean="0"/>
                        <a:t>Mobility</a:t>
                      </a:r>
                      <a:endParaRPr lang="ko-KR" altLang="en-US" sz="1600" dirty="0"/>
                    </a:p>
                  </a:txBody>
                  <a:tcPr/>
                </a:tc>
                <a:tc>
                  <a:txBody>
                    <a:bodyPr/>
                    <a:lstStyle/>
                    <a:p>
                      <a:pPr latinLnBrk="1"/>
                      <a:r>
                        <a:rPr lang="en-US" altLang="ko-KR" sz="1600" dirty="0" smtClean="0"/>
                        <a:t>Static Mobility</a:t>
                      </a:r>
                      <a:endParaRPr lang="ko-KR" altLang="en-US" sz="1600" dirty="0"/>
                    </a:p>
                  </a:txBody>
                  <a:tcPr/>
                </a:tc>
              </a:tr>
              <a:tr h="370840">
                <a:tc>
                  <a:txBody>
                    <a:bodyPr/>
                    <a:lstStyle/>
                    <a:p>
                      <a:pPr latinLnBrk="1"/>
                      <a:r>
                        <a:rPr lang="en-US" altLang="ko-KR" sz="1600" dirty="0" smtClean="0"/>
                        <a:t>Drop</a:t>
                      </a:r>
                      <a:endParaRPr lang="ko-KR" altLang="en-US" sz="1600" dirty="0"/>
                    </a:p>
                  </a:txBody>
                  <a:tcPr/>
                </a:tc>
                <a:tc>
                  <a:txBody>
                    <a:bodyPr/>
                    <a:lstStyle/>
                    <a:p>
                      <a:pPr latinLnBrk="1"/>
                      <a:r>
                        <a:rPr lang="en-US" altLang="ko-KR" sz="1600" dirty="0" smtClean="0"/>
                        <a:t>2-stage Drop </a:t>
                      </a:r>
                      <a:endParaRPr lang="ko-KR" altLang="en-US" sz="1600" dirty="0"/>
                    </a:p>
                  </a:txBody>
                  <a:tcPr/>
                </a:tc>
              </a:tr>
              <a:tr h="370840">
                <a:tc>
                  <a:txBody>
                    <a:bodyPr/>
                    <a:lstStyle/>
                    <a:p>
                      <a:pPr latinLnBrk="1"/>
                      <a:r>
                        <a:rPr lang="en-US" altLang="ko-KR" sz="1600" dirty="0" smtClean="0"/>
                        <a:t>Data Rate</a:t>
                      </a:r>
                      <a:endParaRPr lang="ko-KR" altLang="en-US" sz="1600" dirty="0"/>
                    </a:p>
                  </a:txBody>
                  <a:tcPr/>
                </a:tc>
                <a:tc>
                  <a:txBody>
                    <a:bodyPr/>
                    <a:lstStyle/>
                    <a:p>
                      <a:pPr latinLnBrk="1"/>
                      <a:r>
                        <a:rPr lang="en-US" altLang="ko-KR" sz="1600" dirty="0" smtClean="0"/>
                        <a:t>10Mbps</a:t>
                      </a:r>
                      <a:endParaRPr lang="ko-KR" altLang="en-US" sz="1600" dirty="0"/>
                    </a:p>
                  </a:txBody>
                  <a:tcPr/>
                </a:tc>
              </a:tr>
              <a:tr h="370840">
                <a:tc>
                  <a:txBody>
                    <a:bodyPr/>
                    <a:lstStyle/>
                    <a:p>
                      <a:pPr latinLnBrk="1"/>
                      <a:r>
                        <a:rPr lang="en-US" altLang="ko-KR" sz="1600" dirty="0" smtClean="0"/>
                        <a:t>Multi-hop</a:t>
                      </a:r>
                      <a:endParaRPr lang="ko-KR" altLang="en-US" sz="1600" dirty="0"/>
                    </a:p>
                  </a:txBody>
                  <a:tcPr/>
                </a:tc>
                <a:tc>
                  <a:txBody>
                    <a:bodyPr/>
                    <a:lstStyle/>
                    <a:p>
                      <a:pPr latinLnBrk="1"/>
                      <a:r>
                        <a:rPr lang="en-US" altLang="ko-KR" sz="1600" dirty="0" smtClean="0"/>
                        <a:t>Supported</a:t>
                      </a:r>
                      <a:endParaRPr lang="ko-KR" altLang="en-US" sz="1600" dirty="0"/>
                    </a:p>
                  </a:txBody>
                  <a:tcPr/>
                </a:tc>
              </a:tr>
            </a:tbl>
          </a:graphicData>
        </a:graphic>
      </p:graphicFrame>
      <p:graphicFrame>
        <p:nvGraphicFramePr>
          <p:cNvPr id="7" name="표 6"/>
          <p:cNvGraphicFramePr>
            <a:graphicFrameLocks noGrp="1"/>
          </p:cNvGraphicFramePr>
          <p:nvPr>
            <p:extLst>
              <p:ext uri="{D42A27DB-BD31-4B8C-83A1-F6EECF244321}">
                <p14:modId xmlns:p14="http://schemas.microsoft.com/office/powerpoint/2010/main" xmlns="" val="2115643145"/>
              </p:ext>
            </p:extLst>
          </p:nvPr>
        </p:nvGraphicFramePr>
        <p:xfrm>
          <a:off x="1187624" y="4223802"/>
          <a:ext cx="6192688" cy="1920240"/>
        </p:xfrm>
        <a:graphic>
          <a:graphicData uri="http://schemas.openxmlformats.org/drawingml/2006/table">
            <a:tbl>
              <a:tblPr firstRow="1" firstCol="1" bandRow="1">
                <a:tableStyleId>{9D7B26C5-4107-4FEC-AEDC-1716B250A1EF}</a:tableStyleId>
              </a:tblPr>
              <a:tblGrid>
                <a:gridCol w="2592288"/>
                <a:gridCol w="3600400"/>
              </a:tblGrid>
              <a:tr h="0">
                <a:tc>
                  <a:txBody>
                    <a:bodyPr/>
                    <a:lstStyle/>
                    <a:p>
                      <a:pPr>
                        <a:spcAft>
                          <a:spcPts val="0"/>
                        </a:spcAft>
                      </a:pPr>
                      <a:r>
                        <a:rPr lang="en-GB" sz="1400" kern="100" dirty="0">
                          <a:effectLst/>
                        </a:rPr>
                        <a:t> </a:t>
                      </a:r>
                      <a:endParaRPr lang="ko-KR" sz="1400" kern="100" dirty="0">
                        <a:effectLst/>
                        <a:latin typeface="Times New Roman"/>
                        <a:ea typeface="맑은 고딕"/>
                      </a:endParaRPr>
                    </a:p>
                  </a:txBody>
                  <a:tcPr marL="68580" marR="68580" marT="0" marB="0" anchor="ctr"/>
                </a:tc>
                <a:tc>
                  <a:txBody>
                    <a:bodyPr/>
                    <a:lstStyle/>
                    <a:p>
                      <a:pPr>
                        <a:spcAft>
                          <a:spcPts val="0"/>
                        </a:spcAft>
                      </a:pPr>
                      <a:r>
                        <a:rPr lang="en-US" altLang="ko-KR" sz="1400" kern="100" dirty="0" smtClean="0">
                          <a:effectLst/>
                          <a:latin typeface="Times New Roman"/>
                          <a:ea typeface="맑은 고딕"/>
                        </a:rPr>
                        <a:t>Multicast</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RTS/CTS</a:t>
                      </a:r>
                      <a:endParaRPr lang="ko-KR" sz="1400" kern="100">
                        <a:effectLst/>
                        <a:latin typeface="Times New Roman"/>
                        <a:ea typeface="맑은 고딕"/>
                      </a:endParaRPr>
                    </a:p>
                  </a:txBody>
                  <a:tcPr marL="68580" marR="68580" marT="0" marB="0" anchor="ctr"/>
                </a:tc>
                <a:tc>
                  <a:txBody>
                    <a:bodyPr/>
                    <a:lstStyle/>
                    <a:p>
                      <a:pPr>
                        <a:spcAft>
                          <a:spcPts val="0"/>
                        </a:spcAft>
                      </a:pPr>
                      <a:r>
                        <a:rPr lang="en-GB" sz="1400" kern="100" dirty="0">
                          <a:effectLst/>
                        </a:rPr>
                        <a:t>Disable </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NAV</a:t>
                      </a:r>
                      <a:endParaRPr lang="ko-KR" sz="1400" kern="100">
                        <a:effectLst/>
                        <a:latin typeface="Times New Roman"/>
                        <a:ea typeface="맑은 고딕"/>
                      </a:endParaRPr>
                    </a:p>
                  </a:txBody>
                  <a:tcPr marL="68580" marR="68580" marT="0" marB="0" anchor="ctr"/>
                </a:tc>
                <a:tc>
                  <a:txBody>
                    <a:bodyPr/>
                    <a:lstStyle/>
                    <a:p>
                      <a:pPr>
                        <a:spcAft>
                          <a:spcPts val="0"/>
                        </a:spcAft>
                      </a:pPr>
                      <a:r>
                        <a:rPr lang="en-GB" sz="1400" kern="100" dirty="0">
                          <a:effectLst/>
                        </a:rPr>
                        <a:t>Disable </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ACK/NACK</a:t>
                      </a:r>
                      <a:endParaRPr lang="ko-KR" sz="1400" kern="100">
                        <a:effectLst/>
                        <a:latin typeface="Times New Roman"/>
                        <a:ea typeface="맑은 고딕"/>
                      </a:endParaRPr>
                    </a:p>
                  </a:txBody>
                  <a:tcPr marL="68580" marR="68580" marT="0" marB="0" anchor="ctr"/>
                </a:tc>
                <a:tc>
                  <a:txBody>
                    <a:bodyPr/>
                    <a:lstStyle/>
                    <a:p>
                      <a:pPr>
                        <a:spcAft>
                          <a:spcPts val="0"/>
                        </a:spcAft>
                      </a:pPr>
                      <a:r>
                        <a:rPr lang="en-GB" sz="1400" kern="100" dirty="0" smtClean="0">
                          <a:effectLst/>
                        </a:rPr>
                        <a:t>Enable</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CSMA/CA</a:t>
                      </a:r>
                      <a:endParaRPr lang="ko-KR" sz="1400" kern="10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Exponential increase of CW</a:t>
                      </a:r>
                      <a:endParaRPr lang="ko-KR" alt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Carrier Sensing</a:t>
                      </a:r>
                      <a:endParaRPr lang="ko-KR" sz="1400" kern="100">
                        <a:effectLst/>
                        <a:latin typeface="Times New Roman"/>
                        <a:ea typeface="맑은 고딕"/>
                      </a:endParaRPr>
                    </a:p>
                  </a:txBody>
                  <a:tcPr marL="68580" marR="68580" marT="0" marB="0" anchor="ctr"/>
                </a:tc>
                <a:tc>
                  <a:txBody>
                    <a:bodyPr/>
                    <a:lstStyle/>
                    <a:p>
                      <a:pPr>
                        <a:spcAft>
                          <a:spcPts val="0"/>
                        </a:spcAft>
                      </a:pPr>
                      <a:r>
                        <a:rPr lang="en-GB" sz="1400" kern="100" dirty="0">
                          <a:effectLst/>
                        </a:rPr>
                        <a:t>Enable</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CWmin</a:t>
                      </a:r>
                      <a:endParaRPr lang="ko-KR" sz="1400" kern="100">
                        <a:effectLst/>
                        <a:latin typeface="Times New Roman"/>
                        <a:ea typeface="맑은 고딕"/>
                      </a:endParaRPr>
                    </a:p>
                  </a:txBody>
                  <a:tcPr marL="68580" marR="68580" marT="0" marB="0" anchor="ctr"/>
                </a:tc>
                <a:tc>
                  <a:txBody>
                    <a:bodyPr/>
                    <a:lstStyle/>
                    <a:p>
                      <a:pPr>
                        <a:spcAft>
                          <a:spcPts val="0"/>
                        </a:spcAft>
                      </a:pPr>
                      <a:r>
                        <a:rPr lang="en-GB" sz="1400" kern="100" dirty="0">
                          <a:effectLst/>
                        </a:rPr>
                        <a:t>2</a:t>
                      </a:r>
                      <a:r>
                        <a:rPr lang="en-GB" sz="1400" kern="100" baseline="30000" dirty="0">
                          <a:effectLst/>
                        </a:rPr>
                        <a:t>4</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a:effectLst/>
                        </a:rPr>
                        <a:t>CWmax</a:t>
                      </a:r>
                      <a:endParaRPr lang="ko-KR" sz="1400" kern="10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2</a:t>
                      </a:r>
                      <a:r>
                        <a:rPr lang="en-GB" altLang="ko-KR" sz="1400" kern="100" baseline="30000" dirty="0" smtClean="0">
                          <a:effectLst/>
                        </a:rPr>
                        <a:t>10</a:t>
                      </a:r>
                      <a:r>
                        <a:rPr lang="en-GB" altLang="ko-KR" sz="1400" kern="100" dirty="0" smtClean="0">
                          <a:effectLst/>
                        </a:rPr>
                        <a:t> </a:t>
                      </a:r>
                      <a:endParaRPr lang="ko-KR" sz="1400" kern="100" dirty="0">
                        <a:effectLst/>
                        <a:latin typeface="Times New Roman"/>
                        <a:ea typeface="맑은 고딕"/>
                      </a:endParaRPr>
                    </a:p>
                  </a:txBody>
                  <a:tcPr marL="68580" marR="68580" marT="0" marB="0" anchor="ctr"/>
                </a:tc>
              </a:tr>
              <a:tr h="0">
                <a:tc>
                  <a:txBody>
                    <a:bodyPr/>
                    <a:lstStyle/>
                    <a:p>
                      <a:pPr algn="ctr">
                        <a:spcAft>
                          <a:spcPts val="0"/>
                        </a:spcAft>
                      </a:pPr>
                      <a:r>
                        <a:rPr lang="en-GB" sz="1400" kern="100" dirty="0">
                          <a:effectLst/>
                        </a:rPr>
                        <a:t>Retry </a:t>
                      </a:r>
                      <a:r>
                        <a:rPr lang="en-GB" sz="1400" kern="100" dirty="0" smtClean="0">
                          <a:effectLst/>
                        </a:rPr>
                        <a:t>Limit</a:t>
                      </a:r>
                      <a:endParaRPr lang="ko-KR" sz="1400" kern="100" dirty="0">
                        <a:effectLst/>
                        <a:latin typeface="Times New Roman"/>
                        <a:ea typeface="맑은 고딕"/>
                      </a:endParaRPr>
                    </a:p>
                  </a:txBody>
                  <a:tcPr marL="68580" marR="68580" marT="0" marB="0" anchor="ctr"/>
                </a:tc>
                <a:tc>
                  <a:txBody>
                    <a:bodyPr/>
                    <a:lstStyle/>
                    <a:p>
                      <a:pPr>
                        <a:spcAft>
                          <a:spcPts val="0"/>
                        </a:spcAft>
                      </a:pPr>
                      <a:r>
                        <a:rPr lang="en-GB" altLang="ko-KR" sz="1400" kern="100" dirty="0" smtClean="0">
                          <a:effectLst/>
                        </a:rPr>
                        <a:t>7</a:t>
                      </a:r>
                      <a:endParaRPr lang="ko-KR" sz="1400" kern="100" dirty="0">
                        <a:effectLst/>
                        <a:latin typeface="Times New Roman"/>
                        <a:ea typeface="맑은 고딕"/>
                      </a:endParaRPr>
                    </a:p>
                  </a:txBody>
                  <a:tcPr marL="68580" marR="68580" marT="0" marB="0" anchor="ctr"/>
                </a:tc>
              </a:tr>
            </a:tbl>
          </a:graphicData>
        </a:graphic>
      </p:graphicFrame>
    </p:spTree>
    <p:extLst>
      <p:ext uri="{BB962C8B-B14F-4D97-AF65-F5344CB8AC3E}">
        <p14:creationId xmlns:p14="http://schemas.microsoft.com/office/powerpoint/2010/main" xmlns="" val="687701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Metrics</a:t>
            </a:r>
            <a:endParaRPr lang="ko-KR" altLang="en-US" dirty="0"/>
          </a:p>
        </p:txBody>
      </p:sp>
      <p:sp>
        <p:nvSpPr>
          <p:cNvPr id="3" name="내용 개체 틀 2"/>
          <p:cNvSpPr>
            <a:spLocks noGrp="1"/>
          </p:cNvSpPr>
          <p:nvPr>
            <p:ph idx="1"/>
          </p:nvPr>
        </p:nvSpPr>
        <p:spPr/>
        <p:txBody>
          <a:bodyPr/>
          <a:lstStyle/>
          <a:p>
            <a:r>
              <a:rPr lang="en-US" altLang="ko-KR" sz="2000" dirty="0"/>
              <a:t>Areal sum </a:t>
            </a:r>
            <a:r>
              <a:rPr lang="en-US" altLang="ko-KR" sz="2000" dirty="0" err="1"/>
              <a:t>goodput</a:t>
            </a:r>
            <a:r>
              <a:rPr lang="en-US" altLang="ko-KR" sz="2000" dirty="0"/>
              <a:t> </a:t>
            </a:r>
            <a:r>
              <a:rPr lang="en-US" altLang="ko-KR" sz="2000" dirty="0" smtClean="0"/>
              <a:t>(Mbps/km</a:t>
            </a:r>
            <a:r>
              <a:rPr lang="en-US" altLang="ko-KR" sz="2000" baseline="30000" dirty="0" smtClean="0"/>
              <a:t>2</a:t>
            </a:r>
            <a:r>
              <a:rPr lang="en-US" altLang="ko-KR" sz="2000" dirty="0"/>
              <a:t>): Total number of packets received by all PDs during 1second, expressed as bits per second per </a:t>
            </a:r>
            <a:r>
              <a:rPr lang="en-US" altLang="ko-KR" sz="2000" dirty="0" smtClean="0"/>
              <a:t>square-kilometer</a:t>
            </a:r>
            <a:r>
              <a:rPr lang="en-US" altLang="ko-KR" sz="2000" dirty="0"/>
              <a:t>.</a:t>
            </a:r>
          </a:p>
          <a:p>
            <a:pPr lvl="0"/>
            <a:endParaRPr lang="en-US" altLang="ko-KR" sz="2000" dirty="0"/>
          </a:p>
          <a:p>
            <a:r>
              <a:rPr lang="en-GB" altLang="ko-KR" sz="2000" dirty="0"/>
              <a:t>Reliability: </a:t>
            </a:r>
            <a:r>
              <a:rPr lang="en-US" altLang="ko-KR" sz="2000" dirty="0"/>
              <a:t>The number of successful frames divided by the number of frames transmitted excluding retransmissions</a:t>
            </a:r>
            <a:endParaRPr lang="ko-KR" altLang="en-US" sz="2000" dirty="0"/>
          </a:p>
          <a:p>
            <a:pPr marL="0" indent="0">
              <a:buNone/>
            </a:pPr>
            <a:endParaRPr lang="en-GB" altLang="ko-KR" sz="2000" dirty="0"/>
          </a:p>
          <a:p>
            <a:pPr lvl="0"/>
            <a:r>
              <a:rPr lang="en-GB" altLang="ko-KR" sz="2000" dirty="0"/>
              <a:t>Jain’s fairness index: </a:t>
            </a:r>
            <a:r>
              <a:rPr lang="en-US" altLang="ko-KR" sz="2000" dirty="0"/>
              <a:t>Jain’s index for number of packets received by PDs</a:t>
            </a:r>
            <a:r>
              <a:rPr lang="en-US" altLang="ko-KR" sz="2000" dirty="0" smtClean="0"/>
              <a:t>.</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a:t>
            </a:fld>
            <a:endParaRPr lang="en-US" altLang="ko-KR"/>
          </a:p>
        </p:txBody>
      </p:sp>
    </p:spTree>
    <p:extLst>
      <p:ext uri="{BB962C8B-B14F-4D97-AF65-F5344CB8AC3E}">
        <p14:creationId xmlns:p14="http://schemas.microsoft.com/office/powerpoint/2010/main" xmlns="" val="739734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Scenarios</a:t>
            </a:r>
            <a:endParaRPr lang="ko-KR" altLang="en-US" dirty="0"/>
          </a:p>
        </p:txBody>
      </p:sp>
      <p:sp>
        <p:nvSpPr>
          <p:cNvPr id="3" name="내용 개체 틀 2"/>
          <p:cNvSpPr>
            <a:spLocks noGrp="1"/>
          </p:cNvSpPr>
          <p:nvPr>
            <p:ph idx="1"/>
          </p:nvPr>
        </p:nvSpPr>
        <p:spPr/>
        <p:txBody>
          <a:bodyPr/>
          <a:lstStyle/>
          <a:p>
            <a:r>
              <a:rPr lang="en-US" altLang="ko-KR" sz="2000" dirty="0" smtClean="0"/>
              <a:t>Scenario 1: </a:t>
            </a:r>
          </a:p>
          <a:p>
            <a:pPr lvl="1"/>
            <a:r>
              <a:rPr lang="en-US" altLang="ko-KR" sz="2000" dirty="0" smtClean="0"/>
              <a:t>1 transmitter (it generates multicast data)</a:t>
            </a:r>
          </a:p>
          <a:p>
            <a:pPr lvl="1"/>
            <a:r>
              <a:rPr lang="en-US" altLang="ko-KR" sz="2000" dirty="0" smtClean="0"/>
              <a:t>Full-buffer</a:t>
            </a:r>
          </a:p>
          <a:p>
            <a:pPr lvl="1"/>
            <a:r>
              <a:rPr lang="en-US" altLang="ko-KR" sz="2000" dirty="0" smtClean="0"/>
              <a:t>All PDs are located in 1-hop range of transmitter.</a:t>
            </a:r>
          </a:p>
          <a:p>
            <a:r>
              <a:rPr lang="en-US" altLang="ko-KR" sz="2000" dirty="0" smtClean="0"/>
              <a:t>Scenario 2: </a:t>
            </a:r>
          </a:p>
          <a:p>
            <a:pPr lvl="1"/>
            <a:r>
              <a:rPr lang="en-US" altLang="ko-KR" sz="2000" dirty="0" smtClean="0"/>
              <a:t>Multiple transmitter</a:t>
            </a:r>
          </a:p>
          <a:p>
            <a:pPr lvl="1"/>
            <a:r>
              <a:rPr lang="en-US" altLang="ko-KR" sz="2000" dirty="0" smtClean="0"/>
              <a:t>Inter arrival rate: 2 frames/sec (Poisson)</a:t>
            </a:r>
          </a:p>
          <a:p>
            <a:pPr lvl="1"/>
            <a:r>
              <a:rPr lang="en-US" altLang="ko-KR" sz="2000" dirty="0" smtClean="0"/>
              <a:t>All PDs are located in 1-hop range of transmitters.</a:t>
            </a:r>
          </a:p>
          <a:p>
            <a:r>
              <a:rPr lang="en-US" altLang="ko-KR" sz="2000" dirty="0" smtClean="0"/>
              <a:t>Scenario 3:</a:t>
            </a:r>
          </a:p>
          <a:p>
            <a:pPr lvl="1"/>
            <a:r>
              <a:rPr lang="en-US" altLang="ko-KR" sz="2000" dirty="0" smtClean="0"/>
              <a:t>Multiple transmitter</a:t>
            </a:r>
          </a:p>
          <a:p>
            <a:pPr lvl="1"/>
            <a:r>
              <a:rPr lang="en-US" altLang="ko-KR" sz="2000" dirty="0" smtClean="0"/>
              <a:t>Inter arrival rate: 2 frames/sec (Poisson)</a:t>
            </a:r>
          </a:p>
          <a:p>
            <a:pPr lvl="1"/>
            <a:r>
              <a:rPr lang="en-US" altLang="ko-KR" sz="2000" dirty="0" smtClean="0"/>
              <a:t>All PDs uniformly distributed in 500m x 500m (multi-hop operation)</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6</a:t>
            </a:fld>
            <a:endParaRPr lang="en-US" altLang="ko-KR"/>
          </a:p>
        </p:txBody>
      </p:sp>
    </p:spTree>
    <p:extLst>
      <p:ext uri="{BB962C8B-B14F-4D97-AF65-F5344CB8AC3E}">
        <p14:creationId xmlns:p14="http://schemas.microsoft.com/office/powerpoint/2010/main" xmlns="" val="2275659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7</a:t>
            </a:fld>
            <a:endParaRPr lang="en-US" altLang="ko-KR"/>
          </a:p>
        </p:txBody>
      </p:sp>
      <p:pic>
        <p:nvPicPr>
          <p:cNvPr id="1026" name="Picture 2" descr="C:\Users\Administrator\Google 드라이브\UC_Drive_shared\PAC Group\Multicasting Protocol\Simulation Result\sc1_goodput.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28" y="1412776"/>
            <a:ext cx="6690075" cy="500861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제목 1"/>
          <p:cNvSpPr>
            <a:spLocks noGrp="1"/>
          </p:cNvSpPr>
          <p:nvPr>
            <p:ph type="title"/>
          </p:nvPr>
        </p:nvSpPr>
        <p:spPr>
          <a:xfrm>
            <a:off x="685800" y="685800"/>
            <a:ext cx="7772400" cy="726976"/>
          </a:xfrm>
        </p:spPr>
        <p:txBody>
          <a:bodyPr/>
          <a:lstStyle/>
          <a:p>
            <a:r>
              <a:rPr lang="en-US" altLang="ko-KR" dirty="0" smtClean="0"/>
              <a:t>Area Sum </a:t>
            </a:r>
            <a:r>
              <a:rPr lang="en-US" altLang="ko-KR" dirty="0" err="1" smtClean="0"/>
              <a:t>Goodput</a:t>
            </a:r>
            <a:r>
              <a:rPr lang="en-US" altLang="ko-KR" dirty="0" smtClean="0"/>
              <a:t> (Scenario 1)</a:t>
            </a:r>
            <a:endParaRPr lang="ko-KR" altLang="en-US" dirty="0"/>
          </a:p>
        </p:txBody>
      </p:sp>
      <p:sp>
        <p:nvSpPr>
          <p:cNvPr id="3" name="TextBox 2"/>
          <p:cNvSpPr txBox="1"/>
          <p:nvPr/>
        </p:nvSpPr>
        <p:spPr>
          <a:xfrm>
            <a:off x="6493822" y="1285697"/>
            <a:ext cx="2595582" cy="1477328"/>
          </a:xfrm>
          <a:prstGeom prst="rect">
            <a:avLst/>
          </a:prstGeom>
          <a:noFill/>
        </p:spPr>
        <p:txBody>
          <a:bodyPr wrap="none" rtlCol="0">
            <a:spAutoFit/>
          </a:bodyPr>
          <a:lstStyle/>
          <a:p>
            <a:pPr algn="ctr"/>
            <a:r>
              <a:rPr lang="en-US" altLang="ko-KR" dirty="0" smtClean="0"/>
              <a:t>No-ACK based scheme</a:t>
            </a:r>
          </a:p>
          <a:p>
            <a:pPr algn="ctr"/>
            <a:r>
              <a:rPr lang="en-US" altLang="ko-KR" dirty="0" smtClean="0"/>
              <a:t>achieves the best </a:t>
            </a:r>
          </a:p>
          <a:p>
            <a:pPr algn="ctr"/>
            <a:r>
              <a:rPr lang="en-US" altLang="ko-KR" dirty="0" smtClean="0"/>
              <a:t>performance.</a:t>
            </a:r>
          </a:p>
          <a:p>
            <a:pPr algn="ctr"/>
            <a:r>
              <a:rPr lang="en-US" altLang="ko-KR" dirty="0" smtClean="0"/>
              <a:t>(There is no collision in</a:t>
            </a:r>
          </a:p>
          <a:p>
            <a:pPr algn="ctr"/>
            <a:r>
              <a:rPr lang="en-US" altLang="ko-KR" dirty="0" smtClean="0"/>
              <a:t>this scenario)</a:t>
            </a:r>
            <a:endParaRPr lang="en-US" altLang="ko-KR" dirty="0"/>
          </a:p>
        </p:txBody>
      </p:sp>
      <p:sp>
        <p:nvSpPr>
          <p:cNvPr id="6" name="직사각형 5"/>
          <p:cNvSpPr/>
          <p:nvPr/>
        </p:nvSpPr>
        <p:spPr bwMode="auto">
          <a:xfrm>
            <a:off x="4878685" y="1970937"/>
            <a:ext cx="864096" cy="792088"/>
          </a:xfrm>
          <a:prstGeom prst="rect">
            <a:avLst/>
          </a:prstGeom>
          <a:noFill/>
          <a:ln w="38100" cap="flat" cmpd="sng" algn="ctr">
            <a:solidFill>
              <a:srgbClr val="0066FF"/>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cxnSp>
        <p:nvCxnSpPr>
          <p:cNvPr id="8" name="직선 화살표 연결선 7"/>
          <p:cNvCxnSpPr/>
          <p:nvPr/>
        </p:nvCxnSpPr>
        <p:spPr bwMode="auto">
          <a:xfrm flipV="1">
            <a:off x="5724128" y="1906638"/>
            <a:ext cx="840382" cy="235447"/>
          </a:xfrm>
          <a:prstGeom prst="straightConnector1">
            <a:avLst/>
          </a:prstGeom>
          <a:solidFill>
            <a:schemeClr val="accent1"/>
          </a:solidFill>
          <a:ln w="25400" cap="flat" cmpd="sng" algn="ctr">
            <a:solidFill>
              <a:schemeClr val="tx1"/>
            </a:solidFill>
            <a:prstDash val="solid"/>
            <a:round/>
            <a:headEnd type="none" w="med" len="med"/>
            <a:tailEnd type="arrow"/>
          </a:ln>
          <a:effectLst>
            <a:prstShdw prst="shdw17" dist="17961" dir="2700000">
              <a:schemeClr val="bg2"/>
            </a:prstShdw>
          </a:effectLst>
        </p:spPr>
      </p:cxnSp>
      <p:sp>
        <p:nvSpPr>
          <p:cNvPr id="10" name="직사각형 9"/>
          <p:cNvSpPr/>
          <p:nvPr/>
        </p:nvSpPr>
        <p:spPr bwMode="auto">
          <a:xfrm>
            <a:off x="4860032" y="2924944"/>
            <a:ext cx="864096" cy="792088"/>
          </a:xfrm>
          <a:prstGeom prst="rect">
            <a:avLst/>
          </a:prstGeom>
          <a:noFill/>
          <a:ln w="38100" cap="flat" cmpd="sng" algn="ctr">
            <a:solidFill>
              <a:srgbClr val="FF0000"/>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rgbClr val="FF0000"/>
              </a:solidFill>
              <a:effectLst/>
              <a:latin typeface="Arial" charset="0"/>
              <a:ea typeface="굴림" pitchFamily="50" charset="-127"/>
            </a:endParaRPr>
          </a:p>
        </p:txBody>
      </p:sp>
      <p:cxnSp>
        <p:nvCxnSpPr>
          <p:cNvPr id="11" name="직선 화살표 연결선 10"/>
          <p:cNvCxnSpPr/>
          <p:nvPr/>
        </p:nvCxnSpPr>
        <p:spPr bwMode="auto">
          <a:xfrm flipV="1">
            <a:off x="5724128" y="3085541"/>
            <a:ext cx="840382" cy="235447"/>
          </a:xfrm>
          <a:prstGeom prst="straightConnector1">
            <a:avLst/>
          </a:prstGeom>
          <a:solidFill>
            <a:schemeClr val="accent1"/>
          </a:solidFill>
          <a:ln w="25400" cap="flat" cmpd="sng" algn="ctr">
            <a:solidFill>
              <a:schemeClr val="tx1"/>
            </a:solidFill>
            <a:prstDash val="solid"/>
            <a:round/>
            <a:headEnd type="none" w="med" len="med"/>
            <a:tailEnd type="arrow"/>
          </a:ln>
          <a:effectLst>
            <a:prstShdw prst="shdw17" dist="17961" dir="2700000">
              <a:schemeClr val="bg2"/>
            </a:prstShdw>
          </a:effectLst>
        </p:spPr>
      </p:cxnSp>
      <p:sp>
        <p:nvSpPr>
          <p:cNvPr id="12" name="TextBox 11"/>
          <p:cNvSpPr txBox="1"/>
          <p:nvPr/>
        </p:nvSpPr>
        <p:spPr>
          <a:xfrm>
            <a:off x="6477327" y="2859323"/>
            <a:ext cx="2723823" cy="923330"/>
          </a:xfrm>
          <a:prstGeom prst="rect">
            <a:avLst/>
          </a:prstGeom>
          <a:noFill/>
        </p:spPr>
        <p:txBody>
          <a:bodyPr wrap="none" rtlCol="0">
            <a:spAutoFit/>
          </a:bodyPr>
          <a:lstStyle/>
          <a:p>
            <a:pPr algn="ctr"/>
            <a:r>
              <a:rPr lang="en-US" altLang="ko-KR" dirty="0" smtClean="0"/>
              <a:t>In the proposed scheme,</a:t>
            </a:r>
          </a:p>
          <a:p>
            <a:pPr algn="ctr"/>
            <a:r>
              <a:rPr lang="en-US" altLang="ko-KR" dirty="0" smtClean="0"/>
              <a:t>ACK frame collision is</a:t>
            </a:r>
          </a:p>
          <a:p>
            <a:pPr algn="ctr"/>
            <a:r>
              <a:rPr lang="en-US" altLang="ko-KR" dirty="0" smtClean="0"/>
              <a:t>reduced. </a:t>
            </a:r>
          </a:p>
        </p:txBody>
      </p:sp>
      <p:sp>
        <p:nvSpPr>
          <p:cNvPr id="13" name="TextBox 12"/>
          <p:cNvSpPr txBox="1"/>
          <p:nvPr/>
        </p:nvSpPr>
        <p:spPr>
          <a:xfrm>
            <a:off x="6056252" y="4678194"/>
            <a:ext cx="3185552" cy="646331"/>
          </a:xfrm>
          <a:prstGeom prst="rect">
            <a:avLst/>
          </a:prstGeom>
          <a:noFill/>
        </p:spPr>
        <p:txBody>
          <a:bodyPr wrap="none" rtlCol="0">
            <a:spAutoFit/>
          </a:bodyPr>
          <a:lstStyle/>
          <a:p>
            <a:pPr algn="ctr"/>
            <a:r>
              <a:rPr lang="en-US" altLang="ko-KR" dirty="0" smtClean="0"/>
              <a:t>Due to frequent ACK collision</a:t>
            </a:r>
          </a:p>
          <a:p>
            <a:pPr algn="ctr"/>
            <a:r>
              <a:rPr lang="en-US" altLang="ko-KR" dirty="0" smtClean="0"/>
              <a:t>The performance is worst . </a:t>
            </a:r>
          </a:p>
        </p:txBody>
      </p:sp>
      <p:cxnSp>
        <p:nvCxnSpPr>
          <p:cNvPr id="14" name="직선 화살표 연결선 13"/>
          <p:cNvCxnSpPr/>
          <p:nvPr/>
        </p:nvCxnSpPr>
        <p:spPr bwMode="auto">
          <a:xfrm flipV="1">
            <a:off x="5469855" y="5157192"/>
            <a:ext cx="586397" cy="551181"/>
          </a:xfrm>
          <a:prstGeom prst="straightConnector1">
            <a:avLst/>
          </a:prstGeom>
          <a:solidFill>
            <a:schemeClr val="accent1"/>
          </a:solidFill>
          <a:ln w="25400" cap="flat" cmpd="sng" algn="ctr">
            <a:solidFill>
              <a:schemeClr val="tx1"/>
            </a:solidFill>
            <a:prstDash val="solid"/>
            <a:round/>
            <a:headEnd type="none" w="med" len="med"/>
            <a:tailEnd type="arrow"/>
          </a:ln>
          <a:effectLst>
            <a:prstShdw prst="shdw17" dist="17961" dir="2700000">
              <a:schemeClr val="bg2"/>
            </a:prstShdw>
          </a:effectLst>
        </p:spPr>
      </p:cxnSp>
    </p:spTree>
    <p:extLst>
      <p:ext uri="{BB962C8B-B14F-4D97-AF65-F5344CB8AC3E}">
        <p14:creationId xmlns:p14="http://schemas.microsoft.com/office/powerpoint/2010/main" xmlns="" val="2370302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Reliability (Scenario 1)</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8</a:t>
            </a:fld>
            <a:endParaRPr lang="en-US" altLang="ko-KR"/>
          </a:p>
        </p:txBody>
      </p:sp>
      <p:pic>
        <p:nvPicPr>
          <p:cNvPr id="2050" name="Picture 2" descr="C:\Users\Administrator\Google 드라이브\UC_Drive_shared\PAC Group\Multicasting Protocol\Simulation Result\sc1_reliabilit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9511" y="1412776"/>
            <a:ext cx="6786257" cy="508062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직사각형 5"/>
          <p:cNvSpPr/>
          <p:nvPr/>
        </p:nvSpPr>
        <p:spPr bwMode="auto">
          <a:xfrm>
            <a:off x="5580112" y="1900252"/>
            <a:ext cx="432048" cy="504056"/>
          </a:xfrm>
          <a:prstGeom prst="rect">
            <a:avLst/>
          </a:prstGeom>
          <a:noFill/>
          <a:ln w="38100" cap="flat" cmpd="sng" algn="ctr">
            <a:solidFill>
              <a:srgbClr val="FF0000"/>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rgbClr val="FF0000"/>
              </a:solidFill>
              <a:effectLst/>
              <a:latin typeface="Arial" charset="0"/>
              <a:ea typeface="굴림" pitchFamily="50" charset="-127"/>
            </a:endParaRPr>
          </a:p>
        </p:txBody>
      </p:sp>
      <p:cxnSp>
        <p:nvCxnSpPr>
          <p:cNvPr id="7" name="직선 화살표 연결선 6"/>
          <p:cNvCxnSpPr/>
          <p:nvPr/>
        </p:nvCxnSpPr>
        <p:spPr bwMode="auto">
          <a:xfrm>
            <a:off x="5940152" y="2152280"/>
            <a:ext cx="753199" cy="396043"/>
          </a:xfrm>
          <a:prstGeom prst="straightConnector1">
            <a:avLst/>
          </a:prstGeom>
          <a:solidFill>
            <a:schemeClr val="accent1"/>
          </a:solidFill>
          <a:ln w="25400" cap="flat" cmpd="sng" algn="ctr">
            <a:solidFill>
              <a:schemeClr val="tx1"/>
            </a:solidFill>
            <a:prstDash val="solid"/>
            <a:round/>
            <a:headEnd type="none" w="med" len="med"/>
            <a:tailEnd type="arrow"/>
          </a:ln>
          <a:effectLst>
            <a:prstShdw prst="shdw17" dist="17961" dir="2700000">
              <a:schemeClr val="bg2"/>
            </a:prstShdw>
          </a:effectLst>
        </p:spPr>
      </p:cxnSp>
      <p:sp>
        <p:nvSpPr>
          <p:cNvPr id="8" name="TextBox 7"/>
          <p:cNvSpPr txBox="1"/>
          <p:nvPr/>
        </p:nvSpPr>
        <p:spPr>
          <a:xfrm>
            <a:off x="6516216" y="2152280"/>
            <a:ext cx="2723823" cy="1200329"/>
          </a:xfrm>
          <a:prstGeom prst="rect">
            <a:avLst/>
          </a:prstGeom>
          <a:noFill/>
        </p:spPr>
        <p:txBody>
          <a:bodyPr wrap="none" rtlCol="0">
            <a:spAutoFit/>
          </a:bodyPr>
          <a:lstStyle/>
          <a:p>
            <a:pPr algn="ctr"/>
            <a:r>
              <a:rPr lang="en-US" altLang="ko-KR" dirty="0" smtClean="0"/>
              <a:t>In the proposed scheme,</a:t>
            </a:r>
          </a:p>
          <a:p>
            <a:pPr algn="ctr"/>
            <a:r>
              <a:rPr lang="en-US" altLang="ko-KR" dirty="0" smtClean="0"/>
              <a:t>ACK frame collision is</a:t>
            </a:r>
          </a:p>
          <a:p>
            <a:pPr algn="ctr"/>
            <a:r>
              <a:rPr lang="en-US" altLang="ko-KR" dirty="0" smtClean="0"/>
              <a:t>reduced. </a:t>
            </a:r>
            <a:r>
              <a:rPr lang="en-US" altLang="ko-KR" dirty="0" smtClean="0">
                <a:sym typeface="Wingdings" pitchFamily="2" charset="2"/>
              </a:rPr>
              <a:t></a:t>
            </a:r>
          </a:p>
          <a:p>
            <a:pPr algn="ctr"/>
            <a:r>
              <a:rPr lang="en-US" altLang="ko-KR" dirty="0" smtClean="0">
                <a:sym typeface="Wingdings" pitchFamily="2" charset="2"/>
              </a:rPr>
              <a:t>Reliability is improved.</a:t>
            </a:r>
            <a:endParaRPr lang="en-US" altLang="ko-KR" dirty="0" smtClean="0"/>
          </a:p>
        </p:txBody>
      </p:sp>
      <p:sp>
        <p:nvSpPr>
          <p:cNvPr id="10" name="직사각형 9"/>
          <p:cNvSpPr/>
          <p:nvPr/>
        </p:nvSpPr>
        <p:spPr bwMode="auto">
          <a:xfrm>
            <a:off x="1115616" y="4293096"/>
            <a:ext cx="432048" cy="504056"/>
          </a:xfrm>
          <a:prstGeom prst="rect">
            <a:avLst/>
          </a:prstGeom>
          <a:noFill/>
          <a:ln w="38100" cap="flat" cmpd="sng" algn="ctr">
            <a:solidFill>
              <a:srgbClr val="00B050"/>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rgbClr val="FF0000"/>
              </a:solidFill>
              <a:effectLst/>
              <a:latin typeface="Arial" charset="0"/>
              <a:ea typeface="굴림" pitchFamily="50" charset="-127"/>
            </a:endParaRPr>
          </a:p>
        </p:txBody>
      </p:sp>
      <p:cxnSp>
        <p:nvCxnSpPr>
          <p:cNvPr id="11" name="직선 화살표 연결선 10"/>
          <p:cNvCxnSpPr/>
          <p:nvPr/>
        </p:nvCxnSpPr>
        <p:spPr bwMode="auto">
          <a:xfrm>
            <a:off x="1583060" y="4437112"/>
            <a:ext cx="753199" cy="396043"/>
          </a:xfrm>
          <a:prstGeom prst="straightConnector1">
            <a:avLst/>
          </a:prstGeom>
          <a:solidFill>
            <a:schemeClr val="accent1"/>
          </a:solidFill>
          <a:ln w="25400" cap="flat" cmpd="sng" algn="ctr">
            <a:solidFill>
              <a:schemeClr val="tx1"/>
            </a:solidFill>
            <a:prstDash val="solid"/>
            <a:round/>
            <a:headEnd type="none" w="med" len="med"/>
            <a:tailEnd type="arrow"/>
          </a:ln>
          <a:effectLst>
            <a:prstShdw prst="shdw17" dist="17961" dir="2700000">
              <a:schemeClr val="bg2"/>
            </a:prstShdw>
          </a:effectLst>
        </p:spPr>
      </p:cxnSp>
      <p:sp>
        <p:nvSpPr>
          <p:cNvPr id="12" name="TextBox 11"/>
          <p:cNvSpPr txBox="1"/>
          <p:nvPr/>
        </p:nvSpPr>
        <p:spPr>
          <a:xfrm>
            <a:off x="2369460" y="4545124"/>
            <a:ext cx="3698513" cy="923330"/>
          </a:xfrm>
          <a:prstGeom prst="rect">
            <a:avLst/>
          </a:prstGeom>
          <a:noFill/>
        </p:spPr>
        <p:txBody>
          <a:bodyPr wrap="none" rtlCol="0">
            <a:spAutoFit/>
          </a:bodyPr>
          <a:lstStyle/>
          <a:p>
            <a:pPr algn="ctr"/>
            <a:r>
              <a:rPr lang="en-US" altLang="ko-KR" dirty="0" smtClean="0"/>
              <a:t>Most of the ACK frames</a:t>
            </a:r>
          </a:p>
          <a:p>
            <a:pPr algn="ctr"/>
            <a:r>
              <a:rPr lang="en-US" altLang="ko-KR" dirty="0" smtClean="0"/>
              <a:t>are collided in ACK based scheme</a:t>
            </a:r>
          </a:p>
          <a:p>
            <a:pPr algn="ctr"/>
            <a:r>
              <a:rPr lang="en-US" altLang="ko-KR" dirty="0" smtClean="0">
                <a:sym typeface="Wingdings" pitchFamily="2" charset="2"/>
              </a:rPr>
              <a:t> Reliability get worse</a:t>
            </a:r>
            <a:r>
              <a:rPr lang="en-US" altLang="ko-KR" dirty="0" smtClean="0"/>
              <a:t> </a:t>
            </a:r>
          </a:p>
        </p:txBody>
      </p:sp>
    </p:spTree>
    <p:extLst>
      <p:ext uri="{BB962C8B-B14F-4D97-AF65-F5344CB8AC3E}">
        <p14:creationId xmlns:p14="http://schemas.microsoft.com/office/powerpoint/2010/main" xmlns="" val="1547110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Fairness (Scenario 1)</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9</a:t>
            </a:fld>
            <a:endParaRPr lang="en-US" altLang="ko-KR"/>
          </a:p>
        </p:txBody>
      </p:sp>
      <p:sp>
        <p:nvSpPr>
          <p:cNvPr id="6" name="내용 개체 틀 2"/>
          <p:cNvSpPr>
            <a:spLocks noGrp="1"/>
          </p:cNvSpPr>
          <p:nvPr>
            <p:ph idx="1"/>
          </p:nvPr>
        </p:nvSpPr>
        <p:spPr>
          <a:xfrm>
            <a:off x="685800" y="1556792"/>
            <a:ext cx="7772400" cy="4539208"/>
          </a:xfrm>
        </p:spPr>
        <p:txBody>
          <a:bodyPr/>
          <a:lstStyle/>
          <a:p>
            <a:r>
              <a:rPr lang="en-US" altLang="ko-KR" dirty="0" smtClean="0"/>
              <a:t>Jain’s </a:t>
            </a:r>
            <a:r>
              <a:rPr lang="en-US" altLang="ko-KR" dirty="0"/>
              <a:t>fairness index is always </a:t>
            </a:r>
            <a:r>
              <a:rPr lang="en-US" altLang="ko-KR" dirty="0" smtClean="0"/>
              <a:t>1 </a:t>
            </a:r>
          </a:p>
          <a:p>
            <a:pPr lvl="1"/>
            <a:r>
              <a:rPr lang="en-US" altLang="ko-KR" dirty="0" smtClean="0"/>
              <a:t>Since, the number of transmitters is 1.</a:t>
            </a:r>
          </a:p>
          <a:p>
            <a:pPr lvl="1"/>
            <a:endParaRPr lang="en-US" altLang="ko-KR" dirty="0" smtClean="0"/>
          </a:p>
          <a:p>
            <a:endParaRPr lang="ko-KR" altLang="en-US" dirty="0"/>
          </a:p>
          <a:p>
            <a:endParaRPr lang="ko-KR" altLang="en-US" dirty="0"/>
          </a:p>
          <a:p>
            <a:endParaRPr lang="ko-KR" altLang="en-US" dirty="0"/>
          </a:p>
        </p:txBody>
      </p:sp>
    </p:spTree>
    <p:extLst>
      <p:ext uri="{BB962C8B-B14F-4D97-AF65-F5344CB8AC3E}">
        <p14:creationId xmlns:p14="http://schemas.microsoft.com/office/powerpoint/2010/main" xmlns="" val="4003650237"/>
      </p:ext>
    </p:extLst>
  </p:cSld>
  <p:clrMapOvr>
    <a:masterClrMapping/>
  </p:clrMapOvr>
</p:sld>
</file>

<file path=ppt/theme/theme1.xml><?xml version="1.0" encoding="utf-8"?>
<a:theme xmlns:a="http://schemas.openxmlformats.org/drawingml/2006/main" name="IEEE-P802_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36136</TotalTime>
  <Words>766</Words>
  <Application>Microsoft Office PowerPoint</Application>
  <PresentationFormat>화면 슬라이드 쇼(4:3)</PresentationFormat>
  <Paragraphs>193</Paragraphs>
  <Slides>16</Slides>
  <Notes>1</Notes>
  <HiddenSlides>0</HiddenSlides>
  <MMClips>0</MMClips>
  <ScaleCrop>false</ScaleCrop>
  <HeadingPairs>
    <vt:vector size="4" baseType="variant">
      <vt:variant>
        <vt:lpstr>테마</vt:lpstr>
      </vt:variant>
      <vt:variant>
        <vt:i4>1</vt:i4>
      </vt:variant>
      <vt:variant>
        <vt:lpstr>슬라이드 제목</vt:lpstr>
      </vt:variant>
      <vt:variant>
        <vt:i4>16</vt:i4>
      </vt:variant>
    </vt:vector>
  </HeadingPairs>
  <TitlesOfParts>
    <vt:vector size="17" baseType="lpstr">
      <vt:lpstr>IEEE-P802_15</vt:lpstr>
      <vt:lpstr>슬라이드 1</vt:lpstr>
      <vt:lpstr>Performance Evaluation</vt:lpstr>
      <vt:lpstr>MAC Parameters Used in Simulations</vt:lpstr>
      <vt:lpstr>MAC Parameters Used in Simulations</vt:lpstr>
      <vt:lpstr>Performance Metrics</vt:lpstr>
      <vt:lpstr>Simulation Scenarios</vt:lpstr>
      <vt:lpstr>Area Sum Goodput (Scenario 1)</vt:lpstr>
      <vt:lpstr>Reliability (Scenario 1)</vt:lpstr>
      <vt:lpstr>Fairness (Scenario 1)</vt:lpstr>
      <vt:lpstr>Area Sum Goodput (Scenario 2)</vt:lpstr>
      <vt:lpstr>Reliability (Scenario 2)</vt:lpstr>
      <vt:lpstr>Fairness (Scenario 2)</vt:lpstr>
      <vt:lpstr>Area Sum Goodput (Scenario 3)</vt:lpstr>
      <vt:lpstr>Reliability (Scenario 3)</vt:lpstr>
      <vt:lpstr>Fairness (Scenario 3)</vt:lpstr>
      <vt:lpstr>Conclusion</vt:lpstr>
    </vt:vector>
  </TitlesOfParts>
  <Company>Chung-Ang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of Multi-hop Multicast/Unicast/Peer Discovery Protocols and Security Mechanism for IEEE 802.15.8</dc:title>
  <dc:subject>Proposal of Multi-hop Multicast/Unicast/Peer Discovery Protocols and Security Mechanism for IEEE 802.15.8</dc:subject>
  <dc:creator>Jeongseok Yu</dc:creator>
  <dc:description>Proposal of Multi-hop Multicast/Unicast/Peer Discovery Protocols and Security Mechanism for IEEE 802.15.8</dc:description>
  <cp:lastModifiedBy>uc</cp:lastModifiedBy>
  <cp:revision>53</cp:revision>
  <cp:lastPrinted>1998-02-10T13:28:06Z</cp:lastPrinted>
  <dcterms:created xsi:type="dcterms:W3CDTF">2007-11-11T16:49:01Z</dcterms:created>
  <dcterms:modified xsi:type="dcterms:W3CDTF">2013-08-27T10:45:47Z</dcterms:modified>
</cp:coreProperties>
</file>