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8"/>
  </p:notesMasterIdLst>
  <p:handoutMasterIdLst>
    <p:handoutMasterId r:id="rId19"/>
  </p:handoutMasterIdLst>
  <p:sldIdLst>
    <p:sldId id="908" r:id="rId2"/>
    <p:sldId id="917" r:id="rId3"/>
    <p:sldId id="919" r:id="rId4"/>
    <p:sldId id="920" r:id="rId5"/>
    <p:sldId id="921" r:id="rId6"/>
    <p:sldId id="918" r:id="rId7"/>
    <p:sldId id="909" r:id="rId8"/>
    <p:sldId id="910" r:id="rId9"/>
    <p:sldId id="911" r:id="rId10"/>
    <p:sldId id="912" r:id="rId11"/>
    <p:sldId id="913" r:id="rId12"/>
    <p:sldId id="922" r:id="rId13"/>
    <p:sldId id="914" r:id="rId14"/>
    <p:sldId id="915" r:id="rId15"/>
    <p:sldId id="923" r:id="rId16"/>
    <p:sldId id="916" r:id="rId17"/>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66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p:scale>
          <a:sx n="100" d="100"/>
          <a:sy n="100" d="100"/>
        </p:scale>
        <p:origin x="-8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xmlns=""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xmlns=""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8/27/2013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xmlns=""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xmlns=""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xmlns=""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xmlns=""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xmlns=""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xmlns=""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xmlns=""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xmlns=""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xmlns=""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xmlns=""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xmlns=""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7331"/>
            <a:ext cx="2714625"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altLang="ko-KR" sz="1400" b="1" dirty="0">
                <a:latin typeface="Times New Roman" pitchFamily="18" charset="0"/>
              </a:rPr>
              <a:t>Doc: IEEE </a:t>
            </a:r>
            <a:r>
              <a:rPr lang="en-US" altLang="ko-KR" sz="1400" b="1" dirty="0" smtClean="0">
                <a:latin typeface="Times New Roman" pitchFamily="18" charset="0"/>
              </a:rPr>
              <a:t>15-13-0488-00-0008</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nchorCtr="1"/>
          <a:lstStyle/>
          <a:p>
            <a:pPr marL="0" lvl="4" algn="ctr"/>
            <a:r>
              <a:rPr lang="en-US" altLang="ko-KR" sz="1400" b="1" dirty="0" smtClean="0">
                <a:latin typeface="Times New Roman" pitchFamily="18" charset="0"/>
              </a:rPr>
              <a:t>Aug </a:t>
            </a:r>
            <a:r>
              <a:rPr lang="en-US" altLang="ko-KR" sz="1400" b="1" dirty="0">
                <a:latin typeface="Times New Roman" pitchFamily="18" charset="0"/>
              </a:rPr>
              <a:t>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8320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[Multi-hop multicast simulation result for PAC networks]</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[August 27th, 2013]</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Sungrae</a:t>
            </a:r>
            <a:r>
              <a:rPr lang="en-US" altLang="zh-CN" sz="1400" dirty="0">
                <a:ea typeface="宋体" pitchFamily="2" charset="-122"/>
              </a:rPr>
              <a:t> 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xmlns=""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Area Sum </a:t>
            </a:r>
            <a:r>
              <a:rPr lang="en-US" altLang="ko-KR" dirty="0" err="1"/>
              <a:t>Goodput</a:t>
            </a:r>
            <a:r>
              <a:rPr lang="en-US" altLang="ko-KR" dirty="0"/>
              <a: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10</a:t>
            </a:fld>
            <a:endParaRPr lang="en-US" altLang="ko-KR"/>
          </a:p>
        </p:txBody>
      </p:sp>
      <p:pic>
        <p:nvPicPr>
          <p:cNvPr id="4100" name="Picture 4" descr="C:\Users\Administrator\Documents\네이트온 받은 파일\sc2_goodpu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556792"/>
            <a:ext cx="6444202" cy="482453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5413007" y="3153742"/>
            <a:ext cx="3839513" cy="923330"/>
          </a:xfrm>
          <a:prstGeom prst="rect">
            <a:avLst/>
          </a:prstGeom>
          <a:noFill/>
        </p:spPr>
        <p:txBody>
          <a:bodyPr wrap="none" rtlCol="0">
            <a:spAutoFit/>
          </a:bodyPr>
          <a:lstStyle/>
          <a:p>
            <a:pPr algn="ctr"/>
            <a:r>
              <a:rPr lang="en-US" altLang="ko-KR" dirty="0" smtClean="0">
                <a:sym typeface="Wingdings" pitchFamily="2" charset="2"/>
              </a:rPr>
              <a:t>When a data frame collision occurs,</a:t>
            </a:r>
          </a:p>
          <a:p>
            <a:pPr algn="ctr"/>
            <a:r>
              <a:rPr lang="en-US" altLang="ko-KR" dirty="0" smtClean="0">
                <a:sym typeface="Wingdings" pitchFamily="2" charset="2"/>
              </a:rPr>
              <a:t>No ACK based scheme does not</a:t>
            </a:r>
          </a:p>
          <a:p>
            <a:pPr algn="ctr"/>
            <a:r>
              <a:rPr lang="en-US" altLang="ko-KR" dirty="0" smtClean="0">
                <a:sym typeface="Wingdings" pitchFamily="2" charset="2"/>
              </a:rPr>
              <a:t>retransmit</a:t>
            </a:r>
            <a:endParaRPr lang="en-US" altLang="ko-KR" dirty="0" smtClean="0"/>
          </a:p>
        </p:txBody>
      </p:sp>
      <p:sp>
        <p:nvSpPr>
          <p:cNvPr id="11" name="TextBox 10"/>
          <p:cNvSpPr txBox="1"/>
          <p:nvPr/>
        </p:nvSpPr>
        <p:spPr>
          <a:xfrm>
            <a:off x="4962857" y="1340768"/>
            <a:ext cx="4288418" cy="646331"/>
          </a:xfrm>
          <a:prstGeom prst="rect">
            <a:avLst/>
          </a:prstGeom>
          <a:noFill/>
        </p:spPr>
        <p:txBody>
          <a:bodyPr wrap="none" rtlCol="0">
            <a:spAutoFit/>
          </a:bodyPr>
          <a:lstStyle/>
          <a:p>
            <a:pPr algn="ctr"/>
            <a:r>
              <a:rPr lang="en-US" altLang="ko-KR" dirty="0" smtClean="0">
                <a:sym typeface="Wingdings" pitchFamily="2" charset="2"/>
              </a:rPr>
              <a:t>Proposed scheme achieve the best</a:t>
            </a:r>
          </a:p>
          <a:p>
            <a:pPr algn="ctr"/>
            <a:r>
              <a:rPr lang="en-US" altLang="ko-KR" dirty="0" smtClean="0">
                <a:sym typeface="Wingdings" pitchFamily="2" charset="2"/>
              </a:rPr>
              <a:t>performance (reduce ACK transmission)</a:t>
            </a:r>
            <a:endParaRPr lang="en-US" altLang="ko-KR" dirty="0" smtClean="0"/>
          </a:p>
        </p:txBody>
      </p:sp>
      <p:sp>
        <p:nvSpPr>
          <p:cNvPr id="12" name="TextBox 11"/>
          <p:cNvSpPr txBox="1"/>
          <p:nvPr/>
        </p:nvSpPr>
        <p:spPr>
          <a:xfrm>
            <a:off x="5525963" y="4365104"/>
            <a:ext cx="3749745" cy="646331"/>
          </a:xfrm>
          <a:prstGeom prst="rect">
            <a:avLst/>
          </a:prstGeom>
          <a:noFill/>
        </p:spPr>
        <p:txBody>
          <a:bodyPr wrap="none" rtlCol="0">
            <a:spAutoFit/>
          </a:bodyPr>
          <a:lstStyle/>
          <a:p>
            <a:pPr algn="ctr"/>
            <a:r>
              <a:rPr lang="en-US" altLang="ko-KR" dirty="0" smtClean="0">
                <a:sym typeface="Wingdings" pitchFamily="2" charset="2"/>
              </a:rPr>
              <a:t>ACK frames are frequently collided</a:t>
            </a:r>
          </a:p>
          <a:p>
            <a:pPr algn="ctr"/>
            <a:r>
              <a:rPr lang="en-US" altLang="ko-KR" dirty="0" smtClean="0">
                <a:sym typeface="Wingdings" pitchFamily="2" charset="2"/>
              </a:rPr>
              <a:t>in ACK based scheme</a:t>
            </a:r>
            <a:endParaRPr lang="en-US" altLang="ko-KR" dirty="0" smtClean="0"/>
          </a:p>
        </p:txBody>
      </p:sp>
    </p:spTree>
    <p:extLst>
      <p:ext uri="{BB962C8B-B14F-4D97-AF65-F5344CB8AC3E}">
        <p14:creationId xmlns:p14="http://schemas.microsoft.com/office/powerpoint/2010/main" xmlns="" val="3811394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11</a:t>
            </a:fld>
            <a:endParaRPr lang="en-US" altLang="ko-KR"/>
          </a:p>
        </p:txBody>
      </p:sp>
      <p:pic>
        <p:nvPicPr>
          <p:cNvPr id="5124" name="Picture 4" descr="C:\Users\Administrator\Documents\네이트온 받은 파일\sc2_reliability.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496" y="1340768"/>
            <a:ext cx="6636566" cy="4968552"/>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6070081" y="1793719"/>
            <a:ext cx="2659702" cy="3970318"/>
          </a:xfrm>
          <a:prstGeom prst="rect">
            <a:avLst/>
          </a:prstGeom>
          <a:noFill/>
        </p:spPr>
        <p:txBody>
          <a:bodyPr wrap="none" rtlCol="0">
            <a:spAutoFit/>
          </a:bodyPr>
          <a:lstStyle/>
          <a:p>
            <a:pPr algn="ctr"/>
            <a:r>
              <a:rPr lang="en-US" altLang="ko-KR" dirty="0" smtClean="0">
                <a:sym typeface="Wingdings" pitchFamily="2" charset="2"/>
              </a:rPr>
              <a:t>Our scheme:</a:t>
            </a:r>
          </a:p>
          <a:p>
            <a:pPr algn="ctr"/>
            <a:r>
              <a:rPr lang="en-US" altLang="ko-KR" dirty="0" smtClean="0">
                <a:sym typeface="Wingdings" pitchFamily="2" charset="2"/>
              </a:rPr>
              <a:t>Best performance</a:t>
            </a:r>
          </a:p>
          <a:p>
            <a:pPr algn="ctr"/>
            <a:endParaRPr lang="en-US" altLang="ko-KR" dirty="0" smtClean="0">
              <a:sym typeface="Wingdings" pitchFamily="2" charset="2"/>
            </a:endParaRPr>
          </a:p>
          <a:p>
            <a:pPr algn="ctr"/>
            <a:endParaRPr lang="en-US" altLang="ko-KR" dirty="0">
              <a:sym typeface="Wingdings" pitchFamily="2" charset="2"/>
            </a:endParaRPr>
          </a:p>
          <a:p>
            <a:pPr algn="ctr"/>
            <a:r>
              <a:rPr lang="en-US" altLang="ko-KR" dirty="0" smtClean="0">
                <a:sym typeface="Wingdings" pitchFamily="2" charset="2"/>
              </a:rPr>
              <a:t>ACK-based:</a:t>
            </a:r>
            <a:endParaRPr lang="en-US" altLang="ko-KR" dirty="0">
              <a:sym typeface="Wingdings" pitchFamily="2" charset="2"/>
            </a:endParaRPr>
          </a:p>
          <a:p>
            <a:pPr algn="ctr"/>
            <a:r>
              <a:rPr lang="en-US" altLang="ko-KR" dirty="0" smtClean="0">
                <a:sym typeface="Wingdings" pitchFamily="2" charset="2"/>
              </a:rPr>
              <a:t>When a large number of</a:t>
            </a:r>
          </a:p>
          <a:p>
            <a:pPr algn="ctr"/>
            <a:r>
              <a:rPr lang="en-US" altLang="ko-KR" dirty="0" smtClean="0">
                <a:sym typeface="Wingdings" pitchFamily="2" charset="2"/>
              </a:rPr>
              <a:t>nodes located, reliability</a:t>
            </a:r>
          </a:p>
          <a:p>
            <a:pPr algn="ctr"/>
            <a:r>
              <a:rPr lang="en-US" altLang="ko-KR" dirty="0" smtClean="0">
                <a:sym typeface="Wingdings" pitchFamily="2" charset="2"/>
              </a:rPr>
              <a:t>get worse due to ACK </a:t>
            </a:r>
          </a:p>
          <a:p>
            <a:pPr algn="ctr"/>
            <a:r>
              <a:rPr lang="en-US" altLang="ko-KR" dirty="0" smtClean="0">
                <a:sym typeface="Wingdings" pitchFamily="2" charset="2"/>
              </a:rPr>
              <a:t>Collision</a:t>
            </a:r>
          </a:p>
          <a:p>
            <a:pPr algn="ctr"/>
            <a:endParaRPr lang="en-US" altLang="ko-KR" dirty="0">
              <a:sym typeface="Wingdings" pitchFamily="2" charset="2"/>
            </a:endParaRPr>
          </a:p>
          <a:p>
            <a:pPr algn="ctr"/>
            <a:endParaRPr lang="en-US" altLang="ko-KR" dirty="0" smtClean="0">
              <a:sym typeface="Wingdings" pitchFamily="2" charset="2"/>
            </a:endParaRPr>
          </a:p>
          <a:p>
            <a:pPr algn="ctr"/>
            <a:r>
              <a:rPr lang="en-US" altLang="ko-KR" dirty="0" smtClean="0">
                <a:sym typeface="Wingdings" pitchFamily="2" charset="2"/>
              </a:rPr>
              <a:t>No ACK-based</a:t>
            </a:r>
            <a:r>
              <a:rPr lang="en-US" altLang="ko-KR" dirty="0">
                <a:sym typeface="Wingdings" pitchFamily="2" charset="2"/>
              </a:rPr>
              <a:t>:</a:t>
            </a:r>
          </a:p>
          <a:p>
            <a:pPr algn="ctr"/>
            <a:r>
              <a:rPr lang="en-US" altLang="ko-KR" dirty="0">
                <a:sym typeface="Wingdings" pitchFamily="2" charset="2"/>
              </a:rPr>
              <a:t>No reliability support</a:t>
            </a:r>
          </a:p>
          <a:p>
            <a:pPr algn="ctr"/>
            <a:endParaRPr lang="en-US" altLang="ko-KR" dirty="0" smtClean="0">
              <a:sym typeface="Wingdings" pitchFamily="2" charset="2"/>
            </a:endParaRPr>
          </a:p>
        </p:txBody>
      </p:sp>
      <p:cxnSp>
        <p:nvCxnSpPr>
          <p:cNvPr id="9" name="직선 화살표 연결선 8"/>
          <p:cNvCxnSpPr/>
          <p:nvPr/>
        </p:nvCxnSpPr>
        <p:spPr bwMode="auto">
          <a:xfrm>
            <a:off x="5940152" y="2152280"/>
            <a:ext cx="504056" cy="52584"/>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cxnSp>
        <p:nvCxnSpPr>
          <p:cNvPr id="11" name="직선 화살표 연결선 10"/>
          <p:cNvCxnSpPr/>
          <p:nvPr/>
        </p:nvCxnSpPr>
        <p:spPr bwMode="auto">
          <a:xfrm flipV="1">
            <a:off x="6036826" y="5373216"/>
            <a:ext cx="407382" cy="390821"/>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cxnSp>
        <p:nvCxnSpPr>
          <p:cNvPr id="14" name="직선 화살표 연결선 13"/>
          <p:cNvCxnSpPr/>
          <p:nvPr/>
        </p:nvCxnSpPr>
        <p:spPr bwMode="auto">
          <a:xfrm flipV="1">
            <a:off x="5833135" y="4149080"/>
            <a:ext cx="407382" cy="678854"/>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xmlns="" val="1130733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a:t>
            </a:r>
            <a:r>
              <a:rPr lang="en-US" altLang="ko-KR" dirty="0" smtClean="0"/>
              <a:t>1 </a:t>
            </a:r>
          </a:p>
          <a:p>
            <a:pPr lvl="1"/>
            <a:r>
              <a:rPr lang="en-US" altLang="ko-KR" dirty="0" smtClean="0"/>
              <a:t>All PDs have equal opportunity to send multicast data. (All transmitters have same inter arrival rate : 2 frames/sec)</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xmlns="" val="860208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Area Sum </a:t>
            </a:r>
            <a:r>
              <a:rPr lang="en-US" altLang="ko-KR" dirty="0" err="1"/>
              <a:t>Goodput</a:t>
            </a:r>
            <a:r>
              <a:rPr lang="en-US" altLang="ko-KR" dirty="0"/>
              <a: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pic>
        <p:nvPicPr>
          <p:cNvPr id="6147" name="Picture 3" descr="C:\Users\Administrator\Documents\네이트온 받은 파일\sc3_goodpu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1595239"/>
            <a:ext cx="6348020" cy="4752528"/>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5918001" y="2060848"/>
            <a:ext cx="3377015" cy="2308324"/>
          </a:xfrm>
          <a:prstGeom prst="rect">
            <a:avLst/>
          </a:prstGeom>
          <a:noFill/>
        </p:spPr>
        <p:txBody>
          <a:bodyPr wrap="none" rtlCol="0">
            <a:spAutoFit/>
          </a:bodyPr>
          <a:lstStyle/>
          <a:p>
            <a:pPr algn="ctr"/>
            <a:r>
              <a:rPr lang="en-US" altLang="ko-KR" sz="1600" dirty="0" smtClean="0">
                <a:sym typeface="Wingdings" pitchFamily="2" charset="2"/>
              </a:rPr>
              <a:t>Our protocol achieve the best</a:t>
            </a:r>
          </a:p>
          <a:p>
            <a:pPr algn="ctr"/>
            <a:r>
              <a:rPr lang="en-US" altLang="ko-KR" sz="1600" dirty="0" smtClean="0">
                <a:sym typeface="Wingdings" pitchFamily="2" charset="2"/>
              </a:rPr>
              <a:t>performance</a:t>
            </a:r>
            <a:r>
              <a:rPr lang="en-US" altLang="ko-KR" sz="1600" dirty="0" smtClean="0">
                <a:sym typeface="Wingdings" pitchFamily="2" charset="2"/>
              </a:rPr>
              <a:t>.</a:t>
            </a:r>
            <a:endParaRPr lang="en-US" altLang="ko-KR" sz="1600" dirty="0" smtClean="0">
              <a:sym typeface="Wingdings" pitchFamily="2" charset="2"/>
            </a:endParaRPr>
          </a:p>
          <a:p>
            <a:pPr algn="ctr"/>
            <a:endParaRPr lang="en-US" altLang="ko-KR" sz="1600" dirty="0" smtClean="0">
              <a:sym typeface="Wingdings" pitchFamily="2" charset="2"/>
            </a:endParaRPr>
          </a:p>
          <a:p>
            <a:pPr algn="ctr"/>
            <a:r>
              <a:rPr lang="en-US" altLang="ko-KR" sz="1600" dirty="0" smtClean="0">
                <a:sym typeface="Wingdings" pitchFamily="2" charset="2"/>
              </a:rPr>
              <a:t>In multi-hop scenario, there are</a:t>
            </a:r>
          </a:p>
          <a:p>
            <a:pPr algn="ctr"/>
            <a:r>
              <a:rPr lang="en-US" altLang="ko-KR" sz="1600" dirty="0" smtClean="0">
                <a:sym typeface="Wingdings" pitchFamily="2" charset="2"/>
              </a:rPr>
              <a:t>forwarding </a:t>
            </a:r>
            <a:r>
              <a:rPr lang="en-US" altLang="ko-KR" sz="1600" dirty="0" smtClean="0">
                <a:sym typeface="Wingdings" pitchFamily="2" charset="2"/>
              </a:rPr>
              <a:t>nodes. If </a:t>
            </a:r>
            <a:r>
              <a:rPr lang="en-US" altLang="ko-KR" sz="1600" dirty="0" smtClean="0">
                <a:sym typeface="Wingdings" pitchFamily="2" charset="2"/>
              </a:rPr>
              <a:t>they do</a:t>
            </a:r>
          </a:p>
          <a:p>
            <a:pPr algn="ctr"/>
            <a:r>
              <a:rPr lang="en-US" altLang="ko-KR" sz="1600" dirty="0" smtClean="0">
                <a:sym typeface="Wingdings" pitchFamily="2" charset="2"/>
              </a:rPr>
              <a:t>not receive the frame successfully, </a:t>
            </a:r>
          </a:p>
          <a:p>
            <a:pPr algn="ctr"/>
            <a:r>
              <a:rPr lang="en-US" altLang="ko-KR" sz="1600" dirty="0" smtClean="0">
                <a:sym typeface="Wingdings" pitchFamily="2" charset="2"/>
              </a:rPr>
              <a:t>they </a:t>
            </a:r>
            <a:r>
              <a:rPr lang="en-US" altLang="ko-KR" sz="1600" dirty="0" smtClean="0">
                <a:sym typeface="Wingdings" pitchFamily="2" charset="2"/>
              </a:rPr>
              <a:t>do not forward frame</a:t>
            </a:r>
          </a:p>
          <a:p>
            <a:pPr marL="285750" indent="-285750" algn="ctr">
              <a:buFont typeface="Wingdings"/>
              <a:buChar char="à"/>
            </a:pPr>
            <a:r>
              <a:rPr lang="en-US" altLang="ko-KR" sz="1600" dirty="0" smtClean="0">
                <a:sym typeface="Wingdings" pitchFamily="2" charset="2"/>
              </a:rPr>
              <a:t>No-ACK based scheme’s</a:t>
            </a:r>
          </a:p>
          <a:p>
            <a:pPr algn="ctr"/>
            <a:r>
              <a:rPr lang="en-US" altLang="ko-KR" sz="1600" dirty="0" smtClean="0">
                <a:sym typeface="Wingdings" pitchFamily="2" charset="2"/>
              </a:rPr>
              <a:t>performance are lowest</a:t>
            </a:r>
          </a:p>
        </p:txBody>
      </p:sp>
    </p:spTree>
    <p:extLst>
      <p:ext uri="{BB962C8B-B14F-4D97-AF65-F5344CB8AC3E}">
        <p14:creationId xmlns:p14="http://schemas.microsoft.com/office/powerpoint/2010/main" xmlns="" val="2957658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Reliability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pic>
        <p:nvPicPr>
          <p:cNvPr id="7171" name="Picture 3" descr="C:\Users\Administrator\Documents\네이트온 받은 파일\sc3_reliability.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355179"/>
            <a:ext cx="6636566" cy="496855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직사각형 6"/>
          <p:cNvSpPr/>
          <p:nvPr/>
        </p:nvSpPr>
        <p:spPr bwMode="auto">
          <a:xfrm>
            <a:off x="899592" y="3645024"/>
            <a:ext cx="1080120" cy="720080"/>
          </a:xfrm>
          <a:prstGeom prst="rect">
            <a:avLst/>
          </a:prstGeom>
          <a:noFill/>
          <a:ln w="381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sp>
        <p:nvSpPr>
          <p:cNvPr id="5" name="TextBox 4"/>
          <p:cNvSpPr txBox="1"/>
          <p:nvPr/>
        </p:nvSpPr>
        <p:spPr>
          <a:xfrm>
            <a:off x="1000949" y="4941168"/>
            <a:ext cx="4634667" cy="646331"/>
          </a:xfrm>
          <a:prstGeom prst="rect">
            <a:avLst/>
          </a:prstGeom>
          <a:noFill/>
        </p:spPr>
        <p:txBody>
          <a:bodyPr wrap="none" rtlCol="0">
            <a:spAutoFit/>
          </a:bodyPr>
          <a:lstStyle/>
          <a:p>
            <a:r>
              <a:rPr lang="en-US" altLang="ko-KR" dirty="0" smtClean="0"/>
              <a:t>Due to </a:t>
            </a:r>
            <a:r>
              <a:rPr lang="en-US" altLang="ko-KR" dirty="0" smtClean="0"/>
              <a:t>pre ACK</a:t>
            </a:r>
            <a:r>
              <a:rPr lang="en-US" altLang="ko-KR" dirty="0" smtClean="0"/>
              <a:t>, proposed scheme’s</a:t>
            </a:r>
          </a:p>
          <a:p>
            <a:r>
              <a:rPr lang="en-US" altLang="ko-KR" dirty="0" smtClean="0"/>
              <a:t>reliability is lower than ACK-based scheme</a:t>
            </a:r>
          </a:p>
        </p:txBody>
      </p:sp>
      <p:cxnSp>
        <p:nvCxnSpPr>
          <p:cNvPr id="9" name="직선 화살표 연결선 8"/>
          <p:cNvCxnSpPr/>
          <p:nvPr/>
        </p:nvCxnSpPr>
        <p:spPr bwMode="auto">
          <a:xfrm>
            <a:off x="1439652" y="4437112"/>
            <a:ext cx="396044" cy="504056"/>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8" name="TextBox 7"/>
          <p:cNvSpPr txBox="1"/>
          <p:nvPr/>
        </p:nvSpPr>
        <p:spPr>
          <a:xfrm>
            <a:off x="6228183" y="4110171"/>
            <a:ext cx="2749471" cy="1477328"/>
          </a:xfrm>
          <a:prstGeom prst="rect">
            <a:avLst/>
          </a:prstGeom>
          <a:noFill/>
        </p:spPr>
        <p:txBody>
          <a:bodyPr wrap="none" rtlCol="0">
            <a:spAutoFit/>
          </a:bodyPr>
          <a:lstStyle/>
          <a:p>
            <a:pPr algn="ctr"/>
            <a:r>
              <a:rPr lang="en-US" altLang="ko-KR" dirty="0" smtClean="0"/>
              <a:t>When a small number of </a:t>
            </a:r>
          </a:p>
          <a:p>
            <a:pPr algn="ctr"/>
            <a:r>
              <a:rPr lang="en-US" altLang="ko-KR" dirty="0" smtClean="0"/>
              <a:t>nodes </a:t>
            </a:r>
            <a:r>
              <a:rPr lang="en-US" altLang="ko-KR" dirty="0" smtClean="0"/>
              <a:t>are located, the </a:t>
            </a:r>
          </a:p>
          <a:p>
            <a:pPr algn="ctr"/>
            <a:r>
              <a:rPr lang="en-US" altLang="ko-KR" dirty="0" smtClean="0"/>
              <a:t>efficiency </a:t>
            </a:r>
            <a:r>
              <a:rPr lang="en-US" altLang="ko-KR" dirty="0" smtClean="0"/>
              <a:t>of pre ACK </a:t>
            </a:r>
          </a:p>
          <a:p>
            <a:pPr algn="ctr"/>
            <a:r>
              <a:rPr lang="en-US" altLang="ko-KR" dirty="0" smtClean="0"/>
              <a:t>is </a:t>
            </a:r>
            <a:r>
              <a:rPr lang="en-US" altLang="ko-KR" dirty="0" smtClean="0"/>
              <a:t>worse.</a:t>
            </a:r>
          </a:p>
          <a:p>
            <a:pPr algn="ctr"/>
            <a:endParaRPr lang="ko-KR" altLang="en-US" dirty="0"/>
          </a:p>
        </p:txBody>
      </p:sp>
      <p:sp>
        <p:nvSpPr>
          <p:cNvPr id="12" name="TextBox 11"/>
          <p:cNvSpPr txBox="1"/>
          <p:nvPr/>
        </p:nvSpPr>
        <p:spPr>
          <a:xfrm>
            <a:off x="6151237" y="2639126"/>
            <a:ext cx="2903359" cy="1200329"/>
          </a:xfrm>
          <a:prstGeom prst="rect">
            <a:avLst/>
          </a:prstGeom>
          <a:noFill/>
        </p:spPr>
        <p:txBody>
          <a:bodyPr wrap="none" rtlCol="0">
            <a:spAutoFit/>
          </a:bodyPr>
          <a:lstStyle/>
          <a:p>
            <a:pPr algn="ctr"/>
            <a:r>
              <a:rPr lang="en-US" altLang="ko-KR" dirty="0" smtClean="0"/>
              <a:t>Proposed scheme achieve</a:t>
            </a:r>
          </a:p>
          <a:p>
            <a:pPr algn="ctr"/>
            <a:r>
              <a:rPr lang="en-US" altLang="ko-KR" dirty="0" smtClean="0"/>
              <a:t>the best performance in</a:t>
            </a:r>
          </a:p>
          <a:p>
            <a:pPr algn="ctr"/>
            <a:r>
              <a:rPr lang="en-US" altLang="ko-KR" dirty="0" smtClean="0"/>
              <a:t>a large number of nodes.</a:t>
            </a:r>
          </a:p>
          <a:p>
            <a:pPr algn="ctr"/>
            <a:endParaRPr lang="ko-KR" altLang="en-US" dirty="0"/>
          </a:p>
        </p:txBody>
      </p:sp>
      <p:cxnSp>
        <p:nvCxnSpPr>
          <p:cNvPr id="13" name="직선 화살표 연결선 12"/>
          <p:cNvCxnSpPr/>
          <p:nvPr/>
        </p:nvCxnSpPr>
        <p:spPr bwMode="auto">
          <a:xfrm flipV="1">
            <a:off x="5953215" y="3645024"/>
            <a:ext cx="396044" cy="864096"/>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xmlns="" val="77987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t>
            </a:r>
            <a:r>
              <a:rPr lang="en-US" altLang="ko-KR" dirty="0" smtClean="0"/>
              <a:t>(Scenario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t>
            </a:r>
            <a:r>
              <a:rPr lang="en-US" altLang="ko-KR" dirty="0" smtClean="0"/>
              <a:t>close to </a:t>
            </a:r>
            <a:r>
              <a:rPr lang="en-US" altLang="ko-KR" dirty="0" smtClean="0"/>
              <a:t>1 </a:t>
            </a:r>
          </a:p>
          <a:p>
            <a:pPr lvl="1"/>
            <a:r>
              <a:rPr lang="en-US" altLang="ko-KR" dirty="0"/>
              <a:t>All PDs have equal opportunity to send multicast data. (All transmitters have same inter arrival rate : 2 frames/sec</a:t>
            </a:r>
            <a:r>
              <a:rPr lang="en-US" altLang="ko-KR" dirty="0" smtClean="0"/>
              <a:t>).</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xmlns="" val="2210044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dirty="0" smtClean="0"/>
              <a:t>The proposed multi-hop multicast protocol provides the best </a:t>
            </a:r>
            <a:r>
              <a:rPr lang="en-US" altLang="ko-KR" dirty="0" err="1" smtClean="0"/>
              <a:t>goodput</a:t>
            </a:r>
            <a:r>
              <a:rPr lang="en-US" altLang="ko-KR" dirty="0" smtClean="0"/>
              <a:t> and reliability compared with ACK-based and No ACK based schemes.</a:t>
            </a:r>
          </a:p>
          <a:p>
            <a:r>
              <a:rPr lang="en-US" altLang="ko-KR" dirty="0" smtClean="0"/>
              <a:t>When a small number of nodes are located, proposed scheme’s efficiency is lower due to pre ACK overhead.</a:t>
            </a:r>
          </a:p>
          <a:p>
            <a:r>
              <a:rPr lang="en-US" altLang="ko-KR" dirty="0" smtClean="0"/>
              <a:t>All of PDs have same opportunity to send multicast data. (i.e., the fairness index is </a:t>
            </a:r>
            <a:r>
              <a:rPr lang="en-US" altLang="ko-KR" dirty="0" smtClean="0"/>
              <a:t>close to 1</a:t>
            </a:r>
            <a:r>
              <a:rPr lang="en-US" altLang="ko-KR" dirty="0" smtClean="0"/>
              <a: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xmlns="" val="2438503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We proposed reliable multi-hop multicast protocol for PAC.</a:t>
            </a:r>
            <a:r>
              <a:rPr lang="ko-KR" altLang="en-US" dirty="0" smtClean="0"/>
              <a:t> </a:t>
            </a:r>
            <a:r>
              <a:rPr lang="en-US" altLang="ko-KR" dirty="0" smtClean="0"/>
              <a:t>(DCN: 446)</a:t>
            </a:r>
          </a:p>
          <a:p>
            <a:pPr lvl="1"/>
            <a:r>
              <a:rPr lang="en-US" altLang="ko-KR" dirty="0" smtClean="0"/>
              <a:t>Multicast group creation/management</a:t>
            </a:r>
          </a:p>
          <a:p>
            <a:pPr lvl="1"/>
            <a:r>
              <a:rPr lang="en-US" altLang="ko-KR" dirty="0" smtClean="0"/>
              <a:t>Routing table management</a:t>
            </a:r>
          </a:p>
          <a:p>
            <a:pPr lvl="1"/>
            <a:r>
              <a:rPr lang="en-US" altLang="ko-KR" dirty="0" smtClean="0"/>
              <a:t>Selective group ACK and pre ACK based reliable multicast protocol</a:t>
            </a:r>
          </a:p>
          <a:p>
            <a:pPr lvl="1"/>
            <a:endParaRPr lang="en-US" altLang="ko-KR" dirty="0" smtClean="0"/>
          </a:p>
          <a:p>
            <a:r>
              <a:rPr lang="en-US" altLang="ko-KR" dirty="0"/>
              <a:t>To evaluate our multicast technique for PAC, we use the OPNET simulator under the one-hop scenario and multi-hop scenario</a:t>
            </a:r>
            <a:r>
              <a:rPr lang="en-US" altLang="ko-KR" dirty="0" smtClean="0"/>
              <a:t>.</a:t>
            </a:r>
          </a:p>
          <a:p>
            <a:endParaRPr lang="en-US" altLang="ko-KR"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xmlns="" val="3795074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xmlns="" val="3417353936"/>
              </p:ext>
            </p:extLst>
          </p:nvPr>
        </p:nvGraphicFramePr>
        <p:xfrm>
          <a:off x="1259632" y="1700808"/>
          <a:ext cx="6096000" cy="42519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ACF </a:t>
                      </a:r>
                      <a:r>
                        <a:rPr lang="en-US" altLang="ko-KR" sz="1600" dirty="0" smtClean="0"/>
                        <a:t>Size</a:t>
                      </a:r>
                      <a:endParaRPr lang="ko-KR" altLang="en-US" sz="1600" dirty="0"/>
                    </a:p>
                  </a:txBody>
                  <a:tcPr/>
                </a:tc>
                <a:tc>
                  <a:txBody>
                    <a:bodyPr/>
                    <a:lstStyle/>
                    <a:p>
                      <a:pPr latinLnBrk="1"/>
                      <a:r>
                        <a:rPr lang="en-US" altLang="ko-KR" sz="1600" dirty="0" smtClean="0"/>
                        <a:t>32.75</a:t>
                      </a:r>
                      <a:r>
                        <a:rPr lang="en-US" altLang="ko-KR" sz="1600" baseline="0" dirty="0" smtClean="0"/>
                        <a:t> bytes</a:t>
                      </a:r>
                      <a:endParaRPr lang="ko-KR" altLang="en-US" sz="1600" dirty="0"/>
                    </a:p>
                  </a:txBody>
                  <a:tcPr/>
                </a:tc>
              </a:tr>
              <a:tr h="370840">
                <a:tc>
                  <a:txBody>
                    <a:bodyPr/>
                    <a:lstStyle/>
                    <a:p>
                      <a:pPr latinLnBrk="1"/>
                      <a:r>
                        <a:rPr lang="en-US" altLang="ko-KR" sz="1600" dirty="0" smtClean="0"/>
                        <a:t>MPDU</a:t>
                      </a:r>
                      <a:endParaRPr lang="ko-KR" altLang="en-US" sz="1600" dirty="0"/>
                    </a:p>
                  </a:txBody>
                  <a:tcPr/>
                </a:tc>
                <a:tc>
                  <a:txBody>
                    <a:bodyPr/>
                    <a:lstStyle/>
                    <a:p>
                      <a:pPr latinLnBrk="1"/>
                      <a:r>
                        <a:rPr lang="en-US" altLang="ko-KR" sz="1600" dirty="0" smtClean="0"/>
                        <a:t>512 bytes</a:t>
                      </a:r>
                      <a:endParaRPr lang="ko-KR" altLang="en-US" sz="1600" dirty="0"/>
                    </a:p>
                  </a:txBody>
                  <a:tcPr/>
                </a:tc>
              </a:tr>
              <a:tr h="370840">
                <a:tc>
                  <a:txBody>
                    <a:bodyPr/>
                    <a:lstStyle/>
                    <a:p>
                      <a:pPr latinLnBrk="1"/>
                      <a:r>
                        <a:rPr lang="en-US" altLang="ko-KR" sz="1600" dirty="0" smtClean="0"/>
                        <a:t>MGNF Size</a:t>
                      </a:r>
                      <a:endParaRPr lang="ko-KR" altLang="en-US" sz="1600" dirty="0"/>
                    </a:p>
                  </a:txBody>
                  <a:tcPr/>
                </a:tc>
                <a:tc>
                  <a:txBody>
                    <a:bodyPr/>
                    <a:lstStyle/>
                    <a:p>
                      <a:pPr latinLnBrk="1"/>
                      <a:r>
                        <a:rPr lang="en-US" altLang="ko-KR" sz="1600" dirty="0" smtClean="0"/>
                        <a:t>48</a:t>
                      </a:r>
                      <a:r>
                        <a:rPr lang="en-US" altLang="ko-KR" sz="1600" baseline="0" dirty="0" smtClean="0"/>
                        <a:t> bytes</a:t>
                      </a:r>
                      <a:endParaRPr lang="ko-KR" altLang="en-US" sz="1600" dirty="0"/>
                    </a:p>
                  </a:txBody>
                  <a:tcPr/>
                </a:tc>
              </a:tr>
              <a:tr h="370840">
                <a:tc>
                  <a:txBody>
                    <a:bodyPr/>
                    <a:lstStyle/>
                    <a:p>
                      <a:pPr latinLnBrk="1"/>
                      <a:r>
                        <a:rPr lang="en-US" altLang="ko-KR" sz="1600" dirty="0" smtClean="0"/>
                        <a:t>Data Type</a:t>
                      </a:r>
                      <a:endParaRPr lang="ko-KR" altLang="en-US" sz="1600" dirty="0"/>
                    </a:p>
                  </a:txBody>
                  <a:tcPr/>
                </a:tc>
                <a:tc>
                  <a:txBody>
                    <a:bodyPr/>
                    <a:lstStyle/>
                    <a:p>
                      <a:pPr latinLnBrk="1"/>
                      <a:r>
                        <a:rPr lang="en-US" altLang="ko-KR" sz="1600" dirty="0" smtClean="0"/>
                        <a:t>Multicast</a:t>
                      </a:r>
                      <a:endParaRPr lang="ko-KR" altLang="en-US" sz="1600" dirty="0"/>
                    </a:p>
                  </a:txBody>
                  <a:tcPr/>
                </a:tc>
              </a:tr>
              <a:tr h="370840">
                <a:tc>
                  <a:txBody>
                    <a:bodyPr/>
                    <a:lstStyle/>
                    <a:p>
                      <a:pPr latinLnBrk="1"/>
                      <a:r>
                        <a:rPr lang="en-US" altLang="ko-KR" sz="1600" dirty="0" smtClean="0"/>
                        <a:t>Number of Groups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smtClean="0"/>
                        <a:t>Topology Size</a:t>
                      </a:r>
                      <a:endParaRPr lang="ko-KR" altLang="en-US" sz="1600" dirty="0"/>
                    </a:p>
                  </a:txBody>
                  <a:tcPr/>
                </a:tc>
                <a:tc>
                  <a:txBody>
                    <a:bodyPr/>
                    <a:lstStyle/>
                    <a:p>
                      <a:pPr latinLnBrk="1"/>
                      <a:r>
                        <a:rPr lang="en-US" altLang="ko-KR" sz="1600" dirty="0" smtClean="0"/>
                        <a:t>Scenario</a:t>
                      </a:r>
                      <a:r>
                        <a:rPr lang="en-US" altLang="ko-KR" sz="1600" baseline="0" dirty="0" smtClean="0"/>
                        <a:t> 1,2 : 50m x 50m</a:t>
                      </a:r>
                    </a:p>
                    <a:p>
                      <a:pPr latinLnBrk="1"/>
                      <a:r>
                        <a:rPr lang="en-US" altLang="ko-KR" sz="1600" baseline="0" dirty="0" smtClean="0"/>
                        <a:t>Scenario 3: 500m x 500m</a:t>
                      </a:r>
                      <a:endParaRPr lang="ko-KR" altLang="en-US" sz="1600" dirty="0"/>
                    </a:p>
                  </a:txBody>
                  <a:tcPr/>
                </a:tc>
              </a:tr>
              <a:tr h="370840">
                <a:tc>
                  <a:txBody>
                    <a:bodyPr/>
                    <a:lstStyle/>
                    <a:p>
                      <a:pPr latinLnBrk="1"/>
                      <a:r>
                        <a:rPr lang="en-US" altLang="ko-KR" sz="1600" dirty="0" smtClean="0"/>
                        <a:t>PHY</a:t>
                      </a:r>
                      <a:endParaRPr lang="ko-KR" altLang="en-US" sz="1600" dirty="0"/>
                    </a:p>
                  </a:txBody>
                  <a:tcPr/>
                </a:tc>
                <a:tc>
                  <a:txBody>
                    <a:bodyPr/>
                    <a:lstStyle/>
                    <a:p>
                      <a:pPr latinLnBrk="1"/>
                      <a:r>
                        <a:rPr lang="en-US" altLang="ko-KR" sz="1600" dirty="0" smtClean="0"/>
                        <a:t>BPSK (1/2)</a:t>
                      </a:r>
                      <a:r>
                        <a:rPr lang="en-US" altLang="ko-KR" sz="1600" baseline="0" dirty="0" smtClean="0"/>
                        <a:t> </a:t>
                      </a:r>
                      <a:endParaRPr lang="ko-KR" altLang="en-US" sz="1600" dirty="0"/>
                    </a:p>
                  </a:txBody>
                  <a:tcPr/>
                </a:tc>
              </a:tr>
              <a:tr h="370840">
                <a:tc>
                  <a:txBody>
                    <a:bodyPr/>
                    <a:lstStyle/>
                    <a:p>
                      <a:pPr latinLnBrk="1"/>
                      <a:r>
                        <a:rPr lang="en-US" altLang="ko-KR" sz="1600" dirty="0" smtClean="0"/>
                        <a:t>Number</a:t>
                      </a:r>
                      <a:r>
                        <a:rPr lang="en-US" altLang="ko-KR" sz="1600" baseline="0" dirty="0" smtClean="0"/>
                        <a:t> of Channels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smtClean="0"/>
                        <a:t>General Parameters</a:t>
                      </a:r>
                      <a:endParaRPr lang="ko-KR" altLang="en-US" sz="1600" dirty="0"/>
                    </a:p>
                  </a:txBody>
                  <a:tcPr/>
                </a:tc>
                <a:tc>
                  <a:txBody>
                    <a:bodyPr/>
                    <a:lstStyle/>
                    <a:p>
                      <a:pPr latinLnBrk="1"/>
                      <a:r>
                        <a:rPr lang="en-US" altLang="ko-KR" sz="1600" dirty="0" smtClean="0"/>
                        <a:t>TGD Revision 7</a:t>
                      </a:r>
                      <a:endParaRPr lang="ko-KR" altLang="en-US" sz="1600" dirty="0"/>
                    </a:p>
                  </a:txBody>
                  <a:tcPr/>
                </a:tc>
              </a:tr>
              <a:tr h="130056">
                <a:tc>
                  <a:txBody>
                    <a:bodyPr/>
                    <a:lstStyle/>
                    <a:p>
                      <a:pPr latinLnBrk="1"/>
                      <a:r>
                        <a:rPr lang="en-US" altLang="ko-KR" sz="1600" dirty="0" smtClean="0"/>
                        <a:t>#</a:t>
                      </a:r>
                      <a:r>
                        <a:rPr lang="en-US" altLang="ko-KR" sz="1600" baseline="0" dirty="0" smtClean="0"/>
                        <a:t> of Nodes</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1~512</a:t>
                      </a:r>
                      <a:endParaRPr lang="ko-KR" altLang="en-US" sz="1600" dirty="0" smtClean="0"/>
                    </a:p>
                  </a:txBody>
                  <a:tcPr/>
                </a:tc>
              </a:tr>
            </a:tbl>
          </a:graphicData>
        </a:graphic>
      </p:graphicFrame>
    </p:spTree>
    <p:extLst>
      <p:ext uri="{BB962C8B-B14F-4D97-AF65-F5344CB8AC3E}">
        <p14:creationId xmlns:p14="http://schemas.microsoft.com/office/powerpoint/2010/main" xmlns="" val="359641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xmlns="" val="4042556497"/>
              </p:ext>
            </p:extLst>
          </p:nvPr>
        </p:nvGraphicFramePr>
        <p:xfrm>
          <a:off x="1259632" y="1412776"/>
          <a:ext cx="6096000" cy="26771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Data arrival Rate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Scenario 1:</a:t>
                      </a:r>
                      <a:r>
                        <a:rPr lang="en-US" altLang="ko-KR" sz="1600" baseline="0" dirty="0" smtClean="0"/>
                        <a:t> </a:t>
                      </a:r>
                      <a:r>
                        <a:rPr lang="en-US" altLang="ko-KR" sz="1600" dirty="0" smtClean="0"/>
                        <a:t>Full Buffer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Scenario</a:t>
                      </a:r>
                      <a:r>
                        <a:rPr lang="en-US" altLang="ko-KR" sz="1600" baseline="0" dirty="0" smtClean="0"/>
                        <a:t> 2, 3: 2 Frames/sec per transmitter</a:t>
                      </a:r>
                      <a:endParaRPr lang="ko-KR" altLang="en-US" sz="1600" dirty="0" smtClean="0"/>
                    </a:p>
                  </a:txBody>
                  <a:tcPr/>
                </a:tc>
              </a:tr>
              <a:tr h="370840">
                <a:tc>
                  <a:txBody>
                    <a:bodyPr/>
                    <a:lstStyle/>
                    <a:p>
                      <a:pPr latinLnBrk="1"/>
                      <a:r>
                        <a:rPr lang="en-US" altLang="ko-KR" sz="1600" dirty="0" smtClean="0"/>
                        <a:t>Mobility</a:t>
                      </a:r>
                      <a:endParaRPr lang="ko-KR" altLang="en-US" sz="1600" dirty="0"/>
                    </a:p>
                  </a:txBody>
                  <a:tcPr/>
                </a:tc>
                <a:tc>
                  <a:txBody>
                    <a:bodyPr/>
                    <a:lstStyle/>
                    <a:p>
                      <a:pPr latinLnBrk="1"/>
                      <a:r>
                        <a:rPr lang="en-US" altLang="ko-KR" sz="1600" dirty="0" smtClean="0"/>
                        <a:t>Static Mobility</a:t>
                      </a:r>
                      <a:endParaRPr lang="ko-KR" altLang="en-US" sz="1600" dirty="0"/>
                    </a:p>
                  </a:txBody>
                  <a:tcPr/>
                </a:tc>
              </a:tr>
              <a:tr h="370840">
                <a:tc>
                  <a:txBody>
                    <a:bodyPr/>
                    <a:lstStyle/>
                    <a:p>
                      <a:pPr latinLnBrk="1"/>
                      <a:r>
                        <a:rPr lang="en-US" altLang="ko-KR" sz="1600" dirty="0" smtClean="0"/>
                        <a:t>Drop</a:t>
                      </a:r>
                      <a:endParaRPr lang="ko-KR" altLang="en-US" sz="1600" dirty="0"/>
                    </a:p>
                  </a:txBody>
                  <a:tcPr/>
                </a:tc>
                <a:tc>
                  <a:txBody>
                    <a:bodyPr/>
                    <a:lstStyle/>
                    <a:p>
                      <a:pPr latinLnBrk="1"/>
                      <a:r>
                        <a:rPr lang="en-US" altLang="ko-KR" sz="1600" dirty="0" smtClean="0"/>
                        <a:t>2-stage Drop </a:t>
                      </a:r>
                      <a:endParaRPr lang="ko-KR" altLang="en-US" sz="1600" dirty="0"/>
                    </a:p>
                  </a:txBody>
                  <a:tcPr/>
                </a:tc>
              </a:tr>
              <a:tr h="370840">
                <a:tc>
                  <a:txBody>
                    <a:bodyPr/>
                    <a:lstStyle/>
                    <a:p>
                      <a:pPr latinLnBrk="1"/>
                      <a:r>
                        <a:rPr lang="en-US" altLang="ko-KR" sz="1600" dirty="0" smtClean="0"/>
                        <a:t>Data Rate</a:t>
                      </a:r>
                      <a:endParaRPr lang="ko-KR" altLang="en-US" sz="1600" dirty="0"/>
                    </a:p>
                  </a:txBody>
                  <a:tcPr/>
                </a:tc>
                <a:tc>
                  <a:txBody>
                    <a:bodyPr/>
                    <a:lstStyle/>
                    <a:p>
                      <a:pPr latinLnBrk="1"/>
                      <a:r>
                        <a:rPr lang="en-US" altLang="ko-KR" sz="1600" dirty="0" smtClean="0"/>
                        <a:t>10Mbps</a:t>
                      </a:r>
                      <a:endParaRPr lang="ko-KR" altLang="en-US" sz="1600" dirty="0"/>
                    </a:p>
                  </a:txBody>
                  <a:tcPr/>
                </a:tc>
              </a:tr>
              <a:tr h="370840">
                <a:tc>
                  <a:txBody>
                    <a:bodyPr/>
                    <a:lstStyle/>
                    <a:p>
                      <a:pPr latinLnBrk="1"/>
                      <a:r>
                        <a:rPr lang="en-US" altLang="ko-KR" sz="1600" dirty="0" smtClean="0"/>
                        <a:t>Multi-hop</a:t>
                      </a:r>
                      <a:endParaRPr lang="ko-KR" altLang="en-US" sz="1600" dirty="0"/>
                    </a:p>
                  </a:txBody>
                  <a:tcPr/>
                </a:tc>
                <a:tc>
                  <a:txBody>
                    <a:bodyPr/>
                    <a:lstStyle/>
                    <a:p>
                      <a:pPr latinLnBrk="1"/>
                      <a:r>
                        <a:rPr lang="en-US" altLang="ko-KR" sz="1600" dirty="0" smtClean="0"/>
                        <a:t>Supported</a:t>
                      </a:r>
                      <a:endParaRPr lang="ko-KR" altLang="en-US" sz="1600" dirty="0"/>
                    </a:p>
                  </a:txBody>
                  <a:tcP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xmlns="" val="2115643145"/>
              </p:ext>
            </p:extLst>
          </p:nvPr>
        </p:nvGraphicFramePr>
        <p:xfrm>
          <a:off x="1187624" y="4223802"/>
          <a:ext cx="6192688" cy="1920240"/>
        </p:xfrm>
        <a:graphic>
          <a:graphicData uri="http://schemas.openxmlformats.org/drawingml/2006/table">
            <a:tbl>
              <a:tblPr firstRow="1" firstCol="1" bandRow="1">
                <a:tableStyleId>{9D7B26C5-4107-4FEC-AEDC-1716B250A1EF}</a:tableStyleId>
              </a:tblPr>
              <a:tblGrid>
                <a:gridCol w="2592288"/>
                <a:gridCol w="3600400"/>
              </a:tblGrid>
              <a:tr h="0">
                <a:tc>
                  <a:txBody>
                    <a:bodyPr/>
                    <a:lstStyle/>
                    <a:p>
                      <a:pPr>
                        <a:spcAft>
                          <a:spcPts val="0"/>
                        </a:spcAft>
                      </a:pPr>
                      <a:r>
                        <a:rPr lang="en-GB" sz="1400" kern="100" dirty="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Multicast</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RTS/CTS</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NAV</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ACK/NACK</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smtClean="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CSMA/CA</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Carrier Sensing</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CWmin</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CWmax</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r>
                        <a:rPr lang="en-GB" altLang="ko-KR" sz="1400" kern="100" dirty="0" smtClean="0">
                          <a:effectLst/>
                        </a:rPr>
                        <a:t>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dirty="0">
                          <a:effectLst/>
                        </a:rPr>
                        <a:t>Retry </a:t>
                      </a:r>
                      <a:r>
                        <a:rPr lang="en-GB" sz="1400" kern="100" dirty="0" smtClean="0">
                          <a:effectLst/>
                        </a:rPr>
                        <a:t>Limit</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r>
            </a:tbl>
          </a:graphicData>
        </a:graphic>
      </p:graphicFrame>
    </p:spTree>
    <p:extLst>
      <p:ext uri="{BB962C8B-B14F-4D97-AF65-F5344CB8AC3E}">
        <p14:creationId xmlns:p14="http://schemas.microsoft.com/office/powerpoint/2010/main" xmlns="" val="687701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p:sp>
        <p:nvSpPr>
          <p:cNvPr id="3" name="내용 개체 틀 2"/>
          <p:cNvSpPr>
            <a:spLocks noGrp="1"/>
          </p:cNvSpPr>
          <p:nvPr>
            <p:ph idx="1"/>
          </p:nvPr>
        </p:nvSpPr>
        <p:spPr/>
        <p:txBody>
          <a:bodyPr/>
          <a:lstStyle/>
          <a:p>
            <a:r>
              <a:rPr lang="en-US" altLang="ko-KR" sz="2000" dirty="0"/>
              <a:t>Areal sum </a:t>
            </a:r>
            <a:r>
              <a:rPr lang="en-US" altLang="ko-KR" sz="2000" dirty="0" err="1"/>
              <a:t>goodput</a:t>
            </a:r>
            <a:r>
              <a:rPr lang="en-US" altLang="ko-KR" sz="2000" dirty="0"/>
              <a:t> </a:t>
            </a:r>
            <a:r>
              <a:rPr lang="en-US" altLang="ko-KR" sz="2000" dirty="0" smtClean="0"/>
              <a:t>(Mbps/km</a:t>
            </a:r>
            <a:r>
              <a:rPr lang="en-US" altLang="ko-KR" sz="2000" baseline="30000" dirty="0" smtClean="0"/>
              <a:t>2</a:t>
            </a:r>
            <a:r>
              <a:rPr lang="en-US" altLang="ko-KR" sz="2000" dirty="0"/>
              <a:t>): Total number of packets received by all PDs during 1second, expressed as bits per second per </a:t>
            </a:r>
            <a:r>
              <a:rPr lang="en-US" altLang="ko-KR" sz="2000" dirty="0" smtClean="0"/>
              <a:t>square-kilometer</a:t>
            </a:r>
            <a:r>
              <a:rPr lang="en-US" altLang="ko-KR" sz="2000" dirty="0"/>
              <a:t>.</a:t>
            </a:r>
          </a:p>
          <a:p>
            <a:pPr lvl="0"/>
            <a:endParaRPr lang="en-US" altLang="ko-KR" sz="2000" dirty="0"/>
          </a:p>
          <a:p>
            <a:r>
              <a:rPr lang="en-GB" altLang="ko-KR" sz="2000" dirty="0"/>
              <a:t>Reliability: </a:t>
            </a:r>
            <a:r>
              <a:rPr lang="en-US" altLang="ko-KR" sz="2000" dirty="0"/>
              <a:t>The number of successful frames divided by the number of frames transmitted excluding retransmissions</a:t>
            </a:r>
            <a:endParaRPr lang="ko-KR" altLang="en-US" sz="2000" dirty="0"/>
          </a:p>
          <a:p>
            <a:pPr marL="0" indent="0">
              <a:buNone/>
            </a:pPr>
            <a:endParaRPr lang="en-GB" altLang="ko-KR" sz="2000" dirty="0"/>
          </a:p>
          <a:p>
            <a:pPr lvl="0"/>
            <a:r>
              <a:rPr lang="en-GB" altLang="ko-KR" sz="2000" dirty="0"/>
              <a:t>Jain’s fairness index: </a:t>
            </a:r>
            <a:r>
              <a:rPr lang="en-US" altLang="ko-KR" sz="2000" dirty="0"/>
              <a:t>Jain’s index for number of packets received by PDs</a:t>
            </a:r>
            <a:r>
              <a:rPr lang="en-US" altLang="ko-KR" sz="2000" dirty="0" smtClean="0"/>
              <a: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xmlns="" val="73973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Scenarios</a:t>
            </a:r>
            <a:endParaRPr lang="ko-KR" altLang="en-US" dirty="0"/>
          </a:p>
        </p:txBody>
      </p:sp>
      <p:sp>
        <p:nvSpPr>
          <p:cNvPr id="3" name="내용 개체 틀 2"/>
          <p:cNvSpPr>
            <a:spLocks noGrp="1"/>
          </p:cNvSpPr>
          <p:nvPr>
            <p:ph idx="1"/>
          </p:nvPr>
        </p:nvSpPr>
        <p:spPr/>
        <p:txBody>
          <a:bodyPr/>
          <a:lstStyle/>
          <a:p>
            <a:r>
              <a:rPr lang="en-US" altLang="ko-KR" sz="2000" dirty="0" smtClean="0"/>
              <a:t>Scenario 1: </a:t>
            </a:r>
          </a:p>
          <a:p>
            <a:pPr lvl="1"/>
            <a:r>
              <a:rPr lang="en-US" altLang="ko-KR" sz="2000" dirty="0" smtClean="0"/>
              <a:t>1 transmitter (it generates multicast data)</a:t>
            </a:r>
          </a:p>
          <a:p>
            <a:pPr lvl="1"/>
            <a:r>
              <a:rPr lang="en-US" altLang="ko-KR" sz="2000" dirty="0" smtClean="0"/>
              <a:t>Full-buffer</a:t>
            </a:r>
          </a:p>
          <a:p>
            <a:pPr lvl="1"/>
            <a:r>
              <a:rPr lang="en-US" altLang="ko-KR" sz="2000" dirty="0" smtClean="0"/>
              <a:t>All PDs are located in 1-hop range of transmitter.</a:t>
            </a:r>
          </a:p>
          <a:p>
            <a:r>
              <a:rPr lang="en-US" altLang="ko-KR" sz="2000" dirty="0" smtClean="0"/>
              <a:t>Scenario 2: </a:t>
            </a:r>
          </a:p>
          <a:p>
            <a:pPr lvl="1"/>
            <a:r>
              <a:rPr lang="en-US" altLang="ko-KR" sz="2000" dirty="0" smtClean="0"/>
              <a:t>Multiple transmitter</a:t>
            </a:r>
          </a:p>
          <a:p>
            <a:pPr lvl="1"/>
            <a:r>
              <a:rPr lang="en-US" altLang="ko-KR" sz="2000" dirty="0" smtClean="0"/>
              <a:t>Inter arrival rate: 2 frames/sec (Poisson)</a:t>
            </a:r>
          </a:p>
          <a:p>
            <a:pPr lvl="1"/>
            <a:r>
              <a:rPr lang="en-US" altLang="ko-KR" sz="2000" dirty="0" smtClean="0"/>
              <a:t>All PDs are located in 1-hop range of transmitters.</a:t>
            </a:r>
          </a:p>
          <a:p>
            <a:r>
              <a:rPr lang="en-US" altLang="ko-KR" sz="2000" dirty="0" smtClean="0"/>
              <a:t>Scenario 3:</a:t>
            </a:r>
          </a:p>
          <a:p>
            <a:pPr lvl="1"/>
            <a:r>
              <a:rPr lang="en-US" altLang="ko-KR" sz="2000" dirty="0" smtClean="0"/>
              <a:t>Multiple transmitter</a:t>
            </a:r>
          </a:p>
          <a:p>
            <a:pPr lvl="1"/>
            <a:r>
              <a:rPr lang="en-US" altLang="ko-KR" sz="2000" dirty="0" smtClean="0"/>
              <a:t>Inter arrival rate: 2 frames/sec (Poisson)</a:t>
            </a:r>
          </a:p>
          <a:p>
            <a:pPr lvl="1"/>
            <a:r>
              <a:rPr lang="en-US" altLang="ko-KR" sz="2000" dirty="0" smtClean="0"/>
              <a:t>All PDs uniformly distributed in 500m x 500m (multi-hop operation)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xmlns="" val="2275659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pic>
        <p:nvPicPr>
          <p:cNvPr id="1026" name="Picture 2" descr="C:\Users\Administrator\Google 드라이브\UC_Drive_shared\PAC Group\Multicasting Protocol\Simulation Result\sc1_goodpu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3528" y="1412776"/>
            <a:ext cx="6690075" cy="500861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제목 1"/>
          <p:cNvSpPr>
            <a:spLocks noGrp="1"/>
          </p:cNvSpPr>
          <p:nvPr>
            <p:ph type="title"/>
          </p:nvPr>
        </p:nvSpPr>
        <p:spPr>
          <a:xfrm>
            <a:off x="685800" y="685800"/>
            <a:ext cx="7772400" cy="726976"/>
          </a:xfrm>
        </p:spPr>
        <p:txBody>
          <a:bodyPr/>
          <a:lstStyle/>
          <a:p>
            <a:r>
              <a:rPr lang="en-US" altLang="ko-KR" dirty="0" smtClean="0"/>
              <a:t>Area Sum </a:t>
            </a:r>
            <a:r>
              <a:rPr lang="en-US" altLang="ko-KR" dirty="0" err="1" smtClean="0"/>
              <a:t>Goodput</a:t>
            </a:r>
            <a:r>
              <a:rPr lang="en-US" altLang="ko-KR" dirty="0" smtClean="0"/>
              <a:t> (Scenario 1)</a:t>
            </a:r>
            <a:endParaRPr lang="ko-KR" altLang="en-US" dirty="0"/>
          </a:p>
        </p:txBody>
      </p:sp>
      <p:sp>
        <p:nvSpPr>
          <p:cNvPr id="3" name="TextBox 2"/>
          <p:cNvSpPr txBox="1"/>
          <p:nvPr/>
        </p:nvSpPr>
        <p:spPr>
          <a:xfrm>
            <a:off x="6493822" y="1285697"/>
            <a:ext cx="2595582" cy="1477328"/>
          </a:xfrm>
          <a:prstGeom prst="rect">
            <a:avLst/>
          </a:prstGeom>
          <a:noFill/>
        </p:spPr>
        <p:txBody>
          <a:bodyPr wrap="none" rtlCol="0">
            <a:spAutoFit/>
          </a:bodyPr>
          <a:lstStyle/>
          <a:p>
            <a:pPr algn="ctr"/>
            <a:r>
              <a:rPr lang="en-US" altLang="ko-KR" dirty="0" smtClean="0"/>
              <a:t>No-ACK based scheme</a:t>
            </a:r>
          </a:p>
          <a:p>
            <a:pPr algn="ctr"/>
            <a:r>
              <a:rPr lang="en-US" altLang="ko-KR" dirty="0" smtClean="0"/>
              <a:t>achieves the best </a:t>
            </a:r>
          </a:p>
          <a:p>
            <a:pPr algn="ctr"/>
            <a:r>
              <a:rPr lang="en-US" altLang="ko-KR" dirty="0" smtClean="0"/>
              <a:t>performance.</a:t>
            </a:r>
          </a:p>
          <a:p>
            <a:pPr algn="ctr"/>
            <a:r>
              <a:rPr lang="en-US" altLang="ko-KR" dirty="0" smtClean="0"/>
              <a:t>(There is no collision in</a:t>
            </a:r>
          </a:p>
          <a:p>
            <a:pPr algn="ctr"/>
            <a:r>
              <a:rPr lang="en-US" altLang="ko-KR" dirty="0" smtClean="0"/>
              <a:t>this scenario)</a:t>
            </a:r>
            <a:endParaRPr lang="en-US" altLang="ko-KR" dirty="0"/>
          </a:p>
        </p:txBody>
      </p:sp>
      <p:sp>
        <p:nvSpPr>
          <p:cNvPr id="6" name="직사각형 5"/>
          <p:cNvSpPr/>
          <p:nvPr/>
        </p:nvSpPr>
        <p:spPr bwMode="auto">
          <a:xfrm>
            <a:off x="4878685" y="1970937"/>
            <a:ext cx="864096" cy="792088"/>
          </a:xfrm>
          <a:prstGeom prst="rect">
            <a:avLst/>
          </a:prstGeom>
          <a:noFill/>
          <a:ln w="3810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8" name="직선 화살표 연결선 7"/>
          <p:cNvCxnSpPr/>
          <p:nvPr/>
        </p:nvCxnSpPr>
        <p:spPr bwMode="auto">
          <a:xfrm flipV="1">
            <a:off x="5724128" y="1906638"/>
            <a:ext cx="840382" cy="235447"/>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10" name="직사각형 9"/>
          <p:cNvSpPr/>
          <p:nvPr/>
        </p:nvSpPr>
        <p:spPr bwMode="auto">
          <a:xfrm>
            <a:off x="4860032" y="2924944"/>
            <a:ext cx="864096" cy="792088"/>
          </a:xfrm>
          <a:prstGeom prst="rect">
            <a:avLst/>
          </a:prstGeom>
          <a:noFill/>
          <a:ln w="381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cxnSp>
        <p:nvCxnSpPr>
          <p:cNvPr id="11" name="직선 화살표 연결선 10"/>
          <p:cNvCxnSpPr/>
          <p:nvPr/>
        </p:nvCxnSpPr>
        <p:spPr bwMode="auto">
          <a:xfrm flipV="1">
            <a:off x="5724128" y="3085541"/>
            <a:ext cx="840382" cy="235447"/>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12" name="TextBox 11"/>
          <p:cNvSpPr txBox="1"/>
          <p:nvPr/>
        </p:nvSpPr>
        <p:spPr>
          <a:xfrm>
            <a:off x="6477327" y="2859323"/>
            <a:ext cx="2723823" cy="923330"/>
          </a:xfrm>
          <a:prstGeom prst="rect">
            <a:avLst/>
          </a:prstGeom>
          <a:noFill/>
        </p:spPr>
        <p:txBody>
          <a:bodyPr wrap="none" rtlCol="0">
            <a:spAutoFit/>
          </a:bodyPr>
          <a:lstStyle/>
          <a:p>
            <a:pPr algn="ctr"/>
            <a:r>
              <a:rPr lang="en-US" altLang="ko-KR" dirty="0" smtClean="0"/>
              <a:t>In the proposed scheme,</a:t>
            </a:r>
          </a:p>
          <a:p>
            <a:pPr algn="ctr"/>
            <a:r>
              <a:rPr lang="en-US" altLang="ko-KR" dirty="0" smtClean="0"/>
              <a:t>ACK frame collision is</a:t>
            </a:r>
          </a:p>
          <a:p>
            <a:pPr algn="ctr"/>
            <a:r>
              <a:rPr lang="en-US" altLang="ko-KR" dirty="0" smtClean="0"/>
              <a:t>reduced. </a:t>
            </a:r>
          </a:p>
        </p:txBody>
      </p:sp>
      <p:sp>
        <p:nvSpPr>
          <p:cNvPr id="13" name="TextBox 12"/>
          <p:cNvSpPr txBox="1"/>
          <p:nvPr/>
        </p:nvSpPr>
        <p:spPr>
          <a:xfrm>
            <a:off x="6056252" y="4678194"/>
            <a:ext cx="3185552" cy="646331"/>
          </a:xfrm>
          <a:prstGeom prst="rect">
            <a:avLst/>
          </a:prstGeom>
          <a:noFill/>
        </p:spPr>
        <p:txBody>
          <a:bodyPr wrap="none" rtlCol="0">
            <a:spAutoFit/>
          </a:bodyPr>
          <a:lstStyle/>
          <a:p>
            <a:pPr algn="ctr"/>
            <a:r>
              <a:rPr lang="en-US" altLang="ko-KR" dirty="0" smtClean="0"/>
              <a:t>Due to frequent ACK collision</a:t>
            </a:r>
          </a:p>
          <a:p>
            <a:pPr algn="ctr"/>
            <a:r>
              <a:rPr lang="en-US" altLang="ko-KR" dirty="0" smtClean="0"/>
              <a:t>The performance is worst . </a:t>
            </a:r>
          </a:p>
        </p:txBody>
      </p:sp>
      <p:cxnSp>
        <p:nvCxnSpPr>
          <p:cNvPr id="14" name="직선 화살표 연결선 13"/>
          <p:cNvCxnSpPr/>
          <p:nvPr/>
        </p:nvCxnSpPr>
        <p:spPr bwMode="auto">
          <a:xfrm flipV="1">
            <a:off x="5469855" y="5157192"/>
            <a:ext cx="586397" cy="551181"/>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Tree>
    <p:extLst>
      <p:ext uri="{BB962C8B-B14F-4D97-AF65-F5344CB8AC3E}">
        <p14:creationId xmlns:p14="http://schemas.microsoft.com/office/powerpoint/2010/main" xmlns="" val="237030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Reliability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pic>
        <p:nvPicPr>
          <p:cNvPr id="2050" name="Picture 2" descr="C:\Users\Administrator\Google 드라이브\UC_Drive_shared\PAC Group\Multicasting Protocol\Simulation Result\sc1_reliability.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1" y="1412776"/>
            <a:ext cx="6786257" cy="508062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직사각형 5"/>
          <p:cNvSpPr/>
          <p:nvPr/>
        </p:nvSpPr>
        <p:spPr bwMode="auto">
          <a:xfrm>
            <a:off x="5580112" y="1900252"/>
            <a:ext cx="432048" cy="504056"/>
          </a:xfrm>
          <a:prstGeom prst="rect">
            <a:avLst/>
          </a:prstGeom>
          <a:noFill/>
          <a:ln w="381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cxnSp>
        <p:nvCxnSpPr>
          <p:cNvPr id="7" name="직선 화살표 연결선 6"/>
          <p:cNvCxnSpPr/>
          <p:nvPr/>
        </p:nvCxnSpPr>
        <p:spPr bwMode="auto">
          <a:xfrm>
            <a:off x="5940152" y="2152280"/>
            <a:ext cx="753199" cy="396043"/>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8" name="TextBox 7"/>
          <p:cNvSpPr txBox="1"/>
          <p:nvPr/>
        </p:nvSpPr>
        <p:spPr>
          <a:xfrm>
            <a:off x="6516216" y="2152280"/>
            <a:ext cx="2723823" cy="1200329"/>
          </a:xfrm>
          <a:prstGeom prst="rect">
            <a:avLst/>
          </a:prstGeom>
          <a:noFill/>
        </p:spPr>
        <p:txBody>
          <a:bodyPr wrap="none" rtlCol="0">
            <a:spAutoFit/>
          </a:bodyPr>
          <a:lstStyle/>
          <a:p>
            <a:pPr algn="ctr"/>
            <a:r>
              <a:rPr lang="en-US" altLang="ko-KR" dirty="0" smtClean="0"/>
              <a:t>In the proposed scheme,</a:t>
            </a:r>
          </a:p>
          <a:p>
            <a:pPr algn="ctr"/>
            <a:r>
              <a:rPr lang="en-US" altLang="ko-KR" dirty="0" smtClean="0"/>
              <a:t>ACK frame collision is</a:t>
            </a:r>
          </a:p>
          <a:p>
            <a:pPr algn="ctr"/>
            <a:r>
              <a:rPr lang="en-US" altLang="ko-KR" dirty="0" smtClean="0"/>
              <a:t>reduced. </a:t>
            </a:r>
            <a:r>
              <a:rPr lang="en-US" altLang="ko-KR" dirty="0" smtClean="0">
                <a:sym typeface="Wingdings" pitchFamily="2" charset="2"/>
              </a:rPr>
              <a:t></a:t>
            </a:r>
          </a:p>
          <a:p>
            <a:pPr algn="ctr"/>
            <a:r>
              <a:rPr lang="en-US" altLang="ko-KR" dirty="0" smtClean="0">
                <a:sym typeface="Wingdings" pitchFamily="2" charset="2"/>
              </a:rPr>
              <a:t>Reliability is improved.</a:t>
            </a:r>
            <a:endParaRPr lang="en-US" altLang="ko-KR" dirty="0" smtClean="0"/>
          </a:p>
        </p:txBody>
      </p:sp>
      <p:sp>
        <p:nvSpPr>
          <p:cNvPr id="10" name="직사각형 9"/>
          <p:cNvSpPr/>
          <p:nvPr/>
        </p:nvSpPr>
        <p:spPr bwMode="auto">
          <a:xfrm>
            <a:off x="1115616" y="4293096"/>
            <a:ext cx="432048" cy="504056"/>
          </a:xfrm>
          <a:prstGeom prst="rect">
            <a:avLst/>
          </a:prstGeom>
          <a:noFill/>
          <a:ln w="38100" cap="flat" cmpd="sng" algn="ctr">
            <a:solidFill>
              <a:srgbClr val="00B05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cxnSp>
        <p:nvCxnSpPr>
          <p:cNvPr id="11" name="직선 화살표 연결선 10"/>
          <p:cNvCxnSpPr/>
          <p:nvPr/>
        </p:nvCxnSpPr>
        <p:spPr bwMode="auto">
          <a:xfrm>
            <a:off x="1583060" y="4437112"/>
            <a:ext cx="753199" cy="396043"/>
          </a:xfrm>
          <a:prstGeom prst="straightConnector1">
            <a:avLst/>
          </a:prstGeom>
          <a:solidFill>
            <a:schemeClr val="accent1"/>
          </a:solidFill>
          <a:ln w="25400" cap="flat" cmpd="sng" algn="ctr">
            <a:solidFill>
              <a:schemeClr val="tx1"/>
            </a:solidFill>
            <a:prstDash val="solid"/>
            <a:round/>
            <a:headEnd type="none" w="med" len="med"/>
            <a:tailEnd type="arrow"/>
          </a:ln>
          <a:effectLst>
            <a:prstShdw prst="shdw17" dist="17961" dir="2700000">
              <a:schemeClr val="bg2"/>
            </a:prstShdw>
          </a:effectLst>
        </p:spPr>
      </p:cxnSp>
      <p:sp>
        <p:nvSpPr>
          <p:cNvPr id="12" name="TextBox 11"/>
          <p:cNvSpPr txBox="1"/>
          <p:nvPr/>
        </p:nvSpPr>
        <p:spPr>
          <a:xfrm>
            <a:off x="2369460" y="4545124"/>
            <a:ext cx="3698513" cy="923330"/>
          </a:xfrm>
          <a:prstGeom prst="rect">
            <a:avLst/>
          </a:prstGeom>
          <a:noFill/>
        </p:spPr>
        <p:txBody>
          <a:bodyPr wrap="none" rtlCol="0">
            <a:spAutoFit/>
          </a:bodyPr>
          <a:lstStyle/>
          <a:p>
            <a:pPr algn="ctr"/>
            <a:r>
              <a:rPr lang="en-US" altLang="ko-KR" dirty="0" smtClean="0"/>
              <a:t>Most of the ACK frames</a:t>
            </a:r>
          </a:p>
          <a:p>
            <a:pPr algn="ctr"/>
            <a:r>
              <a:rPr lang="en-US" altLang="ko-KR" dirty="0" smtClean="0"/>
              <a:t>are collided in ACK based scheme</a:t>
            </a:r>
          </a:p>
          <a:p>
            <a:pPr algn="ctr"/>
            <a:r>
              <a:rPr lang="en-US" altLang="ko-KR" dirty="0" smtClean="0">
                <a:sym typeface="Wingdings" pitchFamily="2" charset="2"/>
              </a:rPr>
              <a:t> Reliability get worse</a:t>
            </a:r>
            <a:r>
              <a:rPr lang="en-US" altLang="ko-KR" dirty="0" smtClean="0"/>
              <a:t> </a:t>
            </a:r>
          </a:p>
        </p:txBody>
      </p:sp>
    </p:spTree>
    <p:extLst>
      <p:ext uri="{BB962C8B-B14F-4D97-AF65-F5344CB8AC3E}">
        <p14:creationId xmlns:p14="http://schemas.microsoft.com/office/powerpoint/2010/main" xmlns="" val="154711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dirty="0" smtClean="0"/>
              <a:t>Jain’s </a:t>
            </a:r>
            <a:r>
              <a:rPr lang="en-US" altLang="ko-KR" dirty="0"/>
              <a:t>fairness index is always </a:t>
            </a:r>
            <a:r>
              <a:rPr lang="en-US" altLang="ko-KR" dirty="0" smtClean="0"/>
              <a:t>1 </a:t>
            </a:r>
          </a:p>
          <a:p>
            <a:pPr lvl="1"/>
            <a:r>
              <a:rPr lang="en-US" altLang="ko-KR" dirty="0" smtClean="0"/>
              <a:t>Since, the number of transmitters is 1.</a:t>
            </a:r>
          </a:p>
          <a:p>
            <a:pPr lvl="1"/>
            <a:endParaRPr lang="en-US" altLang="ko-KR" dirty="0" smtClean="0"/>
          </a:p>
          <a:p>
            <a:endParaRPr lang="ko-KR" altLang="en-US" dirty="0"/>
          </a:p>
          <a:p>
            <a:endParaRPr lang="ko-KR" altLang="en-US" dirty="0"/>
          </a:p>
          <a:p>
            <a:endParaRPr lang="ko-KR" altLang="en-US" dirty="0"/>
          </a:p>
        </p:txBody>
      </p:sp>
    </p:spTree>
    <p:extLst>
      <p:ext uri="{BB962C8B-B14F-4D97-AF65-F5344CB8AC3E}">
        <p14:creationId xmlns:p14="http://schemas.microsoft.com/office/powerpoint/2010/main" xmlns="" val="4003650237"/>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36136</TotalTime>
  <Words>766</Words>
  <Application>Microsoft Office PowerPoint</Application>
  <PresentationFormat>화면 슬라이드 쇼(4:3)</PresentationFormat>
  <Paragraphs>193</Paragraphs>
  <Slides>16</Slides>
  <Notes>1</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IEEE-P802_15</vt:lpstr>
      <vt:lpstr>슬라이드 1</vt:lpstr>
      <vt:lpstr>Performance Evaluation</vt:lpstr>
      <vt:lpstr>MAC Parameters Used in Simulations</vt:lpstr>
      <vt:lpstr>MAC Parameters Used in Simulations</vt:lpstr>
      <vt:lpstr>Performance Metrics</vt:lpstr>
      <vt:lpstr>Simulation Scenarios</vt:lpstr>
      <vt:lpstr>Area Sum Goodput (Scenario 1)</vt:lpstr>
      <vt:lpstr>Reliability (Scenario 1)</vt:lpstr>
      <vt:lpstr>Fairness (Scenario 1)</vt:lpstr>
      <vt:lpstr>Area Sum Goodput (Scenario 2)</vt:lpstr>
      <vt:lpstr>Reliability (Scenario 2)</vt:lpstr>
      <vt:lpstr>Fairness (Scenario 2)</vt:lpstr>
      <vt:lpstr>Area Sum Goodput (Scenario 3)</vt:lpstr>
      <vt:lpstr>Reliability (Scenario 3)</vt:lpstr>
      <vt:lpstr>Fairness (Scenario 3)</vt:lpstr>
      <vt:lpstr>Conclusion</vt:lpstr>
    </vt:vector>
  </TitlesOfParts>
  <Company>Chung-Ang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uc</cp:lastModifiedBy>
  <cp:revision>53</cp:revision>
  <cp:lastPrinted>1998-02-10T13:28:06Z</cp:lastPrinted>
  <dcterms:created xsi:type="dcterms:W3CDTF">2007-11-11T16:49:01Z</dcterms:created>
  <dcterms:modified xsi:type="dcterms:W3CDTF">2013-08-27T10:45:47Z</dcterms:modified>
</cp:coreProperties>
</file>