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3"/>
  </p:notesMasterIdLst>
  <p:handoutMasterIdLst>
    <p:handoutMasterId r:id="rId14"/>
  </p:handoutMasterIdLst>
  <p:sldIdLst>
    <p:sldId id="305" r:id="rId2"/>
    <p:sldId id="306" r:id="rId3"/>
    <p:sldId id="307" r:id="rId4"/>
    <p:sldId id="308" r:id="rId5"/>
    <p:sldId id="309" r:id="rId6"/>
    <p:sldId id="310" r:id="rId7"/>
    <p:sldId id="311" r:id="rId8"/>
    <p:sldId id="312" r:id="rId9"/>
    <p:sldId id="313" r:id="rId10"/>
    <p:sldId id="314" r:id="rId11"/>
    <p:sldId id="315" r:id="rId12"/>
  </p:sldIdLst>
  <p:sldSz cx="9144000" cy="6858000" type="screen4x3"/>
  <p:notesSz cx="9928225" cy="6797675"/>
  <p:embeddedFontLst>
    <p:embeddedFont>
      <p:font typeface="맑은 고딕" panose="020B0503020000020004" pitchFamily="50" charset="-127"/>
      <p:regular r:id="rId15"/>
      <p:bold r:id="rId16"/>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41">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33" autoAdjust="0"/>
    <p:restoredTop sz="78029" autoAdjust="0"/>
  </p:normalViewPr>
  <p:slideViewPr>
    <p:cSldViewPr>
      <p:cViewPr>
        <p:scale>
          <a:sx n="120" d="100"/>
          <a:sy n="120" d="100"/>
        </p:scale>
        <p:origin x="-762"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04"/>
    </p:cViewPr>
  </p:sorterViewPr>
  <p:notesViewPr>
    <p:cSldViewPr>
      <p:cViewPr varScale="1">
        <p:scale>
          <a:sx n="124" d="100"/>
          <a:sy n="124" d="100"/>
        </p:scale>
        <p:origin x="-714" y="-96"/>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1" y="70905"/>
            <a:ext cx="3856824"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95200" y="70905"/>
            <a:ext cx="330827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957615" y="6579801"/>
            <a:ext cx="308919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861920" y="6579801"/>
            <a:ext cx="198360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2D8E5585-AA48-4A6C-94A1-E9E28903A82C}" type="slidenum">
              <a:rPr lang="en-US"/>
              <a:pPr>
                <a:defRPr/>
              </a:pPr>
              <a:t>‹#›</a:t>
            </a:fld>
            <a:endParaRPr lang="en-US"/>
          </a:p>
        </p:txBody>
      </p:sp>
      <p:sp>
        <p:nvSpPr>
          <p:cNvPr id="33798"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3799" name="Rectangle 7"/>
          <p:cNvSpPr>
            <a:spLocks noChangeArrowheads="1"/>
          </p:cNvSpPr>
          <p:nvPr/>
        </p:nvSpPr>
        <p:spPr bwMode="auto">
          <a:xfrm>
            <a:off x="993503" y="6579801"/>
            <a:ext cx="1017277" cy="184666"/>
          </a:xfrm>
          <a:prstGeom prst="rect">
            <a:avLst/>
          </a:prstGeom>
          <a:noFill/>
          <a:ln w="9525">
            <a:noFill/>
            <a:miter lim="800000"/>
            <a:headEnd/>
            <a:tailEnd/>
          </a:ln>
        </p:spPr>
        <p:txBody>
          <a:bodyPr lIns="0" tIns="0" rIns="0" bIns="0">
            <a:spAutoFit/>
          </a:bodyPr>
          <a:lstStyle/>
          <a:p>
            <a:pPr defTabSz="933450"/>
            <a:r>
              <a:rPr lang="en-US"/>
              <a:t>Submission</a:t>
            </a:r>
          </a:p>
        </p:txBody>
      </p:sp>
      <p:sp>
        <p:nvSpPr>
          <p:cNvPr id="33800" name="Line 8"/>
          <p:cNvSpPr>
            <a:spLocks noChangeShapeType="1"/>
          </p:cNvSpPr>
          <p:nvPr/>
        </p:nvSpPr>
        <p:spPr bwMode="auto">
          <a:xfrm>
            <a:off x="993503" y="6570463"/>
            <a:ext cx="81620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9106959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935760" y="11767"/>
            <a:ext cx="391966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1748" name="Rectangle 4"/>
          <p:cNvSpPr>
            <a:spLocks noGrp="1" noRot="1" noChangeAspect="1" noChangeArrowheads="1" noTextEdit="1"/>
          </p:cNvSpPr>
          <p:nvPr>
            <p:ph type="sldImg" idx="2"/>
          </p:nvPr>
        </p:nvSpPr>
        <p:spPr bwMode="auto">
          <a:xfrm>
            <a:off x="3270250" y="514350"/>
            <a:ext cx="3387725" cy="25400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8"/>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89"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4199881" y="6581358"/>
            <a:ext cx="114804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CFCFFB1B-5E61-421F-B527-E02EA7E834D2}" type="slidenum">
              <a:rPr lang="en-US"/>
              <a:pPr>
                <a:defRPr/>
              </a:pPr>
              <a:t>‹#›</a:t>
            </a:fld>
            <a:endParaRPr lang="en-US"/>
          </a:p>
        </p:txBody>
      </p:sp>
      <p:sp>
        <p:nvSpPr>
          <p:cNvPr id="31752" name="Rectangle 8"/>
          <p:cNvSpPr>
            <a:spLocks noChangeArrowheads="1"/>
          </p:cNvSpPr>
          <p:nvPr/>
        </p:nvSpPr>
        <p:spPr bwMode="auto">
          <a:xfrm>
            <a:off x="1035959" y="6581358"/>
            <a:ext cx="1018976" cy="184666"/>
          </a:xfrm>
          <a:prstGeom prst="rect">
            <a:avLst/>
          </a:prstGeom>
          <a:noFill/>
          <a:ln w="9525">
            <a:noFill/>
            <a:miter lim="800000"/>
            <a:headEnd/>
            <a:tailEnd/>
          </a:ln>
        </p:spPr>
        <p:txBody>
          <a:bodyPr lIns="0" tIns="0" rIns="0" bIns="0">
            <a:spAutoFit/>
          </a:bodyPr>
          <a:lstStyle/>
          <a:p>
            <a:r>
              <a:rPr lang="en-US"/>
              <a:t>Submission</a:t>
            </a:r>
          </a:p>
        </p:txBody>
      </p:sp>
      <p:sp>
        <p:nvSpPr>
          <p:cNvPr id="31753"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1754"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머리글 개체 틀 1"/>
          <p:cNvSpPr>
            <a:spLocks noGrp="1"/>
          </p:cNvSpPr>
          <p:nvPr>
            <p:ph type="hdr" sz="quarter"/>
          </p:nvPr>
        </p:nvSpPr>
        <p:spPr>
          <a:xfrm>
            <a:off x="0" y="1"/>
            <a:ext cx="4301778" cy="339261"/>
          </a:xfrm>
          <a:prstGeom prst="rect">
            <a:avLst/>
          </a:prstGeom>
        </p:spPr>
        <p:txBody>
          <a:bodyPr vert="horz" lIns="91440" tIns="45720" rIns="91440" bIns="45720" rtlCol="0"/>
          <a:lstStyle>
            <a:lvl1pPr algn="l">
              <a:defRPr sz="1200"/>
            </a:lvl1pPr>
          </a:lstStyle>
          <a:p>
            <a:endParaRPr lang="ko-KR" altLang="en-US"/>
          </a:p>
        </p:txBody>
      </p:sp>
    </p:spTree>
    <p:extLst>
      <p:ext uri="{BB962C8B-B14F-4D97-AF65-F5344CB8AC3E}">
        <p14:creationId xmlns:p14="http://schemas.microsoft.com/office/powerpoint/2010/main" val="18083150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Soojung</a:t>
            </a:r>
            <a:r>
              <a:rPr lang="en-US" altLang="ko-KR" dirty="0" smtClean="0"/>
              <a:t> Jung </a:t>
            </a:r>
            <a:r>
              <a:rPr lang="en-US" altLang="ko-KR" i="1" dirty="0" smtClean="0"/>
              <a:t>et al</a:t>
            </a:r>
            <a:r>
              <a:rPr lang="en-US" altLang="ko-KR" dirty="0" smtClean="0"/>
              <a:t>.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BD87155-569B-4DBA-8749-719998213F1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August</a:t>
            </a:r>
            <a:r>
              <a:rPr lang="en-US" dirty="0" smtClean="0"/>
              <a: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solidFill>
                  <a:srgbClr val="FF0000"/>
                </a:solidFill>
              </a:rPr>
              <a:t>1</a:t>
            </a:r>
            <a:r>
              <a:rPr lang="en-US" altLang="ko-KR" baseline="30000" dirty="0" smtClean="0">
                <a:solidFill>
                  <a:srgbClr val="FF0000"/>
                </a:solidFill>
              </a:rPr>
              <a:t>st</a:t>
            </a:r>
            <a:r>
              <a:rPr lang="en-US" altLang="ko-KR" dirty="0" smtClean="0">
                <a:solidFill>
                  <a:srgbClr val="FF0000"/>
                </a:solidFill>
              </a:rPr>
              <a:t> Author name is here</a:t>
            </a:r>
            <a:r>
              <a:rPr lang="en-US" altLang="ko-KR" dirty="0" smtClean="0"/>
              <a:t> </a:t>
            </a:r>
            <a:r>
              <a:rPr lang="en-US" altLang="ko-KR" i="1" dirty="0" smtClean="0"/>
              <a:t>et al</a:t>
            </a:r>
            <a:r>
              <a:rPr lang="en-US" altLang="ko-KR" dirty="0" smtClean="0"/>
              <a:t>.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2C54A7A-5A59-455E-AA82-2453163CF1B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August </a:t>
            </a:r>
            <a:r>
              <a:rPr lang="en-US"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solidFill>
                  <a:srgbClr val="FF0000"/>
                </a:solidFill>
              </a:rPr>
              <a:t>1</a:t>
            </a:r>
            <a:r>
              <a:rPr lang="en-US" altLang="ko-KR" baseline="30000" dirty="0" smtClean="0">
                <a:solidFill>
                  <a:srgbClr val="FF0000"/>
                </a:solidFill>
              </a:rPr>
              <a:t>st</a:t>
            </a:r>
            <a:r>
              <a:rPr lang="en-US" altLang="ko-KR" dirty="0" smtClean="0">
                <a:solidFill>
                  <a:srgbClr val="FF0000"/>
                </a:solidFill>
              </a:rPr>
              <a:t> Author name is here</a:t>
            </a:r>
            <a:r>
              <a:rPr lang="en-US" altLang="ko-KR" dirty="0" smtClean="0"/>
              <a:t> </a:t>
            </a:r>
            <a:r>
              <a:rPr lang="en-US" altLang="ko-KR" i="1" dirty="0" smtClean="0"/>
              <a:t>et al</a:t>
            </a:r>
            <a:r>
              <a:rPr lang="en-US" altLang="ko-KR" dirty="0" smtClean="0"/>
              <a:t>.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10406C-0A4B-4287-86CB-E69B38A4FC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atin typeface="Times New Roman" panose="02020603050405020304" pitchFamily="18" charset="0"/>
                <a:cs typeface="Times New Roman" panose="02020603050405020304" pitchFamily="18" charset="0"/>
              </a:defRPr>
            </a:lvl1pPr>
            <a:lvl2pPr>
              <a:defRPr sz="24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1800">
                <a:latin typeface="Times New Roman" panose="02020603050405020304" pitchFamily="18" charset="0"/>
                <a:cs typeface="Times New Roman" panose="02020603050405020304" pitchFamily="18" charset="0"/>
              </a:defRPr>
            </a:lvl4pPr>
            <a:lvl5pPr>
              <a:defRPr sz="1600">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Soojung</a:t>
            </a:r>
            <a:r>
              <a:rPr lang="en-US" altLang="ko-KR" dirty="0" smtClean="0"/>
              <a:t> Jung </a:t>
            </a:r>
            <a:r>
              <a:rPr lang="en-US" altLang="ko-KR" i="1" dirty="0" smtClean="0"/>
              <a:t>et al</a:t>
            </a:r>
            <a:r>
              <a:rPr lang="en-US" altLang="ko-KR" dirty="0" smtClean="0"/>
              <a:t>.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9C01A0F-06F9-4140-BBA2-80574D575D1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Soojung</a:t>
            </a:r>
            <a:r>
              <a:rPr lang="en-US" altLang="ko-KR" dirty="0" smtClean="0"/>
              <a:t> Jung </a:t>
            </a:r>
            <a:r>
              <a:rPr lang="en-US" altLang="ko-KR" i="1" dirty="0" smtClean="0"/>
              <a:t>et al</a:t>
            </a:r>
            <a:r>
              <a:rPr lang="en-US" altLang="ko-KR" dirty="0" smtClean="0"/>
              <a:t>.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6514D2A-9BD7-4A93-B0DC-0D60FAB3B44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err="1" smtClean="0"/>
              <a:t>Soojung</a:t>
            </a:r>
            <a:r>
              <a:rPr lang="en-US" altLang="ko-KR" dirty="0" smtClean="0"/>
              <a:t> Jung </a:t>
            </a:r>
            <a:r>
              <a:rPr lang="en-US" altLang="ko-KR" i="1" dirty="0" smtClean="0"/>
              <a:t>et al</a:t>
            </a:r>
            <a:r>
              <a:rPr lang="en-US" altLang="ko-KR" dirty="0" smtClean="0"/>
              <a:t>.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92954C1-6C84-4239-A96E-C19FF0AABCB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err="1" smtClean="0"/>
              <a:t>Soojung</a:t>
            </a:r>
            <a:r>
              <a:rPr lang="en-US" altLang="ko-KR" dirty="0" smtClean="0"/>
              <a:t> Jung </a:t>
            </a:r>
            <a:r>
              <a:rPr lang="en-US" altLang="ko-KR" i="1" dirty="0" smtClean="0"/>
              <a:t>et al</a:t>
            </a:r>
            <a:r>
              <a:rPr lang="en-US" altLang="ko-KR" dirty="0" smtClean="0"/>
              <a:t>.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6D594534-8821-4151-ABBA-265043A4FA9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ko-KR" dirty="0" err="1" smtClean="0"/>
              <a:t>Soojung</a:t>
            </a:r>
            <a:r>
              <a:rPr lang="en-US" altLang="ko-KR" dirty="0" smtClean="0"/>
              <a:t> Jung </a:t>
            </a:r>
            <a:r>
              <a:rPr lang="en-US" altLang="ko-KR" i="1" dirty="0" smtClean="0"/>
              <a:t>et al</a:t>
            </a:r>
            <a:r>
              <a:rPr lang="en-US" altLang="ko-KR" dirty="0" smtClean="0"/>
              <a:t>. (ETRI)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7C5A047-55A6-4834-BE02-040B442471B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ko-KR" dirty="0" err="1" smtClean="0"/>
              <a:t>Soojung</a:t>
            </a:r>
            <a:r>
              <a:rPr lang="en-US" altLang="ko-KR" dirty="0" smtClean="0"/>
              <a:t> Jung </a:t>
            </a:r>
            <a:r>
              <a:rPr lang="en-US" altLang="ko-KR" i="1" dirty="0" smtClean="0"/>
              <a:t>et al</a:t>
            </a:r>
            <a:r>
              <a:rPr lang="en-US" altLang="ko-KR" dirty="0" smtClean="0"/>
              <a:t>. (ETRI)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2F5E963-C4FC-40A9-B136-96EC9B729A6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err="1" smtClean="0"/>
              <a:t>Soojung</a:t>
            </a:r>
            <a:r>
              <a:rPr lang="en-US" altLang="ko-KR" dirty="0" smtClean="0"/>
              <a:t> Jung </a:t>
            </a:r>
            <a:r>
              <a:rPr lang="en-US" altLang="ko-KR" i="1" dirty="0" smtClean="0"/>
              <a:t>et al</a:t>
            </a:r>
            <a:r>
              <a:rPr lang="en-US" altLang="ko-KR" dirty="0" smtClean="0"/>
              <a:t>.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62B2F87-19E7-4E1F-BB6E-A09D847E5D4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August</a:t>
            </a:r>
            <a:r>
              <a:rPr lang="en-US" dirty="0" smtClean="0"/>
              <a: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solidFill>
                  <a:srgbClr val="FF0000"/>
                </a:solidFill>
              </a:rPr>
              <a:t>1</a:t>
            </a:r>
            <a:r>
              <a:rPr lang="en-US" altLang="ko-KR" baseline="30000" dirty="0" smtClean="0">
                <a:solidFill>
                  <a:srgbClr val="FF0000"/>
                </a:solidFill>
              </a:rPr>
              <a:t>st</a:t>
            </a:r>
            <a:r>
              <a:rPr lang="en-US" altLang="ko-KR" dirty="0" smtClean="0">
                <a:solidFill>
                  <a:srgbClr val="FF0000"/>
                </a:solidFill>
              </a:rPr>
              <a:t> Author name is here</a:t>
            </a:r>
            <a:r>
              <a:rPr lang="en-US" altLang="ko-KR" dirty="0" smtClean="0"/>
              <a:t> </a:t>
            </a:r>
            <a:r>
              <a:rPr lang="en-US" altLang="ko-KR" i="1" dirty="0" smtClean="0"/>
              <a:t>et al</a:t>
            </a:r>
            <a:r>
              <a:rPr lang="en-US" altLang="ko-KR" dirty="0" smtClean="0"/>
              <a:t>.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9BF9032-C89B-41FF-8C68-F32C8D81AC67}"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August 2013</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err="1" smtClean="0"/>
              <a:t>Soojung</a:t>
            </a:r>
            <a:r>
              <a:rPr lang="en-US" dirty="0" smtClean="0"/>
              <a:t> Jung </a:t>
            </a:r>
            <a:r>
              <a:rPr lang="en-US" i="1" dirty="0" smtClean="0"/>
              <a:t>et al</a:t>
            </a:r>
            <a:r>
              <a:rPr lang="en-US" dirty="0" smtClean="0"/>
              <a:t>. (ETRI)</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B3B30CBC-5D18-4001-9779-31978EB400F5}" type="slidenum">
              <a:rPr lang="en-US"/>
              <a:pPr>
                <a:defRPr/>
              </a:pPr>
              <a:t>‹#›</a:t>
            </a:fld>
            <a:endParaRPr lang="en-US"/>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p:spPr>
        <p:txBody>
          <a:bodyPr lIns="0" tIns="0" rIns="0" bIns="0" anchor="b">
            <a:spAutoFit/>
          </a:bodyPr>
          <a:lstStyle/>
          <a:p>
            <a:pPr lvl="4" algn="r"/>
            <a:r>
              <a:rPr lang="en-US" sz="1400" b="1" dirty="0"/>
              <a:t>Doc: IEEE </a:t>
            </a:r>
            <a:r>
              <a:rPr lang="en-US" sz="1400" b="1" dirty="0" smtClean="0"/>
              <a:t>802.15-13-</a:t>
            </a:r>
            <a:r>
              <a:rPr lang="en-US" sz="1400" b="1" dirty="0" smtClean="0">
                <a:solidFill>
                  <a:schemeClr val="tx1"/>
                </a:solidFill>
              </a:rPr>
              <a:t>0487</a:t>
            </a:r>
            <a:r>
              <a:rPr lang="en-US" sz="1400" b="1" dirty="0" smtClean="0"/>
              <a:t>-00-0008</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w="9525">
            <a:noFill/>
            <a:miter lim="800000"/>
            <a:headEnd/>
            <a:tailEnd/>
          </a:ln>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pPr>
              <a:defRPr/>
            </a:pPr>
            <a:r>
              <a:rPr lang="en-US" smtClean="0"/>
              <a:t>August 2013</a:t>
            </a:r>
            <a:endParaRPr lang="en-US" dirty="0"/>
          </a:p>
        </p:txBody>
      </p:sp>
      <p:sp>
        <p:nvSpPr>
          <p:cNvPr id="3" name="바닥글 개체 틀 2"/>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C2F5E963-C4FC-40A9-B136-96EC9B729A6E}" type="slidenum">
              <a:rPr lang="en-US" smtClean="0"/>
              <a:pPr>
                <a:defRPr/>
              </a:pPr>
              <a:t>1</a:t>
            </a:fld>
            <a:endParaRPr lang="en-US"/>
          </a:p>
        </p:txBody>
      </p:sp>
      <p:sp>
        <p:nvSpPr>
          <p:cNvPr id="6" name="Rectangle 3"/>
          <p:cNvSpPr>
            <a:spLocks noChangeArrowheads="1"/>
          </p:cNvSpPr>
          <p:nvPr/>
        </p:nvSpPr>
        <p:spPr bwMode="auto">
          <a:xfrm>
            <a:off x="152400" y="609600"/>
            <a:ext cx="8991600" cy="5509200"/>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[Enhancing and missing simulation result for PAC operating </a:t>
            </a:r>
            <a:r>
              <a:rPr lang="en-US" sz="1600" dirty="0">
                <a:solidFill>
                  <a:schemeClr val="tx2"/>
                </a:solidFill>
              </a:rPr>
              <a:t>in synchronous </a:t>
            </a:r>
            <a:r>
              <a:rPr lang="en-US" sz="1600" dirty="0" smtClean="0">
                <a:solidFill>
                  <a:schemeClr val="tx2"/>
                </a:solidFill>
              </a:rPr>
              <a:t>mode(MAC)]</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 August 25</a:t>
            </a:r>
            <a:r>
              <a:rPr lang="en-US" sz="1600" baseline="30000" dirty="0" smtClean="0">
                <a:solidFill>
                  <a:schemeClr val="tx2"/>
                </a:solidFill>
              </a:rPr>
              <a:t>th</a:t>
            </a:r>
            <a:r>
              <a:rPr lang="en-US" sz="1600" dirty="0" smtClean="0">
                <a:solidFill>
                  <a:schemeClr val="tx2"/>
                </a:solidFill>
              </a:rPr>
              <a:t>, 2013 </a:t>
            </a:r>
            <a:r>
              <a:rPr lang="en-US" sz="1600" dirty="0">
                <a:solidFill>
                  <a:schemeClr val="tx2"/>
                </a:solidFill>
              </a:rPr>
              <a:t>]</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altLang="ko-KR" sz="1600" dirty="0" err="1">
                <a:solidFill>
                  <a:schemeClr val="tx2"/>
                </a:solidFill>
              </a:rPr>
              <a:t>Soojung</a:t>
            </a:r>
            <a:r>
              <a:rPr lang="en-US" altLang="ko-KR" sz="1600" dirty="0">
                <a:solidFill>
                  <a:schemeClr val="tx2"/>
                </a:solidFill>
              </a:rPr>
              <a:t> Jung </a:t>
            </a:r>
            <a:r>
              <a:rPr lang="en-US" altLang="ko-KR" sz="1600" dirty="0" smtClean="0">
                <a:solidFill>
                  <a:schemeClr val="tx2"/>
                </a:solidFill>
              </a:rPr>
              <a:t>,</a:t>
            </a:r>
            <a:r>
              <a:rPr lang="en-US" altLang="ko-KR" sz="1600" dirty="0" err="1" smtClean="0">
                <a:solidFill>
                  <a:schemeClr val="tx2"/>
                </a:solidFill>
              </a:rPr>
              <a:t>Seungkwon</a:t>
            </a:r>
            <a:r>
              <a:rPr lang="en-US" altLang="ko-KR" sz="1600" dirty="0" smtClean="0">
                <a:solidFill>
                  <a:schemeClr val="tx2"/>
                </a:solidFill>
              </a:rPr>
              <a:t> Cho, </a:t>
            </a:r>
            <a:r>
              <a:rPr lang="en-US" altLang="ko-KR" sz="1600" dirty="0" err="1" smtClean="0">
                <a:solidFill>
                  <a:schemeClr val="tx2"/>
                </a:solidFill>
              </a:rPr>
              <a:t>Hyungjin</a:t>
            </a:r>
            <a:r>
              <a:rPr lang="en-US" altLang="ko-KR" sz="1600" dirty="0" smtClean="0">
                <a:solidFill>
                  <a:schemeClr val="tx2"/>
                </a:solidFill>
              </a:rPr>
              <a:t> </a:t>
            </a:r>
            <a:r>
              <a:rPr lang="en-US" altLang="ko-KR" sz="1600" dirty="0">
                <a:solidFill>
                  <a:schemeClr val="tx2"/>
                </a:solidFill>
              </a:rPr>
              <a:t>Kim, </a:t>
            </a:r>
            <a:r>
              <a:rPr lang="en-US" altLang="ko-KR" sz="1600" dirty="0" err="1" smtClean="0">
                <a:solidFill>
                  <a:schemeClr val="tx2"/>
                </a:solidFill>
              </a:rPr>
              <a:t>Seokki</a:t>
            </a:r>
            <a:r>
              <a:rPr lang="en-US" altLang="ko-KR" sz="1600" dirty="0" smtClean="0">
                <a:solidFill>
                  <a:schemeClr val="tx2"/>
                </a:solidFill>
              </a:rPr>
              <a:t> </a:t>
            </a:r>
            <a:r>
              <a:rPr lang="en-US" altLang="ko-KR" sz="1600" dirty="0" smtClean="0">
                <a:solidFill>
                  <a:schemeClr val="tx2"/>
                </a:solidFill>
              </a:rPr>
              <a:t>Kim </a:t>
            </a:r>
            <a:r>
              <a:rPr lang="en-US" sz="1600" dirty="0" smtClean="0">
                <a:solidFill>
                  <a:schemeClr val="tx2"/>
                </a:solidFill>
              </a:rPr>
              <a:t>and </a:t>
            </a:r>
            <a:r>
              <a:rPr lang="en-US" sz="1600" dirty="0" smtClean="0">
                <a:solidFill>
                  <a:schemeClr val="tx2"/>
                </a:solidFill>
              </a:rPr>
              <a:t>Sungcheol Chang</a:t>
            </a:r>
            <a:r>
              <a:rPr lang="en-US" sz="1600" dirty="0" smtClean="0"/>
              <a:t>] </a:t>
            </a:r>
            <a:endParaRPr lang="en-US" sz="1600" dirty="0"/>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[E</a:t>
            </a:r>
            <a:r>
              <a:rPr lang="en-US" sz="1600" dirty="0" smtClean="0"/>
              <a:t>TRI]</a:t>
            </a:r>
            <a:endParaRPr lang="en-US" sz="1600" dirty="0"/>
          </a:p>
          <a:p>
            <a:pPr>
              <a:defRPr/>
            </a:pPr>
            <a:r>
              <a:rPr lang="en-US" sz="1600" b="1" dirty="0">
                <a:solidFill>
                  <a:schemeClr val="tx2"/>
                </a:solidFill>
              </a:rPr>
              <a:t>Address: </a:t>
            </a:r>
            <a:r>
              <a:rPr lang="en-US" sz="1600" dirty="0" smtClean="0">
                <a:solidFill>
                  <a:schemeClr val="tx2"/>
                </a:solidFill>
              </a:rPr>
              <a:t>[218 Gajeong-ro</a:t>
            </a:r>
            <a:r>
              <a:rPr lang="en-US" sz="1600" dirty="0" smtClean="0"/>
              <a:t>, Yuseong-gu, 305-700, Republic of Korea</a:t>
            </a:r>
            <a:r>
              <a:rPr lang="en-US" sz="1600" dirty="0" smtClean="0">
                <a:solidFill>
                  <a:schemeClr val="tx2"/>
                </a:solidFill>
              </a:rPr>
              <a:t>]</a:t>
            </a:r>
            <a:endParaRPr lang="en-US" sz="1600" dirty="0">
              <a:solidFill>
                <a:schemeClr val="tx2"/>
              </a:solidFill>
            </a:endParaRPr>
          </a:p>
          <a:p>
            <a:pPr>
              <a:defRPr/>
            </a:pP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a:t>[+</a:t>
            </a:r>
            <a:r>
              <a:rPr lang="en-US" sz="1600" dirty="0" smtClean="0"/>
              <a:t>82-42-861-1966</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a:t>
            </a:r>
            <a:r>
              <a:rPr lang="en-US" sz="1600" dirty="0" smtClean="0">
                <a:solidFill>
                  <a:schemeClr val="tx2"/>
                </a:solidFill>
              </a:rPr>
              <a:t>[sjjung@etri.re.kr</a:t>
            </a:r>
            <a:r>
              <a:rPr lang="en-US" sz="1600" dirty="0" smtClean="0">
                <a:solidFill>
                  <a:schemeClr val="tx2"/>
                </a:solidFill>
              </a:rPr>
              <a:t>]</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In response to </a:t>
            </a:r>
            <a:r>
              <a:rPr lang="en-US" sz="1600" dirty="0" smtClean="0"/>
              <a:t>the solicitation of submission of “Enhancing and missing simulations” announced in the previous PAC meeting in July.</a:t>
            </a:r>
            <a:r>
              <a:rPr lang="en-US" sz="1600" dirty="0" smtClean="0">
                <a:solidFill>
                  <a:schemeClr val="tx2"/>
                </a:solidFill>
              </a:rPr>
              <a:t>]</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[This document </a:t>
            </a:r>
            <a:r>
              <a:rPr lang="en-US" sz="1600" dirty="0" smtClean="0">
                <a:solidFill>
                  <a:schemeClr val="tx2"/>
                </a:solidFill>
              </a:rPr>
              <a:t>includes enhancing and missing simulation result for PAC operating in synchronous </a:t>
            </a:r>
            <a:r>
              <a:rPr lang="en-US" sz="1600" dirty="0" smtClean="0">
                <a:solidFill>
                  <a:schemeClr val="tx2"/>
                </a:solidFill>
              </a:rPr>
              <a:t>mode(MAC)]</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[To provide m</a:t>
            </a:r>
            <a:r>
              <a:rPr lang="en-US" sz="1600" dirty="0" smtClean="0"/>
              <a:t>aterials </a:t>
            </a:r>
            <a:r>
              <a:rPr lang="en-US" sz="1600" dirty="0"/>
              <a:t>for </a:t>
            </a:r>
            <a:r>
              <a:rPr lang="en-US" sz="1600" dirty="0" smtClean="0"/>
              <a:t>discussion in </a:t>
            </a:r>
            <a:r>
              <a:rPr lang="en-US" sz="1600" dirty="0"/>
              <a:t>802.15.8 TG</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06786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discovery procedure</a:t>
            </a:r>
            <a:endParaRPr lang="ko-KR" altLang="en-US" dirty="0"/>
          </a:p>
        </p:txBody>
      </p:sp>
      <p:sp>
        <p:nvSpPr>
          <p:cNvPr id="3" name="내용 개체 틀 2"/>
          <p:cNvSpPr>
            <a:spLocks noGrp="1"/>
          </p:cNvSpPr>
          <p:nvPr>
            <p:ph idx="1"/>
          </p:nvPr>
        </p:nvSpPr>
        <p:spPr/>
        <p:txBody>
          <a:bodyPr/>
          <a:lstStyle/>
          <a:p>
            <a:r>
              <a:rPr lang="en-US" altLang="ko-KR" dirty="0"/>
              <a:t>CDF of latency</a:t>
            </a: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10</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514600"/>
            <a:ext cx="5334000"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직선 화살표 연결선 7"/>
          <p:cNvCxnSpPr/>
          <p:nvPr/>
        </p:nvCxnSpPr>
        <p:spPr bwMode="auto">
          <a:xfrm>
            <a:off x="2819400" y="4267200"/>
            <a:ext cx="786777" cy="0"/>
          </a:xfrm>
          <a:prstGeom prst="straightConnector1">
            <a:avLst/>
          </a:prstGeom>
          <a:solidFill>
            <a:schemeClr val="accent1"/>
          </a:solidFill>
          <a:ln w="12700" cap="rnd" cmpd="sng" algn="ctr">
            <a:solidFill>
              <a:srgbClr val="FF0000"/>
            </a:solidFill>
            <a:prstDash val="sysDot"/>
            <a:round/>
            <a:headEnd type="arrow"/>
            <a:tailEnd type="arrow"/>
          </a:ln>
          <a:effectLst/>
        </p:spPr>
      </p:cxnSp>
      <p:sp>
        <p:nvSpPr>
          <p:cNvPr id="9" name="TextBox 8"/>
          <p:cNvSpPr txBox="1"/>
          <p:nvPr/>
        </p:nvSpPr>
        <p:spPr>
          <a:xfrm>
            <a:off x="2928923" y="4014622"/>
            <a:ext cx="665567" cy="246221"/>
          </a:xfrm>
          <a:prstGeom prst="rect">
            <a:avLst/>
          </a:prstGeom>
          <a:noFill/>
        </p:spPr>
        <p:txBody>
          <a:bodyPr wrap="none" rtlCol="0">
            <a:spAutoFit/>
          </a:bodyPr>
          <a:lstStyle/>
          <a:p>
            <a:r>
              <a:rPr lang="en-US" altLang="ko-KR" sz="1000" b="1" dirty="0" smtClean="0">
                <a:solidFill>
                  <a:srgbClr val="FF0000"/>
                </a:solidFill>
              </a:rPr>
              <a:t>3~7  UFs</a:t>
            </a:r>
            <a:endParaRPr lang="ko-KR" altLang="en-US" sz="1000" b="1" dirty="0">
              <a:solidFill>
                <a:srgbClr val="FF0000"/>
              </a:solidFill>
            </a:endParaRPr>
          </a:p>
        </p:txBody>
      </p:sp>
      <p:cxnSp>
        <p:nvCxnSpPr>
          <p:cNvPr id="10" name="직선 연결선 9"/>
          <p:cNvCxnSpPr/>
          <p:nvPr/>
        </p:nvCxnSpPr>
        <p:spPr bwMode="auto">
          <a:xfrm>
            <a:off x="2843709" y="2762250"/>
            <a:ext cx="0" cy="3505200"/>
          </a:xfrm>
          <a:prstGeom prst="line">
            <a:avLst/>
          </a:prstGeom>
          <a:solidFill>
            <a:schemeClr val="accent1"/>
          </a:solidFill>
          <a:ln w="15875" cap="flat" cmpd="sng" algn="ctr">
            <a:solidFill>
              <a:schemeClr val="accent2"/>
            </a:solidFill>
            <a:prstDash val="sysDot"/>
            <a:round/>
            <a:headEnd type="none" w="sm" len="sm"/>
            <a:tailEnd type="none" w="sm" len="sm"/>
          </a:ln>
          <a:effectLst/>
        </p:spPr>
      </p:cxnSp>
      <p:cxnSp>
        <p:nvCxnSpPr>
          <p:cNvPr id="11" name="직선 연결선 10"/>
          <p:cNvCxnSpPr/>
          <p:nvPr/>
        </p:nvCxnSpPr>
        <p:spPr bwMode="auto">
          <a:xfrm>
            <a:off x="3606177" y="2743199"/>
            <a:ext cx="0" cy="3505199"/>
          </a:xfrm>
          <a:prstGeom prst="line">
            <a:avLst/>
          </a:prstGeom>
          <a:solidFill>
            <a:schemeClr val="accent1"/>
          </a:solidFill>
          <a:ln w="15875" cap="flat" cmpd="sng" algn="ctr">
            <a:solidFill>
              <a:schemeClr val="accent2"/>
            </a:solidFill>
            <a:prstDash val="sysDot"/>
            <a:round/>
            <a:headEnd type="none" w="sm" len="sm"/>
            <a:tailEnd type="none" w="sm" len="sm"/>
          </a:ln>
          <a:effectLst/>
        </p:spPr>
      </p:cxnSp>
    </p:spTree>
    <p:extLst>
      <p:ext uri="{BB962C8B-B14F-4D97-AF65-F5344CB8AC3E}">
        <p14:creationId xmlns:p14="http://schemas.microsoft.com/office/powerpoint/2010/main" val="1726778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r>
              <a:rPr lang="en-US" altLang="ko-KR" dirty="0"/>
              <a:t>[1] 15-12-0568-07-0008 , “IEEE 802.15.8 Technical Guide Document(TGD)”</a:t>
            </a:r>
          </a:p>
          <a:p>
            <a:r>
              <a:rPr lang="en-US" altLang="ko-KR" dirty="0"/>
              <a:t>[2] 15-13-0390-01-0008, “A MAC proposal for PAC operating in synchronous mode”</a:t>
            </a: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11</a:t>
            </a:fld>
            <a:endParaRPr lang="en-US"/>
          </a:p>
        </p:txBody>
      </p:sp>
    </p:spTree>
    <p:extLst>
      <p:ext uri="{BB962C8B-B14F-4D97-AF65-F5344CB8AC3E}">
        <p14:creationId xmlns:p14="http://schemas.microsoft.com/office/powerpoint/2010/main" val="3119530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Contents</a:t>
            </a:r>
            <a:endParaRPr lang="ko-KR" altLang="en-US" dirty="0"/>
          </a:p>
        </p:txBody>
      </p:sp>
      <p:sp>
        <p:nvSpPr>
          <p:cNvPr id="3" name="내용 개체 틀 2"/>
          <p:cNvSpPr>
            <a:spLocks noGrp="1"/>
          </p:cNvSpPr>
          <p:nvPr>
            <p:ph idx="1"/>
          </p:nvPr>
        </p:nvSpPr>
        <p:spPr/>
        <p:txBody>
          <a:bodyPr/>
          <a:lstStyle/>
          <a:p>
            <a:r>
              <a:rPr lang="en-US" altLang="ko-KR" dirty="0"/>
              <a:t>Performance of discovery procedure</a:t>
            </a:r>
          </a:p>
          <a:p>
            <a:r>
              <a:rPr lang="en-US" altLang="ko-KR" dirty="0"/>
              <a:t>Performance of data communication</a:t>
            </a:r>
          </a:p>
          <a:p>
            <a:r>
              <a:rPr lang="en-US" altLang="ko-KR" dirty="0"/>
              <a:t>References</a:t>
            </a:r>
          </a:p>
          <a:p>
            <a:pPr lvl="1"/>
            <a:endParaRPr lang="en-US" altLang="ko-KR" dirty="0"/>
          </a:p>
          <a:p>
            <a:pPr lvl="1"/>
            <a:r>
              <a:rPr lang="en-US" altLang="ko-KR" dirty="0"/>
              <a:t>This documents presents simulation results </a:t>
            </a:r>
            <a:r>
              <a:rPr lang="en-US" altLang="ko-KR" dirty="0">
                <a:solidFill>
                  <a:schemeClr val="tx2"/>
                </a:solidFill>
              </a:rPr>
              <a:t>for PAC operating in synchronous mode (DCN:</a:t>
            </a:r>
            <a:r>
              <a:rPr lang="en-US" altLang="ko-KR" dirty="0"/>
              <a:t>15-13-390-01-008[2])</a:t>
            </a:r>
          </a:p>
          <a:p>
            <a:pPr marL="0" indent="0">
              <a:buNone/>
            </a:pPr>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2</a:t>
            </a:fld>
            <a:endParaRPr lang="en-US"/>
          </a:p>
        </p:txBody>
      </p:sp>
    </p:spTree>
    <p:extLst>
      <p:ext uri="{BB962C8B-B14F-4D97-AF65-F5344CB8AC3E}">
        <p14:creationId xmlns:p14="http://schemas.microsoft.com/office/powerpoint/2010/main" val="1168553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discovery procedure</a:t>
            </a:r>
            <a:endParaRPr lang="ko-KR" altLang="en-US" dirty="0"/>
          </a:p>
        </p:txBody>
      </p:sp>
      <p:sp>
        <p:nvSpPr>
          <p:cNvPr id="3" name="내용 개체 틀 2"/>
          <p:cNvSpPr>
            <a:spLocks noGrp="1"/>
          </p:cNvSpPr>
          <p:nvPr>
            <p:ph idx="1"/>
          </p:nvPr>
        </p:nvSpPr>
        <p:spPr/>
        <p:txBody>
          <a:bodyPr/>
          <a:lstStyle/>
          <a:p>
            <a:r>
              <a:rPr lang="en-US" altLang="ko-KR" dirty="0"/>
              <a:t>Terms and concepts</a:t>
            </a:r>
          </a:p>
          <a:p>
            <a:pPr lvl="1"/>
            <a:r>
              <a:rPr lang="en-US" altLang="ko-KR" dirty="0"/>
              <a:t>Status of a PD</a:t>
            </a:r>
          </a:p>
          <a:p>
            <a:pPr lvl="2"/>
            <a:r>
              <a:rPr lang="en-US" altLang="ko-KR" dirty="0" err="1"/>
              <a:t>Tx</a:t>
            </a:r>
            <a:r>
              <a:rPr lang="en-US" altLang="ko-KR" dirty="0"/>
              <a:t> status:  a PD is transmitting own discovery signals using a selected discovery Resource Unit(RU)</a:t>
            </a:r>
          </a:p>
          <a:p>
            <a:pPr lvl="2"/>
            <a:r>
              <a:rPr lang="en-US" altLang="ko-KR" dirty="0"/>
              <a:t>Rx status:  a PD is receiving other PD’s discovery signal through discovery RUs except own (/selected) discovery RU</a:t>
            </a:r>
          </a:p>
          <a:p>
            <a:pPr lvl="2"/>
            <a:r>
              <a:rPr lang="en-US" altLang="ko-KR" dirty="0"/>
              <a:t>At a specific time (/on a discovery RU), a  active PD is either </a:t>
            </a:r>
            <a:r>
              <a:rPr lang="en-US" altLang="ko-KR" dirty="0" err="1"/>
              <a:t>Tx</a:t>
            </a:r>
            <a:r>
              <a:rPr lang="en-US" altLang="ko-KR" dirty="0"/>
              <a:t> status or Rx status</a:t>
            </a:r>
          </a:p>
          <a:p>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3</a:t>
            </a:fld>
            <a:endParaRPr lang="en-US"/>
          </a:p>
        </p:txBody>
      </p:sp>
    </p:spTree>
    <p:extLst>
      <p:ext uri="{BB962C8B-B14F-4D97-AF65-F5344CB8AC3E}">
        <p14:creationId xmlns:p14="http://schemas.microsoft.com/office/powerpoint/2010/main" val="2628766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discovery procedure</a:t>
            </a:r>
            <a:endParaRPr lang="ko-KR" altLang="en-US" dirty="0"/>
          </a:p>
        </p:txBody>
      </p:sp>
      <p:sp>
        <p:nvSpPr>
          <p:cNvPr id="3" name="내용 개체 틀 2"/>
          <p:cNvSpPr>
            <a:spLocks noGrp="1"/>
          </p:cNvSpPr>
          <p:nvPr>
            <p:ph idx="1"/>
          </p:nvPr>
        </p:nvSpPr>
        <p:spPr/>
        <p:txBody>
          <a:bodyPr/>
          <a:lstStyle/>
          <a:p>
            <a:r>
              <a:rPr lang="en-US" altLang="ko-KR" dirty="0"/>
              <a:t>Terms and </a:t>
            </a:r>
            <a:r>
              <a:rPr lang="en-US" altLang="ko-KR" dirty="0" smtClean="0"/>
              <a:t>concepts(cont.)</a:t>
            </a:r>
            <a:endParaRPr lang="en-US" altLang="ko-KR" dirty="0"/>
          </a:p>
          <a:p>
            <a:pPr lvl="1"/>
            <a:r>
              <a:rPr lang="en-US" altLang="ko-KR" dirty="0" smtClean="0"/>
              <a:t>average </a:t>
            </a:r>
            <a:r>
              <a:rPr lang="en-US" altLang="ko-KR" dirty="0"/>
              <a:t>number of discovered PDs </a:t>
            </a:r>
          </a:p>
          <a:p>
            <a:pPr lvl="2"/>
            <a:r>
              <a:rPr lang="en-US" altLang="ko-KR" dirty="0"/>
              <a:t>Average </a:t>
            </a:r>
            <a:r>
              <a:rPr lang="en-US" altLang="ko-KR" dirty="0" smtClean="0"/>
              <a:t>value of </a:t>
            </a:r>
            <a:r>
              <a:rPr lang="en-US" altLang="ko-KR" dirty="0"/>
              <a:t>numbers of PDs which is discovered by a  PD</a:t>
            </a:r>
          </a:p>
          <a:p>
            <a:pPr lvl="1"/>
            <a:r>
              <a:rPr lang="en-US" altLang="ko-KR" dirty="0"/>
              <a:t>“to discover” latency</a:t>
            </a:r>
          </a:p>
          <a:p>
            <a:pPr lvl="2"/>
            <a:r>
              <a:rPr lang="en-US" altLang="ko-KR" dirty="0"/>
              <a:t>Interval between the time that a PD(in the Rx status )is turned on(/activated) and the time that a PD(in the Rx status)  discovers successfully other  PD (in the </a:t>
            </a:r>
            <a:r>
              <a:rPr lang="en-US" altLang="ko-KR" dirty="0" err="1"/>
              <a:t>Tx</a:t>
            </a:r>
            <a:r>
              <a:rPr lang="en-US" altLang="ko-KR" dirty="0"/>
              <a:t> status )</a:t>
            </a:r>
          </a:p>
          <a:p>
            <a:pPr marL="0" indent="0">
              <a:buNone/>
            </a:pP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4</a:t>
            </a:fld>
            <a:endParaRPr lang="en-US"/>
          </a:p>
        </p:txBody>
      </p:sp>
    </p:spTree>
    <p:extLst>
      <p:ext uri="{BB962C8B-B14F-4D97-AF65-F5344CB8AC3E}">
        <p14:creationId xmlns:p14="http://schemas.microsoft.com/office/powerpoint/2010/main" val="1286659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discovery procedure</a:t>
            </a:r>
            <a:endParaRPr lang="ko-KR" altLang="en-US" dirty="0"/>
          </a:p>
        </p:txBody>
      </p:sp>
      <p:sp>
        <p:nvSpPr>
          <p:cNvPr id="3" name="내용 개체 틀 2"/>
          <p:cNvSpPr>
            <a:spLocks noGrp="1"/>
          </p:cNvSpPr>
          <p:nvPr>
            <p:ph idx="1"/>
          </p:nvPr>
        </p:nvSpPr>
        <p:spPr/>
        <p:txBody>
          <a:bodyPr/>
          <a:lstStyle/>
          <a:p>
            <a:r>
              <a:rPr lang="en-US" altLang="ko-KR" dirty="0"/>
              <a:t>PD deployment</a:t>
            </a:r>
          </a:p>
          <a:p>
            <a:pPr lvl="1"/>
            <a:r>
              <a:rPr lang="en-US" altLang="ko-KR" dirty="0"/>
              <a:t>Number of Total RUs=1024</a:t>
            </a:r>
          </a:p>
          <a:p>
            <a:pPr lvl="2"/>
            <a:r>
              <a:rPr lang="en-US" altLang="ko-KR" dirty="0"/>
              <a:t>Uniform random drop in 500m*500m</a:t>
            </a:r>
          </a:p>
          <a:p>
            <a:pPr lvl="3"/>
            <a:r>
              <a:rPr lang="en-US" altLang="ko-KR" dirty="0"/>
              <a:t>Number of PDs =[100,1000,2000]</a:t>
            </a:r>
          </a:p>
          <a:p>
            <a:pPr lvl="1"/>
            <a:r>
              <a:rPr lang="en-US" altLang="ko-KR" dirty="0"/>
              <a:t>Number of Total RUs=64</a:t>
            </a:r>
          </a:p>
          <a:p>
            <a:pPr lvl="2"/>
            <a:r>
              <a:rPr lang="en-US" altLang="ko-KR" dirty="0"/>
              <a:t>Uniform random drop in 125m*125m</a:t>
            </a:r>
          </a:p>
          <a:p>
            <a:pPr lvl="3"/>
            <a:r>
              <a:rPr lang="en-US" altLang="ko-KR" dirty="0"/>
              <a:t>Number of PDs=[100, 200, 300,400,500]</a:t>
            </a:r>
          </a:p>
          <a:p>
            <a:pPr lvl="1"/>
            <a:r>
              <a:rPr lang="en-US" altLang="ko-KR" dirty="0"/>
              <a:t>All PDs are sequentially activated from time 0. after activated, a PD start to select a discovery RU for transmission of own discovery signal and listen other PD’s </a:t>
            </a:r>
            <a:r>
              <a:rPr lang="en-US" altLang="ko-KR" dirty="0" smtClean="0"/>
              <a:t>signals</a:t>
            </a:r>
            <a:endParaRPr lang="en-US" altLang="ko-KR"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5</a:t>
            </a:fld>
            <a:endParaRPr lang="en-US"/>
          </a:p>
        </p:txBody>
      </p:sp>
    </p:spTree>
    <p:extLst>
      <p:ext uri="{BB962C8B-B14F-4D97-AF65-F5344CB8AC3E}">
        <p14:creationId xmlns:p14="http://schemas.microsoft.com/office/powerpoint/2010/main" val="3916870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discovery procedure</a:t>
            </a:r>
            <a:endParaRPr lang="ko-KR" altLang="en-US" dirty="0"/>
          </a:p>
        </p:txBody>
      </p:sp>
      <p:sp>
        <p:nvSpPr>
          <p:cNvPr id="3" name="내용 개체 틀 2"/>
          <p:cNvSpPr>
            <a:spLocks noGrp="1"/>
          </p:cNvSpPr>
          <p:nvPr>
            <p:ph idx="1"/>
          </p:nvPr>
        </p:nvSpPr>
        <p:spPr/>
        <p:txBody>
          <a:bodyPr/>
          <a:lstStyle/>
          <a:p>
            <a:r>
              <a:rPr lang="en-US" altLang="ko-KR" dirty="0"/>
              <a:t>Simulation configuration</a:t>
            </a: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6</a:t>
            </a:fld>
            <a:endParaRPr lang="en-US"/>
          </a:p>
        </p:txBody>
      </p:sp>
      <p:graphicFrame>
        <p:nvGraphicFramePr>
          <p:cNvPr id="7" name="표 6"/>
          <p:cNvGraphicFramePr>
            <a:graphicFrameLocks noGrp="1"/>
          </p:cNvGraphicFramePr>
          <p:nvPr>
            <p:extLst>
              <p:ext uri="{D42A27DB-BD31-4B8C-83A1-F6EECF244321}">
                <p14:modId xmlns:p14="http://schemas.microsoft.com/office/powerpoint/2010/main" val="2247575138"/>
              </p:ext>
            </p:extLst>
          </p:nvPr>
        </p:nvGraphicFramePr>
        <p:xfrm>
          <a:off x="1066800" y="2590800"/>
          <a:ext cx="7162800" cy="2865120"/>
        </p:xfrm>
        <a:graphic>
          <a:graphicData uri="http://schemas.openxmlformats.org/drawingml/2006/table">
            <a:tbl>
              <a:tblPr firstRow="1" bandRow="1">
                <a:tableStyleId>{5C22544A-7EE6-4342-B048-85BDC9FD1C3A}</a:tableStyleId>
              </a:tblPr>
              <a:tblGrid>
                <a:gridCol w="2438400"/>
                <a:gridCol w="4724400"/>
              </a:tblGrid>
              <a:tr h="370840">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370840">
                <a:tc>
                  <a:txBody>
                    <a:bodyPr/>
                    <a:lstStyle/>
                    <a:p>
                      <a:pPr latinLnBrk="1"/>
                      <a:r>
                        <a:rPr lang="en-US" altLang="ko-KR" dirty="0" smtClean="0">
                          <a:latin typeface="+mj-lt"/>
                        </a:rPr>
                        <a:t>Frame length</a:t>
                      </a:r>
                      <a:endParaRPr lang="ko-KR" altLang="en-US" dirty="0">
                        <a:latin typeface="+mj-lt"/>
                      </a:endParaRPr>
                    </a:p>
                  </a:txBody>
                  <a:tcPr/>
                </a:tc>
                <a:tc>
                  <a:txBody>
                    <a:bodyPr/>
                    <a:lstStyle/>
                    <a:p>
                      <a:pPr latinLnBrk="1"/>
                      <a:r>
                        <a:rPr lang="en-US" altLang="ko-KR" dirty="0" err="1" smtClean="0">
                          <a:latin typeface="+mj-lt"/>
                        </a:rPr>
                        <a:t>UltraFrame</a:t>
                      </a:r>
                      <a:r>
                        <a:rPr lang="en-US" altLang="ko-KR" dirty="0" smtClean="0">
                          <a:latin typeface="+mj-lt"/>
                        </a:rPr>
                        <a:t> (</a:t>
                      </a:r>
                      <a:r>
                        <a:rPr lang="en-US" altLang="ko-KR" dirty="0" smtClean="0">
                          <a:latin typeface="+mj-lt"/>
                        </a:rPr>
                        <a:t>UF)=3.2s,</a:t>
                      </a:r>
                      <a:r>
                        <a:rPr lang="en-US" altLang="ko-KR" baseline="0" dirty="0" smtClean="0">
                          <a:latin typeface="+mj-lt"/>
                        </a:rPr>
                        <a:t> </a:t>
                      </a:r>
                      <a:r>
                        <a:rPr lang="en-US" altLang="ko-KR" baseline="0" dirty="0" err="1" smtClean="0">
                          <a:latin typeface="+mj-lt"/>
                        </a:rPr>
                        <a:t>SuferFrame</a:t>
                      </a:r>
                      <a:r>
                        <a:rPr lang="en-US" altLang="ko-KR" baseline="0" dirty="0" smtClean="0">
                          <a:latin typeface="+mj-lt"/>
                        </a:rPr>
                        <a:t> (</a:t>
                      </a:r>
                      <a:r>
                        <a:rPr lang="en-US" altLang="ko-KR" baseline="0" dirty="0" smtClean="0">
                          <a:latin typeface="+mj-lt"/>
                        </a:rPr>
                        <a:t>SF)=200ms</a:t>
                      </a:r>
                      <a:r>
                        <a:rPr lang="en-US" altLang="ko-KR" baseline="0" dirty="0" smtClean="0">
                          <a:latin typeface="+mj-lt"/>
                        </a:rPr>
                        <a:t>, Frame=</a:t>
                      </a:r>
                      <a:r>
                        <a:rPr lang="en-US" altLang="ko-KR" dirty="0" smtClean="0">
                          <a:latin typeface="+mj-lt"/>
                        </a:rPr>
                        <a:t>20ms</a:t>
                      </a:r>
                      <a:endParaRPr lang="ko-KR" altLang="en-US" dirty="0">
                        <a:latin typeface="+mj-lt"/>
                      </a:endParaRPr>
                    </a:p>
                  </a:txBody>
                  <a:tcPr/>
                </a:tc>
              </a:tr>
              <a:tr h="370840">
                <a:tc>
                  <a:txBody>
                    <a:bodyPr/>
                    <a:lstStyle/>
                    <a:p>
                      <a:pPr latinLnBrk="1"/>
                      <a:r>
                        <a:rPr lang="en-US" altLang="ko-KR" dirty="0" smtClean="0">
                          <a:latin typeface="+mj-lt"/>
                        </a:rPr>
                        <a:t>Simulation time</a:t>
                      </a:r>
                      <a:endParaRPr lang="ko-KR" altLang="en-US" dirty="0">
                        <a:latin typeface="+mj-lt"/>
                      </a:endParaRPr>
                    </a:p>
                  </a:txBody>
                  <a:tcPr/>
                </a:tc>
                <a:tc>
                  <a:txBody>
                    <a:bodyPr/>
                    <a:lstStyle/>
                    <a:p>
                      <a:pPr latinLnBrk="1"/>
                      <a:r>
                        <a:rPr lang="en-US" altLang="ko-KR" dirty="0" smtClean="0">
                          <a:latin typeface="+mj-lt"/>
                        </a:rPr>
                        <a:t>20 UF(64s)</a:t>
                      </a:r>
                      <a:endParaRPr lang="ko-KR" altLang="en-US" dirty="0">
                        <a:latin typeface="+mj-lt"/>
                      </a:endParaRPr>
                    </a:p>
                  </a:txBody>
                  <a:tcPr/>
                </a:tc>
              </a:tr>
              <a:tr h="370840">
                <a:tc>
                  <a:txBody>
                    <a:bodyPr/>
                    <a:lstStyle/>
                    <a:p>
                      <a:pPr latinLnBrk="1"/>
                      <a:r>
                        <a:rPr lang="en-US" altLang="ko-KR" dirty="0" smtClean="0">
                          <a:latin typeface="+mj-lt"/>
                        </a:rPr>
                        <a:t>Num.</a:t>
                      </a:r>
                      <a:r>
                        <a:rPr lang="en-US" altLang="ko-KR" baseline="0" dirty="0" smtClean="0">
                          <a:latin typeface="+mj-lt"/>
                        </a:rPr>
                        <a:t> of Total RU</a:t>
                      </a:r>
                      <a:endParaRPr lang="ko-KR" altLang="en-US" dirty="0">
                        <a:latin typeface="+mj-lt"/>
                      </a:endParaRPr>
                    </a:p>
                  </a:txBody>
                  <a:tcPr/>
                </a:tc>
                <a:tc>
                  <a:txBody>
                    <a:bodyPr/>
                    <a:lstStyle/>
                    <a:p>
                      <a:pPr latinLnBrk="1"/>
                      <a:r>
                        <a:rPr lang="en-US" altLang="ko-KR" dirty="0" smtClean="0">
                          <a:latin typeface="+mj-lt"/>
                        </a:rPr>
                        <a:t>1024(/64) </a:t>
                      </a:r>
                      <a:r>
                        <a:rPr lang="en-US" altLang="ko-KR" dirty="0" smtClean="0">
                          <a:latin typeface="+mj-lt"/>
                        </a:rPr>
                        <a:t>per UF</a:t>
                      </a:r>
                      <a:endParaRPr lang="ko-KR" altLang="en-US" dirty="0">
                        <a:latin typeface="+mj-lt"/>
                      </a:endParaRPr>
                    </a:p>
                  </a:txBody>
                  <a:tcPr/>
                </a:tc>
              </a:tr>
              <a:tr h="370840">
                <a:tc>
                  <a:txBody>
                    <a:bodyPr/>
                    <a:lstStyle/>
                    <a:p>
                      <a:pPr latinLnBrk="1"/>
                      <a:r>
                        <a:rPr lang="en-US" altLang="ko-KR" dirty="0" smtClean="0">
                          <a:latin typeface="+mj-lt"/>
                        </a:rPr>
                        <a:t>Bandwidth</a:t>
                      </a:r>
                      <a:endParaRPr lang="ko-KR" altLang="en-US" dirty="0">
                        <a:latin typeface="+mj-lt"/>
                      </a:endParaRPr>
                    </a:p>
                  </a:txBody>
                  <a:tcPr/>
                </a:tc>
                <a:tc>
                  <a:txBody>
                    <a:bodyPr/>
                    <a:lstStyle/>
                    <a:p>
                      <a:pPr latinLnBrk="1"/>
                      <a:r>
                        <a:rPr lang="en-US" altLang="ko-KR" dirty="0" smtClean="0">
                          <a:latin typeface="+mj-lt"/>
                        </a:rPr>
                        <a:t>20MHz</a:t>
                      </a:r>
                      <a:endParaRPr lang="ko-KR" altLang="en-US" dirty="0">
                        <a:latin typeface="+mj-lt"/>
                      </a:endParaRPr>
                    </a:p>
                  </a:txBody>
                  <a:tcPr/>
                </a:tc>
              </a:tr>
              <a:tr h="370840">
                <a:tc>
                  <a:txBody>
                    <a:bodyPr/>
                    <a:lstStyle/>
                    <a:p>
                      <a:pPr latinLnBrk="1"/>
                      <a:r>
                        <a:rPr lang="en-US" altLang="ko-KR" dirty="0" smtClean="0">
                          <a:latin typeface="+mj-lt"/>
                        </a:rPr>
                        <a:t>Data rate</a:t>
                      </a:r>
                      <a:endParaRPr lang="ko-KR" altLang="en-US" dirty="0">
                        <a:latin typeface="+mj-lt"/>
                      </a:endParaRPr>
                    </a:p>
                  </a:txBody>
                  <a:tcPr/>
                </a:tc>
                <a:tc>
                  <a:txBody>
                    <a:bodyPr/>
                    <a:lstStyle/>
                    <a:p>
                      <a:pPr latinLnBrk="1"/>
                      <a:r>
                        <a:rPr lang="en-US" altLang="ko-KR" dirty="0" smtClean="0">
                          <a:latin typeface="+mj-lt"/>
                        </a:rPr>
                        <a:t>2.67M </a:t>
                      </a:r>
                      <a:r>
                        <a:rPr lang="en-US" altLang="ko-KR" dirty="0" smtClean="0">
                          <a:latin typeface="+mj-lt"/>
                        </a:rPr>
                        <a:t>bps</a:t>
                      </a:r>
                      <a:endParaRPr lang="ko-KR" altLang="en-US" dirty="0">
                        <a:latin typeface="+mj-lt"/>
                      </a:endParaRPr>
                    </a:p>
                  </a:txBody>
                  <a:tcPr/>
                </a:tc>
              </a:tr>
              <a:tr h="370840">
                <a:tc>
                  <a:txBody>
                    <a:bodyPr/>
                    <a:lstStyle/>
                    <a:p>
                      <a:pPr latinLnBrk="1"/>
                      <a:r>
                        <a:rPr lang="en-US" altLang="ko-KR" dirty="0" smtClean="0">
                          <a:latin typeface="+mj-lt"/>
                        </a:rPr>
                        <a:t>General parameters</a:t>
                      </a:r>
                      <a:endParaRPr lang="ko-KR" altLang="en-US" dirty="0">
                        <a:latin typeface="+mj-lt"/>
                      </a:endParaRPr>
                    </a:p>
                  </a:txBody>
                  <a:tcPr/>
                </a:tc>
                <a:tc>
                  <a:txBody>
                    <a:bodyPr/>
                    <a:lstStyle/>
                    <a:p>
                      <a:pPr latinLnBrk="1"/>
                      <a:r>
                        <a:rPr lang="en-US" altLang="ko-KR" dirty="0" smtClean="0">
                          <a:latin typeface="+mj-lt"/>
                        </a:rPr>
                        <a:t>Refer to TGD[1] </a:t>
                      </a:r>
                      <a:endParaRPr lang="ko-KR" altLang="en-US" dirty="0">
                        <a:latin typeface="+mj-lt"/>
                      </a:endParaRPr>
                    </a:p>
                  </a:txBody>
                  <a:tcPr/>
                </a:tc>
              </a:tr>
            </a:tbl>
          </a:graphicData>
        </a:graphic>
      </p:graphicFrame>
    </p:spTree>
    <p:extLst>
      <p:ext uri="{BB962C8B-B14F-4D97-AF65-F5344CB8AC3E}">
        <p14:creationId xmlns:p14="http://schemas.microsoft.com/office/powerpoint/2010/main" val="2417522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discovery procedure</a:t>
            </a:r>
            <a:endParaRPr lang="ko-KR" altLang="en-US" dirty="0"/>
          </a:p>
        </p:txBody>
      </p:sp>
      <p:sp>
        <p:nvSpPr>
          <p:cNvPr id="3" name="내용 개체 틀 2"/>
          <p:cNvSpPr>
            <a:spLocks noGrp="1"/>
          </p:cNvSpPr>
          <p:nvPr>
            <p:ph idx="1"/>
          </p:nvPr>
        </p:nvSpPr>
        <p:spPr/>
        <p:txBody>
          <a:bodyPr/>
          <a:lstStyle/>
          <a:p>
            <a:r>
              <a:rPr lang="en-US" altLang="ko-KR" dirty="0"/>
              <a:t>Performance Metrics</a:t>
            </a:r>
          </a:p>
          <a:p>
            <a:pPr lvl="1"/>
            <a:r>
              <a:rPr lang="en-US" altLang="ko-KR" dirty="0"/>
              <a:t>Average number of discovered PDs </a:t>
            </a:r>
          </a:p>
          <a:p>
            <a:pPr lvl="1"/>
            <a:r>
              <a:rPr lang="en-US" altLang="ko-KR" dirty="0" smtClean="0"/>
              <a:t>Ratio of discovered PDs</a:t>
            </a:r>
            <a:endParaRPr lang="en-US" altLang="ko-KR" dirty="0"/>
          </a:p>
          <a:p>
            <a:pPr lvl="2"/>
            <a:r>
              <a:rPr lang="en-US" altLang="ko-KR" dirty="0"/>
              <a:t>The ratio between the number of successfully discovered PDs and total PDs</a:t>
            </a:r>
          </a:p>
          <a:p>
            <a:pPr lvl="1"/>
            <a:r>
              <a:rPr lang="en-US" altLang="ko-KR" dirty="0"/>
              <a:t>CDF of “ to discovery” latency </a:t>
            </a:r>
          </a:p>
          <a:p>
            <a:pPr marL="0" indent="0">
              <a:buNone/>
            </a:pPr>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7</a:t>
            </a:fld>
            <a:endParaRPr lang="en-US"/>
          </a:p>
        </p:txBody>
      </p:sp>
    </p:spTree>
    <p:extLst>
      <p:ext uri="{BB962C8B-B14F-4D97-AF65-F5344CB8AC3E}">
        <p14:creationId xmlns:p14="http://schemas.microsoft.com/office/powerpoint/2010/main" val="3917075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discovery procedure</a:t>
            </a:r>
            <a:endParaRPr lang="ko-KR" altLang="en-US" dirty="0"/>
          </a:p>
        </p:txBody>
      </p:sp>
      <p:sp>
        <p:nvSpPr>
          <p:cNvPr id="3" name="내용 개체 틀 2"/>
          <p:cNvSpPr>
            <a:spLocks noGrp="1"/>
          </p:cNvSpPr>
          <p:nvPr>
            <p:ph idx="1"/>
          </p:nvPr>
        </p:nvSpPr>
        <p:spPr/>
        <p:txBody>
          <a:bodyPr/>
          <a:lstStyle/>
          <a:p>
            <a:r>
              <a:rPr lang="en-US" altLang="ko-KR" dirty="0"/>
              <a:t>Average number of discovered PDs</a:t>
            </a: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8</a:t>
            </a:fld>
            <a:endParaRPr lang="en-US"/>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438400"/>
            <a:ext cx="5334000"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직선 화살표 연결선 7"/>
          <p:cNvCxnSpPr/>
          <p:nvPr/>
        </p:nvCxnSpPr>
        <p:spPr bwMode="auto">
          <a:xfrm>
            <a:off x="2286000" y="5638800"/>
            <a:ext cx="551823" cy="0"/>
          </a:xfrm>
          <a:prstGeom prst="straightConnector1">
            <a:avLst/>
          </a:prstGeom>
          <a:solidFill>
            <a:schemeClr val="accent1"/>
          </a:solidFill>
          <a:ln w="12700" cap="rnd" cmpd="sng" algn="ctr">
            <a:solidFill>
              <a:srgbClr val="FF0000"/>
            </a:solidFill>
            <a:prstDash val="sysDot"/>
            <a:round/>
            <a:headEnd type="arrow"/>
            <a:tailEnd type="arrow"/>
          </a:ln>
          <a:effectLst/>
        </p:spPr>
      </p:cxnSp>
      <p:sp>
        <p:nvSpPr>
          <p:cNvPr id="9" name="TextBox 8"/>
          <p:cNvSpPr txBox="1"/>
          <p:nvPr/>
        </p:nvSpPr>
        <p:spPr>
          <a:xfrm>
            <a:off x="2328998" y="5715000"/>
            <a:ext cx="502061" cy="246221"/>
          </a:xfrm>
          <a:prstGeom prst="rect">
            <a:avLst/>
          </a:prstGeom>
          <a:noFill/>
        </p:spPr>
        <p:txBody>
          <a:bodyPr wrap="none" rtlCol="0">
            <a:spAutoFit/>
          </a:bodyPr>
          <a:lstStyle/>
          <a:p>
            <a:r>
              <a:rPr lang="en-US" altLang="ko-KR" sz="1000" b="1" dirty="0" smtClean="0">
                <a:solidFill>
                  <a:srgbClr val="FF0000"/>
                </a:solidFill>
              </a:rPr>
              <a:t>3 UFs</a:t>
            </a:r>
            <a:endParaRPr lang="ko-KR" altLang="en-US" sz="1000" b="1" dirty="0">
              <a:solidFill>
                <a:srgbClr val="FF0000"/>
              </a:solidFill>
            </a:endParaRPr>
          </a:p>
        </p:txBody>
      </p:sp>
      <p:cxnSp>
        <p:nvCxnSpPr>
          <p:cNvPr id="10" name="직선 화살표 연결선 9"/>
          <p:cNvCxnSpPr/>
          <p:nvPr/>
        </p:nvCxnSpPr>
        <p:spPr bwMode="auto">
          <a:xfrm>
            <a:off x="2300109" y="2895600"/>
            <a:ext cx="1281291" cy="0"/>
          </a:xfrm>
          <a:prstGeom prst="straightConnector1">
            <a:avLst/>
          </a:prstGeom>
          <a:solidFill>
            <a:schemeClr val="accent1"/>
          </a:solidFill>
          <a:ln w="12700" cap="rnd" cmpd="sng" algn="ctr">
            <a:solidFill>
              <a:srgbClr val="FF0000"/>
            </a:solidFill>
            <a:prstDash val="sysDot"/>
            <a:round/>
            <a:headEnd type="arrow"/>
            <a:tailEnd type="arrow"/>
          </a:ln>
          <a:effectLst/>
        </p:spPr>
      </p:cxnSp>
      <p:sp>
        <p:nvSpPr>
          <p:cNvPr id="11" name="TextBox 10"/>
          <p:cNvSpPr txBox="1"/>
          <p:nvPr/>
        </p:nvSpPr>
        <p:spPr>
          <a:xfrm>
            <a:off x="2603338" y="2848689"/>
            <a:ext cx="502061" cy="246221"/>
          </a:xfrm>
          <a:prstGeom prst="rect">
            <a:avLst/>
          </a:prstGeom>
          <a:noFill/>
        </p:spPr>
        <p:txBody>
          <a:bodyPr wrap="none" rtlCol="0">
            <a:spAutoFit/>
          </a:bodyPr>
          <a:lstStyle/>
          <a:p>
            <a:r>
              <a:rPr lang="en-US" altLang="ko-KR" sz="1000" b="1" dirty="0">
                <a:solidFill>
                  <a:srgbClr val="FF0000"/>
                </a:solidFill>
              </a:rPr>
              <a:t>7</a:t>
            </a:r>
            <a:r>
              <a:rPr lang="en-US" altLang="ko-KR" sz="1000" b="1" dirty="0" smtClean="0">
                <a:solidFill>
                  <a:srgbClr val="FF0000"/>
                </a:solidFill>
              </a:rPr>
              <a:t> UFs</a:t>
            </a:r>
            <a:endParaRPr lang="ko-KR" altLang="en-US" sz="1000" b="1" dirty="0">
              <a:solidFill>
                <a:srgbClr val="FF0000"/>
              </a:solidFill>
            </a:endParaRPr>
          </a:p>
        </p:txBody>
      </p:sp>
    </p:spTree>
    <p:extLst>
      <p:ext uri="{BB962C8B-B14F-4D97-AF65-F5344CB8AC3E}">
        <p14:creationId xmlns:p14="http://schemas.microsoft.com/office/powerpoint/2010/main" val="109602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of discovery procedure</a:t>
            </a:r>
            <a:endParaRPr lang="ko-KR" altLang="en-US" dirty="0"/>
          </a:p>
        </p:txBody>
      </p:sp>
      <p:sp>
        <p:nvSpPr>
          <p:cNvPr id="3" name="내용 개체 틀 2"/>
          <p:cNvSpPr>
            <a:spLocks noGrp="1"/>
          </p:cNvSpPr>
          <p:nvPr>
            <p:ph idx="1"/>
          </p:nvPr>
        </p:nvSpPr>
        <p:spPr/>
        <p:txBody>
          <a:bodyPr/>
          <a:lstStyle/>
          <a:p>
            <a:r>
              <a:rPr lang="en-US" altLang="ko-KR" dirty="0" smtClean="0"/>
              <a:t>Ratio of discovered PDs</a:t>
            </a: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Aug 2013</a:t>
            </a:r>
            <a:endParaRPr lang="en-US" dirty="0"/>
          </a:p>
        </p:txBody>
      </p:sp>
      <p:sp>
        <p:nvSpPr>
          <p:cNvPr id="5" name="바닥글 개체 틀 4"/>
          <p:cNvSpPr>
            <a:spLocks noGrp="1"/>
          </p:cNvSpPr>
          <p:nvPr>
            <p:ph type="ftr" sz="quarter" idx="11"/>
          </p:nvPr>
        </p:nvSpPr>
        <p:spPr/>
        <p:txBody>
          <a:bodyPr/>
          <a:lstStyle/>
          <a:p>
            <a:pPr>
              <a:defRPr/>
            </a:pPr>
            <a:r>
              <a:rPr lang="en-US" altLang="ko-KR" smtClean="0"/>
              <a:t>Soojung Jung </a:t>
            </a:r>
            <a:r>
              <a:rPr lang="en-US" altLang="ko-KR" i="1" smtClean="0"/>
              <a:t>et al</a:t>
            </a:r>
            <a:r>
              <a:rPr lang="en-US" altLang="ko-KR" smtClean="0"/>
              <a:t>.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79C01A0F-06F9-4140-BBA2-80574D575D15}" type="slidenum">
              <a:rPr lang="en-US" smtClean="0"/>
              <a:pPr>
                <a:defRPr/>
              </a:pPr>
              <a:t>9</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519149"/>
            <a:ext cx="5334000"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직사각형 7"/>
          <p:cNvSpPr/>
          <p:nvPr/>
        </p:nvSpPr>
        <p:spPr bwMode="auto">
          <a:xfrm>
            <a:off x="1676400" y="2743200"/>
            <a:ext cx="5029200" cy="304800"/>
          </a:xfrm>
          <a:prstGeom prst="rect">
            <a:avLst/>
          </a:prstGeom>
          <a:noFill/>
          <a:ln w="22225"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705600" y="2801779"/>
            <a:ext cx="710451" cy="246221"/>
          </a:xfrm>
          <a:prstGeom prst="rect">
            <a:avLst/>
          </a:prstGeom>
          <a:noFill/>
        </p:spPr>
        <p:txBody>
          <a:bodyPr wrap="none" rtlCol="0">
            <a:spAutoFit/>
          </a:bodyPr>
          <a:lstStyle/>
          <a:p>
            <a:r>
              <a:rPr lang="en-US" altLang="ko-KR" sz="1000" dirty="0" smtClean="0">
                <a:solidFill>
                  <a:srgbClr val="FF0000"/>
                </a:solidFill>
              </a:rPr>
              <a:t>Over 90%</a:t>
            </a:r>
            <a:endParaRPr lang="ko-KR" altLang="en-US" sz="1000" dirty="0">
              <a:solidFill>
                <a:srgbClr val="FF0000"/>
              </a:solidFill>
            </a:endParaRPr>
          </a:p>
        </p:txBody>
      </p:sp>
    </p:spTree>
    <p:extLst>
      <p:ext uri="{BB962C8B-B14F-4D97-AF65-F5344CB8AC3E}">
        <p14:creationId xmlns:p14="http://schemas.microsoft.com/office/powerpoint/2010/main" val="3276128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16681</TotalTime>
  <Words>595</Words>
  <Application>Microsoft Office PowerPoint</Application>
  <PresentationFormat>화면 슬라이드 쇼(4:3)</PresentationFormat>
  <Paragraphs>108</Paragraphs>
  <Slides>11</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11</vt:i4>
      </vt:variant>
    </vt:vector>
  </HeadingPairs>
  <TitlesOfParts>
    <vt:vector size="16" baseType="lpstr">
      <vt:lpstr>굴림</vt:lpstr>
      <vt:lpstr>Arial</vt:lpstr>
      <vt:lpstr>맑은 고딕</vt:lpstr>
      <vt:lpstr>Times New Roman</vt:lpstr>
      <vt:lpstr>Default Design</vt:lpstr>
      <vt:lpstr>PowerPoint 프레젠테이션</vt:lpstr>
      <vt:lpstr>Contents</vt:lpstr>
      <vt:lpstr>Performance of discovery procedure</vt:lpstr>
      <vt:lpstr>Performance of discovery procedure</vt:lpstr>
      <vt:lpstr>Performance of discovery procedure</vt:lpstr>
      <vt:lpstr>Performance of discovery procedure</vt:lpstr>
      <vt:lpstr>Performance of discovery procedure</vt:lpstr>
      <vt:lpstr>Performance of discovery procedure</vt:lpstr>
      <vt:lpstr>Performance of discovery procedure</vt:lpstr>
      <vt:lpstr>Performance of discovery procedure</vt:lpstr>
      <vt:lpstr>References</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user</cp:lastModifiedBy>
  <cp:revision>1117</cp:revision>
  <cp:lastPrinted>2013-07-07T06:43:50Z</cp:lastPrinted>
  <dcterms:created xsi:type="dcterms:W3CDTF">1999-11-08T18:59:45Z</dcterms:created>
  <dcterms:modified xsi:type="dcterms:W3CDTF">2013-08-26T12:03:25Z</dcterms:modified>
</cp:coreProperties>
</file>