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fntdata" ContentType="application/x-fontdata"/>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Lst>
  <p:notesMasterIdLst>
    <p:notesMasterId r:id="rId9"/>
  </p:notesMasterIdLst>
  <p:handoutMasterIdLst>
    <p:handoutMasterId r:id="rId10"/>
  </p:handoutMasterIdLst>
  <p:sldIdLst>
    <p:sldId id="283" r:id="rId2"/>
    <p:sldId id="284" r:id="rId3"/>
    <p:sldId id="285" r:id="rId4"/>
    <p:sldId id="286" r:id="rId5"/>
    <p:sldId id="287" r:id="rId6"/>
    <p:sldId id="288" r:id="rId7"/>
    <p:sldId id="289" r:id="rId8"/>
  </p:sldIdLst>
  <p:sldSz cx="9144000" cy="6858000" type="screen4x3"/>
  <p:notesSz cx="9928225" cy="6797675"/>
  <p:embeddedFontLst>
    <p:embeddedFont>
      <p:font typeface="맑은 고딕" panose="020B0503020000020004" pitchFamily="50" charset="-127"/>
      <p:regular r:id="rId11"/>
      <p:bold r:id="rId12"/>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1">
          <p15:clr>
            <a:srgbClr val="A4A3A4"/>
          </p15:clr>
        </p15:guide>
        <p15:guide id="2"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33" autoAdjust="0"/>
    <p:restoredTop sz="78029" autoAdjust="0"/>
  </p:normalViewPr>
  <p:slideViewPr>
    <p:cSldViewPr>
      <p:cViewPr varScale="1">
        <p:scale>
          <a:sx n="130" d="100"/>
          <a:sy n="130" d="100"/>
        </p:scale>
        <p:origin x="1188"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204"/>
    </p:cViewPr>
  </p:sorterViewPr>
  <p:notesViewPr>
    <p:cSldViewPr>
      <p:cViewPr varScale="1">
        <p:scale>
          <a:sx n="155" d="100"/>
          <a:sy n="155" d="100"/>
        </p:scale>
        <p:origin x="-132" y="-84"/>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076201" y="70905"/>
            <a:ext cx="3856824"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95200" y="70905"/>
            <a:ext cx="330827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957615" y="6579801"/>
            <a:ext cx="3089197"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861920" y="6579801"/>
            <a:ext cx="1983607"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2D8E5585-AA48-4A6C-94A1-E9E28903A82C}" type="slidenum">
              <a:rPr lang="en-US"/>
              <a:pPr>
                <a:defRPr/>
              </a:pPr>
              <a:t>‹#›</a:t>
            </a:fld>
            <a:endParaRPr lang="en-US"/>
          </a:p>
        </p:txBody>
      </p:sp>
      <p:sp>
        <p:nvSpPr>
          <p:cNvPr id="33798" name="Line 6"/>
          <p:cNvSpPr>
            <a:spLocks noChangeShapeType="1"/>
          </p:cNvSpPr>
          <p:nvPr/>
        </p:nvSpPr>
        <p:spPr bwMode="auto">
          <a:xfrm>
            <a:off x="993503" y="283236"/>
            <a:ext cx="7941221"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3799" name="Rectangle 7"/>
          <p:cNvSpPr>
            <a:spLocks noChangeArrowheads="1"/>
          </p:cNvSpPr>
          <p:nvPr/>
        </p:nvSpPr>
        <p:spPr bwMode="auto">
          <a:xfrm>
            <a:off x="993503" y="6579801"/>
            <a:ext cx="1017277" cy="184666"/>
          </a:xfrm>
          <a:prstGeom prst="rect">
            <a:avLst/>
          </a:prstGeom>
          <a:noFill/>
          <a:ln w="9525">
            <a:noFill/>
            <a:miter lim="800000"/>
            <a:headEnd/>
            <a:tailEnd/>
          </a:ln>
        </p:spPr>
        <p:txBody>
          <a:bodyPr lIns="0" tIns="0" rIns="0" bIns="0">
            <a:spAutoFit/>
          </a:bodyPr>
          <a:lstStyle/>
          <a:p>
            <a:pPr defTabSz="933450"/>
            <a:r>
              <a:rPr lang="en-US"/>
              <a:t>Submission</a:t>
            </a:r>
          </a:p>
        </p:txBody>
      </p:sp>
      <p:sp>
        <p:nvSpPr>
          <p:cNvPr id="33800" name="Line 8"/>
          <p:cNvSpPr>
            <a:spLocks noChangeShapeType="1"/>
          </p:cNvSpPr>
          <p:nvPr/>
        </p:nvSpPr>
        <p:spPr bwMode="auto">
          <a:xfrm>
            <a:off x="993503" y="6570463"/>
            <a:ext cx="8162000"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91069590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935760" y="11767"/>
            <a:ext cx="391966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1748" name="Rectangle 4"/>
          <p:cNvSpPr>
            <a:spLocks noGrp="1" noRot="1" noChangeAspect="1" noChangeArrowheads="1" noTextEdit="1"/>
          </p:cNvSpPr>
          <p:nvPr>
            <p:ph type="sldImg" idx="2"/>
          </p:nvPr>
        </p:nvSpPr>
        <p:spPr bwMode="auto">
          <a:xfrm>
            <a:off x="3270250" y="514350"/>
            <a:ext cx="3387725" cy="254000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322972" y="3229208"/>
            <a:ext cx="7282283" cy="305957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400574" y="6581358"/>
            <a:ext cx="3593589"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4199881" y="6581358"/>
            <a:ext cx="1148047"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CFCFFB1B-5E61-421F-B527-E02EA7E834D2}" type="slidenum">
              <a:rPr lang="en-US"/>
              <a:pPr>
                <a:defRPr/>
              </a:pPr>
              <a:t>‹#›</a:t>
            </a:fld>
            <a:endParaRPr lang="en-US"/>
          </a:p>
        </p:txBody>
      </p:sp>
      <p:sp>
        <p:nvSpPr>
          <p:cNvPr id="31752" name="Rectangle 8"/>
          <p:cNvSpPr>
            <a:spLocks noChangeArrowheads="1"/>
          </p:cNvSpPr>
          <p:nvPr/>
        </p:nvSpPr>
        <p:spPr bwMode="auto">
          <a:xfrm>
            <a:off x="1035959" y="6581358"/>
            <a:ext cx="1018976" cy="184666"/>
          </a:xfrm>
          <a:prstGeom prst="rect">
            <a:avLst/>
          </a:prstGeom>
          <a:noFill/>
          <a:ln w="9525">
            <a:noFill/>
            <a:miter lim="800000"/>
            <a:headEnd/>
            <a:tailEnd/>
          </a:ln>
        </p:spPr>
        <p:txBody>
          <a:bodyPr lIns="0" tIns="0" rIns="0" bIns="0">
            <a:spAutoFit/>
          </a:bodyPr>
          <a:lstStyle/>
          <a:p>
            <a:r>
              <a:rPr lang="en-US"/>
              <a:t>Submission</a:t>
            </a:r>
          </a:p>
        </p:txBody>
      </p:sp>
      <p:sp>
        <p:nvSpPr>
          <p:cNvPr id="31753" name="Line 9"/>
          <p:cNvSpPr>
            <a:spLocks noChangeShapeType="1"/>
          </p:cNvSpPr>
          <p:nvPr/>
        </p:nvSpPr>
        <p:spPr bwMode="auto">
          <a:xfrm>
            <a:off x="1035960" y="6579801"/>
            <a:ext cx="7856307"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1754" name="Line 10"/>
          <p:cNvSpPr>
            <a:spLocks noChangeShapeType="1"/>
          </p:cNvSpPr>
          <p:nvPr/>
        </p:nvSpPr>
        <p:spPr bwMode="auto">
          <a:xfrm>
            <a:off x="927269" y="217874"/>
            <a:ext cx="807368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머리글 개체 틀 1"/>
          <p:cNvSpPr>
            <a:spLocks noGrp="1"/>
          </p:cNvSpPr>
          <p:nvPr>
            <p:ph type="hdr" sz="quarter"/>
          </p:nvPr>
        </p:nvSpPr>
        <p:spPr>
          <a:xfrm>
            <a:off x="0" y="1"/>
            <a:ext cx="4301778" cy="339261"/>
          </a:xfrm>
          <a:prstGeom prst="rect">
            <a:avLst/>
          </a:prstGeom>
        </p:spPr>
        <p:txBody>
          <a:bodyPr vert="horz" lIns="91440" tIns="45720" rIns="91440" bIns="45720" rtlCol="0"/>
          <a:lstStyle>
            <a:lvl1pPr algn="l">
              <a:defRPr sz="1200"/>
            </a:lvl1pPr>
          </a:lstStyle>
          <a:p>
            <a:endParaRPr lang="ko-KR" altLang="en-US"/>
          </a:p>
        </p:txBody>
      </p:sp>
    </p:spTree>
    <p:extLst>
      <p:ext uri="{BB962C8B-B14F-4D97-AF65-F5344CB8AC3E}">
        <p14:creationId xmlns:p14="http://schemas.microsoft.com/office/powerpoint/2010/main" val="180831508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August 2013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BD87155-569B-4DBA-8749-719998213F10}"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August</a:t>
            </a:r>
            <a:r>
              <a:rPr lang="en-US" dirty="0" smtClean="0"/>
              <a:t> 2013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2C54A7A-5A59-455E-AA82-2453163CF1B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August </a:t>
            </a:r>
            <a:r>
              <a:rPr lang="en-US" dirty="0" smtClean="0"/>
              <a:t>2013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10406C-0A4B-4287-86CB-E69B38A4FCD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1800">
                <a:latin typeface="Times New Roman" panose="02020603050405020304" pitchFamily="18" charset="0"/>
                <a:cs typeface="Times New Roman" panose="02020603050405020304" pitchFamily="18" charset="0"/>
              </a:defRPr>
            </a:lvl1pPr>
            <a:lvl2pPr>
              <a:defRPr sz="1600">
                <a:latin typeface="Times New Roman" panose="02020603050405020304" pitchFamily="18" charset="0"/>
                <a:cs typeface="Times New Roman" panose="02020603050405020304" pitchFamily="18" charset="0"/>
              </a:defRPr>
            </a:lvl2pPr>
            <a:lvl3pPr>
              <a:defRPr sz="1400">
                <a:latin typeface="Times New Roman" panose="02020603050405020304" pitchFamily="18" charset="0"/>
                <a:cs typeface="Times New Roman" panose="02020603050405020304" pitchFamily="18" charset="0"/>
              </a:defRPr>
            </a:lvl3pPr>
            <a:lvl4pPr>
              <a:defRPr sz="1200">
                <a:latin typeface="Times New Roman" panose="02020603050405020304" pitchFamily="18" charset="0"/>
                <a:cs typeface="Times New Roman" panose="02020603050405020304" pitchFamily="18" charset="0"/>
              </a:defRPr>
            </a:lvl4pPr>
            <a:lvl5pPr>
              <a:defRPr sz="1000">
                <a:latin typeface="Times New Roman" panose="02020603050405020304" pitchFamily="18" charset="0"/>
                <a:cs typeface="Times New Roman" panose="02020603050405020304"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날짜 개체 틀 6"/>
          <p:cNvSpPr>
            <a:spLocks noGrp="1"/>
          </p:cNvSpPr>
          <p:nvPr>
            <p:ph type="dt" sz="half" idx="10"/>
          </p:nvPr>
        </p:nvSpPr>
        <p:spPr/>
        <p:txBody>
          <a:bodyPr/>
          <a:lstStyle/>
          <a:p>
            <a:pPr>
              <a:defRPr/>
            </a:pPr>
            <a:r>
              <a:rPr lang="en-US" smtClean="0"/>
              <a:t>August 2013</a:t>
            </a:r>
            <a:endParaRPr lang="en-US" dirty="0"/>
          </a:p>
        </p:txBody>
      </p:sp>
      <p:sp>
        <p:nvSpPr>
          <p:cNvPr id="9" name="슬라이드 번호 개체 틀 8"/>
          <p:cNvSpPr>
            <a:spLocks noGrp="1"/>
          </p:cNvSpPr>
          <p:nvPr>
            <p:ph type="sldNum" sz="quarter" idx="12"/>
          </p:nvPr>
        </p:nvSpPr>
        <p:spPr/>
        <p:txBody>
          <a:bodyPr/>
          <a:lstStyle/>
          <a:p>
            <a:pPr>
              <a:defRPr/>
            </a:pPr>
            <a:r>
              <a:rPr lang="en-US" smtClean="0"/>
              <a:t>Slide </a:t>
            </a:r>
            <a:fld id="{B3B30CBC-5D18-4001-9779-31978EB400F5}" type="slidenum">
              <a:rPr lang="en-US" smtClean="0"/>
              <a:pPr>
                <a:defRPr/>
              </a:pPr>
              <a:t>‹#›</a:t>
            </a:fld>
            <a:endParaRPr lang="en-US"/>
          </a:p>
        </p:txBody>
      </p:sp>
      <p:sp>
        <p:nvSpPr>
          <p:cNvPr id="10" name="제목 9"/>
          <p:cNvSpPr>
            <a:spLocks noGrp="1"/>
          </p:cNvSpPr>
          <p:nvPr>
            <p:ph type="title"/>
          </p:nvPr>
        </p:nvSpPr>
        <p:spPr/>
        <p:txBody>
          <a:bodyPr/>
          <a:lstStyle/>
          <a:p>
            <a:r>
              <a:rPr lang="ko-KR" altLang="en-US" smtClean="0"/>
              <a:t>마스터 제목 스타일 편집</a:t>
            </a:r>
            <a:endParaRPr lang="ko-KR" altLang="en-US"/>
          </a:p>
        </p:txBody>
      </p:sp>
      <p:sp>
        <p:nvSpPr>
          <p:cNvPr id="11"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i="1" dirty="0" smtClean="0"/>
              <a:t>Hyungjin Kim et al</a:t>
            </a:r>
            <a:r>
              <a:rPr lang="en-US" dirty="0" smtClean="0"/>
              <a:t>. (ETRI)</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August 2013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6514D2A-9BD7-4A93-B0DC-0D60FAB3B44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August 2013</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92954C1-6C84-4239-A96E-C19FF0AABCB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August 2013</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6D594534-8821-4151-ABBA-265043A4FA9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August 2013</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7C5A047-55A6-4834-BE02-040B442471B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August 2013</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2F5E963-C4FC-40A9-B136-96EC9B729A6E}" type="slidenum">
              <a:rPr lang="en-US"/>
              <a:pPr>
                <a:defRPr/>
              </a:pPr>
              <a:t>‹#›</a:t>
            </a:fld>
            <a:endParaRPr lang="en-US"/>
          </a:p>
        </p:txBody>
      </p:sp>
      <p:sp>
        <p:nvSpPr>
          <p:cNvPr id="5"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i="1" dirty="0" smtClean="0"/>
              <a:t>Hyungjin Kim et al</a:t>
            </a:r>
            <a:r>
              <a:rPr lang="en-US" dirty="0" smtClean="0"/>
              <a:t>. (ETRI)</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August 2013</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62B2F87-19E7-4E1F-BB6E-A09D847E5D4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August</a:t>
            </a:r>
            <a:r>
              <a:rPr lang="en-US" dirty="0" smtClean="0"/>
              <a:t> 2013</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9BF9032-C89B-41FF-8C68-F32C8D81AC67}"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August 2013</a:t>
            </a:r>
            <a:endParaRPr lang="en-US" dirty="0"/>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B3B30CBC-5D18-4001-9779-31978EB400F5}" type="slidenum">
              <a:rPr lang="en-US"/>
              <a:pPr>
                <a:defRPr/>
              </a:pPr>
              <a:t>‹#›</a:t>
            </a:fld>
            <a:endParaRPr lang="en-US"/>
          </a:p>
        </p:txBody>
      </p:sp>
      <p:sp>
        <p:nvSpPr>
          <p:cNvPr id="1031" name="Rectangle 7"/>
          <p:cNvSpPr>
            <a:spLocks noChangeArrowheads="1"/>
          </p:cNvSpPr>
          <p:nvPr/>
        </p:nvSpPr>
        <p:spPr bwMode="auto">
          <a:xfrm>
            <a:off x="3657600" y="393700"/>
            <a:ext cx="4800600" cy="215900"/>
          </a:xfrm>
          <a:prstGeom prst="rect">
            <a:avLst/>
          </a:prstGeom>
          <a:noFill/>
          <a:ln w="9525">
            <a:noFill/>
            <a:miter lim="800000"/>
            <a:headEnd/>
            <a:tailEnd/>
          </a:ln>
        </p:spPr>
        <p:txBody>
          <a:bodyPr lIns="0" tIns="0" rIns="0" bIns="0" anchor="b">
            <a:spAutoFit/>
          </a:bodyPr>
          <a:lstStyle/>
          <a:p>
            <a:pPr lvl="4" algn="r"/>
            <a:r>
              <a:rPr lang="en-US" sz="1400" b="1" dirty="0"/>
              <a:t>Doc: IEEE </a:t>
            </a:r>
            <a:r>
              <a:rPr lang="en-US" sz="1400" b="1" dirty="0" smtClean="0"/>
              <a:t>802.15-13</a:t>
            </a:r>
            <a:r>
              <a:rPr lang="en-US" sz="1400" b="1" kern="1200" dirty="0" smtClean="0">
                <a:solidFill>
                  <a:schemeClr val="tx1"/>
                </a:solidFill>
                <a:latin typeface="Times New Roman" pitchFamily="18" charset="0"/>
                <a:ea typeface="+mn-ea"/>
                <a:cs typeface="+mn-cs"/>
              </a:rPr>
              <a:t>-0486-</a:t>
            </a:r>
            <a:r>
              <a:rPr lang="en-US" sz="1400" b="1" dirty="0" smtClean="0"/>
              <a:t>00-0008</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w="9525">
            <a:noFill/>
            <a:miter lim="800000"/>
            <a:headEnd/>
            <a:tailEnd/>
          </a:ln>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i="1" dirty="0" smtClean="0"/>
              <a:t>Hyungjin Kim et al</a:t>
            </a:r>
            <a:r>
              <a:rPr lang="en-US" dirty="0" smtClean="0"/>
              <a:t>. (ETRI)</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pPr>
              <a:defRPr/>
            </a:pPr>
            <a:r>
              <a:rPr lang="en-US" smtClean="0"/>
              <a:t>August 2013</a:t>
            </a:r>
            <a:endParaRPr lang="en-US" dirty="0"/>
          </a:p>
        </p:txBody>
      </p:sp>
      <p:sp>
        <p:nvSpPr>
          <p:cNvPr id="3" name="슬라이드 번호 개체 틀 2"/>
          <p:cNvSpPr>
            <a:spLocks noGrp="1"/>
          </p:cNvSpPr>
          <p:nvPr>
            <p:ph type="sldNum" sz="quarter" idx="12"/>
          </p:nvPr>
        </p:nvSpPr>
        <p:spPr/>
        <p:txBody>
          <a:bodyPr/>
          <a:lstStyle/>
          <a:p>
            <a:pPr>
              <a:defRPr/>
            </a:pPr>
            <a:r>
              <a:rPr lang="en-US" smtClean="0"/>
              <a:t>Slide </a:t>
            </a:r>
            <a:fld id="{C2F5E963-C4FC-40A9-B136-96EC9B729A6E}" type="slidenum">
              <a:rPr lang="en-US" smtClean="0"/>
              <a:pPr>
                <a:defRPr/>
              </a:pPr>
              <a:t>1</a:t>
            </a:fld>
            <a:endParaRPr lang="en-US"/>
          </a:p>
        </p:txBody>
      </p:sp>
      <p:sp>
        <p:nvSpPr>
          <p:cNvPr id="4" name="바닥글 개체 틀 3"/>
          <p:cNvSpPr>
            <a:spLocks noGrp="1"/>
          </p:cNvSpPr>
          <p:nvPr>
            <p:ph type="ftr" sz="quarter" idx="3"/>
          </p:nvPr>
        </p:nvSpPr>
        <p:spPr/>
        <p:txBody>
          <a:bodyPr/>
          <a:lstStyle/>
          <a:p>
            <a:pPr>
              <a:defRPr/>
            </a:pPr>
            <a:r>
              <a:rPr lang="en-US" i="1" smtClean="0"/>
              <a:t>Hyungjin Kim et al</a:t>
            </a:r>
            <a:r>
              <a:rPr lang="en-US" smtClean="0"/>
              <a:t>. (ETRI)</a:t>
            </a:r>
            <a:endParaRPr lang="en-US" dirty="0"/>
          </a:p>
        </p:txBody>
      </p:sp>
      <p:sp>
        <p:nvSpPr>
          <p:cNvPr id="5" name="Rectangle 3"/>
          <p:cNvSpPr>
            <a:spLocks noChangeArrowheads="1"/>
          </p:cNvSpPr>
          <p:nvPr/>
        </p:nvSpPr>
        <p:spPr bwMode="auto">
          <a:xfrm>
            <a:off x="152400" y="609600"/>
            <a:ext cx="8991600" cy="5509200"/>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smtClean="0">
                <a:solidFill>
                  <a:schemeClr val="tx2"/>
                </a:solidFill>
              </a:rPr>
              <a:t>[Enhancing and missing simulation result for PAC operating </a:t>
            </a:r>
            <a:r>
              <a:rPr lang="en-US" sz="1600" dirty="0">
                <a:solidFill>
                  <a:schemeClr val="tx2"/>
                </a:solidFill>
              </a:rPr>
              <a:t>in synchronous </a:t>
            </a:r>
            <a:r>
              <a:rPr lang="en-US" sz="1600" dirty="0" smtClean="0">
                <a:solidFill>
                  <a:schemeClr val="tx2"/>
                </a:solidFill>
              </a:rPr>
              <a:t>mode (PHY)]</a:t>
            </a:r>
            <a:endParaRPr lang="en-US" sz="1600" dirty="0">
              <a:solidFill>
                <a:schemeClr val="tx2"/>
              </a:solidFill>
            </a:endParaRPr>
          </a:p>
          <a:p>
            <a:pPr>
              <a:defRPr/>
            </a:pPr>
            <a:r>
              <a:rPr lang="en-US" sz="1600" b="1" dirty="0">
                <a:solidFill>
                  <a:schemeClr val="tx2"/>
                </a:solidFill>
              </a:rPr>
              <a:t>Date Submitted: </a:t>
            </a:r>
            <a:r>
              <a:rPr lang="en-US" sz="1600" dirty="0" smtClean="0">
                <a:solidFill>
                  <a:schemeClr val="tx2"/>
                </a:solidFill>
              </a:rPr>
              <a:t>[ </a:t>
            </a:r>
            <a:r>
              <a:rPr lang="en-US" sz="1600" smtClean="0">
                <a:solidFill>
                  <a:schemeClr val="tx2"/>
                </a:solidFill>
              </a:rPr>
              <a:t>August </a:t>
            </a:r>
            <a:r>
              <a:rPr lang="en-US" sz="1600" smtClean="0">
                <a:solidFill>
                  <a:schemeClr val="tx2"/>
                </a:solidFill>
              </a:rPr>
              <a:t>26</a:t>
            </a:r>
            <a:r>
              <a:rPr lang="en-US" sz="1600" baseline="30000" smtClean="0">
                <a:solidFill>
                  <a:schemeClr val="tx2"/>
                </a:solidFill>
              </a:rPr>
              <a:t>th</a:t>
            </a:r>
            <a:r>
              <a:rPr lang="en-US" sz="1600" dirty="0" smtClean="0">
                <a:solidFill>
                  <a:schemeClr val="tx2"/>
                </a:solidFill>
              </a:rPr>
              <a:t>, 2013 </a:t>
            </a:r>
            <a:r>
              <a:rPr lang="en-US" sz="1600" dirty="0">
                <a:solidFill>
                  <a:schemeClr val="tx2"/>
                </a:solidFill>
              </a:rPr>
              <a:t>]</a:t>
            </a:r>
          </a:p>
          <a:p>
            <a:pPr>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altLang="ko-KR" sz="1600" dirty="0" smtClean="0">
                <a:solidFill>
                  <a:schemeClr val="tx2"/>
                </a:solidFill>
              </a:rPr>
              <a:t>Hyungjin </a:t>
            </a:r>
            <a:r>
              <a:rPr lang="en-US" altLang="ko-KR" sz="1600" dirty="0">
                <a:solidFill>
                  <a:schemeClr val="tx2"/>
                </a:solidFill>
              </a:rPr>
              <a:t>Kim, </a:t>
            </a:r>
            <a:r>
              <a:rPr lang="en-US" altLang="ko-KR" sz="1600" dirty="0" err="1" smtClean="0">
                <a:solidFill>
                  <a:schemeClr val="tx2"/>
                </a:solidFill>
              </a:rPr>
              <a:t>Seokki</a:t>
            </a:r>
            <a:r>
              <a:rPr lang="en-US" altLang="ko-KR" sz="1600" dirty="0" smtClean="0">
                <a:solidFill>
                  <a:schemeClr val="tx2"/>
                </a:solidFill>
              </a:rPr>
              <a:t> </a:t>
            </a:r>
            <a:r>
              <a:rPr lang="en-US" altLang="ko-KR" sz="1600" dirty="0">
                <a:solidFill>
                  <a:schemeClr val="tx2"/>
                </a:solidFill>
              </a:rPr>
              <a:t>Kim, </a:t>
            </a:r>
            <a:r>
              <a:rPr lang="en-US" altLang="ko-KR" sz="1600" dirty="0" err="1">
                <a:solidFill>
                  <a:schemeClr val="tx2"/>
                </a:solidFill>
              </a:rPr>
              <a:t>Seungkwon</a:t>
            </a:r>
            <a:r>
              <a:rPr lang="en-US" altLang="ko-KR" sz="1600" dirty="0">
                <a:solidFill>
                  <a:schemeClr val="tx2"/>
                </a:solidFill>
              </a:rPr>
              <a:t> Cho, </a:t>
            </a:r>
            <a:r>
              <a:rPr lang="en-US" sz="1600" dirty="0" err="1" smtClean="0">
                <a:solidFill>
                  <a:schemeClr val="tx2"/>
                </a:solidFill>
              </a:rPr>
              <a:t>Soojung</a:t>
            </a:r>
            <a:r>
              <a:rPr lang="en-US" sz="1600" dirty="0" smtClean="0">
                <a:solidFill>
                  <a:schemeClr val="tx2"/>
                </a:solidFill>
              </a:rPr>
              <a:t> Jung</a:t>
            </a:r>
            <a:r>
              <a:rPr lang="en-US" altLang="ko-KR" sz="1600" dirty="0" smtClean="0">
                <a:solidFill>
                  <a:schemeClr val="tx2"/>
                </a:solidFill>
              </a:rPr>
              <a:t>, </a:t>
            </a:r>
            <a:r>
              <a:rPr lang="en-US" sz="1600" dirty="0" smtClean="0">
                <a:solidFill>
                  <a:schemeClr val="tx2"/>
                </a:solidFill>
              </a:rPr>
              <a:t>and Sungcheol Chang</a:t>
            </a:r>
            <a:r>
              <a:rPr lang="en-US" sz="1600" dirty="0" smtClean="0"/>
              <a:t>] </a:t>
            </a:r>
            <a:endParaRPr lang="en-US" sz="1600" dirty="0"/>
          </a:p>
          <a:p>
            <a:pPr>
              <a:defRPr/>
            </a:pPr>
            <a:r>
              <a:rPr lang="en-US" sz="1600" b="1" dirty="0">
                <a:solidFill>
                  <a:schemeClr val="tx2"/>
                </a:solidFill>
              </a:rPr>
              <a:t>Company:</a:t>
            </a:r>
            <a:r>
              <a:rPr lang="en-US" sz="1600" dirty="0">
                <a:solidFill>
                  <a:schemeClr val="tx2"/>
                </a:solidFill>
              </a:rPr>
              <a:t> </a:t>
            </a:r>
            <a:r>
              <a:rPr lang="en-US" sz="1600" dirty="0" smtClean="0">
                <a:solidFill>
                  <a:schemeClr val="tx2"/>
                </a:solidFill>
              </a:rPr>
              <a:t>[E</a:t>
            </a:r>
            <a:r>
              <a:rPr lang="en-US" sz="1600" dirty="0" smtClean="0"/>
              <a:t>TRI]</a:t>
            </a:r>
            <a:endParaRPr lang="en-US" sz="1600" dirty="0"/>
          </a:p>
          <a:p>
            <a:pPr>
              <a:defRPr/>
            </a:pPr>
            <a:r>
              <a:rPr lang="en-US" sz="1600" b="1" dirty="0">
                <a:solidFill>
                  <a:schemeClr val="tx2"/>
                </a:solidFill>
              </a:rPr>
              <a:t>Address: </a:t>
            </a:r>
            <a:r>
              <a:rPr lang="en-US" sz="1600" dirty="0" smtClean="0">
                <a:solidFill>
                  <a:schemeClr val="tx2"/>
                </a:solidFill>
              </a:rPr>
              <a:t>[218 Gajeong-ro</a:t>
            </a:r>
            <a:r>
              <a:rPr lang="en-US" sz="1600" dirty="0" smtClean="0"/>
              <a:t>, Yuseong-gu, 305-700, Republic of Korea</a:t>
            </a:r>
            <a:r>
              <a:rPr lang="en-US" sz="1600" dirty="0" smtClean="0">
                <a:solidFill>
                  <a:schemeClr val="tx2"/>
                </a:solidFill>
              </a:rPr>
              <a:t>]</a:t>
            </a:r>
            <a:endParaRPr lang="en-US" sz="1600" dirty="0">
              <a:solidFill>
                <a:schemeClr val="tx2"/>
              </a:solidFill>
            </a:endParaRPr>
          </a:p>
          <a:p>
            <a:pPr>
              <a:defRPr/>
            </a:pPr>
            <a:r>
              <a:rPr lang="en-US" sz="1600" b="1" dirty="0" smtClean="0">
                <a:solidFill>
                  <a:schemeClr val="tx2"/>
                </a:solidFill>
              </a:rPr>
              <a:t>Fax</a:t>
            </a:r>
            <a:r>
              <a:rPr lang="en-US" sz="1600" b="1" dirty="0">
                <a:solidFill>
                  <a:schemeClr val="tx2"/>
                </a:solidFill>
              </a:rPr>
              <a:t>:</a:t>
            </a:r>
            <a:r>
              <a:rPr lang="en-US" sz="1600" dirty="0">
                <a:solidFill>
                  <a:schemeClr val="tx2"/>
                </a:solidFill>
              </a:rPr>
              <a:t> </a:t>
            </a:r>
            <a:r>
              <a:rPr lang="en-US" sz="1600" dirty="0"/>
              <a:t>[+</a:t>
            </a:r>
            <a:r>
              <a:rPr lang="en-US" sz="1600" dirty="0" smtClean="0"/>
              <a:t>82-42-861-1966</a:t>
            </a:r>
            <a:r>
              <a:rPr lang="en-US" sz="1600" dirty="0" smtClean="0">
                <a:solidFill>
                  <a:schemeClr val="tx2"/>
                </a:solidFill>
              </a:rPr>
              <a:t>] </a:t>
            </a:r>
            <a:r>
              <a:rPr lang="en-US" sz="1600" b="1" dirty="0">
                <a:solidFill>
                  <a:schemeClr val="tx2"/>
                </a:solidFill>
              </a:rPr>
              <a:t>E-Mail</a:t>
            </a:r>
            <a:r>
              <a:rPr lang="en-US" sz="1600" b="1" dirty="0" smtClean="0">
                <a:solidFill>
                  <a:schemeClr val="tx2"/>
                </a:solidFill>
              </a:rPr>
              <a:t>:</a:t>
            </a:r>
            <a:r>
              <a:rPr lang="en-US" sz="1600" dirty="0" smtClean="0">
                <a:solidFill>
                  <a:schemeClr val="tx2"/>
                </a:solidFill>
              </a:rPr>
              <a:t>[</a:t>
            </a:r>
            <a:r>
              <a:rPr lang="en-US" sz="1600" dirty="0">
                <a:solidFill>
                  <a:schemeClr val="tx2"/>
                </a:solidFill>
              </a:rPr>
              <a:t>hyungjin@</a:t>
            </a:r>
            <a:r>
              <a:rPr lang="en-US" sz="1600" dirty="0" smtClean="0">
                <a:solidFill>
                  <a:schemeClr val="tx2"/>
                </a:solidFill>
              </a:rPr>
              <a:t>etri.re.kr]</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t>In response to </a:t>
            </a:r>
            <a:r>
              <a:rPr lang="en-US" sz="1600" dirty="0" smtClean="0"/>
              <a:t>the solicitation of submission of “Enhancing and missing simulations” announced in the previous PAC meeting in July.</a:t>
            </a:r>
            <a:r>
              <a:rPr lang="en-US" sz="1600" dirty="0" smtClean="0">
                <a:solidFill>
                  <a:schemeClr val="tx2"/>
                </a:solidFill>
              </a:rPr>
              <a:t>]</a:t>
            </a:r>
            <a:endParaRPr lang="en-US"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[This document </a:t>
            </a:r>
            <a:r>
              <a:rPr lang="en-US" sz="1600" dirty="0" smtClean="0">
                <a:solidFill>
                  <a:schemeClr val="tx2"/>
                </a:solidFill>
              </a:rPr>
              <a:t>includes enhancing and missing simulation result for PAC operating in synchronous </a:t>
            </a:r>
            <a:r>
              <a:rPr lang="en-US" sz="1600" dirty="0" smtClean="0">
                <a:solidFill>
                  <a:schemeClr val="tx2"/>
                </a:solidFill>
              </a:rPr>
              <a:t>mode (PHY)]</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[To provide m</a:t>
            </a:r>
            <a:r>
              <a:rPr lang="en-US" sz="1600" dirty="0" smtClean="0"/>
              <a:t>aterials </a:t>
            </a:r>
            <a:r>
              <a:rPr lang="en-US" sz="1600" dirty="0"/>
              <a:t>for </a:t>
            </a:r>
            <a:r>
              <a:rPr lang="en-US" sz="1600" dirty="0" smtClean="0"/>
              <a:t>discussion in </a:t>
            </a:r>
            <a:r>
              <a:rPr lang="en-US" sz="1600" dirty="0"/>
              <a:t>802.15.8 TG</a:t>
            </a:r>
            <a:r>
              <a:rPr lang="en-US" sz="1600" dirty="0">
                <a:solidFill>
                  <a:schemeClr val="tx2"/>
                </a:solidFill>
              </a:rPr>
              <a:t>]</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567568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a:t>Performance of Blocking Signal</a:t>
            </a:r>
          </a:p>
          <a:p>
            <a:endParaRPr lang="en-US" altLang="ko-KR" dirty="0"/>
          </a:p>
          <a:p>
            <a:r>
              <a:rPr lang="en-US" altLang="ko-KR" dirty="0"/>
              <a:t>Performance of Low Power Transmission</a:t>
            </a:r>
          </a:p>
          <a:p>
            <a:endParaRPr lang="en-US" altLang="ko-KR" dirty="0"/>
          </a:p>
          <a:p>
            <a:r>
              <a:rPr lang="en-US" altLang="ko-KR" dirty="0"/>
              <a:t>References</a:t>
            </a:r>
          </a:p>
          <a:p>
            <a:endParaRPr lang="en-US" altLang="ko-KR" dirty="0"/>
          </a:p>
          <a:p>
            <a:endParaRPr lang="en-US" altLang="ko-KR" dirty="0"/>
          </a:p>
          <a:p>
            <a:pPr lvl="1"/>
            <a:r>
              <a:rPr lang="en-US" altLang="ko-KR" dirty="0"/>
              <a:t>This document presents simulation result for PAC operating in synchronous mode (DCN:15-13-0393-01-0008[2])</a:t>
            </a:r>
          </a:p>
          <a:p>
            <a:endParaRPr lang="ko-KR" altLang="en-US" dirty="0"/>
          </a:p>
        </p:txBody>
      </p:sp>
      <p:sp>
        <p:nvSpPr>
          <p:cNvPr id="3" name="날짜 개체 틀 2"/>
          <p:cNvSpPr>
            <a:spLocks noGrp="1"/>
          </p:cNvSpPr>
          <p:nvPr>
            <p:ph type="dt" sz="half" idx="10"/>
          </p:nvPr>
        </p:nvSpPr>
        <p:spPr/>
        <p:txBody>
          <a:bodyPr/>
          <a:lstStyle/>
          <a:p>
            <a:pPr>
              <a:defRPr/>
            </a:pPr>
            <a:r>
              <a:rPr lang="en-US" smtClean="0"/>
              <a:t>August 2013</a:t>
            </a:r>
            <a:endParaRPr lang="en-US" dirty="0"/>
          </a:p>
        </p:txBody>
      </p:sp>
      <p:sp>
        <p:nvSpPr>
          <p:cNvPr id="4" name="슬라이드 번호 개체 틀 3"/>
          <p:cNvSpPr>
            <a:spLocks noGrp="1"/>
          </p:cNvSpPr>
          <p:nvPr>
            <p:ph type="sldNum" sz="quarter" idx="12"/>
          </p:nvPr>
        </p:nvSpPr>
        <p:spPr/>
        <p:txBody>
          <a:bodyPr/>
          <a:lstStyle/>
          <a:p>
            <a:pPr>
              <a:defRPr/>
            </a:pPr>
            <a:r>
              <a:rPr lang="en-US" smtClean="0"/>
              <a:t>Slide </a:t>
            </a:r>
            <a:fld id="{B3B30CBC-5D18-4001-9779-31978EB400F5}" type="slidenum">
              <a:rPr lang="en-US" smtClean="0"/>
              <a:pPr>
                <a:defRPr/>
              </a:pPr>
              <a:t>2</a:t>
            </a:fld>
            <a:endParaRPr lang="en-US"/>
          </a:p>
        </p:txBody>
      </p:sp>
      <p:sp>
        <p:nvSpPr>
          <p:cNvPr id="5" name="제목 4"/>
          <p:cNvSpPr>
            <a:spLocks noGrp="1"/>
          </p:cNvSpPr>
          <p:nvPr>
            <p:ph type="title"/>
          </p:nvPr>
        </p:nvSpPr>
        <p:spPr/>
        <p:txBody>
          <a:bodyPr/>
          <a:lstStyle/>
          <a:p>
            <a:r>
              <a:rPr lang="en-US" altLang="ko-KR" dirty="0"/>
              <a:t>Contents</a:t>
            </a:r>
            <a:endParaRPr lang="ko-KR" altLang="en-US" dirty="0"/>
          </a:p>
        </p:txBody>
      </p:sp>
      <p:sp>
        <p:nvSpPr>
          <p:cNvPr id="6" name="바닥글 개체 틀 5"/>
          <p:cNvSpPr>
            <a:spLocks noGrp="1"/>
          </p:cNvSpPr>
          <p:nvPr>
            <p:ph type="ftr" sz="quarter" idx="3"/>
          </p:nvPr>
        </p:nvSpPr>
        <p:spPr/>
        <p:txBody>
          <a:bodyPr/>
          <a:lstStyle/>
          <a:p>
            <a:pPr>
              <a:defRPr/>
            </a:pPr>
            <a:r>
              <a:rPr lang="en-US" i="1" smtClean="0"/>
              <a:t>Hyungjin Kim et al</a:t>
            </a:r>
            <a:r>
              <a:rPr lang="en-US" smtClean="0"/>
              <a:t>. (ETRI)</a:t>
            </a:r>
            <a:endParaRPr lang="en-US" dirty="0"/>
          </a:p>
        </p:txBody>
      </p:sp>
    </p:spTree>
    <p:extLst>
      <p:ext uri="{BB962C8B-B14F-4D97-AF65-F5344CB8AC3E}">
        <p14:creationId xmlns:p14="http://schemas.microsoft.com/office/powerpoint/2010/main" val="327738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a:t>To prevent intrusion of different kinds of devices, blocking signal can be transmitted by PDs which are going to use the resources within a blocking unit</a:t>
            </a:r>
          </a:p>
          <a:p>
            <a:r>
              <a:rPr lang="en-US" altLang="ko-KR" dirty="0"/>
              <a:t>PAC devices can transmit the blocking signal both before(Forward blocking) and after(Backward blocking) the transmission of one’s own within a blocking unit</a:t>
            </a:r>
          </a:p>
          <a:p>
            <a:r>
              <a:rPr lang="en-US" altLang="ko-KR" dirty="0"/>
              <a:t>Applied to control(Discovery, Peering, Scheduling) signal transmission</a:t>
            </a:r>
          </a:p>
          <a:p>
            <a:endParaRPr lang="ko-KR" altLang="en-US" dirty="0"/>
          </a:p>
        </p:txBody>
      </p:sp>
      <p:sp>
        <p:nvSpPr>
          <p:cNvPr id="3" name="날짜 개체 틀 2"/>
          <p:cNvSpPr>
            <a:spLocks noGrp="1"/>
          </p:cNvSpPr>
          <p:nvPr>
            <p:ph type="dt" sz="half" idx="10"/>
          </p:nvPr>
        </p:nvSpPr>
        <p:spPr/>
        <p:txBody>
          <a:bodyPr/>
          <a:lstStyle/>
          <a:p>
            <a:pPr>
              <a:defRPr/>
            </a:pPr>
            <a:r>
              <a:rPr lang="en-US" smtClean="0"/>
              <a:t>August 2013</a:t>
            </a:r>
            <a:endParaRPr lang="en-US" dirty="0"/>
          </a:p>
        </p:txBody>
      </p:sp>
      <p:sp>
        <p:nvSpPr>
          <p:cNvPr id="4" name="슬라이드 번호 개체 틀 3"/>
          <p:cNvSpPr>
            <a:spLocks noGrp="1"/>
          </p:cNvSpPr>
          <p:nvPr>
            <p:ph type="sldNum" sz="quarter" idx="12"/>
          </p:nvPr>
        </p:nvSpPr>
        <p:spPr/>
        <p:txBody>
          <a:bodyPr/>
          <a:lstStyle/>
          <a:p>
            <a:pPr>
              <a:defRPr/>
            </a:pPr>
            <a:r>
              <a:rPr lang="en-US" smtClean="0"/>
              <a:t>Slide </a:t>
            </a:r>
            <a:fld id="{B3B30CBC-5D18-4001-9779-31978EB400F5}" type="slidenum">
              <a:rPr lang="en-US" smtClean="0"/>
              <a:pPr>
                <a:defRPr/>
              </a:pPr>
              <a:t>3</a:t>
            </a:fld>
            <a:endParaRPr lang="en-US"/>
          </a:p>
        </p:txBody>
      </p:sp>
      <p:sp>
        <p:nvSpPr>
          <p:cNvPr id="5" name="제목 4"/>
          <p:cNvSpPr>
            <a:spLocks noGrp="1"/>
          </p:cNvSpPr>
          <p:nvPr>
            <p:ph type="title"/>
          </p:nvPr>
        </p:nvSpPr>
        <p:spPr/>
        <p:txBody>
          <a:bodyPr/>
          <a:lstStyle/>
          <a:p>
            <a:r>
              <a:rPr lang="en-US" altLang="ko-KR" dirty="0"/>
              <a:t>Performance of Blocking Signal</a:t>
            </a:r>
            <a:endParaRPr lang="ko-KR" altLang="en-US" dirty="0"/>
          </a:p>
        </p:txBody>
      </p:sp>
      <p:sp>
        <p:nvSpPr>
          <p:cNvPr id="6" name="바닥글 개체 틀 5"/>
          <p:cNvSpPr>
            <a:spLocks noGrp="1"/>
          </p:cNvSpPr>
          <p:nvPr>
            <p:ph type="ftr" sz="quarter" idx="3"/>
          </p:nvPr>
        </p:nvSpPr>
        <p:spPr/>
        <p:txBody>
          <a:bodyPr/>
          <a:lstStyle/>
          <a:p>
            <a:pPr>
              <a:defRPr/>
            </a:pPr>
            <a:r>
              <a:rPr lang="en-US" i="1" smtClean="0"/>
              <a:t>Hyungjin Kim et al</a:t>
            </a:r>
            <a:r>
              <a:rPr lang="en-US" smtClean="0"/>
              <a:t>. (ETRI)</a:t>
            </a:r>
            <a:endParaRPr lang="en-US" dirty="0"/>
          </a:p>
        </p:txBody>
      </p:sp>
      <p:graphicFrame>
        <p:nvGraphicFramePr>
          <p:cNvPr id="7" name="개체 6"/>
          <p:cNvGraphicFramePr>
            <a:graphicFrameLocks noChangeAspect="1"/>
          </p:cNvGraphicFramePr>
          <p:nvPr>
            <p:extLst>
              <p:ext uri="{D42A27DB-BD31-4B8C-83A1-F6EECF244321}">
                <p14:modId xmlns:p14="http://schemas.microsoft.com/office/powerpoint/2010/main" val="1071327397"/>
              </p:ext>
            </p:extLst>
          </p:nvPr>
        </p:nvGraphicFramePr>
        <p:xfrm>
          <a:off x="1164804" y="3810001"/>
          <a:ext cx="6775065" cy="2590799"/>
        </p:xfrm>
        <a:graphic>
          <a:graphicData uri="http://schemas.openxmlformats.org/presentationml/2006/ole">
            <mc:AlternateContent xmlns:mc="http://schemas.openxmlformats.org/markup-compatibility/2006">
              <mc:Choice xmlns:v="urn:schemas-microsoft-com:vml" Requires="v">
                <p:oleObj spid="_x0000_s10245" name="Visio" r:id="rId3" imgW="6676841" imgH="2554470" progId="Visio.Drawing.11">
                  <p:embed/>
                </p:oleObj>
              </mc:Choice>
              <mc:Fallback>
                <p:oleObj name="Visio" r:id="rId3" imgW="6676841" imgH="2554470" progId="Visio.Drawing.11">
                  <p:embed/>
                  <p:pic>
                    <p:nvPicPr>
                      <p:cNvPr id="0" name=""/>
                      <p:cNvPicPr>
                        <a:picLocks noChangeAspect="1" noChangeArrowheads="1"/>
                      </p:cNvPicPr>
                      <p:nvPr/>
                    </p:nvPicPr>
                    <p:blipFill>
                      <a:blip r:embed="rId4"/>
                      <a:srcRect/>
                      <a:stretch>
                        <a:fillRect/>
                      </a:stretch>
                    </p:blipFill>
                    <p:spPr bwMode="auto">
                      <a:xfrm>
                        <a:off x="1164804" y="3810001"/>
                        <a:ext cx="6775065" cy="2590799"/>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531791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a:t>Performance analysis</a:t>
            </a:r>
          </a:p>
          <a:p>
            <a:pPr lvl="1"/>
            <a:r>
              <a:rPr lang="en-US" altLang="ko-KR" dirty="0"/>
              <a:t>SIR (wanted signal/blocking signal) = 0dB</a:t>
            </a:r>
          </a:p>
          <a:p>
            <a:pPr lvl="1"/>
            <a:r>
              <a:rPr lang="en-US" altLang="ko-KR" dirty="0"/>
              <a:t>When required PER is 1%</a:t>
            </a:r>
          </a:p>
          <a:p>
            <a:pPr lvl="2"/>
            <a:r>
              <a:rPr lang="en-US" altLang="ko-KR" dirty="0"/>
              <a:t>SNR loss: about 1.0dB</a:t>
            </a:r>
          </a:p>
          <a:p>
            <a:endParaRPr lang="ko-KR" altLang="en-US" dirty="0"/>
          </a:p>
        </p:txBody>
      </p:sp>
      <p:sp>
        <p:nvSpPr>
          <p:cNvPr id="3" name="날짜 개체 틀 2"/>
          <p:cNvSpPr>
            <a:spLocks noGrp="1"/>
          </p:cNvSpPr>
          <p:nvPr>
            <p:ph type="dt" sz="half" idx="10"/>
          </p:nvPr>
        </p:nvSpPr>
        <p:spPr/>
        <p:txBody>
          <a:bodyPr/>
          <a:lstStyle/>
          <a:p>
            <a:pPr>
              <a:defRPr/>
            </a:pPr>
            <a:r>
              <a:rPr lang="en-US" smtClean="0"/>
              <a:t>August 2013</a:t>
            </a:r>
            <a:endParaRPr lang="en-US" dirty="0"/>
          </a:p>
        </p:txBody>
      </p:sp>
      <p:sp>
        <p:nvSpPr>
          <p:cNvPr id="4" name="슬라이드 번호 개체 틀 3"/>
          <p:cNvSpPr>
            <a:spLocks noGrp="1"/>
          </p:cNvSpPr>
          <p:nvPr>
            <p:ph type="sldNum" sz="quarter" idx="12"/>
          </p:nvPr>
        </p:nvSpPr>
        <p:spPr/>
        <p:txBody>
          <a:bodyPr/>
          <a:lstStyle/>
          <a:p>
            <a:pPr>
              <a:defRPr/>
            </a:pPr>
            <a:r>
              <a:rPr lang="en-US" smtClean="0"/>
              <a:t>Slide </a:t>
            </a:r>
            <a:fld id="{B3B30CBC-5D18-4001-9779-31978EB400F5}" type="slidenum">
              <a:rPr lang="en-US" smtClean="0"/>
              <a:pPr>
                <a:defRPr/>
              </a:pPr>
              <a:t>4</a:t>
            </a:fld>
            <a:endParaRPr lang="en-US"/>
          </a:p>
        </p:txBody>
      </p:sp>
      <p:sp>
        <p:nvSpPr>
          <p:cNvPr id="5" name="제목 4"/>
          <p:cNvSpPr>
            <a:spLocks noGrp="1"/>
          </p:cNvSpPr>
          <p:nvPr>
            <p:ph type="title"/>
          </p:nvPr>
        </p:nvSpPr>
        <p:spPr/>
        <p:txBody>
          <a:bodyPr/>
          <a:lstStyle/>
          <a:p>
            <a:r>
              <a:rPr lang="en-US" altLang="ko-KR" dirty="0"/>
              <a:t>Performance of Blocking Signal</a:t>
            </a:r>
            <a:endParaRPr lang="ko-KR" altLang="en-US" dirty="0"/>
          </a:p>
        </p:txBody>
      </p:sp>
      <p:sp>
        <p:nvSpPr>
          <p:cNvPr id="6" name="바닥글 개체 틀 5"/>
          <p:cNvSpPr>
            <a:spLocks noGrp="1"/>
          </p:cNvSpPr>
          <p:nvPr>
            <p:ph type="ftr" sz="quarter" idx="3"/>
          </p:nvPr>
        </p:nvSpPr>
        <p:spPr/>
        <p:txBody>
          <a:bodyPr/>
          <a:lstStyle/>
          <a:p>
            <a:pPr>
              <a:defRPr/>
            </a:pPr>
            <a:r>
              <a:rPr lang="en-US" i="1" smtClean="0"/>
              <a:t>Hyungjin Kim et al</a:t>
            </a:r>
            <a:r>
              <a:rPr lang="en-US" smtClean="0"/>
              <a:t>. (ETRI)</a:t>
            </a:r>
            <a:endParaRPr lang="en-US" dirty="0"/>
          </a:p>
        </p:txBody>
      </p:sp>
      <p:pic>
        <p:nvPicPr>
          <p:cNvPr id="7" name="그림 6"/>
          <p:cNvPicPr>
            <a:picLocks noChangeAspect="1"/>
          </p:cNvPicPr>
          <p:nvPr/>
        </p:nvPicPr>
        <p:blipFill>
          <a:blip r:embed="rId2"/>
          <a:stretch>
            <a:fillRect/>
          </a:stretch>
        </p:blipFill>
        <p:spPr>
          <a:xfrm>
            <a:off x="2627745" y="3370634"/>
            <a:ext cx="3888510" cy="2919553"/>
          </a:xfrm>
          <a:prstGeom prst="rect">
            <a:avLst/>
          </a:prstGeom>
        </p:spPr>
      </p:pic>
    </p:spTree>
    <p:extLst>
      <p:ext uri="{BB962C8B-B14F-4D97-AF65-F5344CB8AC3E}">
        <p14:creationId xmlns:p14="http://schemas.microsoft.com/office/powerpoint/2010/main" val="113445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a:t>Essential control signal is always transmitted at the fixed position without interference sensing</a:t>
            </a:r>
          </a:p>
          <a:p>
            <a:r>
              <a:rPr lang="en-US" altLang="ko-KR" dirty="0"/>
              <a:t>To minimize inference between different kinds of device, the essential control signal is transmitted in low power</a:t>
            </a:r>
          </a:p>
          <a:p>
            <a:r>
              <a:rPr lang="en-US" altLang="ko-KR" dirty="0"/>
              <a:t>To enhance reliability of the signal, it is repeatedly transmitted in time domain</a:t>
            </a:r>
          </a:p>
          <a:p>
            <a:r>
              <a:rPr lang="en-US" altLang="ko-KR" dirty="0"/>
              <a:t>Applied to synchronization signal transmission</a:t>
            </a:r>
            <a:endParaRPr lang="ko-KR" altLang="en-US" dirty="0"/>
          </a:p>
        </p:txBody>
      </p:sp>
      <p:sp>
        <p:nvSpPr>
          <p:cNvPr id="3" name="날짜 개체 틀 2"/>
          <p:cNvSpPr>
            <a:spLocks noGrp="1"/>
          </p:cNvSpPr>
          <p:nvPr>
            <p:ph type="dt" sz="half" idx="10"/>
          </p:nvPr>
        </p:nvSpPr>
        <p:spPr/>
        <p:txBody>
          <a:bodyPr/>
          <a:lstStyle/>
          <a:p>
            <a:pPr>
              <a:defRPr/>
            </a:pPr>
            <a:r>
              <a:rPr lang="en-US" smtClean="0"/>
              <a:t>August 2013</a:t>
            </a:r>
            <a:endParaRPr lang="en-US" dirty="0"/>
          </a:p>
        </p:txBody>
      </p:sp>
      <p:sp>
        <p:nvSpPr>
          <p:cNvPr id="4" name="슬라이드 번호 개체 틀 3"/>
          <p:cNvSpPr>
            <a:spLocks noGrp="1"/>
          </p:cNvSpPr>
          <p:nvPr>
            <p:ph type="sldNum" sz="quarter" idx="12"/>
          </p:nvPr>
        </p:nvSpPr>
        <p:spPr/>
        <p:txBody>
          <a:bodyPr/>
          <a:lstStyle/>
          <a:p>
            <a:pPr>
              <a:defRPr/>
            </a:pPr>
            <a:r>
              <a:rPr lang="en-US" smtClean="0"/>
              <a:t>Slide </a:t>
            </a:r>
            <a:fld id="{B3B30CBC-5D18-4001-9779-31978EB400F5}" type="slidenum">
              <a:rPr lang="en-US" smtClean="0"/>
              <a:pPr>
                <a:defRPr/>
              </a:pPr>
              <a:t>5</a:t>
            </a:fld>
            <a:endParaRPr lang="en-US"/>
          </a:p>
        </p:txBody>
      </p:sp>
      <p:sp>
        <p:nvSpPr>
          <p:cNvPr id="5" name="제목 4"/>
          <p:cNvSpPr>
            <a:spLocks noGrp="1"/>
          </p:cNvSpPr>
          <p:nvPr>
            <p:ph type="title"/>
          </p:nvPr>
        </p:nvSpPr>
        <p:spPr/>
        <p:txBody>
          <a:bodyPr/>
          <a:lstStyle/>
          <a:p>
            <a:r>
              <a:rPr lang="en-US" altLang="ko-KR" dirty="0"/>
              <a:t>Performance of Low Power Transmission</a:t>
            </a:r>
            <a:endParaRPr lang="ko-KR" altLang="en-US" dirty="0"/>
          </a:p>
        </p:txBody>
      </p:sp>
      <p:sp>
        <p:nvSpPr>
          <p:cNvPr id="6" name="바닥글 개체 틀 5"/>
          <p:cNvSpPr>
            <a:spLocks noGrp="1"/>
          </p:cNvSpPr>
          <p:nvPr>
            <p:ph type="ftr" sz="quarter" idx="3"/>
          </p:nvPr>
        </p:nvSpPr>
        <p:spPr/>
        <p:txBody>
          <a:bodyPr/>
          <a:lstStyle/>
          <a:p>
            <a:pPr>
              <a:defRPr/>
            </a:pPr>
            <a:r>
              <a:rPr lang="en-US" i="1" smtClean="0"/>
              <a:t>Hyungjin Kim et al</a:t>
            </a:r>
            <a:r>
              <a:rPr lang="en-US" smtClean="0"/>
              <a:t>. (ETRI)</a:t>
            </a:r>
            <a:endParaRPr lang="en-US" dirty="0"/>
          </a:p>
        </p:txBody>
      </p:sp>
      <p:graphicFrame>
        <p:nvGraphicFramePr>
          <p:cNvPr id="7" name="개체 6"/>
          <p:cNvGraphicFramePr>
            <a:graphicFrameLocks noChangeAspect="1"/>
          </p:cNvGraphicFramePr>
          <p:nvPr>
            <p:extLst>
              <p:ext uri="{D42A27DB-BD31-4B8C-83A1-F6EECF244321}">
                <p14:modId xmlns:p14="http://schemas.microsoft.com/office/powerpoint/2010/main" val="2168397135"/>
              </p:ext>
            </p:extLst>
          </p:nvPr>
        </p:nvGraphicFramePr>
        <p:xfrm>
          <a:off x="762000" y="4114800"/>
          <a:ext cx="7603409" cy="2133600"/>
        </p:xfrm>
        <a:graphic>
          <a:graphicData uri="http://schemas.openxmlformats.org/presentationml/2006/ole">
            <mc:AlternateContent xmlns:mc="http://schemas.openxmlformats.org/markup-compatibility/2006">
              <mc:Choice xmlns:v="urn:schemas-microsoft-com:vml" Requires="v">
                <p:oleObj spid="_x0000_s11268" name="Visio" r:id="rId3" imgW="5817596" imgH="1634850" progId="Visio.Drawing.11">
                  <p:embed/>
                </p:oleObj>
              </mc:Choice>
              <mc:Fallback>
                <p:oleObj name="Visio" r:id="rId3" imgW="5817596" imgH="1634850" progId="Visio.Drawing.11">
                  <p:embed/>
                  <p:pic>
                    <p:nvPicPr>
                      <p:cNvPr id="0" name=""/>
                      <p:cNvPicPr>
                        <a:picLocks noChangeAspect="1" noChangeArrowheads="1"/>
                      </p:cNvPicPr>
                      <p:nvPr/>
                    </p:nvPicPr>
                    <p:blipFill>
                      <a:blip r:embed="rId4"/>
                      <a:srcRect/>
                      <a:stretch>
                        <a:fillRect/>
                      </a:stretch>
                    </p:blipFill>
                    <p:spPr bwMode="auto">
                      <a:xfrm>
                        <a:off x="762000" y="4114800"/>
                        <a:ext cx="7603409" cy="2133600"/>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2387765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a:t>Detection performance</a:t>
            </a:r>
          </a:p>
          <a:p>
            <a:pPr lvl="1"/>
            <a:r>
              <a:rPr lang="en-US" altLang="ko-KR" dirty="0"/>
              <a:t>SIR &gt; -17dB</a:t>
            </a:r>
          </a:p>
          <a:p>
            <a:pPr lvl="1"/>
            <a:r>
              <a:rPr lang="en-US" altLang="ko-KR" dirty="0"/>
              <a:t>If SIR = -17dB</a:t>
            </a:r>
          </a:p>
          <a:p>
            <a:pPr lvl="2"/>
            <a:r>
              <a:rPr lang="en-US" altLang="ko-KR" dirty="0"/>
              <a:t>When required detection error probability is 1%</a:t>
            </a:r>
          </a:p>
          <a:p>
            <a:pPr lvl="2"/>
            <a:r>
              <a:rPr lang="en-US" altLang="ko-KR" dirty="0"/>
              <a:t>Required SNR &gt; -14dB</a:t>
            </a:r>
            <a:endParaRPr lang="ko-KR" altLang="en-US" dirty="0"/>
          </a:p>
        </p:txBody>
      </p:sp>
      <p:sp>
        <p:nvSpPr>
          <p:cNvPr id="3" name="날짜 개체 틀 2"/>
          <p:cNvSpPr>
            <a:spLocks noGrp="1"/>
          </p:cNvSpPr>
          <p:nvPr>
            <p:ph type="dt" sz="half" idx="10"/>
          </p:nvPr>
        </p:nvSpPr>
        <p:spPr/>
        <p:txBody>
          <a:bodyPr/>
          <a:lstStyle/>
          <a:p>
            <a:pPr>
              <a:defRPr/>
            </a:pPr>
            <a:r>
              <a:rPr lang="en-US" smtClean="0"/>
              <a:t>August 2013</a:t>
            </a:r>
            <a:endParaRPr lang="en-US" dirty="0"/>
          </a:p>
        </p:txBody>
      </p:sp>
      <p:sp>
        <p:nvSpPr>
          <p:cNvPr id="4" name="슬라이드 번호 개체 틀 3"/>
          <p:cNvSpPr>
            <a:spLocks noGrp="1"/>
          </p:cNvSpPr>
          <p:nvPr>
            <p:ph type="sldNum" sz="quarter" idx="12"/>
          </p:nvPr>
        </p:nvSpPr>
        <p:spPr/>
        <p:txBody>
          <a:bodyPr/>
          <a:lstStyle/>
          <a:p>
            <a:pPr>
              <a:defRPr/>
            </a:pPr>
            <a:r>
              <a:rPr lang="en-US" smtClean="0"/>
              <a:t>Slide </a:t>
            </a:r>
            <a:fld id="{B3B30CBC-5D18-4001-9779-31978EB400F5}" type="slidenum">
              <a:rPr lang="en-US" smtClean="0"/>
              <a:pPr>
                <a:defRPr/>
              </a:pPr>
              <a:t>6</a:t>
            </a:fld>
            <a:endParaRPr lang="en-US"/>
          </a:p>
        </p:txBody>
      </p:sp>
      <p:sp>
        <p:nvSpPr>
          <p:cNvPr id="5" name="제목 4"/>
          <p:cNvSpPr>
            <a:spLocks noGrp="1"/>
          </p:cNvSpPr>
          <p:nvPr>
            <p:ph type="title"/>
          </p:nvPr>
        </p:nvSpPr>
        <p:spPr/>
        <p:txBody>
          <a:bodyPr/>
          <a:lstStyle/>
          <a:p>
            <a:r>
              <a:rPr lang="en-US" altLang="ko-KR" dirty="0"/>
              <a:t>Performance of Low Power Transmission</a:t>
            </a:r>
            <a:endParaRPr lang="ko-KR" altLang="en-US" dirty="0"/>
          </a:p>
        </p:txBody>
      </p:sp>
      <p:sp>
        <p:nvSpPr>
          <p:cNvPr id="6" name="바닥글 개체 틀 5"/>
          <p:cNvSpPr>
            <a:spLocks noGrp="1"/>
          </p:cNvSpPr>
          <p:nvPr>
            <p:ph type="ftr" sz="quarter" idx="3"/>
          </p:nvPr>
        </p:nvSpPr>
        <p:spPr/>
        <p:txBody>
          <a:bodyPr/>
          <a:lstStyle/>
          <a:p>
            <a:pPr>
              <a:defRPr/>
            </a:pPr>
            <a:r>
              <a:rPr lang="en-US" i="1" smtClean="0"/>
              <a:t>Hyungjin Kim et al</a:t>
            </a:r>
            <a:r>
              <a:rPr lang="en-US" smtClean="0"/>
              <a:t>. (ETRI)</a:t>
            </a:r>
            <a:endParaRPr lang="en-US" dirty="0"/>
          </a:p>
        </p:txBody>
      </p:sp>
      <p:pic>
        <p:nvPicPr>
          <p:cNvPr id="7" name="그림 6"/>
          <p:cNvPicPr>
            <a:picLocks noChangeAspect="1"/>
          </p:cNvPicPr>
          <p:nvPr/>
        </p:nvPicPr>
        <p:blipFill>
          <a:blip r:embed="rId2"/>
          <a:stretch>
            <a:fillRect/>
          </a:stretch>
        </p:blipFill>
        <p:spPr>
          <a:xfrm>
            <a:off x="2688750" y="3733800"/>
            <a:ext cx="3766500" cy="2590800"/>
          </a:xfrm>
          <a:prstGeom prst="rect">
            <a:avLst/>
          </a:prstGeom>
        </p:spPr>
      </p:pic>
    </p:spTree>
    <p:extLst>
      <p:ext uri="{BB962C8B-B14F-4D97-AF65-F5344CB8AC3E}">
        <p14:creationId xmlns:p14="http://schemas.microsoft.com/office/powerpoint/2010/main" val="78443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a:t>[1] IEEE 802.15.8 Technical Guidance Document</a:t>
            </a:r>
          </a:p>
          <a:p>
            <a:r>
              <a:rPr lang="en-US" altLang="ko-KR" dirty="0"/>
              <a:t>[2] A PHY proposal for PAC operating in synchronous mode:  IEEE-15-13-0393-01-0008</a:t>
            </a:r>
          </a:p>
          <a:p>
            <a:endParaRPr lang="ko-KR" altLang="en-US" dirty="0"/>
          </a:p>
        </p:txBody>
      </p:sp>
      <p:sp>
        <p:nvSpPr>
          <p:cNvPr id="3" name="날짜 개체 틀 2"/>
          <p:cNvSpPr>
            <a:spLocks noGrp="1"/>
          </p:cNvSpPr>
          <p:nvPr>
            <p:ph type="dt" sz="half" idx="10"/>
          </p:nvPr>
        </p:nvSpPr>
        <p:spPr/>
        <p:txBody>
          <a:bodyPr/>
          <a:lstStyle/>
          <a:p>
            <a:pPr>
              <a:defRPr/>
            </a:pPr>
            <a:r>
              <a:rPr lang="en-US" smtClean="0"/>
              <a:t>August 2013</a:t>
            </a:r>
            <a:endParaRPr lang="en-US" dirty="0"/>
          </a:p>
        </p:txBody>
      </p:sp>
      <p:sp>
        <p:nvSpPr>
          <p:cNvPr id="4" name="슬라이드 번호 개체 틀 3"/>
          <p:cNvSpPr>
            <a:spLocks noGrp="1"/>
          </p:cNvSpPr>
          <p:nvPr>
            <p:ph type="sldNum" sz="quarter" idx="12"/>
          </p:nvPr>
        </p:nvSpPr>
        <p:spPr/>
        <p:txBody>
          <a:bodyPr/>
          <a:lstStyle/>
          <a:p>
            <a:pPr>
              <a:defRPr/>
            </a:pPr>
            <a:r>
              <a:rPr lang="en-US" smtClean="0"/>
              <a:t>Slide </a:t>
            </a:r>
            <a:fld id="{B3B30CBC-5D18-4001-9779-31978EB400F5}" type="slidenum">
              <a:rPr lang="en-US" smtClean="0"/>
              <a:pPr>
                <a:defRPr/>
              </a:pPr>
              <a:t>7</a:t>
            </a:fld>
            <a:endParaRPr lang="en-US"/>
          </a:p>
        </p:txBody>
      </p:sp>
      <p:sp>
        <p:nvSpPr>
          <p:cNvPr id="5" name="제목 4"/>
          <p:cNvSpPr>
            <a:spLocks noGrp="1"/>
          </p:cNvSpPr>
          <p:nvPr>
            <p:ph type="title"/>
          </p:nvPr>
        </p:nvSpPr>
        <p:spPr/>
        <p:txBody>
          <a:bodyPr/>
          <a:lstStyle/>
          <a:p>
            <a:r>
              <a:rPr lang="en-US" altLang="ko-KR" dirty="0"/>
              <a:t>References</a:t>
            </a:r>
            <a:endParaRPr lang="ko-KR" altLang="en-US" dirty="0"/>
          </a:p>
        </p:txBody>
      </p:sp>
      <p:sp>
        <p:nvSpPr>
          <p:cNvPr id="6" name="바닥글 개체 틀 5"/>
          <p:cNvSpPr>
            <a:spLocks noGrp="1"/>
          </p:cNvSpPr>
          <p:nvPr>
            <p:ph type="ftr" sz="quarter" idx="3"/>
          </p:nvPr>
        </p:nvSpPr>
        <p:spPr/>
        <p:txBody>
          <a:bodyPr/>
          <a:lstStyle/>
          <a:p>
            <a:pPr>
              <a:defRPr/>
            </a:pPr>
            <a:r>
              <a:rPr lang="en-US" i="1" smtClean="0"/>
              <a:t>Hyungjin Kim et al</a:t>
            </a:r>
            <a:r>
              <a:rPr lang="en-US" smtClean="0"/>
              <a:t>. (ETRI)</a:t>
            </a:r>
            <a:endParaRPr lang="en-US" dirty="0"/>
          </a:p>
        </p:txBody>
      </p:sp>
    </p:spTree>
    <p:extLst>
      <p:ext uri="{BB962C8B-B14F-4D97-AF65-F5344CB8AC3E}">
        <p14:creationId xmlns:p14="http://schemas.microsoft.com/office/powerpoint/2010/main" val="50035888"/>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16731</TotalTime>
  <Words>394</Words>
  <Application>Microsoft Office PowerPoint</Application>
  <PresentationFormat>화면 슬라이드 쇼(4:3)</PresentationFormat>
  <Paragraphs>66</Paragraphs>
  <Slides>7</Slides>
  <Notes>0</Notes>
  <HiddenSlides>0</HiddenSlides>
  <MMClips>0</MMClips>
  <ScaleCrop>false</ScaleCrop>
  <HeadingPairs>
    <vt:vector size="8" baseType="variant">
      <vt:variant>
        <vt:lpstr>사용한 글꼴</vt:lpstr>
      </vt:variant>
      <vt:variant>
        <vt:i4>3</vt:i4>
      </vt:variant>
      <vt:variant>
        <vt:lpstr>테마</vt:lpstr>
      </vt:variant>
      <vt:variant>
        <vt:i4>1</vt:i4>
      </vt:variant>
      <vt:variant>
        <vt:lpstr>포함된 OLE 서버</vt:lpstr>
      </vt:variant>
      <vt:variant>
        <vt:i4>1</vt:i4>
      </vt:variant>
      <vt:variant>
        <vt:lpstr>슬라이드 제목</vt:lpstr>
      </vt:variant>
      <vt:variant>
        <vt:i4>7</vt:i4>
      </vt:variant>
    </vt:vector>
  </HeadingPairs>
  <TitlesOfParts>
    <vt:vector size="12" baseType="lpstr">
      <vt:lpstr>Arial</vt:lpstr>
      <vt:lpstr>Times New Roman</vt:lpstr>
      <vt:lpstr>맑은 고딕</vt:lpstr>
      <vt:lpstr>Default Design</vt:lpstr>
      <vt:lpstr>Visio</vt:lpstr>
      <vt:lpstr>PowerPoint 프레젠테이션</vt:lpstr>
      <vt:lpstr>Contents</vt:lpstr>
      <vt:lpstr>Performance of Blocking Signal</vt:lpstr>
      <vt:lpstr>Performance of Blocking Signal</vt:lpstr>
      <vt:lpstr>Performance of Low Power Transmission</vt:lpstr>
      <vt:lpstr>Performance of Low Power Transmission</vt:lpstr>
      <vt:lpstr>References</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Hyungjin</cp:lastModifiedBy>
  <cp:revision>1122</cp:revision>
  <cp:lastPrinted>2013-07-07T06:43:50Z</cp:lastPrinted>
  <dcterms:created xsi:type="dcterms:W3CDTF">1999-11-08T18:59:45Z</dcterms:created>
  <dcterms:modified xsi:type="dcterms:W3CDTF">2013-08-26T10:10:31Z</dcterms:modified>
</cp:coreProperties>
</file>