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9" r:id="rId2"/>
    <p:sldId id="274" r:id="rId3"/>
    <p:sldId id="290" r:id="rId4"/>
    <p:sldId id="276" r:id="rId5"/>
    <p:sldId id="294" r:id="rId6"/>
    <p:sldId id="295" r:id="rId7"/>
    <p:sldId id="280" r:id="rId8"/>
    <p:sldId id="292" r:id="rId9"/>
    <p:sldId id="277" r:id="rId10"/>
    <p:sldId id="278" r:id="rId11"/>
    <p:sldId id="279" r:id="rId12"/>
    <p:sldId id="282" r:id="rId13"/>
    <p:sldId id="283" r:id="rId14"/>
    <p:sldId id="284" r:id="rId15"/>
    <p:sldId id="285" r:id="rId16"/>
    <p:sldId id="296" r:id="rId17"/>
    <p:sldId id="297" r:id="rId18"/>
  </p:sldIdLst>
  <p:sldSz cx="9144000" cy="6858000" type="screen4x3"/>
  <p:notesSz cx="6934200" cy="9280525"/>
  <p:defaultTextStyle>
    <a:defPPr>
      <a:defRPr lang="en-US"/>
    </a:defPPr>
    <a:lvl1pPr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1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1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1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12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C0AF6"/>
    <a:srgbClr val="FF39F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3" d="100"/>
          <a:sy n="113" d="100"/>
        </p:scale>
        <p:origin x="-150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4"/>
    </p:cViewPr>
  </p:sorterViewPr>
  <p:notesViewPr>
    <p:cSldViewPr showGuides="1">
      <p:cViewPr varScale="1">
        <p:scale>
          <a:sx n="84" d="100"/>
          <a:sy n="84" d="100"/>
        </p:scale>
        <p:origin x="-3834" y="-90"/>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emf"/><Relationship Id="rId3" Type="http://schemas.openxmlformats.org/officeDocument/2006/relationships/image" Target="../media/image19.emf"/><Relationship Id="rId7" Type="http://schemas.openxmlformats.org/officeDocument/2006/relationships/image" Target="../media/image23.emf"/><Relationship Id="rId12" Type="http://schemas.openxmlformats.org/officeDocument/2006/relationships/image" Target="../media/image28.emf"/><Relationship Id="rId2" Type="http://schemas.openxmlformats.org/officeDocument/2006/relationships/image" Target="../media/image18.emf"/><Relationship Id="rId1" Type="http://schemas.openxmlformats.org/officeDocument/2006/relationships/image" Target="../media/image17.emf"/><Relationship Id="rId6" Type="http://schemas.openxmlformats.org/officeDocument/2006/relationships/image" Target="../media/image22.emf"/><Relationship Id="rId11" Type="http://schemas.openxmlformats.org/officeDocument/2006/relationships/image" Target="../media/image27.emf"/><Relationship Id="rId5" Type="http://schemas.openxmlformats.org/officeDocument/2006/relationships/image" Target="../media/image21.emf"/><Relationship Id="rId10" Type="http://schemas.openxmlformats.org/officeDocument/2006/relationships/image" Target="../media/image26.emf"/><Relationship Id="rId4" Type="http://schemas.openxmlformats.org/officeDocument/2006/relationships/image" Target="../media/image20.emf"/><Relationship Id="rId9"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kumimoji="0" sz="1400" b="1">
                <a:latin typeface="Times New Roman" pitchFamily="16" charset="0"/>
                <a:ea typeface="+mn-ea"/>
              </a:defRPr>
            </a:lvl1pPr>
          </a:lstStyle>
          <a:p>
            <a:pPr>
              <a:defRPr/>
            </a:pPr>
            <a:r>
              <a:rPr lang="en-US" altLang="ja-JP"/>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kumimoji="0" sz="1400" b="1">
                <a:latin typeface="Times New Roman" pitchFamily="16" charset="0"/>
                <a:ea typeface="+mn-ea"/>
              </a:defRPr>
            </a:lvl1pPr>
          </a:lstStyle>
          <a:p>
            <a:pPr>
              <a:defRPr/>
            </a:pPr>
            <a:r>
              <a:rPr lang="en-US" altLang="ja-JP"/>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kumimoji="0" sz="1000">
                <a:latin typeface="Times New Roman" pitchFamily="16" charset="0"/>
                <a:ea typeface="+mn-ea"/>
              </a:defRPr>
            </a:lvl1pPr>
          </a:lstStyle>
          <a:p>
            <a:pPr>
              <a:defRPr/>
            </a:pPr>
            <a:r>
              <a:rPr lang="en-US" altLang="ja-JP"/>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kumimoji="0" sz="1000">
                <a:latin typeface="Times New Roman" pitchFamily="16" charset="0"/>
                <a:ea typeface="+mn-ea"/>
              </a:defRPr>
            </a:lvl1pPr>
          </a:lstStyle>
          <a:p>
            <a:pPr>
              <a:defRPr/>
            </a:pPr>
            <a:r>
              <a:rPr lang="en-US" altLang="ja-JP"/>
              <a:t>Page </a:t>
            </a:r>
            <a:fld id="{36951C6F-F4A5-401A-B5A0-B49ADBEE4EAD}" type="slidenum">
              <a:rPr lang="en-US" altLang="ja-JP"/>
              <a:pPr>
                <a:defRPr/>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eaLnBrk="0" hangingPunct="0">
              <a:defRPr/>
            </a:pPr>
            <a:r>
              <a:rPr kumimoji="0" lang="en-US" altLang="ja-JP">
                <a:latin typeface="Times New Roman" pitchFamily="16" charset="0"/>
                <a:ea typeface="+mn-ea"/>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Tree>
    <p:extLst>
      <p:ext uri="{BB962C8B-B14F-4D97-AF65-F5344CB8AC3E}">
        <p14:creationId xmlns:p14="http://schemas.microsoft.com/office/powerpoint/2010/main" val="27900483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kumimoji="0" sz="1400" b="1">
                <a:latin typeface="Times New Roman" pitchFamily="16" charset="0"/>
                <a:ea typeface="+mn-ea"/>
              </a:defRPr>
            </a:lvl1pPr>
          </a:lstStyle>
          <a:p>
            <a:pPr>
              <a:defRPr/>
            </a:pPr>
            <a:r>
              <a:rPr lang="en-US" altLang="ja-JP"/>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kumimoji="0" sz="1400" b="1">
                <a:latin typeface="Times New Roman" pitchFamily="16" charset="0"/>
                <a:ea typeface="+mn-ea"/>
              </a:defRPr>
            </a:lvl1pPr>
          </a:lstStyle>
          <a:p>
            <a:pPr>
              <a:defRPr/>
            </a:pPr>
            <a:r>
              <a:rPr lang="en-US" altLang="ja-JP"/>
              <a:t>&lt;month year&gt;</a:t>
            </a:r>
          </a:p>
        </p:txBody>
      </p:sp>
      <p:sp>
        <p:nvSpPr>
          <p:cNvPr id="13316"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kumimoji="0">
                <a:latin typeface="Times New Roman" pitchFamily="16" charset="0"/>
                <a:ea typeface="+mn-ea"/>
              </a:defRPr>
            </a:lvl5pPr>
          </a:lstStyle>
          <a:p>
            <a:pPr lvl="4">
              <a:defRPr/>
            </a:pPr>
            <a:r>
              <a:rPr lang="en-US" altLang="ja-JP"/>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kumimoji="0">
                <a:latin typeface="Times New Roman" pitchFamily="16" charset="0"/>
                <a:ea typeface="+mn-ea"/>
              </a:defRPr>
            </a:lvl1pPr>
          </a:lstStyle>
          <a:p>
            <a:pPr>
              <a:defRPr/>
            </a:pPr>
            <a:r>
              <a:rPr lang="en-US" altLang="ja-JP"/>
              <a:t>Page </a:t>
            </a:r>
            <a:fld id="{4A709E23-8FCF-4DB4-A270-A4AD935107D1}" type="slidenum">
              <a:rPr lang="en-US" altLang="ja-JP"/>
              <a:pPr>
                <a:defRPr/>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pPr eaLnBrk="0" hangingPunct="0">
              <a:defRPr/>
            </a:pPr>
            <a:r>
              <a:rPr kumimoji="0" lang="en-US" altLang="ja-JP">
                <a:latin typeface="Times New Roman" pitchFamily="16" charset="0"/>
                <a:ea typeface="+mn-ea"/>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Tree>
    <p:extLst>
      <p:ext uri="{BB962C8B-B14F-4D97-AF65-F5344CB8AC3E}">
        <p14:creationId xmlns:p14="http://schemas.microsoft.com/office/powerpoint/2010/main" val="144324728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6"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6"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6"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6"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6"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p:cNvSpPr>
          <p:nvPr>
            <p:ph type="sldImg"/>
          </p:nvPr>
        </p:nvSpPr>
        <p:spPr>
          <a:xfrm>
            <a:off x="1154113" y="701675"/>
            <a:ext cx="4625975" cy="3468688"/>
          </a:xfrm>
          <a:ln/>
        </p:spPr>
      </p:sp>
      <p:sp>
        <p:nvSpPr>
          <p:cNvPr id="16386" name="ノート プレースホルダ 2"/>
          <p:cNvSpPr>
            <a:spLocks noGrp="1"/>
          </p:cNvSpPr>
          <p:nvPr>
            <p:ph type="body" idx="1"/>
          </p:nvPr>
        </p:nvSpPr>
        <p:spPr>
          <a:noFill/>
          <a:ln/>
        </p:spPr>
        <p:txBody>
          <a:bodyPr/>
          <a:lstStyle/>
          <a:p>
            <a:endParaRPr kumimoji="1" lang="ja-JP" altLang="en-US" smtClean="0">
              <a:latin typeface="Times New Roman" pitchFamily="18" charset="0"/>
            </a:endParaRPr>
          </a:p>
        </p:txBody>
      </p:sp>
      <p:sp>
        <p:nvSpPr>
          <p:cNvPr id="16387" name="ヘッダー プレースホルダ 3"/>
          <p:cNvSpPr>
            <a:spLocks noGrp="1"/>
          </p:cNvSpPr>
          <p:nvPr>
            <p:ph type="hdr" sz="quarter"/>
          </p:nvPr>
        </p:nvSpPr>
        <p:spPr>
          <a:noFill/>
        </p:spPr>
        <p:txBody>
          <a:bodyPr/>
          <a:lstStyle/>
          <a:p>
            <a:r>
              <a:rPr lang="en-US" altLang="ja-JP" smtClean="0">
                <a:latin typeface="Times New Roman" pitchFamily="18" charset="0"/>
              </a:rPr>
              <a:t>doc.: IEEE 802.15-&lt;doc#&gt;</a:t>
            </a:r>
          </a:p>
        </p:txBody>
      </p:sp>
      <p:sp>
        <p:nvSpPr>
          <p:cNvPr id="16388" name="日付プレースホルダ 4"/>
          <p:cNvSpPr>
            <a:spLocks noGrp="1"/>
          </p:cNvSpPr>
          <p:nvPr>
            <p:ph type="dt" sz="quarter" idx="1"/>
          </p:nvPr>
        </p:nvSpPr>
        <p:spPr>
          <a:noFill/>
        </p:spPr>
        <p:txBody>
          <a:bodyPr/>
          <a:lstStyle/>
          <a:p>
            <a:r>
              <a:rPr lang="en-US" altLang="ja-JP" smtClean="0">
                <a:latin typeface="Times New Roman" pitchFamily="18" charset="0"/>
              </a:rPr>
              <a:t>&lt;month year&gt;</a:t>
            </a:r>
          </a:p>
        </p:txBody>
      </p:sp>
      <p:sp>
        <p:nvSpPr>
          <p:cNvPr id="16389" name="フッター プレースホルダ 5"/>
          <p:cNvSpPr>
            <a:spLocks noGrp="1"/>
          </p:cNvSpPr>
          <p:nvPr>
            <p:ph type="ftr" sz="quarter" idx="4"/>
          </p:nvPr>
        </p:nvSpPr>
        <p:spPr>
          <a:noFill/>
        </p:spPr>
        <p:txBody>
          <a:bodyPr/>
          <a:lstStyle/>
          <a:p>
            <a:pPr lvl="4"/>
            <a:r>
              <a:rPr lang="en-US" altLang="ja-JP" smtClean="0">
                <a:latin typeface="Times New Roman" pitchFamily="18" charset="0"/>
              </a:rPr>
              <a:t>&lt;author&gt;, &lt;company&gt;</a:t>
            </a:r>
          </a:p>
        </p:txBody>
      </p:sp>
      <p:sp>
        <p:nvSpPr>
          <p:cNvPr id="16390" name="スライド番号プレースホルダ 6"/>
          <p:cNvSpPr>
            <a:spLocks noGrp="1"/>
          </p:cNvSpPr>
          <p:nvPr>
            <p:ph type="sldNum" sz="quarter" idx="5"/>
          </p:nvPr>
        </p:nvSpPr>
        <p:spPr>
          <a:noFill/>
        </p:spPr>
        <p:txBody>
          <a:bodyPr/>
          <a:lstStyle/>
          <a:p>
            <a:r>
              <a:rPr lang="en-US" altLang="ja-JP" smtClean="0">
                <a:latin typeface="Times New Roman" pitchFamily="18" charset="0"/>
              </a:rPr>
              <a:t>Page </a:t>
            </a:r>
            <a:fld id="{FB328487-0EE4-47AA-A6AC-D1A5A8E36C12}" type="slidenum">
              <a:rPr lang="en-US" altLang="ja-JP" smtClean="0">
                <a:latin typeface="Times New Roman" pitchFamily="18" charset="0"/>
              </a:rPr>
              <a:pPr/>
              <a:t>1</a:t>
            </a:fld>
            <a:endParaRPr lang="en-US" altLang="ja-JP"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xfrm>
            <a:off x="685800" y="378281"/>
            <a:ext cx="1600200" cy="215444"/>
          </a:xfrm>
          <a:prstGeom prst="rect">
            <a:avLst/>
          </a:prstGeom>
          <a:ln/>
        </p:spPr>
        <p:txBody>
          <a:bodyPr/>
          <a:lstStyle>
            <a:lvl1pPr>
              <a:defRPr/>
            </a:lvl1pPr>
          </a:lstStyle>
          <a:p>
            <a:r>
              <a:rPr lang="en-US" altLang="ja-JP" dirty="0" smtClean="0"/>
              <a:t>May, 2012</a:t>
            </a: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r>
              <a:rPr lang="en-US" altLang="ja-JP" dirty="0" smtClean="0"/>
              <a:t>Chunhui Zhu / Samsung</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21EC5F1-7238-43D6-9D85-2C24A5AC6EC6}"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50BD0CA3-3026-4DE7-8E23-A236AF4CEDEE}" type="slidenum">
              <a:rPr lang="en-US" altLang="ja-JP"/>
              <a:pPr>
                <a:defRPr/>
              </a:pPr>
              <a:t>‹#›</a:t>
            </a:fld>
            <a:endParaRPr lang="en-US" altLang="ja-JP"/>
          </a:p>
        </p:txBody>
      </p:sp>
      <p:sp>
        <p:nvSpPr>
          <p:cNvPr id="8" name="Rectangle 4"/>
          <p:cNvSpPr>
            <a:spLocks noGrp="1" noChangeArrowheads="1"/>
          </p:cNvSpPr>
          <p:nvPr>
            <p:ph type="dt" sz="half" idx="10"/>
          </p:nvPr>
        </p:nvSpPr>
        <p:spPr>
          <a:xfrm>
            <a:off x="685800" y="378281"/>
            <a:ext cx="1600200" cy="215444"/>
          </a:xfrm>
          <a:prstGeom prst="rect">
            <a:avLst/>
          </a:prstGeom>
          <a:ln/>
        </p:spPr>
        <p:txBody>
          <a:bodyPr/>
          <a:lstStyle>
            <a:lvl1pPr>
              <a:defRPr/>
            </a:lvl1pPr>
          </a:lstStyle>
          <a:p>
            <a:r>
              <a:rPr lang="en-US" altLang="ja-JP" dirty="0" smtClean="0"/>
              <a:t>May, 2012</a:t>
            </a:r>
            <a:endParaRPr lang="en-US" altLang="ja-JP" dirty="0"/>
          </a:p>
        </p:txBody>
      </p:sp>
      <p:sp>
        <p:nvSpPr>
          <p:cNvPr id="9" name="Rectangle 5"/>
          <p:cNvSpPr>
            <a:spLocks noGrp="1" noChangeArrowheads="1"/>
          </p:cNvSpPr>
          <p:nvPr>
            <p:ph type="ftr" sz="quarter" idx="11"/>
          </p:nvPr>
        </p:nvSpPr>
        <p:spPr>
          <a:xfrm>
            <a:off x="5486400" y="6475413"/>
            <a:ext cx="3124200" cy="184666"/>
          </a:xfrm>
          <a:ln/>
        </p:spPr>
        <p:txBody>
          <a:bodyPr/>
          <a:lstStyle>
            <a:lvl1pPr>
              <a:defRPr/>
            </a:lvl1pPr>
          </a:lstStyle>
          <a:p>
            <a:r>
              <a:rPr lang="en-US" altLang="ja-JP" dirty="0" smtClean="0"/>
              <a:t>Chunhui Zhu / Samsung</a:t>
            </a:r>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F337A859-1564-4F51-AD9F-EA5BC87D4BDA}" type="slidenum">
              <a:rPr lang="en-US" altLang="ja-JP"/>
              <a:pPr>
                <a:defRPr/>
              </a:pPr>
              <a:t>‹#›</a:t>
            </a:fld>
            <a:endParaRPr lang="en-US" altLang="ja-JP"/>
          </a:p>
        </p:txBody>
      </p:sp>
      <p:sp>
        <p:nvSpPr>
          <p:cNvPr id="7" name="Rectangle 4"/>
          <p:cNvSpPr>
            <a:spLocks noGrp="1" noChangeArrowheads="1"/>
          </p:cNvSpPr>
          <p:nvPr>
            <p:ph type="dt" sz="half" idx="10"/>
          </p:nvPr>
        </p:nvSpPr>
        <p:spPr>
          <a:xfrm>
            <a:off x="685800" y="378281"/>
            <a:ext cx="1600200" cy="215444"/>
          </a:xfrm>
          <a:prstGeom prst="rect">
            <a:avLst/>
          </a:prstGeom>
          <a:ln/>
        </p:spPr>
        <p:txBody>
          <a:bodyPr/>
          <a:lstStyle>
            <a:lvl1pPr>
              <a:defRPr/>
            </a:lvl1pPr>
          </a:lstStyle>
          <a:p>
            <a:r>
              <a:rPr lang="en-US" altLang="ja-JP" dirty="0" smtClean="0"/>
              <a:t>May, 2012</a:t>
            </a:r>
            <a:endParaRPr lang="en-US" altLang="ja-JP" dirty="0"/>
          </a:p>
        </p:txBody>
      </p:sp>
      <p:sp>
        <p:nvSpPr>
          <p:cNvPr id="8" name="Rectangle 5"/>
          <p:cNvSpPr>
            <a:spLocks noGrp="1" noChangeArrowheads="1"/>
          </p:cNvSpPr>
          <p:nvPr>
            <p:ph type="ftr" sz="quarter" idx="11"/>
          </p:nvPr>
        </p:nvSpPr>
        <p:spPr>
          <a:xfrm>
            <a:off x="5486400" y="6475413"/>
            <a:ext cx="3124200" cy="184666"/>
          </a:xfrm>
          <a:ln/>
        </p:spPr>
        <p:txBody>
          <a:bodyPr/>
          <a:lstStyle>
            <a:lvl1pPr>
              <a:defRPr/>
            </a:lvl1pPr>
          </a:lstStyle>
          <a:p>
            <a:r>
              <a:rPr lang="en-US" altLang="ja-JP" dirty="0" smtClean="0"/>
              <a:t>Chunhui Zhu / Samsung</a:t>
            </a:r>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85800"/>
            <a:ext cx="5676900" cy="5410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2CE20224-DCFD-43C8-A397-7CE9FCA701E2}" type="slidenum">
              <a:rPr lang="en-US" altLang="ja-JP"/>
              <a:pPr>
                <a:defRPr/>
              </a:pPr>
              <a:t>‹#›</a:t>
            </a:fld>
            <a:endParaRPr lang="en-US" altLang="ja-JP"/>
          </a:p>
        </p:txBody>
      </p:sp>
      <p:sp>
        <p:nvSpPr>
          <p:cNvPr id="7" name="Rectangle 4"/>
          <p:cNvSpPr>
            <a:spLocks noGrp="1" noChangeArrowheads="1"/>
          </p:cNvSpPr>
          <p:nvPr>
            <p:ph type="dt" sz="half" idx="10"/>
          </p:nvPr>
        </p:nvSpPr>
        <p:spPr>
          <a:xfrm>
            <a:off x="685800" y="378281"/>
            <a:ext cx="1600200" cy="215444"/>
          </a:xfrm>
          <a:prstGeom prst="rect">
            <a:avLst/>
          </a:prstGeom>
          <a:ln/>
        </p:spPr>
        <p:txBody>
          <a:bodyPr/>
          <a:lstStyle>
            <a:lvl1pPr>
              <a:defRPr/>
            </a:lvl1pPr>
          </a:lstStyle>
          <a:p>
            <a:r>
              <a:rPr lang="en-US" altLang="ja-JP" dirty="0" smtClean="0"/>
              <a:t>May, 2012</a:t>
            </a:r>
            <a:endParaRPr lang="en-US" altLang="ja-JP" dirty="0"/>
          </a:p>
        </p:txBody>
      </p:sp>
      <p:sp>
        <p:nvSpPr>
          <p:cNvPr id="8" name="Rectangle 5"/>
          <p:cNvSpPr>
            <a:spLocks noGrp="1" noChangeArrowheads="1"/>
          </p:cNvSpPr>
          <p:nvPr>
            <p:ph type="ftr" sz="quarter" idx="11"/>
          </p:nvPr>
        </p:nvSpPr>
        <p:spPr>
          <a:xfrm>
            <a:off x="5486400" y="6475413"/>
            <a:ext cx="3124200" cy="184666"/>
          </a:xfrm>
          <a:ln/>
        </p:spPr>
        <p:txBody>
          <a:bodyPr/>
          <a:lstStyle>
            <a:lvl1pPr>
              <a:defRPr/>
            </a:lvl1pPr>
          </a:lstStyle>
          <a:p>
            <a:r>
              <a:rPr lang="en-US" altLang="ja-JP" dirty="0" smtClean="0"/>
              <a:t>Chunhui Zhu / Samsung</a:t>
            </a:r>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685800" y="378281"/>
            <a:ext cx="1600200" cy="215444"/>
          </a:xfrm>
          <a:prstGeom prst="rect">
            <a:avLst/>
          </a:prstGeom>
          <a:ln/>
        </p:spPr>
        <p:txBody>
          <a:bodyPr/>
          <a:lstStyle>
            <a:lvl1pPr>
              <a:defRPr/>
            </a:lvl1pPr>
          </a:lstStyle>
          <a:p>
            <a:r>
              <a:rPr lang="en-US" altLang="ja-JP" dirty="0" smtClean="0"/>
              <a:t>May, 2012</a:t>
            </a:r>
            <a:endParaRPr lang="en-US" altLang="ja-JP"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r>
              <a:rPr lang="en-US" altLang="ja-JP" dirty="0" smtClean="0"/>
              <a:t>Chunhui Zhu / Samsung</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49780912-06D0-44A5-8D71-81D0A97D2CA8}"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xfrm>
            <a:off x="685800" y="378281"/>
            <a:ext cx="1600200" cy="215444"/>
          </a:xfrm>
          <a:prstGeom prst="rect">
            <a:avLst/>
          </a:prstGeom>
          <a:ln/>
        </p:spPr>
        <p:txBody>
          <a:bodyPr/>
          <a:lstStyle>
            <a:lvl1pPr>
              <a:defRPr/>
            </a:lvl1pPr>
          </a:lstStyle>
          <a:p>
            <a:r>
              <a:rPr lang="en-US" altLang="ja-JP" dirty="0" smtClean="0"/>
              <a:t>May, 2012</a:t>
            </a: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r>
              <a:rPr lang="en-US" altLang="ja-JP" dirty="0" smtClean="0"/>
              <a:t>Chunhui Zhu/ Samsung</a:t>
            </a: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B00B4183-DBAC-4B59-B79C-00FACECFB466}"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xfrm>
            <a:off x="685800" y="378281"/>
            <a:ext cx="1600200" cy="215444"/>
          </a:xfrm>
          <a:prstGeom prst="rect">
            <a:avLst/>
          </a:prstGeom>
          <a:ln/>
        </p:spPr>
        <p:txBody>
          <a:bodyPr/>
          <a:lstStyle>
            <a:lvl1pPr>
              <a:defRPr/>
            </a:lvl1pPr>
          </a:lstStyle>
          <a:p>
            <a:r>
              <a:rPr lang="en-US" altLang="ja-JP" dirty="0" smtClean="0"/>
              <a:t>May, 2012</a:t>
            </a: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r>
              <a:rPr lang="en-US" altLang="ja-JP" dirty="0" smtClean="0"/>
              <a:t>Chunhui Zhu / Samsung</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CA6BB72B-A0BD-49CE-A00D-6CA711186FA8}"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xfrm>
            <a:off x="685800" y="378281"/>
            <a:ext cx="1600200" cy="215444"/>
          </a:xfrm>
          <a:prstGeom prst="rect">
            <a:avLst/>
          </a:prstGeom>
          <a:ln/>
        </p:spPr>
        <p:txBody>
          <a:bodyPr/>
          <a:lstStyle>
            <a:lvl1pPr>
              <a:defRPr/>
            </a:lvl1pPr>
          </a:lstStyle>
          <a:p>
            <a:r>
              <a:rPr lang="en-US" altLang="ja-JP" dirty="0" smtClean="0"/>
              <a:t>May, 2012</a:t>
            </a: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r>
              <a:rPr lang="en-US" altLang="ja-JP" dirty="0" smtClean="0"/>
              <a:t>Chunhui Zhu / Samsung</a:t>
            </a: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697BC849-9713-45B4-A16B-FE7F4479D60D}"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xfrm>
            <a:off x="685800" y="378281"/>
            <a:ext cx="1600200" cy="215444"/>
          </a:xfrm>
          <a:prstGeom prst="rect">
            <a:avLst/>
          </a:prstGeom>
          <a:ln/>
        </p:spPr>
        <p:txBody>
          <a:bodyPr/>
          <a:lstStyle>
            <a:lvl1pPr>
              <a:defRPr/>
            </a:lvl1pPr>
          </a:lstStyle>
          <a:p>
            <a:r>
              <a:rPr lang="en-US" altLang="ja-JP" dirty="0" smtClean="0"/>
              <a:t>May, 2012</a:t>
            </a: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r>
              <a:rPr lang="en-US" altLang="ja-JP" dirty="0" smtClean="0"/>
              <a:t>Chunhui Zhu / Samsung</a:t>
            </a: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75CC5994-2D86-4421-B68F-7EDDB945047B}"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r>
              <a:rPr lang="en-US" altLang="ja-JP" dirty="0" smtClean="0"/>
              <a:t>Chunhui Zhu / Samsung</a:t>
            </a: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E7CCBFE7-C83D-4C9C-AD8D-D892B60BE89C}" type="slidenum">
              <a:rPr lang="en-US" altLang="ja-JP"/>
              <a:pPr>
                <a:defRPr/>
              </a:pPr>
              <a:t>‹#›</a:t>
            </a:fld>
            <a:endParaRPr lang="en-US" altLang="ja-JP"/>
          </a:p>
        </p:txBody>
      </p:sp>
      <p:sp>
        <p:nvSpPr>
          <p:cNvPr id="7" name="Rectangle 4"/>
          <p:cNvSpPr>
            <a:spLocks noGrp="1" noChangeArrowheads="1"/>
          </p:cNvSpPr>
          <p:nvPr>
            <p:ph type="dt" sz="half" idx="10"/>
          </p:nvPr>
        </p:nvSpPr>
        <p:spPr>
          <a:xfrm>
            <a:off x="685800" y="378281"/>
            <a:ext cx="1600200" cy="215444"/>
          </a:xfrm>
          <a:prstGeom prst="rect">
            <a:avLst/>
          </a:prstGeom>
          <a:ln/>
        </p:spPr>
        <p:txBody>
          <a:bodyPr/>
          <a:lstStyle>
            <a:lvl1pPr>
              <a:defRPr/>
            </a:lvl1pPr>
          </a:lstStyle>
          <a:p>
            <a:r>
              <a:rPr lang="en-US" altLang="ja-JP" dirty="0" smtClean="0"/>
              <a:t>May, 2012</a:t>
            </a:r>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378281"/>
            <a:ext cx="1600200" cy="215444"/>
          </a:xfrm>
          <a:prstGeom prst="rect">
            <a:avLst/>
          </a:prstGeom>
        </p:spPr>
        <p:txBody>
          <a:bodyPr/>
          <a:lstStyle>
            <a:lvl1pPr>
              <a:defRPr/>
            </a:lvl1pPr>
          </a:lstStyle>
          <a:p>
            <a:r>
              <a:rPr lang="en-US" altLang="ja-JP" dirty="0" smtClean="0"/>
              <a:t>May, 2012</a:t>
            </a:r>
            <a:endParaRPr lang="en-US" altLang="ja-JP" dirty="0"/>
          </a:p>
        </p:txBody>
      </p:sp>
      <p:sp>
        <p:nvSpPr>
          <p:cNvPr id="4" name="Footer Placeholder 3"/>
          <p:cNvSpPr>
            <a:spLocks noGrp="1"/>
          </p:cNvSpPr>
          <p:nvPr>
            <p:ph type="ftr" sz="quarter" idx="11"/>
          </p:nvPr>
        </p:nvSpPr>
        <p:spPr>
          <a:xfrm>
            <a:off x="5486400" y="6475413"/>
            <a:ext cx="3124200" cy="184666"/>
          </a:xfrm>
        </p:spPr>
        <p:txBody>
          <a:bodyPr/>
          <a:lstStyle>
            <a:lvl1pPr>
              <a:defRPr/>
            </a:lvl1pPr>
          </a:lstStyle>
          <a:p>
            <a:r>
              <a:rPr lang="en-US" altLang="ja-JP" dirty="0" smtClean="0"/>
              <a:t>Chunhui Zhu / Samsung</a:t>
            </a:r>
            <a:endParaRPr lang="en-US" altLang="ja-JP" dirty="0"/>
          </a:p>
        </p:txBody>
      </p:sp>
      <p:sp>
        <p:nvSpPr>
          <p:cNvPr id="5" name="Slide Number Placeholder 4"/>
          <p:cNvSpPr>
            <a:spLocks noGrp="1"/>
          </p:cNvSpPr>
          <p:nvPr>
            <p:ph type="sldNum" sz="quarter" idx="12"/>
          </p:nvPr>
        </p:nvSpPr>
        <p:spPr/>
        <p:txBody>
          <a:bodyPr/>
          <a:lstStyle/>
          <a:p>
            <a:pPr>
              <a:defRPr/>
            </a:pPr>
            <a:r>
              <a:rPr lang="en-US" altLang="ja-JP" smtClean="0"/>
              <a:t>Slide </a:t>
            </a:r>
            <a:fld id="{D332B16C-6B7B-4AAB-AEDA-1D2253C32422}" type="slidenum">
              <a:rPr lang="en-US" altLang="ja-JP" smtClean="0"/>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6712"/>
            <a:ext cx="3008313" cy="598388"/>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dirty="0" smtClean="0"/>
              <a:t>2 </a:t>
            </a:r>
            <a:r>
              <a:rPr lang="ja-JP" altLang="en-US" smtClean="0"/>
              <a:t>レベル</a:t>
            </a:r>
          </a:p>
          <a:p>
            <a:pPr lvl="2"/>
            <a:r>
              <a:rPr lang="ja-JP" altLang="en-US" smtClean="0"/>
              <a:t>第 </a:t>
            </a:r>
            <a:r>
              <a:rPr lang="en-US" altLang="ja-JP" dirty="0" smtClean="0"/>
              <a:t>3 </a:t>
            </a:r>
            <a:r>
              <a:rPr lang="ja-JP" altLang="en-US" smtClean="0"/>
              <a:t>レベル</a:t>
            </a:r>
          </a:p>
          <a:p>
            <a:pPr lvl="3"/>
            <a:r>
              <a:rPr lang="ja-JP" altLang="en-US" smtClean="0"/>
              <a:t>第 </a:t>
            </a:r>
            <a:r>
              <a:rPr lang="en-US" altLang="ja-JP" dirty="0" smtClean="0"/>
              <a:t>4 </a:t>
            </a:r>
            <a:r>
              <a:rPr lang="ja-JP" altLang="en-US" smtClean="0"/>
              <a:t>レベル</a:t>
            </a:r>
          </a:p>
          <a:p>
            <a:pPr lvl="4"/>
            <a:r>
              <a:rPr lang="ja-JP" altLang="en-US" smtClean="0"/>
              <a:t>第 </a:t>
            </a:r>
            <a:r>
              <a:rPr lang="en-US" altLang="ja-JP" dirty="0"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6" name="Rectangle 5"/>
          <p:cNvSpPr>
            <a:spLocks noGrp="1" noChangeArrowheads="1"/>
          </p:cNvSpPr>
          <p:nvPr>
            <p:ph type="ftr" sz="quarter" idx="11"/>
          </p:nvPr>
        </p:nvSpPr>
        <p:spPr>
          <a:ln/>
        </p:spPr>
        <p:txBody>
          <a:bodyPr/>
          <a:lstStyle>
            <a:lvl1pPr>
              <a:defRPr/>
            </a:lvl1pPr>
          </a:lstStyle>
          <a:p>
            <a:r>
              <a:rPr lang="en-US" altLang="ja-JP" dirty="0" smtClean="0"/>
              <a:t>Chunhui Zhu / Samsung</a:t>
            </a: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3500F489-E305-4249-88C9-1B8BA239AE6B}" type="slidenum">
              <a:rPr lang="en-US" altLang="ja-JP"/>
              <a:pPr>
                <a:defRPr/>
              </a:pPr>
              <a:t>‹#›</a:t>
            </a:fld>
            <a:endParaRPr lang="en-US" altLang="ja-JP"/>
          </a:p>
        </p:txBody>
      </p:sp>
      <p:sp>
        <p:nvSpPr>
          <p:cNvPr id="8" name="Rectangle 4"/>
          <p:cNvSpPr txBox="1">
            <a:spLocks noChangeArrowheads="1"/>
          </p:cNvSpPr>
          <p:nvPr userDrawn="1"/>
        </p:nvSpPr>
        <p:spPr bwMode="auto">
          <a:xfrm>
            <a:off x="611560" y="332656"/>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smtClean="0">
                <a:ln>
                  <a:noFill/>
                </a:ln>
                <a:solidFill>
                  <a:schemeClr val="tx1"/>
                </a:solidFill>
                <a:effectLst/>
                <a:uLnTx/>
                <a:uFillTx/>
                <a:latin typeface="Times New Roman" pitchFamily="18" charset="0"/>
                <a:ea typeface="ＭＳ Ｐゴシック" charset="-128"/>
                <a:cs typeface="+mn-cs"/>
              </a:rPr>
              <a:t>May, 2012</a:t>
            </a:r>
            <a:endParaRPr kumimoji="0" lang="en-US" altLang="ja-JP" sz="1400" b="1" i="0" u="none" strike="noStrike" kern="1200" cap="none" spc="0" normalizeH="0" baseline="0" noProof="0" dirty="0">
              <a:ln>
                <a:noFill/>
              </a:ln>
              <a:solidFill>
                <a:schemeClr val="tx1"/>
              </a:solidFill>
              <a:effectLst/>
              <a:uLnTx/>
              <a:uFillTx/>
              <a:latin typeface="Times New Roman" pitchFamily="18" charset="0"/>
              <a:ea typeface="ＭＳ Ｐゴシック" charset="-128"/>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kumimoji="0"/>
            </a:lvl1pPr>
          </a:lstStyle>
          <a:p>
            <a:r>
              <a:rPr lang="en-US" altLang="ja-JP" dirty="0" smtClean="0"/>
              <a:t>Chunhui Zhu / </a:t>
            </a:r>
            <a:r>
              <a:rPr lang="en-US" altLang="ja-JP" dirty="0" smtClean="0"/>
              <a:t>Samsung</a:t>
            </a:r>
            <a:endParaRPr lang="en-US" altLang="ja-JP" dirty="0"/>
          </a:p>
        </p:txBody>
      </p:sp>
      <p:sp>
        <p:nvSpPr>
          <p:cNvPr id="1030" name="Rectangle 6"/>
          <p:cNvSpPr>
            <a:spLocks noGrp="1" noChangeArrowheads="1"/>
          </p:cNvSpPr>
          <p:nvPr>
            <p:ph type="sldNum" sz="quarter" idx="4"/>
          </p:nvPr>
        </p:nvSpPr>
        <p:spPr bwMode="auto">
          <a:xfrm>
            <a:off x="4310063" y="6475413"/>
            <a:ext cx="60007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kumimoji="0">
                <a:latin typeface="Times New Roman" pitchFamily="16" charset="0"/>
                <a:ea typeface="ＭＳ Ｐゴシック" charset="-128"/>
              </a:defRPr>
            </a:lvl1pPr>
          </a:lstStyle>
          <a:p>
            <a:pPr>
              <a:defRPr/>
            </a:pPr>
            <a:r>
              <a:rPr lang="en-US" altLang="ja-JP"/>
              <a:t>Slide </a:t>
            </a:r>
            <a:fld id="{D332B16C-6B7B-4AAB-AEDA-1D2253C32422}" type="slidenum">
              <a:rPr lang="en-US" altLang="ja-JP"/>
              <a:pPr>
                <a:defRPr/>
              </a:pPr>
              <a:t>‹#›</a:t>
            </a:fld>
            <a:endParaRPr lang="en-US" altLang="ja-JP"/>
          </a:p>
        </p:txBody>
      </p:sp>
      <p:sp>
        <p:nvSpPr>
          <p:cNvPr id="1031" name="Rectangle 7"/>
          <p:cNvSpPr>
            <a:spLocks noChangeArrowheads="1"/>
          </p:cNvSpPr>
          <p:nvPr/>
        </p:nvSpPr>
        <p:spPr bwMode="auto">
          <a:xfrm>
            <a:off x="4495800" y="394156"/>
            <a:ext cx="3962400" cy="215444"/>
          </a:xfrm>
          <a:prstGeom prst="rect">
            <a:avLst/>
          </a:prstGeom>
          <a:noFill/>
          <a:ln w="9525">
            <a:noFill/>
            <a:miter lim="800000"/>
            <a:headEnd/>
            <a:tailEnd/>
          </a:ln>
          <a:effectLst/>
        </p:spPr>
        <p:txBody>
          <a:bodyPr lIns="0" tIns="0" rIns="0" bIns="0" anchor="b">
            <a:spAutoFit/>
          </a:bodyPr>
          <a:lstStyle/>
          <a:p>
            <a:pPr marL="1076325" lvl="4" indent="0" algn="r" eaLnBrk="0" hangingPunct="0">
              <a:defRPr/>
            </a:pPr>
            <a:r>
              <a:rPr kumimoji="0" lang="en-US" altLang="ja-JP" sz="1400" b="1" dirty="0">
                <a:latin typeface="Times New Roman" pitchFamily="16" charset="0"/>
              </a:rPr>
              <a:t>doc.: IEEE </a:t>
            </a:r>
            <a:r>
              <a:rPr kumimoji="0" lang="en-US" altLang="ja-JP" sz="1400" b="1" dirty="0" smtClean="0">
                <a:latin typeface="Times New Roman" pitchFamily="16" charset="0"/>
              </a:rPr>
              <a:t>802.15</a:t>
            </a:r>
            <a:r>
              <a:rPr lang="en-US" altLang="ja-JP" sz="1400" b="1" dirty="0" smtClean="0"/>
              <a:t>-13-0478-00-4q</a:t>
            </a:r>
            <a:endParaRPr kumimoji="0" lang="en-US" altLang="ja-JP" sz="1400" b="1" dirty="0">
              <a:latin typeface="Times New Roman" pitchFamily="16"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kumimoji="0" lang="en-US" altLang="ja-JP">
                <a:latin typeface="Times New Roman" pitchFamily="16"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kumimoji="0" lang="ja-JP" altLang="en-US">
              <a:latin typeface="Times New Roman" pitchFamily="16" charset="0"/>
              <a:ea typeface="+mn-ea"/>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60" r:id="rId8"/>
    <p:sldLayoutId id="2147483652" r:id="rId9"/>
    <p:sldLayoutId id="2147483651" r:id="rId10"/>
    <p:sldLayoutId id="2147483650" r:id="rId11"/>
    <p:sldLayoutId id="2147483649" r:id="rId12"/>
  </p:sldLayoutIdLst>
  <p:hf hdr="0"/>
  <p:txStyles>
    <p:titleStyle>
      <a:lvl1pPr algn="ctr" rtl="0" fontAlgn="base">
        <a:spcBef>
          <a:spcPct val="0"/>
        </a:spcBef>
        <a:spcAft>
          <a:spcPct val="0"/>
        </a:spcAft>
        <a:defRPr kumimoji="1" sz="3600">
          <a:solidFill>
            <a:schemeClr val="tx2"/>
          </a:solidFill>
          <a:latin typeface="+mj-lt"/>
          <a:ea typeface="+mj-ea"/>
          <a:cs typeface="+mj-cs"/>
        </a:defRPr>
      </a:lvl1pPr>
      <a:lvl2pPr algn="ctr" rtl="0" fontAlgn="base">
        <a:spcBef>
          <a:spcPct val="0"/>
        </a:spcBef>
        <a:spcAft>
          <a:spcPct val="0"/>
        </a:spcAft>
        <a:defRPr kumimoji="1" sz="3600">
          <a:solidFill>
            <a:schemeClr val="tx2"/>
          </a:solidFill>
          <a:latin typeface="Times New Roman" pitchFamily="16" charset="0"/>
        </a:defRPr>
      </a:lvl2pPr>
      <a:lvl3pPr algn="ctr" rtl="0" fontAlgn="base">
        <a:spcBef>
          <a:spcPct val="0"/>
        </a:spcBef>
        <a:spcAft>
          <a:spcPct val="0"/>
        </a:spcAft>
        <a:defRPr kumimoji="1" sz="3600">
          <a:solidFill>
            <a:schemeClr val="tx2"/>
          </a:solidFill>
          <a:latin typeface="Times New Roman" pitchFamily="16" charset="0"/>
        </a:defRPr>
      </a:lvl3pPr>
      <a:lvl4pPr algn="ctr" rtl="0" fontAlgn="base">
        <a:spcBef>
          <a:spcPct val="0"/>
        </a:spcBef>
        <a:spcAft>
          <a:spcPct val="0"/>
        </a:spcAft>
        <a:defRPr kumimoji="1" sz="3600">
          <a:solidFill>
            <a:schemeClr val="tx2"/>
          </a:solidFill>
          <a:latin typeface="Times New Roman" pitchFamily="16" charset="0"/>
        </a:defRPr>
      </a:lvl4pPr>
      <a:lvl5pPr algn="ctr" rtl="0" fontAlgn="base">
        <a:spcBef>
          <a:spcPct val="0"/>
        </a:spcBef>
        <a:spcAft>
          <a:spcPct val="0"/>
        </a:spcAft>
        <a:defRPr kumimoji="1" sz="3600">
          <a:solidFill>
            <a:schemeClr val="tx2"/>
          </a:solidFill>
          <a:latin typeface="Times New Roman" pitchFamily="16" charset="0"/>
        </a:defRPr>
      </a:lvl5pPr>
      <a:lvl6pPr marL="457200" algn="ctr" rtl="0" eaLnBrk="1" fontAlgn="base" hangingPunct="1">
        <a:spcBef>
          <a:spcPct val="0"/>
        </a:spcBef>
        <a:spcAft>
          <a:spcPct val="0"/>
        </a:spcAft>
        <a:defRPr kumimoji="1" sz="3600">
          <a:solidFill>
            <a:schemeClr val="tx2"/>
          </a:solidFill>
          <a:latin typeface="Times New Roman" pitchFamily="16" charset="0"/>
        </a:defRPr>
      </a:lvl6pPr>
      <a:lvl7pPr marL="914400" algn="ctr" rtl="0" eaLnBrk="1" fontAlgn="base" hangingPunct="1">
        <a:spcBef>
          <a:spcPct val="0"/>
        </a:spcBef>
        <a:spcAft>
          <a:spcPct val="0"/>
        </a:spcAft>
        <a:defRPr kumimoji="1" sz="3600">
          <a:solidFill>
            <a:schemeClr val="tx2"/>
          </a:solidFill>
          <a:latin typeface="Times New Roman" pitchFamily="16" charset="0"/>
        </a:defRPr>
      </a:lvl7pPr>
      <a:lvl8pPr marL="1371600" algn="ctr" rtl="0" eaLnBrk="1" fontAlgn="base" hangingPunct="1">
        <a:spcBef>
          <a:spcPct val="0"/>
        </a:spcBef>
        <a:spcAft>
          <a:spcPct val="0"/>
        </a:spcAft>
        <a:defRPr kumimoji="1" sz="3600">
          <a:solidFill>
            <a:schemeClr val="tx2"/>
          </a:solidFill>
          <a:latin typeface="Times New Roman" pitchFamily="16" charset="0"/>
        </a:defRPr>
      </a:lvl8pPr>
      <a:lvl9pPr marL="1828800" algn="ctr" rtl="0" eaLnBrk="1" fontAlgn="base" hangingPunct="1">
        <a:spcBef>
          <a:spcPct val="0"/>
        </a:spcBef>
        <a:spcAft>
          <a:spcPct val="0"/>
        </a:spcAft>
        <a:defRPr kumimoji="1" sz="3600">
          <a:solidFill>
            <a:schemeClr val="tx2"/>
          </a:solidFill>
          <a:latin typeface="Times New Roman" pitchFamily="16" charset="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defRPr>
      </a:lvl2pPr>
      <a:lvl3pPr marL="1085850" indent="-228600" algn="l" rtl="0" fontAlgn="base">
        <a:spcBef>
          <a:spcPct val="20000"/>
        </a:spcBef>
        <a:spcAft>
          <a:spcPct val="0"/>
        </a:spcAft>
        <a:buChar char="•"/>
        <a:defRPr kumimoji="1" sz="2400">
          <a:solidFill>
            <a:schemeClr val="tx1"/>
          </a:solidFill>
          <a:latin typeface="+mn-lt"/>
        </a:defRPr>
      </a:lvl3pPr>
      <a:lvl4pPr marL="1428750" indent="-228600" algn="l" rtl="0" fontAlgn="base">
        <a:spcBef>
          <a:spcPct val="20000"/>
        </a:spcBef>
        <a:spcAft>
          <a:spcPct val="0"/>
        </a:spcAft>
        <a:buChar char="–"/>
        <a:defRPr kumimoji="1" sz="2000">
          <a:solidFill>
            <a:schemeClr val="tx1"/>
          </a:solidFill>
          <a:latin typeface="+mn-lt"/>
        </a:defRPr>
      </a:lvl4pPr>
      <a:lvl5pPr marL="1771650" indent="-228600" algn="l" rtl="0" fontAlgn="base">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oleObject" Target="../embeddings/oleObject6.bin"/><Relationship Id="rId18" Type="http://schemas.openxmlformats.org/officeDocument/2006/relationships/image" Target="../media/image24.emf"/><Relationship Id="rId26" Type="http://schemas.openxmlformats.org/officeDocument/2006/relationships/image" Target="../media/image28.e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21.e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23.emf"/><Relationship Id="rId20" Type="http://schemas.openxmlformats.org/officeDocument/2006/relationships/image" Target="../media/image25.emf"/><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image" Target="../media/image18.emf"/><Relationship Id="rId11" Type="http://schemas.openxmlformats.org/officeDocument/2006/relationships/oleObject" Target="../embeddings/oleObject5.bin"/><Relationship Id="rId24" Type="http://schemas.openxmlformats.org/officeDocument/2006/relationships/image" Target="../media/image27.e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29.emf"/><Relationship Id="rId10" Type="http://schemas.openxmlformats.org/officeDocument/2006/relationships/image" Target="../media/image20.emf"/><Relationship Id="rId19" Type="http://schemas.openxmlformats.org/officeDocument/2006/relationships/oleObject" Target="../embeddings/oleObject9.bin"/><Relationship Id="rId4" Type="http://schemas.openxmlformats.org/officeDocument/2006/relationships/image" Target="../media/image17.emf"/><Relationship Id="rId9" Type="http://schemas.openxmlformats.org/officeDocument/2006/relationships/oleObject" Target="../embeddings/oleObject4.bin"/><Relationship Id="rId14" Type="http://schemas.openxmlformats.org/officeDocument/2006/relationships/image" Target="../media/image22.emf"/><Relationship Id="rId22" Type="http://schemas.openxmlformats.org/officeDocument/2006/relationships/image" Target="../media/image26.emf"/><Relationship Id="rId27" Type="http://schemas.openxmlformats.org/officeDocument/2006/relationships/oleObject" Target="../embeddings/oleObject13.bin"/><Relationship Id="rId30"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r>
              <a:rPr lang="en-US" altLang="ja-JP"/>
              <a:t>Slide </a:t>
            </a:r>
            <a:fld id="{AC9E1E93-E3DC-4124-84B3-51A03EF7FBAB}" type="slidenum">
              <a:rPr lang="en-US" altLang="ja-JP"/>
              <a:pPr>
                <a:defRPr/>
              </a:pPr>
              <a:t>1</a:t>
            </a:fld>
            <a:endParaRPr lang="en-US" altLang="ja-JP"/>
          </a:p>
        </p:txBody>
      </p:sp>
      <p:sp>
        <p:nvSpPr>
          <p:cNvPr id="15361"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
        <p:nvSpPr>
          <p:cNvPr id="27651" name="Rectangle 3"/>
          <p:cNvSpPr>
            <a:spLocks noChangeArrowheads="1"/>
          </p:cNvSpPr>
          <p:nvPr/>
        </p:nvSpPr>
        <p:spPr bwMode="auto">
          <a:xfrm>
            <a:off x="116904" y="609600"/>
            <a:ext cx="8991600" cy="4524315"/>
          </a:xfrm>
          <a:prstGeom prst="rect">
            <a:avLst/>
          </a:prstGeom>
          <a:noFill/>
          <a:ln w="12700">
            <a:noFill/>
            <a:miter lim="800000"/>
            <a:headEnd type="none" w="sm" len="sm"/>
            <a:tailEnd type="none" w="sm" len="sm"/>
          </a:ln>
          <a:effectLst/>
        </p:spPr>
        <p:txBody>
          <a:bodyPr>
            <a:spAutoFit/>
          </a:bodyPr>
          <a:lstStyle/>
          <a:p>
            <a:pPr algn="ctr" eaLnBrk="0" hangingPunct="0"/>
            <a:r>
              <a:rPr kumimoji="0" lang="en-US" altLang="ja-JP" sz="1800" b="1" u="sng" dirty="0">
                <a:solidFill>
                  <a:schemeClr val="tx2"/>
                </a:solidFill>
                <a:effectLst>
                  <a:outerShdw blurRad="38100" dist="38100" dir="2700000" algn="tl">
                    <a:srgbClr val="C0C0C0"/>
                  </a:outerShdw>
                </a:effectLst>
              </a:rPr>
              <a:t>Project: IEEE P802.15 Working Group for Wireless Personal Area Networks (WPANs)</a:t>
            </a:r>
            <a:endParaRPr kumimoji="0" lang="en-US" altLang="ja-JP" sz="1600" b="1" dirty="0">
              <a:solidFill>
                <a:schemeClr val="tx2"/>
              </a:solidFill>
            </a:endParaRPr>
          </a:p>
          <a:p>
            <a:pPr eaLnBrk="0" hangingPunct="0"/>
            <a:endParaRPr kumimoji="0" lang="en-US" altLang="ja-JP" sz="1600" dirty="0">
              <a:solidFill>
                <a:schemeClr val="tx2"/>
              </a:solidFill>
            </a:endParaRPr>
          </a:p>
          <a:p>
            <a:pPr eaLnBrk="0" hangingPunct="0"/>
            <a:r>
              <a:rPr kumimoji="0" lang="en-US" altLang="ja-JP" sz="1600" b="1" dirty="0"/>
              <a:t>Submission Title:</a:t>
            </a:r>
            <a:r>
              <a:rPr kumimoji="0" lang="en-US" altLang="ja-JP" sz="1600" dirty="0"/>
              <a:t> </a:t>
            </a:r>
            <a:r>
              <a:rPr kumimoji="0" lang="en-US" altLang="ja-JP" sz="1600" dirty="0" smtClean="0"/>
              <a:t>[ULP </a:t>
            </a:r>
            <a:r>
              <a:rPr lang="en-US" sz="1600" dirty="0" smtClean="0"/>
              <a:t>Application </a:t>
            </a:r>
            <a:r>
              <a:rPr lang="en-US" sz="1600" dirty="0" smtClean="0"/>
              <a:t>Summary</a:t>
            </a:r>
            <a:r>
              <a:rPr kumimoji="0" lang="en-US" altLang="ja-JP" sz="1600" dirty="0" smtClean="0"/>
              <a:t>]</a:t>
            </a:r>
            <a:r>
              <a:rPr kumimoji="0" lang="en-US" altLang="ja-JP" sz="1600" dirty="0"/>
              <a:t>	</a:t>
            </a:r>
          </a:p>
          <a:p>
            <a:pPr eaLnBrk="0" hangingPunct="0"/>
            <a:r>
              <a:rPr kumimoji="0" lang="en-US" altLang="ja-JP" sz="1600" b="1" dirty="0"/>
              <a:t>Date Submitted: </a:t>
            </a:r>
            <a:r>
              <a:rPr kumimoji="0" lang="en-US" altLang="ja-JP" sz="1600" dirty="0" smtClean="0"/>
              <a:t>[</a:t>
            </a:r>
            <a:r>
              <a:rPr kumimoji="0" lang="en-US" altLang="ja-JP" sz="1600" dirty="0" smtClean="0"/>
              <a:t>8/7/2013</a:t>
            </a:r>
            <a:r>
              <a:rPr kumimoji="0" lang="en-US" altLang="ja-JP" sz="1600" dirty="0" smtClean="0"/>
              <a:t>]</a:t>
            </a:r>
            <a:r>
              <a:rPr kumimoji="0" lang="en-US" altLang="ja-JP" sz="1600" dirty="0">
                <a:solidFill>
                  <a:schemeClr val="tx2"/>
                </a:solidFill>
              </a:rPr>
              <a:t>	</a:t>
            </a:r>
          </a:p>
          <a:p>
            <a:pPr eaLnBrk="0" hangingPunct="0"/>
            <a:r>
              <a:rPr kumimoji="0" lang="en-US" altLang="ja-JP" sz="1600" b="1" dirty="0">
                <a:solidFill>
                  <a:schemeClr val="tx2"/>
                </a:solidFill>
              </a:rPr>
              <a:t>Source:</a:t>
            </a:r>
            <a:r>
              <a:rPr kumimoji="0" lang="en-US" altLang="ja-JP" sz="1600" dirty="0">
                <a:solidFill>
                  <a:schemeClr val="tx2"/>
                </a:solidFill>
              </a:rPr>
              <a:t> </a:t>
            </a:r>
            <a:r>
              <a:rPr kumimoji="0" lang="en-US" altLang="ja-JP" sz="1600" dirty="0" smtClean="0">
                <a:solidFill>
                  <a:schemeClr val="tx2"/>
                </a:solidFill>
              </a:rPr>
              <a:t>[Chunhui (Allan) Zhu</a:t>
            </a:r>
            <a:r>
              <a:rPr kumimoji="0" lang="en-US" altLang="ja-JP" sz="1600" dirty="0" smtClean="0"/>
              <a:t>]</a:t>
            </a:r>
            <a:endParaRPr kumimoji="0" lang="en-US" altLang="ja-JP" sz="1600" dirty="0"/>
          </a:p>
          <a:p>
            <a:pPr eaLnBrk="0" hangingPunct="0"/>
            <a:r>
              <a:rPr kumimoji="0" lang="en-US" altLang="ja-JP" sz="1600" dirty="0">
                <a:solidFill>
                  <a:schemeClr val="tx2"/>
                </a:solidFill>
              </a:rPr>
              <a:t>Address </a:t>
            </a:r>
            <a:r>
              <a:rPr kumimoji="0" lang="en-US" altLang="ja-JP" sz="1600" dirty="0" smtClean="0">
                <a:solidFill>
                  <a:schemeClr val="tx2"/>
                </a:solidFill>
              </a:rPr>
              <a:t>[75 W </a:t>
            </a:r>
            <a:r>
              <a:rPr kumimoji="0" lang="en-US" altLang="ja-JP" sz="1600" dirty="0" err="1" smtClean="0">
                <a:solidFill>
                  <a:schemeClr val="tx2"/>
                </a:solidFill>
              </a:rPr>
              <a:t>Plumeria</a:t>
            </a:r>
            <a:r>
              <a:rPr kumimoji="0" lang="en-US" altLang="ja-JP" sz="1600" dirty="0" smtClean="0">
                <a:solidFill>
                  <a:schemeClr val="tx2"/>
                </a:solidFill>
              </a:rPr>
              <a:t> Dr. San Jose, CA, USA]</a:t>
            </a:r>
            <a:endParaRPr kumimoji="0" lang="en-US" altLang="ja-JP" sz="1600" dirty="0">
              <a:solidFill>
                <a:schemeClr val="tx2"/>
              </a:solidFill>
            </a:endParaRPr>
          </a:p>
          <a:p>
            <a:pPr eaLnBrk="0" hangingPunct="0"/>
            <a:r>
              <a:rPr kumimoji="0" lang="en-US" altLang="ja-JP" sz="1600" dirty="0">
                <a:solidFill>
                  <a:schemeClr val="tx2"/>
                </a:solidFill>
              </a:rPr>
              <a:t>Voice</a:t>
            </a:r>
            <a:r>
              <a:rPr kumimoji="0" lang="en-US" altLang="ja-JP" sz="1600" dirty="0" smtClean="0">
                <a:solidFill>
                  <a:schemeClr val="tx2"/>
                </a:solidFill>
              </a:rPr>
              <a:t>:[</a:t>
            </a:r>
            <a:r>
              <a:rPr kumimoji="0" lang="en-US" altLang="ja-JP" sz="1600" dirty="0" smtClean="0"/>
              <a:t>+408-544-2751</a:t>
            </a:r>
            <a:r>
              <a:rPr kumimoji="0" lang="en-US" altLang="ja-JP" sz="1600" dirty="0" smtClean="0">
                <a:solidFill>
                  <a:schemeClr val="tx2"/>
                </a:solidFill>
              </a:rPr>
              <a:t>], </a:t>
            </a:r>
            <a:r>
              <a:rPr kumimoji="0" lang="en-US" altLang="ja-JP" sz="1600" dirty="0">
                <a:solidFill>
                  <a:schemeClr val="tx2"/>
                </a:solidFill>
              </a:rPr>
              <a:t>FAX: </a:t>
            </a:r>
            <a:r>
              <a:rPr kumimoji="0" lang="en-US" altLang="ja-JP" sz="1600" dirty="0" smtClean="0"/>
              <a:t>[+</a:t>
            </a:r>
            <a:r>
              <a:rPr kumimoji="0" lang="en-US" altLang="ja-JP" sz="1600" dirty="0" smtClean="0">
                <a:solidFill>
                  <a:schemeClr val="tx2"/>
                </a:solidFill>
              </a:rPr>
              <a:t>], </a:t>
            </a:r>
            <a:r>
              <a:rPr kumimoji="0" lang="en-US" altLang="ja-JP" sz="1600" dirty="0">
                <a:solidFill>
                  <a:schemeClr val="tx2"/>
                </a:solidFill>
              </a:rPr>
              <a:t>E-Mail</a:t>
            </a:r>
            <a:r>
              <a:rPr kumimoji="0" lang="en-US" altLang="ja-JP" sz="1600" dirty="0" smtClean="0">
                <a:solidFill>
                  <a:schemeClr val="tx2"/>
                </a:solidFill>
              </a:rPr>
              <a:t>:[c.zhu@samsung.com]</a:t>
            </a:r>
            <a:r>
              <a:rPr kumimoji="0" lang="en-US" altLang="ja-JP" sz="1600" dirty="0">
                <a:solidFill>
                  <a:schemeClr val="tx2"/>
                </a:solidFill>
              </a:rPr>
              <a:t>	</a:t>
            </a:r>
          </a:p>
          <a:p>
            <a:pPr eaLnBrk="0" hangingPunct="0">
              <a:spcBef>
                <a:spcPts val="600"/>
              </a:spcBef>
              <a:spcAft>
                <a:spcPts val="600"/>
              </a:spcAft>
            </a:pPr>
            <a:r>
              <a:rPr kumimoji="0" lang="en-US" altLang="ja-JP" sz="1600" b="1" dirty="0">
                <a:solidFill>
                  <a:schemeClr val="tx2"/>
                </a:solidFill>
              </a:rPr>
              <a:t>Re:</a:t>
            </a:r>
            <a:r>
              <a:rPr kumimoji="0" lang="en-US" altLang="ja-JP" sz="1600" dirty="0">
                <a:solidFill>
                  <a:schemeClr val="tx2"/>
                </a:solidFill>
              </a:rPr>
              <a:t> []</a:t>
            </a:r>
          </a:p>
          <a:p>
            <a:pPr eaLnBrk="0" hangingPunct="0">
              <a:spcBef>
                <a:spcPts val="600"/>
              </a:spcBef>
              <a:spcAft>
                <a:spcPts val="600"/>
              </a:spcAft>
            </a:pPr>
            <a:r>
              <a:rPr kumimoji="0" lang="en-US" altLang="ja-JP" sz="1600" b="1" dirty="0">
                <a:solidFill>
                  <a:schemeClr val="tx2"/>
                </a:solidFill>
              </a:rPr>
              <a:t>Abstract:</a:t>
            </a:r>
            <a:r>
              <a:rPr kumimoji="0" lang="en-US" altLang="ja-JP" sz="1600" dirty="0">
                <a:solidFill>
                  <a:schemeClr val="tx2"/>
                </a:solidFill>
              </a:rPr>
              <a:t>	</a:t>
            </a:r>
            <a:r>
              <a:rPr kumimoji="0" lang="en-US" altLang="ja-JP" sz="1600" dirty="0" smtClean="0">
                <a:solidFill>
                  <a:schemeClr val="tx2"/>
                </a:solidFill>
              </a:rPr>
              <a:t>[This presentation summaries the applications of </a:t>
            </a:r>
            <a:r>
              <a:rPr kumimoji="0" lang="en-US" altLang="ja-JP" sz="1600" dirty="0" smtClean="0"/>
              <a:t>Ultra Low Power wireless sensors</a:t>
            </a:r>
            <a:r>
              <a:rPr kumimoji="0" lang="en-US" altLang="ja-JP" sz="1600" dirty="0" smtClean="0">
                <a:solidFill>
                  <a:schemeClr val="tx2"/>
                </a:solidFill>
              </a:rPr>
              <a:t>]</a:t>
            </a:r>
            <a:endParaRPr kumimoji="0" lang="en-US" altLang="ja-JP" sz="1600" dirty="0">
              <a:solidFill>
                <a:schemeClr val="tx2"/>
              </a:solidFill>
            </a:endParaRPr>
          </a:p>
          <a:p>
            <a:pPr eaLnBrk="0" hangingPunct="0">
              <a:spcBef>
                <a:spcPts val="600"/>
              </a:spcBef>
              <a:spcAft>
                <a:spcPts val="600"/>
              </a:spcAft>
            </a:pPr>
            <a:r>
              <a:rPr kumimoji="0" lang="en-US" altLang="ja-JP" sz="1600" b="1" dirty="0">
                <a:solidFill>
                  <a:schemeClr val="tx2"/>
                </a:solidFill>
              </a:rPr>
              <a:t>Purpose:</a:t>
            </a:r>
            <a:r>
              <a:rPr kumimoji="0" lang="en-US" altLang="ja-JP" sz="1600" dirty="0">
                <a:solidFill>
                  <a:schemeClr val="tx2"/>
                </a:solidFill>
              </a:rPr>
              <a:t>	</a:t>
            </a:r>
            <a:r>
              <a:rPr kumimoji="0" lang="en-US" altLang="ja-JP" sz="1600" dirty="0" smtClean="0"/>
              <a:t>[To provide a summary of applications for ULP so that technical requirements can be obtained]</a:t>
            </a:r>
            <a:endParaRPr kumimoji="0" lang="en-US" altLang="ja-JP" sz="1600" dirty="0"/>
          </a:p>
          <a:p>
            <a:pPr eaLnBrk="0" hangingPunct="0"/>
            <a:r>
              <a:rPr kumimoji="0" lang="en-US" altLang="ja-JP" sz="1600" b="1" dirty="0">
                <a:solidFill>
                  <a:schemeClr val="tx2"/>
                </a:solidFill>
              </a:rPr>
              <a:t>Notice:</a:t>
            </a:r>
            <a:r>
              <a:rPr kumimoji="0" lang="en-US" altLang="ja-JP"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r>
              <a:rPr kumimoji="0" lang="en-US" altLang="ja-JP" sz="1600" b="1" dirty="0">
                <a:solidFill>
                  <a:schemeClr val="tx2"/>
                </a:solidFill>
              </a:rPr>
              <a:t>Release:</a:t>
            </a:r>
            <a:r>
              <a:rPr kumimoji="0" lang="en-US" altLang="ja-JP" sz="1600" dirty="0">
                <a:solidFill>
                  <a:schemeClr val="tx2"/>
                </a:solidFill>
              </a:rPr>
              <a:t>	The contributor acknowledges and accepts that this contribution becomes the property of IEEE and may be made publicly available by P802.15.	</a:t>
            </a:r>
          </a:p>
        </p:txBody>
      </p:sp>
      <p:sp>
        <p:nvSpPr>
          <p:cNvPr id="7" name="フッター プレースホルダ 2"/>
          <p:cNvSpPr>
            <a:spLocks noGrp="1"/>
          </p:cNvSpPr>
          <p:nvPr>
            <p:ph type="ftr" sz="quarter" idx="11"/>
          </p:nvPr>
        </p:nvSpPr>
        <p:spPr>
          <a:xfrm>
            <a:off x="5436096" y="6475413"/>
            <a:ext cx="3124200" cy="184666"/>
          </a:xfrm>
          <a:noFill/>
        </p:spPr>
        <p:txBody>
          <a:bodyPr/>
          <a:lstStyle/>
          <a:p>
            <a:r>
              <a:rPr lang="en-US" altLang="ja-JP" dirty="0" err="1" smtClean="0"/>
              <a:t>Chunhui</a:t>
            </a:r>
            <a:r>
              <a:rPr lang="en-US" altLang="ja-JP" dirty="0" smtClean="0"/>
              <a:t> Zhu/</a:t>
            </a:r>
            <a:r>
              <a:rPr lang="en-US" altLang="ja-JP" dirty="0" smtClean="0"/>
              <a:t>Samsung</a:t>
            </a:r>
            <a:endParaRPr lang="en-US" altLang="ja-JP"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Medical / Health Care</a:t>
            </a:r>
            <a:endParaRPr lang="en-US" dirty="0"/>
          </a:p>
        </p:txBody>
      </p:sp>
      <p:sp>
        <p:nvSpPr>
          <p:cNvPr id="3" name="Content Placeholder 2"/>
          <p:cNvSpPr>
            <a:spLocks noGrp="1"/>
          </p:cNvSpPr>
          <p:nvPr>
            <p:ph idx="1"/>
          </p:nvPr>
        </p:nvSpPr>
        <p:spPr>
          <a:xfrm>
            <a:off x="457200" y="1824608"/>
            <a:ext cx="8229600" cy="1676400"/>
          </a:xfrm>
        </p:spPr>
        <p:txBody>
          <a:bodyPr>
            <a:normAutofit fontScale="77500" lnSpcReduction="20000"/>
          </a:bodyPr>
          <a:lstStyle/>
          <a:p>
            <a:r>
              <a:rPr lang="en-US" dirty="0" smtClean="0"/>
              <a:t>May require ultra small form factor;</a:t>
            </a:r>
          </a:p>
          <a:p>
            <a:r>
              <a:rPr lang="en-US" dirty="0" smtClean="0"/>
              <a:t>Battery life needs to be long enough to accomplish a specific task;</a:t>
            </a:r>
          </a:p>
          <a:p>
            <a:r>
              <a:rPr lang="en-US" dirty="0" smtClean="0"/>
              <a:t>Batteries may need to be flexible in shape and size.</a:t>
            </a:r>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1143000" y="3643149"/>
            <a:ext cx="1828800" cy="1226011"/>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3581400" y="3490749"/>
            <a:ext cx="2533650" cy="1009650"/>
          </a:xfrm>
          <a:prstGeom prst="rect">
            <a:avLst/>
          </a:prstGeom>
          <a:noFill/>
          <a:ln w="9525">
            <a:noFill/>
            <a:miter lim="800000"/>
            <a:headEnd/>
            <a:tailEnd/>
          </a:ln>
        </p:spPr>
      </p:pic>
      <p:pic>
        <p:nvPicPr>
          <p:cNvPr id="24581" name="Picture 5"/>
          <p:cNvPicPr>
            <a:picLocks noChangeAspect="1" noChangeArrowheads="1"/>
          </p:cNvPicPr>
          <p:nvPr/>
        </p:nvPicPr>
        <p:blipFill>
          <a:blip r:embed="rId4" cstate="print"/>
          <a:srcRect/>
          <a:stretch>
            <a:fillRect/>
          </a:stretch>
        </p:blipFill>
        <p:spPr bwMode="auto">
          <a:xfrm>
            <a:off x="6553200" y="3566949"/>
            <a:ext cx="1495425" cy="628650"/>
          </a:xfrm>
          <a:prstGeom prst="rect">
            <a:avLst/>
          </a:prstGeom>
          <a:noFill/>
          <a:ln w="9525">
            <a:noFill/>
            <a:miter lim="800000"/>
            <a:headEnd/>
            <a:tailEnd/>
          </a:ln>
        </p:spPr>
      </p:pic>
      <p:pic>
        <p:nvPicPr>
          <p:cNvPr id="10" name="Picture 10"/>
          <p:cNvPicPr>
            <a:picLocks noChangeAspect="1" noChangeArrowheads="1"/>
          </p:cNvPicPr>
          <p:nvPr/>
        </p:nvPicPr>
        <p:blipFill>
          <a:blip r:embed="rId5" cstate="print"/>
          <a:srcRect/>
          <a:stretch>
            <a:fillRect/>
          </a:stretch>
        </p:blipFill>
        <p:spPr bwMode="auto">
          <a:xfrm>
            <a:off x="6553200" y="4724400"/>
            <a:ext cx="533400" cy="1167443"/>
          </a:xfrm>
          <a:prstGeom prst="rect">
            <a:avLst/>
          </a:prstGeom>
          <a:noFill/>
          <a:ln w="9525">
            <a:noFill/>
            <a:miter lim="800000"/>
            <a:headEnd/>
            <a:tailEnd/>
          </a:ln>
          <a:effectLst/>
        </p:spPr>
      </p:pic>
      <p:pic>
        <p:nvPicPr>
          <p:cNvPr id="11" name="Picture 78"/>
          <p:cNvPicPr>
            <a:picLocks noChangeAspect="1" noChangeArrowheads="1"/>
          </p:cNvPicPr>
          <p:nvPr/>
        </p:nvPicPr>
        <p:blipFill>
          <a:blip r:embed="rId6" cstate="print"/>
          <a:srcRect/>
          <a:stretch>
            <a:fillRect/>
          </a:stretch>
        </p:blipFill>
        <p:spPr bwMode="auto">
          <a:xfrm>
            <a:off x="7470778" y="4800600"/>
            <a:ext cx="945502" cy="914400"/>
          </a:xfrm>
          <a:prstGeom prst="rect">
            <a:avLst/>
          </a:prstGeom>
          <a:noFill/>
          <a:ln w="9525">
            <a:noFill/>
            <a:miter lim="800000"/>
            <a:headEnd/>
            <a:tailEnd/>
          </a:ln>
          <a:effectLst/>
        </p:spPr>
      </p:pic>
      <p:sp>
        <p:nvSpPr>
          <p:cNvPr id="12" name="Rectangle 11"/>
          <p:cNvSpPr/>
          <p:nvPr/>
        </p:nvSpPr>
        <p:spPr>
          <a:xfrm>
            <a:off x="6477000" y="5943600"/>
            <a:ext cx="2008562" cy="369332"/>
          </a:xfrm>
          <a:prstGeom prst="rect">
            <a:avLst/>
          </a:prstGeom>
        </p:spPr>
        <p:txBody>
          <a:bodyPr wrap="none">
            <a:spAutoFit/>
          </a:bodyPr>
          <a:lstStyle/>
          <a:p>
            <a:pPr algn="ctr"/>
            <a:r>
              <a:rPr lang="en-US" altLang="ko-KR" dirty="0" smtClean="0">
                <a:cs typeface="Arial" pitchFamily="34" charset="0"/>
              </a:rPr>
              <a:t>Bio/Medical Sensor</a:t>
            </a:r>
            <a:endParaRPr lang="en-US" altLang="ko-KR" dirty="0">
              <a:cs typeface="Arial" pitchFamily="34" charset="0"/>
            </a:endParaRPr>
          </a:p>
        </p:txBody>
      </p:sp>
      <p:sp>
        <p:nvSpPr>
          <p:cNvPr id="13" name="Rectangle 12"/>
          <p:cNvSpPr/>
          <p:nvPr/>
        </p:nvSpPr>
        <p:spPr>
          <a:xfrm>
            <a:off x="6324235" y="4405149"/>
            <a:ext cx="2314095" cy="369332"/>
          </a:xfrm>
          <a:prstGeom prst="rect">
            <a:avLst/>
          </a:prstGeom>
        </p:spPr>
        <p:txBody>
          <a:bodyPr wrap="none">
            <a:spAutoFit/>
          </a:bodyPr>
          <a:lstStyle/>
          <a:p>
            <a:pPr algn="ctr"/>
            <a:r>
              <a:rPr lang="en-US" altLang="ko-KR" dirty="0" smtClean="0">
                <a:cs typeface="Arial" pitchFamily="34" charset="0"/>
              </a:rPr>
              <a:t>Security/access Sensor</a:t>
            </a:r>
            <a:endParaRPr lang="en-US" altLang="ko-KR" dirty="0">
              <a:cs typeface="Arial" pitchFamily="34" charset="0"/>
            </a:endParaRPr>
          </a:p>
        </p:txBody>
      </p:sp>
      <p:pic>
        <p:nvPicPr>
          <p:cNvPr id="14" name="Picture 84" descr="C:\Users\samsung\Desktop\원장보고\Image\Toumaz Sensium Life Pebble.jpg"/>
          <p:cNvPicPr>
            <a:picLocks noChangeAspect="1" noChangeArrowheads="1"/>
          </p:cNvPicPr>
          <p:nvPr/>
        </p:nvPicPr>
        <p:blipFill>
          <a:blip r:embed="rId7" cstate="print"/>
          <a:srcRect/>
          <a:stretch>
            <a:fillRect/>
          </a:stretch>
        </p:blipFill>
        <p:spPr bwMode="auto">
          <a:xfrm>
            <a:off x="4114800" y="4953000"/>
            <a:ext cx="1429838" cy="1080120"/>
          </a:xfrm>
          <a:prstGeom prst="rect">
            <a:avLst/>
          </a:prstGeom>
          <a:noFill/>
          <a:ln w="9525">
            <a:noFill/>
            <a:miter lim="800000"/>
            <a:headEnd/>
            <a:tailEnd/>
          </a:ln>
        </p:spPr>
      </p:pic>
      <p:grpSp>
        <p:nvGrpSpPr>
          <p:cNvPr id="4" name="Group 17"/>
          <p:cNvGrpSpPr/>
          <p:nvPr/>
        </p:nvGrpSpPr>
        <p:grpSpPr>
          <a:xfrm>
            <a:off x="971497" y="4876800"/>
            <a:ext cx="1949115" cy="1074738"/>
            <a:chOff x="838200" y="5191330"/>
            <a:chExt cx="1949115" cy="1074738"/>
          </a:xfrm>
        </p:grpSpPr>
        <p:pic>
          <p:nvPicPr>
            <p:cNvPr id="16" name="Picture 1" descr="ECGsmall1"/>
            <p:cNvPicPr>
              <a:picLocks noChangeAspect="1" noChangeArrowheads="1"/>
            </p:cNvPicPr>
            <p:nvPr/>
          </p:nvPicPr>
          <p:blipFill>
            <a:blip r:embed="rId8" cstate="print">
              <a:clrChange>
                <a:clrFrom>
                  <a:srgbClr val="000000"/>
                </a:clrFrom>
                <a:clrTo>
                  <a:srgbClr val="000000">
                    <a:alpha val="0"/>
                  </a:srgbClr>
                </a:clrTo>
              </a:clrChange>
              <a:lum bright="6000"/>
            </a:blip>
            <a:srcRect r="12189" b="3207"/>
            <a:stretch>
              <a:fillRect/>
            </a:stretch>
          </p:blipFill>
          <p:spPr bwMode="auto">
            <a:xfrm>
              <a:off x="838200" y="5334000"/>
              <a:ext cx="1066800" cy="881063"/>
            </a:xfrm>
            <a:prstGeom prst="rect">
              <a:avLst/>
            </a:prstGeom>
            <a:noFill/>
            <a:ln w="9525">
              <a:noFill/>
              <a:miter lim="800000"/>
              <a:headEnd/>
              <a:tailEnd/>
            </a:ln>
          </p:spPr>
        </p:pic>
        <p:pic>
          <p:nvPicPr>
            <p:cNvPr id="17" name="Picture 30"/>
            <p:cNvPicPr>
              <a:picLocks noChangeAspect="1" noChangeArrowheads="1"/>
            </p:cNvPicPr>
            <p:nvPr/>
          </p:nvPicPr>
          <p:blipFill>
            <a:blip r:embed="rId9" cstate="print"/>
            <a:srcRect l="20091" t="24365" r="7266" b="18050"/>
            <a:stretch>
              <a:fillRect/>
            </a:stretch>
          </p:blipFill>
          <p:spPr bwMode="auto">
            <a:xfrm rot="18834524">
              <a:off x="1909427" y="5388180"/>
              <a:ext cx="1074738" cy="681038"/>
            </a:xfrm>
            <a:prstGeom prst="rect">
              <a:avLst/>
            </a:prstGeom>
            <a:noFill/>
            <a:ln w="9525">
              <a:noFill/>
              <a:miter lim="800000"/>
              <a:headEnd/>
              <a:tailEnd/>
            </a:ln>
          </p:spPr>
        </p:pic>
      </p:grpSp>
      <p:sp>
        <p:nvSpPr>
          <p:cNvPr id="19" name="TextBox 18"/>
          <p:cNvSpPr txBox="1"/>
          <p:nvPr/>
        </p:nvSpPr>
        <p:spPr>
          <a:xfrm>
            <a:off x="4276582" y="6019800"/>
            <a:ext cx="1209818" cy="369332"/>
          </a:xfrm>
          <a:prstGeom prst="rect">
            <a:avLst/>
          </a:prstGeom>
          <a:noFill/>
        </p:spPr>
        <p:txBody>
          <a:bodyPr wrap="none" rtlCol="0">
            <a:spAutoFit/>
          </a:bodyPr>
          <a:lstStyle/>
          <a:p>
            <a:r>
              <a:rPr lang="en-US" altLang="ko-KR" dirty="0" smtClean="0"/>
              <a:t>Life Pebble</a:t>
            </a:r>
            <a:endParaRPr lang="ko-KR" altLang="en-US" dirty="0"/>
          </a:p>
        </p:txBody>
      </p:sp>
      <p:sp>
        <p:nvSpPr>
          <p:cNvPr id="15" name="TextBox 14"/>
          <p:cNvSpPr txBox="1"/>
          <p:nvPr/>
        </p:nvSpPr>
        <p:spPr>
          <a:xfrm>
            <a:off x="1276297" y="5705270"/>
            <a:ext cx="1771703" cy="646331"/>
          </a:xfrm>
          <a:prstGeom prst="rect">
            <a:avLst/>
          </a:prstGeom>
          <a:noFill/>
        </p:spPr>
        <p:txBody>
          <a:bodyPr wrap="none" rtlCol="0">
            <a:spAutoFit/>
          </a:bodyPr>
          <a:lstStyle/>
          <a:p>
            <a:r>
              <a:rPr lang="en-US" altLang="ko-KR" dirty="0" smtClean="0"/>
              <a:t>ECG Sensor with </a:t>
            </a:r>
          </a:p>
          <a:p>
            <a:r>
              <a:rPr lang="en-US" altLang="ko-KR" dirty="0" smtClean="0"/>
              <a:t>flexible battery</a:t>
            </a:r>
            <a:endParaRPr lang="ko-KR" altLang="en-US" dirty="0"/>
          </a:p>
        </p:txBody>
      </p:sp>
      <p:sp>
        <p:nvSpPr>
          <p:cNvPr id="20" name="TextBox 19"/>
          <p:cNvSpPr txBox="1"/>
          <p:nvPr/>
        </p:nvSpPr>
        <p:spPr>
          <a:xfrm>
            <a:off x="3124200" y="4481349"/>
            <a:ext cx="1962973" cy="369332"/>
          </a:xfrm>
          <a:prstGeom prst="rect">
            <a:avLst/>
          </a:prstGeom>
          <a:noFill/>
        </p:spPr>
        <p:txBody>
          <a:bodyPr wrap="none" rtlCol="0">
            <a:spAutoFit/>
          </a:bodyPr>
          <a:lstStyle/>
          <a:p>
            <a:r>
              <a:rPr lang="en-US" altLang="ko-KR" dirty="0" smtClean="0"/>
              <a:t>Patch-type Sensors</a:t>
            </a:r>
            <a:endParaRPr lang="ko-KR" altLang="en-US" dirty="0"/>
          </a:p>
        </p:txBody>
      </p:sp>
      <p:sp>
        <p:nvSpPr>
          <p:cNvPr id="21" name="Slide Number Placeholder 20"/>
          <p:cNvSpPr>
            <a:spLocks noGrp="1"/>
          </p:cNvSpPr>
          <p:nvPr>
            <p:ph type="sldNum" sz="quarter" idx="12"/>
          </p:nvPr>
        </p:nvSpPr>
        <p:spPr/>
        <p:txBody>
          <a:bodyPr/>
          <a:lstStyle/>
          <a:p>
            <a:fld id="{DDC65801-2451-43E5-82AE-8B0A0FE9D452}" type="slidenum">
              <a:rPr lang="en-US" smtClean="0"/>
              <a:pPr/>
              <a:t>10</a:t>
            </a:fld>
            <a:endParaRPr lang="en-US"/>
          </a:p>
        </p:txBody>
      </p:sp>
      <p:sp>
        <p:nvSpPr>
          <p:cNvPr id="22" name="フッター プレースホルダ 2"/>
          <p:cNvSpPr>
            <a:spLocks noGrp="1"/>
          </p:cNvSpPr>
          <p:nvPr>
            <p:ph type="ftr" sz="quarter" idx="11"/>
          </p:nvPr>
        </p:nvSpPr>
        <p:spPr>
          <a:xfrm>
            <a:off x="5436096" y="6475413"/>
            <a:ext cx="3124200" cy="184666"/>
          </a:xfrm>
          <a:noFill/>
        </p:spPr>
        <p:txBody>
          <a:bodyPr/>
          <a:lstStyle/>
          <a:p>
            <a:r>
              <a:rPr lang="en-US" altLang="ja-JP" dirty="0" err="1" smtClean="0"/>
              <a:t>Chunhui</a:t>
            </a:r>
            <a:r>
              <a:rPr lang="en-US" altLang="ja-JP" dirty="0" smtClean="0"/>
              <a:t> Zhu/</a:t>
            </a:r>
            <a:r>
              <a:rPr lang="en-US" altLang="ja-JP" dirty="0" smtClean="0"/>
              <a:t>Samsung</a:t>
            </a:r>
            <a:endParaRPr lang="en-US" altLang="ja-JP" dirty="0"/>
          </a:p>
        </p:txBody>
      </p:sp>
      <p:sp>
        <p:nvSpPr>
          <p:cNvPr id="23"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Service</a:t>
            </a:r>
            <a:endParaRPr lang="en-US" dirty="0"/>
          </a:p>
        </p:txBody>
      </p:sp>
      <p:sp>
        <p:nvSpPr>
          <p:cNvPr id="3" name="Content Placeholder 2"/>
          <p:cNvSpPr>
            <a:spLocks noGrp="1"/>
          </p:cNvSpPr>
          <p:nvPr>
            <p:ph idx="1"/>
          </p:nvPr>
        </p:nvSpPr>
        <p:spPr>
          <a:xfrm>
            <a:off x="685800" y="1772816"/>
            <a:ext cx="7772400" cy="2023864"/>
          </a:xfrm>
        </p:spPr>
        <p:txBody>
          <a:bodyPr>
            <a:normAutofit fontScale="62500" lnSpcReduction="20000"/>
          </a:bodyPr>
          <a:lstStyle/>
          <a:p>
            <a:r>
              <a:rPr lang="en-US" dirty="0" smtClean="0"/>
              <a:t>Can be used to </a:t>
            </a:r>
          </a:p>
          <a:p>
            <a:pPr lvl="1"/>
            <a:r>
              <a:rPr lang="en-US" dirty="0" smtClean="0"/>
              <a:t>monitor, control and automate the purchase and delivery of goods.</a:t>
            </a:r>
          </a:p>
          <a:p>
            <a:pPr lvl="1"/>
            <a:r>
              <a:rPr lang="en-US" dirty="0" smtClean="0"/>
              <a:t>help retailers manage their supply chain</a:t>
            </a:r>
          </a:p>
          <a:p>
            <a:pPr lvl="1"/>
            <a:r>
              <a:rPr lang="en-US" dirty="0" smtClean="0"/>
              <a:t>improve the consumer's shopping experience</a:t>
            </a:r>
          </a:p>
          <a:p>
            <a:pPr lvl="1"/>
            <a:r>
              <a:rPr lang="en-US" dirty="0" smtClean="0"/>
              <a:t>reduce time in checkout lines, </a:t>
            </a:r>
          </a:p>
          <a:p>
            <a:pPr lvl="1"/>
            <a:r>
              <a:rPr lang="en-US" dirty="0" smtClean="0"/>
              <a:t>gain insight into shopping behaviors that improve consumers shopping experiences, </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DDC65801-2451-43E5-82AE-8B0A0FE9D452}" type="slidenum">
              <a:rPr lang="en-US" smtClean="0"/>
              <a:pPr/>
              <a:t>11</a:t>
            </a:fld>
            <a:endParaRPr lang="en-US"/>
          </a:p>
        </p:txBody>
      </p:sp>
      <p:pic>
        <p:nvPicPr>
          <p:cNvPr id="14337" name="Picture 1"/>
          <p:cNvPicPr>
            <a:picLocks noChangeAspect="1" noChangeArrowheads="1"/>
          </p:cNvPicPr>
          <p:nvPr/>
        </p:nvPicPr>
        <p:blipFill>
          <a:blip r:embed="rId2" cstate="print"/>
          <a:srcRect/>
          <a:stretch>
            <a:fillRect/>
          </a:stretch>
        </p:blipFill>
        <p:spPr bwMode="auto">
          <a:xfrm>
            <a:off x="2339752" y="3861048"/>
            <a:ext cx="6264696" cy="2452382"/>
          </a:xfrm>
          <a:prstGeom prst="rect">
            <a:avLst/>
          </a:prstGeom>
          <a:noFill/>
          <a:ln w="9525">
            <a:noFill/>
            <a:miter lim="800000"/>
            <a:headEnd/>
            <a:tailEnd/>
          </a:ln>
        </p:spPr>
      </p:pic>
      <p:sp>
        <p:nvSpPr>
          <p:cNvPr id="8" name="Rectangle 7"/>
          <p:cNvSpPr/>
          <p:nvPr/>
        </p:nvSpPr>
        <p:spPr>
          <a:xfrm>
            <a:off x="467544" y="4005064"/>
            <a:ext cx="1800200" cy="2246769"/>
          </a:xfrm>
          <a:prstGeom prst="rect">
            <a:avLst/>
          </a:prstGeom>
        </p:spPr>
        <p:txBody>
          <a:bodyPr wrap="square">
            <a:spAutoFit/>
          </a:bodyPr>
          <a:lstStyle/>
          <a:p>
            <a:pPr marL="119063" indent="-119063">
              <a:buFont typeface="Arial" pitchFamily="34" charset="0"/>
              <a:buChar char="•"/>
            </a:pPr>
            <a:r>
              <a:rPr lang="en-US" sz="2000" dirty="0" smtClean="0"/>
              <a:t>The number of hand-held devices can be very large.</a:t>
            </a:r>
          </a:p>
          <a:p>
            <a:pPr marL="119063" indent="-119063">
              <a:buFont typeface="Arial" pitchFamily="34" charset="0"/>
              <a:buChar char="•"/>
            </a:pPr>
            <a:r>
              <a:rPr lang="en-US" sz="2000" dirty="0" smtClean="0"/>
              <a:t>The devices could be portable</a:t>
            </a:r>
          </a:p>
        </p:txBody>
      </p:sp>
      <p:sp>
        <p:nvSpPr>
          <p:cNvPr id="10" name="フッター プレースホルダ 2"/>
          <p:cNvSpPr>
            <a:spLocks noGrp="1"/>
          </p:cNvSpPr>
          <p:nvPr>
            <p:ph type="ftr" sz="quarter" idx="11"/>
          </p:nvPr>
        </p:nvSpPr>
        <p:spPr>
          <a:xfrm>
            <a:off x="5436096" y="6475413"/>
            <a:ext cx="3124200" cy="184666"/>
          </a:xfrm>
          <a:noFill/>
        </p:spPr>
        <p:txBody>
          <a:bodyPr/>
          <a:lstStyle/>
          <a:p>
            <a:r>
              <a:rPr lang="en-US" altLang="ja-JP" dirty="0" err="1" smtClean="0"/>
              <a:t>Chunhui</a:t>
            </a:r>
            <a:r>
              <a:rPr lang="en-US" altLang="ja-JP" dirty="0" smtClean="0"/>
              <a:t> Zhu/</a:t>
            </a:r>
            <a:r>
              <a:rPr lang="en-US" altLang="ja-JP" dirty="0" smtClean="0"/>
              <a:t>Samsung</a:t>
            </a:r>
            <a:endParaRPr lang="en-US" altLang="ja-JP" dirty="0"/>
          </a:p>
        </p:txBody>
      </p:sp>
      <p:sp>
        <p:nvSpPr>
          <p:cNvPr id="11"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Telecom Service</a:t>
            </a:r>
            <a:endParaRPr lang="en-US" dirty="0"/>
          </a:p>
        </p:txBody>
      </p:sp>
      <p:sp>
        <p:nvSpPr>
          <p:cNvPr id="3" name="Content Placeholder 2"/>
          <p:cNvSpPr>
            <a:spLocks noGrp="1"/>
          </p:cNvSpPr>
          <p:nvPr>
            <p:ph idx="1"/>
          </p:nvPr>
        </p:nvSpPr>
        <p:spPr>
          <a:xfrm>
            <a:off x="755576" y="2780928"/>
            <a:ext cx="2736304" cy="3528392"/>
          </a:xfrm>
        </p:spPr>
        <p:txBody>
          <a:bodyPr>
            <a:normAutofit lnSpcReduction="10000"/>
          </a:bodyPr>
          <a:lstStyle/>
          <a:p>
            <a:pPr marL="119063" indent="-119063"/>
            <a:r>
              <a:rPr lang="en-US" sz="1600" dirty="0" smtClean="0"/>
              <a:t>A wireless sensor shares the same battery with other devices (CPU, Cellular, </a:t>
            </a:r>
            <a:r>
              <a:rPr lang="en-US" sz="1600" dirty="0" err="1" smtClean="0"/>
              <a:t>WiFi</a:t>
            </a:r>
            <a:r>
              <a:rPr lang="en-US" sz="1600" dirty="0" smtClean="0"/>
              <a:t>, GPS, Display and etc.) of the same mobile device, affecting the battery life of the mobile device.</a:t>
            </a:r>
          </a:p>
          <a:p>
            <a:pPr marL="119063" indent="-119063"/>
            <a:r>
              <a:rPr lang="en-US" sz="1600" dirty="0" smtClean="0"/>
              <a:t>Battery life is now a key differential factor when comparing mobile devices. Manufacturers want to reduce power consumption as much as possible.</a:t>
            </a:r>
            <a:endParaRPr lang="en-US" sz="1600" dirty="0"/>
          </a:p>
        </p:txBody>
      </p:sp>
      <p:sp>
        <p:nvSpPr>
          <p:cNvPr id="4" name="Slide Number Placeholder 3"/>
          <p:cNvSpPr>
            <a:spLocks noGrp="1"/>
          </p:cNvSpPr>
          <p:nvPr>
            <p:ph type="sldNum" sz="quarter" idx="12"/>
          </p:nvPr>
        </p:nvSpPr>
        <p:spPr/>
        <p:txBody>
          <a:bodyPr/>
          <a:lstStyle/>
          <a:p>
            <a:fld id="{DDC65801-2451-43E5-82AE-8B0A0FE9D452}" type="slidenum">
              <a:rPr lang="en-US" smtClean="0"/>
              <a:pPr/>
              <a:t>12</a:t>
            </a:fld>
            <a:endParaRPr lang="en-US"/>
          </a:p>
        </p:txBody>
      </p:sp>
      <p:grpSp>
        <p:nvGrpSpPr>
          <p:cNvPr id="54" name="Group 53"/>
          <p:cNvGrpSpPr/>
          <p:nvPr/>
        </p:nvGrpSpPr>
        <p:grpSpPr>
          <a:xfrm>
            <a:off x="3563888" y="2924944"/>
            <a:ext cx="5085184" cy="3213720"/>
            <a:chOff x="1143000" y="1295400"/>
            <a:chExt cx="6648450" cy="4011613"/>
          </a:xfrm>
        </p:grpSpPr>
        <p:sp>
          <p:nvSpPr>
            <p:cNvPr id="7" name="Cloud"/>
            <p:cNvSpPr>
              <a:spLocks noChangeAspect="1" noEditPoints="1" noChangeArrowheads="1"/>
            </p:cNvSpPr>
            <p:nvPr/>
          </p:nvSpPr>
          <p:spPr bwMode="auto">
            <a:xfrm>
              <a:off x="1143000" y="1295400"/>
              <a:ext cx="6400800" cy="40116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00"/>
                </a:gs>
                <a:gs pos="100000">
                  <a:srgbClr val="FFFF00">
                    <a:gamma/>
                    <a:tint val="12549"/>
                    <a:invGamma/>
                  </a:srgbClr>
                </a:gs>
              </a:gsLst>
              <a:path path="rect">
                <a:fillToRect l="50000" t="50000" r="50000" b="50000"/>
              </a:path>
            </a:gradFill>
            <a:ln w="28575">
              <a:solidFill>
                <a:srgbClr val="FFFF00"/>
              </a:solidFill>
              <a:miter lim="800000"/>
              <a:headEnd/>
              <a:tailEnd/>
            </a:ln>
            <a:effectLst>
              <a:outerShdw dist="107763" dir="2700000" algn="ctr" rotWithShape="0">
                <a:schemeClr val="accent1">
                  <a:alpha val="50000"/>
                </a:schemeClr>
              </a:outerShdw>
            </a:effectLst>
          </p:spPr>
          <p:txBody>
            <a:bodyPr/>
            <a:lstStyle/>
            <a:p>
              <a:pPr marL="177800" indent="-38100" algn="ctr" eaLnBrk="1" hangingPunct="1">
                <a:spcBef>
                  <a:spcPct val="20000"/>
                </a:spcBef>
                <a:buClr>
                  <a:schemeClr val="tx2"/>
                </a:buClr>
                <a:buFont typeface="Wingdings" pitchFamily="2" charset="2"/>
                <a:buNone/>
              </a:pPr>
              <a:endParaRPr lang="it-IT">
                <a:solidFill>
                  <a:schemeClr val="tx2"/>
                </a:solidFill>
                <a:latin typeface="Arial" charset="0"/>
              </a:endParaRPr>
            </a:p>
          </p:txBody>
        </p:sp>
        <p:graphicFrame>
          <p:nvGraphicFramePr>
            <p:cNvPr id="8" name="Object 9"/>
            <p:cNvGraphicFramePr>
              <a:graphicFrameLocks noChangeAspect="1"/>
            </p:cNvGraphicFramePr>
            <p:nvPr/>
          </p:nvGraphicFramePr>
          <p:xfrm>
            <a:off x="3732213" y="4592638"/>
            <a:ext cx="382587" cy="360362"/>
          </p:xfrm>
          <a:graphic>
            <a:graphicData uri="http://schemas.openxmlformats.org/presentationml/2006/ole">
              <mc:AlternateContent xmlns:mc="http://schemas.openxmlformats.org/markup-compatibility/2006">
                <mc:Choice xmlns:v="urn:schemas-microsoft-com:vml" Requires="v">
                  <p:oleObj spid="_x0000_s11475" name="Visio" r:id="rId3" imgW="531571" imgH="531571" progId="Visio.Drawing.11">
                    <p:embed/>
                  </p:oleObj>
                </mc:Choice>
                <mc:Fallback>
                  <p:oleObj name="Visio" r:id="rId3" imgW="531571" imgH="531571" progId="Visio.Drawing.11">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213" y="4592638"/>
                          <a:ext cx="382587" cy="360362"/>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4802188" y="4038600"/>
            <a:ext cx="455612" cy="428625"/>
          </p:xfrm>
          <a:graphic>
            <a:graphicData uri="http://schemas.openxmlformats.org/presentationml/2006/ole">
              <mc:AlternateContent xmlns:mc="http://schemas.openxmlformats.org/markup-compatibility/2006">
                <mc:Choice xmlns:v="urn:schemas-microsoft-com:vml" Requires="v">
                  <p:oleObj spid="_x0000_s11476" name="Visio" r:id="rId5" imgW="723595" imgH="723595" progId="Visio.Drawing.11">
                    <p:embed/>
                  </p:oleObj>
                </mc:Choice>
                <mc:Fallback>
                  <p:oleObj name="Visio" r:id="rId5" imgW="723595" imgH="723595" progId="Visio.Drawing.11">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2188" y="4038600"/>
                          <a:ext cx="455612"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1"/>
            <p:cNvGraphicFramePr>
              <a:graphicFrameLocks noChangeAspect="1"/>
            </p:cNvGraphicFramePr>
            <p:nvPr/>
          </p:nvGraphicFramePr>
          <p:xfrm>
            <a:off x="6172200" y="3048000"/>
            <a:ext cx="369888" cy="347663"/>
          </p:xfrm>
          <a:graphic>
            <a:graphicData uri="http://schemas.openxmlformats.org/presentationml/2006/ole">
              <mc:AlternateContent xmlns:mc="http://schemas.openxmlformats.org/markup-compatibility/2006">
                <mc:Choice xmlns:v="urn:schemas-microsoft-com:vml" Requires="v">
                  <p:oleObj spid="_x0000_s11477" name="Visio" r:id="rId7" imgW="394411" imgH="394411" progId="Visio.Drawing.11">
                    <p:embed/>
                  </p:oleObj>
                </mc:Choice>
                <mc:Fallback>
                  <p:oleObj name="Visio" r:id="rId7" imgW="394411" imgH="394411" progId="Visio.Drawing.11">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3048000"/>
                          <a:ext cx="369888"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2"/>
            <p:cNvGraphicFramePr>
              <a:graphicFrameLocks noChangeAspect="1"/>
            </p:cNvGraphicFramePr>
            <p:nvPr/>
          </p:nvGraphicFramePr>
          <p:xfrm>
            <a:off x="1878013" y="3192463"/>
            <a:ext cx="434975" cy="409575"/>
          </p:xfrm>
          <a:graphic>
            <a:graphicData uri="http://schemas.openxmlformats.org/presentationml/2006/ole">
              <mc:AlternateContent xmlns:mc="http://schemas.openxmlformats.org/markup-compatibility/2006">
                <mc:Choice xmlns:v="urn:schemas-microsoft-com:vml" Requires="v">
                  <p:oleObj spid="_x0000_s11478" name="Visio" r:id="rId9" imgW="769315" imgH="769315" progId="Visio.Drawing.11">
                    <p:embed/>
                  </p:oleObj>
                </mc:Choice>
                <mc:Fallback>
                  <p:oleObj name="Visio" r:id="rId9" imgW="769315" imgH="769315" progId="Visio.Drawing.11">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8013" y="3192463"/>
                          <a:ext cx="4349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3"/>
            <p:cNvGraphicFramePr>
              <a:graphicFrameLocks noChangeAspect="1"/>
            </p:cNvGraphicFramePr>
            <p:nvPr/>
          </p:nvGraphicFramePr>
          <p:xfrm>
            <a:off x="4640263" y="2762250"/>
            <a:ext cx="465137" cy="438150"/>
          </p:xfrm>
          <a:graphic>
            <a:graphicData uri="http://schemas.openxmlformats.org/presentationml/2006/ole">
              <mc:AlternateContent xmlns:mc="http://schemas.openxmlformats.org/markup-compatibility/2006">
                <mc:Choice xmlns:v="urn:schemas-microsoft-com:vml" Requires="v">
                  <p:oleObj spid="_x0000_s11479" name="Visio" r:id="rId11" imgW="494995" imgH="494995" progId="Visio.Drawing.11">
                    <p:embed/>
                  </p:oleObj>
                </mc:Choice>
                <mc:Fallback>
                  <p:oleObj name="Visio" r:id="rId11" imgW="494995" imgH="494995" progId="Visio.Drawing.11">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0263" y="2762250"/>
                          <a:ext cx="465137"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4"/>
            <p:cNvGraphicFramePr>
              <a:graphicFrameLocks noChangeAspect="1"/>
            </p:cNvGraphicFramePr>
            <p:nvPr/>
          </p:nvGraphicFramePr>
          <p:xfrm>
            <a:off x="2433638" y="3984625"/>
            <a:ext cx="465137" cy="438150"/>
          </p:xfrm>
          <a:graphic>
            <a:graphicData uri="http://schemas.openxmlformats.org/presentationml/2006/ole">
              <mc:AlternateContent xmlns:mc="http://schemas.openxmlformats.org/markup-compatibility/2006">
                <mc:Choice xmlns:v="urn:schemas-microsoft-com:vml" Requires="v">
                  <p:oleObj spid="_x0000_s11480" name="Visio" r:id="rId13" imgW="494995" imgH="494995" progId="Visio.Drawing.11">
                    <p:embed/>
                  </p:oleObj>
                </mc:Choice>
                <mc:Fallback>
                  <p:oleObj name="Visio" r:id="rId13" imgW="494995" imgH="494995" progId="Visio.Drawing.11">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3638" y="3984625"/>
                          <a:ext cx="465137"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5"/>
            <p:cNvGraphicFramePr>
              <a:graphicFrameLocks noChangeAspect="1"/>
            </p:cNvGraphicFramePr>
            <p:nvPr/>
          </p:nvGraphicFramePr>
          <p:xfrm>
            <a:off x="5638800" y="2057400"/>
            <a:ext cx="393700" cy="369888"/>
          </p:xfrm>
          <a:graphic>
            <a:graphicData uri="http://schemas.openxmlformats.org/presentationml/2006/ole">
              <mc:AlternateContent xmlns:mc="http://schemas.openxmlformats.org/markup-compatibility/2006">
                <mc:Choice xmlns:v="urn:schemas-microsoft-com:vml" Requires="v">
                  <p:oleObj spid="_x0000_s11481" name="Visio" r:id="rId15" imgW="494995" imgH="494995" progId="Visio.Drawing.11">
                    <p:embed/>
                  </p:oleObj>
                </mc:Choice>
                <mc:Fallback>
                  <p:oleObj name="Visio" r:id="rId15" imgW="494995" imgH="494995" progId="Visio.Drawing.11">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8800" y="2057400"/>
                          <a:ext cx="3937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Oval 18"/>
            <p:cNvSpPr>
              <a:spLocks noChangeAspect="1" noChangeArrowheads="1"/>
            </p:cNvSpPr>
            <p:nvPr/>
          </p:nvSpPr>
          <p:spPr bwMode="auto">
            <a:xfrm>
              <a:off x="1927225" y="1828800"/>
              <a:ext cx="244475" cy="228600"/>
            </a:xfrm>
            <a:prstGeom prst="ellipse">
              <a:avLst/>
            </a:prstGeom>
            <a:gradFill rotWithShape="1">
              <a:gsLst>
                <a:gs pos="0">
                  <a:srgbClr val="0000FF"/>
                </a:gs>
                <a:gs pos="50000">
                  <a:srgbClr val="0000FF">
                    <a:gamma/>
                    <a:shade val="46275"/>
                    <a:invGamma/>
                  </a:srgbClr>
                </a:gs>
                <a:gs pos="100000">
                  <a:srgbClr val="0000FF"/>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graphicFrame>
          <p:nvGraphicFramePr>
            <p:cNvPr id="16" name="Object 19"/>
            <p:cNvGraphicFramePr>
              <a:graphicFrameLocks noChangeAspect="1"/>
            </p:cNvGraphicFramePr>
            <p:nvPr/>
          </p:nvGraphicFramePr>
          <p:xfrm>
            <a:off x="5943600" y="4038600"/>
            <a:ext cx="714375" cy="1174750"/>
          </p:xfrm>
          <a:graphic>
            <a:graphicData uri="http://schemas.openxmlformats.org/presentationml/2006/ole">
              <mc:AlternateContent xmlns:mc="http://schemas.openxmlformats.org/markup-compatibility/2006">
                <mc:Choice xmlns:v="urn:schemas-microsoft-com:vml" Requires="v">
                  <p:oleObj spid="_x0000_s11482" name="Visio" r:id="rId17" imgW="1131141" imgH="1859816" progId="Visio.Drawing.11">
                    <p:embed/>
                  </p:oleObj>
                </mc:Choice>
                <mc:Fallback>
                  <p:oleObj name="Visio" r:id="rId17" imgW="1131141" imgH="1859816" progId="Visio.Drawing.11">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43600" y="4038600"/>
                          <a:ext cx="714375"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Oval 21"/>
            <p:cNvSpPr>
              <a:spLocks noChangeAspect="1" noChangeArrowheads="1"/>
            </p:cNvSpPr>
            <p:nvPr/>
          </p:nvSpPr>
          <p:spPr bwMode="auto">
            <a:xfrm>
              <a:off x="3009900" y="2133600"/>
              <a:ext cx="244475" cy="228600"/>
            </a:xfrm>
            <a:prstGeom prst="ellipse">
              <a:avLst/>
            </a:prstGeom>
            <a:gradFill rotWithShape="1">
              <a:gsLst>
                <a:gs pos="0">
                  <a:srgbClr val="FF3300"/>
                </a:gs>
                <a:gs pos="50000">
                  <a:srgbClr val="FF3300">
                    <a:gamma/>
                    <a:shade val="46275"/>
                    <a:invGamma/>
                  </a:srgbClr>
                </a:gs>
                <a:gs pos="100000">
                  <a:srgbClr val="FF3300"/>
                </a:gs>
              </a:gsLst>
              <a:lin ang="5400000" scaled="1"/>
            </a:gradFill>
            <a:ln w="9525" algn="ctr">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18" name="Oval 22"/>
            <p:cNvSpPr>
              <a:spLocks noChangeAspect="1" noChangeArrowheads="1"/>
            </p:cNvSpPr>
            <p:nvPr/>
          </p:nvSpPr>
          <p:spPr bwMode="auto">
            <a:xfrm>
              <a:off x="4175125" y="1679575"/>
              <a:ext cx="244475" cy="228600"/>
            </a:xfrm>
            <a:prstGeom prst="ellipse">
              <a:avLst/>
            </a:prstGeom>
            <a:gradFill rotWithShape="1">
              <a:gsLst>
                <a:gs pos="0">
                  <a:srgbClr val="0000FF"/>
                </a:gs>
                <a:gs pos="50000">
                  <a:srgbClr val="0000FF">
                    <a:gamma/>
                    <a:shade val="46275"/>
                    <a:invGamma/>
                  </a:srgbClr>
                </a:gs>
                <a:gs pos="100000">
                  <a:srgbClr val="0000FF"/>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19" name="Oval 23"/>
            <p:cNvSpPr>
              <a:spLocks noChangeAspect="1" noChangeArrowheads="1"/>
            </p:cNvSpPr>
            <p:nvPr/>
          </p:nvSpPr>
          <p:spPr bwMode="auto">
            <a:xfrm>
              <a:off x="5715000" y="1828800"/>
              <a:ext cx="244475" cy="228600"/>
            </a:xfrm>
            <a:prstGeom prst="ellipse">
              <a:avLst/>
            </a:prstGeom>
            <a:gradFill rotWithShape="1">
              <a:gsLst>
                <a:gs pos="0">
                  <a:srgbClr val="FF3300"/>
                </a:gs>
                <a:gs pos="50000">
                  <a:srgbClr val="FF3300">
                    <a:gamma/>
                    <a:shade val="46275"/>
                    <a:invGamma/>
                  </a:srgbClr>
                </a:gs>
                <a:gs pos="100000">
                  <a:srgbClr val="FF3300"/>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20" name="Oval 24"/>
            <p:cNvSpPr>
              <a:spLocks noChangeAspect="1" noChangeArrowheads="1"/>
            </p:cNvSpPr>
            <p:nvPr/>
          </p:nvSpPr>
          <p:spPr bwMode="auto">
            <a:xfrm>
              <a:off x="4764088" y="2533650"/>
              <a:ext cx="244475" cy="228600"/>
            </a:xfrm>
            <a:prstGeom prst="ellipse">
              <a:avLst/>
            </a:prstGeom>
            <a:gradFill rotWithShape="1">
              <a:gsLst>
                <a:gs pos="0">
                  <a:srgbClr val="0000FF"/>
                </a:gs>
                <a:gs pos="50000">
                  <a:srgbClr val="0000FF">
                    <a:gamma/>
                    <a:shade val="46275"/>
                    <a:invGamma/>
                  </a:srgbClr>
                </a:gs>
                <a:gs pos="100000">
                  <a:srgbClr val="0000FF"/>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21" name="Oval 25"/>
            <p:cNvSpPr>
              <a:spLocks noChangeAspect="1" noChangeArrowheads="1"/>
            </p:cNvSpPr>
            <p:nvPr/>
          </p:nvSpPr>
          <p:spPr bwMode="auto">
            <a:xfrm>
              <a:off x="1965325" y="2971800"/>
              <a:ext cx="244475" cy="228600"/>
            </a:xfrm>
            <a:prstGeom prst="ellipse">
              <a:avLst/>
            </a:prstGeom>
            <a:gradFill rotWithShape="1">
              <a:gsLst>
                <a:gs pos="0">
                  <a:srgbClr val="0000FF"/>
                </a:gs>
                <a:gs pos="50000">
                  <a:srgbClr val="0000FF">
                    <a:gamma/>
                    <a:shade val="46275"/>
                    <a:invGamma/>
                  </a:srgbClr>
                </a:gs>
                <a:gs pos="100000">
                  <a:srgbClr val="0000FF"/>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22" name="Oval 26"/>
            <p:cNvSpPr>
              <a:spLocks noChangeAspect="1" noChangeArrowheads="1"/>
            </p:cNvSpPr>
            <p:nvPr/>
          </p:nvSpPr>
          <p:spPr bwMode="auto">
            <a:xfrm>
              <a:off x="2543175" y="3762375"/>
              <a:ext cx="244475" cy="228600"/>
            </a:xfrm>
            <a:prstGeom prst="ellipse">
              <a:avLst/>
            </a:prstGeom>
            <a:gradFill rotWithShape="1">
              <a:gsLst>
                <a:gs pos="0">
                  <a:srgbClr val="FF3300"/>
                </a:gs>
                <a:gs pos="50000">
                  <a:srgbClr val="FF3300">
                    <a:gamma/>
                    <a:shade val="46275"/>
                    <a:invGamma/>
                  </a:srgbClr>
                </a:gs>
                <a:gs pos="100000">
                  <a:srgbClr val="FF3300"/>
                </a:gs>
              </a:gsLst>
              <a:lin ang="5400000" scaled="1"/>
            </a:gradFill>
            <a:ln w="9525" algn="ctr">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23" name="Oval 27"/>
            <p:cNvSpPr>
              <a:spLocks noChangeAspect="1" noChangeArrowheads="1"/>
            </p:cNvSpPr>
            <p:nvPr/>
          </p:nvSpPr>
          <p:spPr bwMode="auto">
            <a:xfrm>
              <a:off x="4916488" y="3810000"/>
              <a:ext cx="244475" cy="228600"/>
            </a:xfrm>
            <a:prstGeom prst="ellipse">
              <a:avLst/>
            </a:prstGeom>
            <a:gradFill rotWithShape="1">
              <a:gsLst>
                <a:gs pos="0">
                  <a:srgbClr val="FF3300"/>
                </a:gs>
                <a:gs pos="50000">
                  <a:srgbClr val="FF3300">
                    <a:gamma/>
                    <a:shade val="46275"/>
                    <a:invGamma/>
                  </a:srgbClr>
                </a:gs>
                <a:gs pos="100000">
                  <a:srgbClr val="FF3300"/>
                </a:gs>
              </a:gsLst>
              <a:lin ang="5400000" scaled="1"/>
            </a:gradFill>
            <a:ln w="9525" algn="ctr">
              <a:solidFill>
                <a:schemeClr val="tx1"/>
              </a:solidFill>
              <a:round/>
              <a:headEnd/>
              <a:tailEnd/>
            </a:ln>
            <a:effectLst>
              <a:outerShdw dist="35921" dir="2700000" algn="ctr" rotWithShape="0">
                <a:schemeClr val="bg2"/>
              </a:outerShdw>
            </a:effectLst>
          </p:spPr>
          <p:txBody>
            <a:bodyPr wrap="none" anchor="ctr"/>
            <a:lstStyle/>
            <a:p>
              <a:endParaRPr lang="en-US"/>
            </a:p>
          </p:txBody>
        </p:sp>
        <p:cxnSp>
          <p:nvCxnSpPr>
            <p:cNvPr id="24" name="AutoShape 28"/>
            <p:cNvCxnSpPr>
              <a:cxnSpLocks noChangeShapeType="1"/>
              <a:stCxn id="15" idx="4"/>
              <a:endCxn id="21" idx="0"/>
            </p:cNvCxnSpPr>
            <p:nvPr/>
          </p:nvCxnSpPr>
          <p:spPr bwMode="auto">
            <a:xfrm>
              <a:off x="2049463" y="2057400"/>
              <a:ext cx="38100" cy="914400"/>
            </a:xfrm>
            <a:prstGeom prst="straightConnector1">
              <a:avLst/>
            </a:prstGeom>
            <a:noFill/>
            <a:ln w="12700">
              <a:solidFill>
                <a:schemeClr val="tx1"/>
              </a:solidFill>
              <a:prstDash val="sysDot"/>
              <a:round/>
              <a:headEnd type="none" w="sm" len="sm"/>
              <a:tailEnd type="none" w="sm" len="sm"/>
            </a:ln>
            <a:effectLst/>
          </p:spPr>
        </p:cxnSp>
        <p:sp>
          <p:nvSpPr>
            <p:cNvPr id="25" name="Oval 29"/>
            <p:cNvSpPr>
              <a:spLocks noChangeAspect="1" noChangeArrowheads="1"/>
            </p:cNvSpPr>
            <p:nvPr/>
          </p:nvSpPr>
          <p:spPr bwMode="auto">
            <a:xfrm>
              <a:off x="3808413" y="4335463"/>
              <a:ext cx="244475" cy="228600"/>
            </a:xfrm>
            <a:prstGeom prst="ellipse">
              <a:avLst/>
            </a:prstGeom>
            <a:gradFill rotWithShape="1">
              <a:gsLst>
                <a:gs pos="0">
                  <a:srgbClr val="0000FF"/>
                </a:gs>
                <a:gs pos="50000">
                  <a:srgbClr val="0000FF">
                    <a:gamma/>
                    <a:shade val="46275"/>
                    <a:invGamma/>
                  </a:srgbClr>
                </a:gs>
                <a:gs pos="100000">
                  <a:srgbClr val="0000FF"/>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sp>
          <p:nvSpPr>
            <p:cNvPr id="26" name="Oval 30"/>
            <p:cNvSpPr>
              <a:spLocks noChangeAspect="1" noChangeArrowheads="1"/>
            </p:cNvSpPr>
            <p:nvPr/>
          </p:nvSpPr>
          <p:spPr bwMode="auto">
            <a:xfrm>
              <a:off x="6248400" y="2819400"/>
              <a:ext cx="244475" cy="228600"/>
            </a:xfrm>
            <a:prstGeom prst="ellipse">
              <a:avLst/>
            </a:prstGeom>
            <a:gradFill rotWithShape="1">
              <a:gsLst>
                <a:gs pos="0">
                  <a:srgbClr val="0000FF"/>
                </a:gs>
                <a:gs pos="50000">
                  <a:srgbClr val="0000FF">
                    <a:gamma/>
                    <a:shade val="46275"/>
                    <a:invGamma/>
                  </a:srgbClr>
                </a:gs>
                <a:gs pos="100000">
                  <a:srgbClr val="0000FF"/>
                </a:gs>
              </a:gsLst>
              <a:lin ang="5400000" scaled="1"/>
            </a:gradFill>
            <a:ln w="9525">
              <a:solidFill>
                <a:schemeClr val="tx1"/>
              </a:solidFill>
              <a:round/>
              <a:headEnd/>
              <a:tailEnd/>
            </a:ln>
            <a:effectLst>
              <a:outerShdw dist="35921" dir="2700000" algn="ctr" rotWithShape="0">
                <a:schemeClr val="bg2"/>
              </a:outerShdw>
            </a:effectLst>
          </p:spPr>
          <p:txBody>
            <a:bodyPr wrap="none" anchor="ctr"/>
            <a:lstStyle/>
            <a:p>
              <a:endParaRPr lang="en-US"/>
            </a:p>
          </p:txBody>
        </p:sp>
        <p:graphicFrame>
          <p:nvGraphicFramePr>
            <p:cNvPr id="27" name="Object 31"/>
            <p:cNvGraphicFramePr>
              <a:graphicFrameLocks noChangeAspect="1"/>
            </p:cNvGraphicFramePr>
            <p:nvPr/>
          </p:nvGraphicFramePr>
          <p:xfrm>
            <a:off x="1752600" y="2057400"/>
            <a:ext cx="603250" cy="387350"/>
          </p:xfrm>
          <a:graphic>
            <a:graphicData uri="http://schemas.openxmlformats.org/presentationml/2006/ole">
              <mc:AlternateContent xmlns:mc="http://schemas.openxmlformats.org/markup-compatibility/2006">
                <mc:Choice xmlns:v="urn:schemas-microsoft-com:vml" Requires="v">
                  <p:oleObj spid="_x0000_s11483" name="Visio" r:id="rId19" imgW="717499" imgH="488899" progId="Visio.Drawing.11">
                    <p:embed/>
                  </p:oleObj>
                </mc:Choice>
                <mc:Fallback>
                  <p:oleObj name="Visio" r:id="rId19" imgW="717499" imgH="488899" progId="Visio.Drawing.11">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52600" y="2057400"/>
                          <a:ext cx="603250" cy="387350"/>
                        </a:xfrm>
                        <a:prstGeom prst="rect">
                          <a:avLst/>
                        </a:prstGeom>
                        <a:solidFill>
                          <a:schemeClr val="bg1"/>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8" name="AutoShape 32"/>
            <p:cNvCxnSpPr>
              <a:cxnSpLocks noChangeShapeType="1"/>
              <a:stCxn id="21" idx="6"/>
              <a:endCxn id="17" idx="2"/>
            </p:cNvCxnSpPr>
            <p:nvPr/>
          </p:nvCxnSpPr>
          <p:spPr bwMode="auto">
            <a:xfrm flipV="1">
              <a:off x="2209800" y="2247900"/>
              <a:ext cx="800100" cy="838200"/>
            </a:xfrm>
            <a:prstGeom prst="straightConnector1">
              <a:avLst/>
            </a:prstGeom>
            <a:noFill/>
            <a:ln w="12700">
              <a:solidFill>
                <a:schemeClr val="tx1"/>
              </a:solidFill>
              <a:prstDash val="sysDot"/>
              <a:round/>
              <a:headEnd type="none" w="sm" len="sm"/>
              <a:tailEnd type="none" w="sm" len="sm"/>
            </a:ln>
            <a:effectLst/>
          </p:spPr>
        </p:cxnSp>
        <p:cxnSp>
          <p:nvCxnSpPr>
            <p:cNvPr id="29" name="AutoShape 33"/>
            <p:cNvCxnSpPr>
              <a:cxnSpLocks noChangeShapeType="1"/>
              <a:stCxn id="17" idx="7"/>
              <a:endCxn id="18" idx="2"/>
            </p:cNvCxnSpPr>
            <p:nvPr/>
          </p:nvCxnSpPr>
          <p:spPr bwMode="auto">
            <a:xfrm flipV="1">
              <a:off x="3217863" y="1793875"/>
              <a:ext cx="957262" cy="373063"/>
            </a:xfrm>
            <a:prstGeom prst="straightConnector1">
              <a:avLst/>
            </a:prstGeom>
            <a:noFill/>
            <a:ln w="12700">
              <a:solidFill>
                <a:schemeClr val="tx1"/>
              </a:solidFill>
              <a:prstDash val="sysDot"/>
              <a:round/>
              <a:headEnd type="none" w="sm" len="sm"/>
              <a:tailEnd type="none" w="sm" len="sm"/>
            </a:ln>
            <a:effectLst/>
          </p:spPr>
        </p:cxnSp>
        <p:cxnSp>
          <p:nvCxnSpPr>
            <p:cNvPr id="30" name="AutoShape 34"/>
            <p:cNvCxnSpPr>
              <a:cxnSpLocks noChangeShapeType="1"/>
              <a:endCxn id="18" idx="4"/>
            </p:cNvCxnSpPr>
            <p:nvPr/>
          </p:nvCxnSpPr>
          <p:spPr bwMode="auto">
            <a:xfrm flipV="1">
              <a:off x="3817938" y="1908175"/>
              <a:ext cx="479425" cy="1309688"/>
            </a:xfrm>
            <a:prstGeom prst="straightConnector1">
              <a:avLst/>
            </a:prstGeom>
            <a:noFill/>
            <a:ln w="12700">
              <a:solidFill>
                <a:schemeClr val="tx1"/>
              </a:solidFill>
              <a:prstDash val="sysDot"/>
              <a:round/>
              <a:headEnd type="none" w="sm" len="sm"/>
              <a:tailEnd type="none" w="sm" len="sm"/>
            </a:ln>
            <a:effectLst/>
          </p:spPr>
        </p:cxnSp>
        <p:graphicFrame>
          <p:nvGraphicFramePr>
            <p:cNvPr id="31" name="Object 35"/>
            <p:cNvGraphicFramePr>
              <a:graphicFrameLocks noChangeAspect="1"/>
            </p:cNvGraphicFramePr>
            <p:nvPr/>
          </p:nvGraphicFramePr>
          <p:xfrm>
            <a:off x="4038600" y="1908175"/>
            <a:ext cx="482600" cy="454025"/>
          </p:xfrm>
          <a:graphic>
            <a:graphicData uri="http://schemas.openxmlformats.org/presentationml/2006/ole">
              <mc:AlternateContent xmlns:mc="http://schemas.openxmlformats.org/markup-compatibility/2006">
                <mc:Choice xmlns:v="urn:schemas-microsoft-com:vml" Requires="v">
                  <p:oleObj spid="_x0000_s11484" name="Visio" r:id="rId21" imgW="494995" imgH="494995" progId="Visio.Drawing.11">
                    <p:embed/>
                  </p:oleObj>
                </mc:Choice>
                <mc:Fallback>
                  <p:oleObj name="Visio" r:id="rId21" imgW="494995" imgH="494995" progId="Visio.Drawing.11">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38600" y="1908175"/>
                          <a:ext cx="4826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2" name="AutoShape 36"/>
            <p:cNvCxnSpPr>
              <a:cxnSpLocks noChangeShapeType="1"/>
              <a:endCxn id="17" idx="5"/>
            </p:cNvCxnSpPr>
            <p:nvPr/>
          </p:nvCxnSpPr>
          <p:spPr bwMode="auto">
            <a:xfrm flipH="1" flipV="1">
              <a:off x="3217863" y="2328863"/>
              <a:ext cx="600075" cy="889000"/>
            </a:xfrm>
            <a:prstGeom prst="straightConnector1">
              <a:avLst/>
            </a:prstGeom>
            <a:noFill/>
            <a:ln w="12700">
              <a:solidFill>
                <a:schemeClr val="tx1"/>
              </a:solidFill>
              <a:prstDash val="sysDot"/>
              <a:round/>
              <a:headEnd type="none" w="sm" len="sm"/>
              <a:tailEnd type="none" w="sm" len="sm"/>
            </a:ln>
            <a:effectLst/>
          </p:spPr>
        </p:cxnSp>
        <p:graphicFrame>
          <p:nvGraphicFramePr>
            <p:cNvPr id="33" name="Object 37"/>
            <p:cNvGraphicFramePr>
              <a:graphicFrameLocks noChangeAspect="1"/>
            </p:cNvGraphicFramePr>
            <p:nvPr/>
          </p:nvGraphicFramePr>
          <p:xfrm>
            <a:off x="2895600" y="2362200"/>
            <a:ext cx="465138" cy="436563"/>
          </p:xfrm>
          <a:graphic>
            <a:graphicData uri="http://schemas.openxmlformats.org/presentationml/2006/ole">
              <mc:AlternateContent xmlns:mc="http://schemas.openxmlformats.org/markup-compatibility/2006">
                <mc:Choice xmlns:v="urn:schemas-microsoft-com:vml" Requires="v">
                  <p:oleObj spid="_x0000_s11485" name="Visio" r:id="rId23" imgW="494995" imgH="494995" progId="Visio.Drawing.11">
                    <p:embed/>
                  </p:oleObj>
                </mc:Choice>
                <mc:Fallback>
                  <p:oleObj name="Visio" r:id="rId23" imgW="494995" imgH="494995" progId="Visio.Drawing.11">
                    <p:embed/>
                    <p:pic>
                      <p:nvPicPr>
                        <p:cNvPr id="0" name="Picture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95600" y="2362200"/>
                          <a:ext cx="465138"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4" name="AutoShape 38"/>
            <p:cNvCxnSpPr>
              <a:cxnSpLocks noChangeShapeType="1"/>
              <a:stCxn id="17" idx="2"/>
              <a:endCxn id="15" idx="6"/>
            </p:cNvCxnSpPr>
            <p:nvPr/>
          </p:nvCxnSpPr>
          <p:spPr bwMode="auto">
            <a:xfrm flipH="1" flipV="1">
              <a:off x="2171700" y="1943100"/>
              <a:ext cx="838200" cy="304800"/>
            </a:xfrm>
            <a:prstGeom prst="straightConnector1">
              <a:avLst/>
            </a:prstGeom>
            <a:noFill/>
            <a:ln w="12700">
              <a:solidFill>
                <a:schemeClr val="tx1"/>
              </a:solidFill>
              <a:prstDash val="sysDot"/>
              <a:round/>
              <a:headEnd type="none" w="sm" len="sm"/>
              <a:tailEnd type="none" w="sm" len="sm"/>
            </a:ln>
            <a:effectLst/>
          </p:spPr>
        </p:cxnSp>
        <p:cxnSp>
          <p:nvCxnSpPr>
            <p:cNvPr id="35" name="AutoShape 39"/>
            <p:cNvCxnSpPr>
              <a:cxnSpLocks noChangeShapeType="1"/>
              <a:endCxn id="20" idx="2"/>
            </p:cNvCxnSpPr>
            <p:nvPr/>
          </p:nvCxnSpPr>
          <p:spPr bwMode="auto">
            <a:xfrm flipV="1">
              <a:off x="3817938" y="2647950"/>
              <a:ext cx="946150" cy="569913"/>
            </a:xfrm>
            <a:prstGeom prst="straightConnector1">
              <a:avLst/>
            </a:prstGeom>
            <a:noFill/>
            <a:ln w="12700">
              <a:solidFill>
                <a:schemeClr val="tx1"/>
              </a:solidFill>
              <a:prstDash val="sysDot"/>
              <a:round/>
              <a:headEnd type="none" w="sm" len="sm"/>
              <a:tailEnd type="none" w="sm" len="sm"/>
            </a:ln>
            <a:effectLst/>
          </p:spPr>
        </p:cxnSp>
        <p:cxnSp>
          <p:nvCxnSpPr>
            <p:cNvPr id="36" name="AutoShape 40"/>
            <p:cNvCxnSpPr>
              <a:cxnSpLocks noChangeShapeType="1"/>
              <a:stCxn id="22" idx="6"/>
            </p:cNvCxnSpPr>
            <p:nvPr/>
          </p:nvCxnSpPr>
          <p:spPr bwMode="auto">
            <a:xfrm flipV="1">
              <a:off x="2787650" y="3332163"/>
              <a:ext cx="908050" cy="544512"/>
            </a:xfrm>
            <a:prstGeom prst="straightConnector1">
              <a:avLst/>
            </a:prstGeom>
            <a:noFill/>
            <a:ln w="12700">
              <a:solidFill>
                <a:schemeClr val="tx1"/>
              </a:solidFill>
              <a:prstDash val="sysDot"/>
              <a:round/>
              <a:headEnd type="none" w="sm" len="sm"/>
              <a:tailEnd type="none" w="sm" len="sm"/>
            </a:ln>
            <a:effectLst/>
          </p:spPr>
        </p:cxnSp>
        <p:cxnSp>
          <p:nvCxnSpPr>
            <p:cNvPr id="37" name="AutoShape 41"/>
            <p:cNvCxnSpPr>
              <a:cxnSpLocks noChangeShapeType="1"/>
              <a:stCxn id="21" idx="6"/>
              <a:endCxn id="22" idx="0"/>
            </p:cNvCxnSpPr>
            <p:nvPr/>
          </p:nvCxnSpPr>
          <p:spPr bwMode="auto">
            <a:xfrm>
              <a:off x="2209800" y="3086100"/>
              <a:ext cx="455613" cy="676275"/>
            </a:xfrm>
            <a:prstGeom prst="straightConnector1">
              <a:avLst/>
            </a:prstGeom>
            <a:noFill/>
            <a:ln w="12700">
              <a:solidFill>
                <a:schemeClr val="tx1"/>
              </a:solidFill>
              <a:prstDash val="sysDot"/>
              <a:round/>
              <a:headEnd type="none" w="sm" len="sm"/>
              <a:tailEnd type="none" w="sm" len="sm"/>
            </a:ln>
            <a:effectLst/>
          </p:spPr>
        </p:cxnSp>
        <p:cxnSp>
          <p:nvCxnSpPr>
            <p:cNvPr id="38" name="AutoShape 42"/>
            <p:cNvCxnSpPr>
              <a:cxnSpLocks noChangeShapeType="1"/>
              <a:stCxn id="22" idx="6"/>
              <a:endCxn id="25" idx="0"/>
            </p:cNvCxnSpPr>
            <p:nvPr/>
          </p:nvCxnSpPr>
          <p:spPr bwMode="auto">
            <a:xfrm>
              <a:off x="2787650" y="3876675"/>
              <a:ext cx="1143000" cy="458788"/>
            </a:xfrm>
            <a:prstGeom prst="straightConnector1">
              <a:avLst/>
            </a:prstGeom>
            <a:noFill/>
            <a:ln w="12700">
              <a:solidFill>
                <a:schemeClr val="tx1"/>
              </a:solidFill>
              <a:prstDash val="sysDot"/>
              <a:round/>
              <a:headEnd type="none" w="sm" len="sm"/>
              <a:tailEnd type="none" w="sm" len="sm"/>
            </a:ln>
            <a:effectLst/>
          </p:spPr>
        </p:cxnSp>
        <p:cxnSp>
          <p:nvCxnSpPr>
            <p:cNvPr id="39" name="AutoShape 43"/>
            <p:cNvCxnSpPr>
              <a:cxnSpLocks noChangeShapeType="1"/>
              <a:stCxn id="25" idx="0"/>
              <a:endCxn id="23" idx="2"/>
            </p:cNvCxnSpPr>
            <p:nvPr/>
          </p:nvCxnSpPr>
          <p:spPr bwMode="auto">
            <a:xfrm flipV="1">
              <a:off x="3930650" y="3924300"/>
              <a:ext cx="985838" cy="411163"/>
            </a:xfrm>
            <a:prstGeom prst="straightConnector1">
              <a:avLst/>
            </a:prstGeom>
            <a:noFill/>
            <a:ln w="12700">
              <a:solidFill>
                <a:schemeClr val="tx1"/>
              </a:solidFill>
              <a:prstDash val="sysDot"/>
              <a:round/>
              <a:headEnd type="none" w="sm" len="sm"/>
              <a:tailEnd type="none" w="sm" len="sm"/>
            </a:ln>
            <a:effectLst/>
          </p:spPr>
        </p:cxnSp>
        <p:cxnSp>
          <p:nvCxnSpPr>
            <p:cNvPr id="40" name="AutoShape 44"/>
            <p:cNvCxnSpPr>
              <a:cxnSpLocks noChangeShapeType="1"/>
              <a:stCxn id="23" idx="2"/>
            </p:cNvCxnSpPr>
            <p:nvPr/>
          </p:nvCxnSpPr>
          <p:spPr bwMode="auto">
            <a:xfrm flipH="1" flipV="1">
              <a:off x="3940175" y="3332163"/>
              <a:ext cx="976313" cy="592137"/>
            </a:xfrm>
            <a:prstGeom prst="straightConnector1">
              <a:avLst/>
            </a:prstGeom>
            <a:noFill/>
            <a:ln w="12700">
              <a:solidFill>
                <a:schemeClr val="tx1"/>
              </a:solidFill>
              <a:prstDash val="sysDot"/>
              <a:round/>
              <a:headEnd type="none" w="sm" len="sm"/>
              <a:tailEnd type="none" w="sm" len="sm"/>
            </a:ln>
            <a:effectLst/>
          </p:spPr>
        </p:cxnSp>
        <p:cxnSp>
          <p:nvCxnSpPr>
            <p:cNvPr id="41" name="AutoShape 45"/>
            <p:cNvCxnSpPr>
              <a:cxnSpLocks noChangeShapeType="1"/>
              <a:stCxn id="20" idx="6"/>
              <a:endCxn id="26" idx="2"/>
            </p:cNvCxnSpPr>
            <p:nvPr/>
          </p:nvCxnSpPr>
          <p:spPr bwMode="auto">
            <a:xfrm>
              <a:off x="5008563" y="2647950"/>
              <a:ext cx="1239837" cy="285750"/>
            </a:xfrm>
            <a:prstGeom prst="straightConnector1">
              <a:avLst/>
            </a:prstGeom>
            <a:noFill/>
            <a:ln w="12700">
              <a:solidFill>
                <a:schemeClr val="tx1"/>
              </a:solidFill>
              <a:prstDash val="sysDot"/>
              <a:round/>
              <a:headEnd type="none" w="sm" len="sm"/>
              <a:tailEnd type="none" w="sm" len="sm"/>
            </a:ln>
            <a:effectLst/>
          </p:spPr>
        </p:cxnSp>
        <p:cxnSp>
          <p:nvCxnSpPr>
            <p:cNvPr id="42" name="AutoShape 46"/>
            <p:cNvCxnSpPr>
              <a:cxnSpLocks noChangeShapeType="1"/>
              <a:stCxn id="23" idx="0"/>
              <a:endCxn id="26" idx="2"/>
            </p:cNvCxnSpPr>
            <p:nvPr/>
          </p:nvCxnSpPr>
          <p:spPr bwMode="auto">
            <a:xfrm flipV="1">
              <a:off x="5038725" y="2933700"/>
              <a:ext cx="1209675" cy="876300"/>
            </a:xfrm>
            <a:prstGeom prst="straightConnector1">
              <a:avLst/>
            </a:prstGeom>
            <a:noFill/>
            <a:ln w="12700">
              <a:solidFill>
                <a:schemeClr val="tx1"/>
              </a:solidFill>
              <a:prstDash val="sysDot"/>
              <a:round/>
              <a:headEnd type="none" w="sm" len="sm"/>
              <a:tailEnd type="none" w="sm" len="sm"/>
            </a:ln>
            <a:effectLst/>
          </p:spPr>
        </p:cxnSp>
        <p:cxnSp>
          <p:nvCxnSpPr>
            <p:cNvPr id="43" name="AutoShape 47"/>
            <p:cNvCxnSpPr>
              <a:cxnSpLocks noChangeShapeType="1"/>
              <a:stCxn id="20" idx="6"/>
              <a:endCxn id="19" idx="2"/>
            </p:cNvCxnSpPr>
            <p:nvPr/>
          </p:nvCxnSpPr>
          <p:spPr bwMode="auto">
            <a:xfrm flipV="1">
              <a:off x="5008563" y="1943100"/>
              <a:ext cx="706437" cy="704850"/>
            </a:xfrm>
            <a:prstGeom prst="straightConnector1">
              <a:avLst/>
            </a:prstGeom>
            <a:noFill/>
            <a:ln w="12700">
              <a:solidFill>
                <a:schemeClr val="tx1"/>
              </a:solidFill>
              <a:prstDash val="sysDot"/>
              <a:round/>
              <a:headEnd type="none" w="sm" len="sm"/>
              <a:tailEnd type="none" w="sm" len="sm"/>
            </a:ln>
            <a:effectLst/>
          </p:spPr>
        </p:cxnSp>
        <p:cxnSp>
          <p:nvCxnSpPr>
            <p:cNvPr id="44" name="AutoShape 48"/>
            <p:cNvCxnSpPr>
              <a:cxnSpLocks noChangeShapeType="1"/>
              <a:stCxn id="20" idx="0"/>
              <a:endCxn id="18" idx="6"/>
            </p:cNvCxnSpPr>
            <p:nvPr/>
          </p:nvCxnSpPr>
          <p:spPr bwMode="auto">
            <a:xfrm flipH="1" flipV="1">
              <a:off x="4419600" y="1793875"/>
              <a:ext cx="466725" cy="739775"/>
            </a:xfrm>
            <a:prstGeom prst="straightConnector1">
              <a:avLst/>
            </a:prstGeom>
            <a:noFill/>
            <a:ln w="12700">
              <a:solidFill>
                <a:schemeClr val="tx1"/>
              </a:solidFill>
              <a:prstDash val="sysDot"/>
              <a:round/>
              <a:headEnd type="none" w="sm" len="sm"/>
              <a:tailEnd type="none" w="sm" len="sm"/>
            </a:ln>
            <a:effectLst/>
          </p:spPr>
        </p:cxnSp>
        <p:sp>
          <p:nvSpPr>
            <p:cNvPr id="45" name="Line 49"/>
            <p:cNvSpPr>
              <a:spLocks noChangeShapeType="1"/>
            </p:cNvSpPr>
            <p:nvPr/>
          </p:nvSpPr>
          <p:spPr bwMode="auto">
            <a:xfrm>
              <a:off x="5181600" y="3962400"/>
              <a:ext cx="762000" cy="304800"/>
            </a:xfrm>
            <a:prstGeom prst="line">
              <a:avLst/>
            </a:prstGeom>
            <a:noFill/>
            <a:ln w="12700">
              <a:solidFill>
                <a:schemeClr val="tx1"/>
              </a:solidFill>
              <a:prstDash val="sysDot"/>
              <a:round/>
              <a:headEnd type="none" w="sm" len="sm"/>
              <a:tailEnd type="none" w="sm" len="sm"/>
            </a:ln>
            <a:effectLst/>
          </p:spPr>
          <p:txBody>
            <a:bodyPr/>
            <a:lstStyle/>
            <a:p>
              <a:endParaRPr lang="en-US"/>
            </a:p>
          </p:txBody>
        </p:sp>
        <p:sp>
          <p:nvSpPr>
            <p:cNvPr id="46" name="Line 50"/>
            <p:cNvSpPr>
              <a:spLocks noChangeShapeType="1"/>
            </p:cNvSpPr>
            <p:nvPr/>
          </p:nvSpPr>
          <p:spPr bwMode="auto">
            <a:xfrm>
              <a:off x="6486525" y="2914650"/>
              <a:ext cx="752475" cy="133350"/>
            </a:xfrm>
            <a:prstGeom prst="line">
              <a:avLst/>
            </a:prstGeom>
            <a:noFill/>
            <a:ln w="12700">
              <a:solidFill>
                <a:schemeClr val="tx1"/>
              </a:solidFill>
              <a:prstDash val="sysDot"/>
              <a:round/>
              <a:headEnd type="none" w="sm" len="sm"/>
              <a:tailEnd type="none" w="sm" len="sm"/>
            </a:ln>
            <a:effectLst/>
          </p:spPr>
          <p:txBody>
            <a:bodyPr/>
            <a:lstStyle/>
            <a:p>
              <a:endParaRPr lang="en-US"/>
            </a:p>
          </p:txBody>
        </p:sp>
        <p:grpSp>
          <p:nvGrpSpPr>
            <p:cNvPr id="47" name="Group 54"/>
            <p:cNvGrpSpPr>
              <a:grpSpLocks/>
            </p:cNvGrpSpPr>
            <p:nvPr/>
          </p:nvGrpSpPr>
          <p:grpSpPr bwMode="auto">
            <a:xfrm>
              <a:off x="3429000" y="2590800"/>
              <a:ext cx="762000" cy="990600"/>
              <a:chOff x="1126" y="2016"/>
              <a:chExt cx="314" cy="480"/>
            </a:xfrm>
          </p:grpSpPr>
          <p:graphicFrame>
            <p:nvGraphicFramePr>
              <p:cNvPr id="48" name="Object 55"/>
              <p:cNvGraphicFramePr>
                <a:graphicFrameLocks noChangeAspect="1"/>
              </p:cNvGraphicFramePr>
              <p:nvPr/>
            </p:nvGraphicFramePr>
            <p:xfrm>
              <a:off x="1248" y="2016"/>
              <a:ext cx="158" cy="367"/>
            </p:xfrm>
            <a:graphic>
              <a:graphicData uri="http://schemas.openxmlformats.org/presentationml/2006/ole">
                <mc:AlternateContent xmlns:mc="http://schemas.openxmlformats.org/markup-compatibility/2006">
                  <mc:Choice xmlns:v="urn:schemas-microsoft-com:vml" Requires="v">
                    <p:oleObj spid="_x0000_s11486" name="Visio" r:id="rId25" imgW="250295" imgH="582687" progId="Visio.Drawing.11">
                      <p:embed/>
                    </p:oleObj>
                  </mc:Choice>
                  <mc:Fallback>
                    <p:oleObj name="Visio" r:id="rId25" imgW="250295" imgH="582687" progId="Visio.Drawing.11">
                      <p:embed/>
                      <p:pic>
                        <p:nvPicPr>
                          <p:cNvPr id="0" name="Picture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48" y="2016"/>
                            <a:ext cx="158"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 name="Object 56"/>
              <p:cNvGraphicFramePr>
                <a:graphicFrameLocks noChangeAspect="1"/>
              </p:cNvGraphicFramePr>
              <p:nvPr/>
            </p:nvGraphicFramePr>
            <p:xfrm>
              <a:off x="1126" y="2239"/>
              <a:ext cx="314" cy="257"/>
            </p:xfrm>
            <a:graphic>
              <a:graphicData uri="http://schemas.openxmlformats.org/presentationml/2006/ole">
                <mc:AlternateContent xmlns:mc="http://schemas.openxmlformats.org/markup-compatibility/2006">
                  <mc:Choice xmlns:v="urn:schemas-microsoft-com:vml" Requires="v">
                    <p:oleObj spid="_x0000_s11487" name="Visio" r:id="rId27" imgW="498796" imgH="407484" progId="Visio.Drawing.11">
                      <p:embed/>
                    </p:oleObj>
                  </mc:Choice>
                  <mc:Fallback>
                    <p:oleObj name="Visio" r:id="rId27" imgW="498796" imgH="407484" progId="Visio.Drawing.11">
                      <p:embed/>
                      <p:pic>
                        <p:nvPicPr>
                          <p:cNvPr id="0" name="Picture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26" y="2239"/>
                            <a:ext cx="314"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0" name="Text Box 58"/>
            <p:cNvSpPr txBox="1">
              <a:spLocks noChangeArrowheads="1"/>
            </p:cNvSpPr>
            <p:nvPr/>
          </p:nvSpPr>
          <p:spPr bwMode="auto">
            <a:xfrm>
              <a:off x="5791200" y="3352800"/>
              <a:ext cx="1676400" cy="825500"/>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sz="1600"/>
                <a:t>Information Delivery (charged)</a:t>
              </a:r>
            </a:p>
          </p:txBody>
        </p:sp>
        <p:grpSp>
          <p:nvGrpSpPr>
            <p:cNvPr id="51" name="Group 65"/>
            <p:cNvGrpSpPr>
              <a:grpSpLocks/>
            </p:cNvGrpSpPr>
            <p:nvPr/>
          </p:nvGrpSpPr>
          <p:grpSpPr bwMode="auto">
            <a:xfrm>
              <a:off x="7029450" y="2533650"/>
              <a:ext cx="762000" cy="1047750"/>
              <a:chOff x="3708" y="1596"/>
              <a:chExt cx="480" cy="660"/>
            </a:xfrm>
          </p:grpSpPr>
          <p:graphicFrame>
            <p:nvGraphicFramePr>
              <p:cNvPr id="52" name="Object 61"/>
              <p:cNvGraphicFramePr>
                <a:graphicFrameLocks noChangeAspect="1"/>
              </p:cNvGraphicFramePr>
              <p:nvPr/>
            </p:nvGraphicFramePr>
            <p:xfrm>
              <a:off x="3708" y="1920"/>
              <a:ext cx="480" cy="336"/>
            </p:xfrm>
            <a:graphic>
              <a:graphicData uri="http://schemas.openxmlformats.org/presentationml/2006/ole">
                <mc:AlternateContent xmlns:mc="http://schemas.openxmlformats.org/markup-compatibility/2006">
                  <mc:Choice xmlns:v="urn:schemas-microsoft-com:vml" Requires="v">
                    <p:oleObj spid="_x0000_s11488" name="Visio" r:id="rId29" imgW="498796" imgH="407484" progId="Visio.Drawing.11">
                      <p:embed/>
                    </p:oleObj>
                  </mc:Choice>
                  <mc:Fallback>
                    <p:oleObj name="Visio" r:id="rId29" imgW="498796" imgH="407484" progId="Visio.Drawing.11">
                      <p:embed/>
                      <p:pic>
                        <p:nvPicPr>
                          <p:cNvPr id="0" name="Picture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08" y="1920"/>
                            <a:ext cx="48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 name="Object 62"/>
              <p:cNvGraphicFramePr>
                <a:graphicFrameLocks noChangeAspect="1"/>
              </p:cNvGraphicFramePr>
              <p:nvPr/>
            </p:nvGraphicFramePr>
            <p:xfrm>
              <a:off x="3888" y="1596"/>
              <a:ext cx="241" cy="477"/>
            </p:xfrm>
            <a:graphic>
              <a:graphicData uri="http://schemas.openxmlformats.org/presentationml/2006/ole">
                <mc:AlternateContent xmlns:mc="http://schemas.openxmlformats.org/markup-compatibility/2006">
                  <mc:Choice xmlns:v="urn:schemas-microsoft-com:vml" Requires="v">
                    <p:oleObj spid="_x0000_s11489" name="Visio" r:id="rId30" imgW="250295" imgH="582687" progId="Visio.Drawing.11">
                      <p:embed/>
                    </p:oleObj>
                  </mc:Choice>
                  <mc:Fallback>
                    <p:oleObj name="Visio" r:id="rId30" imgW="250295" imgH="582687" progId="Visio.Drawing.11">
                      <p:embed/>
                      <p:pic>
                        <p:nvPicPr>
                          <p:cNvPr id="0" name="Pictur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88" y="1596"/>
                            <a:ext cx="241"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55" name="Rectangle 54"/>
          <p:cNvSpPr/>
          <p:nvPr/>
        </p:nvSpPr>
        <p:spPr>
          <a:xfrm>
            <a:off x="755576" y="1628800"/>
            <a:ext cx="7776864" cy="1077218"/>
          </a:xfrm>
          <a:prstGeom prst="rect">
            <a:avLst/>
          </a:prstGeom>
        </p:spPr>
        <p:txBody>
          <a:bodyPr wrap="square">
            <a:spAutoFit/>
          </a:bodyPr>
          <a:lstStyle/>
          <a:p>
            <a:pPr marL="119063" indent="-119063">
              <a:buFont typeface="Arial" pitchFamily="34" charset="0"/>
              <a:buChar char="•"/>
            </a:pPr>
            <a:r>
              <a:rPr lang="en-US" sz="1600" dirty="0" smtClean="0">
                <a:latin typeface="+mn-lt"/>
              </a:rPr>
              <a:t>Telecom service of wireless sensor covers wide variety of value-added services, including information delivery, mobile gaming, location-based services, secure mobile payments, mobile advertising, zone billing, mobile office access control, payments, and peer-to-peer data-sharing services. </a:t>
            </a:r>
          </a:p>
        </p:txBody>
      </p:sp>
      <p:sp>
        <p:nvSpPr>
          <p:cNvPr id="57" name="フッター プレースホルダ 2"/>
          <p:cNvSpPr>
            <a:spLocks noGrp="1"/>
          </p:cNvSpPr>
          <p:nvPr>
            <p:ph type="ftr" sz="quarter" idx="11"/>
          </p:nvPr>
        </p:nvSpPr>
        <p:spPr>
          <a:xfrm>
            <a:off x="5436096" y="6475413"/>
            <a:ext cx="3124200" cy="184666"/>
          </a:xfrm>
          <a:noFill/>
        </p:spPr>
        <p:txBody>
          <a:bodyPr/>
          <a:lstStyle/>
          <a:p>
            <a:r>
              <a:rPr lang="en-US" altLang="ja-JP" dirty="0" err="1" smtClean="0"/>
              <a:t>Chunhui</a:t>
            </a:r>
            <a:r>
              <a:rPr lang="en-US" altLang="ja-JP" dirty="0" smtClean="0"/>
              <a:t> Zhu/</a:t>
            </a:r>
            <a:r>
              <a:rPr lang="en-US" altLang="ja-JP" dirty="0" smtClean="0"/>
              <a:t>Samsung</a:t>
            </a:r>
            <a:endParaRPr lang="en-US" altLang="ja-JP" dirty="0"/>
          </a:p>
        </p:txBody>
      </p:sp>
      <p:sp>
        <p:nvSpPr>
          <p:cNvPr id="58"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Industrial/Infrastructure Monitoring</a:t>
            </a:r>
            <a:endParaRPr lang="en-US" dirty="0"/>
          </a:p>
        </p:txBody>
      </p:sp>
      <p:sp>
        <p:nvSpPr>
          <p:cNvPr id="3" name="Content Placeholder 2"/>
          <p:cNvSpPr>
            <a:spLocks noGrp="1"/>
          </p:cNvSpPr>
          <p:nvPr>
            <p:ph idx="1"/>
          </p:nvPr>
        </p:nvSpPr>
        <p:spPr>
          <a:xfrm>
            <a:off x="685800" y="1981200"/>
            <a:ext cx="7774632" cy="2527920"/>
          </a:xfrm>
        </p:spPr>
        <p:txBody>
          <a:bodyPr>
            <a:normAutofit fontScale="70000" lnSpcReduction="20000"/>
          </a:bodyPr>
          <a:lstStyle/>
          <a:p>
            <a:r>
              <a:rPr lang="en-US" dirty="0" smtClean="0"/>
              <a:t>Changing batteries could be a very difficult work</a:t>
            </a:r>
          </a:p>
          <a:p>
            <a:pPr lvl="1"/>
            <a:r>
              <a:rPr lang="en-US" dirty="0" smtClean="0"/>
              <a:t>E.g. wireless sensors monitoring a bridge which are not easy to access</a:t>
            </a:r>
          </a:p>
          <a:p>
            <a:r>
              <a:rPr lang="en-US" dirty="0" smtClean="0"/>
              <a:t>Sometimes a monitoring network has a string topology and is very sparse.</a:t>
            </a:r>
          </a:p>
          <a:p>
            <a:pPr lvl="1"/>
            <a:r>
              <a:rPr lang="en-US" dirty="0" smtClean="0"/>
              <a:t>E.g. distance between adjacent wireless sensor nodes deployed to monitor an oil pipeline could be half a mile away.</a:t>
            </a:r>
          </a:p>
          <a:p>
            <a:pPr lvl="1"/>
            <a:r>
              <a:rPr lang="en-US" dirty="0" smtClean="0"/>
              <a:t>Changing batteries becomes a costly work.</a:t>
            </a:r>
            <a:endParaRPr lang="en-US" dirty="0"/>
          </a:p>
        </p:txBody>
      </p:sp>
      <p:sp>
        <p:nvSpPr>
          <p:cNvPr id="4" name="Slide Number Placeholder 3"/>
          <p:cNvSpPr>
            <a:spLocks noGrp="1"/>
          </p:cNvSpPr>
          <p:nvPr>
            <p:ph type="sldNum" sz="quarter" idx="12"/>
          </p:nvPr>
        </p:nvSpPr>
        <p:spPr/>
        <p:txBody>
          <a:bodyPr/>
          <a:lstStyle/>
          <a:p>
            <a:fld id="{DDC65801-2451-43E5-82AE-8B0A0FE9D452}" type="slidenum">
              <a:rPr lang="en-US" smtClean="0"/>
              <a:pPr/>
              <a:t>13</a:t>
            </a:fld>
            <a:endParaRPr lang="en-US"/>
          </a:p>
        </p:txBody>
      </p:sp>
      <p:pic>
        <p:nvPicPr>
          <p:cNvPr id="10242" name="Picture 2" descr="pod"/>
          <p:cNvPicPr>
            <a:picLocks noChangeAspect="1" noChangeArrowheads="1"/>
          </p:cNvPicPr>
          <p:nvPr/>
        </p:nvPicPr>
        <p:blipFill>
          <a:blip r:embed="rId2" cstate="print"/>
          <a:srcRect/>
          <a:stretch>
            <a:fillRect/>
          </a:stretch>
        </p:blipFill>
        <p:spPr bwMode="auto">
          <a:xfrm>
            <a:off x="1835696" y="4365104"/>
            <a:ext cx="5706736" cy="2016224"/>
          </a:xfrm>
          <a:prstGeom prst="rect">
            <a:avLst/>
          </a:prstGeom>
          <a:noFill/>
        </p:spPr>
      </p:pic>
      <p:sp>
        <p:nvSpPr>
          <p:cNvPr id="7" name="フッター プレースホルダ 2"/>
          <p:cNvSpPr>
            <a:spLocks noGrp="1"/>
          </p:cNvSpPr>
          <p:nvPr>
            <p:ph type="ftr" sz="quarter" idx="11"/>
          </p:nvPr>
        </p:nvSpPr>
        <p:spPr>
          <a:xfrm>
            <a:off x="5436096" y="6475413"/>
            <a:ext cx="3124200" cy="184666"/>
          </a:xfrm>
          <a:noFill/>
        </p:spPr>
        <p:txBody>
          <a:bodyPr/>
          <a:lstStyle/>
          <a:p>
            <a:r>
              <a:rPr lang="en-US" altLang="ja-JP" dirty="0" err="1" smtClean="0"/>
              <a:t>Chunhui</a:t>
            </a:r>
            <a:r>
              <a:rPr lang="en-US" altLang="ja-JP" dirty="0" smtClean="0"/>
              <a:t> Zhu/</a:t>
            </a:r>
            <a:r>
              <a:rPr lang="en-US" altLang="ja-JP" dirty="0" smtClean="0"/>
              <a:t>Samsung</a:t>
            </a:r>
            <a:endParaRPr lang="en-US" altLang="ja-JP" dirty="0"/>
          </a:p>
        </p:txBody>
      </p:sp>
      <p:sp>
        <p:nvSpPr>
          <p:cNvPr id="9"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Monitoring</a:t>
            </a:r>
            <a:endParaRPr lang="en-US" dirty="0"/>
          </a:p>
        </p:txBody>
      </p:sp>
      <p:sp>
        <p:nvSpPr>
          <p:cNvPr id="3" name="Content Placeholder 2"/>
          <p:cNvSpPr>
            <a:spLocks noGrp="1"/>
          </p:cNvSpPr>
          <p:nvPr>
            <p:ph idx="1"/>
          </p:nvPr>
        </p:nvSpPr>
        <p:spPr>
          <a:xfrm>
            <a:off x="685800" y="1981200"/>
            <a:ext cx="4102224" cy="2311896"/>
          </a:xfrm>
        </p:spPr>
        <p:txBody>
          <a:bodyPr>
            <a:normAutofit/>
          </a:bodyPr>
          <a:lstStyle/>
          <a:p>
            <a:r>
              <a:rPr lang="en-US" sz="1800" dirty="0" smtClean="0"/>
              <a:t>Potentially very large and sparse network;</a:t>
            </a:r>
          </a:p>
          <a:p>
            <a:r>
              <a:rPr lang="en-US" sz="1800" dirty="0" smtClean="0"/>
              <a:t>Sometimes dangerous or hazardous environment making changing batteries impossible </a:t>
            </a:r>
          </a:p>
          <a:p>
            <a:pPr lvl="1"/>
            <a:r>
              <a:rPr lang="en-US" sz="1600" dirty="0" smtClean="0"/>
              <a:t>Require extremely long battery life and make the device disposable.</a:t>
            </a:r>
          </a:p>
        </p:txBody>
      </p:sp>
      <p:sp>
        <p:nvSpPr>
          <p:cNvPr id="4" name="Slide Number Placeholder 3"/>
          <p:cNvSpPr>
            <a:spLocks noGrp="1"/>
          </p:cNvSpPr>
          <p:nvPr>
            <p:ph type="sldNum" sz="quarter" idx="12"/>
          </p:nvPr>
        </p:nvSpPr>
        <p:spPr/>
        <p:txBody>
          <a:bodyPr/>
          <a:lstStyle/>
          <a:p>
            <a:fld id="{DDC65801-2451-43E5-82AE-8B0A0FE9D452}" type="slidenum">
              <a:rPr lang="en-US" smtClean="0"/>
              <a:pPr/>
              <a:t>14</a:t>
            </a:fld>
            <a:endParaRPr lang="en-US"/>
          </a:p>
        </p:txBody>
      </p:sp>
      <p:pic>
        <p:nvPicPr>
          <p:cNvPr id="9217" name="Picture 1"/>
          <p:cNvPicPr>
            <a:picLocks noChangeAspect="1" noChangeArrowheads="1"/>
          </p:cNvPicPr>
          <p:nvPr/>
        </p:nvPicPr>
        <p:blipFill>
          <a:blip r:embed="rId2" cstate="print"/>
          <a:srcRect/>
          <a:stretch>
            <a:fillRect/>
          </a:stretch>
        </p:blipFill>
        <p:spPr bwMode="auto">
          <a:xfrm>
            <a:off x="5364088" y="1844824"/>
            <a:ext cx="3009900" cy="1876425"/>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827584" y="4293096"/>
            <a:ext cx="2880320" cy="2182358"/>
          </a:xfrm>
          <a:prstGeom prst="rect">
            <a:avLst/>
          </a:prstGeom>
          <a:noFill/>
          <a:ln w="9525">
            <a:noFill/>
            <a:miter lim="800000"/>
            <a:headEnd/>
            <a:tailEnd/>
          </a:ln>
        </p:spPr>
      </p:pic>
      <p:pic>
        <p:nvPicPr>
          <p:cNvPr id="9222" name="Picture 6" descr="http://graphics8.nytimes.com/images/2011/03/15/world/NUCLEAR/NUCLEAR-articleLarge.jpg"/>
          <p:cNvPicPr>
            <a:picLocks noChangeAspect="1" noChangeArrowheads="1"/>
          </p:cNvPicPr>
          <p:nvPr/>
        </p:nvPicPr>
        <p:blipFill>
          <a:blip r:embed="rId4" cstate="print"/>
          <a:srcRect/>
          <a:stretch>
            <a:fillRect/>
          </a:stretch>
        </p:blipFill>
        <p:spPr bwMode="auto">
          <a:xfrm>
            <a:off x="4716016" y="4293096"/>
            <a:ext cx="3664883" cy="2046227"/>
          </a:xfrm>
          <a:prstGeom prst="rect">
            <a:avLst/>
          </a:prstGeom>
          <a:noFill/>
        </p:spPr>
      </p:pic>
      <p:sp>
        <p:nvSpPr>
          <p:cNvPr id="12" name="TextBox 11"/>
          <p:cNvSpPr txBox="1"/>
          <p:nvPr/>
        </p:nvSpPr>
        <p:spPr>
          <a:xfrm>
            <a:off x="5076056" y="3985319"/>
            <a:ext cx="2952328" cy="307777"/>
          </a:xfrm>
          <a:prstGeom prst="rect">
            <a:avLst/>
          </a:prstGeom>
          <a:noFill/>
        </p:spPr>
        <p:txBody>
          <a:bodyPr wrap="square" rtlCol="0">
            <a:spAutoFit/>
          </a:bodyPr>
          <a:lstStyle/>
          <a:p>
            <a:r>
              <a:rPr lang="en-US" sz="1400" b="1" dirty="0" smtClean="0">
                <a:latin typeface="+mn-lt"/>
              </a:rPr>
              <a:t>Fukushima Daiichi nuclear plant</a:t>
            </a:r>
            <a:endParaRPr lang="en-US" sz="1400" b="1" dirty="0">
              <a:latin typeface="+mn-lt"/>
            </a:endParaRPr>
          </a:p>
        </p:txBody>
      </p:sp>
      <p:sp>
        <p:nvSpPr>
          <p:cNvPr id="10" name="フッター プレースホルダ 2"/>
          <p:cNvSpPr>
            <a:spLocks noGrp="1"/>
          </p:cNvSpPr>
          <p:nvPr>
            <p:ph type="ftr" sz="quarter" idx="11"/>
          </p:nvPr>
        </p:nvSpPr>
        <p:spPr>
          <a:xfrm>
            <a:off x="5436096" y="6475413"/>
            <a:ext cx="3124200" cy="184666"/>
          </a:xfrm>
          <a:noFill/>
        </p:spPr>
        <p:txBody>
          <a:bodyPr/>
          <a:lstStyle/>
          <a:p>
            <a:r>
              <a:rPr lang="en-US" altLang="ja-JP" dirty="0" err="1" smtClean="0"/>
              <a:t>Chunhui</a:t>
            </a:r>
            <a:r>
              <a:rPr lang="en-US" altLang="ja-JP" dirty="0" smtClean="0"/>
              <a:t> Zhu/</a:t>
            </a:r>
            <a:r>
              <a:rPr lang="en-US" altLang="ja-JP" dirty="0" smtClean="0"/>
              <a:t>Samsung</a:t>
            </a:r>
            <a:endParaRPr lang="en-US" altLang="ja-JP" dirty="0"/>
          </a:p>
        </p:txBody>
      </p:sp>
      <p:sp>
        <p:nvSpPr>
          <p:cNvPr id="11"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231032"/>
          </a:xfrm>
        </p:spPr>
        <p:txBody>
          <a:bodyPr>
            <a:normAutofit/>
          </a:bodyPr>
          <a:lstStyle/>
          <a:p>
            <a:r>
              <a:rPr lang="en-US" dirty="0" smtClean="0"/>
              <a:t>Energy Harvesting/</a:t>
            </a:r>
            <a:br>
              <a:rPr lang="en-US" dirty="0" smtClean="0"/>
            </a:br>
            <a:r>
              <a:rPr lang="en-US" dirty="0" smtClean="0"/>
              <a:t>Wirelessly Charged Sensors</a:t>
            </a:r>
            <a:endParaRPr lang="en-US" dirty="0"/>
          </a:p>
        </p:txBody>
      </p:sp>
      <p:sp>
        <p:nvSpPr>
          <p:cNvPr id="3" name="Content Placeholder 2"/>
          <p:cNvSpPr>
            <a:spLocks noGrp="1"/>
          </p:cNvSpPr>
          <p:nvPr>
            <p:ph idx="1"/>
          </p:nvPr>
        </p:nvSpPr>
        <p:spPr>
          <a:xfrm>
            <a:off x="323528" y="2060848"/>
            <a:ext cx="3382144" cy="4320480"/>
          </a:xfrm>
        </p:spPr>
        <p:txBody>
          <a:bodyPr>
            <a:normAutofit fontScale="70000" lnSpcReduction="20000"/>
          </a:bodyPr>
          <a:lstStyle/>
          <a:p>
            <a:r>
              <a:rPr lang="en-US" dirty="0" smtClean="0"/>
              <a:t>Energy is a very scarce resource for these devices;</a:t>
            </a:r>
          </a:p>
          <a:p>
            <a:r>
              <a:rPr lang="en-US" dirty="0" smtClean="0"/>
              <a:t>Requires a device run as energy-efficient as possible to maintain functional;</a:t>
            </a:r>
          </a:p>
          <a:p>
            <a:r>
              <a:rPr lang="en-US" dirty="0" smtClean="0"/>
              <a:t>In some cases these sensors will not work if the currents drawn are over some thresholds. </a:t>
            </a:r>
          </a:p>
          <a:p>
            <a:pPr lvl="1"/>
            <a:r>
              <a:rPr lang="en-US" dirty="0" smtClean="0"/>
              <a:t>May not be possible without ULP technology.</a:t>
            </a:r>
            <a:endParaRPr lang="en-US" dirty="0"/>
          </a:p>
        </p:txBody>
      </p:sp>
      <p:sp>
        <p:nvSpPr>
          <p:cNvPr id="4" name="Slide Number Placeholder 3"/>
          <p:cNvSpPr>
            <a:spLocks noGrp="1"/>
          </p:cNvSpPr>
          <p:nvPr>
            <p:ph type="sldNum" sz="quarter" idx="12"/>
          </p:nvPr>
        </p:nvSpPr>
        <p:spPr/>
        <p:txBody>
          <a:bodyPr/>
          <a:lstStyle/>
          <a:p>
            <a:fld id="{DDC65801-2451-43E5-82AE-8B0A0FE9D452}" type="slidenum">
              <a:rPr lang="en-US" smtClean="0"/>
              <a:pPr/>
              <a:t>15</a:t>
            </a:fld>
            <a:endParaRPr lang="en-US"/>
          </a:p>
        </p:txBody>
      </p:sp>
      <p:pic>
        <p:nvPicPr>
          <p:cNvPr id="8196" name="Picture 4" descr="http://www.ti.com/graphics/blockdiagram/blockdiagram_images/6321.gif"/>
          <p:cNvPicPr>
            <a:picLocks noChangeAspect="1" noChangeArrowheads="1"/>
          </p:cNvPicPr>
          <p:nvPr/>
        </p:nvPicPr>
        <p:blipFill>
          <a:blip r:embed="rId2" cstate="print"/>
          <a:srcRect/>
          <a:stretch>
            <a:fillRect/>
          </a:stretch>
        </p:blipFill>
        <p:spPr bwMode="auto">
          <a:xfrm>
            <a:off x="3591047" y="2132856"/>
            <a:ext cx="5351839" cy="2808312"/>
          </a:xfrm>
          <a:prstGeom prst="rect">
            <a:avLst/>
          </a:prstGeom>
          <a:noFill/>
        </p:spPr>
      </p:pic>
      <p:pic>
        <p:nvPicPr>
          <p:cNvPr id="8194" name="Picture 2" descr="http://www.mouser.com/images/microsites/radio-waves-II-600.png"/>
          <p:cNvPicPr>
            <a:picLocks noChangeAspect="1" noChangeArrowheads="1"/>
          </p:cNvPicPr>
          <p:nvPr/>
        </p:nvPicPr>
        <p:blipFill>
          <a:blip r:embed="rId3" cstate="print"/>
          <a:srcRect/>
          <a:stretch>
            <a:fillRect/>
          </a:stretch>
        </p:blipFill>
        <p:spPr bwMode="auto">
          <a:xfrm>
            <a:off x="3568340" y="4077072"/>
            <a:ext cx="5162609" cy="2232247"/>
          </a:xfrm>
          <a:prstGeom prst="rect">
            <a:avLst/>
          </a:prstGeom>
          <a:noFill/>
        </p:spPr>
      </p:pic>
      <p:sp>
        <p:nvSpPr>
          <p:cNvPr id="8" name="フッター プレースホルダ 2"/>
          <p:cNvSpPr>
            <a:spLocks noGrp="1"/>
          </p:cNvSpPr>
          <p:nvPr>
            <p:ph type="ftr" sz="quarter" idx="11"/>
          </p:nvPr>
        </p:nvSpPr>
        <p:spPr>
          <a:xfrm>
            <a:off x="5436096" y="6475413"/>
            <a:ext cx="3124200" cy="184666"/>
          </a:xfrm>
          <a:noFill/>
        </p:spPr>
        <p:txBody>
          <a:bodyPr/>
          <a:lstStyle/>
          <a:p>
            <a:r>
              <a:rPr lang="en-US" altLang="ja-JP" dirty="0" err="1" smtClean="0"/>
              <a:t>Chunhui</a:t>
            </a:r>
            <a:r>
              <a:rPr lang="en-US" altLang="ja-JP" dirty="0" smtClean="0"/>
              <a:t> Zhu/</a:t>
            </a:r>
            <a:r>
              <a:rPr lang="en-US" altLang="ja-JP" dirty="0" smtClean="0"/>
              <a:t>Samsung</a:t>
            </a:r>
            <a:endParaRPr lang="en-US" altLang="ja-JP" dirty="0"/>
          </a:p>
        </p:txBody>
      </p:sp>
      <p:sp>
        <p:nvSpPr>
          <p:cNvPr id="11"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Active Label</a:t>
            </a:r>
          </a:p>
        </p:txBody>
      </p:sp>
      <p:sp>
        <p:nvSpPr>
          <p:cNvPr id="5" name="Footer Placeholder 4"/>
          <p:cNvSpPr>
            <a:spLocks noGrp="1"/>
          </p:cNvSpPr>
          <p:nvPr>
            <p:ph type="ftr" sz="quarter" idx="11"/>
          </p:nvPr>
        </p:nvSpPr>
        <p:spPr/>
        <p:txBody>
          <a:bodyPr/>
          <a:lstStyle/>
          <a:p>
            <a:r>
              <a:rPr lang="en-US" altLang="ja-JP" smtClean="0"/>
              <a:t>Chunhui Zhu / Samsung</a:t>
            </a:r>
            <a:endParaRPr lang="en-US" altLang="ja-JP" dirty="0"/>
          </a:p>
        </p:txBody>
      </p:sp>
      <p:sp>
        <p:nvSpPr>
          <p:cNvPr id="6" name="Slide Number Placeholder 5"/>
          <p:cNvSpPr>
            <a:spLocks noGrp="1"/>
          </p:cNvSpPr>
          <p:nvPr>
            <p:ph type="sldNum" sz="quarter" idx="12"/>
          </p:nvPr>
        </p:nvSpPr>
        <p:spPr/>
        <p:txBody>
          <a:bodyPr/>
          <a:lstStyle/>
          <a:p>
            <a:pPr>
              <a:defRPr/>
            </a:pPr>
            <a:r>
              <a:rPr lang="en-US" altLang="ja-JP" smtClean="0"/>
              <a:t>Slide </a:t>
            </a:r>
            <a:fld id="{49780912-06D0-44A5-8D71-81D0A97D2CA8}" type="slidenum">
              <a:rPr lang="en-US" altLang="ja-JP" smtClean="0"/>
              <a:pPr>
                <a:defRPr/>
              </a:pPr>
              <a:t>16</a:t>
            </a:fld>
            <a:endParaRPr lang="en-US" altLang="ja-JP"/>
          </a:p>
        </p:txBody>
      </p:sp>
      <p:pic>
        <p:nvPicPr>
          <p:cNvPr id="1229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916832"/>
            <a:ext cx="389634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013" y="1916832"/>
            <a:ext cx="3929979" cy="232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99191" y="4437112"/>
            <a:ext cx="7941163" cy="1631216"/>
          </a:xfrm>
          <a:prstGeom prst="rect">
            <a:avLst/>
          </a:prstGeom>
        </p:spPr>
        <p:txBody>
          <a:bodyPr wrap="square">
            <a:spAutoFit/>
          </a:bodyPr>
          <a:lstStyle/>
          <a:p>
            <a:pPr marL="171450" indent="-171450">
              <a:buFont typeface="Arial" pitchFamily="34" charset="0"/>
              <a:buChar char="•"/>
            </a:pPr>
            <a:r>
              <a:rPr lang="en-US" sz="2000" dirty="0"/>
              <a:t>Build on extremely low cost, long life</a:t>
            </a:r>
          </a:p>
          <a:p>
            <a:pPr marL="171450" indent="-171450">
              <a:buFont typeface="Arial" pitchFamily="34" charset="0"/>
              <a:buChar char="•"/>
            </a:pPr>
            <a:r>
              <a:rPr lang="en-US" sz="2000" dirty="0"/>
              <a:t>Stick-on controls – parts bin, consumer,</a:t>
            </a:r>
          </a:p>
          <a:p>
            <a:pPr marL="171450" indent="-171450">
              <a:buFont typeface="Arial" pitchFamily="34" charset="0"/>
              <a:buChar char="•"/>
            </a:pPr>
            <a:r>
              <a:rPr lang="en-US" sz="2000" dirty="0"/>
              <a:t>Physical monitoring – intrusion, tampering, breakage, moisture detectors, movement detectors, fire/smoke, …</a:t>
            </a:r>
          </a:p>
          <a:p>
            <a:pPr marL="171450" indent="-171450">
              <a:buFont typeface="Arial" pitchFamily="34" charset="0"/>
              <a:buChar char="•"/>
            </a:pPr>
            <a:r>
              <a:rPr lang="en-US" sz="2000" dirty="0"/>
              <a:t>Location, presence – more data than RFID</a:t>
            </a:r>
          </a:p>
        </p:txBody>
      </p:sp>
      <p:sp>
        <p:nvSpPr>
          <p:cNvPr id="14"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Tree>
    <p:extLst>
      <p:ext uri="{BB962C8B-B14F-4D97-AF65-F5344CB8AC3E}">
        <p14:creationId xmlns:p14="http://schemas.microsoft.com/office/powerpoint/2010/main" val="715649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pPr marL="0" indent="0">
              <a:buNone/>
            </a:pPr>
            <a:r>
              <a:rPr lang="en-US" sz="2000" dirty="0" smtClean="0"/>
              <a:t>[1</a:t>
            </a:r>
            <a:r>
              <a:rPr lang="en-US" sz="2000" dirty="0"/>
              <a:t>] </a:t>
            </a:r>
            <a:r>
              <a:rPr lang="en-US" sz="2000" dirty="0" smtClean="0"/>
              <a:t>15-12-0258-00-0ulp-Applications-of-ULP-Wireless-Sensors</a:t>
            </a:r>
          </a:p>
          <a:p>
            <a:pPr marL="0" indent="0">
              <a:buNone/>
            </a:pPr>
            <a:r>
              <a:rPr lang="en-US" sz="2000" dirty="0" smtClean="0"/>
              <a:t>[2</a:t>
            </a:r>
            <a:r>
              <a:rPr lang="en-US" sz="2000" dirty="0"/>
              <a:t>] 15-13-0125-02-004q-large-volume-ulp-applications</a:t>
            </a:r>
          </a:p>
        </p:txBody>
      </p:sp>
      <p:sp>
        <p:nvSpPr>
          <p:cNvPr id="5" name="Footer Placeholder 4"/>
          <p:cNvSpPr>
            <a:spLocks noGrp="1"/>
          </p:cNvSpPr>
          <p:nvPr>
            <p:ph type="ftr" sz="quarter" idx="11"/>
          </p:nvPr>
        </p:nvSpPr>
        <p:spPr/>
        <p:txBody>
          <a:bodyPr/>
          <a:lstStyle/>
          <a:p>
            <a:r>
              <a:rPr lang="en-US" altLang="ja-JP" smtClean="0"/>
              <a:t>Chunhui Zhu / Samsung</a:t>
            </a:r>
            <a:endParaRPr lang="en-US" altLang="ja-JP" dirty="0"/>
          </a:p>
        </p:txBody>
      </p:sp>
      <p:sp>
        <p:nvSpPr>
          <p:cNvPr id="6" name="Slide Number Placeholder 5"/>
          <p:cNvSpPr>
            <a:spLocks noGrp="1"/>
          </p:cNvSpPr>
          <p:nvPr>
            <p:ph type="sldNum" sz="quarter" idx="12"/>
          </p:nvPr>
        </p:nvSpPr>
        <p:spPr/>
        <p:txBody>
          <a:bodyPr/>
          <a:lstStyle/>
          <a:p>
            <a:pPr>
              <a:defRPr/>
            </a:pPr>
            <a:r>
              <a:rPr lang="en-US" altLang="ja-JP" smtClean="0"/>
              <a:t>Slide </a:t>
            </a:r>
            <a:fld id="{49780912-06D0-44A5-8D71-81D0A97D2CA8}" type="slidenum">
              <a:rPr lang="en-US" altLang="ja-JP" smtClean="0"/>
              <a:pPr>
                <a:defRPr/>
              </a:pPr>
              <a:t>17</a:t>
            </a:fld>
            <a:endParaRPr lang="en-US" altLang="ja-JP"/>
          </a:p>
        </p:txBody>
      </p:sp>
      <p:sp>
        <p:nvSpPr>
          <p:cNvPr id="7"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Tree>
    <p:extLst>
      <p:ext uri="{BB962C8B-B14F-4D97-AF65-F5344CB8AC3E}">
        <p14:creationId xmlns:p14="http://schemas.microsoft.com/office/powerpoint/2010/main" val="369146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ULP Application Summary</a:t>
            </a:r>
            <a:endParaRPr lang="en-US" dirty="0"/>
          </a:p>
        </p:txBody>
      </p:sp>
      <p:sp>
        <p:nvSpPr>
          <p:cNvPr id="3" name="Subtitle 2"/>
          <p:cNvSpPr>
            <a:spLocks noGrp="1"/>
          </p:cNvSpPr>
          <p:nvPr>
            <p:ph type="subTitle" idx="1"/>
          </p:nvPr>
        </p:nvSpPr>
        <p:spPr/>
        <p:txBody>
          <a:bodyPr/>
          <a:lstStyle/>
          <a:p>
            <a:r>
              <a:rPr lang="en-US" sz="2400" dirty="0" smtClean="0"/>
              <a:t>Chunhui (Allan) Zhu (Samsung)</a:t>
            </a:r>
          </a:p>
        </p:txBody>
      </p:sp>
      <p:sp>
        <p:nvSpPr>
          <p:cNvPr id="4" name="Slide Number Placeholder 3"/>
          <p:cNvSpPr>
            <a:spLocks noGrp="1"/>
          </p:cNvSpPr>
          <p:nvPr>
            <p:ph type="sldNum" sz="quarter" idx="12"/>
          </p:nvPr>
        </p:nvSpPr>
        <p:spPr/>
        <p:txBody>
          <a:bodyPr/>
          <a:lstStyle/>
          <a:p>
            <a:fld id="{DDC65801-2451-43E5-82AE-8B0A0FE9D452}" type="slidenum">
              <a:rPr lang="en-US" smtClean="0"/>
              <a:pPr/>
              <a:t>2</a:t>
            </a:fld>
            <a:endParaRPr lang="en-US"/>
          </a:p>
        </p:txBody>
      </p:sp>
      <p:sp>
        <p:nvSpPr>
          <p:cNvPr id="6" name="フッター プレースホルダ 2"/>
          <p:cNvSpPr>
            <a:spLocks noGrp="1"/>
          </p:cNvSpPr>
          <p:nvPr>
            <p:ph type="ftr" sz="quarter" idx="11"/>
          </p:nvPr>
        </p:nvSpPr>
        <p:spPr>
          <a:xfrm>
            <a:off x="5436096" y="6475413"/>
            <a:ext cx="3124200" cy="184666"/>
          </a:xfrm>
          <a:noFill/>
        </p:spPr>
        <p:txBody>
          <a:bodyPr/>
          <a:lstStyle/>
          <a:p>
            <a:r>
              <a:rPr lang="en-US" altLang="ja-JP" dirty="0" err="1" smtClean="0"/>
              <a:t>Chunhui</a:t>
            </a:r>
            <a:r>
              <a:rPr lang="en-US" altLang="ja-JP" dirty="0" smtClean="0"/>
              <a:t> Zhu/</a:t>
            </a:r>
            <a:r>
              <a:rPr lang="en-US" altLang="ja-JP" dirty="0" smtClean="0"/>
              <a:t>Samsung</a:t>
            </a:r>
            <a:endParaRPr lang="en-US" altLang="ja-JP" dirty="0"/>
          </a:p>
        </p:txBody>
      </p:sp>
      <p:sp>
        <p:nvSpPr>
          <p:cNvPr id="7"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85800"/>
            <a:ext cx="8712968" cy="1066800"/>
          </a:xfrm>
        </p:spPr>
        <p:txBody>
          <a:bodyPr>
            <a:noAutofit/>
          </a:bodyPr>
          <a:lstStyle/>
          <a:p>
            <a:r>
              <a:rPr lang="en-US" dirty="0" smtClean="0"/>
              <a:t>What Applications May Need ULP?</a:t>
            </a:r>
            <a:endParaRPr lang="en-US" dirty="0"/>
          </a:p>
        </p:txBody>
      </p:sp>
      <p:sp>
        <p:nvSpPr>
          <p:cNvPr id="3" name="Content Placeholder 2"/>
          <p:cNvSpPr>
            <a:spLocks noGrp="1"/>
          </p:cNvSpPr>
          <p:nvPr>
            <p:ph idx="1"/>
          </p:nvPr>
        </p:nvSpPr>
        <p:spPr/>
        <p:txBody>
          <a:bodyPr>
            <a:noAutofit/>
          </a:bodyPr>
          <a:lstStyle/>
          <a:p>
            <a:r>
              <a:rPr lang="en-US" sz="2000" dirty="0" smtClean="0"/>
              <a:t>Large number of sensors in a single or multiple networks under the same management.</a:t>
            </a:r>
          </a:p>
          <a:p>
            <a:pPr lvl="1"/>
            <a:r>
              <a:rPr lang="en-US" sz="1800" dirty="0" smtClean="0"/>
              <a:t>Changing batteries is costly – lots of work </a:t>
            </a:r>
          </a:p>
          <a:p>
            <a:pPr lvl="1"/>
            <a:r>
              <a:rPr lang="en-US" sz="1800" dirty="0" smtClean="0"/>
              <a:t>E.g. WSN of gas meters</a:t>
            </a:r>
          </a:p>
          <a:p>
            <a:endParaRPr lang="en-US" sz="2000" dirty="0" smtClean="0"/>
          </a:p>
          <a:p>
            <a:r>
              <a:rPr lang="en-US" sz="2000" dirty="0" smtClean="0"/>
              <a:t>A </a:t>
            </a:r>
            <a:r>
              <a:rPr lang="en-US" sz="2000" dirty="0" smtClean="0"/>
              <a:t>sparse wireless sensor network that covers a long distance or a big area.</a:t>
            </a:r>
          </a:p>
          <a:p>
            <a:pPr lvl="1"/>
            <a:r>
              <a:rPr lang="en-US" sz="1800" dirty="0" smtClean="0"/>
              <a:t>Changing batteries is costly – sensors are not in walking distance</a:t>
            </a:r>
          </a:p>
          <a:p>
            <a:pPr lvl="1"/>
            <a:r>
              <a:rPr lang="en-US" sz="1800" dirty="0" smtClean="0"/>
              <a:t>E.g. oil pipe monitoring sensors</a:t>
            </a:r>
          </a:p>
          <a:p>
            <a:endParaRPr lang="en-US" sz="2000" dirty="0" smtClean="0"/>
          </a:p>
          <a:p>
            <a:r>
              <a:rPr lang="en-US" sz="2000" dirty="0" smtClean="0"/>
              <a:t>Will </a:t>
            </a:r>
            <a:r>
              <a:rPr lang="en-US" sz="2000" dirty="0" smtClean="0"/>
              <a:t>not work without ULP technology</a:t>
            </a:r>
          </a:p>
          <a:p>
            <a:pPr lvl="1"/>
            <a:r>
              <a:rPr lang="en-US" sz="1800" dirty="0" smtClean="0"/>
              <a:t>E.g. Energy Harvesting or wireless powered sensor devices.</a:t>
            </a:r>
          </a:p>
          <a:p>
            <a:pPr lvl="1"/>
            <a:endParaRPr lang="en-US" sz="1800" dirty="0" smtClean="0"/>
          </a:p>
        </p:txBody>
      </p:sp>
      <p:sp>
        <p:nvSpPr>
          <p:cNvPr id="4" name="Slide Number Placeholder 3"/>
          <p:cNvSpPr>
            <a:spLocks noGrp="1"/>
          </p:cNvSpPr>
          <p:nvPr>
            <p:ph type="sldNum" sz="quarter" idx="12"/>
          </p:nvPr>
        </p:nvSpPr>
        <p:spPr/>
        <p:txBody>
          <a:bodyPr/>
          <a:lstStyle/>
          <a:p>
            <a:fld id="{DDC65801-2451-43E5-82AE-8B0A0FE9D452}" type="slidenum">
              <a:rPr lang="en-US" smtClean="0"/>
              <a:pPr/>
              <a:t>3</a:t>
            </a:fld>
            <a:endParaRPr lang="en-US"/>
          </a:p>
        </p:txBody>
      </p:sp>
      <p:sp>
        <p:nvSpPr>
          <p:cNvPr id="6" name="フッター プレースホルダ 2"/>
          <p:cNvSpPr>
            <a:spLocks noGrp="1"/>
          </p:cNvSpPr>
          <p:nvPr>
            <p:ph type="ftr" sz="quarter" idx="11"/>
          </p:nvPr>
        </p:nvSpPr>
        <p:spPr>
          <a:xfrm>
            <a:off x="5436096" y="6475413"/>
            <a:ext cx="3124200" cy="184666"/>
          </a:xfrm>
          <a:noFill/>
        </p:spPr>
        <p:txBody>
          <a:bodyPr/>
          <a:lstStyle/>
          <a:p>
            <a:r>
              <a:rPr lang="en-US" altLang="ja-JP" dirty="0" err="1" smtClean="0"/>
              <a:t>Chunhui</a:t>
            </a:r>
            <a:r>
              <a:rPr lang="en-US" altLang="ja-JP" dirty="0" smtClean="0"/>
              <a:t> Zhu/</a:t>
            </a:r>
            <a:r>
              <a:rPr lang="en-US" altLang="ja-JP" dirty="0" smtClean="0"/>
              <a:t>Samsung</a:t>
            </a:r>
            <a:endParaRPr lang="en-US" altLang="ja-JP" dirty="0"/>
          </a:p>
        </p:txBody>
      </p:sp>
      <p:sp>
        <p:nvSpPr>
          <p:cNvPr id="8"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Sensor Market 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8331048"/>
              </p:ext>
            </p:extLst>
          </p:nvPr>
        </p:nvGraphicFramePr>
        <p:xfrm>
          <a:off x="457200" y="1753779"/>
          <a:ext cx="8229600" cy="4267509"/>
        </p:xfrm>
        <a:graphic>
          <a:graphicData uri="http://schemas.openxmlformats.org/drawingml/2006/table">
            <a:tbl>
              <a:tblPr firstRow="1" bandRow="1">
                <a:tableStyleId>{5C22544A-7EE6-4342-B048-85BDC9FD1C3A}</a:tableStyleId>
              </a:tblPr>
              <a:tblGrid>
                <a:gridCol w="4114800"/>
                <a:gridCol w="1371600"/>
                <a:gridCol w="1295400"/>
                <a:gridCol w="1447800"/>
              </a:tblGrid>
              <a:tr h="518469">
                <a:tc>
                  <a:txBody>
                    <a:bodyPr/>
                    <a:lstStyle/>
                    <a:p>
                      <a:pPr algn="ctr"/>
                      <a:r>
                        <a:rPr lang="en-US" sz="1400" dirty="0" smtClean="0"/>
                        <a:t>Market Sector</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Big Network?</a:t>
                      </a:r>
                      <a:r>
                        <a:rPr lang="en-US" sz="1400" baseline="0" dirty="0" smtClean="0"/>
                        <a:t> </a:t>
                      </a:r>
                      <a:endParaRPr lang="en-US" sz="1400" dirty="0"/>
                    </a:p>
                  </a:txBody>
                  <a:tcPr anchor="ctr"/>
                </a:tc>
                <a:tc>
                  <a:txBody>
                    <a:bodyPr/>
                    <a:lstStyle/>
                    <a:p>
                      <a:pPr algn="ctr"/>
                      <a:r>
                        <a:rPr lang="en-US" sz="1400" dirty="0" smtClean="0"/>
                        <a:t>Sensor Size Matters?</a:t>
                      </a:r>
                      <a:endParaRPr lang="en-US" sz="1400" dirty="0"/>
                    </a:p>
                  </a:txBody>
                  <a:tcPr anchor="ctr"/>
                </a:tc>
                <a:tc>
                  <a:txBody>
                    <a:bodyPr/>
                    <a:lstStyle/>
                    <a:p>
                      <a:pPr algn="ctr"/>
                      <a:r>
                        <a:rPr lang="en-US" sz="1400" dirty="0" smtClean="0"/>
                        <a:t>Battery Life Matters?</a:t>
                      </a:r>
                      <a:endParaRPr lang="en-US" sz="1400" dirty="0"/>
                    </a:p>
                  </a:txBody>
                  <a:tcPr anchor="ctr"/>
                </a:tc>
              </a:tr>
              <a:tr h="300166">
                <a:tc>
                  <a:txBody>
                    <a:bodyPr/>
                    <a:lstStyle/>
                    <a:p>
                      <a:r>
                        <a:rPr lang="en-US" sz="1400" dirty="0" smtClean="0"/>
                        <a:t>Smart Energy/Smart</a:t>
                      </a:r>
                      <a:r>
                        <a:rPr lang="en-US" sz="1400" baseline="0" dirty="0" smtClean="0"/>
                        <a:t> Grid</a:t>
                      </a:r>
                      <a:endParaRPr lang="en-US" sz="1400" dirty="0"/>
                    </a:p>
                  </a:txBody>
                  <a:tcPr anchor="ctr"/>
                </a:tc>
                <a:tc>
                  <a:txBody>
                    <a:bodyPr/>
                    <a:lstStyle/>
                    <a:p>
                      <a:pPr algn="ctr"/>
                      <a:r>
                        <a:rPr lang="en-US" sz="1400" dirty="0" smtClean="0"/>
                        <a:t>H</a:t>
                      </a:r>
                      <a:endParaRPr lang="en-US" sz="1400" dirty="0"/>
                    </a:p>
                  </a:txBody>
                  <a:tcPr anchor="ctr"/>
                </a:tc>
                <a:tc>
                  <a:txBody>
                    <a:bodyPr/>
                    <a:lstStyle/>
                    <a:p>
                      <a:pPr algn="ctr"/>
                      <a:r>
                        <a:rPr lang="en-US" sz="1400" dirty="0" smtClean="0"/>
                        <a:t>L</a:t>
                      </a:r>
                      <a:endParaRPr lang="en-US" sz="1400" dirty="0"/>
                    </a:p>
                  </a:txBody>
                  <a:tcPr anchor="ctr"/>
                </a:tc>
                <a:tc>
                  <a:txBody>
                    <a:bodyPr/>
                    <a:lstStyle/>
                    <a:p>
                      <a:pPr algn="ctr"/>
                      <a:r>
                        <a:rPr lang="en-US" sz="1400" dirty="0" smtClean="0"/>
                        <a:t>L</a:t>
                      </a:r>
                      <a:endParaRPr lang="en-US" sz="1400" dirty="0"/>
                    </a:p>
                  </a:txBody>
                  <a:tcPr anchor="ctr"/>
                </a:tc>
              </a:tr>
              <a:tr h="300166">
                <a:tc>
                  <a:txBody>
                    <a:bodyPr/>
                    <a:lstStyle/>
                    <a:p>
                      <a:r>
                        <a:rPr lang="en-US" sz="1400" b="1" dirty="0" smtClean="0">
                          <a:solidFill>
                            <a:srgbClr val="2C0AF6"/>
                          </a:solidFill>
                        </a:rPr>
                        <a:t>Smart Utility (Gas/Water)</a:t>
                      </a:r>
                      <a:endParaRPr lang="en-US" sz="1400" b="1"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c>
                  <a:txBody>
                    <a:bodyPr/>
                    <a:lstStyle/>
                    <a:p>
                      <a:pPr algn="ctr"/>
                      <a:r>
                        <a:rPr lang="en-US" sz="1400" dirty="0" smtClean="0">
                          <a:solidFill>
                            <a:srgbClr val="2C0AF6"/>
                          </a:solidFill>
                        </a:rPr>
                        <a:t>L</a:t>
                      </a:r>
                      <a:endParaRPr lang="en-US" sz="1400"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r>
              <a:tr h="300166">
                <a:tc>
                  <a:txBody>
                    <a:bodyPr/>
                    <a:lstStyle/>
                    <a:p>
                      <a:r>
                        <a:rPr lang="en-US" sz="1400" b="1" dirty="0" smtClean="0">
                          <a:solidFill>
                            <a:srgbClr val="2C0AF6"/>
                          </a:solidFill>
                        </a:rPr>
                        <a:t>Building Automation</a:t>
                      </a:r>
                      <a:endParaRPr lang="en-US" sz="1400" b="1"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c>
                  <a:txBody>
                    <a:bodyPr/>
                    <a:lstStyle/>
                    <a:p>
                      <a:pPr algn="ctr"/>
                      <a:r>
                        <a:rPr lang="en-US" sz="1400" dirty="0" smtClean="0">
                          <a:solidFill>
                            <a:srgbClr val="2C0AF6"/>
                          </a:solidFill>
                        </a:rPr>
                        <a:t>M</a:t>
                      </a:r>
                      <a:endParaRPr lang="en-US" sz="1400"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r>
              <a:tr h="300166">
                <a:tc>
                  <a:txBody>
                    <a:bodyPr/>
                    <a:lstStyle/>
                    <a:p>
                      <a:r>
                        <a:rPr lang="en-US" sz="1400" dirty="0" smtClean="0"/>
                        <a:t>Home Automation</a:t>
                      </a:r>
                      <a:endParaRPr lang="en-US" sz="1400" dirty="0"/>
                    </a:p>
                  </a:txBody>
                  <a:tcPr anchor="ctr"/>
                </a:tc>
                <a:tc>
                  <a:txBody>
                    <a:bodyPr/>
                    <a:lstStyle/>
                    <a:p>
                      <a:pPr algn="ctr"/>
                      <a:r>
                        <a:rPr lang="en-US" sz="1400" dirty="0" smtClean="0"/>
                        <a:t>M</a:t>
                      </a:r>
                      <a:endParaRPr lang="en-US" sz="1400" dirty="0"/>
                    </a:p>
                  </a:txBody>
                  <a:tcPr anchor="ctr"/>
                </a:tc>
                <a:tc>
                  <a:txBody>
                    <a:bodyPr/>
                    <a:lstStyle/>
                    <a:p>
                      <a:pPr algn="ctr"/>
                      <a:r>
                        <a:rPr lang="en-US" sz="1400" dirty="0" smtClean="0"/>
                        <a:t>M</a:t>
                      </a:r>
                      <a:endParaRPr lang="en-US" sz="1400" dirty="0"/>
                    </a:p>
                  </a:txBody>
                  <a:tcPr anchor="ctr"/>
                </a:tc>
                <a:tc>
                  <a:txBody>
                    <a:bodyPr/>
                    <a:lstStyle/>
                    <a:p>
                      <a:pPr algn="ctr"/>
                      <a:r>
                        <a:rPr lang="en-US" sz="1400" dirty="0" smtClean="0"/>
                        <a:t>M</a:t>
                      </a:r>
                      <a:endParaRPr lang="en-US" sz="1400" dirty="0"/>
                    </a:p>
                  </a:txBody>
                  <a:tcPr anchor="ctr"/>
                </a:tc>
              </a:tr>
              <a:tr h="300166">
                <a:tc>
                  <a:txBody>
                    <a:bodyPr/>
                    <a:lstStyle/>
                    <a:p>
                      <a:r>
                        <a:rPr lang="en-US" sz="1400" dirty="0" smtClean="0"/>
                        <a:t>Wireless Control</a:t>
                      </a:r>
                      <a:endParaRPr lang="en-US" sz="1400" dirty="0"/>
                    </a:p>
                  </a:txBody>
                  <a:tcPr anchor="ctr"/>
                </a:tc>
                <a:tc>
                  <a:txBody>
                    <a:bodyPr/>
                    <a:lstStyle/>
                    <a:p>
                      <a:pPr algn="ctr"/>
                      <a:r>
                        <a:rPr lang="en-US" sz="1400" dirty="0" smtClean="0"/>
                        <a:t>L</a:t>
                      </a:r>
                      <a:endParaRPr lang="en-US" sz="1400" dirty="0"/>
                    </a:p>
                  </a:txBody>
                  <a:tcPr anchor="ctr"/>
                </a:tc>
                <a:tc>
                  <a:txBody>
                    <a:bodyPr/>
                    <a:lstStyle/>
                    <a:p>
                      <a:pPr algn="ctr"/>
                      <a:r>
                        <a:rPr lang="en-US" sz="1400" dirty="0" smtClean="0"/>
                        <a:t>L</a:t>
                      </a:r>
                      <a:endParaRPr lang="en-US" sz="1400" dirty="0"/>
                    </a:p>
                  </a:txBody>
                  <a:tcPr anchor="ctr"/>
                </a:tc>
                <a:tc>
                  <a:txBody>
                    <a:bodyPr/>
                    <a:lstStyle/>
                    <a:p>
                      <a:pPr algn="ctr"/>
                      <a:r>
                        <a:rPr lang="en-US" sz="1400" dirty="0" smtClean="0"/>
                        <a:t>M</a:t>
                      </a:r>
                      <a:endParaRPr lang="en-US" sz="1400" dirty="0"/>
                    </a:p>
                  </a:txBody>
                  <a:tcPr anchor="ctr"/>
                </a:tc>
              </a:tr>
              <a:tr h="300166">
                <a:tc>
                  <a:txBody>
                    <a:bodyPr/>
                    <a:lstStyle/>
                    <a:p>
                      <a:r>
                        <a:rPr lang="en-US" sz="1400" b="1" dirty="0" smtClean="0">
                          <a:solidFill>
                            <a:srgbClr val="2C0AF6"/>
                          </a:solidFill>
                        </a:rPr>
                        <a:t>Medical / Health</a:t>
                      </a:r>
                      <a:r>
                        <a:rPr lang="en-US" sz="1400" b="1" baseline="0" dirty="0" smtClean="0">
                          <a:solidFill>
                            <a:srgbClr val="2C0AF6"/>
                          </a:solidFill>
                        </a:rPr>
                        <a:t> Care</a:t>
                      </a:r>
                      <a:endParaRPr lang="en-US" sz="1400" b="1" dirty="0">
                        <a:solidFill>
                          <a:srgbClr val="2C0AF6"/>
                        </a:solidFill>
                      </a:endParaRPr>
                    </a:p>
                  </a:txBody>
                  <a:tcPr anchor="ctr"/>
                </a:tc>
                <a:tc>
                  <a:txBody>
                    <a:bodyPr/>
                    <a:lstStyle/>
                    <a:p>
                      <a:pPr algn="ctr"/>
                      <a:r>
                        <a:rPr lang="en-US" sz="1400" dirty="0" smtClean="0">
                          <a:solidFill>
                            <a:srgbClr val="2C0AF6"/>
                          </a:solidFill>
                        </a:rPr>
                        <a:t>L</a:t>
                      </a:r>
                      <a:endParaRPr lang="en-US" sz="1400"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r>
              <a:tr h="300166">
                <a:tc>
                  <a:txBody>
                    <a:bodyPr/>
                    <a:lstStyle/>
                    <a:p>
                      <a:r>
                        <a:rPr lang="en-US" sz="1400" b="1" dirty="0" smtClean="0">
                          <a:solidFill>
                            <a:srgbClr val="2C0AF6"/>
                          </a:solidFill>
                        </a:rPr>
                        <a:t>Retail Service</a:t>
                      </a:r>
                      <a:endParaRPr lang="en-US" sz="1400" b="1"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c>
                  <a:txBody>
                    <a:bodyPr/>
                    <a:lstStyle/>
                    <a:p>
                      <a:pPr algn="ctr"/>
                      <a:r>
                        <a:rPr lang="en-US" sz="1400" b="0" dirty="0" smtClean="0">
                          <a:solidFill>
                            <a:srgbClr val="2C0AF6"/>
                          </a:solidFill>
                        </a:rPr>
                        <a:t>M</a:t>
                      </a:r>
                      <a:endParaRPr lang="en-US" sz="1400" b="0"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r>
              <a:tr h="300166">
                <a:tc>
                  <a:txBody>
                    <a:bodyPr/>
                    <a:lstStyle/>
                    <a:p>
                      <a:r>
                        <a:rPr lang="en-US" sz="1400" b="1" dirty="0" smtClean="0">
                          <a:solidFill>
                            <a:srgbClr val="2C0AF6"/>
                          </a:solidFill>
                        </a:rPr>
                        <a:t>Telecom Service</a:t>
                      </a:r>
                      <a:endParaRPr lang="en-US" sz="1400" b="1" dirty="0">
                        <a:solidFill>
                          <a:srgbClr val="2C0AF6"/>
                        </a:solidFill>
                      </a:endParaRPr>
                    </a:p>
                  </a:txBody>
                  <a:tcPr anchor="ctr"/>
                </a:tc>
                <a:tc>
                  <a:txBody>
                    <a:bodyPr/>
                    <a:lstStyle/>
                    <a:p>
                      <a:pPr algn="ctr"/>
                      <a:r>
                        <a:rPr lang="en-US" sz="1400" dirty="0" smtClean="0">
                          <a:solidFill>
                            <a:srgbClr val="2C0AF6"/>
                          </a:solidFill>
                        </a:rPr>
                        <a:t>L</a:t>
                      </a:r>
                      <a:endParaRPr lang="en-US" sz="1400"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r>
              <a:tr h="396240">
                <a:tc>
                  <a:txBody>
                    <a:bodyPr/>
                    <a:lstStyle/>
                    <a:p>
                      <a:r>
                        <a:rPr lang="en-US" sz="1400" b="1" dirty="0" smtClean="0">
                          <a:solidFill>
                            <a:srgbClr val="2C0AF6"/>
                          </a:solidFill>
                        </a:rPr>
                        <a:t>Industrial</a:t>
                      </a:r>
                      <a:r>
                        <a:rPr lang="en-US" sz="1400" b="1" baseline="0" dirty="0" smtClean="0">
                          <a:solidFill>
                            <a:srgbClr val="2C0AF6"/>
                          </a:solidFill>
                        </a:rPr>
                        <a:t> Monitoring </a:t>
                      </a:r>
                      <a:r>
                        <a:rPr lang="en-US" sz="1400" baseline="0" dirty="0" smtClean="0">
                          <a:solidFill>
                            <a:srgbClr val="2C0AF6"/>
                          </a:solidFill>
                        </a:rPr>
                        <a:t>(e.g. bridges, pipe lines)</a:t>
                      </a:r>
                      <a:endParaRPr lang="en-US" sz="1400"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c>
                  <a:txBody>
                    <a:bodyPr/>
                    <a:lstStyle/>
                    <a:p>
                      <a:pPr algn="ctr"/>
                      <a:r>
                        <a:rPr lang="en-US" sz="1400" dirty="0" smtClean="0">
                          <a:solidFill>
                            <a:srgbClr val="2C0AF6"/>
                          </a:solidFill>
                        </a:rPr>
                        <a:t>L</a:t>
                      </a:r>
                      <a:endParaRPr lang="en-US" sz="1400"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r>
              <a:tr h="300166">
                <a:tc>
                  <a:txBody>
                    <a:bodyPr/>
                    <a:lstStyle/>
                    <a:p>
                      <a:r>
                        <a:rPr lang="en-US" sz="1400" b="1" dirty="0" smtClean="0">
                          <a:solidFill>
                            <a:srgbClr val="2C0AF6"/>
                          </a:solidFill>
                        </a:rPr>
                        <a:t>Environment Monitoring</a:t>
                      </a:r>
                      <a:endParaRPr lang="en-US" sz="1400" b="1"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c>
                  <a:txBody>
                    <a:bodyPr/>
                    <a:lstStyle/>
                    <a:p>
                      <a:pPr algn="ctr"/>
                      <a:r>
                        <a:rPr lang="en-US" sz="1400" dirty="0" smtClean="0">
                          <a:solidFill>
                            <a:srgbClr val="2C0AF6"/>
                          </a:solidFill>
                        </a:rPr>
                        <a:t>L</a:t>
                      </a:r>
                      <a:endParaRPr lang="en-US" sz="1400"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r>
              <a:tr h="300166">
                <a:tc>
                  <a:txBody>
                    <a:bodyPr/>
                    <a:lstStyle/>
                    <a:p>
                      <a:r>
                        <a:rPr lang="en-US" sz="1400" b="1" dirty="0" smtClean="0">
                          <a:solidFill>
                            <a:srgbClr val="2C0AF6"/>
                          </a:solidFill>
                        </a:rPr>
                        <a:t>Inventory Tracking</a:t>
                      </a:r>
                      <a:endParaRPr lang="en-US" sz="1400" b="1"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c>
                  <a:txBody>
                    <a:bodyPr/>
                    <a:lstStyle/>
                    <a:p>
                      <a:pPr algn="ctr"/>
                      <a:r>
                        <a:rPr lang="en-US" sz="1400" b="1" dirty="0" smtClean="0">
                          <a:solidFill>
                            <a:srgbClr val="2C0AF6"/>
                          </a:solidFill>
                        </a:rPr>
                        <a:t>H</a:t>
                      </a:r>
                      <a:endParaRPr lang="en-US" sz="1400" b="1" dirty="0">
                        <a:solidFill>
                          <a:srgbClr val="2C0AF6"/>
                        </a:solidFill>
                      </a:endParaRPr>
                    </a:p>
                  </a:txBody>
                  <a:tcPr anchor="ctr"/>
                </a:tc>
              </a:tr>
              <a:tr h="300166">
                <a:tc>
                  <a:txBody>
                    <a:bodyPr/>
                    <a:lstStyle/>
                    <a:p>
                      <a:r>
                        <a:rPr lang="en-US" sz="1400" b="1" dirty="0" smtClean="0">
                          <a:solidFill>
                            <a:srgbClr val="2C0AF6"/>
                          </a:solidFill>
                        </a:rPr>
                        <a:t>Energy-Harvesting Sensor</a:t>
                      </a:r>
                      <a:r>
                        <a:rPr lang="en-US" sz="1400" b="1" baseline="0" dirty="0" smtClean="0">
                          <a:solidFill>
                            <a:srgbClr val="2C0AF6"/>
                          </a:solidFill>
                        </a:rPr>
                        <a:t> </a:t>
                      </a:r>
                      <a:endParaRPr lang="en-US" sz="1400" b="1" dirty="0">
                        <a:solidFill>
                          <a:srgbClr val="2C0AF6"/>
                        </a:solidFill>
                      </a:endParaRPr>
                    </a:p>
                  </a:txBody>
                  <a:tcPr anchor="ctr"/>
                </a:tc>
                <a:tc>
                  <a:txBody>
                    <a:bodyPr/>
                    <a:lstStyle/>
                    <a:p>
                      <a:pPr algn="ctr"/>
                      <a:r>
                        <a:rPr lang="en-US" sz="1400" b="0" dirty="0" smtClean="0">
                          <a:solidFill>
                            <a:srgbClr val="2C0AF6"/>
                          </a:solidFill>
                        </a:rPr>
                        <a:t>L</a:t>
                      </a:r>
                      <a:endParaRPr lang="en-US" sz="1400" b="0" dirty="0">
                        <a:solidFill>
                          <a:srgbClr val="2C0AF6"/>
                        </a:solidFill>
                      </a:endParaRPr>
                    </a:p>
                  </a:txBody>
                  <a:tcPr anchor="ctr"/>
                </a:tc>
                <a:tc>
                  <a:txBody>
                    <a:bodyPr/>
                    <a:lstStyle/>
                    <a:p>
                      <a:pPr algn="ctr"/>
                      <a:r>
                        <a:rPr lang="en-US" sz="1400" b="0" dirty="0" smtClean="0">
                          <a:solidFill>
                            <a:srgbClr val="2C0AF6"/>
                          </a:solidFill>
                        </a:rPr>
                        <a:t>M</a:t>
                      </a:r>
                      <a:endParaRPr lang="en-US" sz="1400" b="0" dirty="0">
                        <a:solidFill>
                          <a:srgbClr val="2C0AF6"/>
                        </a:solidFill>
                      </a:endParaRPr>
                    </a:p>
                  </a:txBody>
                  <a:tcPr anchor="ctr"/>
                </a:tc>
                <a:tc>
                  <a:txBody>
                    <a:bodyPr/>
                    <a:lstStyle/>
                    <a:p>
                      <a:pPr algn="ctr"/>
                      <a:r>
                        <a:rPr lang="en-US" sz="1400" b="1" dirty="0" smtClean="0">
                          <a:solidFill>
                            <a:srgbClr val="2C0AF6"/>
                          </a:solidFill>
                        </a:rPr>
                        <a:t>HH</a:t>
                      </a:r>
                      <a:endParaRPr lang="en-US" sz="1400" b="1" dirty="0">
                        <a:solidFill>
                          <a:srgbClr val="2C0AF6"/>
                        </a:solidFill>
                      </a:endParaRPr>
                    </a:p>
                  </a:txBody>
                  <a:tcPr anchor="ctr"/>
                </a:tc>
              </a:tr>
            </a:tbl>
          </a:graphicData>
        </a:graphic>
      </p:graphicFrame>
      <p:sp>
        <p:nvSpPr>
          <p:cNvPr id="5" name="TextBox 4"/>
          <p:cNvSpPr txBox="1"/>
          <p:nvPr/>
        </p:nvSpPr>
        <p:spPr>
          <a:xfrm>
            <a:off x="2209800" y="6093296"/>
            <a:ext cx="5029200" cy="338554"/>
          </a:xfrm>
          <a:prstGeom prst="rect">
            <a:avLst/>
          </a:prstGeom>
          <a:noFill/>
        </p:spPr>
        <p:txBody>
          <a:bodyPr wrap="square" rtlCol="0">
            <a:spAutoFit/>
          </a:bodyPr>
          <a:lstStyle/>
          <a:p>
            <a:r>
              <a:rPr lang="en-US" sz="1600" b="1" dirty="0" smtClean="0"/>
              <a:t>H: highly true;	M: often true;	L: least true</a:t>
            </a:r>
            <a:endParaRPr lang="en-US" sz="1600" b="1" dirty="0"/>
          </a:p>
        </p:txBody>
      </p:sp>
      <p:sp>
        <p:nvSpPr>
          <p:cNvPr id="6" name="Slide Number Placeholder 5"/>
          <p:cNvSpPr>
            <a:spLocks noGrp="1"/>
          </p:cNvSpPr>
          <p:nvPr>
            <p:ph type="sldNum" sz="quarter" idx="12"/>
          </p:nvPr>
        </p:nvSpPr>
        <p:spPr/>
        <p:txBody>
          <a:bodyPr/>
          <a:lstStyle/>
          <a:p>
            <a:fld id="{DDC65801-2451-43E5-82AE-8B0A0FE9D452}" type="slidenum">
              <a:rPr lang="en-US" smtClean="0"/>
              <a:pPr/>
              <a:t>4</a:t>
            </a:fld>
            <a:endParaRPr lang="en-US"/>
          </a:p>
        </p:txBody>
      </p:sp>
      <p:sp>
        <p:nvSpPr>
          <p:cNvPr id="7" name="フッター プレースホルダ 2"/>
          <p:cNvSpPr>
            <a:spLocks noGrp="1"/>
          </p:cNvSpPr>
          <p:nvPr>
            <p:ph type="ftr" sz="quarter" idx="11"/>
          </p:nvPr>
        </p:nvSpPr>
        <p:spPr>
          <a:xfrm>
            <a:off x="5436096" y="6475413"/>
            <a:ext cx="3124200" cy="184666"/>
          </a:xfrm>
          <a:noFill/>
        </p:spPr>
        <p:txBody>
          <a:bodyPr/>
          <a:lstStyle/>
          <a:p>
            <a:r>
              <a:rPr lang="en-US" altLang="ja-JP" dirty="0" err="1" smtClean="0"/>
              <a:t>Chunhui</a:t>
            </a:r>
            <a:r>
              <a:rPr lang="en-US" altLang="ja-JP" dirty="0" smtClean="0"/>
              <a:t> Zhu/</a:t>
            </a:r>
            <a:r>
              <a:rPr lang="en-US" altLang="ja-JP" dirty="0" smtClean="0"/>
              <a:t>Samsung</a:t>
            </a:r>
            <a:endParaRPr lang="en-US" altLang="ja-JP" dirty="0"/>
          </a:p>
        </p:txBody>
      </p:sp>
      <p:sp>
        <p:nvSpPr>
          <p:cNvPr id="8"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870992"/>
          </a:xfrm>
        </p:spPr>
        <p:txBody>
          <a:bodyPr/>
          <a:lstStyle/>
          <a:p>
            <a:r>
              <a:rPr lang="en-US" dirty="0" smtClean="0"/>
              <a:t>Application Requirements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7893146"/>
              </p:ext>
            </p:extLst>
          </p:nvPr>
        </p:nvGraphicFramePr>
        <p:xfrm>
          <a:off x="179510" y="1628800"/>
          <a:ext cx="8856985" cy="4579619"/>
        </p:xfrm>
        <a:graphic>
          <a:graphicData uri="http://schemas.openxmlformats.org/drawingml/2006/table">
            <a:tbl>
              <a:tblPr firstRow="1" bandRow="1">
                <a:tableStyleId>{5C22544A-7EE6-4342-B048-85BDC9FD1C3A}</a:tableStyleId>
              </a:tblPr>
              <a:tblGrid>
                <a:gridCol w="1440162"/>
                <a:gridCol w="838935"/>
                <a:gridCol w="680471"/>
                <a:gridCol w="848946"/>
                <a:gridCol w="929970"/>
                <a:gridCol w="774976"/>
                <a:gridCol w="823246"/>
                <a:gridCol w="936104"/>
                <a:gridCol w="720080"/>
                <a:gridCol w="864095"/>
              </a:tblGrid>
              <a:tr h="518469">
                <a:tc>
                  <a:txBody>
                    <a:bodyPr/>
                    <a:lstStyle/>
                    <a:p>
                      <a:pPr algn="ctr"/>
                      <a:r>
                        <a:rPr lang="en-US" sz="1100" dirty="0" smtClean="0"/>
                        <a:t>Market Sector</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Data Rate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(Kbps)</a:t>
                      </a:r>
                      <a:endParaRPr lang="en-US" sz="1100" dirty="0"/>
                    </a:p>
                  </a:txBody>
                  <a:tcPr anchor="ctr"/>
                </a:tc>
                <a:tc>
                  <a:txBody>
                    <a:bodyPr/>
                    <a:lstStyle/>
                    <a:p>
                      <a:pPr algn="ctr"/>
                      <a:r>
                        <a:rPr lang="en-US" sz="1100" dirty="0" smtClean="0"/>
                        <a:t>Range</a:t>
                      </a:r>
                    </a:p>
                    <a:p>
                      <a:pPr algn="ctr"/>
                      <a:r>
                        <a:rPr lang="en-US" sz="1100" dirty="0" smtClean="0"/>
                        <a:t>(m)</a:t>
                      </a:r>
                      <a:endParaRPr lang="en-US" sz="1100" dirty="0"/>
                    </a:p>
                  </a:txBody>
                  <a:tcPr anchor="ctr"/>
                </a:tc>
                <a:tc>
                  <a:txBody>
                    <a:bodyPr/>
                    <a:lstStyle/>
                    <a:p>
                      <a:pPr algn="ctr"/>
                      <a:r>
                        <a:rPr lang="en-US" sz="1100" dirty="0" smtClean="0"/>
                        <a:t>Number of Nodes</a:t>
                      </a:r>
                      <a:endParaRPr lang="en-US" sz="1100" dirty="0"/>
                    </a:p>
                  </a:txBody>
                  <a:tcPr anchor="ctr"/>
                </a:tc>
                <a:tc>
                  <a:txBody>
                    <a:bodyPr/>
                    <a:lstStyle/>
                    <a:p>
                      <a:pPr algn="ctr"/>
                      <a:r>
                        <a:rPr lang="en-US" sz="1100" dirty="0" smtClean="0"/>
                        <a:t>Reliability</a:t>
                      </a:r>
                      <a:endParaRPr lang="en-US" sz="1100" dirty="0"/>
                    </a:p>
                  </a:txBody>
                  <a:tcPr anchor="ctr"/>
                </a:tc>
                <a:tc>
                  <a:txBody>
                    <a:bodyPr/>
                    <a:lstStyle/>
                    <a:p>
                      <a:pPr algn="ctr"/>
                      <a:r>
                        <a:rPr lang="en-US" sz="1100" dirty="0" smtClean="0"/>
                        <a:t>Form</a:t>
                      </a:r>
                      <a:r>
                        <a:rPr lang="en-US" sz="1100" baseline="0" dirty="0" smtClean="0"/>
                        <a:t> Factor</a:t>
                      </a:r>
                      <a:endParaRPr lang="en-US" sz="1100" dirty="0"/>
                    </a:p>
                  </a:txBody>
                  <a:tcPr anchor="ctr"/>
                </a:tc>
                <a:tc>
                  <a:txBody>
                    <a:bodyPr/>
                    <a:lstStyle/>
                    <a:p>
                      <a:pPr algn="ctr"/>
                      <a:r>
                        <a:rPr lang="en-US" sz="1100" dirty="0" smtClean="0"/>
                        <a:t>Duty Cycle</a:t>
                      </a:r>
                      <a:endParaRPr lang="en-US" sz="1100" dirty="0"/>
                    </a:p>
                  </a:txBody>
                  <a:tcPr anchor="ctr"/>
                </a:tc>
                <a:tc>
                  <a:txBody>
                    <a:bodyPr/>
                    <a:lstStyle/>
                    <a:p>
                      <a:pPr algn="ctr"/>
                      <a:r>
                        <a:rPr lang="en-US" sz="1100" dirty="0" smtClean="0"/>
                        <a:t>Payload Size</a:t>
                      </a:r>
                      <a:endParaRPr lang="en-US" sz="1100" dirty="0"/>
                    </a:p>
                  </a:txBody>
                  <a:tcPr anchor="ctr"/>
                </a:tc>
                <a:tc>
                  <a:txBody>
                    <a:bodyPr/>
                    <a:lstStyle/>
                    <a:p>
                      <a:pPr algn="ctr"/>
                      <a:r>
                        <a:rPr lang="en-US" sz="1100" dirty="0" smtClean="0"/>
                        <a:t>Mobility</a:t>
                      </a:r>
                      <a:endParaRPr lang="en-US" sz="1100" dirty="0"/>
                    </a:p>
                  </a:txBody>
                  <a:tcPr anchor="ctr"/>
                </a:tc>
                <a:tc>
                  <a:txBody>
                    <a:bodyPr/>
                    <a:lstStyle/>
                    <a:p>
                      <a:pPr algn="ctr"/>
                      <a:r>
                        <a:rPr lang="en-US" sz="1100" dirty="0" smtClean="0"/>
                        <a:t>Battery Life</a:t>
                      </a:r>
                      <a:endParaRPr lang="en-US" sz="1100" dirty="0"/>
                    </a:p>
                  </a:txBody>
                  <a:tcPr anchor="ctr"/>
                </a:tc>
              </a:tr>
              <a:tr h="300166">
                <a:tc>
                  <a:txBody>
                    <a:bodyPr/>
                    <a:lstStyle/>
                    <a:p>
                      <a:r>
                        <a:rPr lang="en-US" sz="1100" b="1" dirty="0" smtClean="0">
                          <a:solidFill>
                            <a:schemeClr val="tx1"/>
                          </a:solidFill>
                        </a:rPr>
                        <a:t>Smart Utility (Gas/Water)</a:t>
                      </a:r>
                      <a:endParaRPr lang="en-US" sz="1100" b="1" dirty="0">
                        <a:solidFill>
                          <a:schemeClr val="tx1"/>
                        </a:solidFill>
                      </a:endParaRPr>
                    </a:p>
                  </a:txBody>
                  <a:tcPr anchor="ctr"/>
                </a:tc>
                <a:tc>
                  <a:txBody>
                    <a:bodyPr/>
                    <a:lstStyle/>
                    <a:p>
                      <a:pPr algn="r"/>
                      <a:r>
                        <a:rPr lang="en-US" sz="1100" b="1" dirty="0" smtClean="0">
                          <a:solidFill>
                            <a:schemeClr val="tx1"/>
                          </a:solidFill>
                        </a:rPr>
                        <a:t>100</a:t>
                      </a:r>
                      <a:endParaRPr lang="en-US" sz="1100" b="1" dirty="0">
                        <a:solidFill>
                          <a:schemeClr val="tx1"/>
                        </a:solidFill>
                      </a:endParaRPr>
                    </a:p>
                  </a:txBody>
                  <a:tcPr anchor="ctr"/>
                </a:tc>
                <a:tc>
                  <a:txBody>
                    <a:bodyPr/>
                    <a:lstStyle/>
                    <a:p>
                      <a:pPr algn="r"/>
                      <a:r>
                        <a:rPr lang="en-US" sz="1100" b="1" dirty="0" smtClean="0">
                          <a:solidFill>
                            <a:schemeClr val="tx1"/>
                          </a:solidFill>
                        </a:rPr>
                        <a:t>30</a:t>
                      </a:r>
                      <a:endParaRPr lang="en-US" sz="1100" b="1" dirty="0">
                        <a:solidFill>
                          <a:schemeClr val="tx1"/>
                        </a:solidFill>
                      </a:endParaRPr>
                    </a:p>
                  </a:txBody>
                  <a:tcPr anchor="ctr"/>
                </a:tc>
                <a:tc>
                  <a:txBody>
                    <a:bodyPr/>
                    <a:lstStyle/>
                    <a:p>
                      <a:pPr algn="r"/>
                      <a:r>
                        <a:rPr lang="en-US" sz="1100" b="1" dirty="0" smtClean="0">
                          <a:solidFill>
                            <a:schemeClr val="tx1"/>
                          </a:solidFill>
                        </a:rPr>
                        <a:t>1000s</a:t>
                      </a:r>
                      <a:endParaRPr lang="en-US" sz="1100" b="1" dirty="0">
                        <a:solidFill>
                          <a:schemeClr val="tx1"/>
                        </a:solidFill>
                      </a:endParaRPr>
                    </a:p>
                  </a:txBody>
                  <a:tcPr anchor="ctr"/>
                </a:tc>
                <a:tc>
                  <a:txBody>
                    <a:bodyPr/>
                    <a:lstStyle/>
                    <a:p>
                      <a:pPr algn="r"/>
                      <a:r>
                        <a:rPr lang="en-US" sz="1100" b="1" dirty="0" smtClean="0">
                          <a:solidFill>
                            <a:schemeClr val="tx1"/>
                          </a:solidFill>
                        </a:rPr>
                        <a:t>High</a:t>
                      </a:r>
                      <a:endParaRPr lang="en-US" sz="1100" b="1" dirty="0">
                        <a:solidFill>
                          <a:schemeClr val="tx1"/>
                        </a:solidFill>
                      </a:endParaRPr>
                    </a:p>
                  </a:txBody>
                  <a:tcPr anchor="ctr"/>
                </a:tc>
                <a:tc>
                  <a:txBody>
                    <a:bodyPr/>
                    <a:lstStyle/>
                    <a:p>
                      <a:pPr algn="r"/>
                      <a:r>
                        <a:rPr lang="en-US" sz="1100" b="1" dirty="0" smtClean="0">
                          <a:solidFill>
                            <a:schemeClr val="tx1"/>
                          </a:solidFill>
                        </a:rPr>
                        <a:t>--</a:t>
                      </a:r>
                      <a:endParaRPr lang="en-US" sz="1100" b="1" dirty="0">
                        <a:solidFill>
                          <a:schemeClr val="tx1"/>
                        </a:solidFill>
                      </a:endParaRPr>
                    </a:p>
                  </a:txBody>
                  <a:tcPr anchor="ctr"/>
                </a:tc>
                <a:tc>
                  <a:txBody>
                    <a:bodyPr/>
                    <a:lstStyle/>
                    <a:p>
                      <a:pPr algn="r"/>
                      <a:r>
                        <a:rPr lang="en-US" sz="1100" b="1" dirty="0" smtClean="0">
                          <a:solidFill>
                            <a:schemeClr val="tx1"/>
                          </a:solidFill>
                        </a:rPr>
                        <a:t>Low</a:t>
                      </a:r>
                      <a:endParaRPr lang="en-US" sz="1100" b="1" dirty="0">
                        <a:solidFill>
                          <a:schemeClr val="tx1"/>
                        </a:solidFill>
                      </a:endParaRPr>
                    </a:p>
                  </a:txBody>
                  <a:tcPr anchor="ctr"/>
                </a:tc>
                <a:tc>
                  <a:txBody>
                    <a:bodyPr/>
                    <a:lstStyle/>
                    <a:p>
                      <a:pPr algn="r"/>
                      <a:r>
                        <a:rPr lang="en-US" sz="1100" b="1" dirty="0" smtClean="0">
                          <a:solidFill>
                            <a:schemeClr val="tx1"/>
                          </a:solidFill>
                        </a:rPr>
                        <a:t>Small</a:t>
                      </a:r>
                      <a:endParaRPr lang="en-US" sz="1100" b="1" dirty="0">
                        <a:solidFill>
                          <a:schemeClr val="tx1"/>
                        </a:solidFill>
                      </a:endParaRPr>
                    </a:p>
                  </a:txBody>
                  <a:tcPr anchor="ctr"/>
                </a:tc>
                <a:tc>
                  <a:txBody>
                    <a:bodyPr/>
                    <a:lstStyle/>
                    <a:p>
                      <a:pPr algn="r"/>
                      <a:r>
                        <a:rPr lang="en-US" sz="1100" b="1" dirty="0" smtClean="0">
                          <a:solidFill>
                            <a:schemeClr val="tx1"/>
                          </a:solidFill>
                        </a:rPr>
                        <a:t>No</a:t>
                      </a:r>
                      <a:endParaRPr lang="en-US" sz="1100" b="1" dirty="0">
                        <a:solidFill>
                          <a:schemeClr val="tx1"/>
                        </a:solidFill>
                      </a:endParaRPr>
                    </a:p>
                  </a:txBody>
                  <a:tcPr anchor="ctr"/>
                </a:tc>
                <a:tc>
                  <a:txBody>
                    <a:bodyPr/>
                    <a:lstStyle/>
                    <a:p>
                      <a:pPr algn="r"/>
                      <a:r>
                        <a:rPr lang="en-US" sz="1100" b="1" dirty="0" smtClean="0">
                          <a:solidFill>
                            <a:schemeClr val="tx1"/>
                          </a:solidFill>
                        </a:rPr>
                        <a:t>Years</a:t>
                      </a:r>
                      <a:endParaRPr lang="en-US" sz="1100" b="1" dirty="0">
                        <a:solidFill>
                          <a:schemeClr val="tx1"/>
                        </a:solidFill>
                      </a:endParaRPr>
                    </a:p>
                  </a:txBody>
                  <a:tcPr anchor="ctr"/>
                </a:tc>
              </a:tr>
              <a:tr h="300166">
                <a:tc>
                  <a:txBody>
                    <a:bodyPr/>
                    <a:lstStyle/>
                    <a:p>
                      <a:r>
                        <a:rPr lang="en-US" sz="1100" b="1" dirty="0" smtClean="0">
                          <a:solidFill>
                            <a:schemeClr val="tx1"/>
                          </a:solidFill>
                        </a:rPr>
                        <a:t>Building Automation</a:t>
                      </a:r>
                      <a:endParaRPr lang="en-US" sz="1100" b="1" dirty="0">
                        <a:solidFill>
                          <a:schemeClr val="tx1"/>
                        </a:solidFill>
                      </a:endParaRPr>
                    </a:p>
                  </a:txBody>
                  <a:tcPr anchor="ctr"/>
                </a:tc>
                <a:tc>
                  <a:txBody>
                    <a:bodyPr/>
                    <a:lstStyle/>
                    <a:p>
                      <a:pPr algn="r"/>
                      <a:r>
                        <a:rPr lang="en-US" sz="1100" b="1" dirty="0" smtClean="0">
                          <a:solidFill>
                            <a:schemeClr val="tx1"/>
                          </a:solidFill>
                        </a:rPr>
                        <a:t>1000</a:t>
                      </a:r>
                      <a:endParaRPr lang="en-US" sz="1100" b="1" dirty="0">
                        <a:solidFill>
                          <a:schemeClr val="tx1"/>
                        </a:solidFill>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30</a:t>
                      </a:r>
                      <a:endParaRPr lang="en-US" sz="1100" b="1" dirty="0">
                        <a:solidFill>
                          <a:schemeClr val="tx1"/>
                        </a:solidFill>
                      </a:endParaRPr>
                    </a:p>
                  </a:txBody>
                  <a:tcPr anchor="ctr"/>
                </a:tc>
                <a:tc>
                  <a:txBody>
                    <a:bodyPr/>
                    <a:lstStyle/>
                    <a:p>
                      <a:pPr algn="r"/>
                      <a:r>
                        <a:rPr lang="en-US" sz="1100" b="1" dirty="0" smtClean="0">
                          <a:solidFill>
                            <a:schemeClr val="tx1"/>
                          </a:solidFill>
                        </a:rPr>
                        <a:t>100s</a:t>
                      </a:r>
                      <a:endParaRPr lang="en-US" sz="1100" b="1" dirty="0">
                        <a:solidFill>
                          <a:schemeClr val="tx1"/>
                        </a:solidFill>
                      </a:endParaRPr>
                    </a:p>
                  </a:txBody>
                  <a:tcPr anchor="ctr"/>
                </a:tc>
                <a:tc>
                  <a:txBody>
                    <a:bodyPr/>
                    <a:lstStyle/>
                    <a:p>
                      <a:pPr algn="r"/>
                      <a:r>
                        <a:rPr lang="en-US" sz="1100" b="1" dirty="0" smtClean="0">
                          <a:solidFill>
                            <a:schemeClr val="tx1"/>
                          </a:solidFill>
                        </a:rPr>
                        <a:t>High</a:t>
                      </a:r>
                      <a:endParaRPr lang="en-US" sz="1100" b="1" dirty="0">
                        <a:solidFill>
                          <a:schemeClr val="tx1"/>
                        </a:solidFill>
                      </a:endParaRPr>
                    </a:p>
                  </a:txBody>
                  <a:tcPr anchor="ctr"/>
                </a:tc>
                <a:tc>
                  <a:txBody>
                    <a:bodyPr/>
                    <a:lstStyle/>
                    <a:p>
                      <a:pPr algn="r"/>
                      <a:r>
                        <a:rPr lang="en-US" sz="1100" b="1" dirty="0" smtClean="0">
                          <a:solidFill>
                            <a:schemeClr val="tx1"/>
                          </a:solidFill>
                        </a:rPr>
                        <a:t>S,</a:t>
                      </a:r>
                      <a:r>
                        <a:rPr lang="en-US" sz="1100" b="1" baseline="0" dirty="0" smtClean="0">
                          <a:solidFill>
                            <a:schemeClr val="tx1"/>
                          </a:solidFill>
                        </a:rPr>
                        <a:t> </a:t>
                      </a:r>
                      <a:r>
                        <a:rPr lang="en-US" sz="1100" b="1" dirty="0" smtClean="0">
                          <a:solidFill>
                            <a:schemeClr val="tx1"/>
                          </a:solidFill>
                        </a:rPr>
                        <a:t>M</a:t>
                      </a:r>
                      <a:endParaRPr lang="en-US" sz="1100" b="1" dirty="0">
                        <a:solidFill>
                          <a:schemeClr val="tx1"/>
                        </a:solidFill>
                      </a:endParaRPr>
                    </a:p>
                  </a:txBody>
                  <a:tcPr anchor="ctr"/>
                </a:tc>
                <a:tc>
                  <a:txBody>
                    <a:bodyPr/>
                    <a:lstStyle/>
                    <a:p>
                      <a:pPr algn="r"/>
                      <a:r>
                        <a:rPr lang="en-US" sz="1100" b="1" dirty="0" smtClean="0">
                          <a:solidFill>
                            <a:schemeClr val="tx1"/>
                          </a:solidFill>
                        </a:rPr>
                        <a:t>Mid</a:t>
                      </a:r>
                      <a:endParaRPr lang="en-US" sz="1100" b="1" dirty="0">
                        <a:solidFill>
                          <a:schemeClr val="tx1"/>
                        </a:solidFill>
                      </a:endParaRPr>
                    </a:p>
                  </a:txBody>
                  <a:tcPr anchor="ctr"/>
                </a:tc>
                <a:tc>
                  <a:txBody>
                    <a:bodyPr/>
                    <a:lstStyle/>
                    <a:p>
                      <a:pPr algn="r"/>
                      <a:r>
                        <a:rPr lang="en-US" sz="1100" b="1" dirty="0" smtClean="0">
                          <a:solidFill>
                            <a:schemeClr val="tx1"/>
                          </a:solidFill>
                        </a:rPr>
                        <a:t>Mid</a:t>
                      </a:r>
                      <a:endParaRPr lang="en-US" sz="1100" b="1" dirty="0">
                        <a:solidFill>
                          <a:schemeClr val="tx1"/>
                        </a:solidFill>
                      </a:endParaRPr>
                    </a:p>
                  </a:txBody>
                  <a:tcPr anchor="ctr"/>
                </a:tc>
                <a:tc>
                  <a:txBody>
                    <a:bodyPr/>
                    <a:lstStyle/>
                    <a:p>
                      <a:pPr algn="r"/>
                      <a:r>
                        <a:rPr lang="en-US" sz="1100" b="1" dirty="0" smtClean="0">
                          <a:solidFill>
                            <a:schemeClr val="tx1"/>
                          </a:solidFill>
                        </a:rPr>
                        <a:t>No</a:t>
                      </a:r>
                      <a:endParaRPr lang="en-US" sz="1100" b="1" dirty="0">
                        <a:solidFill>
                          <a:schemeClr val="tx1"/>
                        </a:solidFill>
                      </a:endParaRPr>
                    </a:p>
                  </a:txBody>
                  <a:tcPr anchor="ctr"/>
                </a:tc>
                <a:tc>
                  <a:txBody>
                    <a:bodyPr/>
                    <a:lstStyle/>
                    <a:p>
                      <a:pPr algn="r"/>
                      <a:r>
                        <a:rPr lang="en-US" sz="1100" b="1" dirty="0" smtClean="0">
                          <a:solidFill>
                            <a:schemeClr val="tx1"/>
                          </a:solidFill>
                        </a:rPr>
                        <a:t>Years</a:t>
                      </a:r>
                      <a:endParaRPr lang="en-US" sz="1100" b="1" dirty="0">
                        <a:solidFill>
                          <a:schemeClr val="tx1"/>
                        </a:solidFill>
                      </a:endParaRPr>
                    </a:p>
                  </a:txBody>
                  <a:tcPr anchor="ctr"/>
                </a:tc>
              </a:tr>
              <a:tr h="300166">
                <a:tc>
                  <a:txBody>
                    <a:bodyPr/>
                    <a:lstStyle/>
                    <a:p>
                      <a:r>
                        <a:rPr lang="en-US" sz="1100" b="1" dirty="0" smtClean="0">
                          <a:solidFill>
                            <a:schemeClr val="tx1"/>
                          </a:solidFill>
                        </a:rPr>
                        <a:t>Medical / Health</a:t>
                      </a:r>
                      <a:r>
                        <a:rPr lang="en-US" sz="1100" b="1" baseline="0" dirty="0" smtClean="0">
                          <a:solidFill>
                            <a:schemeClr val="tx1"/>
                          </a:solidFill>
                        </a:rPr>
                        <a:t> Care</a:t>
                      </a:r>
                      <a:endParaRPr lang="en-US" sz="1100" b="1" dirty="0">
                        <a:solidFill>
                          <a:schemeClr val="tx1"/>
                        </a:solidFill>
                      </a:endParaRPr>
                    </a:p>
                  </a:txBody>
                  <a:tcPr anchor="ctr"/>
                </a:tc>
                <a:tc>
                  <a:txBody>
                    <a:bodyPr/>
                    <a:lstStyle/>
                    <a:p>
                      <a:pPr algn="r"/>
                      <a:r>
                        <a:rPr lang="en-US" sz="1100" b="1" dirty="0" smtClean="0">
                          <a:solidFill>
                            <a:schemeClr val="tx1"/>
                          </a:solidFill>
                        </a:rPr>
                        <a:t>1000</a:t>
                      </a:r>
                      <a:endParaRPr lang="en-US" sz="1100" b="1" dirty="0">
                        <a:solidFill>
                          <a:schemeClr val="tx1"/>
                        </a:solidFill>
                      </a:endParaRPr>
                    </a:p>
                  </a:txBody>
                  <a:tcPr anchor="ctr"/>
                </a:tc>
                <a:tc>
                  <a:txBody>
                    <a:bodyPr/>
                    <a:lstStyle/>
                    <a:p>
                      <a:pPr algn="r"/>
                      <a:r>
                        <a:rPr lang="en-US" sz="1100" b="1" dirty="0" smtClean="0">
                          <a:solidFill>
                            <a:schemeClr val="tx1"/>
                          </a:solidFill>
                        </a:rPr>
                        <a:t>10</a:t>
                      </a:r>
                      <a:endParaRPr lang="en-US" sz="1100" b="1" dirty="0">
                        <a:solidFill>
                          <a:schemeClr val="tx1"/>
                        </a:solidFill>
                      </a:endParaRPr>
                    </a:p>
                  </a:txBody>
                  <a:tcPr anchor="ctr"/>
                </a:tc>
                <a:tc>
                  <a:txBody>
                    <a:bodyPr/>
                    <a:lstStyle/>
                    <a:p>
                      <a:pPr algn="r"/>
                      <a:r>
                        <a:rPr lang="en-US" sz="1100" b="1" dirty="0" smtClean="0">
                          <a:solidFill>
                            <a:schemeClr val="tx1"/>
                          </a:solidFill>
                        </a:rPr>
                        <a:t>10s</a:t>
                      </a:r>
                      <a:endParaRPr lang="en-US" sz="1100" b="1" dirty="0">
                        <a:solidFill>
                          <a:schemeClr val="tx1"/>
                        </a:solidFill>
                      </a:endParaRPr>
                    </a:p>
                  </a:txBody>
                  <a:tcPr anchor="ctr"/>
                </a:tc>
                <a:tc>
                  <a:txBody>
                    <a:bodyPr/>
                    <a:lstStyle/>
                    <a:p>
                      <a:pPr algn="r"/>
                      <a:r>
                        <a:rPr lang="en-US" sz="1100" b="1" dirty="0" smtClean="0">
                          <a:solidFill>
                            <a:schemeClr val="tx1"/>
                          </a:solidFill>
                        </a:rPr>
                        <a:t>High</a:t>
                      </a:r>
                      <a:endParaRPr lang="en-US" sz="1100" b="1" dirty="0">
                        <a:solidFill>
                          <a:schemeClr val="tx1"/>
                        </a:solidFill>
                      </a:endParaRPr>
                    </a:p>
                  </a:txBody>
                  <a:tcPr anchor="ctr"/>
                </a:tc>
                <a:tc>
                  <a:txBody>
                    <a:bodyPr/>
                    <a:lstStyle/>
                    <a:p>
                      <a:pPr algn="r"/>
                      <a:r>
                        <a:rPr lang="en-US" sz="1100" b="1" dirty="0" smtClean="0">
                          <a:solidFill>
                            <a:schemeClr val="tx1"/>
                          </a:solidFill>
                        </a:rPr>
                        <a:t>Small</a:t>
                      </a:r>
                      <a:endParaRPr lang="en-US" sz="1100" b="1" dirty="0">
                        <a:solidFill>
                          <a:schemeClr val="tx1"/>
                        </a:solidFill>
                      </a:endParaRPr>
                    </a:p>
                  </a:txBody>
                  <a:tcPr anchor="ctr"/>
                </a:tc>
                <a:tc>
                  <a:txBody>
                    <a:bodyPr/>
                    <a:lstStyle/>
                    <a:p>
                      <a:pPr algn="r"/>
                      <a:r>
                        <a:rPr lang="en-US" sz="1100" b="1" dirty="0" smtClean="0">
                          <a:solidFill>
                            <a:schemeClr val="tx1"/>
                          </a:solidFill>
                        </a:rPr>
                        <a:t>High</a:t>
                      </a:r>
                      <a:endParaRPr lang="en-US" sz="1100" b="1" dirty="0">
                        <a:solidFill>
                          <a:schemeClr val="tx1"/>
                        </a:solidFill>
                      </a:endParaRPr>
                    </a:p>
                  </a:txBody>
                  <a:tcPr anchor="ctr"/>
                </a:tc>
                <a:tc>
                  <a:txBody>
                    <a:bodyPr/>
                    <a:lstStyle/>
                    <a:p>
                      <a:pPr algn="r"/>
                      <a:r>
                        <a:rPr lang="en-US" sz="1100" b="1" dirty="0" smtClean="0">
                          <a:solidFill>
                            <a:schemeClr val="tx1"/>
                          </a:solidFill>
                        </a:rPr>
                        <a:t>Small-Mid</a:t>
                      </a:r>
                      <a:endParaRPr lang="en-US" sz="1100" b="1" dirty="0">
                        <a:solidFill>
                          <a:schemeClr val="tx1"/>
                        </a:solidFill>
                      </a:endParaRPr>
                    </a:p>
                  </a:txBody>
                  <a:tcPr anchor="ctr"/>
                </a:tc>
                <a:tc>
                  <a:txBody>
                    <a:bodyPr/>
                    <a:lstStyle/>
                    <a:p>
                      <a:pPr algn="r"/>
                      <a:r>
                        <a:rPr lang="en-US" sz="1100" b="1" dirty="0" smtClean="0">
                          <a:solidFill>
                            <a:schemeClr val="tx1"/>
                          </a:solidFill>
                        </a:rPr>
                        <a:t>Yes</a:t>
                      </a:r>
                      <a:endParaRPr lang="en-US" sz="1100" b="1" dirty="0">
                        <a:solidFill>
                          <a:schemeClr val="tx1"/>
                        </a:solidFill>
                      </a:endParaRPr>
                    </a:p>
                  </a:txBody>
                  <a:tcPr anchor="ctr"/>
                </a:tc>
                <a:tc>
                  <a:txBody>
                    <a:bodyPr/>
                    <a:lstStyle/>
                    <a:p>
                      <a:pPr algn="r"/>
                      <a:r>
                        <a:rPr lang="en-US" sz="1100" b="1" dirty="0" smtClean="0">
                          <a:solidFill>
                            <a:schemeClr val="tx1"/>
                          </a:solidFill>
                        </a:rPr>
                        <a:t>Days-</a:t>
                      </a:r>
                      <a:r>
                        <a:rPr lang="en-US" sz="1100" b="1" dirty="0" err="1" smtClean="0">
                          <a:solidFill>
                            <a:schemeClr val="tx1"/>
                          </a:solidFill>
                        </a:rPr>
                        <a:t>Mos</a:t>
                      </a:r>
                      <a:endParaRPr lang="en-US" sz="1100" b="1" dirty="0">
                        <a:solidFill>
                          <a:schemeClr val="tx1"/>
                        </a:solidFill>
                      </a:endParaRPr>
                    </a:p>
                  </a:txBody>
                  <a:tcPr anchor="ctr"/>
                </a:tc>
              </a:tr>
              <a:tr h="300166">
                <a:tc>
                  <a:txBody>
                    <a:bodyPr/>
                    <a:lstStyle/>
                    <a:p>
                      <a:r>
                        <a:rPr lang="en-US" sz="1100" b="1" dirty="0" smtClean="0">
                          <a:solidFill>
                            <a:schemeClr val="tx1"/>
                          </a:solidFill>
                        </a:rPr>
                        <a:t>Retail Service</a:t>
                      </a:r>
                      <a:endParaRPr lang="en-US" sz="1100" b="1" dirty="0">
                        <a:solidFill>
                          <a:schemeClr val="tx1"/>
                        </a:solidFill>
                      </a:endParaRPr>
                    </a:p>
                  </a:txBody>
                  <a:tcPr anchor="ctr"/>
                </a:tc>
                <a:tc>
                  <a:txBody>
                    <a:bodyPr/>
                    <a:lstStyle/>
                    <a:p>
                      <a:pPr algn="r"/>
                      <a:r>
                        <a:rPr lang="en-US" sz="1100" b="1" dirty="0" smtClean="0">
                          <a:solidFill>
                            <a:schemeClr val="tx1"/>
                          </a:solidFill>
                        </a:rPr>
                        <a:t>100</a:t>
                      </a:r>
                      <a:endParaRPr lang="en-US" sz="1100" b="1" dirty="0">
                        <a:solidFill>
                          <a:schemeClr val="tx1"/>
                        </a:solidFill>
                      </a:endParaRPr>
                    </a:p>
                  </a:txBody>
                  <a:tcPr anchor="ctr"/>
                </a:tc>
                <a:tc>
                  <a:txBody>
                    <a:bodyPr/>
                    <a:lstStyle/>
                    <a:p>
                      <a:pPr algn="r"/>
                      <a:r>
                        <a:rPr lang="en-US" sz="1100" b="1" dirty="0" smtClean="0">
                          <a:solidFill>
                            <a:schemeClr val="tx1"/>
                          </a:solidFill>
                        </a:rPr>
                        <a:t>30</a:t>
                      </a:r>
                      <a:endParaRPr lang="en-US" sz="1100" b="1" dirty="0">
                        <a:solidFill>
                          <a:schemeClr val="tx1"/>
                        </a:solidFill>
                      </a:endParaRPr>
                    </a:p>
                  </a:txBody>
                  <a:tcPr anchor="ctr"/>
                </a:tc>
                <a:tc>
                  <a:txBody>
                    <a:bodyPr/>
                    <a:lstStyle/>
                    <a:p>
                      <a:pPr algn="r"/>
                      <a:r>
                        <a:rPr lang="en-US" sz="1100" b="1" dirty="0" smtClean="0">
                          <a:solidFill>
                            <a:schemeClr val="tx1"/>
                          </a:solidFill>
                        </a:rPr>
                        <a:t>100s</a:t>
                      </a:r>
                      <a:endParaRPr lang="en-US" sz="1100" b="1" dirty="0">
                        <a:solidFill>
                          <a:schemeClr val="tx1"/>
                        </a:solidFill>
                      </a:endParaRPr>
                    </a:p>
                  </a:txBody>
                  <a:tcPr anchor="ctr"/>
                </a:tc>
                <a:tc>
                  <a:txBody>
                    <a:bodyPr/>
                    <a:lstStyle/>
                    <a:p>
                      <a:pPr algn="r"/>
                      <a:r>
                        <a:rPr lang="en-US" sz="1100" b="1" dirty="0" smtClean="0">
                          <a:solidFill>
                            <a:schemeClr val="tx1"/>
                          </a:solidFill>
                        </a:rPr>
                        <a:t>High</a:t>
                      </a:r>
                      <a:endParaRPr lang="en-US" sz="1100" b="1" dirty="0">
                        <a:solidFill>
                          <a:schemeClr val="tx1"/>
                        </a:solidFill>
                      </a:endParaRPr>
                    </a:p>
                  </a:txBody>
                  <a:tcPr anchor="ctr"/>
                </a:tc>
                <a:tc>
                  <a:txBody>
                    <a:bodyPr/>
                    <a:lstStyle/>
                    <a:p>
                      <a:pPr algn="r"/>
                      <a:r>
                        <a:rPr lang="en-US" sz="1100" b="1" dirty="0" smtClean="0">
                          <a:solidFill>
                            <a:schemeClr val="tx1"/>
                          </a:solidFill>
                        </a:rPr>
                        <a:t>Small</a:t>
                      </a:r>
                      <a:endParaRPr lang="en-US" sz="1100" b="1" dirty="0">
                        <a:solidFill>
                          <a:schemeClr val="tx1"/>
                        </a:solidFill>
                      </a:endParaRPr>
                    </a:p>
                  </a:txBody>
                  <a:tcPr anchor="ctr"/>
                </a:tc>
                <a:tc>
                  <a:txBody>
                    <a:bodyPr/>
                    <a:lstStyle/>
                    <a:p>
                      <a:pPr algn="r"/>
                      <a:r>
                        <a:rPr lang="en-US" sz="1100" b="1" dirty="0" smtClean="0">
                          <a:solidFill>
                            <a:schemeClr val="tx1"/>
                          </a:solidFill>
                        </a:rPr>
                        <a:t>Mid-High</a:t>
                      </a:r>
                      <a:endParaRPr lang="en-US" sz="1100" b="1" dirty="0">
                        <a:solidFill>
                          <a:schemeClr val="tx1"/>
                        </a:solidFill>
                      </a:endParaRPr>
                    </a:p>
                  </a:txBody>
                  <a:tcPr anchor="ctr"/>
                </a:tc>
                <a:tc>
                  <a:txBody>
                    <a:bodyPr/>
                    <a:lstStyle/>
                    <a:p>
                      <a:pPr algn="r"/>
                      <a:r>
                        <a:rPr lang="en-US" sz="1100" b="1" dirty="0" smtClean="0">
                          <a:solidFill>
                            <a:schemeClr val="tx1"/>
                          </a:solidFill>
                        </a:rPr>
                        <a:t>Mid-Large</a:t>
                      </a:r>
                      <a:endParaRPr lang="en-US" sz="1100" b="1" dirty="0">
                        <a:solidFill>
                          <a:schemeClr val="tx1"/>
                        </a:solidFill>
                      </a:endParaRPr>
                    </a:p>
                  </a:txBody>
                  <a:tcPr anchor="ctr"/>
                </a:tc>
                <a:tc>
                  <a:txBody>
                    <a:bodyPr/>
                    <a:lstStyle/>
                    <a:p>
                      <a:pPr algn="r"/>
                      <a:r>
                        <a:rPr lang="en-US" sz="1100" b="1" dirty="0" smtClean="0">
                          <a:solidFill>
                            <a:schemeClr val="tx1"/>
                          </a:solidFill>
                        </a:rPr>
                        <a:t>Yes</a:t>
                      </a:r>
                      <a:endParaRPr lang="en-US" sz="1100" b="1" dirty="0">
                        <a:solidFill>
                          <a:schemeClr val="tx1"/>
                        </a:solidFill>
                      </a:endParaRPr>
                    </a:p>
                  </a:txBody>
                  <a:tcPr anchor="ctr"/>
                </a:tc>
                <a:tc>
                  <a:txBody>
                    <a:bodyPr/>
                    <a:lstStyle/>
                    <a:p>
                      <a:pPr algn="r"/>
                      <a:r>
                        <a:rPr lang="en-US" sz="1100" b="1" dirty="0" smtClean="0">
                          <a:solidFill>
                            <a:schemeClr val="tx1"/>
                          </a:solidFill>
                        </a:rPr>
                        <a:t>Years</a:t>
                      </a:r>
                      <a:endParaRPr lang="en-US" sz="1100" b="1" dirty="0">
                        <a:solidFill>
                          <a:schemeClr val="tx1"/>
                        </a:solidFill>
                      </a:endParaRPr>
                    </a:p>
                  </a:txBody>
                  <a:tcPr anchor="ctr"/>
                </a:tc>
              </a:tr>
              <a:tr h="300166">
                <a:tc>
                  <a:txBody>
                    <a:bodyPr/>
                    <a:lstStyle/>
                    <a:p>
                      <a:r>
                        <a:rPr lang="en-US" sz="1100" b="1" dirty="0" smtClean="0">
                          <a:solidFill>
                            <a:schemeClr val="tx1"/>
                          </a:solidFill>
                        </a:rPr>
                        <a:t>Telecom Service</a:t>
                      </a:r>
                      <a:endParaRPr lang="en-US" sz="1100" b="1" dirty="0">
                        <a:solidFill>
                          <a:schemeClr val="tx1"/>
                        </a:solidFill>
                      </a:endParaRPr>
                    </a:p>
                  </a:txBody>
                  <a:tcPr anchor="ctr"/>
                </a:tc>
                <a:tc>
                  <a:txBody>
                    <a:bodyPr/>
                    <a:lstStyle/>
                    <a:p>
                      <a:pPr algn="r"/>
                      <a:r>
                        <a:rPr lang="en-US" sz="1100" b="1" dirty="0" smtClean="0">
                          <a:solidFill>
                            <a:schemeClr val="tx1"/>
                          </a:solidFill>
                        </a:rPr>
                        <a:t>1000</a:t>
                      </a:r>
                      <a:endParaRPr lang="en-US" sz="1100" b="1" dirty="0">
                        <a:solidFill>
                          <a:schemeClr val="tx1"/>
                        </a:solidFill>
                      </a:endParaRPr>
                    </a:p>
                  </a:txBody>
                  <a:tcPr anchor="ctr"/>
                </a:tc>
                <a:tc>
                  <a:txBody>
                    <a:bodyPr/>
                    <a:lstStyle/>
                    <a:p>
                      <a:pPr algn="r"/>
                      <a:r>
                        <a:rPr lang="en-US" sz="1100" b="1" dirty="0" smtClean="0">
                          <a:solidFill>
                            <a:schemeClr val="tx1"/>
                          </a:solidFill>
                        </a:rPr>
                        <a:t>10</a:t>
                      </a:r>
                      <a:endParaRPr lang="en-US" sz="1100" b="1" dirty="0">
                        <a:solidFill>
                          <a:schemeClr val="tx1"/>
                        </a:solidFill>
                      </a:endParaRPr>
                    </a:p>
                  </a:txBody>
                  <a:tcPr anchor="ctr"/>
                </a:tc>
                <a:tc>
                  <a:txBody>
                    <a:bodyPr/>
                    <a:lstStyle/>
                    <a:p>
                      <a:pPr algn="r"/>
                      <a:r>
                        <a:rPr lang="en-US" sz="1100" b="1" dirty="0" smtClean="0">
                          <a:solidFill>
                            <a:schemeClr val="tx1"/>
                          </a:solidFill>
                        </a:rPr>
                        <a:t>10s</a:t>
                      </a:r>
                      <a:endParaRPr lang="en-US" sz="1100" b="1" dirty="0">
                        <a:solidFill>
                          <a:schemeClr val="tx1"/>
                        </a:solidFill>
                      </a:endParaRPr>
                    </a:p>
                  </a:txBody>
                  <a:tcPr anchor="ctr"/>
                </a:tc>
                <a:tc>
                  <a:txBody>
                    <a:bodyPr/>
                    <a:lstStyle/>
                    <a:p>
                      <a:pPr algn="r"/>
                      <a:r>
                        <a:rPr lang="en-US" sz="1100" b="1" dirty="0" smtClean="0">
                          <a:solidFill>
                            <a:schemeClr val="tx1"/>
                          </a:solidFill>
                        </a:rPr>
                        <a:t>High</a:t>
                      </a:r>
                      <a:endParaRPr lang="en-US" sz="1100" b="1" dirty="0">
                        <a:solidFill>
                          <a:schemeClr val="tx1"/>
                        </a:solidFill>
                      </a:endParaRPr>
                    </a:p>
                  </a:txBody>
                  <a:tcPr anchor="ctr"/>
                </a:tc>
                <a:tc>
                  <a:txBody>
                    <a:bodyPr/>
                    <a:lstStyle/>
                    <a:p>
                      <a:pPr algn="r"/>
                      <a:r>
                        <a:rPr lang="en-US" sz="1100" b="1" dirty="0" smtClean="0">
                          <a:solidFill>
                            <a:schemeClr val="tx1"/>
                          </a:solidFill>
                        </a:rPr>
                        <a:t>Small</a:t>
                      </a:r>
                      <a:endParaRPr lang="en-US" sz="1100" b="1" dirty="0">
                        <a:solidFill>
                          <a:schemeClr val="tx1"/>
                        </a:solidFill>
                      </a:endParaRPr>
                    </a:p>
                  </a:txBody>
                  <a:tcPr anchor="ctr"/>
                </a:tc>
                <a:tc>
                  <a:txBody>
                    <a:bodyPr/>
                    <a:lstStyle/>
                    <a:p>
                      <a:pPr algn="r"/>
                      <a:r>
                        <a:rPr lang="en-US" sz="1100" b="1" dirty="0" smtClean="0">
                          <a:solidFill>
                            <a:schemeClr val="tx1"/>
                          </a:solidFill>
                        </a:rPr>
                        <a:t>High</a:t>
                      </a:r>
                      <a:endParaRPr lang="en-US" sz="1100" b="1" dirty="0">
                        <a:solidFill>
                          <a:schemeClr val="tx1"/>
                        </a:solidFill>
                      </a:endParaRPr>
                    </a:p>
                  </a:txBody>
                  <a:tcPr anchor="ctr"/>
                </a:tc>
                <a:tc>
                  <a:txBody>
                    <a:bodyPr/>
                    <a:lstStyle/>
                    <a:p>
                      <a:pPr algn="r"/>
                      <a:r>
                        <a:rPr lang="en-US" sz="1100" b="1" dirty="0" smtClean="0">
                          <a:solidFill>
                            <a:schemeClr val="tx1"/>
                          </a:solidFill>
                        </a:rPr>
                        <a:t>Mid-Large</a:t>
                      </a:r>
                      <a:endParaRPr lang="en-US" sz="1100" b="1" dirty="0">
                        <a:solidFill>
                          <a:schemeClr val="tx1"/>
                        </a:solidFill>
                      </a:endParaRPr>
                    </a:p>
                  </a:txBody>
                  <a:tcPr anchor="ctr"/>
                </a:tc>
                <a:tc>
                  <a:txBody>
                    <a:bodyPr/>
                    <a:lstStyle/>
                    <a:p>
                      <a:pPr algn="r"/>
                      <a:r>
                        <a:rPr lang="en-US" sz="1100" b="1" dirty="0" smtClean="0">
                          <a:solidFill>
                            <a:schemeClr val="tx1"/>
                          </a:solidFill>
                        </a:rPr>
                        <a:t>Yes</a:t>
                      </a:r>
                      <a:endParaRPr lang="en-US" sz="1100" b="1" dirty="0">
                        <a:solidFill>
                          <a:schemeClr val="tx1"/>
                        </a:solidFill>
                      </a:endParaRPr>
                    </a:p>
                  </a:txBody>
                  <a:tcPr anchor="ctr"/>
                </a:tc>
                <a:tc>
                  <a:txBody>
                    <a:bodyPr/>
                    <a:lstStyle/>
                    <a:p>
                      <a:pPr algn="r"/>
                      <a:r>
                        <a:rPr lang="en-US" sz="1100" b="1" dirty="0" smtClean="0">
                          <a:solidFill>
                            <a:schemeClr val="tx1"/>
                          </a:solidFill>
                        </a:rPr>
                        <a:t>Days</a:t>
                      </a:r>
                      <a:endParaRPr lang="en-US" sz="1100" b="1" dirty="0">
                        <a:solidFill>
                          <a:schemeClr val="tx1"/>
                        </a:solidFill>
                      </a:endParaRPr>
                    </a:p>
                  </a:txBody>
                  <a:tcPr anchor="ctr"/>
                </a:tc>
              </a:tr>
              <a:tr h="396240">
                <a:tc>
                  <a:txBody>
                    <a:bodyPr/>
                    <a:lstStyle/>
                    <a:p>
                      <a:r>
                        <a:rPr lang="en-US" sz="1100" b="1" dirty="0" smtClean="0">
                          <a:solidFill>
                            <a:schemeClr val="tx1"/>
                          </a:solidFill>
                        </a:rPr>
                        <a:t>Industrial</a:t>
                      </a:r>
                      <a:r>
                        <a:rPr lang="en-US" sz="1100" b="1" baseline="0" dirty="0" smtClean="0">
                          <a:solidFill>
                            <a:schemeClr val="tx1"/>
                          </a:solidFill>
                        </a:rPr>
                        <a:t> Monitoring</a:t>
                      </a:r>
                      <a:endParaRPr lang="en-US" sz="1100" dirty="0">
                        <a:solidFill>
                          <a:schemeClr val="tx1"/>
                        </a:solidFill>
                      </a:endParaRPr>
                    </a:p>
                  </a:txBody>
                  <a:tcPr anchor="ctr"/>
                </a:tc>
                <a:tc>
                  <a:txBody>
                    <a:bodyPr/>
                    <a:lstStyle/>
                    <a:p>
                      <a:pPr algn="r"/>
                      <a:r>
                        <a:rPr lang="en-US" sz="1100" b="1" dirty="0" smtClean="0">
                          <a:solidFill>
                            <a:schemeClr val="tx1"/>
                          </a:solidFill>
                        </a:rPr>
                        <a:t>100</a:t>
                      </a:r>
                      <a:endParaRPr lang="en-US" sz="1100" b="1" dirty="0">
                        <a:solidFill>
                          <a:schemeClr val="tx1"/>
                        </a:solidFill>
                      </a:endParaRPr>
                    </a:p>
                  </a:txBody>
                  <a:tcPr anchor="ctr"/>
                </a:tc>
                <a:tc>
                  <a:txBody>
                    <a:bodyPr/>
                    <a:lstStyle/>
                    <a:p>
                      <a:pPr algn="r"/>
                      <a:r>
                        <a:rPr lang="en-US" sz="1100" b="1" dirty="0" smtClean="0">
                          <a:solidFill>
                            <a:schemeClr val="tx1"/>
                          </a:solidFill>
                        </a:rPr>
                        <a:t>100</a:t>
                      </a:r>
                      <a:endParaRPr lang="en-US" sz="1100" b="1" dirty="0">
                        <a:solidFill>
                          <a:schemeClr val="tx1"/>
                        </a:solidFill>
                      </a:endParaRPr>
                    </a:p>
                  </a:txBody>
                  <a:tcPr anchor="ctr"/>
                </a:tc>
                <a:tc>
                  <a:txBody>
                    <a:bodyPr/>
                    <a:lstStyle/>
                    <a:p>
                      <a:pPr algn="r"/>
                      <a:r>
                        <a:rPr lang="en-US" sz="1100" b="1" dirty="0" smtClean="0">
                          <a:solidFill>
                            <a:schemeClr val="tx1"/>
                          </a:solidFill>
                        </a:rPr>
                        <a:t>100s</a:t>
                      </a:r>
                      <a:endParaRPr lang="en-US" sz="1100" b="1" dirty="0">
                        <a:solidFill>
                          <a:schemeClr val="tx1"/>
                        </a:solidFill>
                      </a:endParaRPr>
                    </a:p>
                  </a:txBody>
                  <a:tcPr anchor="ctr"/>
                </a:tc>
                <a:tc>
                  <a:txBody>
                    <a:bodyPr/>
                    <a:lstStyle/>
                    <a:p>
                      <a:pPr algn="r"/>
                      <a:r>
                        <a:rPr lang="en-US" sz="1100" b="1" dirty="0" smtClean="0">
                          <a:solidFill>
                            <a:schemeClr val="tx1"/>
                          </a:solidFill>
                        </a:rPr>
                        <a:t>High</a:t>
                      </a:r>
                      <a:endParaRPr lang="en-US" sz="1100" b="1" dirty="0">
                        <a:solidFill>
                          <a:schemeClr val="tx1"/>
                        </a:solidFill>
                      </a:endParaRPr>
                    </a:p>
                  </a:txBody>
                  <a:tcPr anchor="ctr"/>
                </a:tc>
                <a:tc>
                  <a:txBody>
                    <a:bodyPr/>
                    <a:lstStyle/>
                    <a:p>
                      <a:pPr algn="r"/>
                      <a:r>
                        <a:rPr lang="en-US" sz="1100" b="1" dirty="0" smtClean="0">
                          <a:solidFill>
                            <a:schemeClr val="tx1"/>
                          </a:solidFill>
                        </a:rPr>
                        <a:t>--</a:t>
                      </a:r>
                      <a:endParaRPr lang="en-US" sz="1100" b="1" dirty="0">
                        <a:solidFill>
                          <a:schemeClr val="tx1"/>
                        </a:solidFill>
                      </a:endParaRPr>
                    </a:p>
                  </a:txBody>
                  <a:tcPr anchor="ctr"/>
                </a:tc>
                <a:tc>
                  <a:txBody>
                    <a:bodyPr/>
                    <a:lstStyle/>
                    <a:p>
                      <a:pPr algn="r"/>
                      <a:r>
                        <a:rPr lang="en-US" sz="1100" b="1" dirty="0" smtClean="0">
                          <a:solidFill>
                            <a:schemeClr val="tx1"/>
                          </a:solidFill>
                        </a:rPr>
                        <a:t>Mid-High</a:t>
                      </a:r>
                      <a:endParaRPr lang="en-US" sz="1100" b="1" dirty="0">
                        <a:solidFill>
                          <a:schemeClr val="tx1"/>
                        </a:solidFill>
                      </a:endParaRPr>
                    </a:p>
                  </a:txBody>
                  <a:tcPr anchor="ctr"/>
                </a:tc>
                <a:tc>
                  <a:txBody>
                    <a:bodyPr/>
                    <a:lstStyle/>
                    <a:p>
                      <a:pPr algn="r"/>
                      <a:r>
                        <a:rPr lang="en-US" sz="1100" b="1" dirty="0" smtClean="0">
                          <a:solidFill>
                            <a:schemeClr val="tx1"/>
                          </a:solidFill>
                        </a:rPr>
                        <a:t>Small-Mid</a:t>
                      </a:r>
                      <a:endParaRPr lang="en-US" sz="1100" b="1" dirty="0">
                        <a:solidFill>
                          <a:schemeClr val="tx1"/>
                        </a:solidFill>
                      </a:endParaRPr>
                    </a:p>
                  </a:txBody>
                  <a:tcPr anchor="ctr"/>
                </a:tc>
                <a:tc>
                  <a:txBody>
                    <a:bodyPr/>
                    <a:lstStyle/>
                    <a:p>
                      <a:pPr algn="r"/>
                      <a:r>
                        <a:rPr lang="en-US" sz="1100" b="1" dirty="0" smtClean="0">
                          <a:solidFill>
                            <a:schemeClr val="tx1"/>
                          </a:solidFill>
                        </a:rPr>
                        <a:t>No</a:t>
                      </a:r>
                      <a:endParaRPr lang="en-US" sz="1100" b="1" dirty="0">
                        <a:solidFill>
                          <a:schemeClr val="tx1"/>
                        </a:solidFill>
                      </a:endParaRPr>
                    </a:p>
                  </a:txBody>
                  <a:tcPr anchor="ctr"/>
                </a:tc>
                <a:tc>
                  <a:txBody>
                    <a:bodyPr/>
                    <a:lstStyle/>
                    <a:p>
                      <a:pPr algn="r"/>
                      <a:r>
                        <a:rPr lang="en-US" sz="1100" b="1" dirty="0" smtClean="0">
                          <a:solidFill>
                            <a:schemeClr val="tx1"/>
                          </a:solidFill>
                        </a:rPr>
                        <a:t>Years</a:t>
                      </a:r>
                      <a:endParaRPr lang="en-US" sz="1100" b="1" dirty="0">
                        <a:solidFill>
                          <a:schemeClr val="tx1"/>
                        </a:solidFill>
                      </a:endParaRPr>
                    </a:p>
                  </a:txBody>
                  <a:tcPr anchor="ctr"/>
                </a:tc>
              </a:tr>
              <a:tr h="300166">
                <a:tc>
                  <a:txBody>
                    <a:bodyPr/>
                    <a:lstStyle/>
                    <a:p>
                      <a:r>
                        <a:rPr lang="en-US" sz="1100" b="1" dirty="0" smtClean="0">
                          <a:solidFill>
                            <a:schemeClr val="tx1"/>
                          </a:solidFill>
                        </a:rPr>
                        <a:t>Environment Monitoring</a:t>
                      </a:r>
                      <a:endParaRPr lang="en-US" sz="1100" b="1" dirty="0">
                        <a:solidFill>
                          <a:schemeClr val="tx1"/>
                        </a:solidFill>
                      </a:endParaRPr>
                    </a:p>
                  </a:txBody>
                  <a:tcPr anchor="ctr"/>
                </a:tc>
                <a:tc>
                  <a:txBody>
                    <a:bodyPr/>
                    <a:lstStyle/>
                    <a:p>
                      <a:pPr algn="r"/>
                      <a:r>
                        <a:rPr lang="en-US" sz="1100" b="1" dirty="0" smtClean="0">
                          <a:solidFill>
                            <a:schemeClr val="tx1"/>
                          </a:solidFill>
                        </a:rPr>
                        <a:t>100</a:t>
                      </a:r>
                      <a:endParaRPr lang="en-US" sz="1100" b="1" dirty="0">
                        <a:solidFill>
                          <a:schemeClr val="tx1"/>
                        </a:solidFill>
                      </a:endParaRPr>
                    </a:p>
                  </a:txBody>
                  <a:tcPr anchor="ctr"/>
                </a:tc>
                <a:tc>
                  <a:txBody>
                    <a:bodyPr/>
                    <a:lstStyle/>
                    <a:p>
                      <a:pPr algn="r"/>
                      <a:r>
                        <a:rPr lang="en-US" sz="1100" b="1" dirty="0" smtClean="0">
                          <a:solidFill>
                            <a:schemeClr val="tx1"/>
                          </a:solidFill>
                        </a:rPr>
                        <a:t>100</a:t>
                      </a:r>
                      <a:endParaRPr lang="en-US" sz="1100" b="1" dirty="0">
                        <a:solidFill>
                          <a:schemeClr val="tx1"/>
                        </a:solidFill>
                      </a:endParaRPr>
                    </a:p>
                  </a:txBody>
                  <a:tcPr anchor="ctr"/>
                </a:tc>
                <a:tc>
                  <a:txBody>
                    <a:bodyPr/>
                    <a:lstStyle/>
                    <a:p>
                      <a:pPr algn="r"/>
                      <a:r>
                        <a:rPr lang="en-US" sz="1100" b="1" dirty="0" smtClean="0">
                          <a:solidFill>
                            <a:schemeClr val="tx1"/>
                          </a:solidFill>
                        </a:rPr>
                        <a:t>100s</a:t>
                      </a:r>
                      <a:endParaRPr lang="en-US" sz="1100" b="1" dirty="0">
                        <a:solidFill>
                          <a:schemeClr val="tx1"/>
                        </a:solidFill>
                      </a:endParaRPr>
                    </a:p>
                  </a:txBody>
                  <a:tcPr anchor="ctr"/>
                </a:tc>
                <a:tc>
                  <a:txBody>
                    <a:bodyPr/>
                    <a:lstStyle/>
                    <a:p>
                      <a:pPr algn="r"/>
                      <a:r>
                        <a:rPr lang="en-US" sz="1100" b="1" dirty="0" smtClean="0">
                          <a:solidFill>
                            <a:schemeClr val="tx1"/>
                          </a:solidFill>
                        </a:rPr>
                        <a:t>High</a:t>
                      </a:r>
                      <a:endParaRPr lang="en-US" sz="1100" b="1" dirty="0">
                        <a:solidFill>
                          <a:schemeClr val="tx1"/>
                        </a:solidFill>
                      </a:endParaRPr>
                    </a:p>
                  </a:txBody>
                  <a:tcPr anchor="ctr"/>
                </a:tc>
                <a:tc>
                  <a:txBody>
                    <a:bodyPr/>
                    <a:lstStyle/>
                    <a:p>
                      <a:pPr algn="r"/>
                      <a:r>
                        <a:rPr lang="en-US" sz="1100" b="1" dirty="0" smtClean="0">
                          <a:solidFill>
                            <a:schemeClr val="tx1"/>
                          </a:solidFill>
                        </a:rPr>
                        <a:t>--</a:t>
                      </a:r>
                      <a:endParaRPr lang="en-US" sz="1100" b="1" dirty="0">
                        <a:solidFill>
                          <a:schemeClr val="tx1"/>
                        </a:solidFill>
                      </a:endParaRPr>
                    </a:p>
                  </a:txBody>
                  <a:tcPr anchor="ctr"/>
                </a:tc>
                <a:tc>
                  <a:txBody>
                    <a:bodyPr/>
                    <a:lstStyle/>
                    <a:p>
                      <a:pPr algn="r"/>
                      <a:r>
                        <a:rPr lang="en-US" sz="1100" b="1" dirty="0" smtClean="0">
                          <a:solidFill>
                            <a:schemeClr val="tx1"/>
                          </a:solidFill>
                        </a:rPr>
                        <a:t>Low</a:t>
                      </a:r>
                      <a:endParaRPr lang="en-US" sz="1100" b="1" dirty="0">
                        <a:solidFill>
                          <a:schemeClr val="tx1"/>
                        </a:solidFill>
                      </a:endParaRPr>
                    </a:p>
                  </a:txBody>
                  <a:tcPr anchor="ctr"/>
                </a:tc>
                <a:tc>
                  <a:txBody>
                    <a:bodyPr/>
                    <a:lstStyle/>
                    <a:p>
                      <a:pPr algn="r"/>
                      <a:r>
                        <a:rPr lang="en-US" sz="1100" b="1" dirty="0" smtClean="0">
                          <a:solidFill>
                            <a:schemeClr val="tx1"/>
                          </a:solidFill>
                        </a:rPr>
                        <a:t>Small</a:t>
                      </a:r>
                      <a:endParaRPr lang="en-US" sz="1100" b="1" dirty="0">
                        <a:solidFill>
                          <a:schemeClr val="tx1"/>
                        </a:solidFill>
                      </a:endParaRPr>
                    </a:p>
                  </a:txBody>
                  <a:tcPr anchor="ctr"/>
                </a:tc>
                <a:tc>
                  <a:txBody>
                    <a:bodyPr/>
                    <a:lstStyle/>
                    <a:p>
                      <a:pPr algn="r"/>
                      <a:r>
                        <a:rPr lang="en-US" sz="1100" b="1" dirty="0" smtClean="0">
                          <a:solidFill>
                            <a:schemeClr val="tx1"/>
                          </a:solidFill>
                        </a:rPr>
                        <a:t>No</a:t>
                      </a:r>
                      <a:endParaRPr lang="en-US" sz="1100" b="1" dirty="0">
                        <a:solidFill>
                          <a:schemeClr val="tx1"/>
                        </a:solidFill>
                      </a:endParaRPr>
                    </a:p>
                  </a:txBody>
                  <a:tcPr anchor="ctr"/>
                </a:tc>
                <a:tc>
                  <a:txBody>
                    <a:bodyPr/>
                    <a:lstStyle/>
                    <a:p>
                      <a:pPr algn="r"/>
                      <a:r>
                        <a:rPr lang="en-US" sz="1100" b="1" dirty="0" smtClean="0">
                          <a:solidFill>
                            <a:schemeClr val="tx1"/>
                          </a:solidFill>
                        </a:rPr>
                        <a:t>Years</a:t>
                      </a:r>
                      <a:endParaRPr lang="en-US" sz="1100" b="1" dirty="0">
                        <a:solidFill>
                          <a:schemeClr val="tx1"/>
                        </a:solidFill>
                      </a:endParaRPr>
                    </a:p>
                  </a:txBody>
                  <a:tcPr anchor="ctr"/>
                </a:tc>
              </a:tr>
              <a:tr h="300166">
                <a:tc>
                  <a:txBody>
                    <a:bodyPr/>
                    <a:lstStyle/>
                    <a:p>
                      <a:r>
                        <a:rPr lang="en-US" sz="1100" b="1" dirty="0" smtClean="0">
                          <a:solidFill>
                            <a:schemeClr val="tx1"/>
                          </a:solidFill>
                        </a:rPr>
                        <a:t>Inventory Tracking</a:t>
                      </a:r>
                      <a:endParaRPr lang="en-US" sz="1100" b="1" dirty="0">
                        <a:solidFill>
                          <a:schemeClr val="tx1"/>
                        </a:solidFill>
                      </a:endParaRPr>
                    </a:p>
                  </a:txBody>
                  <a:tcPr anchor="ctr"/>
                </a:tc>
                <a:tc>
                  <a:txBody>
                    <a:bodyPr/>
                    <a:lstStyle/>
                    <a:p>
                      <a:pPr algn="r"/>
                      <a:r>
                        <a:rPr lang="en-US" sz="1100" b="1" dirty="0" smtClean="0">
                          <a:solidFill>
                            <a:schemeClr val="tx1"/>
                          </a:solidFill>
                        </a:rPr>
                        <a:t>100</a:t>
                      </a:r>
                      <a:endParaRPr lang="en-US" sz="1100" b="1" dirty="0">
                        <a:solidFill>
                          <a:schemeClr val="tx1"/>
                        </a:solidFill>
                      </a:endParaRPr>
                    </a:p>
                  </a:txBody>
                  <a:tcPr anchor="ctr"/>
                </a:tc>
                <a:tc>
                  <a:txBody>
                    <a:bodyPr/>
                    <a:lstStyle/>
                    <a:p>
                      <a:pPr algn="r"/>
                      <a:r>
                        <a:rPr lang="en-US" sz="1100" b="1" dirty="0" smtClean="0">
                          <a:solidFill>
                            <a:schemeClr val="tx1"/>
                          </a:solidFill>
                        </a:rPr>
                        <a:t>100</a:t>
                      </a:r>
                      <a:endParaRPr lang="en-US" sz="1100" b="1" dirty="0">
                        <a:solidFill>
                          <a:schemeClr val="tx1"/>
                        </a:solidFill>
                      </a:endParaRPr>
                    </a:p>
                  </a:txBody>
                  <a:tcPr anchor="ctr"/>
                </a:tc>
                <a:tc>
                  <a:txBody>
                    <a:bodyPr/>
                    <a:lstStyle/>
                    <a:p>
                      <a:pPr algn="r"/>
                      <a:r>
                        <a:rPr lang="en-US" sz="1100" b="1" dirty="0" smtClean="0">
                          <a:solidFill>
                            <a:schemeClr val="tx1"/>
                          </a:solidFill>
                        </a:rPr>
                        <a:t>1000s</a:t>
                      </a:r>
                      <a:endParaRPr lang="en-US" sz="1100" b="1" dirty="0">
                        <a:solidFill>
                          <a:schemeClr val="tx1"/>
                        </a:solidFill>
                      </a:endParaRPr>
                    </a:p>
                  </a:txBody>
                  <a:tcPr anchor="ctr"/>
                </a:tc>
                <a:tc>
                  <a:txBody>
                    <a:bodyPr/>
                    <a:lstStyle/>
                    <a:p>
                      <a:pPr algn="r"/>
                      <a:r>
                        <a:rPr lang="en-US" sz="1100" b="1" dirty="0" smtClean="0">
                          <a:solidFill>
                            <a:schemeClr val="tx1"/>
                          </a:solidFill>
                        </a:rPr>
                        <a:t>High</a:t>
                      </a:r>
                      <a:endParaRPr lang="en-US" sz="1100" b="1" dirty="0">
                        <a:solidFill>
                          <a:schemeClr val="tx1"/>
                        </a:solidFill>
                      </a:endParaRPr>
                    </a:p>
                  </a:txBody>
                  <a:tcPr anchor="ctr"/>
                </a:tc>
                <a:tc>
                  <a:txBody>
                    <a:bodyPr/>
                    <a:lstStyle/>
                    <a:p>
                      <a:pPr algn="r"/>
                      <a:r>
                        <a:rPr lang="en-US" sz="1100" b="1" dirty="0" smtClean="0">
                          <a:solidFill>
                            <a:schemeClr val="tx1"/>
                          </a:solidFill>
                        </a:rPr>
                        <a:t>Small</a:t>
                      </a:r>
                      <a:endParaRPr lang="en-US" sz="1100" b="1" dirty="0">
                        <a:solidFill>
                          <a:schemeClr val="tx1"/>
                        </a:solidFill>
                      </a:endParaRPr>
                    </a:p>
                  </a:txBody>
                  <a:tcPr anchor="ctr"/>
                </a:tc>
                <a:tc>
                  <a:txBody>
                    <a:bodyPr/>
                    <a:lstStyle/>
                    <a:p>
                      <a:pPr algn="r"/>
                      <a:r>
                        <a:rPr lang="en-US" sz="1100" b="1" dirty="0" smtClean="0">
                          <a:solidFill>
                            <a:schemeClr val="tx1"/>
                          </a:solidFill>
                        </a:rPr>
                        <a:t>Low</a:t>
                      </a:r>
                      <a:endParaRPr lang="en-US" sz="1100" b="1" dirty="0">
                        <a:solidFill>
                          <a:schemeClr val="tx1"/>
                        </a:solidFill>
                      </a:endParaRPr>
                    </a:p>
                  </a:txBody>
                  <a:tcPr anchor="ctr"/>
                </a:tc>
                <a:tc>
                  <a:txBody>
                    <a:bodyPr/>
                    <a:lstStyle/>
                    <a:p>
                      <a:pPr algn="r"/>
                      <a:r>
                        <a:rPr lang="en-US" sz="1100" b="1" dirty="0" smtClean="0">
                          <a:solidFill>
                            <a:schemeClr val="tx1"/>
                          </a:solidFill>
                        </a:rPr>
                        <a:t>Small-Mid</a:t>
                      </a:r>
                      <a:endParaRPr lang="en-US" sz="1100" b="1" dirty="0">
                        <a:solidFill>
                          <a:schemeClr val="tx1"/>
                        </a:solidFill>
                      </a:endParaRPr>
                    </a:p>
                  </a:txBody>
                  <a:tcPr anchor="ctr"/>
                </a:tc>
                <a:tc>
                  <a:txBody>
                    <a:bodyPr/>
                    <a:lstStyle/>
                    <a:p>
                      <a:pPr algn="r"/>
                      <a:r>
                        <a:rPr lang="en-US" sz="1100" b="1" dirty="0" smtClean="0">
                          <a:solidFill>
                            <a:schemeClr val="tx1"/>
                          </a:solidFill>
                        </a:rPr>
                        <a:t>Yes</a:t>
                      </a:r>
                      <a:endParaRPr lang="en-US" sz="1100" b="1" dirty="0">
                        <a:solidFill>
                          <a:schemeClr val="tx1"/>
                        </a:solidFill>
                      </a:endParaRPr>
                    </a:p>
                  </a:txBody>
                  <a:tcPr anchor="ctr"/>
                </a:tc>
                <a:tc>
                  <a:txBody>
                    <a:bodyPr/>
                    <a:lstStyle/>
                    <a:p>
                      <a:pPr algn="r"/>
                      <a:r>
                        <a:rPr lang="en-US" sz="1100" b="1" dirty="0" smtClean="0">
                          <a:solidFill>
                            <a:schemeClr val="tx1"/>
                          </a:solidFill>
                        </a:rPr>
                        <a:t>Years</a:t>
                      </a:r>
                      <a:endParaRPr lang="en-US" sz="1100" b="1" dirty="0">
                        <a:solidFill>
                          <a:schemeClr val="tx1"/>
                        </a:solidFill>
                      </a:endParaRPr>
                    </a:p>
                  </a:txBody>
                  <a:tcPr anchor="ctr"/>
                </a:tc>
              </a:tr>
              <a:tr h="300166">
                <a:tc>
                  <a:txBody>
                    <a:bodyPr/>
                    <a:lstStyle/>
                    <a:p>
                      <a:r>
                        <a:rPr lang="en-US" sz="1100" b="1" dirty="0" smtClean="0">
                          <a:solidFill>
                            <a:schemeClr val="tx1"/>
                          </a:solidFill>
                        </a:rPr>
                        <a:t>Energy-Harvesting Sensor</a:t>
                      </a:r>
                      <a:r>
                        <a:rPr lang="en-US" sz="1100" b="1" baseline="0" dirty="0" smtClean="0">
                          <a:solidFill>
                            <a:schemeClr val="tx1"/>
                          </a:solidFill>
                        </a:rPr>
                        <a:t> </a:t>
                      </a:r>
                      <a:endParaRPr lang="en-US" sz="1100" b="1" dirty="0">
                        <a:solidFill>
                          <a:schemeClr val="tx1"/>
                        </a:solidFill>
                      </a:endParaRPr>
                    </a:p>
                  </a:txBody>
                  <a:tcPr anchor="ctr"/>
                </a:tc>
                <a:tc>
                  <a:txBody>
                    <a:bodyPr/>
                    <a:lstStyle/>
                    <a:p>
                      <a:pPr algn="r"/>
                      <a:r>
                        <a:rPr lang="en-US" sz="1100" b="1" dirty="0" smtClean="0">
                          <a:solidFill>
                            <a:schemeClr val="tx1"/>
                          </a:solidFill>
                        </a:rPr>
                        <a:t>100</a:t>
                      </a:r>
                      <a:endParaRPr lang="en-US" sz="1100" b="1" dirty="0">
                        <a:solidFill>
                          <a:schemeClr val="tx1"/>
                        </a:solidFill>
                      </a:endParaRPr>
                    </a:p>
                  </a:txBody>
                  <a:tcPr anchor="ctr"/>
                </a:tc>
                <a:tc>
                  <a:txBody>
                    <a:bodyPr/>
                    <a:lstStyle/>
                    <a:p>
                      <a:pPr algn="r"/>
                      <a:r>
                        <a:rPr lang="en-US" sz="1100" b="1" dirty="0" smtClean="0">
                          <a:solidFill>
                            <a:schemeClr val="tx1"/>
                          </a:solidFill>
                        </a:rPr>
                        <a:t>10</a:t>
                      </a:r>
                      <a:endParaRPr lang="en-US" sz="1100" b="1" dirty="0">
                        <a:solidFill>
                          <a:schemeClr val="tx1"/>
                        </a:solidFill>
                      </a:endParaRPr>
                    </a:p>
                  </a:txBody>
                  <a:tcPr anchor="ctr"/>
                </a:tc>
                <a:tc>
                  <a:txBody>
                    <a:bodyPr/>
                    <a:lstStyle/>
                    <a:p>
                      <a:pPr algn="r"/>
                      <a:r>
                        <a:rPr lang="en-US" sz="1100" b="1" dirty="0" smtClean="0">
                          <a:solidFill>
                            <a:schemeClr val="tx1"/>
                          </a:solidFill>
                        </a:rPr>
                        <a:t>10s</a:t>
                      </a:r>
                      <a:endParaRPr lang="en-US" sz="1100" b="1" dirty="0">
                        <a:solidFill>
                          <a:schemeClr val="tx1"/>
                        </a:solidFill>
                      </a:endParaRPr>
                    </a:p>
                  </a:txBody>
                  <a:tcPr anchor="ctr"/>
                </a:tc>
                <a:tc>
                  <a:txBody>
                    <a:bodyPr/>
                    <a:lstStyle/>
                    <a:p>
                      <a:pPr algn="r"/>
                      <a:r>
                        <a:rPr lang="en-US" sz="1100" b="1" dirty="0" smtClean="0">
                          <a:solidFill>
                            <a:schemeClr val="tx1"/>
                          </a:solidFill>
                        </a:rPr>
                        <a:t>Low</a:t>
                      </a:r>
                      <a:endParaRPr lang="en-US" sz="1100" b="1" dirty="0">
                        <a:solidFill>
                          <a:schemeClr val="tx1"/>
                        </a:solidFill>
                      </a:endParaRPr>
                    </a:p>
                  </a:txBody>
                  <a:tcPr anchor="ctr"/>
                </a:tc>
                <a:tc>
                  <a:txBody>
                    <a:bodyPr/>
                    <a:lstStyle/>
                    <a:p>
                      <a:pPr algn="r"/>
                      <a:r>
                        <a:rPr lang="en-US" sz="1100" b="1" dirty="0" smtClean="0">
                          <a:solidFill>
                            <a:schemeClr val="tx1"/>
                          </a:solidFill>
                        </a:rPr>
                        <a:t>--</a:t>
                      </a:r>
                      <a:endParaRPr lang="en-US" sz="1100" b="1" dirty="0">
                        <a:solidFill>
                          <a:schemeClr val="tx1"/>
                        </a:solidFill>
                      </a:endParaRPr>
                    </a:p>
                  </a:txBody>
                  <a:tcPr anchor="ctr"/>
                </a:tc>
                <a:tc>
                  <a:txBody>
                    <a:bodyPr/>
                    <a:lstStyle/>
                    <a:p>
                      <a:pPr algn="r"/>
                      <a:r>
                        <a:rPr lang="en-US" sz="1100" b="1" dirty="0" smtClean="0">
                          <a:solidFill>
                            <a:schemeClr val="tx1"/>
                          </a:solidFill>
                        </a:rPr>
                        <a:t>Low</a:t>
                      </a:r>
                      <a:endParaRPr lang="en-US" sz="1100" b="1" dirty="0">
                        <a:solidFill>
                          <a:schemeClr val="tx1"/>
                        </a:solidFill>
                      </a:endParaRPr>
                    </a:p>
                  </a:txBody>
                  <a:tcPr anchor="ctr"/>
                </a:tc>
                <a:tc>
                  <a:txBody>
                    <a:bodyPr/>
                    <a:lstStyle/>
                    <a:p>
                      <a:pPr algn="r"/>
                      <a:r>
                        <a:rPr lang="en-US" sz="1100" b="1" dirty="0" smtClean="0">
                          <a:solidFill>
                            <a:schemeClr val="tx1"/>
                          </a:solidFill>
                        </a:rPr>
                        <a:t>Small</a:t>
                      </a:r>
                      <a:endParaRPr lang="en-US" sz="1100" b="1" dirty="0">
                        <a:solidFill>
                          <a:schemeClr val="tx1"/>
                        </a:solidFill>
                      </a:endParaRPr>
                    </a:p>
                  </a:txBody>
                  <a:tcPr anchor="ctr"/>
                </a:tc>
                <a:tc>
                  <a:txBody>
                    <a:bodyPr/>
                    <a:lstStyle/>
                    <a:p>
                      <a:pPr algn="r"/>
                      <a:r>
                        <a:rPr lang="en-US" sz="1100" b="1" dirty="0" smtClean="0">
                          <a:solidFill>
                            <a:schemeClr val="tx1"/>
                          </a:solidFill>
                        </a:rPr>
                        <a:t>--</a:t>
                      </a:r>
                      <a:endParaRPr lang="en-US" sz="1100" b="1" dirty="0">
                        <a:solidFill>
                          <a:schemeClr val="tx1"/>
                        </a:solidFill>
                      </a:endParaRPr>
                    </a:p>
                  </a:txBody>
                  <a:tcPr anchor="ctr"/>
                </a:tc>
                <a:tc>
                  <a:txBody>
                    <a:bodyPr/>
                    <a:lstStyle/>
                    <a:p>
                      <a:pPr algn="r"/>
                      <a:r>
                        <a:rPr lang="en-US" sz="1100" b="1" smtClean="0">
                          <a:solidFill>
                            <a:schemeClr val="tx1"/>
                          </a:solidFill>
                        </a:rPr>
                        <a:t>Years</a:t>
                      </a:r>
                      <a:endParaRPr lang="en-US" sz="1100" b="1" dirty="0">
                        <a:solidFill>
                          <a:schemeClr val="tx1"/>
                        </a:solidFill>
                      </a:endParaRPr>
                    </a:p>
                  </a:txBody>
                  <a:tcPr anchor="ctr"/>
                </a:tc>
              </a:tr>
              <a:tr h="300166">
                <a:tc>
                  <a:txBody>
                    <a:bodyPr/>
                    <a:lstStyle/>
                    <a:p>
                      <a:r>
                        <a:rPr lang="en-US" sz="1100" b="1" dirty="0" smtClean="0">
                          <a:solidFill>
                            <a:schemeClr val="tx1"/>
                          </a:solidFill>
                        </a:rPr>
                        <a:t>Smart Active Label</a:t>
                      </a:r>
                      <a:endParaRPr lang="en-US" sz="1100" b="1" dirty="0">
                        <a:solidFill>
                          <a:schemeClr val="tx1"/>
                        </a:solidFill>
                      </a:endParaRPr>
                    </a:p>
                  </a:txBody>
                  <a:tcPr anchor="ctr"/>
                </a:tc>
                <a:tc>
                  <a:txBody>
                    <a:bodyPr/>
                    <a:lstStyle/>
                    <a:p>
                      <a:pPr algn="r"/>
                      <a:r>
                        <a:rPr lang="en-US" sz="1100" b="1" dirty="0" smtClean="0">
                          <a:solidFill>
                            <a:schemeClr val="tx1"/>
                          </a:solidFill>
                        </a:rPr>
                        <a:t>100</a:t>
                      </a:r>
                      <a:endParaRPr lang="en-US" sz="1100" b="1" dirty="0">
                        <a:solidFill>
                          <a:schemeClr val="tx1"/>
                        </a:solidFill>
                      </a:endParaRPr>
                    </a:p>
                  </a:txBody>
                  <a:tcPr anchor="ctr"/>
                </a:tc>
                <a:tc>
                  <a:txBody>
                    <a:bodyPr/>
                    <a:lstStyle/>
                    <a:p>
                      <a:pPr algn="r"/>
                      <a:r>
                        <a:rPr lang="en-US" sz="1100" b="1" dirty="0" smtClean="0">
                          <a:solidFill>
                            <a:schemeClr val="tx1"/>
                          </a:solidFill>
                        </a:rPr>
                        <a:t>30</a:t>
                      </a:r>
                      <a:endParaRPr lang="en-US" sz="1100" b="1" dirty="0">
                        <a:solidFill>
                          <a:schemeClr val="tx1"/>
                        </a:solidFill>
                      </a:endParaRPr>
                    </a:p>
                  </a:txBody>
                  <a:tcPr anchor="ctr"/>
                </a:tc>
                <a:tc>
                  <a:txBody>
                    <a:bodyPr/>
                    <a:lstStyle/>
                    <a:p>
                      <a:pPr algn="r"/>
                      <a:r>
                        <a:rPr lang="en-US" sz="1100" b="1" dirty="0" smtClean="0">
                          <a:solidFill>
                            <a:schemeClr val="tx1"/>
                          </a:solidFill>
                        </a:rPr>
                        <a:t>1000s</a:t>
                      </a:r>
                      <a:endParaRPr lang="en-US" sz="1100" b="1" dirty="0">
                        <a:solidFill>
                          <a:schemeClr val="tx1"/>
                        </a:solidFill>
                      </a:endParaRPr>
                    </a:p>
                  </a:txBody>
                  <a:tcPr anchor="ctr"/>
                </a:tc>
                <a:tc>
                  <a:txBody>
                    <a:bodyPr/>
                    <a:lstStyle/>
                    <a:p>
                      <a:pPr algn="r"/>
                      <a:r>
                        <a:rPr lang="en-US" sz="1100" b="1" dirty="0" smtClean="0">
                          <a:solidFill>
                            <a:schemeClr val="tx1"/>
                          </a:solidFill>
                        </a:rPr>
                        <a:t>High</a:t>
                      </a:r>
                      <a:endParaRPr lang="en-US" sz="1100" b="1" dirty="0">
                        <a:solidFill>
                          <a:schemeClr val="tx1"/>
                        </a:solidFill>
                      </a:endParaRPr>
                    </a:p>
                  </a:txBody>
                  <a:tcPr anchor="ctr"/>
                </a:tc>
                <a:tc>
                  <a:txBody>
                    <a:bodyPr/>
                    <a:lstStyle/>
                    <a:p>
                      <a:pPr algn="r"/>
                      <a:r>
                        <a:rPr lang="en-US" sz="1100" b="1" dirty="0" smtClean="0">
                          <a:solidFill>
                            <a:schemeClr val="tx1"/>
                          </a:solidFill>
                        </a:rPr>
                        <a:t>Small</a:t>
                      </a:r>
                      <a:endParaRPr lang="en-US" sz="1100" b="1" dirty="0">
                        <a:solidFill>
                          <a:schemeClr val="tx1"/>
                        </a:solidFill>
                      </a:endParaRPr>
                    </a:p>
                  </a:txBody>
                  <a:tcPr anchor="ctr"/>
                </a:tc>
                <a:tc>
                  <a:txBody>
                    <a:bodyPr/>
                    <a:lstStyle/>
                    <a:p>
                      <a:pPr algn="r"/>
                      <a:r>
                        <a:rPr lang="en-US" sz="1100" b="1" dirty="0" smtClean="0">
                          <a:solidFill>
                            <a:schemeClr val="tx1"/>
                          </a:solidFill>
                        </a:rPr>
                        <a:t>Low</a:t>
                      </a:r>
                      <a:endParaRPr lang="en-US" sz="1100" b="1" dirty="0">
                        <a:solidFill>
                          <a:schemeClr val="tx1"/>
                        </a:solidFill>
                      </a:endParaRPr>
                    </a:p>
                  </a:txBody>
                  <a:tcPr anchor="ctr"/>
                </a:tc>
                <a:tc>
                  <a:txBody>
                    <a:bodyPr/>
                    <a:lstStyle/>
                    <a:p>
                      <a:pPr algn="r"/>
                      <a:r>
                        <a:rPr lang="en-US" sz="1100" b="1" dirty="0" smtClean="0">
                          <a:solidFill>
                            <a:schemeClr val="tx1"/>
                          </a:solidFill>
                        </a:rPr>
                        <a:t>Small</a:t>
                      </a:r>
                      <a:endParaRPr lang="en-US" sz="1100" b="1" dirty="0">
                        <a:solidFill>
                          <a:schemeClr val="tx1"/>
                        </a:solidFill>
                      </a:endParaRPr>
                    </a:p>
                  </a:txBody>
                  <a:tcPr anchor="ctr"/>
                </a:tc>
                <a:tc>
                  <a:txBody>
                    <a:bodyPr/>
                    <a:lstStyle/>
                    <a:p>
                      <a:pPr algn="r"/>
                      <a:r>
                        <a:rPr lang="en-US" sz="1100" b="1" dirty="0" smtClean="0">
                          <a:solidFill>
                            <a:schemeClr val="tx1"/>
                          </a:solidFill>
                        </a:rPr>
                        <a:t>Yes</a:t>
                      </a:r>
                      <a:endParaRPr lang="en-US" sz="1100" b="1" dirty="0">
                        <a:solidFill>
                          <a:schemeClr val="tx1"/>
                        </a:solidFill>
                      </a:endParaRPr>
                    </a:p>
                  </a:txBody>
                  <a:tcPr anchor="ctr"/>
                </a:tc>
                <a:tc>
                  <a:txBody>
                    <a:bodyPr/>
                    <a:lstStyle/>
                    <a:p>
                      <a:pPr algn="r"/>
                      <a:r>
                        <a:rPr lang="en-US" sz="1100" b="1" dirty="0" smtClean="0">
                          <a:solidFill>
                            <a:schemeClr val="tx1"/>
                          </a:solidFill>
                        </a:rPr>
                        <a:t>Days-</a:t>
                      </a:r>
                      <a:r>
                        <a:rPr lang="en-US" sz="1100" b="1" dirty="0" err="1" smtClean="0">
                          <a:solidFill>
                            <a:schemeClr val="tx1"/>
                          </a:solidFill>
                        </a:rPr>
                        <a:t>Mos</a:t>
                      </a:r>
                      <a:endParaRPr lang="en-US" sz="1100" b="1" dirty="0">
                        <a:solidFill>
                          <a:schemeClr val="tx1"/>
                        </a:solidFill>
                      </a:endParaRPr>
                    </a:p>
                  </a:txBody>
                  <a:tcPr anchor="ctr"/>
                </a:tc>
              </a:tr>
              <a:tr h="300166">
                <a:tc>
                  <a:txBody>
                    <a:bodyPr/>
                    <a:lstStyle/>
                    <a:p>
                      <a:r>
                        <a:rPr lang="en-US" sz="1100" b="1" dirty="0" smtClean="0">
                          <a:solidFill>
                            <a:schemeClr val="tx1"/>
                          </a:solidFill>
                        </a:rPr>
                        <a:t>Shelf Label</a:t>
                      </a:r>
                      <a:endParaRPr lang="en-US" sz="1100" b="1" dirty="0">
                        <a:solidFill>
                          <a:schemeClr val="tx1"/>
                        </a:solidFill>
                      </a:endParaRPr>
                    </a:p>
                  </a:txBody>
                  <a:tcPr anchor="ctr"/>
                </a:tc>
                <a:tc>
                  <a:txBody>
                    <a:bodyPr/>
                    <a:lstStyle/>
                    <a:p>
                      <a:pPr algn="r"/>
                      <a:r>
                        <a:rPr lang="en-US" sz="1100" b="1" dirty="0" smtClean="0">
                          <a:solidFill>
                            <a:schemeClr val="tx1"/>
                          </a:solidFill>
                        </a:rPr>
                        <a:t>1000</a:t>
                      </a:r>
                      <a:endParaRPr lang="en-US" sz="1100" b="1" dirty="0">
                        <a:solidFill>
                          <a:schemeClr val="tx1"/>
                        </a:solidFill>
                      </a:endParaRPr>
                    </a:p>
                  </a:txBody>
                  <a:tcPr anchor="ctr"/>
                </a:tc>
                <a:tc>
                  <a:txBody>
                    <a:bodyPr/>
                    <a:lstStyle/>
                    <a:p>
                      <a:pPr algn="r"/>
                      <a:r>
                        <a:rPr lang="en-US" sz="1100" b="1" dirty="0" smtClean="0">
                          <a:solidFill>
                            <a:schemeClr val="tx1"/>
                          </a:solidFill>
                        </a:rPr>
                        <a:t>30</a:t>
                      </a:r>
                      <a:endParaRPr lang="en-US" sz="1100" b="1" dirty="0">
                        <a:solidFill>
                          <a:schemeClr val="tx1"/>
                        </a:solidFill>
                      </a:endParaRPr>
                    </a:p>
                  </a:txBody>
                  <a:tcPr anchor="ctr"/>
                </a:tc>
                <a:tc>
                  <a:txBody>
                    <a:bodyPr/>
                    <a:lstStyle/>
                    <a:p>
                      <a:pPr algn="r"/>
                      <a:r>
                        <a:rPr lang="en-US" sz="1100" b="1" dirty="0" smtClean="0">
                          <a:solidFill>
                            <a:schemeClr val="tx1"/>
                          </a:solidFill>
                        </a:rPr>
                        <a:t>1000s</a:t>
                      </a:r>
                      <a:endParaRPr lang="en-US" sz="1100" b="1" dirty="0">
                        <a:solidFill>
                          <a:schemeClr val="tx1"/>
                        </a:solidFill>
                      </a:endParaRPr>
                    </a:p>
                  </a:txBody>
                  <a:tcPr anchor="ctr"/>
                </a:tc>
                <a:tc>
                  <a:txBody>
                    <a:bodyPr/>
                    <a:lstStyle/>
                    <a:p>
                      <a:pPr algn="r"/>
                      <a:r>
                        <a:rPr lang="en-US" sz="1100" b="1" dirty="0" smtClean="0">
                          <a:solidFill>
                            <a:schemeClr val="tx1"/>
                          </a:solidFill>
                        </a:rPr>
                        <a:t>High</a:t>
                      </a:r>
                      <a:endParaRPr lang="en-US" sz="1100" b="1" dirty="0">
                        <a:solidFill>
                          <a:schemeClr val="tx1"/>
                        </a:solidFill>
                      </a:endParaRPr>
                    </a:p>
                  </a:txBody>
                  <a:tcPr anchor="ctr"/>
                </a:tc>
                <a:tc>
                  <a:txBody>
                    <a:bodyPr/>
                    <a:lstStyle/>
                    <a:p>
                      <a:pPr algn="r"/>
                      <a:r>
                        <a:rPr lang="en-US" sz="1100" b="1" dirty="0" smtClean="0">
                          <a:solidFill>
                            <a:schemeClr val="tx1"/>
                          </a:solidFill>
                        </a:rPr>
                        <a:t>--</a:t>
                      </a:r>
                      <a:endParaRPr lang="en-US" sz="1100" b="1" dirty="0">
                        <a:solidFill>
                          <a:schemeClr val="tx1"/>
                        </a:solidFill>
                      </a:endParaRPr>
                    </a:p>
                  </a:txBody>
                  <a:tcPr anchor="ctr"/>
                </a:tc>
                <a:tc>
                  <a:txBody>
                    <a:bodyPr/>
                    <a:lstStyle/>
                    <a:p>
                      <a:pPr algn="r"/>
                      <a:r>
                        <a:rPr lang="en-US" sz="1100" b="1" dirty="0" smtClean="0">
                          <a:solidFill>
                            <a:schemeClr val="tx1"/>
                          </a:solidFill>
                        </a:rPr>
                        <a:t>Low</a:t>
                      </a:r>
                      <a:endParaRPr lang="en-US" sz="1100" b="1" dirty="0">
                        <a:solidFill>
                          <a:schemeClr val="tx1"/>
                        </a:solidFill>
                      </a:endParaRPr>
                    </a:p>
                  </a:txBody>
                  <a:tcPr anchor="ctr"/>
                </a:tc>
                <a:tc>
                  <a:txBody>
                    <a:bodyPr/>
                    <a:lstStyle/>
                    <a:p>
                      <a:pPr algn="r"/>
                      <a:r>
                        <a:rPr lang="en-US" sz="1100" b="1" dirty="0" smtClean="0">
                          <a:solidFill>
                            <a:schemeClr val="tx1"/>
                          </a:solidFill>
                        </a:rPr>
                        <a:t>Mid-Large</a:t>
                      </a:r>
                      <a:endParaRPr lang="en-US" sz="1100" b="1" dirty="0">
                        <a:solidFill>
                          <a:schemeClr val="tx1"/>
                        </a:solidFill>
                      </a:endParaRPr>
                    </a:p>
                  </a:txBody>
                  <a:tcPr anchor="ctr"/>
                </a:tc>
                <a:tc>
                  <a:txBody>
                    <a:bodyPr/>
                    <a:lstStyle/>
                    <a:p>
                      <a:pPr algn="r"/>
                      <a:r>
                        <a:rPr lang="en-US" sz="1100" b="1" dirty="0" smtClean="0">
                          <a:solidFill>
                            <a:schemeClr val="tx1"/>
                          </a:solidFill>
                        </a:rPr>
                        <a:t>No</a:t>
                      </a:r>
                      <a:endParaRPr lang="en-US" sz="1100" b="1" dirty="0">
                        <a:solidFill>
                          <a:schemeClr val="tx1"/>
                        </a:solidFill>
                      </a:endParaRPr>
                    </a:p>
                  </a:txBody>
                  <a:tcPr anchor="ctr"/>
                </a:tc>
                <a:tc>
                  <a:txBody>
                    <a:bodyPr/>
                    <a:lstStyle/>
                    <a:p>
                      <a:pPr algn="r"/>
                      <a:r>
                        <a:rPr lang="en-US" sz="1100" b="1" dirty="0" smtClean="0">
                          <a:solidFill>
                            <a:schemeClr val="tx1"/>
                          </a:solidFill>
                        </a:rPr>
                        <a:t>Months</a:t>
                      </a:r>
                      <a:endParaRPr lang="en-US" sz="1100" b="1" dirty="0">
                        <a:solidFill>
                          <a:schemeClr val="tx1"/>
                        </a:solidFill>
                      </a:endParaRPr>
                    </a:p>
                  </a:txBody>
                  <a:tcPr anchor="ctr"/>
                </a:tc>
              </a:tr>
            </a:tbl>
          </a:graphicData>
        </a:graphic>
      </p:graphicFrame>
      <p:sp>
        <p:nvSpPr>
          <p:cNvPr id="6" name="Slide Number Placeholder 5"/>
          <p:cNvSpPr>
            <a:spLocks noGrp="1"/>
          </p:cNvSpPr>
          <p:nvPr>
            <p:ph type="sldNum" sz="quarter" idx="12"/>
          </p:nvPr>
        </p:nvSpPr>
        <p:spPr/>
        <p:txBody>
          <a:bodyPr/>
          <a:lstStyle/>
          <a:p>
            <a:fld id="{DDC65801-2451-43E5-82AE-8B0A0FE9D452}" type="slidenum">
              <a:rPr lang="en-US" smtClean="0"/>
              <a:pPr/>
              <a:t>5</a:t>
            </a:fld>
            <a:endParaRPr lang="en-US"/>
          </a:p>
        </p:txBody>
      </p:sp>
      <p:sp>
        <p:nvSpPr>
          <p:cNvPr id="7" name="フッター プレースホルダ 2"/>
          <p:cNvSpPr>
            <a:spLocks noGrp="1"/>
          </p:cNvSpPr>
          <p:nvPr>
            <p:ph type="ftr" sz="quarter" idx="11"/>
          </p:nvPr>
        </p:nvSpPr>
        <p:spPr>
          <a:xfrm>
            <a:off x="5436096" y="6475413"/>
            <a:ext cx="3124200" cy="184666"/>
          </a:xfrm>
          <a:noFill/>
        </p:spPr>
        <p:txBody>
          <a:bodyPr/>
          <a:lstStyle/>
          <a:p>
            <a:r>
              <a:rPr lang="en-US" altLang="ja-JP" dirty="0" err="1" smtClean="0"/>
              <a:t>Chunhui</a:t>
            </a:r>
            <a:r>
              <a:rPr lang="en-US" altLang="ja-JP" dirty="0" smtClean="0"/>
              <a:t> Zhu/</a:t>
            </a:r>
            <a:r>
              <a:rPr lang="en-US" altLang="ja-JP" dirty="0" smtClean="0"/>
              <a:t>Samsung</a:t>
            </a:r>
            <a:endParaRPr lang="en-US" altLang="ja-JP" dirty="0"/>
          </a:p>
        </p:txBody>
      </p:sp>
      <p:sp>
        <p:nvSpPr>
          <p:cNvPr id="8"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Tree>
    <p:extLst>
      <p:ext uri="{BB962C8B-B14F-4D97-AF65-F5344CB8AC3E}">
        <p14:creationId xmlns:p14="http://schemas.microsoft.com/office/powerpoint/2010/main" val="1153556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20888"/>
            <a:ext cx="7772400" cy="1066800"/>
          </a:xfrm>
        </p:spPr>
        <p:txBody>
          <a:bodyPr/>
          <a:lstStyle/>
          <a:p>
            <a:r>
              <a:rPr lang="en-US" dirty="0" smtClean="0"/>
              <a:t>Backup Slides</a:t>
            </a:r>
            <a:endParaRPr lang="en-US" dirty="0"/>
          </a:p>
        </p:txBody>
      </p:sp>
      <p:sp>
        <p:nvSpPr>
          <p:cNvPr id="5" name="Footer Placeholder 4"/>
          <p:cNvSpPr>
            <a:spLocks noGrp="1"/>
          </p:cNvSpPr>
          <p:nvPr>
            <p:ph type="ftr" sz="quarter" idx="11"/>
          </p:nvPr>
        </p:nvSpPr>
        <p:spPr/>
        <p:txBody>
          <a:bodyPr/>
          <a:lstStyle/>
          <a:p>
            <a:r>
              <a:rPr lang="en-US" altLang="ja-JP" smtClean="0"/>
              <a:t>Chunhui Zhu / Samsung</a:t>
            </a:r>
            <a:endParaRPr lang="en-US" altLang="ja-JP" dirty="0"/>
          </a:p>
        </p:txBody>
      </p:sp>
      <p:sp>
        <p:nvSpPr>
          <p:cNvPr id="6" name="Slide Number Placeholder 5"/>
          <p:cNvSpPr>
            <a:spLocks noGrp="1"/>
          </p:cNvSpPr>
          <p:nvPr>
            <p:ph type="sldNum" sz="quarter" idx="12"/>
          </p:nvPr>
        </p:nvSpPr>
        <p:spPr/>
        <p:txBody>
          <a:bodyPr/>
          <a:lstStyle/>
          <a:p>
            <a:pPr>
              <a:defRPr/>
            </a:pPr>
            <a:r>
              <a:rPr lang="en-US" altLang="ja-JP" smtClean="0"/>
              <a:t>Slide </a:t>
            </a:r>
            <a:fld id="{49780912-06D0-44A5-8D71-81D0A97D2CA8}" type="slidenum">
              <a:rPr lang="en-US" altLang="ja-JP" smtClean="0"/>
              <a:pPr>
                <a:defRPr/>
              </a:pPr>
              <a:t>6</a:t>
            </a:fld>
            <a:endParaRPr lang="en-US" altLang="ja-JP"/>
          </a:p>
        </p:txBody>
      </p:sp>
      <p:sp>
        <p:nvSpPr>
          <p:cNvPr id="8" name="日付プレースホルダ 1"/>
          <p:cNvSpPr txBox="1">
            <a:spLocks/>
          </p:cNvSpPr>
          <p:nvPr/>
        </p:nvSpPr>
        <p:spPr bwMode="auto">
          <a:xfrm>
            <a:off x="683568" y="405244"/>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kumimoji="0" sz="1400" b="1"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1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1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1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1200" kern="1200">
                <a:solidFill>
                  <a:schemeClr val="tx1"/>
                </a:solidFill>
                <a:latin typeface="Times New Roman" pitchFamily="18" charset="0"/>
                <a:ea typeface="ＭＳ Ｐゴシック" charset="-128"/>
                <a:cs typeface="+mn-cs"/>
              </a:defRPr>
            </a:lvl9pPr>
          </a:lstStyle>
          <a:p>
            <a:r>
              <a:rPr lang="en-US" altLang="ja-JP" dirty="0" smtClean="0"/>
              <a:t>Aug 2013</a:t>
            </a:r>
            <a:endParaRPr lang="en-US" altLang="ja-JP" dirty="0"/>
          </a:p>
        </p:txBody>
      </p:sp>
    </p:spTree>
    <p:extLst>
      <p:ext uri="{BB962C8B-B14F-4D97-AF65-F5344CB8AC3E}">
        <p14:creationId xmlns:p14="http://schemas.microsoft.com/office/powerpoint/2010/main" val="2338751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Smart Utility (Gas &amp; Water Meter)</a:t>
            </a:r>
            <a:endParaRPr lang="zh-CN" altLang="en-US" dirty="0"/>
          </a:p>
        </p:txBody>
      </p:sp>
      <p:sp>
        <p:nvSpPr>
          <p:cNvPr id="3" name="Content Placeholder 2"/>
          <p:cNvSpPr>
            <a:spLocks noGrp="1"/>
          </p:cNvSpPr>
          <p:nvPr>
            <p:ph idx="1"/>
          </p:nvPr>
        </p:nvSpPr>
        <p:spPr>
          <a:xfrm>
            <a:off x="457200" y="1600201"/>
            <a:ext cx="8229600" cy="1752599"/>
          </a:xfrm>
        </p:spPr>
        <p:txBody>
          <a:bodyPr>
            <a:noAutofit/>
          </a:bodyPr>
          <a:lstStyle/>
          <a:p>
            <a:r>
              <a:rPr lang="en-US" altLang="zh-CN" sz="2200" dirty="0" smtClean="0"/>
              <a:t>Smart electricity meter market has enjoyed the strong growth for several years. But the smart gas and water meter market has just started.</a:t>
            </a:r>
          </a:p>
          <a:p>
            <a:r>
              <a:rPr lang="en-US" altLang="zh-CN" sz="2200" dirty="0" smtClean="0"/>
              <a:t>Unlike smart electricity meters, smart gas and water meters are battery powered. </a:t>
            </a:r>
          </a:p>
        </p:txBody>
      </p:sp>
      <p:pic>
        <p:nvPicPr>
          <p:cNvPr id="5" name="Picture 4" descr="gas_meters_jan_2012.jpg"/>
          <p:cNvPicPr>
            <a:picLocks noChangeAspect="1"/>
          </p:cNvPicPr>
          <p:nvPr/>
        </p:nvPicPr>
        <p:blipFill>
          <a:blip r:embed="rId2" cstate="print"/>
          <a:stretch>
            <a:fillRect/>
          </a:stretch>
        </p:blipFill>
        <p:spPr>
          <a:xfrm>
            <a:off x="3491880" y="3429000"/>
            <a:ext cx="5135318" cy="2892896"/>
          </a:xfrm>
          <a:prstGeom prst="rect">
            <a:avLst/>
          </a:prstGeom>
        </p:spPr>
      </p:pic>
      <p:sp>
        <p:nvSpPr>
          <p:cNvPr id="6" name="Content Placeholder 2"/>
          <p:cNvSpPr txBox="1">
            <a:spLocks/>
          </p:cNvSpPr>
          <p:nvPr/>
        </p:nvSpPr>
        <p:spPr>
          <a:xfrm>
            <a:off x="457200" y="3505200"/>
            <a:ext cx="2971800" cy="29718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200" b="0" i="0" u="none" strike="noStrike" kern="1200" cap="none" spc="0" normalizeH="0" baseline="0" noProof="0" dirty="0" smtClean="0">
                <a:ln>
                  <a:noFill/>
                </a:ln>
                <a:solidFill>
                  <a:schemeClr val="tx1"/>
                </a:solidFill>
                <a:effectLst/>
                <a:uLnTx/>
                <a:uFillTx/>
                <a:latin typeface="+mn-lt"/>
                <a:ea typeface="+mn-ea"/>
                <a:cs typeface="+mn-cs"/>
              </a:rPr>
              <a:t>The network</a:t>
            </a:r>
            <a:r>
              <a:rPr kumimoji="0" lang="en-US" altLang="zh-CN" sz="2200" b="0" i="0" u="none" strike="noStrike" kern="1200" cap="none" spc="0" normalizeH="0" noProof="0" dirty="0" smtClean="0">
                <a:ln>
                  <a:noFill/>
                </a:ln>
                <a:solidFill>
                  <a:schemeClr val="tx1"/>
                </a:solidFill>
                <a:effectLst/>
                <a:uLnTx/>
                <a:uFillTx/>
                <a:latin typeface="+mn-lt"/>
                <a:ea typeface="+mn-ea"/>
                <a:cs typeface="+mn-cs"/>
              </a:rPr>
              <a:t> size of the utility network may be very large and are away from the management office, which making changing batteries costly.</a:t>
            </a:r>
            <a:endParaRPr kumimoji="0" lang="en-US" altLang="zh-CN"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fld id="{DDC65801-2451-43E5-82AE-8B0A0FE9D452}" type="slidenum">
              <a:rPr lang="en-US" smtClean="0"/>
              <a:pPr/>
              <a:t>7</a:t>
            </a:fld>
            <a:endParaRPr lang="en-US"/>
          </a:p>
        </p:txBody>
      </p:sp>
      <p:sp>
        <p:nvSpPr>
          <p:cNvPr id="8" name="フッター プレースホルダ 2"/>
          <p:cNvSpPr>
            <a:spLocks noGrp="1"/>
          </p:cNvSpPr>
          <p:nvPr>
            <p:ph type="ftr" sz="quarter" idx="11"/>
          </p:nvPr>
        </p:nvSpPr>
        <p:spPr>
          <a:xfrm>
            <a:off x="5436096" y="6475413"/>
            <a:ext cx="3124200" cy="184666"/>
          </a:xfrm>
          <a:noFill/>
        </p:spPr>
        <p:txBody>
          <a:bodyPr/>
          <a:lstStyle/>
          <a:p>
            <a:r>
              <a:rPr lang="en-US" altLang="ja-JP" dirty="0" err="1" smtClean="0"/>
              <a:t>Chunhui</a:t>
            </a:r>
            <a:r>
              <a:rPr lang="en-US" altLang="ja-JP" dirty="0" smtClean="0"/>
              <a:t> Zhu/</a:t>
            </a:r>
            <a:r>
              <a:rPr lang="en-US" altLang="ja-JP" dirty="0" smtClean="0"/>
              <a:t>Samsung</a:t>
            </a:r>
            <a:endParaRPr lang="en-US" altLang="ja-JP" dirty="0"/>
          </a:p>
        </p:txBody>
      </p:sp>
      <p:sp>
        <p:nvSpPr>
          <p:cNvPr id="9"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Automation</a:t>
            </a:r>
            <a:endParaRPr lang="en-US" dirty="0"/>
          </a:p>
        </p:txBody>
      </p:sp>
      <p:sp>
        <p:nvSpPr>
          <p:cNvPr id="3" name="Content Placeholder 2"/>
          <p:cNvSpPr>
            <a:spLocks noGrp="1"/>
          </p:cNvSpPr>
          <p:nvPr>
            <p:ph idx="1"/>
          </p:nvPr>
        </p:nvSpPr>
        <p:spPr>
          <a:xfrm>
            <a:off x="685800" y="1981200"/>
            <a:ext cx="4030216" cy="4114800"/>
          </a:xfrm>
        </p:spPr>
        <p:txBody>
          <a:bodyPr>
            <a:normAutofit fontScale="70000" lnSpcReduction="20000"/>
          </a:bodyPr>
          <a:lstStyle/>
          <a:p>
            <a:r>
              <a:rPr lang="en-US" dirty="0" smtClean="0"/>
              <a:t>Can be used to </a:t>
            </a:r>
          </a:p>
          <a:p>
            <a:pPr lvl="1"/>
            <a:r>
              <a:rPr lang="en-US" dirty="0" smtClean="0"/>
              <a:t>Manage commercial and industrial buildings intelligently</a:t>
            </a:r>
          </a:p>
          <a:p>
            <a:pPr lvl="1"/>
            <a:r>
              <a:rPr lang="en-US" dirty="0" smtClean="0"/>
              <a:t>Reduce energy use</a:t>
            </a:r>
          </a:p>
          <a:p>
            <a:pPr lvl="1"/>
            <a:r>
              <a:rPr lang="en-US" dirty="0" smtClean="0"/>
              <a:t>Provide intelligent lighting and HAVC control</a:t>
            </a:r>
          </a:p>
          <a:p>
            <a:r>
              <a:rPr lang="en-US" dirty="0" smtClean="0"/>
              <a:t>Potentially large amount of sensor devices;</a:t>
            </a:r>
          </a:p>
          <a:p>
            <a:r>
              <a:rPr lang="en-US" dirty="0" smtClean="0"/>
              <a:t>In some situations batteries are difficult to be changes.</a:t>
            </a:r>
          </a:p>
          <a:p>
            <a:pPr lvl="1"/>
            <a:r>
              <a:rPr lang="en-US" dirty="0" smtClean="0"/>
              <a:t>Sensors on ceilings or other hard-to-reach places.</a:t>
            </a:r>
          </a:p>
        </p:txBody>
      </p:sp>
      <p:sp>
        <p:nvSpPr>
          <p:cNvPr id="6" name="Slide Number Placeholder 5"/>
          <p:cNvSpPr>
            <a:spLocks noGrp="1"/>
          </p:cNvSpPr>
          <p:nvPr>
            <p:ph type="sldNum" sz="quarter" idx="12"/>
          </p:nvPr>
        </p:nvSpPr>
        <p:spPr/>
        <p:txBody>
          <a:bodyPr/>
          <a:lstStyle/>
          <a:p>
            <a:pPr>
              <a:defRPr/>
            </a:pPr>
            <a:r>
              <a:rPr lang="en-US" altLang="ja-JP" smtClean="0"/>
              <a:t>Slide </a:t>
            </a:r>
            <a:fld id="{49780912-06D0-44A5-8D71-81D0A97D2CA8}" type="slidenum">
              <a:rPr lang="en-US" altLang="ja-JP" smtClean="0"/>
              <a:pPr>
                <a:defRPr/>
              </a:pPr>
              <a:t>8</a:t>
            </a:fld>
            <a:endParaRPr lang="en-US" altLang="ja-JP"/>
          </a:p>
        </p:txBody>
      </p:sp>
      <p:pic>
        <p:nvPicPr>
          <p:cNvPr id="36866" name="Picture 2" descr="Offices"/>
          <p:cNvPicPr>
            <a:picLocks noChangeAspect="1" noChangeArrowheads="1"/>
          </p:cNvPicPr>
          <p:nvPr/>
        </p:nvPicPr>
        <p:blipFill>
          <a:blip r:embed="rId2" cstate="print"/>
          <a:srcRect/>
          <a:stretch>
            <a:fillRect/>
          </a:stretch>
        </p:blipFill>
        <p:spPr bwMode="auto">
          <a:xfrm>
            <a:off x="6660232" y="1988840"/>
            <a:ext cx="1895475" cy="1257301"/>
          </a:xfrm>
          <a:prstGeom prst="rect">
            <a:avLst/>
          </a:prstGeom>
          <a:noFill/>
        </p:spPr>
      </p:pic>
      <p:pic>
        <p:nvPicPr>
          <p:cNvPr id="36868" name="Picture 4" descr="Warehouses"/>
          <p:cNvPicPr>
            <a:picLocks noChangeAspect="1" noChangeArrowheads="1"/>
          </p:cNvPicPr>
          <p:nvPr/>
        </p:nvPicPr>
        <p:blipFill>
          <a:blip r:embed="rId3" cstate="print"/>
          <a:srcRect/>
          <a:stretch>
            <a:fillRect/>
          </a:stretch>
        </p:blipFill>
        <p:spPr bwMode="auto">
          <a:xfrm>
            <a:off x="4788024" y="3429000"/>
            <a:ext cx="1895475" cy="1257301"/>
          </a:xfrm>
          <a:prstGeom prst="rect">
            <a:avLst/>
          </a:prstGeom>
          <a:noFill/>
        </p:spPr>
      </p:pic>
      <p:pic>
        <p:nvPicPr>
          <p:cNvPr id="36870" name="Picture 6" descr="ParkingGarage3"/>
          <p:cNvPicPr>
            <a:picLocks noChangeAspect="1" noChangeArrowheads="1"/>
          </p:cNvPicPr>
          <p:nvPr/>
        </p:nvPicPr>
        <p:blipFill>
          <a:blip r:embed="rId4" cstate="print"/>
          <a:srcRect/>
          <a:stretch>
            <a:fillRect/>
          </a:stretch>
        </p:blipFill>
        <p:spPr bwMode="auto">
          <a:xfrm>
            <a:off x="6660232" y="4869160"/>
            <a:ext cx="1905000" cy="1266826"/>
          </a:xfrm>
          <a:prstGeom prst="rect">
            <a:avLst/>
          </a:prstGeom>
          <a:noFill/>
        </p:spPr>
      </p:pic>
      <p:sp>
        <p:nvSpPr>
          <p:cNvPr id="9" name="フッター プレースホルダ 2"/>
          <p:cNvSpPr>
            <a:spLocks noGrp="1"/>
          </p:cNvSpPr>
          <p:nvPr>
            <p:ph type="ftr" sz="quarter" idx="11"/>
          </p:nvPr>
        </p:nvSpPr>
        <p:spPr>
          <a:xfrm>
            <a:off x="5436096" y="6475413"/>
            <a:ext cx="3124200" cy="184666"/>
          </a:xfrm>
          <a:noFill/>
        </p:spPr>
        <p:txBody>
          <a:bodyPr/>
          <a:lstStyle/>
          <a:p>
            <a:r>
              <a:rPr lang="en-US" altLang="ja-JP" dirty="0" err="1" smtClean="0"/>
              <a:t>Chunhui</a:t>
            </a:r>
            <a:r>
              <a:rPr lang="en-US" altLang="ja-JP" dirty="0" smtClean="0"/>
              <a:t> Zhu/</a:t>
            </a:r>
            <a:r>
              <a:rPr lang="en-US" altLang="ja-JP" dirty="0" smtClean="0"/>
              <a:t>Samsung</a:t>
            </a:r>
            <a:endParaRPr lang="en-US" altLang="ja-JP" dirty="0"/>
          </a:p>
        </p:txBody>
      </p:sp>
      <p:sp>
        <p:nvSpPr>
          <p:cNvPr id="10"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Inventory / Warehouse Management </a:t>
            </a:r>
            <a:endParaRPr lang="en-US" dirty="0"/>
          </a:p>
        </p:txBody>
      </p:sp>
      <p:sp>
        <p:nvSpPr>
          <p:cNvPr id="3" name="Content Placeholder 2"/>
          <p:cNvSpPr>
            <a:spLocks noGrp="1"/>
          </p:cNvSpPr>
          <p:nvPr>
            <p:ph idx="1"/>
          </p:nvPr>
        </p:nvSpPr>
        <p:spPr>
          <a:xfrm>
            <a:off x="685800" y="1981200"/>
            <a:ext cx="5326360" cy="2383904"/>
          </a:xfrm>
        </p:spPr>
        <p:txBody>
          <a:bodyPr>
            <a:normAutofit fontScale="70000" lnSpcReduction="20000"/>
          </a:bodyPr>
          <a:lstStyle/>
          <a:p>
            <a:r>
              <a:rPr lang="en-US" dirty="0" smtClean="0"/>
              <a:t>Potentially large amount of devices;</a:t>
            </a:r>
          </a:p>
          <a:p>
            <a:r>
              <a:rPr lang="en-US" dirty="0" smtClean="0"/>
              <a:t>Devices may be movable or portable so finding a device for changing its battery could be difficult;</a:t>
            </a:r>
          </a:p>
          <a:p>
            <a:r>
              <a:rPr lang="en-US" dirty="0" smtClean="0"/>
              <a:t>Devices need to be made fairly small in order to be attached to some products they are tracking;</a:t>
            </a:r>
            <a:endParaRPr lang="en-US" dirty="0"/>
          </a:p>
        </p:txBody>
      </p:sp>
      <p:sp>
        <p:nvSpPr>
          <p:cNvPr id="4" name="Slide Number Placeholder 3"/>
          <p:cNvSpPr>
            <a:spLocks noGrp="1"/>
          </p:cNvSpPr>
          <p:nvPr>
            <p:ph type="sldNum" sz="quarter" idx="12"/>
          </p:nvPr>
        </p:nvSpPr>
        <p:spPr/>
        <p:txBody>
          <a:bodyPr/>
          <a:lstStyle/>
          <a:p>
            <a:fld id="{DDC65801-2451-43E5-82AE-8B0A0FE9D452}" type="slidenum">
              <a:rPr lang="en-US" smtClean="0"/>
              <a:pPr/>
              <a:t>9</a:t>
            </a:fld>
            <a:endParaRPr lang="en-US"/>
          </a:p>
        </p:txBody>
      </p:sp>
      <p:pic>
        <p:nvPicPr>
          <p:cNvPr id="16386" name="Picture 2" descr="Warehouse Management"/>
          <p:cNvPicPr>
            <a:picLocks noChangeAspect="1" noChangeArrowheads="1"/>
          </p:cNvPicPr>
          <p:nvPr/>
        </p:nvPicPr>
        <p:blipFill>
          <a:blip r:embed="rId2" cstate="print"/>
          <a:srcRect/>
          <a:stretch>
            <a:fillRect/>
          </a:stretch>
        </p:blipFill>
        <p:spPr bwMode="auto">
          <a:xfrm>
            <a:off x="5868144" y="2132856"/>
            <a:ext cx="2708263" cy="1800200"/>
          </a:xfrm>
          <a:prstGeom prst="rect">
            <a:avLst/>
          </a:prstGeom>
          <a:noFill/>
        </p:spPr>
      </p:pic>
      <p:pic>
        <p:nvPicPr>
          <p:cNvPr id="16389" name="Picture 5"/>
          <p:cNvPicPr>
            <a:picLocks noChangeAspect="1" noChangeArrowheads="1"/>
          </p:cNvPicPr>
          <p:nvPr/>
        </p:nvPicPr>
        <p:blipFill>
          <a:blip r:embed="rId3" cstate="print"/>
          <a:srcRect/>
          <a:stretch>
            <a:fillRect/>
          </a:stretch>
        </p:blipFill>
        <p:spPr bwMode="auto">
          <a:xfrm>
            <a:off x="5652120" y="4293096"/>
            <a:ext cx="2931631" cy="1872208"/>
          </a:xfrm>
          <a:prstGeom prst="rect">
            <a:avLst/>
          </a:prstGeom>
          <a:noFill/>
          <a:ln w="9525">
            <a:noFill/>
            <a:miter lim="800000"/>
            <a:headEnd/>
            <a:tailEnd/>
          </a:ln>
        </p:spPr>
      </p:pic>
      <p:pic>
        <p:nvPicPr>
          <p:cNvPr id="16390" name="Picture 6"/>
          <p:cNvPicPr>
            <a:picLocks noChangeAspect="1" noChangeArrowheads="1"/>
          </p:cNvPicPr>
          <p:nvPr/>
        </p:nvPicPr>
        <p:blipFill>
          <a:blip r:embed="rId4" cstate="print"/>
          <a:srcRect/>
          <a:stretch>
            <a:fillRect/>
          </a:stretch>
        </p:blipFill>
        <p:spPr bwMode="auto">
          <a:xfrm>
            <a:off x="899592" y="4221088"/>
            <a:ext cx="3744416" cy="1935672"/>
          </a:xfrm>
          <a:prstGeom prst="rect">
            <a:avLst/>
          </a:prstGeom>
          <a:noFill/>
          <a:ln w="9525">
            <a:noFill/>
            <a:miter lim="800000"/>
            <a:headEnd/>
            <a:tailEnd/>
          </a:ln>
        </p:spPr>
      </p:pic>
      <p:sp>
        <p:nvSpPr>
          <p:cNvPr id="9" name="フッター プレースホルダ 2"/>
          <p:cNvSpPr>
            <a:spLocks noGrp="1"/>
          </p:cNvSpPr>
          <p:nvPr>
            <p:ph type="ftr" sz="quarter" idx="11"/>
          </p:nvPr>
        </p:nvSpPr>
        <p:spPr>
          <a:xfrm>
            <a:off x="5436096" y="6475413"/>
            <a:ext cx="3124200" cy="184666"/>
          </a:xfrm>
          <a:noFill/>
        </p:spPr>
        <p:txBody>
          <a:bodyPr/>
          <a:lstStyle/>
          <a:p>
            <a:r>
              <a:rPr lang="en-US" altLang="ja-JP" dirty="0" err="1" smtClean="0"/>
              <a:t>Chunhui</a:t>
            </a:r>
            <a:r>
              <a:rPr lang="en-US" altLang="ja-JP" dirty="0" smtClean="0"/>
              <a:t> Zhu/</a:t>
            </a:r>
            <a:r>
              <a:rPr lang="en-US" altLang="ja-JP" dirty="0" smtClean="0"/>
              <a:t>Samsung</a:t>
            </a:r>
            <a:endParaRPr lang="en-US" altLang="ja-JP" dirty="0"/>
          </a:p>
        </p:txBody>
      </p:sp>
      <p:sp>
        <p:nvSpPr>
          <p:cNvPr id="10" name="日付プレースホルダ 1"/>
          <p:cNvSpPr>
            <a:spLocks noGrp="1"/>
          </p:cNvSpPr>
          <p:nvPr>
            <p:ph type="dt" sz="quarter" idx="10"/>
          </p:nvPr>
        </p:nvSpPr>
        <p:spPr>
          <a:xfrm>
            <a:off x="685800" y="378281"/>
            <a:ext cx="1600200" cy="215444"/>
          </a:xfrm>
          <a:noFill/>
        </p:spPr>
        <p:txBody>
          <a:bodyPr/>
          <a:lstStyle/>
          <a:p>
            <a:r>
              <a:rPr lang="en-US" altLang="ja-JP" dirty="0" smtClean="0"/>
              <a:t>Aug 2013</a:t>
            </a:r>
            <a:endParaRPr lang="en-US" altLang="ja-JP"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6"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6"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9322</TotalTime>
  <Words>1072</Words>
  <Application>Microsoft Office PowerPoint</Application>
  <PresentationFormat>On-screen Show (4:3)</PresentationFormat>
  <Paragraphs>322</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IEEE-P802_15</vt:lpstr>
      <vt:lpstr>Visio</vt:lpstr>
      <vt:lpstr>PowerPoint Presentation</vt:lpstr>
      <vt:lpstr>ULP Application Summary</vt:lpstr>
      <vt:lpstr>What Applications May Need ULP?</vt:lpstr>
      <vt:lpstr>Wireless Sensor Market Analysis</vt:lpstr>
      <vt:lpstr>Application Requirements</vt:lpstr>
      <vt:lpstr>Backup Slides</vt:lpstr>
      <vt:lpstr>Smart Utility (Gas &amp; Water Meter)</vt:lpstr>
      <vt:lpstr>Building Automation</vt:lpstr>
      <vt:lpstr>Inventory / Warehouse Management </vt:lpstr>
      <vt:lpstr>Medical / Health Care</vt:lpstr>
      <vt:lpstr>Retail Service</vt:lpstr>
      <vt:lpstr>Telecom Service</vt:lpstr>
      <vt:lpstr>Industrial/Infrastructure Monitoring</vt:lpstr>
      <vt:lpstr>Environment Monitoring</vt:lpstr>
      <vt:lpstr>Energy Harvesting/ Wirelessly Charged Sensors</vt:lpstr>
      <vt:lpstr>Smart Active Label</vt:lpstr>
      <vt:lpstr>Reference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of ULP Wireless Sensors</dc:title>
  <dc:creator>Chunhui Zhu</dc:creator>
  <dc:description>15-12-0258-00-0ulp</dc:description>
  <cp:lastModifiedBy>Template</cp:lastModifiedBy>
  <cp:revision>108</cp:revision>
  <cp:lastPrinted>1998-02-10T13:28:06Z</cp:lastPrinted>
  <dcterms:created xsi:type="dcterms:W3CDTF">2010-11-09T05:34:29Z</dcterms:created>
  <dcterms:modified xsi:type="dcterms:W3CDTF">2013-08-07T23:59:54Z</dcterms:modified>
</cp:coreProperties>
</file>