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4"/>
  </p:notesMasterIdLst>
  <p:handoutMasterIdLst>
    <p:handoutMasterId r:id="rId15"/>
  </p:handoutMasterIdLst>
  <p:sldIdLst>
    <p:sldId id="259" r:id="rId3"/>
    <p:sldId id="347" r:id="rId4"/>
    <p:sldId id="350" r:id="rId5"/>
    <p:sldId id="348" r:id="rId6"/>
    <p:sldId id="358" r:id="rId7"/>
    <p:sldId id="355" r:id="rId8"/>
    <p:sldId id="360" r:id="rId9"/>
    <p:sldId id="356" r:id="rId10"/>
    <p:sldId id="354" r:id="rId11"/>
    <p:sldId id="352" r:id="rId12"/>
    <p:sldId id="35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E8E8F6"/>
    <a:srgbClr val="CDCDEC"/>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8392" autoAdjust="0"/>
    <p:restoredTop sz="91697" autoAdjust="0"/>
  </p:normalViewPr>
  <p:slideViewPr>
    <p:cSldViewPr>
      <p:cViewPr>
        <p:scale>
          <a:sx n="68" d="100"/>
          <a:sy n="68" d="100"/>
        </p:scale>
        <p:origin x="-1050" y="-156"/>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914" y="-84"/>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xmlns=""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xmlns=""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7</a:t>
            </a:fld>
            <a:endParaRPr lang="en-US" altLang="ko-K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8</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altLang="ko-KR" smtClean="0"/>
              <a:t>&lt;July 2013&gt;</a:t>
            </a:r>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&lt;July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&lt;July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&lt;July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&lt;July 2013&gt;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&lt;July 2013&gt;</a:t>
            </a:r>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&lt;July 2013&gt;</a:t>
            </a:r>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&lt;July 2013&gt;</a:t>
            </a:r>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&lt;July 2013&gt;</a:t>
            </a:r>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&lt;July 2013&gt;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&lt;July 2013&gt;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&lt;July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&lt;July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&lt;July 2013&gt;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&lt;July 2013&gt;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&lt;July 2013&gt;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&lt;July 2013&gt;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sz="1400" b="1" dirty="0" smtClean="0"/>
              <a:t>15-13-0473-00-0008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hf hdr="0" ft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&lt;July 2013&gt;</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bjkwak@etri.re.kr"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July 18,</a:t>
            </a:r>
            <a:r>
              <a:rPr lang="en-US" altLang="ko-KR" sz="1600" dirty="0" smtClean="0">
                <a:solidFill>
                  <a:srgbClr val="FF0000"/>
                </a:solidFill>
                <a:ea typeface="굴림" pitchFamily="50" charset="-127"/>
              </a:rPr>
              <a:t> 2013</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solidFill>
                  <a:schemeClr val="tx2"/>
                </a:solidFill>
                <a:ea typeface="굴림" pitchFamily="50" charset="-127"/>
              </a:rPr>
              <a:t>Myung Jong Lee [CUNY]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err="1">
                <a:solidFill>
                  <a:schemeClr val="tx2"/>
                </a:solidFill>
                <a:ea typeface="굴림" pitchFamily="50" charset="-127"/>
              </a:rPr>
              <a:t>Dept</a:t>
            </a:r>
            <a:r>
              <a:rPr lang="en-US" altLang="ko-KR" sz="1600" dirty="0">
                <a:solidFill>
                  <a:schemeClr val="tx2"/>
                </a:solidFill>
                <a:ea typeface="굴림" pitchFamily="50" charset="-127"/>
              </a:rPr>
              <a:t> of EE, CUNY, 140</a:t>
            </a:r>
            <a:r>
              <a:rPr lang="en-US" altLang="ko-KR" sz="1600" baseline="30000" dirty="0">
                <a:solidFill>
                  <a:schemeClr val="tx2"/>
                </a:solidFill>
                <a:ea typeface="굴림" pitchFamily="50" charset="-127"/>
              </a:rPr>
              <a:t>th</a:t>
            </a:r>
            <a:r>
              <a:rPr lang="en-US" altLang="ko-KR" sz="1600" dirty="0">
                <a:solidFill>
                  <a:schemeClr val="tx2"/>
                </a:solidFill>
                <a:ea typeface="굴림" pitchFamily="50" charset="-127"/>
              </a:rPr>
              <a:t> St, New York, NY 10031] </a:t>
            </a:r>
          </a:p>
          <a:p>
            <a:pPr>
              <a:defRPr/>
            </a:pPr>
            <a:r>
              <a:rPr lang="en-US" altLang="ko-KR" sz="1600" dirty="0">
                <a:solidFill>
                  <a:schemeClr val="tx2"/>
                </a:solidFill>
                <a:ea typeface="굴림" pitchFamily="50" charset="-127"/>
              </a:rPr>
              <a:t>Voice:[+1-212-650-7260], FAX: [+1-201-650-8249], </a:t>
            </a:r>
          </a:p>
          <a:p>
            <a:pPr>
              <a:defRPr/>
            </a:pPr>
            <a:r>
              <a:rPr lang="en-US" altLang="ko-KR" sz="1600" dirty="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July 2013 Plenary Meeting at Geneva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smtClean="0"/>
              <a:t>&lt;July 2013&gt;</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 </a:t>
            </a:r>
            <a:r>
              <a:rPr lang="en-US" sz="2000" dirty="0" err="1" smtClean="0"/>
              <a:t>Suhwook</a:t>
            </a:r>
            <a:r>
              <a:rPr lang="en-US" sz="2000" dirty="0" smtClean="0"/>
              <a:t> Kim (LGE)</a:t>
            </a:r>
            <a:endParaRPr lang="en-US" sz="2400" dirty="0" smtClean="0"/>
          </a:p>
          <a:p>
            <a:r>
              <a:rPr lang="en-US" sz="2400" dirty="0" smtClean="0"/>
              <a:t>Editors: </a:t>
            </a:r>
          </a:p>
          <a:p>
            <a:pPr>
              <a:buNone/>
            </a:pPr>
            <a:r>
              <a:rPr lang="en-US" sz="2400" dirty="0" smtClean="0"/>
              <a:t>    </a:t>
            </a:r>
            <a:r>
              <a:rPr lang="en-US" sz="2000" dirty="0" smtClean="0"/>
              <a:t>Shannon Park (Samsung), </a:t>
            </a:r>
            <a:r>
              <a:rPr lang="en-US" sz="2000" dirty="0" err="1" smtClean="0"/>
              <a:t>Byung</a:t>
            </a:r>
            <a:r>
              <a:rPr lang="en-US" sz="2000" dirty="0" smtClean="0"/>
              <a:t>-Jae </a:t>
            </a:r>
            <a:r>
              <a:rPr lang="en-US" sz="2000" dirty="0" err="1" smtClean="0"/>
              <a:t>Kwak</a:t>
            </a:r>
            <a:r>
              <a:rPr lang="en-US" sz="2000" dirty="0" smtClean="0"/>
              <a:t> (ETRI</a:t>
            </a:r>
            <a:r>
              <a:rPr lang="en-US" sz="2400" dirty="0" smtClean="0"/>
              <a:t>)</a:t>
            </a:r>
          </a:p>
          <a:p>
            <a:r>
              <a:rPr lang="en-US" sz="2400" dirty="0" smtClean="0"/>
              <a:t>Secretary pro tem</a:t>
            </a:r>
            <a:endParaRPr lang="en-US" sz="1200" dirty="0" smtClean="0"/>
          </a:p>
          <a:p>
            <a:pPr>
              <a:buNone/>
            </a:pPr>
            <a:r>
              <a:rPr lang="en-US" sz="2400" dirty="0" smtClean="0"/>
              <a:t>    </a:t>
            </a:r>
            <a:r>
              <a:rPr lang="en-US" sz="2000" dirty="0" err="1" smtClean="0"/>
              <a:t>SeungKwon</a:t>
            </a:r>
            <a:r>
              <a:rPr lang="en-US" sz="2000" dirty="0" smtClean="0"/>
              <a:t> Cho (ETRI)</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10</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&lt;July 2013&gt;</a:t>
            </a:r>
            <a:endParaRPr lang="en-US" altLang="ko-K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11</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smtClean="0"/>
              <a:t>&lt;July 2013&gt;</a:t>
            </a:r>
            <a:endParaRPr lang="en-US" altLang="ko-K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800" dirty="0" smtClean="0"/>
              <a:t>July 18, 2013</a:t>
            </a:r>
          </a:p>
          <a:p>
            <a:endParaRPr lang="en-US" sz="2800" dirty="0" smtClean="0"/>
          </a:p>
          <a:p>
            <a:r>
              <a:rPr lang="en-US" sz="2800" dirty="0" smtClean="0"/>
              <a:t>Myung Lee  </a:t>
            </a:r>
          </a:p>
          <a:p>
            <a:r>
              <a:rPr lang="en-US" sz="2400" dirty="0" smtClean="0"/>
              <a:t>TG8 Chair</a:t>
            </a: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&lt;July 2013&gt;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000" dirty="0" smtClean="0"/>
              <a:t>Presentation of proposals </a:t>
            </a:r>
          </a:p>
          <a:p>
            <a:r>
              <a:rPr lang="en-US" sz="2000" dirty="0" smtClean="0"/>
              <a:t>Discussion on Proposal Evaluation </a:t>
            </a:r>
          </a:p>
          <a:p>
            <a:r>
              <a:rPr lang="en-US" sz="2000" dirty="0" smtClean="0"/>
              <a:t>Discussion on PAC Framework Document </a:t>
            </a:r>
          </a:p>
          <a:p>
            <a:r>
              <a:rPr lang="en-US" sz="2000" dirty="0" smtClean="0"/>
              <a:t>Discussion on Project Plan </a:t>
            </a:r>
          </a:p>
        </p:txBody>
      </p:sp>
      <p:sp>
        <p:nvSpPr>
          <p:cNvPr id="4" name="Date Placeholder 3"/>
          <p:cNvSpPr>
            <a:spLocks noGrp="1"/>
          </p:cNvSpPr>
          <p:nvPr>
            <p:ph type="dt" sz="half" idx="10"/>
          </p:nvPr>
        </p:nvSpPr>
        <p:spPr/>
        <p:txBody>
          <a:bodyPr/>
          <a:lstStyle/>
          <a:p>
            <a:pPr>
              <a:defRPr/>
            </a:pPr>
            <a:r>
              <a:rPr lang="en-US" altLang="ko-KR" smtClean="0"/>
              <a:t>&lt;July 2013&gt;</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57148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4348" y="1643050"/>
            <a:ext cx="7772400" cy="4114800"/>
          </a:xfrm>
        </p:spPr>
        <p:txBody>
          <a:bodyPr/>
          <a:lstStyle/>
          <a:p>
            <a:r>
              <a:rPr lang="en-US" sz="2000" dirty="0" smtClean="0"/>
              <a:t>10 time slots used at this meeting</a:t>
            </a:r>
          </a:p>
          <a:p>
            <a:r>
              <a:rPr lang="en-US" sz="2000" dirty="0" smtClean="0"/>
              <a:t>19 Proposals (presentation file and document) have been submitted</a:t>
            </a:r>
          </a:p>
          <a:p>
            <a:r>
              <a:rPr lang="en-US" sz="2000" dirty="0" smtClean="0"/>
              <a:t>19 Proposals presented </a:t>
            </a:r>
          </a:p>
          <a:p>
            <a:pPr lvl="1"/>
            <a:r>
              <a:rPr lang="en-GB" sz="1800" dirty="0" smtClean="0"/>
              <a:t>Doc.383r0: Igor </a:t>
            </a:r>
            <a:r>
              <a:rPr lang="en-GB" sz="1800" dirty="0" err="1" smtClean="0"/>
              <a:t>Dotlic</a:t>
            </a:r>
            <a:r>
              <a:rPr lang="en-GB" sz="1800" dirty="0" smtClean="0"/>
              <a:t> : </a:t>
            </a:r>
            <a:endParaRPr lang="en-US" sz="1800" dirty="0" smtClean="0"/>
          </a:p>
          <a:p>
            <a:pPr lvl="1"/>
            <a:r>
              <a:rPr lang="en-US" sz="1800" dirty="0" smtClean="0"/>
              <a:t>Doc. 369r0: Marco Hernandez</a:t>
            </a:r>
          </a:p>
          <a:p>
            <a:pPr lvl="1"/>
            <a:r>
              <a:rPr lang="en-US" sz="1800" dirty="0" smtClean="0"/>
              <a:t>Doc. 370r0: Marco Hernandez</a:t>
            </a:r>
          </a:p>
          <a:p>
            <a:pPr lvl="1"/>
            <a:r>
              <a:rPr lang="en-US" sz="1800" dirty="0" smtClean="0"/>
              <a:t>Doc. 373r1: </a:t>
            </a:r>
            <a:r>
              <a:rPr lang="en-US" sz="1800" dirty="0" err="1" smtClean="0"/>
              <a:t>Byung</a:t>
            </a:r>
            <a:r>
              <a:rPr lang="en-US" sz="1800" dirty="0" smtClean="0"/>
              <a:t>-Jae </a:t>
            </a:r>
            <a:r>
              <a:rPr lang="en-US" sz="1800" dirty="0" err="1" smtClean="0"/>
              <a:t>Kwak</a:t>
            </a:r>
            <a:endParaRPr lang="en-US" sz="1800" dirty="0" smtClean="0"/>
          </a:p>
          <a:p>
            <a:pPr lvl="1"/>
            <a:r>
              <a:rPr lang="en-US" sz="1800" dirty="0" smtClean="0"/>
              <a:t>Doc. 374r1: </a:t>
            </a:r>
            <a:r>
              <a:rPr lang="en-US" sz="1800" dirty="0" err="1" smtClean="0"/>
              <a:t>Byung</a:t>
            </a:r>
            <a:r>
              <a:rPr lang="en-US" sz="1800" dirty="0" smtClean="0"/>
              <a:t>-Jae </a:t>
            </a:r>
            <a:r>
              <a:rPr lang="en-US" sz="1800" dirty="0" err="1" smtClean="0"/>
              <a:t>Kwak</a:t>
            </a:r>
            <a:endParaRPr lang="en-US" sz="1800" dirty="0" smtClean="0"/>
          </a:p>
          <a:p>
            <a:pPr lvl="1"/>
            <a:r>
              <a:rPr lang="en-US" sz="1800" dirty="0" smtClean="0"/>
              <a:t>Doc. 375r1: </a:t>
            </a:r>
            <a:r>
              <a:rPr lang="en-US" sz="1800" dirty="0" err="1" smtClean="0"/>
              <a:t>Byung</a:t>
            </a:r>
            <a:r>
              <a:rPr lang="en-US" sz="1800" dirty="0" smtClean="0"/>
              <a:t>-Jae </a:t>
            </a:r>
            <a:r>
              <a:rPr lang="en-US" sz="1800" dirty="0" err="1" smtClean="0"/>
              <a:t>Kwak</a:t>
            </a:r>
            <a:endParaRPr lang="en-US" sz="1800" dirty="0" smtClean="0"/>
          </a:p>
          <a:p>
            <a:pPr lvl="1"/>
            <a:r>
              <a:rPr lang="en-US" sz="1800" dirty="0" smtClean="0"/>
              <a:t>Doc. 376r1: Shannon Park</a:t>
            </a:r>
          </a:p>
          <a:p>
            <a:pPr lvl="1"/>
            <a:r>
              <a:rPr lang="en-US" sz="1800" dirty="0" smtClean="0"/>
              <a:t>Doc. 376r1: Tae-</a:t>
            </a:r>
            <a:r>
              <a:rPr lang="en-US" sz="1800" dirty="0" err="1" smtClean="0"/>
              <a:t>Joon</a:t>
            </a:r>
            <a:r>
              <a:rPr lang="en-US" sz="1800" dirty="0" smtClean="0"/>
              <a:t> Park</a:t>
            </a:r>
          </a:p>
          <a:p>
            <a:pPr lvl="1"/>
            <a:r>
              <a:rPr lang="en-US" sz="1800" dirty="0" smtClean="0"/>
              <a:t>Doc. 378r1: Wu-</a:t>
            </a:r>
            <a:r>
              <a:rPr lang="en-US" sz="1800" dirty="0" err="1" smtClean="0"/>
              <a:t>Chul</a:t>
            </a:r>
            <a:r>
              <a:rPr lang="en-US" sz="1800" dirty="0" smtClean="0"/>
              <a:t> </a:t>
            </a:r>
            <a:r>
              <a:rPr lang="en-US" sz="1800" dirty="0" err="1" smtClean="0"/>
              <a:t>jeong</a:t>
            </a:r>
            <a:endParaRPr lang="en-US" sz="1800" dirty="0" smtClean="0"/>
          </a:p>
          <a:p>
            <a:pPr lvl="1"/>
            <a:r>
              <a:rPr lang="en-US" sz="1800" dirty="0" smtClean="0"/>
              <a:t>Doc.381r0: </a:t>
            </a:r>
            <a:r>
              <a:rPr lang="en-US" sz="1800" dirty="0" err="1" smtClean="0"/>
              <a:t>Huan</a:t>
            </a:r>
            <a:r>
              <a:rPr lang="en-US" sz="1800" dirty="0" smtClean="0"/>
              <a:t>-Bang Li</a:t>
            </a: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&lt;July 2013&gt;</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57148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4348" y="1643050"/>
            <a:ext cx="7772400" cy="4114800"/>
          </a:xfrm>
        </p:spPr>
        <p:txBody>
          <a:bodyPr/>
          <a:lstStyle/>
          <a:p>
            <a:r>
              <a:rPr lang="en-US" sz="2000" dirty="0" smtClean="0"/>
              <a:t>19 Proposals presented (continued)</a:t>
            </a:r>
          </a:p>
          <a:p>
            <a:pPr lvl="1"/>
            <a:r>
              <a:rPr lang="en-US" sz="1800" dirty="0" smtClean="0"/>
              <a:t>Doc. 446r1: </a:t>
            </a:r>
            <a:r>
              <a:rPr lang="en-US" sz="1800" dirty="0" err="1" smtClean="0"/>
              <a:t>JeongseokYu</a:t>
            </a:r>
            <a:r>
              <a:rPr lang="en-US" sz="1800" dirty="0" smtClean="0"/>
              <a:t> (short version of Doc. 387r0)</a:t>
            </a:r>
          </a:p>
          <a:p>
            <a:pPr lvl="1"/>
            <a:r>
              <a:rPr lang="en-US" sz="1800" dirty="0" smtClean="0"/>
              <a:t>Doc.367r1: </a:t>
            </a:r>
            <a:r>
              <a:rPr lang="en-US" sz="1800" dirty="0" err="1" smtClean="0"/>
              <a:t>Seong</a:t>
            </a:r>
            <a:r>
              <a:rPr lang="en-US" sz="1800" dirty="0" smtClean="0"/>
              <a:t>-soon Joo</a:t>
            </a:r>
          </a:p>
          <a:p>
            <a:pPr lvl="1"/>
            <a:r>
              <a:rPr lang="en-US" sz="1800" dirty="0" smtClean="0"/>
              <a:t>Doc.394r0: </a:t>
            </a:r>
            <a:r>
              <a:rPr lang="en-US" sz="1800" dirty="0" err="1" smtClean="0"/>
              <a:t>Jinyoung</a:t>
            </a:r>
            <a:r>
              <a:rPr lang="en-US" sz="1800" dirty="0" smtClean="0"/>
              <a:t> Chun</a:t>
            </a:r>
          </a:p>
          <a:p>
            <a:pPr lvl="1"/>
            <a:r>
              <a:rPr lang="en-US" sz="1800" dirty="0" smtClean="0"/>
              <a:t>Doc.389r1: </a:t>
            </a:r>
            <a:r>
              <a:rPr lang="en-US" sz="1800" dirty="0" err="1" smtClean="0"/>
              <a:t>Suhwook</a:t>
            </a:r>
            <a:r>
              <a:rPr lang="en-US" sz="1800" dirty="0" smtClean="0"/>
              <a:t> Kim</a:t>
            </a:r>
          </a:p>
          <a:p>
            <a:pPr lvl="1"/>
            <a:r>
              <a:rPr lang="en-US" sz="1800" dirty="0" smtClean="0"/>
              <a:t>Doc. 380r1: Qing Li</a:t>
            </a:r>
          </a:p>
          <a:p>
            <a:pPr lvl="1"/>
            <a:r>
              <a:rPr lang="en-US" sz="1800" dirty="0" smtClean="0"/>
              <a:t>Doc. 278r2: </a:t>
            </a:r>
            <a:r>
              <a:rPr lang="en-US" sz="1800" dirty="0" smtClean="0">
                <a:solidFill>
                  <a:schemeClr val="tx2"/>
                </a:solidFill>
              </a:rPr>
              <a:t>Michael McLaughlin</a:t>
            </a:r>
            <a:endParaRPr lang="en-US" sz="1800" dirty="0" smtClean="0"/>
          </a:p>
          <a:p>
            <a:pPr lvl="1"/>
            <a:r>
              <a:rPr lang="en-US" sz="1800" dirty="0" smtClean="0"/>
              <a:t>Doc. 390r1: </a:t>
            </a:r>
            <a:r>
              <a:rPr lang="en-US" sz="1800" dirty="0" err="1" smtClean="0"/>
              <a:t>Seungkwon</a:t>
            </a:r>
            <a:r>
              <a:rPr lang="en-US" sz="1800" dirty="0" smtClean="0"/>
              <a:t> Cho</a:t>
            </a:r>
          </a:p>
          <a:p>
            <a:pPr lvl="1"/>
            <a:r>
              <a:rPr lang="en-US" sz="1800" dirty="0" smtClean="0"/>
              <a:t>Doc. 393r1: </a:t>
            </a:r>
            <a:r>
              <a:rPr lang="en-US" sz="1800" dirty="0" err="1" smtClean="0"/>
              <a:t>Seokki</a:t>
            </a:r>
            <a:r>
              <a:rPr lang="en-US" sz="1800" dirty="0" smtClean="0"/>
              <a:t> Kim</a:t>
            </a:r>
          </a:p>
          <a:p>
            <a:pPr lvl="1"/>
            <a:r>
              <a:rPr lang="en-US" sz="1800" dirty="0" smtClean="0"/>
              <a:t>Doc. 390r1: </a:t>
            </a:r>
            <a:r>
              <a:rPr lang="en-US" sz="1800" dirty="0" err="1" smtClean="0"/>
              <a:t>Seungkwon</a:t>
            </a:r>
            <a:r>
              <a:rPr lang="en-US" sz="1800" dirty="0" smtClean="0"/>
              <a:t> Cho </a:t>
            </a:r>
          </a:p>
          <a:p>
            <a:pPr lvl="1"/>
            <a:endParaRPr lang="en-GB" sz="18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&lt;July 2013&gt;</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42910" y="1571612"/>
            <a:ext cx="7772400" cy="4114800"/>
          </a:xfrm>
        </p:spPr>
        <p:txBody>
          <a:bodyPr/>
          <a:lstStyle/>
          <a:p>
            <a:pPr lvl="1">
              <a:buNone/>
            </a:pPr>
            <a:endParaRPr lang="en-US" sz="1800" dirty="0" smtClean="0"/>
          </a:p>
          <a:p>
            <a:r>
              <a:rPr lang="en-US" sz="2000" dirty="0" smtClean="0"/>
              <a:t>Discussion on Proposal Categorization Sheet</a:t>
            </a:r>
          </a:p>
          <a:p>
            <a:pPr lvl="1"/>
            <a:r>
              <a:rPr lang="en-US" sz="1800" dirty="0" smtClean="0"/>
              <a:t>Doc. 427r2: Shannon Park, </a:t>
            </a:r>
            <a:r>
              <a:rPr lang="en-US" sz="1800" dirty="0" err="1" smtClean="0"/>
              <a:t>Byung</a:t>
            </a:r>
            <a:r>
              <a:rPr lang="en-US" sz="1800" dirty="0" smtClean="0"/>
              <a:t>-Jae </a:t>
            </a:r>
            <a:r>
              <a:rPr lang="en-US" sz="1800" dirty="0" err="1" smtClean="0"/>
              <a:t>Kwak</a:t>
            </a:r>
            <a:endParaRPr lang="en-US" sz="1800" dirty="0" smtClean="0"/>
          </a:p>
          <a:p>
            <a:r>
              <a:rPr lang="en-US" altLang="ja-JP" sz="2000" dirty="0" smtClean="0"/>
              <a:t>Comment on the TGD</a:t>
            </a:r>
          </a:p>
          <a:p>
            <a:pPr lvl="1"/>
            <a:r>
              <a:rPr lang="en-US" altLang="ja-JP" sz="1800" dirty="0" smtClean="0"/>
              <a:t>Doc.407r0: Marco Hernandez</a:t>
            </a:r>
          </a:p>
          <a:p>
            <a:r>
              <a:rPr lang="en-US" altLang="ja-JP" sz="2000" dirty="0" smtClean="0"/>
              <a:t>Refinement of TGD on Simulation scenarios and parameters</a:t>
            </a:r>
          </a:p>
          <a:p>
            <a:endParaRPr lang="en-US" altLang="ja-JP" sz="2200" dirty="0" smtClean="0"/>
          </a:p>
          <a:p>
            <a:pPr lvl="1"/>
            <a:endParaRPr lang="en-US" altLang="ja-JP" sz="1800" dirty="0"/>
          </a:p>
          <a:p>
            <a:pPr lvl="1"/>
            <a:endParaRPr lang="en-US" sz="18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&lt;July 2013&gt;</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September Meeting</a:t>
            </a:r>
            <a:endParaRPr lang="en-US" dirty="0"/>
          </a:p>
        </p:txBody>
      </p:sp>
      <p:sp>
        <p:nvSpPr>
          <p:cNvPr id="3" name="Content Placeholder 2"/>
          <p:cNvSpPr>
            <a:spLocks noGrp="1"/>
          </p:cNvSpPr>
          <p:nvPr>
            <p:ph idx="1"/>
          </p:nvPr>
        </p:nvSpPr>
        <p:spPr>
          <a:xfrm>
            <a:off x="642910" y="1571612"/>
            <a:ext cx="7772400" cy="4114800"/>
          </a:xfrm>
        </p:spPr>
        <p:txBody>
          <a:bodyPr/>
          <a:lstStyle/>
          <a:p>
            <a:pPr lvl="1">
              <a:buNone/>
            </a:pPr>
            <a:endParaRPr lang="en-US" sz="1800" dirty="0" smtClean="0"/>
          </a:p>
          <a:p>
            <a:r>
              <a:rPr lang="en-US" sz="2000" dirty="0" smtClean="0"/>
              <a:t>Submission of “proposal categorization”</a:t>
            </a:r>
          </a:p>
          <a:p>
            <a:pPr lvl="1"/>
            <a:r>
              <a:rPr lang="en-US" sz="1800" dirty="0" smtClean="0"/>
              <a:t>By August 4, email to “Reflector” and </a:t>
            </a:r>
            <a:r>
              <a:rPr lang="en-US" sz="1800" dirty="0" smtClean="0">
                <a:hlinkClick r:id="rId3"/>
              </a:rPr>
              <a:t>bjkwak@etri.re.kr</a:t>
            </a:r>
            <a:endParaRPr lang="en-US" sz="1800" dirty="0" smtClean="0"/>
          </a:p>
          <a:p>
            <a:r>
              <a:rPr lang="en-US" sz="2000" dirty="0" smtClean="0"/>
              <a:t>Submission of “ Enhancing and missing simulations”</a:t>
            </a:r>
          </a:p>
          <a:p>
            <a:pPr lvl="1"/>
            <a:r>
              <a:rPr lang="en-US" sz="1800" dirty="0" smtClean="0"/>
              <a:t>By August 25.</a:t>
            </a:r>
          </a:p>
          <a:p>
            <a:r>
              <a:rPr lang="en-US" sz="2000" dirty="0" smtClean="0"/>
              <a:t>First Teleconference:</a:t>
            </a:r>
          </a:p>
          <a:p>
            <a:pPr lvl="1"/>
            <a:r>
              <a:rPr lang="en-US" sz="1800" dirty="0" smtClean="0"/>
              <a:t>August 6, Tuesday 8:00PM US EDT</a:t>
            </a:r>
          </a:p>
          <a:p>
            <a:r>
              <a:rPr lang="en-US" sz="2000" dirty="0" smtClean="0"/>
              <a:t>Second Teleconference:</a:t>
            </a:r>
          </a:p>
          <a:p>
            <a:pPr lvl="1"/>
            <a:r>
              <a:rPr lang="en-US" sz="1800" dirty="0" smtClean="0"/>
              <a:t>August 27, Tuesday  9:00 AM US EDT</a:t>
            </a:r>
          </a:p>
          <a:p>
            <a:pPr>
              <a:buNone/>
            </a:pPr>
            <a:endParaRPr lang="en-US" altLang="ja-JP" sz="2200" dirty="0" smtClean="0"/>
          </a:p>
          <a:p>
            <a:pPr lvl="1"/>
            <a:endParaRPr lang="en-US" altLang="ja-JP" sz="1800" dirty="0"/>
          </a:p>
          <a:p>
            <a:pPr lvl="1"/>
            <a:endParaRPr lang="en-US" sz="18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&lt;July 2013&gt;</a:t>
            </a:r>
            <a:endParaRPr lang="en-US" altLang="ko-K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September Meeting</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000" dirty="0" smtClean="0"/>
              <a:t>Final </a:t>
            </a:r>
            <a:r>
              <a:rPr lang="en-US" sz="2000" dirty="0"/>
              <a:t>p</a:t>
            </a:r>
            <a:r>
              <a:rPr lang="en-US" sz="2000" dirty="0" smtClean="0"/>
              <a:t>roposal </a:t>
            </a:r>
            <a:r>
              <a:rPr lang="en-US" sz="2000" dirty="0"/>
              <a:t>p</a:t>
            </a:r>
            <a:r>
              <a:rPr lang="en-US" sz="2000" dirty="0" smtClean="0"/>
              <a:t>resentations</a:t>
            </a:r>
          </a:p>
          <a:p>
            <a:r>
              <a:rPr lang="en-US" sz="2000" dirty="0" smtClean="0"/>
              <a:t>Continue discussion on PAC Framework Document</a:t>
            </a:r>
          </a:p>
          <a:p>
            <a:pPr>
              <a:buNone/>
            </a:pPr>
            <a:endParaRPr lang="en-US" sz="2000" dirty="0" smtClean="0"/>
          </a:p>
          <a:p>
            <a:r>
              <a:rPr lang="en-US" sz="2400" dirty="0" smtClean="0"/>
              <a:t>Teleconferences</a:t>
            </a:r>
          </a:p>
          <a:p>
            <a:pPr lvl="1"/>
            <a:r>
              <a:rPr lang="en-US" sz="2000" dirty="0" err="1" smtClean="0"/>
              <a:t>Teleconf</a:t>
            </a:r>
            <a:r>
              <a:rPr lang="en-US" sz="2000" dirty="0" smtClean="0"/>
              <a:t>. bridge provided by LGE  </a:t>
            </a:r>
          </a:p>
          <a:p>
            <a:pPr lvl="1"/>
            <a:r>
              <a:rPr lang="en-US" sz="2000" dirty="0" smtClean="0"/>
              <a:t>International: 1-877-668-4493 Access code: 627805157</a:t>
            </a:r>
          </a:p>
          <a:p>
            <a:pPr lvl="1"/>
            <a:r>
              <a:rPr lang="en-US" sz="2000" dirty="0" smtClean="0"/>
              <a:t>Teleconference: Feb. 5 (Tuesday) 2013, US EST</a:t>
            </a:r>
          </a:p>
          <a:p>
            <a:pPr lvl="2"/>
            <a:r>
              <a:rPr lang="en-US" sz="1600" dirty="0" smtClean="0"/>
              <a:t>US EST 8:00pm , 5:00pm PST, Japan, Korea: 10:00am, China: 9:00am </a:t>
            </a:r>
          </a:p>
          <a:p>
            <a:pPr lvl="2"/>
            <a:r>
              <a:rPr lang="en-US" sz="1600" dirty="0" smtClean="0"/>
              <a:t>To discuss the outstanding issues for TGD  </a:t>
            </a:r>
          </a:p>
          <a:p>
            <a:pPr>
              <a:buNone/>
            </a:pPr>
            <a:endParaRPr lang="en-US" sz="2000" dirty="0" smtClean="0"/>
          </a:p>
          <a:p>
            <a:pPr lvl="1"/>
            <a:endParaRPr lang="en-US" sz="16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&lt;July 2013&gt;</a:t>
            </a:r>
            <a:endParaRPr lang="en-US" altLang="ko-K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t>PAC Framework Document/Call for contribution	         Nov. 13</a:t>
            </a:r>
          </a:p>
          <a:p>
            <a:r>
              <a:rPr lang="en-US" altLang="ko-KR" sz="2000" dirty="0" smtClean="0"/>
              <a:t>Contribution presentation				      March 14</a:t>
            </a:r>
          </a:p>
          <a:p>
            <a:r>
              <a:rPr lang="en-US" altLang="ko-KR" sz="2000" dirty="0" smtClean="0"/>
              <a:t>Draft spec (P802.15.8 D1.0) complete/Letter Ballot       Sept 14           </a:t>
            </a:r>
          </a:p>
          <a:p>
            <a:r>
              <a:rPr lang="en-US" altLang="ko-KR" sz="2000" dirty="0" smtClean="0"/>
              <a:t>LB Comment resolution/ LB recirculation		         Nov 14</a:t>
            </a:r>
          </a:p>
          <a:p>
            <a:r>
              <a:rPr lang="en-US" altLang="ko-KR" sz="2000" dirty="0" smtClean="0"/>
              <a:t>Sponsor Ballot 					         July 15</a:t>
            </a:r>
          </a:p>
          <a:p>
            <a:r>
              <a:rPr lang="en-US" altLang="ko-KR" sz="2000" dirty="0" err="1" smtClean="0"/>
              <a:t>RevCom</a:t>
            </a:r>
            <a:r>
              <a:rPr lang="en-US" altLang="ko-KR" sz="2000" dirty="0" smtClean="0"/>
              <a:t> submission 				          Jan 16</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5</a:t>
            </a:r>
            <a:endParaRPr kumimoji="0" lang="en-US" altLang="ko-KR" sz="1400" dirty="0">
              <a:latin typeface="Times New Roman" pitchFamily="18" charset="0"/>
              <a:cs typeface="Times New Roman" pitchFamily="18" charset="0"/>
            </a:endParaRP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r>
              <a:rPr lang="en-US" altLang="ko-KR" smtClean="0"/>
              <a:t>&lt;July 2013&gt;</a:t>
            </a:r>
            <a:endParaRPr lang="en-US" altLang="ko-K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27991</TotalTime>
  <Words>568</Words>
  <Application>Microsoft Office PowerPoint</Application>
  <PresentationFormat>On-screen Show (4:3)</PresentationFormat>
  <Paragraphs>161</Paragraphs>
  <Slides>11</Slides>
  <Notes>7</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Blank Presentation</vt:lpstr>
      <vt:lpstr>Custom Design</vt:lpstr>
      <vt:lpstr>Slide 1</vt:lpstr>
      <vt:lpstr>TG8 PAC Closing Report</vt:lpstr>
      <vt:lpstr>Meeting Objectives</vt:lpstr>
      <vt:lpstr>Achievements</vt:lpstr>
      <vt:lpstr>Achievements</vt:lpstr>
      <vt:lpstr>Achievements (cont)</vt:lpstr>
      <vt:lpstr>Plan for September Meeting</vt:lpstr>
      <vt:lpstr>Plan for September Meeting</vt:lpstr>
      <vt:lpstr>Timeline</vt:lpstr>
      <vt:lpstr>TG8 PAC Officers </vt:lpstr>
      <vt:lpstr> Thank you!</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mjlee999</cp:lastModifiedBy>
  <cp:revision>921</cp:revision>
  <cp:lastPrinted>1998-02-10T13:28:06Z</cp:lastPrinted>
  <dcterms:created xsi:type="dcterms:W3CDTF">1999-11-08T18:59:45Z</dcterms:created>
  <dcterms:modified xsi:type="dcterms:W3CDTF">2013-07-18T19:50:30Z</dcterms:modified>
</cp:coreProperties>
</file>