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63" r:id="rId4"/>
    <p:sldId id="256" r:id="rId5"/>
    <p:sldId id="260" r:id="rId6"/>
    <p:sldId id="264" r:id="rId7"/>
    <p:sldId id="261"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A296DF92-353E-49F1-BFFC-677A87E3E30E}" type="slidenum">
              <a:rPr lang="en-US" altLang="ja-JP"/>
              <a:pPr/>
              <a:t>&lt;#&gt;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06A3019C-E324-4E8E-B768-A09FBC9D4B4D}" type="slidenum">
              <a:rPr lang="en-US" altLang="ja-JP"/>
              <a:pPr/>
              <a:t>&lt;#&gt;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 4"/>
          <p:cNvSpPr>
            <a:spLocks noGrp="1"/>
          </p:cNvSpPr>
          <p:nvPr>
            <p:ph type="dt" idx="11"/>
          </p:nvPr>
        </p:nvSpPr>
        <p:spPr/>
        <p:txBody>
          <a:bodyPr/>
          <a:lstStyle/>
          <a:p>
            <a:r>
              <a:rPr lang="en-US" altLang="ja-JP" smtClean="0"/>
              <a:t>&lt;month year&gt;</a:t>
            </a:r>
            <a:endParaRPr lang="en-US" altLang="ja-JP"/>
          </a:p>
        </p:txBody>
      </p:sp>
      <p:sp>
        <p:nvSpPr>
          <p:cNvPr id="6" name="フッター プレースホルダ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 6"/>
          <p:cNvSpPr>
            <a:spLocks noGrp="1"/>
          </p:cNvSpPr>
          <p:nvPr>
            <p:ph type="sldNum" sz="quarter" idx="13"/>
          </p:nvPr>
        </p:nvSpPr>
        <p:spPr/>
        <p:txBody>
          <a:bodyPr/>
          <a:lstStyle/>
          <a:p>
            <a:r>
              <a:rPr lang="en-US" altLang="ja-JP" smtClean="0"/>
              <a:t>Page </a:t>
            </a:r>
            <a:fld id="{06A3019C-E324-4E8E-B768-A09FBC9D4B4D}" type="slidenum">
              <a:rPr lang="en-US" altLang="ja-JP" smtClean="0"/>
              <a:pPr/>
              <a:t>1</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E5C4D59E-66C6-4CBB-9DF0-379FD3CA6BD4}"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0718500F-7B74-4BBB-B124-77E4BADEDBCE}" type="slidenum">
              <a:rPr lang="en-US" altLang="ja-JP"/>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0D2E5793-E9B0-4A59-9113-5AD4F948333D}" type="slidenum">
              <a:rPr lang="en-US" altLang="ja-JP"/>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482D92FE-3657-48F4-8CA0-CA7D72ED039C}" type="slidenum">
              <a:rPr lang="en-US" altLang="ja-JP"/>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A361ECD0-26D7-4AC6-88AA-453D734D852D}" type="slidenum">
              <a:rPr lang="en-US" altLang="ja-JP"/>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lvl1pPr>
              <a:defRPr/>
            </a:lvl1pPr>
          </a:lstStyle>
          <a:p>
            <a:r>
              <a:rPr lang="en-US" altLang="ja-JP"/>
              <a:t>Slide </a:t>
            </a:r>
            <a:fld id="{4C74A654-FDEA-4D62-BD7C-5B85B0B89FC4}" type="slidenum">
              <a:rPr lang="en-US" altLang="ja-JP"/>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smtClean="0"/>
              <a:t>July 2013</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Shoichi Kitazawa(ATR)</a:t>
            </a:r>
            <a:endParaRPr lang="en-US" altLang="ja-JP"/>
          </a:p>
        </p:txBody>
      </p:sp>
      <p:sp>
        <p:nvSpPr>
          <p:cNvPr id="7" name="スライド番号プレースホルダ 6"/>
          <p:cNvSpPr>
            <a:spLocks noGrp="1"/>
          </p:cNvSpPr>
          <p:nvPr>
            <p:ph type="sldNum" sz="quarter" idx="12"/>
          </p:nvPr>
        </p:nvSpPr>
        <p:spPr/>
        <p:txBody>
          <a:bodyPr/>
          <a:lstStyle>
            <a:lvl1pPr>
              <a:defRPr/>
            </a:lvl1pPr>
          </a:lstStyle>
          <a:p>
            <a:r>
              <a:rPr lang="en-US" altLang="ja-JP"/>
              <a:t>Slide </a:t>
            </a:r>
            <a:fld id="{70B656C1-03A7-4C8C-8112-77E5F7D2D692}" type="slidenum">
              <a:rPr lang="en-US" altLang="ja-JP"/>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smtClean="0"/>
              <a:t>July 2013</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smtClean="0"/>
              <a:t>Shoichi Kitazawa(ATR)</a:t>
            </a:r>
            <a:endParaRPr lang="en-US" altLang="ja-JP"/>
          </a:p>
        </p:txBody>
      </p:sp>
      <p:sp>
        <p:nvSpPr>
          <p:cNvPr id="9" name="スライド番号プレースホルダ 8"/>
          <p:cNvSpPr>
            <a:spLocks noGrp="1"/>
          </p:cNvSpPr>
          <p:nvPr>
            <p:ph type="sldNum" sz="quarter" idx="12"/>
          </p:nvPr>
        </p:nvSpPr>
        <p:spPr/>
        <p:txBody>
          <a:bodyPr/>
          <a:lstStyle>
            <a:lvl1pPr>
              <a:defRPr/>
            </a:lvl1pPr>
          </a:lstStyle>
          <a:p>
            <a:r>
              <a:rPr lang="en-US" altLang="ja-JP"/>
              <a:t>Slide </a:t>
            </a:r>
            <a:fld id="{15B6176A-A398-4A06-8DF7-CD5A8A3661A2}" type="slidenum">
              <a:rPr lang="en-US" altLang="ja-JP"/>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smtClean="0"/>
              <a:t>July 2013</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smtClean="0"/>
              <a:t>Shoichi Kitazawa(ATR)</a:t>
            </a:r>
            <a:endParaRPr lang="en-US" altLang="ja-JP"/>
          </a:p>
        </p:txBody>
      </p:sp>
      <p:sp>
        <p:nvSpPr>
          <p:cNvPr id="5" name="スライド番号プレースホルダ 4"/>
          <p:cNvSpPr>
            <a:spLocks noGrp="1"/>
          </p:cNvSpPr>
          <p:nvPr>
            <p:ph type="sldNum" sz="quarter" idx="12"/>
          </p:nvPr>
        </p:nvSpPr>
        <p:spPr/>
        <p:txBody>
          <a:bodyPr/>
          <a:lstStyle>
            <a:lvl1pPr>
              <a:defRPr/>
            </a:lvl1pPr>
          </a:lstStyle>
          <a:p>
            <a:r>
              <a:rPr lang="en-US" altLang="ja-JP"/>
              <a:t>Slide </a:t>
            </a:r>
            <a:fld id="{0AA841FE-9223-4606-8F55-3834F837AFE6}" type="slidenum">
              <a:rPr lang="en-US" altLang="ja-JP"/>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July 2013</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smtClean="0"/>
              <a:t>Shoichi Kitazawa(ATR)</a:t>
            </a:r>
            <a:endParaRPr lang="en-US" altLang="ja-JP"/>
          </a:p>
        </p:txBody>
      </p:sp>
      <p:sp>
        <p:nvSpPr>
          <p:cNvPr id="4" name="スライド番号プレースホルダ 3"/>
          <p:cNvSpPr>
            <a:spLocks noGrp="1"/>
          </p:cNvSpPr>
          <p:nvPr>
            <p:ph type="sldNum" sz="quarter" idx="12"/>
          </p:nvPr>
        </p:nvSpPr>
        <p:spPr/>
        <p:txBody>
          <a:bodyPr/>
          <a:lstStyle>
            <a:lvl1pPr>
              <a:defRPr/>
            </a:lvl1pPr>
          </a:lstStyle>
          <a:p>
            <a:r>
              <a:rPr lang="en-US" altLang="ja-JP"/>
              <a:t>Slide </a:t>
            </a:r>
            <a:fld id="{95916097-06EB-40B1-8F5C-872AA8553626}" type="slidenum">
              <a:rPr lang="en-US" altLang="ja-JP"/>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July 2013</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Shoichi Kitazawa(ATR)</a:t>
            </a:r>
            <a:endParaRPr lang="en-US" altLang="ja-JP"/>
          </a:p>
        </p:txBody>
      </p:sp>
      <p:sp>
        <p:nvSpPr>
          <p:cNvPr id="7" name="スライド番号プレースホルダ 6"/>
          <p:cNvSpPr>
            <a:spLocks noGrp="1"/>
          </p:cNvSpPr>
          <p:nvPr>
            <p:ph type="sldNum" sz="quarter" idx="12"/>
          </p:nvPr>
        </p:nvSpPr>
        <p:spPr/>
        <p:txBody>
          <a:bodyPr/>
          <a:lstStyle>
            <a:lvl1pPr>
              <a:defRPr/>
            </a:lvl1pPr>
          </a:lstStyle>
          <a:p>
            <a:r>
              <a:rPr lang="en-US" altLang="ja-JP"/>
              <a:t>Slide </a:t>
            </a:r>
            <a:fld id="{2E138FBD-9F1D-45FF-AEFC-90A84B727F4F}" type="slidenum">
              <a:rPr lang="en-US" altLang="ja-JP"/>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July 2013</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Shoichi Kitazawa(ATR)</a:t>
            </a:r>
            <a:endParaRPr lang="en-US" altLang="ja-JP"/>
          </a:p>
        </p:txBody>
      </p:sp>
      <p:sp>
        <p:nvSpPr>
          <p:cNvPr id="7" name="スライド番号プレースホルダ 6"/>
          <p:cNvSpPr>
            <a:spLocks noGrp="1"/>
          </p:cNvSpPr>
          <p:nvPr>
            <p:ph type="sldNum" sz="quarter" idx="12"/>
          </p:nvPr>
        </p:nvSpPr>
        <p:spPr/>
        <p:txBody>
          <a:bodyPr/>
          <a:lstStyle>
            <a:lvl1pPr>
              <a:defRPr/>
            </a:lvl1pPr>
          </a:lstStyle>
          <a:p>
            <a:r>
              <a:rPr lang="en-US" altLang="ja-JP"/>
              <a:t>Slide </a:t>
            </a:r>
            <a:fld id="{C17C1307-33E3-4BEA-A86C-6FF7C3FDA9A6}" type="slidenum">
              <a:rPr lang="en-US" altLang="ja-JP"/>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July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Shoichi Kitazawa(ATR)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0FBDF279-EF14-44A8-8808-2FC5CB050AEB}" type="slidenum">
              <a:rPr lang="en-US" altLang="ja-JP"/>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1076325"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802.15-13-0469-00-0sru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p:txBody>
          <a:bodyPr/>
          <a:lstStyle/>
          <a:p>
            <a:r>
              <a:rPr lang="en-US" altLang="ja-JP" smtClean="0"/>
              <a:t>July 2013</a:t>
            </a:r>
            <a:endParaRPr lang="en-US" altLang="ja-JP" dirty="0"/>
          </a:p>
        </p:txBody>
      </p:sp>
      <p:sp>
        <p:nvSpPr>
          <p:cNvPr id="5" name="フッター プレースホルダ 2"/>
          <p:cNvSpPr>
            <a:spLocks noGrp="1"/>
          </p:cNvSpPr>
          <p:nvPr>
            <p:ph type="ftr" sz="quarter" idx="11"/>
          </p:nvPr>
        </p:nvSpPr>
        <p:spPr/>
        <p:txBody>
          <a:bodyPr/>
          <a:lstStyle/>
          <a:p>
            <a:r>
              <a:rPr lang="en-US" altLang="ja-JP" smtClean="0"/>
              <a:t>Shoichi Kitazawa(ATR)</a:t>
            </a:r>
            <a:endParaRPr lang="en-US" altLang="ja-JP"/>
          </a:p>
        </p:txBody>
      </p:sp>
      <p:sp>
        <p:nvSpPr>
          <p:cNvPr id="6" name="スライド番号プレースホルダ 3"/>
          <p:cNvSpPr>
            <a:spLocks noGrp="1"/>
          </p:cNvSpPr>
          <p:nvPr>
            <p:ph type="sldNum" sz="quarter" idx="12"/>
          </p:nvPr>
        </p:nvSpPr>
        <p:spPr/>
        <p:txBody>
          <a:bodyPr/>
          <a:lstStyle/>
          <a:p>
            <a:r>
              <a:rPr lang="en-US" altLang="ja-JP"/>
              <a:t>Slide </a:t>
            </a:r>
            <a:fld id="{D012302C-EAD2-4AB1-A32C-9FA612236122}" type="slidenum">
              <a:rPr lang="en-US" altLang="ja-JP"/>
              <a:pPr/>
              <a:t>1</a:t>
            </a:fld>
            <a:endParaRPr lang="en-US" altLang="ja-JP"/>
          </a:p>
        </p:txBody>
      </p:sp>
      <p:sp>
        <p:nvSpPr>
          <p:cNvPr id="27651" name="Rectangle 3"/>
          <p:cNvSpPr>
            <a:spLocks noChangeArrowheads="1"/>
          </p:cNvSpPr>
          <p:nvPr/>
        </p:nvSpPr>
        <p:spPr bwMode="auto">
          <a:xfrm>
            <a:off x="152400" y="609600"/>
            <a:ext cx="8991600" cy="4919295"/>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[IG SRU Closing report for July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[18 July,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Company [ATR]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a:t>
            </a:r>
            <a:r>
              <a:rPr lang="en-US" altLang="ja-JP" sz="1600" dirty="0" err="1" smtClean="0">
                <a:ea typeface="ＭＳ Ｐゴシック" charset="-128"/>
              </a:rPr>
              <a:t>Hikaridai</a:t>
            </a:r>
            <a:r>
              <a:rPr lang="en-US" altLang="ja-JP" sz="1600" dirty="0" smtClean="0">
                <a:ea typeface="ＭＳ Ｐゴシック" charset="-128"/>
              </a:rPr>
              <a:t>,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Times New Roman" pitchFamily="16" charset="0"/>
                <a:ea typeface="ＭＳ Ｐゴシック" pitchFamily="50" charset="-128"/>
              </a:rPr>
              <a:t>IG SRU</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July 2013 at Geneva</a:t>
            </a:r>
            <a:r>
              <a:rPr lang="en-US" altLang="ja-JP" sz="1600" dirty="0" smtClean="0">
                <a:ea typeface="ＭＳ Ｐゴシック" pitchFamily="50"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t>Information to 802.15 WG.</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July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p>
            <a:r>
              <a:rPr lang="en-US" altLang="ja-JP"/>
              <a:t>Slide </a:t>
            </a:r>
            <a:fld id="{E6CAAD63-AD81-42DD-920C-826C12B20432}"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772400" cy="3087216"/>
          </a:xfrm>
        </p:spPr>
        <p:txBody>
          <a:bodyPr/>
          <a:lstStyle/>
          <a:p>
            <a:r>
              <a:rPr lang="en-US" altLang="ja-JP" b="1" dirty="0" smtClean="0">
                <a:ea typeface="ＭＳ Ｐゴシック" pitchFamily="50" charset="-128"/>
              </a:rPr>
              <a:t>IEEE 802.15 IG SRU</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11</a:t>
            </a:r>
            <a:r>
              <a:rPr lang="en-US" altLang="ja-JP" baseline="30000" dirty="0" smtClean="0">
                <a:ea typeface="ＭＳ Ｐゴシック" pitchFamily="50" charset="-128"/>
              </a:rPr>
              <a:t>th</a:t>
            </a:r>
            <a:r>
              <a:rPr lang="en-US" altLang="ja-JP" dirty="0" smtClean="0">
                <a:ea typeface="ＭＳ Ｐゴシック" pitchFamily="50" charset="-128"/>
              </a:rPr>
              <a:t>  Meeting 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Geneva, CHE</a:t>
            </a:r>
            <a:br>
              <a:rPr lang="en-US" altLang="ja-JP" dirty="0" smtClean="0">
                <a:ea typeface="ＭＳ Ｐゴシック" pitchFamily="50" charset="-128"/>
              </a:rPr>
            </a:br>
            <a:r>
              <a:rPr lang="en-US" altLang="ja-JP" dirty="0" smtClean="0">
                <a:ea typeface="ＭＳ Ｐゴシック" pitchFamily="50" charset="-128"/>
              </a:rPr>
              <a:t>18 July, 2013</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kumimoji="1" lang="en-US" altLang="ja-JP" dirty="0" smtClean="0"/>
              <a:t>IG SRU sessions</a:t>
            </a:r>
            <a:endParaRPr kumimoji="1" lang="ja-JP" altLang="en-US" dirty="0"/>
          </a:p>
        </p:txBody>
      </p:sp>
      <p:sp>
        <p:nvSpPr>
          <p:cNvPr id="4" name="日付プレースホルダ 3"/>
          <p:cNvSpPr>
            <a:spLocks noGrp="1"/>
          </p:cNvSpPr>
          <p:nvPr>
            <p:ph type="dt" sz="half" idx="10"/>
          </p:nvPr>
        </p:nvSpPr>
        <p:spPr/>
        <p:txBody>
          <a:bodyPr/>
          <a:lstStyle/>
          <a:p>
            <a:r>
              <a:rPr lang="en-US" altLang="ja-JP" smtClean="0"/>
              <a:t>July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A361ECD0-26D7-4AC6-88AA-453D734D852D}" type="slidenum">
              <a:rPr lang="en-US" altLang="ja-JP" smtClean="0"/>
              <a:pPr/>
              <a:t>3</a:t>
            </a:fld>
            <a:endParaRPr lang="en-US" altLang="ja-JP"/>
          </a:p>
        </p:txBody>
      </p:sp>
      <p:graphicFrame>
        <p:nvGraphicFramePr>
          <p:cNvPr id="8" name="コンテンツ プレースホルダ 6"/>
          <p:cNvGraphicFramePr>
            <a:graphicFrameLocks noGrp="1"/>
          </p:cNvGraphicFramePr>
          <p:nvPr>
            <p:extLst>
              <p:ext uri="{D42A27DB-BD31-4B8C-83A1-F6EECF244321}">
                <p14:modId xmlns="" xmlns:p14="http://schemas.microsoft.com/office/powerpoint/2010/main" val="3649584832"/>
              </p:ext>
            </p:extLst>
          </p:nvPr>
        </p:nvGraphicFramePr>
        <p:xfrm>
          <a:off x="540581" y="2774314"/>
          <a:ext cx="8135875" cy="3679022"/>
        </p:xfrm>
        <a:graphic>
          <a:graphicData uri="http://schemas.openxmlformats.org/drawingml/2006/table">
            <a:tbl>
              <a:tblPr/>
              <a:tblGrid>
                <a:gridCol w="576000"/>
                <a:gridCol w="1008000"/>
                <a:gridCol w="1439863"/>
                <a:gridCol w="1332000"/>
                <a:gridCol w="1332000"/>
                <a:gridCol w="1332000"/>
                <a:gridCol w="1116012"/>
              </a:tblGrid>
              <a:tr h="437971">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000000"/>
                          </a:solidFill>
                          <a:effectLst/>
                          <a:latin typeface="Arial" charset="0"/>
                          <a:ea typeface="ＭＳ Ｐゴシック" charset="-128"/>
                        </a:rPr>
                        <a:t>Year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000000"/>
                          </a:solidFill>
                          <a:effectLst/>
                          <a:latin typeface="Arial" charset="0"/>
                          <a:ea typeface="ＭＳ Ｐゴシック" charset="-128"/>
                        </a:rPr>
                        <a:t>Month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000000"/>
                          </a:solidFill>
                          <a:effectLst/>
                          <a:latin typeface="Arial" charset="0"/>
                          <a:ea typeface="ＭＳ Ｐゴシック" charset="-128"/>
                        </a:rPr>
                        <a:t>Venue</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000000"/>
                          </a:solidFill>
                          <a:effectLst/>
                          <a:latin typeface="Arial" charset="0"/>
                          <a:ea typeface="ＭＳ Ｐゴシック" charset="-128"/>
                        </a:rPr>
                        <a:t>Agenda</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000000"/>
                          </a:solidFill>
                          <a:effectLst/>
                          <a:latin typeface="Arial" charset="0"/>
                          <a:ea typeface="ＭＳ Ｐゴシック" charset="-128"/>
                        </a:rPr>
                        <a:t>Closing Report</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000000"/>
                          </a:solidFill>
                          <a:effectLst/>
                          <a:latin typeface="Arial" charset="0"/>
                          <a:ea typeface="ＭＳ Ｐゴシック" charset="-128"/>
                        </a:rPr>
                        <a:t>Minutes</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rgbClr val="000000"/>
                          </a:solidFill>
                          <a:effectLst/>
                          <a:latin typeface="Arial" charset="0"/>
                          <a:ea typeface="ＭＳ Ｐゴシック" charset="-128"/>
                        </a:rPr>
                        <a:t>Number of participant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94641">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2010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November</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Dallas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15-10-0839-01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15-10-0924-01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15-10-0934-00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94641">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2011</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March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Singapore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15-11-0159-01</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15-11-0298-00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15-11-0440-00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8</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94641">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July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San Francisco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15-11-0456-00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15-11-0552-00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15-11-755-00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11</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94641">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November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Atlanta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15-11-0757-01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15-11-0830-00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15-12-0106-00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13</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94641">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2012</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March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Waikoloa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15-12-0107-00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15-12-0191-00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15-12-0197-00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4</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94641">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July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San Diego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15-12-0326-01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15-12-0425-00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15-12-0440-00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11</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94641">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November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San Antonio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15-12-0595-01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15-12-0628-01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15-12-0659-01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9</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r>
              <a:tr h="294641">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2013</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January</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Vancouver</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15-12-0681-02</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15-13-0078-00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15-13-0093-00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94641">
                <a:tc vMerge="1">
                  <a:txBody>
                    <a:bodyPr/>
                    <a:lstStyle/>
                    <a:p>
                      <a:endParaRPr kumimoji="1" lang="ja-JP" altLang="en-US"/>
                    </a:p>
                  </a:txBody>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March </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Orlando</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15-13-105-01</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15-13-0225-00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15-13-0305-00</a:t>
                      </a:r>
                      <a:endParaRPr kumimoji="1" lang="ja-JP" altLang="en-US" sz="1400" b="0" i="0" u="none" strike="noStrike" cap="none" normalizeH="0" baseline="0" dirty="0" smtClean="0">
                        <a:ln>
                          <a:noFill/>
                        </a:ln>
                        <a:solidFill>
                          <a:srgbClr val="000000"/>
                        </a:solidFill>
                        <a:effectLst/>
                        <a:latin typeface="Arial" charset="0"/>
                        <a:ea typeface="ＭＳ Ｐゴシック" charset="-128"/>
                      </a:endParaRP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12</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94641">
                <a:tc vMerge="1">
                  <a:txBody>
                    <a:bodyPr/>
                    <a:lstStyle/>
                    <a:p>
                      <a:pPr marL="0" marR="0" lvl="0" indent="0" algn="r" defTabSz="914400" rtl="0" eaLnBrk="1" fontAlgn="ctr"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Arial" charset="0"/>
                        <a:ea typeface="ＭＳ Ｐゴシック" charset="-128"/>
                      </a:endParaRP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May</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Waikoloa</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15-13-260-01</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15-13-0318-00</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15-13-0344-00</a:t>
                      </a:r>
                      <a:endParaRPr kumimoji="1" lang="ja-JP" altLang="en-US" sz="1400" b="0" i="0" u="none" strike="noStrike" cap="none" normalizeH="0" baseline="0" dirty="0" smtClean="0">
                        <a:ln>
                          <a:noFill/>
                        </a:ln>
                        <a:solidFill>
                          <a:srgbClr val="000000"/>
                        </a:solidFill>
                        <a:effectLst/>
                        <a:latin typeface="Arial" charset="0"/>
                        <a:ea typeface="ＭＳ Ｐゴシック" charset="-128"/>
                      </a:endParaRP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9</a:t>
                      </a: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r h="294641">
                <a:tc v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rgbClr val="000000"/>
                        </a:solidFill>
                        <a:effectLst/>
                        <a:latin typeface="Arial" charset="0"/>
                        <a:ea typeface="ＭＳ Ｐゴシック" charset="-128"/>
                      </a:endParaRP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July</a:t>
                      </a:r>
                      <a:endParaRPr kumimoji="1" lang="en-US" altLang="ja-JP" sz="1400" b="0" i="0" u="none" strike="noStrike" cap="none" normalizeH="0" baseline="0" dirty="0" smtClean="0">
                        <a:ln>
                          <a:noFill/>
                        </a:ln>
                        <a:solidFill>
                          <a:srgbClr val="000000"/>
                        </a:solidFill>
                        <a:effectLst/>
                        <a:latin typeface="Arial" charset="0"/>
                        <a:ea typeface="ＭＳ Ｐゴシック" charset="-128"/>
                      </a:endParaRP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Geneva</a:t>
                      </a:r>
                      <a:endParaRPr kumimoji="1" lang="en-US" altLang="ja-JP" sz="1400" b="0" i="0" u="none" strike="noStrike" cap="none" normalizeH="0" baseline="0" dirty="0" smtClean="0">
                        <a:ln>
                          <a:noFill/>
                        </a:ln>
                        <a:solidFill>
                          <a:srgbClr val="000000"/>
                        </a:solidFill>
                        <a:effectLst/>
                        <a:latin typeface="Arial" charset="0"/>
                        <a:ea typeface="ＭＳ Ｐゴシック" charset="-128"/>
                      </a:endParaRP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15-13-0354-01</a:t>
                      </a:r>
                      <a:endParaRPr kumimoji="1" lang="en-US" altLang="ja-JP" sz="1400" b="0" i="0" u="none" strike="noStrike" cap="none" normalizeH="0" baseline="0" dirty="0" smtClean="0">
                        <a:ln>
                          <a:noFill/>
                        </a:ln>
                        <a:solidFill>
                          <a:srgbClr val="000000"/>
                        </a:solidFill>
                        <a:effectLst/>
                        <a:latin typeface="Arial" charset="0"/>
                        <a:ea typeface="ＭＳ Ｐゴシック" charset="-128"/>
                      </a:endParaRP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lang="en-US" altLang="ja-JP" sz="1400" dirty="0" smtClean="0"/>
                        <a:t>15-13-0469-00</a:t>
                      </a:r>
                      <a:endParaRPr kumimoji="1" lang="en-US" altLang="ja-JP" sz="1400" b="0" i="0" u="none" strike="noStrike" cap="none" normalizeH="0" baseline="0" dirty="0" smtClean="0">
                        <a:ln>
                          <a:noFill/>
                        </a:ln>
                        <a:solidFill>
                          <a:srgbClr val="000000"/>
                        </a:solidFill>
                        <a:effectLst/>
                        <a:latin typeface="Arial" charset="0"/>
                        <a:ea typeface="ＭＳ Ｐゴシック" charset="-128"/>
                      </a:endParaRP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Arial" charset="0"/>
                        <a:ea typeface="ＭＳ Ｐゴシック" charset="-128"/>
                      </a:endParaRP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charset="0"/>
                          <a:ea typeface="ＭＳ Ｐゴシック" charset="-128"/>
                        </a:rPr>
                        <a:t>14</a:t>
                      </a:r>
                      <a:endParaRPr kumimoji="1" lang="en-US" altLang="ja-JP" sz="1400" b="0" i="0" u="none" strike="noStrike" cap="none" normalizeH="0" baseline="0" dirty="0" smtClean="0">
                        <a:ln>
                          <a:noFill/>
                        </a:ln>
                        <a:solidFill>
                          <a:srgbClr val="000000"/>
                        </a:solidFill>
                        <a:effectLst/>
                        <a:latin typeface="Arial" charset="0"/>
                        <a:ea typeface="ＭＳ Ｐゴシック" charset="-128"/>
                      </a:endParaRPr>
                    </a:p>
                  </a:txBody>
                  <a:tcPr marL="9524" marR="9524" marT="9524"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9" name="テキスト ボックス 8"/>
          <p:cNvSpPr txBox="1"/>
          <p:nvPr/>
        </p:nvSpPr>
        <p:spPr>
          <a:xfrm>
            <a:off x="251520" y="1556792"/>
            <a:ext cx="8568952" cy="2246769"/>
          </a:xfrm>
          <a:prstGeom prst="rect">
            <a:avLst/>
          </a:prstGeom>
          <a:noFill/>
        </p:spPr>
        <p:txBody>
          <a:bodyPr wrap="square" rtlCol="0">
            <a:spAutoFit/>
          </a:bodyPr>
          <a:lstStyle/>
          <a:p>
            <a:pPr>
              <a:buFont typeface="Arial" pitchFamily="34" charset="0"/>
              <a:buChar char="•"/>
            </a:pPr>
            <a:r>
              <a:rPr lang="en-US" altLang="ja-JP" sz="2400" dirty="0" smtClean="0"/>
              <a:t> Total </a:t>
            </a:r>
            <a:r>
              <a:rPr lang="en-US" altLang="ja-JP" sz="2400" dirty="0" smtClean="0"/>
              <a:t>of </a:t>
            </a:r>
            <a:r>
              <a:rPr lang="en-US" altLang="ja-JP" sz="2400" dirty="0" smtClean="0"/>
              <a:t>2 </a:t>
            </a:r>
            <a:r>
              <a:rPr lang="en-US" altLang="ja-JP" sz="2400" dirty="0" smtClean="0"/>
              <a:t>time </a:t>
            </a:r>
            <a:r>
              <a:rPr lang="en-US" altLang="ja-JP" sz="2400" dirty="0" smtClean="0"/>
              <a:t>slots</a:t>
            </a:r>
          </a:p>
          <a:p>
            <a:pPr lvl="1">
              <a:buFont typeface="Arial" pitchFamily="34" charset="0"/>
              <a:buChar char="•"/>
            </a:pPr>
            <a:r>
              <a:rPr lang="en-US" altLang="ja-JP" sz="2400" dirty="0" smtClean="0"/>
              <a:t> </a:t>
            </a:r>
            <a:r>
              <a:rPr lang="en-US" altLang="ko-KR" sz="2400" dirty="0" smtClean="0">
                <a:ea typeface="굴림" pitchFamily="34" charset="-127"/>
              </a:rPr>
              <a:t>16 </a:t>
            </a:r>
            <a:r>
              <a:rPr lang="en-US" altLang="ko-KR" sz="2400" dirty="0" smtClean="0">
                <a:ea typeface="굴림" pitchFamily="34" charset="-127"/>
              </a:rPr>
              <a:t>July PM2</a:t>
            </a:r>
          </a:p>
          <a:p>
            <a:pPr lvl="1">
              <a:buFont typeface="Arial" pitchFamily="34" charset="0"/>
              <a:buChar char="•"/>
            </a:pPr>
            <a:r>
              <a:rPr lang="en-US" altLang="ko-KR" sz="2400" dirty="0" smtClean="0">
                <a:ea typeface="굴림" pitchFamily="34" charset="-127"/>
              </a:rPr>
              <a:t> 17July  PM2</a:t>
            </a:r>
            <a:endParaRPr lang="en-US" altLang="ja-JP" sz="2400" dirty="0" smtClean="0"/>
          </a:p>
          <a:p>
            <a:endParaRPr lang="en-US" altLang="ja-JP" sz="2400" dirty="0" smtClean="0"/>
          </a:p>
          <a:p>
            <a:endParaRPr kumimoji="1" lang="ja-JP" altLang="en-US" sz="4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ja-JP" sz="3200" dirty="0" smtClean="0"/>
              <a:t>Agenda Items for the week</a:t>
            </a:r>
            <a:endParaRPr lang="ja-JP" altLang="ja-JP" sz="3200" dirty="0"/>
          </a:p>
        </p:txBody>
      </p:sp>
      <p:sp>
        <p:nvSpPr>
          <p:cNvPr id="4" name="日付プレースホルダ 3"/>
          <p:cNvSpPr>
            <a:spLocks noGrp="1"/>
          </p:cNvSpPr>
          <p:nvPr>
            <p:ph type="dt" sz="half" idx="10"/>
          </p:nvPr>
        </p:nvSpPr>
        <p:spPr/>
        <p:txBody>
          <a:bodyPr/>
          <a:lstStyle/>
          <a:p>
            <a:r>
              <a:rPr lang="en-US" altLang="ja-JP" smtClean="0"/>
              <a:t>July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p>
            <a:r>
              <a:rPr lang="en-US" altLang="ja-JP"/>
              <a:t>Slide </a:t>
            </a:r>
            <a:fld id="{863F3590-DC80-4E88-BA30-5D46B85BE2A7}" type="slidenum">
              <a:rPr lang="en-US" altLang="ja-JP"/>
              <a:pPr/>
              <a:t>4</a:t>
            </a:fld>
            <a:endParaRPr lang="en-US" altLang="ja-JP"/>
          </a:p>
        </p:txBody>
      </p:sp>
      <p:sp>
        <p:nvSpPr>
          <p:cNvPr id="7" name="コンテンツ プレースホルダ 2"/>
          <p:cNvSpPr txBox="1">
            <a:spLocks/>
          </p:cNvSpPr>
          <p:nvPr/>
        </p:nvSpPr>
        <p:spPr>
          <a:xfrm>
            <a:off x="251520" y="1844824"/>
            <a:ext cx="8640960" cy="4472136"/>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400" b="0" i="0" u="none" strike="noStrike" kern="0" cap="none" spc="0" normalizeH="0" baseline="0" noProof="0" dirty="0" smtClean="0">
                <a:ln>
                  <a:noFill/>
                </a:ln>
                <a:solidFill>
                  <a:schemeClr val="tx1"/>
                </a:solidFill>
                <a:effectLst/>
                <a:uLnTx/>
                <a:uFillTx/>
                <a:latin typeface="+mn-lt"/>
                <a:ea typeface="+mn-ea"/>
                <a:cs typeface="+mn-cs"/>
              </a:rPr>
              <a:t>Presentations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000" b="0" i="0" u="none" strike="noStrike" kern="0" cap="none" spc="0" normalizeH="0" baseline="0" noProof="0" dirty="0" smtClean="0">
                <a:ln>
                  <a:noFill/>
                </a:ln>
                <a:solidFill>
                  <a:schemeClr val="tx1"/>
                </a:solidFill>
                <a:effectLst/>
                <a:uLnTx/>
                <a:uFillTx/>
                <a:latin typeface="+mn-lt"/>
                <a:cs typeface="Times New Roman" pitchFamily="18" charset="0"/>
              </a:rPr>
              <a:t>Establishing a Study Group for a Spectrum Resource Utilization (SRU) through Radio Resource Measurement and Management for WPANs </a:t>
            </a:r>
            <a:r>
              <a:rPr kumimoji="1" lang="en-US" altLang="ja-JP" sz="2000" b="0" i="0" u="none" strike="noStrike" kern="0" cap="none" spc="0" normalizeH="0" baseline="0" noProof="0" dirty="0" smtClean="0">
                <a:ln>
                  <a:noFill/>
                </a:ln>
                <a:solidFill>
                  <a:schemeClr val="tx1"/>
                </a:solidFill>
                <a:effectLst/>
                <a:uLnTx/>
                <a:uFillTx/>
                <a:latin typeface="+mn-lt"/>
              </a:rPr>
              <a:t>(15-13-0404r0)</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000" b="0" i="0" u="none" strike="noStrike" kern="0" cap="none" spc="0" normalizeH="0" baseline="0" noProof="0" dirty="0" smtClean="0">
                <a:ln>
                  <a:noFill/>
                </a:ln>
                <a:solidFill>
                  <a:schemeClr val="tx1"/>
                </a:solidFill>
                <a:effectLst/>
                <a:uLnTx/>
                <a:uFillTx/>
                <a:latin typeface="+mn-lt"/>
                <a:ea typeface="ＭＳ Ｐゴシック" pitchFamily="50" charset="-128"/>
              </a:rPr>
              <a:t>Processing the work on the new measurement parameters for radio resource management</a:t>
            </a:r>
            <a:r>
              <a:rPr kumimoji="1" lang="en-US" altLang="ja-JP" sz="2000" b="0" i="0" u="none" strike="noStrike" kern="0" cap="none" spc="0" normalizeH="0" baseline="0" noProof="0" dirty="0" smtClean="0">
                <a:ln>
                  <a:noFill/>
                </a:ln>
                <a:solidFill>
                  <a:schemeClr val="tx1"/>
                </a:solidFill>
                <a:effectLst/>
                <a:uLnTx/>
                <a:uFillTx/>
                <a:latin typeface="+mn-lt"/>
              </a:rPr>
              <a:t>(15-13-0400r0)</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000" b="0" i="0" u="none" strike="noStrike" kern="0" cap="none" spc="0" normalizeH="0" baseline="0" noProof="0" dirty="0" smtClean="0">
                <a:ln>
                  <a:noFill/>
                </a:ln>
                <a:solidFill>
                  <a:schemeClr val="tx1"/>
                </a:solidFill>
                <a:effectLst/>
                <a:uLnTx/>
                <a:uFillTx/>
                <a:latin typeface="+mn-lt"/>
              </a:rPr>
              <a:t>Evaluation of Impact of Spectrum Sensing Duration (15-13-0438r0)</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400" b="0" i="0" u="none" strike="noStrike" kern="0" cap="none" spc="0" normalizeH="0" baseline="0" noProof="0" dirty="0" smtClean="0">
                <a:ln>
                  <a:noFill/>
                </a:ln>
                <a:solidFill>
                  <a:schemeClr val="tx1"/>
                </a:solidFill>
                <a:effectLst/>
                <a:uLnTx/>
                <a:uFillTx/>
                <a:latin typeface="+mn-lt"/>
                <a:ea typeface="+mn-ea"/>
                <a:cs typeface="+mn-cs"/>
              </a:rPr>
              <a:t>Discussions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000" b="0" i="0" u="none" strike="noStrike" kern="0" cap="none" spc="0" normalizeH="0" baseline="0" noProof="0" dirty="0" smtClean="0">
                <a:ln>
                  <a:noFill/>
                </a:ln>
                <a:solidFill>
                  <a:schemeClr val="tx1"/>
                </a:solidFill>
                <a:effectLst/>
                <a:uLnTx/>
                <a:uFillTx/>
                <a:latin typeface="+mn-lt"/>
              </a:rPr>
              <a:t>Plan for September meeting</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000" b="0" i="0" u="none" strike="noStrike" kern="0" cap="none" spc="0" normalizeH="0" baseline="0" noProof="0" dirty="0" smtClean="0">
                <a:ln>
                  <a:noFill/>
                </a:ln>
                <a:solidFill>
                  <a:schemeClr val="tx1"/>
                </a:solidFill>
                <a:effectLst/>
                <a:uLnTx/>
                <a:uFillTx/>
                <a:latin typeface="+mn-lt"/>
              </a:rPr>
              <a:t>AOB</a:t>
            </a:r>
          </a:p>
          <a:p>
            <a:pPr marL="342900" marR="0" lvl="0" indent="-342900" algn="l" defTabSz="914400" rtl="0" eaLnBrk="1" fontAlgn="base" latinLnBrk="0" hangingPunct="1">
              <a:lnSpc>
                <a:spcPct val="80000"/>
              </a:lnSpc>
              <a:spcBef>
                <a:spcPct val="20000"/>
              </a:spcBef>
              <a:spcAft>
                <a:spcPct val="0"/>
              </a:spcAft>
              <a:buClrTx/>
              <a:buSzTx/>
              <a:buFontTx/>
              <a:buChar char="•"/>
              <a:tabLst/>
              <a:defRPr/>
            </a:pPr>
            <a:r>
              <a:rPr kumimoji="1" lang="en-US" altLang="ja-JP" sz="2400" b="0" i="0" u="none" strike="noStrike" kern="0" cap="none" spc="0" normalizeH="0" baseline="0" noProof="0" dirty="0" smtClean="0">
                <a:ln>
                  <a:noFill/>
                </a:ln>
                <a:solidFill>
                  <a:schemeClr val="tx1"/>
                </a:solidFill>
                <a:effectLst/>
                <a:uLnTx/>
                <a:uFillTx/>
                <a:latin typeface="+mn-lt"/>
                <a:ea typeface="ＭＳ Ｐゴシック" pitchFamily="50" charset="-128"/>
                <a:cs typeface="+mn-cs"/>
              </a:rPr>
              <a:t>Report on progress to WG</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ja-JP" altLang="en-US" sz="36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88160"/>
          </a:xfrm>
        </p:spPr>
        <p:txBody>
          <a:bodyPr/>
          <a:lstStyle/>
          <a:p>
            <a:pPr>
              <a:lnSpc>
                <a:spcPct val="80000"/>
              </a:lnSpc>
            </a:pPr>
            <a:r>
              <a:rPr lang="en-US" altLang="ja-JP" sz="2200" dirty="0" smtClean="0">
                <a:ea typeface="ＭＳ Ｐゴシック" pitchFamily="50" charset="-128"/>
              </a:rPr>
              <a:t>Meeting </a:t>
            </a:r>
            <a:r>
              <a:rPr lang="en-US" altLang="ko-KR" sz="2200" dirty="0" smtClean="0">
                <a:ea typeface="굴림" pitchFamily="34" charset="-127"/>
              </a:rPr>
              <a:t>was called to order </a:t>
            </a:r>
            <a:r>
              <a:rPr lang="en-US" altLang="ko-KR" sz="2200" dirty="0" smtClean="0">
                <a:ea typeface="굴림" pitchFamily="34" charset="-127"/>
              </a:rPr>
              <a:t>16 July </a:t>
            </a:r>
            <a:r>
              <a:rPr lang="en-US" altLang="ko-KR" sz="2200" dirty="0" smtClean="0">
                <a:ea typeface="굴림" pitchFamily="34" charset="-127"/>
              </a:rPr>
              <a:t>at </a:t>
            </a:r>
            <a:r>
              <a:rPr lang="en-US" altLang="ko-KR" sz="2200" dirty="0" smtClean="0">
                <a:ea typeface="굴림" pitchFamily="34" charset="-127"/>
              </a:rPr>
              <a:t>16:00 </a:t>
            </a:r>
            <a:r>
              <a:rPr lang="en-US" altLang="ko-KR" sz="2200" dirty="0" smtClean="0">
                <a:ea typeface="굴림" pitchFamily="34" charset="-127"/>
              </a:rPr>
              <a:t>and finished at </a:t>
            </a:r>
            <a:r>
              <a:rPr lang="en-US" altLang="ko-KR" sz="2200" dirty="0" smtClean="0">
                <a:ea typeface="굴림" pitchFamily="34" charset="-127"/>
              </a:rPr>
              <a:t>16:50.</a:t>
            </a:r>
            <a:endParaRPr lang="en-US" altLang="ko-KR" sz="2200" dirty="0" smtClean="0">
              <a:ea typeface="굴림" pitchFamily="34" charset="-127"/>
            </a:endParaRPr>
          </a:p>
          <a:p>
            <a:pPr lvl="1">
              <a:lnSpc>
                <a:spcPct val="80000"/>
              </a:lnSpc>
            </a:pPr>
            <a:r>
              <a:rPr lang="en-US" altLang="ja-JP" sz="2000" dirty="0" smtClean="0">
                <a:ea typeface="ＭＳ Ｐゴシック" pitchFamily="50" charset="-128"/>
              </a:rPr>
              <a:t>14 </a:t>
            </a:r>
            <a:r>
              <a:rPr lang="en-US" altLang="ja-JP" sz="2000" dirty="0" smtClean="0">
                <a:ea typeface="ＭＳ Ｐゴシック" pitchFamily="50" charset="-128"/>
              </a:rPr>
              <a:t>Attendee</a:t>
            </a:r>
          </a:p>
          <a:p>
            <a:pPr lvl="1">
              <a:lnSpc>
                <a:spcPct val="80000"/>
              </a:lnSpc>
            </a:pPr>
            <a:r>
              <a:rPr lang="en-US" altLang="ja-JP" sz="2000" dirty="0" smtClean="0">
                <a:ea typeface="ＭＳ Ｐゴシック" pitchFamily="50" charset="-128"/>
              </a:rPr>
              <a:t>Approve meeting agenda (</a:t>
            </a:r>
            <a:r>
              <a:rPr lang="en-US" altLang="ja-JP" sz="2000" dirty="0" smtClean="0">
                <a:ea typeface="ＭＳ Ｐゴシック" pitchFamily="50" charset="-128"/>
              </a:rPr>
              <a:t>15-13-0354r1)</a:t>
            </a:r>
            <a:endParaRPr lang="en-US" altLang="ja-JP" sz="2000" dirty="0" smtClean="0">
              <a:ea typeface="ＭＳ Ｐゴシック" pitchFamily="50" charset="-128"/>
            </a:endParaRPr>
          </a:p>
          <a:p>
            <a:pPr lvl="1">
              <a:lnSpc>
                <a:spcPct val="80000"/>
              </a:lnSpc>
            </a:pPr>
            <a:r>
              <a:rPr lang="en-US" altLang="ja-JP" sz="2000" dirty="0" smtClean="0">
                <a:ea typeface="ＭＳ Ｐゴシック" pitchFamily="50" charset="-128"/>
              </a:rPr>
              <a:t>Approve meeting minutes </a:t>
            </a:r>
          </a:p>
          <a:p>
            <a:pPr lvl="2"/>
            <a:r>
              <a:rPr lang="de-DE" altLang="ja-JP" sz="1600" dirty="0" smtClean="0"/>
              <a:t>IG SRU </a:t>
            </a:r>
            <a:r>
              <a:rPr lang="de-DE" altLang="ja-JP" sz="1600" dirty="0" smtClean="0"/>
              <a:t>May </a:t>
            </a:r>
            <a:r>
              <a:rPr lang="de-DE" altLang="ja-JP" sz="1600" dirty="0" smtClean="0"/>
              <a:t>2013 Minutes</a:t>
            </a:r>
            <a:r>
              <a:rPr lang="ja-JP" altLang="en-US" sz="1600" dirty="0" smtClean="0"/>
              <a:t> </a:t>
            </a:r>
            <a:r>
              <a:rPr lang="en-US" altLang="ja-JP" sz="1600" dirty="0" smtClean="0"/>
              <a:t>(</a:t>
            </a:r>
            <a:r>
              <a:rPr lang="en-US" altLang="ja-JP" sz="1600" dirty="0" smtClean="0"/>
              <a:t>15-13-0344r0</a:t>
            </a:r>
            <a:r>
              <a:rPr lang="en-US" altLang="ja-JP" sz="1600" dirty="0" smtClean="0"/>
              <a:t>)</a:t>
            </a:r>
          </a:p>
          <a:p>
            <a:pPr lvl="2"/>
            <a:r>
              <a:rPr lang="de-DE" altLang="ja-JP" sz="1600" dirty="0" smtClean="0"/>
              <a:t>IG SRU </a:t>
            </a:r>
            <a:r>
              <a:rPr lang="de-DE" altLang="ja-JP" sz="1600" dirty="0" smtClean="0"/>
              <a:t>June-July </a:t>
            </a:r>
            <a:r>
              <a:rPr lang="de-DE" altLang="ja-JP" sz="1600" dirty="0" smtClean="0"/>
              <a:t>2013 </a:t>
            </a:r>
            <a:r>
              <a:rPr lang="de-DE" altLang="ja-JP" sz="1600" dirty="0" smtClean="0"/>
              <a:t>Teleconference </a:t>
            </a:r>
            <a:r>
              <a:rPr lang="de-DE" altLang="ja-JP" sz="1600" dirty="0" smtClean="0"/>
              <a:t>Minutes </a:t>
            </a:r>
            <a:r>
              <a:rPr lang="en-US" altLang="ja-JP" sz="1600" dirty="0" smtClean="0"/>
              <a:t>(</a:t>
            </a:r>
            <a:r>
              <a:rPr lang="en-US" altLang="ja-JP" sz="1600" dirty="0" smtClean="0"/>
              <a:t>15-13-0351r0)</a:t>
            </a:r>
            <a:endParaRPr lang="en-US" altLang="ja-JP" sz="1900" dirty="0" smtClean="0">
              <a:ea typeface="ＭＳ Ｐゴシック" pitchFamily="50" charset="-128"/>
            </a:endParaRPr>
          </a:p>
          <a:p>
            <a:pPr lvl="1">
              <a:lnSpc>
                <a:spcPct val="80000"/>
              </a:lnSpc>
            </a:pPr>
            <a:r>
              <a:rPr lang="en-US" altLang="ja-JP" sz="1800" dirty="0" smtClean="0">
                <a:ea typeface="ＭＳ Ｐゴシック" pitchFamily="50" charset="-128"/>
              </a:rPr>
              <a:t>Review and discussion of WNG slide.</a:t>
            </a:r>
          </a:p>
          <a:p>
            <a:pPr lvl="1">
              <a:lnSpc>
                <a:spcPct val="80000"/>
              </a:lnSpc>
            </a:pPr>
            <a:endParaRPr lang="en-US" altLang="ja-JP" sz="1800" dirty="0" smtClean="0">
              <a:ea typeface="ＭＳ Ｐゴシック" pitchFamily="50" charset="-128"/>
            </a:endParaRPr>
          </a:p>
          <a:p>
            <a:pPr>
              <a:lnSpc>
                <a:spcPct val="80000"/>
              </a:lnSpc>
            </a:pPr>
            <a:r>
              <a:rPr lang="en-US" altLang="ja-JP" sz="2200" dirty="0" smtClean="0">
                <a:ea typeface="ＭＳ Ｐゴシック" pitchFamily="50" charset="-128"/>
              </a:rPr>
              <a:t>Meeting </a:t>
            </a:r>
            <a:r>
              <a:rPr lang="en-US" altLang="ko-KR" sz="2200" dirty="0" smtClean="0">
                <a:ea typeface="굴림" pitchFamily="34" charset="-127"/>
              </a:rPr>
              <a:t>was called to order </a:t>
            </a:r>
            <a:r>
              <a:rPr lang="en-US" altLang="ko-KR" sz="2200" dirty="0" smtClean="0">
                <a:ea typeface="굴림" pitchFamily="34" charset="-127"/>
              </a:rPr>
              <a:t>17 </a:t>
            </a:r>
            <a:r>
              <a:rPr lang="en-US" altLang="ko-KR" sz="2200" dirty="0" smtClean="0">
                <a:ea typeface="굴림" pitchFamily="34" charset="-127"/>
              </a:rPr>
              <a:t>July at </a:t>
            </a:r>
            <a:r>
              <a:rPr lang="en-US" altLang="ko-KR" sz="2200" dirty="0" smtClean="0">
                <a:ea typeface="굴림" pitchFamily="34" charset="-127"/>
              </a:rPr>
              <a:t>16:15 </a:t>
            </a:r>
            <a:r>
              <a:rPr lang="en-US" altLang="ko-KR" sz="2200" dirty="0" smtClean="0">
                <a:ea typeface="굴림" pitchFamily="34" charset="-127"/>
              </a:rPr>
              <a:t>and finished at </a:t>
            </a:r>
            <a:r>
              <a:rPr lang="en-US" altLang="ko-KR" sz="2200" dirty="0" smtClean="0">
                <a:ea typeface="굴림" pitchFamily="34" charset="-127"/>
              </a:rPr>
              <a:t>17:30.</a:t>
            </a:r>
            <a:endParaRPr lang="en-US" altLang="ko-KR" sz="2200" dirty="0" smtClean="0">
              <a:ea typeface="굴림" pitchFamily="34" charset="-127"/>
            </a:endParaRPr>
          </a:p>
          <a:p>
            <a:pPr lvl="1">
              <a:lnSpc>
                <a:spcPct val="80000"/>
              </a:lnSpc>
            </a:pPr>
            <a:r>
              <a:rPr lang="en-US" altLang="ja-JP" sz="2000" dirty="0" smtClean="0">
                <a:ea typeface="ＭＳ Ｐゴシック" pitchFamily="50" charset="-128"/>
              </a:rPr>
              <a:t>5 Attendee</a:t>
            </a:r>
          </a:p>
          <a:p>
            <a:pPr lvl="1">
              <a:lnSpc>
                <a:spcPct val="80000"/>
              </a:lnSpc>
            </a:pPr>
            <a:r>
              <a:rPr lang="en-US" altLang="ja-JP" sz="2000" dirty="0" smtClean="0">
                <a:ea typeface="ＭＳ Ｐゴシック" pitchFamily="50" charset="-128"/>
              </a:rPr>
              <a:t>Hearing 2 technical contributions.</a:t>
            </a:r>
          </a:p>
          <a:p>
            <a:pPr lvl="2">
              <a:defRPr/>
            </a:pPr>
            <a:r>
              <a:rPr lang="en-US" altLang="ja-JP" sz="1600" dirty="0" smtClean="0">
                <a:ea typeface="ＭＳ Ｐゴシック" pitchFamily="50" charset="-128"/>
              </a:rPr>
              <a:t>Processing the work on the new measurement parameters for radio resource management</a:t>
            </a:r>
            <a:r>
              <a:rPr lang="en-US" altLang="ja-JP" sz="1600" dirty="0" smtClean="0"/>
              <a:t>(15-13-0400r0)</a:t>
            </a:r>
          </a:p>
          <a:p>
            <a:pPr lvl="2">
              <a:defRPr/>
            </a:pPr>
            <a:r>
              <a:rPr lang="en-US" altLang="ja-JP" sz="1600" dirty="0" smtClean="0"/>
              <a:t>Evaluation of Impact of Spectrum Sensing Duration (15-13-0438r0)</a:t>
            </a: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4" name="日付プレースホルダ 3"/>
          <p:cNvSpPr>
            <a:spLocks noGrp="1"/>
          </p:cNvSpPr>
          <p:nvPr>
            <p:ph type="dt" sz="half" idx="10"/>
          </p:nvPr>
        </p:nvSpPr>
        <p:spPr/>
        <p:txBody>
          <a:bodyPr/>
          <a:lstStyle/>
          <a:p>
            <a:r>
              <a:rPr lang="en-US" altLang="ja-JP" smtClean="0"/>
              <a:t>July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A361ECD0-26D7-4AC6-88AA-453D734D852D}" type="slidenum">
              <a:rPr lang="en-US" altLang="ja-JP" smtClean="0"/>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496944" cy="1066800"/>
          </a:xfrm>
        </p:spPr>
        <p:txBody>
          <a:bodyPr/>
          <a:lstStyle/>
          <a:p>
            <a:r>
              <a:rPr lang="en-US" altLang="ja-JP" dirty="0" smtClean="0">
                <a:ea typeface="ＭＳ Ｐゴシック" pitchFamily="50" charset="-128"/>
              </a:rPr>
              <a:t>Accomplishment for the meeting(Cont’d)</a:t>
            </a:r>
            <a:endParaRPr kumimoji="1" lang="ja-JP" altLang="en-US" dirty="0"/>
          </a:p>
        </p:txBody>
      </p:sp>
      <p:sp>
        <p:nvSpPr>
          <p:cNvPr id="3" name="コンテンツ プレースホルダ 2"/>
          <p:cNvSpPr>
            <a:spLocks noGrp="1"/>
          </p:cNvSpPr>
          <p:nvPr>
            <p:ph idx="1"/>
          </p:nvPr>
        </p:nvSpPr>
        <p:spPr>
          <a:xfrm>
            <a:off x="251520" y="1988840"/>
            <a:ext cx="8640960" cy="4400128"/>
          </a:xfrm>
        </p:spPr>
        <p:txBody>
          <a:bodyPr/>
          <a:lstStyle/>
          <a:p>
            <a:pPr>
              <a:buNone/>
            </a:pPr>
            <a:r>
              <a:rPr lang="en-US" altLang="ja-JP" sz="2400" dirty="0" smtClean="0"/>
              <a:t>Motion </a:t>
            </a:r>
            <a:r>
              <a:rPr lang="en-US" altLang="ja-JP" sz="2400" dirty="0" smtClean="0"/>
              <a:t>to establishing SG was made at WG15 mid plenary.</a:t>
            </a:r>
          </a:p>
          <a:p>
            <a:pPr>
              <a:buNone/>
            </a:pPr>
            <a:endParaRPr lang="en-US" altLang="ja-JP" sz="2400" dirty="0" smtClean="0"/>
          </a:p>
          <a:p>
            <a:pPr marL="0" indent="0">
              <a:buNone/>
            </a:pPr>
            <a:r>
              <a:rPr lang="en-US" altLang="ja-JP" sz="2400" dirty="0" smtClean="0"/>
              <a:t>Motion: that the 802.15 Working Group seeks approval from the 802 EC to form a study group in 802.15 to develop the PAR and 5c documents for Spectrum Resource Utilization (SRU)</a:t>
            </a:r>
            <a:br>
              <a:rPr lang="en-US" altLang="ja-JP" sz="2400" dirty="0" smtClean="0"/>
            </a:br>
            <a:r>
              <a:rPr lang="en-US" altLang="ja-JP" sz="2400" dirty="0" smtClean="0"/>
              <a:t>  </a:t>
            </a:r>
            <a:br>
              <a:rPr lang="en-US" altLang="ja-JP" sz="2400" dirty="0" smtClean="0"/>
            </a:br>
            <a:r>
              <a:rPr lang="en-US" altLang="ja-JP" sz="2400" dirty="0" smtClean="0"/>
              <a:t>Moved by: Shoichi Kitazawa</a:t>
            </a:r>
            <a:br>
              <a:rPr lang="en-US" altLang="ja-JP" sz="2400" dirty="0" smtClean="0"/>
            </a:br>
            <a:r>
              <a:rPr lang="en-US" altLang="ja-JP" sz="2400" dirty="0" smtClean="0"/>
              <a:t>Seconded </a:t>
            </a:r>
            <a:r>
              <a:rPr lang="en-US" altLang="ja-JP" sz="2400" dirty="0" smtClean="0"/>
              <a:t>by: </a:t>
            </a:r>
            <a:r>
              <a:rPr lang="en-US" altLang="ja-JP" sz="2400" dirty="0" smtClean="0"/>
              <a:t>Shusaku Shimada</a:t>
            </a:r>
            <a:br>
              <a:rPr lang="en-US" altLang="ja-JP" sz="2400" dirty="0" smtClean="0"/>
            </a:br>
            <a:r>
              <a:rPr lang="en-US" altLang="ja-JP" sz="2400" dirty="0" smtClean="0"/>
              <a:t>R</a:t>
            </a:r>
            <a:r>
              <a:rPr lang="en-US" altLang="ja-JP" sz="2400" dirty="0" smtClean="0"/>
              <a:t>esults :Y/N/A  </a:t>
            </a:r>
            <a:r>
              <a:rPr lang="en-US" altLang="ja-JP" sz="2400" dirty="0" smtClean="0"/>
              <a:t>47/0/2</a:t>
            </a:r>
            <a:endParaRPr kumimoji="1" lang="ja-JP" altLang="en-US" sz="2400" dirty="0"/>
          </a:p>
        </p:txBody>
      </p:sp>
      <p:sp>
        <p:nvSpPr>
          <p:cNvPr id="4" name="日付プレースホルダ 3"/>
          <p:cNvSpPr>
            <a:spLocks noGrp="1"/>
          </p:cNvSpPr>
          <p:nvPr>
            <p:ph type="dt" sz="half" idx="10"/>
          </p:nvPr>
        </p:nvSpPr>
        <p:spPr/>
        <p:txBody>
          <a:bodyPr/>
          <a:lstStyle/>
          <a:p>
            <a:r>
              <a:rPr lang="en-US" altLang="ja-JP" smtClean="0"/>
              <a:t>July 2013</a:t>
            </a:r>
            <a:endParaRPr lang="en-US" altLang="ja-JP" dirty="0"/>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smtClean="0"/>
              <a:t>Slide </a:t>
            </a:r>
            <a:fld id="{8242A585-2600-43B1-ABC9-06D037E96BAE}" type="slidenum">
              <a:rPr lang="en-US" altLang="ja-JP" smtClean="0"/>
              <a:pPr/>
              <a:t>6</a:t>
            </a:fld>
            <a:endParaRPr lang="en-US" altLang="ja-JP"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Plans for September Meeting</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3 meeting slot.</a:t>
            </a:r>
          </a:p>
          <a:p>
            <a:pPr lvl="1"/>
            <a:r>
              <a:rPr lang="en-US" altLang="ja-JP" dirty="0" smtClean="0"/>
              <a:t>Hearing presentations.</a:t>
            </a:r>
          </a:p>
          <a:p>
            <a:pPr lvl="1"/>
            <a:r>
              <a:rPr lang="en-US" altLang="ja-JP" dirty="0" smtClean="0"/>
              <a:t>Discussion about PAR and 5C.</a:t>
            </a:r>
          </a:p>
          <a:p>
            <a:pPr lvl="1"/>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r>
              <a:rPr lang="en-US" altLang="ja-JP" smtClean="0"/>
              <a:t>July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A361ECD0-26D7-4AC6-88AA-453D734D852D}" type="slidenum">
              <a:rPr lang="en-US" altLang="ja-JP" smtClean="0"/>
              <a:pPr/>
              <a:t>7</a:t>
            </a:fld>
            <a:endParaRPr lang="en-US" altLang="ja-JP"/>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160</TotalTime>
  <Words>444</Words>
  <Application>Microsoft Office PowerPoint</Application>
  <PresentationFormat>画面に合わせる (4:3)</PresentationFormat>
  <Paragraphs>155</Paragraphs>
  <Slides>7</Slides>
  <Notes>2</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スライド 1</vt:lpstr>
      <vt:lpstr>IEEE 802.15 IG SRU  11th  Meeting Closing report  Geneva, CHE 18 July, 2013</vt:lpstr>
      <vt:lpstr>IG SRU sessions</vt:lpstr>
      <vt:lpstr>Agenda Items for the week</vt:lpstr>
      <vt:lpstr>Accomplishment for the meeting</vt:lpstr>
      <vt:lpstr>Accomplishment for the meeting(Cont’d)</vt:lpstr>
      <vt:lpstr>Plans for September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kitazawa</dc:creator>
  <dc:description>&lt;doc#&gt;</dc:description>
  <cp:lastModifiedBy>kitazawa</cp:lastModifiedBy>
  <cp:revision>4</cp:revision>
  <cp:lastPrinted>1998-02-10T13:28:06Z</cp:lastPrinted>
  <dcterms:created xsi:type="dcterms:W3CDTF">2013-07-17T16:02:53Z</dcterms:created>
  <dcterms:modified xsi:type="dcterms:W3CDTF">2013-07-18T13:56:24Z</dcterms:modified>
</cp:coreProperties>
</file>