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296" r:id="rId3"/>
    <p:sldId id="297" r:id="rId4"/>
    <p:sldId id="298" r:id="rId5"/>
    <p:sldId id="299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20"/>
    <p:restoredTop sz="99316" autoAdjust="0"/>
  </p:normalViewPr>
  <p:slideViewPr>
    <p:cSldViewPr>
      <p:cViewPr varScale="1">
        <p:scale>
          <a:sx n="89" d="100"/>
          <a:sy n="8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802.15-12-0026-00-0ptc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fi-FI"/>
              <a:t>Jon Adams, Lilee Systems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DA46D31D-9480-4E70-AB4B-AE276F506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4426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802.15-12-0026-00-0ptc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fi-FI"/>
              <a:t>Jon Adams, Lilee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D215845-BFAA-4E19-8D56-3F4ABBD10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0473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ZigBee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8027FB-C1A5-4189-AAC5-9BD7379A9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96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ZigBee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6F3304-9F4C-4244-A5EC-21F6BB786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08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ZigBee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BAFBF8-4DBF-4F14-9BD9-3CA2471D9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90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81000"/>
            <a:ext cx="1600200" cy="2127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ZigBee Alliance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8E8BF9-D324-4B86-95DC-B36D89E0C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6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ZigBee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973466A-90C4-4832-A300-55DCE5069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178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ZigBee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0B815A7-8723-4834-B0BE-8544BDA97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2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ZigBee Alliance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92C6C1-AAD8-48B7-AC58-87BF980A6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98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ZigBee Alliance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2B6A84-96B9-48D6-9A35-B89ADBDB1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0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ZigBee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1C1BBE-8EB2-4A85-9677-D8F7FCBD6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50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ZigBee Alliance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3AFC0D-50F5-43AE-9DCA-9AA17C05B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91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ZigBee Alliance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634E8F-C404-4682-8537-9EF96DA6F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6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ZigBee Alliance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388E2F-A7DA-495A-B49B-7B8FD5452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53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Bob Heile, ZigBee Alliance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7BB864-A55C-4052-9E82-BCCB3EA32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114800" y="425450"/>
            <a:ext cx="43434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b="1" dirty="0"/>
              <a:t>IEEE </a:t>
            </a:r>
            <a:r>
              <a:rPr lang="en-US" b="1" dirty="0" smtClean="0"/>
              <a:t>802-15-13-0468-00-004p</a:t>
            </a:r>
            <a:endParaRPr lang="en-US" sz="1400" b="1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802.15.4p Approval to Start Sponsor Ballot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Heile, ZigBee Alliance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802.15.4p Letter Ballot History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Initial Letter Ballot (LB89) closed 5 May 2013</a:t>
            </a:r>
          </a:p>
          <a:p>
            <a:r>
              <a:rPr lang="en-US" dirty="0" smtClean="0"/>
              <a:t>Vote Results (pool of 125 voters)</a:t>
            </a:r>
          </a:p>
          <a:p>
            <a:pPr lvl="1"/>
            <a:r>
              <a:rPr lang="en-US" dirty="0" smtClean="0"/>
              <a:t>96 Responses (76.8%)</a:t>
            </a:r>
          </a:p>
          <a:p>
            <a:pPr lvl="1"/>
            <a:r>
              <a:rPr lang="en-US" dirty="0" smtClean="0"/>
              <a:t>89 Yes, 1 no  (98.9% approval ratio)</a:t>
            </a:r>
          </a:p>
          <a:p>
            <a:pPr lvl="1"/>
            <a:r>
              <a:rPr lang="en-US" dirty="0" smtClean="0"/>
              <a:t>6 Abstain (6.3%)</a:t>
            </a:r>
          </a:p>
          <a:p>
            <a:pPr lvl="1"/>
            <a:r>
              <a:rPr lang="en-US" dirty="0" smtClean="0"/>
              <a:t>Ballot passes</a:t>
            </a:r>
          </a:p>
          <a:p>
            <a:r>
              <a:rPr lang="en-US" dirty="0" smtClean="0"/>
              <a:t>75 comments from 10 commenters</a:t>
            </a:r>
          </a:p>
          <a:p>
            <a:pPr lvl="1"/>
            <a:r>
              <a:rPr lang="en-US" dirty="0" smtClean="0"/>
              <a:t>37 Must Be Satisfied (37 accepted)</a:t>
            </a:r>
          </a:p>
          <a:p>
            <a:pPr lvl="2"/>
            <a:r>
              <a:rPr lang="en-US" dirty="0" smtClean="0"/>
              <a:t>All were addressed</a:t>
            </a:r>
          </a:p>
          <a:p>
            <a:pPr lvl="1"/>
            <a:r>
              <a:rPr lang="en-US" dirty="0" smtClean="0"/>
              <a:t>38 other, 33 accepted, 5 rejected, 0 out of scope</a:t>
            </a:r>
          </a:p>
          <a:p>
            <a:r>
              <a:rPr lang="en-US" dirty="0" smtClean="0"/>
              <a:t>Comment Resolution Spreadsheet:</a:t>
            </a:r>
          </a:p>
          <a:p>
            <a:pPr lvl="1"/>
            <a:r>
              <a:rPr lang="en-US" dirty="0" smtClean="0"/>
              <a:t>https://mentor.ieee.org/802.15/dcn/13/15-13-0283-07-004p-letter-ballot-consolidated-comments.xls  (Tab “LB #89 Comments”)</a:t>
            </a:r>
          </a:p>
        </p:txBody>
      </p:sp>
      <p:sp>
        <p:nvSpPr>
          <p:cNvPr id="143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Bob Heile, ZigBee Alliance</a:t>
            </a:r>
            <a:endParaRPr lang="en-US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650875"/>
            <a:ext cx="7772400" cy="762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endParaRPr lang="en-US" sz="36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64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802.15.4p Letter Ballot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Recirc-1 (LB92) closed 30 June 2013</a:t>
            </a:r>
          </a:p>
          <a:p>
            <a:r>
              <a:rPr lang="en-US" dirty="0" smtClean="0"/>
              <a:t>Cumulative vote results (pool of 126  voters)</a:t>
            </a:r>
          </a:p>
          <a:p>
            <a:pPr lvl="1"/>
            <a:r>
              <a:rPr lang="en-US" dirty="0" smtClean="0"/>
              <a:t>99 Responses (78.6% response ratio)</a:t>
            </a:r>
          </a:p>
          <a:p>
            <a:pPr lvl="1"/>
            <a:r>
              <a:rPr lang="en-US" dirty="0" smtClean="0"/>
              <a:t>93 Yes, 0 no  (100% approval ratio) (the single no voter changed his vote after </a:t>
            </a:r>
            <a:r>
              <a:rPr lang="en-US" dirty="0" err="1" smtClean="0"/>
              <a:t>recirc</a:t>
            </a:r>
            <a:r>
              <a:rPr lang="en-US" dirty="0" smtClean="0"/>
              <a:t> closed)</a:t>
            </a:r>
          </a:p>
          <a:p>
            <a:pPr lvl="1"/>
            <a:r>
              <a:rPr lang="en-US" dirty="0" smtClean="0"/>
              <a:t>6 Abstain (6.1% abstain ratio)</a:t>
            </a:r>
          </a:p>
          <a:p>
            <a:pPr lvl="1"/>
            <a:r>
              <a:rPr lang="en-US" dirty="0" smtClean="0"/>
              <a:t>Ballot passes</a:t>
            </a:r>
          </a:p>
          <a:p>
            <a:r>
              <a:rPr lang="en-US" dirty="0" smtClean="0"/>
              <a:t>81 comments from 2 commenters</a:t>
            </a:r>
          </a:p>
          <a:p>
            <a:pPr lvl="1"/>
            <a:r>
              <a:rPr lang="en-US" dirty="0" smtClean="0"/>
              <a:t>0 “must be satisfied”; 81 minor comments from technical editor deferred to sponsor ballot</a:t>
            </a:r>
          </a:p>
          <a:p>
            <a:r>
              <a:rPr lang="en-US" dirty="0" smtClean="0"/>
              <a:t>Comment Resolution Spreadsheet:</a:t>
            </a:r>
          </a:p>
          <a:p>
            <a:pPr lvl="1"/>
            <a:r>
              <a:rPr lang="en-US" dirty="0" smtClean="0"/>
              <a:t>https://mentor.ieee.org/802.15/dcn/13/15-13-0283-07-004p-letter-ballot-consolidated-comments.xls  (Tab “LB #92 Comments”)</a:t>
            </a:r>
            <a:endParaRPr lang="en-US" dirty="0"/>
          </a:p>
        </p:txBody>
      </p:sp>
      <p:sp>
        <p:nvSpPr>
          <p:cNvPr id="143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Bob Heile, ZigBee Alliance</a:t>
            </a:r>
            <a:endParaRPr lang="en-US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650875"/>
            <a:ext cx="7772400" cy="762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endParaRPr lang="en-US" sz="36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489075"/>
            <a:ext cx="8229600" cy="5105400"/>
          </a:xfrm>
          <a:prstGeom prst="rect">
            <a:avLst/>
          </a:prstGeom>
        </p:spPr>
        <p:txBody>
          <a:bodyPr/>
          <a:lstStyle/>
          <a:p>
            <a:pPr marL="347663" indent="-347663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en-US" sz="2000" dirty="0"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4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802.15.4p Letter Ballot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Ballot To Date:</a:t>
            </a:r>
          </a:p>
          <a:p>
            <a:pPr lvl="1"/>
            <a:r>
              <a:rPr lang="en-US" dirty="0" smtClean="0"/>
              <a:t>There were no new comments supporting “no” votes and no new “no” voters</a:t>
            </a:r>
          </a:p>
          <a:p>
            <a:pPr lvl="1"/>
            <a:r>
              <a:rPr lang="en-US" dirty="0" smtClean="0"/>
              <a:t>The 1 “no” voter did not vote on the latest </a:t>
            </a:r>
            <a:r>
              <a:rPr lang="en-US" dirty="0" err="1" smtClean="0"/>
              <a:t>recirc</a:t>
            </a:r>
            <a:r>
              <a:rPr lang="en-US" dirty="0" smtClean="0"/>
              <a:t> (i.e. </a:t>
            </a:r>
            <a:r>
              <a:rPr lang="en-US" dirty="0" err="1" smtClean="0"/>
              <a:t>recirc</a:t>
            </a:r>
            <a:r>
              <a:rPr lang="en-US" dirty="0" smtClean="0"/>
              <a:t> 1) but indicated in writing on 16 July that he would now change his vote to YES</a:t>
            </a:r>
          </a:p>
          <a:p>
            <a:pPr lvl="1"/>
            <a:r>
              <a:rPr lang="en-US" dirty="0" smtClean="0"/>
              <a:t>No changes will be made to the draft at this point – what was </a:t>
            </a:r>
            <a:r>
              <a:rPr lang="en-US" dirty="0" err="1" smtClean="0"/>
              <a:t>recirc’ed</a:t>
            </a:r>
            <a:r>
              <a:rPr lang="en-US" dirty="0" smtClean="0"/>
              <a:t> will go to sponsor ballot</a:t>
            </a:r>
            <a:endParaRPr lang="en-US" dirty="0"/>
          </a:p>
        </p:txBody>
      </p:sp>
      <p:sp>
        <p:nvSpPr>
          <p:cNvPr id="143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Bob Heile, ZigBee Alliance</a:t>
            </a:r>
            <a:endParaRPr lang="en-US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650875"/>
            <a:ext cx="7772400" cy="762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endParaRPr lang="en-US" sz="36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489075"/>
            <a:ext cx="8229600" cy="5105400"/>
          </a:xfrm>
          <a:prstGeom prst="rect">
            <a:avLst/>
          </a:prstGeom>
        </p:spPr>
        <p:txBody>
          <a:bodyPr/>
          <a:lstStyle/>
          <a:p>
            <a:pPr marL="0" lvl="1" eaLnBrk="0" hangingPunct="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defRPr/>
            </a:pPr>
            <a:endParaRPr lang="en-US" sz="3200" kern="0" dirty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8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15.4p Review by Editorial Coordination Staff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d2P802-15-4p_Draft_Standard sent to Editorial Coordination Staff for MEC review </a:t>
            </a:r>
            <a:r>
              <a:rPr lang="en-US" dirty="0" smtClean="0"/>
              <a:t>with the result:</a:t>
            </a:r>
          </a:p>
          <a:p>
            <a:pPr marL="742950" lvl="2" indent="0">
              <a:buNone/>
            </a:pPr>
            <a:r>
              <a:rPr lang="en-US" sz="2800" dirty="0"/>
              <a:t>"This draft meets all editorial requirements."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Note that technical editor is Monique B </a:t>
            </a:r>
            <a:r>
              <a:rPr lang="en-US" dirty="0" smtClean="0"/>
              <a:t>Brown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143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Bob Heile, ZigBee Alliance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6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</a:p>
        </p:txBody>
      </p:sp>
      <p:sp>
        <p:nvSpPr>
          <p:cNvPr id="8194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i="1" dirty="0" smtClean="0"/>
              <a:t>IEEE 802.15 requests unconditional approval from the EC to submit D2P802-15-4p_draft _standard.pdf to Sponsor </a:t>
            </a:r>
            <a:r>
              <a:rPr lang="en-US" i="1" dirty="0" smtClean="0"/>
              <a:t>Ballot </a:t>
            </a:r>
          </a:p>
          <a:p>
            <a:pPr marL="0" lvl="1" indent="0">
              <a:buNone/>
            </a:pPr>
            <a:r>
              <a:rPr lang="en-US" i="1" dirty="0" smtClean="0"/>
              <a:t>(WG vote </a:t>
            </a:r>
            <a:r>
              <a:rPr lang="en-US" dirty="0" smtClean="0"/>
              <a:t>54/0/0)</a:t>
            </a:r>
            <a:endParaRPr lang="en-US" i="1" dirty="0" smtClean="0"/>
          </a:p>
          <a:p>
            <a:pPr lvl="1"/>
            <a:r>
              <a:rPr lang="en-US" dirty="0" smtClean="0"/>
              <a:t>Moved:</a:t>
            </a:r>
          </a:p>
          <a:p>
            <a:pPr lvl="1"/>
            <a:r>
              <a:rPr lang="en-US" dirty="0" smtClean="0"/>
              <a:t>Seconded:</a:t>
            </a:r>
          </a:p>
          <a:p>
            <a:pPr lvl="1"/>
            <a:r>
              <a:rPr lang="en-US" dirty="0" smtClean="0"/>
              <a:t>Yes/No/Abstain: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Bob Heile, ZigBee Alliance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9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1322</TotalTime>
  <Words>378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802.15.4p Approval to Start Sponsor Ballot</vt:lpstr>
      <vt:lpstr>802.15.4p Letter Ballot History</vt:lpstr>
      <vt:lpstr>802.15.4p Letter Ballot History</vt:lpstr>
      <vt:lpstr>802.15.4p Letter Ballot History</vt:lpstr>
      <vt:lpstr>15.4p Review by Editorial Coordination Staff </vt:lpstr>
      <vt:lpstr>Motion</vt:lpstr>
    </vt:vector>
  </TitlesOfParts>
  <Company>GTE Laboratories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>IEEE 802.15 &lt;subject&gt;</dc:subject>
  <dc:creator>Rober F. Heile</dc:creator>
  <dc:description>&lt;doc#&gt;</dc:description>
  <cp:lastModifiedBy>bheile</cp:lastModifiedBy>
  <cp:revision>90</cp:revision>
  <cp:lastPrinted>1998-02-10T13:28:06Z</cp:lastPrinted>
  <dcterms:created xsi:type="dcterms:W3CDTF">1999-11-08T18:59:45Z</dcterms:created>
  <dcterms:modified xsi:type="dcterms:W3CDTF">2013-07-18T14:00:36Z</dcterms:modified>
</cp:coreProperties>
</file>