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69" r:id="rId2"/>
    <p:sldId id="266" r:id="rId3"/>
    <p:sldId id="272" r:id="rId4"/>
    <p:sldId id="280" r:id="rId5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588" autoAdjust="0"/>
    <p:restoredTop sz="94660" autoAdjust="0"/>
  </p:normalViewPr>
  <p:slideViewPr>
    <p:cSldViewPr>
      <p:cViewPr>
        <p:scale>
          <a:sx n="83" d="100"/>
          <a:sy n="83" d="100"/>
        </p:scale>
        <p:origin x="-996" y="-1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6" d="100"/>
          <a:sy n="56" d="100"/>
        </p:scale>
        <p:origin x="-2868" y="-90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 smtClean="0"/>
              <a:t>doc.: 15-13/0083r0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/>
              <a:t>Page </a:t>
            </a:r>
            <a:fld id="{3EA90AA9-3F44-CA43-8734-385D9CB6D159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defTabSz="933450"/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5399614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 smtClean="0"/>
              <a:t>doc.: 15-13/0083r0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Page </a:t>
            </a:r>
            <a:fld id="{2474B621-0683-2C49-85C4-D962E663A1E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595239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smtClean="0"/>
              <a:t>doc.: 15-13/0083r0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F505B3FA-7285-5747-A549-FA4E5A6AB061}" type="slidenum">
              <a:rPr lang="en-US"/>
              <a:pPr/>
              <a:t>1</a:t>
            </a:fld>
            <a:endParaRPr lang="en-US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May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A297B430-F312-904B-8958-C21B8627C4E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FBE70C81-7B7C-B549-9BE0-E5D3148C1B7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E2C4BB83-D087-2E44-8943-4E6A8C81510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July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AA8A01DF-F7FD-444B-8432-819BBAFADCA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2" y="332601"/>
            <a:ext cx="1579600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January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D6079F3C-77A3-1A46-B472-518C5B0DD8E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January 2013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FDCB52CC-92EA-D34D-B04F-C2F29B2B4B1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January 2013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43183BB2-E59F-2449-B6B7-250EC077558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2013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3378A90E-76CC-0C48-832A-0C72DEA87CC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2013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B6B77F6A-D333-0443-9145-E228F9AE864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5C6098D5-F8B3-984C-9677-8CFCA2391FE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81E71742-22FB-214E-A1FC-BF75AF31D4E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dirty="0" smtClean="0"/>
              <a:t>March 2013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/>
              <a:t>Slide </a:t>
            </a:r>
            <a:fld id="{BC99DE0B-716D-1C46-81CF-44A5EF85A93A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 userDrawn="1"/>
        </p:nvSpPr>
        <p:spPr bwMode="auto">
          <a:xfrm>
            <a:off x="6019800" y="332601"/>
            <a:ext cx="24384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prstTxWarp prst="textNoShape">
              <a:avLst/>
            </a:prstTxWarp>
            <a:spAutoFit/>
          </a:bodyPr>
          <a:lstStyle/>
          <a:p>
            <a:pPr marL="457200" lvl="4" algn="r"/>
            <a:r>
              <a:rPr lang="en-US" sz="1800" b="1" dirty="0"/>
              <a:t>doc.:</a:t>
            </a:r>
            <a:r>
              <a:rPr lang="en-US" sz="1800" b="1" dirty="0" smtClean="0"/>
              <a:t> </a:t>
            </a:r>
            <a:r>
              <a:rPr lang="en-US" sz="1800" b="1" dirty="0" smtClean="0"/>
              <a:t>15-13/0463r1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8/dcn/13/18-13-0089-03-0000-draft-802-support-for-petitions-for-recon-progeny-m-lms-order.doc" TargetMode="External"/><Relationship Id="rId2" Type="http://schemas.openxmlformats.org/officeDocument/2006/relationships/hyperlink" Target="https://mentor.ieee.org/802.18/dcn/13/18-13-0087-04-0000-draft-reply-comments-of-ieee-802-re-5-ghz-nprm-fcc-et-13-49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8/dcn/13/18-13-0090-01-0000-draft-submission-to-the-fcc-in-support-of-the-ieee-usa-petition-for-rules-above-95-ghz.doc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8/dcn/13/18-13-0088-02-0000-proposed-ls-to-itu-r-wp-5d-update-of-sect-5-6-toward-rev-12-of-rec-itu-r-m-1457-meeting-x-1.docx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5E067CF2-20FE-FA4C-997C-80B439DAF1EE}" type="slidenum">
              <a:rPr lang="en-US"/>
              <a:pPr/>
              <a:t>1</a:t>
            </a:fld>
            <a:endParaRPr lang="en-US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838200"/>
          </a:xfrm>
          <a:noFill/>
          <a:ln/>
        </p:spPr>
        <p:txBody>
          <a:bodyPr/>
          <a:lstStyle/>
          <a:p>
            <a:r>
              <a:rPr lang="en-US" dirty="0" smtClean="0"/>
              <a:t>Liaison Report from 802.18</a:t>
            </a:r>
            <a:endParaRPr lang="en-US" dirty="0"/>
          </a:p>
        </p:txBody>
      </p:sp>
      <p:sp>
        <p:nvSpPr>
          <p:cNvPr id="30725" name="Text Box 5"/>
          <p:cNvSpPr txBox="1">
            <a:spLocks noChangeArrowheads="1"/>
          </p:cNvSpPr>
          <p:nvPr/>
        </p:nvSpPr>
        <p:spPr bwMode="auto">
          <a:xfrm>
            <a:off x="609600" y="5808663"/>
            <a:ext cx="8001000" cy="492443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 type="none" w="sm" len="sm"/>
            <a:tailEnd type="none" w="sm" len="sm"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900" b="1" dirty="0"/>
              <a:t>Notice:</a:t>
            </a:r>
            <a:r>
              <a:rPr lang="en-US" sz="900" dirty="0"/>
              <a:t> </a:t>
            </a:r>
            <a:r>
              <a:rPr lang="en-US" sz="800" dirty="0"/>
              <a:t>This document has been prepared to assist IEEE </a:t>
            </a:r>
            <a:r>
              <a:rPr lang="en-US" sz="800" dirty="0" smtClean="0"/>
              <a:t>802.15. </a:t>
            </a:r>
            <a:r>
              <a:rPr lang="en-US" sz="800" dirty="0"/>
              <a:t>It is offered as a basis for discussion and is not binding on the contributing </a:t>
            </a:r>
            <a:r>
              <a:rPr lang="en-US" sz="800" dirty="0" err="1"/>
              <a:t>individual(s</a:t>
            </a:r>
            <a:r>
              <a:rPr lang="en-US" sz="800" dirty="0"/>
              <a:t>) or </a:t>
            </a:r>
            <a:r>
              <a:rPr lang="en-US" sz="800" dirty="0" err="1"/>
              <a:t>organization(s</a:t>
            </a:r>
            <a:r>
              <a:rPr lang="en-US" sz="800" dirty="0"/>
              <a:t>). The material in this document is subject to change in form and content after further study. The </a:t>
            </a:r>
            <a:r>
              <a:rPr lang="en-US" sz="800" dirty="0" err="1"/>
              <a:t>contributor(s</a:t>
            </a:r>
            <a:r>
              <a:rPr lang="en-US" sz="800" dirty="0"/>
              <a:t>) </a:t>
            </a:r>
            <a:r>
              <a:rPr lang="en-US" sz="800" dirty="0" err="1"/>
              <a:t>reserve(s</a:t>
            </a:r>
            <a:r>
              <a:rPr lang="en-US" sz="800" dirty="0"/>
              <a:t>) the right to add, amend or withdraw material contained herein.</a:t>
            </a:r>
          </a:p>
          <a:p>
            <a:endParaRPr lang="en-US" sz="900" b="1" dirty="0"/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</a:t>
            </a:r>
            <a:r>
              <a:rPr lang="en-US" sz="2000" dirty="0" smtClean="0"/>
              <a:t>:</a:t>
            </a:r>
            <a:r>
              <a:rPr lang="en-US" sz="2000" b="0" dirty="0"/>
              <a:t> </a:t>
            </a:r>
            <a:r>
              <a:rPr lang="en-US" sz="2000" b="0" dirty="0" smtClean="0"/>
              <a:t>July 18, 2013</a:t>
            </a:r>
            <a:endParaRPr lang="en-US" sz="2000" b="0" dirty="0"/>
          </a:p>
        </p:txBody>
      </p:sp>
      <p:graphicFrame>
        <p:nvGraphicFramePr>
          <p:cNvPr id="30731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42014313"/>
              </p:ext>
            </p:extLst>
          </p:nvPr>
        </p:nvGraphicFramePr>
        <p:xfrm>
          <a:off x="512763" y="2160588"/>
          <a:ext cx="8147050" cy="2716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93" name="Document" r:id="rId4" imgW="8243051" imgH="2751855" progId="Word.Document.8">
                  <p:embed/>
                </p:oleObj>
              </mc:Choice>
              <mc:Fallback>
                <p:oleObj name="Document" r:id="rId4" imgW="8243051" imgH="2751855" progId="Word.Document.8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2763" y="2160588"/>
                        <a:ext cx="8147050" cy="27162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r>
              <a:rPr lang="en-US" dirty="0" smtClean="0"/>
              <a:t>July 2013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2800" dirty="0" smtClean="0"/>
              <a:t>Overview</a:t>
            </a:r>
            <a:endParaRPr lang="en-GB" sz="2800" dirty="0"/>
          </a:p>
        </p:txBody>
      </p:sp>
      <p:sp>
        <p:nvSpPr>
          <p:cNvPr id="21507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828800"/>
            <a:ext cx="7772400" cy="4114800"/>
          </a:xfrm>
        </p:spPr>
        <p:txBody>
          <a:bodyPr/>
          <a:lstStyle/>
          <a:p>
            <a:r>
              <a:rPr lang="en-US" sz="2000" b="0" dirty="0" smtClean="0"/>
              <a:t>This document summarizes the activities of the IEEE 802.18 Radio Regulatory Technical Advisory Group (RR-TAG) during the IEEE 802 July 2013 Plenary Meeting at the ITU, Geneva, Switzerland.</a:t>
            </a:r>
            <a:endParaRPr lang="en-US" sz="2000" b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93F7D6B0-B9AB-2442-B1E0-5DD8D7BA23B4}" type="slidenum">
              <a:rPr lang="en-US"/>
              <a:pPr/>
              <a:t>2</a:t>
            </a:fld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r>
              <a:rPr lang="en-US" dirty="0" smtClean="0"/>
              <a:t>July 2013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93F7D6B0-B9AB-2442-B1E0-5DD8D7BA23B4}" type="slidenum">
              <a:rPr lang="en-US"/>
              <a:pPr/>
              <a:t>3</a:t>
            </a:fld>
            <a:endParaRPr lang="en-US"/>
          </a:p>
        </p:txBody>
      </p:sp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990600"/>
          </a:xfrm>
        </p:spPr>
        <p:txBody>
          <a:bodyPr/>
          <a:lstStyle/>
          <a:p>
            <a:r>
              <a:rPr lang="en-GB" sz="2800" dirty="0" smtClean="0"/>
              <a:t>FCC Documents </a:t>
            </a:r>
            <a:r>
              <a:rPr lang="en-GB" sz="2800" dirty="0"/>
              <a:t>Reviewed </a:t>
            </a:r>
            <a:r>
              <a:rPr lang="en-GB" sz="2800" dirty="0" smtClean="0"/>
              <a:t/>
            </a:r>
            <a:br>
              <a:rPr lang="en-GB" sz="2800" dirty="0" smtClean="0"/>
            </a:br>
            <a:r>
              <a:rPr lang="en-GB" sz="2800" dirty="0" smtClean="0"/>
              <a:t>and </a:t>
            </a:r>
            <a:r>
              <a:rPr lang="en-GB" sz="2800" dirty="0"/>
              <a:t>Approved by the RR-TAG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05000"/>
            <a:ext cx="8001000" cy="4114800"/>
          </a:xfrm>
        </p:spPr>
        <p:txBody>
          <a:bodyPr/>
          <a:lstStyle/>
          <a:p>
            <a:pPr marL="342900" lvl="1" indent="-342900">
              <a:spcBef>
                <a:spcPts val="0"/>
              </a:spcBef>
              <a:spcAft>
                <a:spcPts val="600"/>
              </a:spcAft>
              <a:buFontTx/>
              <a:buChar char="•"/>
            </a:pPr>
            <a:r>
              <a:rPr lang="en-US" sz="2000" b="0" dirty="0" smtClean="0"/>
              <a:t>The RR-TAG approved the following documents </a:t>
            </a:r>
            <a:r>
              <a:rPr lang="en-US" dirty="0" smtClean="0"/>
              <a:t>which </a:t>
            </a:r>
            <a:r>
              <a:rPr lang="en-US" dirty="0"/>
              <a:t>will be submitted to the EC at the closing plenary review and approval to forward to the FCC</a:t>
            </a:r>
            <a:r>
              <a:rPr lang="en-US" dirty="0" smtClean="0"/>
              <a:t>.</a:t>
            </a:r>
            <a:endParaRPr lang="en-US" sz="2000" b="0" dirty="0" smtClean="0"/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sz="1600" dirty="0"/>
              <a:t>Draft Reply Comments of IEEE 802 re: 5 GHz NPRM FCC ET 13-49</a:t>
            </a:r>
            <a:r>
              <a:rPr lang="en-US" sz="1600" b="0" dirty="0" smtClean="0"/>
              <a:t>, </a:t>
            </a:r>
            <a:r>
              <a:rPr lang="en-US" sz="1600" b="0" dirty="0" smtClean="0">
                <a:hlinkClick r:id="rId2"/>
              </a:rPr>
              <a:t>18-13/87r4</a:t>
            </a:r>
            <a:r>
              <a:rPr lang="en-US" sz="1600" dirty="0"/>
              <a:t>.</a:t>
            </a:r>
            <a:endParaRPr lang="en-US" sz="1600" b="0" dirty="0" smtClean="0"/>
          </a:p>
          <a:p>
            <a:pPr lvl="2">
              <a:spcBef>
                <a:spcPts val="0"/>
              </a:spcBef>
              <a:spcAft>
                <a:spcPts val="600"/>
              </a:spcAft>
            </a:pPr>
            <a:r>
              <a:rPr lang="en-US" sz="1400" b="0" dirty="0" smtClean="0"/>
              <a:t>Thanks </a:t>
            </a:r>
            <a:r>
              <a:rPr lang="en-US" sz="1400" dirty="0" smtClean="0"/>
              <a:t>for</a:t>
            </a:r>
            <a:r>
              <a:rPr lang="en-US" sz="1400" b="0" dirty="0" smtClean="0"/>
              <a:t> </a:t>
            </a:r>
            <a:r>
              <a:rPr lang="en-US" sz="1400" b="0" dirty="0" smtClean="0"/>
              <a:t>the hard work of the 802.11 Regulatory Standing Committee and 802.18 voters!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sz="1600" dirty="0"/>
              <a:t>Draft 802 Support for Petitions for Recon Progeny M-LMS Order, </a:t>
            </a:r>
            <a:r>
              <a:rPr lang="en-US" sz="1600" dirty="0" smtClean="0">
                <a:hlinkClick r:id="rId3"/>
              </a:rPr>
              <a:t>18-13/89r3</a:t>
            </a:r>
            <a:r>
              <a:rPr lang="en-US" sz="1600" dirty="0" smtClean="0"/>
              <a:t>.</a:t>
            </a:r>
          </a:p>
          <a:p>
            <a:pPr lvl="2">
              <a:spcBef>
                <a:spcPts val="0"/>
              </a:spcBef>
              <a:spcAft>
                <a:spcPts val="600"/>
              </a:spcAft>
            </a:pPr>
            <a:r>
              <a:rPr lang="en-US" sz="1400" dirty="0" smtClean="0"/>
              <a:t>Thanks for the hard work of George </a:t>
            </a:r>
            <a:r>
              <a:rPr lang="en-US" sz="1400" dirty="0" err="1" smtClean="0"/>
              <a:t>Flammer</a:t>
            </a:r>
            <a:r>
              <a:rPr lang="en-US" sz="1400" dirty="0" smtClean="0"/>
              <a:t> and Jay Holcomb!</a:t>
            </a:r>
            <a:endParaRPr lang="en-US" sz="1400" dirty="0" smtClean="0"/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sz="1600" dirty="0"/>
              <a:t>Draft submission to the FCC in support of the IEEE USA petition for rules above 95 </a:t>
            </a:r>
            <a:r>
              <a:rPr lang="en-US" sz="1600" dirty="0" smtClean="0"/>
              <a:t>GHz, </a:t>
            </a:r>
            <a:r>
              <a:rPr lang="en-US" sz="1600" dirty="0" smtClean="0">
                <a:hlinkClick r:id="rId4"/>
              </a:rPr>
              <a:t>18-13/90r1</a:t>
            </a:r>
            <a:r>
              <a:rPr lang="en-US" sz="1600" dirty="0" smtClean="0"/>
              <a:t>.</a:t>
            </a:r>
          </a:p>
          <a:p>
            <a:pPr lvl="2">
              <a:spcBef>
                <a:spcPts val="0"/>
              </a:spcBef>
              <a:spcAft>
                <a:spcPts val="600"/>
              </a:spcAft>
            </a:pPr>
            <a:r>
              <a:rPr lang="en-US" sz="1400" b="0" dirty="0" smtClean="0"/>
              <a:t>Thanks for Thomas </a:t>
            </a:r>
            <a:r>
              <a:rPr lang="en-US" sz="1400" b="0" dirty="0" err="1" smtClean="0"/>
              <a:t>Kuerner’s</a:t>
            </a:r>
            <a:r>
              <a:rPr lang="en-US" sz="1400" b="0" dirty="0" smtClean="0"/>
              <a:t> work in drafting text for this submission!</a:t>
            </a:r>
            <a:endParaRPr lang="en-US" sz="1400" b="0" dirty="0" smtClean="0"/>
          </a:p>
          <a:p>
            <a:pPr>
              <a:spcBef>
                <a:spcPts val="0"/>
              </a:spcBef>
              <a:spcAft>
                <a:spcPts val="600"/>
              </a:spcAft>
            </a:pPr>
            <a:endParaRPr lang="en-US" b="0" dirty="0"/>
          </a:p>
          <a:p>
            <a:pPr lvl="1">
              <a:spcBef>
                <a:spcPts val="0"/>
              </a:spcBef>
              <a:spcAft>
                <a:spcPts val="600"/>
              </a:spcAft>
            </a:pPr>
            <a:endParaRPr 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r>
              <a:rPr lang="en-US" dirty="0" smtClean="0"/>
              <a:t>July 2013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93F7D6B0-B9AB-2442-B1E0-5DD8D7BA23B4}" type="slidenum">
              <a:rPr lang="en-US"/>
              <a:pPr/>
              <a:t>4</a:t>
            </a:fld>
            <a:endParaRPr lang="en-US"/>
          </a:p>
        </p:txBody>
      </p:sp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219200"/>
          </a:xfrm>
        </p:spPr>
        <p:txBody>
          <a:bodyPr/>
          <a:lstStyle/>
          <a:p>
            <a:r>
              <a:rPr lang="en-GB" sz="2800" dirty="0" smtClean="0"/>
              <a:t>ITU-R Documents from 802.16</a:t>
            </a:r>
            <a:endParaRPr lang="en-GB" sz="2800" dirty="0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2209800"/>
            <a:ext cx="7772400" cy="3886200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sz="2000" b="0" dirty="0" smtClean="0"/>
              <a:t>The RR-TAG approved </a:t>
            </a:r>
            <a:r>
              <a:rPr lang="en-US" sz="2000" b="0" dirty="0"/>
              <a:t>the </a:t>
            </a:r>
            <a:r>
              <a:rPr lang="en-US" sz="2000" b="0" dirty="0" smtClean="0"/>
              <a:t>following document for EC review in the EC closing plenary and submission to ITU-R: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sz="1600" dirty="0"/>
              <a:t>Proposed LS to ITU-R WP 5D: Update of Sect. 5.6 toward Rev. 12 of Rec. ITU-R M.1457 (Meeting X+1</a:t>
            </a:r>
            <a:r>
              <a:rPr lang="en-US" sz="1600" smtClean="0"/>
              <a:t>), </a:t>
            </a:r>
            <a:r>
              <a:rPr lang="en-US" sz="1600" smtClean="0">
                <a:hlinkClick r:id="rId2"/>
              </a:rPr>
              <a:t>18-13/88r2</a:t>
            </a:r>
            <a:r>
              <a:rPr lang="en-US" sz="1600" smtClean="0"/>
              <a:t>.</a:t>
            </a:r>
            <a:endParaRPr lang="en-US" sz="1600" b="0" dirty="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r>
              <a:rPr lang="en-US" dirty="0" smtClean="0"/>
              <a:t>July 2013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3737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8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9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802-19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9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802-18-Submission.pot</Template>
  <TotalTime>657</TotalTime>
  <Words>326</Words>
  <Application>Microsoft Office PowerPoint</Application>
  <PresentationFormat>On-screen Show (4:3)</PresentationFormat>
  <Paragraphs>32</Paragraphs>
  <Slides>4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6" baseType="lpstr">
      <vt:lpstr>802-18-Submission</vt:lpstr>
      <vt:lpstr>Document</vt:lpstr>
      <vt:lpstr>Liaison Report from 802.18</vt:lpstr>
      <vt:lpstr>Overview</vt:lpstr>
      <vt:lpstr>FCC Documents Reviewed  and Approved by the RR-TAG</vt:lpstr>
      <vt:lpstr>ITU-R Documents from 802.16</vt:lpstr>
    </vt:vector>
  </TitlesOfParts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Liaison Report from 802.18 January 2013</dc:title>
  <dc:creator>John H Notor</dc:creator>
  <cp:keywords>July 2013</cp:keywords>
  <cp:lastModifiedBy>John Notor</cp:lastModifiedBy>
  <cp:revision>232</cp:revision>
  <cp:lastPrinted>2012-05-17T14:33:36Z</cp:lastPrinted>
  <dcterms:created xsi:type="dcterms:W3CDTF">2012-05-17T18:49:07Z</dcterms:created>
  <dcterms:modified xsi:type="dcterms:W3CDTF">2013-07-18T12:30:07Z</dcterms:modified>
</cp:coreProperties>
</file>