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4</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4</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5</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5</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0461-</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July 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July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&amp; 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SC Maintenance Accomplishments</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SC Maintenance Accomplishments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SC Maintenance Accomplishments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SC WNG Presentations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76200" y="1295400"/>
            <a:ext cx="8915400" cy="4876800"/>
          </a:xfrm>
        </p:spPr>
        <p:txBody>
          <a:bodyPr/>
          <a:lstStyle/>
          <a:p>
            <a:pPr marL="514350" indent="-457200" fontAlgn="b">
              <a:buClr>
                <a:schemeClr val="tx2"/>
              </a:buClr>
              <a:buFont typeface="+mj-lt"/>
              <a:buAutoNum type="arabicPeriod"/>
            </a:pPr>
            <a:r>
              <a:rPr lang="en-US" sz="2400" dirty="0"/>
              <a:t>Presentation </a:t>
            </a:r>
            <a:r>
              <a:rPr lang="en-US" sz="2400" dirty="0" smtClean="0"/>
              <a:t>(15-13-0404-01) on </a:t>
            </a:r>
            <a:r>
              <a:rPr lang="en-US" sz="2400" dirty="0"/>
              <a:t>Establishing a Study Group on Spectrum Resource Usage (SG-SRU</a:t>
            </a:r>
            <a:r>
              <a:rPr lang="en-US" sz="2400" dirty="0" smtClean="0"/>
              <a:t>) by S Kitazawa</a:t>
            </a:r>
          </a:p>
          <a:p>
            <a:pPr marL="509588"/>
            <a:r>
              <a:rPr lang="en-US" sz="1800" dirty="0" smtClean="0"/>
              <a:t> </a:t>
            </a:r>
            <a:r>
              <a:rPr lang="en-US" altLang="ja-JP" sz="2000" dirty="0">
                <a:latin typeface="Times New Roman" pitchFamily="18" charset="0"/>
                <a:cs typeface="Times New Roman" pitchFamily="18" charset="0"/>
              </a:rPr>
              <a:t>The focus of the Study Group is to draft a PAR and 5C for achieving more efficient utilization of spectrum resources through mechanisms of Radio Resource Measurement and Management for WPANs, primarily targeting applications using 802.15.4. </a:t>
            </a:r>
          </a:p>
          <a:p>
            <a:pPr marL="509588"/>
            <a:r>
              <a:rPr lang="en-US" altLang="ja-JP" sz="2000" dirty="0">
                <a:latin typeface="Times New Roman" pitchFamily="18" charset="0"/>
                <a:cs typeface="Times New Roman" pitchFamily="18" charset="0"/>
              </a:rPr>
              <a:t>Of particular interest are applications typical of those found in Hospital/Medical/Healthcare, Industrial Automation, and Infrastructure Monitoring</a:t>
            </a:r>
            <a:r>
              <a:rPr lang="en-US" altLang="ja-JP" sz="2000" dirty="0" smtClean="0">
                <a:latin typeface="Times New Roman" pitchFamily="18" charset="0"/>
                <a:cs typeface="Times New Roman" pitchFamily="18" charset="0"/>
              </a:rPr>
              <a:t>.</a:t>
            </a:r>
            <a:endParaRPr lang="en-US" sz="1800" dirty="0"/>
          </a:p>
          <a:p>
            <a:pPr marL="514350" indent="-457200" fontAlgn="b">
              <a:buClr>
                <a:schemeClr val="tx2"/>
              </a:buClr>
              <a:buFont typeface="+mj-lt"/>
              <a:buAutoNum type="arabicPeriod" startAt="2"/>
            </a:pPr>
            <a:r>
              <a:rPr lang="en-US" sz="2400" dirty="0"/>
              <a:t>Presentation (15-13-04903-01) </a:t>
            </a:r>
            <a:r>
              <a:rPr lang="en-US" sz="2400" dirty="0" smtClean="0"/>
              <a:t>on </a:t>
            </a:r>
            <a:r>
              <a:rPr lang="en-US" sz="2400" dirty="0"/>
              <a:t>Medical Body Area Network Systems European Update </a:t>
            </a:r>
            <a:r>
              <a:rPr lang="en-US" sz="2400" dirty="0" smtClean="0"/>
              <a:t>by D Evans</a:t>
            </a:r>
          </a:p>
          <a:p>
            <a:pPr marL="574675" eaLnBrk="1" hangingPunct="1"/>
            <a:r>
              <a:rPr lang="en-US" sz="2000" dirty="0">
                <a:latin typeface="+mj-lt"/>
              </a:rPr>
              <a:t>European MBANS frequency band identified</a:t>
            </a:r>
          </a:p>
          <a:p>
            <a:pPr marL="574675" eaLnBrk="1" hangingPunct="1"/>
            <a:r>
              <a:rPr lang="en-US" sz="2000" dirty="0">
                <a:latin typeface="+mj-lt"/>
              </a:rPr>
              <a:t>MBANS SRD regulations are being defined</a:t>
            </a:r>
          </a:p>
          <a:p>
            <a:pPr marL="574675" eaLnBrk="1" hangingPunct="1"/>
            <a:r>
              <a:rPr lang="en-US" sz="2000" dirty="0">
                <a:latin typeface="+mj-lt"/>
              </a:rPr>
              <a:t>Coexistence discussions are on-going between the SRDs in the band</a:t>
            </a:r>
          </a:p>
          <a:p>
            <a:pPr marL="574675" eaLnBrk="1" hangingPunct="1"/>
            <a:r>
              <a:rPr lang="en-US" sz="2000" dirty="0">
                <a:latin typeface="+mj-lt"/>
              </a:rPr>
              <a:t>ETSI harmonized standard development </a:t>
            </a:r>
            <a:r>
              <a:rPr lang="en-US" sz="2000" dirty="0" smtClean="0">
                <a:latin typeface="+mj-lt"/>
              </a:rPr>
              <a:t>started</a:t>
            </a:r>
            <a:endParaRPr lang="en-US" sz="2000" dirty="0">
              <a:latin typeface="+mj-lt"/>
            </a:endParaRPr>
          </a:p>
        </p:txBody>
      </p:sp>
    </p:spTree>
    <p:extLst>
      <p:ext uri="{BB962C8B-B14F-4D97-AF65-F5344CB8AC3E}">
        <p14:creationId xmlns:p14="http://schemas.microsoft.com/office/powerpoint/2010/main" val="23133394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SC WNG Presentations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514350" indent="-457200" fontAlgn="b">
              <a:buClr>
                <a:schemeClr val="tx2"/>
              </a:buClr>
              <a:buFont typeface="Wingdings" charset="2"/>
              <a:buAutoNum type="arabicPlain" startAt="3"/>
            </a:pPr>
            <a:r>
              <a:rPr lang="en-US" sz="2400" dirty="0" smtClean="0"/>
              <a:t>Presentation (15-13-0398-02) on </a:t>
            </a:r>
            <a:r>
              <a:rPr lang="en-US" sz="2400" dirty="0"/>
              <a:t>Short Camera Communications (</a:t>
            </a:r>
            <a:r>
              <a:rPr lang="en-US" sz="2400" dirty="0" err="1"/>
              <a:t>CamCom</a:t>
            </a:r>
            <a:r>
              <a:rPr lang="en-US" sz="2400" dirty="0"/>
              <a:t>) Tutorial </a:t>
            </a:r>
            <a:r>
              <a:rPr lang="en-US" sz="2400" dirty="0" smtClean="0"/>
              <a:t>by R Roberts</a:t>
            </a:r>
          </a:p>
          <a:p>
            <a:pPr marL="514350" indent="-457200" fontAlgn="b">
              <a:buClr>
                <a:schemeClr val="tx2"/>
              </a:buClr>
              <a:buFont typeface="Arial"/>
              <a:buChar char="•"/>
            </a:pPr>
            <a:r>
              <a:rPr lang="en-US" sz="2000" dirty="0">
                <a:latin typeface="+mj-lt"/>
              </a:rPr>
              <a:t>There is an emerging interest in the implementation </a:t>
            </a:r>
            <a:r>
              <a:rPr lang="en-US" sz="2000" dirty="0" smtClean="0">
                <a:latin typeface="+mj-lt"/>
              </a:rPr>
              <a:t>of Visible </a:t>
            </a:r>
            <a:r>
              <a:rPr lang="en-US" sz="2000" dirty="0">
                <a:latin typeface="+mj-lt"/>
              </a:rPr>
              <a:t>Light Communications (VLC) for uni-directional</a:t>
            </a:r>
            <a:r>
              <a:rPr lang="en-US" sz="2000" dirty="0" smtClean="0">
                <a:latin typeface="+mj-lt"/>
              </a:rPr>
              <a:t>, low </a:t>
            </a:r>
            <a:r>
              <a:rPr lang="en-US" sz="2000" dirty="0">
                <a:latin typeface="+mj-lt"/>
              </a:rPr>
              <a:t>data rate, short message broadcasts via LEDs </a:t>
            </a:r>
            <a:r>
              <a:rPr lang="en-US" sz="2000" dirty="0" smtClean="0">
                <a:latin typeface="+mj-lt"/>
              </a:rPr>
              <a:t>using an </a:t>
            </a:r>
            <a:r>
              <a:rPr lang="en-US" sz="2000" dirty="0">
                <a:latin typeface="+mj-lt"/>
              </a:rPr>
              <a:t>image sensor as the receiving device. In response</a:t>
            </a:r>
            <a:r>
              <a:rPr lang="en-US" sz="2000" dirty="0" smtClean="0">
                <a:latin typeface="+mj-lt"/>
              </a:rPr>
              <a:t>, IEEE802.15 </a:t>
            </a:r>
            <a:r>
              <a:rPr lang="en-US" sz="2000" dirty="0">
                <a:latin typeface="+mj-lt"/>
              </a:rPr>
              <a:t>LED ID IG is contemplating </a:t>
            </a:r>
            <a:r>
              <a:rPr lang="en-US" sz="2000" dirty="0" smtClean="0">
                <a:latin typeface="+mj-lt"/>
              </a:rPr>
              <a:t>transitioning from </a:t>
            </a:r>
            <a:r>
              <a:rPr lang="en-US" sz="2000" dirty="0">
                <a:latin typeface="+mj-lt"/>
              </a:rPr>
              <a:t>an interest group to a study group focusing </a:t>
            </a:r>
            <a:r>
              <a:rPr lang="en-US" sz="2000" dirty="0" smtClean="0">
                <a:latin typeface="+mj-lt"/>
              </a:rPr>
              <a:t>on writing </a:t>
            </a:r>
            <a:r>
              <a:rPr lang="en-US" sz="2000" dirty="0">
                <a:latin typeface="+mj-lt"/>
              </a:rPr>
              <a:t>a PAR and 5C in regards to </a:t>
            </a:r>
            <a:r>
              <a:rPr lang="en-US" sz="2000" dirty="0" smtClean="0">
                <a:latin typeface="+mj-lt"/>
              </a:rPr>
              <a:t>camera communications </a:t>
            </a:r>
            <a:r>
              <a:rPr lang="en-US" sz="2000" dirty="0">
                <a:latin typeface="+mj-lt"/>
              </a:rPr>
              <a:t>(</a:t>
            </a:r>
            <a:r>
              <a:rPr lang="en-US" sz="2000" dirty="0" err="1">
                <a:latin typeface="+mj-lt"/>
              </a:rPr>
              <a:t>CamCom</a:t>
            </a:r>
            <a:r>
              <a:rPr lang="en-US" sz="2000" dirty="0">
                <a:latin typeface="+mj-lt"/>
              </a:rPr>
              <a:t>).</a:t>
            </a:r>
          </a:p>
          <a:p>
            <a:pPr marL="514350" indent="-457200" fontAlgn="b">
              <a:buClr>
                <a:schemeClr val="tx2"/>
              </a:buClr>
              <a:buFont typeface="Wingdings" charset="2"/>
              <a:buAutoNum type="arabicPlain" startAt="3"/>
            </a:pPr>
            <a:r>
              <a:rPr lang="en-US" sz="2400" dirty="0"/>
              <a:t>Presentation </a:t>
            </a:r>
            <a:r>
              <a:rPr lang="en-US" sz="2400" dirty="0" smtClean="0"/>
              <a:t>(omniran-13-048-04) on </a:t>
            </a:r>
            <a:r>
              <a:rPr lang="en-US" sz="2400" dirty="0" err="1" smtClean="0"/>
              <a:t>OmniRAN</a:t>
            </a:r>
            <a:r>
              <a:rPr lang="en-US" sz="2400" dirty="0" smtClean="0"/>
              <a:t> by Max </a:t>
            </a:r>
            <a:r>
              <a:rPr lang="en-US" sz="2400" dirty="0" err="1" smtClean="0"/>
              <a:t>Riegal</a:t>
            </a:r>
            <a:endParaRPr lang="en-US" sz="2400" dirty="0" smtClean="0"/>
          </a:p>
          <a:p>
            <a:r>
              <a:rPr lang="en-US" sz="2000" dirty="0">
                <a:latin typeface="+mj-lt"/>
              </a:rPr>
              <a:t>The slides present the results of the study group addressing the objectives and contain some thoughts on the potential ways </a:t>
            </a:r>
            <a:r>
              <a:rPr lang="en-US" sz="2000" dirty="0" smtClean="0">
                <a:latin typeface="+mj-lt"/>
              </a:rPr>
              <a:t>forward.</a:t>
            </a:r>
          </a:p>
          <a:p>
            <a:r>
              <a:rPr lang="en-US" sz="2000" dirty="0" smtClean="0">
                <a:latin typeface="+mj-lt"/>
              </a:rPr>
              <a:t>There </a:t>
            </a:r>
            <a:r>
              <a:rPr lang="en-US" sz="2000" dirty="0">
                <a:latin typeface="+mj-lt"/>
              </a:rPr>
              <a:t>is no conclusion yet in </a:t>
            </a:r>
            <a:r>
              <a:rPr lang="en-US" sz="2000" dirty="0" err="1">
                <a:latin typeface="+mj-lt"/>
              </a:rPr>
              <a:t>OmniRAN</a:t>
            </a:r>
            <a:r>
              <a:rPr lang="en-US" sz="2000" dirty="0">
                <a:latin typeface="+mj-lt"/>
              </a:rPr>
              <a:t> EC SG, whether and how to progress the effort</a:t>
            </a:r>
            <a:r>
              <a:rPr lang="en-US" sz="2000" dirty="0" smtClean="0">
                <a:latin typeface="+mj-lt"/>
              </a:rPr>
              <a:t>.</a:t>
            </a:r>
            <a:endParaRPr lang="en-US" sz="2000" dirty="0">
              <a:latin typeface="+mj-lt"/>
            </a:endParaRPr>
          </a:p>
        </p:txBody>
      </p:sp>
    </p:spTree>
    <p:extLst>
      <p:ext uri="{BB962C8B-B14F-4D97-AF65-F5344CB8AC3E}">
        <p14:creationId xmlns:p14="http://schemas.microsoft.com/office/powerpoint/2010/main" val="21976072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t>
            </a:r>
            <a:r>
              <a:rPr lang="en-US" dirty="0">
                <a:latin typeface="Times New Roman" charset="0"/>
                <a:ea typeface="ＭＳ Ｐゴシック" charset="0"/>
                <a:cs typeface="ＭＳ Ｐゴシック" charset="0"/>
              </a:rPr>
              <a:t>(15-13-0356-02)</a:t>
            </a:r>
          </a:p>
        </p:txBody>
      </p:sp>
      <p:sp>
        <p:nvSpPr>
          <p:cNvPr id="21510" name="Rectangle 5"/>
          <p:cNvSpPr>
            <a:spLocks noChangeArrowheads="1"/>
          </p:cNvSpPr>
          <p:nvPr/>
        </p:nvSpPr>
        <p:spPr bwMode="auto">
          <a:xfrm>
            <a:off x="152400" y="3810000"/>
            <a:ext cx="8763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SC Maintenance </a:t>
            </a:r>
          </a:p>
          <a:p>
            <a:pPr lvl="0"/>
            <a:r>
              <a:rPr lang="en-US" sz="2000" dirty="0"/>
              <a:t>T</a:t>
            </a:r>
            <a:r>
              <a:rPr lang="en-US" sz="2000" dirty="0" smtClean="0"/>
              <a:t>hree </a:t>
            </a:r>
            <a:r>
              <a:rPr lang="en-US" sz="2000" dirty="0"/>
              <a:t>teams </a:t>
            </a:r>
            <a:r>
              <a:rPr lang="en-US" sz="2000" dirty="0" smtClean="0"/>
              <a:t>that had been working on </a:t>
            </a:r>
            <a:r>
              <a:rPr lang="en-US" sz="2000" dirty="0"/>
              <a:t>each of the three ETSI TC ERM </a:t>
            </a:r>
            <a:r>
              <a:rPr lang="en-US" sz="2000" dirty="0" smtClean="0"/>
              <a:t>requests reported </a:t>
            </a:r>
            <a:r>
              <a:rPr lang="en-US" sz="2000" dirty="0"/>
              <a:t>back to SC-mag at the July </a:t>
            </a:r>
            <a:r>
              <a:rPr lang="en-US" sz="2000" dirty="0" smtClean="0"/>
              <a:t>plenary:</a:t>
            </a:r>
            <a:endParaRPr lang="en-US" sz="2000" dirty="0"/>
          </a:p>
          <a:p>
            <a:pPr marL="800100" lvl="1" indent="-342900">
              <a:buClr>
                <a:srgbClr val="FF0000"/>
              </a:buClr>
              <a:buFont typeface="Wingdings" charset="2"/>
              <a:buChar char="ü"/>
            </a:pPr>
            <a:r>
              <a:rPr lang="en-US" sz="2000" dirty="0" smtClean="0"/>
              <a:t>Agreed on extension </a:t>
            </a:r>
            <a:r>
              <a:rPr lang="en-US" sz="2000" dirty="0"/>
              <a:t>range of values of the 802.15.4 Frame </a:t>
            </a:r>
            <a:r>
              <a:rPr lang="en-US" sz="2000" dirty="0" smtClean="0"/>
              <a:t>Types</a:t>
            </a:r>
            <a:endParaRPr lang="en-US" sz="2000" dirty="0"/>
          </a:p>
          <a:p>
            <a:pPr marL="800100" lvl="1" indent="-342900">
              <a:buClr>
                <a:srgbClr val="FF0000"/>
              </a:buClr>
              <a:buFont typeface="Wingdings" charset="2"/>
              <a:buChar char="ü"/>
            </a:pPr>
            <a:r>
              <a:rPr lang="en-US" sz="2000" dirty="0" smtClean="0"/>
              <a:t>Agreed on definition of </a:t>
            </a:r>
            <a:r>
              <a:rPr lang="en-US" sz="2000" dirty="0"/>
              <a:t>a mechanism suitable for allocation/management of 802.15.4 IE IDs for all requests including external </a:t>
            </a:r>
            <a:r>
              <a:rPr lang="en-US" sz="2000" dirty="0" smtClean="0"/>
              <a:t>SDOs</a:t>
            </a:r>
            <a:endParaRPr lang="en-US" sz="2000" dirty="0"/>
          </a:p>
          <a:p>
            <a:pPr marL="800100" lvl="1" indent="-342900">
              <a:buClr>
                <a:srgbClr val="FF0000"/>
              </a:buClr>
              <a:buFont typeface="Wingdings" charset="2"/>
              <a:buChar char="ü"/>
            </a:pPr>
            <a:r>
              <a:rPr lang="en-US" sz="2000" dirty="0" smtClean="0"/>
              <a:t>Agreed upon resolution to the disconnect on the </a:t>
            </a:r>
            <a:r>
              <a:rPr lang="en-US" sz="2000" dirty="0"/>
              <a:t>Information Element TLV structure </a:t>
            </a:r>
            <a:r>
              <a:rPr lang="en-US" sz="2000" dirty="0" smtClean="0"/>
              <a:t>between IEEE 802.15.4 and ETSI</a:t>
            </a:r>
          </a:p>
          <a:p>
            <a:pPr lvl="1"/>
            <a:endParaRPr lang="en-US" sz="2000" dirty="0" smtClean="0"/>
          </a:p>
          <a:p>
            <a:pPr marL="465138" lvl="1" indent="-457200">
              <a:buClr>
                <a:srgbClr val="FF0000"/>
              </a:buClr>
              <a:buFont typeface="Wingdings" charset="2"/>
              <a:buChar char="ü"/>
            </a:pPr>
            <a:r>
              <a:rPr lang="en-US" sz="2800" b="1" dirty="0" smtClean="0"/>
              <a:t>SC WNG</a:t>
            </a:r>
          </a:p>
          <a:p>
            <a:pPr marL="914400" lvl="1" indent="-457200" eaLnBrk="0" fontAlgn="b" hangingPunct="0">
              <a:buClr>
                <a:srgbClr val="FF0000"/>
              </a:buClr>
              <a:buFont typeface="Wingdings" charset="2"/>
              <a:buChar char="ü"/>
            </a:pPr>
            <a:r>
              <a:rPr lang="en-US" sz="2000" dirty="0"/>
              <a:t>Presentation on Establishing a Study Group on Spectrum Resource Usage (SG-SRU) </a:t>
            </a:r>
            <a:endParaRPr lang="en-US" sz="2000" dirty="0" smtClean="0"/>
          </a:p>
          <a:p>
            <a:pPr marL="914400" lvl="1" indent="-457200" eaLnBrk="0" fontAlgn="b" hangingPunct="0">
              <a:buClr>
                <a:srgbClr val="FF0000"/>
              </a:buClr>
              <a:buFont typeface="Wingdings" charset="2"/>
              <a:buChar char="ü"/>
            </a:pPr>
            <a:r>
              <a:rPr lang="en-US" sz="2000" dirty="0" smtClean="0"/>
              <a:t>Presentation </a:t>
            </a:r>
            <a:r>
              <a:rPr lang="en-US" sz="2000" dirty="0"/>
              <a:t>on Medical Body Area Network Systems European Update </a:t>
            </a:r>
            <a:endParaRPr lang="en-US" sz="2000" dirty="0" smtClean="0"/>
          </a:p>
          <a:p>
            <a:pPr marL="914400" lvl="1" indent="-457200" eaLnBrk="0" fontAlgn="b" hangingPunct="0">
              <a:buClr>
                <a:srgbClr val="FF0000"/>
              </a:buClr>
              <a:buFont typeface="Wingdings" charset="2"/>
              <a:buChar char="ü"/>
            </a:pPr>
            <a:r>
              <a:rPr lang="en-US" sz="2000" dirty="0" smtClean="0"/>
              <a:t>Presentation </a:t>
            </a:r>
            <a:r>
              <a:rPr lang="en-US" sz="2000" dirty="0"/>
              <a:t>on Short Camera Communications (</a:t>
            </a:r>
            <a:r>
              <a:rPr lang="en-US" sz="2000" dirty="0" err="1"/>
              <a:t>CamCom</a:t>
            </a:r>
            <a:r>
              <a:rPr lang="en-US" sz="2000" dirty="0"/>
              <a:t>) Tutorial </a:t>
            </a:r>
            <a:endParaRPr lang="en-US" sz="2000" dirty="0" smtClean="0"/>
          </a:p>
          <a:p>
            <a:pPr marL="914400" lvl="1" indent="-457200" eaLnBrk="0" fontAlgn="b" hangingPunct="0">
              <a:buClr>
                <a:srgbClr val="FF0000"/>
              </a:buClr>
              <a:buFont typeface="Wingdings" charset="2"/>
              <a:buChar char="ü"/>
            </a:pPr>
            <a:r>
              <a:rPr lang="en-US" sz="2000" dirty="0" smtClean="0"/>
              <a:t>Presentation on </a:t>
            </a:r>
            <a:r>
              <a:rPr lang="en-US" sz="2000" dirty="0" err="1" smtClean="0"/>
              <a:t>OmniRAN</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4136326384"/>
              </p:ext>
            </p:extLst>
          </p:nvPr>
        </p:nvGraphicFramePr>
        <p:xfrm>
          <a:off x="152400" y="1676400"/>
          <a:ext cx="8763000" cy="4038600"/>
        </p:xfrm>
        <a:graphic>
          <a:graphicData uri="http://schemas.openxmlformats.org/drawingml/2006/table">
            <a:tbl>
              <a:tblPr/>
              <a:tblGrid>
                <a:gridCol w="762000"/>
                <a:gridCol w="1066800"/>
                <a:gridCol w="3733800"/>
                <a:gridCol w="1981200"/>
                <a:gridCol w="12192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06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smtClean="0">
                          <a:solidFill>
                            <a:srgbClr val="000000"/>
                          </a:solidFill>
                          <a:effectLst/>
                          <a:latin typeface="+mn-lt"/>
                        </a:rPr>
                        <a:t>Heard </a:t>
                      </a:r>
                      <a:r>
                        <a:rPr lang="en-US" sz="1800" b="0" i="0" u="none" strike="noStrike" dirty="0">
                          <a:solidFill>
                            <a:srgbClr val="000000"/>
                          </a:solidFill>
                          <a:effectLst/>
                          <a:latin typeface="+mn-lt"/>
                        </a:rPr>
                        <a:t>responses to ETSI TC ERM </a:t>
                      </a:r>
                      <a:r>
                        <a:rPr lang="en-US" sz="1800" b="0" i="0" u="none" strike="noStrike" dirty="0" smtClean="0">
                          <a:solidFill>
                            <a:srgbClr val="000000"/>
                          </a:solidFill>
                          <a:effectLst/>
                          <a:latin typeface="+mn-lt"/>
                        </a:rPr>
                        <a:t>requests 1, 2, 3</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Heard 4 WNG presentations</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smtClean="0">
                          <a:solidFill>
                            <a:srgbClr val="000000"/>
                          </a:solidFill>
                          <a:effectLst/>
                          <a:latin typeface="+mn-lt"/>
                        </a:rPr>
                        <a:t>Not used</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4</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5</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5</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6</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15423</TotalTime>
  <Words>1611</Words>
  <Application>Microsoft Macintosh PowerPoint</Application>
  <PresentationFormat>On-screen Show (4:3)</PresentationFormat>
  <Paragraphs>253</Paragraphs>
  <Slides>15</Slides>
  <Notes>12</Notes>
  <HiddenSlides>7</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Meeting Goals (15-13-0356-02)</vt:lpstr>
      <vt:lpstr>SC Meetings This Week</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Accomplishments ETSI TC ERM change requests  </vt:lpstr>
      <vt:lpstr>SC Maintenance Accomplishments ETSI TC ERM change requests </vt:lpstr>
      <vt:lpstr>SC Maintenance Accomplishments ETSI TC ERM change requests </vt:lpstr>
      <vt:lpstr>SC WNG Presentations</vt:lpstr>
      <vt:lpstr>SC WNG Presentations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Wailoloa</dc:title>
  <dc:subject>IEEE 802.15 &lt;TG4k Opening Report&gt;</dc:subject>
  <dc:creator>Pat Kinney</dc:creator>
  <cp:keywords/>
  <dc:description>&lt;15-13-0461-00-004k&gt;</dc:description>
  <cp:lastModifiedBy>Pat Kinney</cp:lastModifiedBy>
  <cp:revision>487</cp:revision>
  <cp:lastPrinted>1998-02-10T13:28:06Z</cp:lastPrinted>
  <dcterms:created xsi:type="dcterms:W3CDTF">2009-07-12T16:25:16Z</dcterms:created>
  <dcterms:modified xsi:type="dcterms:W3CDTF">2013-07-18T08:13:53Z</dcterms:modified>
  <cp:category/>
</cp:coreProperties>
</file>