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1" r:id="rId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7" autoAdjust="0"/>
  </p:normalViewPr>
  <p:slideViewPr>
    <p:cSldViewPr>
      <p:cViewPr>
        <p:scale>
          <a:sx n="70" d="100"/>
          <a:sy n="70" d="100"/>
        </p:scale>
        <p:origin x="-39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53F7E22-F541-4087-8CD9-D474737C85A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802.15-13/459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3300"/>
                </a:solidFill>
              </a:rPr>
              <a:t>Closing </a:t>
            </a:r>
            <a:r>
              <a:rPr lang="en-US" sz="2400" dirty="0">
                <a:solidFill>
                  <a:srgbClr val="FF3300"/>
                </a:solidFill>
              </a:rPr>
              <a:t>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</a:t>
            </a:r>
            <a:r>
              <a:rPr lang="en-US" sz="2400" dirty="0" smtClean="0">
                <a:solidFill>
                  <a:srgbClr val="FF3300"/>
                </a:solidFill>
              </a:rPr>
              <a:t>Group (1/3)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295400"/>
            <a:ext cx="78486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Meeting </a:t>
            </a:r>
            <a:r>
              <a:rPr lang="en-US" altLang="ko-KR" sz="1800" dirty="0">
                <a:ea typeface="굴림" charset="-127"/>
              </a:rPr>
              <a:t>was called to order at </a:t>
            </a:r>
            <a:r>
              <a:rPr lang="en-US" altLang="ko-KR" sz="1800" dirty="0" smtClean="0">
                <a:ea typeface="굴림" charset="-127"/>
              </a:rPr>
              <a:t>8 am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July 16 and </a:t>
            </a:r>
            <a:r>
              <a:rPr lang="en-US" altLang="ko-KR" sz="1800" dirty="0">
                <a:ea typeface="굴림" charset="-127"/>
              </a:rPr>
              <a:t>finished </a:t>
            </a:r>
            <a:r>
              <a:rPr lang="en-US" altLang="ko-KR" sz="1800" dirty="0" smtClean="0">
                <a:ea typeface="굴림" charset="-127"/>
              </a:rPr>
              <a:t>at July 18  on </a:t>
            </a:r>
            <a:r>
              <a:rPr lang="en-US" altLang="ko-KR" sz="1800" dirty="0" smtClean="0">
                <a:ea typeface="굴림" charset="-127"/>
              </a:rPr>
              <a:t>12.15 </a:t>
            </a:r>
            <a:r>
              <a:rPr lang="en-US" altLang="ko-KR" sz="1800" dirty="0" smtClean="0">
                <a:ea typeface="굴림" charset="-127"/>
              </a:rPr>
              <a:t>p</a:t>
            </a:r>
            <a:r>
              <a:rPr lang="en-US" altLang="ko-KR" sz="1800" dirty="0" smtClean="0">
                <a:ea typeface="굴림" charset="-127"/>
              </a:rPr>
              <a:t>m</a:t>
            </a:r>
            <a:r>
              <a:rPr lang="en-US" altLang="ko-KR" sz="1800" dirty="0" smtClean="0">
                <a:ea typeface="굴림" charset="-127"/>
              </a:rPr>
              <a:t>.</a:t>
            </a: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4</a:t>
            </a:r>
            <a:endParaRPr lang="en-US" altLang="ko-KR" sz="18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</a:t>
            </a:r>
            <a:r>
              <a:rPr lang="en-US" altLang="ko-KR" sz="1800" dirty="0" smtClean="0">
                <a:ea typeface="굴림" charset="-127"/>
              </a:rPr>
              <a:t>:25</a:t>
            </a:r>
            <a:endParaRPr lang="en-US" altLang="ko-KR" sz="6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Total number of contributions: 7</a:t>
            </a:r>
          </a:p>
          <a:p>
            <a:r>
              <a:rPr lang="en-US" altLang="ko-KR" sz="1800" dirty="0" smtClean="0">
                <a:ea typeface="굴림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Contributions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Tuesday AM1</a:t>
            </a:r>
          </a:p>
          <a:p>
            <a:endParaRPr lang="en-US" sz="1800" b="1" dirty="0">
              <a:ea typeface="굴림" charset="-127"/>
            </a:endParaRPr>
          </a:p>
          <a:p>
            <a:r>
              <a:rPr lang="en-US" sz="1600" b="1" u="sng" dirty="0" smtClean="0">
                <a:latin typeface="Times New Roman"/>
                <a:ea typeface="Batang"/>
              </a:rPr>
              <a:t>Contribution #1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Sebastian Rey, TU Braunschweig (Germany) ,“</a:t>
            </a:r>
            <a:r>
              <a:rPr lang="en-US" sz="1600" dirty="0" smtClean="0"/>
              <a:t>Link Level Simulations of THz-Communications</a:t>
            </a:r>
            <a:r>
              <a:rPr lang="en-US" sz="1600" dirty="0" smtClean="0">
                <a:latin typeface="Times New Roman"/>
                <a:ea typeface="Batang"/>
              </a:rPr>
              <a:t>”; (Document </a:t>
            </a:r>
            <a:r>
              <a:rPr lang="en-US" sz="1600" b="1" dirty="0" smtClean="0">
                <a:latin typeface="Times New Roman"/>
                <a:ea typeface="Batang"/>
              </a:rPr>
              <a:t>15-13-0406-00-0thz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/>
          </a:p>
          <a:p>
            <a:endParaRPr lang="en-US" sz="1600" b="1" u="sng" dirty="0" smtClean="0"/>
          </a:p>
          <a:p>
            <a:r>
              <a:rPr lang="en-US" sz="1600" b="1" u="sng" dirty="0" smtClean="0"/>
              <a:t>Contribution #2 </a:t>
            </a:r>
            <a:r>
              <a:rPr lang="en-US" sz="1600" b="1" dirty="0" smtClean="0"/>
              <a:t>: </a:t>
            </a:r>
            <a:r>
              <a:rPr lang="en-US" sz="1600" dirty="0" smtClean="0">
                <a:latin typeface="Times New Roman"/>
                <a:ea typeface="Batang"/>
              </a:rPr>
              <a:t>Thomas Kürner, TU Braunschweig (Germany), “</a:t>
            </a:r>
            <a:r>
              <a:rPr lang="en-US" sz="1600" dirty="0" smtClean="0">
                <a:solidFill>
                  <a:schemeClr val="tx2"/>
                </a:solidFill>
              </a:rPr>
              <a:t>A Stochastic Indoor Radio Channel Model for THz WPANs/</a:t>
            </a:r>
            <a:r>
              <a:rPr lang="en-US" sz="1600" dirty="0" err="1" smtClean="0">
                <a:solidFill>
                  <a:schemeClr val="tx2"/>
                </a:solidFill>
              </a:rPr>
              <a:t>WLANsChannel</a:t>
            </a:r>
            <a:r>
              <a:rPr lang="en-US" sz="1600" dirty="0" smtClean="0">
                <a:solidFill>
                  <a:schemeClr val="tx2"/>
                </a:solidFill>
              </a:rPr>
              <a:t> Model </a:t>
            </a:r>
            <a:r>
              <a:rPr lang="en-US" sz="1600" dirty="0" smtClean="0">
                <a:latin typeface="Times New Roman"/>
                <a:ea typeface="Batang"/>
              </a:rPr>
              <a:t>”; (Document </a:t>
            </a:r>
            <a:r>
              <a:rPr lang="en-US" sz="1600" b="1" dirty="0" smtClean="0">
                <a:latin typeface="Times New Roman"/>
                <a:ea typeface="Batang"/>
              </a:rPr>
              <a:t>15-13-0358-00-0thz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/>
          </a:p>
          <a:p>
            <a:endParaRPr lang="en-US" sz="1600" b="1" u="sng" dirty="0" smtClean="0"/>
          </a:p>
          <a:p>
            <a:r>
              <a:rPr lang="en-US" sz="1600" b="1" u="sng" dirty="0" smtClean="0"/>
              <a:t>Contribution #3 </a:t>
            </a:r>
            <a:r>
              <a:rPr lang="en-US" sz="1600" b="1" dirty="0" smtClean="0"/>
              <a:t>: </a:t>
            </a:r>
            <a:r>
              <a:rPr lang="en-US" sz="1600" dirty="0" smtClean="0"/>
              <a:t>Rick Roberts, Intel, (USA), “</a:t>
            </a:r>
            <a:r>
              <a:rPr lang="en-US" altLang="ja-JP" sz="1600" dirty="0" smtClean="0">
                <a:ea typeface="ＭＳ Ｐゴシック" pitchFamily="50" charset="-128"/>
              </a:rPr>
              <a:t>On Transitioning to a 40/100 </a:t>
            </a:r>
            <a:r>
              <a:rPr lang="en-US" altLang="ja-JP" sz="1600" dirty="0" err="1" smtClean="0">
                <a:ea typeface="ＭＳ Ｐゴシック" pitchFamily="50" charset="-128"/>
              </a:rPr>
              <a:t>Gbps</a:t>
            </a:r>
            <a:r>
              <a:rPr lang="en-US" altLang="ja-JP" sz="1600" dirty="0" smtClean="0">
                <a:ea typeface="ＭＳ Ｐゴシック" pitchFamily="50" charset="-128"/>
              </a:rPr>
              <a:t> Study Group</a:t>
            </a:r>
            <a:r>
              <a:rPr lang="en-US" sz="1600" dirty="0" smtClean="0"/>
              <a:t>”; (Document </a:t>
            </a:r>
            <a:r>
              <a:rPr lang="en-US" sz="1600" b="1" dirty="0" smtClean="0"/>
              <a:t>15-13-0397-00-0thz</a:t>
            </a:r>
            <a:r>
              <a:rPr lang="en-US" sz="1600" dirty="0" smtClean="0"/>
              <a:t>)</a:t>
            </a:r>
          </a:p>
          <a:p>
            <a:pPr lvl="1"/>
            <a:endParaRPr lang="de-DE" sz="1800" dirty="0" smtClean="0">
              <a:latin typeface="Times New Roman"/>
              <a:ea typeface="Times New Roman"/>
            </a:endParaRPr>
          </a:p>
          <a:p>
            <a:endParaRPr lang="de-DE" sz="600" dirty="0"/>
          </a:p>
          <a:p>
            <a:r>
              <a:rPr lang="en-US" sz="1800" b="1" dirty="0"/>
              <a:t>   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Contributions on Tuesday AM2</a:t>
            </a:r>
            <a:endParaRPr lang="de-DE" sz="1600" dirty="0" smtClean="0">
              <a:latin typeface="Times New Roman"/>
              <a:ea typeface="Times New Roman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Times New Roman"/>
                <a:ea typeface="Batang"/>
              </a:rPr>
              <a:t>	</a:t>
            </a:r>
            <a:r>
              <a:rPr lang="en-US" sz="1600" b="1" u="sng" kern="1200" dirty="0" smtClean="0">
                <a:solidFill>
                  <a:srgbClr val="000000"/>
                </a:solidFill>
                <a:latin typeface="Times New Roman" pitchFamily="18" charset="0"/>
              </a:rPr>
              <a:t>Contribution #4 </a:t>
            </a:r>
            <a:r>
              <a:rPr lang="en-US" sz="1600" b="1" kern="1200" dirty="0" smtClean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1600" kern="1200" dirty="0" smtClean="0">
                <a:solidFill>
                  <a:srgbClr val="000000"/>
                </a:solidFill>
                <a:latin typeface="Times New Roman" pitchFamily="18" charset="0"/>
              </a:rPr>
              <a:t>Hiroyo Ogawa, NICT, (Japan), “</a:t>
            </a:r>
            <a:r>
              <a:rPr lang="en-US" altLang="ja-JP" sz="1600" kern="12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Information on THz related issues at ITU-R Study Group </a:t>
            </a:r>
            <a:r>
              <a:rPr lang="en-US" sz="1600" kern="1200" dirty="0" smtClean="0">
                <a:solidFill>
                  <a:srgbClr val="000000"/>
                </a:solidFill>
                <a:latin typeface="Times New Roman" pitchFamily="18" charset="0"/>
              </a:rPr>
              <a:t>”; (Document </a:t>
            </a:r>
            <a:r>
              <a:rPr lang="en-US" sz="1600" b="1" kern="1200" dirty="0" smtClean="0">
                <a:solidFill>
                  <a:srgbClr val="000000"/>
                </a:solidFill>
                <a:latin typeface="Times New Roman" pitchFamily="18" charset="0"/>
              </a:rPr>
              <a:t>15-13-0431-00-0thz)</a:t>
            </a:r>
          </a:p>
          <a:p>
            <a:pPr indent="1905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u="sng" dirty="0" smtClean="0">
                <a:latin typeface="Times New Roman"/>
                <a:ea typeface="Batang"/>
              </a:rPr>
              <a:t>Contribution #5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Thomas Kürner, TU Braunschweig (Germany), “Recent Developments on Spectrum Issues ”; (Document </a:t>
            </a:r>
            <a:r>
              <a:rPr lang="en-US" sz="1600" b="1" dirty="0" smtClean="0">
                <a:latin typeface="Times New Roman"/>
                <a:ea typeface="Batang"/>
              </a:rPr>
              <a:t>15-13-0409-00-0thz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en-US" sz="180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Contributions on Thursday AM 1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Times New Roman"/>
                <a:ea typeface="Batang"/>
              </a:rPr>
              <a:t>	</a:t>
            </a:r>
            <a:r>
              <a:rPr lang="en-US" sz="1600" b="1" u="sng" dirty="0" smtClean="0">
                <a:latin typeface="Times New Roman"/>
                <a:ea typeface="Batang"/>
              </a:rPr>
              <a:t>Contribution #6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Thomas Kürner, TU Braunschweig (Germany), “Literature Review on Requirements for Wireless Data Centers”; (Document </a:t>
            </a:r>
            <a:r>
              <a:rPr lang="en-US" sz="1600" b="1" dirty="0" smtClean="0">
                <a:latin typeface="Times New Roman"/>
                <a:ea typeface="Batang"/>
              </a:rPr>
              <a:t>15-13-0411-00-0thz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r>
              <a:rPr lang="en-US" sz="1600" b="1" u="sng" dirty="0" smtClean="0">
                <a:latin typeface="Times New Roman"/>
                <a:ea typeface="Batang"/>
              </a:rPr>
              <a:t>Contribution #7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err="1" smtClean="0">
                <a:latin typeface="Times New Roman"/>
                <a:ea typeface="Batang"/>
              </a:rPr>
              <a:t>Cai</a:t>
            </a:r>
            <a:r>
              <a:rPr lang="en-US" sz="1600" dirty="0" smtClean="0">
                <a:latin typeface="Times New Roman"/>
                <a:ea typeface="Batang"/>
              </a:rPr>
              <a:t> </a:t>
            </a:r>
            <a:r>
              <a:rPr lang="en-US" sz="1600" dirty="0" err="1" smtClean="0">
                <a:latin typeface="Times New Roman"/>
                <a:ea typeface="Batang"/>
              </a:rPr>
              <a:t>Yunlong</a:t>
            </a:r>
            <a:r>
              <a:rPr lang="en-US" sz="1600" dirty="0" smtClean="0">
                <a:latin typeface="Times New Roman"/>
                <a:ea typeface="Batang"/>
              </a:rPr>
              <a:t>, </a:t>
            </a:r>
            <a:r>
              <a:rPr lang="en-US" sz="1600" dirty="0" err="1" smtClean="0">
                <a:latin typeface="Times New Roman"/>
                <a:ea typeface="Batang"/>
              </a:rPr>
              <a:t>Huawei</a:t>
            </a:r>
            <a:r>
              <a:rPr lang="en-US" sz="1600" dirty="0" smtClean="0">
                <a:latin typeface="Times New Roman"/>
                <a:ea typeface="Batang"/>
              </a:rPr>
              <a:t> (China), “THz Bridge for Data Center ”; (Document </a:t>
            </a:r>
            <a:r>
              <a:rPr lang="en-US" sz="1600" b="1" dirty="0" smtClean="0">
                <a:latin typeface="Times New Roman"/>
                <a:ea typeface="Batang"/>
              </a:rPr>
              <a:t>15-13-0425-00-0thz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marL="627063" lvl="0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Work 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on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Technical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Expectation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(TED)“.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The content of the TED has been discussed and updated (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15-11-0745-08-0thz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marL="627063" lvl="0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Possible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input for a Press Release on the formation of the new study group has been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discussed.</a:t>
            </a:r>
          </a:p>
          <a:p>
            <a:pPr marL="627063" lvl="0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Discussion of 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potrential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l</a:t>
            </a:r>
            <a:r>
              <a:rPr lang="en-US" sz="1600" dirty="0" err="1" smtClean="0">
                <a:solidFill>
                  <a:srgbClr val="000000"/>
                </a:solidFill>
                <a:latin typeface="Times New Roman"/>
              </a:rPr>
              <a:t>iasion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statement to other standards associations working on standards for data centers, like IEC or TIA. This will be further discussed at the next meeting.</a:t>
            </a:r>
          </a:p>
          <a:p>
            <a:pPr marL="0" lvl="0" indent="0">
              <a:buFont typeface="Arial" pitchFamily="34" charset="0"/>
              <a:buChar char="•"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Group </a:t>
            </a:r>
            <a:r>
              <a:rPr lang="en-US" sz="2400" dirty="0" smtClean="0">
                <a:solidFill>
                  <a:srgbClr val="FF3300"/>
                </a:solidFill>
              </a:rPr>
              <a:t>(2/3)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lvl="1">
              <a:buNone/>
              <a:defRPr/>
            </a:pPr>
            <a:endParaRPr lang="de-DE" sz="180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Strawpoll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on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forming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a SG 100GbW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with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following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task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lvl="1"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1800" i="1" dirty="0" smtClean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sz="1800" i="1" dirty="0" err="1" smtClean="0">
                <a:solidFill>
                  <a:srgbClr val="000000"/>
                </a:solidFill>
                <a:latin typeface="Times New Roman"/>
              </a:rPr>
              <a:t>TeraHertz</a:t>
            </a:r>
            <a:r>
              <a:rPr lang="en-US" sz="1800" i="1" dirty="0" smtClean="0">
                <a:solidFill>
                  <a:srgbClr val="000000"/>
                </a:solidFill>
                <a:latin typeface="Times New Roman"/>
              </a:rPr>
              <a:t> Interest Group (IG THz) wishes to start a study group with the scope of determining the validity of a standard on “100GbW (100 </a:t>
            </a:r>
            <a:r>
              <a:rPr lang="en-US" sz="1800" i="1" dirty="0" err="1" smtClean="0">
                <a:solidFill>
                  <a:srgbClr val="000000"/>
                </a:solidFill>
                <a:latin typeface="Times New Roman"/>
              </a:rPr>
              <a:t>Gbit</a:t>
            </a:r>
            <a:r>
              <a:rPr lang="en-US" sz="1800" i="1" dirty="0" smtClean="0">
                <a:solidFill>
                  <a:srgbClr val="000000"/>
                </a:solidFill>
                <a:latin typeface="Times New Roman"/>
              </a:rPr>
              <a:t>/s over beam switchable wireless point-to-point links)”.  Potential applications of interest include wireless data centers, wireless intra-device communication, and wireless backhauling.  The wave length of interest for the PHY will be millimeter-wave or shorter. The recommendation of the study group will be to amend  the  standard802.15.3.</a:t>
            </a:r>
          </a:p>
          <a:p>
            <a:pPr lvl="1">
              <a:buNone/>
              <a:defRPr/>
            </a:pPr>
            <a:endParaRPr lang="en-US" sz="1800" i="1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None/>
              <a:defRPr/>
            </a:pPr>
            <a:r>
              <a:rPr lang="en-US" sz="1800" i="1" dirty="0" smtClean="0">
                <a:solidFill>
                  <a:srgbClr val="000000"/>
                </a:solidFill>
                <a:latin typeface="Times New Roman"/>
              </a:rPr>
              <a:t>	Result: 16 yes / 0 no / 0 abstain</a:t>
            </a:r>
          </a:p>
          <a:p>
            <a:pPr lvl="1">
              <a:buNone/>
              <a:defRPr/>
            </a:pPr>
            <a:endParaRPr lang="de-DE" sz="100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Strawpoll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on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submitting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a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letter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to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FCC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supporting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 IEEE-USA </a:t>
            </a: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petition</a:t>
            </a: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lvl="1"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sz="1800" kern="1200" dirty="0" smtClean="0">
                <a:solidFill>
                  <a:srgbClr val="000000"/>
                </a:solidFill>
                <a:latin typeface="Times New Roman" pitchFamily="18" charset="0"/>
              </a:rPr>
              <a:t> (Document </a:t>
            </a:r>
            <a:r>
              <a:rPr lang="en-US" sz="1800" b="1" kern="1200" dirty="0" smtClean="0">
                <a:solidFill>
                  <a:srgbClr val="000000"/>
                </a:solidFill>
                <a:latin typeface="Times New Roman" pitchFamily="18" charset="0"/>
              </a:rPr>
              <a:t>15-13-0431-00-0thz)</a:t>
            </a:r>
            <a:endParaRPr lang="en-US" sz="1800" i="1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None/>
              <a:defRPr/>
            </a:pPr>
            <a:endParaRPr lang="en-US" sz="1800" i="1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None/>
              <a:defRPr/>
            </a:pPr>
            <a:r>
              <a:rPr lang="en-US" sz="1800" i="1" dirty="0" smtClean="0">
                <a:solidFill>
                  <a:srgbClr val="000000"/>
                </a:solidFill>
                <a:latin typeface="Times New Roman"/>
              </a:rPr>
              <a:t>	Result: 14 yes / 0 no / 0 abstain</a:t>
            </a:r>
          </a:p>
          <a:p>
            <a:pPr lvl="3">
              <a:buFont typeface="Arial" pitchFamily="34" charset="0"/>
              <a:buChar char="•"/>
              <a:defRPr/>
            </a:pP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2">
              <a:buFont typeface="Arial" pitchFamily="34" charset="0"/>
              <a:buChar char="•"/>
              <a:defRPr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indent="11113">
              <a:spcBef>
                <a:spcPts val="600"/>
              </a:spcBef>
              <a:spcAft>
                <a:spcPts val="0"/>
              </a:spcAft>
              <a:buNone/>
            </a:pPr>
            <a:endParaRPr lang="de-DE" sz="1600" dirty="0" smtClean="0">
              <a:latin typeface="Times New Roman"/>
              <a:ea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Group </a:t>
            </a:r>
            <a:r>
              <a:rPr lang="en-US" sz="2400" dirty="0" smtClean="0">
                <a:solidFill>
                  <a:srgbClr val="FF3300"/>
                </a:solidFill>
              </a:rPr>
              <a:t>(3/3)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0</TotalTime>
  <Words>218</Words>
  <Application>Microsoft Office PowerPoint</Application>
  <PresentationFormat>Bildschirmpräsentation (4:3)</PresentationFormat>
  <Paragraphs>63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IEEE-P802_15</vt:lpstr>
      <vt:lpstr>Folie 1</vt:lpstr>
      <vt:lpstr>Folie 2</vt:lpstr>
      <vt:lpstr>Folie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creator>Richard D Roberts</dc:creator>
  <dc:description>802.15-08/0060r1</dc:description>
  <cp:lastModifiedBy>Thomas Kürner</cp:lastModifiedBy>
  <cp:revision>117</cp:revision>
  <cp:lastPrinted>1998-02-10T13:28:06Z</cp:lastPrinted>
  <dcterms:created xsi:type="dcterms:W3CDTF">2007-10-22T16:21:18Z</dcterms:created>
  <dcterms:modified xsi:type="dcterms:W3CDTF">2013-07-18T10:53:11Z</dcterms:modified>
</cp:coreProperties>
</file>