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259" r:id="rId2"/>
    <p:sldId id="413" r:id="rId3"/>
    <p:sldId id="404" r:id="rId4"/>
    <p:sldId id="398" r:id="rId5"/>
    <p:sldId id="400" r:id="rId6"/>
    <p:sldId id="407" r:id="rId7"/>
    <p:sldId id="402" r:id="rId8"/>
    <p:sldId id="410" r:id="rId9"/>
    <p:sldId id="377" r:id="rId10"/>
  </p:sldIdLst>
  <p:sldSz cx="9144000" cy="6858000" type="screen4x3"/>
  <p:notesSz cx="7010400" cy="9296400"/>
  <p:defaultTex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33"/>
    <a:srgbClr val="CC00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27" autoAdjust="0"/>
    <p:restoredTop sz="99328" autoAdjust="0"/>
  </p:normalViewPr>
  <p:slideViewPr>
    <p:cSldViewPr>
      <p:cViewPr>
        <p:scale>
          <a:sx n="100" d="100"/>
          <a:sy n="100" d="100"/>
        </p:scale>
        <p:origin x="-612" y="-1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48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4575" y="-34925"/>
            <a:ext cx="2722563" cy="4254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latinLnBrk="0" hangingPunct="0">
              <a:defRPr kumimoji="0" sz="1400" b="1">
                <a:ea typeface="+mn-ea"/>
              </a:defRPr>
            </a:lvl1pPr>
          </a:lstStyle>
          <a:p>
            <a:pPr>
              <a:defRPr/>
            </a:pPr>
            <a:r>
              <a:rPr lang="en-US"/>
              <a:t>September 2009doc.: IEEE 802.15-09-0117-00-0007</a:t>
            </a:r>
          </a:p>
        </p:txBody>
      </p:sp>
      <p:sp>
        <p:nvSpPr>
          <p:cNvPr id="3075" name="Rectangle 3"/>
          <p:cNvSpPr>
            <a:spLocks noGrp="1" noChangeArrowheads="1"/>
          </p:cNvSpPr>
          <p:nvPr>
            <p:ph type="dt" sz="quarter" idx="1"/>
          </p:nvPr>
        </p:nvSpPr>
        <p:spPr bwMode="auto">
          <a:xfrm>
            <a:off x="703263" y="177800"/>
            <a:ext cx="2335212"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latinLnBrk="0" hangingPunct="0">
              <a:defRPr kumimoji="0" sz="1400" b="1">
                <a:ea typeface="+mn-ea"/>
              </a:defRPr>
            </a:lvl1pPr>
          </a:lstStyle>
          <a:p>
            <a:pPr>
              <a:defRPr/>
            </a:pPr>
            <a:fld id="{E16600DA-5DC7-41A1-8419-6DE5410692D0}" type="datetime1">
              <a:rPr lang="en-US"/>
              <a:pPr>
                <a:defRPr/>
              </a:pPr>
              <a:t>7/17/2013</a:t>
            </a:fld>
            <a:r>
              <a:rPr lang="en-US"/>
              <a:t>&lt;month year&gt;</a:t>
            </a:r>
          </a:p>
        </p:txBody>
      </p:sp>
      <p:sp>
        <p:nvSpPr>
          <p:cNvPr id="3076" name="Rectangle 4"/>
          <p:cNvSpPr>
            <a:spLocks noGrp="1" noChangeArrowheads="1"/>
          </p:cNvSpPr>
          <p:nvPr>
            <p:ph type="ftr" sz="quarter" idx="2"/>
          </p:nvPr>
        </p:nvSpPr>
        <p:spPr bwMode="auto">
          <a:xfrm>
            <a:off x="4206875" y="8997950"/>
            <a:ext cx="2181225"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latinLnBrk="0" hangingPunct="0">
              <a:defRPr kumimoji="0" sz="1000">
                <a:ea typeface="+mn-ea"/>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727325" y="8997950"/>
            <a:ext cx="1400175"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8213" eaLnBrk="0" latinLnBrk="0" hangingPunct="0">
              <a:defRPr kumimoji="0" sz="1000">
                <a:ea typeface="굴림" pitchFamily="50" charset="-127"/>
              </a:defRPr>
            </a:lvl1pPr>
          </a:lstStyle>
          <a:p>
            <a:pPr>
              <a:defRPr/>
            </a:pPr>
            <a:r>
              <a:rPr lang="en-US" altLang="ko-KR"/>
              <a:t>Page </a:t>
            </a:r>
            <a:fld id="{00723024-07CC-4B30-AE82-FB595878F780}" type="slidenum">
              <a:rPr lang="en-US" altLang="ko-KR"/>
              <a:pPr>
                <a:defRPr/>
              </a:pPr>
              <a:t>‹#›</a:t>
            </a:fld>
            <a:endParaRPr lang="en-US" altLang="ko-KR"/>
          </a:p>
        </p:txBody>
      </p:sp>
      <p:sp>
        <p:nvSpPr>
          <p:cNvPr id="30726" name="Line 6"/>
          <p:cNvSpPr>
            <a:spLocks noChangeShapeType="1"/>
          </p:cNvSpPr>
          <p:nvPr/>
        </p:nvSpPr>
        <p:spPr bwMode="auto">
          <a:xfrm>
            <a:off x="701675" y="387350"/>
            <a:ext cx="560705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30727" name="Rectangle 7"/>
          <p:cNvSpPr>
            <a:spLocks noChangeArrowheads="1"/>
          </p:cNvSpPr>
          <p:nvPr/>
        </p:nvSpPr>
        <p:spPr bwMode="auto">
          <a:xfrm>
            <a:off x="701675" y="8997950"/>
            <a:ext cx="719138" cy="182563"/>
          </a:xfrm>
          <a:prstGeom prst="rect">
            <a:avLst/>
          </a:prstGeom>
          <a:noFill/>
          <a:ln w="9525">
            <a:noFill/>
            <a:miter lim="800000"/>
            <a:headEnd/>
            <a:tailEnd/>
          </a:ln>
        </p:spPr>
        <p:txBody>
          <a:bodyPr lIns="0" tIns="0" rIns="0" bIns="0">
            <a:spAutoFit/>
          </a:bodyPr>
          <a:lstStyle/>
          <a:p>
            <a:pPr defTabSz="938213" eaLnBrk="0" latinLnBrk="0" hangingPunct="0"/>
            <a:r>
              <a:rPr kumimoji="0" lang="en-US" altLang="ko-KR"/>
              <a:t>Submission</a:t>
            </a:r>
          </a:p>
        </p:txBody>
      </p:sp>
      <p:sp>
        <p:nvSpPr>
          <p:cNvPr id="30728" name="Line 8"/>
          <p:cNvSpPr>
            <a:spLocks noChangeShapeType="1"/>
          </p:cNvSpPr>
          <p:nvPr/>
        </p:nvSpPr>
        <p:spPr bwMode="auto">
          <a:xfrm>
            <a:off x="701675" y="8986838"/>
            <a:ext cx="5762625" cy="0"/>
          </a:xfrm>
          <a:prstGeom prst="line">
            <a:avLst/>
          </a:prstGeom>
          <a:noFill/>
          <a:ln w="12700">
            <a:solidFill>
              <a:schemeClr val="tx1"/>
            </a:solidFill>
            <a:round/>
            <a:headEnd type="none" w="sm" len="sm"/>
            <a:tailEnd type="none" w="sm" len="sm"/>
          </a:ln>
        </p:spPr>
        <p:txBody>
          <a:bodyPr wrap="none" anchor="ctr"/>
          <a:lstStyle/>
          <a:p>
            <a:endParaRPr lang="ko-KR" altLang="en-US"/>
          </a:p>
        </p:txBody>
      </p:sp>
    </p:spTree>
    <p:extLst>
      <p:ext uri="{BB962C8B-B14F-4D97-AF65-F5344CB8AC3E}">
        <p14:creationId xmlns:p14="http://schemas.microsoft.com/office/powerpoint/2010/main" val="11730233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05200" y="-114300"/>
            <a:ext cx="2844800" cy="4254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latinLnBrk="0" hangingPunct="0">
              <a:defRPr kumimoji="0" sz="1400" b="1">
                <a:ea typeface="+mn-ea"/>
              </a:defRPr>
            </a:lvl1pPr>
          </a:lstStyle>
          <a:p>
            <a:pPr>
              <a:defRPr/>
            </a:pPr>
            <a:r>
              <a:rPr lang="en-US"/>
              <a:t>September 2009doc.: IEEE 802.15-09-0117-00-0007</a:t>
            </a:r>
          </a:p>
        </p:txBody>
      </p:sp>
      <p:sp>
        <p:nvSpPr>
          <p:cNvPr id="2051" name="Rectangle 3"/>
          <p:cNvSpPr>
            <a:spLocks noGrp="1" noChangeArrowheads="1"/>
          </p:cNvSpPr>
          <p:nvPr>
            <p:ph type="dt" idx="1"/>
          </p:nvPr>
        </p:nvSpPr>
        <p:spPr bwMode="auto">
          <a:xfrm>
            <a:off x="661988" y="98425"/>
            <a:ext cx="2765425"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latinLnBrk="0" hangingPunct="0">
              <a:defRPr kumimoji="0" sz="1400" b="1">
                <a:ea typeface="+mn-ea"/>
              </a:defRPr>
            </a:lvl1pPr>
          </a:lstStyle>
          <a:p>
            <a:pPr>
              <a:defRPr/>
            </a:pPr>
            <a:fld id="{C4CA48AC-A7DE-48AA-B796-E07CE17AF6FC}" type="datetime1">
              <a:rPr lang="en-US"/>
              <a:pPr>
                <a:defRPr/>
              </a:pPr>
              <a:t>7/17/2013</a:t>
            </a:fld>
            <a:r>
              <a:rPr lang="en-US"/>
              <a:t>&lt;month year&gt;</a:t>
            </a:r>
          </a:p>
        </p:txBody>
      </p:sp>
      <p:sp>
        <p:nvSpPr>
          <p:cNvPr id="26628" name="Rectangle 4"/>
          <p:cNvSpPr>
            <a:spLocks noGrp="1" noRot="1" noChangeAspect="1" noChangeArrowheads="1" noTextEdit="1"/>
          </p:cNvSpPr>
          <p:nvPr>
            <p:ph type="sldImg" idx="2"/>
          </p:nvPr>
        </p:nvSpPr>
        <p:spPr bwMode="auto">
          <a:xfrm>
            <a:off x="1190625" y="703263"/>
            <a:ext cx="4630738" cy="34734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3450" y="4416425"/>
            <a:ext cx="5143500" cy="4183063"/>
          </a:xfrm>
          <a:prstGeom prst="rect">
            <a:avLst/>
          </a:prstGeom>
          <a:noFill/>
          <a:ln w="9525">
            <a:noFill/>
            <a:miter lim="800000"/>
            <a:headEnd/>
            <a:tailEnd/>
          </a:ln>
        </p:spPr>
        <p:txBody>
          <a:bodyPr vert="horz" wrap="square" lIns="94187" tIns="46296" rIns="94187" bIns="462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813175" y="9001125"/>
            <a:ext cx="2536825"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60375" lvl="4" algn="r" defTabSz="938213" eaLnBrk="0" latinLnBrk="0" hangingPunct="0">
              <a:defRPr kumimoji="0">
                <a:ea typeface="+mn-ea"/>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965450" y="9001125"/>
            <a:ext cx="811213"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latinLnBrk="0" hangingPunct="0">
              <a:defRPr kumimoji="0">
                <a:ea typeface="굴림" pitchFamily="50" charset="-127"/>
              </a:defRPr>
            </a:lvl1pPr>
          </a:lstStyle>
          <a:p>
            <a:pPr>
              <a:defRPr/>
            </a:pPr>
            <a:r>
              <a:rPr lang="en-US" altLang="ko-KR"/>
              <a:t>Page </a:t>
            </a:r>
            <a:fld id="{6716E33B-EA22-421C-8E42-183B3190A92E}" type="slidenum">
              <a:rPr lang="en-US" altLang="ko-KR"/>
              <a:pPr>
                <a:defRPr/>
              </a:pPr>
              <a:t>‹#›</a:t>
            </a:fld>
            <a:endParaRPr lang="en-US" altLang="ko-KR"/>
          </a:p>
        </p:txBody>
      </p:sp>
      <p:sp>
        <p:nvSpPr>
          <p:cNvPr id="26632" name="Rectangle 8"/>
          <p:cNvSpPr>
            <a:spLocks noChangeArrowheads="1"/>
          </p:cNvSpPr>
          <p:nvPr/>
        </p:nvSpPr>
        <p:spPr bwMode="auto">
          <a:xfrm>
            <a:off x="731838" y="9001125"/>
            <a:ext cx="719137" cy="182563"/>
          </a:xfrm>
          <a:prstGeom prst="rect">
            <a:avLst/>
          </a:prstGeom>
          <a:noFill/>
          <a:ln w="9525">
            <a:noFill/>
            <a:miter lim="800000"/>
            <a:headEnd/>
            <a:tailEnd/>
          </a:ln>
        </p:spPr>
        <p:txBody>
          <a:bodyPr lIns="0" tIns="0" rIns="0" bIns="0">
            <a:spAutoFit/>
          </a:bodyPr>
          <a:lstStyle/>
          <a:p>
            <a:pPr defTabSz="919163" eaLnBrk="0" latinLnBrk="0" hangingPunct="0"/>
            <a:r>
              <a:rPr kumimoji="0" lang="en-US" altLang="ko-KR"/>
              <a:t>Submission</a:t>
            </a:r>
          </a:p>
        </p:txBody>
      </p:sp>
      <p:sp>
        <p:nvSpPr>
          <p:cNvPr id="26633" name="Line 9"/>
          <p:cNvSpPr>
            <a:spLocks noChangeShapeType="1"/>
          </p:cNvSpPr>
          <p:nvPr/>
        </p:nvSpPr>
        <p:spPr bwMode="auto">
          <a:xfrm>
            <a:off x="731838" y="8999538"/>
            <a:ext cx="5546725"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6634" name="Line 10"/>
          <p:cNvSpPr>
            <a:spLocks noChangeShapeType="1"/>
          </p:cNvSpPr>
          <p:nvPr/>
        </p:nvSpPr>
        <p:spPr bwMode="auto">
          <a:xfrm>
            <a:off x="654050" y="296863"/>
            <a:ext cx="57023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Tree>
    <p:extLst>
      <p:ext uri="{BB962C8B-B14F-4D97-AF65-F5344CB8AC3E}">
        <p14:creationId xmlns:p14="http://schemas.microsoft.com/office/powerpoint/2010/main" val="424829370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p:spPr>
        <p:txBody>
          <a:bodyPr/>
          <a:lstStyle/>
          <a:p>
            <a:r>
              <a:rPr lang="en-US" altLang="ko-KR" smtClean="0">
                <a:ea typeface="굴림" charset="-127"/>
              </a:rPr>
              <a:t>September 2009doc.: IEEE 802.15-09-0117-00-0007</a:t>
            </a:r>
          </a:p>
        </p:txBody>
      </p:sp>
      <p:sp>
        <p:nvSpPr>
          <p:cNvPr id="27651" name="Rectangle 3"/>
          <p:cNvSpPr>
            <a:spLocks noGrp="1" noChangeArrowheads="1"/>
          </p:cNvSpPr>
          <p:nvPr>
            <p:ph type="dt" sz="quarter" idx="1"/>
          </p:nvPr>
        </p:nvSpPr>
        <p:spPr>
          <a:noFill/>
        </p:spPr>
        <p:txBody>
          <a:bodyPr/>
          <a:lstStyle/>
          <a:p>
            <a:fld id="{C1FEAEFF-26A4-431C-A9F3-1AAC466AA2AC}" type="datetime1">
              <a:rPr lang="en-US" altLang="ko-KR" smtClean="0">
                <a:ea typeface="굴림" charset="-127"/>
              </a:rPr>
              <a:pPr/>
              <a:t>7/17/2013</a:t>
            </a:fld>
            <a:r>
              <a:rPr lang="en-US" altLang="ko-KR" smtClean="0">
                <a:ea typeface="굴림" charset="-127"/>
              </a:rPr>
              <a:t>&lt;month year&gt;</a:t>
            </a:r>
          </a:p>
        </p:txBody>
      </p:sp>
      <p:sp>
        <p:nvSpPr>
          <p:cNvPr id="27652" name="Slide Image Placeholder 1"/>
          <p:cNvSpPr>
            <a:spLocks noGrp="1" noRot="1" noChangeAspect="1" noTextEdit="1"/>
          </p:cNvSpPr>
          <p:nvPr>
            <p:ph type="sldImg"/>
          </p:nvPr>
        </p:nvSpPr>
        <p:spPr>
          <a:xfrm>
            <a:off x="1189038" y="703263"/>
            <a:ext cx="4632325" cy="3473450"/>
          </a:xfrm>
          <a:ln/>
        </p:spPr>
      </p:sp>
      <p:sp>
        <p:nvSpPr>
          <p:cNvPr id="27653" name="Notes Placeholder 2"/>
          <p:cNvSpPr>
            <a:spLocks noGrp="1"/>
          </p:cNvSpPr>
          <p:nvPr>
            <p:ph type="body" idx="1"/>
          </p:nvPr>
        </p:nvSpPr>
        <p:spPr>
          <a:noFill/>
          <a:ln/>
        </p:spPr>
        <p:txBody>
          <a:bodyPr/>
          <a:lstStyle/>
          <a:p>
            <a:endParaRPr lang="en-US" altLang="ko-KR" smtClean="0">
              <a:ea typeface="굴림" charset="-127"/>
            </a:endParaRPr>
          </a:p>
        </p:txBody>
      </p:sp>
      <p:sp>
        <p:nvSpPr>
          <p:cNvPr id="27654" name="Header Placeholder 3"/>
          <p:cNvSpPr txBox="1">
            <a:spLocks noGrp="1"/>
          </p:cNvSpPr>
          <p:nvPr/>
        </p:nvSpPr>
        <p:spPr bwMode="auto">
          <a:xfrm>
            <a:off x="3505200" y="98425"/>
            <a:ext cx="2844800" cy="212725"/>
          </a:xfrm>
          <a:prstGeom prst="rect">
            <a:avLst/>
          </a:prstGeom>
          <a:noFill/>
          <a:ln w="9525">
            <a:noFill/>
            <a:miter lim="800000"/>
            <a:headEnd/>
            <a:tailEnd/>
          </a:ln>
        </p:spPr>
        <p:txBody>
          <a:bodyPr lIns="0" tIns="0" rIns="0" bIns="0" anchor="b">
            <a:spAutoFit/>
          </a:bodyPr>
          <a:lstStyle/>
          <a:p>
            <a:pPr algn="r" defTabSz="938213" eaLnBrk="0" latinLnBrk="0" hangingPunct="0"/>
            <a:r>
              <a:rPr kumimoji="0" lang="en-US" altLang="ko-KR" sz="1400" b="1"/>
              <a:t>doc.: IEEE 802.15-09-0117-00-0007</a:t>
            </a:r>
          </a:p>
        </p:txBody>
      </p:sp>
      <p:sp>
        <p:nvSpPr>
          <p:cNvPr id="27655" name="Date Placeholder 4"/>
          <p:cNvSpPr txBox="1">
            <a:spLocks noGrp="1"/>
          </p:cNvSpPr>
          <p:nvPr/>
        </p:nvSpPr>
        <p:spPr bwMode="auto">
          <a:xfrm>
            <a:off x="661988" y="98425"/>
            <a:ext cx="2765425" cy="212725"/>
          </a:xfrm>
          <a:prstGeom prst="rect">
            <a:avLst/>
          </a:prstGeom>
          <a:noFill/>
          <a:ln w="9525">
            <a:noFill/>
            <a:miter lim="800000"/>
            <a:headEnd/>
            <a:tailEnd/>
          </a:ln>
        </p:spPr>
        <p:txBody>
          <a:bodyPr lIns="0" tIns="0" rIns="0" bIns="0" anchor="b">
            <a:spAutoFit/>
          </a:bodyPr>
          <a:lstStyle/>
          <a:p>
            <a:pPr defTabSz="938213" eaLnBrk="0" latinLnBrk="0" hangingPunct="0"/>
            <a:r>
              <a:rPr kumimoji="0" lang="en-US" altLang="ko-KR" sz="1400" b="1"/>
              <a:t>&lt;month year&gt;</a:t>
            </a:r>
          </a:p>
        </p:txBody>
      </p:sp>
      <p:sp>
        <p:nvSpPr>
          <p:cNvPr id="27656" name="Footer Placeholder 5"/>
          <p:cNvSpPr>
            <a:spLocks noGrp="1"/>
          </p:cNvSpPr>
          <p:nvPr>
            <p:ph type="ftr" sz="quarter" idx="4"/>
          </p:nvPr>
        </p:nvSpPr>
        <p:spPr>
          <a:noFill/>
        </p:spPr>
        <p:txBody>
          <a:bodyPr/>
          <a:lstStyle/>
          <a:p>
            <a:pPr lvl="4"/>
            <a:r>
              <a:rPr lang="en-US" altLang="ko-KR" smtClean="0">
                <a:ea typeface="굴림" charset="-127"/>
              </a:rPr>
              <a:t>&lt;author&gt;, &lt;company&gt;</a:t>
            </a:r>
          </a:p>
        </p:txBody>
      </p:sp>
      <p:sp>
        <p:nvSpPr>
          <p:cNvPr id="27657" name="Slide Number Placeholder 6"/>
          <p:cNvSpPr>
            <a:spLocks noGrp="1"/>
          </p:cNvSpPr>
          <p:nvPr>
            <p:ph type="sldNum" sz="quarter" idx="5"/>
          </p:nvPr>
        </p:nvSpPr>
        <p:spPr>
          <a:noFill/>
        </p:spPr>
        <p:txBody>
          <a:bodyPr/>
          <a:lstStyle/>
          <a:p>
            <a:r>
              <a:rPr lang="en-US" altLang="ko-KR" smtClean="0">
                <a:ea typeface="굴림" charset="-127"/>
              </a:rPr>
              <a:t>Page </a:t>
            </a:r>
            <a:fld id="{588CFA11-09A4-4321-8EF4-D33DE6F99B24}" type="slidenum">
              <a:rPr lang="en-US" altLang="ko-KR" smtClean="0">
                <a:ea typeface="굴림" charset="-127"/>
              </a:rPr>
              <a:pPr/>
              <a:t>1</a:t>
            </a:fld>
            <a:endParaRPr lang="en-US" altLang="ko-KR" smtClean="0">
              <a:ea typeface="굴림"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xfrm>
            <a:off x="3505201" y="-114299"/>
            <a:ext cx="2844800" cy="430887"/>
          </a:xfrm>
          <a:noFill/>
        </p:spPr>
        <p:txBody>
          <a:bodyPr/>
          <a:lstStyle/>
          <a:p>
            <a:r>
              <a:rPr lang="en-US" altLang="ko-KR" smtClean="0">
                <a:ea typeface="굴림" charset="-127"/>
              </a:rPr>
              <a:t>September 2009doc.: IEEE 802.15-09-0117-00-0007</a:t>
            </a:r>
          </a:p>
        </p:txBody>
      </p:sp>
      <p:sp>
        <p:nvSpPr>
          <p:cNvPr id="28675" name="Rectangle 3"/>
          <p:cNvSpPr>
            <a:spLocks noGrp="1" noChangeArrowheads="1"/>
          </p:cNvSpPr>
          <p:nvPr>
            <p:ph type="dt" sz="quarter" idx="1"/>
          </p:nvPr>
        </p:nvSpPr>
        <p:spPr>
          <a:xfrm>
            <a:off x="661989" y="98425"/>
            <a:ext cx="2765425" cy="215444"/>
          </a:xfrm>
          <a:noFill/>
        </p:spPr>
        <p:txBody>
          <a:bodyPr/>
          <a:lstStyle/>
          <a:p>
            <a:fld id="{2A1181FF-F2E7-4486-91EB-462C37B83114}" type="datetime1">
              <a:rPr lang="en-US" altLang="ko-KR" smtClean="0">
                <a:ea typeface="굴림" charset="-127"/>
              </a:rPr>
              <a:pPr/>
              <a:t>7/17/2013</a:t>
            </a:fld>
            <a:r>
              <a:rPr lang="en-US" altLang="ko-KR" smtClean="0">
                <a:ea typeface="굴림" charset="-127"/>
              </a:rPr>
              <a:t>&lt;month year&gt;</a:t>
            </a:r>
          </a:p>
        </p:txBody>
      </p:sp>
      <p:sp>
        <p:nvSpPr>
          <p:cNvPr id="28676" name="Rectangle 2"/>
          <p:cNvSpPr>
            <a:spLocks noGrp="1" noRot="1" noChangeAspect="1" noChangeArrowheads="1" noTextEdit="1"/>
          </p:cNvSpPr>
          <p:nvPr>
            <p:ph type="sldImg"/>
          </p:nvPr>
        </p:nvSpPr>
        <p:spPr>
          <a:xfrm>
            <a:off x="1189038" y="703263"/>
            <a:ext cx="4632325" cy="3473450"/>
          </a:xfrm>
          <a:ln/>
        </p:spPr>
      </p:sp>
      <p:sp>
        <p:nvSpPr>
          <p:cNvPr id="28677" name="Rectangle 3"/>
          <p:cNvSpPr>
            <a:spLocks noGrp="1" noChangeArrowheads="1"/>
          </p:cNvSpPr>
          <p:nvPr>
            <p:ph type="body" idx="1"/>
          </p:nvPr>
        </p:nvSpPr>
        <p:spPr>
          <a:noFill/>
          <a:ln/>
        </p:spPr>
        <p:txBody>
          <a:bodyPr/>
          <a:lstStyle/>
          <a:p>
            <a:endParaRPr lang="en-US" altLang="ko-KR" smtClean="0">
              <a:ea typeface="굴림"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슬라이드 이미지 개체 틀 1"/>
          <p:cNvSpPr>
            <a:spLocks noGrp="1" noRot="1" noChangeAspect="1" noTextEdit="1"/>
          </p:cNvSpPr>
          <p:nvPr>
            <p:ph type="sldImg"/>
          </p:nvPr>
        </p:nvSpPr>
        <p:spPr>
          <a:ln/>
        </p:spPr>
      </p:sp>
      <p:sp>
        <p:nvSpPr>
          <p:cNvPr id="29699" name="슬라이드 노트 개체 틀 2"/>
          <p:cNvSpPr>
            <a:spLocks noGrp="1"/>
          </p:cNvSpPr>
          <p:nvPr>
            <p:ph type="body" idx="1"/>
          </p:nvPr>
        </p:nvSpPr>
        <p:spPr>
          <a:noFill/>
          <a:ln/>
        </p:spPr>
        <p:txBody>
          <a:bodyPr/>
          <a:lstStyle/>
          <a:p>
            <a:endParaRPr lang="ko-KR" altLang="en-US" smtClean="0"/>
          </a:p>
        </p:txBody>
      </p:sp>
      <p:sp>
        <p:nvSpPr>
          <p:cNvPr id="4" name="머리글 개체 틀 3"/>
          <p:cNvSpPr>
            <a:spLocks noGrp="1"/>
          </p:cNvSpPr>
          <p:nvPr>
            <p:ph type="hdr" sz="quarter"/>
          </p:nvPr>
        </p:nvSpPr>
        <p:spPr/>
        <p:txBody>
          <a:bodyPr/>
          <a:lstStyle/>
          <a:p>
            <a:pPr>
              <a:defRPr/>
            </a:pPr>
            <a:r>
              <a:rPr lang="en-US" smtClean="0"/>
              <a:t>September 2009doc.: IEEE 802.15-09-0117-00-0007</a:t>
            </a:r>
            <a:endParaRPr lang="en-US"/>
          </a:p>
        </p:txBody>
      </p:sp>
      <p:sp>
        <p:nvSpPr>
          <p:cNvPr id="5" name="날짜 개체 틀 4"/>
          <p:cNvSpPr>
            <a:spLocks noGrp="1"/>
          </p:cNvSpPr>
          <p:nvPr>
            <p:ph type="dt" sz="quarter" idx="1"/>
          </p:nvPr>
        </p:nvSpPr>
        <p:spPr/>
        <p:txBody>
          <a:bodyPr/>
          <a:lstStyle/>
          <a:p>
            <a:pPr>
              <a:defRPr/>
            </a:pPr>
            <a:fld id="{BF092D00-B6CC-4AB9-A457-CEB0ECBA2AAF}" type="datetime1">
              <a:rPr lang="en-US" smtClean="0"/>
              <a:pPr>
                <a:defRPr/>
              </a:pPr>
              <a:t>7/17/2013</a:t>
            </a:fld>
            <a:r>
              <a:rPr lang="en-US" smtClean="0"/>
              <a:t>&lt;month year&gt;</a:t>
            </a:r>
            <a:endParaRPr lang="en-US"/>
          </a:p>
        </p:txBody>
      </p:sp>
      <p:sp>
        <p:nvSpPr>
          <p:cNvPr id="6" name="바닥글 개체 틀 5"/>
          <p:cNvSpPr>
            <a:spLocks noGrp="1"/>
          </p:cNvSpPr>
          <p:nvPr>
            <p:ph type="ftr" sz="quarter" idx="4"/>
          </p:nvPr>
        </p:nvSpPr>
        <p:spPr/>
        <p:txBody>
          <a:bodyPr/>
          <a:lstStyle/>
          <a:p>
            <a:pPr lvl="4">
              <a:defRPr/>
            </a:pPr>
            <a:r>
              <a:rPr lang="en-US" smtClean="0"/>
              <a:t>&lt;author&gt;, &lt;company&gt;</a:t>
            </a:r>
            <a:endParaRPr lang="en-US"/>
          </a:p>
        </p:txBody>
      </p:sp>
      <p:sp>
        <p:nvSpPr>
          <p:cNvPr id="29703" name="슬라이드 번호 개체 틀 6"/>
          <p:cNvSpPr>
            <a:spLocks noGrp="1"/>
          </p:cNvSpPr>
          <p:nvPr>
            <p:ph type="sldNum" sz="quarter" idx="5"/>
          </p:nvPr>
        </p:nvSpPr>
        <p:spPr>
          <a:noFill/>
        </p:spPr>
        <p:txBody>
          <a:bodyPr/>
          <a:lstStyle/>
          <a:p>
            <a:r>
              <a:rPr lang="en-US" altLang="ko-KR" smtClean="0">
                <a:ea typeface="굴림" charset="-127"/>
              </a:rPr>
              <a:t>Page </a:t>
            </a:r>
            <a:fld id="{B0992CB6-4E2D-436F-B3CB-EEE5EA989313}" type="slidenum">
              <a:rPr lang="en-US" altLang="ko-KR" smtClean="0">
                <a:ea typeface="굴림" charset="-127"/>
              </a:rPr>
              <a:pPr/>
              <a:t>9</a:t>
            </a:fld>
            <a:endParaRPr lang="en-US" altLang="ko-KR" smtClean="0">
              <a:ea typeface="굴림"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5" name="Rectangle 9"/>
          <p:cNvSpPr>
            <a:spLocks noChangeArrowheads="1"/>
          </p:cNvSpPr>
          <p:nvPr/>
        </p:nvSpPr>
        <p:spPr bwMode="auto">
          <a:xfrm>
            <a:off x="685800" y="6475413"/>
            <a:ext cx="711200" cy="182562"/>
          </a:xfrm>
          <a:prstGeom prst="rect">
            <a:avLst/>
          </a:prstGeom>
          <a:noFill/>
          <a:ln w="9525">
            <a:noFill/>
            <a:miter lim="800000"/>
            <a:headEnd/>
            <a:tailEnd/>
          </a:ln>
        </p:spPr>
        <p:txBody>
          <a:bodyPr lIns="0" tIns="0" rIns="0" bIns="0">
            <a:spAutoFit/>
          </a:bodyPr>
          <a:lstStyle/>
          <a:p>
            <a:pPr eaLnBrk="0" latinLnBrk="0" hangingPunct="0"/>
            <a:r>
              <a:rPr kumimoji="0" lang="en-US" altLang="ko-KR"/>
              <a:t>Submission</a:t>
            </a:r>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11"/>
          <p:cNvSpPr>
            <a:spLocks noGrp="1" noChangeArrowheads="1"/>
          </p:cNvSpPr>
          <p:nvPr>
            <p:ph type="ftr" sz="quarter" idx="10"/>
          </p:nvPr>
        </p:nvSpPr>
        <p:spPr>
          <a:xfrm>
            <a:off x="5486400" y="6475413"/>
            <a:ext cx="3124200" cy="182562"/>
          </a:xfrm>
        </p:spPr>
        <p:txBody>
          <a:bodyPr/>
          <a:lstStyle>
            <a:lvl1pPr>
              <a:defRPr/>
            </a:lvl1pPr>
          </a:lstStyle>
          <a:p>
            <a:pPr>
              <a:defRPr/>
            </a:pPr>
            <a:r>
              <a:rPr lang="en-US"/>
              <a:t>Yeong Min Jang, Kookmin UniversityYeong Min Jang, Kookmin University</a:t>
            </a:r>
          </a:p>
        </p:txBody>
      </p:sp>
      <p:sp>
        <p:nvSpPr>
          <p:cNvPr id="8" name="Rectangle 12"/>
          <p:cNvSpPr>
            <a:spLocks noGrp="1" noChangeArrowheads="1"/>
          </p:cNvSpPr>
          <p:nvPr>
            <p:ph type="sldNum" sz="quarter" idx="11"/>
          </p:nvPr>
        </p:nvSpPr>
        <p:spPr/>
        <p:txBody>
          <a:bodyPr/>
          <a:lstStyle>
            <a:lvl1pPr>
              <a:defRPr/>
            </a:lvl1pPr>
          </a:lstStyle>
          <a:p>
            <a:pPr>
              <a:defRPr/>
            </a:pPr>
            <a:r>
              <a:rPr lang="en-US" altLang="ko-KR"/>
              <a:t>Slide </a:t>
            </a:r>
            <a:fld id="{CC6673C7-C242-4A10-9807-5361A7857633}"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FC844DA4-D170-486F-83EC-F3608CB26325}"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06E5E929-8634-4B38-8B64-FA15AEBD7B6A}"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F569B998-9DFC-4616-A3B2-76E492CAFE7C}"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ftr" sz="quarter" idx="10"/>
          </p:nvPr>
        </p:nvSpPr>
        <p:spPr/>
        <p:txBody>
          <a:bodyPr/>
          <a:lstStyle>
            <a:lvl1pPr>
              <a:defRPr>
                <a:ea typeface="굴림" pitchFamily="50" charset="-127"/>
              </a:defRPr>
            </a:lvl1pPr>
          </a:lstStyle>
          <a:p>
            <a:pPr>
              <a:defRPr/>
            </a:pPr>
            <a:endParaRPr lang="en-US" altLang="ko-KR"/>
          </a:p>
        </p:txBody>
      </p:sp>
      <p:sp>
        <p:nvSpPr>
          <p:cNvPr id="7" name="Rectangle 9"/>
          <p:cNvSpPr>
            <a:spLocks noGrp="1" noChangeArrowheads="1"/>
          </p:cNvSpPr>
          <p:nvPr>
            <p:ph type="sldNum" sz="quarter" idx="11"/>
          </p:nvPr>
        </p:nvSpPr>
        <p:spPr/>
        <p:txBody>
          <a:bodyPr/>
          <a:lstStyle>
            <a:lvl1pPr>
              <a:defRPr/>
            </a:lvl1pPr>
          </a:lstStyle>
          <a:p>
            <a:pPr>
              <a:defRPr/>
            </a:pPr>
            <a:fld id="{06DF07AC-CE14-41F2-888D-DE42972FD6B6}" type="slidenum">
              <a:rPr lang="en-US" altLang="ko-KR"/>
              <a:pPr>
                <a:defRPr/>
              </a:pPr>
              <a:t>‹#›</a:t>
            </a:fld>
            <a:endParaRPr lang="en-US" altLang="ko-KR"/>
          </a:p>
        </p:txBody>
      </p:sp>
      <p:sp>
        <p:nvSpPr>
          <p:cNvPr id="8"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p:spPr>
        <p:txBody>
          <a:bodyPr lIns="0" tIns="0" rIns="0" bIns="0" anchor="b">
            <a:spAutoFit/>
          </a:bodyPr>
          <a:lstStyle/>
          <a:p>
            <a:pPr lvl="4" algn="r" eaLnBrk="0" latinLnBrk="0" hangingPunct="0"/>
            <a:r>
              <a:rPr kumimoji="0" lang="en-US" altLang="ko-KR" sz="1400" b="1"/>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p:spPr>
        <p:txBody>
          <a:bodyPr lIns="0" tIns="0" rIns="0" bIns="0">
            <a:spAutoFit/>
          </a:bodyPr>
          <a:lstStyle/>
          <a:p>
            <a:pPr eaLnBrk="0" latinLnBrk="0" hangingPunct="0"/>
            <a:r>
              <a:rPr kumimoji="0" lang="en-US" altLang="ko-K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8" name="TextBox 7"/>
          <p:cNvSpPr txBox="1">
            <a:spLocks noChangeArrowheads="1"/>
          </p:cNvSpPr>
          <p:nvPr/>
        </p:nvSpPr>
        <p:spPr bwMode="auto">
          <a:xfrm>
            <a:off x="5791200" y="301625"/>
            <a:ext cx="31718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t>doc. : IEEE 802.15-15-09-0549-00-0007</a:t>
            </a:r>
          </a:p>
        </p:txBody>
      </p:sp>
      <p:sp>
        <p:nvSpPr>
          <p:cNvPr id="9" name="TextBox 8"/>
          <p:cNvSpPr txBox="1">
            <a:spLocks noChangeArrowheads="1"/>
          </p:cNvSpPr>
          <p:nvPr/>
        </p:nvSpPr>
        <p:spPr bwMode="auto">
          <a:xfrm>
            <a:off x="5791200" y="301625"/>
            <a:ext cx="3141663"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t>doc. : IEEE 802.15-1</a:t>
            </a:r>
            <a:r>
              <a:rPr kumimoji="0" lang="en-US" altLang="ko-KR" sz="1400" b="1" smtClean="0">
                <a:solidFill>
                  <a:srgbClr val="CC0000"/>
                </a:solidFill>
              </a:rPr>
              <a:t>5-09-0549-00-0007</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0"/>
          <p:cNvSpPr>
            <a:spLocks noGrp="1" noChangeArrowheads="1"/>
          </p:cNvSpPr>
          <p:nvPr>
            <p:ph type="ftr" sz="quarter" idx="10"/>
          </p:nvPr>
        </p:nvSpPr>
        <p:spPr/>
        <p:txBody>
          <a:bodyPr/>
          <a:lstStyle>
            <a:lvl1pPr>
              <a:defRPr/>
            </a:lvl1pPr>
          </a:lstStyle>
          <a:p>
            <a:pPr>
              <a:defRPr/>
            </a:pPr>
            <a:r>
              <a:rPr lang="en-US"/>
              <a:t>Yeong Min Jang, Kookmin UniversityYeong Min Jang, Kookmin University</a:t>
            </a:r>
          </a:p>
        </p:txBody>
      </p:sp>
      <p:sp>
        <p:nvSpPr>
          <p:cNvPr id="11" name="Rectangle 11"/>
          <p:cNvSpPr>
            <a:spLocks noGrp="1" noChangeArrowheads="1"/>
          </p:cNvSpPr>
          <p:nvPr>
            <p:ph type="sldNum" sz="quarter" idx="11"/>
          </p:nvPr>
        </p:nvSpPr>
        <p:spPr/>
        <p:txBody>
          <a:bodyPr/>
          <a:lstStyle>
            <a:lvl1pPr>
              <a:defRPr/>
            </a:lvl1pPr>
          </a:lstStyle>
          <a:p>
            <a:pPr>
              <a:defRPr/>
            </a:pPr>
            <a:r>
              <a:rPr lang="en-US" altLang="ko-KR"/>
              <a:t>Slide </a:t>
            </a:r>
            <a:fld id="{3A5A2795-3BFB-4C9D-80FE-E101A9D62F3C}" type="slidenum">
              <a:rPr lang="en-US" altLang="ko-KR"/>
              <a:pPr>
                <a:defRPr/>
              </a:pPr>
              <a:t>‹#›</a:t>
            </a:fld>
            <a:endParaRPr lang="en-US" altLang="ko-KR"/>
          </a:p>
        </p:txBody>
      </p:sp>
      <p:sp>
        <p:nvSpPr>
          <p:cNvPr id="12"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A9BC0714-9684-4906-9E0F-EB91EF5F31B9}"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75B3AAB6-BA4A-44BC-BE6D-0CFEF303C782}" type="slidenum">
              <a:rPr lang="en-US" altLang="ko-KR"/>
              <a:pPr>
                <a:defRPr/>
              </a:pPr>
              <a:t>‹#›</a:t>
            </a:fld>
            <a:endParaRPr lang="en-US" altLang="ko-KR"/>
          </a:p>
        </p:txBody>
      </p:sp>
      <p:sp>
        <p:nvSpPr>
          <p:cNvPr id="7"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8" name="Rectangle 6"/>
          <p:cNvSpPr>
            <a:spLocks noGrp="1" noChangeArrowheads="1"/>
          </p:cNvSpPr>
          <p:nvPr>
            <p:ph type="sldNum" sz="quarter" idx="11"/>
          </p:nvPr>
        </p:nvSpPr>
        <p:spPr/>
        <p:txBody>
          <a:bodyPr/>
          <a:lstStyle>
            <a:lvl1pPr>
              <a:defRPr/>
            </a:lvl1pPr>
          </a:lstStyle>
          <a:p>
            <a:pPr>
              <a:defRPr/>
            </a:pPr>
            <a:r>
              <a:rPr lang="en-US" altLang="ko-KR"/>
              <a:t>Slide </a:t>
            </a:r>
            <a:fld id="{43FFB14D-2E64-4FCC-9130-04AB5E3A7478}" type="slidenum">
              <a:rPr lang="en-US" altLang="ko-KR"/>
              <a:pPr>
                <a:defRPr/>
              </a:pPr>
              <a:t>‹#›</a:t>
            </a:fld>
            <a:endParaRPr lang="en-US" altLang="ko-KR"/>
          </a:p>
        </p:txBody>
      </p:sp>
      <p:sp>
        <p:nvSpPr>
          <p:cNvPr id="9"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4" name="Rectangle 6"/>
          <p:cNvSpPr>
            <a:spLocks noGrp="1" noChangeArrowheads="1"/>
          </p:cNvSpPr>
          <p:nvPr>
            <p:ph type="sldNum" sz="quarter" idx="11"/>
          </p:nvPr>
        </p:nvSpPr>
        <p:spPr/>
        <p:txBody>
          <a:bodyPr/>
          <a:lstStyle>
            <a:lvl1pPr>
              <a:defRPr/>
            </a:lvl1pPr>
          </a:lstStyle>
          <a:p>
            <a:pPr>
              <a:defRPr/>
            </a:pPr>
            <a:r>
              <a:rPr lang="en-US" altLang="ko-KR"/>
              <a:t>Slide </a:t>
            </a:r>
            <a:fld id="{23176518-A77A-4841-B282-C39F811F65D6}" type="slidenum">
              <a:rPr lang="en-US" altLang="ko-KR"/>
              <a:pPr>
                <a:defRPr/>
              </a:pPr>
              <a:t>‹#›</a:t>
            </a:fld>
            <a:endParaRPr lang="en-US" altLang="ko-KR"/>
          </a:p>
        </p:txBody>
      </p:sp>
      <p:sp>
        <p:nvSpPr>
          <p:cNvPr id="5" name="Rectangle 10"/>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3" name="Rectangle 6"/>
          <p:cNvSpPr>
            <a:spLocks noGrp="1" noChangeArrowheads="1"/>
          </p:cNvSpPr>
          <p:nvPr>
            <p:ph type="sldNum" sz="quarter" idx="11"/>
          </p:nvPr>
        </p:nvSpPr>
        <p:spPr/>
        <p:txBody>
          <a:bodyPr/>
          <a:lstStyle>
            <a:lvl1pPr>
              <a:defRPr/>
            </a:lvl1pPr>
          </a:lstStyle>
          <a:p>
            <a:pPr>
              <a:defRPr/>
            </a:pPr>
            <a:r>
              <a:rPr lang="en-US" altLang="ko-KR"/>
              <a:t>Slide </a:t>
            </a:r>
            <a:fld id="{3C1A0A22-5AE0-40E7-966D-EA0D12D64A3C}" type="slidenum">
              <a:rPr lang="en-US" altLang="ko-KR"/>
              <a:pPr>
                <a:defRPr/>
              </a:pPr>
              <a:t>‹#›</a:t>
            </a:fld>
            <a:endParaRPr lang="en-US" altLang="ko-KR"/>
          </a:p>
        </p:txBody>
      </p:sp>
      <p:sp>
        <p:nvSpPr>
          <p:cNvPr id="4"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7C5ADA17-F631-43B1-8320-DE7D37B37EC6}" type="slidenum">
              <a:rPr lang="en-US" altLang="ko-KR"/>
              <a:pPr>
                <a:defRPr/>
              </a:pPr>
              <a:t>‹#›</a:t>
            </a:fld>
            <a:endParaRPr lang="en-US" altLang="ko-KR"/>
          </a:p>
        </p:txBody>
      </p:sp>
      <p:sp>
        <p:nvSpPr>
          <p:cNvPr id="7"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B08B0076-4FA4-4474-8CBE-ED018F7325FA}" type="slidenum">
              <a:rPr lang="en-US" altLang="ko-KR"/>
              <a:pPr>
                <a:defRPr/>
              </a:pPr>
              <a:t>‹#›</a:t>
            </a:fld>
            <a:endParaRPr lang="en-US" altLang="ko-KR"/>
          </a:p>
        </p:txBody>
      </p:sp>
      <p:sp>
        <p:nvSpPr>
          <p:cNvPr id="7" name="Rectangle 4"/>
          <p:cNvSpPr>
            <a:spLocks noGrp="1" noChangeArrowheads="1"/>
          </p:cNvSpPr>
          <p:nvPr userDrawn="1">
            <p:ph type="dt" sz="half" idx="12"/>
          </p:nvPr>
        </p:nvSpPr>
        <p:spPr>
          <a:xfrm>
            <a:off x="685800" y="384175"/>
            <a:ext cx="1600200" cy="430213"/>
          </a:xfrm>
          <a:prstGeom prst="rect">
            <a:avLst/>
          </a:prstGeom>
        </p:spPr>
        <p:txBody>
          <a:bodyPr/>
          <a:lstStyle>
            <a:lvl1pPr>
              <a:defRPr>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latinLnBrk="0" hangingPunct="0">
              <a:defRPr kumimoji="0">
                <a:ea typeface="+mn-ea"/>
              </a:defRPr>
            </a:lvl1pPr>
          </a:lstStyle>
          <a:p>
            <a:pPr>
              <a:defRPr/>
            </a:pPr>
            <a:r>
              <a:rPr lang="en-US"/>
              <a:t>Yeong Min Jang, Kookmin University</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ea typeface="굴림" pitchFamily="50" charset="-127"/>
              </a:defRPr>
            </a:lvl1pPr>
          </a:lstStyle>
          <a:p>
            <a:pPr>
              <a:defRPr/>
            </a:pPr>
            <a:r>
              <a:rPr lang="en-US" altLang="ko-KR"/>
              <a:t>Slide </a:t>
            </a:r>
            <a:fld id="{BBD12CCC-F7BA-45CB-8D8B-056B7230330A}" type="slidenum">
              <a:rPr lang="en-US" altLang="ko-KR"/>
              <a:pPr>
                <a:defRPr/>
              </a:pPr>
              <a:t>‹#›</a:t>
            </a:fld>
            <a:endParaRPr lang="en-US" altLang="ko-KR"/>
          </a:p>
        </p:txBody>
      </p:sp>
      <p:sp>
        <p:nvSpPr>
          <p:cNvPr id="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1031" name="Rectangle 9"/>
          <p:cNvSpPr>
            <a:spLocks noChangeArrowheads="1"/>
          </p:cNvSpPr>
          <p:nvPr/>
        </p:nvSpPr>
        <p:spPr bwMode="auto">
          <a:xfrm>
            <a:off x="685800" y="6475413"/>
            <a:ext cx="711200" cy="182562"/>
          </a:xfrm>
          <a:prstGeom prst="rect">
            <a:avLst/>
          </a:prstGeom>
          <a:noFill/>
          <a:ln w="9525">
            <a:noFill/>
            <a:miter lim="800000"/>
            <a:headEnd/>
            <a:tailEnd/>
          </a:ln>
        </p:spPr>
        <p:txBody>
          <a:bodyPr lIns="0" tIns="0" rIns="0" bIns="0">
            <a:spAutoFit/>
          </a:bodyPr>
          <a:lstStyle/>
          <a:p>
            <a:pPr eaLnBrk="0" latinLnBrk="0" hangingPunct="0"/>
            <a:r>
              <a:rPr kumimoji="0" lang="en-US" altLang="ko-KR"/>
              <a:t>Submission</a:t>
            </a:r>
          </a:p>
        </p:txBody>
      </p:sp>
      <p:sp>
        <p:nvSpPr>
          <p:cNvPr id="1032"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 id="2147484604" r:id="rId12"/>
    <p:sldLayoutId id="2147484605" r:id="rId13"/>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dt" sz="quarter" idx="12"/>
          </p:nvPr>
        </p:nvSpPr>
        <p:spPr bwMode="auto">
          <a:xfrm>
            <a:off x="685800" y="350838"/>
            <a:ext cx="1600200" cy="431800"/>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400" b="1" dirty="0" smtClean="0">
                <a:ea typeface="굴림" charset="-127"/>
              </a:rPr>
              <a:t>July 2013</a:t>
            </a:r>
          </a:p>
          <a:p>
            <a:endParaRPr lang="en-US" altLang="ko-KR" sz="1400" b="1" dirty="0" smtClean="0">
              <a:ea typeface="굴림" charset="-127"/>
            </a:endParaRPr>
          </a:p>
        </p:txBody>
      </p:sp>
      <p:sp>
        <p:nvSpPr>
          <p:cNvPr id="15363" name="Rectangle 5"/>
          <p:cNvSpPr>
            <a:spLocks noGrp="1" noChangeArrowheads="1"/>
          </p:cNvSpPr>
          <p:nvPr>
            <p:ph type="ftr" sz="quarter" idx="10"/>
          </p:nvPr>
        </p:nvSpPr>
        <p:spPr>
          <a:xfrm>
            <a:off x="4386263" y="6477000"/>
            <a:ext cx="4191000" cy="184150"/>
          </a:xfrm>
          <a:noFill/>
        </p:spPr>
        <p:txBody>
          <a:bodyPr/>
          <a:lstStyle/>
          <a:p>
            <a:r>
              <a:rPr lang="en-US" altLang="ko-KR" smtClean="0">
                <a:ea typeface="굴림" charset="-127"/>
              </a:rPr>
              <a:t>Jaesang Cha, Seoul National Univ. of Science&amp;Tech.</a:t>
            </a:r>
          </a:p>
        </p:txBody>
      </p:sp>
      <p:sp>
        <p:nvSpPr>
          <p:cNvPr id="15364" name="Rectangle 6"/>
          <p:cNvSpPr>
            <a:spLocks noGrp="1" noChangeArrowheads="1"/>
          </p:cNvSpPr>
          <p:nvPr>
            <p:ph type="sldNum" sz="quarter" idx="11"/>
          </p:nvPr>
        </p:nvSpPr>
        <p:spPr>
          <a:noFill/>
        </p:spPr>
        <p:txBody>
          <a:bodyPr/>
          <a:lstStyle/>
          <a:p>
            <a:r>
              <a:rPr lang="en-US" altLang="ko-KR" smtClean="0">
                <a:ea typeface="굴림" charset="-127"/>
              </a:rPr>
              <a:t>Slide </a:t>
            </a:r>
            <a:fld id="{E5219772-8F7F-419C-A280-F524E3BF3756}" type="slidenum">
              <a:rPr lang="en-US" altLang="ko-KR" smtClean="0">
                <a:ea typeface="굴림" charset="-127"/>
              </a:rPr>
              <a:pPr/>
              <a:t>1</a:t>
            </a:fld>
            <a:endParaRPr lang="en-US" altLang="ko-KR" smtClean="0">
              <a:ea typeface="굴림" charset="-127"/>
            </a:endParaRPr>
          </a:p>
        </p:txBody>
      </p:sp>
      <p:sp>
        <p:nvSpPr>
          <p:cNvPr id="15365" name="Slide Number Placeholder 3"/>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latinLnBrk="0" hangingPunct="0"/>
            <a:r>
              <a:rPr kumimoji="0" lang="en-US" altLang="ko-KR"/>
              <a:t>Slide </a:t>
            </a:r>
            <a:fld id="{D0C9338A-8896-4665-B9BE-0AAC9467496E}" type="slidenum">
              <a:rPr kumimoji="0" lang="en-US" altLang="ko-KR"/>
              <a:pPr algn="ctr" eaLnBrk="0" latinLnBrk="0" hangingPunct="0"/>
              <a:t>1</a:t>
            </a:fld>
            <a:endParaRPr kumimoji="0" lang="en-US" altLang="ko-KR"/>
          </a:p>
        </p:txBody>
      </p:sp>
      <p:sp>
        <p:nvSpPr>
          <p:cNvPr id="27651" name="Rectangle 3"/>
          <p:cNvSpPr>
            <a:spLocks noChangeArrowheads="1"/>
          </p:cNvSpPr>
          <p:nvPr/>
        </p:nvSpPr>
        <p:spPr bwMode="auto">
          <a:xfrm>
            <a:off x="152400" y="685800"/>
            <a:ext cx="8839200" cy="6001643"/>
          </a:xfrm>
          <a:prstGeom prst="rect">
            <a:avLst/>
          </a:prstGeom>
          <a:noFill/>
          <a:ln w="12700">
            <a:noFill/>
            <a:miter lim="800000"/>
            <a:headEnd type="none" w="sm" len="sm"/>
            <a:tailEnd type="none" w="sm" len="sm"/>
          </a:ln>
          <a:effectLst/>
        </p:spPr>
        <p:txBody>
          <a:bodyPr>
            <a:spAutoFit/>
          </a:bodyPr>
          <a:lstStyle/>
          <a:p>
            <a:pPr marL="739775" indent="-739775" algn="ctr" eaLnBrk="0" latinLnBrk="0" hangingPunct="0">
              <a:defRPr/>
            </a:pPr>
            <a:r>
              <a:rPr kumimoji="0" lang="en-US" altLang="ko-KR" sz="1800" b="1" u="sng" dirty="0">
                <a:effectLst>
                  <a:outerShdw blurRad="38100" dist="38100" dir="2700000" algn="tl">
                    <a:srgbClr val="C0C0C0"/>
                  </a:outerShdw>
                </a:effectLst>
                <a:ea typeface="굴림" pitchFamily="50" charset="-127"/>
              </a:rPr>
              <a:t>Project: IEEE 802.15 LED(Light Emitting Diode) Interest Group (IG-LED)</a:t>
            </a:r>
            <a:endParaRPr kumimoji="0" lang="ko-KR" altLang="en-US" sz="1800" b="1" u="sng" dirty="0">
              <a:effectLst>
                <a:outerShdw blurRad="38100" dist="38100" dir="2700000" algn="tl">
                  <a:srgbClr val="C0C0C0"/>
                </a:outerShdw>
              </a:effectLst>
              <a:ea typeface="굴림" pitchFamily="50" charset="-127"/>
            </a:endParaRPr>
          </a:p>
          <a:p>
            <a:pPr marL="739775" indent="-739775" eaLnBrk="0" latinLnBrk="0" hangingPunct="0">
              <a:defRPr/>
            </a:pPr>
            <a:endParaRPr kumimoji="0" lang="en-US" altLang="ko-KR" sz="1600" dirty="0">
              <a:ea typeface="굴림" pitchFamily="50" charset="-127"/>
            </a:endParaRPr>
          </a:p>
          <a:p>
            <a:pPr marL="739775" indent="-739775" eaLnBrk="0" latinLnBrk="0" hangingPunct="0">
              <a:defRPr/>
            </a:pPr>
            <a:r>
              <a:rPr kumimoji="0" lang="en-US" altLang="ko-KR" sz="1600" b="1" dirty="0">
                <a:ea typeface="굴림" pitchFamily="50" charset="-127"/>
              </a:rPr>
              <a:t>Submission Title:</a:t>
            </a:r>
            <a:r>
              <a:rPr kumimoji="0" lang="en-US" altLang="ko-KR" sz="1600" dirty="0">
                <a:ea typeface="굴림" pitchFamily="50" charset="-127"/>
              </a:rPr>
              <a:t> </a:t>
            </a:r>
            <a:r>
              <a:rPr kumimoji="0" lang="en-US" altLang="ko-KR" sz="1600" dirty="0" smtClean="0">
                <a:ea typeface="굴림" pitchFamily="50" charset="-127"/>
              </a:rPr>
              <a:t>[</a:t>
            </a:r>
            <a:r>
              <a:rPr lang="en-US" altLang="ko-KR" sz="1600" dirty="0">
                <a:solidFill>
                  <a:schemeClr val="accent2"/>
                </a:solidFill>
              </a:rPr>
              <a:t>Location information transmission solutions with LED lights</a:t>
            </a:r>
            <a:r>
              <a:rPr kumimoji="0" lang="en-US" altLang="ko-KR" sz="1600" dirty="0" smtClean="0">
                <a:ea typeface="굴림" pitchFamily="50" charset="-127"/>
              </a:rPr>
              <a:t>]</a:t>
            </a:r>
            <a:endParaRPr kumimoji="0" lang="en-US" altLang="ko-KR" sz="1600" dirty="0">
              <a:ea typeface="굴림" pitchFamily="50" charset="-127"/>
            </a:endParaRPr>
          </a:p>
          <a:p>
            <a:pPr marL="739775" indent="-739775" eaLnBrk="0" latinLnBrk="0" hangingPunct="0">
              <a:defRPr/>
            </a:pPr>
            <a:r>
              <a:rPr kumimoji="0" lang="en-US" altLang="ko-KR" sz="1600" dirty="0">
                <a:ea typeface="굴림" pitchFamily="50" charset="-127"/>
              </a:rPr>
              <a:t>	</a:t>
            </a:r>
          </a:p>
          <a:p>
            <a:pPr marL="739775" indent="-739775" eaLnBrk="0" latinLnBrk="0" hangingPunct="0">
              <a:defRPr/>
            </a:pPr>
            <a:r>
              <a:rPr kumimoji="0" lang="en-US" altLang="ko-KR" sz="1600" b="1" dirty="0">
                <a:ea typeface="굴림" pitchFamily="50" charset="-127"/>
              </a:rPr>
              <a:t>Date Submitted: </a:t>
            </a:r>
            <a:r>
              <a:rPr kumimoji="0" lang="en-US" altLang="ko-KR" sz="1600" dirty="0">
                <a:ea typeface="굴림" pitchFamily="50" charset="-127"/>
              </a:rPr>
              <a:t>[</a:t>
            </a:r>
            <a:r>
              <a:rPr kumimoji="0" lang="en-US" altLang="ko-KR" sz="1600" dirty="0" smtClean="0">
                <a:solidFill>
                  <a:srgbClr val="FF0000"/>
                </a:solidFill>
                <a:ea typeface="굴림" pitchFamily="50" charset="-127"/>
              </a:rPr>
              <a:t>17th  </a:t>
            </a:r>
            <a:r>
              <a:rPr kumimoji="0" lang="en-US" altLang="ko-KR" sz="1600" dirty="0">
                <a:solidFill>
                  <a:srgbClr val="FF0000"/>
                </a:solidFill>
                <a:ea typeface="굴림" pitchFamily="50" charset="-127"/>
              </a:rPr>
              <a:t>July, </a:t>
            </a:r>
            <a:r>
              <a:rPr kumimoji="0" lang="en-US" altLang="ko-KR" sz="1600" dirty="0" smtClean="0">
                <a:solidFill>
                  <a:srgbClr val="FF0000"/>
                </a:solidFill>
                <a:ea typeface="굴림" pitchFamily="50" charset="-127"/>
              </a:rPr>
              <a:t>2013</a:t>
            </a:r>
            <a:r>
              <a:rPr kumimoji="0" lang="en-US" altLang="ko-KR" sz="1600" dirty="0" smtClean="0">
                <a:ea typeface="굴림" pitchFamily="50" charset="-127"/>
              </a:rPr>
              <a:t>] </a:t>
            </a:r>
            <a:r>
              <a:rPr kumimoji="0" lang="en-US" altLang="ko-KR" sz="1600" dirty="0">
                <a:ea typeface="굴림" pitchFamily="50" charset="-127"/>
              </a:rPr>
              <a:t>	</a:t>
            </a:r>
          </a:p>
          <a:p>
            <a:pPr marL="739775" indent="-739775" eaLnBrk="0" latinLnBrk="0" hangingPunct="0">
              <a:defRPr/>
            </a:pPr>
            <a:r>
              <a:rPr kumimoji="0" lang="en-US" altLang="ko-KR" sz="1600" b="1" dirty="0">
                <a:ea typeface="굴림" pitchFamily="50" charset="-127"/>
              </a:rPr>
              <a:t>Source:</a:t>
            </a:r>
            <a:r>
              <a:rPr kumimoji="0" lang="en-US" altLang="ko-KR" sz="1600" dirty="0">
                <a:ea typeface="굴림" pitchFamily="50" charset="-127"/>
              </a:rPr>
              <a:t> </a:t>
            </a:r>
            <a:r>
              <a:rPr kumimoji="0" lang="en-US" altLang="ko-KR" sz="1600" dirty="0" smtClean="0">
                <a:ea typeface="굴림" pitchFamily="50" charset="-127"/>
              </a:rPr>
              <a:t>[</a:t>
            </a:r>
            <a:r>
              <a:rPr lang="en-US" altLang="ko-KR" sz="1600" dirty="0" err="1"/>
              <a:t>Jaesang</a:t>
            </a:r>
            <a:r>
              <a:rPr lang="en-US" altLang="ko-KR" sz="1600" dirty="0"/>
              <a:t> </a:t>
            </a:r>
            <a:r>
              <a:rPr lang="en-US" altLang="ko-KR" sz="1600" dirty="0" smtClean="0"/>
              <a:t>Cha*, </a:t>
            </a:r>
            <a:r>
              <a:rPr lang="en-US" altLang="ko-KR" sz="1600" dirty="0" err="1"/>
              <a:t>Seonhee</a:t>
            </a:r>
            <a:r>
              <a:rPr lang="en-US" altLang="ko-KR" sz="1600" dirty="0"/>
              <a:t> </a:t>
            </a:r>
            <a:r>
              <a:rPr lang="en-US" altLang="ko-KR" sz="1600" dirty="0" smtClean="0"/>
              <a:t>Lee*, </a:t>
            </a:r>
            <a:r>
              <a:rPr lang="en-US" altLang="ko-KR" sz="1600" dirty="0" err="1" smtClean="0"/>
              <a:t>Yeong</a:t>
            </a:r>
            <a:r>
              <a:rPr lang="en-US" altLang="ko-KR" sz="1600" dirty="0" smtClean="0"/>
              <a:t> </a:t>
            </a:r>
            <a:r>
              <a:rPr lang="en-US" altLang="ko-KR" sz="1600" dirty="0"/>
              <a:t>Min </a:t>
            </a:r>
            <a:r>
              <a:rPr lang="en-US" altLang="ko-KR" sz="1600" dirty="0" smtClean="0"/>
              <a:t>Jang, </a:t>
            </a:r>
            <a:r>
              <a:rPr lang="en-US" altLang="ko-KR" sz="1600" dirty="0" err="1" smtClean="0"/>
              <a:t>Kye</a:t>
            </a:r>
            <a:r>
              <a:rPr lang="en-US" altLang="ko-KR" sz="1600" dirty="0" smtClean="0"/>
              <a:t> San Lee, Jin Young Kim, </a:t>
            </a:r>
            <a:r>
              <a:rPr lang="en-US" altLang="ko-KR" sz="1600" dirty="0" err="1" smtClean="0"/>
              <a:t>Sangkook</a:t>
            </a:r>
            <a:r>
              <a:rPr lang="en-US" altLang="ko-KR" sz="1600" dirty="0" smtClean="0"/>
              <a:t> Han, </a:t>
            </a:r>
            <a:r>
              <a:rPr lang="en-US" altLang="ko-KR" sz="1600" dirty="0" err="1" smtClean="0"/>
              <a:t>Byunghoon</a:t>
            </a:r>
            <a:r>
              <a:rPr lang="en-US" altLang="ko-KR" sz="1600" dirty="0" smtClean="0"/>
              <a:t> Lee, </a:t>
            </a:r>
            <a:r>
              <a:rPr lang="en-US" altLang="ko-KR" sz="1600" dirty="0" err="1" smtClean="0"/>
              <a:t>Jaekwon</a:t>
            </a:r>
            <a:r>
              <a:rPr lang="en-US" altLang="ko-KR" sz="1600" dirty="0" smtClean="0"/>
              <a:t> Shin, </a:t>
            </a:r>
            <a:r>
              <a:rPr lang="en-US" altLang="ko-KR" sz="1600" dirty="0" err="1" smtClean="0"/>
              <a:t>JongHo</a:t>
            </a:r>
            <a:r>
              <a:rPr lang="en-US" altLang="ko-KR" sz="1600" dirty="0" smtClean="0"/>
              <a:t> </a:t>
            </a:r>
            <a:r>
              <a:rPr lang="en-US" altLang="ko-KR" sz="1600" dirty="0" err="1" smtClean="0"/>
              <a:t>Baek</a:t>
            </a:r>
            <a:r>
              <a:rPr lang="en-US" altLang="ko-KR" sz="1600" dirty="0" smtClean="0"/>
              <a:t> and </a:t>
            </a:r>
            <a:r>
              <a:rPr lang="en-US" altLang="ko-KR" sz="1600" dirty="0" err="1" smtClean="0"/>
              <a:t>SangWoon</a:t>
            </a:r>
            <a:r>
              <a:rPr lang="en-US" altLang="ko-KR" sz="1600" dirty="0" smtClean="0"/>
              <a:t> Lee</a:t>
            </a:r>
            <a:r>
              <a:rPr kumimoji="0" lang="en-US" altLang="ko-KR" sz="1600" dirty="0" smtClean="0">
                <a:ea typeface="굴림" pitchFamily="50" charset="-127"/>
              </a:rPr>
              <a:t>]</a:t>
            </a:r>
            <a:endParaRPr kumimoji="0" lang="en-US" altLang="ko-KR" sz="1600" dirty="0">
              <a:ea typeface="굴림" pitchFamily="50" charset="-127"/>
            </a:endParaRPr>
          </a:p>
          <a:p>
            <a:pPr marL="739775" indent="-739775" eaLnBrk="0" latinLnBrk="0" hangingPunct="0">
              <a:defRPr/>
            </a:pPr>
            <a:r>
              <a:rPr kumimoji="0" lang="en-US" altLang="ko-KR" sz="1600" dirty="0">
                <a:ea typeface="굴림" pitchFamily="50" charset="-127"/>
              </a:rPr>
              <a:t>               </a:t>
            </a:r>
            <a:r>
              <a:rPr kumimoji="0" lang="en-US" altLang="ko-KR" sz="1600" dirty="0" smtClean="0">
                <a:ea typeface="굴림" pitchFamily="50" charset="-127"/>
              </a:rPr>
              <a:t>[</a:t>
            </a:r>
            <a:r>
              <a:rPr lang="en-US" altLang="ko-KR" sz="1600" dirty="0"/>
              <a:t>Seoul National </a:t>
            </a:r>
            <a:r>
              <a:rPr lang="en-US" altLang="ko-KR" sz="1600" dirty="0" smtClean="0"/>
              <a:t>Univ. </a:t>
            </a:r>
            <a:r>
              <a:rPr lang="en-US" altLang="ko-KR" sz="1600" dirty="0"/>
              <a:t>of Science &amp; </a:t>
            </a:r>
            <a:r>
              <a:rPr lang="en-US" altLang="ko-KR" sz="1600" dirty="0" smtClean="0"/>
              <a:t>Technology*, </a:t>
            </a:r>
            <a:r>
              <a:rPr lang="en-US" altLang="ko-KR" sz="1600" dirty="0" err="1" smtClean="0"/>
              <a:t>Kookmin</a:t>
            </a:r>
            <a:r>
              <a:rPr lang="en-US" altLang="ko-KR" sz="1600" dirty="0" smtClean="0"/>
              <a:t> Univ., </a:t>
            </a:r>
            <a:r>
              <a:rPr lang="en-US" altLang="ko-KR" sz="1600" dirty="0" err="1" smtClean="0"/>
              <a:t>Kyunghee</a:t>
            </a:r>
            <a:r>
              <a:rPr lang="en-US" altLang="ko-KR" sz="1600" dirty="0" smtClean="0"/>
              <a:t> Univ., </a:t>
            </a:r>
            <a:r>
              <a:rPr lang="en-US" altLang="ko-KR" sz="1600" dirty="0" err="1" smtClean="0"/>
              <a:t>Kwangwoon</a:t>
            </a:r>
            <a:r>
              <a:rPr lang="en-US" altLang="ko-KR" sz="1600" dirty="0" smtClean="0"/>
              <a:t> Univ., </a:t>
            </a:r>
            <a:r>
              <a:rPr lang="en-US" altLang="ko-KR" sz="1600" dirty="0" err="1" smtClean="0"/>
              <a:t>Yonsei</a:t>
            </a:r>
            <a:r>
              <a:rPr lang="en-US" altLang="ko-KR" sz="1600" dirty="0" smtClean="0"/>
              <a:t> Univ., CUE&amp;WORKS Inc, </a:t>
            </a:r>
            <a:r>
              <a:rPr lang="en-US" altLang="ko-KR" sz="1600" dirty="0" err="1" smtClean="0"/>
              <a:t>Fivetek</a:t>
            </a:r>
            <a:r>
              <a:rPr lang="en-US" altLang="ko-KR" sz="1600" dirty="0" smtClean="0"/>
              <a:t> Co., Ltd, Seoul Women’s Univ. and </a:t>
            </a:r>
            <a:r>
              <a:rPr lang="en-US" altLang="ko-KR" sz="1600" dirty="0" err="1" smtClean="0"/>
              <a:t>Namseoul</a:t>
            </a:r>
            <a:r>
              <a:rPr lang="en-US" altLang="ko-KR" sz="1600" dirty="0" smtClean="0"/>
              <a:t> Univ.</a:t>
            </a:r>
            <a:r>
              <a:rPr kumimoji="0" lang="en-US" altLang="ko-KR" sz="1600" dirty="0" smtClean="0">
                <a:ea typeface="굴림" pitchFamily="50" charset="-127"/>
              </a:rPr>
              <a:t>]                                  </a:t>
            </a:r>
            <a:endParaRPr kumimoji="0" lang="en-US" altLang="ko-KR" sz="1600" dirty="0">
              <a:ea typeface="굴림" pitchFamily="50" charset="-127"/>
            </a:endParaRPr>
          </a:p>
          <a:p>
            <a:pPr marL="739775" indent="-739775" eaLnBrk="0" latinLnBrk="0" hangingPunct="0">
              <a:defRPr/>
            </a:pPr>
            <a:endParaRPr kumimoji="0" lang="en-US" altLang="ko-KR" sz="1600" dirty="0">
              <a:ea typeface="굴림" pitchFamily="50" charset="-127"/>
            </a:endParaRPr>
          </a:p>
          <a:p>
            <a:pPr marL="739775" indent="-739775" eaLnBrk="0" latinLnBrk="0" hangingPunct="0">
              <a:defRPr/>
            </a:pPr>
            <a:r>
              <a:rPr kumimoji="0" lang="en-US" altLang="ko-KR" sz="1600" b="1" dirty="0">
                <a:ea typeface="굴림" pitchFamily="50" charset="-127"/>
              </a:rPr>
              <a:t>Address : </a:t>
            </a:r>
            <a:r>
              <a:rPr kumimoji="0" lang="en-US" altLang="ko-KR" sz="1600" dirty="0">
                <a:ea typeface="굴림" pitchFamily="50" charset="-127"/>
              </a:rPr>
              <a:t>[Seoul National University of Science &amp; Technology, Seoul, Korea]</a:t>
            </a:r>
          </a:p>
          <a:p>
            <a:pPr marL="739775" indent="-739775" eaLnBrk="0" latinLnBrk="0" hangingPunct="0">
              <a:defRPr/>
            </a:pPr>
            <a:r>
              <a:rPr kumimoji="0" lang="en-US" altLang="ko-KR" sz="1600" b="1" dirty="0">
                <a:ea typeface="굴림" pitchFamily="50" charset="-127"/>
              </a:rPr>
              <a:t>Voice: </a:t>
            </a:r>
            <a:r>
              <a:rPr kumimoji="0" lang="en-US" altLang="ko-KR" sz="1600" dirty="0">
                <a:ea typeface="굴림" pitchFamily="50" charset="-127"/>
              </a:rPr>
              <a:t>[82-2-970-6431], FAX: [82-2-970-6123], E-Mail:[chajs@seoultech.ac.kr]	</a:t>
            </a:r>
          </a:p>
          <a:p>
            <a:pPr marL="739775" indent="-739775" eaLnBrk="0" latinLnBrk="0" hangingPunct="0">
              <a:spcBef>
                <a:spcPts val="600"/>
              </a:spcBef>
              <a:spcAft>
                <a:spcPts val="600"/>
              </a:spcAft>
              <a:defRPr/>
            </a:pPr>
            <a:r>
              <a:rPr kumimoji="0" lang="en-US" altLang="ko-KR" sz="1600" b="1" dirty="0">
                <a:ea typeface="굴림" pitchFamily="50" charset="-127"/>
              </a:rPr>
              <a:t>Re:</a:t>
            </a:r>
            <a:r>
              <a:rPr kumimoji="0" lang="en-US" altLang="ko-KR" sz="1600" dirty="0">
                <a:ea typeface="굴림" pitchFamily="50" charset="-127"/>
              </a:rPr>
              <a:t> []</a:t>
            </a:r>
          </a:p>
          <a:p>
            <a:pPr marL="739775" indent="-739775" eaLnBrk="0" latinLnBrk="0" hangingPunct="0">
              <a:spcBef>
                <a:spcPts val="600"/>
              </a:spcBef>
              <a:spcAft>
                <a:spcPts val="600"/>
              </a:spcAft>
              <a:defRPr/>
            </a:pPr>
            <a:r>
              <a:rPr kumimoji="0" lang="en-US" altLang="ko-KR" sz="1600" b="1" dirty="0">
                <a:ea typeface="굴림" pitchFamily="50" charset="-127"/>
              </a:rPr>
              <a:t>Abstract:</a:t>
            </a:r>
            <a:r>
              <a:rPr kumimoji="0" lang="en-US" altLang="ko-KR" sz="1600" dirty="0">
                <a:ea typeface="굴림" pitchFamily="50" charset="-127"/>
              </a:rPr>
              <a:t>	</a:t>
            </a:r>
            <a:r>
              <a:rPr kumimoji="0" lang="en-US" altLang="ko-KR" sz="1600" dirty="0" smtClean="0">
                <a:ea typeface="굴림" pitchFamily="50" charset="-127"/>
              </a:rPr>
              <a:t>[</a:t>
            </a:r>
            <a:r>
              <a:rPr kumimoji="0" lang="en-US" altLang="ko-KR" sz="1600" dirty="0" smtClean="0">
                <a:solidFill>
                  <a:schemeClr val="accent2"/>
                </a:solidFill>
                <a:ea typeface="굴림" pitchFamily="50" charset="-127"/>
              </a:rPr>
              <a:t>LED-based hybrid/switching techniques are introduced in the presentation</a:t>
            </a:r>
            <a:r>
              <a:rPr kumimoji="0" lang="en-US" altLang="ko-KR" sz="1600" dirty="0" smtClean="0">
                <a:ea typeface="굴림" pitchFamily="50" charset="-127"/>
              </a:rPr>
              <a:t>.]</a:t>
            </a:r>
            <a:endParaRPr kumimoji="0" lang="en-US" altLang="ko-KR" sz="1600" dirty="0">
              <a:ea typeface="굴림" pitchFamily="50" charset="-127"/>
            </a:endParaRPr>
          </a:p>
          <a:p>
            <a:pPr marL="739775" indent="-739775" eaLnBrk="0" latinLnBrk="0" hangingPunct="0">
              <a:spcBef>
                <a:spcPts val="600"/>
              </a:spcBef>
              <a:spcAft>
                <a:spcPts val="600"/>
              </a:spcAft>
              <a:defRPr/>
            </a:pPr>
            <a:r>
              <a:rPr kumimoji="0" lang="en-US" altLang="ko-KR" sz="1600" b="1" dirty="0">
                <a:ea typeface="굴림" pitchFamily="50" charset="-127"/>
              </a:rPr>
              <a:t>Purpose:</a:t>
            </a:r>
            <a:r>
              <a:rPr kumimoji="0" lang="en-US" altLang="ko-KR" sz="1600" dirty="0">
                <a:ea typeface="굴림" pitchFamily="50" charset="-127"/>
              </a:rPr>
              <a:t>	[Contribution to IEEE 802.15 IG-LED]</a:t>
            </a:r>
          </a:p>
          <a:p>
            <a:pPr marL="739775" indent="-739775" eaLnBrk="0" latinLnBrk="0" hangingPunct="0">
              <a:defRPr/>
            </a:pPr>
            <a:r>
              <a:rPr kumimoji="0" lang="en-US" altLang="ko-KR" sz="1600" b="1" dirty="0">
                <a:ea typeface="굴림" pitchFamily="50" charset="-127"/>
              </a:rPr>
              <a:t>Notice:</a:t>
            </a:r>
            <a:r>
              <a:rPr kumimoji="0" lang="en-US" altLang="ko-KR" sz="1600" dirty="0">
                <a:ea typeface="굴림" pitchFamily="50" charset="-127"/>
              </a:rPr>
              <a:t>	This document has been prepared to assist the IEEE 802.15.  It is offered as a basis </a:t>
            </a:r>
            <a:r>
              <a:rPr kumimoji="0" lang="en-US" altLang="ko-KR" sz="1600" dirty="0" smtClean="0">
                <a:ea typeface="굴림" pitchFamily="50" charset="-127"/>
              </a:rPr>
              <a:t>for</a:t>
            </a:r>
            <a:r>
              <a:rPr kumimoji="0" lang="ko-KR" altLang="en-US" sz="1600" dirty="0" smtClean="0">
                <a:ea typeface="굴림" pitchFamily="50" charset="-127"/>
              </a:rPr>
              <a:t> </a:t>
            </a:r>
            <a:r>
              <a:rPr kumimoji="0" lang="en-US" altLang="ko-KR" sz="1600" dirty="0" smtClean="0">
                <a:ea typeface="굴림" pitchFamily="50" charset="-127"/>
              </a:rPr>
              <a:t>discussion </a:t>
            </a:r>
            <a:r>
              <a:rPr kumimoji="0" lang="en-US" altLang="ko-KR" sz="1600" dirty="0">
                <a:ea typeface="굴림" pitchFamily="50" charset="-127"/>
              </a:rPr>
              <a:t>and is not binding on the contributing individual(s) or organization(s). The material in this document is subject to change in form and content after further study. The contributor(s) reserve(s) the right to add, amend or withdraw material contained herein.</a:t>
            </a:r>
          </a:p>
          <a:p>
            <a:pPr marL="739775" indent="-739775" eaLnBrk="0" latinLnBrk="0" hangingPunct="0">
              <a:defRPr/>
            </a:pPr>
            <a:r>
              <a:rPr kumimoji="0" lang="en-US" altLang="ko-KR" sz="1600" b="1" dirty="0">
                <a:ea typeface="굴림" pitchFamily="50" charset="-127"/>
              </a:rPr>
              <a:t>Release:</a:t>
            </a:r>
            <a:r>
              <a:rPr kumimoji="0" lang="en-US" altLang="ko-KR" sz="1600" dirty="0">
                <a:ea typeface="굴림" pitchFamily="50" charset="-127"/>
              </a:rPr>
              <a:t>	 The contributor acknowledges and accepts that this contribution becomes the property of IEEE and may be made publicly available by IEEE 802.15</a:t>
            </a:r>
          </a:p>
        </p:txBody>
      </p:sp>
      <p:grpSp>
        <p:nvGrpSpPr>
          <p:cNvPr id="15367" name="그룹 14"/>
          <p:cNvGrpSpPr>
            <a:grpSpLocks/>
          </p:cNvGrpSpPr>
          <p:nvPr/>
        </p:nvGrpSpPr>
        <p:grpSpPr bwMode="auto">
          <a:xfrm>
            <a:off x="5314950" y="231775"/>
            <a:ext cx="3429000" cy="307975"/>
            <a:chOff x="6088040" y="296840"/>
            <a:chExt cx="3429000" cy="307777"/>
          </a:xfrm>
        </p:grpSpPr>
        <p:sp>
          <p:nvSpPr>
            <p:cNvPr id="15368" name="직사각형 15"/>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latinLnBrk="0" hangingPunct="0"/>
              <a:endParaRPr kumimoji="0" lang="ko-KR" altLang="en-US"/>
            </a:p>
          </p:txBody>
        </p:sp>
        <p:sp>
          <p:nvSpPr>
            <p:cNvPr id="10" name="TextBox 9"/>
            <p:cNvSpPr txBox="1"/>
            <p:nvPr/>
          </p:nvSpPr>
          <p:spPr>
            <a:xfrm>
              <a:off x="6088040" y="296840"/>
              <a:ext cx="3429000" cy="307777"/>
            </a:xfrm>
            <a:prstGeom prst="rect">
              <a:avLst/>
            </a:prstGeom>
            <a:noFill/>
          </p:spPr>
          <p:txBody>
            <a:bodyPr>
              <a:spAutoFit/>
            </a:bodyPr>
            <a:lstStyle/>
            <a:p>
              <a:pPr>
                <a:defRPr/>
              </a:pPr>
              <a:r>
                <a:rPr lang="en-US" altLang="ko-KR" sz="1400" b="1" dirty="0">
                  <a:latin typeface="+mj-lt"/>
                </a:rPr>
                <a:t>doc.: </a:t>
              </a:r>
              <a:r>
                <a:rPr lang="en-US" altLang="ko-KR" sz="1400" b="1" dirty="0" smtClean="0">
                  <a:latin typeface="+mj-lt"/>
                </a:rPr>
                <a:t>IEEE 15-13-0457-00-0</a:t>
              </a:r>
              <a:r>
                <a:rPr lang="en-US" altLang="ko-KR" sz="1400" b="1" dirty="0" smtClean="0">
                  <a:latin typeface="+mj-lt"/>
                </a:rPr>
                <a:t>led</a:t>
              </a:r>
              <a:r>
                <a:rPr lang="en-US" altLang="ko-KR" sz="1400" b="1" dirty="0" smtClean="0">
                  <a:latin typeface="+mj-lt"/>
                </a:rPr>
                <a:t> </a:t>
              </a:r>
              <a:endParaRPr lang="ko-KR" altLang="en-US" sz="1400" b="1" dirty="0">
                <a:solidFill>
                  <a:srgbClr val="FF0000"/>
                </a:solidFill>
                <a:latin typeface="+mj-lt"/>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5"/>
          <p:cNvSpPr>
            <a:spLocks noGrp="1" noChangeArrowheads="1"/>
          </p:cNvSpPr>
          <p:nvPr>
            <p:ph type="ftr" sz="quarter" idx="10"/>
          </p:nvPr>
        </p:nvSpPr>
        <p:spPr>
          <a:noFill/>
        </p:spPr>
        <p:txBody>
          <a:bodyPr/>
          <a:lstStyle/>
          <a:p>
            <a:r>
              <a:rPr lang="en-US" altLang="ko-KR" smtClean="0">
                <a:ea typeface="굴림" charset="-127"/>
              </a:rPr>
              <a:t>Jaesang Cha, Seoul National Univ. of Science&amp;Tech.</a:t>
            </a:r>
          </a:p>
        </p:txBody>
      </p:sp>
      <p:sp>
        <p:nvSpPr>
          <p:cNvPr id="16386" name="Slide Number Placeholder 5"/>
          <p:cNvSpPr>
            <a:spLocks noGrp="1"/>
          </p:cNvSpPr>
          <p:nvPr>
            <p:ph type="sldNum" sz="quarter" idx="11"/>
          </p:nvPr>
        </p:nvSpPr>
        <p:spPr>
          <a:noFill/>
        </p:spPr>
        <p:txBody>
          <a:bodyPr/>
          <a:lstStyle/>
          <a:p>
            <a:r>
              <a:rPr lang="en-US" altLang="ko-KR" smtClean="0">
                <a:ea typeface="굴림" charset="-127"/>
              </a:rPr>
              <a:t>Slide </a:t>
            </a:r>
            <a:fld id="{93C8A419-1A5A-4278-9369-82352EAB8F6F}" type="slidenum">
              <a:rPr lang="en-US" altLang="ko-KR" smtClean="0">
                <a:ea typeface="굴림" charset="-127"/>
              </a:rPr>
              <a:pPr/>
              <a:t>2</a:t>
            </a:fld>
            <a:endParaRPr lang="en-US" altLang="ko-KR" smtClean="0">
              <a:ea typeface="굴림" charset="-127"/>
            </a:endParaRPr>
          </a:p>
        </p:txBody>
      </p:sp>
      <p:sp>
        <p:nvSpPr>
          <p:cNvPr id="10" name="Rectangle 4"/>
          <p:cNvSpPr>
            <a:spLocks noGrp="1" noChangeArrowheads="1"/>
          </p:cNvSpPr>
          <p:nvPr>
            <p:ph type="dt" sz="half" idx="12"/>
          </p:nvPr>
        </p:nvSpPr>
        <p:spPr bwMode="auto">
          <a:xfrm>
            <a:off x="685800" y="352107"/>
            <a:ext cx="1600200" cy="430213"/>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400" b="1" dirty="0" smtClean="0">
                <a:ea typeface="굴림" charset="-127"/>
              </a:rPr>
              <a:t>July 2013</a:t>
            </a:r>
          </a:p>
          <a:p>
            <a:endParaRPr lang="en-US" altLang="ko-KR" sz="1400" b="1" dirty="0" smtClean="0">
              <a:ea typeface="굴림" charset="-127"/>
            </a:endParaRPr>
          </a:p>
        </p:txBody>
      </p:sp>
      <p:sp>
        <p:nvSpPr>
          <p:cNvPr id="16388" name="Rectangle 3"/>
          <p:cNvSpPr>
            <a:spLocks noGrp="1" noChangeArrowheads="1"/>
          </p:cNvSpPr>
          <p:nvPr>
            <p:ph type="body" idx="4294967295"/>
          </p:nvPr>
        </p:nvSpPr>
        <p:spPr>
          <a:xfrm>
            <a:off x="304800" y="1627188"/>
            <a:ext cx="8382000" cy="2792412"/>
          </a:xfrm>
        </p:spPr>
        <p:txBody>
          <a:bodyPr>
            <a:normAutofit/>
          </a:bodyPr>
          <a:lstStyle/>
          <a:p>
            <a:endParaRPr lang="en-US" altLang="ko-KR" sz="2000" dirty="0" smtClean="0">
              <a:ea typeface="굴림" charset="-127"/>
            </a:endParaRPr>
          </a:p>
          <a:p>
            <a:r>
              <a:rPr lang="en-US" altLang="ko-KR" sz="2000" dirty="0" smtClean="0">
                <a:ea typeface="굴림" charset="-127"/>
              </a:rPr>
              <a:t>LED-based Location information  transmission </a:t>
            </a:r>
          </a:p>
          <a:p>
            <a:pPr>
              <a:buNone/>
            </a:pPr>
            <a:r>
              <a:rPr lang="en-US" altLang="ko-KR" sz="2000" dirty="0" smtClean="0">
                <a:ea typeface="굴림" charset="-127"/>
              </a:rPr>
              <a:t>      using Data hybrid technology</a:t>
            </a:r>
          </a:p>
          <a:p>
            <a:endParaRPr lang="en-US" altLang="ko-KR" sz="2000" dirty="0" smtClean="0">
              <a:ea typeface="굴림" charset="-127"/>
            </a:endParaRPr>
          </a:p>
          <a:p>
            <a:endParaRPr lang="en-US" altLang="ko-KR" sz="2000" dirty="0" smtClean="0">
              <a:ea typeface="굴림" charset="-127"/>
            </a:endParaRPr>
          </a:p>
          <a:p>
            <a:r>
              <a:rPr lang="en-US" altLang="ko-KR" sz="2000" dirty="0" smtClean="0">
                <a:solidFill>
                  <a:srgbClr val="000000"/>
                </a:solidFill>
                <a:cs typeface="Times New Roman" pitchFamily="18" charset="0"/>
              </a:rPr>
              <a:t>LED-based location information transmission </a:t>
            </a:r>
          </a:p>
          <a:p>
            <a:pPr>
              <a:buNone/>
            </a:pPr>
            <a:r>
              <a:rPr lang="en-US" altLang="ko-KR" sz="2000" dirty="0" smtClean="0">
                <a:solidFill>
                  <a:srgbClr val="000000"/>
                </a:solidFill>
                <a:cs typeface="Times New Roman" pitchFamily="18" charset="0"/>
              </a:rPr>
              <a:t>     for QR Code &amp; Smart device</a:t>
            </a:r>
            <a:endParaRPr lang="en-US" altLang="ko-KR" sz="2000" dirty="0" smtClean="0">
              <a:ea typeface="굴림" charset="-127"/>
            </a:endParaRPr>
          </a:p>
          <a:p>
            <a:endParaRPr lang="en-US" altLang="ko-KR" sz="2000" dirty="0" smtClean="0">
              <a:ea typeface="굴림" charset="-127"/>
            </a:endParaRPr>
          </a:p>
        </p:txBody>
      </p:sp>
      <p:sp>
        <p:nvSpPr>
          <p:cNvPr id="16387" name="Rectangle 2"/>
          <p:cNvSpPr>
            <a:spLocks noGrp="1" noChangeArrowheads="1"/>
          </p:cNvSpPr>
          <p:nvPr>
            <p:ph type="title" idx="4294967295"/>
          </p:nvPr>
        </p:nvSpPr>
        <p:spPr>
          <a:xfrm>
            <a:off x="533400" y="457200"/>
            <a:ext cx="7772400" cy="1066800"/>
          </a:xfrm>
        </p:spPr>
        <p:txBody>
          <a:bodyPr/>
          <a:lstStyle/>
          <a:p>
            <a:r>
              <a:rPr lang="en-US" altLang="ko-KR" b="1" dirty="0" smtClean="0">
                <a:ea typeface="굴림" charset="-127"/>
              </a:rPr>
              <a:t>Contents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1"/>
          </p:nvPr>
        </p:nvSpPr>
        <p:spPr>
          <a:noFill/>
        </p:spPr>
        <p:txBody>
          <a:bodyPr/>
          <a:lstStyle/>
          <a:p>
            <a:r>
              <a:rPr lang="en-US" altLang="ko-KR" smtClean="0">
                <a:ea typeface="굴림" charset="-127"/>
              </a:rPr>
              <a:t>Slide </a:t>
            </a:r>
            <a:fld id="{A062A0C4-29D2-41B6-A4C0-F2C13E973FE5}" type="slidenum">
              <a:rPr lang="en-US" altLang="ko-KR" smtClean="0">
                <a:ea typeface="굴림" charset="-127"/>
              </a:rPr>
              <a:pPr/>
              <a:t>3</a:t>
            </a:fld>
            <a:endParaRPr lang="en-US" altLang="ko-KR" smtClean="0">
              <a:ea typeface="굴림" charset="-127"/>
            </a:endParaRPr>
          </a:p>
        </p:txBody>
      </p:sp>
      <p:sp>
        <p:nvSpPr>
          <p:cNvPr id="2150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latinLnBrk="0"/>
            <a:endParaRPr kumimoji="0" lang="ko-KR" altLang="en-US"/>
          </a:p>
        </p:txBody>
      </p:sp>
      <p:sp>
        <p:nvSpPr>
          <p:cNvPr id="2150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latinLnBrk="0"/>
            <a:endParaRPr kumimoji="0" lang="ko-KR" altLang="en-US"/>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latinLnBrk="0"/>
            <a:endParaRPr kumimoji="0" lang="ko-KR" altLang="en-US"/>
          </a:p>
        </p:txBody>
      </p:sp>
      <p:sp>
        <p:nvSpPr>
          <p:cNvPr id="21512" name="Rectangle 5"/>
          <p:cNvSpPr>
            <a:spLocks noGrp="1" noChangeArrowheads="1"/>
          </p:cNvSpPr>
          <p:nvPr>
            <p:ph type="ftr" sz="quarter" idx="10"/>
          </p:nvPr>
        </p:nvSpPr>
        <p:spPr>
          <a:xfrm>
            <a:off x="4386263" y="6477000"/>
            <a:ext cx="4191000" cy="184150"/>
          </a:xfrm>
          <a:noFill/>
        </p:spPr>
        <p:txBody>
          <a:bodyPr/>
          <a:lstStyle/>
          <a:p>
            <a:r>
              <a:rPr lang="en-US" altLang="ko-KR" smtClean="0">
                <a:ea typeface="굴림" charset="-127"/>
              </a:rPr>
              <a:t>Jaesang Cha, Seoul National Univ. of Science&amp;Tech.</a:t>
            </a:r>
          </a:p>
        </p:txBody>
      </p:sp>
      <p:sp>
        <p:nvSpPr>
          <p:cNvPr id="12" name="Rectangle 4"/>
          <p:cNvSpPr>
            <a:spLocks noGrp="1" noChangeArrowheads="1"/>
          </p:cNvSpPr>
          <p:nvPr>
            <p:ph type="dt" sz="quarter" idx="12"/>
          </p:nvPr>
        </p:nvSpPr>
        <p:spPr bwMode="auto">
          <a:xfrm>
            <a:off x="685800" y="350838"/>
            <a:ext cx="1600200" cy="431800"/>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400" b="1" dirty="0" smtClean="0">
                <a:ea typeface="굴림" charset="-127"/>
              </a:rPr>
              <a:t>July 2013</a:t>
            </a:r>
          </a:p>
          <a:p>
            <a:endParaRPr lang="en-US" altLang="ko-KR" sz="1400" b="1" dirty="0" smtClean="0">
              <a:ea typeface="굴림" charset="-127"/>
            </a:endParaRPr>
          </a:p>
        </p:txBody>
      </p:sp>
      <p:pic>
        <p:nvPicPr>
          <p:cNvPr id="17" name="Picture 3" descr="C:\Users\김대호\Desktop\그림2.png"/>
          <p:cNvPicPr>
            <a:picLocks noChangeAspect="1" noChangeArrowheads="1"/>
          </p:cNvPicPr>
          <p:nvPr/>
        </p:nvPicPr>
        <p:blipFill>
          <a:blip r:embed="rId2" cstate="print"/>
          <a:srcRect/>
          <a:stretch>
            <a:fillRect/>
          </a:stretch>
        </p:blipFill>
        <p:spPr bwMode="auto">
          <a:xfrm>
            <a:off x="666751" y="1749425"/>
            <a:ext cx="7885112" cy="2289175"/>
          </a:xfrm>
          <a:prstGeom prst="rect">
            <a:avLst/>
          </a:prstGeom>
          <a:noFill/>
          <a:ln w="9525">
            <a:noFill/>
            <a:miter lim="800000"/>
            <a:headEnd/>
            <a:tailEnd/>
          </a:ln>
        </p:spPr>
      </p:pic>
      <p:sp>
        <p:nvSpPr>
          <p:cNvPr id="18" name="Rectangle 3"/>
          <p:cNvSpPr txBox="1">
            <a:spLocks noChangeArrowheads="1"/>
          </p:cNvSpPr>
          <p:nvPr/>
        </p:nvSpPr>
        <p:spPr bwMode="auto">
          <a:xfrm>
            <a:off x="592138" y="4223543"/>
            <a:ext cx="7870825" cy="1493838"/>
          </a:xfrm>
          <a:prstGeom prst="rect">
            <a:avLst/>
          </a:prstGeom>
          <a:noFill/>
          <a:ln w="9525">
            <a:noFill/>
            <a:miter lim="800000"/>
            <a:headEnd/>
            <a:tailEnd/>
          </a:ln>
        </p:spPr>
        <p:txBody>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342900" indent="-342900" algn="just" latinLnBrk="0">
              <a:spcBef>
                <a:spcPct val="20000"/>
              </a:spcBef>
              <a:buFontTx/>
              <a:buChar char="•"/>
              <a:defRPr/>
            </a:pPr>
            <a:r>
              <a:rPr kumimoji="0" lang="en-US" sz="1600" kern="0" dirty="0" smtClean="0">
                <a:latin typeface="+mj-lt"/>
                <a:ea typeface="+mn-ea"/>
              </a:rPr>
              <a:t>Modulation </a:t>
            </a:r>
            <a:r>
              <a:rPr kumimoji="0" lang="en-US" sz="1600" kern="0" dirty="0">
                <a:latin typeface="+mj-lt"/>
                <a:ea typeface="+mn-ea"/>
              </a:rPr>
              <a:t>based on OOK (On-Off Keying)</a:t>
            </a:r>
          </a:p>
          <a:p>
            <a:pPr marL="342900" indent="-342900" algn="just" latinLnBrk="0">
              <a:spcBef>
                <a:spcPct val="20000"/>
              </a:spcBef>
              <a:buFontTx/>
              <a:buChar char="•"/>
              <a:defRPr/>
            </a:pPr>
            <a:r>
              <a:rPr kumimoji="0" lang="en-US" sz="1600" kern="0" dirty="0">
                <a:latin typeface="+mj-lt"/>
                <a:ea typeface="+mn-ea"/>
              </a:rPr>
              <a:t>Additional data </a:t>
            </a:r>
            <a:r>
              <a:rPr kumimoji="0" lang="en-US" sz="1600" kern="0" dirty="0" smtClean="0">
                <a:latin typeface="+mj-lt"/>
                <a:ea typeface="+mn-ea"/>
              </a:rPr>
              <a:t>are dispersed by direct spread spectrum(SS).</a:t>
            </a:r>
            <a:endParaRPr kumimoji="0" lang="en-US" sz="1600" kern="0" dirty="0">
              <a:latin typeface="+mj-lt"/>
              <a:ea typeface="+mn-ea"/>
            </a:endParaRPr>
          </a:p>
          <a:p>
            <a:pPr marL="342900" indent="-342900" algn="just" latinLnBrk="0">
              <a:spcBef>
                <a:spcPct val="20000"/>
              </a:spcBef>
              <a:buFontTx/>
              <a:buChar char="•"/>
              <a:defRPr/>
            </a:pPr>
            <a:r>
              <a:rPr kumimoji="0" lang="en-US" altLang="ko-KR" sz="1600" kern="0" dirty="0" smtClean="0"/>
              <a:t>Additional data(location data) has been demodulated using correlation peak value and detection tools.</a:t>
            </a:r>
            <a:endParaRPr kumimoji="0" lang="en-US" sz="1600" kern="0" dirty="0">
              <a:latin typeface="+mj-lt"/>
              <a:ea typeface="+mn-ea"/>
            </a:endParaRPr>
          </a:p>
        </p:txBody>
      </p:sp>
      <p:sp>
        <p:nvSpPr>
          <p:cNvPr id="19" name="직사각형 18"/>
          <p:cNvSpPr>
            <a:spLocks noChangeArrowheads="1"/>
          </p:cNvSpPr>
          <p:nvPr/>
        </p:nvSpPr>
        <p:spPr bwMode="auto">
          <a:xfrm>
            <a:off x="690563" y="5620543"/>
            <a:ext cx="7797800" cy="646331"/>
          </a:xfrm>
          <a:prstGeom prst="rect">
            <a:avLst/>
          </a:prstGeom>
          <a:noFill/>
          <a:ln w="9525">
            <a:solidFill>
              <a:srgbClr val="FF0000"/>
            </a:solidFill>
            <a:miter lim="800000"/>
            <a:headEnd/>
            <a:tailEnd/>
          </a:ln>
        </p:spPr>
        <p:txBody>
          <a:bodyPr>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algn="ctr"/>
            <a:r>
              <a:rPr lang="en-US" altLang="ko-KR" sz="1800" dirty="0" smtClean="0"/>
              <a:t>Additional positioning data can be transmitted by  Data hybrid technology </a:t>
            </a:r>
          </a:p>
          <a:p>
            <a:pPr algn="ctr"/>
            <a:r>
              <a:rPr lang="en-US" altLang="ko-KR" sz="1800" dirty="0" smtClean="0"/>
              <a:t>by SS watermarking and addition solutions</a:t>
            </a:r>
            <a:endParaRPr lang="ko-KR" altLang="en-US" sz="1800" dirty="0"/>
          </a:p>
        </p:txBody>
      </p:sp>
      <p:sp>
        <p:nvSpPr>
          <p:cNvPr id="20" name="Rectangle 5"/>
          <p:cNvSpPr>
            <a:spLocks noChangeArrowheads="1"/>
          </p:cNvSpPr>
          <p:nvPr/>
        </p:nvSpPr>
        <p:spPr bwMode="auto">
          <a:xfrm>
            <a:off x="515470" y="599182"/>
            <a:ext cx="8123237" cy="1077218"/>
          </a:xfrm>
          <a:prstGeom prst="rect">
            <a:avLst/>
          </a:prstGeom>
          <a:noFill/>
          <a:ln w="9525">
            <a:noFill/>
            <a:miter lim="800000"/>
            <a:headEnd/>
            <a:tailEnd/>
          </a:ln>
        </p:spPr>
        <p:txBody>
          <a:bodyPr wrap="square">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342900" indent="-342900" algn="ctr" latinLnBrk="0">
              <a:spcBef>
                <a:spcPct val="20000"/>
              </a:spcBef>
            </a:pPr>
            <a:r>
              <a:rPr kumimoji="0" lang="en-US" altLang="ko-KR" sz="3200" b="1" dirty="0" smtClean="0">
                <a:solidFill>
                  <a:srgbClr val="000000"/>
                </a:solidFill>
                <a:cs typeface="Times New Roman" pitchFamily="18" charset="0"/>
              </a:rPr>
              <a:t>LED-based location information transmission using Data hybrid technology</a:t>
            </a:r>
            <a:endParaRPr kumimoji="0" lang="en-US" altLang="ko-KR" sz="3200" b="1" dirty="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nvSpPr>
        <p:spPr bwMode="auto">
          <a:xfrm>
            <a:off x="228600" y="609600"/>
            <a:ext cx="87630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342900" indent="-342900" latinLnBrk="0">
              <a:spcBef>
                <a:spcPct val="20000"/>
              </a:spcBef>
            </a:pPr>
            <a:r>
              <a:rPr kumimoji="0" lang="en-US" altLang="ko-KR" sz="3200" b="1" dirty="0" smtClean="0">
                <a:solidFill>
                  <a:srgbClr val="000000"/>
                </a:solidFill>
                <a:cs typeface="Times New Roman" pitchFamily="18" charset="0"/>
              </a:rPr>
              <a:t>LED-based location information transmission using Data hybrid technology</a:t>
            </a:r>
            <a:endParaRPr kumimoji="0" lang="en-US" altLang="ko-KR" sz="3200" b="1" dirty="0">
              <a:solidFill>
                <a:srgbClr val="000000"/>
              </a:solidFill>
              <a:cs typeface="Times New Roman" pitchFamily="18" charset="0"/>
            </a:endParaRPr>
          </a:p>
        </p:txBody>
      </p:sp>
      <p:sp>
        <p:nvSpPr>
          <p:cNvPr id="12" name="Rectangle 3"/>
          <p:cNvSpPr txBox="1">
            <a:spLocks noChangeArrowheads="1"/>
          </p:cNvSpPr>
          <p:nvPr/>
        </p:nvSpPr>
        <p:spPr bwMode="auto">
          <a:xfrm>
            <a:off x="762000" y="1852612"/>
            <a:ext cx="7543800" cy="83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342900" indent="-342900" eaLnBrk="0" hangingPunct="0">
              <a:lnSpc>
                <a:spcPct val="80000"/>
              </a:lnSpc>
              <a:spcBef>
                <a:spcPct val="20000"/>
              </a:spcBef>
              <a:buFont typeface="Arial" pitchFamily="34" charset="0"/>
              <a:buChar char="•"/>
              <a:defRPr/>
            </a:pPr>
            <a:r>
              <a:rPr lang="en-US" altLang="ko-KR" sz="2000" kern="0" dirty="0" err="1" smtClean="0"/>
              <a:t>Tx</a:t>
            </a:r>
            <a:r>
              <a:rPr lang="en-US" altLang="ko-KR" sz="2000" kern="0" dirty="0" smtClean="0"/>
              <a:t>: (Low power) SS signals with location information are added to</a:t>
            </a:r>
          </a:p>
          <a:p>
            <a:pPr marL="342900" indent="-342900" eaLnBrk="0" hangingPunct="0">
              <a:lnSpc>
                <a:spcPct val="80000"/>
              </a:lnSpc>
              <a:spcBef>
                <a:spcPct val="20000"/>
              </a:spcBef>
              <a:defRPr/>
            </a:pPr>
            <a:r>
              <a:rPr lang="en-US" altLang="ko-KR" sz="2000" kern="0" dirty="0" smtClean="0"/>
              <a:t>       </a:t>
            </a:r>
            <a:r>
              <a:rPr lang="en-US" altLang="zh-CN" sz="2000" kern="0" dirty="0" smtClean="0"/>
              <a:t>original payload VLC </a:t>
            </a:r>
            <a:r>
              <a:rPr lang="en-US" altLang="ko-KR" sz="2000" kern="0" dirty="0" smtClean="0"/>
              <a:t>signal(e.g. : OOK)</a:t>
            </a:r>
          </a:p>
        </p:txBody>
      </p:sp>
      <p:sp>
        <p:nvSpPr>
          <p:cNvPr id="13" name="Rectangle 6"/>
          <p:cNvSpPr>
            <a:spLocks noChangeArrowheads="1"/>
          </p:cNvSpPr>
          <p:nvPr/>
        </p:nvSpPr>
        <p:spPr bwMode="auto">
          <a:xfrm>
            <a:off x="0" y="10001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endParaRPr lang="ko-KR" altLang="en-US"/>
          </a:p>
        </p:txBody>
      </p:sp>
      <p:pic>
        <p:nvPicPr>
          <p:cNvPr id="15" name="Picture 3"/>
          <p:cNvPicPr>
            <a:picLocks noChangeAspect="1" noChangeArrowheads="1"/>
          </p:cNvPicPr>
          <p:nvPr/>
        </p:nvPicPr>
        <p:blipFill>
          <a:blip r:embed="rId2" cstate="print"/>
          <a:srcRect/>
          <a:stretch>
            <a:fillRect/>
          </a:stretch>
        </p:blipFill>
        <p:spPr bwMode="auto">
          <a:xfrm>
            <a:off x="1219199" y="2538412"/>
            <a:ext cx="7010401" cy="2751414"/>
          </a:xfrm>
          <a:prstGeom prst="rect">
            <a:avLst/>
          </a:prstGeom>
          <a:noFill/>
          <a:ln w="9525">
            <a:noFill/>
            <a:miter lim="800000"/>
            <a:headEnd/>
            <a:tailEnd/>
          </a:ln>
          <a:effectLst/>
        </p:spPr>
      </p:pic>
      <p:sp>
        <p:nvSpPr>
          <p:cNvPr id="17" name="Slide Number Placeholder 3"/>
          <p:cNvSpPr>
            <a:spLocks noGrp="1"/>
          </p:cNvSpPr>
          <p:nvPr>
            <p:ph type="sldNum" sz="quarter" idx="11"/>
          </p:nvPr>
        </p:nvSpPr>
        <p:spPr>
          <a:xfrm>
            <a:off x="4344988" y="6475413"/>
            <a:ext cx="530225" cy="182562"/>
          </a:xfrm>
          <a:noFill/>
        </p:spPr>
        <p:txBody>
          <a:bodyPr/>
          <a:lstStyle/>
          <a:p>
            <a:r>
              <a:rPr lang="en-US" altLang="ko-KR" smtClean="0">
                <a:ea typeface="굴림" charset="-127"/>
              </a:rPr>
              <a:t>Slide </a:t>
            </a:r>
            <a:fld id="{F656ABA0-D989-4463-9EA5-608831126314}" type="slidenum">
              <a:rPr lang="en-US" altLang="ko-KR" smtClean="0">
                <a:ea typeface="굴림" charset="-127"/>
              </a:rPr>
              <a:pPr/>
              <a:t>4</a:t>
            </a:fld>
            <a:endParaRPr lang="en-US" altLang="ko-KR" smtClean="0">
              <a:ea typeface="굴림" charset="-127"/>
            </a:endParaRPr>
          </a:p>
        </p:txBody>
      </p:sp>
      <p:sp>
        <p:nvSpPr>
          <p:cNvPr id="18" name="Rectangle 5"/>
          <p:cNvSpPr>
            <a:spLocks noGrp="1" noChangeArrowheads="1"/>
          </p:cNvSpPr>
          <p:nvPr>
            <p:ph type="ftr" sz="quarter" idx="10"/>
          </p:nvPr>
        </p:nvSpPr>
        <p:spPr>
          <a:xfrm>
            <a:off x="4386263" y="6477000"/>
            <a:ext cx="4191000" cy="184150"/>
          </a:xfrm>
          <a:noFill/>
        </p:spPr>
        <p:txBody>
          <a:bodyPr/>
          <a:lstStyle/>
          <a:p>
            <a:r>
              <a:rPr lang="en-US" altLang="ko-KR" dirty="0" err="1" smtClean="0">
                <a:ea typeface="굴림" charset="-127"/>
              </a:rPr>
              <a:t>Jaesang</a:t>
            </a:r>
            <a:r>
              <a:rPr lang="en-US" altLang="ko-KR" dirty="0" smtClean="0">
                <a:ea typeface="굴림" charset="-127"/>
              </a:rPr>
              <a:t> Cha, Seoul National Univ. of </a:t>
            </a:r>
            <a:r>
              <a:rPr lang="en-US" altLang="ko-KR" dirty="0" err="1" smtClean="0">
                <a:ea typeface="굴림" charset="-127"/>
              </a:rPr>
              <a:t>Science&amp;Tech</a:t>
            </a:r>
            <a:r>
              <a:rPr lang="en-US" altLang="ko-KR" dirty="0" smtClean="0">
                <a:ea typeface="굴림" charset="-127"/>
              </a:rPr>
              <a:t>.</a:t>
            </a:r>
          </a:p>
        </p:txBody>
      </p:sp>
      <p:sp>
        <p:nvSpPr>
          <p:cNvPr id="10" name="Rectangle 4"/>
          <p:cNvSpPr>
            <a:spLocks noGrp="1" noChangeArrowheads="1"/>
          </p:cNvSpPr>
          <p:nvPr>
            <p:ph type="dt" sz="quarter" idx="12"/>
          </p:nvPr>
        </p:nvSpPr>
        <p:spPr bwMode="auto">
          <a:xfrm>
            <a:off x="685800" y="350838"/>
            <a:ext cx="1600200" cy="431800"/>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400" b="1" dirty="0" smtClean="0">
                <a:ea typeface="굴림" charset="-127"/>
              </a:rPr>
              <a:t>July 2013</a:t>
            </a:r>
          </a:p>
          <a:p>
            <a:endParaRPr lang="en-US" altLang="ko-KR" sz="1400" b="1" dirty="0" smtClean="0">
              <a:ea typeface="굴림" charset="-127"/>
            </a:endParaRPr>
          </a:p>
        </p:txBody>
      </p:sp>
      <p:sp>
        <p:nvSpPr>
          <p:cNvPr id="11" name="직사각형 10"/>
          <p:cNvSpPr>
            <a:spLocks noChangeArrowheads="1"/>
          </p:cNvSpPr>
          <p:nvPr/>
        </p:nvSpPr>
        <p:spPr bwMode="auto">
          <a:xfrm>
            <a:off x="690563" y="5620543"/>
            <a:ext cx="7797800" cy="646331"/>
          </a:xfrm>
          <a:prstGeom prst="rect">
            <a:avLst/>
          </a:prstGeom>
          <a:noFill/>
          <a:ln w="9525">
            <a:solidFill>
              <a:srgbClr val="FF0000"/>
            </a:solidFill>
            <a:miter lim="800000"/>
            <a:headEnd/>
            <a:tailEnd/>
          </a:ln>
        </p:spPr>
        <p:txBody>
          <a:bodyPr>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algn="ctr"/>
            <a:r>
              <a:rPr lang="en-US" altLang="ko-KR" sz="1800" dirty="0" smtClean="0"/>
              <a:t> Rx : Location data can be </a:t>
            </a:r>
            <a:r>
              <a:rPr lang="en-US" altLang="ko-KR" sz="1800" dirty="0" err="1" smtClean="0"/>
              <a:t>detectected</a:t>
            </a:r>
            <a:r>
              <a:rPr lang="en-US" altLang="ko-KR" sz="1800" dirty="0" smtClean="0"/>
              <a:t> and recovered by </a:t>
            </a:r>
            <a:r>
              <a:rPr lang="en-US" altLang="ko-KR" sz="1800" dirty="0" err="1" smtClean="0"/>
              <a:t>Despreading</a:t>
            </a:r>
            <a:r>
              <a:rPr lang="en-US" altLang="ko-KR" sz="1800" dirty="0" smtClean="0"/>
              <a:t> of</a:t>
            </a:r>
          </a:p>
          <a:p>
            <a:pPr algn="ctr"/>
            <a:r>
              <a:rPr lang="en-US" altLang="ko-KR" sz="1800" dirty="0" smtClean="0"/>
              <a:t>In put signal including (SS watermarking signal + original payload signal)</a:t>
            </a:r>
            <a:endParaRPr lang="ko-KR" alt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1"/>
          </p:nvPr>
        </p:nvSpPr>
        <p:spPr>
          <a:xfrm>
            <a:off x="4192588" y="6596063"/>
            <a:ext cx="530225" cy="182562"/>
          </a:xfrm>
          <a:noFill/>
        </p:spPr>
        <p:txBody>
          <a:bodyPr/>
          <a:lstStyle/>
          <a:p>
            <a:r>
              <a:rPr lang="en-US" altLang="ko-KR" smtClean="0">
                <a:ea typeface="굴림" charset="-127"/>
              </a:rPr>
              <a:t>Slide </a:t>
            </a:r>
            <a:fld id="{03CD2588-D53F-4DE7-8AB1-0086DBBD7D0F}" type="slidenum">
              <a:rPr lang="en-US" altLang="ko-KR" smtClean="0">
                <a:ea typeface="굴림" charset="-127"/>
              </a:rPr>
              <a:pPr/>
              <a:t>5</a:t>
            </a:fld>
            <a:endParaRPr lang="en-US" altLang="ko-KR" smtClean="0">
              <a:ea typeface="굴림" charset="-127"/>
            </a:endParaRPr>
          </a:p>
        </p:txBody>
      </p:sp>
      <p:sp>
        <p:nvSpPr>
          <p:cNvPr id="22532" name="Rectangle 5"/>
          <p:cNvSpPr>
            <a:spLocks noGrp="1" noChangeArrowheads="1"/>
          </p:cNvSpPr>
          <p:nvPr>
            <p:ph type="ftr" sz="quarter" idx="10"/>
          </p:nvPr>
        </p:nvSpPr>
        <p:spPr>
          <a:xfrm>
            <a:off x="4233863" y="6597650"/>
            <a:ext cx="4191000" cy="184150"/>
          </a:xfrm>
          <a:noFill/>
        </p:spPr>
        <p:txBody>
          <a:bodyPr/>
          <a:lstStyle/>
          <a:p>
            <a:r>
              <a:rPr lang="en-US" altLang="ko-KR" smtClean="0">
                <a:ea typeface="굴림" charset="-127"/>
              </a:rPr>
              <a:t>Jaesang Cha, Seoul National Univ. of Science&amp;Tech.</a:t>
            </a:r>
          </a:p>
        </p:txBody>
      </p:sp>
      <p:pic>
        <p:nvPicPr>
          <p:cNvPr id="11" name="Picture 2"/>
          <p:cNvPicPr>
            <a:picLocks noChangeAspect="1" noChangeArrowheads="1"/>
          </p:cNvPicPr>
          <p:nvPr/>
        </p:nvPicPr>
        <p:blipFill>
          <a:blip r:embed="rId2" cstate="print"/>
          <a:srcRect/>
          <a:stretch>
            <a:fillRect/>
          </a:stretch>
        </p:blipFill>
        <p:spPr bwMode="auto">
          <a:xfrm>
            <a:off x="228600" y="1981200"/>
            <a:ext cx="4572000" cy="3259667"/>
          </a:xfrm>
          <a:prstGeom prst="rect">
            <a:avLst/>
          </a:prstGeom>
          <a:noFill/>
          <a:ln w="9525">
            <a:noFill/>
            <a:miter lim="800000"/>
            <a:headEnd/>
            <a:tailEnd/>
          </a:ln>
          <a:effectLst/>
        </p:spPr>
      </p:pic>
      <p:pic>
        <p:nvPicPr>
          <p:cNvPr id="12" name="Picture 3"/>
          <p:cNvPicPr>
            <a:picLocks noChangeAspect="1" noChangeArrowheads="1"/>
          </p:cNvPicPr>
          <p:nvPr/>
        </p:nvPicPr>
        <p:blipFill>
          <a:blip r:embed="rId3" cstate="print"/>
          <a:srcRect/>
          <a:stretch>
            <a:fillRect/>
          </a:stretch>
        </p:blipFill>
        <p:spPr bwMode="auto">
          <a:xfrm>
            <a:off x="4495800" y="1981200"/>
            <a:ext cx="4191000" cy="3143250"/>
          </a:xfrm>
          <a:prstGeom prst="rect">
            <a:avLst/>
          </a:prstGeom>
          <a:noFill/>
          <a:ln w="9525">
            <a:noFill/>
            <a:miter lim="800000"/>
            <a:headEnd/>
            <a:tailEnd/>
          </a:ln>
          <a:effectLst/>
        </p:spPr>
      </p:pic>
      <p:sp>
        <p:nvSpPr>
          <p:cNvPr id="13" name="AutoShape 11"/>
          <p:cNvSpPr>
            <a:spLocks noChangeArrowheads="1"/>
          </p:cNvSpPr>
          <p:nvPr/>
        </p:nvSpPr>
        <p:spPr bwMode="auto">
          <a:xfrm>
            <a:off x="533400" y="5105400"/>
            <a:ext cx="8382000" cy="1277263"/>
          </a:xfrm>
          <a:prstGeom prst="roundRect">
            <a:avLst>
              <a:gd name="adj" fmla="val 0"/>
            </a:avLst>
          </a:prstGeom>
          <a:solidFill>
            <a:srgbClr val="FFFFFF"/>
          </a:solidFill>
          <a:ln w="3175">
            <a:solidFill>
              <a:srgbClr val="FF0000"/>
            </a:solidFill>
            <a:round/>
            <a:headEnd/>
            <a:tailEnd/>
          </a:ln>
          <a:effectLst>
            <a:prstShdw prst="shdw17" dist="17961" dir="2700000">
              <a:srgbClr val="990000"/>
            </a:prstShdw>
          </a:effectLst>
        </p:spPr>
        <p:txBody>
          <a:bodyPr wrap="square" lIns="90000" tIns="45715" rIns="90000" bIns="45715" anchor="ctr">
            <a:spAutoFit/>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342900" lvl="0" indent="-342900" eaLnBrk="0" hangingPunct="0">
              <a:spcBef>
                <a:spcPts val="200"/>
              </a:spcBef>
              <a:defRPr/>
            </a:pPr>
            <a:r>
              <a:rPr lang="en-US" altLang="ko-KR" sz="1800" kern="0" dirty="0" smtClean="0"/>
              <a:t>   By using BER &amp; DER simulations, we certified the availability of proposed schemes,</a:t>
            </a:r>
          </a:p>
          <a:p>
            <a:pPr marL="342900" lvl="0" indent="-342900" eaLnBrk="0" hangingPunct="0">
              <a:spcBef>
                <a:spcPts val="200"/>
              </a:spcBef>
              <a:defRPr/>
            </a:pPr>
            <a:r>
              <a:rPr lang="en-US" altLang="ko-KR" sz="1800" kern="0" dirty="0" smtClean="0"/>
              <a:t>    where</a:t>
            </a:r>
          </a:p>
          <a:p>
            <a:pPr marL="342900" lvl="0" indent="-342900" eaLnBrk="0" hangingPunct="0">
              <a:spcBef>
                <a:spcPts val="200"/>
              </a:spcBef>
              <a:defRPr/>
            </a:pPr>
            <a:r>
              <a:rPr lang="en-US" altLang="ko-KR" sz="1800" kern="0" dirty="0" smtClean="0"/>
              <a:t>   - BER : Performance of original payload data</a:t>
            </a:r>
          </a:p>
          <a:p>
            <a:pPr marL="342900" lvl="0" indent="-342900" eaLnBrk="0" hangingPunct="0">
              <a:spcBef>
                <a:spcPts val="200"/>
              </a:spcBef>
              <a:defRPr/>
            </a:pPr>
            <a:r>
              <a:rPr lang="en-US" altLang="ko-KR" sz="1800" kern="0" dirty="0" smtClean="0"/>
              <a:t>   - DER : : Detection Performance of watermarking SS signal with location information</a:t>
            </a:r>
          </a:p>
        </p:txBody>
      </p:sp>
      <p:sp>
        <p:nvSpPr>
          <p:cNvPr id="10" name="Rectangle 4"/>
          <p:cNvSpPr>
            <a:spLocks noGrp="1" noChangeArrowheads="1"/>
          </p:cNvSpPr>
          <p:nvPr>
            <p:ph type="dt" sz="quarter" idx="12"/>
          </p:nvPr>
        </p:nvSpPr>
        <p:spPr bwMode="auto">
          <a:xfrm>
            <a:off x="685800" y="350838"/>
            <a:ext cx="1600200" cy="431800"/>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400" b="1" dirty="0" smtClean="0">
                <a:ea typeface="굴림" charset="-127"/>
              </a:rPr>
              <a:t>July 2013</a:t>
            </a:r>
          </a:p>
          <a:p>
            <a:endParaRPr lang="en-US" altLang="ko-KR" sz="1400" b="1" dirty="0" smtClean="0">
              <a:ea typeface="굴림" charset="-127"/>
            </a:endParaRPr>
          </a:p>
        </p:txBody>
      </p:sp>
      <p:sp>
        <p:nvSpPr>
          <p:cNvPr id="16" name="Rectangle 2"/>
          <p:cNvSpPr>
            <a:spLocks noGrp="1" noChangeArrowheads="1"/>
          </p:cNvSpPr>
          <p:nvPr/>
        </p:nvSpPr>
        <p:spPr bwMode="auto">
          <a:xfrm>
            <a:off x="0" y="914400"/>
            <a:ext cx="91440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342900" indent="-342900" latinLnBrk="0">
              <a:spcBef>
                <a:spcPct val="20000"/>
              </a:spcBef>
            </a:pPr>
            <a:r>
              <a:rPr kumimoji="0" lang="en-US" altLang="ko-KR" sz="2800" b="1" dirty="0" smtClean="0">
                <a:solidFill>
                  <a:srgbClr val="000000"/>
                </a:solidFill>
                <a:cs typeface="Times New Roman" pitchFamily="18" charset="0"/>
              </a:rPr>
              <a:t>LED-based location information transmission using Data hybrid technology ~ simulation examples</a:t>
            </a:r>
            <a:endParaRPr kumimoji="0" lang="en-US" altLang="ko-KR" sz="2800" b="1" dirty="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1"/>
          </p:nvPr>
        </p:nvSpPr>
        <p:spPr>
          <a:noFill/>
        </p:spPr>
        <p:txBody>
          <a:bodyPr/>
          <a:lstStyle/>
          <a:p>
            <a:r>
              <a:rPr lang="en-US" altLang="ko-KR" smtClean="0">
                <a:ea typeface="굴림" charset="-127"/>
              </a:rPr>
              <a:t>Slide </a:t>
            </a:r>
            <a:fld id="{03CD2588-D53F-4DE7-8AB1-0086DBBD7D0F}" type="slidenum">
              <a:rPr lang="en-US" altLang="ko-KR" smtClean="0">
                <a:ea typeface="굴림" charset="-127"/>
              </a:rPr>
              <a:pPr/>
              <a:t>6</a:t>
            </a:fld>
            <a:endParaRPr lang="en-US" altLang="ko-KR" smtClean="0">
              <a:ea typeface="굴림" charset="-127"/>
            </a:endParaRPr>
          </a:p>
        </p:txBody>
      </p:sp>
      <p:sp>
        <p:nvSpPr>
          <p:cNvPr id="22532" name="Rectangle 5"/>
          <p:cNvSpPr>
            <a:spLocks noGrp="1" noChangeArrowheads="1"/>
          </p:cNvSpPr>
          <p:nvPr>
            <p:ph type="ftr" sz="quarter" idx="10"/>
          </p:nvPr>
        </p:nvSpPr>
        <p:spPr>
          <a:xfrm>
            <a:off x="4386263" y="6477000"/>
            <a:ext cx="4191000" cy="184150"/>
          </a:xfrm>
          <a:noFill/>
        </p:spPr>
        <p:txBody>
          <a:bodyPr/>
          <a:lstStyle/>
          <a:p>
            <a:r>
              <a:rPr lang="en-US" altLang="ko-KR" smtClean="0">
                <a:ea typeface="굴림" charset="-127"/>
              </a:rPr>
              <a:t>Jaesang Cha, Seoul National Univ. of Science&amp;Tech.</a:t>
            </a:r>
          </a:p>
        </p:txBody>
      </p:sp>
      <p:sp>
        <p:nvSpPr>
          <p:cNvPr id="10" name="AutoShape 11"/>
          <p:cNvSpPr>
            <a:spLocks noChangeArrowheads="1"/>
          </p:cNvSpPr>
          <p:nvPr/>
        </p:nvSpPr>
        <p:spPr bwMode="auto">
          <a:xfrm>
            <a:off x="732645" y="4849923"/>
            <a:ext cx="7831109" cy="1579910"/>
          </a:xfrm>
          <a:prstGeom prst="roundRect">
            <a:avLst>
              <a:gd name="adj" fmla="val 0"/>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342900" lvl="0" indent="-342900" eaLnBrk="0" hangingPunct="0">
              <a:spcBef>
                <a:spcPts val="200"/>
              </a:spcBef>
              <a:buFont typeface="Arial" pitchFamily="34" charset="0"/>
              <a:buChar char="•"/>
              <a:defRPr/>
            </a:pPr>
            <a:r>
              <a:rPr lang="en-US" altLang="ko-KR" sz="1800" kern="0" dirty="0" smtClean="0"/>
              <a:t>All location information are embedded in QR-code</a:t>
            </a:r>
          </a:p>
          <a:p>
            <a:pPr marL="342900" lvl="0" indent="-342900" eaLnBrk="0" hangingPunct="0">
              <a:spcBef>
                <a:spcPts val="200"/>
              </a:spcBef>
              <a:buFont typeface="Arial" pitchFamily="34" charset="0"/>
              <a:buChar char="•"/>
              <a:defRPr/>
            </a:pPr>
            <a:r>
              <a:rPr lang="en-US" altLang="ko-KR" sz="1800" kern="0" dirty="0" smtClean="0"/>
              <a:t>QR-code could be represented by LED-QR board optionally </a:t>
            </a:r>
          </a:p>
          <a:p>
            <a:pPr marL="342900" lvl="0" indent="-342900" eaLnBrk="0" hangingPunct="0">
              <a:spcBef>
                <a:spcPts val="200"/>
              </a:spcBef>
              <a:buFont typeface="Arial" pitchFamily="34" charset="0"/>
              <a:buChar char="•"/>
              <a:defRPr/>
            </a:pPr>
            <a:r>
              <a:rPr lang="en-US" altLang="ko-KR" sz="1800" kern="0" dirty="0" smtClean="0"/>
              <a:t>Smart devices take location information  by simple QR Scanning</a:t>
            </a:r>
          </a:p>
          <a:p>
            <a:pPr marL="342900" lvl="0" indent="-342900" eaLnBrk="0" hangingPunct="0">
              <a:spcBef>
                <a:spcPts val="200"/>
              </a:spcBef>
              <a:buFont typeface="Arial" pitchFamily="34" charset="0"/>
              <a:buChar char="•"/>
              <a:defRPr/>
            </a:pPr>
            <a:r>
              <a:rPr lang="en-US" altLang="ko-KR" sz="1800" kern="0" dirty="0" smtClean="0"/>
              <a:t>Location information transmission solutions is </a:t>
            </a:r>
            <a:r>
              <a:rPr lang="en-US" altLang="ko-KR" sz="1800" kern="0" dirty="0"/>
              <a:t>implemented </a:t>
            </a:r>
            <a:r>
              <a:rPr lang="en-US" altLang="ko-KR" sz="1800" kern="0" dirty="0" smtClean="0"/>
              <a:t>using </a:t>
            </a:r>
          </a:p>
          <a:p>
            <a:pPr marL="342900" lvl="0" indent="-342900" eaLnBrk="0" hangingPunct="0">
              <a:spcBef>
                <a:spcPts val="200"/>
              </a:spcBef>
              <a:defRPr/>
            </a:pPr>
            <a:r>
              <a:rPr lang="en-US" altLang="ko-KR" sz="1800" kern="0" dirty="0" smtClean="0"/>
              <a:t>      LED flash lights of Smart device</a:t>
            </a:r>
          </a:p>
        </p:txBody>
      </p:sp>
      <p:sp>
        <p:nvSpPr>
          <p:cNvPr id="45" name="Rectangle 4"/>
          <p:cNvSpPr>
            <a:spLocks noGrp="1" noChangeArrowheads="1"/>
          </p:cNvSpPr>
          <p:nvPr>
            <p:ph type="dt" sz="quarter" idx="12"/>
          </p:nvPr>
        </p:nvSpPr>
        <p:spPr bwMode="auto">
          <a:xfrm>
            <a:off x="685800" y="350838"/>
            <a:ext cx="1600200" cy="431800"/>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400" b="1" dirty="0" smtClean="0">
                <a:ea typeface="굴림" charset="-127"/>
              </a:rPr>
              <a:t>July 2013</a:t>
            </a:r>
          </a:p>
          <a:p>
            <a:endParaRPr lang="en-US" altLang="ko-KR" sz="1400" b="1" dirty="0" smtClean="0">
              <a:ea typeface="굴림" charset="-127"/>
            </a:endParaRPr>
          </a:p>
        </p:txBody>
      </p:sp>
      <p:sp>
        <p:nvSpPr>
          <p:cNvPr id="46" name="Rectangle 5"/>
          <p:cNvSpPr>
            <a:spLocks noChangeArrowheads="1"/>
          </p:cNvSpPr>
          <p:nvPr/>
        </p:nvSpPr>
        <p:spPr bwMode="auto">
          <a:xfrm>
            <a:off x="0" y="609600"/>
            <a:ext cx="9144000" cy="1077218"/>
          </a:xfrm>
          <a:prstGeom prst="rect">
            <a:avLst/>
          </a:prstGeom>
          <a:noFill/>
          <a:ln w="9525">
            <a:noFill/>
            <a:miter lim="800000"/>
            <a:headEnd/>
            <a:tailEnd/>
          </a:ln>
        </p:spPr>
        <p:txBody>
          <a:bodyPr wrap="square">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342900" indent="-342900" algn="ctr">
              <a:spcBef>
                <a:spcPct val="20000"/>
              </a:spcBef>
              <a:defRPr/>
            </a:pPr>
            <a:r>
              <a:rPr lang="en-US" altLang="ko-KR" sz="3200" b="1" dirty="0" smtClean="0">
                <a:solidFill>
                  <a:srgbClr val="000000"/>
                </a:solidFill>
                <a:cs typeface="Times New Roman" pitchFamily="18" charset="0"/>
              </a:rPr>
              <a:t>LED-based location information transmission for QR Code &amp; Smart device</a:t>
            </a:r>
            <a:endParaRPr kumimoji="0" lang="en-US" altLang="ko-KR" sz="3200" b="1" dirty="0">
              <a:solidFill>
                <a:srgbClr val="000000"/>
              </a:solidFill>
              <a:cs typeface="Times New Roman" pitchFamily="18" charset="0"/>
            </a:endParaRPr>
          </a:p>
        </p:txBody>
      </p:sp>
      <p:pic>
        <p:nvPicPr>
          <p:cNvPr id="47" name="_x33832832" descr="EMB000014f4a71b"/>
          <p:cNvPicPr>
            <a:picLocks noChangeAspect="1" noChangeArrowheads="1"/>
          </p:cNvPicPr>
          <p:nvPr/>
        </p:nvPicPr>
        <p:blipFill>
          <a:blip r:embed="rId2" cstate="print"/>
          <a:srcRect/>
          <a:stretch>
            <a:fillRect/>
          </a:stretch>
        </p:blipFill>
        <p:spPr bwMode="auto">
          <a:xfrm>
            <a:off x="457200" y="2057400"/>
            <a:ext cx="3724767" cy="2209800"/>
          </a:xfrm>
          <a:prstGeom prst="rect">
            <a:avLst/>
          </a:prstGeom>
          <a:noFill/>
          <a:ln w="9525">
            <a:noFill/>
            <a:miter lim="800000"/>
            <a:headEnd/>
            <a:tailEnd/>
          </a:ln>
        </p:spPr>
      </p:pic>
      <p:pic>
        <p:nvPicPr>
          <p:cNvPr id="9" name="_x85879176" descr="EMB00000494227a"/>
          <p:cNvPicPr>
            <a:picLocks noChangeAspect="1" noChangeArrowheads="1"/>
          </p:cNvPicPr>
          <p:nvPr/>
        </p:nvPicPr>
        <p:blipFill>
          <a:blip r:embed="rId3" cstate="print"/>
          <a:srcRect/>
          <a:stretch>
            <a:fillRect/>
          </a:stretch>
        </p:blipFill>
        <p:spPr bwMode="auto">
          <a:xfrm>
            <a:off x="4419600" y="1828800"/>
            <a:ext cx="4241469" cy="2743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1"/>
          </p:nvPr>
        </p:nvSpPr>
        <p:spPr>
          <a:noFill/>
        </p:spPr>
        <p:txBody>
          <a:bodyPr/>
          <a:lstStyle/>
          <a:p>
            <a:r>
              <a:rPr lang="en-US" altLang="ko-KR" smtClean="0">
                <a:ea typeface="굴림" charset="-127"/>
              </a:rPr>
              <a:t>Slide </a:t>
            </a:r>
            <a:fld id="{03CD2588-D53F-4DE7-8AB1-0086DBBD7D0F}" type="slidenum">
              <a:rPr lang="en-US" altLang="ko-KR" smtClean="0">
                <a:ea typeface="굴림" charset="-127"/>
              </a:rPr>
              <a:pPr/>
              <a:t>7</a:t>
            </a:fld>
            <a:endParaRPr lang="en-US" altLang="ko-KR" smtClean="0">
              <a:ea typeface="굴림" charset="-127"/>
            </a:endParaRPr>
          </a:p>
        </p:txBody>
      </p:sp>
      <p:sp>
        <p:nvSpPr>
          <p:cNvPr id="22532" name="Rectangle 5"/>
          <p:cNvSpPr>
            <a:spLocks noGrp="1" noChangeArrowheads="1"/>
          </p:cNvSpPr>
          <p:nvPr>
            <p:ph type="ftr" sz="quarter" idx="10"/>
          </p:nvPr>
        </p:nvSpPr>
        <p:spPr>
          <a:xfrm>
            <a:off x="4386263" y="6477000"/>
            <a:ext cx="4191000" cy="184150"/>
          </a:xfrm>
          <a:noFill/>
        </p:spPr>
        <p:txBody>
          <a:bodyPr/>
          <a:lstStyle/>
          <a:p>
            <a:r>
              <a:rPr lang="en-US" altLang="ko-KR" smtClean="0">
                <a:ea typeface="굴림" charset="-127"/>
              </a:rPr>
              <a:t>Jaesang Cha, Seoul National Univ. of Science&amp;Tech.</a:t>
            </a:r>
          </a:p>
        </p:txBody>
      </p:sp>
      <p:pic>
        <p:nvPicPr>
          <p:cNvPr id="10" name="_x85859136" descr="EMB00000494226b"/>
          <p:cNvPicPr>
            <a:picLocks noChangeAspect="1" noChangeArrowheads="1"/>
          </p:cNvPicPr>
          <p:nvPr/>
        </p:nvPicPr>
        <p:blipFill>
          <a:blip r:embed="rId2" cstate="print"/>
          <a:srcRect/>
          <a:stretch>
            <a:fillRect/>
          </a:stretch>
        </p:blipFill>
        <p:spPr bwMode="auto">
          <a:xfrm>
            <a:off x="457200" y="2133600"/>
            <a:ext cx="4211638" cy="3084513"/>
          </a:xfrm>
          <a:prstGeom prst="rect">
            <a:avLst/>
          </a:prstGeom>
          <a:noFill/>
        </p:spPr>
      </p:pic>
      <p:sp>
        <p:nvSpPr>
          <p:cNvPr id="14" name="AutoShape 11"/>
          <p:cNvSpPr>
            <a:spLocks noChangeArrowheads="1"/>
          </p:cNvSpPr>
          <p:nvPr/>
        </p:nvSpPr>
        <p:spPr bwMode="auto">
          <a:xfrm>
            <a:off x="656446" y="5576431"/>
            <a:ext cx="7831109" cy="671969"/>
          </a:xfrm>
          <a:prstGeom prst="roundRect">
            <a:avLst>
              <a:gd name="adj" fmla="val 0"/>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342900" lvl="0" indent="-342900" eaLnBrk="0" hangingPunct="0">
              <a:spcBef>
                <a:spcPts val="200"/>
              </a:spcBef>
              <a:buFont typeface="Arial" pitchFamily="34" charset="0"/>
              <a:buChar char="•"/>
              <a:defRPr/>
            </a:pPr>
            <a:r>
              <a:rPr lang="en-US" altLang="ko-KR" sz="1800" kern="0" dirty="0" smtClean="0"/>
              <a:t>QR pattern express using LED arrangement </a:t>
            </a:r>
          </a:p>
          <a:p>
            <a:pPr marL="342900" lvl="0" indent="-342900" eaLnBrk="0" hangingPunct="0">
              <a:spcBef>
                <a:spcPts val="200"/>
              </a:spcBef>
              <a:buFont typeface="Arial" pitchFamily="34" charset="0"/>
              <a:buChar char="•"/>
              <a:defRPr/>
            </a:pPr>
            <a:r>
              <a:rPr lang="en-US" altLang="ko-KR" sz="1800" kern="0" dirty="0" smtClean="0"/>
              <a:t>Check location data using smart device</a:t>
            </a:r>
          </a:p>
        </p:txBody>
      </p:sp>
      <p:pic>
        <p:nvPicPr>
          <p:cNvPr id="15" name="_x85859552" descr="EMB00000494226c"/>
          <p:cNvPicPr>
            <a:picLocks noChangeAspect="1" noChangeArrowheads="1"/>
          </p:cNvPicPr>
          <p:nvPr/>
        </p:nvPicPr>
        <p:blipFill>
          <a:blip r:embed="rId3" cstate="print"/>
          <a:srcRect/>
          <a:stretch>
            <a:fillRect/>
          </a:stretch>
        </p:blipFill>
        <p:spPr bwMode="auto">
          <a:xfrm>
            <a:off x="5685646" y="2782887"/>
            <a:ext cx="2776538" cy="1936750"/>
          </a:xfrm>
          <a:prstGeom prst="rect">
            <a:avLst/>
          </a:prstGeom>
          <a:noFill/>
        </p:spPr>
      </p:pic>
      <p:sp>
        <p:nvSpPr>
          <p:cNvPr id="9" name="Rectangle 4"/>
          <p:cNvSpPr>
            <a:spLocks noGrp="1" noChangeArrowheads="1"/>
          </p:cNvSpPr>
          <p:nvPr>
            <p:ph type="dt" sz="quarter" idx="12"/>
          </p:nvPr>
        </p:nvSpPr>
        <p:spPr bwMode="auto">
          <a:xfrm>
            <a:off x="685800" y="350838"/>
            <a:ext cx="1600200" cy="431800"/>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400" b="1" dirty="0" smtClean="0">
                <a:ea typeface="굴림" charset="-127"/>
              </a:rPr>
              <a:t>July 2013</a:t>
            </a:r>
          </a:p>
          <a:p>
            <a:endParaRPr lang="en-US" altLang="ko-KR" sz="1400" b="1" dirty="0" smtClean="0">
              <a:ea typeface="굴림" charset="-127"/>
            </a:endParaRPr>
          </a:p>
        </p:txBody>
      </p:sp>
      <p:sp>
        <p:nvSpPr>
          <p:cNvPr id="12" name="Rectangle 5"/>
          <p:cNvSpPr>
            <a:spLocks noChangeArrowheads="1"/>
          </p:cNvSpPr>
          <p:nvPr/>
        </p:nvSpPr>
        <p:spPr bwMode="auto">
          <a:xfrm>
            <a:off x="0" y="609600"/>
            <a:ext cx="9144000" cy="1077218"/>
          </a:xfrm>
          <a:prstGeom prst="rect">
            <a:avLst/>
          </a:prstGeom>
          <a:noFill/>
          <a:ln w="9525">
            <a:noFill/>
            <a:miter lim="800000"/>
            <a:headEnd/>
            <a:tailEnd/>
          </a:ln>
        </p:spPr>
        <p:txBody>
          <a:bodyPr wrap="square">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342900" indent="-342900" algn="ctr">
              <a:spcBef>
                <a:spcPct val="20000"/>
              </a:spcBef>
              <a:defRPr/>
            </a:pPr>
            <a:r>
              <a:rPr lang="en-US" altLang="ko-KR" sz="3200" b="1" dirty="0" smtClean="0">
                <a:solidFill>
                  <a:srgbClr val="000000"/>
                </a:solidFill>
                <a:cs typeface="Times New Roman" pitchFamily="18" charset="0"/>
              </a:rPr>
              <a:t>LED-based location information transmission for QR Code &amp; Smart Phone ~scanning</a:t>
            </a:r>
            <a:endParaRPr kumimoji="0" lang="en-US" altLang="ko-KR" sz="3200" b="1" dirty="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1"/>
          </p:nvPr>
        </p:nvSpPr>
        <p:spPr>
          <a:noFill/>
        </p:spPr>
        <p:txBody>
          <a:bodyPr/>
          <a:lstStyle/>
          <a:p>
            <a:r>
              <a:rPr lang="en-US" altLang="ko-KR" smtClean="0">
                <a:ea typeface="굴림" charset="-127"/>
              </a:rPr>
              <a:t>Slide </a:t>
            </a:r>
            <a:fld id="{03CD2588-D53F-4DE7-8AB1-0086DBBD7D0F}" type="slidenum">
              <a:rPr lang="en-US" altLang="ko-KR" smtClean="0">
                <a:ea typeface="굴림" charset="-127"/>
              </a:rPr>
              <a:pPr/>
              <a:t>8</a:t>
            </a:fld>
            <a:endParaRPr lang="en-US" altLang="ko-KR" smtClean="0">
              <a:ea typeface="굴림" charset="-127"/>
            </a:endParaRPr>
          </a:p>
        </p:txBody>
      </p:sp>
      <p:sp>
        <p:nvSpPr>
          <p:cNvPr id="22532" name="Rectangle 5"/>
          <p:cNvSpPr>
            <a:spLocks noGrp="1" noChangeArrowheads="1"/>
          </p:cNvSpPr>
          <p:nvPr>
            <p:ph type="ftr" sz="quarter" idx="10"/>
          </p:nvPr>
        </p:nvSpPr>
        <p:spPr>
          <a:xfrm>
            <a:off x="4386263" y="6477000"/>
            <a:ext cx="4191000" cy="184150"/>
          </a:xfrm>
          <a:noFill/>
        </p:spPr>
        <p:txBody>
          <a:bodyPr/>
          <a:lstStyle/>
          <a:p>
            <a:r>
              <a:rPr lang="en-US" altLang="ko-KR" smtClean="0">
                <a:ea typeface="굴림" charset="-127"/>
              </a:rPr>
              <a:t>Jaesang Cha, Seoul National Univ. of Science&amp;Tech.</a:t>
            </a:r>
          </a:p>
        </p:txBody>
      </p:sp>
      <p:sp>
        <p:nvSpPr>
          <p:cNvPr id="10" name="Rectangle 4"/>
          <p:cNvSpPr>
            <a:spLocks noGrp="1" noChangeArrowheads="1"/>
          </p:cNvSpPr>
          <p:nvPr>
            <p:ph type="dt" sz="quarter" idx="12"/>
          </p:nvPr>
        </p:nvSpPr>
        <p:spPr bwMode="auto">
          <a:xfrm>
            <a:off x="685800" y="350838"/>
            <a:ext cx="1600200" cy="431800"/>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400" b="1" dirty="0" smtClean="0">
                <a:ea typeface="굴림" charset="-127"/>
              </a:rPr>
              <a:t>July 2013</a:t>
            </a:r>
          </a:p>
          <a:p>
            <a:endParaRPr lang="en-US" altLang="ko-KR" sz="1400" b="1" dirty="0" smtClean="0">
              <a:ea typeface="굴림" charset="-127"/>
            </a:endParaRPr>
          </a:p>
        </p:txBody>
      </p:sp>
      <p:sp>
        <p:nvSpPr>
          <p:cNvPr id="15" name="AutoShape 11"/>
          <p:cNvSpPr>
            <a:spLocks noChangeArrowheads="1"/>
          </p:cNvSpPr>
          <p:nvPr/>
        </p:nvSpPr>
        <p:spPr bwMode="auto">
          <a:xfrm>
            <a:off x="304800" y="5428879"/>
            <a:ext cx="8440709" cy="590921"/>
          </a:xfrm>
          <a:prstGeom prst="roundRect">
            <a:avLst>
              <a:gd name="adj" fmla="val 0"/>
            </a:avLst>
          </a:prstGeom>
          <a:solidFill>
            <a:srgbClr val="FFFFFF"/>
          </a:solidFill>
          <a:ln w="3175">
            <a:solidFill>
              <a:srgbClr val="FF0000"/>
            </a:solidFill>
            <a:round/>
            <a:headEnd/>
            <a:tailEnd/>
          </a:ln>
          <a:effectLst>
            <a:prstShdw prst="shdw17" dist="17961" dir="2700000">
              <a:srgbClr val="990000"/>
            </a:prstShdw>
          </a:effectLst>
        </p:spPr>
        <p:txBody>
          <a:bodyPr wrap="square" lIns="90000" tIns="45715" rIns="90000" bIns="45715" anchor="ctr">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342900" indent="-342900" eaLnBrk="0" hangingPunct="0">
              <a:lnSpc>
                <a:spcPct val="80000"/>
              </a:lnSpc>
              <a:spcBef>
                <a:spcPct val="20000"/>
              </a:spcBef>
              <a:buFont typeface="Arial" pitchFamily="34" charset="0"/>
              <a:buChar char="•"/>
              <a:defRPr/>
            </a:pPr>
            <a:r>
              <a:rPr lang="en-US" altLang="zh-CN" sz="1800" kern="0" dirty="0" err="1" smtClean="0"/>
              <a:t>Tx</a:t>
            </a:r>
            <a:r>
              <a:rPr lang="en-US" altLang="zh-CN" sz="1800" kern="0" dirty="0" smtClean="0"/>
              <a:t> :  </a:t>
            </a:r>
            <a:r>
              <a:rPr lang="en-US" altLang="ko-KR" sz="1800" dirty="0" smtClean="0"/>
              <a:t>Location information  are transmitted by LED flash light of Smart Devices</a:t>
            </a:r>
            <a:endParaRPr lang="ko-KR" altLang="en-US" sz="1800" dirty="0" smtClean="0"/>
          </a:p>
          <a:p>
            <a:pPr marL="342900" lvl="1" indent="-342900" eaLnBrk="0" hangingPunct="0">
              <a:lnSpc>
                <a:spcPct val="80000"/>
              </a:lnSpc>
              <a:spcBef>
                <a:spcPct val="20000"/>
              </a:spcBef>
              <a:buFont typeface="Arial" pitchFamily="34" charset="0"/>
              <a:buChar char="•"/>
              <a:defRPr/>
            </a:pPr>
            <a:r>
              <a:rPr lang="en-US" altLang="ko-KR" sz="1800" kern="0" dirty="0" smtClean="0"/>
              <a:t>Rx :  Location data is demodulated and displayed</a:t>
            </a:r>
            <a:endParaRPr lang="en-US" altLang="zh-CN" sz="1800" kern="0" dirty="0" smtClean="0"/>
          </a:p>
        </p:txBody>
      </p:sp>
      <p:pic>
        <p:nvPicPr>
          <p:cNvPr id="16" name="Picture 2" descr="C:\Documents and Settings\sbseo.SBSEO\바탕 화면\2013-02-06 20_27_20 (id) 0000012783ms.png"/>
          <p:cNvPicPr>
            <a:picLocks noChangeAspect="1" noChangeArrowheads="1"/>
          </p:cNvPicPr>
          <p:nvPr/>
        </p:nvPicPr>
        <p:blipFill>
          <a:blip r:embed="rId2" cstate="print"/>
          <a:srcRect t="23830"/>
          <a:stretch>
            <a:fillRect/>
          </a:stretch>
        </p:blipFill>
        <p:spPr bwMode="auto">
          <a:xfrm>
            <a:off x="152400" y="2284631"/>
            <a:ext cx="5459948" cy="2287369"/>
          </a:xfrm>
          <a:prstGeom prst="rect">
            <a:avLst/>
          </a:prstGeom>
          <a:noFill/>
        </p:spPr>
      </p:pic>
      <p:sp>
        <p:nvSpPr>
          <p:cNvPr id="17" name="직사각형 16"/>
          <p:cNvSpPr/>
          <p:nvPr/>
        </p:nvSpPr>
        <p:spPr bwMode="auto">
          <a:xfrm>
            <a:off x="381000" y="3580031"/>
            <a:ext cx="20574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dirty="0" smtClean="0"/>
              <a:t>LED flash</a:t>
            </a:r>
            <a:r>
              <a:rPr kumimoji="0" lang="ko-KR" altLang="en-US" dirty="0" smtClean="0"/>
              <a:t> </a:t>
            </a:r>
            <a:r>
              <a:rPr kumimoji="0" lang="en-US" altLang="ko-KR" dirty="0" smtClean="0"/>
              <a:t>Light Smart phone</a:t>
            </a:r>
            <a:endParaRPr kumimoji="0" lang="en-US" altLang="ko-KR" sz="1200" b="0" i="0" u="none" strike="noStrike" cap="none" normalizeH="0" dirty="0" smtClean="0">
              <a:ln>
                <a:noFill/>
              </a:ln>
              <a:solidFill>
                <a:schemeClr val="tx1"/>
              </a:solidFill>
              <a:effectLst/>
              <a:latin typeface="Times New Roman" pitchFamily="18" charset="0"/>
            </a:endParaRPr>
          </a:p>
        </p:txBody>
      </p:sp>
      <p:pic>
        <p:nvPicPr>
          <p:cNvPr id="18" name="Picture 3" descr="C:\Documents and Settings\sbseo.SBSEO\바탕 화면\2013-02-06 20_27_20 (id) 0000036647ms.png"/>
          <p:cNvPicPr>
            <a:picLocks noChangeAspect="1" noChangeArrowheads="1"/>
          </p:cNvPicPr>
          <p:nvPr/>
        </p:nvPicPr>
        <p:blipFill>
          <a:blip r:embed="rId3" cstate="print"/>
          <a:srcRect l="10031" t="4559" r="24772" b="13374"/>
          <a:stretch>
            <a:fillRect/>
          </a:stretch>
        </p:blipFill>
        <p:spPr bwMode="auto">
          <a:xfrm>
            <a:off x="5926667" y="2360831"/>
            <a:ext cx="3064933" cy="2121877"/>
          </a:xfrm>
          <a:prstGeom prst="rect">
            <a:avLst/>
          </a:prstGeom>
          <a:noFill/>
        </p:spPr>
      </p:pic>
      <p:sp>
        <p:nvSpPr>
          <p:cNvPr id="19" name="직사각형 18"/>
          <p:cNvSpPr/>
          <p:nvPr/>
        </p:nvSpPr>
        <p:spPr bwMode="auto">
          <a:xfrm>
            <a:off x="3886200" y="3580031"/>
            <a:ext cx="19050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dirty="0" smtClean="0">
                <a:ln>
                  <a:noFill/>
                </a:ln>
                <a:solidFill>
                  <a:schemeClr val="tx1"/>
                </a:solidFill>
                <a:effectLst/>
                <a:latin typeface="Times New Roman" pitchFamily="18" charset="0"/>
              </a:rPr>
              <a:t> </a:t>
            </a:r>
            <a:r>
              <a:rPr kumimoji="0" lang="en-US" altLang="ko-KR" dirty="0" smtClean="0"/>
              <a:t>Location</a:t>
            </a:r>
            <a:r>
              <a:rPr kumimoji="0" lang="en-US" altLang="ko-KR" sz="1200" b="0" i="0" u="none" strike="noStrike" cap="none" normalizeH="0" dirty="0" smtClean="0">
                <a:ln>
                  <a:noFill/>
                </a:ln>
                <a:solidFill>
                  <a:schemeClr val="tx1"/>
                </a:solidFill>
                <a:effectLst/>
                <a:latin typeface="Times New Roman" pitchFamily="18" charset="0"/>
              </a:rPr>
              <a:t> Data </a:t>
            </a:r>
            <a:r>
              <a:rPr kumimoji="0" lang="en-US" altLang="ko-KR" baseline="0" dirty="0" smtClean="0"/>
              <a:t>recovery</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3" name="Rectangle 5"/>
          <p:cNvSpPr>
            <a:spLocks noChangeArrowheads="1"/>
          </p:cNvSpPr>
          <p:nvPr/>
        </p:nvSpPr>
        <p:spPr bwMode="auto">
          <a:xfrm>
            <a:off x="0" y="609600"/>
            <a:ext cx="9144000" cy="1077218"/>
          </a:xfrm>
          <a:prstGeom prst="rect">
            <a:avLst/>
          </a:prstGeom>
          <a:noFill/>
          <a:ln w="9525">
            <a:noFill/>
            <a:miter lim="800000"/>
            <a:headEnd/>
            <a:tailEnd/>
          </a:ln>
        </p:spPr>
        <p:txBody>
          <a:bodyPr wrap="square">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342900" indent="-342900" algn="ctr">
              <a:spcBef>
                <a:spcPct val="20000"/>
              </a:spcBef>
              <a:defRPr/>
            </a:pPr>
            <a:r>
              <a:rPr lang="en-US" altLang="ko-KR" sz="3200" b="1" dirty="0" smtClean="0">
                <a:solidFill>
                  <a:srgbClr val="000000"/>
                </a:solidFill>
                <a:cs typeface="Times New Roman" pitchFamily="18" charset="0"/>
              </a:rPr>
              <a:t>LED-based location information transmission for QR Code &amp; Smart device</a:t>
            </a:r>
            <a:r>
              <a:rPr lang="en-US" altLang="ko-KR" sz="2800" b="1" dirty="0" smtClean="0">
                <a:solidFill>
                  <a:srgbClr val="000000"/>
                </a:solidFill>
                <a:cs typeface="Times New Roman" pitchFamily="18" charset="0"/>
              </a:rPr>
              <a:t> ~ by LED flash light</a:t>
            </a:r>
            <a:endParaRPr kumimoji="0" lang="en-US" altLang="ko-KR" sz="2800" b="1" dirty="0">
              <a:solidFill>
                <a:srgbClr val="000000"/>
              </a:solidFill>
              <a:cs typeface="Times New Roman" pitchFamily="18" charset="0"/>
            </a:endParaRPr>
          </a:p>
        </p:txBody>
      </p:sp>
      <p:sp>
        <p:nvSpPr>
          <p:cNvPr id="22" name="직사각형 21"/>
          <p:cNvSpPr/>
          <p:nvPr/>
        </p:nvSpPr>
        <p:spPr bwMode="auto">
          <a:xfrm>
            <a:off x="6324600" y="2970431"/>
            <a:ext cx="23622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eaLnBrk="0" latinLnBrk="0" hangingPunct="0"/>
            <a:r>
              <a:rPr kumimoji="0" lang="en-US" altLang="ko-KR" sz="1200" b="0" i="0" u="none" strike="noStrike" cap="none" normalizeH="0" dirty="0" smtClean="0">
                <a:ln>
                  <a:noFill/>
                </a:ln>
                <a:solidFill>
                  <a:schemeClr val="tx1"/>
                </a:solidFill>
                <a:effectLst/>
                <a:latin typeface="Times New Roman" pitchFamily="18" charset="0"/>
              </a:rPr>
              <a:t> </a:t>
            </a:r>
            <a:r>
              <a:rPr lang="en-US" altLang="ko-KR" dirty="0" smtClean="0"/>
              <a:t>Recovered Location information</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1"/>
          </p:nvPr>
        </p:nvSpPr>
        <p:spPr>
          <a:noFill/>
        </p:spPr>
        <p:txBody>
          <a:bodyPr/>
          <a:lstStyle/>
          <a:p>
            <a:r>
              <a:rPr lang="en-US" altLang="ko-KR" smtClean="0">
                <a:ea typeface="굴림" charset="-127"/>
              </a:rPr>
              <a:t>Slide </a:t>
            </a:r>
            <a:fld id="{D68264B4-17F8-4FE1-9BA6-EAF94E704BED}" type="slidenum">
              <a:rPr lang="en-US" altLang="ko-KR" smtClean="0">
                <a:ea typeface="굴림" charset="-127"/>
              </a:rPr>
              <a:pPr/>
              <a:t>9</a:t>
            </a:fld>
            <a:endParaRPr lang="en-US" altLang="ko-KR" smtClean="0">
              <a:ea typeface="굴림" charset="-127"/>
            </a:endParaRPr>
          </a:p>
        </p:txBody>
      </p:sp>
      <p:sp>
        <p:nvSpPr>
          <p:cNvPr id="25604" name="Rectangle 5"/>
          <p:cNvSpPr>
            <a:spLocks noGrp="1" noChangeArrowheads="1"/>
          </p:cNvSpPr>
          <p:nvPr>
            <p:ph type="ftr" sz="quarter" idx="10"/>
          </p:nvPr>
        </p:nvSpPr>
        <p:spPr>
          <a:xfrm>
            <a:off x="4386263" y="6477000"/>
            <a:ext cx="4191000" cy="184150"/>
          </a:xfrm>
          <a:noFill/>
        </p:spPr>
        <p:txBody>
          <a:bodyPr/>
          <a:lstStyle/>
          <a:p>
            <a:r>
              <a:rPr lang="en-US" altLang="ko-KR" smtClean="0">
                <a:ea typeface="굴림" charset="-127"/>
              </a:rPr>
              <a:t>Jaesang Cha, Seoul National Univ. of Science&amp;Tech.</a:t>
            </a:r>
          </a:p>
        </p:txBody>
      </p:sp>
      <p:sp>
        <p:nvSpPr>
          <p:cNvPr id="25605" name="Rectangle 4"/>
          <p:cNvSpPr>
            <a:spLocks noChangeArrowheads="1"/>
          </p:cNvSpPr>
          <p:nvPr/>
        </p:nvSpPr>
        <p:spPr bwMode="auto">
          <a:xfrm>
            <a:off x="3048000" y="725488"/>
            <a:ext cx="2743200" cy="646112"/>
          </a:xfrm>
          <a:prstGeom prst="rect">
            <a:avLst/>
          </a:prstGeom>
          <a:noFill/>
          <a:ln w="9525">
            <a:noFill/>
            <a:miter lim="800000"/>
            <a:headEnd/>
            <a:tailEnd/>
          </a:ln>
        </p:spPr>
        <p:txBody>
          <a:bodyPr>
            <a:spAutoFit/>
          </a:bodyPr>
          <a:lstStyle/>
          <a:p>
            <a:pPr algn="ctr" latinLnBrk="0"/>
            <a:r>
              <a:rPr kumimoji="0" lang="en-US" altLang="ko-KR" sz="3600" b="1" dirty="0"/>
              <a:t>Conclusion</a:t>
            </a:r>
          </a:p>
        </p:txBody>
      </p:sp>
      <p:sp>
        <p:nvSpPr>
          <p:cNvPr id="7" name="Rectangle 4"/>
          <p:cNvSpPr>
            <a:spLocks noGrp="1" noChangeArrowheads="1"/>
          </p:cNvSpPr>
          <p:nvPr>
            <p:ph type="dt" sz="quarter" idx="12"/>
          </p:nvPr>
        </p:nvSpPr>
        <p:spPr bwMode="auto">
          <a:xfrm>
            <a:off x="685800" y="350838"/>
            <a:ext cx="1600200" cy="431800"/>
          </a:xfrm>
          <a:noFill/>
          <a:ln>
            <a:miter lim="800000"/>
            <a:headEnd/>
            <a:tailEnd/>
          </a:ln>
        </p:spPr>
        <p:txBody>
          <a:bodyPr vert="horz" wrap="square" lIns="91440" tIns="45720" rIns="91440" bIns="45720" numCol="1" anchor="t" anchorCtr="0" compatLnSpc="1">
            <a:prstTxWarp prst="textNoShape">
              <a:avLst/>
            </a:prstTxWarp>
          </a:bodyPr>
          <a:lstStyle/>
          <a:p>
            <a:r>
              <a:rPr lang="en-US" altLang="ko-KR" sz="1400" b="1" dirty="0" smtClean="0">
                <a:ea typeface="굴림" charset="-127"/>
              </a:rPr>
              <a:t>July 2013</a:t>
            </a:r>
          </a:p>
          <a:p>
            <a:endParaRPr lang="en-US" altLang="ko-KR" sz="1400" b="1" dirty="0" smtClean="0">
              <a:ea typeface="굴림" charset="-127"/>
            </a:endParaRPr>
          </a:p>
        </p:txBody>
      </p:sp>
      <p:sp>
        <p:nvSpPr>
          <p:cNvPr id="8" name="Rectangle 3"/>
          <p:cNvSpPr>
            <a:spLocks noGrp="1" noChangeArrowheads="1"/>
          </p:cNvSpPr>
          <p:nvPr>
            <p:ph type="body" idx="4294967295"/>
          </p:nvPr>
        </p:nvSpPr>
        <p:spPr>
          <a:xfrm>
            <a:off x="533400" y="1981200"/>
            <a:ext cx="8382000" cy="2792412"/>
          </a:xfrm>
        </p:spPr>
        <p:txBody>
          <a:bodyPr>
            <a:normAutofit/>
          </a:bodyPr>
          <a:lstStyle/>
          <a:p>
            <a:endParaRPr lang="en-US" altLang="ko-KR" sz="2000" dirty="0" smtClean="0">
              <a:ea typeface="굴림" charset="-127"/>
            </a:endParaRPr>
          </a:p>
          <a:p>
            <a:r>
              <a:rPr lang="en-US" altLang="ko-KR" sz="2000" dirty="0" smtClean="0"/>
              <a:t>We are considering various LED-based location information transmission solutions</a:t>
            </a:r>
            <a:endParaRPr lang="en-US" altLang="ko-KR" sz="2000" dirty="0" smtClean="0">
              <a:ea typeface="굴림" charset="-127"/>
            </a:endParaRPr>
          </a:p>
          <a:p>
            <a:endParaRPr lang="en-US" altLang="ko-KR" sz="2000" dirty="0" smtClean="0">
              <a:ea typeface="굴림" charset="-127"/>
            </a:endParaRPr>
          </a:p>
          <a:p>
            <a:r>
              <a:rPr lang="en-US" altLang="ko-KR" sz="2000" dirty="0" smtClean="0"/>
              <a:t> In this submission, we introduced some solution &amp; applications such as </a:t>
            </a:r>
          </a:p>
          <a:p>
            <a:pPr>
              <a:buNone/>
            </a:pPr>
            <a:r>
              <a:rPr lang="en-US" altLang="ko-KR" sz="2000" dirty="0" smtClean="0"/>
              <a:t>      Data hybrid technology and LED flash light transmission technology of Smart device</a:t>
            </a:r>
            <a:endParaRPr lang="en-US" altLang="ko-KR" sz="2000" dirty="0" smtClean="0">
              <a:ea typeface="굴림" charset="-127"/>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VLC_Composition_090917</Template>
  <TotalTime>8766</TotalTime>
  <Words>548</Words>
  <Application>Microsoft Office PowerPoint</Application>
  <PresentationFormat>화면 슬라이드 쇼(4:3)</PresentationFormat>
  <Paragraphs>101</Paragraphs>
  <Slides>9</Slides>
  <Notes>3</Notes>
  <HiddenSlides>0</HiddenSlides>
  <MMClips>0</MMClips>
  <ScaleCrop>false</ScaleCrop>
  <HeadingPairs>
    <vt:vector size="4" baseType="variant">
      <vt:variant>
        <vt:lpstr>테마</vt:lpstr>
      </vt:variant>
      <vt:variant>
        <vt:i4>1</vt:i4>
      </vt:variant>
      <vt:variant>
        <vt:lpstr>슬라이드 제목</vt:lpstr>
      </vt:variant>
      <vt:variant>
        <vt:i4>9</vt:i4>
      </vt:variant>
    </vt:vector>
  </HeadingPairs>
  <TitlesOfParts>
    <vt:vector size="10" baseType="lpstr">
      <vt:lpstr>VLC_Composition_090917</vt:lpstr>
      <vt:lpstr>PowerPoint 프레젠테이션</vt:lpstr>
      <vt:lpstr>Contents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th</dc:creator>
  <dc:description>&lt;doc#&gt;</dc:description>
  <cp:lastModifiedBy>Jang</cp:lastModifiedBy>
  <cp:revision>528</cp:revision>
  <cp:lastPrinted>1998-02-10T13:28:06Z</cp:lastPrinted>
  <dcterms:created xsi:type="dcterms:W3CDTF">2009-09-18T11:31:33Z</dcterms:created>
  <dcterms:modified xsi:type="dcterms:W3CDTF">2013-07-17T13:22:02Z</dcterms:modified>
</cp:coreProperties>
</file>