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 id="2147483709" r:id="rId2"/>
    <p:sldMasterId id="2147483660" r:id="rId3"/>
    <p:sldMasterId id="2147483672" r:id="rId4"/>
    <p:sldMasterId id="2147483684" r:id="rId5"/>
    <p:sldMasterId id="2147483696" r:id="rId6"/>
  </p:sldMasterIdLst>
  <p:notesMasterIdLst>
    <p:notesMasterId r:id="rId27"/>
  </p:notesMasterIdLst>
  <p:handoutMasterIdLst>
    <p:handoutMasterId r:id="rId28"/>
  </p:handoutMasterIdLst>
  <p:sldIdLst>
    <p:sldId id="383" r:id="rId7"/>
    <p:sldId id="392" r:id="rId8"/>
    <p:sldId id="403" r:id="rId9"/>
    <p:sldId id="409" r:id="rId10"/>
    <p:sldId id="415" r:id="rId11"/>
    <p:sldId id="416" r:id="rId12"/>
    <p:sldId id="417" r:id="rId13"/>
    <p:sldId id="427" r:id="rId14"/>
    <p:sldId id="428" r:id="rId15"/>
    <p:sldId id="429" r:id="rId16"/>
    <p:sldId id="430" r:id="rId17"/>
    <p:sldId id="431" r:id="rId18"/>
    <p:sldId id="432" r:id="rId19"/>
    <p:sldId id="433" r:id="rId20"/>
    <p:sldId id="434" r:id="rId21"/>
    <p:sldId id="436" r:id="rId22"/>
    <p:sldId id="437" r:id="rId23"/>
    <p:sldId id="424" r:id="rId24"/>
    <p:sldId id="425" r:id="rId25"/>
    <p:sldId id="426" r:id="rId26"/>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66FF"/>
    <a:srgbClr val="FFFF99"/>
    <a:srgbClr val="FFFF00"/>
    <a:srgbClr val="FFFFCC"/>
    <a:srgbClr val="0000FF"/>
    <a:srgbClr val="006600"/>
    <a:srgbClr val="006666"/>
    <a:srgbClr val="0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52" autoAdjust="0"/>
    <p:restoredTop sz="94784" autoAdjust="0"/>
  </p:normalViewPr>
  <p:slideViewPr>
    <p:cSldViewPr>
      <p:cViewPr varScale="1">
        <p:scale>
          <a:sx n="69" d="100"/>
          <a:sy n="69" d="100"/>
        </p:scale>
        <p:origin x="-1242" y="-102"/>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p:scale>
          <a:sx n="100" d="100"/>
          <a:sy n="100" d="100"/>
        </p:scale>
        <p:origin x="-1794" y="-7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D2AB2C93-B32A-4685-BDE4-5C74BDFB8359}" type="datetime1">
              <a:rPr lang="en-US"/>
              <a:pPr>
                <a:defRPr/>
              </a:pPr>
              <a:t>7/17/2013</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E545C1EF-FF83-4C17-B866-B62F8284B411}"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169661703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79C349A8-27DC-4F42-A02E-921BCE5AEBBC}" type="datetime1">
              <a:rPr lang="en-US"/>
              <a:pPr>
                <a:defRPr/>
              </a:pPr>
              <a:t>7/17/2013</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2399DA74-0137-4918-B249-129F3D33780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149756629"/>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91A50483-FDFF-4FFA-89C2-97FF8099CDCB}" type="datetime6">
              <a:rPr lang="en-US" smtClean="0"/>
              <a:pPr/>
              <a:t>July 13</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2A1A2C6-7416-4FDD-8430-BECB5ECAC2FB}"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3555"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3556" name="Rectangle 7"/>
          <p:cNvSpPr>
            <a:spLocks noGrp="1" noChangeArrowheads="1"/>
          </p:cNvSpPr>
          <p:nvPr>
            <p:ph type="sldNum" sz="quarter" idx="5"/>
          </p:nvPr>
        </p:nvSpPr>
        <p:spPr>
          <a:xfrm>
            <a:off x="2901950" y="8942388"/>
            <a:ext cx="792163" cy="184666"/>
          </a:xfrm>
          <a:noFill/>
        </p:spPr>
        <p:txBody>
          <a:bodyPr/>
          <a:lstStyle/>
          <a:p>
            <a:r>
              <a:rPr lang="en-US" smtClean="0"/>
              <a:t>Page </a:t>
            </a:r>
            <a:fld id="{942E30C1-DB3D-4281-A73B-E9BCE4F529A9}" type="slidenum">
              <a:rPr lang="en-US" smtClean="0"/>
              <a:pPr/>
              <a:t>3</a:t>
            </a:fld>
            <a:endParaRPr lang="en-US" smtClean="0"/>
          </a:p>
        </p:txBody>
      </p:sp>
      <p:sp>
        <p:nvSpPr>
          <p:cNvPr id="23557" name="Rectangle 2"/>
          <p:cNvSpPr txBox="1">
            <a:spLocks noGrp="1" noChangeArrowheads="1"/>
          </p:cNvSpPr>
          <p:nvPr/>
        </p:nvSpPr>
        <p:spPr bwMode="auto">
          <a:xfrm>
            <a:off x="3429000" y="96375"/>
            <a:ext cx="2783708" cy="216445"/>
          </a:xfrm>
          <a:prstGeom prst="rect">
            <a:avLst/>
          </a:prstGeom>
          <a:noFill/>
          <a:ln w="9525">
            <a:noFill/>
            <a:miter lim="800000"/>
            <a:headEnd/>
            <a:tailEnd/>
          </a:ln>
        </p:spPr>
        <p:txBody>
          <a:bodyPr lIns="0" tIns="0" rIns="0" bIns="0" anchor="b">
            <a:spAutoFit/>
          </a:bodyPr>
          <a:lstStyle/>
          <a:p>
            <a:pPr algn="r" defTabSz="913844"/>
            <a:r>
              <a:rPr lang="en-US" sz="1400" b="1" dirty="0"/>
              <a:t>doc.: IEEE 802.15-&lt;doc#&gt;</a:t>
            </a:r>
          </a:p>
        </p:txBody>
      </p:sp>
      <p:sp>
        <p:nvSpPr>
          <p:cNvPr id="23558" name="Rectangle 3"/>
          <p:cNvSpPr txBox="1">
            <a:spLocks noGrp="1" noChangeArrowheads="1"/>
          </p:cNvSpPr>
          <p:nvPr/>
        </p:nvSpPr>
        <p:spPr bwMode="auto">
          <a:xfrm>
            <a:off x="646863" y="96375"/>
            <a:ext cx="2706775" cy="216445"/>
          </a:xfrm>
          <a:prstGeom prst="rect">
            <a:avLst/>
          </a:prstGeom>
          <a:noFill/>
          <a:ln w="9525">
            <a:noFill/>
            <a:miter lim="800000"/>
            <a:headEnd/>
            <a:tailEnd/>
          </a:ln>
        </p:spPr>
        <p:txBody>
          <a:bodyPr lIns="0" tIns="0" rIns="0" bIns="0" anchor="b">
            <a:spAutoFit/>
          </a:bodyPr>
          <a:lstStyle/>
          <a:p>
            <a:pPr defTabSz="913844"/>
            <a:r>
              <a:rPr lang="en-US" sz="1400" b="1" dirty="0"/>
              <a:t>&lt;month year&gt;</a:t>
            </a:r>
          </a:p>
        </p:txBody>
      </p:sp>
      <p:sp>
        <p:nvSpPr>
          <p:cNvPr id="23559" name="Rectangle 6"/>
          <p:cNvSpPr txBox="1">
            <a:spLocks noGrp="1" noChangeArrowheads="1"/>
          </p:cNvSpPr>
          <p:nvPr/>
        </p:nvSpPr>
        <p:spPr bwMode="auto">
          <a:xfrm>
            <a:off x="3730451" y="8942214"/>
            <a:ext cx="2482257" cy="153250"/>
          </a:xfrm>
          <a:prstGeom prst="rect">
            <a:avLst/>
          </a:prstGeom>
          <a:noFill/>
          <a:ln w="9525">
            <a:noFill/>
            <a:miter lim="800000"/>
            <a:headEnd/>
            <a:tailEnd/>
          </a:ln>
        </p:spPr>
        <p:txBody>
          <a:bodyPr lIns="0" tIns="0" rIns="0" bIns="0">
            <a:spAutoFit/>
          </a:bodyPr>
          <a:lstStyle/>
          <a:p>
            <a:pPr marL="456922" lvl="4" algn="r" defTabSz="913844"/>
            <a:r>
              <a:rPr lang="en-US" sz="1000" dirty="0"/>
              <a:t>&lt;author&gt;, &lt;company&gt;</a:t>
            </a:r>
          </a:p>
        </p:txBody>
      </p:sp>
      <p:sp>
        <p:nvSpPr>
          <p:cNvPr id="23560"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r>
              <a:rPr lang="en-US" dirty="0"/>
              <a:t>Page </a:t>
            </a:r>
            <a:fld id="{D2DB9284-BFB2-4E9D-BDC7-F2C753DA799C}" type="slidenum">
              <a:rPr lang="en-US"/>
              <a:pPr algn="r" defTabSz="913844"/>
              <a:t>3</a:t>
            </a:fld>
            <a:endParaRPr lang="en-US" dirty="0"/>
          </a:p>
        </p:txBody>
      </p:sp>
      <p:sp>
        <p:nvSpPr>
          <p:cNvPr id="23561" name="Rectangle 2"/>
          <p:cNvSpPr>
            <a:spLocks noGrp="1" noRot="1" noChangeAspect="1" noChangeArrowheads="1" noTextEdit="1"/>
          </p:cNvSpPr>
          <p:nvPr>
            <p:ph type="sldImg"/>
          </p:nvPr>
        </p:nvSpPr>
        <p:spPr>
          <a:xfrm>
            <a:off x="1128713" y="698500"/>
            <a:ext cx="4600575" cy="3451225"/>
          </a:xfrm>
          <a:ln/>
        </p:spPr>
      </p:sp>
      <p:sp>
        <p:nvSpPr>
          <p:cNvPr id="23562" name="Rectangle 3"/>
          <p:cNvSpPr>
            <a:spLocks noGrp="1" noChangeArrowheads="1"/>
          </p:cNvSpPr>
          <p:nvPr>
            <p:ph type="body" idx="1"/>
          </p:nvPr>
        </p:nvSpPr>
        <p:spPr>
          <a:noFill/>
          <a:ln/>
        </p:spPr>
        <p:txBody>
          <a:bodyPr lIns="92060" tIns="46031" rIns="92060" bIns="46031"/>
          <a:lstStyle/>
          <a:p>
            <a:pPr defTabSz="907542"/>
            <a:endParaRPr lang="en-US" dirty="0"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7/17/2013</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7/17/2013</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7/17/2013</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7/17/2013</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dt" sz="quarter"/>
          </p:nvPr>
        </p:nvSpPr>
        <p:spPr>
          <a:xfrm>
            <a:off x="646113" y="94119"/>
            <a:ext cx="2708275" cy="215444"/>
          </a:xfrm>
          <a:extLst>
            <a:ext uri="{FAA26D3D-D897-4be2-8F04-BA451C77F1D7}">
              <ma14:placeholderFlag xmlns:ma14="http://schemas.microsoft.com/office/mac/drawingml/2011/main" xmlns="" val="1"/>
            </a:ext>
          </a:extLst>
        </p:spPr>
        <p:txBody>
          <a:bodyPr/>
          <a:lstStyle/>
          <a:p>
            <a:pPr>
              <a:defRPr/>
            </a:pPr>
            <a:r>
              <a:rPr lang="en-US"/>
              <a:t>07/15/10</a:t>
            </a:r>
          </a:p>
        </p:txBody>
      </p:sp>
      <p:sp>
        <p:nvSpPr>
          <p:cNvPr id="9" name="Rectangle 10"/>
          <p:cNvSpPr>
            <a:spLocks noGrp="1" noChangeArrowheads="1"/>
          </p:cNvSpPr>
          <p:nvPr>
            <p:ph type="sldNum" sz="quarter"/>
          </p:nvPr>
        </p:nvSpPr>
        <p:spPr>
          <a:xfrm>
            <a:off x="2901950" y="8942388"/>
            <a:ext cx="792163" cy="738664"/>
          </a:xfrm>
          <a:extLst>
            <a:ext uri="{FAA26D3D-D897-4be2-8F04-BA451C77F1D7}">
              <ma14:placeholderFlag xmlns:ma14="http://schemas.microsoft.com/office/mac/drawingml/2011/main" xmlns="" val="1"/>
            </a:ext>
          </a:extLst>
        </p:spPr>
        <p:txBody>
          <a:bodyPr/>
          <a:lstStyle>
            <a:lvl1pPr eaLnBrk="0" hangingPunct="0">
              <a:tabLst>
                <a:tab pos="723900" algn="l"/>
              </a:tabLst>
              <a:defRPr sz="1200">
                <a:solidFill>
                  <a:schemeClr val="bg1"/>
                </a:solidFill>
                <a:latin typeface="Times New Roman" pitchFamily="18" charset="0"/>
                <a:ea typeface="MS PGothic" pitchFamily="34" charset="-128"/>
              </a:defRPr>
            </a:lvl1pPr>
            <a:lvl2pPr eaLnBrk="0" hangingPunct="0">
              <a:tabLst>
                <a:tab pos="723900" algn="l"/>
              </a:tabLst>
              <a:defRPr sz="1200">
                <a:solidFill>
                  <a:schemeClr val="bg1"/>
                </a:solidFill>
                <a:latin typeface="Times New Roman" pitchFamily="18" charset="0"/>
                <a:ea typeface="MS PGothic" pitchFamily="34" charset="-128"/>
              </a:defRPr>
            </a:lvl2pPr>
            <a:lvl3pPr eaLnBrk="0" hangingPunct="0">
              <a:tabLst>
                <a:tab pos="723900" algn="l"/>
              </a:tabLst>
              <a:defRPr sz="1200">
                <a:solidFill>
                  <a:schemeClr val="bg1"/>
                </a:solidFill>
                <a:latin typeface="Times New Roman" pitchFamily="18" charset="0"/>
                <a:ea typeface="MS PGothic" pitchFamily="34" charset="-128"/>
              </a:defRPr>
            </a:lvl3pPr>
            <a:lvl4pPr eaLnBrk="0" hangingPunct="0">
              <a:tabLst>
                <a:tab pos="723900" algn="l"/>
              </a:tabLst>
              <a:defRPr sz="1200">
                <a:solidFill>
                  <a:schemeClr val="bg1"/>
                </a:solidFill>
                <a:latin typeface="Times New Roman" pitchFamily="18" charset="0"/>
                <a:ea typeface="MS PGothic" pitchFamily="34" charset="-128"/>
              </a:defRPr>
            </a:lvl4pPr>
            <a:lvl5pPr eaLnBrk="0" hangingPunct="0">
              <a:tabLst>
                <a:tab pos="723900"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Lst>
              <a:defRPr sz="1200">
                <a:solidFill>
                  <a:schemeClr val="bg1"/>
                </a:solidFill>
                <a:latin typeface="Times New Roman" pitchFamily="18" charset="0"/>
                <a:ea typeface="MS PGothic" pitchFamily="34" charset="-128"/>
              </a:defRPr>
            </a:lvl9pPr>
          </a:lstStyle>
          <a:p>
            <a:pPr eaLnBrk="1" hangingPunct="1"/>
            <a:r>
              <a:rPr lang="en-US" altLang="ja-JP" sz="2400">
                <a:solidFill>
                  <a:srgbClr val="000000"/>
                </a:solidFill>
              </a:rPr>
              <a:t>Page </a:t>
            </a:r>
            <a:fld id="{EECC1D57-5604-4E21-BF0B-C5EE4107A089}" type="slidenum">
              <a:rPr lang="en-US" altLang="ja-JP" sz="2400">
                <a:solidFill>
                  <a:srgbClr val="000000"/>
                </a:solidFill>
              </a:rPr>
              <a:pPr eaLnBrk="1" hangingPunct="1"/>
              <a:t>18</a:t>
            </a:fld>
            <a:endParaRPr lang="en-US" altLang="ja-JP" sz="2400">
              <a:solidFill>
                <a:srgbClr val="000000"/>
              </a:solidFill>
            </a:endParaRPr>
          </a:p>
        </p:txBody>
      </p:sp>
      <p:sp>
        <p:nvSpPr>
          <p:cNvPr id="17409" name="Text Box 1"/>
          <p:cNvSpPr txBox="1">
            <a:spLocks noChangeArrowheads="1"/>
          </p:cNvSpPr>
          <p:nvPr/>
        </p:nvSpPr>
        <p:spPr bwMode="auto">
          <a:xfrm>
            <a:off x="646113" y="93647"/>
            <a:ext cx="2705100" cy="2111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9pPr>
          </a:lstStyle>
          <a:p>
            <a:pPr>
              <a:buClrTx/>
              <a:buFontTx/>
              <a:buNone/>
              <a:defRPr/>
            </a:pPr>
            <a:r>
              <a:rPr lang="en-US" sz="1400" b="1" smtClean="0">
                <a:solidFill>
                  <a:srgbClr val="000000"/>
                </a:solidFill>
              </a:rPr>
              <a:t>07/15/10</a:t>
            </a:r>
          </a:p>
        </p:txBody>
      </p:sp>
      <p:sp>
        <p:nvSpPr>
          <p:cNvPr id="17410" name="Text Box 2"/>
          <p:cNvSpPr txBox="1">
            <a:spLocks noChangeArrowheads="1"/>
          </p:cNvSpPr>
          <p:nvPr/>
        </p:nvSpPr>
        <p:spPr bwMode="auto">
          <a:xfrm>
            <a:off x="2901950" y="8940851"/>
            <a:ext cx="788988" cy="7301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ClrTx/>
              <a:buFontTx/>
              <a:buNone/>
            </a:pPr>
            <a:r>
              <a:rPr lang="en-US" altLang="ja-JP" sz="2400">
                <a:solidFill>
                  <a:srgbClr val="000000"/>
                </a:solidFill>
              </a:rPr>
              <a:t>Page </a:t>
            </a:r>
            <a:fld id="{AECEBDE7-2884-46F1-9F57-649BF3417782}" type="slidenum">
              <a:rPr lang="en-US" altLang="ja-JP" sz="2400">
                <a:solidFill>
                  <a:srgbClr val="000000"/>
                </a:solidFill>
              </a:rPr>
              <a:pPr algn="r" eaLnBrk="1" hangingPunct="1">
                <a:buClrTx/>
                <a:buFontTx/>
                <a:buNone/>
              </a:pPr>
              <a:t>18</a:t>
            </a:fld>
            <a:endParaRPr lang="en-US" altLang="ja-JP" sz="2400">
              <a:solidFill>
                <a:srgbClr val="000000"/>
              </a:solidFill>
            </a:endParaRPr>
          </a:p>
        </p:txBody>
      </p:sp>
      <p:sp>
        <p:nvSpPr>
          <p:cNvPr id="17411" name="Text Box 3"/>
          <p:cNvSpPr txBox="1">
            <a:spLocks noChangeArrowheads="1"/>
          </p:cNvSpPr>
          <p:nvPr/>
        </p:nvSpPr>
        <p:spPr bwMode="auto">
          <a:xfrm>
            <a:off x="646114" y="94066"/>
            <a:ext cx="2708275"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9pPr>
          </a:lstStyle>
          <a:p>
            <a:pPr>
              <a:buClrTx/>
              <a:buFontTx/>
              <a:buNone/>
              <a:defRPr/>
            </a:pPr>
            <a:r>
              <a:rPr lang="en-US" sz="1400" b="1" smtClean="0">
                <a:solidFill>
                  <a:srgbClr val="000000"/>
                </a:solidFill>
              </a:rPr>
              <a:t>Jul 15, 2010</a:t>
            </a:r>
          </a:p>
        </p:txBody>
      </p:sp>
      <p:sp>
        <p:nvSpPr>
          <p:cNvPr id="17412" name="Text Box 4"/>
          <p:cNvSpPr txBox="1">
            <a:spLocks noChangeArrowheads="1"/>
          </p:cNvSpPr>
          <p:nvPr/>
        </p:nvSpPr>
        <p:spPr bwMode="auto">
          <a:xfrm>
            <a:off x="2901951" y="8940851"/>
            <a:ext cx="792163"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ClrTx/>
              <a:buFontTx/>
              <a:buNone/>
            </a:pPr>
            <a:r>
              <a:rPr lang="en-US" altLang="ja-JP">
                <a:solidFill>
                  <a:srgbClr val="000000"/>
                </a:solidFill>
              </a:rPr>
              <a:t>Page </a:t>
            </a:r>
            <a:fld id="{42E300D8-F975-42BA-8DD5-684601D2ABF9}" type="slidenum">
              <a:rPr lang="en-US" altLang="ja-JP">
                <a:solidFill>
                  <a:srgbClr val="000000"/>
                </a:solidFill>
              </a:rPr>
              <a:pPr algn="r" eaLnBrk="1" hangingPunct="1">
                <a:buClrTx/>
                <a:buFontTx/>
                <a:buNone/>
              </a:pPr>
              <a:t>18</a:t>
            </a:fld>
            <a:endParaRPr lang="en-US" altLang="ja-JP">
              <a:solidFill>
                <a:srgbClr val="000000"/>
              </a:solidFill>
            </a:endParaRPr>
          </a:p>
        </p:txBody>
      </p:sp>
      <p:sp>
        <p:nvSpPr>
          <p:cNvPr id="17413" name="Text Box 5"/>
          <p:cNvSpPr>
            <a:spLocks noGrp="1" noRot="1" noChangeAspect="1" noChangeArrowheads="1"/>
          </p:cNvSpPr>
          <p:nvPr>
            <p:ph type="sldImg"/>
          </p:nvPr>
        </p:nvSpPr>
        <p:spPr>
          <a:xfrm>
            <a:off x="1130300" y="698500"/>
            <a:ext cx="4602163" cy="3451225"/>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17414" name="Text Box 6"/>
          <p:cNvSpPr>
            <a:spLocks noGrp="1" noChangeArrowheads="1"/>
          </p:cNvSpPr>
          <p:nvPr>
            <p:ph type="body" idx="1"/>
          </p:nvPr>
        </p:nvSpPr>
        <p:spPr>
          <a:xfrm>
            <a:off x="914400" y="4387096"/>
            <a:ext cx="5024438" cy="4152186"/>
          </a:xfrm>
          <a:no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dt" sz="quarter"/>
          </p:nvPr>
        </p:nvSpPr>
        <p:spPr>
          <a:xfrm>
            <a:off x="646113" y="94119"/>
            <a:ext cx="2708275" cy="215444"/>
          </a:xfrm>
          <a:extLst>
            <a:ext uri="{FAA26D3D-D897-4be2-8F04-BA451C77F1D7}">
              <ma14:placeholderFlag xmlns:ma14="http://schemas.microsoft.com/office/mac/drawingml/2011/main" xmlns="" val="1"/>
            </a:ext>
          </a:extLst>
        </p:spPr>
        <p:txBody>
          <a:bodyPr/>
          <a:lstStyle/>
          <a:p>
            <a:pPr>
              <a:defRPr/>
            </a:pPr>
            <a:r>
              <a:rPr lang="en-US"/>
              <a:t>07/15/10</a:t>
            </a:r>
          </a:p>
        </p:txBody>
      </p:sp>
      <p:sp>
        <p:nvSpPr>
          <p:cNvPr id="9" name="Rectangle 10"/>
          <p:cNvSpPr>
            <a:spLocks noGrp="1" noChangeArrowheads="1"/>
          </p:cNvSpPr>
          <p:nvPr>
            <p:ph type="sldNum" sz="quarter"/>
          </p:nvPr>
        </p:nvSpPr>
        <p:spPr>
          <a:xfrm>
            <a:off x="2901950" y="8942388"/>
            <a:ext cx="792163" cy="738664"/>
          </a:xfrm>
          <a:extLst>
            <a:ext uri="{FAA26D3D-D897-4be2-8F04-BA451C77F1D7}">
              <ma14:placeholderFlag xmlns:ma14="http://schemas.microsoft.com/office/mac/drawingml/2011/main" xmlns="" val="1"/>
            </a:ext>
          </a:extLst>
        </p:spPr>
        <p:txBody>
          <a:bodyPr/>
          <a:lstStyle>
            <a:lvl1pPr eaLnBrk="0" hangingPunct="0">
              <a:tabLst>
                <a:tab pos="723900" algn="l"/>
              </a:tabLst>
              <a:defRPr sz="1200">
                <a:solidFill>
                  <a:schemeClr val="bg1"/>
                </a:solidFill>
                <a:latin typeface="Times New Roman" pitchFamily="18" charset="0"/>
                <a:ea typeface="MS PGothic" pitchFamily="34" charset="-128"/>
              </a:defRPr>
            </a:lvl1pPr>
            <a:lvl2pPr eaLnBrk="0" hangingPunct="0">
              <a:tabLst>
                <a:tab pos="723900" algn="l"/>
              </a:tabLst>
              <a:defRPr sz="1200">
                <a:solidFill>
                  <a:schemeClr val="bg1"/>
                </a:solidFill>
                <a:latin typeface="Times New Roman" pitchFamily="18" charset="0"/>
                <a:ea typeface="MS PGothic" pitchFamily="34" charset="-128"/>
              </a:defRPr>
            </a:lvl2pPr>
            <a:lvl3pPr eaLnBrk="0" hangingPunct="0">
              <a:tabLst>
                <a:tab pos="723900" algn="l"/>
              </a:tabLst>
              <a:defRPr sz="1200">
                <a:solidFill>
                  <a:schemeClr val="bg1"/>
                </a:solidFill>
                <a:latin typeface="Times New Roman" pitchFamily="18" charset="0"/>
                <a:ea typeface="MS PGothic" pitchFamily="34" charset="-128"/>
              </a:defRPr>
            </a:lvl3pPr>
            <a:lvl4pPr eaLnBrk="0" hangingPunct="0">
              <a:tabLst>
                <a:tab pos="723900" algn="l"/>
              </a:tabLst>
              <a:defRPr sz="1200">
                <a:solidFill>
                  <a:schemeClr val="bg1"/>
                </a:solidFill>
                <a:latin typeface="Times New Roman" pitchFamily="18" charset="0"/>
                <a:ea typeface="MS PGothic" pitchFamily="34" charset="-128"/>
              </a:defRPr>
            </a:lvl4pPr>
            <a:lvl5pPr eaLnBrk="0" hangingPunct="0">
              <a:tabLst>
                <a:tab pos="723900"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Lst>
              <a:defRPr sz="1200">
                <a:solidFill>
                  <a:schemeClr val="bg1"/>
                </a:solidFill>
                <a:latin typeface="Times New Roman" pitchFamily="18" charset="0"/>
                <a:ea typeface="MS PGothic" pitchFamily="34" charset="-128"/>
              </a:defRPr>
            </a:lvl9pPr>
          </a:lstStyle>
          <a:p>
            <a:pPr eaLnBrk="1" hangingPunct="1"/>
            <a:r>
              <a:rPr lang="en-US" altLang="ja-JP" sz="2400">
                <a:solidFill>
                  <a:srgbClr val="000000"/>
                </a:solidFill>
              </a:rPr>
              <a:t>Page </a:t>
            </a:r>
            <a:fld id="{69B76CBD-75B9-4359-B818-212A9F1F4380}" type="slidenum">
              <a:rPr lang="en-US" altLang="ja-JP" sz="2400">
                <a:solidFill>
                  <a:srgbClr val="000000"/>
                </a:solidFill>
              </a:rPr>
              <a:pPr eaLnBrk="1" hangingPunct="1"/>
              <a:t>19</a:t>
            </a:fld>
            <a:endParaRPr lang="en-US" altLang="ja-JP" sz="2400">
              <a:solidFill>
                <a:srgbClr val="000000"/>
              </a:solidFill>
            </a:endParaRPr>
          </a:p>
        </p:txBody>
      </p:sp>
      <p:sp>
        <p:nvSpPr>
          <p:cNvPr id="17409" name="Text Box 1"/>
          <p:cNvSpPr txBox="1">
            <a:spLocks noChangeArrowheads="1"/>
          </p:cNvSpPr>
          <p:nvPr/>
        </p:nvSpPr>
        <p:spPr bwMode="auto">
          <a:xfrm>
            <a:off x="646113" y="93647"/>
            <a:ext cx="2705100" cy="2111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9pPr>
          </a:lstStyle>
          <a:p>
            <a:pPr>
              <a:buClrTx/>
              <a:buFontTx/>
              <a:buNone/>
              <a:defRPr/>
            </a:pPr>
            <a:r>
              <a:rPr lang="en-US" sz="1400" b="1" smtClean="0">
                <a:solidFill>
                  <a:srgbClr val="000000"/>
                </a:solidFill>
              </a:rPr>
              <a:t>07/15/10</a:t>
            </a:r>
          </a:p>
        </p:txBody>
      </p:sp>
      <p:sp>
        <p:nvSpPr>
          <p:cNvPr id="17410" name="Text Box 2"/>
          <p:cNvSpPr txBox="1">
            <a:spLocks noChangeArrowheads="1"/>
          </p:cNvSpPr>
          <p:nvPr/>
        </p:nvSpPr>
        <p:spPr bwMode="auto">
          <a:xfrm>
            <a:off x="2901950" y="8940851"/>
            <a:ext cx="788988" cy="7301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ClrTx/>
              <a:buFontTx/>
              <a:buNone/>
            </a:pPr>
            <a:r>
              <a:rPr lang="en-US" altLang="ja-JP" sz="2400">
                <a:solidFill>
                  <a:srgbClr val="000000"/>
                </a:solidFill>
              </a:rPr>
              <a:t>Page </a:t>
            </a:r>
            <a:fld id="{CBE4E55E-3741-489C-9783-75FF8F85A090}" type="slidenum">
              <a:rPr lang="en-US" altLang="ja-JP" sz="2400">
                <a:solidFill>
                  <a:srgbClr val="000000"/>
                </a:solidFill>
              </a:rPr>
              <a:pPr algn="r" eaLnBrk="1" hangingPunct="1">
                <a:buClrTx/>
                <a:buFontTx/>
                <a:buNone/>
              </a:pPr>
              <a:t>19</a:t>
            </a:fld>
            <a:endParaRPr lang="en-US" altLang="ja-JP" sz="2400">
              <a:solidFill>
                <a:srgbClr val="000000"/>
              </a:solidFill>
            </a:endParaRPr>
          </a:p>
        </p:txBody>
      </p:sp>
      <p:sp>
        <p:nvSpPr>
          <p:cNvPr id="17411" name="Text Box 3"/>
          <p:cNvSpPr txBox="1">
            <a:spLocks noChangeArrowheads="1"/>
          </p:cNvSpPr>
          <p:nvPr/>
        </p:nvSpPr>
        <p:spPr bwMode="auto">
          <a:xfrm>
            <a:off x="646114" y="94066"/>
            <a:ext cx="2708275"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9pPr>
          </a:lstStyle>
          <a:p>
            <a:pPr>
              <a:buClrTx/>
              <a:buFontTx/>
              <a:buNone/>
              <a:defRPr/>
            </a:pPr>
            <a:r>
              <a:rPr lang="en-US" sz="1400" b="1" smtClean="0">
                <a:solidFill>
                  <a:srgbClr val="000000"/>
                </a:solidFill>
              </a:rPr>
              <a:t>Jul 15, 2010</a:t>
            </a:r>
          </a:p>
        </p:txBody>
      </p:sp>
      <p:sp>
        <p:nvSpPr>
          <p:cNvPr id="17412" name="Text Box 4"/>
          <p:cNvSpPr txBox="1">
            <a:spLocks noChangeArrowheads="1"/>
          </p:cNvSpPr>
          <p:nvPr/>
        </p:nvSpPr>
        <p:spPr bwMode="auto">
          <a:xfrm>
            <a:off x="2901951" y="8940851"/>
            <a:ext cx="792163"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ClrTx/>
              <a:buFontTx/>
              <a:buNone/>
            </a:pPr>
            <a:r>
              <a:rPr lang="en-US" altLang="ja-JP">
                <a:solidFill>
                  <a:srgbClr val="000000"/>
                </a:solidFill>
              </a:rPr>
              <a:t>Page </a:t>
            </a:r>
            <a:fld id="{261AB6FC-76FF-4A16-9815-CC777E727D46}" type="slidenum">
              <a:rPr lang="en-US" altLang="ja-JP">
                <a:solidFill>
                  <a:srgbClr val="000000"/>
                </a:solidFill>
              </a:rPr>
              <a:pPr algn="r" eaLnBrk="1" hangingPunct="1">
                <a:buClrTx/>
                <a:buFontTx/>
                <a:buNone/>
              </a:pPr>
              <a:t>19</a:t>
            </a:fld>
            <a:endParaRPr lang="en-US" altLang="ja-JP">
              <a:solidFill>
                <a:srgbClr val="000000"/>
              </a:solidFill>
            </a:endParaRPr>
          </a:p>
        </p:txBody>
      </p:sp>
      <p:sp>
        <p:nvSpPr>
          <p:cNvPr id="17413" name="Text Box 5"/>
          <p:cNvSpPr>
            <a:spLocks noGrp="1" noRot="1" noChangeAspect="1" noChangeArrowheads="1"/>
          </p:cNvSpPr>
          <p:nvPr>
            <p:ph type="sldImg"/>
          </p:nvPr>
        </p:nvSpPr>
        <p:spPr>
          <a:xfrm>
            <a:off x="1130300" y="698500"/>
            <a:ext cx="4602163" cy="3451225"/>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17414" name="Text Box 6"/>
          <p:cNvSpPr>
            <a:spLocks noGrp="1" noChangeArrowheads="1"/>
          </p:cNvSpPr>
          <p:nvPr>
            <p:ph type="body" idx="1"/>
          </p:nvPr>
        </p:nvSpPr>
        <p:spPr>
          <a:xfrm>
            <a:off x="914400" y="4387096"/>
            <a:ext cx="5024438" cy="4152186"/>
          </a:xfrm>
          <a:no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dt" sz="quarter"/>
          </p:nvPr>
        </p:nvSpPr>
        <p:spPr>
          <a:xfrm>
            <a:off x="646113" y="94119"/>
            <a:ext cx="2708275" cy="215444"/>
          </a:xfrm>
          <a:extLst>
            <a:ext uri="{FAA26D3D-D897-4be2-8F04-BA451C77F1D7}">
              <ma14:placeholderFlag xmlns:ma14="http://schemas.microsoft.com/office/mac/drawingml/2011/main" xmlns="" val="1"/>
            </a:ext>
          </a:extLst>
        </p:spPr>
        <p:txBody>
          <a:bodyPr/>
          <a:lstStyle/>
          <a:p>
            <a:pPr>
              <a:defRPr/>
            </a:pPr>
            <a:r>
              <a:rPr lang="en-US"/>
              <a:t>07/15/10</a:t>
            </a:r>
          </a:p>
        </p:txBody>
      </p:sp>
      <p:sp>
        <p:nvSpPr>
          <p:cNvPr id="9" name="Rectangle 10"/>
          <p:cNvSpPr>
            <a:spLocks noGrp="1" noChangeArrowheads="1"/>
          </p:cNvSpPr>
          <p:nvPr>
            <p:ph type="sldNum" sz="quarter"/>
          </p:nvPr>
        </p:nvSpPr>
        <p:spPr>
          <a:xfrm>
            <a:off x="2901950" y="8942388"/>
            <a:ext cx="792163" cy="738664"/>
          </a:xfrm>
          <a:extLst>
            <a:ext uri="{FAA26D3D-D897-4be2-8F04-BA451C77F1D7}">
              <ma14:placeholderFlag xmlns:ma14="http://schemas.microsoft.com/office/mac/drawingml/2011/main" xmlns="" val="1"/>
            </a:ext>
          </a:extLst>
        </p:spPr>
        <p:txBody>
          <a:bodyPr/>
          <a:lstStyle>
            <a:lvl1pPr eaLnBrk="0" hangingPunct="0">
              <a:tabLst>
                <a:tab pos="723900" algn="l"/>
              </a:tabLst>
              <a:defRPr sz="1200">
                <a:solidFill>
                  <a:schemeClr val="bg1"/>
                </a:solidFill>
                <a:latin typeface="Times New Roman" pitchFamily="18" charset="0"/>
                <a:ea typeface="MS PGothic" pitchFamily="34" charset="-128"/>
              </a:defRPr>
            </a:lvl1pPr>
            <a:lvl2pPr eaLnBrk="0" hangingPunct="0">
              <a:tabLst>
                <a:tab pos="723900" algn="l"/>
              </a:tabLst>
              <a:defRPr sz="1200">
                <a:solidFill>
                  <a:schemeClr val="bg1"/>
                </a:solidFill>
                <a:latin typeface="Times New Roman" pitchFamily="18" charset="0"/>
                <a:ea typeface="MS PGothic" pitchFamily="34" charset="-128"/>
              </a:defRPr>
            </a:lvl2pPr>
            <a:lvl3pPr eaLnBrk="0" hangingPunct="0">
              <a:tabLst>
                <a:tab pos="723900" algn="l"/>
              </a:tabLst>
              <a:defRPr sz="1200">
                <a:solidFill>
                  <a:schemeClr val="bg1"/>
                </a:solidFill>
                <a:latin typeface="Times New Roman" pitchFamily="18" charset="0"/>
                <a:ea typeface="MS PGothic" pitchFamily="34" charset="-128"/>
              </a:defRPr>
            </a:lvl3pPr>
            <a:lvl4pPr eaLnBrk="0" hangingPunct="0">
              <a:tabLst>
                <a:tab pos="723900" algn="l"/>
              </a:tabLst>
              <a:defRPr sz="1200">
                <a:solidFill>
                  <a:schemeClr val="bg1"/>
                </a:solidFill>
                <a:latin typeface="Times New Roman" pitchFamily="18" charset="0"/>
                <a:ea typeface="MS PGothic" pitchFamily="34" charset="-128"/>
              </a:defRPr>
            </a:lvl4pPr>
            <a:lvl5pPr eaLnBrk="0" hangingPunct="0">
              <a:tabLst>
                <a:tab pos="723900"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Lst>
              <a:defRPr sz="1200">
                <a:solidFill>
                  <a:schemeClr val="bg1"/>
                </a:solidFill>
                <a:latin typeface="Times New Roman" pitchFamily="18" charset="0"/>
                <a:ea typeface="MS PGothic" pitchFamily="34" charset="-128"/>
              </a:defRPr>
            </a:lvl9pPr>
          </a:lstStyle>
          <a:p>
            <a:pPr eaLnBrk="1" hangingPunct="1"/>
            <a:r>
              <a:rPr lang="en-US" altLang="ja-JP" sz="2400">
                <a:solidFill>
                  <a:srgbClr val="000000"/>
                </a:solidFill>
              </a:rPr>
              <a:t>Page </a:t>
            </a:r>
            <a:fld id="{59CF30FC-2AB8-4627-8972-81544514858A}" type="slidenum">
              <a:rPr lang="en-US" altLang="ja-JP" sz="2400">
                <a:solidFill>
                  <a:srgbClr val="000000"/>
                </a:solidFill>
              </a:rPr>
              <a:pPr eaLnBrk="1" hangingPunct="1"/>
              <a:t>20</a:t>
            </a:fld>
            <a:endParaRPr lang="en-US" altLang="ja-JP" sz="2400">
              <a:solidFill>
                <a:srgbClr val="000000"/>
              </a:solidFill>
            </a:endParaRPr>
          </a:p>
        </p:txBody>
      </p:sp>
      <p:sp>
        <p:nvSpPr>
          <p:cNvPr id="17409" name="Text Box 1"/>
          <p:cNvSpPr txBox="1">
            <a:spLocks noChangeArrowheads="1"/>
          </p:cNvSpPr>
          <p:nvPr/>
        </p:nvSpPr>
        <p:spPr bwMode="auto">
          <a:xfrm>
            <a:off x="646113" y="93647"/>
            <a:ext cx="2705100" cy="2111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9pPr>
          </a:lstStyle>
          <a:p>
            <a:pPr>
              <a:buClrTx/>
              <a:buFontTx/>
              <a:buNone/>
              <a:defRPr/>
            </a:pPr>
            <a:r>
              <a:rPr lang="en-US" sz="1400" b="1" smtClean="0">
                <a:solidFill>
                  <a:srgbClr val="000000"/>
                </a:solidFill>
              </a:rPr>
              <a:t>07/15/10</a:t>
            </a:r>
          </a:p>
        </p:txBody>
      </p:sp>
      <p:sp>
        <p:nvSpPr>
          <p:cNvPr id="17410" name="Text Box 2"/>
          <p:cNvSpPr txBox="1">
            <a:spLocks noChangeArrowheads="1"/>
          </p:cNvSpPr>
          <p:nvPr/>
        </p:nvSpPr>
        <p:spPr bwMode="auto">
          <a:xfrm>
            <a:off x="2901950" y="8940851"/>
            <a:ext cx="788988" cy="7301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ClrTx/>
              <a:buFontTx/>
              <a:buNone/>
            </a:pPr>
            <a:r>
              <a:rPr lang="en-US" altLang="ja-JP" sz="2400">
                <a:solidFill>
                  <a:srgbClr val="000000"/>
                </a:solidFill>
              </a:rPr>
              <a:t>Page </a:t>
            </a:r>
            <a:fld id="{EEE77F5E-0681-4594-AF89-37A49B987002}" type="slidenum">
              <a:rPr lang="en-US" altLang="ja-JP" sz="2400">
                <a:solidFill>
                  <a:srgbClr val="000000"/>
                </a:solidFill>
              </a:rPr>
              <a:pPr algn="r" eaLnBrk="1" hangingPunct="1">
                <a:buClrTx/>
                <a:buFontTx/>
                <a:buNone/>
              </a:pPr>
              <a:t>20</a:t>
            </a:fld>
            <a:endParaRPr lang="en-US" altLang="ja-JP" sz="2400">
              <a:solidFill>
                <a:srgbClr val="000000"/>
              </a:solidFill>
            </a:endParaRPr>
          </a:p>
        </p:txBody>
      </p:sp>
      <p:sp>
        <p:nvSpPr>
          <p:cNvPr id="17411" name="Text Box 3"/>
          <p:cNvSpPr txBox="1">
            <a:spLocks noChangeArrowheads="1"/>
          </p:cNvSpPr>
          <p:nvPr/>
        </p:nvSpPr>
        <p:spPr bwMode="auto">
          <a:xfrm>
            <a:off x="646114" y="94066"/>
            <a:ext cx="2708275"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9pPr>
          </a:lstStyle>
          <a:p>
            <a:pPr>
              <a:buClrTx/>
              <a:buFontTx/>
              <a:buNone/>
              <a:defRPr/>
            </a:pPr>
            <a:r>
              <a:rPr lang="en-US" sz="1400" b="1" smtClean="0">
                <a:solidFill>
                  <a:srgbClr val="000000"/>
                </a:solidFill>
              </a:rPr>
              <a:t>Jul 15, 2010</a:t>
            </a:r>
          </a:p>
        </p:txBody>
      </p:sp>
      <p:sp>
        <p:nvSpPr>
          <p:cNvPr id="17412" name="Text Box 4"/>
          <p:cNvSpPr txBox="1">
            <a:spLocks noChangeArrowheads="1"/>
          </p:cNvSpPr>
          <p:nvPr/>
        </p:nvSpPr>
        <p:spPr bwMode="auto">
          <a:xfrm>
            <a:off x="2901951" y="8940851"/>
            <a:ext cx="792163"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ClrTx/>
              <a:buFontTx/>
              <a:buNone/>
            </a:pPr>
            <a:r>
              <a:rPr lang="en-US" altLang="ja-JP">
                <a:solidFill>
                  <a:srgbClr val="000000"/>
                </a:solidFill>
              </a:rPr>
              <a:t>Page </a:t>
            </a:r>
            <a:fld id="{8BA1FDBA-0FB9-47DA-B56D-8CCC973BEB7A}" type="slidenum">
              <a:rPr lang="en-US" altLang="ja-JP">
                <a:solidFill>
                  <a:srgbClr val="000000"/>
                </a:solidFill>
              </a:rPr>
              <a:pPr algn="r" eaLnBrk="1" hangingPunct="1">
                <a:buClrTx/>
                <a:buFontTx/>
                <a:buNone/>
              </a:pPr>
              <a:t>20</a:t>
            </a:fld>
            <a:endParaRPr lang="en-US" altLang="ja-JP">
              <a:solidFill>
                <a:srgbClr val="000000"/>
              </a:solidFill>
            </a:endParaRPr>
          </a:p>
        </p:txBody>
      </p:sp>
      <p:sp>
        <p:nvSpPr>
          <p:cNvPr id="17413" name="Text Box 5"/>
          <p:cNvSpPr>
            <a:spLocks noGrp="1" noRot="1" noChangeAspect="1" noChangeArrowheads="1"/>
          </p:cNvSpPr>
          <p:nvPr>
            <p:ph type="sldImg"/>
          </p:nvPr>
        </p:nvSpPr>
        <p:spPr>
          <a:xfrm>
            <a:off x="1130300" y="698500"/>
            <a:ext cx="4602163" cy="3451225"/>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17414" name="Text Box 6"/>
          <p:cNvSpPr>
            <a:spLocks noGrp="1" noChangeArrowheads="1"/>
          </p:cNvSpPr>
          <p:nvPr>
            <p:ph type="body" idx="1"/>
          </p:nvPr>
        </p:nvSpPr>
        <p:spPr>
          <a:xfrm>
            <a:off x="914400" y="4387096"/>
            <a:ext cx="5024438" cy="4152186"/>
          </a:xfrm>
          <a:no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ADB34FA-9B3D-429A-B21E-432F5C7AF7AF}"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July 2013</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3C6CD8E-7398-4044-B86B-E4A9E62BAE0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July 2013</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CB5BB5AA-B914-424B-8483-AEC25C5EC0B0}"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July 2013</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381000"/>
            <a:ext cx="1600200" cy="212725"/>
          </a:xfrm>
          <a:prstGeom prst="rect">
            <a:avLst/>
          </a:prstGeom>
        </p:spPr>
        <p:txBody>
          <a:bodyPr vert="horz" wrap="square" lIns="91440" tIns="45720" rIns="91440" bIns="45720" numCol="1" anchor="t" anchorCtr="0" compatLnSpc="1">
            <a:prstTxWarp prst="textNoShape">
              <a:avLst/>
            </a:prstTxWarp>
          </a:bodyPr>
          <a:lstStyle>
            <a:lvl1pPr eaLnBrk="0" hangingPunct="0">
              <a:defRPr smtClean="0">
                <a:cs typeface="Arial" charset="0"/>
              </a:defRPr>
            </a:lvl1pPr>
          </a:lstStyle>
          <a:p>
            <a:pPr>
              <a:defRPr/>
            </a:pPr>
            <a:endParaRPr lang="ko-KR" altLang="ko-KR"/>
          </a:p>
        </p:txBody>
      </p:sp>
      <p:sp>
        <p:nvSpPr>
          <p:cNvPr id="6" name="Footer Placeholder 5"/>
          <p:cNvSpPr>
            <a:spLocks noGrp="1"/>
          </p:cNvSpPr>
          <p:nvPr>
            <p:ph type="ftr" sz="quarter" idx="11"/>
          </p:nvPr>
        </p:nvSpPr>
        <p:spPr/>
        <p:txBody>
          <a:bodyPr/>
          <a:lstStyle>
            <a:lvl1pPr>
              <a:defRPr/>
            </a:lvl1pPr>
          </a:lstStyle>
          <a:p>
            <a:pPr>
              <a:defRPr/>
            </a:pPr>
            <a:r>
              <a:rPr lang="en-US"/>
              <a:t>Bob Heile, ZigBee Alliance</a:t>
            </a:r>
          </a:p>
        </p:txBody>
      </p:sp>
      <p:sp>
        <p:nvSpPr>
          <p:cNvPr id="7" name="Slide Number Placeholder 6"/>
          <p:cNvSpPr>
            <a:spLocks noGrp="1"/>
          </p:cNvSpPr>
          <p:nvPr>
            <p:ph type="sldNum" sz="quarter" idx="12"/>
          </p:nvPr>
        </p:nvSpPr>
        <p:spPr/>
        <p:txBody>
          <a:bodyPr/>
          <a:lstStyle>
            <a:lvl1pPr>
              <a:defRPr smtClean="0"/>
            </a:lvl1pPr>
          </a:lstStyle>
          <a:p>
            <a:pPr>
              <a:defRPr/>
            </a:pPr>
            <a:r>
              <a:rPr lang="en-US" altLang="ko-KR"/>
              <a:t>Slide </a:t>
            </a:r>
            <a:fld id="{DD4235B3-BB5E-4809-B59B-27715C33CBCB}" type="slidenum">
              <a:rPr lang="en-US" altLang="ko-KR"/>
              <a:pPr>
                <a:defRPr/>
              </a:pPr>
              <a:t>‹#›</a:t>
            </a:fld>
            <a:endParaRPr lang="en-US" altLang="ko-KR"/>
          </a:p>
        </p:txBody>
      </p:sp>
    </p:spTree>
    <p:extLst>
      <p:ext uri="{BB962C8B-B14F-4D97-AF65-F5344CB8AC3E}">
        <p14:creationId xmlns:p14="http://schemas.microsoft.com/office/powerpoint/2010/main" val="20445173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5"/>
          <p:cNvSpPr>
            <a:spLocks noGrp="1" noChangeArrowheads="1"/>
          </p:cNvSpPr>
          <p:nvPr>
            <p:ph type="ftr" sz="quarter" idx="10"/>
          </p:nvPr>
        </p:nvSpPr>
        <p:spPr>
          <a:ln/>
        </p:spPr>
        <p:txBody>
          <a:bodyPr/>
          <a:lstStyle>
            <a:lvl1pPr>
              <a:defRPr/>
            </a:lvl1pPr>
          </a:lstStyle>
          <a:p>
            <a:pPr>
              <a:defRPr/>
            </a:pPr>
            <a:r>
              <a:rPr lang="en-US"/>
              <a:t>Bob Heile, ZigBee Alliance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ko-KR"/>
              <a:t>Slide </a:t>
            </a:r>
            <a:fld id="{285DFC4A-EAB5-4F90-8559-2F9E437370B4}" type="slidenum">
              <a:rPr lang="en-US" altLang="ko-KR"/>
              <a:pPr>
                <a:defRPr/>
              </a:pPr>
              <a:t>‹#›</a:t>
            </a:fld>
            <a:endParaRPr lang="en-US" altLang="ko-KR"/>
          </a:p>
        </p:txBody>
      </p:sp>
    </p:spTree>
    <p:extLst>
      <p:ext uri="{BB962C8B-B14F-4D97-AF65-F5344CB8AC3E}">
        <p14:creationId xmlns:p14="http://schemas.microsoft.com/office/powerpoint/2010/main" val="10801596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July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July 2013</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July 2013</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76400"/>
            <a:ext cx="7772400" cy="4724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xfrm>
            <a:off x="6096000" y="6492875"/>
            <a:ext cx="2438400" cy="184666"/>
          </a:xfrm>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B5D78B0-BB83-45FA-8FDC-083E863CA06D}"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July 2013</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July 2013</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July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July 2013</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6E2C931E-1CD0-4F5C-89BD-EB2029A72002}"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July 2013</a:t>
            </a:r>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July 2013</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July 2013</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July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601FE5F-4FF3-4F42-A52B-02A2CCDD2953}"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July 2013</a:t>
            </a:r>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July 2013</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July 2013</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July 2013</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74BCC0A1-4296-4B50-8CDA-1AC1A34E3483}"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altLang="ko-KR" smtClean="0"/>
              <a:t>July 2013</a:t>
            </a:r>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July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July 2013</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July 2013</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July 2013</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28BF95B-9F5A-4428-B89D-F8A059A08D99}"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altLang="ko-KR" smtClean="0"/>
              <a:t>July 2013</a:t>
            </a:r>
            <a:endParaRPr lang="en-US"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July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July 2013</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July 2013</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July 2013</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July 2013</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CBB17340-4413-48FA-98F5-B0F34060CDC9}"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altLang="ko-KR" smtClean="0"/>
              <a:t>July 2013</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D4FFD803-577C-46ED-8D49-EC90C30CB4B9}"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July 2013</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2B14602D-E15C-4C0E-9406-DBF7E4BFEE7C}"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July 2013</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theme" Target="../theme/theme5.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5.xml"/><Relationship Id="rId13" Type="http://schemas.openxmlformats.org/officeDocument/2006/relationships/theme" Target="../theme/theme6.xml"/><Relationship Id="rId3" Type="http://schemas.openxmlformats.org/officeDocument/2006/relationships/slideLayout" Target="../slideLayouts/slideLayout60.xml"/><Relationship Id="rId7" Type="http://schemas.openxmlformats.org/officeDocument/2006/relationships/slideLayout" Target="../slideLayouts/slideLayout64.xml"/><Relationship Id="rId12" Type="http://schemas.openxmlformats.org/officeDocument/2006/relationships/slideLayout" Target="../slideLayouts/slideLayout69.xml"/><Relationship Id="rId2" Type="http://schemas.openxmlformats.org/officeDocument/2006/relationships/slideLayout" Target="../slideLayouts/slideLayout59.xml"/><Relationship Id="rId1" Type="http://schemas.openxmlformats.org/officeDocument/2006/relationships/slideLayout" Target="../slideLayouts/slideLayout58.xml"/><Relationship Id="rId6" Type="http://schemas.openxmlformats.org/officeDocument/2006/relationships/slideLayout" Target="../slideLayouts/slideLayout63.xml"/><Relationship Id="rId11" Type="http://schemas.openxmlformats.org/officeDocument/2006/relationships/slideLayout" Target="../slideLayouts/slideLayout68.xml"/><Relationship Id="rId5" Type="http://schemas.openxmlformats.org/officeDocument/2006/relationships/slideLayout" Target="../slideLayouts/slideLayout62.xml"/><Relationship Id="rId10" Type="http://schemas.openxmlformats.org/officeDocument/2006/relationships/slideLayout" Target="../slideLayouts/slideLayout67.xml"/><Relationship Id="rId4" Type="http://schemas.openxmlformats.org/officeDocument/2006/relationships/slideLayout" Target="../slideLayouts/slideLayout61.xml"/><Relationship Id="rId9" Type="http://schemas.openxmlformats.org/officeDocument/2006/relationships/slideLayout" Target="../slideLayouts/slideLayout6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smtClean="0"/>
              <a:t>Sangsung Choi(ETRI)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1987EB5-282E-4916-B28F-39C3F491D2E1}" type="slidenum">
              <a:rPr lang="en-US"/>
              <a:pPr>
                <a:defRPr/>
              </a:pPr>
              <a:t>‹#›</a:t>
            </a:fld>
            <a:endParaRPr lang="en-US"/>
          </a:p>
        </p:txBody>
      </p:sp>
      <p:sp>
        <p:nvSpPr>
          <p:cNvPr id="1031" name="Rectangle 7"/>
          <p:cNvSpPr>
            <a:spLocks noChangeArrowheads="1"/>
          </p:cNvSpPr>
          <p:nvPr/>
        </p:nvSpPr>
        <p:spPr bwMode="auto">
          <a:xfrm>
            <a:off x="4572000" y="381000"/>
            <a:ext cx="3962400" cy="215900"/>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15-13-0453-00-004m</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smtClean="0"/>
              <a:t>TG4m</a:t>
            </a:r>
            <a:endParaRPr lang="en-US" dirty="0"/>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altLang="ko-KR" smtClean="0"/>
              <a:t>July 2013</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721" r:id="rId12"/>
    <p:sldLayoutId id="2147483722" r:id="rId13"/>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July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1031BD-5827-48B3-9098-03286863C0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July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06CBE3-FBDC-4C76-9398-DB42DA82497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July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43E91B-B476-4709-A214-437F5E55BF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July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E4593B-0A62-44DC-BF38-F40DD09FB35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July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46ABF4-FB2B-4ECE-B1F9-546E2B1DDEB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5/dcn/13/15-13-0292-03-004m-tg4m-lb90-comment-spreadsheet.xls" TargetMode="Externa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5/dcn/13/15-13-0349-00-004m-tg4m-lb91-comment-spreadsheet.xls" TargetMode="Externa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5/dcn/13/15-13-0107-05-004m-tg4m-lb87-comment-spreadsheet.xls" TargetMode="Externa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5/dcn/13/15-13-0246-04-004m-tg4m-lb88-comment-spreadsheet.xls"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3A9367B3-2677-4C64-A2B6-D508059B8434}" type="slidenum">
              <a:rPr lang="en-US" smtClean="0"/>
              <a:pPr/>
              <a:t>1</a:t>
            </a:fld>
            <a:endParaRPr lang="en-US" smtClean="0"/>
          </a:p>
        </p:txBody>
      </p:sp>
      <p:sp>
        <p:nvSpPr>
          <p:cNvPr id="2051" name="Rectangle 13"/>
          <p:cNvSpPr>
            <a:spLocks noGrp="1" noChangeArrowheads="1"/>
          </p:cNvSpPr>
          <p:nvPr>
            <p:ph type="dt" sz="quarter" idx="12"/>
          </p:nvPr>
        </p:nvSpPr>
        <p:spPr>
          <a:xfrm>
            <a:off x="533400" y="304800"/>
            <a:ext cx="1905000" cy="304800"/>
          </a:xfrm>
          <a:noFill/>
        </p:spPr>
        <p:txBody>
          <a:bodyPr/>
          <a:lstStyle/>
          <a:p>
            <a:r>
              <a:rPr lang="en-US" altLang="ko-KR" dirty="0" smtClean="0"/>
              <a:t>July 2013</a:t>
            </a:r>
            <a:endParaRPr lang="en-US" dirty="0"/>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dirty="0"/>
              <a:t>Slide </a:t>
            </a:r>
            <a:fld id="{BA3DC52E-B10F-48B2-ABD6-EE93EC506125}" type="slidenum">
              <a:rPr lang="en-US"/>
              <a:pPr algn="ctr" eaLnBrk="0" hangingPunct="0"/>
              <a:t>1</a:t>
            </a:fld>
            <a:endParaRPr lang="en-US" dirty="0"/>
          </a:p>
        </p:txBody>
      </p:sp>
      <p:sp>
        <p:nvSpPr>
          <p:cNvPr id="256004" name="Rectangle 4"/>
          <p:cNvSpPr>
            <a:spLocks noChangeArrowheads="1"/>
          </p:cNvSpPr>
          <p:nvPr/>
        </p:nvSpPr>
        <p:spPr bwMode="auto">
          <a:xfrm>
            <a:off x="304800" y="876211"/>
            <a:ext cx="8610600" cy="5524589"/>
          </a:xfrm>
          <a:prstGeom prst="rect">
            <a:avLst/>
          </a:prstGeom>
          <a:noFill/>
          <a:ln w="12700">
            <a:noFill/>
            <a:miter lim="800000"/>
            <a:headEnd type="none" w="sm" len="sm"/>
            <a:tailEnd type="none" w="sm" len="sm"/>
          </a:ln>
          <a:effectLst/>
        </p:spPr>
        <p:txBody>
          <a:bodyPr wrap="square">
            <a:spAutoFit/>
          </a:bodyPr>
          <a:lstStyle/>
          <a:p>
            <a:pPr marL="914400" indent="-914400" eaLnBrk="0" hangingPunct="0">
              <a:defRPr/>
            </a:pPr>
            <a:r>
              <a:rPr lang="en-US" sz="1800" b="1" u="sng" dirty="0">
                <a:effectLst>
                  <a:outerShdw blurRad="38100" dist="38100" dir="2700000" algn="tl">
                    <a:srgbClr val="C0C0C0"/>
                  </a:outerShdw>
                </a:effectLst>
              </a:rPr>
              <a:t>Project: IEEE P802.15 Working Group for Wireless Personal Area </a:t>
            </a:r>
            <a:r>
              <a:rPr lang="en-US" sz="1800" b="1" u="sng" dirty="0" smtClean="0">
                <a:effectLst>
                  <a:outerShdw blurRad="38100" dist="38100" dir="2700000" algn="tl">
                    <a:srgbClr val="C0C0C0"/>
                  </a:outerShdw>
                </a:effectLst>
              </a:rPr>
              <a:t>Networks(WPANs</a:t>
            </a:r>
            <a:r>
              <a:rPr lang="en-US" sz="1800" b="1" u="sng" dirty="0">
                <a:effectLst>
                  <a:outerShdw blurRad="38100" dist="38100" dir="2700000" algn="tl">
                    <a:srgbClr val="C0C0C0"/>
                  </a:outerShdw>
                </a:effectLst>
              </a:rPr>
              <a:t>)</a:t>
            </a:r>
            <a:endParaRPr lang="en-US" sz="18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TG4m 4TV Closing </a:t>
            </a:r>
            <a:r>
              <a:rPr lang="en-US" sz="1800" dirty="0"/>
              <a:t>Report </a:t>
            </a:r>
            <a:r>
              <a:rPr lang="en-US" sz="1800" dirty="0" smtClean="0"/>
              <a:t>for July 2013</a:t>
            </a:r>
            <a:endParaRPr lang="en-US" sz="1800" dirty="0"/>
          </a:p>
          <a:p>
            <a:pPr marL="914400" indent="-914400" eaLnBrk="0" hangingPunct="0">
              <a:spcBef>
                <a:spcPts val="600"/>
              </a:spcBef>
              <a:defRPr/>
            </a:pPr>
            <a:r>
              <a:rPr lang="en-US" sz="1800" b="1" dirty="0"/>
              <a:t>Date Submitted: </a:t>
            </a:r>
            <a:r>
              <a:rPr lang="en-US" sz="1800" dirty="0" smtClean="0"/>
              <a:t>17 July 2013</a:t>
            </a:r>
            <a:endParaRPr lang="en-US" sz="1800" dirty="0"/>
          </a:p>
          <a:p>
            <a:pPr marL="914400" indent="-914400" eaLnBrk="0" hangingPunct="0">
              <a:spcBef>
                <a:spcPts val="600"/>
              </a:spcBef>
              <a:defRPr/>
            </a:pPr>
            <a:r>
              <a:rPr lang="en-US" sz="1800" b="1" dirty="0"/>
              <a:t>Source:</a:t>
            </a:r>
            <a:r>
              <a:rPr lang="en-US" sz="1800" dirty="0"/>
              <a:t> 	</a:t>
            </a:r>
            <a:r>
              <a:rPr lang="en-US" sz="1800" dirty="0" err="1" smtClean="0"/>
              <a:t>Sangsung</a:t>
            </a:r>
            <a:r>
              <a:rPr lang="en-US" sz="1800" dirty="0" smtClean="0"/>
              <a:t> </a:t>
            </a:r>
            <a:r>
              <a:rPr lang="en-US" sz="1800" dirty="0" err="1" smtClean="0"/>
              <a:t>Choi</a:t>
            </a:r>
            <a:r>
              <a:rPr lang="en-US" sz="1800" dirty="0" smtClean="0"/>
              <a:t> (ETRI), Phil Beecher (Wi-SUN Alliance)</a:t>
            </a:r>
            <a:endParaRPr lang="en-US" sz="1800" dirty="0"/>
          </a:p>
          <a:p>
            <a:pPr marL="914400" indent="-914400" eaLnBrk="0" hangingPunct="0">
              <a:spcBef>
                <a:spcPts val="600"/>
              </a:spcBef>
              <a:defRPr/>
            </a:pPr>
            <a:r>
              <a:rPr lang="en-US" sz="1800" b="1" dirty="0"/>
              <a:t>Contact: </a:t>
            </a:r>
            <a:r>
              <a:rPr lang="en-US" sz="1800" dirty="0" err="1" smtClean="0"/>
              <a:t>Sangsung</a:t>
            </a:r>
            <a:r>
              <a:rPr lang="en-US" sz="1800" dirty="0" smtClean="0"/>
              <a:t> </a:t>
            </a:r>
            <a:r>
              <a:rPr lang="en-US" sz="1800" dirty="0" err="1" smtClean="0"/>
              <a:t>Choi</a:t>
            </a:r>
            <a:r>
              <a:rPr lang="en-US" sz="1800" dirty="0" smtClean="0"/>
              <a:t> (ETRI)</a:t>
            </a:r>
            <a:endParaRPr lang="en-US" sz="1800" dirty="0"/>
          </a:p>
          <a:p>
            <a:pPr marL="914400" indent="-914400" eaLnBrk="0" hangingPunct="0">
              <a:spcBef>
                <a:spcPts val="600"/>
              </a:spcBef>
              <a:defRPr/>
            </a:pPr>
            <a:r>
              <a:rPr lang="en-US" sz="1800" b="1" dirty="0"/>
              <a:t>Voice:</a:t>
            </a:r>
            <a:r>
              <a:rPr lang="en-US" sz="1800" dirty="0"/>
              <a:t> 	</a:t>
            </a:r>
            <a:r>
              <a:rPr lang="en-US" altLang="ko-KR" sz="1800" dirty="0" smtClean="0">
                <a:solidFill>
                  <a:schemeClr val="tx2"/>
                </a:solidFill>
                <a:ea typeface="Gulim" pitchFamily="34" charset="-127"/>
              </a:rPr>
              <a:t> +82 42 860 6831</a:t>
            </a:r>
            <a:r>
              <a:rPr lang="en-US" sz="1800" dirty="0" smtClean="0"/>
              <a:t>, </a:t>
            </a:r>
            <a:r>
              <a:rPr lang="en-US" sz="1800" dirty="0"/>
              <a:t>E-Mail: </a:t>
            </a:r>
            <a:r>
              <a:rPr lang="en-US" sz="1800" dirty="0" smtClean="0"/>
              <a:t>sschoi@etri.re.kr </a:t>
            </a:r>
            <a:r>
              <a:rPr lang="en-US" sz="1800" dirty="0"/>
              <a:t>	</a:t>
            </a:r>
          </a:p>
          <a:p>
            <a:pPr marL="914400" indent="-914400" eaLnBrk="0" hangingPunct="0">
              <a:spcBef>
                <a:spcPts val="600"/>
              </a:spcBef>
              <a:defRPr/>
            </a:pPr>
            <a:r>
              <a:rPr lang="en-US" sz="1800" b="1" dirty="0"/>
              <a:t>Re:</a:t>
            </a:r>
            <a:r>
              <a:rPr lang="en-US" sz="1800" dirty="0"/>
              <a:t> 	</a:t>
            </a:r>
            <a:r>
              <a:rPr lang="en-US" sz="1800" dirty="0" smtClean="0"/>
              <a:t> </a:t>
            </a:r>
            <a:r>
              <a:rPr lang="en-US" altLang="ko-KR" sz="1800" dirty="0" smtClean="0"/>
              <a:t> TG4m Closing Report for July 2013 Plenary Meeting</a:t>
            </a:r>
            <a:endParaRPr lang="en-US" sz="1800" dirty="0"/>
          </a:p>
          <a:p>
            <a:pPr marL="914400" indent="-914400" eaLnBrk="0" hangingPunct="0">
              <a:spcBef>
                <a:spcPts val="600"/>
              </a:spcBef>
              <a:defRPr/>
            </a:pPr>
            <a:r>
              <a:rPr lang="en-US" sz="1800" b="1" dirty="0"/>
              <a:t>Abstract</a:t>
            </a:r>
            <a:r>
              <a:rPr lang="en-US" sz="1800" dirty="0"/>
              <a:t>: </a:t>
            </a:r>
            <a:r>
              <a:rPr lang="en-US" sz="1800" dirty="0" smtClean="0"/>
              <a:t>Closing </a:t>
            </a:r>
            <a:r>
              <a:rPr lang="en-US" sz="1800" dirty="0"/>
              <a:t>Report for </a:t>
            </a:r>
            <a:r>
              <a:rPr lang="en-US" sz="1800" dirty="0" smtClean="0"/>
              <a:t>TG4m Session in Geneva</a:t>
            </a:r>
            <a:endParaRPr lang="en-US" sz="1800" dirty="0"/>
          </a:p>
          <a:p>
            <a:pPr marL="914400" indent="-914400" eaLnBrk="0" hangingPunct="0">
              <a:spcBef>
                <a:spcPts val="600"/>
              </a:spcBef>
              <a:defRPr/>
            </a:pPr>
            <a:r>
              <a:rPr lang="en-US" sz="1800" b="1" dirty="0"/>
              <a:t>Purpose</a:t>
            </a:r>
            <a:r>
              <a:rPr lang="en-US" sz="1800" dirty="0"/>
              <a:t>: </a:t>
            </a:r>
            <a:r>
              <a:rPr lang="en-US" sz="1800" dirty="0" smtClean="0"/>
              <a:t>TV White Space</a:t>
            </a:r>
            <a:r>
              <a:rPr lang="en-US" altLang="ko-KR" sz="1800" dirty="0" smtClean="0">
                <a:solidFill>
                  <a:schemeClr val="tx2"/>
                </a:solidFill>
              </a:rPr>
              <a:t> </a:t>
            </a:r>
            <a:r>
              <a:rPr lang="en-US" altLang="ko-KR" sz="1800" dirty="0" smtClean="0"/>
              <a:t>Amendment to IEEE 802.15.4</a:t>
            </a:r>
            <a:endParaRPr lang="en-US" sz="1800" dirty="0"/>
          </a:p>
          <a:p>
            <a:pPr marL="914400" indent="-914400" eaLnBrk="0" hangingPunct="0">
              <a:spcBef>
                <a:spcPts val="600"/>
              </a:spcBef>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spcBef>
                <a:spcPts val="600"/>
              </a:spcBef>
              <a:defRPr/>
            </a:pPr>
            <a:r>
              <a:rPr lang="en-US" sz="1800" b="1" dirty="0"/>
              <a:t>Release:</a:t>
            </a:r>
            <a:r>
              <a:rPr lang="en-US" sz="1800" dirty="0"/>
              <a:t>	The contributor acknowledges and accepts that this contribution becomes the property of IEEE and may be made publicly available by P802.15.	</a:t>
            </a:r>
          </a:p>
        </p:txBody>
      </p:sp>
      <p:sp>
        <p:nvSpPr>
          <p:cNvPr id="7" name="Footer Placeholder 3"/>
          <p:cNvSpPr>
            <a:spLocks noGrp="1"/>
          </p:cNvSpPr>
          <p:nvPr>
            <p:ph type="ftr" sz="quarter" idx="10"/>
          </p:nvPr>
        </p:nvSpPr>
        <p:spPr>
          <a:xfrm>
            <a:off x="6096000" y="6492875"/>
            <a:ext cx="2438400" cy="184666"/>
          </a:xfrm>
          <a:noFill/>
        </p:spPr>
        <p:txBody>
          <a:bodyPr/>
          <a:lstStyle/>
          <a:p>
            <a:r>
              <a:rPr lang="en-US" dirty="0" err="1" smtClean="0"/>
              <a:t>Sangsung</a:t>
            </a:r>
            <a:r>
              <a:rPr lang="en-US" dirty="0" smtClean="0"/>
              <a:t> </a:t>
            </a:r>
            <a:r>
              <a:rPr lang="en-US" dirty="0" err="1" smtClean="0"/>
              <a:t>Choi</a:t>
            </a:r>
            <a:r>
              <a:rPr lang="en-US" dirty="0" smtClean="0"/>
              <a:t>(ETRI)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Footer Placeholder 5"/>
          <p:cNvSpPr>
            <a:spLocks noGrp="1"/>
          </p:cNvSpPr>
          <p:nvPr>
            <p:ph type="ftr"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Bob Heile, ZigBee Alliance</a:t>
            </a:r>
          </a:p>
        </p:txBody>
      </p:sp>
      <p:sp>
        <p:nvSpPr>
          <p:cNvPr id="6147" name="Rectangle 2"/>
          <p:cNvSpPr txBox="1">
            <a:spLocks noChangeArrowheads="1"/>
          </p:cNvSpPr>
          <p:nvPr/>
        </p:nvSpPr>
        <p:spPr bwMode="auto">
          <a:xfrm>
            <a:off x="685800" y="650875"/>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ko-KR" sz="3600" b="1"/>
              <a:t>802.15.4m Letter Ballot History</a:t>
            </a:r>
            <a:endParaRPr lang="en-US" altLang="ko-KR" sz="3600" b="1">
              <a:solidFill>
                <a:schemeClr val="tx2"/>
              </a:solidFill>
            </a:endParaRPr>
          </a:p>
        </p:txBody>
      </p:sp>
      <p:sp>
        <p:nvSpPr>
          <p:cNvPr id="6148" name="Rectangle 3"/>
          <p:cNvSpPr txBox="1">
            <a:spLocks noChangeArrowheads="1"/>
          </p:cNvSpPr>
          <p:nvPr/>
        </p:nvSpPr>
        <p:spPr bwMode="auto">
          <a:xfrm>
            <a:off x="457200" y="1489075"/>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7663" indent="-347663" eaLnBrk="0" hangingPunct="0">
              <a:defRPr sz="1200">
                <a:solidFill>
                  <a:schemeClr val="tx1"/>
                </a:solidFill>
                <a:latin typeface="Times New Roman" pitchFamily="18" charset="0"/>
                <a:ea typeface="MS PGothic" pitchFamily="34" charset="-128"/>
              </a:defRPr>
            </a:lvl1pPr>
            <a:lvl2pPr marL="747713" indent="-347663"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90000"/>
              </a:lnSpc>
              <a:spcBef>
                <a:spcPct val="20000"/>
              </a:spcBef>
            </a:pPr>
            <a:r>
              <a:rPr lang="en-US" altLang="ko-KR" sz="2800">
                <a:latin typeface="Calibri" pitchFamily="34" charset="0"/>
                <a:cs typeface="Calibri" pitchFamily="34" charset="0"/>
              </a:rPr>
              <a:t>Recirc-2 (LB90) closed  11 May 2013</a:t>
            </a:r>
          </a:p>
          <a:p>
            <a:pPr>
              <a:lnSpc>
                <a:spcPct val="90000"/>
              </a:lnSpc>
              <a:spcBef>
                <a:spcPct val="20000"/>
              </a:spcBef>
              <a:buFontTx/>
              <a:buChar char="•"/>
            </a:pPr>
            <a:r>
              <a:rPr lang="en-US" altLang="ko-KR" sz="2400">
                <a:latin typeface="Calibri" pitchFamily="34" charset="0"/>
                <a:cs typeface="Calibri" pitchFamily="34" charset="0"/>
              </a:rPr>
              <a:t>Final cumulative vote results (pool of 125  voters)</a:t>
            </a:r>
          </a:p>
          <a:p>
            <a:pPr lvl="1">
              <a:lnSpc>
                <a:spcPct val="90000"/>
              </a:lnSpc>
              <a:spcBef>
                <a:spcPct val="20000"/>
              </a:spcBef>
              <a:buFontTx/>
              <a:buChar char="–"/>
            </a:pPr>
            <a:r>
              <a:rPr lang="en-US" altLang="ko-KR" sz="2000">
                <a:latin typeface="Calibri" pitchFamily="34" charset="0"/>
                <a:cs typeface="Calibri" pitchFamily="34" charset="0"/>
              </a:rPr>
              <a:t>102 Responses (82% response ratio)</a:t>
            </a:r>
          </a:p>
          <a:p>
            <a:pPr lvl="1">
              <a:lnSpc>
                <a:spcPct val="90000"/>
              </a:lnSpc>
              <a:spcBef>
                <a:spcPct val="20000"/>
              </a:spcBef>
              <a:buFontTx/>
              <a:buChar char="–"/>
            </a:pPr>
            <a:r>
              <a:rPr lang="en-US" altLang="ko-KR" sz="2000">
                <a:latin typeface="Calibri" pitchFamily="34" charset="0"/>
                <a:cs typeface="Calibri" pitchFamily="34" charset="0"/>
              </a:rPr>
              <a:t>89 Yes, 10 no  (90% approval ratio)</a:t>
            </a:r>
          </a:p>
          <a:p>
            <a:pPr lvl="1">
              <a:lnSpc>
                <a:spcPct val="90000"/>
              </a:lnSpc>
              <a:spcBef>
                <a:spcPct val="20000"/>
              </a:spcBef>
              <a:buFontTx/>
              <a:buChar char="–"/>
            </a:pPr>
            <a:r>
              <a:rPr lang="en-US" altLang="ko-KR" sz="2000">
                <a:latin typeface="Calibri" pitchFamily="34" charset="0"/>
                <a:cs typeface="Calibri" pitchFamily="34" charset="0"/>
              </a:rPr>
              <a:t>3 Abstain (3% abstain ratio)</a:t>
            </a:r>
          </a:p>
          <a:p>
            <a:pPr lvl="1">
              <a:lnSpc>
                <a:spcPct val="90000"/>
              </a:lnSpc>
              <a:spcBef>
                <a:spcPct val="20000"/>
              </a:spcBef>
              <a:spcAft>
                <a:spcPts val="1200"/>
              </a:spcAft>
              <a:buFontTx/>
              <a:buChar char="–"/>
            </a:pPr>
            <a:r>
              <a:rPr lang="en-US" altLang="ko-KR" sz="2000">
                <a:latin typeface="Calibri" pitchFamily="34" charset="0"/>
                <a:cs typeface="Calibri" pitchFamily="34" charset="0"/>
              </a:rPr>
              <a:t>Ballot passes</a:t>
            </a:r>
          </a:p>
          <a:p>
            <a:pPr>
              <a:lnSpc>
                <a:spcPct val="90000"/>
              </a:lnSpc>
              <a:spcBef>
                <a:spcPct val="20000"/>
              </a:spcBef>
              <a:buFontTx/>
              <a:buChar char="•"/>
            </a:pPr>
            <a:r>
              <a:rPr lang="en-US" altLang="ko-KR" sz="2400">
                <a:latin typeface="Calibri" pitchFamily="34" charset="0"/>
                <a:cs typeface="Calibri" pitchFamily="34" charset="0"/>
              </a:rPr>
              <a:t>25 comments from 7 commenters</a:t>
            </a:r>
          </a:p>
          <a:p>
            <a:pPr lvl="1">
              <a:lnSpc>
                <a:spcPct val="90000"/>
              </a:lnSpc>
              <a:spcBef>
                <a:spcPct val="20000"/>
              </a:spcBef>
              <a:buFontTx/>
              <a:buChar char="–"/>
            </a:pPr>
            <a:r>
              <a:rPr lang="en-US" altLang="ko-KR" sz="2000">
                <a:latin typeface="Calibri" pitchFamily="34" charset="0"/>
                <a:cs typeface="Calibri" pitchFamily="34" charset="0"/>
              </a:rPr>
              <a:t>10 Must Be Satisfied</a:t>
            </a:r>
            <a:br>
              <a:rPr lang="en-US" altLang="ko-KR" sz="2000">
                <a:latin typeface="Calibri" pitchFamily="34" charset="0"/>
                <a:cs typeface="Calibri" pitchFamily="34" charset="0"/>
              </a:rPr>
            </a:br>
            <a:r>
              <a:rPr lang="en-US" altLang="ko-KR" sz="2000">
                <a:latin typeface="Calibri" pitchFamily="34" charset="0"/>
                <a:cs typeface="Calibri" pitchFamily="34" charset="0"/>
              </a:rPr>
              <a:t>(7 accepted, 2 rejected, 1 withdrawn)</a:t>
            </a:r>
          </a:p>
          <a:p>
            <a:pPr lvl="1">
              <a:lnSpc>
                <a:spcPct val="90000"/>
              </a:lnSpc>
              <a:spcBef>
                <a:spcPct val="20000"/>
              </a:spcBef>
              <a:spcAft>
                <a:spcPts val="1200"/>
              </a:spcAft>
              <a:buFontTx/>
              <a:buChar char="–"/>
            </a:pPr>
            <a:r>
              <a:rPr lang="en-US" altLang="ko-KR" sz="2000">
                <a:latin typeface="Calibri" pitchFamily="34" charset="0"/>
                <a:cs typeface="Calibri" pitchFamily="34" charset="0"/>
              </a:rPr>
              <a:t>15 Other</a:t>
            </a:r>
          </a:p>
          <a:p>
            <a:pPr>
              <a:lnSpc>
                <a:spcPct val="90000"/>
              </a:lnSpc>
              <a:spcBef>
                <a:spcPct val="20000"/>
              </a:spcBef>
              <a:buFontTx/>
              <a:buChar char="•"/>
            </a:pPr>
            <a:r>
              <a:rPr lang="en-US" altLang="ko-KR" sz="2400">
                <a:latin typeface="Calibri" pitchFamily="34" charset="0"/>
                <a:cs typeface="Calibri" pitchFamily="34" charset="0"/>
              </a:rPr>
              <a:t>Comment Resolution Spreadsheet:</a:t>
            </a:r>
          </a:p>
          <a:p>
            <a:pPr lvl="1">
              <a:lnSpc>
                <a:spcPct val="90000"/>
              </a:lnSpc>
            </a:pPr>
            <a:r>
              <a:rPr lang="en-US" altLang="ko-KR" sz="2000">
                <a:hlinkClick r:id="rId2"/>
              </a:rPr>
              <a:t>https://mentor.ieee.org/802.15/dcn/13/15-13-0292-03-004m-tg4m-lb90-comment-spreadsheet.xls</a:t>
            </a:r>
            <a:endParaRPr lang="en-US" altLang="ko-KR" sz="2000"/>
          </a:p>
        </p:txBody>
      </p:sp>
    </p:spTree>
    <p:extLst>
      <p:ext uri="{BB962C8B-B14F-4D97-AF65-F5344CB8AC3E}">
        <p14:creationId xmlns:p14="http://schemas.microsoft.com/office/powerpoint/2010/main" val="3572618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Footer Placeholder 5"/>
          <p:cNvSpPr>
            <a:spLocks noGrp="1"/>
          </p:cNvSpPr>
          <p:nvPr>
            <p:ph type="ftr"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Bob Heile, ZigBee Alliance</a:t>
            </a:r>
          </a:p>
        </p:txBody>
      </p:sp>
      <p:sp>
        <p:nvSpPr>
          <p:cNvPr id="7171" name="Rectangle 2"/>
          <p:cNvSpPr txBox="1">
            <a:spLocks noChangeArrowheads="1"/>
          </p:cNvSpPr>
          <p:nvPr/>
        </p:nvSpPr>
        <p:spPr bwMode="auto">
          <a:xfrm>
            <a:off x="685800" y="650875"/>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ko-KR" sz="3600" b="1"/>
              <a:t>802.15.4m Letter Ballot History</a:t>
            </a:r>
            <a:endParaRPr lang="en-US" altLang="ko-KR" sz="3600" b="1">
              <a:solidFill>
                <a:schemeClr val="tx2"/>
              </a:solidFill>
            </a:endParaRPr>
          </a:p>
        </p:txBody>
      </p:sp>
      <p:sp>
        <p:nvSpPr>
          <p:cNvPr id="7172" name="Rectangle 3"/>
          <p:cNvSpPr txBox="1">
            <a:spLocks noChangeArrowheads="1"/>
          </p:cNvSpPr>
          <p:nvPr/>
        </p:nvSpPr>
        <p:spPr bwMode="auto">
          <a:xfrm>
            <a:off x="457200" y="1489075"/>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7663" indent="-347663" eaLnBrk="0" hangingPunct="0">
              <a:defRPr sz="1200">
                <a:solidFill>
                  <a:schemeClr val="tx1"/>
                </a:solidFill>
                <a:latin typeface="Times New Roman" pitchFamily="18" charset="0"/>
                <a:ea typeface="MS PGothic" pitchFamily="34" charset="-128"/>
              </a:defRPr>
            </a:lvl1pPr>
            <a:lvl2pPr marL="747713" indent="-347663"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90000"/>
              </a:lnSpc>
              <a:spcBef>
                <a:spcPct val="20000"/>
              </a:spcBef>
            </a:pPr>
            <a:r>
              <a:rPr lang="en-US" altLang="ko-KR" sz="2800">
                <a:latin typeface="Calibri" pitchFamily="34" charset="0"/>
                <a:cs typeface="Calibri" pitchFamily="34" charset="0"/>
              </a:rPr>
              <a:t>Recirc-3 (LB91) closed  11 June 2013 – Final Recirc.</a:t>
            </a:r>
          </a:p>
          <a:p>
            <a:pPr>
              <a:lnSpc>
                <a:spcPct val="90000"/>
              </a:lnSpc>
              <a:spcBef>
                <a:spcPct val="20000"/>
              </a:spcBef>
              <a:buFontTx/>
              <a:buChar char="•"/>
            </a:pPr>
            <a:r>
              <a:rPr lang="en-US" altLang="ko-KR" sz="2400">
                <a:latin typeface="Calibri" pitchFamily="34" charset="0"/>
                <a:cs typeface="Calibri" pitchFamily="34" charset="0"/>
              </a:rPr>
              <a:t>Final cumulative vote results (pool of 125  voters)</a:t>
            </a:r>
          </a:p>
          <a:p>
            <a:pPr lvl="1">
              <a:lnSpc>
                <a:spcPct val="90000"/>
              </a:lnSpc>
              <a:spcBef>
                <a:spcPct val="20000"/>
              </a:spcBef>
              <a:buFontTx/>
              <a:buChar char="–"/>
            </a:pPr>
            <a:r>
              <a:rPr lang="en-US" altLang="ko-KR" sz="2000">
                <a:latin typeface="Calibri" pitchFamily="34" charset="0"/>
                <a:cs typeface="Calibri" pitchFamily="34" charset="0"/>
              </a:rPr>
              <a:t>103 Responses (82% final response ratio)</a:t>
            </a:r>
          </a:p>
          <a:p>
            <a:pPr lvl="1">
              <a:lnSpc>
                <a:spcPct val="90000"/>
              </a:lnSpc>
              <a:spcBef>
                <a:spcPct val="20000"/>
              </a:spcBef>
              <a:buFontTx/>
              <a:buChar char="–"/>
            </a:pPr>
            <a:r>
              <a:rPr lang="en-US" altLang="ko-KR" sz="2000">
                <a:latin typeface="Calibri" pitchFamily="34" charset="0"/>
                <a:cs typeface="Calibri" pitchFamily="34" charset="0"/>
              </a:rPr>
              <a:t>93 Yes, 7 no  (93% final approval ratio)</a:t>
            </a:r>
          </a:p>
          <a:p>
            <a:pPr lvl="1">
              <a:lnSpc>
                <a:spcPct val="90000"/>
              </a:lnSpc>
              <a:spcBef>
                <a:spcPct val="20000"/>
              </a:spcBef>
              <a:buFontTx/>
              <a:buChar char="–"/>
            </a:pPr>
            <a:r>
              <a:rPr lang="en-US" altLang="ko-KR" sz="2000">
                <a:latin typeface="Calibri" pitchFamily="34" charset="0"/>
                <a:cs typeface="Calibri" pitchFamily="34" charset="0"/>
              </a:rPr>
              <a:t>3 Abstain (3% final abstain ratio)</a:t>
            </a:r>
          </a:p>
          <a:p>
            <a:pPr lvl="1">
              <a:lnSpc>
                <a:spcPct val="90000"/>
              </a:lnSpc>
              <a:spcBef>
                <a:spcPct val="20000"/>
              </a:spcBef>
              <a:spcAft>
                <a:spcPts val="1200"/>
              </a:spcAft>
              <a:buFontTx/>
              <a:buChar char="–"/>
            </a:pPr>
            <a:r>
              <a:rPr lang="en-US" altLang="ko-KR" sz="2000">
                <a:latin typeface="Calibri" pitchFamily="34" charset="0"/>
                <a:cs typeface="Calibri" pitchFamily="34" charset="0"/>
              </a:rPr>
              <a:t>Ballot passes</a:t>
            </a:r>
            <a:endParaRPr lang="en-US" altLang="ko-KR" sz="2000">
              <a:latin typeface="Calibri" pitchFamily="34" charset="0"/>
            </a:endParaRPr>
          </a:p>
          <a:p>
            <a:pPr>
              <a:lnSpc>
                <a:spcPct val="90000"/>
              </a:lnSpc>
              <a:spcBef>
                <a:spcPct val="20000"/>
              </a:spcBef>
              <a:buFontTx/>
              <a:buChar char="•"/>
            </a:pPr>
            <a:r>
              <a:rPr lang="en-US" altLang="ko-KR" sz="2400">
                <a:latin typeface="Calibri" pitchFamily="34" charset="0"/>
                <a:cs typeface="Calibri" pitchFamily="34" charset="0"/>
              </a:rPr>
              <a:t>5 comments from 1 commenter</a:t>
            </a:r>
          </a:p>
          <a:p>
            <a:pPr lvl="1">
              <a:lnSpc>
                <a:spcPct val="90000"/>
              </a:lnSpc>
              <a:spcBef>
                <a:spcPct val="20000"/>
              </a:spcBef>
              <a:spcAft>
                <a:spcPts val="1200"/>
              </a:spcAft>
              <a:buFontTx/>
              <a:buChar char="–"/>
            </a:pPr>
            <a:r>
              <a:rPr lang="en-US" altLang="ko-KR" sz="2000">
                <a:latin typeface="Calibri" pitchFamily="34" charset="0"/>
                <a:cs typeface="Calibri" pitchFamily="34" charset="0"/>
              </a:rPr>
              <a:t>All 5 comments withdrawn by commenter</a:t>
            </a:r>
            <a:endParaRPr lang="en-US" altLang="ko-KR" sz="2400">
              <a:latin typeface="Calibri" pitchFamily="34" charset="0"/>
              <a:cs typeface="Calibri" pitchFamily="34" charset="0"/>
            </a:endParaRPr>
          </a:p>
          <a:p>
            <a:pPr>
              <a:lnSpc>
                <a:spcPct val="90000"/>
              </a:lnSpc>
              <a:spcBef>
                <a:spcPct val="20000"/>
              </a:spcBef>
              <a:buFontTx/>
              <a:buChar char="•"/>
            </a:pPr>
            <a:r>
              <a:rPr lang="en-US" altLang="ko-KR" sz="2400">
                <a:latin typeface="Calibri" pitchFamily="34" charset="0"/>
                <a:cs typeface="Calibri" pitchFamily="34" charset="0"/>
              </a:rPr>
              <a:t>Comment Resolution Spreadsheet:</a:t>
            </a:r>
          </a:p>
          <a:p>
            <a:pPr lvl="1">
              <a:lnSpc>
                <a:spcPct val="80000"/>
              </a:lnSpc>
            </a:pPr>
            <a:r>
              <a:rPr lang="en-US" altLang="ko-KR" sz="2000">
                <a:hlinkClick r:id="rId2"/>
              </a:rPr>
              <a:t>https://mentor.ieee.org/802.15/dcn/13/15-13-0349-00-004m-tg4m-lb91-comment-spreadsheet.xls</a:t>
            </a:r>
            <a:endParaRPr lang="en-US" altLang="ko-KR" sz="2000"/>
          </a:p>
          <a:p>
            <a:pPr lvl="1">
              <a:lnSpc>
                <a:spcPct val="90000"/>
              </a:lnSpc>
              <a:buFont typeface="Arial" charset="0"/>
              <a:buChar char="•"/>
            </a:pPr>
            <a:endParaRPr lang="en-US" altLang="ko-KR" sz="2400">
              <a:latin typeface="Calibri" pitchFamily="34" charset="0"/>
              <a:cs typeface="Calibri" pitchFamily="34" charset="0"/>
            </a:endParaRPr>
          </a:p>
        </p:txBody>
      </p:sp>
    </p:spTree>
    <p:extLst>
      <p:ext uri="{BB962C8B-B14F-4D97-AF65-F5344CB8AC3E}">
        <p14:creationId xmlns:p14="http://schemas.microsoft.com/office/powerpoint/2010/main" val="23980783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Footer Placeholder 5"/>
          <p:cNvSpPr>
            <a:spLocks noGrp="1"/>
          </p:cNvSpPr>
          <p:nvPr>
            <p:ph type="ftr"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Bob Heile, ZigBee Alliance</a:t>
            </a:r>
          </a:p>
        </p:txBody>
      </p:sp>
      <p:sp>
        <p:nvSpPr>
          <p:cNvPr id="8195" name="Rectangle 2"/>
          <p:cNvSpPr txBox="1">
            <a:spLocks noChangeArrowheads="1"/>
          </p:cNvSpPr>
          <p:nvPr/>
        </p:nvSpPr>
        <p:spPr bwMode="auto">
          <a:xfrm>
            <a:off x="685800" y="650875"/>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ko-KR" sz="3600" b="1"/>
              <a:t>802.15.4m Letter Ballot History</a:t>
            </a:r>
            <a:endParaRPr lang="en-US" altLang="ko-KR" sz="3600" b="1">
              <a:solidFill>
                <a:schemeClr val="tx2"/>
              </a:solidFill>
            </a:endParaRPr>
          </a:p>
        </p:txBody>
      </p:sp>
      <p:sp>
        <p:nvSpPr>
          <p:cNvPr id="8196" name="Rectangle 3"/>
          <p:cNvSpPr txBox="1">
            <a:spLocks noChangeArrowheads="1"/>
          </p:cNvSpPr>
          <p:nvPr/>
        </p:nvSpPr>
        <p:spPr bwMode="auto">
          <a:xfrm>
            <a:off x="457200" y="1489075"/>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7663" indent="-347663" eaLnBrk="0" hangingPunct="0">
              <a:defRPr sz="1200">
                <a:solidFill>
                  <a:schemeClr val="tx1"/>
                </a:solidFill>
                <a:latin typeface="Times New Roman" pitchFamily="18" charset="0"/>
                <a:ea typeface="MS PGothic" pitchFamily="34" charset="-128"/>
              </a:defRPr>
            </a:lvl1pPr>
            <a:lvl2pPr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marL="0" lvl="1">
              <a:lnSpc>
                <a:spcPct val="90000"/>
              </a:lnSpc>
              <a:spcBef>
                <a:spcPct val="20000"/>
              </a:spcBef>
              <a:spcAft>
                <a:spcPts val="1200"/>
              </a:spcAft>
            </a:pPr>
            <a:r>
              <a:rPr lang="en-US" altLang="ko-KR" sz="3200">
                <a:latin typeface="Calibri" pitchFamily="34" charset="0"/>
                <a:cs typeface="Calibri" pitchFamily="34" charset="0"/>
              </a:rPr>
              <a:t>Ballot Conclusion:</a:t>
            </a:r>
          </a:p>
          <a:p>
            <a:pPr marL="0" lvl="1">
              <a:lnSpc>
                <a:spcPct val="90000"/>
              </a:lnSpc>
              <a:spcBef>
                <a:spcPct val="20000"/>
              </a:spcBef>
              <a:spcAft>
                <a:spcPts val="1200"/>
              </a:spcAft>
              <a:buFontTx/>
              <a:buChar char="•"/>
            </a:pPr>
            <a:r>
              <a:rPr lang="en-US" altLang="ko-KR" sz="3200">
                <a:latin typeface="Calibri" pitchFamily="34" charset="0"/>
                <a:cs typeface="Calibri" pitchFamily="34" charset="0"/>
              </a:rPr>
              <a:t>There were no new comments supporting “no” votes and no new “no” voters.  Of the remaining 7 “no” voters, none voted on the latest recirc (i.e. recirc 3)</a:t>
            </a:r>
          </a:p>
          <a:p>
            <a:pPr marL="0" lvl="1">
              <a:lnSpc>
                <a:spcPct val="90000"/>
              </a:lnSpc>
              <a:spcBef>
                <a:spcPct val="20000"/>
              </a:spcBef>
              <a:spcAft>
                <a:spcPts val="1200"/>
              </a:spcAft>
              <a:buFontTx/>
              <a:buChar char="•"/>
            </a:pPr>
            <a:r>
              <a:rPr lang="en-US" altLang="ko-KR" sz="3200">
                <a:latin typeface="Calibri" pitchFamily="34" charset="0"/>
                <a:cs typeface="Calibri" pitchFamily="34" charset="0"/>
              </a:rPr>
              <a:t>All comments and resolutions have been circulated at least once.</a:t>
            </a:r>
          </a:p>
          <a:p>
            <a:pPr>
              <a:lnSpc>
                <a:spcPct val="90000"/>
              </a:lnSpc>
              <a:spcBef>
                <a:spcPct val="20000"/>
              </a:spcBef>
              <a:buFontTx/>
              <a:buChar char="•"/>
            </a:pPr>
            <a:r>
              <a:rPr lang="en-US" altLang="ko-KR" sz="3200">
                <a:latin typeface="Calibri" pitchFamily="34" charset="0"/>
                <a:cs typeface="Calibri" pitchFamily="34" charset="0"/>
              </a:rPr>
              <a:t>No changes are being made to the draft.</a:t>
            </a:r>
            <a:endParaRPr lang="en-US" altLang="ko-KR" sz="3200"/>
          </a:p>
          <a:p>
            <a:pPr marL="0" lvl="1">
              <a:lnSpc>
                <a:spcPct val="90000"/>
              </a:lnSpc>
              <a:buFont typeface="Arial" charset="0"/>
              <a:buChar char="•"/>
            </a:pPr>
            <a:endParaRPr lang="en-US" altLang="ko-KR" sz="3200">
              <a:latin typeface="Calibri" pitchFamily="34" charset="0"/>
              <a:cs typeface="Calibri" pitchFamily="34" charset="0"/>
            </a:endParaRPr>
          </a:p>
        </p:txBody>
      </p:sp>
    </p:spTree>
    <p:extLst>
      <p:ext uri="{BB962C8B-B14F-4D97-AF65-F5344CB8AC3E}">
        <p14:creationId xmlns:p14="http://schemas.microsoft.com/office/powerpoint/2010/main" val="8070594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Footer Placeholder 5"/>
          <p:cNvSpPr>
            <a:spLocks noGrp="1"/>
          </p:cNvSpPr>
          <p:nvPr>
            <p:ph type="ftr"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Bob Heile, ZigBee Alliance</a:t>
            </a:r>
          </a:p>
        </p:txBody>
      </p:sp>
      <p:sp>
        <p:nvSpPr>
          <p:cNvPr id="9219" name="Rectangle 3"/>
          <p:cNvSpPr txBox="1">
            <a:spLocks noChangeArrowheads="1"/>
          </p:cNvSpPr>
          <p:nvPr/>
        </p:nvSpPr>
        <p:spPr bwMode="auto">
          <a:xfrm>
            <a:off x="457200" y="1490663"/>
            <a:ext cx="8229600" cy="4773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90513" indent="-347663" eaLnBrk="0" hangingPunct="0">
              <a:defRPr sz="1200">
                <a:solidFill>
                  <a:schemeClr val="tx1"/>
                </a:solidFill>
                <a:latin typeface="Times New Roman" pitchFamily="18" charset="0"/>
                <a:ea typeface="MS PGothic" pitchFamily="34" charset="-128"/>
              </a:defRPr>
            </a:lvl1pPr>
            <a:lvl2pPr marL="290513" indent="-347663" eaLnBrk="0" hangingPunct="0">
              <a:defRPr sz="1200">
                <a:solidFill>
                  <a:schemeClr val="tx1"/>
                </a:solidFill>
                <a:latin typeface="Times New Roman" pitchFamily="18" charset="0"/>
                <a:ea typeface="MS PGothic" pitchFamily="34" charset="-128"/>
              </a:defRPr>
            </a:lvl2pPr>
            <a:lvl3pPr marL="685800" indent="-228600" eaLnBrk="0" hangingPunct="0">
              <a:defRPr sz="1200">
                <a:solidFill>
                  <a:schemeClr val="tx1"/>
                </a:solidFill>
                <a:latin typeface="Times New Roman" pitchFamily="18" charset="0"/>
                <a:ea typeface="MS PGothic" pitchFamily="34" charset="-128"/>
              </a:defRPr>
            </a:lvl3pPr>
            <a:lvl4pPr marL="9144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eaLnBrk="1" hangingPunct="1">
              <a:lnSpc>
                <a:spcPct val="90000"/>
              </a:lnSpc>
              <a:buSzPct val="100000"/>
              <a:buFont typeface="Arial" charset="0"/>
              <a:buChar char="•"/>
            </a:pPr>
            <a:r>
              <a:rPr lang="en-US" altLang="ko-KR" sz="2800">
                <a:latin typeface="Calibri" pitchFamily="34" charset="0"/>
              </a:rPr>
              <a:t>d3P802-15-4m_Draft_Standard sent to Editorial Coordination Staff for MEC review on 6/26/13</a:t>
            </a:r>
          </a:p>
          <a:p>
            <a:pPr eaLnBrk="1" hangingPunct="1">
              <a:lnSpc>
                <a:spcPct val="90000"/>
              </a:lnSpc>
              <a:buSzPct val="100000"/>
              <a:buFont typeface="Arial" charset="0"/>
              <a:buChar char="•"/>
            </a:pPr>
            <a:endParaRPr lang="en-US" altLang="ko-KR" sz="2400">
              <a:latin typeface="Calibri" pitchFamily="34" charset="0"/>
            </a:endParaRPr>
          </a:p>
          <a:p>
            <a:pPr lvl="1" eaLnBrk="1" hangingPunct="1">
              <a:lnSpc>
                <a:spcPct val="90000"/>
              </a:lnSpc>
              <a:buSzPct val="100000"/>
              <a:buFont typeface="Arial" charset="0"/>
              <a:buChar char="•"/>
            </a:pPr>
            <a:r>
              <a:rPr lang="en-US" altLang="ko-KR" sz="2800">
                <a:latin typeface="Calibri" pitchFamily="34" charset="0"/>
              </a:rPr>
              <a:t>MEC Review Completed on 7/8/13</a:t>
            </a:r>
          </a:p>
          <a:p>
            <a:pPr lvl="2" eaLnBrk="1" hangingPunct="1">
              <a:lnSpc>
                <a:spcPct val="90000"/>
              </a:lnSpc>
              <a:buSzPct val="100000"/>
              <a:buFont typeface="Arial" charset="0"/>
              <a:buChar char="•"/>
            </a:pPr>
            <a:r>
              <a:rPr lang="en-US" altLang="ko-KR" sz="2800">
                <a:latin typeface="Calibri" pitchFamily="34" charset="0"/>
              </a:rPr>
              <a:t>Response from Michelle Turner:</a:t>
            </a:r>
          </a:p>
          <a:p>
            <a:pPr lvl="3" eaLnBrk="1" hangingPunct="1">
              <a:lnSpc>
                <a:spcPct val="90000"/>
              </a:lnSpc>
              <a:buSzPct val="100000"/>
            </a:pPr>
            <a:r>
              <a:rPr lang="en-US" altLang="ko-KR" sz="2800">
                <a:latin typeface="Calibri" pitchFamily="34" charset="0"/>
              </a:rPr>
              <a:t>“This draft meets all editorial requirements.”</a:t>
            </a:r>
          </a:p>
        </p:txBody>
      </p:sp>
      <p:sp>
        <p:nvSpPr>
          <p:cNvPr id="9220" name="Rectangle 2"/>
          <p:cNvSpPr txBox="1">
            <a:spLocks noChangeArrowheads="1"/>
          </p:cNvSpPr>
          <p:nvPr/>
        </p:nvSpPr>
        <p:spPr bwMode="auto">
          <a:xfrm>
            <a:off x="427038" y="650875"/>
            <a:ext cx="8275637"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ko-KR" sz="3200" b="1"/>
              <a:t>15.4m Review by Editorial Coordination Staff </a:t>
            </a:r>
            <a:endParaRPr lang="en-US" altLang="ko-KR" sz="3200" b="1">
              <a:solidFill>
                <a:schemeClr val="tx2"/>
              </a:solidFill>
            </a:endParaRPr>
          </a:p>
        </p:txBody>
      </p:sp>
    </p:spTree>
    <p:extLst>
      <p:ext uri="{BB962C8B-B14F-4D97-AF65-F5344CB8AC3E}">
        <p14:creationId xmlns:p14="http://schemas.microsoft.com/office/powerpoint/2010/main" val="3108464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374650" y="1539875"/>
            <a:ext cx="8569325" cy="4908550"/>
          </a:xfrm>
        </p:spPr>
        <p:txBody>
          <a:bodyPr/>
          <a:lstStyle/>
          <a:p>
            <a:pPr>
              <a:lnSpc>
                <a:spcPct val="80000"/>
              </a:lnSpc>
              <a:spcAft>
                <a:spcPts val="600"/>
              </a:spcAft>
              <a:defRPr/>
            </a:pPr>
            <a:r>
              <a:rPr lang="en-US" sz="2800" dirty="0" smtClean="0"/>
              <a:t> 78 Total comments </a:t>
            </a:r>
            <a:r>
              <a:rPr lang="en-US" sz="2800" dirty="0"/>
              <a:t>from </a:t>
            </a:r>
            <a:r>
              <a:rPr lang="en-US" sz="2800" dirty="0" smtClean="0"/>
              <a:t>7 </a:t>
            </a:r>
            <a:r>
              <a:rPr lang="en-US" sz="2800" dirty="0"/>
              <a:t>No </a:t>
            </a:r>
            <a:r>
              <a:rPr lang="en-US" sz="2800" dirty="0" smtClean="0"/>
              <a:t>voters</a:t>
            </a:r>
            <a:endParaRPr lang="en-US" sz="2800" dirty="0"/>
          </a:p>
          <a:p>
            <a:pPr lvl="1">
              <a:lnSpc>
                <a:spcPct val="80000"/>
              </a:lnSpc>
              <a:spcAft>
                <a:spcPts val="600"/>
              </a:spcAft>
              <a:defRPr/>
            </a:pPr>
            <a:r>
              <a:rPr lang="en-US" sz="2400" dirty="0" smtClean="0"/>
              <a:t>2 Non - </a:t>
            </a:r>
            <a:r>
              <a:rPr lang="en-US" sz="2400" dirty="0"/>
              <a:t>“</a:t>
            </a:r>
            <a:r>
              <a:rPr lang="en-US" altLang="ja-JP" sz="2400" dirty="0"/>
              <a:t>Must Be Satisfied</a:t>
            </a:r>
            <a:r>
              <a:rPr lang="ja-JP" altLang="en-US" sz="2400" dirty="0"/>
              <a:t>”</a:t>
            </a:r>
            <a:r>
              <a:rPr lang="en-US" altLang="ja-JP" sz="2400" dirty="0"/>
              <a:t>(</a:t>
            </a:r>
            <a:r>
              <a:rPr lang="en-US" altLang="ja-JP" sz="2400" dirty="0" err="1"/>
              <a:t>MbS</a:t>
            </a:r>
            <a:r>
              <a:rPr lang="en-US" altLang="ja-JP" sz="2400" dirty="0"/>
              <a:t>) comments</a:t>
            </a:r>
          </a:p>
          <a:p>
            <a:pPr lvl="1">
              <a:lnSpc>
                <a:spcPct val="80000"/>
              </a:lnSpc>
              <a:spcAft>
                <a:spcPts val="600"/>
              </a:spcAft>
              <a:defRPr/>
            </a:pPr>
            <a:r>
              <a:rPr lang="en-US" sz="2400" dirty="0" smtClean="0"/>
              <a:t>76 “</a:t>
            </a:r>
            <a:r>
              <a:rPr lang="en-US" altLang="ja-JP" sz="2400" dirty="0" smtClean="0"/>
              <a:t>Must </a:t>
            </a:r>
            <a:r>
              <a:rPr lang="en-US" altLang="ja-JP" sz="2400" dirty="0"/>
              <a:t>Be Satisfied</a:t>
            </a:r>
            <a:r>
              <a:rPr lang="ja-JP" altLang="en-US" sz="2400" dirty="0"/>
              <a:t>”</a:t>
            </a:r>
            <a:r>
              <a:rPr lang="en-US" altLang="ja-JP" sz="2400" dirty="0"/>
              <a:t>(</a:t>
            </a:r>
            <a:r>
              <a:rPr lang="en-US" altLang="ja-JP" sz="2400" dirty="0" err="1"/>
              <a:t>MbS</a:t>
            </a:r>
            <a:r>
              <a:rPr lang="en-US" altLang="ja-JP" sz="2400" dirty="0"/>
              <a:t>) </a:t>
            </a:r>
            <a:r>
              <a:rPr lang="en-US" altLang="ja-JP" sz="2400" dirty="0" smtClean="0"/>
              <a:t>comments</a:t>
            </a:r>
          </a:p>
          <a:p>
            <a:pPr lvl="2">
              <a:lnSpc>
                <a:spcPct val="80000"/>
              </a:lnSpc>
              <a:spcAft>
                <a:spcPts val="600"/>
              </a:spcAft>
              <a:defRPr/>
            </a:pPr>
            <a:r>
              <a:rPr lang="en-US" altLang="ja-JP" sz="2000" dirty="0" smtClean="0"/>
              <a:t>15 </a:t>
            </a:r>
            <a:r>
              <a:rPr lang="en-US" altLang="ja-JP" sz="2000" dirty="0"/>
              <a:t>“Must Be Satisfied</a:t>
            </a:r>
            <a:r>
              <a:rPr lang="en-US" altLang="ja-JP" sz="2000" dirty="0" smtClean="0"/>
              <a:t>” (</a:t>
            </a:r>
            <a:r>
              <a:rPr lang="en-US" altLang="ja-JP" sz="2000" dirty="0" err="1"/>
              <a:t>MbS</a:t>
            </a:r>
            <a:r>
              <a:rPr lang="en-US" altLang="ja-JP" sz="2000" dirty="0"/>
              <a:t>) </a:t>
            </a:r>
            <a:r>
              <a:rPr lang="en-US" altLang="ja-JP" sz="2000" dirty="0" smtClean="0"/>
              <a:t>comments Accepted</a:t>
            </a:r>
            <a:endParaRPr lang="en-US" altLang="ja-JP" sz="2000" dirty="0"/>
          </a:p>
          <a:p>
            <a:pPr lvl="2">
              <a:lnSpc>
                <a:spcPct val="80000"/>
              </a:lnSpc>
              <a:spcAft>
                <a:spcPts val="600"/>
              </a:spcAft>
              <a:defRPr/>
            </a:pPr>
            <a:r>
              <a:rPr lang="en-US" altLang="ja-JP" sz="2000" dirty="0" smtClean="0"/>
              <a:t>25 </a:t>
            </a:r>
            <a:r>
              <a:rPr lang="en-US" altLang="ja-JP" sz="2000" dirty="0"/>
              <a:t>“Must Be Satisfied” (</a:t>
            </a:r>
            <a:r>
              <a:rPr lang="en-US" altLang="ja-JP" sz="2000" dirty="0" err="1"/>
              <a:t>MbS</a:t>
            </a:r>
            <a:r>
              <a:rPr lang="en-US" altLang="ja-JP" sz="2000" dirty="0"/>
              <a:t>) comments </a:t>
            </a:r>
            <a:r>
              <a:rPr lang="en-US" altLang="ja-JP" sz="2000" dirty="0" smtClean="0"/>
              <a:t>Accept in Principle</a:t>
            </a:r>
            <a:endParaRPr lang="en-US" altLang="ja-JP" sz="2000" dirty="0"/>
          </a:p>
          <a:p>
            <a:pPr lvl="2">
              <a:lnSpc>
                <a:spcPct val="80000"/>
              </a:lnSpc>
              <a:spcAft>
                <a:spcPts val="600"/>
              </a:spcAft>
              <a:defRPr/>
            </a:pPr>
            <a:r>
              <a:rPr lang="en-US" altLang="ja-JP" sz="2000" dirty="0" smtClean="0"/>
              <a:t>36 </a:t>
            </a:r>
            <a:r>
              <a:rPr lang="en-US" altLang="ja-JP" sz="2000" dirty="0"/>
              <a:t>“Must Be Satisfied” (</a:t>
            </a:r>
            <a:r>
              <a:rPr lang="en-US" altLang="ja-JP" sz="2000" dirty="0" err="1"/>
              <a:t>MbS</a:t>
            </a:r>
            <a:r>
              <a:rPr lang="en-US" altLang="ja-JP" sz="2000" dirty="0"/>
              <a:t>) comments </a:t>
            </a:r>
            <a:r>
              <a:rPr lang="en-US" altLang="ja-JP" sz="2000" dirty="0" smtClean="0"/>
              <a:t>Rejected</a:t>
            </a:r>
            <a:endParaRPr lang="en-US" altLang="ja-JP" sz="2000" dirty="0"/>
          </a:p>
          <a:p>
            <a:pPr lvl="3">
              <a:lnSpc>
                <a:spcPct val="80000"/>
              </a:lnSpc>
              <a:spcAft>
                <a:spcPts val="600"/>
              </a:spcAft>
              <a:defRPr/>
            </a:pPr>
            <a:r>
              <a:rPr lang="en-US" altLang="ja-JP" dirty="0"/>
              <a:t>1</a:t>
            </a:r>
            <a:r>
              <a:rPr lang="en-US" altLang="ja-JP" dirty="0" smtClean="0"/>
              <a:t>2 </a:t>
            </a:r>
            <a:r>
              <a:rPr lang="en-US" altLang="ja-JP" dirty="0"/>
              <a:t>comment </a:t>
            </a:r>
            <a:r>
              <a:rPr lang="en-US" altLang="ja-JP" dirty="0" smtClean="0"/>
              <a:t>types </a:t>
            </a:r>
            <a:r>
              <a:rPr lang="en-US" altLang="ja-JP" dirty="0"/>
              <a:t>(</a:t>
            </a:r>
            <a:r>
              <a:rPr lang="en-US" altLang="ja-JP" dirty="0" smtClean="0"/>
              <a:t>21 unique comments, 15 same material)</a:t>
            </a:r>
          </a:p>
          <a:p>
            <a:pPr marL="342900" lvl="1" indent="-342900">
              <a:lnSpc>
                <a:spcPct val="80000"/>
              </a:lnSpc>
              <a:spcAft>
                <a:spcPts val="600"/>
              </a:spcAft>
              <a:buFontTx/>
              <a:buChar char="•"/>
              <a:defRPr/>
            </a:pPr>
            <a:r>
              <a:rPr lang="en-US" dirty="0"/>
              <a:t>7 voters remain </a:t>
            </a:r>
            <a:r>
              <a:rPr lang="en-US" dirty="0" smtClean="0"/>
              <a:t>unsatisfied- but this is as good as it is going to get.</a:t>
            </a:r>
          </a:p>
          <a:p>
            <a:pPr marL="342900" lvl="1" indent="-342900">
              <a:lnSpc>
                <a:spcPct val="80000"/>
              </a:lnSpc>
              <a:spcAft>
                <a:spcPts val="600"/>
              </a:spcAft>
              <a:buFontTx/>
              <a:buChar char="•"/>
              <a:defRPr/>
            </a:pPr>
            <a:r>
              <a:rPr lang="en-US" dirty="0"/>
              <a:t>Summary of 36 Rejected “Must Be Satisfied” </a:t>
            </a:r>
            <a:r>
              <a:rPr lang="en-US" dirty="0" smtClean="0"/>
              <a:t>Comments, </a:t>
            </a:r>
            <a:r>
              <a:rPr lang="en-US" dirty="0"/>
              <a:t>from </a:t>
            </a:r>
            <a:r>
              <a:rPr lang="en-US" dirty="0" smtClean="0"/>
              <a:t>7 No </a:t>
            </a:r>
            <a:r>
              <a:rPr lang="en-US" dirty="0"/>
              <a:t>Voters at end of this presentation</a:t>
            </a:r>
          </a:p>
        </p:txBody>
      </p:sp>
      <p:sp>
        <p:nvSpPr>
          <p:cNvPr id="2" name="Footer Placeholder 1"/>
          <p:cNvSpPr>
            <a:spLocks noGrp="1"/>
          </p:cNvSpPr>
          <p:nvPr>
            <p:ph type="ftr" sz="quarter" idx="10"/>
          </p:nvPr>
        </p:nvSpPr>
        <p:spPr/>
        <p:txBody>
          <a:bodyPr/>
          <a:lstStyle/>
          <a:p>
            <a:pPr>
              <a:defRPr/>
            </a:pPr>
            <a:r>
              <a:rPr lang="en-US" smtClean="0"/>
              <a:t>Bob Heile, ZigBee Alliance</a:t>
            </a:r>
            <a:endParaRPr lang="en-US"/>
          </a:p>
        </p:txBody>
      </p:sp>
      <p:sp>
        <p:nvSpPr>
          <p:cNvPr id="10244" name="Rectangle 2"/>
          <p:cNvSpPr txBox="1">
            <a:spLocks noChangeArrowheads="1"/>
          </p:cNvSpPr>
          <p:nvPr/>
        </p:nvSpPr>
        <p:spPr bwMode="auto">
          <a:xfrm>
            <a:off x="685800" y="650875"/>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ko-KR" sz="3600" b="1"/>
              <a:t>Comments supporting No votes</a:t>
            </a:r>
            <a:endParaRPr lang="en-US" altLang="ko-KR" sz="3600" b="1">
              <a:solidFill>
                <a:schemeClr val="tx2"/>
              </a:solidFill>
            </a:endParaRPr>
          </a:p>
        </p:txBody>
      </p:sp>
    </p:spTree>
    <p:extLst>
      <p:ext uri="{BB962C8B-B14F-4D97-AF65-F5344CB8AC3E}">
        <p14:creationId xmlns:p14="http://schemas.microsoft.com/office/powerpoint/2010/main" val="21270432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t>Bob Heile, ZigBee Alliance</a:t>
            </a:r>
            <a:endParaRPr lang="en-US"/>
          </a:p>
        </p:txBody>
      </p:sp>
      <p:sp>
        <p:nvSpPr>
          <p:cNvPr id="11267" name="Rectangle 2"/>
          <p:cNvSpPr>
            <a:spLocks noGrp="1" noChangeArrowheads="1"/>
          </p:cNvSpPr>
          <p:nvPr>
            <p:ph type="title"/>
          </p:nvPr>
        </p:nvSpPr>
        <p:spPr>
          <a:xfrm>
            <a:off x="685800" y="723900"/>
            <a:ext cx="7772400" cy="1066800"/>
          </a:xfrm>
        </p:spPr>
        <p:txBody>
          <a:bodyPr/>
          <a:lstStyle/>
          <a:p>
            <a:r>
              <a:rPr lang="en-US" altLang="ko-KR" b="1" smtClean="0"/>
              <a:t>802.15.4m Schedule for ballots</a:t>
            </a:r>
            <a:br>
              <a:rPr lang="en-US" altLang="ko-KR" b="1" smtClean="0"/>
            </a:br>
            <a:r>
              <a:rPr lang="en-US" altLang="ko-KR" b="1" smtClean="0"/>
              <a:t>and meetings</a:t>
            </a:r>
          </a:p>
        </p:txBody>
      </p:sp>
      <p:sp>
        <p:nvSpPr>
          <p:cNvPr id="7" name="Rectangle 3"/>
          <p:cNvSpPr txBox="1">
            <a:spLocks noChangeArrowheads="1"/>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a:defRPr/>
            </a:pPr>
            <a:r>
              <a:rPr lang="en-US" sz="2800" kern="0" dirty="0" smtClean="0"/>
              <a:t>Initial Letter Ballot</a:t>
            </a:r>
          </a:p>
          <a:p>
            <a:pPr lvl="1">
              <a:defRPr/>
            </a:pPr>
            <a:r>
              <a:rPr lang="en-US" sz="2400" kern="0" dirty="0" smtClean="0"/>
              <a:t>30 January 2013 to 1 March 2013</a:t>
            </a:r>
          </a:p>
          <a:p>
            <a:pPr>
              <a:defRPr/>
            </a:pPr>
            <a:r>
              <a:rPr lang="en-US" sz="2800" kern="0" dirty="0" smtClean="0"/>
              <a:t>1st recirculation</a:t>
            </a:r>
          </a:p>
          <a:p>
            <a:pPr lvl="1">
              <a:defRPr/>
            </a:pPr>
            <a:r>
              <a:rPr lang="en-US" sz="2400" kern="0" dirty="0" smtClean="0"/>
              <a:t>31 March 2013 to 16 April 2013</a:t>
            </a:r>
          </a:p>
          <a:p>
            <a:pPr>
              <a:defRPr/>
            </a:pPr>
            <a:r>
              <a:rPr lang="en-US" sz="2800" kern="0" dirty="0" smtClean="0"/>
              <a:t>2nd recirculation</a:t>
            </a:r>
          </a:p>
          <a:p>
            <a:pPr lvl="1">
              <a:defRPr/>
            </a:pPr>
            <a:r>
              <a:rPr lang="en-US" sz="2400" kern="0" dirty="0" smtClean="0"/>
              <a:t>25 April 2013 to 11 May 2013</a:t>
            </a:r>
          </a:p>
          <a:p>
            <a:pPr>
              <a:defRPr/>
            </a:pPr>
            <a:r>
              <a:rPr lang="en-US" sz="2800" kern="0" dirty="0" smtClean="0"/>
              <a:t>3rd recirculation</a:t>
            </a:r>
          </a:p>
          <a:p>
            <a:pPr lvl="1">
              <a:defRPr/>
            </a:pPr>
            <a:r>
              <a:rPr lang="en-US" sz="2400" kern="0" dirty="0" smtClean="0"/>
              <a:t>27 May 2013 to 11 June 2013</a:t>
            </a:r>
          </a:p>
        </p:txBody>
      </p:sp>
    </p:spTree>
    <p:extLst>
      <p:ext uri="{BB962C8B-B14F-4D97-AF65-F5344CB8AC3E}">
        <p14:creationId xmlns:p14="http://schemas.microsoft.com/office/powerpoint/2010/main" val="12518297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374650" y="1706563"/>
            <a:ext cx="8569325" cy="4757737"/>
          </a:xfrm>
        </p:spPr>
        <p:txBody>
          <a:bodyPr/>
          <a:lstStyle/>
          <a:p>
            <a:pPr marL="738188" lvl="1" indent="-338138">
              <a:lnSpc>
                <a:spcPct val="80000"/>
              </a:lnSpc>
              <a:defRPr/>
            </a:pPr>
            <a:r>
              <a:rPr lang="en-US" sz="2100" dirty="0" smtClean="0">
                <a:latin typeface="+mj-lt"/>
              </a:rPr>
              <a:t>4 comments - </a:t>
            </a:r>
            <a:r>
              <a:rPr lang="en-US" sz="2100" dirty="0">
                <a:solidFill>
                  <a:srgbClr val="0000FF"/>
                </a:solidFill>
                <a:latin typeface="+mj-lt"/>
              </a:rPr>
              <a:t>cross-references are </a:t>
            </a:r>
            <a:r>
              <a:rPr lang="en-US" sz="2100" dirty="0" smtClean="0">
                <a:solidFill>
                  <a:srgbClr val="0000FF"/>
                </a:solidFill>
                <a:latin typeface="+mj-lt"/>
              </a:rPr>
              <a:t>wrong; Response is </a:t>
            </a:r>
            <a:r>
              <a:rPr lang="en-US" sz="2100" dirty="0">
                <a:solidFill>
                  <a:srgbClr val="0000FF"/>
                </a:solidFill>
                <a:latin typeface="+mj-lt"/>
              </a:rPr>
              <a:t>reject,</a:t>
            </a:r>
            <a:br>
              <a:rPr lang="en-US" sz="2100" dirty="0">
                <a:solidFill>
                  <a:srgbClr val="0000FF"/>
                </a:solidFill>
                <a:latin typeface="+mj-lt"/>
              </a:rPr>
            </a:br>
            <a:r>
              <a:rPr lang="en-US" sz="2100" dirty="0" smtClean="0">
                <a:solidFill>
                  <a:srgbClr val="0000FF"/>
                </a:solidFill>
                <a:latin typeface="+mj-lt"/>
              </a:rPr>
              <a:t>Reference is either to </a:t>
            </a:r>
            <a:r>
              <a:rPr lang="en-US" sz="2100" dirty="0">
                <a:solidFill>
                  <a:srgbClr val="0000FF"/>
                </a:solidFill>
                <a:latin typeface="+mj-lt"/>
              </a:rPr>
              <a:t>base or other amendments.</a:t>
            </a:r>
          </a:p>
          <a:p>
            <a:pPr marL="738188" lvl="1" indent="-338138">
              <a:lnSpc>
                <a:spcPct val="80000"/>
              </a:lnSpc>
              <a:defRPr/>
            </a:pPr>
            <a:r>
              <a:rPr lang="en-US" sz="2100" dirty="0">
                <a:latin typeface="+mj-lt"/>
              </a:rPr>
              <a:t>12 </a:t>
            </a:r>
            <a:r>
              <a:rPr lang="en-US" sz="2100" dirty="0" smtClean="0">
                <a:latin typeface="+mj-lt"/>
              </a:rPr>
              <a:t>comments - </a:t>
            </a:r>
            <a:r>
              <a:rPr lang="en-US" sz="2100" dirty="0">
                <a:solidFill>
                  <a:srgbClr val="0000FF"/>
                </a:solidFill>
                <a:latin typeface="+mj-lt"/>
              </a:rPr>
              <a:t>don't deviate from </a:t>
            </a:r>
            <a:r>
              <a:rPr lang="en-US" sz="2100" dirty="0" smtClean="0">
                <a:solidFill>
                  <a:srgbClr val="0000FF"/>
                </a:solidFill>
                <a:latin typeface="+mj-lt"/>
              </a:rPr>
              <a:t>4g; </a:t>
            </a:r>
            <a:r>
              <a:rPr lang="en-US" sz="2100" dirty="0">
                <a:solidFill>
                  <a:srgbClr val="0000FF"/>
                </a:solidFill>
                <a:latin typeface="+mj-lt"/>
              </a:rPr>
              <a:t>Response is reject,</a:t>
            </a:r>
            <a:br>
              <a:rPr lang="en-US" sz="2100" dirty="0">
                <a:solidFill>
                  <a:srgbClr val="0000FF"/>
                </a:solidFill>
                <a:latin typeface="+mj-lt"/>
              </a:rPr>
            </a:br>
            <a:r>
              <a:rPr lang="en-US" sz="2100" dirty="0" smtClean="0">
                <a:solidFill>
                  <a:srgbClr val="0000FF"/>
                </a:solidFill>
                <a:latin typeface="+mj-lt"/>
              </a:rPr>
              <a:t>PAR does not require </a:t>
            </a:r>
            <a:r>
              <a:rPr lang="en-US" sz="2100" dirty="0">
                <a:solidFill>
                  <a:srgbClr val="0000FF"/>
                </a:solidFill>
                <a:latin typeface="+mj-lt"/>
              </a:rPr>
              <a:t>"full backwards compatibility with </a:t>
            </a:r>
            <a:r>
              <a:rPr lang="en-US" sz="2100" dirty="0" smtClean="0">
                <a:solidFill>
                  <a:srgbClr val="0000FF"/>
                </a:solidFill>
                <a:latin typeface="+mj-lt"/>
              </a:rPr>
              <a:t>4g.</a:t>
            </a:r>
            <a:endParaRPr lang="en-US" sz="2100" dirty="0">
              <a:solidFill>
                <a:srgbClr val="0000FF"/>
              </a:solidFill>
              <a:latin typeface="+mj-lt"/>
            </a:endParaRPr>
          </a:p>
          <a:p>
            <a:pPr marL="738188" lvl="1" indent="-338138">
              <a:lnSpc>
                <a:spcPct val="80000"/>
              </a:lnSpc>
              <a:defRPr/>
            </a:pPr>
            <a:r>
              <a:rPr lang="en-US" sz="2100" dirty="0">
                <a:latin typeface="+mj-lt"/>
              </a:rPr>
              <a:t>1 </a:t>
            </a:r>
            <a:r>
              <a:rPr lang="en-US" sz="2100" dirty="0" smtClean="0">
                <a:latin typeface="+mj-lt"/>
              </a:rPr>
              <a:t>comment - </a:t>
            </a:r>
            <a:r>
              <a:rPr lang="en-US" sz="2100" dirty="0">
                <a:solidFill>
                  <a:srgbClr val="0000FF"/>
                </a:solidFill>
                <a:latin typeface="+mj-lt"/>
              </a:rPr>
              <a:t>add 2-FSK mode same as </a:t>
            </a:r>
            <a:r>
              <a:rPr lang="en-US" sz="2100" dirty="0" smtClean="0">
                <a:solidFill>
                  <a:srgbClr val="0000FF"/>
                </a:solidFill>
                <a:latin typeface="+mj-lt"/>
              </a:rPr>
              <a:t>4g; </a:t>
            </a:r>
            <a:r>
              <a:rPr lang="en-US" sz="2100" dirty="0">
                <a:solidFill>
                  <a:srgbClr val="0000FF"/>
                </a:solidFill>
                <a:latin typeface="+mj-lt"/>
              </a:rPr>
              <a:t>Response is reject,</a:t>
            </a:r>
            <a:br>
              <a:rPr lang="en-US" sz="2100" dirty="0">
                <a:solidFill>
                  <a:srgbClr val="0000FF"/>
                </a:solidFill>
                <a:latin typeface="+mj-lt"/>
              </a:rPr>
            </a:br>
            <a:r>
              <a:rPr lang="en-US" sz="2100" dirty="0">
                <a:solidFill>
                  <a:srgbClr val="0000FF"/>
                </a:solidFill>
                <a:latin typeface="+mj-lt"/>
              </a:rPr>
              <a:t>PAR does not require </a:t>
            </a:r>
            <a:r>
              <a:rPr lang="en-US" sz="2100" dirty="0" smtClean="0">
                <a:solidFill>
                  <a:srgbClr val="0000FF"/>
                </a:solidFill>
                <a:latin typeface="+mj-lt"/>
              </a:rPr>
              <a:t>it.</a:t>
            </a:r>
            <a:endParaRPr lang="en-US" sz="2100" dirty="0">
              <a:solidFill>
                <a:srgbClr val="0000FF"/>
              </a:solidFill>
              <a:latin typeface="+mj-lt"/>
            </a:endParaRPr>
          </a:p>
          <a:p>
            <a:pPr marL="738188" lvl="1" indent="-338138">
              <a:lnSpc>
                <a:spcPct val="80000"/>
              </a:lnSpc>
              <a:defRPr/>
            </a:pPr>
            <a:r>
              <a:rPr lang="en-US" sz="2100" dirty="0">
                <a:latin typeface="+mj-lt"/>
              </a:rPr>
              <a:t>2 </a:t>
            </a:r>
            <a:r>
              <a:rPr lang="en-US" sz="2100" dirty="0" smtClean="0">
                <a:latin typeface="+mj-lt"/>
              </a:rPr>
              <a:t>comments - </a:t>
            </a:r>
            <a:r>
              <a:rPr lang="en-US" sz="2100" dirty="0">
                <a:solidFill>
                  <a:srgbClr val="0000FF"/>
                </a:solidFill>
                <a:latin typeface="+mj-lt"/>
              </a:rPr>
              <a:t>remove bands overlapping with 4g; Response is reject</a:t>
            </a:r>
            <a:r>
              <a:rPr lang="en-US" sz="2100" dirty="0" smtClean="0">
                <a:solidFill>
                  <a:srgbClr val="0000FF"/>
                </a:solidFill>
                <a:latin typeface="+mj-lt"/>
              </a:rPr>
              <a:t>,</a:t>
            </a:r>
            <a:r>
              <a:rPr lang="en-US" sz="2100" dirty="0">
                <a:solidFill>
                  <a:srgbClr val="0000FF"/>
                </a:solidFill>
                <a:latin typeface="+mj-lt"/>
              </a:rPr>
              <a:t/>
            </a:r>
            <a:br>
              <a:rPr lang="en-US" sz="2100" dirty="0">
                <a:solidFill>
                  <a:srgbClr val="0000FF"/>
                </a:solidFill>
                <a:latin typeface="+mj-lt"/>
              </a:rPr>
            </a:br>
            <a:r>
              <a:rPr lang="en-US" sz="2100" dirty="0">
                <a:solidFill>
                  <a:srgbClr val="0000FF"/>
                </a:solidFill>
                <a:latin typeface="+mj-lt"/>
              </a:rPr>
              <a:t>The use of the </a:t>
            </a:r>
            <a:r>
              <a:rPr lang="en-US" sz="2100" dirty="0" smtClean="0">
                <a:solidFill>
                  <a:srgbClr val="0000FF"/>
                </a:solidFill>
                <a:latin typeface="+mj-lt"/>
              </a:rPr>
              <a:t>defined bands facilitates </a:t>
            </a:r>
            <a:r>
              <a:rPr lang="en-US" sz="2100" dirty="0">
                <a:solidFill>
                  <a:srgbClr val="0000FF"/>
                </a:solidFill>
                <a:latin typeface="+mj-lt"/>
              </a:rPr>
              <a:t>an uninterrupted link to be </a:t>
            </a:r>
            <a:r>
              <a:rPr lang="en-US" sz="2100" dirty="0" smtClean="0">
                <a:solidFill>
                  <a:srgbClr val="0000FF"/>
                </a:solidFill>
                <a:latin typeface="+mj-lt"/>
              </a:rPr>
              <a:t>maintained.</a:t>
            </a:r>
          </a:p>
          <a:p>
            <a:pPr marL="738188" lvl="1" indent="-338138">
              <a:lnSpc>
                <a:spcPct val="80000"/>
              </a:lnSpc>
              <a:defRPr/>
            </a:pPr>
            <a:r>
              <a:rPr lang="en-US" sz="2100" dirty="0">
                <a:latin typeface="+mj-lt"/>
              </a:rPr>
              <a:t>2 comments - </a:t>
            </a:r>
            <a:r>
              <a:rPr lang="en-US" sz="2100" dirty="0">
                <a:solidFill>
                  <a:srgbClr val="0000FF"/>
                </a:solidFill>
                <a:latin typeface="+mj-lt"/>
              </a:rPr>
              <a:t>remove parity bit; Response is reject,</a:t>
            </a:r>
            <a:br>
              <a:rPr lang="en-US" sz="2100" dirty="0">
                <a:solidFill>
                  <a:srgbClr val="0000FF"/>
                </a:solidFill>
                <a:latin typeface="+mj-lt"/>
              </a:rPr>
            </a:br>
            <a:r>
              <a:rPr lang="en-US" sz="2100" dirty="0">
                <a:solidFill>
                  <a:srgbClr val="0000FF"/>
                </a:solidFill>
                <a:latin typeface="+mj-lt"/>
              </a:rPr>
              <a:t>Inclusion of parity check allows for error detection in some cases.</a:t>
            </a:r>
          </a:p>
          <a:p>
            <a:pPr marL="738188" lvl="1" indent="-338138">
              <a:lnSpc>
                <a:spcPct val="80000"/>
              </a:lnSpc>
              <a:defRPr/>
            </a:pPr>
            <a:r>
              <a:rPr lang="en-US" sz="2100" dirty="0">
                <a:latin typeface="+mj-lt"/>
              </a:rPr>
              <a:t>1 comment - </a:t>
            </a:r>
            <a:r>
              <a:rPr lang="en-US" sz="2100" dirty="0">
                <a:solidFill>
                  <a:srgbClr val="0000FF"/>
                </a:solidFill>
                <a:latin typeface="+mj-lt"/>
              </a:rPr>
              <a:t>change 16-bit CRC to 8-bit CRC; Response is reject,</a:t>
            </a:r>
            <a:br>
              <a:rPr lang="en-US" sz="2100" dirty="0">
                <a:solidFill>
                  <a:srgbClr val="0000FF"/>
                </a:solidFill>
                <a:latin typeface="+mj-lt"/>
              </a:rPr>
            </a:br>
            <a:r>
              <a:rPr lang="en-US" sz="2100" dirty="0">
                <a:solidFill>
                  <a:srgbClr val="0000FF"/>
                </a:solidFill>
                <a:latin typeface="+mj-lt"/>
              </a:rPr>
              <a:t>One OFDM symbol consists of 50 bits and there are enough bits available to allow 16 bit CRC.</a:t>
            </a:r>
          </a:p>
          <a:p>
            <a:pPr marL="738188" lvl="1" indent="-338138">
              <a:lnSpc>
                <a:spcPct val="80000"/>
              </a:lnSpc>
              <a:defRPr/>
            </a:pPr>
            <a:r>
              <a:rPr lang="en-US" sz="2100" dirty="0">
                <a:latin typeface="+mj-lt"/>
              </a:rPr>
              <a:t>2 comments - </a:t>
            </a:r>
            <a:r>
              <a:rPr lang="en-US" sz="2100" dirty="0">
                <a:solidFill>
                  <a:srgbClr val="0000FF"/>
                </a:solidFill>
                <a:latin typeface="+mj-lt"/>
              </a:rPr>
              <a:t>nominal BW is wrong; Response is reject,</a:t>
            </a:r>
            <a:br>
              <a:rPr lang="en-US" sz="2100" dirty="0">
                <a:solidFill>
                  <a:srgbClr val="0000FF"/>
                </a:solidFill>
                <a:latin typeface="+mj-lt"/>
              </a:rPr>
            </a:br>
            <a:r>
              <a:rPr lang="en-US" sz="2100" dirty="0">
                <a:solidFill>
                  <a:srgbClr val="0000FF"/>
                </a:solidFill>
                <a:latin typeface="+mj-lt"/>
              </a:rPr>
              <a:t>Data is carried at DC subcarrier in NB-OFDM, resulting in 380.95kHz</a:t>
            </a:r>
            <a:r>
              <a:rPr lang="en-US" sz="2100" dirty="0" smtClean="0">
                <a:solidFill>
                  <a:srgbClr val="0000FF"/>
                </a:solidFill>
                <a:latin typeface="+mj-lt"/>
              </a:rPr>
              <a:t>.</a:t>
            </a:r>
            <a:endParaRPr lang="en-US" sz="2100" dirty="0">
              <a:solidFill>
                <a:srgbClr val="0000FF"/>
              </a:solidFill>
              <a:latin typeface="+mj-lt"/>
            </a:endParaRPr>
          </a:p>
        </p:txBody>
      </p:sp>
      <p:sp>
        <p:nvSpPr>
          <p:cNvPr id="2" name="Footer Placeholder 1"/>
          <p:cNvSpPr>
            <a:spLocks noGrp="1"/>
          </p:cNvSpPr>
          <p:nvPr>
            <p:ph type="ftr" sz="quarter" idx="10"/>
          </p:nvPr>
        </p:nvSpPr>
        <p:spPr/>
        <p:txBody>
          <a:bodyPr/>
          <a:lstStyle/>
          <a:p>
            <a:pPr>
              <a:defRPr/>
            </a:pPr>
            <a:r>
              <a:rPr lang="en-US" smtClean="0"/>
              <a:t>Bob Heile, ZigBee Alliance</a:t>
            </a:r>
            <a:endParaRPr lang="en-US"/>
          </a:p>
        </p:txBody>
      </p:sp>
      <p:sp>
        <p:nvSpPr>
          <p:cNvPr id="13316" name="Rectangle 2"/>
          <p:cNvSpPr txBox="1">
            <a:spLocks noChangeArrowheads="1"/>
          </p:cNvSpPr>
          <p:nvPr/>
        </p:nvSpPr>
        <p:spPr bwMode="auto">
          <a:xfrm>
            <a:off x="685800" y="650875"/>
            <a:ext cx="7772400" cy="117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ko-KR" sz="2800" b="1"/>
              <a:t>Summary of 36 Rejected</a:t>
            </a:r>
            <a:br>
              <a:rPr lang="en-US" altLang="ko-KR" sz="2800" b="1"/>
            </a:br>
            <a:r>
              <a:rPr lang="en-US" altLang="ko-KR" sz="2800" b="1"/>
              <a:t>“Must Be Satisfied” Comments from No Voters</a:t>
            </a:r>
          </a:p>
        </p:txBody>
      </p:sp>
    </p:spTree>
    <p:extLst>
      <p:ext uri="{BB962C8B-B14F-4D97-AF65-F5344CB8AC3E}">
        <p14:creationId xmlns:p14="http://schemas.microsoft.com/office/powerpoint/2010/main" val="26950251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body" idx="4294967295"/>
          </p:nvPr>
        </p:nvSpPr>
        <p:spPr>
          <a:xfrm>
            <a:off x="374650" y="1706563"/>
            <a:ext cx="8569325" cy="4757737"/>
          </a:xfrm>
        </p:spPr>
        <p:txBody>
          <a:bodyPr/>
          <a:lstStyle/>
          <a:p>
            <a:pPr marL="738188" lvl="1" indent="-338138">
              <a:lnSpc>
                <a:spcPct val="80000"/>
              </a:lnSpc>
            </a:pPr>
            <a:r>
              <a:rPr lang="en-US" altLang="ko-KR" sz="2100" dirty="0" smtClean="0">
                <a:latin typeface="Times New Roman" pitchFamily="18" charset="0"/>
              </a:rPr>
              <a:t>3 comments - </a:t>
            </a:r>
            <a:r>
              <a:rPr lang="en-US" altLang="ko-KR" sz="2100" dirty="0" smtClean="0">
                <a:solidFill>
                  <a:srgbClr val="0000FF"/>
                </a:solidFill>
                <a:latin typeface="Times New Roman" pitchFamily="18" charset="0"/>
              </a:rPr>
              <a:t>remove option of 24-bit SFD; Response is reject,</a:t>
            </a:r>
            <a:br>
              <a:rPr lang="en-US" altLang="ko-KR" sz="2100" dirty="0" smtClean="0">
                <a:solidFill>
                  <a:srgbClr val="0000FF"/>
                </a:solidFill>
                <a:latin typeface="Times New Roman" pitchFamily="18" charset="0"/>
              </a:rPr>
            </a:br>
            <a:r>
              <a:rPr lang="en-US" altLang="ko-KR" sz="2100" dirty="0" smtClean="0">
                <a:solidFill>
                  <a:srgbClr val="0000FF"/>
                </a:solidFill>
                <a:latin typeface="Times New Roman" pitchFamily="18" charset="0"/>
              </a:rPr>
              <a:t>The benefits of a 24 bit SFD are described in document 15-12-0030-00.</a:t>
            </a:r>
          </a:p>
          <a:p>
            <a:pPr marL="738188" lvl="1" indent="-338138">
              <a:lnSpc>
                <a:spcPct val="80000"/>
              </a:lnSpc>
            </a:pPr>
            <a:r>
              <a:rPr lang="en-US" altLang="ko-KR" sz="2100" dirty="0" smtClean="0">
                <a:latin typeface="Times New Roman" pitchFamily="18" charset="0"/>
              </a:rPr>
              <a:t>3 comments - </a:t>
            </a:r>
            <a:r>
              <a:rPr lang="en-US" altLang="ko-KR" sz="2100" dirty="0" smtClean="0">
                <a:solidFill>
                  <a:srgbClr val="0000FF"/>
                </a:solidFill>
                <a:latin typeface="Times New Roman" pitchFamily="18" charset="0"/>
              </a:rPr>
              <a:t>don't need 9-bit scramble seed; Response is reject,</a:t>
            </a:r>
            <a:br>
              <a:rPr lang="en-US" altLang="ko-KR" sz="2100" dirty="0" smtClean="0">
                <a:solidFill>
                  <a:srgbClr val="0000FF"/>
                </a:solidFill>
                <a:latin typeface="Times New Roman" pitchFamily="18" charset="0"/>
              </a:rPr>
            </a:br>
            <a:r>
              <a:rPr lang="en-US" altLang="ko-KR" sz="2100" dirty="0" smtClean="0">
                <a:solidFill>
                  <a:srgbClr val="0000FF"/>
                </a:solidFill>
                <a:latin typeface="Times New Roman" pitchFamily="18" charset="0"/>
              </a:rPr>
              <a:t>One OFDM symbol consists of 50 bits and there are enough bits available to allow 9 bit scrambling seed.</a:t>
            </a:r>
          </a:p>
          <a:p>
            <a:pPr marL="738188" lvl="1" indent="-338138">
              <a:lnSpc>
                <a:spcPct val="80000"/>
              </a:lnSpc>
            </a:pPr>
            <a:r>
              <a:rPr lang="en-US" altLang="ko-KR" sz="2100" dirty="0" smtClean="0">
                <a:latin typeface="Times New Roman" pitchFamily="18" charset="0"/>
              </a:rPr>
              <a:t>2 comments - </a:t>
            </a:r>
            <a:r>
              <a:rPr lang="en-US" altLang="ko-KR" sz="2100" dirty="0" smtClean="0">
                <a:solidFill>
                  <a:srgbClr val="0000FF"/>
                </a:solidFill>
                <a:latin typeface="Times New Roman" pitchFamily="18" charset="0"/>
              </a:rPr>
              <a:t>don't need to impose and remove 51-byte 00 Hex; Response is reject,</a:t>
            </a:r>
            <a:br>
              <a:rPr lang="en-US" altLang="ko-KR" sz="2100" dirty="0" smtClean="0">
                <a:solidFill>
                  <a:srgbClr val="0000FF"/>
                </a:solidFill>
                <a:latin typeface="Times New Roman" pitchFamily="18" charset="0"/>
              </a:rPr>
            </a:br>
            <a:r>
              <a:rPr lang="en-US" altLang="ko-KR" sz="2100" dirty="0" smtClean="0">
                <a:solidFill>
                  <a:srgbClr val="0000FF"/>
                </a:solidFill>
                <a:latin typeface="Times New Roman" pitchFamily="18" charset="0"/>
              </a:rPr>
              <a:t>Clarified by adding sentence: "51-byte zeros shall be prepended to each 188 byte data.“</a:t>
            </a:r>
            <a:endParaRPr lang="en-US" altLang="ko-KR" sz="2100" dirty="0" smtClean="0">
              <a:latin typeface="Times New Roman" pitchFamily="18" charset="0"/>
            </a:endParaRPr>
          </a:p>
          <a:p>
            <a:pPr marL="738188" lvl="1" indent="-338138">
              <a:lnSpc>
                <a:spcPct val="80000"/>
              </a:lnSpc>
            </a:pPr>
            <a:r>
              <a:rPr lang="en-US" altLang="ko-KR" sz="2100" dirty="0" smtClean="0">
                <a:latin typeface="Times New Roman" pitchFamily="18" charset="0"/>
              </a:rPr>
              <a:t>2 comments - </a:t>
            </a:r>
            <a:r>
              <a:rPr lang="en-US" altLang="ko-KR" sz="2100" dirty="0" smtClean="0">
                <a:solidFill>
                  <a:srgbClr val="0000FF"/>
                </a:solidFill>
                <a:latin typeface="Times New Roman" pitchFamily="18" charset="0"/>
              </a:rPr>
              <a:t>last STF "s" should be negated; Response is reject,</a:t>
            </a:r>
            <a:br>
              <a:rPr lang="en-US" altLang="ko-KR" sz="2100" dirty="0" smtClean="0">
                <a:solidFill>
                  <a:srgbClr val="0000FF"/>
                </a:solidFill>
                <a:latin typeface="Times New Roman" pitchFamily="18" charset="0"/>
              </a:rPr>
            </a:br>
            <a:r>
              <a:rPr lang="en-US" altLang="ko-KR" sz="2100" dirty="0" smtClean="0">
                <a:solidFill>
                  <a:srgbClr val="0000FF"/>
                </a:solidFill>
                <a:latin typeface="Times New Roman" pitchFamily="18" charset="0"/>
              </a:rPr>
              <a:t>We don’t need to negate the last "s" symbols in the STF repetition because we can use the LTF detection algorithm using frequency-domain correlation characteristic of LTF.</a:t>
            </a:r>
          </a:p>
          <a:p>
            <a:pPr marL="738188" lvl="1" indent="-338138">
              <a:lnSpc>
                <a:spcPct val="80000"/>
              </a:lnSpc>
            </a:pPr>
            <a:r>
              <a:rPr lang="en-US" altLang="ko-KR" sz="2100" dirty="0" smtClean="0">
                <a:latin typeface="Times New Roman" pitchFamily="18" charset="0"/>
              </a:rPr>
              <a:t>2 comments - </a:t>
            </a:r>
            <a:r>
              <a:rPr lang="en-US" altLang="ko-KR" sz="2100" dirty="0" smtClean="0">
                <a:solidFill>
                  <a:srgbClr val="0000FF"/>
                </a:solidFill>
                <a:latin typeface="Times New Roman" pitchFamily="18" charset="0"/>
              </a:rPr>
              <a:t>normalize STF; Response is reject,</a:t>
            </a:r>
            <a:br>
              <a:rPr lang="en-US" altLang="ko-KR" sz="2100" dirty="0" smtClean="0">
                <a:solidFill>
                  <a:srgbClr val="0000FF"/>
                </a:solidFill>
                <a:latin typeface="Times New Roman" pitchFamily="18" charset="0"/>
              </a:rPr>
            </a:br>
            <a:r>
              <a:rPr lang="en-US" altLang="ko-KR" sz="2100" dirty="0" smtClean="0">
                <a:solidFill>
                  <a:srgbClr val="0000FF"/>
                </a:solidFill>
                <a:latin typeface="Times New Roman" pitchFamily="18" charset="0"/>
              </a:rPr>
              <a:t>We don’t need to normalize the STF accordingly to the DATA because the STF power boosting factor adjusts the power of the STF.</a:t>
            </a:r>
          </a:p>
          <a:p>
            <a:pPr marL="738188" lvl="1" indent="-338138">
              <a:lnSpc>
                <a:spcPct val="80000"/>
              </a:lnSpc>
            </a:pPr>
            <a:endParaRPr lang="en-US" altLang="ko-KR" sz="2100" dirty="0" smtClean="0">
              <a:latin typeface="Times New Roman" pitchFamily="18" charset="0"/>
            </a:endParaRPr>
          </a:p>
          <a:p>
            <a:pPr marL="738188" lvl="1" indent="-338138">
              <a:lnSpc>
                <a:spcPct val="80000"/>
              </a:lnSpc>
            </a:pPr>
            <a:endParaRPr lang="en-US" altLang="ko-KR" sz="2100" dirty="0" smtClean="0">
              <a:latin typeface="Times New Roman" pitchFamily="18" charset="0"/>
            </a:endParaRPr>
          </a:p>
        </p:txBody>
      </p:sp>
      <p:sp>
        <p:nvSpPr>
          <p:cNvPr id="2" name="Footer Placeholder 1"/>
          <p:cNvSpPr>
            <a:spLocks noGrp="1"/>
          </p:cNvSpPr>
          <p:nvPr>
            <p:ph type="ftr" sz="quarter" idx="10"/>
          </p:nvPr>
        </p:nvSpPr>
        <p:spPr/>
        <p:txBody>
          <a:bodyPr/>
          <a:lstStyle/>
          <a:p>
            <a:pPr>
              <a:defRPr/>
            </a:pPr>
            <a:r>
              <a:rPr lang="en-US" smtClean="0"/>
              <a:t>Bob Heile, ZigBee Alliance</a:t>
            </a:r>
            <a:endParaRPr lang="en-US"/>
          </a:p>
        </p:txBody>
      </p:sp>
      <p:sp>
        <p:nvSpPr>
          <p:cNvPr id="14340" name="Rectangle 2"/>
          <p:cNvSpPr txBox="1">
            <a:spLocks noChangeArrowheads="1"/>
          </p:cNvSpPr>
          <p:nvPr/>
        </p:nvSpPr>
        <p:spPr bwMode="auto">
          <a:xfrm>
            <a:off x="685800" y="650875"/>
            <a:ext cx="7772400" cy="117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ko-KR" sz="2800" b="1"/>
              <a:t>Summary of 36 Rejected</a:t>
            </a:r>
            <a:br>
              <a:rPr lang="en-US" altLang="ko-KR" sz="2800" b="1"/>
            </a:br>
            <a:r>
              <a:rPr lang="en-US" altLang="ko-KR" sz="2800" b="1"/>
              <a:t>“Must Be Satisfied” Comments from No Voters</a:t>
            </a:r>
          </a:p>
        </p:txBody>
      </p:sp>
    </p:spTree>
    <p:extLst>
      <p:ext uri="{BB962C8B-B14F-4D97-AF65-F5344CB8AC3E}">
        <p14:creationId xmlns:p14="http://schemas.microsoft.com/office/powerpoint/2010/main" val="21568249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ext Box 1"/>
          <p:cNvSpPr txBox="1">
            <a:spLocks noChangeArrowheads="1"/>
          </p:cNvSpPr>
          <p:nvPr/>
        </p:nvSpPr>
        <p:spPr bwMode="auto">
          <a:xfrm>
            <a:off x="4114800" y="6475413"/>
            <a:ext cx="989013" cy="182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ctr" eaLnBrk="1" hangingPunct="1">
              <a:buClrTx/>
              <a:buFontTx/>
              <a:buNone/>
            </a:pPr>
            <a:r>
              <a:rPr lang="en-US" altLang="ja-JP">
                <a:solidFill>
                  <a:srgbClr val="000000"/>
                </a:solidFill>
              </a:rPr>
              <a:t>Slide </a:t>
            </a:r>
            <a:fld id="{24E66003-0467-4B0D-A491-FDBB7B34BBDF}" type="slidenum">
              <a:rPr lang="en-US" altLang="ja-JP">
                <a:solidFill>
                  <a:srgbClr val="000000"/>
                </a:solidFill>
              </a:rPr>
              <a:pPr algn="ctr" eaLnBrk="1" hangingPunct="1">
                <a:buClrTx/>
                <a:buFontTx/>
                <a:buNone/>
              </a:pPr>
              <a:t>18</a:t>
            </a:fld>
            <a:endParaRPr lang="en-US" altLang="ja-JP">
              <a:solidFill>
                <a:srgbClr val="000000"/>
              </a:solidFill>
            </a:endParaRPr>
          </a:p>
        </p:txBody>
      </p:sp>
      <p:sp>
        <p:nvSpPr>
          <p:cNvPr id="9218" name="Text Box 2"/>
          <p:cNvSpPr txBox="1">
            <a:spLocks noChangeArrowheads="1"/>
          </p:cNvSpPr>
          <p:nvPr/>
        </p:nvSpPr>
        <p:spPr bwMode="auto">
          <a:xfrm>
            <a:off x="4114800" y="6475413"/>
            <a:ext cx="989013" cy="182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ctr" eaLnBrk="1" hangingPunct="1">
              <a:buClrTx/>
              <a:buFontTx/>
              <a:buNone/>
            </a:pPr>
            <a:r>
              <a:rPr lang="en-US" altLang="ja-JP">
                <a:solidFill>
                  <a:srgbClr val="000000"/>
                </a:solidFill>
              </a:rPr>
              <a:t>Slide </a:t>
            </a:r>
            <a:fld id="{D200B66C-18DC-42E7-A8D0-91B37A8A7A2D}" type="slidenum">
              <a:rPr lang="en-US" altLang="ja-JP">
                <a:solidFill>
                  <a:srgbClr val="000000"/>
                </a:solidFill>
              </a:rPr>
              <a:pPr algn="ctr" eaLnBrk="1" hangingPunct="1">
                <a:buClrTx/>
                <a:buFontTx/>
                <a:buNone/>
              </a:pPr>
              <a:t>18</a:t>
            </a:fld>
            <a:endParaRPr lang="en-US" altLang="ja-JP">
              <a:solidFill>
                <a:srgbClr val="000000"/>
              </a:solidFill>
            </a:endParaRPr>
          </a:p>
        </p:txBody>
      </p:sp>
      <p:sp>
        <p:nvSpPr>
          <p:cNvPr id="9219" name="Text Box 3"/>
          <p:cNvSpPr txBox="1">
            <a:spLocks noChangeArrowheads="1"/>
          </p:cNvSpPr>
          <p:nvPr/>
        </p:nvSpPr>
        <p:spPr bwMode="auto">
          <a:xfrm>
            <a:off x="609600" y="609600"/>
            <a:ext cx="77724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9pPr>
          </a:lstStyle>
          <a:p>
            <a:pPr algn="ctr">
              <a:buClrTx/>
              <a:buFontTx/>
              <a:buNone/>
              <a:defRPr/>
            </a:pPr>
            <a:r>
              <a:rPr lang="en-US" sz="4000" dirty="0" smtClean="0">
                <a:solidFill>
                  <a:srgbClr val="000000"/>
                </a:solidFill>
              </a:rPr>
              <a:t>WG Motion</a:t>
            </a:r>
          </a:p>
        </p:txBody>
      </p:sp>
      <p:sp>
        <p:nvSpPr>
          <p:cNvPr id="9220" name="Rectangle 4"/>
          <p:cNvSpPr>
            <a:spLocks noChangeArrowheads="1"/>
          </p:cNvSpPr>
          <p:nvPr/>
        </p:nvSpPr>
        <p:spPr bwMode="auto">
          <a:xfrm>
            <a:off x="685800" y="1371600"/>
            <a:ext cx="8077200" cy="4876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buClr>
                <a:srgbClr val="FF0000"/>
              </a:buClr>
              <a:tabLst>
                <a:tab pos="527050" algn="l"/>
                <a:tab pos="974725" algn="l"/>
                <a:tab pos="1423988" algn="l"/>
                <a:tab pos="1873250" algn="l"/>
                <a:tab pos="2322513" algn="l"/>
                <a:tab pos="2771775" algn="l"/>
                <a:tab pos="3221038" algn="l"/>
                <a:tab pos="3670300" algn="l"/>
                <a:tab pos="4119563" algn="l"/>
                <a:tab pos="4568825" algn="l"/>
                <a:tab pos="5018088" algn="l"/>
                <a:tab pos="5467350" algn="l"/>
                <a:tab pos="5916613" algn="l"/>
                <a:tab pos="6365875" algn="l"/>
                <a:tab pos="6815138" algn="l"/>
                <a:tab pos="7264400" algn="l"/>
                <a:tab pos="7713663" algn="l"/>
                <a:tab pos="8162925" algn="l"/>
                <a:tab pos="8612188" algn="l"/>
                <a:tab pos="9061450" algn="l"/>
                <a:tab pos="9510713" algn="l"/>
              </a:tabLst>
            </a:pPr>
            <a:r>
              <a:rPr lang="en-US" altLang="ja-JP" sz="2800">
                <a:solidFill>
                  <a:schemeClr val="tx1"/>
                </a:solidFill>
              </a:rPr>
              <a:t>802.15.WG requests approval from 802 Executive Committee to submit D3P802-15-4m_Draft_Standard.pdf to Sponsor Ballot</a:t>
            </a:r>
          </a:p>
          <a:p>
            <a:pPr>
              <a:buClr>
                <a:srgbClr val="FF0000"/>
              </a:buClr>
              <a:buFont typeface="Wingdings" pitchFamily="2" charset="2"/>
              <a:buChar char=""/>
              <a:tabLst>
                <a:tab pos="527050" algn="l"/>
                <a:tab pos="974725" algn="l"/>
                <a:tab pos="1423988" algn="l"/>
                <a:tab pos="1873250" algn="l"/>
                <a:tab pos="2322513" algn="l"/>
                <a:tab pos="2771775" algn="l"/>
                <a:tab pos="3221038" algn="l"/>
                <a:tab pos="3670300" algn="l"/>
                <a:tab pos="4119563" algn="l"/>
                <a:tab pos="4568825" algn="l"/>
                <a:tab pos="5018088" algn="l"/>
                <a:tab pos="5467350" algn="l"/>
                <a:tab pos="5916613" algn="l"/>
                <a:tab pos="6365875" algn="l"/>
                <a:tab pos="6815138" algn="l"/>
                <a:tab pos="7264400" algn="l"/>
                <a:tab pos="7713663" algn="l"/>
                <a:tab pos="8162925" algn="l"/>
                <a:tab pos="8612188" algn="l"/>
                <a:tab pos="9061450" algn="l"/>
                <a:tab pos="9510713" algn="l"/>
              </a:tabLst>
            </a:pPr>
            <a:endParaRPr lang="en-US" altLang="ja-JP" sz="2800">
              <a:solidFill>
                <a:schemeClr val="tx1"/>
              </a:solidFill>
            </a:endParaRPr>
          </a:p>
          <a:p>
            <a:pPr>
              <a:buClr>
                <a:srgbClr val="FF0000"/>
              </a:buClr>
              <a:tabLst>
                <a:tab pos="527050" algn="l"/>
                <a:tab pos="974725" algn="l"/>
                <a:tab pos="1423988" algn="l"/>
                <a:tab pos="1873250" algn="l"/>
                <a:tab pos="2322513" algn="l"/>
                <a:tab pos="2771775" algn="l"/>
                <a:tab pos="3221038" algn="l"/>
                <a:tab pos="3670300" algn="l"/>
                <a:tab pos="4119563" algn="l"/>
                <a:tab pos="4568825" algn="l"/>
                <a:tab pos="5018088" algn="l"/>
                <a:tab pos="5467350" algn="l"/>
                <a:tab pos="5916613" algn="l"/>
                <a:tab pos="6365875" algn="l"/>
                <a:tab pos="6815138" algn="l"/>
                <a:tab pos="7264400" algn="l"/>
                <a:tab pos="7713663" algn="l"/>
                <a:tab pos="8162925" algn="l"/>
                <a:tab pos="8612188" algn="l"/>
                <a:tab pos="9061450" algn="l"/>
                <a:tab pos="9510713" algn="l"/>
              </a:tabLst>
            </a:pPr>
            <a:r>
              <a:rPr lang="en-US" altLang="ja-JP" sz="2800">
                <a:solidFill>
                  <a:schemeClr val="tx1"/>
                </a:solidFill>
              </a:rPr>
              <a:t>Moved:</a:t>
            </a:r>
          </a:p>
          <a:p>
            <a:pPr>
              <a:buClr>
                <a:srgbClr val="FF0000"/>
              </a:buClr>
              <a:tabLst>
                <a:tab pos="527050" algn="l"/>
                <a:tab pos="974725" algn="l"/>
                <a:tab pos="1423988" algn="l"/>
                <a:tab pos="1873250" algn="l"/>
                <a:tab pos="2322513" algn="l"/>
                <a:tab pos="2771775" algn="l"/>
                <a:tab pos="3221038" algn="l"/>
                <a:tab pos="3670300" algn="l"/>
                <a:tab pos="4119563" algn="l"/>
                <a:tab pos="4568825" algn="l"/>
                <a:tab pos="5018088" algn="l"/>
                <a:tab pos="5467350" algn="l"/>
                <a:tab pos="5916613" algn="l"/>
                <a:tab pos="6365875" algn="l"/>
                <a:tab pos="6815138" algn="l"/>
                <a:tab pos="7264400" algn="l"/>
                <a:tab pos="7713663" algn="l"/>
                <a:tab pos="8162925" algn="l"/>
                <a:tab pos="8612188" algn="l"/>
                <a:tab pos="9061450" algn="l"/>
                <a:tab pos="9510713" algn="l"/>
              </a:tabLst>
            </a:pPr>
            <a:r>
              <a:rPr lang="en-US" altLang="ja-JP" sz="2800">
                <a:solidFill>
                  <a:schemeClr val="tx1"/>
                </a:solidFill>
              </a:rPr>
              <a:t>Seconded:</a:t>
            </a:r>
          </a:p>
          <a:p>
            <a:pPr>
              <a:buClr>
                <a:srgbClr val="FF0000"/>
              </a:buClr>
              <a:tabLst>
                <a:tab pos="527050" algn="l"/>
                <a:tab pos="974725" algn="l"/>
                <a:tab pos="1423988" algn="l"/>
                <a:tab pos="1873250" algn="l"/>
                <a:tab pos="2322513" algn="l"/>
                <a:tab pos="2771775" algn="l"/>
                <a:tab pos="3221038" algn="l"/>
                <a:tab pos="3670300" algn="l"/>
                <a:tab pos="4119563" algn="l"/>
                <a:tab pos="4568825" algn="l"/>
                <a:tab pos="5018088" algn="l"/>
                <a:tab pos="5467350" algn="l"/>
                <a:tab pos="5916613" algn="l"/>
                <a:tab pos="6365875" algn="l"/>
                <a:tab pos="6815138" algn="l"/>
                <a:tab pos="7264400" algn="l"/>
                <a:tab pos="7713663" algn="l"/>
                <a:tab pos="8162925" algn="l"/>
                <a:tab pos="8612188" algn="l"/>
                <a:tab pos="9061450" algn="l"/>
                <a:tab pos="9510713" algn="l"/>
              </a:tabLst>
            </a:pPr>
            <a:r>
              <a:rPr lang="en-US" altLang="ja-JP" sz="2800">
                <a:solidFill>
                  <a:schemeClr val="tx1"/>
                </a:solidFill>
              </a:rPr>
              <a:t>(Y/N/A):</a:t>
            </a:r>
          </a:p>
          <a:p>
            <a:pPr>
              <a:buClr>
                <a:srgbClr val="FF0000"/>
              </a:buClr>
              <a:tabLst>
                <a:tab pos="527050" algn="l"/>
                <a:tab pos="974725" algn="l"/>
                <a:tab pos="1423988" algn="l"/>
                <a:tab pos="1873250" algn="l"/>
                <a:tab pos="2322513" algn="l"/>
                <a:tab pos="2771775" algn="l"/>
                <a:tab pos="3221038" algn="l"/>
                <a:tab pos="3670300" algn="l"/>
                <a:tab pos="4119563" algn="l"/>
                <a:tab pos="4568825" algn="l"/>
                <a:tab pos="5018088" algn="l"/>
                <a:tab pos="5467350" algn="l"/>
                <a:tab pos="5916613" algn="l"/>
                <a:tab pos="6365875" algn="l"/>
                <a:tab pos="6815138" algn="l"/>
                <a:tab pos="7264400" algn="l"/>
                <a:tab pos="7713663" algn="l"/>
                <a:tab pos="8162925" algn="l"/>
                <a:tab pos="8612188" algn="l"/>
                <a:tab pos="9061450" algn="l"/>
                <a:tab pos="9510713" algn="l"/>
              </a:tabLst>
            </a:pPr>
            <a:endParaRPr lang="en-US" altLang="ja-JP" sz="2800">
              <a:solidFill>
                <a:schemeClr val="tx1"/>
              </a:solidFill>
            </a:endParaRPr>
          </a:p>
          <a:p>
            <a:pPr>
              <a:buClr>
                <a:srgbClr val="FF0000"/>
              </a:buClr>
              <a:tabLst>
                <a:tab pos="527050" algn="l"/>
                <a:tab pos="974725" algn="l"/>
                <a:tab pos="1423988" algn="l"/>
                <a:tab pos="1873250" algn="l"/>
                <a:tab pos="2322513" algn="l"/>
                <a:tab pos="2771775" algn="l"/>
                <a:tab pos="3221038" algn="l"/>
                <a:tab pos="3670300" algn="l"/>
                <a:tab pos="4119563" algn="l"/>
                <a:tab pos="4568825" algn="l"/>
                <a:tab pos="5018088" algn="l"/>
                <a:tab pos="5467350" algn="l"/>
                <a:tab pos="5916613" algn="l"/>
                <a:tab pos="6365875" algn="l"/>
                <a:tab pos="6815138" algn="l"/>
                <a:tab pos="7264400" algn="l"/>
                <a:tab pos="7713663" algn="l"/>
                <a:tab pos="8162925" algn="l"/>
                <a:tab pos="8612188" algn="l"/>
                <a:tab pos="9061450" algn="l"/>
                <a:tab pos="9510713" algn="l"/>
              </a:tabLst>
            </a:pPr>
            <a:endParaRPr lang="en-US" altLang="ja-JP" sz="2800">
              <a:solidFill>
                <a:schemeClr val="tx1"/>
              </a:solidFill>
            </a:endParaRPr>
          </a:p>
          <a:p>
            <a:pPr algn="ctr">
              <a:buClrTx/>
              <a:buFontTx/>
              <a:buNone/>
              <a:tabLst>
                <a:tab pos="527050" algn="l"/>
                <a:tab pos="974725" algn="l"/>
                <a:tab pos="1423988" algn="l"/>
                <a:tab pos="1873250" algn="l"/>
                <a:tab pos="2322513" algn="l"/>
                <a:tab pos="2771775" algn="l"/>
                <a:tab pos="3221038" algn="l"/>
                <a:tab pos="3670300" algn="l"/>
                <a:tab pos="4119563" algn="l"/>
                <a:tab pos="4568825" algn="l"/>
                <a:tab pos="5018088" algn="l"/>
                <a:tab pos="5467350" algn="l"/>
                <a:tab pos="5916613" algn="l"/>
                <a:tab pos="6365875" algn="l"/>
                <a:tab pos="6815138" algn="l"/>
                <a:tab pos="7264400" algn="l"/>
                <a:tab pos="7713663" algn="l"/>
                <a:tab pos="8162925" algn="l"/>
                <a:tab pos="8612188" algn="l"/>
                <a:tab pos="9061450" algn="l"/>
                <a:tab pos="9510713" algn="l"/>
              </a:tabLst>
            </a:pPr>
            <a:endParaRPr lang="en-US" altLang="ja-JP" sz="2800">
              <a:solidFill>
                <a:schemeClr val="tx1"/>
              </a:solidFill>
            </a:endParaRPr>
          </a:p>
          <a:p>
            <a:pPr marL="989013" lvl="1" indent="-527050">
              <a:buClrTx/>
              <a:buFontTx/>
              <a:buNone/>
              <a:tabLst>
                <a:tab pos="527050" algn="l"/>
                <a:tab pos="974725" algn="l"/>
                <a:tab pos="1423988" algn="l"/>
                <a:tab pos="1873250" algn="l"/>
                <a:tab pos="2322513" algn="l"/>
                <a:tab pos="2771775" algn="l"/>
                <a:tab pos="3221038" algn="l"/>
                <a:tab pos="3670300" algn="l"/>
                <a:tab pos="4119563" algn="l"/>
                <a:tab pos="4568825" algn="l"/>
                <a:tab pos="5018088" algn="l"/>
                <a:tab pos="5467350" algn="l"/>
                <a:tab pos="5916613" algn="l"/>
                <a:tab pos="6365875" algn="l"/>
                <a:tab pos="6815138" algn="l"/>
                <a:tab pos="7264400" algn="l"/>
                <a:tab pos="7713663" algn="l"/>
                <a:tab pos="8162925" algn="l"/>
                <a:tab pos="8612188" algn="l"/>
                <a:tab pos="9061450" algn="l"/>
                <a:tab pos="9510713" algn="l"/>
              </a:tabLst>
            </a:pPr>
            <a:r>
              <a:rPr lang="en-US" altLang="ja-JP" sz="2800">
                <a:solidFill>
                  <a:schemeClr val="tx1"/>
                </a:solidFill>
              </a:rPr>
              <a:t> </a:t>
            </a:r>
          </a:p>
        </p:txBody>
      </p:sp>
    </p:spTree>
    <p:extLst>
      <p:ext uri="{BB962C8B-B14F-4D97-AF65-F5344CB8AC3E}">
        <p14:creationId xmlns:p14="http://schemas.microsoft.com/office/powerpoint/2010/main" val="95630287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ext Box 1"/>
          <p:cNvSpPr txBox="1">
            <a:spLocks noChangeArrowheads="1"/>
          </p:cNvSpPr>
          <p:nvPr/>
        </p:nvSpPr>
        <p:spPr bwMode="auto">
          <a:xfrm>
            <a:off x="4114800" y="6475413"/>
            <a:ext cx="989013" cy="182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ctr" eaLnBrk="1" hangingPunct="1">
              <a:buClrTx/>
              <a:buFontTx/>
              <a:buNone/>
            </a:pPr>
            <a:r>
              <a:rPr lang="en-US" altLang="ja-JP">
                <a:solidFill>
                  <a:srgbClr val="000000"/>
                </a:solidFill>
              </a:rPr>
              <a:t>Slide </a:t>
            </a:r>
            <a:fld id="{95347751-7251-44CC-93B2-9E56D0EEA068}" type="slidenum">
              <a:rPr lang="en-US" altLang="ja-JP">
                <a:solidFill>
                  <a:srgbClr val="000000"/>
                </a:solidFill>
              </a:rPr>
              <a:pPr algn="ctr" eaLnBrk="1" hangingPunct="1">
                <a:buClrTx/>
                <a:buFontTx/>
                <a:buNone/>
              </a:pPr>
              <a:t>19</a:t>
            </a:fld>
            <a:endParaRPr lang="en-US" altLang="ja-JP">
              <a:solidFill>
                <a:srgbClr val="000000"/>
              </a:solidFill>
            </a:endParaRPr>
          </a:p>
        </p:txBody>
      </p:sp>
      <p:sp>
        <p:nvSpPr>
          <p:cNvPr id="9218" name="Text Box 2"/>
          <p:cNvSpPr txBox="1">
            <a:spLocks noChangeArrowheads="1"/>
          </p:cNvSpPr>
          <p:nvPr/>
        </p:nvSpPr>
        <p:spPr bwMode="auto">
          <a:xfrm>
            <a:off x="4114800" y="6475413"/>
            <a:ext cx="989013" cy="182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ctr" eaLnBrk="1" hangingPunct="1">
              <a:buClrTx/>
              <a:buFontTx/>
              <a:buNone/>
            </a:pPr>
            <a:r>
              <a:rPr lang="en-US" altLang="ja-JP">
                <a:solidFill>
                  <a:srgbClr val="000000"/>
                </a:solidFill>
              </a:rPr>
              <a:t>Slide </a:t>
            </a:r>
            <a:fld id="{D6B4560C-5F87-4E88-BAE0-035119442A7F}" type="slidenum">
              <a:rPr lang="en-US" altLang="ja-JP">
                <a:solidFill>
                  <a:srgbClr val="000000"/>
                </a:solidFill>
              </a:rPr>
              <a:pPr algn="ctr" eaLnBrk="1" hangingPunct="1">
                <a:buClrTx/>
                <a:buFontTx/>
                <a:buNone/>
              </a:pPr>
              <a:t>19</a:t>
            </a:fld>
            <a:endParaRPr lang="en-US" altLang="ja-JP">
              <a:solidFill>
                <a:srgbClr val="000000"/>
              </a:solidFill>
            </a:endParaRPr>
          </a:p>
        </p:txBody>
      </p:sp>
      <p:sp>
        <p:nvSpPr>
          <p:cNvPr id="9219" name="Text Box 3"/>
          <p:cNvSpPr txBox="1">
            <a:spLocks noChangeArrowheads="1"/>
          </p:cNvSpPr>
          <p:nvPr/>
        </p:nvSpPr>
        <p:spPr bwMode="auto">
          <a:xfrm>
            <a:off x="609600" y="609600"/>
            <a:ext cx="77724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9pPr>
          </a:lstStyle>
          <a:p>
            <a:pPr algn="ctr">
              <a:buClrTx/>
              <a:buFontTx/>
              <a:buNone/>
              <a:defRPr/>
            </a:pPr>
            <a:r>
              <a:rPr lang="en-US" sz="4000" dirty="0" smtClean="0">
                <a:solidFill>
                  <a:srgbClr val="000000"/>
                </a:solidFill>
              </a:rPr>
              <a:t>WG Motion</a:t>
            </a:r>
          </a:p>
        </p:txBody>
      </p:sp>
      <p:sp>
        <p:nvSpPr>
          <p:cNvPr id="9220" name="Rectangle 4"/>
          <p:cNvSpPr>
            <a:spLocks noChangeArrowheads="1"/>
          </p:cNvSpPr>
          <p:nvPr/>
        </p:nvSpPr>
        <p:spPr bwMode="auto">
          <a:xfrm>
            <a:off x="685800" y="1371600"/>
            <a:ext cx="8077200" cy="4876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lnSpc>
                <a:spcPct val="90000"/>
              </a:lnSpc>
              <a:spcBef>
                <a:spcPts val="800"/>
              </a:spcBef>
            </a:pPr>
            <a:r>
              <a:rPr lang="en-US" altLang="ja-JP" sz="2800">
                <a:solidFill>
                  <a:srgbClr val="000000"/>
                </a:solidFill>
              </a:rPr>
              <a:t>CS Sum, C Powell, Soo-Young Chang, H Harada, B Rolfe, K Waheed, R Salazar, C Seibert, A Petrick, M Gillmore, J Kent, F Kojima, A Liru, M Zhou, K Shah, J Gilb, Jaehwan Kim</a:t>
            </a:r>
          </a:p>
          <a:p>
            <a:pPr>
              <a:lnSpc>
                <a:spcPct val="90000"/>
              </a:lnSpc>
              <a:spcBef>
                <a:spcPts val="800"/>
              </a:spcBef>
            </a:pPr>
            <a:r>
              <a:rPr lang="en-US" altLang="ja-JP" sz="2800">
                <a:solidFill>
                  <a:srgbClr val="000000"/>
                </a:solidFill>
              </a:rPr>
              <a:t>Recommended Chair: P Beecher </a:t>
            </a:r>
          </a:p>
          <a:p>
            <a:pPr>
              <a:lnSpc>
                <a:spcPct val="90000"/>
              </a:lnSpc>
              <a:spcBef>
                <a:spcPts val="800"/>
              </a:spcBef>
            </a:pPr>
            <a:endParaRPr lang="en-US" altLang="ja-JP" sz="2400">
              <a:solidFill>
                <a:srgbClr val="000000"/>
              </a:solidFill>
            </a:endParaRPr>
          </a:p>
          <a:p>
            <a:pPr>
              <a:lnSpc>
                <a:spcPct val="90000"/>
              </a:lnSpc>
              <a:spcBef>
                <a:spcPts val="800"/>
              </a:spcBef>
            </a:pPr>
            <a:r>
              <a:rPr lang="en-US" altLang="ko-KR" sz="2400">
                <a:solidFill>
                  <a:srgbClr val="000000"/>
                </a:solidFill>
              </a:rPr>
              <a:t>802.15 WG moves that the above members continue as a Ballot Resolution Committee for TG4m during Sponsor Ballot.</a:t>
            </a:r>
          </a:p>
          <a:p>
            <a:pPr>
              <a:lnSpc>
                <a:spcPct val="90000"/>
              </a:lnSpc>
              <a:spcBef>
                <a:spcPts val="800"/>
              </a:spcBef>
            </a:pPr>
            <a:r>
              <a:rPr lang="en-US" altLang="ko-KR" sz="2400">
                <a:solidFill>
                  <a:srgbClr val="000000"/>
                </a:solidFill>
              </a:rPr>
              <a:t/>
            </a:r>
            <a:br>
              <a:rPr lang="en-US" altLang="ko-KR" sz="2400">
                <a:solidFill>
                  <a:srgbClr val="000000"/>
                </a:solidFill>
              </a:rPr>
            </a:br>
            <a:r>
              <a:rPr lang="en-US" altLang="ko-KR" sz="2400">
                <a:solidFill>
                  <a:srgbClr val="000000"/>
                </a:solidFill>
              </a:rPr>
              <a:t>Moved: </a:t>
            </a:r>
            <a:br>
              <a:rPr lang="en-US" altLang="ko-KR" sz="2400">
                <a:solidFill>
                  <a:srgbClr val="000000"/>
                </a:solidFill>
              </a:rPr>
            </a:br>
            <a:r>
              <a:rPr lang="en-US" altLang="ko-KR" sz="2400">
                <a:solidFill>
                  <a:srgbClr val="000000"/>
                </a:solidFill>
              </a:rPr>
              <a:t>Seconded: </a:t>
            </a:r>
          </a:p>
          <a:p>
            <a:pPr>
              <a:lnSpc>
                <a:spcPct val="90000"/>
              </a:lnSpc>
              <a:spcBef>
                <a:spcPts val="800"/>
              </a:spcBef>
            </a:pPr>
            <a:r>
              <a:rPr lang="en-US" altLang="ko-KR" sz="2400">
                <a:solidFill>
                  <a:srgbClr val="000000"/>
                </a:solidFill>
              </a:rPr>
              <a:t>Y/N/A:</a:t>
            </a:r>
          </a:p>
        </p:txBody>
      </p:sp>
    </p:spTree>
    <p:extLst>
      <p:ext uri="{BB962C8B-B14F-4D97-AF65-F5344CB8AC3E}">
        <p14:creationId xmlns:p14="http://schemas.microsoft.com/office/powerpoint/2010/main" val="382708811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143000"/>
            <a:ext cx="8153400" cy="762000"/>
          </a:xfrm>
        </p:spPr>
        <p:txBody>
          <a:bodyPr/>
          <a:lstStyle/>
          <a:p>
            <a:r>
              <a:rPr lang="en-US" b="1" dirty="0" smtClean="0"/>
              <a:t>Meeting Goal This Week</a:t>
            </a:r>
            <a:endParaRPr lang="en-US" b="1" dirty="0"/>
          </a:p>
        </p:txBody>
      </p:sp>
      <p:sp>
        <p:nvSpPr>
          <p:cNvPr id="4" name="Footer Placeholder 3"/>
          <p:cNvSpPr>
            <a:spLocks noGrp="1"/>
          </p:cNvSpPr>
          <p:nvPr>
            <p:ph type="ftr" sz="quarter" idx="10"/>
          </p:nvPr>
        </p:nvSpPr>
        <p:spPr/>
        <p:txBody>
          <a:bodyPr/>
          <a:lstStyle/>
          <a:p>
            <a:r>
              <a:rPr lang="en-US" dirty="0" err="1" smtClean="0"/>
              <a:t>Sangsung</a:t>
            </a:r>
            <a:r>
              <a:rPr lang="en-US" dirty="0" smtClean="0"/>
              <a:t> </a:t>
            </a:r>
            <a:r>
              <a:rPr lang="en-US" dirty="0" err="1" smtClean="0"/>
              <a:t>Choi</a:t>
            </a:r>
            <a:r>
              <a:rPr lang="en-US" dirty="0" smtClean="0"/>
              <a:t>(ETRI)</a:t>
            </a:r>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2</a:t>
            </a:fld>
            <a:endParaRPr lang="en-US"/>
          </a:p>
        </p:txBody>
      </p:sp>
      <p:sp>
        <p:nvSpPr>
          <p:cNvPr id="9" name="Content Placeholder 2"/>
          <p:cNvSpPr txBox="1">
            <a:spLocks/>
          </p:cNvSpPr>
          <p:nvPr/>
        </p:nvSpPr>
        <p:spPr bwMode="auto">
          <a:xfrm>
            <a:off x="609600" y="2133600"/>
            <a:ext cx="8153400" cy="4038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lvl="0" indent="-342900" eaLnBrk="0" hangingPunct="0">
              <a:spcBef>
                <a:spcPct val="20000"/>
              </a:spcBef>
              <a:buFontTx/>
              <a:buChar char="•"/>
            </a:pPr>
            <a:r>
              <a:rPr lang="en-US" altLang="ko-KR" sz="2800" kern="0" dirty="0">
                <a:solidFill>
                  <a:srgbClr val="000000"/>
                </a:solidFill>
                <a:latin typeface="Times New Roman"/>
              </a:rPr>
              <a:t>Request the EC Grant Unconditional Approval to Start Sponsor Ballot</a:t>
            </a:r>
          </a:p>
          <a:p>
            <a:pPr marL="342900" lvl="0" indent="-342900" eaLnBrk="0" hangingPunct="0">
              <a:spcBef>
                <a:spcPct val="20000"/>
              </a:spcBef>
              <a:buFontTx/>
              <a:buChar char="•"/>
            </a:pPr>
            <a:r>
              <a:rPr lang="en-US" altLang="ko-KR" sz="2800" kern="0" dirty="0">
                <a:solidFill>
                  <a:srgbClr val="000000"/>
                </a:solidFill>
                <a:latin typeface="Times New Roman"/>
              </a:rPr>
              <a:t>Hear and discuss the contribution presentations</a:t>
            </a:r>
          </a:p>
          <a:p>
            <a:pPr marL="342900" lvl="0" indent="-342900" eaLnBrk="0" hangingPunct="0">
              <a:spcBef>
                <a:spcPct val="20000"/>
              </a:spcBef>
              <a:buFontTx/>
              <a:buChar char="•"/>
            </a:pPr>
            <a:r>
              <a:rPr lang="en-US" altLang="ko-KR" sz="2800" kern="0" dirty="0">
                <a:solidFill>
                  <a:srgbClr val="000000"/>
                </a:solidFill>
                <a:latin typeface="Times New Roman"/>
              </a:rPr>
              <a:t>Discuss the future efforts and next steps</a:t>
            </a:r>
          </a:p>
        </p:txBody>
      </p:sp>
      <p:sp>
        <p:nvSpPr>
          <p:cNvPr id="7" name="Rectangle 13"/>
          <p:cNvSpPr>
            <a:spLocks noGrp="1" noChangeArrowheads="1"/>
          </p:cNvSpPr>
          <p:nvPr>
            <p:ph type="dt" sz="quarter" idx="12"/>
          </p:nvPr>
        </p:nvSpPr>
        <p:spPr>
          <a:xfrm>
            <a:off x="533400" y="304800"/>
            <a:ext cx="1905000" cy="304800"/>
          </a:xfrm>
          <a:noFill/>
        </p:spPr>
        <p:txBody>
          <a:bodyPr/>
          <a:lstStyle/>
          <a:p>
            <a:r>
              <a:rPr lang="en-US" altLang="ko-KR" smtClean="0"/>
              <a:t>July 2013</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ext Box 1"/>
          <p:cNvSpPr txBox="1">
            <a:spLocks noChangeArrowheads="1"/>
          </p:cNvSpPr>
          <p:nvPr/>
        </p:nvSpPr>
        <p:spPr bwMode="auto">
          <a:xfrm>
            <a:off x="4114800" y="6475413"/>
            <a:ext cx="989013" cy="182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ctr" eaLnBrk="1" hangingPunct="1">
              <a:buClrTx/>
              <a:buFontTx/>
              <a:buNone/>
            </a:pPr>
            <a:r>
              <a:rPr lang="en-US" altLang="ja-JP">
                <a:solidFill>
                  <a:srgbClr val="000000"/>
                </a:solidFill>
              </a:rPr>
              <a:t>Slide </a:t>
            </a:r>
            <a:fld id="{B4B8F283-A91A-4048-9306-BF213C20BB7F}" type="slidenum">
              <a:rPr lang="en-US" altLang="ja-JP">
                <a:solidFill>
                  <a:srgbClr val="000000"/>
                </a:solidFill>
              </a:rPr>
              <a:pPr algn="ctr" eaLnBrk="1" hangingPunct="1">
                <a:buClrTx/>
                <a:buFontTx/>
                <a:buNone/>
              </a:pPr>
              <a:t>20</a:t>
            </a:fld>
            <a:endParaRPr lang="en-US" altLang="ja-JP">
              <a:solidFill>
                <a:srgbClr val="000000"/>
              </a:solidFill>
            </a:endParaRPr>
          </a:p>
        </p:txBody>
      </p:sp>
      <p:sp>
        <p:nvSpPr>
          <p:cNvPr id="9218" name="Text Box 2"/>
          <p:cNvSpPr txBox="1">
            <a:spLocks noChangeArrowheads="1"/>
          </p:cNvSpPr>
          <p:nvPr/>
        </p:nvSpPr>
        <p:spPr bwMode="auto">
          <a:xfrm>
            <a:off x="4114800" y="6475413"/>
            <a:ext cx="989013" cy="182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ctr" eaLnBrk="1" hangingPunct="1">
              <a:buClrTx/>
              <a:buFontTx/>
              <a:buNone/>
            </a:pPr>
            <a:r>
              <a:rPr lang="en-US" altLang="ja-JP">
                <a:solidFill>
                  <a:srgbClr val="000000"/>
                </a:solidFill>
              </a:rPr>
              <a:t>Slide </a:t>
            </a:r>
            <a:fld id="{A135E276-8611-45BE-AA86-6D9EF9325DA4}" type="slidenum">
              <a:rPr lang="en-US" altLang="ja-JP">
                <a:solidFill>
                  <a:srgbClr val="000000"/>
                </a:solidFill>
              </a:rPr>
              <a:pPr algn="ctr" eaLnBrk="1" hangingPunct="1">
                <a:buClrTx/>
                <a:buFontTx/>
                <a:buNone/>
              </a:pPr>
              <a:t>20</a:t>
            </a:fld>
            <a:endParaRPr lang="en-US" altLang="ja-JP">
              <a:solidFill>
                <a:srgbClr val="000000"/>
              </a:solidFill>
            </a:endParaRPr>
          </a:p>
        </p:txBody>
      </p:sp>
      <p:sp>
        <p:nvSpPr>
          <p:cNvPr id="9219" name="Text Box 3"/>
          <p:cNvSpPr txBox="1">
            <a:spLocks noChangeArrowheads="1"/>
          </p:cNvSpPr>
          <p:nvPr/>
        </p:nvSpPr>
        <p:spPr bwMode="auto">
          <a:xfrm>
            <a:off x="609600" y="609600"/>
            <a:ext cx="77724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latin typeface="Times New Roman" charset="0"/>
                <a:ea typeface="ＭＳ Ｐゴシック" charset="0"/>
                <a:cs typeface="ＭＳ Ｐゴシック" charset="0"/>
              </a:defRPr>
            </a:lvl9pPr>
          </a:lstStyle>
          <a:p>
            <a:pPr algn="ctr">
              <a:buClrTx/>
              <a:buFontTx/>
              <a:buNone/>
              <a:defRPr/>
            </a:pPr>
            <a:r>
              <a:rPr lang="en-US" sz="4000" dirty="0" smtClean="0">
                <a:solidFill>
                  <a:srgbClr val="000000"/>
                </a:solidFill>
              </a:rPr>
              <a:t>WG Motion</a:t>
            </a:r>
          </a:p>
        </p:txBody>
      </p:sp>
      <p:sp>
        <p:nvSpPr>
          <p:cNvPr id="9220" name="Rectangle 4"/>
          <p:cNvSpPr>
            <a:spLocks noChangeArrowheads="1"/>
          </p:cNvSpPr>
          <p:nvPr/>
        </p:nvSpPr>
        <p:spPr bwMode="auto">
          <a:xfrm>
            <a:off x="685800" y="1371600"/>
            <a:ext cx="8077200" cy="4876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lnSpc>
                <a:spcPct val="90000"/>
              </a:lnSpc>
              <a:spcBef>
                <a:spcPts val="800"/>
              </a:spcBef>
            </a:pPr>
            <a:r>
              <a:rPr lang="en-US" altLang="ko-KR" sz="2400">
                <a:solidFill>
                  <a:srgbClr val="000000"/>
                </a:solidFill>
              </a:rPr>
              <a:t>802.15 WG approves minutes of TG4m conference call held on 19 June 2013, document # 15-13-0445-01-004m-BRC-conference-call-minutes-19-june-2013</a:t>
            </a:r>
          </a:p>
          <a:p>
            <a:pPr>
              <a:lnSpc>
                <a:spcPct val="90000"/>
              </a:lnSpc>
              <a:spcBef>
                <a:spcPts val="800"/>
              </a:spcBef>
            </a:pPr>
            <a:r>
              <a:rPr lang="en-US" altLang="ko-KR" sz="2400">
                <a:solidFill>
                  <a:srgbClr val="000000"/>
                </a:solidFill>
              </a:rPr>
              <a:t/>
            </a:r>
            <a:br>
              <a:rPr lang="en-US" altLang="ko-KR" sz="2400">
                <a:solidFill>
                  <a:srgbClr val="000000"/>
                </a:solidFill>
              </a:rPr>
            </a:br>
            <a:r>
              <a:rPr lang="en-US" altLang="ko-KR" sz="2400">
                <a:solidFill>
                  <a:srgbClr val="000000"/>
                </a:solidFill>
              </a:rPr>
              <a:t>Moved: Phil Beecher</a:t>
            </a:r>
          </a:p>
          <a:p>
            <a:pPr>
              <a:lnSpc>
                <a:spcPct val="90000"/>
              </a:lnSpc>
              <a:spcBef>
                <a:spcPts val="800"/>
              </a:spcBef>
            </a:pPr>
            <a:r>
              <a:rPr lang="en-US" altLang="ko-KR" sz="2400">
                <a:solidFill>
                  <a:srgbClr val="000000"/>
                </a:solidFill>
              </a:rPr>
              <a:t>Seconded: </a:t>
            </a:r>
          </a:p>
        </p:txBody>
      </p:sp>
    </p:spTree>
    <p:extLst>
      <p:ext uri="{BB962C8B-B14F-4D97-AF65-F5344CB8AC3E}">
        <p14:creationId xmlns:p14="http://schemas.microsoft.com/office/powerpoint/2010/main" val="329756097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4"/>
          <p:cNvSpPr>
            <a:spLocks noGrp="1" noChangeArrowheads="1"/>
          </p:cNvSpPr>
          <p:nvPr>
            <p:ph type="title" idx="4294967295"/>
          </p:nvPr>
        </p:nvSpPr>
        <p:spPr>
          <a:xfrm>
            <a:off x="762000" y="533400"/>
            <a:ext cx="7772400" cy="990600"/>
          </a:xfrm>
        </p:spPr>
        <p:txBody>
          <a:bodyPr/>
          <a:lstStyle/>
          <a:p>
            <a:r>
              <a:rPr lang="en-US" b="1" dirty="0" smtClean="0"/>
              <a:t>Meeting Slots</a:t>
            </a:r>
          </a:p>
        </p:txBody>
      </p:sp>
      <p:sp>
        <p:nvSpPr>
          <p:cNvPr id="9" name="Footer Placeholder 3"/>
          <p:cNvSpPr>
            <a:spLocks noGrp="1"/>
          </p:cNvSpPr>
          <p:nvPr>
            <p:ph type="ftr" sz="quarter" idx="10"/>
          </p:nvPr>
        </p:nvSpPr>
        <p:spPr>
          <a:xfrm>
            <a:off x="6172201" y="6520934"/>
            <a:ext cx="2438400" cy="184666"/>
          </a:xfrm>
        </p:spPr>
        <p:txBody>
          <a:bodyPr/>
          <a:lstStyle/>
          <a:p>
            <a:r>
              <a:rPr lang="en-US" dirty="0" smtClean="0"/>
              <a:t>Sangsung </a:t>
            </a:r>
            <a:r>
              <a:rPr lang="en-US" dirty="0" err="1" smtClean="0"/>
              <a:t>Choi</a:t>
            </a:r>
            <a:r>
              <a:rPr lang="en-US" dirty="0" smtClean="0"/>
              <a:t>(ETRI)</a:t>
            </a:r>
          </a:p>
        </p:txBody>
      </p:sp>
      <p:sp>
        <p:nvSpPr>
          <p:cNvPr id="7" name="슬라이드 번호 개체 틀 6"/>
          <p:cNvSpPr>
            <a:spLocks noGrp="1"/>
          </p:cNvSpPr>
          <p:nvPr>
            <p:ph type="sldNum" sz="quarter" idx="11"/>
          </p:nvPr>
        </p:nvSpPr>
        <p:spPr>
          <a:xfrm>
            <a:off x="4421189" y="6523038"/>
            <a:ext cx="530225" cy="182562"/>
          </a:xfrm>
        </p:spPr>
        <p:txBody>
          <a:bodyPr/>
          <a:lstStyle/>
          <a:p>
            <a:pPr>
              <a:defRPr/>
            </a:pPr>
            <a:r>
              <a:rPr lang="en-US" dirty="0" smtClean="0"/>
              <a:t>Slide </a:t>
            </a:r>
            <a:fld id="{CBB17340-4413-48FA-98F5-B0F34060CDC9}" type="slidenum">
              <a:rPr lang="en-US" smtClean="0"/>
              <a:pPr>
                <a:defRPr/>
              </a:pPr>
              <a:t>3</a:t>
            </a:fld>
            <a:endParaRPr lang="en-US" dirty="0"/>
          </a:p>
        </p:txBody>
      </p:sp>
      <p:sp>
        <p:nvSpPr>
          <p:cNvPr id="11" name="Rectangle 13"/>
          <p:cNvSpPr>
            <a:spLocks noGrp="1" noChangeArrowheads="1"/>
          </p:cNvSpPr>
          <p:nvPr>
            <p:ph type="dt" sz="quarter" idx="12"/>
          </p:nvPr>
        </p:nvSpPr>
        <p:spPr>
          <a:xfrm>
            <a:off x="533400" y="304800"/>
            <a:ext cx="1905000" cy="304800"/>
          </a:xfrm>
          <a:noFill/>
        </p:spPr>
        <p:txBody>
          <a:bodyPr/>
          <a:lstStyle/>
          <a:p>
            <a:r>
              <a:rPr lang="en-US" altLang="ko-KR" smtClean="0"/>
              <a:t>July 2013</a:t>
            </a:r>
            <a:endParaRPr lang="en-US" dirty="0"/>
          </a:p>
        </p:txBody>
      </p:sp>
      <p:graphicFrame>
        <p:nvGraphicFramePr>
          <p:cNvPr id="10" name="Group 90"/>
          <p:cNvGraphicFramePr>
            <a:graphicFrameLocks/>
          </p:cNvGraphicFramePr>
          <p:nvPr>
            <p:extLst>
              <p:ext uri="{D42A27DB-BD31-4B8C-83A1-F6EECF244321}">
                <p14:modId xmlns:p14="http://schemas.microsoft.com/office/powerpoint/2010/main" val="3037070176"/>
              </p:ext>
            </p:extLst>
          </p:nvPr>
        </p:nvGraphicFramePr>
        <p:xfrm>
          <a:off x="304799" y="1488828"/>
          <a:ext cx="8610601" cy="4607172"/>
        </p:xfrm>
        <a:graphic>
          <a:graphicData uri="http://schemas.openxmlformats.org/drawingml/2006/table">
            <a:tbl>
              <a:tblPr/>
              <a:tblGrid>
                <a:gridCol w="732818"/>
                <a:gridCol w="1705582"/>
                <a:gridCol w="2362200"/>
                <a:gridCol w="1676400"/>
                <a:gridCol w="2133601"/>
              </a:tblGrid>
              <a:tr h="47809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16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Monday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Tuesday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Wednesday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Thursday</a:t>
                      </a:r>
                    </a:p>
                  </a:txBody>
                  <a:tcPr anchor="ctr" anchorCtr="1"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r h="817302">
                <a:tc>
                  <a:txBody>
                    <a:bodyPr/>
                    <a:lstStyle/>
                    <a:p>
                      <a:pPr marL="0" marR="0" lvl="0" indent="0" algn="ctr" defTabSz="914400" rtl="0" eaLnBrk="0" fontAlgn="base" latinLnBrk="0" hangingPunct="0">
                        <a:lnSpc>
                          <a:spcPct val="100000"/>
                        </a:lnSpc>
                        <a:spcBef>
                          <a:spcPts val="0"/>
                        </a:spcBef>
                        <a:spcAft>
                          <a:spcPts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AM1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endParaRPr lang="en-US" altLang="ko-KR" sz="1600" kern="1200" baseline="0" dirty="0" smtClean="0">
                        <a:solidFill>
                          <a:schemeClr val="tx1"/>
                        </a:solidFill>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kern="1200" baseline="0" dirty="0" smtClean="0">
                          <a:solidFill>
                            <a:schemeClr val="tx1"/>
                          </a:solidFill>
                          <a:latin typeface="+mn-lt"/>
                          <a:ea typeface="+mn-ea"/>
                          <a:cs typeface="+mn-cs"/>
                        </a:rPr>
                        <a:t>Opening report</a:t>
                      </a:r>
                    </a:p>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kern="1200" baseline="0" dirty="0" smtClean="0">
                          <a:solidFill>
                            <a:schemeClr val="tx1"/>
                          </a:solidFill>
                          <a:latin typeface="+mn-lt"/>
                          <a:ea typeface="+mn-ea"/>
                          <a:cs typeface="+mn-cs"/>
                        </a:rPr>
                        <a:t>Approve agenda and previous minutes</a:t>
                      </a:r>
                    </a:p>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kern="1200" baseline="0" dirty="0" smtClean="0">
                          <a:solidFill>
                            <a:schemeClr val="tx1"/>
                          </a:solidFill>
                          <a:latin typeface="+mn-lt"/>
                          <a:ea typeface="+mn-ea"/>
                          <a:cs typeface="+mn-cs"/>
                        </a:rPr>
                        <a:t>Status update</a:t>
                      </a:r>
                    </a:p>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kern="1200" baseline="0" dirty="0" smtClean="0">
                          <a:solidFill>
                            <a:schemeClr val="tx1"/>
                          </a:solidFill>
                          <a:latin typeface="+mn-lt"/>
                          <a:ea typeface="+mn-ea"/>
                          <a:cs typeface="+mn-cs"/>
                        </a:rPr>
                        <a:t>Motion for approval from EC for sponsor ballot</a:t>
                      </a:r>
                    </a:p>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kern="1200" baseline="0" dirty="0" smtClean="0">
                          <a:solidFill>
                            <a:schemeClr val="tx1"/>
                          </a:solidFill>
                          <a:latin typeface="+mn-lt"/>
                          <a:ea typeface="+mn-ea"/>
                          <a:cs typeface="+mn-cs"/>
                        </a:rPr>
                        <a:t>Future plan</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kern="1200" baseline="0" dirty="0" smtClean="0">
                          <a:solidFill>
                            <a:schemeClr val="tx1"/>
                          </a:solidFill>
                          <a:latin typeface="+mn-lt"/>
                          <a:ea typeface="+mn-ea"/>
                          <a:cs typeface="+mn-cs"/>
                        </a:rPr>
                        <a:t>Contribution presentations if any</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US" altLang="ko-KR" sz="1600" kern="1200" baseline="0" dirty="0" smtClean="0">
                          <a:solidFill>
                            <a:schemeClr val="tx1"/>
                          </a:solidFill>
                          <a:latin typeface="+mn-lt"/>
                          <a:ea typeface="+mn-ea"/>
                          <a:cs typeface="+mn-cs"/>
                        </a:rPr>
                        <a:t>   (Canceled)</a:t>
                      </a: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r h="941568">
                <a:tc>
                  <a:txBody>
                    <a:bodyPr/>
                    <a:lstStyle/>
                    <a:p>
                      <a:pPr marL="0" marR="0" lvl="0" indent="0" algn="ctr" defTabSz="914400" rtl="0" eaLnBrk="0" fontAlgn="base" latinLnBrk="0" hangingPunct="0">
                        <a:lnSpc>
                          <a:spcPct val="100000"/>
                        </a:lnSpc>
                        <a:spcBef>
                          <a:spcPts val="0"/>
                        </a:spcBef>
                        <a:spcAft>
                          <a:spcPts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AM2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3038" marR="0" lvl="0" indent="-173038" algn="l" defTabSz="457200" rtl="0" eaLnBrk="1" fontAlgn="auto" latinLnBrk="0" hangingPunct="1">
                        <a:lnSpc>
                          <a:spcPct val="100000"/>
                        </a:lnSpc>
                        <a:spcBef>
                          <a:spcPts val="0"/>
                        </a:spcBef>
                        <a:spcAft>
                          <a:spcPts val="0"/>
                        </a:spcAft>
                        <a:buClrTx/>
                        <a:buSzTx/>
                        <a:buFont typeface="Arial" pitchFamily="34" charset="0"/>
                        <a:buChar char="•"/>
                        <a:tabLst/>
                        <a:defRPr/>
                      </a:pPr>
                      <a:endParaRPr lang="en-US" altLang="ko-KR" sz="1600" kern="1200" baseline="0" dirty="0" smtClean="0">
                        <a:solidFill>
                          <a:schemeClr val="tx1"/>
                        </a:solidFill>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endParaRPr lang="en-US" altLang="ko-KR" sz="1600" kern="1200" baseline="0" dirty="0" smtClean="0">
                        <a:solidFill>
                          <a:schemeClr val="tx1"/>
                        </a:solidFill>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285750" indent="-285750">
                        <a:spcBef>
                          <a:spcPts val="0"/>
                        </a:spcBef>
                        <a:spcAft>
                          <a:spcPts val="0"/>
                        </a:spcAft>
                        <a:buFont typeface="Arial" pitchFamily="34" charset="0"/>
                        <a:buChar char="•"/>
                      </a:pPr>
                      <a:endParaRPr lang="en-US" altLang="ko-KR" sz="1600" dirty="0" smtClean="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3038" marR="0" lvl="0" indent="-17303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dirty="0" smtClean="0"/>
                        <a:t>Discuss future efforts and next steps</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US" altLang="ko-KR" sz="1600" kern="1200" baseline="0" dirty="0" smtClean="0">
                          <a:solidFill>
                            <a:schemeClr val="tx1"/>
                          </a:solidFill>
                          <a:latin typeface="+mn-lt"/>
                          <a:ea typeface="+mn-ea"/>
                          <a:cs typeface="+mn-cs"/>
                        </a:rPr>
                        <a:t>   (Canceled)</a:t>
                      </a: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r h="533400">
                <a:tc>
                  <a:txBody>
                    <a:bodyPr/>
                    <a:lstStyle/>
                    <a:p>
                      <a:pPr marL="0" marR="0" lvl="0" indent="0" algn="ctr" defTabSz="914400" rtl="0" eaLnBrk="0" fontAlgn="base" latinLnBrk="0" hangingPunct="0">
                        <a:lnSpc>
                          <a:spcPct val="100000"/>
                        </a:lnSpc>
                        <a:spcBef>
                          <a:spcPts val="0"/>
                        </a:spcBef>
                        <a:spcAft>
                          <a:spcPts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PM1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endParaRPr lang="en-US" altLang="ko-KR" sz="1600" kern="1200" baseline="0" dirty="0" smtClean="0">
                        <a:solidFill>
                          <a:schemeClr val="tx1"/>
                        </a:solidFill>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endParaRPr lang="en-US" altLang="ko-KR" sz="1600" kern="1200" baseline="0" dirty="0" smtClean="0">
                        <a:solidFill>
                          <a:schemeClr val="tx1"/>
                        </a:solidFill>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285750" indent="-285750">
                        <a:spcBef>
                          <a:spcPts val="0"/>
                        </a:spcBef>
                        <a:spcAft>
                          <a:spcPts val="0"/>
                        </a:spcAft>
                        <a:buFont typeface="Arial" pitchFamily="34" charset="0"/>
                        <a:buChar char="•"/>
                      </a:pPr>
                      <a:endParaRPr lang="en-US" altLang="ko-KR" sz="1600" dirty="0" smtClean="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endParaRPr lang="en-US" altLang="ko-KR" sz="1600" kern="1200" baseline="0" dirty="0" smtClean="0">
                        <a:solidFill>
                          <a:schemeClr val="tx1"/>
                        </a:solidFill>
                        <a:latin typeface="+mn-lt"/>
                        <a:ea typeface="+mn-ea"/>
                        <a:cs typeface="+mn-cs"/>
                      </a:endParaRPr>
                    </a:p>
                    <a:p>
                      <a:pPr marL="173038" marR="0" lvl="0" indent="-173038" algn="l" defTabSz="457200" rtl="0" eaLnBrk="1" fontAlgn="auto" latinLnBrk="0" hangingPunct="1">
                        <a:lnSpc>
                          <a:spcPct val="100000"/>
                        </a:lnSpc>
                        <a:spcBef>
                          <a:spcPts val="0"/>
                        </a:spcBef>
                        <a:spcAft>
                          <a:spcPts val="0"/>
                        </a:spcAft>
                        <a:buClrTx/>
                        <a:buSzTx/>
                        <a:buFont typeface="Arial" pitchFamily="34" charset="0"/>
                        <a:buChar char="•"/>
                        <a:tabLst/>
                        <a:defRPr/>
                      </a:pPr>
                      <a:endParaRPr kumimoji="0" lang="en-US" altLang="ko-KR" sz="1600" b="0" i="0" u="none" strike="noStrike" kern="1200" cap="none" spc="0" normalizeH="0" baseline="0" noProof="0" dirty="0" smtClean="0">
                        <a:ln>
                          <a:noFill/>
                        </a:ln>
                        <a:solidFill>
                          <a:srgbClr val="000000"/>
                        </a:solidFill>
                        <a:effectLst/>
                        <a:uLnTx/>
                        <a:uFillTx/>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r h="566226">
                <a:tc>
                  <a:txBody>
                    <a:bodyPr/>
                    <a:lstStyle/>
                    <a:p>
                      <a:pPr marL="0" marR="0" lvl="0" indent="0" algn="ctr" defTabSz="914400" rtl="0" eaLnBrk="0" fontAlgn="base" latinLnBrk="0" hangingPunct="0">
                        <a:lnSpc>
                          <a:spcPct val="100000"/>
                        </a:lnSpc>
                        <a:spcBef>
                          <a:spcPts val="0"/>
                        </a:spcBef>
                        <a:spcAft>
                          <a:spcPts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PM2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endParaRPr lang="en-US" altLang="ko-KR" sz="1600" kern="1200" baseline="0" dirty="0" smtClean="0">
                        <a:solidFill>
                          <a:schemeClr val="tx1"/>
                        </a:solidFill>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endParaRPr lang="en-US" altLang="ko-KR" sz="1600" kern="1200" baseline="0" dirty="0" smtClean="0">
                        <a:solidFill>
                          <a:schemeClr val="tx1"/>
                        </a:solidFill>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endParaRPr lang="en-US" altLang="ko-KR" sz="1600" kern="1200" baseline="0" dirty="0" smtClean="0">
                        <a:solidFill>
                          <a:schemeClr val="tx1"/>
                        </a:solidFill>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914400" rtl="0" eaLnBrk="0" fontAlgn="base" latinLnBrk="0" hangingPunct="0">
                        <a:lnSpc>
                          <a:spcPct val="100000"/>
                        </a:lnSpc>
                        <a:spcBef>
                          <a:spcPts val="0"/>
                        </a:spcBef>
                        <a:spcAft>
                          <a:spcPts val="0"/>
                        </a:spcAft>
                        <a:buClrTx/>
                        <a:buSzTx/>
                        <a:buFont typeface="Arial" pitchFamily="34" charset="0"/>
                        <a:buChar char="•"/>
                        <a:tabLst>
                          <a:tab pos="179388" algn="l"/>
                        </a:tabLst>
                        <a:defRPr/>
                      </a:pPr>
                      <a:endParaRPr lang="en-US" sz="1600"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bl>
          </a:graphicData>
        </a:graphic>
      </p:graphicFrame>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153400" cy="762000"/>
          </a:xfrm>
        </p:spPr>
        <p:txBody>
          <a:bodyPr/>
          <a:lstStyle/>
          <a:p>
            <a:pPr marL="361950" indent="-361950"/>
            <a:r>
              <a:rPr lang="en-US" b="1" dirty="0" smtClean="0"/>
              <a:t>TG4m Closing Report  </a:t>
            </a:r>
            <a:endParaRPr lang="en-US" b="1" dirty="0"/>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4</a:t>
            </a:fld>
            <a:endParaRPr lang="en-US"/>
          </a:p>
        </p:txBody>
      </p:sp>
      <p:sp>
        <p:nvSpPr>
          <p:cNvPr id="9" name="Content Placeholder 2"/>
          <p:cNvSpPr txBox="1">
            <a:spLocks/>
          </p:cNvSpPr>
          <p:nvPr/>
        </p:nvSpPr>
        <p:spPr bwMode="auto">
          <a:xfrm>
            <a:off x="533400" y="1828800"/>
            <a:ext cx="8077200" cy="4495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a:lstStyle>
          <a:p>
            <a:pPr marL="363538" lvl="1" indent="-363538">
              <a:spcBef>
                <a:spcPts val="600"/>
              </a:spcBef>
              <a:spcAft>
                <a:spcPts val="0"/>
              </a:spcAft>
              <a:buFontTx/>
              <a:buChar char="•"/>
            </a:pPr>
            <a:r>
              <a:rPr lang="en-US" altLang="ko-KR" dirty="0" smtClean="0">
                <a:cs typeface="Calibri" pitchFamily="34" charset="0"/>
              </a:rPr>
              <a:t>Review the comment resolutions of LB #91.</a:t>
            </a:r>
          </a:p>
          <a:p>
            <a:pPr marL="623888" lvl="1" indent="-623888">
              <a:spcBef>
                <a:spcPts val="600"/>
              </a:spcBef>
              <a:spcAft>
                <a:spcPts val="0"/>
              </a:spcAft>
              <a:buNone/>
            </a:pPr>
            <a:r>
              <a:rPr lang="en-US" altLang="ko-KR" dirty="0" smtClean="0">
                <a:cs typeface="Calibri" pitchFamily="34" charset="0"/>
              </a:rPr>
              <a:t>    -  There were no new comments supporting “no” votes and no new “no” voters</a:t>
            </a:r>
          </a:p>
          <a:p>
            <a:pPr marL="623888" lvl="1" indent="-623888">
              <a:spcBef>
                <a:spcPts val="600"/>
              </a:spcBef>
              <a:spcAft>
                <a:spcPts val="0"/>
              </a:spcAft>
              <a:buNone/>
            </a:pPr>
            <a:r>
              <a:rPr lang="en-US" altLang="ko-KR" dirty="0" smtClean="0">
                <a:cs typeface="Calibri" pitchFamily="34" charset="0"/>
              </a:rPr>
              <a:t>    -  No changes are being made to the draft.</a:t>
            </a:r>
          </a:p>
          <a:p>
            <a:pPr marL="360363" lvl="1" indent="-360363">
              <a:spcBef>
                <a:spcPts val="1800"/>
              </a:spcBef>
              <a:spcAft>
                <a:spcPts val="0"/>
              </a:spcAft>
              <a:buFont typeface="Arial" pitchFamily="34" charset="0"/>
              <a:buChar char="•"/>
            </a:pPr>
            <a:r>
              <a:rPr lang="en-US" altLang="ko-KR" dirty="0" smtClean="0">
                <a:cs typeface="Calibri" pitchFamily="34" charset="0"/>
              </a:rPr>
              <a:t>Two TG4m motions were passed by </a:t>
            </a:r>
            <a:r>
              <a:rPr lang="en-US" altLang="ko-KR" dirty="0" smtClean="0"/>
              <a:t>u</a:t>
            </a:r>
            <a:r>
              <a:rPr lang="en-US" altLang="ja-JP" dirty="0" smtClean="0"/>
              <a:t>nanimous consent.</a:t>
            </a:r>
          </a:p>
          <a:p>
            <a:pPr marL="623888" lvl="1" indent="-623888">
              <a:spcBef>
                <a:spcPts val="600"/>
              </a:spcBef>
              <a:spcAft>
                <a:spcPts val="0"/>
              </a:spcAft>
              <a:buNone/>
            </a:pPr>
            <a:r>
              <a:rPr lang="en-US" altLang="ko-KR" dirty="0" smtClean="0">
                <a:cs typeface="Calibri" pitchFamily="34" charset="0"/>
              </a:rPr>
              <a:t>    </a:t>
            </a:r>
            <a:endParaRPr lang="en-US" altLang="ko-KR" dirty="0">
              <a:cs typeface="Calibri" pitchFamily="34" charset="0"/>
            </a:endParaRPr>
          </a:p>
        </p:txBody>
      </p:sp>
      <p:sp>
        <p:nvSpPr>
          <p:cNvPr id="10" name="Rectangle 13"/>
          <p:cNvSpPr>
            <a:spLocks noGrp="1" noChangeArrowheads="1"/>
          </p:cNvSpPr>
          <p:nvPr>
            <p:ph type="dt" sz="quarter" idx="12"/>
          </p:nvPr>
        </p:nvSpPr>
        <p:spPr>
          <a:xfrm>
            <a:off x="533400" y="304800"/>
            <a:ext cx="1905000" cy="304800"/>
          </a:xfrm>
          <a:noFill/>
        </p:spPr>
        <p:txBody>
          <a:bodyPr/>
          <a:lstStyle/>
          <a:p>
            <a:r>
              <a:rPr lang="en-US" altLang="ko-KR" smtClean="0"/>
              <a:t>July 2013</a:t>
            </a:r>
            <a:endParaRPr lang="en-US" dirty="0"/>
          </a:p>
        </p:txBody>
      </p:sp>
    </p:spTree>
    <p:extLst>
      <p:ext uri="{BB962C8B-B14F-4D97-AF65-F5344CB8AC3E}">
        <p14:creationId xmlns:p14="http://schemas.microsoft.com/office/powerpoint/2010/main" val="40780135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153400" cy="762000"/>
          </a:xfrm>
        </p:spPr>
        <p:txBody>
          <a:bodyPr/>
          <a:lstStyle/>
          <a:p>
            <a:r>
              <a:rPr lang="en-US" altLang="ko-KR" dirty="0">
                <a:cs typeface="Calibri" pitchFamily="34" charset="0"/>
              </a:rPr>
              <a:t> </a:t>
            </a:r>
            <a:r>
              <a:rPr lang="en-US" altLang="ko-KR" dirty="0" smtClean="0">
                <a:cs typeface="Calibri" pitchFamily="34" charset="0"/>
              </a:rPr>
              <a:t>Motion(1) </a:t>
            </a:r>
            <a:endParaRPr lang="en-US" altLang="ko-KR" dirty="0">
              <a:cs typeface="Calibri" pitchFamily="34" charset="0"/>
            </a:endParaRPr>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5</a:t>
            </a:fld>
            <a:endParaRPr lang="en-US"/>
          </a:p>
        </p:txBody>
      </p:sp>
      <p:sp>
        <p:nvSpPr>
          <p:cNvPr id="9" name="Content Placeholder 2"/>
          <p:cNvSpPr txBox="1">
            <a:spLocks/>
          </p:cNvSpPr>
          <p:nvPr/>
        </p:nvSpPr>
        <p:spPr bwMode="auto">
          <a:xfrm>
            <a:off x="533400" y="1905000"/>
            <a:ext cx="8153400" cy="4267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a:lstStyle>
          <a:p>
            <a:r>
              <a:rPr lang="en-US" altLang="ja-JP" sz="2800" dirty="0" smtClean="0"/>
              <a:t>TG4m requests the 802.15.WG to request approval from 802 Executive Committee to submit D3P802-15-4m_Draft_Standard.pdf to Sponsor Ballot</a:t>
            </a:r>
          </a:p>
          <a:p>
            <a:pPr marL="927100" lvl="1" indent="-12700">
              <a:buClr>
                <a:srgbClr val="FF0000"/>
              </a:buClr>
              <a:buNone/>
              <a:tabLst>
                <a:tab pos="511175" algn="l"/>
                <a:tab pos="974725" algn="l"/>
                <a:tab pos="1423988" algn="l"/>
                <a:tab pos="1873250" algn="l"/>
                <a:tab pos="2322513" algn="l"/>
                <a:tab pos="2771775" algn="l"/>
                <a:tab pos="3221038" algn="l"/>
                <a:tab pos="3670300" algn="l"/>
                <a:tab pos="4119563" algn="l"/>
                <a:tab pos="4568825" algn="l"/>
                <a:tab pos="5018088" algn="l"/>
                <a:tab pos="5467350" algn="l"/>
                <a:tab pos="5916613" algn="l"/>
                <a:tab pos="6365875" algn="l"/>
                <a:tab pos="6815138" algn="l"/>
                <a:tab pos="7264400" algn="l"/>
                <a:tab pos="7713663" algn="l"/>
                <a:tab pos="8162925" algn="l"/>
                <a:tab pos="8612188" algn="l"/>
                <a:tab pos="9061450" algn="l"/>
                <a:tab pos="9510713" algn="l"/>
              </a:tabLst>
            </a:pPr>
            <a:endParaRPr lang="en-US" altLang="ja-JP" dirty="0" smtClean="0"/>
          </a:p>
          <a:p>
            <a:pPr marL="927100" lvl="1" indent="-12700">
              <a:buClr>
                <a:srgbClr val="FF0000"/>
              </a:buClr>
              <a:buNone/>
              <a:tabLst>
                <a:tab pos="511175" algn="l"/>
                <a:tab pos="974725" algn="l"/>
                <a:tab pos="1423988" algn="l"/>
                <a:tab pos="1873250" algn="l"/>
                <a:tab pos="2322513" algn="l"/>
                <a:tab pos="2771775" algn="l"/>
                <a:tab pos="3221038" algn="l"/>
                <a:tab pos="3670300" algn="l"/>
                <a:tab pos="4119563" algn="l"/>
                <a:tab pos="4568825" algn="l"/>
                <a:tab pos="5018088" algn="l"/>
                <a:tab pos="5467350" algn="l"/>
                <a:tab pos="5916613" algn="l"/>
                <a:tab pos="6365875" algn="l"/>
                <a:tab pos="6815138" algn="l"/>
                <a:tab pos="7264400" algn="l"/>
                <a:tab pos="7713663" algn="l"/>
                <a:tab pos="8162925" algn="l"/>
                <a:tab pos="8612188" algn="l"/>
                <a:tab pos="9061450" algn="l"/>
                <a:tab pos="9510713" algn="l"/>
              </a:tabLst>
            </a:pPr>
            <a:r>
              <a:rPr lang="en-US" altLang="ja-JP" dirty="0" smtClean="0"/>
              <a:t>Moved: Clint Powell</a:t>
            </a:r>
          </a:p>
          <a:p>
            <a:pPr marL="927100" lvl="1" indent="-12700">
              <a:buClr>
                <a:srgbClr val="FF0000"/>
              </a:buClr>
              <a:buNone/>
              <a:tabLst>
                <a:tab pos="511175" algn="l"/>
                <a:tab pos="974725" algn="l"/>
                <a:tab pos="1423988" algn="l"/>
                <a:tab pos="1873250" algn="l"/>
                <a:tab pos="2322513" algn="l"/>
                <a:tab pos="2771775" algn="l"/>
                <a:tab pos="3221038" algn="l"/>
                <a:tab pos="3670300" algn="l"/>
                <a:tab pos="4119563" algn="l"/>
                <a:tab pos="4568825" algn="l"/>
                <a:tab pos="5018088" algn="l"/>
                <a:tab pos="5467350" algn="l"/>
                <a:tab pos="5916613" algn="l"/>
                <a:tab pos="6365875" algn="l"/>
                <a:tab pos="6815138" algn="l"/>
                <a:tab pos="7264400" algn="l"/>
                <a:tab pos="7713663" algn="l"/>
                <a:tab pos="8162925" algn="l"/>
                <a:tab pos="8612188" algn="l"/>
                <a:tab pos="9061450" algn="l"/>
                <a:tab pos="9510713" algn="l"/>
              </a:tabLst>
            </a:pPr>
            <a:r>
              <a:rPr lang="en-US" altLang="ja-JP" dirty="0" smtClean="0"/>
              <a:t>Second: Jay </a:t>
            </a:r>
            <a:r>
              <a:rPr lang="en-US" altLang="ja-JP" dirty="0" err="1" smtClean="0"/>
              <a:t>Ramasastry</a:t>
            </a:r>
            <a:endParaRPr lang="en-US" altLang="ja-JP" dirty="0" smtClean="0"/>
          </a:p>
          <a:p>
            <a:pPr marL="927100" lvl="1" indent="-12700">
              <a:buClr>
                <a:srgbClr val="FF0000"/>
              </a:buClr>
              <a:buNone/>
              <a:tabLst>
                <a:tab pos="511175" algn="l"/>
                <a:tab pos="974725" algn="l"/>
                <a:tab pos="1423988" algn="l"/>
                <a:tab pos="1873250" algn="l"/>
                <a:tab pos="2322513" algn="l"/>
                <a:tab pos="2771775" algn="l"/>
                <a:tab pos="3221038" algn="l"/>
                <a:tab pos="3670300" algn="l"/>
                <a:tab pos="4119563" algn="l"/>
                <a:tab pos="4568825" algn="l"/>
                <a:tab pos="5018088" algn="l"/>
                <a:tab pos="5467350" algn="l"/>
                <a:tab pos="5916613" algn="l"/>
                <a:tab pos="6365875" algn="l"/>
                <a:tab pos="6815138" algn="l"/>
                <a:tab pos="7264400" algn="l"/>
                <a:tab pos="7713663" algn="l"/>
                <a:tab pos="8162925" algn="l"/>
                <a:tab pos="8612188" algn="l"/>
                <a:tab pos="9061450" algn="l"/>
                <a:tab pos="9510713" algn="l"/>
              </a:tabLst>
            </a:pPr>
            <a:r>
              <a:rPr lang="en-US" altLang="ja-JP" dirty="0" smtClean="0"/>
              <a:t>Unanimous consent.</a:t>
            </a:r>
          </a:p>
        </p:txBody>
      </p:sp>
      <p:sp>
        <p:nvSpPr>
          <p:cNvPr id="10" name="Rectangle 13"/>
          <p:cNvSpPr>
            <a:spLocks noGrp="1" noChangeArrowheads="1"/>
          </p:cNvSpPr>
          <p:nvPr>
            <p:ph type="dt" sz="quarter" idx="12"/>
          </p:nvPr>
        </p:nvSpPr>
        <p:spPr>
          <a:xfrm>
            <a:off x="533400" y="304800"/>
            <a:ext cx="1905000" cy="304800"/>
          </a:xfrm>
          <a:noFill/>
        </p:spPr>
        <p:txBody>
          <a:bodyPr/>
          <a:lstStyle/>
          <a:p>
            <a:r>
              <a:rPr lang="en-US" altLang="ko-KR" smtClean="0"/>
              <a:t>July 2013</a:t>
            </a:r>
            <a:endParaRPr lang="en-US" dirty="0"/>
          </a:p>
        </p:txBody>
      </p:sp>
    </p:spTree>
    <p:extLst>
      <p:ext uri="{BB962C8B-B14F-4D97-AF65-F5344CB8AC3E}">
        <p14:creationId xmlns:p14="http://schemas.microsoft.com/office/powerpoint/2010/main" val="40780135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153400" cy="762000"/>
          </a:xfrm>
        </p:spPr>
        <p:txBody>
          <a:bodyPr/>
          <a:lstStyle/>
          <a:p>
            <a:r>
              <a:rPr lang="en-US" altLang="ko-KR" dirty="0" smtClean="0">
                <a:cs typeface="Calibri" pitchFamily="34" charset="0"/>
              </a:rPr>
              <a:t>Motion(2)</a:t>
            </a:r>
            <a:endParaRPr lang="en-US" altLang="ko-KR" dirty="0">
              <a:cs typeface="Calibri" pitchFamily="34" charset="0"/>
            </a:endParaRPr>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6</a:t>
            </a:fld>
            <a:endParaRPr lang="en-US"/>
          </a:p>
        </p:txBody>
      </p:sp>
      <p:sp>
        <p:nvSpPr>
          <p:cNvPr id="9" name="Content Placeholder 2"/>
          <p:cNvSpPr txBox="1">
            <a:spLocks/>
          </p:cNvSpPr>
          <p:nvPr/>
        </p:nvSpPr>
        <p:spPr bwMode="auto">
          <a:xfrm>
            <a:off x="533400" y="1371600"/>
            <a:ext cx="8153400" cy="5105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a:lstStyle>
          <a:p>
            <a:r>
              <a:rPr lang="en-US" altLang="ja-JP" sz="2500" dirty="0" smtClean="0">
                <a:solidFill>
                  <a:srgbClr val="000000"/>
                </a:solidFill>
              </a:rPr>
              <a:t>CS Sum, C Powell, </a:t>
            </a:r>
            <a:r>
              <a:rPr lang="en-US" altLang="ja-JP" sz="2500" dirty="0" err="1" smtClean="0">
                <a:solidFill>
                  <a:srgbClr val="000000"/>
                </a:solidFill>
              </a:rPr>
              <a:t>Soo</a:t>
            </a:r>
            <a:r>
              <a:rPr lang="en-US" altLang="ja-JP" sz="2500" dirty="0" smtClean="0">
                <a:solidFill>
                  <a:srgbClr val="000000"/>
                </a:solidFill>
              </a:rPr>
              <a:t>-Young Chang, H Harada, B Rolfe, K </a:t>
            </a:r>
            <a:r>
              <a:rPr lang="en-US" altLang="ja-JP" sz="2500" dirty="0" err="1" smtClean="0">
                <a:solidFill>
                  <a:srgbClr val="000000"/>
                </a:solidFill>
              </a:rPr>
              <a:t>Waheed</a:t>
            </a:r>
            <a:r>
              <a:rPr lang="en-US" altLang="ja-JP" sz="2500" dirty="0" smtClean="0">
                <a:solidFill>
                  <a:srgbClr val="000000"/>
                </a:solidFill>
              </a:rPr>
              <a:t>, R Salazar, C Seibert, A </a:t>
            </a:r>
            <a:r>
              <a:rPr lang="en-US" altLang="ja-JP" sz="2500" dirty="0" err="1" smtClean="0">
                <a:solidFill>
                  <a:srgbClr val="000000"/>
                </a:solidFill>
              </a:rPr>
              <a:t>Petrick</a:t>
            </a:r>
            <a:r>
              <a:rPr lang="en-US" altLang="ja-JP" sz="2500" dirty="0" smtClean="0">
                <a:solidFill>
                  <a:srgbClr val="000000"/>
                </a:solidFill>
              </a:rPr>
              <a:t>, M </a:t>
            </a:r>
            <a:r>
              <a:rPr lang="en-US" altLang="ja-JP" sz="2500" dirty="0" err="1" smtClean="0">
                <a:solidFill>
                  <a:srgbClr val="000000"/>
                </a:solidFill>
              </a:rPr>
              <a:t>Gillmore</a:t>
            </a:r>
            <a:r>
              <a:rPr lang="en-US" altLang="ja-JP" sz="2500" dirty="0" smtClean="0">
                <a:solidFill>
                  <a:srgbClr val="000000"/>
                </a:solidFill>
              </a:rPr>
              <a:t>, J Kent, F Kojima, A </a:t>
            </a:r>
            <a:r>
              <a:rPr lang="en-US" altLang="ja-JP" sz="2500" dirty="0" err="1" smtClean="0">
                <a:solidFill>
                  <a:srgbClr val="000000"/>
                </a:solidFill>
              </a:rPr>
              <a:t>Liru</a:t>
            </a:r>
            <a:r>
              <a:rPr lang="en-US" altLang="ja-JP" sz="2500" dirty="0" smtClean="0">
                <a:solidFill>
                  <a:srgbClr val="000000"/>
                </a:solidFill>
              </a:rPr>
              <a:t>, M Zhou, K Shah, J </a:t>
            </a:r>
            <a:r>
              <a:rPr lang="en-US" altLang="ja-JP" sz="2500" dirty="0" err="1" smtClean="0">
                <a:solidFill>
                  <a:srgbClr val="000000"/>
                </a:solidFill>
              </a:rPr>
              <a:t>Gilb</a:t>
            </a:r>
            <a:r>
              <a:rPr lang="en-US" altLang="ja-JP" sz="2500" dirty="0" smtClean="0">
                <a:solidFill>
                  <a:srgbClr val="000000"/>
                </a:solidFill>
              </a:rPr>
              <a:t>, </a:t>
            </a:r>
            <a:r>
              <a:rPr lang="en-US" altLang="ja-JP" sz="2500" dirty="0" err="1" smtClean="0">
                <a:solidFill>
                  <a:srgbClr val="000000"/>
                </a:solidFill>
              </a:rPr>
              <a:t>Jaehwan</a:t>
            </a:r>
            <a:r>
              <a:rPr lang="en-US" altLang="ja-JP" sz="2500" dirty="0" smtClean="0">
                <a:solidFill>
                  <a:srgbClr val="000000"/>
                </a:solidFill>
              </a:rPr>
              <a:t> Kim</a:t>
            </a:r>
          </a:p>
          <a:p>
            <a:pPr marL="914400" lvl="2" indent="-554038">
              <a:lnSpc>
                <a:spcPct val="90000"/>
              </a:lnSpc>
              <a:spcBef>
                <a:spcPts val="800"/>
              </a:spcBef>
              <a:buNone/>
            </a:pPr>
            <a:r>
              <a:rPr lang="en-US" altLang="ja-JP" sz="2500" dirty="0" smtClean="0">
                <a:solidFill>
                  <a:srgbClr val="000000"/>
                </a:solidFill>
              </a:rPr>
              <a:t>Recommended Chair: P Beecher</a:t>
            </a:r>
          </a:p>
          <a:p>
            <a:pPr marL="360363" lvl="2" indent="0">
              <a:lnSpc>
                <a:spcPct val="90000"/>
              </a:lnSpc>
              <a:spcBef>
                <a:spcPts val="2400"/>
              </a:spcBef>
              <a:buNone/>
            </a:pPr>
            <a:r>
              <a:rPr lang="en-US" altLang="ko-KR" sz="2500" dirty="0" smtClean="0">
                <a:solidFill>
                  <a:srgbClr val="000000"/>
                </a:solidFill>
              </a:rPr>
              <a:t>Move to recommend to the 802.15 WG that the above members continue as a Ballot Resolution Committee for TG4m during Sponsor Ballot.</a:t>
            </a:r>
          </a:p>
          <a:p>
            <a:pPr marL="442913" lvl="2" indent="-82550">
              <a:lnSpc>
                <a:spcPct val="90000"/>
              </a:lnSpc>
              <a:spcBef>
                <a:spcPts val="1200"/>
              </a:spcBef>
              <a:buNone/>
            </a:pPr>
            <a:r>
              <a:rPr lang="en-US" altLang="ko-KR" sz="2500" dirty="0" smtClean="0">
                <a:solidFill>
                  <a:srgbClr val="000000"/>
                </a:solidFill>
              </a:rPr>
              <a:t/>
            </a:r>
            <a:br>
              <a:rPr lang="en-US" altLang="ko-KR" sz="2500" dirty="0" smtClean="0">
                <a:solidFill>
                  <a:srgbClr val="000000"/>
                </a:solidFill>
              </a:rPr>
            </a:br>
            <a:r>
              <a:rPr lang="en-US" altLang="ko-KR" sz="2500" dirty="0" smtClean="0">
                <a:solidFill>
                  <a:srgbClr val="000000"/>
                </a:solidFill>
              </a:rPr>
              <a:t>Moved: Jay </a:t>
            </a:r>
            <a:r>
              <a:rPr lang="en-US" altLang="ja-JP" sz="2500" dirty="0" err="1" smtClean="0">
                <a:solidFill>
                  <a:srgbClr val="000000"/>
                </a:solidFill>
              </a:rPr>
              <a:t>Ramasastry</a:t>
            </a:r>
            <a:r>
              <a:rPr lang="en-US" altLang="ja-JP" sz="2500" dirty="0" smtClean="0">
                <a:solidFill>
                  <a:srgbClr val="000000"/>
                </a:solidFill>
              </a:rPr>
              <a:t> </a:t>
            </a:r>
            <a:r>
              <a:rPr lang="en-US" altLang="ko-KR" sz="2500" dirty="0" smtClean="0">
                <a:solidFill>
                  <a:srgbClr val="000000"/>
                </a:solidFill>
              </a:rPr>
              <a:t/>
            </a:r>
            <a:br>
              <a:rPr lang="en-US" altLang="ko-KR" sz="2500" dirty="0" smtClean="0">
                <a:solidFill>
                  <a:srgbClr val="000000"/>
                </a:solidFill>
              </a:rPr>
            </a:br>
            <a:r>
              <a:rPr lang="en-US" altLang="ko-KR" sz="2500" dirty="0" smtClean="0">
                <a:solidFill>
                  <a:srgbClr val="000000"/>
                </a:solidFill>
              </a:rPr>
              <a:t>Seconded: James </a:t>
            </a:r>
            <a:r>
              <a:rPr lang="en-US" altLang="ko-KR" sz="2500" dirty="0" err="1" smtClean="0">
                <a:solidFill>
                  <a:srgbClr val="000000"/>
                </a:solidFill>
              </a:rPr>
              <a:t>Gilb</a:t>
            </a:r>
            <a:endParaRPr lang="en-US" altLang="ko-KR" sz="2500" dirty="0" smtClean="0">
              <a:solidFill>
                <a:srgbClr val="000000"/>
              </a:solidFill>
            </a:endParaRPr>
          </a:p>
          <a:p>
            <a:pPr marL="914400" lvl="2" indent="-554038">
              <a:lnSpc>
                <a:spcPct val="90000"/>
              </a:lnSpc>
              <a:spcBef>
                <a:spcPts val="800"/>
              </a:spcBef>
              <a:buNone/>
            </a:pPr>
            <a:r>
              <a:rPr lang="en-US" altLang="ja-JP" sz="2500" dirty="0" smtClean="0">
                <a:solidFill>
                  <a:srgbClr val="000000"/>
                </a:solidFill>
              </a:rPr>
              <a:t>Approved by unanimous consent</a:t>
            </a:r>
            <a:endParaRPr lang="en-US" altLang="ko-KR" sz="2500" dirty="0" smtClean="0">
              <a:cs typeface="Calibri" pitchFamily="34" charset="0"/>
            </a:endParaRPr>
          </a:p>
        </p:txBody>
      </p:sp>
      <p:sp>
        <p:nvSpPr>
          <p:cNvPr id="10" name="Rectangle 13"/>
          <p:cNvSpPr>
            <a:spLocks noGrp="1" noChangeArrowheads="1"/>
          </p:cNvSpPr>
          <p:nvPr>
            <p:ph type="dt" sz="quarter" idx="12"/>
          </p:nvPr>
        </p:nvSpPr>
        <p:spPr>
          <a:xfrm>
            <a:off x="533400" y="304800"/>
            <a:ext cx="1905000" cy="304800"/>
          </a:xfrm>
          <a:noFill/>
        </p:spPr>
        <p:txBody>
          <a:bodyPr/>
          <a:lstStyle/>
          <a:p>
            <a:r>
              <a:rPr lang="en-US" altLang="ko-KR" smtClean="0"/>
              <a:t>July 2013</a:t>
            </a:r>
            <a:endParaRPr lang="en-US" dirty="0"/>
          </a:p>
        </p:txBody>
      </p:sp>
    </p:spTree>
    <p:extLst>
      <p:ext uri="{BB962C8B-B14F-4D97-AF65-F5344CB8AC3E}">
        <p14:creationId xmlns:p14="http://schemas.microsoft.com/office/powerpoint/2010/main" val="40780135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7</a:t>
            </a:fld>
            <a:endParaRPr lang="en-US"/>
          </a:p>
        </p:txBody>
      </p:sp>
      <p:sp>
        <p:nvSpPr>
          <p:cNvPr id="9" name="Content Placeholder 2"/>
          <p:cNvSpPr txBox="1">
            <a:spLocks/>
          </p:cNvSpPr>
          <p:nvPr/>
        </p:nvSpPr>
        <p:spPr bwMode="auto">
          <a:xfrm>
            <a:off x="533400" y="2597727"/>
            <a:ext cx="8153400" cy="1371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a:lstStyle>
          <a:p>
            <a:pPr marL="0" lvl="1" indent="0" algn="ctr">
              <a:buNone/>
            </a:pPr>
            <a:r>
              <a:rPr lang="en-US" altLang="ko-KR" sz="3600" b="1" kern="0" dirty="0" smtClean="0">
                <a:solidFill>
                  <a:srgbClr val="000000"/>
                </a:solidFill>
                <a:ea typeface="MS PGothic" pitchFamily="34" charset="-128"/>
                <a:cs typeface="+mj-cs"/>
              </a:rPr>
              <a:t>802.15.4m </a:t>
            </a:r>
            <a:r>
              <a:rPr lang="en-US" altLang="ko-KR" sz="3600" b="1" kern="0" dirty="0">
                <a:solidFill>
                  <a:srgbClr val="000000"/>
                </a:solidFill>
                <a:ea typeface="MS PGothic" pitchFamily="34" charset="-128"/>
                <a:cs typeface="+mj-cs"/>
              </a:rPr>
              <a:t>Approval to </a:t>
            </a:r>
            <a:r>
              <a:rPr lang="en-US" altLang="ko-KR" sz="3600" b="1" kern="0" dirty="0" smtClean="0">
                <a:solidFill>
                  <a:srgbClr val="000000"/>
                </a:solidFill>
                <a:ea typeface="MS PGothic" pitchFamily="34" charset="-128"/>
                <a:cs typeface="+mj-cs"/>
              </a:rPr>
              <a:t>Start</a:t>
            </a:r>
          </a:p>
          <a:p>
            <a:pPr marL="0" lvl="1" indent="0" algn="ctr">
              <a:buNone/>
            </a:pPr>
            <a:r>
              <a:rPr lang="en-US" altLang="ko-KR" sz="3600" b="1" kern="0" dirty="0" smtClean="0">
                <a:solidFill>
                  <a:srgbClr val="000000"/>
                </a:solidFill>
                <a:ea typeface="MS PGothic" pitchFamily="34" charset="-128"/>
                <a:cs typeface="+mj-cs"/>
              </a:rPr>
              <a:t>Sponsor </a:t>
            </a:r>
            <a:r>
              <a:rPr lang="en-US" altLang="ko-KR" sz="3600" b="1" kern="0" dirty="0">
                <a:solidFill>
                  <a:srgbClr val="000000"/>
                </a:solidFill>
                <a:ea typeface="MS PGothic" pitchFamily="34" charset="-128"/>
                <a:cs typeface="+mj-cs"/>
              </a:rPr>
              <a:t>Ballot</a:t>
            </a:r>
            <a:endParaRPr lang="en-US" altLang="ko-KR" dirty="0" smtClean="0">
              <a:cs typeface="Calibri" pitchFamily="34" charset="0"/>
            </a:endParaRPr>
          </a:p>
        </p:txBody>
      </p:sp>
      <p:sp>
        <p:nvSpPr>
          <p:cNvPr id="10" name="Rectangle 13"/>
          <p:cNvSpPr>
            <a:spLocks noGrp="1" noChangeArrowheads="1"/>
          </p:cNvSpPr>
          <p:nvPr>
            <p:ph type="dt" sz="quarter" idx="12"/>
          </p:nvPr>
        </p:nvSpPr>
        <p:spPr>
          <a:xfrm>
            <a:off x="533400" y="304800"/>
            <a:ext cx="1905000" cy="304800"/>
          </a:xfrm>
          <a:noFill/>
        </p:spPr>
        <p:txBody>
          <a:bodyPr/>
          <a:lstStyle/>
          <a:p>
            <a:r>
              <a:rPr lang="en-US" altLang="ko-KR" smtClean="0"/>
              <a:t>July 2013</a:t>
            </a:r>
            <a:endParaRPr lang="en-US" dirty="0"/>
          </a:p>
        </p:txBody>
      </p:sp>
    </p:spTree>
    <p:extLst>
      <p:ext uri="{BB962C8B-B14F-4D97-AF65-F5344CB8AC3E}">
        <p14:creationId xmlns:p14="http://schemas.microsoft.com/office/powerpoint/2010/main" val="12255065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Footer Placeholder 5"/>
          <p:cNvSpPr>
            <a:spLocks noGrp="1"/>
          </p:cNvSpPr>
          <p:nvPr>
            <p:ph type="ftr"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Bob Heile, ZigBee Alliance</a:t>
            </a:r>
          </a:p>
        </p:txBody>
      </p:sp>
      <p:sp>
        <p:nvSpPr>
          <p:cNvPr id="4099" name="Rectangle 3"/>
          <p:cNvSpPr>
            <a:spLocks noGrp="1" noChangeArrowheads="1"/>
          </p:cNvSpPr>
          <p:nvPr>
            <p:ph type="body" sz="half" idx="1"/>
          </p:nvPr>
        </p:nvSpPr>
        <p:spPr>
          <a:xfrm>
            <a:off x="455613" y="1489075"/>
            <a:ext cx="8323262" cy="4800600"/>
          </a:xfrm>
        </p:spPr>
        <p:txBody>
          <a:bodyPr/>
          <a:lstStyle/>
          <a:p>
            <a:pPr marL="347663" indent="-347663">
              <a:lnSpc>
                <a:spcPct val="90000"/>
              </a:lnSpc>
              <a:buFontTx/>
              <a:buNone/>
            </a:pPr>
            <a:r>
              <a:rPr lang="en-US" altLang="ko-KR" sz="2800" smtClean="0">
                <a:latin typeface="Calibri" pitchFamily="34" charset="0"/>
                <a:cs typeface="Calibri" pitchFamily="34" charset="0"/>
              </a:rPr>
              <a:t>Initial Letter Ballot (LB87) closed  1 March 2013</a:t>
            </a:r>
          </a:p>
          <a:p>
            <a:pPr marL="347663" indent="-347663">
              <a:lnSpc>
                <a:spcPct val="90000"/>
              </a:lnSpc>
            </a:pPr>
            <a:r>
              <a:rPr lang="en-US" altLang="ko-KR" sz="2400" smtClean="0">
                <a:latin typeface="Calibri" pitchFamily="34" charset="0"/>
                <a:cs typeface="Calibri" pitchFamily="34" charset="0"/>
              </a:rPr>
              <a:t>Vote Results (pool of 125  voters)</a:t>
            </a:r>
          </a:p>
          <a:p>
            <a:pPr marL="747713" lvl="1" indent="-347663">
              <a:lnSpc>
                <a:spcPct val="90000"/>
              </a:lnSpc>
            </a:pPr>
            <a:r>
              <a:rPr lang="en-US" altLang="ko-KR" sz="2000" smtClean="0">
                <a:latin typeface="Calibri" pitchFamily="34" charset="0"/>
              </a:rPr>
              <a:t>97 Responses (78%)</a:t>
            </a:r>
          </a:p>
          <a:p>
            <a:pPr marL="747713" lvl="1" indent="-347663">
              <a:lnSpc>
                <a:spcPct val="90000"/>
              </a:lnSpc>
            </a:pPr>
            <a:r>
              <a:rPr lang="en-US" altLang="ko-KR" sz="2000" smtClean="0">
                <a:latin typeface="Calibri" pitchFamily="34" charset="0"/>
              </a:rPr>
              <a:t>83 Yes, 11 no  (88% approval ratio)</a:t>
            </a:r>
          </a:p>
          <a:p>
            <a:pPr marL="747713" lvl="1" indent="-347663">
              <a:lnSpc>
                <a:spcPct val="90000"/>
              </a:lnSpc>
            </a:pPr>
            <a:r>
              <a:rPr lang="en-US" altLang="ko-KR" sz="2000" smtClean="0">
                <a:latin typeface="Calibri" pitchFamily="34" charset="0"/>
              </a:rPr>
              <a:t>3 Abstain (3%)</a:t>
            </a:r>
          </a:p>
          <a:p>
            <a:pPr marL="747713" lvl="1" indent="-347663">
              <a:lnSpc>
                <a:spcPct val="90000"/>
              </a:lnSpc>
              <a:spcAft>
                <a:spcPts val="1200"/>
              </a:spcAft>
            </a:pPr>
            <a:r>
              <a:rPr lang="en-US" altLang="ko-KR" sz="2000" smtClean="0">
                <a:latin typeface="Calibri" pitchFamily="34" charset="0"/>
              </a:rPr>
              <a:t>Ballot passes</a:t>
            </a:r>
          </a:p>
          <a:p>
            <a:pPr marL="347663" indent="-347663">
              <a:lnSpc>
                <a:spcPct val="90000"/>
              </a:lnSpc>
            </a:pPr>
            <a:r>
              <a:rPr lang="en-US" altLang="ko-KR" sz="2400" smtClean="0">
                <a:latin typeface="Calibri" pitchFamily="34" charset="0"/>
                <a:cs typeface="Calibri" pitchFamily="34" charset="0"/>
              </a:rPr>
              <a:t>551 comments from 28 commenters</a:t>
            </a:r>
          </a:p>
          <a:p>
            <a:pPr marL="747713" lvl="1" indent="-347663">
              <a:lnSpc>
                <a:spcPct val="90000"/>
              </a:lnSpc>
            </a:pPr>
            <a:r>
              <a:rPr lang="en-US" altLang="ko-KR" sz="2000" smtClean="0">
                <a:latin typeface="Calibri" pitchFamily="34" charset="0"/>
              </a:rPr>
              <a:t>311 Must Be Satisfied</a:t>
            </a:r>
            <a:br>
              <a:rPr lang="en-US" altLang="ko-KR" sz="2000" smtClean="0">
                <a:latin typeface="Calibri" pitchFamily="34" charset="0"/>
              </a:rPr>
            </a:br>
            <a:r>
              <a:rPr lang="en-US" altLang="ko-KR" sz="2000" smtClean="0">
                <a:latin typeface="Calibri" pitchFamily="34" charset="0"/>
              </a:rPr>
              <a:t>(228 accepted, 82 rejected, 1 out of scope)</a:t>
            </a:r>
          </a:p>
          <a:p>
            <a:pPr marL="747713" lvl="1" indent="-347663">
              <a:lnSpc>
                <a:spcPct val="90000"/>
              </a:lnSpc>
              <a:spcAft>
                <a:spcPts val="1200"/>
              </a:spcAft>
            </a:pPr>
            <a:r>
              <a:rPr lang="en-US" altLang="ko-KR" sz="2000" smtClean="0">
                <a:latin typeface="Calibri" pitchFamily="34" charset="0"/>
              </a:rPr>
              <a:t>240 Other</a:t>
            </a:r>
          </a:p>
          <a:p>
            <a:pPr marL="347663" indent="-347663">
              <a:lnSpc>
                <a:spcPct val="90000"/>
              </a:lnSpc>
            </a:pPr>
            <a:r>
              <a:rPr lang="en-US" altLang="ko-KR" sz="2400" smtClean="0">
                <a:latin typeface="Calibri" pitchFamily="34" charset="0"/>
                <a:cs typeface="Calibri" pitchFamily="34" charset="0"/>
              </a:rPr>
              <a:t>Comment Resolution Spreadsheet:</a:t>
            </a:r>
          </a:p>
          <a:p>
            <a:pPr marL="747713" lvl="1" indent="-347663">
              <a:lnSpc>
                <a:spcPct val="90000"/>
              </a:lnSpc>
              <a:spcBef>
                <a:spcPct val="0"/>
              </a:spcBef>
              <a:buFontTx/>
              <a:buNone/>
            </a:pPr>
            <a:r>
              <a:rPr lang="en-US" altLang="ko-KR" sz="2000" smtClean="0">
                <a:latin typeface="Times New Roman" pitchFamily="18" charset="0"/>
                <a:hlinkClick r:id="rId2"/>
              </a:rPr>
              <a:t>https://mentor.ieee.org/802.15/dcn/13/15-13-0107-05-004m-tg4m-lb87-comment-spreadsheet.xls</a:t>
            </a:r>
            <a:endParaRPr lang="en-US" altLang="ko-KR" sz="2000" smtClean="0">
              <a:latin typeface="Times New Roman" pitchFamily="18" charset="0"/>
            </a:endParaRPr>
          </a:p>
        </p:txBody>
      </p:sp>
      <p:sp>
        <p:nvSpPr>
          <p:cNvPr id="4100" name="Rectangle 2"/>
          <p:cNvSpPr txBox="1">
            <a:spLocks noChangeArrowheads="1"/>
          </p:cNvSpPr>
          <p:nvPr/>
        </p:nvSpPr>
        <p:spPr bwMode="auto">
          <a:xfrm>
            <a:off x="685800" y="650875"/>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ko-KR" sz="3600" b="1"/>
              <a:t>802.15.4m Letter Ballot History</a:t>
            </a:r>
            <a:endParaRPr lang="en-US" altLang="ko-KR" sz="3600" b="1">
              <a:solidFill>
                <a:schemeClr val="tx2"/>
              </a:solidFill>
            </a:endParaRPr>
          </a:p>
        </p:txBody>
      </p:sp>
    </p:spTree>
    <p:extLst>
      <p:ext uri="{BB962C8B-B14F-4D97-AF65-F5344CB8AC3E}">
        <p14:creationId xmlns:p14="http://schemas.microsoft.com/office/powerpoint/2010/main" val="15666501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Footer Placeholder 5"/>
          <p:cNvSpPr>
            <a:spLocks noGrp="1"/>
          </p:cNvSpPr>
          <p:nvPr>
            <p:ph type="ftr"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Bob Heile, ZigBee Alliance</a:t>
            </a:r>
          </a:p>
        </p:txBody>
      </p:sp>
      <p:sp>
        <p:nvSpPr>
          <p:cNvPr id="5123" name="Rectangle 2"/>
          <p:cNvSpPr txBox="1">
            <a:spLocks noChangeArrowheads="1"/>
          </p:cNvSpPr>
          <p:nvPr/>
        </p:nvSpPr>
        <p:spPr bwMode="auto">
          <a:xfrm>
            <a:off x="685800" y="650875"/>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ko-KR" sz="3600" b="1"/>
              <a:t>802.15.4m Letter Ballot History</a:t>
            </a:r>
            <a:endParaRPr lang="en-US" altLang="ko-KR" sz="3600" b="1">
              <a:solidFill>
                <a:schemeClr val="tx2"/>
              </a:solidFill>
            </a:endParaRPr>
          </a:p>
        </p:txBody>
      </p:sp>
      <p:sp>
        <p:nvSpPr>
          <p:cNvPr id="5124" name="Rectangle 3"/>
          <p:cNvSpPr txBox="1">
            <a:spLocks noChangeArrowheads="1"/>
          </p:cNvSpPr>
          <p:nvPr/>
        </p:nvSpPr>
        <p:spPr bwMode="auto">
          <a:xfrm>
            <a:off x="457200" y="1489075"/>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7663" indent="-347663" eaLnBrk="0" hangingPunct="0">
              <a:defRPr sz="1200">
                <a:solidFill>
                  <a:schemeClr val="tx1"/>
                </a:solidFill>
                <a:latin typeface="Times New Roman" pitchFamily="18" charset="0"/>
                <a:ea typeface="MS PGothic" pitchFamily="34" charset="-128"/>
              </a:defRPr>
            </a:lvl1pPr>
            <a:lvl2pPr marL="747713" indent="-347663"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90000"/>
              </a:lnSpc>
              <a:spcBef>
                <a:spcPct val="20000"/>
              </a:spcBef>
            </a:pPr>
            <a:r>
              <a:rPr lang="en-US" altLang="ko-KR" sz="2800">
                <a:latin typeface="Calibri" pitchFamily="34" charset="0"/>
                <a:cs typeface="Calibri" pitchFamily="34" charset="0"/>
              </a:rPr>
              <a:t>Recirc-1 (LB88) closed  16 April 2013</a:t>
            </a:r>
          </a:p>
          <a:p>
            <a:pPr>
              <a:lnSpc>
                <a:spcPct val="90000"/>
              </a:lnSpc>
              <a:spcBef>
                <a:spcPct val="20000"/>
              </a:spcBef>
              <a:buFontTx/>
              <a:buChar char="•"/>
            </a:pPr>
            <a:r>
              <a:rPr lang="en-US" altLang="ko-KR" sz="2400">
                <a:latin typeface="Calibri" pitchFamily="34" charset="0"/>
                <a:cs typeface="Calibri" pitchFamily="34" charset="0"/>
              </a:rPr>
              <a:t>Final cumulative vote results (pool of 125  voters)</a:t>
            </a:r>
          </a:p>
          <a:p>
            <a:pPr lvl="1">
              <a:lnSpc>
                <a:spcPct val="90000"/>
              </a:lnSpc>
              <a:spcBef>
                <a:spcPct val="20000"/>
              </a:spcBef>
              <a:buFontTx/>
              <a:buChar char="–"/>
            </a:pPr>
            <a:r>
              <a:rPr lang="en-US" altLang="ko-KR" sz="2000">
                <a:latin typeface="Calibri" pitchFamily="34" charset="0"/>
                <a:cs typeface="Calibri" pitchFamily="34" charset="0"/>
              </a:rPr>
              <a:t>101 Responses (81% response ratio)</a:t>
            </a:r>
          </a:p>
          <a:p>
            <a:pPr lvl="1">
              <a:lnSpc>
                <a:spcPct val="90000"/>
              </a:lnSpc>
              <a:spcBef>
                <a:spcPct val="20000"/>
              </a:spcBef>
              <a:buFontTx/>
              <a:buChar char="–"/>
            </a:pPr>
            <a:r>
              <a:rPr lang="en-US" altLang="ko-KR" sz="2000">
                <a:latin typeface="Calibri" pitchFamily="34" charset="0"/>
                <a:cs typeface="Calibri" pitchFamily="34" charset="0"/>
              </a:rPr>
              <a:t>88 Yes, 10 no  (90% approval ratio)</a:t>
            </a:r>
          </a:p>
          <a:p>
            <a:pPr lvl="1">
              <a:lnSpc>
                <a:spcPct val="90000"/>
              </a:lnSpc>
              <a:spcBef>
                <a:spcPct val="20000"/>
              </a:spcBef>
              <a:buFontTx/>
              <a:buChar char="–"/>
            </a:pPr>
            <a:r>
              <a:rPr lang="en-US" altLang="ko-KR" sz="2000">
                <a:latin typeface="Calibri" pitchFamily="34" charset="0"/>
                <a:cs typeface="Calibri" pitchFamily="34" charset="0"/>
              </a:rPr>
              <a:t>3 Abstain (3% abstain ratio)</a:t>
            </a:r>
          </a:p>
          <a:p>
            <a:pPr lvl="1">
              <a:lnSpc>
                <a:spcPct val="90000"/>
              </a:lnSpc>
              <a:spcBef>
                <a:spcPct val="20000"/>
              </a:spcBef>
              <a:spcAft>
                <a:spcPts val="1200"/>
              </a:spcAft>
              <a:buFontTx/>
              <a:buChar char="–"/>
            </a:pPr>
            <a:r>
              <a:rPr lang="en-US" altLang="ko-KR" sz="2000">
                <a:latin typeface="Calibri" pitchFamily="34" charset="0"/>
                <a:cs typeface="Calibri" pitchFamily="34" charset="0"/>
              </a:rPr>
              <a:t>Ballot passes</a:t>
            </a:r>
            <a:endParaRPr lang="en-US" altLang="ko-KR" sz="2000">
              <a:latin typeface="Calibri" pitchFamily="34" charset="0"/>
            </a:endParaRPr>
          </a:p>
          <a:p>
            <a:pPr>
              <a:lnSpc>
                <a:spcPct val="90000"/>
              </a:lnSpc>
              <a:spcBef>
                <a:spcPct val="20000"/>
              </a:spcBef>
              <a:buFontTx/>
              <a:buChar char="•"/>
            </a:pPr>
            <a:r>
              <a:rPr lang="en-US" altLang="ko-KR" sz="2400">
                <a:latin typeface="Calibri" pitchFamily="34" charset="0"/>
                <a:cs typeface="Calibri" pitchFamily="34" charset="0"/>
              </a:rPr>
              <a:t>93 comments from 12 commenters</a:t>
            </a:r>
          </a:p>
          <a:p>
            <a:pPr lvl="1">
              <a:lnSpc>
                <a:spcPct val="90000"/>
              </a:lnSpc>
              <a:spcBef>
                <a:spcPct val="20000"/>
              </a:spcBef>
              <a:buFontTx/>
              <a:buChar char="–"/>
            </a:pPr>
            <a:r>
              <a:rPr lang="en-US" altLang="ko-KR" sz="2000">
                <a:latin typeface="Calibri" pitchFamily="34" charset="0"/>
                <a:cs typeface="Calibri" pitchFamily="34" charset="0"/>
              </a:rPr>
              <a:t>47 Must Be Satisfied </a:t>
            </a:r>
            <a:br>
              <a:rPr lang="en-US" altLang="ko-KR" sz="2000">
                <a:latin typeface="Calibri" pitchFamily="34" charset="0"/>
                <a:cs typeface="Calibri" pitchFamily="34" charset="0"/>
              </a:rPr>
            </a:br>
            <a:r>
              <a:rPr lang="en-US" altLang="ko-KR" sz="2000">
                <a:latin typeface="Calibri" pitchFamily="34" charset="0"/>
                <a:cs typeface="Calibri" pitchFamily="34" charset="0"/>
              </a:rPr>
              <a:t>(43 accepted, 4 rejected)</a:t>
            </a:r>
          </a:p>
          <a:p>
            <a:pPr lvl="1">
              <a:lnSpc>
                <a:spcPct val="90000"/>
              </a:lnSpc>
              <a:spcBef>
                <a:spcPct val="20000"/>
              </a:spcBef>
              <a:spcAft>
                <a:spcPts val="1200"/>
              </a:spcAft>
              <a:buFontTx/>
              <a:buChar char="–"/>
            </a:pPr>
            <a:r>
              <a:rPr lang="en-US" altLang="ko-KR" sz="2000">
                <a:latin typeface="Calibri" pitchFamily="34" charset="0"/>
                <a:cs typeface="Calibri" pitchFamily="34" charset="0"/>
              </a:rPr>
              <a:t>46 Other</a:t>
            </a:r>
          </a:p>
          <a:p>
            <a:pPr>
              <a:lnSpc>
                <a:spcPct val="90000"/>
              </a:lnSpc>
              <a:spcBef>
                <a:spcPct val="20000"/>
              </a:spcBef>
              <a:buFontTx/>
              <a:buChar char="•"/>
            </a:pPr>
            <a:r>
              <a:rPr lang="en-US" altLang="ko-KR" sz="2400">
                <a:latin typeface="Calibri" pitchFamily="34" charset="0"/>
                <a:cs typeface="Calibri" pitchFamily="34" charset="0"/>
              </a:rPr>
              <a:t>Comment Resolution Spreadsheet:</a:t>
            </a:r>
          </a:p>
          <a:p>
            <a:pPr lvl="1">
              <a:lnSpc>
                <a:spcPct val="90000"/>
              </a:lnSpc>
            </a:pPr>
            <a:r>
              <a:rPr lang="en-US" altLang="ko-KR" sz="2000">
                <a:hlinkClick r:id="rId2"/>
              </a:rPr>
              <a:t>https://mentor.ieee.org/802.15/dcn/13/15-13-0246-04-004m-tg4m-lb88-comment-spreadsheet.xls</a:t>
            </a:r>
            <a:endParaRPr lang="en-US" altLang="ko-KR" sz="2000">
              <a:latin typeface="Calibri" pitchFamily="34" charset="0"/>
              <a:cs typeface="Calibri" pitchFamily="34" charset="0"/>
            </a:endParaRPr>
          </a:p>
        </p:txBody>
      </p:sp>
    </p:spTree>
    <p:extLst>
      <p:ext uri="{BB962C8B-B14F-4D97-AF65-F5344CB8AC3E}">
        <p14:creationId xmlns:p14="http://schemas.microsoft.com/office/powerpoint/2010/main" val="99331446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20939</TotalTime>
  <Words>1129</Words>
  <Application>Microsoft Office PowerPoint</Application>
  <PresentationFormat>화면 슬라이드 쇼(4:3)</PresentationFormat>
  <Paragraphs>240</Paragraphs>
  <Slides>20</Slides>
  <Notes>9</Notes>
  <HiddenSlides>0</HiddenSlides>
  <MMClips>0</MMClips>
  <ScaleCrop>false</ScaleCrop>
  <HeadingPairs>
    <vt:vector size="4" baseType="variant">
      <vt:variant>
        <vt:lpstr>테마</vt:lpstr>
      </vt:variant>
      <vt:variant>
        <vt:i4>6</vt:i4>
      </vt:variant>
      <vt:variant>
        <vt:lpstr>슬라이드 제목</vt:lpstr>
      </vt:variant>
      <vt:variant>
        <vt:i4>20</vt:i4>
      </vt:variant>
    </vt:vector>
  </HeadingPairs>
  <TitlesOfParts>
    <vt:vector size="26" baseType="lpstr">
      <vt:lpstr>Default Design</vt:lpstr>
      <vt:lpstr>4_Custom Design</vt:lpstr>
      <vt:lpstr>Custom Design</vt:lpstr>
      <vt:lpstr>1_Custom Design</vt:lpstr>
      <vt:lpstr>2_Custom Design</vt:lpstr>
      <vt:lpstr>3_Custom Design</vt:lpstr>
      <vt:lpstr>PowerPoint 프레젠테이션</vt:lpstr>
      <vt:lpstr>Meeting Goal This Week</vt:lpstr>
      <vt:lpstr>Meeting Slots</vt:lpstr>
      <vt:lpstr>TG4m Closing Report  </vt:lpstr>
      <vt:lpstr> Motion(1) </vt:lpstr>
      <vt:lpstr>Motion(2)</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802.15.4m Schedule for ballots and meetings</vt:lpstr>
      <vt:lpstr>PowerPoint 프레젠테이션</vt:lpstr>
      <vt:lpstr>PowerPoint 프레젠테이션</vt:lpstr>
      <vt:lpstr>PowerPoint 프레젠테이션</vt:lpstr>
      <vt:lpstr>PowerPoint 프레젠테이션</vt:lpstr>
      <vt:lpstr>PowerPoint 프레젠테이션</vt:lpstr>
    </vt:vector>
  </TitlesOfParts>
  <Company>ETRI</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SG4TV Closing Report Mar 2013</dc:title>
  <dc:creator>Sangsung Choi</dc:creator>
  <cp:lastModifiedBy>user</cp:lastModifiedBy>
  <cp:revision>1086</cp:revision>
  <cp:lastPrinted>2000-03-07T00:55:37Z</cp:lastPrinted>
  <dcterms:created xsi:type="dcterms:W3CDTF">2008-07-14T18:46:05Z</dcterms:created>
  <dcterms:modified xsi:type="dcterms:W3CDTF">2013-07-17T10:27:21Z</dcterms:modified>
</cp:coreProperties>
</file>