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58" r:id="rId3"/>
    <p:sldId id="277" r:id="rId4"/>
    <p:sldId id="287" r:id="rId5"/>
    <p:sldId id="292" r:id="rId6"/>
    <p:sldId id="294" r:id="rId7"/>
    <p:sldId id="295" r:id="rId8"/>
    <p:sldId id="296" r:id="rId9"/>
    <p:sldId id="297" r:id="rId10"/>
    <p:sldId id="298" r:id="rId11"/>
    <p:sldId id="299" r:id="rId12"/>
    <p:sldId id="300" r:id="rId13"/>
    <p:sldId id="302" r:id="rId14"/>
    <p:sldId id="301"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316" autoAdjust="0"/>
  </p:normalViewPr>
  <p:slideViewPr>
    <p:cSldViewPr>
      <p:cViewPr varScale="1">
        <p:scale>
          <a:sx n="75" d="100"/>
          <a:sy n="75" d="100"/>
        </p:scale>
        <p:origin x="-1152" y="-102"/>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81000"/>
            <a:ext cx="1600200" cy="212725"/>
          </a:xfrm>
          <a:prstGeom prst="rect">
            <a:avLst/>
          </a:prstGeom>
        </p:spPr>
        <p:txBody>
          <a:bodyPr/>
          <a:lstStyle>
            <a:lvl1pPr eaLnBrk="0" hangingPunct="0">
              <a:defRPr>
                <a:latin typeface="Times New Roman" pitchFamily="18" charset="0"/>
                <a:ea typeface="+mn-ea"/>
                <a:cs typeface="+mn-cs"/>
              </a:defRPr>
            </a:lvl1pPr>
          </a:lstStyle>
          <a:p>
            <a:pPr>
              <a:defRPr/>
            </a:pPr>
            <a:r>
              <a:rPr lang="en-US" smtClean="0"/>
              <a:t>July 2013</a:t>
            </a:r>
            <a:endParaRPr lang="en-US"/>
          </a:p>
        </p:txBody>
      </p:sp>
      <p:sp>
        <p:nvSpPr>
          <p:cNvPr id="6" name="Footer Placeholder 5"/>
          <p:cNvSpPr>
            <a:spLocks noGrp="1"/>
          </p:cNvSpPr>
          <p:nvPr>
            <p:ph type="ftr" sz="quarter" idx="11"/>
          </p:nvPr>
        </p:nvSpPr>
        <p:spPr/>
        <p:txBody>
          <a:bodyPr/>
          <a:lstStyle>
            <a:lvl1pPr>
              <a:defRPr/>
            </a:lvl1pPr>
          </a:lstStyle>
          <a:p>
            <a:pPr>
              <a:defRPr/>
            </a:pPr>
            <a:r>
              <a:rPr lang="en-US" smtClean="0"/>
              <a:t>Jon Adams (Lilee Systems)</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9D8E8BF9-D324-4B86-95DC-B36D89E0C147}" type="slidenum">
              <a:rPr lang="en-US"/>
              <a:pPr>
                <a:defRPr/>
              </a:pPr>
              <a:t>‹#›</a:t>
            </a:fld>
            <a:endParaRPr lang="en-US"/>
          </a:p>
        </p:txBody>
      </p:sp>
    </p:spTree>
    <p:extLst>
      <p:ext uri="{BB962C8B-B14F-4D97-AF65-F5344CB8AC3E}">
        <p14:creationId xmlns:p14="http://schemas.microsoft.com/office/powerpoint/2010/main" val="1949462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July 2013</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smtClean="0"/>
              <a:t>Jon Adams (Lilee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802-15-13-0449-03-004p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7651" name="Rectangle 3"/>
          <p:cNvSpPr>
            <a:spLocks noChangeArrowheads="1"/>
          </p:cNvSpPr>
          <p:nvPr/>
        </p:nvSpPr>
        <p:spPr bwMode="auto">
          <a:xfrm>
            <a:off x="762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a:t>
            </a:r>
            <a:r>
              <a:rPr lang="en-US" sz="1600" dirty="0" smtClean="0">
                <a:solidFill>
                  <a:srgbClr val="FF0000"/>
                </a:solidFill>
              </a:rPr>
              <a:t>Rail Communications and Control Task </a:t>
            </a:r>
            <a:r>
              <a:rPr lang="en-US" sz="1600" dirty="0">
                <a:solidFill>
                  <a:srgbClr val="FF0000"/>
                </a:solidFill>
              </a:rPr>
              <a:t>Group </a:t>
            </a:r>
            <a:r>
              <a:rPr lang="en-US" sz="1600" dirty="0" smtClean="0">
                <a:solidFill>
                  <a:srgbClr val="FF0000"/>
                </a:solidFill>
              </a:rPr>
              <a:t>Closing Session</a:t>
            </a:r>
            <a:r>
              <a:rPr lang="en-US" sz="1600" dirty="0">
                <a:solidFill>
                  <a:schemeClr val="tx2"/>
                </a:solidFill>
              </a:rPr>
              <a:t>]	</a:t>
            </a: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17 July 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802.15.4p Letter Ballot History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Ballot To Date:</a:t>
            </a:r>
          </a:p>
          <a:p>
            <a:pPr lvl="1"/>
            <a:r>
              <a:rPr lang="en-US" dirty="0" smtClean="0"/>
              <a:t>There were no new comments supporting “no” votes and no new “no” voters</a:t>
            </a:r>
          </a:p>
          <a:p>
            <a:pPr lvl="1"/>
            <a:r>
              <a:rPr lang="en-US" dirty="0" smtClean="0"/>
              <a:t>The 1 “no” voter did not vote on the latest </a:t>
            </a:r>
            <a:r>
              <a:rPr lang="en-US" dirty="0" err="1" smtClean="0"/>
              <a:t>recirc</a:t>
            </a:r>
            <a:r>
              <a:rPr lang="en-US" dirty="0" smtClean="0"/>
              <a:t> (i.e. </a:t>
            </a:r>
            <a:r>
              <a:rPr lang="en-US" dirty="0" err="1" smtClean="0"/>
              <a:t>recirc</a:t>
            </a:r>
            <a:r>
              <a:rPr lang="en-US" dirty="0" smtClean="0"/>
              <a:t> 1) but indicated in writing on 16 July that he would now change his vote to YES</a:t>
            </a:r>
          </a:p>
          <a:p>
            <a:pPr lvl="1"/>
            <a:r>
              <a:rPr lang="en-US" dirty="0" smtClean="0"/>
              <a:t>No changes will be made to the draft at this point – what was </a:t>
            </a:r>
            <a:r>
              <a:rPr lang="en-US" dirty="0" err="1" smtClean="0"/>
              <a:t>recirc’ed</a:t>
            </a:r>
            <a:r>
              <a:rPr lang="en-US" dirty="0" smtClean="0"/>
              <a:t> will go to sponsor ballot</a:t>
            </a:r>
            <a:endParaRPr lang="en-US" dirty="0"/>
          </a:p>
        </p:txBody>
      </p:sp>
      <p:sp>
        <p:nvSpPr>
          <p:cNvPr id="14339" name="Footer Placeholder 5"/>
          <p:cNvSpPr>
            <a:spLocks noGrp="1"/>
          </p:cNvSpPr>
          <p:nvPr>
            <p:ph type="ftr" sz="quarter" idx="11"/>
          </p:nvPr>
        </p:nvSpPr>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Jon Adams (Lilee Systems)</a:t>
            </a:r>
          </a:p>
        </p:txBody>
      </p:sp>
      <p:sp>
        <p:nvSpPr>
          <p:cNvPr id="5" name="Rectangle 2"/>
          <p:cNvSpPr txBox="1">
            <a:spLocks noChangeArrowheads="1"/>
          </p:cNvSpPr>
          <p:nvPr/>
        </p:nvSpPr>
        <p:spPr>
          <a:xfrm>
            <a:off x="685800" y="650875"/>
            <a:ext cx="7772400" cy="762000"/>
          </a:xfrm>
          <a:prstGeom prst="rect">
            <a:avLst/>
          </a:prstGeom>
        </p:spPr>
        <p:txBody>
          <a:bodyPr/>
          <a:lstStyle/>
          <a:p>
            <a:pPr algn="ctr" eaLnBrk="0" hangingPunct="0">
              <a:defRPr/>
            </a:pPr>
            <a:endParaRPr lang="en-US" sz="3600" b="1" kern="0" dirty="0">
              <a:solidFill>
                <a:schemeClr val="tx2"/>
              </a:solidFill>
              <a:latin typeface="+mj-lt"/>
              <a:ea typeface="+mj-ea"/>
              <a:cs typeface="+mj-cs"/>
            </a:endParaRPr>
          </a:p>
        </p:txBody>
      </p:sp>
      <p:sp>
        <p:nvSpPr>
          <p:cNvPr id="6" name="Rectangle 3"/>
          <p:cNvSpPr txBox="1">
            <a:spLocks noChangeArrowheads="1"/>
          </p:cNvSpPr>
          <p:nvPr/>
        </p:nvSpPr>
        <p:spPr>
          <a:xfrm>
            <a:off x="457200" y="1489075"/>
            <a:ext cx="8229600" cy="5105400"/>
          </a:xfrm>
          <a:prstGeom prst="rect">
            <a:avLst/>
          </a:prstGeom>
        </p:spPr>
        <p:txBody>
          <a:bodyPr/>
          <a:lstStyle/>
          <a:p>
            <a:pPr marL="0" lvl="1" eaLnBrk="0" hangingPunct="0">
              <a:lnSpc>
                <a:spcPct val="90000"/>
              </a:lnSpc>
              <a:spcBef>
                <a:spcPct val="20000"/>
              </a:spcBef>
              <a:spcAft>
                <a:spcPts val="1200"/>
              </a:spcAft>
              <a:defRPr/>
            </a:pPr>
            <a:endParaRPr lang="en-US" sz="3200" kern="0" dirty="0">
              <a:latin typeface="Calibri" pitchFamily="34" charset="0"/>
              <a:ea typeface="ＭＳ Ｐゴシック" pitchFamily="34" charset="-128"/>
              <a:cs typeface="Calibri" pitchFamily="34" charset="0"/>
            </a:endParaRPr>
          </a:p>
        </p:txBody>
      </p:sp>
    </p:spTree>
    <p:extLst>
      <p:ext uri="{BB962C8B-B14F-4D97-AF65-F5344CB8AC3E}">
        <p14:creationId xmlns:p14="http://schemas.microsoft.com/office/powerpoint/2010/main" val="515784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15.4p Review by Editorial Coordination Staff </a:t>
            </a:r>
            <a:endParaRPr lang="en-US" dirty="0"/>
          </a:p>
        </p:txBody>
      </p:sp>
      <p:sp>
        <p:nvSpPr>
          <p:cNvPr id="7" name="Content Placeholder 6"/>
          <p:cNvSpPr>
            <a:spLocks noGrp="1"/>
          </p:cNvSpPr>
          <p:nvPr>
            <p:ph idx="1"/>
          </p:nvPr>
        </p:nvSpPr>
        <p:spPr/>
        <p:txBody>
          <a:bodyPr>
            <a:normAutofit/>
          </a:bodyPr>
          <a:lstStyle/>
          <a:p>
            <a:r>
              <a:rPr lang="en-US" dirty="0" smtClean="0"/>
              <a:t>d2P802-15-4p_Draft_Standard sent to Editorial Coordination Staff for MEC review on 15 Jul 13</a:t>
            </a:r>
          </a:p>
          <a:p>
            <a:r>
              <a:rPr lang="en-US" dirty="0" smtClean="0"/>
              <a:t>MEC </a:t>
            </a:r>
            <a:r>
              <a:rPr lang="en-US" dirty="0" smtClean="0"/>
              <a:t>Review </a:t>
            </a:r>
            <a:r>
              <a:rPr lang="en-US" dirty="0" smtClean="0"/>
              <a:t>complete </a:t>
            </a:r>
            <a:r>
              <a:rPr lang="en-US" dirty="0" smtClean="0"/>
              <a:t>on 17 Jul 13</a:t>
            </a:r>
          </a:p>
          <a:p>
            <a:pPr lvl="1"/>
            <a:r>
              <a:rPr lang="en-US" dirty="0" smtClean="0"/>
              <a:t>Response from Michelle Turner: “This draft meets all editorial requirements.”</a:t>
            </a:r>
          </a:p>
          <a:p>
            <a:pPr lvl="1"/>
            <a:endParaRPr lang="en-US" dirty="0" smtClean="0"/>
          </a:p>
          <a:p>
            <a:endParaRPr lang="en-US" dirty="0"/>
          </a:p>
        </p:txBody>
      </p:sp>
      <p:sp>
        <p:nvSpPr>
          <p:cNvPr id="14339" name="Footer Placeholder 5"/>
          <p:cNvSpPr>
            <a:spLocks noGrp="1"/>
          </p:cNvSpPr>
          <p:nvPr>
            <p:ph type="ftr" sz="quarter" idx="11"/>
          </p:nvPr>
        </p:nvSpPr>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Jon Adams (Lilee Systems)</a:t>
            </a:r>
            <a:endParaRPr lang="en-US" dirty="0" smtClean="0"/>
          </a:p>
        </p:txBody>
      </p:sp>
    </p:spTree>
    <p:extLst>
      <p:ext uri="{BB962C8B-B14F-4D97-AF65-F5344CB8AC3E}">
        <p14:creationId xmlns:p14="http://schemas.microsoft.com/office/powerpoint/2010/main" val="25104664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5"/>
          <p:cNvSpPr>
            <a:spLocks noGrp="1"/>
          </p:cNvSpPr>
          <p:nvPr>
            <p:ph type="title"/>
          </p:nvPr>
        </p:nvSpPr>
        <p:spPr/>
        <p:txBody>
          <a:bodyPr/>
          <a:lstStyle/>
          <a:p>
            <a:r>
              <a:rPr lang="en-US" smtClean="0"/>
              <a:t>Motion</a:t>
            </a:r>
            <a:endParaRPr lang="en-US" dirty="0" smtClean="0"/>
          </a:p>
        </p:txBody>
      </p:sp>
      <p:sp>
        <p:nvSpPr>
          <p:cNvPr id="8194" name="Content Placeholder 6"/>
          <p:cNvSpPr>
            <a:spLocks noGrp="1"/>
          </p:cNvSpPr>
          <p:nvPr>
            <p:ph idx="1"/>
          </p:nvPr>
        </p:nvSpPr>
        <p:spPr/>
        <p:txBody>
          <a:bodyPr/>
          <a:lstStyle/>
          <a:p>
            <a:r>
              <a:rPr lang="en-US" dirty="0"/>
              <a:t>Move that the 802.15 WG request that the EC submit D2P802-15-4p_draft _standard.pdf to Sponsor Ballot</a:t>
            </a:r>
          </a:p>
          <a:p>
            <a:pPr lvl="1"/>
            <a:r>
              <a:rPr lang="en-US" dirty="0" smtClean="0"/>
              <a:t>Moved: B Rolfe (Blind Creek)</a:t>
            </a:r>
          </a:p>
          <a:p>
            <a:pPr lvl="1"/>
            <a:r>
              <a:rPr lang="en-US" dirty="0" smtClean="0"/>
              <a:t>Seconded: A </a:t>
            </a:r>
            <a:r>
              <a:rPr lang="en-US" dirty="0" err="1" smtClean="0"/>
              <a:t>Astrin</a:t>
            </a:r>
            <a:r>
              <a:rPr lang="en-US" dirty="0" smtClean="0"/>
              <a:t> (</a:t>
            </a:r>
            <a:r>
              <a:rPr lang="en-US" dirty="0" err="1" smtClean="0"/>
              <a:t>Astrin</a:t>
            </a:r>
            <a:r>
              <a:rPr lang="en-US" dirty="0" smtClean="0"/>
              <a:t> Radio)</a:t>
            </a:r>
          </a:p>
          <a:p>
            <a:pPr lvl="1"/>
            <a:r>
              <a:rPr lang="en-US" dirty="0" smtClean="0"/>
              <a:t>Yes/No/Abstain: 54/0/0</a:t>
            </a:r>
          </a:p>
        </p:txBody>
      </p:sp>
      <p:sp>
        <p:nvSpPr>
          <p:cNvPr id="9" name="Footer Placeholder 8"/>
          <p:cNvSpPr>
            <a:spLocks noGrp="1"/>
          </p:cNvSpPr>
          <p:nvPr>
            <p:ph type="ftr" sz="quarter" idx="11"/>
          </p:nvPr>
        </p:nvSpPr>
        <p:spPr/>
        <p:txBody>
          <a:bodyPr/>
          <a:lstStyle/>
          <a:p>
            <a:pPr>
              <a:defRPr/>
            </a:pPr>
            <a:r>
              <a:rPr lang="en-US" smtClean="0"/>
              <a:t>Jon Adams (Lilee Systems)</a:t>
            </a:r>
            <a:endParaRPr lang="en-US"/>
          </a:p>
        </p:txBody>
      </p:sp>
    </p:spTree>
    <p:extLst>
      <p:ext uri="{BB962C8B-B14F-4D97-AF65-F5344CB8AC3E}">
        <p14:creationId xmlns:p14="http://schemas.microsoft.com/office/powerpoint/2010/main" val="15224862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5"/>
          <p:cNvSpPr>
            <a:spLocks noGrp="1"/>
          </p:cNvSpPr>
          <p:nvPr>
            <p:ph type="title"/>
          </p:nvPr>
        </p:nvSpPr>
        <p:spPr/>
        <p:txBody>
          <a:bodyPr/>
          <a:lstStyle/>
          <a:p>
            <a:r>
              <a:rPr lang="en-US" dirty="0" smtClean="0"/>
              <a:t>Motion</a:t>
            </a:r>
          </a:p>
        </p:txBody>
      </p:sp>
      <p:sp>
        <p:nvSpPr>
          <p:cNvPr id="8194" name="Content Placeholder 6"/>
          <p:cNvSpPr>
            <a:spLocks noGrp="1"/>
          </p:cNvSpPr>
          <p:nvPr>
            <p:ph idx="1"/>
          </p:nvPr>
        </p:nvSpPr>
        <p:spPr/>
        <p:txBody>
          <a:bodyPr/>
          <a:lstStyle/>
          <a:p>
            <a:r>
              <a:rPr lang="en-US" i="1" dirty="0" smtClean="0"/>
              <a:t>IEEE 802.15 requests unconditional approval from the EC to submit D2P802-15-4p_draft _standard.pdf to Sponsor Ballot</a:t>
            </a:r>
          </a:p>
          <a:p>
            <a:pPr lvl="1"/>
            <a:r>
              <a:rPr lang="en-US" dirty="0" smtClean="0"/>
              <a:t>Moved:</a:t>
            </a:r>
          </a:p>
          <a:p>
            <a:pPr lvl="1"/>
            <a:r>
              <a:rPr lang="en-US" dirty="0" smtClean="0"/>
              <a:t>Seconded:</a:t>
            </a:r>
          </a:p>
          <a:p>
            <a:pPr lvl="1"/>
            <a:r>
              <a:rPr lang="en-US" dirty="0" smtClean="0"/>
              <a:t>Yes/No/Abstain:</a:t>
            </a:r>
          </a:p>
        </p:txBody>
      </p:sp>
      <p:sp>
        <p:nvSpPr>
          <p:cNvPr id="5" name="Footer Placeholder 4"/>
          <p:cNvSpPr>
            <a:spLocks noGrp="1"/>
          </p:cNvSpPr>
          <p:nvPr>
            <p:ph type="ftr" sz="quarter" idx="11"/>
          </p:nvPr>
        </p:nvSpPr>
        <p:spPr/>
        <p:txBody>
          <a:bodyPr/>
          <a:lstStyle/>
          <a:p>
            <a:pPr algn="r">
              <a:defRPr/>
            </a:pPr>
            <a:r>
              <a:rPr lang="en-US" smtClean="0"/>
              <a:t>Jon Adams (Lilee Systems)</a:t>
            </a:r>
            <a:endParaRPr lang="en-US" dirty="0"/>
          </a:p>
        </p:txBody>
      </p:sp>
      <p:sp>
        <p:nvSpPr>
          <p:cNvPr id="2" name="TextBox 1"/>
          <p:cNvSpPr txBox="1"/>
          <p:nvPr/>
        </p:nvSpPr>
        <p:spPr>
          <a:xfrm>
            <a:off x="533400" y="4038600"/>
            <a:ext cx="7620000" cy="954107"/>
          </a:xfrm>
          <a:prstGeom prst="rect">
            <a:avLst/>
          </a:prstGeom>
          <a:solidFill>
            <a:srgbClr val="FFFF00"/>
          </a:solidFill>
        </p:spPr>
        <p:txBody>
          <a:bodyPr wrap="square" rtlCol="0">
            <a:spAutoFit/>
          </a:bodyPr>
          <a:lstStyle/>
          <a:p>
            <a:pPr algn="ctr"/>
            <a:r>
              <a:rPr lang="en-US" sz="2800" dirty="0" smtClean="0"/>
              <a:t>FORMAT OF MOTION TO BE MADE BY 802.15 WG CHAIR ON FRIDAY TO EC</a:t>
            </a:r>
            <a:endParaRPr lang="en-US" sz="2800" dirty="0"/>
          </a:p>
        </p:txBody>
      </p:sp>
    </p:spTree>
    <p:extLst>
      <p:ext uri="{BB962C8B-B14F-4D97-AF65-F5344CB8AC3E}">
        <p14:creationId xmlns:p14="http://schemas.microsoft.com/office/powerpoint/2010/main" val="31602947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5"/>
          <p:cNvSpPr>
            <a:spLocks noGrp="1"/>
          </p:cNvSpPr>
          <p:nvPr>
            <p:ph type="title"/>
          </p:nvPr>
        </p:nvSpPr>
        <p:spPr/>
        <p:txBody>
          <a:bodyPr/>
          <a:lstStyle/>
          <a:p>
            <a:r>
              <a:rPr lang="en-US" dirty="0" smtClean="0"/>
              <a:t>Motion</a:t>
            </a:r>
          </a:p>
        </p:txBody>
      </p:sp>
      <p:sp>
        <p:nvSpPr>
          <p:cNvPr id="8194" name="Content Placeholder 6"/>
          <p:cNvSpPr>
            <a:spLocks noGrp="1"/>
          </p:cNvSpPr>
          <p:nvPr>
            <p:ph idx="1"/>
          </p:nvPr>
        </p:nvSpPr>
        <p:spPr/>
        <p:txBody>
          <a:bodyPr>
            <a:normAutofit fontScale="92500"/>
          </a:bodyPr>
          <a:lstStyle/>
          <a:p>
            <a:r>
              <a:rPr lang="en-US" sz="2800" i="1" dirty="0" smtClean="0"/>
              <a:t>IEEE 802.15.4p requests approval from IEEE 802.15 WG to establish BRC for Sponsor Ballot. </a:t>
            </a:r>
          </a:p>
          <a:p>
            <a:pPr lvl="1"/>
            <a:r>
              <a:rPr lang="en-US" sz="2400" i="1" dirty="0" smtClean="0"/>
              <a:t>Members to be Ben Rolfe (Blind Creek), Monique Brown (MB Brown), Jon Adams (Lilee Systems), Dietmar Eggert (Atmel), </a:t>
            </a:r>
            <a:r>
              <a:rPr lang="en-US" sz="2400" i="1" dirty="0" err="1"/>
              <a:t>M</a:t>
            </a:r>
            <a:r>
              <a:rPr lang="en-US" sz="2400" i="1" dirty="0" err="1" smtClean="0"/>
              <a:t>eng</a:t>
            </a:r>
            <a:r>
              <a:rPr lang="en-US" sz="2400" i="1" dirty="0" smtClean="0"/>
              <a:t>-Doong Chang (Lilee Systems)</a:t>
            </a:r>
          </a:p>
          <a:p>
            <a:r>
              <a:rPr lang="en-US" dirty="0" smtClean="0"/>
              <a:t>Moved: R </a:t>
            </a:r>
            <a:r>
              <a:rPr lang="en-US" dirty="0" err="1" smtClean="0"/>
              <a:t>Alfvin</a:t>
            </a:r>
            <a:endParaRPr lang="en-US" dirty="0" smtClean="0"/>
          </a:p>
          <a:p>
            <a:r>
              <a:rPr lang="en-US" dirty="0" smtClean="0"/>
              <a:t>Seconded: S </a:t>
            </a:r>
            <a:r>
              <a:rPr lang="en-US" dirty="0" err="1" smtClean="0"/>
              <a:t>Jillings</a:t>
            </a:r>
            <a:endParaRPr lang="en-US" dirty="0" smtClean="0"/>
          </a:p>
          <a:p>
            <a:r>
              <a:rPr lang="en-US" dirty="0" smtClean="0"/>
              <a:t>Yes/No/Abstain: </a:t>
            </a:r>
            <a:r>
              <a:rPr lang="en-US" smtClean="0"/>
              <a:t>unanimous consent</a:t>
            </a:r>
            <a:endParaRPr lang="en-US" dirty="0" smtClean="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Tree>
    <p:extLst>
      <p:ext uri="{BB962C8B-B14F-4D97-AF65-F5344CB8AC3E}">
        <p14:creationId xmlns:p14="http://schemas.microsoft.com/office/powerpoint/2010/main" val="28262600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a:t>
            </a:r>
            <a:r>
              <a:rPr lang="en-US" dirty="0" smtClean="0">
                <a:ea typeface="ＭＳ Ｐゴシック" charset="0"/>
              </a:rPr>
              <a:t>Rail Communications and Control</a:t>
            </a:r>
            <a:r>
              <a:rPr lang="en-US" dirty="0">
                <a:ea typeface="ＭＳ Ｐゴシック" charset="0"/>
              </a:rPr>
              <a:t/>
            </a:r>
            <a:br>
              <a:rPr lang="en-US" dirty="0">
                <a:ea typeface="ＭＳ Ｐゴシック" charset="0"/>
              </a:rPr>
            </a:br>
            <a:r>
              <a:rPr lang="en-US" dirty="0" smtClean="0">
                <a:ea typeface="ＭＳ Ｐゴシック" charset="0"/>
              </a:rPr>
              <a:t>Closing </a:t>
            </a:r>
            <a:r>
              <a:rPr lang="en-US" dirty="0">
                <a:ea typeface="ＭＳ Ｐゴシック" charset="0"/>
              </a:rPr>
              <a:t>Session</a:t>
            </a:r>
          </a:p>
        </p:txBody>
      </p:sp>
      <p:sp>
        <p:nvSpPr>
          <p:cNvPr id="3078" name="Rectangle 3"/>
          <p:cNvSpPr>
            <a:spLocks noGrp="1" noChangeArrowheads="1"/>
          </p:cNvSpPr>
          <p:nvPr>
            <p:ph type="subTitle" idx="1"/>
          </p:nvPr>
        </p:nvSpPr>
        <p:spPr/>
        <p:txBody>
          <a:bodyPr/>
          <a:lstStyle/>
          <a:p>
            <a:pPr>
              <a:defRPr/>
            </a:pPr>
            <a:r>
              <a:rPr lang="en-US">
                <a:ea typeface="ＭＳ Ｐゴシック" charset="0"/>
              </a:rPr>
              <a:t>Jon Adams</a:t>
            </a:r>
          </a:p>
          <a:p>
            <a:pPr>
              <a:defRPr/>
            </a:pPr>
            <a:r>
              <a:rPr lang="en-US">
                <a:ea typeface="ＭＳ Ｐゴシック" charset="0"/>
              </a:rPr>
              <a:t>Lilee Systems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defRPr/>
            </a:pPr>
            <a:r>
              <a:rPr lang="en-US" dirty="0" smtClean="0">
                <a:ea typeface="ＭＳ Ｐゴシック" charset="0"/>
              </a:rPr>
              <a:t>15.4p Session </a:t>
            </a:r>
            <a:r>
              <a:rPr lang="en-US" dirty="0">
                <a:ea typeface="ＭＳ Ｐゴシック" charset="0"/>
              </a:rPr>
              <a:t>Objectives</a:t>
            </a:r>
          </a:p>
        </p:txBody>
      </p:sp>
      <p:sp>
        <p:nvSpPr>
          <p:cNvPr id="5123" name="Content Placeholder 2"/>
          <p:cNvSpPr>
            <a:spLocks noGrp="1"/>
          </p:cNvSpPr>
          <p:nvPr>
            <p:ph idx="1"/>
          </p:nvPr>
        </p:nvSpPr>
        <p:spPr/>
        <p:txBody>
          <a:bodyPr/>
          <a:lstStyle/>
          <a:p>
            <a:pPr>
              <a:defRPr/>
            </a:pPr>
            <a:r>
              <a:rPr lang="en-US" dirty="0" smtClean="0">
                <a:ea typeface="ＭＳ Ｐゴシック" charset="0"/>
              </a:rPr>
              <a:t>Review letter ballot results</a:t>
            </a:r>
          </a:p>
          <a:p>
            <a:pPr>
              <a:defRPr/>
            </a:pPr>
            <a:r>
              <a:rPr lang="en-US" dirty="0">
                <a:ea typeface="ＭＳ Ｐゴシック" charset="0"/>
              </a:rPr>
              <a:t>Organize sponsor ballot pool</a:t>
            </a:r>
          </a:p>
          <a:p>
            <a:pPr>
              <a:defRPr/>
            </a:pPr>
            <a:r>
              <a:rPr lang="en-US" dirty="0" smtClean="0">
                <a:ea typeface="ＭＳ Ｐゴシック" charset="0"/>
              </a:rPr>
              <a:t>Prepare for sponsor ballot</a:t>
            </a:r>
          </a:p>
          <a:p>
            <a:pPr marL="0" indent="0">
              <a:buNone/>
              <a:defRPr/>
            </a:pPr>
            <a:endParaRPr lang="en-US" dirty="0" smtClean="0">
              <a:ea typeface="ＭＳ Ｐゴシック" charset="0"/>
            </a:endParaRPr>
          </a:p>
        </p:txBody>
      </p:sp>
      <p:sp>
        <p:nvSpPr>
          <p:cNvPr id="512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685800"/>
            <a:ext cx="7772400" cy="457200"/>
          </a:xfrm>
        </p:spPr>
        <p:txBody>
          <a:bodyPr/>
          <a:lstStyle/>
          <a:p>
            <a:r>
              <a:rPr lang="en-US" dirty="0" smtClean="0"/>
              <a:t>90+ Participants from 70+ Entities</a:t>
            </a:r>
          </a:p>
        </p:txBody>
      </p:sp>
      <p:sp>
        <p:nvSpPr>
          <p:cNvPr id="3" name="Content Placeholder 2"/>
          <p:cNvSpPr>
            <a:spLocks noGrp="1"/>
          </p:cNvSpPr>
          <p:nvPr>
            <p:ph sz="half" idx="1"/>
          </p:nvPr>
        </p:nvSpPr>
        <p:spPr>
          <a:xfrm>
            <a:off x="457200" y="1143000"/>
            <a:ext cx="2667000" cy="5181600"/>
          </a:xfrm>
        </p:spPr>
        <p:txBody>
          <a:bodyPr/>
          <a:lstStyle/>
          <a:p>
            <a:r>
              <a:rPr lang="en-US" sz="1200" dirty="0" smtClean="0"/>
              <a:t>Herzog</a:t>
            </a:r>
          </a:p>
          <a:p>
            <a:r>
              <a:rPr lang="en-US" sz="1200" dirty="0" smtClean="0"/>
              <a:t>TI</a:t>
            </a:r>
          </a:p>
          <a:p>
            <a:r>
              <a:rPr lang="en-US" sz="1200" dirty="0" err="1" smtClean="0"/>
              <a:t>GuardRFID</a:t>
            </a:r>
            <a:endParaRPr lang="en-US" sz="1200" dirty="0" smtClean="0"/>
          </a:p>
          <a:p>
            <a:r>
              <a:rPr lang="en-US" sz="1200" dirty="0" err="1" smtClean="0"/>
              <a:t>Inha</a:t>
            </a:r>
            <a:r>
              <a:rPr lang="en-US" sz="1200" dirty="0" smtClean="0"/>
              <a:t> University</a:t>
            </a:r>
          </a:p>
          <a:p>
            <a:r>
              <a:rPr lang="en-US" sz="1200" dirty="0" err="1" smtClean="0"/>
              <a:t>OneAccess</a:t>
            </a:r>
            <a:r>
              <a:rPr lang="en-US" sz="1200" dirty="0" smtClean="0"/>
              <a:t> Networks</a:t>
            </a:r>
          </a:p>
          <a:p>
            <a:r>
              <a:rPr lang="en-US" sz="1200" dirty="0" smtClean="0"/>
              <a:t>Meiji University </a:t>
            </a:r>
          </a:p>
          <a:p>
            <a:r>
              <a:rPr lang="en-US" sz="1200" dirty="0" smtClean="0"/>
              <a:t>AIRINC</a:t>
            </a:r>
          </a:p>
          <a:p>
            <a:r>
              <a:rPr lang="en-US" sz="1200" dirty="0" smtClean="0"/>
              <a:t>Siemens</a:t>
            </a:r>
          </a:p>
          <a:p>
            <a:r>
              <a:rPr lang="en-US" sz="1200" dirty="0" smtClean="0"/>
              <a:t>US DOT</a:t>
            </a:r>
          </a:p>
          <a:p>
            <a:r>
              <a:rPr lang="en-US" sz="1200" dirty="0" smtClean="0"/>
              <a:t>Sunrise Micro</a:t>
            </a:r>
          </a:p>
          <a:p>
            <a:r>
              <a:rPr lang="en-US" sz="1200" dirty="0" smtClean="0"/>
              <a:t>US DOT FTA</a:t>
            </a:r>
          </a:p>
          <a:p>
            <a:r>
              <a:rPr lang="en-US" sz="1200" dirty="0" smtClean="0"/>
              <a:t>Samsung Information Systems America</a:t>
            </a:r>
          </a:p>
          <a:p>
            <a:r>
              <a:rPr lang="en-US" sz="1200" dirty="0" smtClean="0"/>
              <a:t>The Ohio State University</a:t>
            </a:r>
          </a:p>
          <a:p>
            <a:r>
              <a:rPr lang="en-US" sz="1200" dirty="0" smtClean="0"/>
              <a:t>Electronics and Telecommunications Research Institute</a:t>
            </a:r>
          </a:p>
          <a:p>
            <a:r>
              <a:rPr lang="en-US" sz="1200" dirty="0" smtClean="0"/>
              <a:t>US DOT Volpe</a:t>
            </a:r>
          </a:p>
          <a:p>
            <a:r>
              <a:rPr lang="en-US" sz="1200" dirty="0" err="1" smtClean="0"/>
              <a:t>Safetran</a:t>
            </a:r>
            <a:r>
              <a:rPr lang="en-US" sz="1200" dirty="0" smtClean="0"/>
              <a:t> (Invensys Rail)</a:t>
            </a:r>
          </a:p>
          <a:p>
            <a:r>
              <a:rPr lang="en-US" sz="1200" dirty="0" smtClean="0"/>
              <a:t>Union Pacific RR</a:t>
            </a:r>
          </a:p>
          <a:p>
            <a:r>
              <a:rPr lang="en-US" sz="1200" dirty="0" smtClean="0"/>
              <a:t>LG Electronics</a:t>
            </a:r>
          </a:p>
          <a:p>
            <a:r>
              <a:rPr lang="en-US" sz="1200" dirty="0" err="1" smtClean="0"/>
              <a:t>Notor</a:t>
            </a:r>
            <a:r>
              <a:rPr lang="en-US" sz="1200" dirty="0" smtClean="0"/>
              <a:t> Research</a:t>
            </a:r>
          </a:p>
          <a:p>
            <a:r>
              <a:rPr lang="en-US" sz="1200" dirty="0" err="1" smtClean="0"/>
              <a:t>Semtech</a:t>
            </a:r>
            <a:endParaRPr lang="en-US" sz="1200" dirty="0" smtClean="0"/>
          </a:p>
          <a:p>
            <a:r>
              <a:rPr lang="en-US" sz="1200" dirty="0" err="1" smtClean="0"/>
              <a:t>Orthotron</a:t>
            </a:r>
            <a:endParaRPr lang="en-US" sz="1200" dirty="0"/>
          </a:p>
        </p:txBody>
      </p:sp>
      <p:sp>
        <p:nvSpPr>
          <p:cNvPr id="7" name="Content Placeholder 6"/>
          <p:cNvSpPr>
            <a:spLocks noGrp="1"/>
          </p:cNvSpPr>
          <p:nvPr>
            <p:ph sz="half" idx="2"/>
          </p:nvPr>
        </p:nvSpPr>
        <p:spPr>
          <a:xfrm>
            <a:off x="5867400" y="1181100"/>
            <a:ext cx="3124200" cy="4114800"/>
          </a:xfrm>
        </p:spPr>
        <p:txBody>
          <a:bodyPr/>
          <a:lstStyle/>
          <a:p>
            <a:r>
              <a:rPr lang="en-US" sz="1200" dirty="0" err="1" smtClean="0"/>
              <a:t>Noblis</a:t>
            </a:r>
            <a:endParaRPr lang="en-US" sz="1200" dirty="0" smtClean="0"/>
          </a:p>
          <a:p>
            <a:r>
              <a:rPr lang="en-US" sz="1200" dirty="0" smtClean="0"/>
              <a:t>Tohoku University REIC</a:t>
            </a:r>
          </a:p>
          <a:p>
            <a:r>
              <a:rPr lang="en-US" sz="1200" dirty="0" smtClean="0"/>
              <a:t>Beijing </a:t>
            </a:r>
            <a:r>
              <a:rPr lang="en-US" sz="1200" dirty="0" err="1" smtClean="0"/>
              <a:t>Univ</a:t>
            </a:r>
            <a:r>
              <a:rPr lang="en-US" sz="1200" dirty="0" smtClean="0"/>
              <a:t> of Posts and Telecommunications</a:t>
            </a:r>
          </a:p>
          <a:p>
            <a:r>
              <a:rPr lang="en-US" sz="1200" dirty="0" smtClean="0"/>
              <a:t>NXP</a:t>
            </a:r>
          </a:p>
          <a:p>
            <a:r>
              <a:rPr lang="en-US" sz="1200" dirty="0" smtClean="0"/>
              <a:t>Verizon</a:t>
            </a:r>
          </a:p>
          <a:p>
            <a:r>
              <a:rPr lang="en-US" sz="1200" dirty="0" err="1" smtClean="0"/>
              <a:t>Authentec</a:t>
            </a:r>
            <a:endParaRPr lang="en-US" sz="1200" dirty="0" smtClean="0"/>
          </a:p>
          <a:p>
            <a:r>
              <a:rPr lang="en-US" sz="1200" dirty="0" err="1" smtClean="0"/>
              <a:t>Sensus</a:t>
            </a:r>
            <a:endParaRPr lang="en-US" sz="1200" dirty="0" smtClean="0"/>
          </a:p>
          <a:p>
            <a:r>
              <a:rPr lang="en-US" sz="1200" dirty="0" smtClean="0"/>
              <a:t>TU </a:t>
            </a:r>
            <a:r>
              <a:rPr lang="en-US" sz="1200" dirty="0" err="1" smtClean="0"/>
              <a:t>Braunschweig</a:t>
            </a:r>
            <a:endParaRPr lang="en-US" sz="1200" dirty="0" smtClean="0"/>
          </a:p>
          <a:p>
            <a:r>
              <a:rPr lang="en-US" sz="1200" dirty="0" smtClean="0"/>
              <a:t>Via Technologies</a:t>
            </a:r>
          </a:p>
          <a:p>
            <a:r>
              <a:rPr lang="en-US" sz="1200" dirty="0" err="1" smtClean="0"/>
              <a:t>Halcrow</a:t>
            </a:r>
            <a:endParaRPr lang="en-US" sz="1200" dirty="0" smtClean="0"/>
          </a:p>
          <a:p>
            <a:r>
              <a:rPr lang="en-US" sz="1200" dirty="0" smtClean="0"/>
              <a:t>US DOT FRA</a:t>
            </a:r>
          </a:p>
          <a:p>
            <a:r>
              <a:rPr lang="en-US" sz="1200" dirty="0" smtClean="0"/>
              <a:t>Philips</a:t>
            </a:r>
          </a:p>
          <a:p>
            <a:r>
              <a:rPr lang="en-US" sz="1200" dirty="0" err="1" smtClean="0"/>
              <a:t>Astrin</a:t>
            </a:r>
            <a:r>
              <a:rPr lang="en-US" sz="1200" dirty="0" smtClean="0"/>
              <a:t> Radio</a:t>
            </a:r>
          </a:p>
          <a:p>
            <a:r>
              <a:rPr lang="en-US" sz="1200" dirty="0" smtClean="0"/>
              <a:t>China Academy of Telecomm Research</a:t>
            </a:r>
          </a:p>
          <a:p>
            <a:r>
              <a:rPr lang="en-US" sz="1200" dirty="0" smtClean="0"/>
              <a:t>Gannett Fleming</a:t>
            </a:r>
          </a:p>
          <a:p>
            <a:r>
              <a:rPr lang="en-US" sz="1200" dirty="0" smtClean="0"/>
              <a:t>GE</a:t>
            </a:r>
          </a:p>
          <a:p>
            <a:r>
              <a:rPr lang="en-US" sz="1200" dirty="0" smtClean="0"/>
              <a:t>APTA</a:t>
            </a:r>
          </a:p>
          <a:p>
            <a:r>
              <a:rPr lang="en-US" sz="1200" dirty="0" smtClean="0"/>
              <a:t>Semaphore Group</a:t>
            </a:r>
          </a:p>
          <a:p>
            <a:r>
              <a:rPr lang="en-US" sz="1200" dirty="0" smtClean="0"/>
              <a:t>Anritsu</a:t>
            </a:r>
          </a:p>
          <a:p>
            <a:r>
              <a:rPr lang="en-US" sz="1200" dirty="0" smtClean="0"/>
              <a:t>Oki</a:t>
            </a:r>
          </a:p>
          <a:p>
            <a:r>
              <a:rPr lang="en-US" sz="1200" dirty="0" err="1" smtClean="0"/>
              <a:t>Commsource</a:t>
            </a:r>
            <a:endParaRPr lang="en-US" sz="1200" dirty="0" smtClean="0"/>
          </a:p>
          <a:p>
            <a:r>
              <a:rPr lang="en-US" sz="1200" dirty="0" smtClean="0"/>
              <a:t>American University of Beirut</a:t>
            </a:r>
          </a:p>
        </p:txBody>
      </p:sp>
      <p:sp>
        <p:nvSpPr>
          <p:cNvPr id="23" name="Footer Placeholder 22"/>
          <p:cNvSpPr>
            <a:spLocks noGrp="1"/>
          </p:cNvSpPr>
          <p:nvPr>
            <p:ph type="ftr" sz="quarter" idx="11"/>
          </p:nvPr>
        </p:nvSpPr>
        <p:spPr/>
        <p:txBody>
          <a:bodyPr/>
          <a:lstStyle/>
          <a:p>
            <a:r>
              <a:rPr lang="en-US" dirty="0" smtClean="0"/>
              <a:t>Jon Adams (Lilee Systems)</a:t>
            </a:r>
            <a:endParaRPr lang="en-US" dirty="0"/>
          </a:p>
        </p:txBody>
      </p:sp>
      <p:sp>
        <p:nvSpPr>
          <p:cNvPr id="8" name="Content Placeholder 2"/>
          <p:cNvSpPr txBox="1">
            <a:spLocks/>
          </p:cNvSpPr>
          <p:nvPr/>
        </p:nvSpPr>
        <p:spPr bwMode="auto">
          <a:xfrm>
            <a:off x="3124200" y="1143000"/>
            <a:ext cx="2895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lIns="92075" tIns="46038" rIns="92075" bIns="46038"/>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defRPr/>
            </a:pPr>
            <a:r>
              <a:rPr lang="en-US" sz="1200" dirty="0" err="1"/>
              <a:t>CalAmp</a:t>
            </a:r>
            <a:endParaRPr lang="en-US" sz="1200" dirty="0"/>
          </a:p>
          <a:p>
            <a:pPr>
              <a:defRPr/>
            </a:pPr>
            <a:r>
              <a:rPr lang="en-US" sz="1200" dirty="0"/>
              <a:t>Rail Safety Consulting</a:t>
            </a:r>
          </a:p>
          <a:p>
            <a:pPr>
              <a:defRPr/>
            </a:pPr>
            <a:r>
              <a:rPr lang="en-US" sz="1200" dirty="0" smtClean="0"/>
              <a:t>Institute </a:t>
            </a:r>
            <a:r>
              <a:rPr lang="en-US" sz="1200" dirty="0"/>
              <a:t>for </a:t>
            </a:r>
            <a:r>
              <a:rPr lang="en-US" sz="1200" dirty="0" err="1"/>
              <a:t>Infocomm</a:t>
            </a:r>
            <a:r>
              <a:rPr lang="en-US" sz="1200" dirty="0"/>
              <a:t> Research</a:t>
            </a:r>
          </a:p>
          <a:p>
            <a:pPr>
              <a:defRPr/>
            </a:pPr>
            <a:r>
              <a:rPr lang="en-US" sz="1200" dirty="0"/>
              <a:t>National Taiwan University</a:t>
            </a:r>
          </a:p>
          <a:p>
            <a:pPr>
              <a:defRPr/>
            </a:pPr>
            <a:r>
              <a:rPr lang="en-US" sz="1200" dirty="0"/>
              <a:t>Qualcomm</a:t>
            </a:r>
          </a:p>
          <a:p>
            <a:pPr>
              <a:defRPr/>
            </a:pPr>
            <a:r>
              <a:rPr lang="en-US" sz="1200" dirty="0" err="1"/>
              <a:t>Freescale</a:t>
            </a:r>
            <a:endParaRPr lang="en-US" sz="1200" dirty="0"/>
          </a:p>
          <a:p>
            <a:pPr>
              <a:defRPr/>
            </a:pPr>
            <a:r>
              <a:rPr lang="en-US" sz="1200" dirty="0"/>
              <a:t>Kyocera</a:t>
            </a:r>
          </a:p>
          <a:p>
            <a:pPr>
              <a:defRPr/>
            </a:pPr>
            <a:r>
              <a:rPr lang="en-US" sz="1200" dirty="0" err="1" smtClean="0"/>
              <a:t>Interdigital</a:t>
            </a:r>
            <a:endParaRPr lang="en-US" sz="1200" dirty="0" smtClean="0"/>
          </a:p>
          <a:p>
            <a:pPr>
              <a:defRPr/>
            </a:pPr>
            <a:r>
              <a:rPr lang="en-US" sz="1200" dirty="0" err="1" smtClean="0"/>
              <a:t>Tensorcom</a:t>
            </a:r>
            <a:endParaRPr lang="en-US" sz="1200" dirty="0" smtClean="0"/>
          </a:p>
          <a:p>
            <a:pPr>
              <a:defRPr/>
            </a:pPr>
            <a:r>
              <a:rPr lang="en-US" sz="1200" dirty="0" smtClean="0"/>
              <a:t>Inside Secure</a:t>
            </a:r>
          </a:p>
          <a:p>
            <a:pPr>
              <a:defRPr/>
            </a:pPr>
            <a:r>
              <a:rPr lang="en-US" sz="1200" dirty="0" smtClean="0"/>
              <a:t>Analog Devices</a:t>
            </a:r>
          </a:p>
          <a:p>
            <a:pPr>
              <a:defRPr/>
            </a:pPr>
            <a:r>
              <a:rPr lang="en-US" sz="1200" dirty="0" smtClean="0"/>
              <a:t>Vanderbilt University</a:t>
            </a:r>
          </a:p>
          <a:p>
            <a:pPr>
              <a:defRPr/>
            </a:pPr>
            <a:r>
              <a:rPr lang="en-US" sz="1200" dirty="0" smtClean="0"/>
              <a:t>CSX</a:t>
            </a:r>
          </a:p>
          <a:p>
            <a:pPr>
              <a:defRPr/>
            </a:pPr>
            <a:r>
              <a:rPr lang="en-US" sz="1200" dirty="0" smtClean="0"/>
              <a:t>National Technical Systems</a:t>
            </a:r>
          </a:p>
          <a:p>
            <a:pPr>
              <a:defRPr/>
            </a:pPr>
            <a:r>
              <a:rPr lang="en-US" sz="1200" dirty="0" smtClean="0"/>
              <a:t>Parsons Brinckerhoff</a:t>
            </a:r>
          </a:p>
          <a:p>
            <a:pPr>
              <a:defRPr/>
            </a:pPr>
            <a:r>
              <a:rPr lang="en-US" sz="1200" dirty="0" err="1" smtClean="0"/>
              <a:t>Stantec</a:t>
            </a:r>
            <a:endParaRPr lang="en-US" sz="1200" dirty="0" smtClean="0"/>
          </a:p>
          <a:p>
            <a:pPr>
              <a:defRPr/>
            </a:pPr>
            <a:r>
              <a:rPr lang="en-US" sz="1200" dirty="0"/>
              <a:t>Bombardier Transportation</a:t>
            </a:r>
          </a:p>
          <a:p>
            <a:pPr>
              <a:defRPr/>
            </a:pPr>
            <a:r>
              <a:rPr lang="en-US" sz="1200" dirty="0"/>
              <a:t>Rohde and Schwarz</a:t>
            </a:r>
          </a:p>
          <a:p>
            <a:pPr>
              <a:defRPr/>
            </a:pPr>
            <a:r>
              <a:rPr lang="en-US" sz="1200" dirty="0"/>
              <a:t>Korea Railroad Research Institute</a:t>
            </a:r>
          </a:p>
          <a:p>
            <a:pPr>
              <a:defRPr/>
            </a:pPr>
            <a:r>
              <a:rPr lang="en-US" sz="1200" dirty="0"/>
              <a:t>Lilee Systems</a:t>
            </a:r>
          </a:p>
          <a:p>
            <a:pPr>
              <a:defRPr/>
            </a:pPr>
            <a:r>
              <a:rPr lang="en-US" sz="1200" dirty="0"/>
              <a:t>Parsons</a:t>
            </a:r>
          </a:p>
          <a:p>
            <a:pPr>
              <a:defRPr/>
            </a:pPr>
            <a:r>
              <a:rPr lang="en-US" sz="1200" dirty="0"/>
              <a:t>The Boeing </a:t>
            </a:r>
            <a:r>
              <a:rPr lang="en-US" sz="1200" dirty="0" smtClean="0"/>
              <a:t>Company</a:t>
            </a:r>
          </a:p>
          <a:p>
            <a:pPr>
              <a:defRPr/>
            </a:pPr>
            <a:r>
              <a:rPr lang="en-US" sz="1200" dirty="0" err="1" smtClean="0"/>
              <a:t>Vinnotech</a:t>
            </a:r>
            <a:endParaRPr lang="en-US" sz="1200" dirty="0" smtClean="0"/>
          </a:p>
          <a:p>
            <a:pPr>
              <a:defRPr/>
            </a:pPr>
            <a:r>
              <a:rPr lang="en-US" sz="1200" dirty="0" smtClean="0"/>
              <a:t>Yokogawa</a:t>
            </a:r>
          </a:p>
          <a:p>
            <a:pPr>
              <a:defRPr/>
            </a:pPr>
            <a:r>
              <a:rPr lang="en-US" sz="1200" dirty="0" smtClean="0"/>
              <a:t>Sony</a:t>
            </a:r>
            <a:endParaRPr lang="en-US" sz="1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15.4p PAR</a:t>
            </a:r>
            <a:endParaRPr lang="en-US" dirty="0"/>
          </a:p>
        </p:txBody>
      </p:sp>
      <p:sp>
        <p:nvSpPr>
          <p:cNvPr id="3" name="Content Placeholder 2"/>
          <p:cNvSpPr>
            <a:spLocks noGrp="1"/>
          </p:cNvSpPr>
          <p:nvPr>
            <p:ph idx="1"/>
          </p:nvPr>
        </p:nvSpPr>
        <p:spPr/>
        <p:txBody>
          <a:bodyPr>
            <a:normAutofit fontScale="47500" lnSpcReduction="20000"/>
          </a:bodyPr>
          <a:lstStyle/>
          <a:p>
            <a:pPr>
              <a:defRPr/>
            </a:pPr>
            <a:r>
              <a:rPr lang="en-US" dirty="0" smtClean="0"/>
              <a:t>This amendment specifies a </a:t>
            </a:r>
            <a:r>
              <a:rPr lang="en-US" dirty="0" err="1" smtClean="0"/>
              <a:t>PHYsical</a:t>
            </a:r>
            <a:r>
              <a:rPr lang="en-US" dirty="0" smtClean="0"/>
              <a:t> layer (PHY) for IEEE 802.15.4, and any Medium Access Control (MAC) changes needed to support this PHY</a:t>
            </a:r>
          </a:p>
          <a:p>
            <a:pPr lvl="1">
              <a:defRPr/>
            </a:pPr>
            <a:r>
              <a:rPr lang="en-US" dirty="0" smtClean="0"/>
              <a:t>For use in equipment intended to address industry needs and to meet United States (US) Positive Train Control regulatory requirements and similar regulatory requirements in other parts of the world</a:t>
            </a:r>
          </a:p>
          <a:p>
            <a:pPr>
              <a:defRPr/>
            </a:pPr>
            <a:r>
              <a:rPr lang="en-US" dirty="0" smtClean="0"/>
              <a:t>Operation in licensed or license-free radio bands</a:t>
            </a:r>
          </a:p>
          <a:p>
            <a:pPr>
              <a:defRPr/>
            </a:pPr>
            <a:r>
              <a:rPr lang="en-US" dirty="0" smtClean="0"/>
              <a:t>Operation up to 6 GHz</a:t>
            </a:r>
          </a:p>
          <a:p>
            <a:pPr>
              <a:defRPr/>
            </a:pPr>
            <a:r>
              <a:rPr lang="en-US" dirty="0" smtClean="0"/>
              <a:t>Depending on frequency band and operating rules, TX output power  &gt;&gt;+30dBm</a:t>
            </a:r>
          </a:p>
          <a:p>
            <a:pPr>
              <a:defRPr/>
            </a:pPr>
            <a:r>
              <a:rPr lang="en-US" dirty="0" smtClean="0"/>
              <a:t>Meets performance requirements at speeds up to 600 km/h</a:t>
            </a:r>
          </a:p>
          <a:p>
            <a:pPr>
              <a:defRPr/>
            </a:pPr>
            <a:r>
              <a:rPr lang="en-US" dirty="0" smtClean="0"/>
              <a:t>Range up to 70 km</a:t>
            </a:r>
          </a:p>
          <a:p>
            <a:pPr>
              <a:defRPr/>
            </a:pPr>
            <a:r>
              <a:rPr lang="en-US" dirty="0" smtClean="0"/>
              <a:t>Allows operation in contiguous or non-contiguous channel bandwidths as narrow as 5 kHz</a:t>
            </a:r>
          </a:p>
          <a:p>
            <a:pPr>
              <a:defRPr/>
            </a:pPr>
            <a:r>
              <a:rPr lang="en-US" dirty="0" smtClean="0"/>
              <a:t>supports data rates up to 1 Mbps with flexible and robust quality of service</a:t>
            </a:r>
          </a:p>
          <a:p>
            <a:pPr>
              <a:defRPr/>
            </a:pPr>
            <a:r>
              <a:rPr lang="en-US" dirty="0" smtClean="0"/>
              <a:t>Provides modulation methods and spectral characteristics consistent with local regulatory requirements</a:t>
            </a:r>
          </a:p>
          <a:p>
            <a:pPr>
              <a:defRPr/>
            </a:pPr>
            <a:r>
              <a:rPr lang="en-US" dirty="0" smtClean="0"/>
              <a:t>Accommodates rapidly changing network membership.</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Motion</a:t>
            </a:r>
            <a:endParaRPr lang="en-US" dirty="0"/>
          </a:p>
        </p:txBody>
      </p:sp>
      <p:sp>
        <p:nvSpPr>
          <p:cNvPr id="3" name="Content Placeholder 2"/>
          <p:cNvSpPr>
            <a:spLocks noGrp="1"/>
          </p:cNvSpPr>
          <p:nvPr>
            <p:ph idx="1"/>
          </p:nvPr>
        </p:nvSpPr>
        <p:spPr/>
        <p:txBody>
          <a:bodyPr>
            <a:normAutofit/>
          </a:bodyPr>
          <a:lstStyle/>
          <a:p>
            <a:r>
              <a:rPr lang="en-US" dirty="0"/>
              <a:t>TG4p </a:t>
            </a:r>
            <a:r>
              <a:rPr lang="en-US" dirty="0" smtClean="0"/>
              <a:t>requests </a:t>
            </a:r>
            <a:r>
              <a:rPr lang="en-US" dirty="0"/>
              <a:t>the 802.15 WG to request approval from the 802 Executive Committee to submit </a:t>
            </a:r>
            <a:r>
              <a:rPr lang="en-US" dirty="0" smtClean="0"/>
              <a:t>D2P802-15-4p_Draft_Standard.pdf </a:t>
            </a:r>
            <a:r>
              <a:rPr lang="en-US" dirty="0"/>
              <a:t>to Sponsor </a:t>
            </a:r>
            <a:r>
              <a:rPr lang="en-US" dirty="0" smtClean="0"/>
              <a:t>Ballot</a:t>
            </a:r>
          </a:p>
          <a:p>
            <a:pPr lvl="1"/>
            <a:r>
              <a:rPr lang="en-US" dirty="0" smtClean="0"/>
              <a:t>Moved: S </a:t>
            </a:r>
            <a:r>
              <a:rPr lang="en-US" dirty="0" err="1" smtClean="0"/>
              <a:t>Jillings</a:t>
            </a:r>
            <a:r>
              <a:rPr lang="en-US" dirty="0" smtClean="0"/>
              <a:t> (</a:t>
            </a:r>
            <a:r>
              <a:rPr lang="en-US" dirty="0" err="1" smtClean="0"/>
              <a:t>Semtech</a:t>
            </a:r>
            <a:r>
              <a:rPr lang="en-US" dirty="0" smtClean="0"/>
              <a:t>)</a:t>
            </a:r>
          </a:p>
          <a:p>
            <a:pPr lvl="1"/>
            <a:r>
              <a:rPr lang="en-US" dirty="0" smtClean="0"/>
              <a:t>Seconded: D Eggert (Atmel)</a:t>
            </a:r>
          </a:p>
          <a:p>
            <a:pPr lvl="1"/>
            <a:r>
              <a:rPr lang="en-US" dirty="0" smtClean="0"/>
              <a:t>Yes/No/Abstain: unanimous</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Tree>
    <p:extLst>
      <p:ext uri="{BB962C8B-B14F-4D97-AF65-F5344CB8AC3E}">
        <p14:creationId xmlns:p14="http://schemas.microsoft.com/office/powerpoint/2010/main" val="21576643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6"/>
          <p:cNvSpPr>
            <a:spLocks noGrp="1"/>
          </p:cNvSpPr>
          <p:nvPr>
            <p:ph type="ctrTitle"/>
          </p:nvPr>
        </p:nvSpPr>
        <p:spPr/>
        <p:txBody>
          <a:bodyPr/>
          <a:lstStyle/>
          <a:p>
            <a:r>
              <a:rPr lang="en-US" smtClean="0"/>
              <a:t>802.15.4p Approval to Start Sponsor Ballot</a:t>
            </a:r>
          </a:p>
        </p:txBody>
      </p:sp>
      <p:sp>
        <p:nvSpPr>
          <p:cNvPr id="6" name="Footer Placeholder 5"/>
          <p:cNvSpPr>
            <a:spLocks noGrp="1"/>
          </p:cNvSpPr>
          <p:nvPr>
            <p:ph type="ftr" sz="quarter" idx="11"/>
          </p:nvPr>
        </p:nvSpPr>
        <p:spPr/>
        <p:txBody>
          <a:bodyPr/>
          <a:lstStyle/>
          <a:p>
            <a:r>
              <a:rPr lang="en-US" smtClean="0"/>
              <a:t>Jon Adams (Lilee Systems)</a:t>
            </a:r>
            <a:endParaRPr lang="en-US" dirty="0"/>
          </a:p>
        </p:txBody>
      </p:sp>
    </p:spTree>
    <p:extLst>
      <p:ext uri="{BB962C8B-B14F-4D97-AF65-F5344CB8AC3E}">
        <p14:creationId xmlns:p14="http://schemas.microsoft.com/office/powerpoint/2010/main" val="33053684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802.15.4p Letter Ballot History</a:t>
            </a:r>
            <a:endParaRPr lang="en-US" dirty="0"/>
          </a:p>
        </p:txBody>
      </p:sp>
      <p:sp>
        <p:nvSpPr>
          <p:cNvPr id="4099" name="Rectangle 3"/>
          <p:cNvSpPr>
            <a:spLocks noGrp="1" noChangeArrowheads="1"/>
          </p:cNvSpPr>
          <p:nvPr>
            <p:ph idx="1"/>
          </p:nvPr>
        </p:nvSpPr>
        <p:spPr/>
        <p:txBody>
          <a:bodyPr>
            <a:normAutofit fontScale="62500" lnSpcReduction="20000"/>
          </a:bodyPr>
          <a:lstStyle/>
          <a:p>
            <a:r>
              <a:rPr lang="en-US" dirty="0" smtClean="0"/>
              <a:t>Initial Letter Ballot (LB89) closed 5 May 2013</a:t>
            </a:r>
          </a:p>
          <a:p>
            <a:r>
              <a:rPr lang="en-US" dirty="0" smtClean="0"/>
              <a:t>Vote Results (pool of 125 voters)</a:t>
            </a:r>
          </a:p>
          <a:p>
            <a:pPr lvl="1"/>
            <a:r>
              <a:rPr lang="en-US" dirty="0" smtClean="0"/>
              <a:t>96 Responses (76.8%)</a:t>
            </a:r>
          </a:p>
          <a:p>
            <a:pPr lvl="1"/>
            <a:r>
              <a:rPr lang="en-US" dirty="0" smtClean="0"/>
              <a:t>89 Yes, 1 no  (98.9% approval ratio)</a:t>
            </a:r>
          </a:p>
          <a:p>
            <a:pPr lvl="1"/>
            <a:r>
              <a:rPr lang="en-US" dirty="0" smtClean="0"/>
              <a:t>6 Abstain (6.3%)</a:t>
            </a:r>
          </a:p>
          <a:p>
            <a:pPr lvl="1"/>
            <a:r>
              <a:rPr lang="en-US" dirty="0" smtClean="0"/>
              <a:t>Ballot passes</a:t>
            </a:r>
          </a:p>
          <a:p>
            <a:r>
              <a:rPr lang="en-US" dirty="0" smtClean="0"/>
              <a:t>75 comments from 10 commenters</a:t>
            </a:r>
          </a:p>
          <a:p>
            <a:pPr lvl="1"/>
            <a:r>
              <a:rPr lang="en-US" dirty="0" smtClean="0"/>
              <a:t>37 Must Be Satisfied (37 accepted)</a:t>
            </a:r>
          </a:p>
          <a:p>
            <a:pPr lvl="2"/>
            <a:r>
              <a:rPr lang="en-US" dirty="0" smtClean="0"/>
              <a:t>All were addressed</a:t>
            </a:r>
          </a:p>
          <a:p>
            <a:pPr lvl="1"/>
            <a:r>
              <a:rPr lang="en-US" dirty="0" smtClean="0"/>
              <a:t>38 other, 33 accepted, 5 rejected, 0 out of scope</a:t>
            </a:r>
          </a:p>
          <a:p>
            <a:r>
              <a:rPr lang="en-US" dirty="0" smtClean="0"/>
              <a:t>Comment Resolution Spreadsheet:</a:t>
            </a:r>
          </a:p>
          <a:p>
            <a:pPr lvl="1"/>
            <a:r>
              <a:rPr lang="en-US" dirty="0" smtClean="0"/>
              <a:t>https://mentor.ieee.org/802.15/dcn/13/15-13-0283-07-004p-letter-ballot-consolidated-comments.xls  (Tab “LB #89 Comments”)</a:t>
            </a:r>
          </a:p>
        </p:txBody>
      </p:sp>
      <p:sp>
        <p:nvSpPr>
          <p:cNvPr id="14339" name="Footer Placeholder 5"/>
          <p:cNvSpPr>
            <a:spLocks noGrp="1"/>
          </p:cNvSpPr>
          <p:nvPr>
            <p:ph type="ftr" sz="quarter" idx="11"/>
          </p:nvPr>
        </p:nvSpPr>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Jon Adams (Lilee Systems)</a:t>
            </a:r>
            <a:endParaRPr lang="en-US" dirty="0" smtClean="0"/>
          </a:p>
        </p:txBody>
      </p:sp>
      <p:sp>
        <p:nvSpPr>
          <p:cNvPr id="5" name="Rectangle 2"/>
          <p:cNvSpPr txBox="1">
            <a:spLocks noChangeArrowheads="1"/>
          </p:cNvSpPr>
          <p:nvPr/>
        </p:nvSpPr>
        <p:spPr>
          <a:xfrm>
            <a:off x="685800" y="650875"/>
            <a:ext cx="7772400" cy="762000"/>
          </a:xfrm>
          <a:prstGeom prst="rect">
            <a:avLst/>
          </a:prstGeom>
        </p:spPr>
        <p:txBody>
          <a:bodyPr/>
          <a:lstStyle/>
          <a:p>
            <a:pPr algn="ctr" eaLnBrk="0" hangingPunct="0">
              <a:defRPr/>
            </a:pPr>
            <a:endParaRPr lang="en-US" sz="3600" b="1" kern="0" dirty="0">
              <a:solidFill>
                <a:schemeClr val="tx2"/>
              </a:solidFill>
              <a:latin typeface="+mj-lt"/>
              <a:ea typeface="+mj-ea"/>
              <a:cs typeface="+mj-cs"/>
            </a:endParaRPr>
          </a:p>
        </p:txBody>
      </p:sp>
    </p:spTree>
    <p:extLst>
      <p:ext uri="{BB962C8B-B14F-4D97-AF65-F5344CB8AC3E}">
        <p14:creationId xmlns:p14="http://schemas.microsoft.com/office/powerpoint/2010/main" val="27426454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802.15.4p Letter Ballot History</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Recirc-1 (LB92) closed 30 June 2013</a:t>
            </a:r>
          </a:p>
          <a:p>
            <a:r>
              <a:rPr lang="en-US" dirty="0" smtClean="0"/>
              <a:t>Cumulative vote results (pool of 126  voters)</a:t>
            </a:r>
          </a:p>
          <a:p>
            <a:pPr lvl="1"/>
            <a:r>
              <a:rPr lang="en-US" dirty="0" smtClean="0"/>
              <a:t>99 Responses (78.6% response ratio)</a:t>
            </a:r>
          </a:p>
          <a:p>
            <a:pPr lvl="1"/>
            <a:r>
              <a:rPr lang="en-US" dirty="0" smtClean="0"/>
              <a:t>93 Yes, 0 no  (100% approval ratio) (the single </a:t>
            </a:r>
            <a:r>
              <a:rPr lang="en-US" dirty="0" smtClean="0"/>
              <a:t>“no” </a:t>
            </a:r>
            <a:r>
              <a:rPr lang="en-US" dirty="0" smtClean="0"/>
              <a:t>voter changed his vote after </a:t>
            </a:r>
            <a:r>
              <a:rPr lang="en-US" dirty="0" err="1" smtClean="0"/>
              <a:t>recirc</a:t>
            </a:r>
            <a:r>
              <a:rPr lang="en-US" dirty="0" smtClean="0"/>
              <a:t> closed)</a:t>
            </a:r>
          </a:p>
          <a:p>
            <a:pPr lvl="1"/>
            <a:r>
              <a:rPr lang="en-US" dirty="0" smtClean="0"/>
              <a:t>6 Abstain (6.1% abstain ratio)</a:t>
            </a:r>
          </a:p>
          <a:p>
            <a:pPr lvl="1"/>
            <a:r>
              <a:rPr lang="en-US" dirty="0" smtClean="0"/>
              <a:t>Ballot passes</a:t>
            </a:r>
          </a:p>
          <a:p>
            <a:r>
              <a:rPr lang="en-US" dirty="0" smtClean="0"/>
              <a:t>81 comments from 2 commenters</a:t>
            </a:r>
          </a:p>
          <a:p>
            <a:pPr lvl="1"/>
            <a:r>
              <a:rPr lang="en-US" dirty="0" smtClean="0"/>
              <a:t>0 “must be satisfied”; 81 minor comments from technical editor deferred to sponsor ballot</a:t>
            </a:r>
          </a:p>
          <a:p>
            <a:r>
              <a:rPr lang="en-US" dirty="0" smtClean="0"/>
              <a:t>Comment Resolution Spreadsheet:</a:t>
            </a:r>
          </a:p>
          <a:p>
            <a:pPr lvl="1"/>
            <a:r>
              <a:rPr lang="en-US" dirty="0" smtClean="0"/>
              <a:t>https://mentor.ieee.org/802.15/dcn/13/15-13-0283-07-004p-letter-ballot-consolidated-comments.xls  (Tab “LB #92 Comments”)</a:t>
            </a:r>
            <a:endParaRPr lang="en-US" dirty="0"/>
          </a:p>
        </p:txBody>
      </p:sp>
      <p:sp>
        <p:nvSpPr>
          <p:cNvPr id="14339" name="Footer Placeholder 5"/>
          <p:cNvSpPr>
            <a:spLocks noGrp="1"/>
          </p:cNvSpPr>
          <p:nvPr>
            <p:ph type="ftr" sz="quarter" idx="11"/>
          </p:nvPr>
        </p:nvSpPr>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Jon Adams (Lilee Systems)</a:t>
            </a:r>
          </a:p>
        </p:txBody>
      </p:sp>
      <p:sp>
        <p:nvSpPr>
          <p:cNvPr id="5" name="Rectangle 2"/>
          <p:cNvSpPr txBox="1">
            <a:spLocks noChangeArrowheads="1"/>
          </p:cNvSpPr>
          <p:nvPr/>
        </p:nvSpPr>
        <p:spPr>
          <a:xfrm>
            <a:off x="685800" y="650875"/>
            <a:ext cx="7772400" cy="762000"/>
          </a:xfrm>
          <a:prstGeom prst="rect">
            <a:avLst/>
          </a:prstGeom>
        </p:spPr>
        <p:txBody>
          <a:bodyPr/>
          <a:lstStyle/>
          <a:p>
            <a:pPr algn="ctr" eaLnBrk="0" hangingPunct="0">
              <a:defRPr/>
            </a:pPr>
            <a:endParaRPr lang="en-US" sz="3600" b="1" kern="0" dirty="0">
              <a:solidFill>
                <a:schemeClr val="tx2"/>
              </a:solidFill>
              <a:latin typeface="+mj-lt"/>
              <a:ea typeface="+mj-ea"/>
              <a:cs typeface="+mj-cs"/>
            </a:endParaRPr>
          </a:p>
        </p:txBody>
      </p:sp>
      <p:sp>
        <p:nvSpPr>
          <p:cNvPr id="6" name="Rectangle 3"/>
          <p:cNvSpPr txBox="1">
            <a:spLocks noChangeArrowheads="1"/>
          </p:cNvSpPr>
          <p:nvPr/>
        </p:nvSpPr>
        <p:spPr>
          <a:xfrm>
            <a:off x="457200" y="1489075"/>
            <a:ext cx="8229600" cy="5105400"/>
          </a:xfrm>
          <a:prstGeom prst="rect">
            <a:avLst/>
          </a:prstGeom>
        </p:spPr>
        <p:txBody>
          <a:bodyPr/>
          <a:lstStyle/>
          <a:p>
            <a:pPr marL="347663" indent="-347663" eaLnBrk="0" hangingPunct="0">
              <a:lnSpc>
                <a:spcPct val="90000"/>
              </a:lnSpc>
              <a:spcBef>
                <a:spcPct val="20000"/>
              </a:spcBef>
              <a:defRPr/>
            </a:pPr>
            <a:endParaRPr lang="en-US" sz="2000" dirty="0">
              <a:cs typeface="Arial" charset="0"/>
            </a:endParaRPr>
          </a:p>
        </p:txBody>
      </p:sp>
    </p:spTree>
    <p:extLst>
      <p:ext uri="{BB962C8B-B14F-4D97-AF65-F5344CB8AC3E}">
        <p14:creationId xmlns:p14="http://schemas.microsoft.com/office/powerpoint/2010/main" val="3297049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1318</TotalTime>
  <Words>925</Words>
  <Application>Microsoft Office PowerPoint</Application>
  <PresentationFormat>On-screen Show (4:3)</PresentationFormat>
  <Paragraphs>177</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PowerPoint Presentation</vt:lpstr>
      <vt:lpstr>15.4p Rail Communications and Control Closing Session</vt:lpstr>
      <vt:lpstr>15.4p Session Objectives</vt:lpstr>
      <vt:lpstr>90+ Participants from 70+ Entities</vt:lpstr>
      <vt:lpstr>15.4p PAR</vt:lpstr>
      <vt:lpstr>Motion</vt:lpstr>
      <vt:lpstr>802.15.4p Approval to Start Sponsor Ballot</vt:lpstr>
      <vt:lpstr>802.15.4p Letter Ballot History</vt:lpstr>
      <vt:lpstr>802.15.4p Letter Ballot History</vt:lpstr>
      <vt:lpstr>802.15.4p Letter Ballot History</vt:lpstr>
      <vt:lpstr>15.4p Review by Editorial Coordination Staff </vt:lpstr>
      <vt:lpstr>Motion</vt:lpstr>
      <vt:lpstr>Motion</vt:lpstr>
      <vt:lpstr>Motion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jta</cp:lastModifiedBy>
  <cp:revision>90</cp:revision>
  <cp:lastPrinted>1998-02-10T13:28:06Z</cp:lastPrinted>
  <dcterms:created xsi:type="dcterms:W3CDTF">1999-11-08T18:59:45Z</dcterms:created>
  <dcterms:modified xsi:type="dcterms:W3CDTF">2013-07-18T09:49:23Z</dcterms:modified>
</cp:coreProperties>
</file>