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7" r:id="rId4"/>
    <p:sldId id="287" r:id="rId5"/>
    <p:sldId id="292" r:id="rId6"/>
    <p:sldId id="294" r:id="rId7"/>
    <p:sldId id="295" r:id="rId8"/>
    <p:sldId id="296" r:id="rId9"/>
    <p:sldId id="297" r:id="rId10"/>
    <p:sldId id="298" r:id="rId11"/>
    <p:sldId id="299" r:id="rId12"/>
    <p:sldId id="300"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5" d="100"/>
          <a:sy n="75" d="100"/>
        </p:scale>
        <p:origin x="-1152" y="-10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a:prstGeom prst="rect">
            <a:avLst/>
          </a:prstGeom>
        </p:spPr>
        <p:txBody>
          <a:bodyPr/>
          <a:lstStyle>
            <a:lvl1pPr eaLnBrk="0" hangingPunct="0">
              <a:defRPr>
                <a:latin typeface="Times New Roman" pitchFamily="18" charset="0"/>
                <a:ea typeface="+mn-ea"/>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Bob Heile, ZigBee Alliance</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9D8E8BF9-D324-4B86-95DC-B36D89E0C147}" type="slidenum">
              <a:rPr lang="en-US"/>
              <a:pPr>
                <a:defRPr/>
              </a:pPr>
              <a:t>‹#›</a:t>
            </a:fld>
            <a:endParaRPr lang="en-US"/>
          </a:p>
        </p:txBody>
      </p:sp>
    </p:spTree>
    <p:extLst>
      <p:ext uri="{BB962C8B-B14F-4D97-AF65-F5344CB8AC3E}">
        <p14:creationId xmlns:p14="http://schemas.microsoft.com/office/powerpoint/2010/main" val="194946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802-15-13-0449-00-004p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3/15-13-0283-07-004p-letter-ballot-consolidated-comments.xls"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13/15-13-0283-07-004p-letter-ballot-consolidated-comments.xls"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a:t>
            </a:r>
            <a:r>
              <a:rPr lang="en-US" sz="1600" dirty="0" smtClean="0">
                <a:solidFill>
                  <a:srgbClr val="FF0000"/>
                </a:solidFill>
              </a:rPr>
              <a:t>Closing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r>
              <a:rPr lang="en-US" sz="3600" b="1" dirty="0"/>
              <a:t>802.15.4p Letter Ballot History</a:t>
            </a: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0" lvl="1" eaLnBrk="0" hangingPunct="0">
              <a:lnSpc>
                <a:spcPct val="90000"/>
              </a:lnSpc>
              <a:spcBef>
                <a:spcPct val="20000"/>
              </a:spcBef>
              <a:spcAft>
                <a:spcPts val="1200"/>
              </a:spcAft>
              <a:defRPr/>
            </a:pPr>
            <a:r>
              <a:rPr lang="en-US" sz="3200" kern="0" dirty="0">
                <a:latin typeface="Calibri" pitchFamily="34" charset="0"/>
                <a:ea typeface="ＭＳ Ｐゴシック" pitchFamily="34" charset="-128"/>
                <a:cs typeface="Calibri" pitchFamily="34" charset="0"/>
              </a:rPr>
              <a:t>Ballot To Date:</a:t>
            </a:r>
          </a:p>
          <a:p>
            <a:pPr marL="347663" lvl="1" indent="-347663" eaLnBrk="0" hangingPunct="0">
              <a:lnSpc>
                <a:spcPct val="90000"/>
              </a:lnSpc>
              <a:spcBef>
                <a:spcPct val="20000"/>
              </a:spcBef>
              <a:spcAft>
                <a:spcPts val="1200"/>
              </a:spcAft>
              <a:buFontTx/>
              <a:buChar char="•"/>
              <a:defRPr/>
            </a:pPr>
            <a:r>
              <a:rPr lang="en-US" sz="3200" kern="0" dirty="0">
                <a:latin typeface="Calibri" pitchFamily="34" charset="0"/>
                <a:ea typeface="ＭＳ Ｐゴシック" pitchFamily="34" charset="-128"/>
                <a:cs typeface="Calibri" pitchFamily="34" charset="0"/>
              </a:rPr>
              <a:t>There were no new comments supporting “no” votes and no new “no” voters</a:t>
            </a:r>
          </a:p>
          <a:p>
            <a:pPr marL="347663" lvl="1" indent="-347663" eaLnBrk="0" hangingPunct="0">
              <a:lnSpc>
                <a:spcPct val="90000"/>
              </a:lnSpc>
              <a:spcBef>
                <a:spcPct val="20000"/>
              </a:spcBef>
              <a:spcAft>
                <a:spcPts val="1200"/>
              </a:spcAft>
              <a:buFontTx/>
              <a:buChar char="•"/>
              <a:defRPr/>
            </a:pPr>
            <a:r>
              <a:rPr lang="en-US" sz="3200" kern="0" dirty="0">
                <a:latin typeface="Calibri" pitchFamily="34" charset="0"/>
                <a:ea typeface="ＭＳ Ｐゴシック" pitchFamily="34" charset="-128"/>
                <a:cs typeface="Calibri" pitchFamily="34" charset="0"/>
              </a:rPr>
              <a:t>The 1 “no” voter did not vote on the latest </a:t>
            </a:r>
            <a:r>
              <a:rPr lang="en-US" sz="3200" kern="0" dirty="0" err="1">
                <a:latin typeface="Calibri" pitchFamily="34" charset="0"/>
                <a:ea typeface="ＭＳ Ｐゴシック" pitchFamily="34" charset="-128"/>
                <a:cs typeface="Calibri" pitchFamily="34" charset="0"/>
              </a:rPr>
              <a:t>recirc</a:t>
            </a:r>
            <a:r>
              <a:rPr lang="en-US" sz="3200" kern="0" dirty="0">
                <a:latin typeface="Calibri" pitchFamily="34" charset="0"/>
                <a:ea typeface="ＭＳ Ｐゴシック" pitchFamily="34" charset="-128"/>
                <a:cs typeface="Calibri" pitchFamily="34" charset="0"/>
              </a:rPr>
              <a:t> (i.e. </a:t>
            </a:r>
            <a:r>
              <a:rPr lang="en-US" sz="3200" kern="0" dirty="0" err="1">
                <a:latin typeface="Calibri" pitchFamily="34" charset="0"/>
                <a:ea typeface="ＭＳ Ｐゴシック" pitchFamily="34" charset="-128"/>
                <a:cs typeface="Calibri" pitchFamily="34" charset="0"/>
              </a:rPr>
              <a:t>recirc</a:t>
            </a:r>
            <a:r>
              <a:rPr lang="en-US" sz="3200" kern="0" dirty="0">
                <a:latin typeface="Calibri" pitchFamily="34" charset="0"/>
                <a:ea typeface="ＭＳ Ｐゴシック" pitchFamily="34" charset="-128"/>
                <a:cs typeface="Calibri" pitchFamily="34" charset="0"/>
              </a:rPr>
              <a:t> 1) but indicated in writing on 16 July that he would now change his vote to YES</a:t>
            </a:r>
          </a:p>
          <a:p>
            <a:pPr marL="347663" lvl="1" indent="-347663" eaLnBrk="0" hangingPunct="0">
              <a:lnSpc>
                <a:spcPct val="90000"/>
              </a:lnSpc>
              <a:spcBef>
                <a:spcPct val="20000"/>
              </a:spcBef>
              <a:spcAft>
                <a:spcPts val="1200"/>
              </a:spcAft>
              <a:buFontTx/>
              <a:buChar char="•"/>
              <a:defRPr/>
            </a:pPr>
            <a:r>
              <a:rPr lang="en-US" sz="3200" kern="0" dirty="0">
                <a:latin typeface="Calibri" pitchFamily="34" charset="0"/>
                <a:ea typeface="ＭＳ Ｐゴシック" pitchFamily="34" charset="-128"/>
                <a:cs typeface="Calibri" pitchFamily="34" charset="0"/>
              </a:rPr>
              <a:t>All comments and resolutions have been circulated at least once</a:t>
            </a:r>
          </a:p>
        </p:txBody>
      </p:sp>
    </p:spTree>
    <p:extLst>
      <p:ext uri="{BB962C8B-B14F-4D97-AF65-F5344CB8AC3E}">
        <p14:creationId xmlns:p14="http://schemas.microsoft.com/office/powerpoint/2010/main" val="51578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9219" name="Rectangle 3"/>
          <p:cNvSpPr txBox="1">
            <a:spLocks noChangeArrowheads="1"/>
          </p:cNvSpPr>
          <p:nvPr/>
        </p:nvSpPr>
        <p:spPr bwMode="auto">
          <a:xfrm>
            <a:off x="457200" y="1490663"/>
            <a:ext cx="8229600" cy="477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0513" indent="-347663" eaLnBrk="0" hangingPunct="0">
              <a:defRPr sz="1200">
                <a:solidFill>
                  <a:schemeClr val="tx1"/>
                </a:solidFill>
                <a:latin typeface="Times New Roman" pitchFamily="18" charset="0"/>
                <a:ea typeface="MS PGothic" pitchFamily="34" charset="-128"/>
              </a:defRPr>
            </a:lvl1pPr>
            <a:lvl2pPr marL="290513" indent="-347663" eaLnBrk="0" hangingPunct="0">
              <a:defRPr sz="1200">
                <a:solidFill>
                  <a:schemeClr val="tx1"/>
                </a:solidFill>
                <a:latin typeface="Times New Roman" pitchFamily="18" charset="0"/>
                <a:ea typeface="MS PGothic" pitchFamily="34" charset="-128"/>
              </a:defRPr>
            </a:lvl2pPr>
            <a:lvl3pPr marL="685800" indent="-228600" eaLnBrk="0" hangingPunct="0">
              <a:defRPr sz="1200">
                <a:solidFill>
                  <a:schemeClr val="tx1"/>
                </a:solidFill>
                <a:latin typeface="Times New Roman" pitchFamily="18" charset="0"/>
                <a:ea typeface="MS PGothic" pitchFamily="34" charset="-128"/>
              </a:defRPr>
            </a:lvl3pPr>
            <a:lvl4pPr marL="9144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eaLnBrk="1" hangingPunct="1">
              <a:lnSpc>
                <a:spcPct val="90000"/>
              </a:lnSpc>
              <a:buSzPct val="100000"/>
              <a:buFont typeface="Arial" charset="0"/>
              <a:buChar char="•"/>
              <a:defRPr/>
            </a:pPr>
            <a:r>
              <a:rPr lang="en-US" sz="2800" dirty="0" smtClean="0">
                <a:latin typeface="Calibri" pitchFamily="34" charset="0"/>
                <a:cs typeface="Arial" charset="0"/>
              </a:rPr>
              <a:t>d2P802-15-4p_Draft_Standard sent to Editorial Coordination Staff for MEC review on 15 Jul 13</a:t>
            </a:r>
          </a:p>
          <a:p>
            <a:pPr marL="0" indent="0" eaLnBrk="1" hangingPunct="1">
              <a:lnSpc>
                <a:spcPct val="90000"/>
              </a:lnSpc>
              <a:buSzPct val="100000"/>
              <a:defRPr/>
            </a:pPr>
            <a:endParaRPr lang="en-US" sz="2800" dirty="0" smtClean="0">
              <a:latin typeface="Calibri" pitchFamily="34" charset="0"/>
              <a:cs typeface="Arial" charset="0"/>
            </a:endParaRPr>
          </a:p>
          <a:p>
            <a:pPr eaLnBrk="1" hangingPunct="1">
              <a:lnSpc>
                <a:spcPct val="90000"/>
              </a:lnSpc>
              <a:buSzPct val="100000"/>
              <a:buFont typeface="Arial" charset="0"/>
              <a:buChar char="•"/>
              <a:defRPr/>
            </a:pPr>
            <a:r>
              <a:rPr lang="en-US" sz="2800" dirty="0" smtClean="0">
                <a:latin typeface="Calibri" pitchFamily="34" charset="0"/>
                <a:cs typeface="Arial" charset="0"/>
              </a:rPr>
              <a:t>Note that technical editor is Monique B Brown</a:t>
            </a:r>
          </a:p>
          <a:p>
            <a:pPr eaLnBrk="1" hangingPunct="1">
              <a:lnSpc>
                <a:spcPct val="90000"/>
              </a:lnSpc>
              <a:buSzPct val="100000"/>
              <a:buFont typeface="Arial" charset="0"/>
              <a:buChar char="•"/>
              <a:defRPr/>
            </a:pPr>
            <a:endParaRPr lang="en-US" sz="2400" dirty="0" smtClean="0">
              <a:latin typeface="Calibri" pitchFamily="34" charset="0"/>
              <a:cs typeface="Arial" charset="0"/>
            </a:endParaRPr>
          </a:p>
          <a:p>
            <a:pPr lvl="1" eaLnBrk="1" hangingPunct="1">
              <a:lnSpc>
                <a:spcPct val="90000"/>
              </a:lnSpc>
              <a:buSzPct val="100000"/>
              <a:buFont typeface="Arial" charset="0"/>
              <a:buChar char="•"/>
              <a:defRPr/>
            </a:pPr>
            <a:r>
              <a:rPr lang="en-US" sz="2800" dirty="0" smtClean="0">
                <a:latin typeface="Calibri" pitchFamily="34" charset="0"/>
                <a:cs typeface="Arial" charset="0"/>
              </a:rPr>
              <a:t>Still waiting for MEC Review completion</a:t>
            </a:r>
          </a:p>
          <a:p>
            <a:pPr lvl="2" eaLnBrk="1" hangingPunct="1">
              <a:lnSpc>
                <a:spcPct val="90000"/>
              </a:lnSpc>
              <a:buSzPct val="100000"/>
              <a:buFont typeface="Arial" charset="0"/>
              <a:buChar char="•"/>
              <a:defRPr/>
            </a:pPr>
            <a:r>
              <a:rPr lang="en-US" sz="2800" smtClean="0">
                <a:latin typeface="Calibri" pitchFamily="34" charset="0"/>
              </a:rPr>
              <a:t>Awaiting response </a:t>
            </a:r>
            <a:r>
              <a:rPr lang="en-US" sz="2800" dirty="0">
                <a:latin typeface="Calibri" pitchFamily="34" charset="0"/>
              </a:rPr>
              <a:t>from Michelle Turner</a:t>
            </a:r>
            <a:r>
              <a:rPr lang="en-US" sz="2800" dirty="0" smtClean="0">
                <a:latin typeface="Calibri" pitchFamily="34" charset="0"/>
              </a:rPr>
              <a:t>: </a:t>
            </a:r>
            <a:r>
              <a:rPr lang="en-US" sz="2800" dirty="0">
                <a:latin typeface="Calibri" pitchFamily="34" charset="0"/>
              </a:rPr>
              <a:t>“This draft meets all editorial requirements</a:t>
            </a:r>
            <a:r>
              <a:rPr lang="en-US" sz="2800" dirty="0" smtClean="0">
                <a:latin typeface="Calibri" pitchFamily="34" charset="0"/>
              </a:rPr>
              <a:t>.”</a:t>
            </a:r>
            <a:endParaRPr lang="en-US" sz="2800" dirty="0">
              <a:latin typeface="Calibri" pitchFamily="34" charset="0"/>
            </a:endParaRPr>
          </a:p>
          <a:p>
            <a:pPr lvl="1" eaLnBrk="1" hangingPunct="1">
              <a:lnSpc>
                <a:spcPct val="90000"/>
              </a:lnSpc>
              <a:buSzPct val="100000"/>
              <a:buFont typeface="Arial" charset="0"/>
              <a:buChar char="•"/>
              <a:defRPr/>
            </a:pPr>
            <a:endParaRPr lang="en-US" sz="2800" dirty="0" smtClean="0">
              <a:latin typeface="Calibri" pitchFamily="34" charset="0"/>
              <a:cs typeface="Arial" charset="0"/>
            </a:endParaRPr>
          </a:p>
        </p:txBody>
      </p:sp>
      <p:sp>
        <p:nvSpPr>
          <p:cNvPr id="8" name="Rectangle 2"/>
          <p:cNvSpPr txBox="1">
            <a:spLocks noChangeArrowheads="1"/>
          </p:cNvSpPr>
          <p:nvPr/>
        </p:nvSpPr>
        <p:spPr>
          <a:xfrm>
            <a:off x="427038" y="650875"/>
            <a:ext cx="8275637" cy="762000"/>
          </a:xfrm>
          <a:prstGeom prst="rect">
            <a:avLst/>
          </a:prstGeom>
        </p:spPr>
        <p:txBody>
          <a:bodyPr/>
          <a:lstStyle/>
          <a:p>
            <a:pPr algn="ctr" eaLnBrk="0" hangingPunct="0">
              <a:defRPr/>
            </a:pPr>
            <a:r>
              <a:rPr lang="en-US" sz="3200" b="1" dirty="0"/>
              <a:t>15.4p Review by Editorial Coordination Staff </a:t>
            </a:r>
            <a:endParaRPr lang="en-US" sz="3200" b="1" kern="0" dirty="0">
              <a:solidFill>
                <a:schemeClr val="tx2"/>
              </a:solidFill>
              <a:latin typeface="+mj-lt"/>
              <a:ea typeface="+mj-ea"/>
              <a:cs typeface="+mj-cs"/>
            </a:endParaRPr>
          </a:p>
        </p:txBody>
      </p:sp>
    </p:spTree>
    <p:extLst>
      <p:ext uri="{BB962C8B-B14F-4D97-AF65-F5344CB8AC3E}">
        <p14:creationId xmlns:p14="http://schemas.microsoft.com/office/powerpoint/2010/main" val="2510466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6"/>
          <p:cNvSpPr>
            <a:spLocks noGrp="1"/>
          </p:cNvSpPr>
          <p:nvPr>
            <p:ph idx="1"/>
          </p:nvPr>
        </p:nvSpPr>
        <p:spPr/>
        <p:txBody>
          <a:bodyPr/>
          <a:lstStyle/>
          <a:p>
            <a:r>
              <a:rPr lang="en-US" i="1" dirty="0" smtClean="0"/>
              <a:t>IEEE 802.15 requests unconditional approval from the EC to submit D2P802-15-4p_draft _standard.pdf to Sponsor Ballot</a:t>
            </a:r>
          </a:p>
          <a:p>
            <a:pPr lvl="1"/>
            <a:r>
              <a:rPr lang="en-US" dirty="0" smtClean="0"/>
              <a:t>Moved:</a:t>
            </a:r>
          </a:p>
          <a:p>
            <a:pPr lvl="1"/>
            <a:r>
              <a:rPr lang="en-US" dirty="0" smtClean="0"/>
              <a:t>Seconded:</a:t>
            </a:r>
          </a:p>
          <a:p>
            <a:pPr lvl="1"/>
            <a:r>
              <a:rPr lang="en-US" dirty="0" smtClean="0"/>
              <a:t>Yes/No/Abstain:</a:t>
            </a:r>
          </a:p>
        </p:txBody>
      </p:sp>
      <p:sp>
        <p:nvSpPr>
          <p:cNvPr id="8195" name="Title 5"/>
          <p:cNvSpPr>
            <a:spLocks noGrp="1"/>
          </p:cNvSpPr>
          <p:nvPr>
            <p:ph type="title"/>
          </p:nvPr>
        </p:nvSpPr>
        <p:spPr/>
        <p:txBody>
          <a:bodyPr/>
          <a:lstStyle/>
          <a:p>
            <a:r>
              <a:rPr lang="en-US" dirty="0" smtClean="0"/>
              <a:t>Motion</a:t>
            </a:r>
          </a:p>
        </p:txBody>
      </p:sp>
      <p:sp>
        <p:nvSpPr>
          <p:cNvPr id="5" name="Footer Placeholder 4"/>
          <p:cNvSpPr>
            <a:spLocks noGrp="1"/>
          </p:cNvSpPr>
          <p:nvPr>
            <p:ph type="ftr" sz="quarter" idx="10"/>
          </p:nvPr>
        </p:nvSpPr>
        <p:spPr/>
        <p:txBody>
          <a:bodyPr/>
          <a:lstStyle/>
          <a:p>
            <a:pPr>
              <a:defRPr/>
            </a:pPr>
            <a:r>
              <a:rPr lang="en-US" smtClean="0"/>
              <a:t>Bob Heile, ZigBee Alliance</a:t>
            </a:r>
            <a:endParaRPr lang="en-US"/>
          </a:p>
        </p:txBody>
      </p:sp>
    </p:spTree>
    <p:extLst>
      <p:ext uri="{BB962C8B-B14F-4D97-AF65-F5344CB8AC3E}">
        <p14:creationId xmlns:p14="http://schemas.microsoft.com/office/powerpoint/2010/main" val="1522486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6"/>
          <p:cNvSpPr>
            <a:spLocks noGrp="1"/>
          </p:cNvSpPr>
          <p:nvPr>
            <p:ph idx="1"/>
          </p:nvPr>
        </p:nvSpPr>
        <p:spPr/>
        <p:txBody>
          <a:bodyPr/>
          <a:lstStyle/>
          <a:p>
            <a:r>
              <a:rPr lang="en-US" sz="2800" i="1" dirty="0" smtClean="0"/>
              <a:t>IEEE 802.15.4p requests approval from 802.15 to establish BRC for Sponsor Ballot. </a:t>
            </a:r>
          </a:p>
          <a:p>
            <a:pPr lvl="1"/>
            <a:r>
              <a:rPr lang="en-US" sz="2400" i="1" dirty="0" smtClean="0"/>
              <a:t>Members to be Ben Rolfe (Blind Creek), Monique Brown (MB Brown), Jon Adams (Lilee Systems), Dietmar Eggert (Atmel), </a:t>
            </a:r>
            <a:r>
              <a:rPr lang="en-US" sz="2400" i="1" dirty="0" err="1"/>
              <a:t>M</a:t>
            </a:r>
            <a:r>
              <a:rPr lang="en-US" sz="2400" i="1" dirty="0" err="1" smtClean="0"/>
              <a:t>eng</a:t>
            </a:r>
            <a:r>
              <a:rPr lang="en-US" sz="2400" i="1" dirty="0" smtClean="0"/>
              <a:t>-Doong Chang (Lilee Systems)</a:t>
            </a:r>
          </a:p>
          <a:p>
            <a:r>
              <a:rPr lang="en-US" dirty="0" smtClean="0"/>
              <a:t>Moved:</a:t>
            </a:r>
          </a:p>
          <a:p>
            <a:r>
              <a:rPr lang="en-US" dirty="0" smtClean="0"/>
              <a:t>Seconded:</a:t>
            </a:r>
          </a:p>
          <a:p>
            <a:r>
              <a:rPr lang="en-US" dirty="0" smtClean="0"/>
              <a:t>Yes/No/Abstain:</a:t>
            </a:r>
          </a:p>
        </p:txBody>
      </p:sp>
      <p:sp>
        <p:nvSpPr>
          <p:cNvPr id="8195" name="Title 5"/>
          <p:cNvSpPr>
            <a:spLocks noGrp="1"/>
          </p:cNvSpPr>
          <p:nvPr>
            <p:ph type="title"/>
          </p:nvPr>
        </p:nvSpPr>
        <p:spPr/>
        <p:txBody>
          <a:bodyPr/>
          <a:lstStyle/>
          <a:p>
            <a:r>
              <a:rPr lang="en-US" dirty="0" smtClean="0"/>
              <a:t>Motion</a:t>
            </a:r>
          </a:p>
        </p:txBody>
      </p:sp>
      <p:sp>
        <p:nvSpPr>
          <p:cNvPr id="5" name="Footer Placeholder 4"/>
          <p:cNvSpPr>
            <a:spLocks noGrp="1"/>
          </p:cNvSpPr>
          <p:nvPr>
            <p:ph type="ftr" sz="quarter" idx="10"/>
          </p:nvPr>
        </p:nvSpPr>
        <p:spPr/>
        <p:txBody>
          <a:bodyPr/>
          <a:lstStyle/>
          <a:p>
            <a:pPr>
              <a:defRPr/>
            </a:pPr>
            <a:r>
              <a:rPr lang="en-US" smtClean="0"/>
              <a:t>Bob Heile, ZigBee Alliance</a:t>
            </a:r>
            <a:endParaRPr lang="en-US"/>
          </a:p>
        </p:txBody>
      </p:sp>
    </p:spTree>
    <p:extLst>
      <p:ext uri="{BB962C8B-B14F-4D97-AF65-F5344CB8AC3E}">
        <p14:creationId xmlns:p14="http://schemas.microsoft.com/office/powerpoint/2010/main" val="282626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smtClean="0">
                <a:ea typeface="ＭＳ Ｐゴシック" charset="0"/>
              </a:rPr>
              <a:t>Closing </a:t>
            </a:r>
            <a:r>
              <a:rPr lang="en-US" dirty="0">
                <a:ea typeface="ＭＳ Ｐゴシック" charset="0"/>
              </a:rPr>
              <a:t>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5334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1430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err="1" smtClean="0"/>
              <a:t>SecureID</a:t>
            </a:r>
            <a:endParaRPr lang="en-US" sz="1200" dirty="0" smtClean="0"/>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1430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a:xfrm>
            <a:off x="5486400" y="6523038"/>
            <a:ext cx="3124200" cy="182562"/>
          </a:xfrm>
        </p:spPr>
        <p:txBody>
          <a:bodyPr/>
          <a:lstStyle/>
          <a:p>
            <a:pPr>
              <a:defRPr/>
            </a:pPr>
            <a:r>
              <a:rPr lang="en-US" dirty="0" smtClean="0"/>
              <a:t>Jon Adams, Lilee Systems</a:t>
            </a:r>
            <a:endParaRPr lang="en-US" dirty="0"/>
          </a:p>
        </p:txBody>
      </p:sp>
      <p:sp>
        <p:nvSpPr>
          <p:cNvPr id="15366" name="Slide Number Placeholder 1"/>
          <p:cNvSpPr>
            <a:spLocks noGrp="1"/>
          </p:cNvSpPr>
          <p:nvPr>
            <p:ph type="sldNum" sz="quarter" idx="12"/>
          </p:nvPr>
        </p:nvSpPr>
        <p:spPr>
          <a:xfrm>
            <a:off x="4344988" y="6523038"/>
            <a:ext cx="530225" cy="182562"/>
          </a:xfrm>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4</a:t>
            </a:fld>
            <a:endParaRPr lang="en-US" smtClean="0"/>
          </a:p>
        </p:txBody>
      </p:sp>
      <p:sp>
        <p:nvSpPr>
          <p:cNvPr id="8" name="Content Placeholder 2"/>
          <p:cNvSpPr txBox="1">
            <a:spLocks/>
          </p:cNvSpPr>
          <p:nvPr/>
        </p:nvSpPr>
        <p:spPr bwMode="auto">
          <a:xfrm>
            <a:off x="29718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Vanderbilt University</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5</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TG4p requests the 802.15 WG to request approval from the 802 Executive Committee to </a:t>
            </a:r>
            <a:r>
              <a:rPr lang="en-US"/>
              <a:t>submit </a:t>
            </a:r>
            <a:r>
              <a:rPr lang="en-US" smtClean="0"/>
              <a:t>D2P802-15-4p_Draft_Standard.pdf </a:t>
            </a:r>
            <a:r>
              <a:rPr lang="en-US" dirty="0"/>
              <a:t>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6</a:t>
            </a:fld>
            <a:endParaRPr lang="en-US"/>
          </a:p>
        </p:txBody>
      </p:sp>
    </p:spTree>
    <p:extLst>
      <p:ext uri="{BB962C8B-B14F-4D97-AF65-F5344CB8AC3E}">
        <p14:creationId xmlns:p14="http://schemas.microsoft.com/office/powerpoint/2010/main" val="215766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730500"/>
            <a:ext cx="7772400" cy="1066800"/>
          </a:xfrm>
        </p:spPr>
        <p:txBody>
          <a:bodyPr/>
          <a:lstStyle/>
          <a:p>
            <a:r>
              <a:rPr lang="en-US" b="1" smtClean="0"/>
              <a:t>802.15.4p Approval to Start Sponsor Ballot</a:t>
            </a:r>
          </a:p>
        </p:txBody>
      </p:sp>
      <p:sp>
        <p:nvSpPr>
          <p:cNvPr id="6" name="Footer Placeholder 5"/>
          <p:cNvSpPr>
            <a:spLocks noGrp="1"/>
          </p:cNvSpPr>
          <p:nvPr>
            <p:ph type="ftr" sz="quarter" idx="10"/>
          </p:nvPr>
        </p:nvSpPr>
        <p:spPr>
          <a:xfrm>
            <a:off x="6934200" y="6477000"/>
            <a:ext cx="1905000" cy="184666"/>
          </a:xfrm>
        </p:spPr>
        <p:txBody>
          <a:bodyPr/>
          <a:lstStyle/>
          <a:p>
            <a:pPr>
              <a:defRPr/>
            </a:pPr>
            <a:r>
              <a:rPr lang="en-US" sz="1200" dirty="0" smtClean="0"/>
              <a:t>B Heile, ZigBee Alliance</a:t>
            </a:r>
            <a:endParaRPr lang="en-US" sz="1200" dirty="0"/>
          </a:p>
        </p:txBody>
      </p:sp>
    </p:spTree>
    <p:extLst>
      <p:ext uri="{BB962C8B-B14F-4D97-AF65-F5344CB8AC3E}">
        <p14:creationId xmlns:p14="http://schemas.microsoft.com/office/powerpoint/2010/main" val="330536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Bob Heile, ZigBee Alliance</a:t>
            </a:r>
          </a:p>
        </p:txBody>
      </p:sp>
      <p:sp>
        <p:nvSpPr>
          <p:cNvPr id="4099" name="Rectangle 3"/>
          <p:cNvSpPr>
            <a:spLocks noGrp="1" noChangeArrowheads="1"/>
          </p:cNvSpPr>
          <p:nvPr>
            <p:ph type="body" sz="half" idx="1"/>
          </p:nvPr>
        </p:nvSpPr>
        <p:spPr>
          <a:xfrm>
            <a:off x="455613" y="1489075"/>
            <a:ext cx="8323262" cy="4800600"/>
          </a:xfrm>
        </p:spPr>
        <p:txBody>
          <a:bodyPr/>
          <a:lstStyle/>
          <a:p>
            <a:pPr marL="347663" indent="-347663">
              <a:lnSpc>
                <a:spcPct val="90000"/>
              </a:lnSpc>
              <a:buFontTx/>
              <a:buNone/>
              <a:defRPr/>
            </a:pPr>
            <a:r>
              <a:rPr lang="en-US" sz="2800" dirty="0" smtClean="0">
                <a:latin typeface="Calibri" pitchFamily="34" charset="0"/>
                <a:cs typeface="Calibri" pitchFamily="34" charset="0"/>
              </a:rPr>
              <a:t>Initial Letter Ballot (LB89) closed 5 May 2013</a:t>
            </a:r>
          </a:p>
          <a:p>
            <a:pPr marL="347663" indent="-347663">
              <a:lnSpc>
                <a:spcPct val="90000"/>
              </a:lnSpc>
              <a:defRPr/>
            </a:pPr>
            <a:r>
              <a:rPr lang="en-US" sz="2400" dirty="0" smtClean="0">
                <a:latin typeface="Calibri" pitchFamily="34" charset="0"/>
                <a:cs typeface="Calibri" pitchFamily="34" charset="0"/>
              </a:rPr>
              <a:t>Vote Results (pool of 125 voters)</a:t>
            </a:r>
          </a:p>
          <a:p>
            <a:pPr marL="747713" lvl="1" indent="-347663">
              <a:lnSpc>
                <a:spcPct val="90000"/>
              </a:lnSpc>
              <a:defRPr/>
            </a:pPr>
            <a:r>
              <a:rPr lang="en-US" sz="2000" dirty="0" smtClean="0">
                <a:latin typeface="Calibri" pitchFamily="34" charset="0"/>
              </a:rPr>
              <a:t>96 Responses (76.8%)</a:t>
            </a:r>
          </a:p>
          <a:p>
            <a:pPr marL="747713" lvl="1" indent="-347663">
              <a:lnSpc>
                <a:spcPct val="90000"/>
              </a:lnSpc>
              <a:defRPr/>
            </a:pPr>
            <a:r>
              <a:rPr lang="en-US" sz="2000" dirty="0" smtClean="0">
                <a:latin typeface="Calibri" pitchFamily="34" charset="0"/>
              </a:rPr>
              <a:t>89 Yes, 1 no  (98.9% approval ratio)</a:t>
            </a:r>
          </a:p>
          <a:p>
            <a:pPr marL="747713" lvl="1" indent="-347663">
              <a:lnSpc>
                <a:spcPct val="90000"/>
              </a:lnSpc>
              <a:defRPr/>
            </a:pPr>
            <a:r>
              <a:rPr lang="en-US" sz="2000" dirty="0">
                <a:latin typeface="Calibri" pitchFamily="34" charset="0"/>
              </a:rPr>
              <a:t>6</a:t>
            </a:r>
            <a:r>
              <a:rPr lang="en-US" sz="2000" dirty="0" smtClean="0">
                <a:latin typeface="Calibri" pitchFamily="34" charset="0"/>
              </a:rPr>
              <a:t> Abstain (6.3%)</a:t>
            </a:r>
          </a:p>
          <a:p>
            <a:pPr marL="747713" lvl="1" indent="-347663">
              <a:lnSpc>
                <a:spcPct val="90000"/>
              </a:lnSpc>
              <a:spcAft>
                <a:spcPts val="1200"/>
              </a:spcAft>
              <a:defRPr/>
            </a:pPr>
            <a:r>
              <a:rPr lang="en-US" sz="2000" dirty="0" smtClean="0">
                <a:latin typeface="Calibri" pitchFamily="34" charset="0"/>
              </a:rPr>
              <a:t>Ballot passes</a:t>
            </a:r>
          </a:p>
          <a:p>
            <a:pPr marL="347663" indent="-347663">
              <a:lnSpc>
                <a:spcPct val="90000"/>
              </a:lnSpc>
              <a:defRPr/>
            </a:pPr>
            <a:r>
              <a:rPr lang="en-US" sz="2400" dirty="0" smtClean="0">
                <a:latin typeface="Calibri" pitchFamily="34" charset="0"/>
                <a:cs typeface="Calibri" pitchFamily="34" charset="0"/>
              </a:rPr>
              <a:t>75 comments from 10 commenters</a:t>
            </a:r>
          </a:p>
          <a:p>
            <a:pPr marL="747713" lvl="1" indent="-347663">
              <a:lnSpc>
                <a:spcPct val="90000"/>
              </a:lnSpc>
              <a:defRPr/>
            </a:pPr>
            <a:r>
              <a:rPr lang="en-US" sz="2000" dirty="0" smtClean="0">
                <a:latin typeface="Calibri" pitchFamily="34" charset="0"/>
              </a:rPr>
              <a:t>37 Must Be Satisfied (37 accepted)</a:t>
            </a:r>
          </a:p>
          <a:p>
            <a:pPr marL="1090613" lvl="2" indent="-347663">
              <a:lnSpc>
                <a:spcPct val="90000"/>
              </a:lnSpc>
              <a:defRPr/>
            </a:pPr>
            <a:r>
              <a:rPr lang="en-US" sz="1600" dirty="0" smtClean="0">
                <a:latin typeface="Calibri" pitchFamily="34" charset="0"/>
              </a:rPr>
              <a:t>All were addressed</a:t>
            </a:r>
          </a:p>
          <a:p>
            <a:pPr marL="747713" lvl="1" indent="-347663">
              <a:lnSpc>
                <a:spcPct val="90000"/>
              </a:lnSpc>
              <a:defRPr/>
            </a:pPr>
            <a:r>
              <a:rPr lang="en-US" sz="2000" dirty="0" smtClean="0">
                <a:latin typeface="Calibri" pitchFamily="34" charset="0"/>
              </a:rPr>
              <a:t>38 other, 33 accepted, 5 </a:t>
            </a:r>
            <a:r>
              <a:rPr lang="en-US" sz="2000" dirty="0">
                <a:latin typeface="Calibri" pitchFamily="34" charset="0"/>
              </a:rPr>
              <a:t>rejected, 0 out of </a:t>
            </a:r>
            <a:r>
              <a:rPr lang="en-US" sz="2000" dirty="0" smtClean="0">
                <a:latin typeface="Calibri" pitchFamily="34" charset="0"/>
              </a:rPr>
              <a:t>scope</a:t>
            </a:r>
            <a:endParaRPr lang="en-US" sz="2000" dirty="0">
              <a:latin typeface="Calibri" pitchFamily="34" charset="0"/>
            </a:endParaRPr>
          </a:p>
          <a:p>
            <a:pPr marL="347663" indent="-347663">
              <a:lnSpc>
                <a:spcPct val="90000"/>
              </a:lnSpc>
              <a:defRPr/>
            </a:pPr>
            <a:r>
              <a:rPr lang="en-US" sz="2400" dirty="0" smtClean="0">
                <a:latin typeface="Calibri" pitchFamily="34" charset="0"/>
                <a:ea typeface="ＭＳ Ｐゴシック" pitchFamily="34" charset="-128"/>
                <a:cs typeface="Calibri" pitchFamily="34" charset="0"/>
              </a:rPr>
              <a:t>Comment Resolution Spreadsheet:</a:t>
            </a:r>
          </a:p>
          <a:p>
            <a:pPr marL="457200" lvl="1" indent="3175">
              <a:lnSpc>
                <a:spcPct val="90000"/>
              </a:lnSpc>
              <a:spcBef>
                <a:spcPts val="0"/>
              </a:spcBef>
              <a:buFontTx/>
              <a:buNone/>
              <a:defRPr/>
            </a:pPr>
            <a:r>
              <a:rPr lang="en-US" sz="2000" dirty="0" smtClean="0">
                <a:latin typeface="+mj-lt"/>
                <a:hlinkClick r:id="rId2"/>
              </a:rPr>
              <a:t>https://mentor.ieee.org/802.15/dcn/13/15-13-0283-07-004p-letter-ballot-consolidated-comments.xls</a:t>
            </a:r>
            <a:r>
              <a:rPr lang="en-US" sz="2000" dirty="0" smtClean="0">
                <a:latin typeface="+mj-lt"/>
              </a:rPr>
              <a:t>  (Tab “LB #89 Comments”)</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r>
              <a:rPr lang="en-US" sz="3600" b="1" dirty="0"/>
              <a:t>802.15.4p Letter Ballot History</a:t>
            </a:r>
            <a:endParaRPr lang="en-US" sz="3600" b="1" kern="0" dirty="0">
              <a:solidFill>
                <a:schemeClr val="tx2"/>
              </a:solidFill>
              <a:latin typeface="+mj-lt"/>
              <a:ea typeface="+mj-ea"/>
              <a:cs typeface="+mj-cs"/>
            </a:endParaRPr>
          </a:p>
        </p:txBody>
      </p:sp>
    </p:spTree>
    <p:extLst>
      <p:ext uri="{BB962C8B-B14F-4D97-AF65-F5344CB8AC3E}">
        <p14:creationId xmlns:p14="http://schemas.microsoft.com/office/powerpoint/2010/main" val="274264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r>
              <a:rPr lang="en-US" sz="3600" b="1" dirty="0"/>
              <a:t>802.15.4p Letter Ballot History</a:t>
            </a: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347663" indent="-347663" eaLnBrk="0" hangingPunct="0">
              <a:lnSpc>
                <a:spcPct val="90000"/>
              </a:lnSpc>
              <a:spcBef>
                <a:spcPct val="20000"/>
              </a:spcBef>
              <a:defRPr/>
            </a:pPr>
            <a:r>
              <a:rPr lang="en-US" sz="2800" kern="0" dirty="0">
                <a:latin typeface="Calibri" pitchFamily="34" charset="0"/>
                <a:ea typeface="ＭＳ Ｐゴシック" pitchFamily="34" charset="-128"/>
                <a:cs typeface="Calibri" pitchFamily="34" charset="0"/>
              </a:rPr>
              <a:t>Recirc-1 (LB92) closed 30 June 2013</a:t>
            </a:r>
          </a:p>
          <a:p>
            <a:pPr marL="347663" indent="-347663" eaLnBrk="0" hangingPunct="0">
              <a:lnSpc>
                <a:spcPct val="90000"/>
              </a:lnSpc>
              <a:spcBef>
                <a:spcPct val="20000"/>
              </a:spcBef>
              <a:buFontTx/>
              <a:buChar char="•"/>
              <a:defRPr/>
            </a:pPr>
            <a:r>
              <a:rPr lang="en-US" sz="2400" kern="0" dirty="0">
                <a:latin typeface="Calibri" pitchFamily="34" charset="0"/>
                <a:ea typeface="ＭＳ Ｐゴシック" pitchFamily="34" charset="-128"/>
                <a:cs typeface="Calibri" pitchFamily="34" charset="0"/>
              </a:rPr>
              <a:t>Cumulative vote results (pool of 126  voters)</a:t>
            </a:r>
          </a:p>
          <a:p>
            <a:pPr marL="747713" lvl="1" indent="-347663" eaLnBrk="0" hangingPunct="0">
              <a:lnSpc>
                <a:spcPct val="90000"/>
              </a:lnSpc>
              <a:spcBef>
                <a:spcPct val="20000"/>
              </a:spcBef>
              <a:buFontTx/>
              <a:buChar char="–"/>
              <a:defRPr/>
            </a:pPr>
            <a:r>
              <a:rPr lang="en-US" sz="2000" kern="0" dirty="0">
                <a:latin typeface="Calibri" pitchFamily="34" charset="0"/>
                <a:ea typeface="ＭＳ Ｐゴシック" pitchFamily="34" charset="-128"/>
                <a:cs typeface="Calibri" pitchFamily="34" charset="0"/>
              </a:rPr>
              <a:t>99 Responses (78.6% response ratio)</a:t>
            </a:r>
          </a:p>
          <a:p>
            <a:pPr marL="747713" lvl="1" indent="-347663" eaLnBrk="0" hangingPunct="0">
              <a:lnSpc>
                <a:spcPct val="90000"/>
              </a:lnSpc>
              <a:spcBef>
                <a:spcPct val="20000"/>
              </a:spcBef>
              <a:buFontTx/>
              <a:buChar char="–"/>
              <a:defRPr/>
            </a:pPr>
            <a:r>
              <a:rPr lang="en-US" sz="2000" kern="0" dirty="0">
                <a:latin typeface="Calibri" pitchFamily="34" charset="0"/>
                <a:ea typeface="ＭＳ Ｐゴシック" pitchFamily="34" charset="-128"/>
                <a:cs typeface="Calibri" pitchFamily="34" charset="0"/>
              </a:rPr>
              <a:t>92 Yes, 1 no  (98.9% approval ratio)</a:t>
            </a:r>
          </a:p>
          <a:p>
            <a:pPr marL="747713" lvl="1" indent="-347663" eaLnBrk="0" hangingPunct="0">
              <a:lnSpc>
                <a:spcPct val="90000"/>
              </a:lnSpc>
              <a:spcBef>
                <a:spcPct val="20000"/>
              </a:spcBef>
              <a:buFontTx/>
              <a:buChar char="–"/>
              <a:defRPr/>
            </a:pPr>
            <a:r>
              <a:rPr lang="en-US" sz="2000" kern="0" dirty="0">
                <a:latin typeface="Calibri" pitchFamily="34" charset="0"/>
                <a:ea typeface="ＭＳ Ｐゴシック" pitchFamily="34" charset="-128"/>
                <a:cs typeface="Calibri" pitchFamily="34" charset="0"/>
              </a:rPr>
              <a:t>6 Abstain (6.1% abstain ratio)</a:t>
            </a:r>
          </a:p>
          <a:p>
            <a:pPr marL="747713" lvl="1" indent="-347663" eaLnBrk="0" hangingPunct="0">
              <a:lnSpc>
                <a:spcPct val="90000"/>
              </a:lnSpc>
              <a:spcBef>
                <a:spcPct val="20000"/>
              </a:spcBef>
              <a:spcAft>
                <a:spcPts val="1200"/>
              </a:spcAft>
              <a:buFontTx/>
              <a:buChar char="–"/>
              <a:defRPr/>
            </a:pPr>
            <a:r>
              <a:rPr lang="en-US" sz="2000" kern="0" dirty="0">
                <a:latin typeface="Calibri" pitchFamily="34" charset="0"/>
                <a:ea typeface="ＭＳ Ｐゴシック" pitchFamily="34" charset="-128"/>
                <a:cs typeface="Calibri" pitchFamily="34" charset="0"/>
              </a:rPr>
              <a:t>Ballot passes</a:t>
            </a:r>
            <a:endParaRPr lang="en-US" sz="2000" dirty="0">
              <a:latin typeface="Calibri" pitchFamily="34" charset="0"/>
              <a:cs typeface="MS PGothic" charset="0"/>
            </a:endParaRPr>
          </a:p>
          <a:p>
            <a:pPr marL="347663" indent="-347663" eaLnBrk="0" hangingPunct="0">
              <a:lnSpc>
                <a:spcPct val="90000"/>
              </a:lnSpc>
              <a:spcBef>
                <a:spcPct val="20000"/>
              </a:spcBef>
              <a:buFontTx/>
              <a:buChar char="•"/>
              <a:defRPr/>
            </a:pPr>
            <a:r>
              <a:rPr lang="en-US" sz="2400" kern="0" dirty="0">
                <a:latin typeface="Calibri" pitchFamily="34" charset="0"/>
                <a:ea typeface="ＭＳ Ｐゴシック" pitchFamily="34" charset="-128"/>
                <a:cs typeface="Calibri" pitchFamily="34" charset="0"/>
              </a:rPr>
              <a:t>81 comments from 2 commenters</a:t>
            </a:r>
          </a:p>
          <a:p>
            <a:pPr marL="747713" lvl="1" indent="-347663" eaLnBrk="0" hangingPunct="0">
              <a:spcBef>
                <a:spcPct val="20000"/>
              </a:spcBef>
              <a:spcAft>
                <a:spcPts val="1200"/>
              </a:spcAft>
              <a:buFontTx/>
              <a:buChar char="–"/>
              <a:defRPr/>
            </a:pPr>
            <a:r>
              <a:rPr lang="en-US" sz="2000" kern="0" dirty="0">
                <a:latin typeface="Calibri" pitchFamily="34" charset="0"/>
                <a:ea typeface="ＭＳ Ｐゴシック" pitchFamily="34" charset="-128"/>
                <a:cs typeface="Calibri" pitchFamily="34" charset="0"/>
              </a:rPr>
              <a:t>0 “must be satisfied”; 81 Other – 81 rejected</a:t>
            </a:r>
          </a:p>
          <a:p>
            <a:pPr marL="347663" indent="-347663" eaLnBrk="0" hangingPunct="0">
              <a:lnSpc>
                <a:spcPct val="90000"/>
              </a:lnSpc>
              <a:spcBef>
                <a:spcPct val="20000"/>
              </a:spcBef>
              <a:buFontTx/>
              <a:buChar char="•"/>
              <a:defRPr/>
            </a:pPr>
            <a:r>
              <a:rPr lang="en-US" sz="2400" kern="0" dirty="0">
                <a:latin typeface="Calibri" pitchFamily="34" charset="0"/>
                <a:ea typeface="ＭＳ Ｐゴシック" pitchFamily="34" charset="-128"/>
                <a:cs typeface="Calibri" pitchFamily="34" charset="0"/>
              </a:rPr>
              <a:t>Comment Resolution Spreadsheet:</a:t>
            </a:r>
          </a:p>
          <a:p>
            <a:pPr lvl="1" indent="3175">
              <a:lnSpc>
                <a:spcPct val="90000"/>
              </a:lnSpc>
              <a:spcBef>
                <a:spcPts val="0"/>
              </a:spcBef>
              <a:defRPr/>
            </a:pPr>
            <a:r>
              <a:rPr lang="en-US" sz="2000" dirty="0">
                <a:cs typeface="Arial" charset="0"/>
                <a:hlinkClick r:id="rId2"/>
              </a:rPr>
              <a:t>https://mentor.ieee.org/802.15/dcn/13/15-13-0283-07-004p-letter-ballot-consolidated-comments.xls</a:t>
            </a:r>
            <a:r>
              <a:rPr lang="en-US" sz="2000" dirty="0">
                <a:cs typeface="Arial" charset="0"/>
              </a:rPr>
              <a:t>  (Tab “LB #92 Comments”)</a:t>
            </a:r>
          </a:p>
        </p:txBody>
      </p:sp>
    </p:spTree>
    <p:extLst>
      <p:ext uri="{BB962C8B-B14F-4D97-AF65-F5344CB8AC3E}">
        <p14:creationId xmlns:p14="http://schemas.microsoft.com/office/powerpoint/2010/main" val="329704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1256</TotalTime>
  <Words>850</Words>
  <Application>Microsoft Office PowerPoint</Application>
  <PresentationFormat>On-screen Show (4:3)</PresentationFormat>
  <Paragraphs>186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15.4p Positive Train Control Closing Session</vt:lpstr>
      <vt:lpstr>15.4p Session Objectives</vt:lpstr>
      <vt:lpstr>90+ Participants from 70+ Entities</vt:lpstr>
      <vt:lpstr>15.4p PAR</vt:lpstr>
      <vt:lpstr>Motion</vt:lpstr>
      <vt:lpstr>802.15.4p Approval to Start Sponsor Ballot</vt:lpstr>
      <vt:lpstr>PowerPoint Presentation</vt:lpstr>
      <vt:lpstr>PowerPoint Presentation</vt:lpstr>
      <vt:lpstr>PowerPoint Presentation</vt:lpstr>
      <vt:lpstr>PowerPoint Presentation</vt:lpstr>
      <vt:lpstr>Motion</vt:lpstr>
      <vt:lpstr>Motion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83</cp:revision>
  <cp:lastPrinted>1998-02-10T13:28:06Z</cp:lastPrinted>
  <dcterms:created xsi:type="dcterms:W3CDTF">1999-11-08T18:59:45Z</dcterms:created>
  <dcterms:modified xsi:type="dcterms:W3CDTF">2013-07-17T08:54:37Z</dcterms:modified>
</cp:coreProperties>
</file>