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62"/>
  </p:notesMasterIdLst>
  <p:handoutMasterIdLst>
    <p:handoutMasterId r:id="rId63"/>
  </p:handoutMasterIdLst>
  <p:sldIdLst>
    <p:sldId id="908" r:id="rId2"/>
    <p:sldId id="478" r:id="rId3"/>
    <p:sldId id="953" r:id="rId4"/>
    <p:sldId id="952" r:id="rId5"/>
    <p:sldId id="1013" r:id="rId6"/>
    <p:sldId id="1014" r:id="rId7"/>
    <p:sldId id="1015" r:id="rId8"/>
    <p:sldId id="1016" r:id="rId9"/>
    <p:sldId id="957" r:id="rId10"/>
    <p:sldId id="1019" r:id="rId11"/>
    <p:sldId id="1020" r:id="rId12"/>
    <p:sldId id="1021" r:id="rId13"/>
    <p:sldId id="1022" r:id="rId14"/>
    <p:sldId id="1023" r:id="rId15"/>
    <p:sldId id="1024" r:id="rId16"/>
    <p:sldId id="972" r:id="rId17"/>
    <p:sldId id="929" r:id="rId18"/>
    <p:sldId id="968" r:id="rId19"/>
    <p:sldId id="931" r:id="rId20"/>
    <p:sldId id="933" r:id="rId21"/>
    <p:sldId id="934" r:id="rId22"/>
    <p:sldId id="935" r:id="rId23"/>
    <p:sldId id="936" r:id="rId24"/>
    <p:sldId id="937" r:id="rId25"/>
    <p:sldId id="938" r:id="rId26"/>
    <p:sldId id="940" r:id="rId27"/>
    <p:sldId id="939" r:id="rId28"/>
    <p:sldId id="941" r:id="rId29"/>
    <p:sldId id="993" r:id="rId30"/>
    <p:sldId id="966" r:id="rId31"/>
    <p:sldId id="960" r:id="rId32"/>
    <p:sldId id="962" r:id="rId33"/>
    <p:sldId id="963" r:id="rId34"/>
    <p:sldId id="964" r:id="rId35"/>
    <p:sldId id="965" r:id="rId36"/>
    <p:sldId id="989" r:id="rId37"/>
    <p:sldId id="969" r:id="rId38"/>
    <p:sldId id="970" r:id="rId39"/>
    <p:sldId id="971" r:id="rId40"/>
    <p:sldId id="980" r:id="rId41"/>
    <p:sldId id="982" r:id="rId42"/>
    <p:sldId id="983" r:id="rId43"/>
    <p:sldId id="984" r:id="rId44"/>
    <p:sldId id="986" r:id="rId45"/>
    <p:sldId id="987" r:id="rId46"/>
    <p:sldId id="1004" r:id="rId47"/>
    <p:sldId id="1006" r:id="rId48"/>
    <p:sldId id="997" r:id="rId49"/>
    <p:sldId id="994" r:id="rId50"/>
    <p:sldId id="1000" r:id="rId51"/>
    <p:sldId id="1007" r:id="rId52"/>
    <p:sldId id="998" r:id="rId53"/>
    <p:sldId id="1009" r:id="rId54"/>
    <p:sldId id="1002" r:id="rId55"/>
    <p:sldId id="1011" r:id="rId56"/>
    <p:sldId id="996" r:id="rId57"/>
    <p:sldId id="1012" r:id="rId58"/>
    <p:sldId id="959" r:id="rId59"/>
    <p:sldId id="1017" r:id="rId60"/>
    <p:sldId id="1018" r:id="rId61"/>
  </p:sldIdLst>
  <p:sldSz cx="9144000" cy="6858000" type="screen4x3"/>
  <p:notesSz cx="7099300" cy="10234613"/>
  <p:defaultTextStyle>
    <a:defPPr>
      <a:defRPr lang="en-US"/>
    </a:defPPr>
    <a:lvl1pPr algn="l" rtl="0" eaLnBrk="0" fontAlgn="base" hangingPunct="0">
      <a:spcBef>
        <a:spcPct val="0"/>
      </a:spcBef>
      <a:spcAft>
        <a:spcPct val="0"/>
      </a:spcAft>
      <a:defRPr kern="1200">
        <a:solidFill>
          <a:schemeClr val="tx1"/>
        </a:solidFill>
        <a:latin typeface="Arial"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0658" autoAdjust="0"/>
    <p:restoredTop sz="91777" autoAdjust="0"/>
  </p:normalViewPr>
  <p:slideViewPr>
    <p:cSldViewPr>
      <p:cViewPr>
        <p:scale>
          <a:sx n="67" d="100"/>
          <a:sy n="67" d="100"/>
        </p:scale>
        <p:origin x="1450" y="-43"/>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744"/>
    </p:cViewPr>
  </p:sorterViewPr>
  <p:notesViewPr>
    <p:cSldViewPr>
      <p:cViewPr varScale="1">
        <p:scale>
          <a:sx n="49" d="100"/>
          <a:sy n="49" d="100"/>
        </p:scale>
        <p:origin x="-1920" y="-108"/>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025" y="195263"/>
            <a:ext cx="27590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3075" name="Rectangle 3"/>
          <p:cNvSpPr>
            <a:spLocks noGrp="1" noChangeArrowheads="1"/>
          </p:cNvSpPr>
          <p:nvPr>
            <p:ph type="dt" sz="quarter" idx="1"/>
          </p:nvPr>
        </p:nvSpPr>
        <p:spPr bwMode="auto">
          <a:xfrm>
            <a:off x="711200" y="195263"/>
            <a:ext cx="23653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259263" y="9906000"/>
            <a:ext cx="22082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100">
                <a:latin typeface="Times New Roman" pitchFamily="18" charset="0"/>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760663" y="9906000"/>
            <a:ext cx="14208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1000125">
              <a:defRPr sz="1100">
                <a:latin typeface="Times New Roman" pitchFamily="18" charset="0"/>
              </a:defRPr>
            </a:lvl1pPr>
          </a:lstStyle>
          <a:p>
            <a:pPr>
              <a:defRPr/>
            </a:pPr>
            <a:r>
              <a:rPr lang="en-US" altLang="ko-KR"/>
              <a:t>Page </a:t>
            </a:r>
            <a:fld id="{9CF2A2D6-BBB5-45EA-8A45-5708FA14C475}" type="slidenum">
              <a:rPr lang="en-US" altLang="ko-KR"/>
              <a:pPr>
                <a:defRPr/>
              </a:pPr>
              <a:t>‹#›</a:t>
            </a:fld>
            <a:endParaRPr lang="en-US" altLang="ko-KR"/>
          </a:p>
        </p:txBody>
      </p:sp>
      <p:sp>
        <p:nvSpPr>
          <p:cNvPr id="53254" name="Line 6"/>
          <p:cNvSpPr>
            <a:spLocks noChangeShapeType="1"/>
          </p:cNvSpPr>
          <p:nvPr/>
        </p:nvSpPr>
        <p:spPr bwMode="auto">
          <a:xfrm>
            <a:off x="709613" y="427038"/>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53255" name="Rectangle 7"/>
          <p:cNvSpPr>
            <a:spLocks noChangeArrowheads="1"/>
          </p:cNvSpPr>
          <p:nvPr/>
        </p:nvSpPr>
        <p:spPr bwMode="auto">
          <a:xfrm>
            <a:off x="709613" y="9906000"/>
            <a:ext cx="7286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1000125"/>
            <a:r>
              <a:rPr lang="en-US" altLang="ko-KR" sz="1200">
                <a:latin typeface="Times New Roman" pitchFamily="18" charset="0"/>
              </a:rPr>
              <a:t>Submission</a:t>
            </a:r>
          </a:p>
        </p:txBody>
      </p:sp>
      <p:sp>
        <p:nvSpPr>
          <p:cNvPr id="53256"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748136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7950"/>
            <a:ext cx="2882900"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2051" name="Rectangle 3"/>
          <p:cNvSpPr>
            <a:spLocks noGrp="1" noChangeArrowheads="1"/>
          </p:cNvSpPr>
          <p:nvPr>
            <p:ph type="dt" idx="1"/>
          </p:nvPr>
        </p:nvSpPr>
        <p:spPr bwMode="auto">
          <a:xfrm>
            <a:off x="668338" y="107950"/>
            <a:ext cx="280352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2772" name="Rectangle 4"/>
          <p:cNvSpPr>
            <a:spLocks noGrp="1" noRot="1" noChangeAspect="1" noChangeArrowheads="1" noTextEdit="1"/>
          </p:cNvSpPr>
          <p:nvPr>
            <p:ph type="sldImg" idx="2"/>
          </p:nvPr>
        </p:nvSpPr>
        <p:spPr bwMode="auto">
          <a:xfrm>
            <a:off x="1001713" y="774700"/>
            <a:ext cx="5097462" cy="38242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6150" y="4862513"/>
            <a:ext cx="5207000" cy="4605337"/>
          </a:xfrm>
          <a:prstGeom prst="rect">
            <a:avLst/>
          </a:prstGeom>
          <a:noFill/>
          <a:ln w="9525">
            <a:noFill/>
            <a:miter lim="800000"/>
            <a:headEnd/>
            <a:tailEnd/>
          </a:ln>
          <a:effectLst/>
        </p:spPr>
        <p:txBody>
          <a:bodyPr vert="horz" wrap="square" lIns="100499" tIns="49399" rIns="100499" bIns="49399"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2388" y="9909175"/>
            <a:ext cx="2570162" cy="1857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90538" lvl="4" algn="r" defTabSz="1000125">
              <a:defRPr sz="1200">
                <a:latin typeface="Times New Roman" pitchFamily="18" charset="0"/>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3003550" y="9909175"/>
            <a:ext cx="8207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200">
                <a:latin typeface="Times New Roman" pitchFamily="18" charset="0"/>
              </a:defRPr>
            </a:lvl1pPr>
          </a:lstStyle>
          <a:p>
            <a:pPr>
              <a:defRPr/>
            </a:pPr>
            <a:r>
              <a:rPr lang="en-US" altLang="ko-KR"/>
              <a:t>Page </a:t>
            </a:r>
            <a:fld id="{F3700138-432E-4946-9C5C-25BC964A1331}" type="slidenum">
              <a:rPr lang="en-US" altLang="ko-KR"/>
              <a:pPr>
                <a:defRPr/>
              </a:pPr>
              <a:t>‹#›</a:t>
            </a:fld>
            <a:endParaRPr lang="en-US" altLang="ko-KR"/>
          </a:p>
        </p:txBody>
      </p:sp>
      <p:sp>
        <p:nvSpPr>
          <p:cNvPr id="32776" name="Rectangle 8"/>
          <p:cNvSpPr>
            <a:spLocks noChangeArrowheads="1"/>
          </p:cNvSpPr>
          <p:nvPr/>
        </p:nvSpPr>
        <p:spPr bwMode="auto">
          <a:xfrm>
            <a:off x="741363" y="9909175"/>
            <a:ext cx="727075"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32777"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32778"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5341076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7/16/2013</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1</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1454280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60</a:t>
            </a:fld>
            <a:endParaRPr lang="en-US" altLang="ko-KR"/>
          </a:p>
        </p:txBody>
      </p:sp>
    </p:spTree>
    <p:extLst>
      <p:ext uri="{BB962C8B-B14F-4D97-AF65-F5344CB8AC3E}">
        <p14:creationId xmlns:p14="http://schemas.microsoft.com/office/powerpoint/2010/main" val="3606090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2057400" indent="-228600" defTabSz="1000125">
              <a:defRPr>
                <a:solidFill>
                  <a:schemeClr val="tx1"/>
                </a:solidFill>
                <a:latin typeface="Arial" charset="0"/>
                <a:ea typeface="굴림" charset="-127"/>
              </a:defRPr>
            </a:lvl5pPr>
            <a:lvl6pPr marL="2514600" indent="-228600" defTabSz="1000125" eaLnBrk="0" fontAlgn="base" hangingPunct="0">
              <a:spcBef>
                <a:spcPct val="0"/>
              </a:spcBef>
              <a:spcAft>
                <a:spcPct val="0"/>
              </a:spcAft>
              <a:defRPr>
                <a:solidFill>
                  <a:schemeClr val="tx1"/>
                </a:solidFill>
                <a:latin typeface="Arial" charset="0"/>
                <a:ea typeface="굴림" charset="-127"/>
              </a:defRPr>
            </a:lvl6pPr>
            <a:lvl7pPr marL="2971800" indent="-228600" defTabSz="1000125" eaLnBrk="0" fontAlgn="base" hangingPunct="0">
              <a:spcBef>
                <a:spcPct val="0"/>
              </a:spcBef>
              <a:spcAft>
                <a:spcPct val="0"/>
              </a:spcAft>
              <a:defRPr>
                <a:solidFill>
                  <a:schemeClr val="tx1"/>
                </a:solidFill>
                <a:latin typeface="Arial" charset="0"/>
                <a:ea typeface="굴림" charset="-127"/>
              </a:defRPr>
            </a:lvl7pPr>
            <a:lvl8pPr marL="3429000" indent="-228600" defTabSz="1000125" eaLnBrk="0" fontAlgn="base" hangingPunct="0">
              <a:spcBef>
                <a:spcPct val="0"/>
              </a:spcBef>
              <a:spcAft>
                <a:spcPct val="0"/>
              </a:spcAft>
              <a:defRPr>
                <a:solidFill>
                  <a:schemeClr val="tx1"/>
                </a:solidFill>
                <a:latin typeface="Arial" charset="0"/>
                <a:ea typeface="굴림" charset="-127"/>
              </a:defRPr>
            </a:lvl8pPr>
            <a:lvl9pPr marL="3886200" indent="-228600" defTabSz="1000125" eaLnBrk="0" fontAlgn="base" hangingPunct="0">
              <a:spcBef>
                <a:spcPct val="0"/>
              </a:spcBef>
              <a:spcAft>
                <a:spcPct val="0"/>
              </a:spcAft>
              <a:defRPr>
                <a:solidFill>
                  <a:schemeClr val="tx1"/>
                </a:solidFill>
                <a:latin typeface="Arial" charset="0"/>
                <a:ea typeface="굴림" charset="-127"/>
              </a:defRPr>
            </a:lvl9pPr>
          </a:lstStyle>
          <a:p>
            <a:r>
              <a:rPr lang="ko-KR" altLang="en-US" smtClean="0">
                <a:latin typeface="Times New Roman" pitchFamily="18" charset="0"/>
              </a:rPr>
              <a:t>doc.: IEEE 802.15-&lt;doc#&gt;</a:t>
            </a:r>
            <a:endParaRPr lang="en-US" altLang="ko-KR" smtClean="0">
              <a:latin typeface="Times New Roman" pitchFamily="18" charset="0"/>
            </a:endParaRPr>
          </a:p>
        </p:txBody>
      </p:sp>
      <p:sp>
        <p:nvSpPr>
          <p:cNvPr id="337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2057400" indent="-228600" defTabSz="1000125">
              <a:defRPr>
                <a:solidFill>
                  <a:schemeClr val="tx1"/>
                </a:solidFill>
                <a:latin typeface="Arial" charset="0"/>
                <a:ea typeface="굴림" charset="-127"/>
              </a:defRPr>
            </a:lvl5pPr>
            <a:lvl6pPr marL="2514600" indent="-228600" defTabSz="1000125" eaLnBrk="0" fontAlgn="base" hangingPunct="0">
              <a:spcBef>
                <a:spcPct val="0"/>
              </a:spcBef>
              <a:spcAft>
                <a:spcPct val="0"/>
              </a:spcAft>
              <a:defRPr>
                <a:solidFill>
                  <a:schemeClr val="tx1"/>
                </a:solidFill>
                <a:latin typeface="Arial" charset="0"/>
                <a:ea typeface="굴림" charset="-127"/>
              </a:defRPr>
            </a:lvl6pPr>
            <a:lvl7pPr marL="2971800" indent="-228600" defTabSz="1000125" eaLnBrk="0" fontAlgn="base" hangingPunct="0">
              <a:spcBef>
                <a:spcPct val="0"/>
              </a:spcBef>
              <a:spcAft>
                <a:spcPct val="0"/>
              </a:spcAft>
              <a:defRPr>
                <a:solidFill>
                  <a:schemeClr val="tx1"/>
                </a:solidFill>
                <a:latin typeface="Arial" charset="0"/>
                <a:ea typeface="굴림" charset="-127"/>
              </a:defRPr>
            </a:lvl7pPr>
            <a:lvl8pPr marL="3429000" indent="-228600" defTabSz="1000125" eaLnBrk="0" fontAlgn="base" hangingPunct="0">
              <a:spcBef>
                <a:spcPct val="0"/>
              </a:spcBef>
              <a:spcAft>
                <a:spcPct val="0"/>
              </a:spcAft>
              <a:defRPr>
                <a:solidFill>
                  <a:schemeClr val="tx1"/>
                </a:solidFill>
                <a:latin typeface="Arial" charset="0"/>
                <a:ea typeface="굴림" charset="-127"/>
              </a:defRPr>
            </a:lvl8pPr>
            <a:lvl9pPr marL="3886200" indent="-228600" defTabSz="1000125" eaLnBrk="0" fontAlgn="base" hangingPunct="0">
              <a:spcBef>
                <a:spcPct val="0"/>
              </a:spcBef>
              <a:spcAft>
                <a:spcPct val="0"/>
              </a:spcAft>
              <a:defRPr>
                <a:solidFill>
                  <a:schemeClr val="tx1"/>
                </a:solidFill>
                <a:latin typeface="Arial" charset="0"/>
                <a:ea typeface="굴림" charset="-127"/>
              </a:defRPr>
            </a:lvl9pPr>
          </a:lstStyle>
          <a:p>
            <a:r>
              <a:rPr lang="ko-KR" altLang="en-US" smtClean="0">
                <a:latin typeface="Times New Roman" pitchFamily="18" charset="0"/>
              </a:rPr>
              <a:t>&lt;month year&gt;</a:t>
            </a:r>
            <a:endParaRPr lang="en-US" altLang="ko-KR" smtClean="0">
              <a:latin typeface="Times New Roman" pitchFamily="18" charset="0"/>
            </a:endParaRPr>
          </a:p>
        </p:txBody>
      </p:sp>
      <p:sp>
        <p:nvSpPr>
          <p:cNvPr id="33796" name="Rectangle 6"/>
          <p:cNvSpPr>
            <a:spLocks noGrp="1" noChangeArrowheads="1"/>
          </p:cNvSpPr>
          <p:nvPr>
            <p:ph type="ftr" sz="quarter" idx="4"/>
          </p:nvPr>
        </p:nvSpPr>
        <p:spPr>
          <a:xfrm>
            <a:off x="3862388" y="9909175"/>
            <a:ext cx="2570162"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490538" defTabSz="1000125">
              <a:defRPr>
                <a:solidFill>
                  <a:schemeClr val="tx1"/>
                </a:solidFill>
                <a:latin typeface="Arial" charset="0"/>
                <a:ea typeface="굴림" charset="-127"/>
              </a:defRPr>
            </a:lvl5pPr>
            <a:lvl6pPr marL="947738" defTabSz="1000125" eaLnBrk="0" fontAlgn="base" hangingPunct="0">
              <a:spcBef>
                <a:spcPct val="0"/>
              </a:spcBef>
              <a:spcAft>
                <a:spcPct val="0"/>
              </a:spcAft>
              <a:defRPr>
                <a:solidFill>
                  <a:schemeClr val="tx1"/>
                </a:solidFill>
                <a:latin typeface="Arial" charset="0"/>
                <a:ea typeface="굴림" charset="-127"/>
              </a:defRPr>
            </a:lvl6pPr>
            <a:lvl7pPr marL="1404938" defTabSz="1000125" eaLnBrk="0" fontAlgn="base" hangingPunct="0">
              <a:spcBef>
                <a:spcPct val="0"/>
              </a:spcBef>
              <a:spcAft>
                <a:spcPct val="0"/>
              </a:spcAft>
              <a:defRPr>
                <a:solidFill>
                  <a:schemeClr val="tx1"/>
                </a:solidFill>
                <a:latin typeface="Arial" charset="0"/>
                <a:ea typeface="굴림" charset="-127"/>
              </a:defRPr>
            </a:lvl7pPr>
            <a:lvl8pPr marL="1862138" defTabSz="1000125" eaLnBrk="0" fontAlgn="base" hangingPunct="0">
              <a:spcBef>
                <a:spcPct val="0"/>
              </a:spcBef>
              <a:spcAft>
                <a:spcPct val="0"/>
              </a:spcAft>
              <a:defRPr>
                <a:solidFill>
                  <a:schemeClr val="tx1"/>
                </a:solidFill>
                <a:latin typeface="Arial" charset="0"/>
                <a:ea typeface="굴림" charset="-127"/>
              </a:defRPr>
            </a:lvl8pPr>
            <a:lvl9pPr marL="2319338" defTabSz="1000125" eaLnBrk="0" fontAlgn="base" hangingPunct="0">
              <a:spcBef>
                <a:spcPct val="0"/>
              </a:spcBef>
              <a:spcAft>
                <a:spcPct val="0"/>
              </a:spcAft>
              <a:defRPr>
                <a:solidFill>
                  <a:schemeClr val="tx1"/>
                </a:solidFill>
                <a:latin typeface="Arial" charset="0"/>
                <a:ea typeface="굴림" charset="-127"/>
              </a:defRPr>
            </a:lvl9pPr>
          </a:lstStyle>
          <a:p>
            <a:pPr lvl="4"/>
            <a:r>
              <a:rPr lang="ko-KR" altLang="en-US" sz="1300" smtClean="0">
                <a:latin typeface="Times New Roman" pitchFamily="18" charset="0"/>
              </a:rPr>
              <a:t>&lt;author&gt;, &lt;company&gt;</a:t>
            </a:r>
            <a:endParaRPr lang="en-US" altLang="ko-KR" sz="1300" smtClean="0">
              <a:latin typeface="Times New Roman" pitchFamily="18" charset="0"/>
            </a:endParaRPr>
          </a:p>
        </p:txBody>
      </p:sp>
      <p:sp>
        <p:nvSpPr>
          <p:cNvPr id="33797" name="Rectangle 7"/>
          <p:cNvSpPr>
            <a:spLocks noGrp="1" noChangeArrowheads="1"/>
          </p:cNvSpPr>
          <p:nvPr>
            <p:ph type="sldNum" sz="quarter" idx="5"/>
          </p:nvPr>
        </p:nvSpPr>
        <p:spPr>
          <a:xfrm>
            <a:off x="3003550" y="9909175"/>
            <a:ext cx="820738"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charset="-127"/>
              </a:defRPr>
            </a:lvl1pPr>
            <a:lvl2pPr marL="742950" indent="-285750" defTabSz="1000125">
              <a:defRPr>
                <a:solidFill>
                  <a:schemeClr val="tx1"/>
                </a:solidFill>
                <a:latin typeface="Arial" charset="0"/>
                <a:ea typeface="굴림" charset="-127"/>
              </a:defRPr>
            </a:lvl2pPr>
            <a:lvl3pPr marL="1143000" indent="-228600" defTabSz="1000125">
              <a:defRPr>
                <a:solidFill>
                  <a:schemeClr val="tx1"/>
                </a:solidFill>
                <a:latin typeface="Arial" charset="0"/>
                <a:ea typeface="굴림" charset="-127"/>
              </a:defRPr>
            </a:lvl3pPr>
            <a:lvl4pPr marL="1600200" indent="-228600" defTabSz="1000125">
              <a:defRPr>
                <a:solidFill>
                  <a:schemeClr val="tx1"/>
                </a:solidFill>
                <a:latin typeface="Arial" charset="0"/>
                <a:ea typeface="굴림" charset="-127"/>
              </a:defRPr>
            </a:lvl4pPr>
            <a:lvl5pPr marL="2057400" indent="-228600" defTabSz="1000125">
              <a:defRPr>
                <a:solidFill>
                  <a:schemeClr val="tx1"/>
                </a:solidFill>
                <a:latin typeface="Arial" charset="0"/>
                <a:ea typeface="굴림" charset="-127"/>
              </a:defRPr>
            </a:lvl5pPr>
            <a:lvl6pPr marL="2514600" indent="-228600" defTabSz="1000125" eaLnBrk="0" fontAlgn="base" hangingPunct="0">
              <a:spcBef>
                <a:spcPct val="0"/>
              </a:spcBef>
              <a:spcAft>
                <a:spcPct val="0"/>
              </a:spcAft>
              <a:defRPr>
                <a:solidFill>
                  <a:schemeClr val="tx1"/>
                </a:solidFill>
                <a:latin typeface="Arial" charset="0"/>
                <a:ea typeface="굴림" charset="-127"/>
              </a:defRPr>
            </a:lvl6pPr>
            <a:lvl7pPr marL="2971800" indent="-228600" defTabSz="1000125" eaLnBrk="0" fontAlgn="base" hangingPunct="0">
              <a:spcBef>
                <a:spcPct val="0"/>
              </a:spcBef>
              <a:spcAft>
                <a:spcPct val="0"/>
              </a:spcAft>
              <a:defRPr>
                <a:solidFill>
                  <a:schemeClr val="tx1"/>
                </a:solidFill>
                <a:latin typeface="Arial" charset="0"/>
                <a:ea typeface="굴림" charset="-127"/>
              </a:defRPr>
            </a:lvl7pPr>
            <a:lvl8pPr marL="3429000" indent="-228600" defTabSz="1000125" eaLnBrk="0" fontAlgn="base" hangingPunct="0">
              <a:spcBef>
                <a:spcPct val="0"/>
              </a:spcBef>
              <a:spcAft>
                <a:spcPct val="0"/>
              </a:spcAft>
              <a:defRPr>
                <a:solidFill>
                  <a:schemeClr val="tx1"/>
                </a:solidFill>
                <a:latin typeface="Arial" charset="0"/>
                <a:ea typeface="굴림" charset="-127"/>
              </a:defRPr>
            </a:lvl8pPr>
            <a:lvl9pPr marL="3886200" indent="-228600" defTabSz="1000125" eaLnBrk="0" fontAlgn="base" hangingPunct="0">
              <a:spcBef>
                <a:spcPct val="0"/>
              </a:spcBef>
              <a:spcAft>
                <a:spcPct val="0"/>
              </a:spcAft>
              <a:defRPr>
                <a:solidFill>
                  <a:schemeClr val="tx1"/>
                </a:solidFill>
                <a:latin typeface="Arial" charset="0"/>
                <a:ea typeface="굴림" charset="-127"/>
              </a:defRPr>
            </a:lvl9pPr>
          </a:lstStyle>
          <a:p>
            <a:r>
              <a:rPr lang="en-US" altLang="ko-KR" sz="1300" smtClean="0">
                <a:latin typeface="Times New Roman" pitchFamily="18" charset="0"/>
              </a:rPr>
              <a:t>Page </a:t>
            </a:r>
            <a:fld id="{D06AD4C4-7E36-42F4-9DFB-9DE5A0B52E62}" type="slidenum">
              <a:rPr lang="en-US" altLang="ko-KR" sz="1300" smtClean="0">
                <a:latin typeface="Times New Roman" pitchFamily="18" charset="0"/>
              </a:rPr>
              <a:pPr/>
              <a:t>2</a:t>
            </a:fld>
            <a:endParaRPr lang="en-US" altLang="ko-KR" sz="1300" smtClean="0">
              <a:latin typeface="Times New Roman" pitchFamily="18" charset="0"/>
            </a:endParaRPr>
          </a:p>
        </p:txBody>
      </p:sp>
      <p:sp>
        <p:nvSpPr>
          <p:cNvPr id="33798" name="Rectangle 2"/>
          <p:cNvSpPr>
            <a:spLocks noGrp="1" noRot="1" noChangeAspect="1" noChangeArrowheads="1" noTextEdit="1"/>
          </p:cNvSpPr>
          <p:nvPr>
            <p:ph type="sldImg"/>
          </p:nvPr>
        </p:nvSpPr>
        <p:spPr>
          <a:ln/>
        </p:spPr>
      </p:sp>
      <p:sp>
        <p:nvSpPr>
          <p:cNvPr id="337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ea typeface="굴림" charset="-127"/>
            </a:endParaRPr>
          </a:p>
        </p:txBody>
      </p:sp>
    </p:spTree>
    <p:extLst>
      <p:ext uri="{BB962C8B-B14F-4D97-AF65-F5344CB8AC3E}">
        <p14:creationId xmlns:p14="http://schemas.microsoft.com/office/powerpoint/2010/main" val="2702741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30</a:t>
            </a:fld>
            <a:endParaRPr lang="en-US" altLang="ko-KR"/>
          </a:p>
        </p:txBody>
      </p:sp>
    </p:spTree>
    <p:extLst>
      <p:ext uri="{BB962C8B-B14F-4D97-AF65-F5344CB8AC3E}">
        <p14:creationId xmlns:p14="http://schemas.microsoft.com/office/powerpoint/2010/main" val="3318476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32</a:t>
            </a:fld>
            <a:endParaRPr lang="en-US" altLang="ko-KR"/>
          </a:p>
        </p:txBody>
      </p:sp>
    </p:spTree>
    <p:extLst>
      <p:ext uri="{BB962C8B-B14F-4D97-AF65-F5344CB8AC3E}">
        <p14:creationId xmlns:p14="http://schemas.microsoft.com/office/powerpoint/2010/main" val="3318476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33</a:t>
            </a:fld>
            <a:endParaRPr lang="en-US" altLang="ko-KR"/>
          </a:p>
        </p:txBody>
      </p:sp>
    </p:spTree>
    <p:extLst>
      <p:ext uri="{BB962C8B-B14F-4D97-AF65-F5344CB8AC3E}">
        <p14:creationId xmlns:p14="http://schemas.microsoft.com/office/powerpoint/2010/main" val="3318476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34</a:t>
            </a:fld>
            <a:endParaRPr lang="en-US" altLang="ko-KR"/>
          </a:p>
        </p:txBody>
      </p:sp>
    </p:spTree>
    <p:extLst>
      <p:ext uri="{BB962C8B-B14F-4D97-AF65-F5344CB8AC3E}">
        <p14:creationId xmlns:p14="http://schemas.microsoft.com/office/powerpoint/2010/main" val="33184761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35</a:t>
            </a:fld>
            <a:endParaRPr lang="en-US" altLang="ko-KR"/>
          </a:p>
        </p:txBody>
      </p:sp>
    </p:spTree>
    <p:extLst>
      <p:ext uri="{BB962C8B-B14F-4D97-AF65-F5344CB8AC3E}">
        <p14:creationId xmlns:p14="http://schemas.microsoft.com/office/powerpoint/2010/main" val="33184761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40</a:t>
            </a:fld>
            <a:endParaRPr lang="en-US" altLang="ko-KR"/>
          </a:p>
        </p:txBody>
      </p:sp>
    </p:spTree>
    <p:extLst>
      <p:ext uri="{BB962C8B-B14F-4D97-AF65-F5344CB8AC3E}">
        <p14:creationId xmlns:p14="http://schemas.microsoft.com/office/powerpoint/2010/main" val="11760636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59</a:t>
            </a:fld>
            <a:endParaRPr lang="en-US" altLang="ko-KR"/>
          </a:p>
        </p:txBody>
      </p:sp>
    </p:spTree>
    <p:extLst>
      <p:ext uri="{BB962C8B-B14F-4D97-AF65-F5344CB8AC3E}">
        <p14:creationId xmlns:p14="http://schemas.microsoft.com/office/powerpoint/2010/main" val="670435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ko-KR"/>
              <a:t>Slide </a:t>
            </a:r>
            <a:fld id="{9074A851-4C59-43B2-8E58-D34A2A7E3777}" type="slidenum">
              <a:rPr lang="en-US" altLang="ko-KR"/>
              <a:pPr>
                <a:defRPr/>
              </a:pPr>
              <a:t>‹#›</a:t>
            </a:fld>
            <a:endParaRPr lang="en-US" altLang="ko-KR"/>
          </a:p>
        </p:txBody>
      </p:sp>
    </p:spTree>
    <p:extLst>
      <p:ext uri="{BB962C8B-B14F-4D97-AF65-F5344CB8AC3E}">
        <p14:creationId xmlns:p14="http://schemas.microsoft.com/office/powerpoint/2010/main" val="3565846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162295F4-3E9F-428E-8377-B2156DFD0932}" type="slidenum">
              <a:rPr lang="en-US" altLang="ko-KR"/>
              <a:pPr>
                <a:defRPr/>
              </a:pPr>
              <a:t>‹#›</a:t>
            </a:fld>
            <a:endParaRPr lang="en-US" altLang="ko-KR"/>
          </a:p>
        </p:txBody>
      </p:sp>
    </p:spTree>
    <p:extLst>
      <p:ext uri="{BB962C8B-B14F-4D97-AF65-F5344CB8AC3E}">
        <p14:creationId xmlns:p14="http://schemas.microsoft.com/office/powerpoint/2010/main" val="3488550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DE7C8685-2D6C-4EB7-8FDA-10347A2990E0}" type="slidenum">
              <a:rPr lang="en-US" altLang="ko-KR"/>
              <a:pPr>
                <a:defRPr/>
              </a:pPr>
              <a:t>‹#›</a:t>
            </a:fld>
            <a:endParaRPr lang="en-US" altLang="ko-KR"/>
          </a:p>
        </p:txBody>
      </p:sp>
    </p:spTree>
    <p:extLst>
      <p:ext uri="{BB962C8B-B14F-4D97-AF65-F5344CB8AC3E}">
        <p14:creationId xmlns:p14="http://schemas.microsoft.com/office/powerpoint/2010/main" val="2354638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93D0BFAB-5A11-47E2-BE86-26EA95CF807D}" type="slidenum">
              <a:rPr lang="en-US" altLang="ko-KR"/>
              <a:pPr>
                <a:defRPr/>
              </a:pPr>
              <a:t>‹#›</a:t>
            </a:fld>
            <a:endParaRPr lang="en-US" altLang="ko-KR"/>
          </a:p>
        </p:txBody>
      </p:sp>
    </p:spTree>
    <p:extLst>
      <p:ext uri="{BB962C8B-B14F-4D97-AF65-F5344CB8AC3E}">
        <p14:creationId xmlns:p14="http://schemas.microsoft.com/office/powerpoint/2010/main" val="27883893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726976"/>
          </a:xfrm>
        </p:spPr>
        <p:txBody>
          <a:bodyPr/>
          <a:lstStyle>
            <a:lvl1pPr algn="l">
              <a:defRPr sz="2800" b="1"/>
            </a:lvl1p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685800" y="1556792"/>
            <a:ext cx="7772400" cy="4539208"/>
          </a:xfrm>
        </p:spPr>
        <p:txBody>
          <a:bodyPr/>
          <a:lstStyle>
            <a:lvl1pPr>
              <a:defRPr sz="2400"/>
            </a:lvl1pPr>
            <a:lvl2pPr>
              <a:defRPr sz="2400"/>
            </a:lvl2pPr>
            <a:lvl3pPr>
              <a:defRPr sz="2000"/>
            </a:lvl3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663B2C6A-A10B-4153-9678-0E313D0C0BBD}" type="slidenum">
              <a:rPr lang="en-US" altLang="ko-KR"/>
              <a:pPr>
                <a:defRPr/>
              </a:pPr>
              <a:t>‹#›</a:t>
            </a:fld>
            <a:endParaRPr lang="en-US" altLang="ko-KR"/>
          </a:p>
        </p:txBody>
      </p:sp>
    </p:spTree>
    <p:extLst>
      <p:ext uri="{BB962C8B-B14F-4D97-AF65-F5344CB8AC3E}">
        <p14:creationId xmlns:p14="http://schemas.microsoft.com/office/powerpoint/2010/main" val="4352679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33E9E336-DC45-427C-A5D8-1016D47BA29D}" type="slidenum">
              <a:rPr lang="en-US" altLang="ko-KR"/>
              <a:pPr>
                <a:defRPr/>
              </a:pPr>
              <a:t>‹#›</a:t>
            </a:fld>
            <a:endParaRPr lang="en-US" altLang="ko-KR"/>
          </a:p>
        </p:txBody>
      </p:sp>
    </p:spTree>
    <p:extLst>
      <p:ext uri="{BB962C8B-B14F-4D97-AF65-F5344CB8AC3E}">
        <p14:creationId xmlns:p14="http://schemas.microsoft.com/office/powerpoint/2010/main" val="3095554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D859E160-DF52-482E-9A32-35FF175F311A}" type="slidenum">
              <a:rPr lang="en-US" altLang="ko-KR"/>
              <a:pPr>
                <a:defRPr/>
              </a:pPr>
              <a:t>‹#›</a:t>
            </a:fld>
            <a:endParaRPr lang="en-US" altLang="ko-KR"/>
          </a:p>
        </p:txBody>
      </p:sp>
    </p:spTree>
    <p:extLst>
      <p:ext uri="{BB962C8B-B14F-4D97-AF65-F5344CB8AC3E}">
        <p14:creationId xmlns:p14="http://schemas.microsoft.com/office/powerpoint/2010/main" val="123410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r>
              <a:rPr lang="en-US" altLang="ko-KR"/>
              <a:t>Slide </a:t>
            </a:r>
            <a:fld id="{21441A0C-C57D-4516-B34F-2309C9E646E9}" type="slidenum">
              <a:rPr lang="en-US" altLang="ko-KR"/>
              <a:pPr>
                <a:defRPr/>
              </a:pPr>
              <a:t>‹#›</a:t>
            </a:fld>
            <a:endParaRPr lang="en-US" altLang="ko-KR"/>
          </a:p>
        </p:txBody>
      </p:sp>
    </p:spTree>
    <p:extLst>
      <p:ext uri="{BB962C8B-B14F-4D97-AF65-F5344CB8AC3E}">
        <p14:creationId xmlns:p14="http://schemas.microsoft.com/office/powerpoint/2010/main" val="4100359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r>
              <a:rPr lang="en-US" altLang="ko-KR"/>
              <a:t>Slide </a:t>
            </a:r>
            <a:fld id="{2D805F87-BCCF-42F5-9188-BD51E05EA456}" type="slidenum">
              <a:rPr lang="en-US" altLang="ko-KR"/>
              <a:pPr>
                <a:defRPr/>
              </a:pPr>
              <a:t>‹#›</a:t>
            </a:fld>
            <a:endParaRPr lang="en-US" altLang="ko-KR"/>
          </a:p>
        </p:txBody>
      </p:sp>
    </p:spTree>
    <p:extLst>
      <p:ext uri="{BB962C8B-B14F-4D97-AF65-F5344CB8AC3E}">
        <p14:creationId xmlns:p14="http://schemas.microsoft.com/office/powerpoint/2010/main" val="1506441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4DA6BC27-4499-400E-BDD3-C6B98AE23D05}" type="slidenum">
              <a:rPr lang="en-US" altLang="ko-KR"/>
              <a:pPr>
                <a:defRPr/>
              </a:pPr>
              <a:t>‹#›</a:t>
            </a:fld>
            <a:endParaRPr lang="en-US" altLang="ko-KR"/>
          </a:p>
        </p:txBody>
      </p:sp>
    </p:spTree>
    <p:extLst>
      <p:ext uri="{BB962C8B-B14F-4D97-AF65-F5344CB8AC3E}">
        <p14:creationId xmlns:p14="http://schemas.microsoft.com/office/powerpoint/2010/main" val="1240306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8FA62C2F-AD53-4A0F-BBCF-B06F179FED5E}" type="slidenum">
              <a:rPr lang="en-US" altLang="ko-KR"/>
              <a:pPr>
                <a:defRPr/>
              </a:pPr>
              <a:t>‹#›</a:t>
            </a:fld>
            <a:endParaRPr lang="en-US" altLang="ko-KR"/>
          </a:p>
        </p:txBody>
      </p:sp>
    </p:spTree>
    <p:extLst>
      <p:ext uri="{BB962C8B-B14F-4D97-AF65-F5344CB8AC3E}">
        <p14:creationId xmlns:p14="http://schemas.microsoft.com/office/powerpoint/2010/main" val="407079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endParaRPr lang="ko-KR" alt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ko-KR" altLang="en-US"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atin typeface="Times New Roman" pitchFamily="18" charset="0"/>
              </a:defRPr>
            </a:lvl1pPr>
          </a:lstStyle>
          <a:p>
            <a:pPr>
              <a:defRPr/>
            </a:pPr>
            <a:r>
              <a:rPr lang="en-US" altLang="ko-KR"/>
              <a:t>Slide </a:t>
            </a:r>
            <a:fld id="{FBD6C997-C9A3-42BA-B250-8B343656C6A9}" type="slidenum">
              <a:rPr lang="en-US" altLang="ko-KR"/>
              <a:pPr>
                <a:defRPr/>
              </a:pPr>
              <a:t>‹#›</a:t>
            </a:fld>
            <a:endParaRPr lang="en-US" altLang="ko-KR"/>
          </a:p>
        </p:txBody>
      </p:sp>
      <p:sp>
        <p:nvSpPr>
          <p:cNvPr id="1029" name="Rectangle 7"/>
          <p:cNvSpPr>
            <a:spLocks noChangeArrowheads="1"/>
          </p:cNvSpPr>
          <p:nvPr/>
        </p:nvSpPr>
        <p:spPr bwMode="auto">
          <a:xfrm>
            <a:off x="5786438" y="396875"/>
            <a:ext cx="27146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400" b="1" dirty="0">
                <a:latin typeface="Times New Roman" pitchFamily="18" charset="0"/>
              </a:rPr>
              <a:t>Doc: IEEE 802. </a:t>
            </a:r>
            <a:r>
              <a:rPr lang="en-US" altLang="ko-KR" sz="1400" b="1" dirty="0" smtClean="0">
                <a:latin typeface="Times New Roman" pitchFamily="18" charset="0"/>
              </a:rPr>
              <a:t>15-13-0446-01-0008 </a:t>
            </a:r>
            <a:endParaRPr lang="en-US" altLang="ko-KR" sz="1400" b="1" dirty="0">
              <a:latin typeface="Times New Roman" pitchFamily="18" charset="0"/>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dirty="0"/>
          </a:p>
        </p:txBody>
      </p:sp>
      <p:sp>
        <p:nvSpPr>
          <p:cNvPr id="103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7"/>
          <p:cNvSpPr>
            <a:spLocks noChangeArrowheads="1"/>
          </p:cNvSpPr>
          <p:nvPr/>
        </p:nvSpPr>
        <p:spPr bwMode="auto">
          <a:xfrm>
            <a:off x="517525" y="357188"/>
            <a:ext cx="9826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nchorCtr="1"/>
          <a:lstStyle/>
          <a:p>
            <a:pPr marL="0" lvl="4" algn="ctr"/>
            <a:r>
              <a:rPr lang="en-US" altLang="ko-KR" sz="1400" b="1">
                <a:latin typeface="Times New Roman" pitchFamily="18" charset="0"/>
              </a:rPr>
              <a:t>May 2013</a:t>
            </a:r>
          </a:p>
        </p:txBody>
      </p:sp>
      <p:sp>
        <p:nvSpPr>
          <p:cNvPr id="1034" name="Rectangle 7"/>
          <p:cNvSpPr>
            <a:spLocks noChangeArrowheads="1"/>
          </p:cNvSpPr>
          <p:nvPr userDrawn="1"/>
        </p:nvSpPr>
        <p:spPr bwMode="auto">
          <a:xfrm>
            <a:off x="5435600" y="6472238"/>
            <a:ext cx="3146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200" dirty="0" err="1" smtClean="0">
                <a:latin typeface="Times New Roman" pitchFamily="18" charset="0"/>
              </a:rPr>
              <a:t>Jeongseok</a:t>
            </a:r>
            <a:r>
              <a:rPr lang="en-US" altLang="ko-KR" sz="1200" baseline="0" dirty="0" smtClean="0">
                <a:latin typeface="Times New Roman" pitchFamily="18" charset="0"/>
              </a:rPr>
              <a:t> Yu</a:t>
            </a:r>
            <a:r>
              <a:rPr lang="en-US" altLang="ko-KR" sz="1200" dirty="0" smtClean="0">
                <a:latin typeface="Times New Roman" pitchFamily="18" charset="0"/>
              </a:rPr>
              <a:t> </a:t>
            </a:r>
            <a:r>
              <a:rPr lang="en-US" altLang="ko-KR" sz="1200" i="1" dirty="0">
                <a:latin typeface="Times New Roman" pitchFamily="18" charset="0"/>
              </a:rPr>
              <a:t>et al</a:t>
            </a:r>
            <a:r>
              <a:rPr lang="en-US" altLang="ko-KR" sz="1200" dirty="0">
                <a:latin typeface="Times New Roman" pitchFamily="18" charset="0"/>
              </a:rPr>
              <a:t>., </a:t>
            </a:r>
          </a:p>
          <a:p>
            <a:pPr marL="0" lvl="4" algn="r"/>
            <a:r>
              <a:rPr lang="en-US" altLang="ko-KR" sz="1200" dirty="0">
                <a:latin typeface="Times New Roman" pitchFamily="18" charset="0"/>
              </a:rPr>
              <a:t>Chung-</a:t>
            </a:r>
            <a:r>
              <a:rPr lang="en-US" altLang="ko-KR" sz="1200" dirty="0" err="1">
                <a:latin typeface="Times New Roman" pitchFamily="18" charset="0"/>
              </a:rPr>
              <a:t>Ang</a:t>
            </a:r>
            <a:r>
              <a:rPr lang="en-US" altLang="ko-KR" sz="1200" dirty="0">
                <a:latin typeface="Times New Roman" pitchFamily="18" charset="0"/>
              </a:rPr>
              <a:t> University</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ChangeArrowheads="1"/>
          </p:cNvSpPr>
          <p:nvPr/>
        </p:nvSpPr>
        <p:spPr bwMode="auto">
          <a:xfrm>
            <a:off x="77841" y="789158"/>
            <a:ext cx="899160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zh-CN" sz="1800" b="1" u="sng" dirty="0">
                <a:effectLst>
                  <a:outerShdw blurRad="38100" dist="38100" dir="2700000" algn="tl">
                    <a:srgbClr val="C0C0C0"/>
                  </a:outerShdw>
                </a:effectLst>
                <a:ea typeface="宋体" pitchFamily="2" charset="-122"/>
              </a:rPr>
              <a:t>Project: IEEE P802.15 Working Group for Wireless Personal Area Networks (WPANs)</a:t>
            </a:r>
            <a:endParaRPr lang="en-US" altLang="zh-CN" sz="1600" b="1" dirty="0">
              <a:ea typeface="宋体" pitchFamily="2" charset="-122"/>
            </a:endParaRPr>
          </a:p>
          <a:p>
            <a:pPr>
              <a:defRPr/>
            </a:pPr>
            <a:endParaRPr lang="en-US" altLang="zh-CN" sz="1600" dirty="0">
              <a:ea typeface="宋体" pitchFamily="2" charset="-122"/>
            </a:endParaRPr>
          </a:p>
          <a:p>
            <a:pPr>
              <a:defRPr/>
            </a:pPr>
            <a:r>
              <a:rPr lang="en-US" altLang="zh-CN" sz="1400" b="1" dirty="0">
                <a:ea typeface="宋体" pitchFamily="2" charset="-122"/>
              </a:rPr>
              <a:t>Submission Title:</a:t>
            </a:r>
            <a:r>
              <a:rPr lang="en-US" altLang="zh-CN" sz="1400" dirty="0">
                <a:ea typeface="宋体" pitchFamily="2" charset="-122"/>
              </a:rPr>
              <a:t> </a:t>
            </a:r>
            <a:r>
              <a:rPr lang="en-US" altLang="zh-CN" sz="1400" dirty="0" smtClean="0">
                <a:ea typeface="宋体" pitchFamily="2" charset="-122"/>
              </a:rPr>
              <a:t>[</a:t>
            </a:r>
            <a:r>
              <a:rPr lang="en-US" sz="1400" dirty="0" smtClean="0"/>
              <a:t>Technical Proposal for IEEE 802.15.8</a:t>
            </a:r>
            <a:r>
              <a:rPr lang="en-US" altLang="zh-CN" sz="1400" dirty="0" smtClean="0">
                <a:ea typeface="宋体" pitchFamily="2" charset="-122"/>
              </a:rPr>
              <a:t>]</a:t>
            </a:r>
            <a:r>
              <a:rPr lang="en-US" altLang="zh-CN" sz="1400" dirty="0">
                <a:ea typeface="宋体" pitchFamily="2" charset="-122"/>
              </a:rPr>
              <a:t>	</a:t>
            </a:r>
          </a:p>
          <a:p>
            <a:pPr>
              <a:defRPr/>
            </a:pPr>
            <a:r>
              <a:rPr lang="en-US" altLang="zh-CN" sz="1400" b="1" dirty="0">
                <a:ea typeface="宋体" pitchFamily="2" charset="-122"/>
              </a:rPr>
              <a:t>Date Submitted: </a:t>
            </a:r>
            <a:r>
              <a:rPr lang="en-US" altLang="zh-CN" sz="1400" dirty="0" smtClean="0">
                <a:ea typeface="宋体" pitchFamily="2" charset="-122"/>
              </a:rPr>
              <a:t>[May 6th, 2013]</a:t>
            </a:r>
            <a:r>
              <a:rPr lang="en-US" altLang="zh-CN" sz="1400" dirty="0">
                <a:ea typeface="宋体" pitchFamily="2" charset="-122"/>
              </a:rPr>
              <a:t>	</a:t>
            </a:r>
          </a:p>
          <a:p>
            <a:pPr>
              <a:defRPr/>
            </a:pPr>
            <a:r>
              <a:rPr lang="en-US" altLang="zh-CN" sz="1400" b="1" dirty="0" smtClean="0">
                <a:ea typeface="宋体" pitchFamily="2" charset="-122"/>
              </a:rPr>
              <a:t>Source:</a:t>
            </a:r>
            <a:r>
              <a:rPr lang="en-US" altLang="zh-CN" sz="1400" dirty="0">
                <a:ea typeface="宋体" pitchFamily="2" charset="-122"/>
              </a:rPr>
              <a:t> [</a:t>
            </a:r>
            <a:r>
              <a:rPr lang="en-US" altLang="zh-CN" sz="1400" dirty="0" err="1">
                <a:ea typeface="宋体" pitchFamily="2" charset="-122"/>
              </a:rPr>
              <a:t>Jeongseok</a:t>
            </a:r>
            <a:r>
              <a:rPr lang="en-US" altLang="zh-CN" sz="1400" dirty="0">
                <a:ea typeface="宋体" pitchFamily="2" charset="-122"/>
              </a:rPr>
              <a:t> Yu, </a:t>
            </a:r>
            <a:r>
              <a:rPr lang="en-US" altLang="zh-CN" sz="1400" dirty="0" err="1">
                <a:ea typeface="宋体" pitchFamily="2" charset="-122"/>
              </a:rPr>
              <a:t>Woongsoo</a:t>
            </a:r>
            <a:r>
              <a:rPr lang="en-US" altLang="zh-CN" sz="1400" dirty="0">
                <a:ea typeface="宋体" pitchFamily="2" charset="-122"/>
              </a:rPr>
              <a:t> Na, </a:t>
            </a:r>
            <a:r>
              <a:rPr lang="en-US" altLang="zh-CN" sz="1400" dirty="0" err="1">
                <a:ea typeface="宋体" pitchFamily="2" charset="-122"/>
              </a:rPr>
              <a:t>Hyoungchul</a:t>
            </a:r>
            <a:r>
              <a:rPr lang="en-US" altLang="zh-CN" sz="1400" dirty="0">
                <a:ea typeface="宋体" pitchFamily="2" charset="-122"/>
              </a:rPr>
              <a:t> </a:t>
            </a:r>
            <a:r>
              <a:rPr lang="en-US" altLang="zh-CN" sz="1400" dirty="0" err="1">
                <a:ea typeface="宋体" pitchFamily="2" charset="-122"/>
              </a:rPr>
              <a:t>Bae</a:t>
            </a:r>
            <a:r>
              <a:rPr lang="en-US" altLang="zh-CN" sz="1400" dirty="0">
                <a:ea typeface="宋体" pitchFamily="2" charset="-122"/>
              </a:rPr>
              <a:t>, </a:t>
            </a:r>
            <a:r>
              <a:rPr lang="en-US" altLang="zh-CN" sz="1400" dirty="0" err="1">
                <a:ea typeface="宋体" pitchFamily="2" charset="-122"/>
              </a:rPr>
              <a:t>Taejin</a:t>
            </a:r>
            <a:r>
              <a:rPr lang="en-US" altLang="zh-CN" sz="1400" dirty="0">
                <a:ea typeface="宋体" pitchFamily="2" charset="-122"/>
              </a:rPr>
              <a:t> Kim, </a:t>
            </a:r>
            <a:r>
              <a:rPr lang="en-US" altLang="zh-CN" sz="1400" dirty="0" err="1">
                <a:ea typeface="宋体" pitchFamily="2" charset="-122"/>
              </a:rPr>
              <a:t>Yunseong</a:t>
            </a:r>
            <a:r>
              <a:rPr lang="en-US" altLang="zh-CN" sz="1400" dirty="0">
                <a:ea typeface="宋体" pitchFamily="2" charset="-122"/>
              </a:rPr>
              <a:t> Lee, </a:t>
            </a:r>
            <a:r>
              <a:rPr lang="en-US" altLang="zh-CN" sz="1400" dirty="0" err="1">
                <a:ea typeface="宋体" pitchFamily="2" charset="-122"/>
              </a:rPr>
              <a:t>Juho</a:t>
            </a:r>
            <a:r>
              <a:rPr lang="en-US" altLang="zh-CN" sz="1400" dirty="0">
                <a:ea typeface="宋体" pitchFamily="2" charset="-122"/>
              </a:rPr>
              <a:t> Lee, </a:t>
            </a:r>
            <a:r>
              <a:rPr lang="en-US" altLang="zh-CN" sz="1400" dirty="0" err="1">
                <a:ea typeface="宋体" pitchFamily="2" charset="-122"/>
              </a:rPr>
              <a:t>Zeynep</a:t>
            </a:r>
            <a:r>
              <a:rPr lang="en-US" altLang="zh-CN" sz="1400" dirty="0">
                <a:ea typeface="宋体" pitchFamily="2" charset="-122"/>
              </a:rPr>
              <a:t> </a:t>
            </a:r>
            <a:r>
              <a:rPr lang="en-US" altLang="zh-CN" sz="1400" dirty="0" err="1">
                <a:ea typeface="宋体" pitchFamily="2" charset="-122"/>
              </a:rPr>
              <a:t>Vatandas</a:t>
            </a:r>
            <a:r>
              <a:rPr lang="en-US" altLang="zh-CN" sz="1400" dirty="0">
                <a:ea typeface="宋体" pitchFamily="2" charset="-122"/>
              </a:rPr>
              <a:t>, </a:t>
            </a:r>
            <a:r>
              <a:rPr lang="en-US" altLang="zh-CN" sz="1400" dirty="0" err="1">
                <a:ea typeface="宋体" pitchFamily="2" charset="-122"/>
              </a:rPr>
              <a:t>Sungrae</a:t>
            </a:r>
            <a:r>
              <a:rPr lang="en-US" altLang="zh-CN" sz="1400" dirty="0">
                <a:ea typeface="宋体" pitchFamily="2" charset="-122"/>
              </a:rPr>
              <a:t> Cho, and </a:t>
            </a:r>
            <a:r>
              <a:rPr lang="en-US" altLang="zh-CN" sz="1400" dirty="0" err="1">
                <a:ea typeface="宋体" pitchFamily="2" charset="-122"/>
              </a:rPr>
              <a:t>Junbeom</a:t>
            </a:r>
            <a:r>
              <a:rPr lang="en-US" altLang="zh-CN" sz="1400" dirty="0">
                <a:ea typeface="宋体" pitchFamily="2" charset="-122"/>
              </a:rPr>
              <a:t> </a:t>
            </a:r>
            <a:r>
              <a:rPr lang="en-US" altLang="zh-CN" sz="1400" dirty="0" err="1" smtClean="0">
                <a:ea typeface="宋体" pitchFamily="2" charset="-122"/>
              </a:rPr>
              <a:t>Hur</a:t>
            </a:r>
            <a:r>
              <a:rPr lang="en-US" altLang="zh-CN" sz="1400" dirty="0" smtClean="0">
                <a:ea typeface="宋体" pitchFamily="2" charset="-122"/>
              </a:rPr>
              <a:t>] </a:t>
            </a:r>
          </a:p>
          <a:p>
            <a:pPr>
              <a:defRPr/>
            </a:pPr>
            <a:r>
              <a:rPr lang="en-US" altLang="zh-CN" sz="1400" dirty="0" smtClean="0">
                <a:ea typeface="宋体" pitchFamily="2" charset="-122"/>
              </a:rPr>
              <a:t>Company [Chung-</a:t>
            </a:r>
            <a:r>
              <a:rPr lang="en-US" altLang="zh-CN" sz="1400" dirty="0" err="1" smtClean="0">
                <a:ea typeface="宋体" pitchFamily="2" charset="-122"/>
              </a:rPr>
              <a:t>Ang</a:t>
            </a:r>
            <a:r>
              <a:rPr lang="en-US" altLang="zh-CN" sz="1400" dirty="0" smtClean="0">
                <a:ea typeface="宋体" pitchFamily="2" charset="-122"/>
              </a:rPr>
              <a:t> University, Korea]</a:t>
            </a:r>
            <a:endParaRPr lang="en-US" altLang="zh-CN" sz="1400" dirty="0">
              <a:ea typeface="宋体" pitchFamily="2" charset="-122"/>
            </a:endParaRPr>
          </a:p>
          <a:p>
            <a:pPr>
              <a:defRPr/>
            </a:pPr>
            <a:r>
              <a:rPr lang="en-US" altLang="zh-CN" sz="1400" dirty="0" smtClean="0">
                <a:ea typeface="宋体" pitchFamily="2" charset="-122"/>
              </a:rPr>
              <a:t>E-Mail:[jsyu@uclab.re.kr, wsna@uclab.re.kr, hcbae@uclab.re.kr, tjkim@uclab.re.kr, yslee@uclab.re.kr, jhlee@uclab.re.kr, zvatandas@uclab.re.kr, srcho@cau.ac.kr</a:t>
            </a:r>
            <a:r>
              <a:rPr lang="en-US" altLang="zh-CN" sz="1400" dirty="0">
                <a:ea typeface="宋体" pitchFamily="2" charset="-122"/>
              </a:rPr>
              <a:t>, jbhur@cau.ac.kr</a:t>
            </a:r>
            <a:r>
              <a:rPr lang="en-US" altLang="zh-CN" sz="1400" dirty="0" smtClean="0">
                <a:ea typeface="宋体" pitchFamily="2" charset="-122"/>
              </a:rPr>
              <a:t>]</a:t>
            </a:r>
            <a:endParaRPr lang="en-US" altLang="zh-CN" sz="1400" dirty="0">
              <a:ea typeface="宋体" pitchFamily="2" charset="-122"/>
            </a:endParaRPr>
          </a:p>
          <a:p>
            <a:pPr>
              <a:spcBef>
                <a:spcPts val="600"/>
              </a:spcBef>
              <a:spcAft>
                <a:spcPts val="600"/>
              </a:spcAft>
              <a:defRPr/>
            </a:pPr>
            <a:r>
              <a:rPr lang="en-US" altLang="zh-CN" sz="1400" b="1" dirty="0">
                <a:ea typeface="宋体" pitchFamily="2" charset="-122"/>
              </a:rPr>
              <a:t>Re:</a:t>
            </a:r>
            <a:r>
              <a:rPr lang="en-US" altLang="zh-CN" sz="1400" dirty="0">
                <a:ea typeface="宋体" pitchFamily="2" charset="-122"/>
              </a:rPr>
              <a:t> </a:t>
            </a:r>
            <a:r>
              <a:rPr lang="en-US" altLang="zh-CN" sz="1400" dirty="0" smtClean="0">
                <a:ea typeface="宋体" pitchFamily="2" charset="-122"/>
              </a:rPr>
              <a:t>[</a:t>
            </a:r>
            <a:r>
              <a:rPr lang="en-US" altLang="ja-JP" sz="1400" dirty="0">
                <a:ea typeface="ＭＳ Ｐゴシック" pitchFamily="50" charset="-128"/>
              </a:rPr>
              <a:t>This is the original </a:t>
            </a:r>
            <a:r>
              <a:rPr lang="en-US" altLang="ja-JP" sz="1400" dirty="0" smtClean="0">
                <a:ea typeface="ＭＳ Ｐゴシック" pitchFamily="50" charset="-128"/>
              </a:rPr>
              <a:t>document</a:t>
            </a:r>
            <a:r>
              <a:rPr lang="en-US" altLang="zh-CN" sz="1400" dirty="0" smtClean="0">
                <a:ea typeface="宋体" pitchFamily="2" charset="-122"/>
              </a:rPr>
              <a:t>]</a:t>
            </a:r>
            <a:r>
              <a:rPr lang="en-US" altLang="zh-CN" sz="1600" dirty="0">
                <a:ea typeface="宋体" pitchFamily="2" charset="-122"/>
              </a:rPr>
              <a:t>	</a:t>
            </a:r>
          </a:p>
          <a:p>
            <a:pPr>
              <a:spcBef>
                <a:spcPts val="600"/>
              </a:spcBef>
              <a:spcAft>
                <a:spcPts val="600"/>
              </a:spcAft>
              <a:defRPr/>
            </a:pPr>
            <a:r>
              <a:rPr lang="en-US" altLang="zh-CN" sz="1400" b="1" dirty="0">
                <a:ea typeface="宋体" pitchFamily="2" charset="-122"/>
              </a:rPr>
              <a:t>Abstract</a:t>
            </a:r>
            <a:r>
              <a:rPr lang="en-US" altLang="zh-CN" sz="1400" b="1" dirty="0" smtClean="0">
                <a:ea typeface="宋体" pitchFamily="2" charset="-122"/>
              </a:rPr>
              <a:t>: </a:t>
            </a:r>
            <a:r>
              <a:rPr lang="en-US" altLang="zh-CN" sz="1400" dirty="0" smtClean="0">
                <a:ea typeface="宋体" pitchFamily="2" charset="-122"/>
              </a:rPr>
              <a:t>[</a:t>
            </a:r>
            <a:r>
              <a:rPr lang="en-US" sz="1400" dirty="0" smtClean="0"/>
              <a:t>Technical Proposal for IEEE 802.15.8</a:t>
            </a:r>
            <a:r>
              <a:rPr lang="en-US" altLang="zh-CN" sz="1400" dirty="0" smtClean="0">
                <a:ea typeface="宋体" pitchFamily="2" charset="-122"/>
              </a:rPr>
              <a:t>]</a:t>
            </a:r>
            <a:endParaRPr lang="en-US" altLang="zh-CN" sz="1400" dirty="0">
              <a:ea typeface="宋体" pitchFamily="2" charset="-122"/>
            </a:endParaRPr>
          </a:p>
          <a:p>
            <a:pPr>
              <a:spcBef>
                <a:spcPts val="600"/>
              </a:spcBef>
              <a:spcAft>
                <a:spcPts val="600"/>
              </a:spcAft>
              <a:defRPr/>
            </a:pPr>
            <a:r>
              <a:rPr lang="en-US" altLang="zh-CN" sz="1400" b="1" dirty="0">
                <a:ea typeface="宋体" pitchFamily="2" charset="-122"/>
              </a:rPr>
              <a:t>Purpose</a:t>
            </a:r>
            <a:r>
              <a:rPr lang="en-US" altLang="zh-CN" sz="1400" b="1" dirty="0" smtClean="0">
                <a:ea typeface="宋体" pitchFamily="2" charset="-122"/>
              </a:rPr>
              <a:t>: </a:t>
            </a:r>
            <a:r>
              <a:rPr lang="en-US" altLang="zh-CN" sz="1400" dirty="0" smtClean="0">
                <a:ea typeface="宋体" pitchFamily="2" charset="-122"/>
              </a:rPr>
              <a:t>[]</a:t>
            </a:r>
            <a:endParaRPr lang="en-US" altLang="zh-CN" sz="1400" dirty="0">
              <a:ea typeface="宋体" pitchFamily="2" charset="-122"/>
            </a:endParaRPr>
          </a:p>
          <a:p>
            <a:pPr>
              <a:defRPr/>
            </a:pPr>
            <a:r>
              <a:rPr lang="en-US" altLang="zh-CN" sz="1400" b="1" dirty="0" smtClean="0">
                <a:ea typeface="宋体" pitchFamily="2" charset="-122"/>
              </a:rPr>
              <a:t>Notice: </a:t>
            </a:r>
            <a:r>
              <a:rPr lang="en-US" altLang="zh-CN" sz="1400" dirty="0" smtClean="0">
                <a:ea typeface="宋体" pitchFamily="2" charset="-122"/>
              </a:rPr>
              <a:t>This </a:t>
            </a:r>
            <a:r>
              <a:rPr lang="en-US" altLang="zh-CN" sz="1400" dirty="0">
                <a:ea typeface="宋体" pitchFamily="2" charset="-122"/>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zh-CN" sz="1400" b="1" dirty="0" smtClean="0">
                <a:ea typeface="宋体" pitchFamily="2" charset="-122"/>
              </a:rPr>
              <a:t>Release: </a:t>
            </a:r>
            <a:r>
              <a:rPr lang="en-US" altLang="zh-CN" sz="1400" dirty="0" smtClean="0">
                <a:ea typeface="宋体" pitchFamily="2" charset="-122"/>
              </a:rPr>
              <a:t>The </a:t>
            </a:r>
            <a:r>
              <a:rPr lang="en-US" altLang="zh-CN" sz="1400" dirty="0">
                <a:ea typeface="宋体" pitchFamily="2" charset="-122"/>
              </a:rPr>
              <a:t>contributor acknowledges and accepts that this contribution becomes the property of IEEE and may be made publicly available by P802.15</a:t>
            </a:r>
            <a:r>
              <a:rPr lang="en-US" altLang="zh-CN" sz="1400" dirty="0" smtClean="0">
                <a:ea typeface="宋体" pitchFamily="2" charset="-122"/>
              </a:rPr>
              <a:t>.</a:t>
            </a:r>
            <a:endParaRPr lang="en-US" altLang="zh-CN" sz="1400" dirty="0">
              <a:ea typeface="宋体" pitchFamily="2" charset="-122"/>
            </a:endParaRPr>
          </a:p>
        </p:txBody>
      </p:sp>
    </p:spTree>
    <p:extLst>
      <p:ext uri="{BB962C8B-B14F-4D97-AF65-F5344CB8AC3E}">
        <p14:creationId xmlns:p14="http://schemas.microsoft.com/office/powerpoint/2010/main" val="3240616387"/>
      </p:ext>
    </p:extLst>
  </p:cSld>
  <p:clrMapOvr>
    <a:masterClrMapping/>
  </p:clrMapOvr>
  <mc:AlternateContent xmlns:mc="http://schemas.openxmlformats.org/markup-compatibility/2006" xmlns:p14="http://schemas.microsoft.com/office/powerpoint/2010/main">
    <mc:Choice Requires="p14">
      <p:transition spd="slow" p14:dur="2000" advTm="7397"/>
    </mc:Choice>
    <mc:Fallback xmlns="">
      <p:transition spd="slow" advTm="7397"/>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Reducing # of Routing Entries </a:t>
            </a:r>
            <a:r>
              <a:rPr lang="en-US" altLang="ko-KR" sz="2400" dirty="0">
                <a:ea typeface="굴림" charset="-127"/>
              </a:rPr>
              <a:t>(1/6)</a:t>
            </a:r>
            <a:endParaRPr lang="ko-KR" altLang="en-US" sz="2400" dirty="0"/>
          </a:p>
        </p:txBody>
      </p:sp>
      <p:sp>
        <p:nvSpPr>
          <p:cNvPr id="3" name="내용 개체 틀 2"/>
          <p:cNvSpPr>
            <a:spLocks noGrp="1"/>
          </p:cNvSpPr>
          <p:nvPr>
            <p:ph idx="1"/>
          </p:nvPr>
        </p:nvSpPr>
        <p:spPr/>
        <p:txBody>
          <a:bodyPr/>
          <a:lstStyle/>
          <a:p>
            <a:pPr algn="just"/>
            <a:r>
              <a:rPr lang="en-US" altLang="ko-KR" dirty="0" smtClean="0"/>
              <a:t>When </a:t>
            </a:r>
            <a:r>
              <a:rPr lang="en-US" altLang="ko-KR" dirty="0"/>
              <a:t>a </a:t>
            </a:r>
            <a:r>
              <a:rPr lang="en-US" altLang="ko-KR" dirty="0" smtClean="0"/>
              <a:t>PD is </a:t>
            </a:r>
            <a:r>
              <a:rPr lang="en-US" altLang="ko-KR" dirty="0"/>
              <a:t>full of routing </a:t>
            </a:r>
            <a:r>
              <a:rPr lang="en-US" altLang="ko-KR" dirty="0" smtClean="0"/>
              <a:t>entries due to memory constraints, </a:t>
            </a:r>
            <a:r>
              <a:rPr lang="en-US" altLang="ko-KR" dirty="0"/>
              <a:t>it </a:t>
            </a:r>
            <a:r>
              <a:rPr lang="en-US" altLang="ko-KR" dirty="0" smtClean="0"/>
              <a:t>chooses to remove an entry with the lowest hop count from it in </a:t>
            </a:r>
            <a:r>
              <a:rPr lang="en-US" altLang="ko-KR" dirty="0"/>
              <a:t>its routing </a:t>
            </a:r>
            <a:r>
              <a:rPr lang="en-US" altLang="ko-KR" dirty="0" smtClean="0"/>
              <a:t>table.</a:t>
            </a:r>
          </a:p>
          <a:p>
            <a:pPr algn="just"/>
            <a:r>
              <a:rPr lang="en-US" altLang="ko-KR" dirty="0" smtClean="0"/>
              <a:t>Then, it transmits </a:t>
            </a:r>
            <a:r>
              <a:rPr lang="en-US" altLang="ko-KR" dirty="0"/>
              <a:t>a MGNF </a:t>
            </a:r>
            <a:r>
              <a:rPr lang="en-US" altLang="ko-KR" dirty="0" smtClean="0"/>
              <a:t>(Notification type : 8) </a:t>
            </a:r>
            <a:r>
              <a:rPr lang="en-US" altLang="ko-KR" dirty="0"/>
              <a:t>to the </a:t>
            </a:r>
            <a:r>
              <a:rPr lang="en-US" altLang="ko-KR" dirty="0" smtClean="0"/>
              <a:t>chosen PD (the removed entry) and </a:t>
            </a:r>
            <a:r>
              <a:rPr lang="en-US" altLang="ko-KR" dirty="0"/>
              <a:t>sets </a:t>
            </a:r>
            <a:r>
              <a:rPr lang="en-US" altLang="ko-KR" dirty="0" smtClean="0"/>
              <a:t>timer.</a:t>
            </a:r>
          </a:p>
          <a:p>
            <a:pPr algn="just"/>
            <a:r>
              <a:rPr lang="en-US" altLang="ko-KR" dirty="0" smtClean="0"/>
              <a:t>When </a:t>
            </a:r>
            <a:r>
              <a:rPr lang="en-US" altLang="ko-KR" dirty="0"/>
              <a:t>the </a:t>
            </a:r>
            <a:r>
              <a:rPr lang="en-US" altLang="ko-KR" dirty="0" smtClean="0"/>
              <a:t>chosen PD </a:t>
            </a:r>
            <a:r>
              <a:rPr lang="en-US" altLang="ko-KR" dirty="0"/>
              <a:t>receives the </a:t>
            </a:r>
            <a:r>
              <a:rPr lang="en-US" altLang="ko-KR" dirty="0" smtClean="0"/>
              <a:t>MGNF (Notification type : 8), </a:t>
            </a:r>
            <a:r>
              <a:rPr lang="en-US" altLang="ko-KR" dirty="0"/>
              <a:t>it </a:t>
            </a:r>
            <a:r>
              <a:rPr lang="en-US" altLang="ko-KR" dirty="0" smtClean="0"/>
              <a:t>deletes the entry of </a:t>
            </a:r>
            <a:r>
              <a:rPr lang="en-US" altLang="ko-KR" dirty="0"/>
              <a:t>the </a:t>
            </a:r>
            <a:r>
              <a:rPr lang="en-US" altLang="ko-KR" dirty="0" smtClean="0"/>
              <a:t>sender PD from its routing table, </a:t>
            </a:r>
            <a:r>
              <a:rPr lang="en-US" altLang="ko-KR" dirty="0"/>
              <a:t>and </a:t>
            </a:r>
            <a:r>
              <a:rPr lang="en-US" altLang="ko-KR" dirty="0" smtClean="0"/>
              <a:t>tries to connect another member of the multicast group by sending an ACF.</a:t>
            </a:r>
          </a:p>
          <a:p>
            <a:pPr algn="just"/>
            <a:r>
              <a:rPr lang="en-US" altLang="ko-KR" dirty="0" smtClean="0"/>
              <a:t>If </a:t>
            </a:r>
            <a:r>
              <a:rPr lang="en-US" altLang="ko-KR" dirty="0"/>
              <a:t>a</a:t>
            </a:r>
            <a:r>
              <a:rPr lang="en-US" altLang="ko-KR" dirty="0" smtClean="0"/>
              <a:t> PD receives the </a:t>
            </a:r>
            <a:r>
              <a:rPr lang="en-US" altLang="ko-KR" dirty="0"/>
              <a:t>ACF, </a:t>
            </a:r>
            <a:r>
              <a:rPr lang="en-US" altLang="ko-KR" dirty="0" smtClean="0"/>
              <a:t>it replies with ARCF and </a:t>
            </a:r>
            <a:r>
              <a:rPr lang="en-US" altLang="ko-KR" dirty="0"/>
              <a:t>creates a new </a:t>
            </a:r>
            <a:r>
              <a:rPr lang="en-US" altLang="ko-KR" dirty="0" smtClean="0"/>
              <a:t>link.</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10</a:t>
            </a:fld>
            <a:endParaRPr lang="en-US" altLang="ko-KR"/>
          </a:p>
        </p:txBody>
      </p:sp>
    </p:spTree>
    <p:extLst>
      <p:ext uri="{BB962C8B-B14F-4D97-AF65-F5344CB8AC3E}">
        <p14:creationId xmlns:p14="http://schemas.microsoft.com/office/powerpoint/2010/main" val="6431093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Reducing # of Routing Entries </a:t>
            </a:r>
            <a:r>
              <a:rPr lang="en-US" altLang="ko-KR" sz="2400" dirty="0" smtClean="0">
                <a:ea typeface="굴림" charset="-127"/>
              </a:rPr>
              <a:t>(2/6</a:t>
            </a:r>
            <a:r>
              <a:rPr lang="en-US" altLang="ko-KR" sz="2400" dirty="0">
                <a:ea typeface="굴림" charset="-127"/>
              </a:rPr>
              <a:t>)</a:t>
            </a:r>
            <a:endParaRPr lang="ko-KR" altLang="en-US" sz="2400" dirty="0"/>
          </a:p>
        </p:txBody>
      </p:sp>
      <p:sp>
        <p:nvSpPr>
          <p:cNvPr id="37" name="내용 개체 틀 2"/>
          <p:cNvSpPr>
            <a:spLocks noGrp="1"/>
          </p:cNvSpPr>
          <p:nvPr>
            <p:ph idx="1"/>
          </p:nvPr>
        </p:nvSpPr>
        <p:spPr>
          <a:xfrm>
            <a:off x="685800" y="1556792"/>
            <a:ext cx="7772400" cy="4539208"/>
          </a:xfrm>
        </p:spPr>
        <p:txBody>
          <a:bodyPr/>
          <a:lstStyle/>
          <a:p>
            <a:r>
              <a:rPr lang="en-US" dirty="0" smtClean="0"/>
              <a:t>When S wants to break the link to B (due to routing entry full), </a:t>
            </a:r>
            <a:r>
              <a:rPr lang="en-US" dirty="0"/>
              <a:t>S</a:t>
            </a:r>
            <a:r>
              <a:rPr lang="en-US" dirty="0" smtClean="0"/>
              <a:t> transmits MGNF (Notification type : 8)</a:t>
            </a:r>
            <a:br>
              <a:rPr lang="en-US" dirty="0" smtClean="0"/>
            </a:br>
            <a:r>
              <a:rPr lang="en-US" dirty="0" smtClean="0"/>
              <a:t>to </a:t>
            </a:r>
            <a:r>
              <a:rPr lang="en-US" dirty="0"/>
              <a:t>B and sets a timer. </a:t>
            </a:r>
            <a:endParaRPr lang="en-US" dirty="0" smtClean="0"/>
          </a:p>
        </p:txBody>
      </p:sp>
      <p:sp>
        <p:nvSpPr>
          <p:cNvPr id="42" name="슬라이드 번호 개체 틀 3"/>
          <p:cNvSpPr>
            <a:spLocks noGrp="1"/>
          </p:cNvSpPr>
          <p:nvPr>
            <p:ph type="sldNum" sz="quarter" idx="10"/>
          </p:nvPr>
        </p:nvSpPr>
        <p:spPr>
          <a:xfrm>
            <a:off x="4344988" y="6475413"/>
            <a:ext cx="530225" cy="182562"/>
          </a:xfrm>
        </p:spPr>
        <p:txBody>
          <a:bodyPr/>
          <a:lstStyle/>
          <a:p>
            <a:pPr>
              <a:defRPr/>
            </a:pPr>
            <a:r>
              <a:rPr lang="en-US" altLang="ko-KR" smtClean="0"/>
              <a:t>Slide </a:t>
            </a:r>
            <a:fld id="{663B2C6A-A10B-4153-9678-0E313D0C0BBD}" type="slidenum">
              <a:rPr lang="en-US" altLang="ko-KR" smtClean="0"/>
              <a:pPr>
                <a:defRPr/>
              </a:pPr>
              <a:t>11</a:t>
            </a:fld>
            <a:endParaRPr lang="en-US" altLang="ko-KR"/>
          </a:p>
        </p:txBody>
      </p:sp>
      <p:graphicFrame>
        <p:nvGraphicFramePr>
          <p:cNvPr id="43" name="표 42"/>
          <p:cNvGraphicFramePr>
            <a:graphicFrameLocks noGrp="1"/>
          </p:cNvGraphicFramePr>
          <p:nvPr>
            <p:extLst/>
          </p:nvPr>
        </p:nvGraphicFramePr>
        <p:xfrm>
          <a:off x="539552" y="4567001"/>
          <a:ext cx="1333235" cy="1479248"/>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A</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r h="121899">
                <a:tc>
                  <a:txBody>
                    <a:bodyPr/>
                    <a:lstStyle/>
                    <a:p>
                      <a:pPr latinLnBrk="1"/>
                      <a:r>
                        <a:rPr lang="en-US" altLang="ko-KR" sz="1000" b="1" kern="1200" dirty="0" smtClean="0">
                          <a:solidFill>
                            <a:schemeClr val="tx1"/>
                          </a:solidFill>
                          <a:latin typeface="+mn-lt"/>
                          <a:ea typeface="+mn-ea"/>
                          <a:cs typeface="+mn-cs"/>
                        </a:rPr>
                        <a:t>B</a:t>
                      </a:r>
                      <a:endParaRPr lang="ko-KR" altLang="en-US" sz="1000" b="1" kern="1200" dirty="0">
                        <a:solidFill>
                          <a:schemeClr val="tx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r>
              <a:tr h="121899">
                <a:tc>
                  <a:txBody>
                    <a:bodyPr/>
                    <a:lstStyle/>
                    <a:p>
                      <a:pPr latinLnBrk="1"/>
                      <a:r>
                        <a:rPr lang="en-US" altLang="ko-KR" sz="1000" b="1" kern="1200" dirty="0" smtClean="0">
                          <a:solidFill>
                            <a:schemeClr val="dk1"/>
                          </a:solidFill>
                          <a:latin typeface="+mn-lt"/>
                          <a:ea typeface="+mn-ea"/>
                          <a:cs typeface="+mn-cs"/>
                        </a:rPr>
                        <a:t>C</a:t>
                      </a:r>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1899">
                <a:tc>
                  <a:txBody>
                    <a:bodyPr/>
                    <a:lstStyle/>
                    <a:p>
                      <a:pPr latinLnBrk="1"/>
                      <a:r>
                        <a:rPr lang="en-US" altLang="ko-KR" sz="1000" b="1" kern="1200" dirty="0" smtClean="0">
                          <a:solidFill>
                            <a:schemeClr val="tx1"/>
                          </a:solidFill>
                          <a:latin typeface="+mn-lt"/>
                          <a:ea typeface="+mn-ea"/>
                          <a:cs typeface="+mn-cs"/>
                        </a:rPr>
                        <a:t>D</a:t>
                      </a:r>
                      <a:endParaRPr lang="ko-KR" altLang="en-US" sz="1000" b="1" kern="1200" dirty="0">
                        <a:solidFill>
                          <a:schemeClr val="tx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r>
            </a:tbl>
          </a:graphicData>
        </a:graphic>
      </p:graphicFrame>
      <p:sp>
        <p:nvSpPr>
          <p:cNvPr id="44" name="오른쪽 화살표 43"/>
          <p:cNvSpPr/>
          <p:nvPr/>
        </p:nvSpPr>
        <p:spPr>
          <a:xfrm>
            <a:off x="5508104" y="4865985"/>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45" name="TextBox 82"/>
          <p:cNvSpPr txBox="1">
            <a:spLocks noChangeArrowheads="1"/>
          </p:cNvSpPr>
          <p:nvPr/>
        </p:nvSpPr>
        <p:spPr bwMode="auto">
          <a:xfrm>
            <a:off x="6222353" y="4752756"/>
            <a:ext cx="1903150"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MGNF (Type 8)</a:t>
            </a:r>
            <a:endParaRPr lang="ko-KR" altLang="en-US" dirty="0"/>
          </a:p>
        </p:txBody>
      </p:sp>
      <p:sp>
        <p:nvSpPr>
          <p:cNvPr id="50" name="타원 49"/>
          <p:cNvSpPr>
            <a:spLocks noChangeArrowheads="1"/>
          </p:cNvSpPr>
          <p:nvPr/>
        </p:nvSpPr>
        <p:spPr bwMode="auto">
          <a:xfrm>
            <a:off x="6662940" y="307748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S</a:t>
            </a:r>
            <a:endParaRPr lang="ko-KR" altLang="en-US" sz="1500" dirty="0">
              <a:solidFill>
                <a:schemeClr val="bg1"/>
              </a:solidFill>
            </a:endParaRPr>
          </a:p>
        </p:txBody>
      </p:sp>
      <p:sp>
        <p:nvSpPr>
          <p:cNvPr id="51" name="타원 50"/>
          <p:cNvSpPr>
            <a:spLocks noChangeArrowheads="1"/>
          </p:cNvSpPr>
          <p:nvPr/>
        </p:nvSpPr>
        <p:spPr bwMode="auto">
          <a:xfrm>
            <a:off x="6835625" y="4110504"/>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C</a:t>
            </a:r>
            <a:endParaRPr lang="ko-KR" altLang="en-US" sz="1500" dirty="0">
              <a:solidFill>
                <a:schemeClr val="bg1"/>
              </a:solidFill>
            </a:endParaRPr>
          </a:p>
        </p:txBody>
      </p:sp>
      <p:sp>
        <p:nvSpPr>
          <p:cNvPr id="52" name="타원 51"/>
          <p:cNvSpPr>
            <a:spLocks noChangeArrowheads="1"/>
          </p:cNvSpPr>
          <p:nvPr/>
        </p:nvSpPr>
        <p:spPr bwMode="auto">
          <a:xfrm>
            <a:off x="6744966" y="2026940"/>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sp>
        <p:nvSpPr>
          <p:cNvPr id="53" name="타원 52"/>
          <p:cNvSpPr>
            <a:spLocks noChangeArrowheads="1"/>
          </p:cNvSpPr>
          <p:nvPr/>
        </p:nvSpPr>
        <p:spPr bwMode="auto">
          <a:xfrm>
            <a:off x="5586280" y="323289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54" name="타원 53"/>
          <p:cNvSpPr>
            <a:spLocks noChangeArrowheads="1"/>
          </p:cNvSpPr>
          <p:nvPr/>
        </p:nvSpPr>
        <p:spPr bwMode="auto">
          <a:xfrm>
            <a:off x="7667977" y="2718214"/>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B</a:t>
            </a:r>
            <a:endParaRPr lang="ko-KR" altLang="en-US" sz="1500" dirty="0">
              <a:solidFill>
                <a:schemeClr val="bg1"/>
              </a:solidFill>
            </a:endParaRPr>
          </a:p>
        </p:txBody>
      </p:sp>
      <p:sp>
        <p:nvSpPr>
          <p:cNvPr id="56" name="오른쪽 화살표 55"/>
          <p:cNvSpPr/>
          <p:nvPr/>
        </p:nvSpPr>
        <p:spPr>
          <a:xfrm>
            <a:off x="5508104" y="5235188"/>
            <a:ext cx="647700" cy="142875"/>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57" name="TextBox 82"/>
          <p:cNvSpPr txBox="1">
            <a:spLocks noChangeArrowheads="1"/>
          </p:cNvSpPr>
          <p:nvPr/>
        </p:nvSpPr>
        <p:spPr bwMode="auto">
          <a:xfrm>
            <a:off x="6222353" y="5121959"/>
            <a:ext cx="76181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ACF</a:t>
            </a:r>
            <a:endParaRPr lang="ko-KR" altLang="en-US" dirty="0"/>
          </a:p>
        </p:txBody>
      </p:sp>
      <p:sp>
        <p:nvSpPr>
          <p:cNvPr id="60" name="오른쪽 화살표 59"/>
          <p:cNvSpPr/>
          <p:nvPr/>
        </p:nvSpPr>
        <p:spPr>
          <a:xfrm>
            <a:off x="5508104" y="5621169"/>
            <a:ext cx="647700" cy="142875"/>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61" name="TextBox 82"/>
          <p:cNvSpPr txBox="1">
            <a:spLocks noChangeArrowheads="1"/>
          </p:cNvSpPr>
          <p:nvPr/>
        </p:nvSpPr>
        <p:spPr bwMode="auto">
          <a:xfrm>
            <a:off x="6222353" y="5507940"/>
            <a:ext cx="92852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ARCF</a:t>
            </a:r>
            <a:endParaRPr lang="ko-KR" altLang="en-US" dirty="0"/>
          </a:p>
        </p:txBody>
      </p:sp>
      <p:sp>
        <p:nvSpPr>
          <p:cNvPr id="62" name="TextBox 74"/>
          <p:cNvSpPr txBox="1">
            <a:spLocks noChangeArrowheads="1"/>
          </p:cNvSpPr>
          <p:nvPr/>
        </p:nvSpPr>
        <p:spPr bwMode="auto">
          <a:xfrm>
            <a:off x="432627"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S’s</a:t>
            </a:r>
            <a:r>
              <a:rPr lang="ko-KR" altLang="en-US" sz="1400" dirty="0" smtClean="0"/>
              <a:t> </a:t>
            </a:r>
            <a:r>
              <a:rPr lang="en-US" altLang="ko-KR" sz="1400" dirty="0"/>
              <a:t>Routing Table</a:t>
            </a:r>
            <a:endParaRPr lang="ko-KR" altLang="en-US" sz="1400" dirty="0"/>
          </a:p>
        </p:txBody>
      </p:sp>
      <p:graphicFrame>
        <p:nvGraphicFramePr>
          <p:cNvPr id="69" name="표 68"/>
          <p:cNvGraphicFramePr>
            <a:graphicFrameLocks noGrp="1"/>
          </p:cNvGraphicFramePr>
          <p:nvPr>
            <p:extLst/>
          </p:nvPr>
        </p:nvGraphicFramePr>
        <p:xfrm>
          <a:off x="2104828" y="4567001"/>
          <a:ext cx="1333235" cy="747854"/>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S</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bl>
          </a:graphicData>
        </a:graphic>
      </p:graphicFrame>
      <p:sp>
        <p:nvSpPr>
          <p:cNvPr id="70" name="TextBox 74"/>
          <p:cNvSpPr txBox="1">
            <a:spLocks noChangeArrowheads="1"/>
          </p:cNvSpPr>
          <p:nvPr/>
        </p:nvSpPr>
        <p:spPr bwMode="auto">
          <a:xfrm>
            <a:off x="1997903" y="4192112"/>
            <a:ext cx="155876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A’s</a:t>
            </a:r>
            <a:r>
              <a:rPr lang="ko-KR" altLang="en-US" sz="1400" dirty="0" smtClean="0"/>
              <a:t> </a:t>
            </a:r>
            <a:r>
              <a:rPr lang="en-US" altLang="ko-KR" sz="1400" dirty="0"/>
              <a:t>Routing Table</a:t>
            </a:r>
            <a:endParaRPr lang="ko-KR" altLang="en-US" sz="1400" dirty="0"/>
          </a:p>
        </p:txBody>
      </p:sp>
      <p:graphicFrame>
        <p:nvGraphicFramePr>
          <p:cNvPr id="71" name="표 70"/>
          <p:cNvGraphicFramePr>
            <a:graphicFrameLocks noGrp="1"/>
          </p:cNvGraphicFramePr>
          <p:nvPr>
            <p:extLst/>
          </p:nvPr>
        </p:nvGraphicFramePr>
        <p:xfrm>
          <a:off x="3673130" y="4567001"/>
          <a:ext cx="1333235" cy="747854"/>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S</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bl>
          </a:graphicData>
        </a:graphic>
      </p:graphicFrame>
      <p:sp>
        <p:nvSpPr>
          <p:cNvPr id="72" name="TextBox 74"/>
          <p:cNvSpPr txBox="1">
            <a:spLocks noChangeArrowheads="1"/>
          </p:cNvSpPr>
          <p:nvPr/>
        </p:nvSpPr>
        <p:spPr bwMode="auto">
          <a:xfrm>
            <a:off x="3566205"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B’s</a:t>
            </a:r>
            <a:r>
              <a:rPr lang="ko-KR" altLang="en-US" sz="1400" dirty="0" smtClean="0"/>
              <a:t> </a:t>
            </a:r>
            <a:r>
              <a:rPr lang="en-US" altLang="ko-KR" sz="1400" dirty="0"/>
              <a:t>Routing Table</a:t>
            </a:r>
            <a:endParaRPr lang="ko-KR" altLang="en-US" sz="1400" dirty="0"/>
          </a:p>
        </p:txBody>
      </p:sp>
      <p:sp>
        <p:nvSpPr>
          <p:cNvPr id="27" name="오른쪽 화살표 19"/>
          <p:cNvSpPr/>
          <p:nvPr/>
        </p:nvSpPr>
        <p:spPr>
          <a:xfrm rot="16437378">
            <a:off x="6543229" y="2642491"/>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8" name="오른쪽 화살표 20"/>
          <p:cNvSpPr/>
          <p:nvPr/>
        </p:nvSpPr>
        <p:spPr>
          <a:xfrm rot="20323116">
            <a:off x="6999357" y="2995494"/>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9" name="오른쪽 화살표 21"/>
          <p:cNvSpPr/>
          <p:nvPr/>
        </p:nvSpPr>
        <p:spPr>
          <a:xfrm rot="4880789">
            <a:off x="6592515" y="3682191"/>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0" name="오른쪽 화살표 22"/>
          <p:cNvSpPr/>
          <p:nvPr/>
        </p:nvSpPr>
        <p:spPr>
          <a:xfrm rot="10372102">
            <a:off x="5969917" y="3243076"/>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Tree>
    <p:extLst>
      <p:ext uri="{BB962C8B-B14F-4D97-AF65-F5344CB8AC3E}">
        <p14:creationId xmlns:p14="http://schemas.microsoft.com/office/powerpoint/2010/main" val="23616613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Reducing # of Routing Entries </a:t>
            </a:r>
            <a:r>
              <a:rPr lang="en-US" altLang="ko-KR" sz="2400" dirty="0" smtClean="0">
                <a:ea typeface="굴림" charset="-127"/>
              </a:rPr>
              <a:t>(3/6</a:t>
            </a:r>
            <a:r>
              <a:rPr lang="en-US" altLang="ko-KR" sz="2400" dirty="0">
                <a:ea typeface="굴림" charset="-127"/>
              </a:rPr>
              <a:t>)</a:t>
            </a:r>
            <a:endParaRPr lang="ko-KR" altLang="en-US" sz="2400" dirty="0"/>
          </a:p>
        </p:txBody>
      </p:sp>
      <p:sp>
        <p:nvSpPr>
          <p:cNvPr id="3" name="내용 개체 틀 2"/>
          <p:cNvSpPr>
            <a:spLocks noGrp="1"/>
          </p:cNvSpPr>
          <p:nvPr>
            <p:ph idx="1"/>
          </p:nvPr>
        </p:nvSpPr>
        <p:spPr/>
        <p:txBody>
          <a:bodyPr/>
          <a:lstStyle/>
          <a:p>
            <a:r>
              <a:rPr lang="en-US" dirty="0"/>
              <a:t>When B receives the </a:t>
            </a:r>
            <a:r>
              <a:rPr lang="en-US" dirty="0" smtClean="0"/>
              <a:t>MGNF (Notification type : 8), </a:t>
            </a:r>
            <a:r>
              <a:rPr lang="en-US" dirty="0"/>
              <a:t>it breaks the </a:t>
            </a:r>
            <a:r>
              <a:rPr lang="en-US" dirty="0" smtClean="0"/>
              <a:t>link.</a:t>
            </a:r>
            <a:endParaRPr lang="ko-KR" altLang="en-US" dirty="0"/>
          </a:p>
          <a:p>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12</a:t>
            </a:fld>
            <a:endParaRPr lang="en-US" altLang="ko-KR"/>
          </a:p>
        </p:txBody>
      </p:sp>
      <p:sp>
        <p:nvSpPr>
          <p:cNvPr id="12" name="타원 11"/>
          <p:cNvSpPr>
            <a:spLocks noChangeArrowheads="1"/>
          </p:cNvSpPr>
          <p:nvPr/>
        </p:nvSpPr>
        <p:spPr bwMode="auto">
          <a:xfrm>
            <a:off x="6829457" y="411311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C</a:t>
            </a:r>
            <a:endParaRPr lang="ko-KR" altLang="en-US" sz="1500" dirty="0">
              <a:solidFill>
                <a:schemeClr val="bg1"/>
              </a:solidFill>
            </a:endParaRPr>
          </a:p>
        </p:txBody>
      </p:sp>
      <p:sp>
        <p:nvSpPr>
          <p:cNvPr id="13" name="타원 12"/>
          <p:cNvSpPr>
            <a:spLocks noChangeArrowheads="1"/>
          </p:cNvSpPr>
          <p:nvPr/>
        </p:nvSpPr>
        <p:spPr bwMode="auto">
          <a:xfrm>
            <a:off x="6738798" y="202955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sp>
        <p:nvSpPr>
          <p:cNvPr id="14" name="타원 13"/>
          <p:cNvSpPr>
            <a:spLocks noChangeArrowheads="1"/>
          </p:cNvSpPr>
          <p:nvPr/>
        </p:nvSpPr>
        <p:spPr bwMode="auto">
          <a:xfrm>
            <a:off x="5580112" y="3235506"/>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6" name="타원 15"/>
          <p:cNvSpPr>
            <a:spLocks noChangeArrowheads="1"/>
          </p:cNvSpPr>
          <p:nvPr/>
        </p:nvSpPr>
        <p:spPr bwMode="auto">
          <a:xfrm>
            <a:off x="7661809" y="272082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B</a:t>
            </a:r>
            <a:endParaRPr lang="ko-KR" altLang="en-US" sz="1500" dirty="0">
              <a:solidFill>
                <a:schemeClr val="bg1"/>
              </a:solidFill>
            </a:endParaRPr>
          </a:p>
        </p:txBody>
      </p:sp>
      <p:sp>
        <p:nvSpPr>
          <p:cNvPr id="17" name="타원 16"/>
          <p:cNvSpPr>
            <a:spLocks noChangeArrowheads="1"/>
          </p:cNvSpPr>
          <p:nvPr/>
        </p:nvSpPr>
        <p:spPr bwMode="auto">
          <a:xfrm>
            <a:off x="6656772" y="3080092"/>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S</a:t>
            </a:r>
            <a:endParaRPr lang="ko-KR" altLang="en-US" sz="1500" dirty="0">
              <a:solidFill>
                <a:schemeClr val="bg1"/>
              </a:solidFill>
            </a:endParaRPr>
          </a:p>
        </p:txBody>
      </p:sp>
      <p:sp>
        <p:nvSpPr>
          <p:cNvPr id="29" name="오른쪽 화살표 28"/>
          <p:cNvSpPr/>
          <p:nvPr/>
        </p:nvSpPr>
        <p:spPr>
          <a:xfrm>
            <a:off x="5508104" y="4865985"/>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0" name="TextBox 82"/>
          <p:cNvSpPr txBox="1">
            <a:spLocks noChangeArrowheads="1"/>
          </p:cNvSpPr>
          <p:nvPr/>
        </p:nvSpPr>
        <p:spPr bwMode="auto">
          <a:xfrm>
            <a:off x="6222353" y="4752756"/>
            <a:ext cx="1903150"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MGNF (Type 8)</a:t>
            </a:r>
            <a:endParaRPr lang="ko-KR" altLang="en-US" dirty="0"/>
          </a:p>
        </p:txBody>
      </p:sp>
      <p:sp>
        <p:nvSpPr>
          <p:cNvPr id="31" name="오른쪽 화살표 30"/>
          <p:cNvSpPr/>
          <p:nvPr/>
        </p:nvSpPr>
        <p:spPr>
          <a:xfrm>
            <a:off x="5508104" y="5235188"/>
            <a:ext cx="647700" cy="142875"/>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2" name="TextBox 82"/>
          <p:cNvSpPr txBox="1">
            <a:spLocks noChangeArrowheads="1"/>
          </p:cNvSpPr>
          <p:nvPr/>
        </p:nvSpPr>
        <p:spPr bwMode="auto">
          <a:xfrm>
            <a:off x="6222353" y="5121959"/>
            <a:ext cx="76181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ACF</a:t>
            </a:r>
            <a:endParaRPr lang="ko-KR" altLang="en-US" dirty="0"/>
          </a:p>
        </p:txBody>
      </p:sp>
      <p:sp>
        <p:nvSpPr>
          <p:cNvPr id="33" name="오른쪽 화살표 32"/>
          <p:cNvSpPr/>
          <p:nvPr/>
        </p:nvSpPr>
        <p:spPr>
          <a:xfrm>
            <a:off x="5508104" y="5621169"/>
            <a:ext cx="647700" cy="142875"/>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34" name="TextBox 82"/>
          <p:cNvSpPr txBox="1">
            <a:spLocks noChangeArrowheads="1"/>
          </p:cNvSpPr>
          <p:nvPr/>
        </p:nvSpPr>
        <p:spPr bwMode="auto">
          <a:xfrm>
            <a:off x="6222353" y="5507940"/>
            <a:ext cx="92852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ARCF</a:t>
            </a:r>
            <a:endParaRPr lang="ko-KR" altLang="en-US" dirty="0"/>
          </a:p>
        </p:txBody>
      </p:sp>
      <p:graphicFrame>
        <p:nvGraphicFramePr>
          <p:cNvPr id="39" name="표 38"/>
          <p:cNvGraphicFramePr>
            <a:graphicFrameLocks noGrp="1"/>
          </p:cNvGraphicFramePr>
          <p:nvPr>
            <p:extLst/>
          </p:nvPr>
        </p:nvGraphicFramePr>
        <p:xfrm>
          <a:off x="539552" y="4567001"/>
          <a:ext cx="1333235" cy="1479248"/>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A</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r h="121899">
                <a:tc>
                  <a:txBody>
                    <a:bodyPr/>
                    <a:lstStyle/>
                    <a:p>
                      <a:pPr latinLnBrk="1"/>
                      <a:r>
                        <a:rPr lang="en-US" altLang="ko-KR" sz="1000" b="1" kern="1200" dirty="0" smtClean="0">
                          <a:solidFill>
                            <a:srgbClr val="FF0000"/>
                          </a:solidFill>
                          <a:latin typeface="+mn-lt"/>
                          <a:ea typeface="+mn-ea"/>
                          <a:cs typeface="+mn-cs"/>
                        </a:rPr>
                        <a:t>B</a:t>
                      </a:r>
                      <a:endParaRPr lang="ko-KR" altLang="en-US" sz="1000" b="1" kern="1200" dirty="0">
                        <a:solidFill>
                          <a:srgbClr val="FF0000"/>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r>
              <a:tr h="121899">
                <a:tc>
                  <a:txBody>
                    <a:bodyPr/>
                    <a:lstStyle/>
                    <a:p>
                      <a:pPr latinLnBrk="1"/>
                      <a:r>
                        <a:rPr lang="en-US" altLang="ko-KR" sz="1000" b="1" kern="1200" dirty="0" smtClean="0">
                          <a:solidFill>
                            <a:schemeClr val="dk1"/>
                          </a:solidFill>
                          <a:latin typeface="+mn-lt"/>
                          <a:ea typeface="+mn-ea"/>
                          <a:cs typeface="+mn-cs"/>
                        </a:rPr>
                        <a:t>C</a:t>
                      </a:r>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1899">
                <a:tc>
                  <a:txBody>
                    <a:bodyPr/>
                    <a:lstStyle/>
                    <a:p>
                      <a:pPr latinLnBrk="1"/>
                      <a:r>
                        <a:rPr lang="en-US" altLang="ko-KR" sz="1000" b="1" kern="1200" dirty="0" smtClean="0">
                          <a:solidFill>
                            <a:schemeClr val="tx1"/>
                          </a:solidFill>
                          <a:latin typeface="+mn-lt"/>
                          <a:ea typeface="+mn-ea"/>
                          <a:cs typeface="+mn-cs"/>
                        </a:rPr>
                        <a:t>D</a:t>
                      </a:r>
                      <a:endParaRPr lang="ko-KR" altLang="en-US" sz="1000" b="1" kern="1200" dirty="0">
                        <a:solidFill>
                          <a:schemeClr val="tx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r>
            </a:tbl>
          </a:graphicData>
        </a:graphic>
      </p:graphicFrame>
      <p:sp>
        <p:nvSpPr>
          <p:cNvPr id="40" name="TextBox 74"/>
          <p:cNvSpPr txBox="1">
            <a:spLocks noChangeArrowheads="1"/>
          </p:cNvSpPr>
          <p:nvPr/>
        </p:nvSpPr>
        <p:spPr bwMode="auto">
          <a:xfrm>
            <a:off x="432627"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S’s</a:t>
            </a:r>
            <a:r>
              <a:rPr lang="ko-KR" altLang="en-US" sz="1400" dirty="0" smtClean="0"/>
              <a:t> </a:t>
            </a:r>
            <a:r>
              <a:rPr lang="en-US" altLang="ko-KR" sz="1400" dirty="0"/>
              <a:t>Routing Table</a:t>
            </a:r>
            <a:endParaRPr lang="ko-KR" altLang="en-US" sz="1400" dirty="0"/>
          </a:p>
        </p:txBody>
      </p:sp>
      <p:graphicFrame>
        <p:nvGraphicFramePr>
          <p:cNvPr id="41" name="표 40"/>
          <p:cNvGraphicFramePr>
            <a:graphicFrameLocks noGrp="1"/>
          </p:cNvGraphicFramePr>
          <p:nvPr>
            <p:extLst/>
          </p:nvPr>
        </p:nvGraphicFramePr>
        <p:xfrm>
          <a:off x="2104828" y="4567001"/>
          <a:ext cx="1333235" cy="747854"/>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S</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bl>
          </a:graphicData>
        </a:graphic>
      </p:graphicFrame>
      <p:sp>
        <p:nvSpPr>
          <p:cNvPr id="42" name="TextBox 74"/>
          <p:cNvSpPr txBox="1">
            <a:spLocks noChangeArrowheads="1"/>
          </p:cNvSpPr>
          <p:nvPr/>
        </p:nvSpPr>
        <p:spPr bwMode="auto">
          <a:xfrm>
            <a:off x="1997903" y="4192112"/>
            <a:ext cx="155876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A’s</a:t>
            </a:r>
            <a:r>
              <a:rPr lang="ko-KR" altLang="en-US" sz="1400" dirty="0" smtClean="0"/>
              <a:t> </a:t>
            </a:r>
            <a:r>
              <a:rPr lang="en-US" altLang="ko-KR" sz="1400" dirty="0"/>
              <a:t>Routing Table</a:t>
            </a:r>
            <a:endParaRPr lang="ko-KR" altLang="en-US" sz="1400" dirty="0"/>
          </a:p>
        </p:txBody>
      </p:sp>
      <p:graphicFrame>
        <p:nvGraphicFramePr>
          <p:cNvPr id="43" name="표 42"/>
          <p:cNvGraphicFramePr>
            <a:graphicFrameLocks noGrp="1"/>
          </p:cNvGraphicFramePr>
          <p:nvPr>
            <p:extLst/>
          </p:nvPr>
        </p:nvGraphicFramePr>
        <p:xfrm>
          <a:off x="3673130" y="4567001"/>
          <a:ext cx="1333235" cy="747854"/>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rgbClr val="FF0000"/>
                          </a:solidFill>
                          <a:latin typeface="+mn-lt"/>
                          <a:ea typeface="+mn-ea"/>
                          <a:cs typeface="+mn-cs"/>
                        </a:rPr>
                        <a:t>S</a:t>
                      </a:r>
                      <a:endParaRPr lang="ko-KR" altLang="en-US" sz="1000" b="1" kern="1200" dirty="0">
                        <a:solidFill>
                          <a:srgbClr val="FF0000"/>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bl>
          </a:graphicData>
        </a:graphic>
      </p:graphicFrame>
      <p:sp>
        <p:nvSpPr>
          <p:cNvPr id="44" name="TextBox 74"/>
          <p:cNvSpPr txBox="1">
            <a:spLocks noChangeArrowheads="1"/>
          </p:cNvSpPr>
          <p:nvPr/>
        </p:nvSpPr>
        <p:spPr bwMode="auto">
          <a:xfrm>
            <a:off x="3566205"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B’s</a:t>
            </a:r>
            <a:r>
              <a:rPr lang="ko-KR" altLang="en-US" sz="1400" dirty="0" smtClean="0"/>
              <a:t> </a:t>
            </a:r>
            <a:r>
              <a:rPr lang="en-US" altLang="ko-KR" sz="1400" dirty="0"/>
              <a:t>Routing Table</a:t>
            </a:r>
            <a:endParaRPr lang="ko-KR" altLang="en-US" sz="1400" dirty="0"/>
          </a:p>
        </p:txBody>
      </p:sp>
      <p:cxnSp>
        <p:nvCxnSpPr>
          <p:cNvPr id="28" name="직선 연결선 48"/>
          <p:cNvCxnSpPr>
            <a:stCxn id="17" idx="0"/>
          </p:cNvCxnSpPr>
          <p:nvPr/>
        </p:nvCxnSpPr>
        <p:spPr bwMode="auto">
          <a:xfrm flipV="1">
            <a:off x="6818771" y="2353548"/>
            <a:ext cx="82025" cy="72654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5" name="직선 연결선 48"/>
          <p:cNvCxnSpPr>
            <a:endCxn id="16" idx="3"/>
          </p:cNvCxnSpPr>
          <p:nvPr/>
        </p:nvCxnSpPr>
        <p:spPr bwMode="auto">
          <a:xfrm flipV="1">
            <a:off x="6991456" y="2997374"/>
            <a:ext cx="717801" cy="23813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6" name="직선 연결선 48"/>
          <p:cNvCxnSpPr/>
          <p:nvPr/>
        </p:nvCxnSpPr>
        <p:spPr bwMode="auto">
          <a:xfrm flipV="1">
            <a:off x="5904109" y="3235506"/>
            <a:ext cx="752663" cy="15541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7" name="직선 연결선 48"/>
          <p:cNvCxnSpPr>
            <a:stCxn id="12" idx="0"/>
          </p:cNvCxnSpPr>
          <p:nvPr/>
        </p:nvCxnSpPr>
        <p:spPr bwMode="auto">
          <a:xfrm flipH="1" flipV="1">
            <a:off x="6859783" y="3410974"/>
            <a:ext cx="131673" cy="702141"/>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15" name="Multiply 14"/>
          <p:cNvSpPr/>
          <p:nvPr/>
        </p:nvSpPr>
        <p:spPr bwMode="auto">
          <a:xfrm>
            <a:off x="7111791" y="2989614"/>
            <a:ext cx="389525" cy="328112"/>
          </a:xfrm>
          <a:prstGeom prst="mathMultiply">
            <a:avLst/>
          </a:prstGeom>
          <a:solidFill>
            <a:schemeClr val="accent2"/>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굴림" pitchFamily="50" charset="-127"/>
            </a:endParaRPr>
          </a:p>
        </p:txBody>
      </p:sp>
    </p:spTree>
    <p:extLst>
      <p:ext uri="{BB962C8B-B14F-4D97-AF65-F5344CB8AC3E}">
        <p14:creationId xmlns:p14="http://schemas.microsoft.com/office/powerpoint/2010/main" val="41576405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Reducing # of Routing Entries </a:t>
            </a:r>
            <a:r>
              <a:rPr lang="en-US" altLang="ko-KR" sz="2400" dirty="0" smtClean="0">
                <a:ea typeface="굴림" charset="-127"/>
              </a:rPr>
              <a:t>(4/6</a:t>
            </a:r>
            <a:r>
              <a:rPr lang="en-US" altLang="ko-KR" sz="2400" dirty="0">
                <a:ea typeface="굴림" charset="-127"/>
              </a:rPr>
              <a:t>)</a:t>
            </a:r>
            <a:endParaRPr lang="ko-KR" altLang="en-US" sz="2400" dirty="0"/>
          </a:p>
        </p:txBody>
      </p:sp>
      <p:sp>
        <p:nvSpPr>
          <p:cNvPr id="3" name="내용 개체 틀 2"/>
          <p:cNvSpPr>
            <a:spLocks noGrp="1"/>
          </p:cNvSpPr>
          <p:nvPr>
            <p:ph idx="1"/>
          </p:nvPr>
        </p:nvSpPr>
        <p:spPr/>
        <p:txBody>
          <a:bodyPr/>
          <a:lstStyle/>
          <a:p>
            <a:r>
              <a:rPr lang="en-US" dirty="0" smtClean="0"/>
              <a:t>Then, B transmits ACF</a:t>
            </a:r>
            <a:r>
              <a:rPr lang="en-US" dirty="0"/>
              <a:t>.  </a:t>
            </a:r>
            <a:endParaRPr lang="en-US" dirty="0" smtClean="0"/>
          </a:p>
          <a:p>
            <a:r>
              <a:rPr lang="en-US" dirty="0"/>
              <a:t>S</a:t>
            </a:r>
            <a:r>
              <a:rPr lang="en-US" dirty="0" smtClean="0"/>
              <a:t> </a:t>
            </a:r>
            <a:r>
              <a:rPr lang="en-US" dirty="0"/>
              <a:t>ignores B’s </a:t>
            </a:r>
            <a:r>
              <a:rPr lang="en-US" dirty="0" smtClean="0"/>
              <a:t>ACF because of PD S’s</a:t>
            </a:r>
            <a:br>
              <a:rPr lang="en-US" dirty="0" smtClean="0"/>
            </a:br>
            <a:r>
              <a:rPr lang="en-US" dirty="0" smtClean="0"/>
              <a:t>timer is not expired. </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13</a:t>
            </a:fld>
            <a:endParaRPr lang="en-US" altLang="ko-KR"/>
          </a:p>
        </p:txBody>
      </p:sp>
      <p:sp>
        <p:nvSpPr>
          <p:cNvPr id="16" name="타원 15"/>
          <p:cNvSpPr>
            <a:spLocks noChangeArrowheads="1"/>
          </p:cNvSpPr>
          <p:nvPr/>
        </p:nvSpPr>
        <p:spPr bwMode="auto">
          <a:xfrm>
            <a:off x="7661809" y="272082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B</a:t>
            </a:r>
            <a:endParaRPr lang="ko-KR" altLang="en-US" sz="1500" dirty="0">
              <a:solidFill>
                <a:schemeClr val="bg1"/>
              </a:solidFill>
            </a:endParaRPr>
          </a:p>
        </p:txBody>
      </p:sp>
      <p:sp>
        <p:nvSpPr>
          <p:cNvPr id="21" name="오른쪽 화살표 20"/>
          <p:cNvSpPr/>
          <p:nvPr/>
        </p:nvSpPr>
        <p:spPr>
          <a:xfrm rot="9640021">
            <a:off x="6996844" y="2996031"/>
            <a:ext cx="647700" cy="142875"/>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3" name="오른쪽 화살표 22"/>
          <p:cNvSpPr/>
          <p:nvPr/>
        </p:nvSpPr>
        <p:spPr>
          <a:xfrm rot="7240197">
            <a:off x="6796648" y="3507638"/>
            <a:ext cx="1220132" cy="142875"/>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8" name="오른쪽 화살표 27"/>
          <p:cNvSpPr/>
          <p:nvPr/>
        </p:nvSpPr>
        <p:spPr>
          <a:xfrm rot="12968044">
            <a:off x="6988148" y="2460274"/>
            <a:ext cx="754453" cy="142875"/>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18" name="오른쪽 화살표 17"/>
          <p:cNvSpPr/>
          <p:nvPr/>
        </p:nvSpPr>
        <p:spPr>
          <a:xfrm>
            <a:off x="5508104" y="4865985"/>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19" name="TextBox 82"/>
          <p:cNvSpPr txBox="1">
            <a:spLocks noChangeArrowheads="1"/>
          </p:cNvSpPr>
          <p:nvPr/>
        </p:nvSpPr>
        <p:spPr bwMode="auto">
          <a:xfrm>
            <a:off x="6222353" y="4752756"/>
            <a:ext cx="1903150"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MGNF (Type 8)</a:t>
            </a:r>
            <a:endParaRPr lang="ko-KR" altLang="en-US" dirty="0"/>
          </a:p>
        </p:txBody>
      </p:sp>
      <p:sp>
        <p:nvSpPr>
          <p:cNvPr id="20" name="오른쪽 화살표 19"/>
          <p:cNvSpPr/>
          <p:nvPr/>
        </p:nvSpPr>
        <p:spPr>
          <a:xfrm>
            <a:off x="5508104" y="5235188"/>
            <a:ext cx="647700" cy="142875"/>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2" name="TextBox 82"/>
          <p:cNvSpPr txBox="1">
            <a:spLocks noChangeArrowheads="1"/>
          </p:cNvSpPr>
          <p:nvPr/>
        </p:nvSpPr>
        <p:spPr bwMode="auto">
          <a:xfrm>
            <a:off x="6222353" y="5121959"/>
            <a:ext cx="76181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ACF</a:t>
            </a:r>
            <a:endParaRPr lang="ko-KR" altLang="en-US" dirty="0"/>
          </a:p>
        </p:txBody>
      </p:sp>
      <p:sp>
        <p:nvSpPr>
          <p:cNvPr id="29" name="오른쪽 화살표 28"/>
          <p:cNvSpPr/>
          <p:nvPr/>
        </p:nvSpPr>
        <p:spPr>
          <a:xfrm>
            <a:off x="5508104" y="5621169"/>
            <a:ext cx="647700" cy="142875"/>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30" name="TextBox 82"/>
          <p:cNvSpPr txBox="1">
            <a:spLocks noChangeArrowheads="1"/>
          </p:cNvSpPr>
          <p:nvPr/>
        </p:nvSpPr>
        <p:spPr bwMode="auto">
          <a:xfrm>
            <a:off x="6222353" y="5507940"/>
            <a:ext cx="92852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ARCF</a:t>
            </a:r>
            <a:endParaRPr lang="ko-KR" altLang="en-US" dirty="0"/>
          </a:p>
        </p:txBody>
      </p:sp>
      <p:cxnSp>
        <p:nvCxnSpPr>
          <p:cNvPr id="31" name="직선 연결선 30"/>
          <p:cNvCxnSpPr/>
          <p:nvPr/>
        </p:nvCxnSpPr>
        <p:spPr bwMode="auto">
          <a:xfrm flipV="1">
            <a:off x="6824939" y="2350937"/>
            <a:ext cx="82026" cy="72654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2" name="직선 연결선 31"/>
          <p:cNvCxnSpPr/>
          <p:nvPr/>
        </p:nvCxnSpPr>
        <p:spPr bwMode="auto">
          <a:xfrm>
            <a:off x="6824939" y="3401478"/>
            <a:ext cx="172685" cy="709026"/>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5" name="직선 연결선 34"/>
          <p:cNvCxnSpPr>
            <a:stCxn id="43" idx="6"/>
            <a:endCxn id="44" idx="2"/>
          </p:cNvCxnSpPr>
          <p:nvPr/>
        </p:nvCxnSpPr>
        <p:spPr bwMode="auto">
          <a:xfrm flipV="1">
            <a:off x="5904109" y="3242091"/>
            <a:ext cx="752663" cy="15541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41" name="타원 40"/>
          <p:cNvSpPr>
            <a:spLocks noChangeArrowheads="1"/>
          </p:cNvSpPr>
          <p:nvPr/>
        </p:nvSpPr>
        <p:spPr bwMode="auto">
          <a:xfrm>
            <a:off x="6829457" y="411311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C</a:t>
            </a:r>
            <a:endParaRPr lang="ko-KR" altLang="en-US" sz="1500" dirty="0">
              <a:solidFill>
                <a:schemeClr val="bg1"/>
              </a:solidFill>
            </a:endParaRPr>
          </a:p>
        </p:txBody>
      </p:sp>
      <p:sp>
        <p:nvSpPr>
          <p:cNvPr id="42" name="타원 41"/>
          <p:cNvSpPr>
            <a:spLocks noChangeArrowheads="1"/>
          </p:cNvSpPr>
          <p:nvPr/>
        </p:nvSpPr>
        <p:spPr bwMode="auto">
          <a:xfrm>
            <a:off x="6738798" y="202955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sp>
        <p:nvSpPr>
          <p:cNvPr id="43" name="타원 42"/>
          <p:cNvSpPr>
            <a:spLocks noChangeArrowheads="1"/>
          </p:cNvSpPr>
          <p:nvPr/>
        </p:nvSpPr>
        <p:spPr bwMode="auto">
          <a:xfrm>
            <a:off x="5580112" y="3235506"/>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44" name="타원 43"/>
          <p:cNvSpPr>
            <a:spLocks noChangeArrowheads="1"/>
          </p:cNvSpPr>
          <p:nvPr/>
        </p:nvSpPr>
        <p:spPr bwMode="auto">
          <a:xfrm>
            <a:off x="6656772" y="3080092"/>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S</a:t>
            </a:r>
            <a:endParaRPr lang="ko-KR" altLang="en-US" sz="1500" dirty="0">
              <a:solidFill>
                <a:schemeClr val="bg1"/>
              </a:solidFill>
            </a:endParaRPr>
          </a:p>
        </p:txBody>
      </p:sp>
      <p:graphicFrame>
        <p:nvGraphicFramePr>
          <p:cNvPr id="49" name="표 48"/>
          <p:cNvGraphicFramePr>
            <a:graphicFrameLocks noGrp="1"/>
          </p:cNvGraphicFramePr>
          <p:nvPr>
            <p:extLst/>
          </p:nvPr>
        </p:nvGraphicFramePr>
        <p:xfrm>
          <a:off x="539552" y="4567001"/>
          <a:ext cx="1333235" cy="1235450"/>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A</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r h="121899">
                <a:tc>
                  <a:txBody>
                    <a:bodyPr/>
                    <a:lstStyle/>
                    <a:p>
                      <a:pPr latinLnBrk="1"/>
                      <a:r>
                        <a:rPr lang="en-US" altLang="ko-KR" sz="1000" b="1" kern="1200" dirty="0" smtClean="0">
                          <a:solidFill>
                            <a:schemeClr val="dk1"/>
                          </a:solidFill>
                          <a:latin typeface="+mn-lt"/>
                          <a:ea typeface="+mn-ea"/>
                          <a:cs typeface="+mn-cs"/>
                        </a:rPr>
                        <a:t>C</a:t>
                      </a:r>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r>
              <a:tr h="121899">
                <a:tc>
                  <a:txBody>
                    <a:bodyPr/>
                    <a:lstStyle/>
                    <a:p>
                      <a:pPr latinLnBrk="1"/>
                      <a:r>
                        <a:rPr lang="en-US" altLang="ko-KR" sz="1000" b="1" kern="1200" dirty="0" smtClean="0">
                          <a:solidFill>
                            <a:schemeClr val="tx1"/>
                          </a:solidFill>
                          <a:latin typeface="+mn-lt"/>
                          <a:ea typeface="+mn-ea"/>
                          <a:cs typeface="+mn-cs"/>
                        </a:rPr>
                        <a:t>D</a:t>
                      </a:r>
                      <a:endParaRPr lang="ko-KR" altLang="en-US" sz="1000" b="1" kern="1200" dirty="0">
                        <a:solidFill>
                          <a:schemeClr val="tx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r>
            </a:tbl>
          </a:graphicData>
        </a:graphic>
      </p:graphicFrame>
      <p:sp>
        <p:nvSpPr>
          <p:cNvPr id="50" name="TextBox 74"/>
          <p:cNvSpPr txBox="1">
            <a:spLocks noChangeArrowheads="1"/>
          </p:cNvSpPr>
          <p:nvPr/>
        </p:nvSpPr>
        <p:spPr bwMode="auto">
          <a:xfrm>
            <a:off x="432627"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S’s</a:t>
            </a:r>
            <a:r>
              <a:rPr lang="ko-KR" altLang="en-US" sz="1400" dirty="0" smtClean="0"/>
              <a:t> </a:t>
            </a:r>
            <a:r>
              <a:rPr lang="en-US" altLang="ko-KR" sz="1400" dirty="0"/>
              <a:t>Routing Table</a:t>
            </a:r>
            <a:endParaRPr lang="ko-KR" altLang="en-US" sz="1400" dirty="0"/>
          </a:p>
        </p:txBody>
      </p:sp>
      <p:graphicFrame>
        <p:nvGraphicFramePr>
          <p:cNvPr id="51" name="표 50"/>
          <p:cNvGraphicFramePr>
            <a:graphicFrameLocks noGrp="1"/>
          </p:cNvGraphicFramePr>
          <p:nvPr>
            <p:extLst/>
          </p:nvPr>
        </p:nvGraphicFramePr>
        <p:xfrm>
          <a:off x="2104828" y="4567001"/>
          <a:ext cx="1333235" cy="747854"/>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S</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bl>
          </a:graphicData>
        </a:graphic>
      </p:graphicFrame>
      <p:sp>
        <p:nvSpPr>
          <p:cNvPr id="52" name="TextBox 74"/>
          <p:cNvSpPr txBox="1">
            <a:spLocks noChangeArrowheads="1"/>
          </p:cNvSpPr>
          <p:nvPr/>
        </p:nvSpPr>
        <p:spPr bwMode="auto">
          <a:xfrm>
            <a:off x="1997903" y="4192112"/>
            <a:ext cx="155876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A’s</a:t>
            </a:r>
            <a:r>
              <a:rPr lang="ko-KR" altLang="en-US" sz="1400" dirty="0" smtClean="0"/>
              <a:t> </a:t>
            </a:r>
            <a:r>
              <a:rPr lang="en-US" altLang="ko-KR" sz="1400" dirty="0"/>
              <a:t>Routing Table</a:t>
            </a:r>
            <a:endParaRPr lang="ko-KR" altLang="en-US" sz="1400" dirty="0"/>
          </a:p>
        </p:txBody>
      </p:sp>
      <p:graphicFrame>
        <p:nvGraphicFramePr>
          <p:cNvPr id="53" name="표 52"/>
          <p:cNvGraphicFramePr>
            <a:graphicFrameLocks noGrp="1"/>
          </p:cNvGraphicFramePr>
          <p:nvPr>
            <p:extLst/>
          </p:nvPr>
        </p:nvGraphicFramePr>
        <p:xfrm>
          <a:off x="3673130" y="4567001"/>
          <a:ext cx="1333235" cy="504056"/>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bl>
          </a:graphicData>
        </a:graphic>
      </p:graphicFrame>
      <p:sp>
        <p:nvSpPr>
          <p:cNvPr id="54" name="TextBox 74"/>
          <p:cNvSpPr txBox="1">
            <a:spLocks noChangeArrowheads="1"/>
          </p:cNvSpPr>
          <p:nvPr/>
        </p:nvSpPr>
        <p:spPr bwMode="auto">
          <a:xfrm>
            <a:off x="3566205"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B’s</a:t>
            </a:r>
            <a:r>
              <a:rPr lang="ko-KR" altLang="en-US" sz="1400" dirty="0" smtClean="0"/>
              <a:t> </a:t>
            </a:r>
            <a:r>
              <a:rPr lang="en-US" altLang="ko-KR" sz="1400" dirty="0"/>
              <a:t>Routing Table</a:t>
            </a:r>
            <a:endParaRPr lang="ko-KR" altLang="en-US" sz="1400" dirty="0"/>
          </a:p>
        </p:txBody>
      </p:sp>
    </p:spTree>
    <p:extLst>
      <p:ext uri="{BB962C8B-B14F-4D97-AF65-F5344CB8AC3E}">
        <p14:creationId xmlns:p14="http://schemas.microsoft.com/office/powerpoint/2010/main" val="14158333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Reducing # of Routing Entries </a:t>
            </a:r>
            <a:r>
              <a:rPr lang="en-US" altLang="ko-KR" sz="2400" dirty="0" smtClean="0">
                <a:ea typeface="굴림" charset="-127"/>
              </a:rPr>
              <a:t>(5/6</a:t>
            </a:r>
            <a:r>
              <a:rPr lang="en-US" altLang="ko-KR" sz="2400" dirty="0">
                <a:ea typeface="굴림" charset="-127"/>
              </a:rPr>
              <a:t>)</a:t>
            </a:r>
            <a:endParaRPr lang="ko-KR" altLang="en-US" sz="2400" dirty="0"/>
          </a:p>
        </p:txBody>
      </p:sp>
      <p:sp>
        <p:nvSpPr>
          <p:cNvPr id="3" name="내용 개체 틀 2"/>
          <p:cNvSpPr>
            <a:spLocks noGrp="1"/>
          </p:cNvSpPr>
          <p:nvPr>
            <p:ph idx="1"/>
          </p:nvPr>
        </p:nvSpPr>
        <p:spPr/>
        <p:txBody>
          <a:bodyPr/>
          <a:lstStyle/>
          <a:p>
            <a:r>
              <a:rPr lang="en-US" dirty="0"/>
              <a:t>A</a:t>
            </a:r>
            <a:r>
              <a:rPr lang="en-US" dirty="0" smtClean="0"/>
              <a:t> </a:t>
            </a:r>
            <a:r>
              <a:rPr lang="en-US" dirty="0"/>
              <a:t>receives the ACF and </a:t>
            </a:r>
            <a:r>
              <a:rPr lang="en-US" dirty="0" smtClean="0"/>
              <a:t>transmits MGNF (type 0) and ARCF </a:t>
            </a:r>
            <a:r>
              <a:rPr lang="en-US" dirty="0"/>
              <a:t>to B</a:t>
            </a:r>
            <a:r>
              <a:rPr lang="en-US" dirty="0" smtClean="0"/>
              <a:t>.</a:t>
            </a:r>
          </a:p>
          <a:p>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14</a:t>
            </a:fld>
            <a:endParaRPr lang="en-US" altLang="ko-KR"/>
          </a:p>
        </p:txBody>
      </p:sp>
      <p:sp>
        <p:nvSpPr>
          <p:cNvPr id="16" name="타원 15"/>
          <p:cNvSpPr>
            <a:spLocks noChangeArrowheads="1"/>
          </p:cNvSpPr>
          <p:nvPr/>
        </p:nvSpPr>
        <p:spPr bwMode="auto">
          <a:xfrm>
            <a:off x="7661809" y="272082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B</a:t>
            </a:r>
            <a:endParaRPr lang="ko-KR" altLang="en-US" sz="1500" dirty="0">
              <a:solidFill>
                <a:schemeClr val="bg1"/>
              </a:solidFill>
            </a:endParaRPr>
          </a:p>
        </p:txBody>
      </p:sp>
      <p:sp>
        <p:nvSpPr>
          <p:cNvPr id="18" name="오른쪽 화살표 17"/>
          <p:cNvSpPr/>
          <p:nvPr/>
        </p:nvSpPr>
        <p:spPr>
          <a:xfrm>
            <a:off x="5508104" y="4865985"/>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19" name="TextBox 82"/>
          <p:cNvSpPr txBox="1">
            <a:spLocks noChangeArrowheads="1"/>
          </p:cNvSpPr>
          <p:nvPr/>
        </p:nvSpPr>
        <p:spPr bwMode="auto">
          <a:xfrm>
            <a:off x="6222353" y="4752756"/>
            <a:ext cx="1903150"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MGNF (Type 8)</a:t>
            </a:r>
            <a:endParaRPr lang="ko-KR" altLang="en-US" dirty="0"/>
          </a:p>
        </p:txBody>
      </p:sp>
      <p:sp>
        <p:nvSpPr>
          <p:cNvPr id="20" name="오른쪽 화살표 19"/>
          <p:cNvSpPr/>
          <p:nvPr/>
        </p:nvSpPr>
        <p:spPr>
          <a:xfrm>
            <a:off x="5508104" y="5235188"/>
            <a:ext cx="647700" cy="142875"/>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2" name="TextBox 82"/>
          <p:cNvSpPr txBox="1">
            <a:spLocks noChangeArrowheads="1"/>
          </p:cNvSpPr>
          <p:nvPr/>
        </p:nvSpPr>
        <p:spPr bwMode="auto">
          <a:xfrm>
            <a:off x="6222353" y="5121959"/>
            <a:ext cx="76181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ACF</a:t>
            </a:r>
            <a:endParaRPr lang="ko-KR" altLang="en-US" dirty="0"/>
          </a:p>
        </p:txBody>
      </p:sp>
      <p:sp>
        <p:nvSpPr>
          <p:cNvPr id="29" name="오른쪽 화살표 28"/>
          <p:cNvSpPr/>
          <p:nvPr/>
        </p:nvSpPr>
        <p:spPr>
          <a:xfrm>
            <a:off x="5508104" y="5621169"/>
            <a:ext cx="647700" cy="142875"/>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30" name="TextBox 82"/>
          <p:cNvSpPr txBox="1">
            <a:spLocks noChangeArrowheads="1"/>
          </p:cNvSpPr>
          <p:nvPr/>
        </p:nvSpPr>
        <p:spPr bwMode="auto">
          <a:xfrm>
            <a:off x="6222353" y="5507940"/>
            <a:ext cx="92852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ARCF</a:t>
            </a:r>
            <a:endParaRPr lang="ko-KR" altLang="en-US" dirty="0"/>
          </a:p>
        </p:txBody>
      </p:sp>
      <p:cxnSp>
        <p:nvCxnSpPr>
          <p:cNvPr id="31" name="직선 연결선 30"/>
          <p:cNvCxnSpPr/>
          <p:nvPr/>
        </p:nvCxnSpPr>
        <p:spPr bwMode="auto">
          <a:xfrm flipV="1">
            <a:off x="6824939" y="2350937"/>
            <a:ext cx="82026" cy="72654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2" name="직선 연결선 31"/>
          <p:cNvCxnSpPr/>
          <p:nvPr/>
        </p:nvCxnSpPr>
        <p:spPr bwMode="auto">
          <a:xfrm>
            <a:off x="6824939" y="3401478"/>
            <a:ext cx="172685" cy="709026"/>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5" name="직선 연결선 34"/>
          <p:cNvCxnSpPr>
            <a:stCxn id="43" idx="6"/>
            <a:endCxn id="44" idx="2"/>
          </p:cNvCxnSpPr>
          <p:nvPr/>
        </p:nvCxnSpPr>
        <p:spPr bwMode="auto">
          <a:xfrm flipV="1">
            <a:off x="5904109" y="3242091"/>
            <a:ext cx="752663" cy="15541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41" name="타원 40"/>
          <p:cNvSpPr>
            <a:spLocks noChangeArrowheads="1"/>
          </p:cNvSpPr>
          <p:nvPr/>
        </p:nvSpPr>
        <p:spPr bwMode="auto">
          <a:xfrm>
            <a:off x="6829457" y="411311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C</a:t>
            </a:r>
            <a:endParaRPr lang="ko-KR" altLang="en-US" sz="1500" dirty="0">
              <a:solidFill>
                <a:schemeClr val="bg1"/>
              </a:solidFill>
            </a:endParaRPr>
          </a:p>
        </p:txBody>
      </p:sp>
      <p:sp>
        <p:nvSpPr>
          <p:cNvPr id="42" name="타원 41"/>
          <p:cNvSpPr>
            <a:spLocks noChangeArrowheads="1"/>
          </p:cNvSpPr>
          <p:nvPr/>
        </p:nvSpPr>
        <p:spPr bwMode="auto">
          <a:xfrm>
            <a:off x="6738798" y="202955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sp>
        <p:nvSpPr>
          <p:cNvPr id="43" name="타원 42"/>
          <p:cNvSpPr>
            <a:spLocks noChangeArrowheads="1"/>
          </p:cNvSpPr>
          <p:nvPr/>
        </p:nvSpPr>
        <p:spPr bwMode="auto">
          <a:xfrm>
            <a:off x="5580112" y="3235506"/>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44" name="타원 43"/>
          <p:cNvSpPr>
            <a:spLocks noChangeArrowheads="1"/>
          </p:cNvSpPr>
          <p:nvPr/>
        </p:nvSpPr>
        <p:spPr bwMode="auto">
          <a:xfrm>
            <a:off x="6656772" y="3080092"/>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S</a:t>
            </a:r>
            <a:endParaRPr lang="ko-KR" altLang="en-US" sz="1500" dirty="0">
              <a:solidFill>
                <a:schemeClr val="bg1"/>
              </a:solidFill>
            </a:endParaRPr>
          </a:p>
        </p:txBody>
      </p:sp>
      <p:graphicFrame>
        <p:nvGraphicFramePr>
          <p:cNvPr id="33" name="표 32"/>
          <p:cNvGraphicFramePr>
            <a:graphicFrameLocks noGrp="1"/>
          </p:cNvGraphicFramePr>
          <p:nvPr>
            <p:extLst/>
          </p:nvPr>
        </p:nvGraphicFramePr>
        <p:xfrm>
          <a:off x="539552" y="4567001"/>
          <a:ext cx="1333235" cy="1235450"/>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A</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r h="121899">
                <a:tc>
                  <a:txBody>
                    <a:bodyPr/>
                    <a:lstStyle/>
                    <a:p>
                      <a:pPr latinLnBrk="1"/>
                      <a:r>
                        <a:rPr lang="en-US" altLang="ko-KR" sz="1000" b="1" kern="1200" dirty="0" smtClean="0">
                          <a:solidFill>
                            <a:schemeClr val="dk1"/>
                          </a:solidFill>
                          <a:latin typeface="+mn-lt"/>
                          <a:ea typeface="+mn-ea"/>
                          <a:cs typeface="+mn-cs"/>
                        </a:rPr>
                        <a:t>C</a:t>
                      </a:r>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r>
              <a:tr h="121899">
                <a:tc>
                  <a:txBody>
                    <a:bodyPr/>
                    <a:lstStyle/>
                    <a:p>
                      <a:pPr latinLnBrk="1"/>
                      <a:r>
                        <a:rPr lang="en-US" altLang="ko-KR" sz="1000" b="1" kern="1200" dirty="0" smtClean="0">
                          <a:solidFill>
                            <a:schemeClr val="tx1"/>
                          </a:solidFill>
                          <a:latin typeface="+mn-lt"/>
                          <a:ea typeface="+mn-ea"/>
                          <a:cs typeface="+mn-cs"/>
                        </a:rPr>
                        <a:t>D</a:t>
                      </a:r>
                      <a:endParaRPr lang="ko-KR" altLang="en-US" sz="1000" b="1" kern="1200" dirty="0">
                        <a:solidFill>
                          <a:schemeClr val="tx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r>
            </a:tbl>
          </a:graphicData>
        </a:graphic>
      </p:graphicFrame>
      <p:sp>
        <p:nvSpPr>
          <p:cNvPr id="34" name="TextBox 74"/>
          <p:cNvSpPr txBox="1">
            <a:spLocks noChangeArrowheads="1"/>
          </p:cNvSpPr>
          <p:nvPr/>
        </p:nvSpPr>
        <p:spPr bwMode="auto">
          <a:xfrm>
            <a:off x="432627"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S’s</a:t>
            </a:r>
            <a:r>
              <a:rPr lang="ko-KR" altLang="en-US" sz="1400" dirty="0" smtClean="0"/>
              <a:t> </a:t>
            </a:r>
            <a:r>
              <a:rPr lang="en-US" altLang="ko-KR" sz="1400" dirty="0"/>
              <a:t>Routing Table</a:t>
            </a:r>
            <a:endParaRPr lang="ko-KR" altLang="en-US" sz="1400" dirty="0"/>
          </a:p>
        </p:txBody>
      </p:sp>
      <p:graphicFrame>
        <p:nvGraphicFramePr>
          <p:cNvPr id="36" name="표 35"/>
          <p:cNvGraphicFramePr>
            <a:graphicFrameLocks noGrp="1"/>
          </p:cNvGraphicFramePr>
          <p:nvPr>
            <p:extLst/>
          </p:nvPr>
        </p:nvGraphicFramePr>
        <p:xfrm>
          <a:off x="2104828" y="4567001"/>
          <a:ext cx="1333235" cy="747854"/>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S</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bl>
          </a:graphicData>
        </a:graphic>
      </p:graphicFrame>
      <p:sp>
        <p:nvSpPr>
          <p:cNvPr id="37" name="TextBox 74"/>
          <p:cNvSpPr txBox="1">
            <a:spLocks noChangeArrowheads="1"/>
          </p:cNvSpPr>
          <p:nvPr/>
        </p:nvSpPr>
        <p:spPr bwMode="auto">
          <a:xfrm>
            <a:off x="1997903" y="4192112"/>
            <a:ext cx="155876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A’s</a:t>
            </a:r>
            <a:r>
              <a:rPr lang="ko-KR" altLang="en-US" sz="1400" dirty="0" smtClean="0"/>
              <a:t> </a:t>
            </a:r>
            <a:r>
              <a:rPr lang="en-US" altLang="ko-KR" sz="1400" dirty="0"/>
              <a:t>Routing Table</a:t>
            </a:r>
            <a:endParaRPr lang="ko-KR" altLang="en-US" sz="1400" dirty="0"/>
          </a:p>
        </p:txBody>
      </p:sp>
      <p:graphicFrame>
        <p:nvGraphicFramePr>
          <p:cNvPr id="38" name="표 37"/>
          <p:cNvGraphicFramePr>
            <a:graphicFrameLocks noGrp="1"/>
          </p:cNvGraphicFramePr>
          <p:nvPr>
            <p:extLst/>
          </p:nvPr>
        </p:nvGraphicFramePr>
        <p:xfrm>
          <a:off x="3673130" y="4567001"/>
          <a:ext cx="1333235" cy="504056"/>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bl>
          </a:graphicData>
        </a:graphic>
      </p:graphicFrame>
      <p:sp>
        <p:nvSpPr>
          <p:cNvPr id="39" name="TextBox 74"/>
          <p:cNvSpPr txBox="1">
            <a:spLocks noChangeArrowheads="1"/>
          </p:cNvSpPr>
          <p:nvPr/>
        </p:nvSpPr>
        <p:spPr bwMode="auto">
          <a:xfrm>
            <a:off x="3566205"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B’s</a:t>
            </a:r>
            <a:r>
              <a:rPr lang="ko-KR" altLang="en-US" sz="1400" dirty="0" smtClean="0"/>
              <a:t> </a:t>
            </a:r>
            <a:r>
              <a:rPr lang="en-US" altLang="ko-KR" sz="1400" dirty="0"/>
              <a:t>Routing Table</a:t>
            </a:r>
            <a:endParaRPr lang="ko-KR" altLang="en-US" sz="1400" dirty="0"/>
          </a:p>
        </p:txBody>
      </p:sp>
      <p:sp>
        <p:nvSpPr>
          <p:cNvPr id="40" name="오른쪽 화살표 39"/>
          <p:cNvSpPr/>
          <p:nvPr/>
        </p:nvSpPr>
        <p:spPr>
          <a:xfrm rot="2242125">
            <a:off x="6988148" y="2460274"/>
            <a:ext cx="754453" cy="142875"/>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Tree>
    <p:extLst>
      <p:ext uri="{BB962C8B-B14F-4D97-AF65-F5344CB8AC3E}">
        <p14:creationId xmlns:p14="http://schemas.microsoft.com/office/powerpoint/2010/main" val="8035240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Reducing # of Routing Entries </a:t>
            </a:r>
            <a:r>
              <a:rPr lang="en-US" altLang="ko-KR" sz="2400" dirty="0" smtClean="0">
                <a:ea typeface="굴림" charset="-127"/>
              </a:rPr>
              <a:t>(6/6</a:t>
            </a:r>
            <a:r>
              <a:rPr lang="en-US" altLang="ko-KR" sz="2400" dirty="0">
                <a:ea typeface="굴림" charset="-127"/>
              </a:rPr>
              <a:t>)</a:t>
            </a:r>
            <a:endParaRPr lang="ko-KR" altLang="en-US" sz="2400" dirty="0"/>
          </a:p>
        </p:txBody>
      </p:sp>
      <p:sp>
        <p:nvSpPr>
          <p:cNvPr id="3" name="내용 개체 틀 2"/>
          <p:cNvSpPr>
            <a:spLocks noGrp="1"/>
          </p:cNvSpPr>
          <p:nvPr>
            <p:ph idx="1"/>
          </p:nvPr>
        </p:nvSpPr>
        <p:spPr/>
        <p:txBody>
          <a:bodyPr/>
          <a:lstStyle/>
          <a:p>
            <a:r>
              <a:rPr lang="en-US" dirty="0" smtClean="0"/>
              <a:t>Then, A and B create </a:t>
            </a:r>
            <a:r>
              <a:rPr lang="en-US" dirty="0"/>
              <a:t>a </a:t>
            </a:r>
            <a:r>
              <a:rPr lang="en-US" dirty="0" smtClean="0"/>
              <a:t>new link. </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15</a:t>
            </a:fld>
            <a:endParaRPr lang="en-US" altLang="ko-KR"/>
          </a:p>
        </p:txBody>
      </p:sp>
      <p:sp>
        <p:nvSpPr>
          <p:cNvPr id="18" name="오른쪽 화살표 17"/>
          <p:cNvSpPr/>
          <p:nvPr/>
        </p:nvSpPr>
        <p:spPr>
          <a:xfrm>
            <a:off x="5508104" y="4865985"/>
            <a:ext cx="647700" cy="14287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19" name="TextBox 82"/>
          <p:cNvSpPr txBox="1">
            <a:spLocks noChangeArrowheads="1"/>
          </p:cNvSpPr>
          <p:nvPr/>
        </p:nvSpPr>
        <p:spPr bwMode="auto">
          <a:xfrm>
            <a:off x="6222353" y="4752756"/>
            <a:ext cx="1903150"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MGNF (Type 8)</a:t>
            </a:r>
            <a:endParaRPr lang="ko-KR" altLang="en-US" dirty="0"/>
          </a:p>
        </p:txBody>
      </p:sp>
      <p:sp>
        <p:nvSpPr>
          <p:cNvPr id="20" name="오른쪽 화살표 19"/>
          <p:cNvSpPr/>
          <p:nvPr/>
        </p:nvSpPr>
        <p:spPr>
          <a:xfrm>
            <a:off x="5508104" y="5235188"/>
            <a:ext cx="647700" cy="142875"/>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2" name="TextBox 82"/>
          <p:cNvSpPr txBox="1">
            <a:spLocks noChangeArrowheads="1"/>
          </p:cNvSpPr>
          <p:nvPr/>
        </p:nvSpPr>
        <p:spPr bwMode="auto">
          <a:xfrm>
            <a:off x="6222353" y="5121959"/>
            <a:ext cx="76181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ACF</a:t>
            </a:r>
            <a:endParaRPr lang="ko-KR" altLang="en-US" dirty="0"/>
          </a:p>
        </p:txBody>
      </p:sp>
      <p:sp>
        <p:nvSpPr>
          <p:cNvPr id="29" name="오른쪽 화살표 28"/>
          <p:cNvSpPr/>
          <p:nvPr/>
        </p:nvSpPr>
        <p:spPr>
          <a:xfrm>
            <a:off x="5508104" y="5621169"/>
            <a:ext cx="647700" cy="142875"/>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30" name="TextBox 82"/>
          <p:cNvSpPr txBox="1">
            <a:spLocks noChangeArrowheads="1"/>
          </p:cNvSpPr>
          <p:nvPr/>
        </p:nvSpPr>
        <p:spPr bwMode="auto">
          <a:xfrm>
            <a:off x="6222353" y="5507940"/>
            <a:ext cx="92852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ARCF</a:t>
            </a:r>
            <a:endParaRPr lang="ko-KR" altLang="en-US" dirty="0"/>
          </a:p>
        </p:txBody>
      </p:sp>
      <p:cxnSp>
        <p:nvCxnSpPr>
          <p:cNvPr id="31" name="직선 연결선 30"/>
          <p:cNvCxnSpPr/>
          <p:nvPr/>
        </p:nvCxnSpPr>
        <p:spPr bwMode="auto">
          <a:xfrm flipV="1">
            <a:off x="6824939" y="2350937"/>
            <a:ext cx="82026" cy="72654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2" name="직선 연결선 31"/>
          <p:cNvCxnSpPr/>
          <p:nvPr/>
        </p:nvCxnSpPr>
        <p:spPr bwMode="auto">
          <a:xfrm>
            <a:off x="6824939" y="3401478"/>
            <a:ext cx="172685" cy="709026"/>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35" name="직선 연결선 34"/>
          <p:cNvCxnSpPr>
            <a:stCxn id="43" idx="6"/>
            <a:endCxn id="44" idx="2"/>
          </p:cNvCxnSpPr>
          <p:nvPr/>
        </p:nvCxnSpPr>
        <p:spPr bwMode="auto">
          <a:xfrm flipV="1">
            <a:off x="5904109" y="3242091"/>
            <a:ext cx="752663" cy="15541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43" name="타원 42"/>
          <p:cNvSpPr>
            <a:spLocks noChangeArrowheads="1"/>
          </p:cNvSpPr>
          <p:nvPr/>
        </p:nvSpPr>
        <p:spPr bwMode="auto">
          <a:xfrm>
            <a:off x="5580112" y="3235506"/>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44" name="타원 43"/>
          <p:cNvSpPr>
            <a:spLocks noChangeArrowheads="1"/>
          </p:cNvSpPr>
          <p:nvPr/>
        </p:nvSpPr>
        <p:spPr bwMode="auto">
          <a:xfrm>
            <a:off x="6656772" y="3080092"/>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S</a:t>
            </a:r>
            <a:endParaRPr lang="ko-KR" altLang="en-US" sz="1500" dirty="0">
              <a:solidFill>
                <a:schemeClr val="bg1"/>
              </a:solidFill>
            </a:endParaRPr>
          </a:p>
        </p:txBody>
      </p:sp>
      <p:cxnSp>
        <p:nvCxnSpPr>
          <p:cNvPr id="21" name="직선 연결선 20"/>
          <p:cNvCxnSpPr/>
          <p:nvPr/>
        </p:nvCxnSpPr>
        <p:spPr bwMode="auto">
          <a:xfrm>
            <a:off x="7015347" y="2306100"/>
            <a:ext cx="693910" cy="462173"/>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25" name="타원 24"/>
          <p:cNvSpPr>
            <a:spLocks noChangeArrowheads="1"/>
          </p:cNvSpPr>
          <p:nvPr/>
        </p:nvSpPr>
        <p:spPr bwMode="auto">
          <a:xfrm>
            <a:off x="6829457" y="411311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C</a:t>
            </a:r>
            <a:endParaRPr lang="ko-KR" altLang="en-US" sz="1500" dirty="0">
              <a:solidFill>
                <a:schemeClr val="bg1"/>
              </a:solidFill>
            </a:endParaRPr>
          </a:p>
        </p:txBody>
      </p:sp>
      <p:graphicFrame>
        <p:nvGraphicFramePr>
          <p:cNvPr id="34" name="표 33"/>
          <p:cNvGraphicFramePr>
            <a:graphicFrameLocks noGrp="1"/>
          </p:cNvGraphicFramePr>
          <p:nvPr>
            <p:extLst/>
          </p:nvPr>
        </p:nvGraphicFramePr>
        <p:xfrm>
          <a:off x="539552" y="4567001"/>
          <a:ext cx="1333235" cy="1235450"/>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dk1"/>
                          </a:solidFill>
                          <a:latin typeface="+mn-lt"/>
                          <a:ea typeface="+mn-ea"/>
                          <a:cs typeface="+mn-cs"/>
                        </a:rPr>
                        <a:t>A</a:t>
                      </a:r>
                      <a:endParaRPr lang="ko-KR" altLang="en-US" sz="1000" b="1" kern="1200" dirty="0">
                        <a:solidFill>
                          <a:schemeClr val="dk1"/>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r h="121899">
                <a:tc>
                  <a:txBody>
                    <a:bodyPr/>
                    <a:lstStyle/>
                    <a:p>
                      <a:pPr latinLnBrk="1"/>
                      <a:r>
                        <a:rPr lang="en-US" altLang="ko-KR" sz="1000" b="1" kern="1200" dirty="0" smtClean="0">
                          <a:solidFill>
                            <a:schemeClr val="dk1"/>
                          </a:solidFill>
                          <a:latin typeface="+mn-lt"/>
                          <a:ea typeface="+mn-ea"/>
                          <a:cs typeface="+mn-cs"/>
                        </a:rPr>
                        <a:t>C</a:t>
                      </a:r>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r>
              <a:tr h="121899">
                <a:tc>
                  <a:txBody>
                    <a:bodyPr/>
                    <a:lstStyle/>
                    <a:p>
                      <a:pPr latinLnBrk="1"/>
                      <a:r>
                        <a:rPr lang="en-US" altLang="ko-KR" sz="1000" b="1" kern="1200" dirty="0" smtClean="0">
                          <a:solidFill>
                            <a:schemeClr val="tx1"/>
                          </a:solidFill>
                          <a:latin typeface="+mn-lt"/>
                          <a:ea typeface="+mn-ea"/>
                          <a:cs typeface="+mn-cs"/>
                        </a:rPr>
                        <a:t>D</a:t>
                      </a:r>
                      <a:endParaRPr lang="ko-KR" altLang="en-US" sz="1000" b="1" kern="1200" dirty="0">
                        <a:solidFill>
                          <a:schemeClr val="tx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r>
            </a:tbl>
          </a:graphicData>
        </a:graphic>
      </p:graphicFrame>
      <p:sp>
        <p:nvSpPr>
          <p:cNvPr id="36" name="TextBox 74"/>
          <p:cNvSpPr txBox="1">
            <a:spLocks noChangeArrowheads="1"/>
          </p:cNvSpPr>
          <p:nvPr/>
        </p:nvSpPr>
        <p:spPr bwMode="auto">
          <a:xfrm>
            <a:off x="432627"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S’s</a:t>
            </a:r>
            <a:r>
              <a:rPr lang="ko-KR" altLang="en-US" sz="1400" dirty="0" smtClean="0"/>
              <a:t> </a:t>
            </a:r>
            <a:r>
              <a:rPr lang="en-US" altLang="ko-KR" sz="1400" dirty="0"/>
              <a:t>Routing Table</a:t>
            </a:r>
            <a:endParaRPr lang="ko-KR" altLang="en-US" sz="1400" dirty="0"/>
          </a:p>
        </p:txBody>
      </p:sp>
      <p:graphicFrame>
        <p:nvGraphicFramePr>
          <p:cNvPr id="37" name="표 36"/>
          <p:cNvGraphicFramePr>
            <a:graphicFrameLocks noGrp="1"/>
          </p:cNvGraphicFramePr>
          <p:nvPr>
            <p:extLst/>
          </p:nvPr>
        </p:nvGraphicFramePr>
        <p:xfrm>
          <a:off x="2104828" y="4567001"/>
          <a:ext cx="1333235" cy="991652"/>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121899">
                <a:tc>
                  <a:txBody>
                    <a:bodyPr/>
                    <a:lstStyle/>
                    <a:p>
                      <a:pPr latinLnBrk="1"/>
                      <a:r>
                        <a:rPr lang="en-US" altLang="ko-KR" sz="1000" b="1" kern="1200" dirty="0" smtClean="0">
                          <a:solidFill>
                            <a:schemeClr val="dk1"/>
                          </a:solidFill>
                          <a:latin typeface="+mn-lt"/>
                          <a:ea typeface="+mn-ea"/>
                          <a:cs typeface="+mn-cs"/>
                        </a:rPr>
                        <a:t>S</a:t>
                      </a:r>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lnB w="12700" cap="flat" cmpd="sng" algn="ctr">
                      <a:solidFill>
                        <a:schemeClr val="tx1"/>
                      </a:solidFill>
                      <a:prstDash val="solid"/>
                      <a:round/>
                      <a:headEnd type="none" w="med" len="med"/>
                      <a:tailEnd type="none" w="med" len="med"/>
                    </a:lnB>
                  </a:tcPr>
                </a:tc>
              </a:tr>
              <a:tr h="121899">
                <a:tc>
                  <a:txBody>
                    <a:bodyPr/>
                    <a:lstStyle/>
                    <a:p>
                      <a:pPr latinLnBrk="1"/>
                      <a:r>
                        <a:rPr lang="en-US" altLang="ko-KR" sz="1000" b="1" kern="1200" dirty="0" smtClean="0">
                          <a:solidFill>
                            <a:schemeClr val="tx2"/>
                          </a:solidFill>
                          <a:latin typeface="+mn-lt"/>
                          <a:ea typeface="+mn-ea"/>
                          <a:cs typeface="+mn-cs"/>
                        </a:rPr>
                        <a:t>B</a:t>
                      </a:r>
                      <a:endParaRPr lang="ko-KR" altLang="en-US" sz="1000" b="1" kern="1200" dirty="0">
                        <a:solidFill>
                          <a:schemeClr val="tx2"/>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c>
                  <a:txBody>
                    <a:bodyPr/>
                    <a:lstStyle/>
                    <a:p>
                      <a:pPr latinLnBrk="1"/>
                      <a:endParaRPr lang="ko-KR" altLang="en-US" sz="1000" b="1" kern="1200" dirty="0">
                        <a:solidFill>
                          <a:schemeClr val="dk1"/>
                        </a:solidFill>
                        <a:latin typeface="+mn-lt"/>
                        <a:ea typeface="+mn-ea"/>
                        <a:cs typeface="+mn-cs"/>
                      </a:endParaRPr>
                    </a:p>
                  </a:txBody>
                  <a:tcPr marL="91439" marR="91439" marT="45699" marB="45699">
                    <a:lnT w="12700" cap="flat" cmpd="sng" algn="ctr">
                      <a:solidFill>
                        <a:schemeClr val="tx1"/>
                      </a:solidFill>
                      <a:prstDash val="solid"/>
                      <a:round/>
                      <a:headEnd type="none" w="med" len="med"/>
                      <a:tailEnd type="none" w="med" len="med"/>
                    </a:lnT>
                  </a:tcPr>
                </a:tc>
              </a:tr>
            </a:tbl>
          </a:graphicData>
        </a:graphic>
      </p:graphicFrame>
      <p:sp>
        <p:nvSpPr>
          <p:cNvPr id="38" name="TextBox 74"/>
          <p:cNvSpPr txBox="1">
            <a:spLocks noChangeArrowheads="1"/>
          </p:cNvSpPr>
          <p:nvPr/>
        </p:nvSpPr>
        <p:spPr bwMode="auto">
          <a:xfrm>
            <a:off x="1997903" y="4192112"/>
            <a:ext cx="155876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A’s</a:t>
            </a:r>
            <a:r>
              <a:rPr lang="ko-KR" altLang="en-US" sz="1400" dirty="0" smtClean="0"/>
              <a:t> </a:t>
            </a:r>
            <a:r>
              <a:rPr lang="en-US" altLang="ko-KR" sz="1400" dirty="0"/>
              <a:t>Routing Table</a:t>
            </a:r>
            <a:endParaRPr lang="ko-KR" altLang="en-US" sz="1400" dirty="0"/>
          </a:p>
        </p:txBody>
      </p:sp>
      <p:graphicFrame>
        <p:nvGraphicFramePr>
          <p:cNvPr id="39" name="표 38"/>
          <p:cNvGraphicFramePr>
            <a:graphicFrameLocks noGrp="1"/>
          </p:cNvGraphicFramePr>
          <p:nvPr>
            <p:extLst/>
          </p:nvPr>
        </p:nvGraphicFramePr>
        <p:xfrm>
          <a:off x="3673130" y="4567001"/>
          <a:ext cx="1333235" cy="747854"/>
        </p:xfrm>
        <a:graphic>
          <a:graphicData uri="http://schemas.openxmlformats.org/drawingml/2006/table">
            <a:tbl>
              <a:tblPr firstRow="1" bandRow="1">
                <a:tableStyleId>{5940675A-B579-460E-94D1-54222C63F5DA}</a:tableStyleId>
              </a:tblPr>
              <a:tblGrid>
                <a:gridCol w="941403"/>
                <a:gridCol w="391832"/>
              </a:tblGrid>
              <a:tr h="504056">
                <a:tc>
                  <a:txBody>
                    <a:bodyPr/>
                    <a:lstStyle/>
                    <a:p>
                      <a:pPr latinLnBrk="1"/>
                      <a:r>
                        <a:rPr lang="en-US" altLang="ko-KR" sz="1100" kern="1200" dirty="0" smtClean="0"/>
                        <a:t>Destination address</a:t>
                      </a:r>
                      <a:endParaRPr lang="ko-KR" altLang="en-US" sz="1100" kern="1200" dirty="0">
                        <a:solidFill>
                          <a:schemeClr val="bg1"/>
                        </a:solidFill>
                        <a:latin typeface="+mn-lt"/>
                        <a:ea typeface="+mn-ea"/>
                        <a:cs typeface="+mn-cs"/>
                      </a:endParaRPr>
                    </a:p>
                  </a:txBody>
                  <a:tcPr marL="91439" marR="91439" marT="45699" marB="45699" anchor="ctr"/>
                </a:tc>
                <a:tc>
                  <a:txBody>
                    <a:bodyPr/>
                    <a:lstStyle/>
                    <a:p>
                      <a:pPr latinLnBrk="1"/>
                      <a:r>
                        <a:rPr lang="en-US" altLang="ko-KR" sz="1000" kern="1200" dirty="0" smtClean="0"/>
                        <a:t>…</a:t>
                      </a:r>
                      <a:endParaRPr lang="ko-KR" altLang="en-US" sz="1000" kern="1200" dirty="0">
                        <a:solidFill>
                          <a:schemeClr val="bg1"/>
                        </a:solidFill>
                        <a:latin typeface="+mn-lt"/>
                        <a:ea typeface="+mn-ea"/>
                        <a:cs typeface="+mn-cs"/>
                      </a:endParaRPr>
                    </a:p>
                  </a:txBody>
                  <a:tcPr marL="91439" marR="91439" marT="45699" marB="45699" anchor="ctr"/>
                </a:tc>
              </a:tr>
              <a:tr h="239187">
                <a:tc>
                  <a:txBody>
                    <a:bodyPr/>
                    <a:lstStyle/>
                    <a:p>
                      <a:pPr latinLnBrk="1"/>
                      <a:r>
                        <a:rPr lang="en-US" altLang="ko-KR" sz="1000" b="1" kern="1200" dirty="0" smtClean="0">
                          <a:solidFill>
                            <a:schemeClr val="tx2"/>
                          </a:solidFill>
                          <a:latin typeface="+mn-lt"/>
                          <a:ea typeface="+mn-ea"/>
                          <a:cs typeface="+mn-cs"/>
                        </a:rPr>
                        <a:t>A</a:t>
                      </a:r>
                      <a:endParaRPr lang="ko-KR" altLang="en-US" sz="1000" b="1" kern="1200" dirty="0">
                        <a:solidFill>
                          <a:schemeClr val="tx2"/>
                        </a:solidFill>
                        <a:latin typeface="+mn-lt"/>
                        <a:ea typeface="+mn-ea"/>
                        <a:cs typeface="+mn-cs"/>
                      </a:endParaRPr>
                    </a:p>
                  </a:txBody>
                  <a:tcPr marL="91439" marR="91439" marT="45699" marB="45699"/>
                </a:tc>
                <a:tc>
                  <a:txBody>
                    <a:bodyPr/>
                    <a:lstStyle/>
                    <a:p>
                      <a:pPr latinLnBrk="1"/>
                      <a:r>
                        <a:rPr lang="en-US" altLang="ko-KR" sz="1000" b="1" kern="1200" dirty="0" smtClean="0">
                          <a:solidFill>
                            <a:schemeClr val="dk1"/>
                          </a:solidFill>
                          <a:latin typeface="+mn-lt"/>
                          <a:ea typeface="+mn-ea"/>
                          <a:cs typeface="+mn-cs"/>
                        </a:rPr>
                        <a:t>…</a:t>
                      </a:r>
                      <a:endParaRPr lang="ko-KR" altLang="en-US" sz="1000" b="1" kern="1200" dirty="0">
                        <a:solidFill>
                          <a:schemeClr val="dk1"/>
                        </a:solidFill>
                        <a:latin typeface="+mn-lt"/>
                        <a:ea typeface="+mn-ea"/>
                        <a:cs typeface="+mn-cs"/>
                      </a:endParaRPr>
                    </a:p>
                  </a:txBody>
                  <a:tcPr marL="91439" marR="91439" marT="45699" marB="45699"/>
                </a:tc>
              </a:tr>
            </a:tbl>
          </a:graphicData>
        </a:graphic>
      </p:graphicFrame>
      <p:sp>
        <p:nvSpPr>
          <p:cNvPr id="40" name="TextBox 74"/>
          <p:cNvSpPr txBox="1">
            <a:spLocks noChangeArrowheads="1"/>
          </p:cNvSpPr>
          <p:nvPr/>
        </p:nvSpPr>
        <p:spPr bwMode="auto">
          <a:xfrm>
            <a:off x="3566205" y="4192112"/>
            <a:ext cx="157209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1400" dirty="0" smtClean="0"/>
              <a:t>B’s</a:t>
            </a:r>
            <a:r>
              <a:rPr lang="ko-KR" altLang="en-US" sz="1400" dirty="0" smtClean="0"/>
              <a:t> </a:t>
            </a:r>
            <a:r>
              <a:rPr lang="en-US" altLang="ko-KR" sz="1400" dirty="0"/>
              <a:t>Routing Table</a:t>
            </a:r>
            <a:endParaRPr lang="ko-KR" altLang="en-US" sz="1400" dirty="0"/>
          </a:p>
        </p:txBody>
      </p:sp>
      <p:sp>
        <p:nvSpPr>
          <p:cNvPr id="45" name="타원 44"/>
          <p:cNvSpPr>
            <a:spLocks noChangeArrowheads="1"/>
          </p:cNvSpPr>
          <p:nvPr/>
        </p:nvSpPr>
        <p:spPr bwMode="auto">
          <a:xfrm>
            <a:off x="6738798" y="202955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a:solidFill>
                  <a:schemeClr val="bg1"/>
                </a:solidFill>
              </a:rPr>
              <a:t>A</a:t>
            </a:r>
            <a:endParaRPr lang="ko-KR" altLang="en-US" sz="1500" dirty="0">
              <a:solidFill>
                <a:schemeClr val="bg1"/>
              </a:solidFill>
            </a:endParaRPr>
          </a:p>
        </p:txBody>
      </p:sp>
      <p:sp>
        <p:nvSpPr>
          <p:cNvPr id="46" name="타원 45"/>
          <p:cNvSpPr>
            <a:spLocks noChangeArrowheads="1"/>
          </p:cNvSpPr>
          <p:nvPr/>
        </p:nvSpPr>
        <p:spPr bwMode="auto">
          <a:xfrm>
            <a:off x="7661809" y="272082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B</a:t>
            </a:r>
            <a:endParaRPr lang="ko-KR" altLang="en-US" sz="1500" dirty="0">
              <a:solidFill>
                <a:schemeClr val="bg1"/>
              </a:solidFill>
            </a:endParaRPr>
          </a:p>
        </p:txBody>
      </p:sp>
    </p:spTree>
    <p:extLst>
      <p:ext uri="{BB962C8B-B14F-4D97-AF65-F5344CB8AC3E}">
        <p14:creationId xmlns:p14="http://schemas.microsoft.com/office/powerpoint/2010/main" val="42530424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Classification of  MGNF types</a:t>
            </a:r>
            <a:endParaRPr lang="ko-KR" altLang="en-US" dirty="0"/>
          </a:p>
        </p:txBody>
      </p:sp>
      <p:sp>
        <p:nvSpPr>
          <p:cNvPr id="3" name="내용 개체 틀 2"/>
          <p:cNvSpPr>
            <a:spLocks noGrp="1"/>
          </p:cNvSpPr>
          <p:nvPr>
            <p:ph idx="1"/>
          </p:nvPr>
        </p:nvSpPr>
        <p:spPr/>
        <p:txBody>
          <a:bodyPr/>
          <a:lstStyle/>
          <a:p>
            <a:r>
              <a:rPr lang="en-US" altLang="ko-KR" dirty="0" smtClean="0"/>
              <a:t>Duplicate response to the MGNF may cause traffic implosion, so we divided nodes into two types</a:t>
            </a:r>
          </a:p>
          <a:p>
            <a:pPr lvl="1"/>
            <a:r>
              <a:rPr lang="en-US" altLang="ko-KR" dirty="0" smtClean="0"/>
              <a:t>ACK-enabled MGNF transmission (Notification type = </a:t>
            </a:r>
            <a:r>
              <a:rPr lang="en-US" altLang="ko-KR" dirty="0"/>
              <a:t>2, 3, 4, 5, </a:t>
            </a:r>
            <a:r>
              <a:rPr lang="en-US" altLang="ko-KR" dirty="0" smtClean="0"/>
              <a:t>8)</a:t>
            </a:r>
          </a:p>
          <a:p>
            <a:pPr lvl="2"/>
            <a:r>
              <a:rPr lang="en-US" altLang="ko-KR" dirty="0" smtClean="0"/>
              <a:t>A source node transmitting a MGNF has to receive ACK frame. </a:t>
            </a:r>
          </a:p>
          <a:p>
            <a:pPr lvl="1"/>
            <a:r>
              <a:rPr lang="en-US" altLang="ko-KR" dirty="0" smtClean="0"/>
              <a:t>ACK-disabled MGNF transmission (Notification type = </a:t>
            </a:r>
            <a:r>
              <a:rPr lang="en-US" altLang="ko-KR" dirty="0"/>
              <a:t>0, 1, 6, </a:t>
            </a:r>
            <a:r>
              <a:rPr lang="en-US" altLang="ko-KR" dirty="0" smtClean="0"/>
              <a:t>7) </a:t>
            </a:r>
            <a:endParaRPr lang="en-US" altLang="ko-KR" dirty="0"/>
          </a:p>
          <a:p>
            <a:pPr lvl="2"/>
            <a:r>
              <a:rPr lang="en-US" altLang="ko-KR" dirty="0" smtClean="0"/>
              <a:t>ACK frame is not required </a:t>
            </a:r>
            <a:r>
              <a:rPr lang="en-US" altLang="ko-KR" dirty="0"/>
              <a:t>since </a:t>
            </a:r>
            <a:r>
              <a:rPr lang="en-US" altLang="ko-KR" dirty="0" smtClean="0"/>
              <a:t>MGNF with type </a:t>
            </a:r>
            <a:r>
              <a:rPr lang="en-US" altLang="ko-KR" dirty="0"/>
              <a:t>0, 1, 6, </a:t>
            </a:r>
            <a:r>
              <a:rPr lang="en-US" altLang="ko-KR" dirty="0" smtClean="0"/>
              <a:t>7 does not need to be reliably transmitted.</a:t>
            </a:r>
          </a:p>
          <a:p>
            <a:pPr lvl="2"/>
            <a:r>
              <a:rPr lang="en-US" altLang="ko-KR" dirty="0" smtClean="0"/>
              <a:t>Without those, multicast group management can still work OK.</a:t>
            </a:r>
          </a:p>
          <a:p>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16</a:t>
            </a:fld>
            <a:endParaRPr lang="en-US" altLang="ko-KR"/>
          </a:p>
        </p:txBody>
      </p:sp>
    </p:spTree>
    <p:extLst>
      <p:ext uri="{BB962C8B-B14F-4D97-AF65-F5344CB8AC3E}">
        <p14:creationId xmlns:p14="http://schemas.microsoft.com/office/powerpoint/2010/main" val="40047088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Selective Group </a:t>
            </a:r>
            <a:r>
              <a:rPr lang="en-US" altLang="ko-KR" dirty="0"/>
              <a:t>ACK technique for reliable multicast </a:t>
            </a:r>
            <a:r>
              <a:rPr lang="en-US" altLang="ko-KR" dirty="0" smtClean="0">
                <a:ea typeface="굴림" charset="-127"/>
              </a:rPr>
              <a:t>(1/</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a:xfrm>
            <a:off x="685800" y="1556792"/>
            <a:ext cx="7772400" cy="4539208"/>
          </a:xfrm>
        </p:spPr>
        <p:txBody>
          <a:bodyPr/>
          <a:lstStyle/>
          <a:p>
            <a:r>
              <a:rPr lang="en-GB" altLang="ko-KR" sz="1800" dirty="0" smtClean="0"/>
              <a:t>In the pre-proposal</a:t>
            </a:r>
          </a:p>
          <a:p>
            <a:pPr lvl="1"/>
            <a:r>
              <a:rPr lang="en-GB" altLang="ko-KR" sz="1800" dirty="0" smtClean="0"/>
              <a:t>We proposed bitmap based implicit ACK mechanism for reliable multicast.</a:t>
            </a:r>
          </a:p>
          <a:p>
            <a:pPr lvl="1"/>
            <a:r>
              <a:rPr lang="en-GB" altLang="ko-KR" sz="1800" dirty="0" smtClean="0"/>
              <a:t>If we use the implicit ACK mechanism, the transmitted frame becomes larger due to bitmap size (considering significant # of one-hop neighbours).</a:t>
            </a:r>
          </a:p>
          <a:p>
            <a:pPr lvl="1"/>
            <a:r>
              <a:rPr lang="en-GB" altLang="ko-KR" sz="1800" dirty="0" smtClean="0"/>
              <a:t>We propose a new reliable broadcast technique in order to resolve the above scenario.</a:t>
            </a:r>
            <a:endParaRPr lang="en-GB" altLang="ko-KR" sz="1800" dirty="0"/>
          </a:p>
          <a:p>
            <a:endParaRPr lang="en-GB" altLang="ko-KR" sz="1800" dirty="0" smtClean="0"/>
          </a:p>
          <a:p>
            <a:r>
              <a:rPr lang="en-GB" altLang="ko-KR" sz="1800" dirty="0" smtClean="0"/>
              <a:t>In the final proposal</a:t>
            </a:r>
          </a:p>
          <a:p>
            <a:pPr lvl="1"/>
            <a:r>
              <a:rPr lang="en-GB" altLang="ko-KR" sz="1800" dirty="0" smtClean="0"/>
              <a:t>We propose </a:t>
            </a:r>
            <a:r>
              <a:rPr lang="en-GB" altLang="ko-KR" sz="1800" dirty="0"/>
              <a:t>a </a:t>
            </a:r>
            <a:r>
              <a:rPr lang="en-GB" altLang="ko-KR" sz="1800" dirty="0" smtClean="0"/>
              <a:t>selective group </a:t>
            </a:r>
            <a:r>
              <a:rPr lang="en-GB" altLang="ko-KR" sz="1800" dirty="0"/>
              <a:t>ACK technique for reliable multicast to know whether the nodes receive </a:t>
            </a:r>
            <a:r>
              <a:rPr lang="en-GB" altLang="ko-KR" sz="1800" dirty="0" smtClean="0"/>
              <a:t>multicast </a:t>
            </a:r>
            <a:r>
              <a:rPr lang="en-GB" altLang="ko-KR" sz="1800" dirty="0"/>
              <a:t>d</a:t>
            </a:r>
            <a:r>
              <a:rPr lang="en-GB" altLang="ko-KR" sz="1800" dirty="0" smtClean="0"/>
              <a:t>ata </a:t>
            </a:r>
            <a:r>
              <a:rPr lang="en-GB" altLang="ko-KR" sz="1800" dirty="0"/>
              <a:t>f</a:t>
            </a:r>
            <a:r>
              <a:rPr lang="en-GB" altLang="ko-KR" sz="1800" dirty="0" smtClean="0"/>
              <a:t>rame </a:t>
            </a:r>
            <a:r>
              <a:rPr lang="en-GB" altLang="ko-KR" sz="1800" dirty="0"/>
              <a:t>fully or not</a:t>
            </a:r>
            <a:r>
              <a:rPr lang="en-GB" altLang="ko-KR" sz="1800" dirty="0" smtClean="0"/>
              <a:t>.</a:t>
            </a:r>
            <a:endParaRPr lang="en-US" sz="1800" dirty="0" smtClean="0"/>
          </a:p>
          <a:p>
            <a:pPr lvl="1"/>
            <a:r>
              <a:rPr lang="en-GB" altLang="ko-KR" sz="1800" dirty="0" smtClean="0"/>
              <a:t>When </a:t>
            </a:r>
            <a:r>
              <a:rPr lang="en-GB" altLang="ko-KR" sz="1800" dirty="0"/>
              <a:t>sender PD sends </a:t>
            </a:r>
            <a:r>
              <a:rPr lang="en-GB" altLang="ko-KR" sz="1800" dirty="0" smtClean="0"/>
              <a:t>a multicast </a:t>
            </a:r>
            <a:r>
              <a:rPr lang="en-GB" altLang="ko-KR" sz="1800" dirty="0"/>
              <a:t>d</a:t>
            </a:r>
            <a:r>
              <a:rPr lang="en-GB" altLang="ko-KR" sz="1800" dirty="0" smtClean="0"/>
              <a:t>ata frame</a:t>
            </a:r>
            <a:r>
              <a:rPr lang="en-GB" altLang="ko-KR" sz="1800" dirty="0"/>
              <a:t>, it chooses the </a:t>
            </a:r>
            <a:r>
              <a:rPr lang="en-GB" altLang="ko-KR" sz="1800" dirty="0" smtClean="0"/>
              <a:t>groups to acknowledge the frame </a:t>
            </a:r>
            <a:r>
              <a:rPr lang="en-GB" altLang="ko-KR" sz="1800" dirty="0"/>
              <a:t>in the multicast </a:t>
            </a:r>
            <a:r>
              <a:rPr lang="en-GB" altLang="ko-KR" sz="1800" dirty="0" smtClean="0"/>
              <a:t>group.</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17</a:t>
            </a:fld>
            <a:endParaRPr lang="en-US" altLang="ko-KR"/>
          </a:p>
        </p:txBody>
      </p:sp>
    </p:spTree>
    <p:extLst>
      <p:ext uri="{BB962C8B-B14F-4D97-AF65-F5344CB8AC3E}">
        <p14:creationId xmlns:p14="http://schemas.microsoft.com/office/powerpoint/2010/main" val="10027630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Selective Group </a:t>
            </a:r>
            <a:r>
              <a:rPr lang="en-US" altLang="ko-KR" dirty="0"/>
              <a:t>ACK technique for reliable multicast </a:t>
            </a:r>
            <a:r>
              <a:rPr lang="en-US" altLang="ko-KR" dirty="0" smtClean="0">
                <a:ea typeface="굴림" charset="-127"/>
              </a:rPr>
              <a:t>(2/</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p:txBody>
          <a:bodyPr/>
          <a:lstStyle/>
          <a:p>
            <a:pPr lvl="1"/>
            <a:r>
              <a:rPr lang="en-GB" altLang="ko-KR" dirty="0" smtClean="0"/>
              <a:t>To avoid the feedback implosion problem, a sender forms groups of nodes in its routing table.</a:t>
            </a:r>
          </a:p>
          <a:p>
            <a:pPr lvl="1"/>
            <a:r>
              <a:rPr lang="en-GB" altLang="ko-KR" dirty="0" smtClean="0"/>
              <a:t>Then</a:t>
            </a:r>
            <a:r>
              <a:rPr lang="en-GB" altLang="ko-KR" dirty="0"/>
              <a:t>, the sender transmits </a:t>
            </a:r>
            <a:r>
              <a:rPr lang="en-GB" altLang="ko-KR" dirty="0" smtClean="0"/>
              <a:t>multicast </a:t>
            </a:r>
            <a:r>
              <a:rPr lang="en-GB" altLang="ko-KR" dirty="0"/>
              <a:t>d</a:t>
            </a:r>
            <a:r>
              <a:rPr lang="en-GB" altLang="ko-KR" dirty="0" smtClean="0"/>
              <a:t>ata </a:t>
            </a:r>
            <a:r>
              <a:rPr lang="en-GB" altLang="ko-KR" dirty="0"/>
              <a:t>f</a:t>
            </a:r>
            <a:r>
              <a:rPr lang="en-GB" altLang="ko-KR" dirty="0" smtClean="0"/>
              <a:t>rame </a:t>
            </a:r>
            <a:r>
              <a:rPr lang="en-GB" altLang="ko-KR" dirty="0"/>
              <a:t>including the information of the group which sends </a:t>
            </a:r>
            <a:r>
              <a:rPr lang="en-GB" altLang="ko-KR" dirty="0" smtClean="0"/>
              <a:t>their </a:t>
            </a:r>
            <a:r>
              <a:rPr lang="en-GB" altLang="ko-KR" dirty="0"/>
              <a:t>B</a:t>
            </a:r>
            <a:r>
              <a:rPr lang="en-GB" altLang="ko-KR" dirty="0" smtClean="0"/>
              <a:t>lock </a:t>
            </a:r>
            <a:r>
              <a:rPr lang="en-GB" altLang="ko-KR" dirty="0"/>
              <a:t>ACK.</a:t>
            </a:r>
            <a:endParaRPr lang="ko-KR" altLang="ko-KR" dirty="0"/>
          </a:p>
          <a:p>
            <a:pPr lvl="1"/>
            <a:r>
              <a:rPr lang="en-GB" altLang="ko-KR" dirty="0"/>
              <a:t>When the nodes in the group receive all multicast data frames successfully, they transmit Block ACK to the sender by notifying that they received all frames </a:t>
            </a:r>
            <a:r>
              <a:rPr lang="en-GB" altLang="ko-KR" dirty="0" smtClean="0"/>
              <a:t>successfully.</a:t>
            </a:r>
            <a:endParaRPr lang="en-US" altLang="ko-KR" dirty="0"/>
          </a:p>
          <a:p>
            <a:pPr lvl="1"/>
            <a:r>
              <a:rPr lang="en-GB" altLang="ko-KR" dirty="0"/>
              <a:t>If they did not receive any data frame or they did not receive </a:t>
            </a:r>
            <a:r>
              <a:rPr lang="en-GB" altLang="ko-KR" dirty="0" smtClean="0"/>
              <a:t>it, </a:t>
            </a:r>
            <a:r>
              <a:rPr lang="en-GB" altLang="ko-KR" dirty="0"/>
              <a:t>they do not transmit Block ACK to the sender.</a:t>
            </a:r>
            <a:endParaRPr lang="en-US" altLang="ko-KR" dirty="0"/>
          </a:p>
          <a:p>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18</a:t>
            </a:fld>
            <a:endParaRPr lang="en-US" altLang="ko-KR"/>
          </a:p>
        </p:txBody>
      </p:sp>
    </p:spTree>
    <p:extLst>
      <p:ext uri="{BB962C8B-B14F-4D97-AF65-F5344CB8AC3E}">
        <p14:creationId xmlns:p14="http://schemas.microsoft.com/office/powerpoint/2010/main" val="13244550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(3/</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smtClean="0"/>
              <a:t>Sender S chooses the groups.</a:t>
            </a:r>
          </a:p>
          <a:p>
            <a:r>
              <a:rPr lang="en-US" altLang="ko-KR" dirty="0" smtClean="0"/>
              <a:t>In this example, the number of nodes in a group is 3.</a:t>
            </a:r>
          </a:p>
          <a:p>
            <a:r>
              <a:rPr lang="en-US" altLang="ko-KR" dirty="0" smtClean="0"/>
              <a:t>A,B,C are in group1, D,E,F are in group2 and G,H,I are in group3. </a:t>
            </a:r>
          </a:p>
          <a:p>
            <a:r>
              <a:rPr lang="en-US" altLang="ko-KR" dirty="0" smtClean="0"/>
              <a:t>S transmits </a:t>
            </a:r>
            <a:r>
              <a:rPr lang="en-US" altLang="ko-KR" dirty="0"/>
              <a:t>multicast data frame </a:t>
            </a:r>
            <a:r>
              <a:rPr lang="en-US" altLang="ko-KR" dirty="0" smtClean="0"/>
              <a:t>F1 notifying that group1 is responsible for the acknowledgement.</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19</a:t>
            </a:fld>
            <a:endParaRPr lang="en-US" altLang="ko-KR"/>
          </a:p>
        </p:txBody>
      </p:sp>
      <p:sp>
        <p:nvSpPr>
          <p:cNvPr id="5" name="타원 4"/>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7" name="타원 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8" name="타원 7"/>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12" name="타원 11"/>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13" name="타원 12"/>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14" name="타원 13"/>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5" name="타원 14"/>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16" name="타원 15"/>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17" name="타원 16"/>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17"/>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19" name="오른쪽 화살표 18"/>
          <p:cNvSpPr/>
          <p:nvPr/>
        </p:nvSpPr>
        <p:spPr>
          <a:xfrm rot="14593938">
            <a:off x="6328630" y="3094536"/>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0" name="오른쪽 화살표 19"/>
          <p:cNvSpPr/>
          <p:nvPr/>
        </p:nvSpPr>
        <p:spPr>
          <a:xfrm rot="17026374">
            <a:off x="6706917" y="3049305"/>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1" name="오른쪽 화살표 20"/>
          <p:cNvSpPr/>
          <p:nvPr/>
        </p:nvSpPr>
        <p:spPr>
          <a:xfrm rot="19538279">
            <a:off x="7008100" y="3248981"/>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2" name="오른쪽 화살표 21"/>
          <p:cNvSpPr/>
          <p:nvPr/>
        </p:nvSpPr>
        <p:spPr>
          <a:xfrm rot="545705">
            <a:off x="7086037" y="3632805"/>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3" name="오른쪽 화살표 22"/>
          <p:cNvSpPr/>
          <p:nvPr/>
        </p:nvSpPr>
        <p:spPr>
          <a:xfrm rot="2688146">
            <a:off x="6935803" y="3944998"/>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4" name="오른쪽 화살표 23"/>
          <p:cNvSpPr/>
          <p:nvPr/>
        </p:nvSpPr>
        <p:spPr>
          <a:xfrm rot="4897239">
            <a:off x="6635289" y="408427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5" name="오른쪽 화살표 24"/>
          <p:cNvSpPr/>
          <p:nvPr/>
        </p:nvSpPr>
        <p:spPr>
          <a:xfrm rot="7461617">
            <a:off x="6274955" y="4010659"/>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6" name="오른쪽 화살표 25"/>
          <p:cNvSpPr/>
          <p:nvPr/>
        </p:nvSpPr>
        <p:spPr>
          <a:xfrm rot="9686847">
            <a:off x="6064253" y="3738622"/>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7" name="오른쪽 화살표 26"/>
          <p:cNvSpPr/>
          <p:nvPr/>
        </p:nvSpPr>
        <p:spPr>
          <a:xfrm rot="12434568">
            <a:off x="6094169" y="3332168"/>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8" name="타원 27"/>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9" name="타원 28"/>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0" name="타원 29"/>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1" name="오른쪽 화살표 30"/>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2" name="오른쪽 화살표 31"/>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3"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34"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
        <p:nvSpPr>
          <p:cNvPr id="35" name="TextBox 81"/>
          <p:cNvSpPr txBox="1">
            <a:spLocks noChangeArrowheads="1"/>
          </p:cNvSpPr>
          <p:nvPr/>
        </p:nvSpPr>
        <p:spPr bwMode="auto">
          <a:xfrm>
            <a:off x="801711" y="5794859"/>
            <a:ext cx="5958682" cy="37959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z="2800" baseline="30000" dirty="0" smtClean="0"/>
              <a:t>*</a:t>
            </a:r>
            <a:r>
              <a:rPr lang="en-US" altLang="ko-KR" dirty="0" smtClean="0"/>
              <a:t>The order of frames to be transmitted is F1, F2, and F3.</a:t>
            </a:r>
            <a:endParaRPr lang="ko-KR" altLang="en-US" dirty="0"/>
          </a:p>
        </p:txBody>
      </p:sp>
    </p:spTree>
    <p:extLst>
      <p:ext uri="{BB962C8B-B14F-4D97-AF65-F5344CB8AC3E}">
        <p14:creationId xmlns:p14="http://schemas.microsoft.com/office/powerpoint/2010/main" val="1560130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37985F6C-8C07-4262-8C70-31C5388C8E4E}" type="slidenum">
              <a:rPr lang="en-US" altLang="ko-KR" smtClean="0">
                <a:latin typeface="Times New Roman" pitchFamily="18" charset="0"/>
              </a:rPr>
              <a:pPr/>
              <a:t>2</a:t>
            </a:fld>
            <a:endParaRPr lang="en-US" altLang="ko-KR" smtClean="0">
              <a:latin typeface="Times New Roman" pitchFamily="18" charset="0"/>
            </a:endParaRPr>
          </a:p>
        </p:txBody>
      </p:sp>
      <p:sp>
        <p:nvSpPr>
          <p:cNvPr id="2051" name="Rectangle 2"/>
          <p:cNvSpPr>
            <a:spLocks noGrp="1" noChangeArrowheads="1"/>
          </p:cNvSpPr>
          <p:nvPr>
            <p:ph type="ctrTitle"/>
          </p:nvPr>
        </p:nvSpPr>
        <p:spPr>
          <a:xfrm>
            <a:off x="1042988" y="1989138"/>
            <a:ext cx="7072312" cy="1143000"/>
          </a:xfrm>
        </p:spPr>
        <p:txBody>
          <a:bodyPr/>
          <a:lstStyle/>
          <a:p>
            <a:r>
              <a:rPr lang="en-US" sz="3200" dirty="0" smtClean="0"/>
              <a:t>Technical Proposal for IEEE 802.15.8</a:t>
            </a:r>
            <a:endParaRPr lang="en-US" altLang="ko-KR" sz="3200" b="1" dirty="0" smtClean="0">
              <a:latin typeface="Arial" charset="0"/>
              <a:ea typeface="굴림" charset="-127"/>
            </a:endParaRPr>
          </a:p>
        </p:txBody>
      </p:sp>
      <p:sp>
        <p:nvSpPr>
          <p:cNvPr id="2052" name="Rectangle 3"/>
          <p:cNvSpPr>
            <a:spLocks noGrp="1" noChangeArrowheads="1"/>
          </p:cNvSpPr>
          <p:nvPr>
            <p:ph type="subTitle" idx="1"/>
          </p:nvPr>
        </p:nvSpPr>
        <p:spPr>
          <a:xfrm>
            <a:off x="1116013" y="3795713"/>
            <a:ext cx="6911975" cy="1992312"/>
          </a:xfrm>
        </p:spPr>
        <p:txBody>
          <a:bodyPr/>
          <a:lstStyle/>
          <a:p>
            <a:pPr>
              <a:lnSpc>
                <a:spcPct val="90000"/>
              </a:lnSpc>
            </a:pPr>
            <a:r>
              <a:rPr lang="en-US" altLang="ko-KR" sz="1800" dirty="0" err="1">
                <a:ea typeface="굴림" charset="-127"/>
              </a:rPr>
              <a:t>Jeongseok</a:t>
            </a:r>
            <a:r>
              <a:rPr lang="en-US" altLang="ko-KR" sz="1800" dirty="0">
                <a:ea typeface="굴림" charset="-127"/>
              </a:rPr>
              <a:t> Yu, </a:t>
            </a:r>
            <a:r>
              <a:rPr lang="en-US" altLang="ko-KR" sz="1800" dirty="0" err="1" smtClean="0">
                <a:ea typeface="굴림" charset="-127"/>
              </a:rPr>
              <a:t>Woongsoo</a:t>
            </a:r>
            <a:r>
              <a:rPr lang="en-US" altLang="ko-KR" sz="1800" dirty="0" smtClean="0">
                <a:ea typeface="굴림" charset="-127"/>
              </a:rPr>
              <a:t> Na, </a:t>
            </a:r>
            <a:r>
              <a:rPr lang="en-US" altLang="ko-KR" sz="1800" dirty="0" err="1" smtClean="0">
                <a:ea typeface="굴림" charset="-127"/>
              </a:rPr>
              <a:t>Hyoungchul</a:t>
            </a:r>
            <a:r>
              <a:rPr lang="en-US" altLang="ko-KR" sz="1800" dirty="0" smtClean="0">
                <a:ea typeface="굴림" charset="-127"/>
              </a:rPr>
              <a:t> </a:t>
            </a:r>
            <a:r>
              <a:rPr lang="en-US" altLang="ko-KR" sz="1800" dirty="0" err="1" smtClean="0">
                <a:ea typeface="굴림" charset="-127"/>
              </a:rPr>
              <a:t>Bae</a:t>
            </a:r>
            <a:r>
              <a:rPr lang="en-US" altLang="ko-KR" sz="1800" dirty="0" smtClean="0">
                <a:ea typeface="굴림" charset="-127"/>
              </a:rPr>
              <a:t>, </a:t>
            </a:r>
            <a:r>
              <a:rPr lang="en-US" altLang="ko-KR" sz="1800" dirty="0" err="1" smtClean="0">
                <a:ea typeface="굴림" charset="-127"/>
              </a:rPr>
              <a:t>Taejin</a:t>
            </a:r>
            <a:r>
              <a:rPr lang="en-US" altLang="ko-KR" sz="1800" dirty="0" smtClean="0">
                <a:ea typeface="굴림" charset="-127"/>
              </a:rPr>
              <a:t> Kim, </a:t>
            </a:r>
            <a:r>
              <a:rPr lang="en-US" altLang="ko-KR" sz="1800" dirty="0" err="1" smtClean="0">
                <a:ea typeface="굴림" charset="-127"/>
              </a:rPr>
              <a:t>Yunseong</a:t>
            </a:r>
            <a:r>
              <a:rPr lang="en-US" altLang="ko-KR" sz="1800" dirty="0" smtClean="0">
                <a:ea typeface="굴림" charset="-127"/>
              </a:rPr>
              <a:t> Lee, </a:t>
            </a:r>
            <a:r>
              <a:rPr lang="en-US" altLang="ko-KR" sz="1800" dirty="0" err="1" smtClean="0">
                <a:ea typeface="굴림" charset="-127"/>
              </a:rPr>
              <a:t>Juho</a:t>
            </a:r>
            <a:r>
              <a:rPr lang="en-US" altLang="ko-KR" sz="1800" dirty="0" smtClean="0">
                <a:ea typeface="굴림" charset="-127"/>
              </a:rPr>
              <a:t> Lee, </a:t>
            </a:r>
            <a:r>
              <a:rPr lang="en-US" altLang="ko-KR" sz="1800" dirty="0" err="1" smtClean="0">
                <a:ea typeface="굴림" charset="-127"/>
              </a:rPr>
              <a:t>Zeynep</a:t>
            </a:r>
            <a:r>
              <a:rPr lang="en-US" altLang="ko-KR" sz="1800" dirty="0" smtClean="0">
                <a:ea typeface="굴림" charset="-127"/>
              </a:rPr>
              <a:t> </a:t>
            </a:r>
            <a:r>
              <a:rPr lang="en-US" altLang="ko-KR" sz="1800" dirty="0" err="1" smtClean="0">
                <a:ea typeface="굴림" charset="-127"/>
              </a:rPr>
              <a:t>Vatandas</a:t>
            </a:r>
            <a:r>
              <a:rPr lang="en-US" altLang="ko-KR" sz="1800" dirty="0" smtClean="0">
                <a:ea typeface="굴림" charset="-127"/>
              </a:rPr>
              <a:t>, </a:t>
            </a:r>
            <a:r>
              <a:rPr lang="en-US" altLang="ko-KR" sz="1800" dirty="0" err="1" smtClean="0">
                <a:ea typeface="굴림" charset="-127"/>
              </a:rPr>
              <a:t>Sungrae</a:t>
            </a:r>
            <a:r>
              <a:rPr lang="en-US" altLang="ko-KR" sz="1800" dirty="0" smtClean="0">
                <a:ea typeface="굴림" charset="-127"/>
              </a:rPr>
              <a:t> Cho, and </a:t>
            </a:r>
            <a:r>
              <a:rPr lang="en-US" altLang="ko-KR" sz="1800" dirty="0" err="1" smtClean="0">
                <a:ea typeface="굴림" charset="-127"/>
              </a:rPr>
              <a:t>Junbeom</a:t>
            </a:r>
            <a:r>
              <a:rPr lang="en-US" altLang="ko-KR" sz="1800" dirty="0" smtClean="0">
                <a:ea typeface="굴림" charset="-127"/>
              </a:rPr>
              <a:t> </a:t>
            </a:r>
            <a:r>
              <a:rPr lang="en-US" altLang="ko-KR" sz="1800" dirty="0" err="1" smtClean="0">
                <a:ea typeface="굴림" charset="-127"/>
              </a:rPr>
              <a:t>Hur</a:t>
            </a:r>
            <a:endParaRPr lang="en-US" altLang="ko-KR" sz="1800" dirty="0" smtClean="0">
              <a:ea typeface="굴림" charset="-127"/>
            </a:endParaRPr>
          </a:p>
          <a:p>
            <a:pPr>
              <a:lnSpc>
                <a:spcPct val="90000"/>
              </a:lnSpc>
            </a:pPr>
            <a:endParaRPr lang="en-US" altLang="ko-KR" sz="2400" dirty="0" smtClean="0">
              <a:ea typeface="굴림" charset="-127"/>
            </a:endParaRPr>
          </a:p>
          <a:p>
            <a:pPr>
              <a:lnSpc>
                <a:spcPct val="90000"/>
              </a:lnSpc>
            </a:pPr>
            <a:r>
              <a:rPr lang="en-US" altLang="ko-KR" sz="2800" dirty="0" smtClean="0">
                <a:ea typeface="굴림" charset="-127"/>
              </a:rPr>
              <a:t>Chung-</a:t>
            </a:r>
            <a:r>
              <a:rPr lang="en-US" altLang="ko-KR" sz="2800" dirty="0" err="1" smtClean="0">
                <a:ea typeface="굴림" charset="-127"/>
              </a:rPr>
              <a:t>Ang</a:t>
            </a:r>
            <a:r>
              <a:rPr lang="en-US" altLang="ko-KR" sz="2800" dirty="0" smtClean="0">
                <a:ea typeface="굴림" charset="-127"/>
              </a:rPr>
              <a:t> University</a:t>
            </a:r>
          </a:p>
        </p:txBody>
      </p:sp>
    </p:spTree>
  </p:cSld>
  <p:clrMapOvr>
    <a:masterClrMapping/>
  </p:clrMapOvr>
  <mc:AlternateContent xmlns:mc="http://schemas.openxmlformats.org/markup-compatibility/2006" xmlns:p14="http://schemas.microsoft.com/office/powerpoint/2010/main">
    <mc:Choice Requires="p14">
      <p:transition spd="slow" p14:dur="2000" advTm="16070"/>
    </mc:Choice>
    <mc:Fallback xmlns="">
      <p:transition spd="slow" advTm="1607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(4/</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smtClean="0"/>
              <a:t>A, B, and C transmit Block ACK (actually a single ACK in this case) to S for F1 because these nodes are in group 1.</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20</a:t>
            </a:fld>
            <a:endParaRPr lang="en-US" altLang="ko-KR"/>
          </a:p>
        </p:txBody>
      </p:sp>
      <p:sp>
        <p:nvSpPr>
          <p:cNvPr id="5" name="타원 4"/>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7" name="타원 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8" name="타원 7"/>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12" name="타원 11"/>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13" name="타원 12"/>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14" name="타원 13"/>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5" name="타원 14"/>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16" name="타원 15"/>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17" name="타원 16"/>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17"/>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20" name="오른쪽 화살표 19"/>
          <p:cNvSpPr/>
          <p:nvPr/>
        </p:nvSpPr>
        <p:spPr>
          <a:xfrm rot="6282556">
            <a:off x="6706917" y="3049305"/>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1" name="오른쪽 화살표 20"/>
          <p:cNvSpPr/>
          <p:nvPr/>
        </p:nvSpPr>
        <p:spPr>
          <a:xfrm rot="8775563">
            <a:off x="7008100" y="3248981"/>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2" name="오른쪽 화살표 21"/>
          <p:cNvSpPr/>
          <p:nvPr/>
        </p:nvSpPr>
        <p:spPr>
          <a:xfrm rot="11256183">
            <a:off x="7086037" y="3632805"/>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8" name="타원 27"/>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9" name="타원 28"/>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0" name="타원 29"/>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1" name="오른쪽 화살표 30"/>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2" name="오른쪽 화살표 31"/>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3"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34"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Tree>
    <p:extLst>
      <p:ext uri="{BB962C8B-B14F-4D97-AF65-F5344CB8AC3E}">
        <p14:creationId xmlns:p14="http://schemas.microsoft.com/office/powerpoint/2010/main" val="36959537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(5/</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smtClean="0"/>
              <a:t>S transmits </a:t>
            </a:r>
            <a:r>
              <a:rPr lang="en-US" altLang="ko-KR" dirty="0"/>
              <a:t>multicast data frame </a:t>
            </a:r>
            <a:r>
              <a:rPr lang="en-US" altLang="ko-KR" dirty="0" smtClean="0"/>
              <a:t>F2 notifying group 2 needs to send the Block ACK.</a:t>
            </a:r>
            <a:endParaRPr lang="en-US" altLang="ko-KR"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21</a:t>
            </a:fld>
            <a:endParaRPr lang="en-US" altLang="ko-KR"/>
          </a:p>
        </p:txBody>
      </p:sp>
      <p:sp>
        <p:nvSpPr>
          <p:cNvPr id="5" name="타원 4"/>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7" name="타원 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8" name="타원 7"/>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12" name="타원 11"/>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13" name="타원 12"/>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14" name="타원 13"/>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5" name="타원 14"/>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16" name="타원 15"/>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17" name="타원 16"/>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17"/>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19" name="오른쪽 화살표 18"/>
          <p:cNvSpPr/>
          <p:nvPr/>
        </p:nvSpPr>
        <p:spPr>
          <a:xfrm rot="14593938">
            <a:off x="6328630" y="3094536"/>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0" name="오른쪽 화살표 19"/>
          <p:cNvSpPr/>
          <p:nvPr/>
        </p:nvSpPr>
        <p:spPr>
          <a:xfrm rot="17026374">
            <a:off x="6706917" y="3049305"/>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1" name="오른쪽 화살표 20"/>
          <p:cNvSpPr/>
          <p:nvPr/>
        </p:nvSpPr>
        <p:spPr>
          <a:xfrm rot="19538279">
            <a:off x="7008100" y="3248981"/>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2" name="오른쪽 화살표 21"/>
          <p:cNvSpPr/>
          <p:nvPr/>
        </p:nvSpPr>
        <p:spPr>
          <a:xfrm rot="545705">
            <a:off x="7086037" y="3632805"/>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3" name="오른쪽 화살표 22"/>
          <p:cNvSpPr/>
          <p:nvPr/>
        </p:nvSpPr>
        <p:spPr>
          <a:xfrm rot="2688146">
            <a:off x="6935803" y="3944998"/>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4" name="오른쪽 화살표 23"/>
          <p:cNvSpPr/>
          <p:nvPr/>
        </p:nvSpPr>
        <p:spPr>
          <a:xfrm rot="4897239">
            <a:off x="6635289" y="408427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5" name="오른쪽 화살표 24"/>
          <p:cNvSpPr/>
          <p:nvPr/>
        </p:nvSpPr>
        <p:spPr>
          <a:xfrm rot="7461617">
            <a:off x="6274955" y="4010659"/>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6" name="오른쪽 화살표 25"/>
          <p:cNvSpPr/>
          <p:nvPr/>
        </p:nvSpPr>
        <p:spPr>
          <a:xfrm rot="9686847">
            <a:off x="6064253" y="3738622"/>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7" name="오른쪽 화살표 26"/>
          <p:cNvSpPr/>
          <p:nvPr/>
        </p:nvSpPr>
        <p:spPr>
          <a:xfrm rot="12434568">
            <a:off x="6094169" y="3332168"/>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8" name="타원 27"/>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9" name="타원 28"/>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0" name="타원 29"/>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1" name="오른쪽 화살표 30"/>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2" name="오른쪽 화살표 31"/>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3"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34"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Tree>
    <p:extLst>
      <p:ext uri="{BB962C8B-B14F-4D97-AF65-F5344CB8AC3E}">
        <p14:creationId xmlns:p14="http://schemas.microsoft.com/office/powerpoint/2010/main" val="10139976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(6/</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smtClean="0"/>
              <a:t>D, E, </a:t>
            </a:r>
            <a:r>
              <a:rPr lang="en-US" altLang="ko-KR" dirty="0"/>
              <a:t>and </a:t>
            </a:r>
            <a:r>
              <a:rPr lang="en-US" altLang="ko-KR" dirty="0" smtClean="0"/>
              <a:t>F </a:t>
            </a:r>
            <a:r>
              <a:rPr lang="en-US" altLang="ko-KR" dirty="0"/>
              <a:t>transmit Block ACK for </a:t>
            </a:r>
            <a:r>
              <a:rPr lang="en-US" altLang="ko-KR" dirty="0" smtClean="0"/>
              <a:t>F1, F2 </a:t>
            </a:r>
            <a:r>
              <a:rPr lang="en-US" altLang="ko-KR" dirty="0"/>
              <a:t>(</a:t>
            </a:r>
            <a:r>
              <a:rPr lang="en-US" altLang="ko-KR" dirty="0" smtClean="0"/>
              <a:t>Frame1, Frame2) to S.</a:t>
            </a:r>
            <a:endParaRPr lang="en-US" altLang="ko-KR"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22</a:t>
            </a:fld>
            <a:endParaRPr lang="en-US" altLang="ko-KR"/>
          </a:p>
        </p:txBody>
      </p:sp>
      <p:sp>
        <p:nvSpPr>
          <p:cNvPr id="5" name="타원 4"/>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7" name="타원 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8" name="타원 7"/>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12" name="타원 11"/>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13" name="타원 12"/>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14" name="타원 13"/>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5" name="타원 14"/>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16" name="타원 15"/>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17" name="타원 16"/>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17"/>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23" name="오른쪽 화살표 22"/>
          <p:cNvSpPr/>
          <p:nvPr/>
        </p:nvSpPr>
        <p:spPr>
          <a:xfrm rot="13541159">
            <a:off x="6935803" y="3944998"/>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4" name="오른쪽 화살표 23"/>
          <p:cNvSpPr/>
          <p:nvPr/>
        </p:nvSpPr>
        <p:spPr>
          <a:xfrm rot="15808137">
            <a:off x="6635289" y="4084274"/>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5" name="오른쪽 화살표 24"/>
          <p:cNvSpPr/>
          <p:nvPr/>
        </p:nvSpPr>
        <p:spPr>
          <a:xfrm rot="18265333">
            <a:off x="6274955" y="4010659"/>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8" name="타원 27"/>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9" name="타원 28"/>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0" name="타원 29"/>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1" name="오른쪽 화살표 30"/>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2" name="오른쪽 화살표 31"/>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3"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34"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Tree>
    <p:extLst>
      <p:ext uri="{BB962C8B-B14F-4D97-AF65-F5344CB8AC3E}">
        <p14:creationId xmlns:p14="http://schemas.microsoft.com/office/powerpoint/2010/main" val="25247672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(7/12)</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smtClean="0"/>
              <a:t>S transmits </a:t>
            </a:r>
            <a:r>
              <a:rPr lang="en-US" altLang="ko-KR" dirty="0"/>
              <a:t>multicast data frame </a:t>
            </a:r>
            <a:r>
              <a:rPr lang="en-US" altLang="ko-KR" dirty="0" smtClean="0"/>
              <a:t>F3 </a:t>
            </a:r>
            <a:r>
              <a:rPr lang="en-US" altLang="ko-KR" dirty="0"/>
              <a:t>notifying group </a:t>
            </a:r>
            <a:r>
              <a:rPr lang="en-US" altLang="ko-KR" dirty="0" smtClean="0"/>
              <a:t>3 </a:t>
            </a:r>
            <a:r>
              <a:rPr lang="en-US" altLang="ko-KR" dirty="0"/>
              <a:t>needs to send the Block ACK</a:t>
            </a:r>
            <a:r>
              <a:rPr lang="en-US" altLang="ko-KR" dirty="0" smtClean="0"/>
              <a:t>.</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23</a:t>
            </a:fld>
            <a:endParaRPr lang="en-US" altLang="ko-KR"/>
          </a:p>
        </p:txBody>
      </p:sp>
      <p:sp>
        <p:nvSpPr>
          <p:cNvPr id="5" name="타원 4"/>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7" name="타원 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8" name="타원 7"/>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12" name="타원 11"/>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13" name="타원 12"/>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14" name="타원 13"/>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5" name="타원 14"/>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16" name="타원 15"/>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17" name="타원 16"/>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17"/>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19" name="오른쪽 화살표 18"/>
          <p:cNvSpPr/>
          <p:nvPr/>
        </p:nvSpPr>
        <p:spPr>
          <a:xfrm rot="14593938">
            <a:off x="6328630" y="3094536"/>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0" name="오른쪽 화살표 19"/>
          <p:cNvSpPr/>
          <p:nvPr/>
        </p:nvSpPr>
        <p:spPr>
          <a:xfrm rot="17026374">
            <a:off x="6706917" y="3049305"/>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1" name="오른쪽 화살표 20"/>
          <p:cNvSpPr/>
          <p:nvPr/>
        </p:nvSpPr>
        <p:spPr>
          <a:xfrm rot="19538279">
            <a:off x="7008100" y="3248981"/>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2" name="오른쪽 화살표 21"/>
          <p:cNvSpPr/>
          <p:nvPr/>
        </p:nvSpPr>
        <p:spPr>
          <a:xfrm rot="545705">
            <a:off x="7086037" y="3632805"/>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3" name="오른쪽 화살표 22"/>
          <p:cNvSpPr/>
          <p:nvPr/>
        </p:nvSpPr>
        <p:spPr>
          <a:xfrm rot="2688146">
            <a:off x="6935803" y="3944998"/>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4" name="오른쪽 화살표 23"/>
          <p:cNvSpPr/>
          <p:nvPr/>
        </p:nvSpPr>
        <p:spPr>
          <a:xfrm rot="4897239">
            <a:off x="6635289" y="408427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5" name="오른쪽 화살표 24"/>
          <p:cNvSpPr/>
          <p:nvPr/>
        </p:nvSpPr>
        <p:spPr>
          <a:xfrm rot="7461617">
            <a:off x="6274955" y="4010659"/>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6" name="오른쪽 화살표 25"/>
          <p:cNvSpPr/>
          <p:nvPr/>
        </p:nvSpPr>
        <p:spPr>
          <a:xfrm rot="9686847">
            <a:off x="6064253" y="3738622"/>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7" name="오른쪽 화살표 26"/>
          <p:cNvSpPr/>
          <p:nvPr/>
        </p:nvSpPr>
        <p:spPr>
          <a:xfrm rot="12434568">
            <a:off x="6094169" y="3332168"/>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28" name="타원 27"/>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9" name="타원 28"/>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0" name="타원 29"/>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1" name="오른쪽 화살표 30"/>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2" name="오른쪽 화살표 31"/>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3"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34"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Tree>
    <p:extLst>
      <p:ext uri="{BB962C8B-B14F-4D97-AF65-F5344CB8AC3E}">
        <p14:creationId xmlns:p14="http://schemas.microsoft.com/office/powerpoint/2010/main" val="29929311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(8/</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smtClean="0"/>
              <a:t>G, H, </a:t>
            </a:r>
            <a:r>
              <a:rPr lang="en-US" altLang="ko-KR" dirty="0"/>
              <a:t>and </a:t>
            </a:r>
            <a:r>
              <a:rPr lang="en-US" altLang="ko-KR" dirty="0" smtClean="0"/>
              <a:t>I </a:t>
            </a:r>
            <a:r>
              <a:rPr lang="en-US" altLang="ko-KR" dirty="0"/>
              <a:t>transmit Block ACK for </a:t>
            </a:r>
            <a:r>
              <a:rPr lang="en-US" altLang="ko-KR" dirty="0" smtClean="0"/>
              <a:t>F1, F2, F3 to S.</a:t>
            </a:r>
            <a:endParaRPr lang="en-US" altLang="ko-KR"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24</a:t>
            </a:fld>
            <a:endParaRPr lang="en-US" altLang="ko-KR"/>
          </a:p>
        </p:txBody>
      </p:sp>
      <p:sp>
        <p:nvSpPr>
          <p:cNvPr id="26" name="타원 25"/>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27" name="타원 2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35" name="타원 34"/>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36" name="타원 35"/>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37" name="타원 36"/>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38" name="타원 37"/>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39" name="타원 38"/>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40" name="타원 39"/>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41" name="타원 40"/>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42" name="타원 41"/>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43" name="오른쪽 화살표 42"/>
          <p:cNvSpPr/>
          <p:nvPr/>
        </p:nvSpPr>
        <p:spPr>
          <a:xfrm rot="3817334">
            <a:off x="6328630" y="3094536"/>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50" name="오른쪽 화살표 49"/>
          <p:cNvSpPr/>
          <p:nvPr/>
        </p:nvSpPr>
        <p:spPr>
          <a:xfrm rot="20393143">
            <a:off x="6064253" y="373862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51" name="오른쪽 화살표 50"/>
          <p:cNvSpPr/>
          <p:nvPr/>
        </p:nvSpPr>
        <p:spPr>
          <a:xfrm rot="1701979">
            <a:off x="6094169" y="3332168"/>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52" name="타원 51"/>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53" name="타원 52"/>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54" name="타원 53"/>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55" name="오른쪽 화살표 54"/>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56" name="오른쪽 화살표 55"/>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57"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58"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Tree>
    <p:extLst>
      <p:ext uri="{BB962C8B-B14F-4D97-AF65-F5344CB8AC3E}">
        <p14:creationId xmlns:p14="http://schemas.microsoft.com/office/powerpoint/2010/main" val="31473982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(9/</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smtClean="0"/>
              <a:t>Since all groups are acknowledged, S checks any unacknowledged groups and frames.</a:t>
            </a:r>
          </a:p>
          <a:p>
            <a:r>
              <a:rPr lang="en-US" altLang="ko-KR" dirty="0" smtClean="0"/>
              <a:t>S did not receive ACK for F2 and F3 from A,B, and C and ACK for F3 from D, E, and F.</a:t>
            </a:r>
          </a:p>
          <a:p>
            <a:r>
              <a:rPr lang="en-US" dirty="0"/>
              <a:t>If the timer is expired, </a:t>
            </a:r>
            <a:r>
              <a:rPr lang="en-US" dirty="0" smtClean="0"/>
              <a:t>S </a:t>
            </a:r>
            <a:r>
              <a:rPr lang="en-US" dirty="0"/>
              <a:t>sends Request ACK to the </a:t>
            </a:r>
            <a:r>
              <a:rPr lang="en-US" dirty="0" smtClean="0"/>
              <a:t>groups in order to check the reliability for group 1 and 2. </a:t>
            </a:r>
            <a:endParaRPr lang="en-US" dirty="0"/>
          </a:p>
          <a:p>
            <a:endParaRPr lang="en-US" altLang="ko-KR" dirty="0" smtClean="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25</a:t>
            </a:fld>
            <a:endParaRPr lang="en-US" altLang="ko-KR"/>
          </a:p>
        </p:txBody>
      </p:sp>
      <p:sp>
        <p:nvSpPr>
          <p:cNvPr id="5" name="타원 4"/>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7" name="타원 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8" name="타원 7"/>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12" name="타원 11"/>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13" name="타원 12"/>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14" name="타원 13"/>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5" name="타원 14"/>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16" name="타원 15"/>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17" name="타원 16"/>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17"/>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20" name="오른쪽 화살표 19"/>
          <p:cNvSpPr/>
          <p:nvPr/>
        </p:nvSpPr>
        <p:spPr>
          <a:xfrm rot="17026374">
            <a:off x="6706917" y="3049305"/>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1" name="오른쪽 화살표 20"/>
          <p:cNvSpPr/>
          <p:nvPr/>
        </p:nvSpPr>
        <p:spPr>
          <a:xfrm rot="19538279">
            <a:off x="7008100" y="3248981"/>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2" name="오른쪽 화살표 21"/>
          <p:cNvSpPr/>
          <p:nvPr/>
        </p:nvSpPr>
        <p:spPr>
          <a:xfrm rot="545705">
            <a:off x="7086037" y="3632805"/>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8" name="타원 27"/>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9" name="타원 28"/>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0" name="타원 29"/>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1" name="오른쪽 화살표 30"/>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2" name="오른쪽 화살표 31"/>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3"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34"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
        <p:nvSpPr>
          <p:cNvPr id="35" name="오른쪽 화살표 34"/>
          <p:cNvSpPr/>
          <p:nvPr/>
        </p:nvSpPr>
        <p:spPr>
          <a:xfrm>
            <a:off x="5220072" y="5808826"/>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6" name="TextBox 81"/>
          <p:cNvSpPr txBox="1">
            <a:spLocks noChangeArrowheads="1"/>
          </p:cNvSpPr>
          <p:nvPr/>
        </p:nvSpPr>
        <p:spPr bwMode="auto">
          <a:xfrm>
            <a:off x="5868144" y="5696391"/>
            <a:ext cx="232634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Request Block ACK</a:t>
            </a:r>
            <a:endParaRPr lang="ko-KR" altLang="en-US" dirty="0"/>
          </a:p>
        </p:txBody>
      </p:sp>
    </p:spTree>
    <p:extLst>
      <p:ext uri="{BB962C8B-B14F-4D97-AF65-F5344CB8AC3E}">
        <p14:creationId xmlns:p14="http://schemas.microsoft.com/office/powerpoint/2010/main" val="14996452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(10/</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smtClean="0"/>
              <a:t>If </a:t>
            </a:r>
            <a:r>
              <a:rPr lang="en-US" altLang="ko-KR" dirty="0"/>
              <a:t>A, B, and </a:t>
            </a:r>
            <a:r>
              <a:rPr lang="en-US" altLang="ko-KR" dirty="0" smtClean="0"/>
              <a:t>C receive the Request ACK, they transmit the Block ACK </a:t>
            </a:r>
            <a:r>
              <a:rPr lang="en-US" altLang="ko-KR" dirty="0"/>
              <a:t>(for </a:t>
            </a:r>
            <a:r>
              <a:rPr lang="en-US" altLang="ko-KR" dirty="0" smtClean="0"/>
              <a:t>frames </a:t>
            </a:r>
            <a:r>
              <a:rPr lang="en-US" altLang="ko-KR" dirty="0"/>
              <a:t>F2 and F3) </a:t>
            </a:r>
            <a:r>
              <a:rPr lang="en-US" altLang="ko-KR" dirty="0" smtClean="0"/>
              <a:t>to S.</a:t>
            </a:r>
            <a:endParaRPr lang="en-US" altLang="ko-KR"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26</a:t>
            </a:fld>
            <a:endParaRPr lang="en-US" altLang="ko-KR"/>
          </a:p>
        </p:txBody>
      </p:sp>
      <p:sp>
        <p:nvSpPr>
          <p:cNvPr id="5" name="타원 4"/>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7" name="타원 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8" name="타원 7"/>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12" name="타원 11"/>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13" name="타원 12"/>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14" name="타원 13"/>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5" name="타원 14"/>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16" name="타원 15"/>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17" name="타원 16"/>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17"/>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20" name="오른쪽 화살표 19"/>
          <p:cNvSpPr/>
          <p:nvPr/>
        </p:nvSpPr>
        <p:spPr>
          <a:xfrm rot="6263060">
            <a:off x="6706917" y="3049305"/>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1" name="오른쪽 화살표 20"/>
          <p:cNvSpPr/>
          <p:nvPr/>
        </p:nvSpPr>
        <p:spPr>
          <a:xfrm rot="8690769">
            <a:off x="7008100" y="3248981"/>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2" name="오른쪽 화살표 21"/>
          <p:cNvSpPr/>
          <p:nvPr/>
        </p:nvSpPr>
        <p:spPr>
          <a:xfrm rot="11272842">
            <a:off x="7086037" y="3632805"/>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8" name="타원 27"/>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9" name="타원 28"/>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0" name="타원 29"/>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1" name="오른쪽 화살표 30"/>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2" name="오른쪽 화살표 31"/>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3"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34"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
        <p:nvSpPr>
          <p:cNvPr id="35" name="오른쪽 화살표 34"/>
          <p:cNvSpPr/>
          <p:nvPr/>
        </p:nvSpPr>
        <p:spPr>
          <a:xfrm>
            <a:off x="5220072" y="5808826"/>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6" name="TextBox 81"/>
          <p:cNvSpPr txBox="1">
            <a:spLocks noChangeArrowheads="1"/>
          </p:cNvSpPr>
          <p:nvPr/>
        </p:nvSpPr>
        <p:spPr bwMode="auto">
          <a:xfrm>
            <a:off x="5868144" y="5696391"/>
            <a:ext cx="232634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Request Block ACK</a:t>
            </a:r>
            <a:endParaRPr lang="ko-KR" altLang="en-US" dirty="0"/>
          </a:p>
        </p:txBody>
      </p:sp>
    </p:spTree>
    <p:extLst>
      <p:ext uri="{BB962C8B-B14F-4D97-AF65-F5344CB8AC3E}">
        <p14:creationId xmlns:p14="http://schemas.microsoft.com/office/powerpoint/2010/main" val="6811908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(11/12)</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smtClean="0"/>
              <a:t>Similarly sender S transmit the Request Block ACK to PD F, E, and D.</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27</a:t>
            </a:fld>
            <a:endParaRPr lang="en-US" altLang="ko-KR"/>
          </a:p>
        </p:txBody>
      </p:sp>
      <p:sp>
        <p:nvSpPr>
          <p:cNvPr id="5" name="타원 4"/>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7" name="타원 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8" name="타원 7"/>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12" name="타원 11"/>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13" name="타원 12"/>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14" name="타원 13"/>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5" name="타원 14"/>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16" name="타원 15"/>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17" name="타원 16"/>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17"/>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23" name="오른쪽 화살표 22"/>
          <p:cNvSpPr/>
          <p:nvPr/>
        </p:nvSpPr>
        <p:spPr>
          <a:xfrm rot="2688146">
            <a:off x="6935803" y="3944998"/>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4" name="오른쪽 화살표 23"/>
          <p:cNvSpPr/>
          <p:nvPr/>
        </p:nvSpPr>
        <p:spPr>
          <a:xfrm rot="4897239">
            <a:off x="6635289" y="4084274"/>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5" name="오른쪽 화살표 24"/>
          <p:cNvSpPr/>
          <p:nvPr/>
        </p:nvSpPr>
        <p:spPr>
          <a:xfrm rot="7461617">
            <a:off x="6274955" y="4010659"/>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28" name="타원 27"/>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9" name="타원 28"/>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0" name="타원 29"/>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1" name="오른쪽 화살표 30"/>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2" name="오른쪽 화살표 31"/>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3"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34"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
        <p:nvSpPr>
          <p:cNvPr id="35" name="오른쪽 화살표 34"/>
          <p:cNvSpPr/>
          <p:nvPr/>
        </p:nvSpPr>
        <p:spPr>
          <a:xfrm>
            <a:off x="5220072" y="5808826"/>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6" name="TextBox 81"/>
          <p:cNvSpPr txBox="1">
            <a:spLocks noChangeArrowheads="1"/>
          </p:cNvSpPr>
          <p:nvPr/>
        </p:nvSpPr>
        <p:spPr bwMode="auto">
          <a:xfrm>
            <a:off x="5868144" y="5696391"/>
            <a:ext cx="232634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Request Block ACK</a:t>
            </a:r>
            <a:endParaRPr lang="ko-KR" altLang="en-US" dirty="0"/>
          </a:p>
        </p:txBody>
      </p:sp>
    </p:spTree>
    <p:extLst>
      <p:ext uri="{BB962C8B-B14F-4D97-AF65-F5344CB8AC3E}">
        <p14:creationId xmlns:p14="http://schemas.microsoft.com/office/powerpoint/2010/main" val="9614141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Selective Group ACK technique for reliable multicast </a:t>
            </a:r>
            <a:r>
              <a:rPr lang="en-US" altLang="ko-KR" dirty="0" smtClean="0">
                <a:ea typeface="굴림" charset="-127"/>
              </a:rPr>
              <a:t>(12/</a:t>
            </a:r>
            <a:r>
              <a:rPr lang="en-US" altLang="ko-KR" dirty="0" smtClean="0"/>
              <a:t>12</a:t>
            </a:r>
            <a:r>
              <a:rPr lang="en-US" altLang="ko-KR" dirty="0" smtClean="0">
                <a:ea typeface="굴림" charset="-127"/>
              </a:rPr>
              <a:t>)</a:t>
            </a:r>
            <a:endParaRPr lang="ko-KR" altLang="en-US" dirty="0"/>
          </a:p>
        </p:txBody>
      </p:sp>
      <p:sp>
        <p:nvSpPr>
          <p:cNvPr id="3" name="내용 개체 틀 2"/>
          <p:cNvSpPr>
            <a:spLocks noGrp="1"/>
          </p:cNvSpPr>
          <p:nvPr>
            <p:ph idx="1"/>
          </p:nvPr>
        </p:nvSpPr>
        <p:spPr>
          <a:xfrm>
            <a:off x="685800" y="1556792"/>
            <a:ext cx="4390256" cy="4539208"/>
          </a:xfrm>
        </p:spPr>
        <p:txBody>
          <a:bodyPr/>
          <a:lstStyle/>
          <a:p>
            <a:r>
              <a:rPr lang="en-US" altLang="ko-KR" dirty="0"/>
              <a:t>If </a:t>
            </a:r>
            <a:r>
              <a:rPr lang="en-US" altLang="ko-KR" dirty="0" smtClean="0"/>
              <a:t>D, E, </a:t>
            </a:r>
            <a:r>
              <a:rPr lang="en-US" altLang="ko-KR" dirty="0"/>
              <a:t>and </a:t>
            </a:r>
            <a:r>
              <a:rPr lang="en-US" altLang="ko-KR" dirty="0" smtClean="0"/>
              <a:t>F </a:t>
            </a:r>
            <a:r>
              <a:rPr lang="en-US" altLang="ko-KR" dirty="0"/>
              <a:t>receive the Request ACK, they transmit the Block ACK (for </a:t>
            </a:r>
            <a:r>
              <a:rPr lang="en-US" altLang="ko-KR" dirty="0" smtClean="0"/>
              <a:t>frame F3</a:t>
            </a:r>
            <a:r>
              <a:rPr lang="en-US" altLang="ko-KR" dirty="0"/>
              <a:t>) to S.</a:t>
            </a:r>
          </a:p>
          <a:p>
            <a:endParaRPr lang="en-US" altLang="ko-KR"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28</a:t>
            </a:fld>
            <a:endParaRPr lang="en-US" altLang="ko-KR"/>
          </a:p>
        </p:txBody>
      </p:sp>
      <p:sp>
        <p:nvSpPr>
          <p:cNvPr id="5" name="타원 4"/>
          <p:cNvSpPr>
            <a:spLocks noChangeArrowheads="1"/>
          </p:cNvSpPr>
          <p:nvPr/>
        </p:nvSpPr>
        <p:spPr bwMode="auto">
          <a:xfrm>
            <a:off x="6256704" y="252016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I</a:t>
            </a:r>
            <a:endParaRPr lang="ko-KR" altLang="en-US" sz="1500" dirty="0">
              <a:solidFill>
                <a:schemeClr val="bg1"/>
              </a:solidFill>
            </a:endParaRPr>
          </a:p>
        </p:txBody>
      </p:sp>
      <p:sp>
        <p:nvSpPr>
          <p:cNvPr id="7" name="타원 6"/>
          <p:cNvSpPr>
            <a:spLocks noChangeArrowheads="1"/>
          </p:cNvSpPr>
          <p:nvPr/>
        </p:nvSpPr>
        <p:spPr bwMode="auto">
          <a:xfrm>
            <a:off x="7007884" y="246481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8" name="타원 7"/>
          <p:cNvSpPr/>
          <p:nvPr/>
        </p:nvSpPr>
        <p:spPr bwMode="auto">
          <a:xfrm>
            <a:off x="6722192" y="3465739"/>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a:solidFill>
                  <a:schemeClr val="tx1"/>
                </a:solidFill>
                <a:ea typeface="굴림" pitchFamily="50" charset="-127"/>
              </a:rPr>
              <a:t>S</a:t>
            </a:r>
            <a:endParaRPr lang="ko-KR" altLang="en-US" sz="1500" dirty="0">
              <a:solidFill>
                <a:schemeClr val="tx1"/>
              </a:solidFill>
              <a:ea typeface="굴림" pitchFamily="50" charset="-127"/>
            </a:endParaRPr>
          </a:p>
        </p:txBody>
      </p:sp>
      <p:sp>
        <p:nvSpPr>
          <p:cNvPr id="12" name="타원 11"/>
          <p:cNvSpPr>
            <a:spLocks noChangeArrowheads="1"/>
          </p:cNvSpPr>
          <p:nvPr/>
        </p:nvSpPr>
        <p:spPr bwMode="auto">
          <a:xfrm>
            <a:off x="6113274" y="4385145"/>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F</a:t>
            </a:r>
            <a:endParaRPr lang="ko-KR" altLang="en-US" sz="1500" dirty="0">
              <a:solidFill>
                <a:schemeClr val="bg1"/>
              </a:solidFill>
            </a:endParaRPr>
          </a:p>
        </p:txBody>
      </p:sp>
      <p:sp>
        <p:nvSpPr>
          <p:cNvPr id="13" name="타원 12"/>
          <p:cNvSpPr>
            <a:spLocks noChangeArrowheads="1"/>
          </p:cNvSpPr>
          <p:nvPr/>
        </p:nvSpPr>
        <p:spPr bwMode="auto">
          <a:xfrm>
            <a:off x="6883934" y="4547253"/>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E</a:t>
            </a:r>
            <a:endParaRPr lang="ko-KR" altLang="en-US" sz="1500" dirty="0">
              <a:solidFill>
                <a:schemeClr val="bg1"/>
              </a:solidFill>
            </a:endParaRPr>
          </a:p>
        </p:txBody>
      </p:sp>
      <p:sp>
        <p:nvSpPr>
          <p:cNvPr id="14" name="타원 13"/>
          <p:cNvSpPr>
            <a:spLocks noChangeArrowheads="1"/>
          </p:cNvSpPr>
          <p:nvPr/>
        </p:nvSpPr>
        <p:spPr bwMode="auto">
          <a:xfrm>
            <a:off x="7479394" y="4223037"/>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15" name="타원 14"/>
          <p:cNvSpPr>
            <a:spLocks noChangeArrowheads="1"/>
          </p:cNvSpPr>
          <p:nvPr/>
        </p:nvSpPr>
        <p:spPr bwMode="auto">
          <a:xfrm>
            <a:off x="7610326" y="28673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a:solidFill>
                  <a:schemeClr val="bg1"/>
                </a:solidFill>
              </a:rPr>
              <a:t>B</a:t>
            </a:r>
            <a:endParaRPr lang="ko-KR" altLang="en-US" sz="1500" dirty="0">
              <a:solidFill>
                <a:schemeClr val="bg1"/>
              </a:solidFill>
            </a:endParaRPr>
          </a:p>
        </p:txBody>
      </p:sp>
      <p:sp>
        <p:nvSpPr>
          <p:cNvPr id="16" name="타원 15"/>
          <p:cNvSpPr>
            <a:spLocks noChangeArrowheads="1"/>
          </p:cNvSpPr>
          <p:nvPr/>
        </p:nvSpPr>
        <p:spPr bwMode="auto">
          <a:xfrm>
            <a:off x="5771480" y="3042454"/>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H</a:t>
            </a:r>
            <a:endParaRPr lang="ko-KR" altLang="en-US" sz="1500" dirty="0">
              <a:solidFill>
                <a:schemeClr val="bg1"/>
              </a:solidFill>
            </a:endParaRPr>
          </a:p>
        </p:txBody>
      </p:sp>
      <p:sp>
        <p:nvSpPr>
          <p:cNvPr id="17" name="타원 16"/>
          <p:cNvSpPr>
            <a:spLocks noChangeArrowheads="1"/>
          </p:cNvSpPr>
          <p:nvPr/>
        </p:nvSpPr>
        <p:spPr bwMode="auto">
          <a:xfrm>
            <a:off x="7742661" y="3596551"/>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18" name="타원 17"/>
          <p:cNvSpPr>
            <a:spLocks noChangeArrowheads="1"/>
          </p:cNvSpPr>
          <p:nvPr/>
        </p:nvSpPr>
        <p:spPr bwMode="auto">
          <a:xfrm>
            <a:off x="5717515" y="3789589"/>
            <a:ext cx="324216" cy="324216"/>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lIns="0" tIns="0" rIns="0" bIns="0" anchor="ctr"/>
          <a:lstStyle/>
          <a:p>
            <a:pPr algn="ctr"/>
            <a:r>
              <a:rPr lang="en-US" altLang="ko-KR" sz="1500" dirty="0" smtClean="0">
                <a:solidFill>
                  <a:schemeClr val="bg1"/>
                </a:solidFill>
              </a:rPr>
              <a:t>G</a:t>
            </a:r>
            <a:endParaRPr lang="ko-KR" altLang="en-US" sz="1500" dirty="0">
              <a:solidFill>
                <a:schemeClr val="bg1"/>
              </a:solidFill>
            </a:endParaRPr>
          </a:p>
        </p:txBody>
      </p:sp>
      <p:sp>
        <p:nvSpPr>
          <p:cNvPr id="23" name="오른쪽 화살표 22"/>
          <p:cNvSpPr/>
          <p:nvPr/>
        </p:nvSpPr>
        <p:spPr>
          <a:xfrm rot="13538163">
            <a:off x="6935803" y="3944998"/>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4" name="오른쪽 화살표 23"/>
          <p:cNvSpPr/>
          <p:nvPr/>
        </p:nvSpPr>
        <p:spPr>
          <a:xfrm rot="15747256">
            <a:off x="6635289" y="4084274"/>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5" name="오른쪽 화살표 24"/>
          <p:cNvSpPr/>
          <p:nvPr/>
        </p:nvSpPr>
        <p:spPr>
          <a:xfrm rot="18311634">
            <a:off x="6274955" y="4010659"/>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28" name="타원 27"/>
          <p:cNvSpPr/>
          <p:nvPr/>
        </p:nvSpPr>
        <p:spPr bwMode="auto">
          <a:xfrm rot="3452760">
            <a:off x="6663821" y="2683316"/>
            <a:ext cx="1814542" cy="966902"/>
          </a:xfrm>
          <a:prstGeom prst="ellipse">
            <a:avLst/>
          </a:prstGeom>
          <a:noFill/>
          <a:ln w="9525" cap="flat" cmpd="sng" algn="ctr">
            <a:solidFill>
              <a:srgbClr val="FF0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9" name="타원 28"/>
          <p:cNvSpPr/>
          <p:nvPr/>
        </p:nvSpPr>
        <p:spPr bwMode="auto">
          <a:xfrm rot="17608460">
            <a:off x="5206003" y="2837761"/>
            <a:ext cx="1814542" cy="966902"/>
          </a:xfrm>
          <a:prstGeom prst="ellipse">
            <a:avLst/>
          </a:prstGeom>
          <a:noFill/>
          <a:ln w="9525" cap="flat" cmpd="sng" algn="ctr">
            <a:solidFill>
              <a:srgbClr val="FFC000"/>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0" name="타원 29"/>
          <p:cNvSpPr/>
          <p:nvPr/>
        </p:nvSpPr>
        <p:spPr bwMode="auto">
          <a:xfrm rot="10483861">
            <a:off x="6049665" y="4004758"/>
            <a:ext cx="1814542" cy="966902"/>
          </a:xfrm>
          <a:prstGeom prst="ellipse">
            <a:avLst/>
          </a:prstGeom>
          <a:noFill/>
          <a:ln w="9525" cap="flat" cmpd="sng" algn="ctr">
            <a:solidFill>
              <a:schemeClr val="accent4"/>
            </a:solidFill>
            <a:prstDash val="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1" name="오른쪽 화살표 30"/>
          <p:cNvSpPr/>
          <p:nvPr/>
        </p:nvSpPr>
        <p:spPr>
          <a:xfrm>
            <a:off x="5220072" y="5223564"/>
            <a:ext cx="649287" cy="144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32" name="오른쪽 화살표 31"/>
          <p:cNvSpPr/>
          <p:nvPr/>
        </p:nvSpPr>
        <p:spPr>
          <a:xfrm>
            <a:off x="5220072" y="5517232"/>
            <a:ext cx="649287" cy="144462"/>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ko-KR" altLang="en-US"/>
          </a:p>
        </p:txBody>
      </p:sp>
      <p:sp>
        <p:nvSpPr>
          <p:cNvPr id="33" name="TextBox 81"/>
          <p:cNvSpPr txBox="1">
            <a:spLocks noChangeArrowheads="1"/>
          </p:cNvSpPr>
          <p:nvPr/>
        </p:nvSpPr>
        <p:spPr bwMode="auto">
          <a:xfrm>
            <a:off x="5868144" y="5111129"/>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34" name="TextBox 81"/>
          <p:cNvSpPr txBox="1">
            <a:spLocks noChangeArrowheads="1"/>
          </p:cNvSpPr>
          <p:nvPr/>
        </p:nvSpPr>
        <p:spPr bwMode="auto">
          <a:xfrm>
            <a:off x="5868144" y="5404797"/>
            <a:ext cx="276242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Timer Based Block ACK</a:t>
            </a:r>
            <a:endParaRPr lang="ko-KR" altLang="en-US" dirty="0"/>
          </a:p>
        </p:txBody>
      </p:sp>
      <p:sp>
        <p:nvSpPr>
          <p:cNvPr id="35" name="오른쪽 화살표 34"/>
          <p:cNvSpPr/>
          <p:nvPr/>
        </p:nvSpPr>
        <p:spPr>
          <a:xfrm>
            <a:off x="5220072" y="5808826"/>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6" name="TextBox 81"/>
          <p:cNvSpPr txBox="1">
            <a:spLocks noChangeArrowheads="1"/>
          </p:cNvSpPr>
          <p:nvPr/>
        </p:nvSpPr>
        <p:spPr bwMode="auto">
          <a:xfrm>
            <a:off x="5868144" y="5696391"/>
            <a:ext cx="232634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Request Block ACK</a:t>
            </a:r>
            <a:endParaRPr lang="ko-KR" altLang="en-US" dirty="0"/>
          </a:p>
        </p:txBody>
      </p:sp>
    </p:spTree>
    <p:extLst>
      <p:ext uri="{BB962C8B-B14F-4D97-AF65-F5344CB8AC3E}">
        <p14:creationId xmlns:p14="http://schemas.microsoft.com/office/powerpoint/2010/main" val="6811908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Flow Chart – Block ACK Mechanism </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29</a:t>
            </a:fld>
            <a:endParaRPr lang="en-US" altLang="ko-KR"/>
          </a:p>
        </p:txBody>
      </p:sp>
      <p:sp>
        <p:nvSpPr>
          <p:cNvPr id="49" name="타원 48"/>
          <p:cNvSpPr/>
          <p:nvPr/>
        </p:nvSpPr>
        <p:spPr bwMode="auto">
          <a:xfrm>
            <a:off x="810258"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Arial" charset="0"/>
                <a:ea typeface="굴림" pitchFamily="50" charset="-127"/>
              </a:rPr>
              <a:t>PD 1</a:t>
            </a: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0" name="타원 49"/>
          <p:cNvSpPr/>
          <p:nvPr/>
        </p:nvSpPr>
        <p:spPr bwMode="auto">
          <a:xfrm>
            <a:off x="403194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Arial" charset="0"/>
                <a:ea typeface="굴림" pitchFamily="50" charset="-127"/>
              </a:rPr>
              <a:t>PD 3</a:t>
            </a: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1" name="타원 50"/>
          <p:cNvSpPr/>
          <p:nvPr/>
        </p:nvSpPr>
        <p:spPr bwMode="auto">
          <a:xfrm>
            <a:off x="7253622"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Arial" charset="0"/>
                <a:ea typeface="굴림" pitchFamily="50" charset="-127"/>
              </a:rPr>
              <a:t>PD 5</a:t>
            </a: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cxnSp>
        <p:nvCxnSpPr>
          <p:cNvPr id="52" name="직선 연결선 51"/>
          <p:cNvCxnSpPr>
            <a:stCxn id="50" idx="6"/>
            <a:endCxn id="51" idx="2"/>
          </p:cNvCxnSpPr>
          <p:nvPr/>
        </p:nvCxnSpPr>
        <p:spPr bwMode="auto">
          <a:xfrm>
            <a:off x="5112060" y="1989040"/>
            <a:ext cx="2141562"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53" name="직선 연결선 52"/>
          <p:cNvCxnSpPr>
            <a:stCxn id="49" idx="6"/>
            <a:endCxn id="50" idx="2"/>
          </p:cNvCxnSpPr>
          <p:nvPr/>
        </p:nvCxnSpPr>
        <p:spPr bwMode="auto">
          <a:xfrm>
            <a:off x="1890378" y="1989040"/>
            <a:ext cx="2141562"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54" name="직선 연결선 53"/>
          <p:cNvCxnSpPr/>
          <p:nvPr/>
        </p:nvCxnSpPr>
        <p:spPr bwMode="auto">
          <a:xfrm>
            <a:off x="1350318"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55" name="직선 연결선 54"/>
          <p:cNvCxnSpPr/>
          <p:nvPr/>
        </p:nvCxnSpPr>
        <p:spPr bwMode="auto">
          <a:xfrm>
            <a:off x="7793682"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56" name="직선 연결선 55"/>
          <p:cNvCxnSpPr/>
          <p:nvPr/>
        </p:nvCxnSpPr>
        <p:spPr bwMode="auto">
          <a:xfrm>
            <a:off x="4572000"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57" name="타원 56"/>
          <p:cNvSpPr/>
          <p:nvPr/>
        </p:nvSpPr>
        <p:spPr bwMode="auto">
          <a:xfrm>
            <a:off x="241176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Arial" charset="0"/>
                <a:ea typeface="굴림" pitchFamily="50" charset="-127"/>
              </a:rPr>
              <a:t>PD 2</a:t>
            </a: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8" name="타원 57"/>
          <p:cNvSpPr/>
          <p:nvPr/>
        </p:nvSpPr>
        <p:spPr bwMode="auto">
          <a:xfrm>
            <a:off x="565212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Arial" charset="0"/>
                <a:ea typeface="굴림" pitchFamily="50" charset="-127"/>
              </a:rPr>
              <a:t>PD 4</a:t>
            </a: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cxnSp>
        <p:nvCxnSpPr>
          <p:cNvPr id="59" name="직선 연결선 58"/>
          <p:cNvCxnSpPr/>
          <p:nvPr/>
        </p:nvCxnSpPr>
        <p:spPr bwMode="auto">
          <a:xfrm>
            <a:off x="2951820" y="2286397"/>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67" name="직선 연결선 66"/>
          <p:cNvCxnSpPr/>
          <p:nvPr/>
        </p:nvCxnSpPr>
        <p:spPr bwMode="auto">
          <a:xfrm>
            <a:off x="6192180" y="2286397"/>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68" name="직사각형 67"/>
          <p:cNvSpPr/>
          <p:nvPr/>
        </p:nvSpPr>
        <p:spPr bwMode="auto">
          <a:xfrm>
            <a:off x="611560" y="1520988"/>
            <a:ext cx="3096344" cy="936104"/>
          </a:xfrm>
          <a:prstGeom prst="rect">
            <a:avLst/>
          </a:prstGeom>
          <a:noFill/>
          <a:ln w="19050" cap="flat" cmpd="sng" algn="ctr">
            <a:solidFill>
              <a:srgbClr val="0066FF"/>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71" name="직사각형 70"/>
          <p:cNvSpPr/>
          <p:nvPr/>
        </p:nvSpPr>
        <p:spPr bwMode="auto">
          <a:xfrm>
            <a:off x="5436096" y="1511105"/>
            <a:ext cx="3096344" cy="936104"/>
          </a:xfrm>
          <a:prstGeom prst="rect">
            <a:avLst/>
          </a:prstGeom>
          <a:noFill/>
          <a:ln w="19050" cap="flat" cmpd="sng" algn="ctr">
            <a:solidFill>
              <a:srgbClr val="0066FF"/>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cxnSp>
        <p:nvCxnSpPr>
          <p:cNvPr id="72" name="직선 화살표 연결선 71"/>
          <p:cNvCxnSpPr/>
          <p:nvPr/>
        </p:nvCxnSpPr>
        <p:spPr bwMode="auto">
          <a:xfrm>
            <a:off x="2951820" y="2852936"/>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73" name="직선 화살표 연결선 72"/>
          <p:cNvCxnSpPr/>
          <p:nvPr/>
        </p:nvCxnSpPr>
        <p:spPr bwMode="auto">
          <a:xfrm>
            <a:off x="4565805" y="2852936"/>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74" name="직선 화살표 연결선 73"/>
          <p:cNvCxnSpPr/>
          <p:nvPr/>
        </p:nvCxnSpPr>
        <p:spPr bwMode="auto">
          <a:xfrm>
            <a:off x="4565805" y="2852936"/>
            <a:ext cx="3227877"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75" name="직선 화살표 연결선 74"/>
          <p:cNvCxnSpPr/>
          <p:nvPr/>
        </p:nvCxnSpPr>
        <p:spPr bwMode="auto">
          <a:xfrm flipH="1">
            <a:off x="1350318" y="2852936"/>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76" name="TextBox 75"/>
          <p:cNvSpPr txBox="1"/>
          <p:nvPr/>
        </p:nvSpPr>
        <p:spPr>
          <a:xfrm>
            <a:off x="3491880" y="2465104"/>
            <a:ext cx="2175597" cy="323165"/>
          </a:xfrm>
          <a:prstGeom prst="rect">
            <a:avLst/>
          </a:prstGeom>
          <a:noFill/>
        </p:spPr>
        <p:txBody>
          <a:bodyPr wrap="none" rtlCol="0">
            <a:spAutoFit/>
          </a:bodyPr>
          <a:lstStyle/>
          <a:p>
            <a:pPr algn="ctr"/>
            <a:r>
              <a:rPr lang="en-US" altLang="ko-KR" sz="1500" dirty="0" smtClean="0"/>
              <a:t>Send Multicast Data #1</a:t>
            </a:r>
            <a:endParaRPr lang="ko-KR" altLang="en-US" sz="1500" dirty="0"/>
          </a:p>
        </p:txBody>
      </p:sp>
      <p:cxnSp>
        <p:nvCxnSpPr>
          <p:cNvPr id="77" name="직선 화살표 연결선 76"/>
          <p:cNvCxnSpPr/>
          <p:nvPr/>
        </p:nvCxnSpPr>
        <p:spPr bwMode="auto">
          <a:xfrm>
            <a:off x="1350318" y="3212976"/>
            <a:ext cx="3229360"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78" name="직선 화살표 연결선 77"/>
          <p:cNvCxnSpPr/>
          <p:nvPr/>
        </p:nvCxnSpPr>
        <p:spPr bwMode="auto">
          <a:xfrm>
            <a:off x="2950383" y="3501008"/>
            <a:ext cx="1629295"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79" name="곱셈 기호 78"/>
          <p:cNvSpPr/>
          <p:nvPr/>
        </p:nvSpPr>
        <p:spPr bwMode="auto">
          <a:xfrm>
            <a:off x="6661956" y="2564904"/>
            <a:ext cx="576064" cy="576064"/>
          </a:xfrm>
          <a:prstGeom prst="mathMultiply">
            <a:avLst>
              <a:gd name="adj1" fmla="val 11945"/>
            </a:avLst>
          </a:prstGeom>
          <a:solidFill>
            <a:schemeClr val="accent2"/>
          </a:solidFill>
          <a:ln>
            <a:solidFill>
              <a:schemeClr val="tx1"/>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rgbClr val="FF0000"/>
              </a:solidFill>
              <a:effectLst/>
              <a:latin typeface="Arial" charset="0"/>
              <a:ea typeface="굴림" pitchFamily="50" charset="-127"/>
            </a:endParaRPr>
          </a:p>
        </p:txBody>
      </p:sp>
      <p:sp>
        <p:nvSpPr>
          <p:cNvPr id="80" name="TextBox 79"/>
          <p:cNvSpPr txBox="1"/>
          <p:nvPr/>
        </p:nvSpPr>
        <p:spPr>
          <a:xfrm>
            <a:off x="1623078" y="2889811"/>
            <a:ext cx="1073307" cy="323165"/>
          </a:xfrm>
          <a:prstGeom prst="rect">
            <a:avLst/>
          </a:prstGeom>
          <a:noFill/>
        </p:spPr>
        <p:txBody>
          <a:bodyPr wrap="none" rtlCol="0">
            <a:spAutoFit/>
          </a:bodyPr>
          <a:lstStyle/>
          <a:p>
            <a:r>
              <a:rPr lang="en-US" altLang="ko-KR" sz="1500" dirty="0" smtClean="0">
                <a:solidFill>
                  <a:srgbClr val="C00000"/>
                </a:solidFill>
              </a:rPr>
              <a:t>Send ACK</a:t>
            </a:r>
            <a:endParaRPr lang="ko-KR" altLang="en-US" sz="1500" dirty="0">
              <a:solidFill>
                <a:srgbClr val="C00000"/>
              </a:solidFill>
            </a:endParaRPr>
          </a:p>
        </p:txBody>
      </p:sp>
      <p:sp>
        <p:nvSpPr>
          <p:cNvPr id="81" name="TextBox 80"/>
          <p:cNvSpPr txBox="1"/>
          <p:nvPr/>
        </p:nvSpPr>
        <p:spPr>
          <a:xfrm>
            <a:off x="3275856" y="3212976"/>
            <a:ext cx="1073307" cy="323165"/>
          </a:xfrm>
          <a:prstGeom prst="rect">
            <a:avLst/>
          </a:prstGeom>
          <a:noFill/>
        </p:spPr>
        <p:txBody>
          <a:bodyPr wrap="none" rtlCol="0">
            <a:spAutoFit/>
          </a:bodyPr>
          <a:lstStyle/>
          <a:p>
            <a:r>
              <a:rPr lang="en-US" altLang="ko-KR" sz="1500" dirty="0" smtClean="0">
                <a:solidFill>
                  <a:srgbClr val="C00000"/>
                </a:solidFill>
              </a:rPr>
              <a:t>Send ACK</a:t>
            </a:r>
            <a:endParaRPr lang="ko-KR" altLang="en-US" sz="1500" dirty="0">
              <a:solidFill>
                <a:srgbClr val="C00000"/>
              </a:solidFill>
            </a:endParaRPr>
          </a:p>
        </p:txBody>
      </p:sp>
      <p:cxnSp>
        <p:nvCxnSpPr>
          <p:cNvPr id="82" name="직선 화살표 연결선 81"/>
          <p:cNvCxnSpPr/>
          <p:nvPr/>
        </p:nvCxnSpPr>
        <p:spPr bwMode="auto">
          <a:xfrm>
            <a:off x="2933142" y="3933056"/>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83" name="직선 화살표 연결선 82"/>
          <p:cNvCxnSpPr/>
          <p:nvPr/>
        </p:nvCxnSpPr>
        <p:spPr bwMode="auto">
          <a:xfrm>
            <a:off x="4547127" y="3933056"/>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84" name="직선 화살표 연결선 83"/>
          <p:cNvCxnSpPr/>
          <p:nvPr/>
        </p:nvCxnSpPr>
        <p:spPr bwMode="auto">
          <a:xfrm>
            <a:off x="4547127" y="3933056"/>
            <a:ext cx="3227877"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85" name="직선 화살표 연결선 84"/>
          <p:cNvCxnSpPr/>
          <p:nvPr/>
        </p:nvCxnSpPr>
        <p:spPr bwMode="auto">
          <a:xfrm flipH="1">
            <a:off x="1331640" y="3933056"/>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86" name="TextBox 85"/>
          <p:cNvSpPr txBox="1"/>
          <p:nvPr/>
        </p:nvSpPr>
        <p:spPr>
          <a:xfrm>
            <a:off x="3473202" y="3545224"/>
            <a:ext cx="2175597" cy="323165"/>
          </a:xfrm>
          <a:prstGeom prst="rect">
            <a:avLst/>
          </a:prstGeom>
          <a:noFill/>
        </p:spPr>
        <p:txBody>
          <a:bodyPr wrap="none" rtlCol="0">
            <a:spAutoFit/>
          </a:bodyPr>
          <a:lstStyle/>
          <a:p>
            <a:pPr algn="ctr"/>
            <a:r>
              <a:rPr lang="en-US" altLang="ko-KR" sz="1500" dirty="0" smtClean="0"/>
              <a:t>Send Multicast Data #2</a:t>
            </a:r>
            <a:endParaRPr lang="ko-KR" altLang="en-US" sz="1500" dirty="0"/>
          </a:p>
        </p:txBody>
      </p:sp>
      <p:cxnSp>
        <p:nvCxnSpPr>
          <p:cNvPr id="87" name="직선 화살표 연결선 86"/>
          <p:cNvCxnSpPr/>
          <p:nvPr/>
        </p:nvCxnSpPr>
        <p:spPr bwMode="auto">
          <a:xfrm>
            <a:off x="4573969" y="4338595"/>
            <a:ext cx="1629295"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88" name="TextBox 87"/>
          <p:cNvSpPr txBox="1"/>
          <p:nvPr/>
        </p:nvSpPr>
        <p:spPr>
          <a:xfrm>
            <a:off x="4899442" y="4050563"/>
            <a:ext cx="1073307" cy="323165"/>
          </a:xfrm>
          <a:prstGeom prst="rect">
            <a:avLst/>
          </a:prstGeom>
          <a:noFill/>
        </p:spPr>
        <p:txBody>
          <a:bodyPr wrap="none" rtlCol="0">
            <a:spAutoFit/>
          </a:bodyPr>
          <a:lstStyle/>
          <a:p>
            <a:r>
              <a:rPr lang="en-US" altLang="ko-KR" sz="1500" dirty="0" smtClean="0">
                <a:solidFill>
                  <a:srgbClr val="C00000"/>
                </a:solidFill>
              </a:rPr>
              <a:t>Send ACK</a:t>
            </a:r>
            <a:endParaRPr lang="ko-KR" altLang="en-US" sz="1500" dirty="0">
              <a:solidFill>
                <a:srgbClr val="C00000"/>
              </a:solidFill>
            </a:endParaRPr>
          </a:p>
        </p:txBody>
      </p:sp>
      <p:cxnSp>
        <p:nvCxnSpPr>
          <p:cNvPr id="89" name="직선 화살표 연결선 88"/>
          <p:cNvCxnSpPr/>
          <p:nvPr/>
        </p:nvCxnSpPr>
        <p:spPr bwMode="auto">
          <a:xfrm>
            <a:off x="4547127" y="5165934"/>
            <a:ext cx="3227877"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90" name="직선 화살표 연결선 89"/>
          <p:cNvCxnSpPr/>
          <p:nvPr/>
        </p:nvCxnSpPr>
        <p:spPr bwMode="auto">
          <a:xfrm flipH="1">
            <a:off x="1331640" y="5165934"/>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91" name="TextBox 90"/>
          <p:cNvSpPr txBox="1"/>
          <p:nvPr/>
        </p:nvSpPr>
        <p:spPr>
          <a:xfrm>
            <a:off x="3127978" y="4797152"/>
            <a:ext cx="2656497" cy="323165"/>
          </a:xfrm>
          <a:prstGeom prst="rect">
            <a:avLst/>
          </a:prstGeom>
          <a:noFill/>
        </p:spPr>
        <p:txBody>
          <a:bodyPr wrap="none" rtlCol="0">
            <a:spAutoFit/>
          </a:bodyPr>
          <a:lstStyle/>
          <a:p>
            <a:pPr algn="ctr"/>
            <a:r>
              <a:rPr lang="en-US" altLang="ko-KR" sz="1500" dirty="0" smtClean="0"/>
              <a:t>Retransmit Multicast Data #1</a:t>
            </a:r>
            <a:endParaRPr lang="ko-KR" altLang="en-US" sz="1500" dirty="0"/>
          </a:p>
        </p:txBody>
      </p:sp>
      <p:cxnSp>
        <p:nvCxnSpPr>
          <p:cNvPr id="92" name="직선 화살표 연결선 91"/>
          <p:cNvCxnSpPr/>
          <p:nvPr/>
        </p:nvCxnSpPr>
        <p:spPr bwMode="auto">
          <a:xfrm>
            <a:off x="2942667" y="5157192"/>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93" name="직선 화살표 연결선 92"/>
          <p:cNvCxnSpPr/>
          <p:nvPr/>
        </p:nvCxnSpPr>
        <p:spPr bwMode="auto">
          <a:xfrm>
            <a:off x="4556652" y="5157192"/>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94" name="직선 화살표 연결선 93"/>
          <p:cNvCxnSpPr/>
          <p:nvPr/>
        </p:nvCxnSpPr>
        <p:spPr bwMode="auto">
          <a:xfrm>
            <a:off x="4572000" y="5661248"/>
            <a:ext cx="3230797"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95" name="TextBox 94"/>
          <p:cNvSpPr txBox="1"/>
          <p:nvPr/>
        </p:nvSpPr>
        <p:spPr>
          <a:xfrm>
            <a:off x="6460813" y="5373216"/>
            <a:ext cx="1073307" cy="323165"/>
          </a:xfrm>
          <a:prstGeom prst="rect">
            <a:avLst/>
          </a:prstGeom>
          <a:noFill/>
        </p:spPr>
        <p:txBody>
          <a:bodyPr wrap="none" rtlCol="0">
            <a:spAutoFit/>
          </a:bodyPr>
          <a:lstStyle/>
          <a:p>
            <a:r>
              <a:rPr lang="en-US" altLang="ko-KR" sz="1500" dirty="0" smtClean="0">
                <a:solidFill>
                  <a:srgbClr val="C00000"/>
                </a:solidFill>
              </a:rPr>
              <a:t>Send ACK</a:t>
            </a:r>
            <a:endParaRPr lang="ko-KR" altLang="en-US" sz="1500" dirty="0">
              <a:solidFill>
                <a:srgbClr val="C00000"/>
              </a:solidFill>
            </a:endParaRPr>
          </a:p>
        </p:txBody>
      </p:sp>
      <p:sp>
        <p:nvSpPr>
          <p:cNvPr id="96" name="TextBox 95"/>
          <p:cNvSpPr txBox="1"/>
          <p:nvPr/>
        </p:nvSpPr>
        <p:spPr>
          <a:xfrm>
            <a:off x="1350318" y="1241696"/>
            <a:ext cx="1789849" cy="323165"/>
          </a:xfrm>
          <a:prstGeom prst="rect">
            <a:avLst/>
          </a:prstGeom>
          <a:noFill/>
        </p:spPr>
        <p:txBody>
          <a:bodyPr wrap="none" rtlCol="0">
            <a:spAutoFit/>
          </a:bodyPr>
          <a:lstStyle/>
          <a:p>
            <a:r>
              <a:rPr lang="en-US" altLang="ko-KR" sz="1500" dirty="0" smtClean="0">
                <a:solidFill>
                  <a:srgbClr val="0070C0"/>
                </a:solidFill>
              </a:rPr>
              <a:t>Block ACK Group1</a:t>
            </a:r>
            <a:endParaRPr lang="ko-KR" altLang="en-US" sz="1500" dirty="0">
              <a:solidFill>
                <a:srgbClr val="0070C0"/>
              </a:solidFill>
            </a:endParaRPr>
          </a:p>
        </p:txBody>
      </p:sp>
      <p:sp>
        <p:nvSpPr>
          <p:cNvPr id="97" name="TextBox 96"/>
          <p:cNvSpPr txBox="1"/>
          <p:nvPr/>
        </p:nvSpPr>
        <p:spPr>
          <a:xfrm>
            <a:off x="6161065" y="1232513"/>
            <a:ext cx="1789849" cy="323165"/>
          </a:xfrm>
          <a:prstGeom prst="rect">
            <a:avLst/>
          </a:prstGeom>
          <a:noFill/>
        </p:spPr>
        <p:txBody>
          <a:bodyPr wrap="none" rtlCol="0">
            <a:spAutoFit/>
          </a:bodyPr>
          <a:lstStyle/>
          <a:p>
            <a:r>
              <a:rPr lang="en-US" altLang="ko-KR" sz="1500" dirty="0" smtClean="0">
                <a:solidFill>
                  <a:srgbClr val="0070C0"/>
                </a:solidFill>
              </a:rPr>
              <a:t>Block ACK Group2</a:t>
            </a:r>
            <a:endParaRPr lang="ko-KR" altLang="en-US" sz="1500" dirty="0">
              <a:solidFill>
                <a:srgbClr val="0070C0"/>
              </a:solidFill>
            </a:endParaRPr>
          </a:p>
        </p:txBody>
      </p:sp>
      <p:cxnSp>
        <p:nvCxnSpPr>
          <p:cNvPr id="98" name="직선 화살표 연결선 97"/>
          <p:cNvCxnSpPr/>
          <p:nvPr/>
        </p:nvCxnSpPr>
        <p:spPr bwMode="auto">
          <a:xfrm>
            <a:off x="4573969" y="4690011"/>
            <a:ext cx="3219713"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99" name="TextBox 98"/>
          <p:cNvSpPr txBox="1"/>
          <p:nvPr/>
        </p:nvSpPr>
        <p:spPr>
          <a:xfrm>
            <a:off x="6450345" y="4401979"/>
            <a:ext cx="1073307" cy="323165"/>
          </a:xfrm>
          <a:prstGeom prst="rect">
            <a:avLst/>
          </a:prstGeom>
          <a:noFill/>
        </p:spPr>
        <p:txBody>
          <a:bodyPr wrap="square" rtlCol="0">
            <a:spAutoFit/>
          </a:bodyPr>
          <a:lstStyle/>
          <a:p>
            <a:r>
              <a:rPr lang="en-US" altLang="ko-KR" sz="1500" dirty="0" smtClean="0">
                <a:solidFill>
                  <a:srgbClr val="C00000"/>
                </a:solidFill>
              </a:rPr>
              <a:t>Send ACK</a:t>
            </a:r>
            <a:endParaRPr lang="ko-KR" altLang="en-US" sz="1500" dirty="0">
              <a:solidFill>
                <a:srgbClr val="C00000"/>
              </a:solidFill>
            </a:endParaRPr>
          </a:p>
        </p:txBody>
      </p:sp>
    </p:spTree>
    <p:extLst>
      <p:ext uri="{BB962C8B-B14F-4D97-AF65-F5344CB8AC3E}">
        <p14:creationId xmlns:p14="http://schemas.microsoft.com/office/powerpoint/2010/main" val="17443741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Contributions of the Proposal</a:t>
            </a:r>
            <a:endParaRPr lang="ko-KR" altLang="en-US" dirty="0"/>
          </a:p>
        </p:txBody>
      </p:sp>
      <p:sp>
        <p:nvSpPr>
          <p:cNvPr id="3" name="내용 개체 틀 2"/>
          <p:cNvSpPr>
            <a:spLocks noGrp="1"/>
          </p:cNvSpPr>
          <p:nvPr>
            <p:ph idx="1"/>
          </p:nvPr>
        </p:nvSpPr>
        <p:spPr/>
        <p:txBody>
          <a:bodyPr/>
          <a:lstStyle/>
          <a:p>
            <a:r>
              <a:rPr lang="en-US" altLang="ko-KR" dirty="0" smtClean="0"/>
              <a:t>Multicast/Broadcast Protocol for PAC</a:t>
            </a:r>
          </a:p>
          <a:p>
            <a:pPr lvl="1"/>
            <a:r>
              <a:rPr lang="en-US" altLang="ko-KR" dirty="0" smtClean="0"/>
              <a:t>Multicast Group Management Technique</a:t>
            </a:r>
          </a:p>
          <a:p>
            <a:pPr lvl="1"/>
            <a:r>
              <a:rPr lang="en-US" altLang="ko-KR" dirty="0" smtClean="0"/>
              <a:t>Reliable Multicast Protocol</a:t>
            </a:r>
          </a:p>
          <a:p>
            <a:pPr lvl="1"/>
            <a:r>
              <a:rPr lang="en-US" altLang="ko-KR" dirty="0" smtClean="0"/>
              <a:t>Directional Antenna based Multicast Protocol</a:t>
            </a:r>
          </a:p>
          <a:p>
            <a:r>
              <a:rPr lang="en-US" altLang="ko-KR" dirty="0" smtClean="0"/>
              <a:t>Multi-hop Operation for PAC</a:t>
            </a:r>
          </a:p>
          <a:p>
            <a:pPr lvl="1"/>
            <a:r>
              <a:rPr lang="en-US" altLang="ko-KR" dirty="0" smtClean="0"/>
              <a:t>Multi-hop Unicast Transmission without Heavy Loaded Routing Table.</a:t>
            </a:r>
          </a:p>
          <a:p>
            <a:r>
              <a:rPr lang="en-US" altLang="ko-KR" dirty="0" smtClean="0"/>
              <a:t>Security Mechanism for PAC</a:t>
            </a:r>
          </a:p>
          <a:p>
            <a:pPr lvl="1"/>
            <a:r>
              <a:rPr lang="en-US" altLang="ko-KR" dirty="0" smtClean="0"/>
              <a:t>Infrastructure based Security Mechanism</a:t>
            </a:r>
          </a:p>
          <a:p>
            <a:pPr lvl="1"/>
            <a:r>
              <a:rPr lang="en-US" altLang="ko-KR" dirty="0" err="1" smtClean="0"/>
              <a:t>Infrastructureless</a:t>
            </a:r>
            <a:r>
              <a:rPr lang="en-US" altLang="ko-KR" dirty="0" smtClean="0"/>
              <a:t> based </a:t>
            </a:r>
            <a:r>
              <a:rPr lang="en-US" altLang="ko-KR" dirty="0"/>
              <a:t>Security Mechanism</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a:t>
            </a:fld>
            <a:endParaRPr lang="en-US" altLang="ko-KR"/>
          </a:p>
        </p:txBody>
      </p:sp>
    </p:spTree>
    <p:extLst>
      <p:ext uri="{BB962C8B-B14F-4D97-AF65-F5344CB8AC3E}">
        <p14:creationId xmlns:p14="http://schemas.microsoft.com/office/powerpoint/2010/main" val="40267774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내용 개체 틀 5"/>
          <p:cNvSpPr>
            <a:spLocks noGrp="1"/>
          </p:cNvSpPr>
          <p:nvPr>
            <p:ph idx="1"/>
          </p:nvPr>
        </p:nvSpPr>
        <p:spPr>
          <a:xfrm>
            <a:off x="685800" y="1557338"/>
            <a:ext cx="4025199" cy="4538662"/>
          </a:xfrm>
        </p:spPr>
        <p:txBody>
          <a:bodyPr/>
          <a:lstStyle/>
          <a:p>
            <a:r>
              <a:rPr lang="en-US" altLang="ko-KR" sz="1800" dirty="0" smtClean="0">
                <a:ea typeface="굴림" charset="-127"/>
              </a:rPr>
              <a:t>In order to satisfy full reliability, each PD has to receive ACK frame from all nodes in its routing table.</a:t>
            </a:r>
          </a:p>
          <a:p>
            <a:r>
              <a:rPr lang="en-US" altLang="ko-KR" sz="1800" dirty="0" smtClean="0">
                <a:ea typeface="굴림" charset="-127"/>
              </a:rPr>
              <a:t>Suppose S has entry for A, A has entry for B, B has entry for C, C has entry for D, and D has entry for E.</a:t>
            </a:r>
          </a:p>
          <a:p>
            <a:r>
              <a:rPr lang="en-US" altLang="ko-KR" sz="1800" dirty="0" smtClean="0">
                <a:ea typeface="굴림" charset="-127"/>
              </a:rPr>
              <a:t>Although A</a:t>
            </a:r>
            <a:r>
              <a:rPr lang="en-US" altLang="ko-KR" sz="1800" dirty="0">
                <a:ea typeface="굴림" charset="-127"/>
              </a:rPr>
              <a:t>, B, C, D, and E is in one-hop </a:t>
            </a:r>
            <a:r>
              <a:rPr lang="en-US" altLang="ko-KR" sz="1800" dirty="0" smtClean="0">
                <a:ea typeface="굴림" charset="-127"/>
              </a:rPr>
              <a:t>range from </a:t>
            </a:r>
            <a:r>
              <a:rPr lang="en-US" altLang="ko-KR" sz="1800" dirty="0">
                <a:ea typeface="굴림" charset="-127"/>
              </a:rPr>
              <a:t>S, total </a:t>
            </a:r>
            <a:r>
              <a:rPr lang="en-US" altLang="ko-KR" sz="1800" dirty="0" smtClean="0">
                <a:ea typeface="굴림" charset="-127"/>
              </a:rPr>
              <a:t>transmissions </a:t>
            </a:r>
            <a:r>
              <a:rPr lang="en-US" altLang="ko-KR" sz="1800" dirty="0">
                <a:ea typeface="굴림" charset="-127"/>
              </a:rPr>
              <a:t>is 5</a:t>
            </a:r>
            <a:endParaRPr lang="en-US" altLang="ko-KR" sz="1800" dirty="0" smtClean="0">
              <a:ea typeface="굴림" charset="-127"/>
            </a:endParaRPr>
          </a:p>
          <a:p>
            <a:r>
              <a:rPr lang="en-US" altLang="ko-KR" sz="1800" dirty="0" smtClean="0">
                <a:ea typeface="굴림" charset="-127"/>
              </a:rPr>
              <a:t>It will take a long time and cause</a:t>
            </a:r>
          </a:p>
          <a:p>
            <a:pPr marL="0" indent="0">
              <a:buNone/>
            </a:pPr>
            <a:r>
              <a:rPr lang="en-US" altLang="ko-KR" sz="1800" dirty="0" smtClean="0">
                <a:ea typeface="굴림" charset="-127"/>
              </a:rPr>
              <a:t>     traffic congestion.</a:t>
            </a:r>
          </a:p>
        </p:txBody>
      </p:sp>
      <p:sp>
        <p:nvSpPr>
          <p:cNvPr id="3074" name="제목 4"/>
          <p:cNvSpPr>
            <a:spLocks noGrp="1"/>
          </p:cNvSpPr>
          <p:nvPr>
            <p:ph type="title"/>
          </p:nvPr>
        </p:nvSpPr>
        <p:spPr>
          <a:xfrm>
            <a:off x="685800" y="685800"/>
            <a:ext cx="7772400" cy="727075"/>
          </a:xfrm>
        </p:spPr>
        <p:txBody>
          <a:bodyPr/>
          <a:lstStyle/>
          <a:p>
            <a:r>
              <a:rPr lang="en-US" altLang="ko-KR" dirty="0" smtClean="0">
                <a:ea typeface="굴림" charset="-127"/>
              </a:rPr>
              <a:t>Pre-ACK (1/</a:t>
            </a:r>
            <a:r>
              <a:rPr lang="en-US" altLang="ko-KR" dirty="0" smtClean="0"/>
              <a:t>6</a:t>
            </a:r>
            <a:r>
              <a:rPr lang="en-US" altLang="ko-KR" dirty="0" smtClean="0">
                <a:ea typeface="굴림" charset="-127"/>
              </a:rPr>
              <a:t>)</a:t>
            </a:r>
            <a:endParaRPr lang="ko-KR" altLang="en-US" dirty="0" smtClean="0">
              <a:ea typeface="굴림" charset="-127"/>
            </a:endParaRP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30</a:t>
            </a:fld>
            <a:endParaRPr lang="en-US" altLang="ko-KR" smtClean="0">
              <a:latin typeface="Times New Roman" pitchFamily="18" charset="0"/>
            </a:endParaRPr>
          </a:p>
        </p:txBody>
      </p:sp>
      <p:cxnSp>
        <p:nvCxnSpPr>
          <p:cNvPr id="49" name="직선 연결선 48"/>
          <p:cNvCxnSpPr>
            <a:stCxn id="33" idx="0"/>
            <a:endCxn id="48" idx="4"/>
          </p:cNvCxnSpPr>
          <p:nvPr/>
        </p:nvCxnSpPr>
        <p:spPr bwMode="auto">
          <a:xfrm flipV="1">
            <a:off x="6372810" y="2490598"/>
            <a:ext cx="58423" cy="949618"/>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53" name="직선 연결선 52"/>
          <p:cNvCxnSpPr>
            <a:stCxn id="38" idx="1"/>
            <a:endCxn id="48" idx="5"/>
          </p:cNvCxnSpPr>
          <p:nvPr/>
        </p:nvCxnSpPr>
        <p:spPr bwMode="auto">
          <a:xfrm flipH="1" flipV="1">
            <a:off x="6545783" y="2443150"/>
            <a:ext cx="672634" cy="129757"/>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1" name="직선 연결선 60"/>
          <p:cNvCxnSpPr>
            <a:stCxn id="38" idx="4"/>
            <a:endCxn id="44" idx="0"/>
          </p:cNvCxnSpPr>
          <p:nvPr/>
        </p:nvCxnSpPr>
        <p:spPr bwMode="auto">
          <a:xfrm>
            <a:off x="7332968" y="2849456"/>
            <a:ext cx="292633" cy="90687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7" name="직선 연결선 66"/>
          <p:cNvCxnSpPr>
            <a:stCxn id="41" idx="5"/>
            <a:endCxn id="40" idx="1"/>
          </p:cNvCxnSpPr>
          <p:nvPr/>
        </p:nvCxnSpPr>
        <p:spPr bwMode="auto">
          <a:xfrm>
            <a:off x="5373921" y="4032879"/>
            <a:ext cx="666212"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70" name="직선 연결선 69"/>
          <p:cNvCxnSpPr>
            <a:stCxn id="40" idx="7"/>
            <a:endCxn id="44" idx="3"/>
          </p:cNvCxnSpPr>
          <p:nvPr/>
        </p:nvCxnSpPr>
        <p:spPr bwMode="auto">
          <a:xfrm flipV="1">
            <a:off x="6269234" y="4032879"/>
            <a:ext cx="1241816"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33" name="타원 32"/>
          <p:cNvSpPr/>
          <p:nvPr/>
        </p:nvSpPr>
        <p:spPr bwMode="auto">
          <a:xfrm>
            <a:off x="6210885" y="3440216"/>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smtClean="0">
                <a:solidFill>
                  <a:schemeClr val="tx1"/>
                </a:solidFill>
                <a:ea typeface="굴림" pitchFamily="50" charset="-127"/>
              </a:rPr>
              <a:t>S</a:t>
            </a:r>
            <a:endParaRPr lang="ko-KR" altLang="en-US" sz="1500" dirty="0">
              <a:solidFill>
                <a:schemeClr val="tx1"/>
              </a:solidFill>
              <a:ea typeface="굴림" pitchFamily="50" charset="-127"/>
            </a:endParaRPr>
          </a:p>
        </p:txBody>
      </p:sp>
      <p:sp>
        <p:nvSpPr>
          <p:cNvPr id="38" name="타원 10"/>
          <p:cNvSpPr>
            <a:spLocks noChangeArrowheads="1"/>
          </p:cNvSpPr>
          <p:nvPr/>
        </p:nvSpPr>
        <p:spPr bwMode="auto">
          <a:xfrm>
            <a:off x="7170969" y="2525459"/>
            <a:ext cx="323997" cy="323997"/>
          </a:xfrm>
          <a:prstGeom prst="ellipse">
            <a:avLst/>
          </a:prstGeom>
          <a:noFill/>
          <a:ln w="28575" algn="ctr">
            <a:solidFill>
              <a:schemeClr val="accent2"/>
            </a:solidFill>
            <a:round/>
            <a:headEnd/>
            <a:tailEnd/>
          </a:ln>
          <a:effectLst>
            <a:prstShdw prst="shdw17" dist="17961" dir="2700000">
              <a:schemeClr val="bg2"/>
            </a:prstShdw>
          </a:effectLst>
        </p:spPr>
        <p:txBody>
          <a:bodyPr lIns="0" tIns="0" rIns="0" bIns="0" anchor="ctr"/>
          <a:lstStyle/>
          <a:p>
            <a:pPr algn="ctr"/>
            <a:r>
              <a:rPr lang="en-US" altLang="ko-KR" sz="1500" dirty="0" smtClean="0"/>
              <a:t>B</a:t>
            </a:r>
            <a:endParaRPr lang="ko-KR" altLang="en-US" sz="1500" dirty="0"/>
          </a:p>
        </p:txBody>
      </p:sp>
      <p:sp>
        <p:nvSpPr>
          <p:cNvPr id="40" name="타원 10"/>
          <p:cNvSpPr>
            <a:spLocks noChangeArrowheads="1"/>
          </p:cNvSpPr>
          <p:nvPr/>
        </p:nvSpPr>
        <p:spPr bwMode="auto">
          <a:xfrm>
            <a:off x="5992685" y="4607133"/>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41" name="타원 10"/>
          <p:cNvSpPr>
            <a:spLocks noChangeArrowheads="1"/>
          </p:cNvSpPr>
          <p:nvPr/>
        </p:nvSpPr>
        <p:spPr bwMode="auto">
          <a:xfrm>
            <a:off x="5097372" y="3756330"/>
            <a:ext cx="323997" cy="323997"/>
          </a:xfrm>
          <a:prstGeom prst="ellipse">
            <a:avLst/>
          </a:prstGeom>
          <a:noFill/>
          <a:ln w="28575" algn="ctr">
            <a:solidFill>
              <a:srgbClr val="00B050"/>
            </a:solidFill>
            <a:round/>
            <a:headEnd/>
            <a:tailEnd/>
          </a:ln>
          <a:effectLst>
            <a:prstShdw prst="shdw17" dist="17961" dir="2700000">
              <a:schemeClr val="bg2"/>
            </a:prstShdw>
          </a:effectLst>
        </p:spPr>
        <p:txBody>
          <a:bodyPr lIns="0" tIns="0" rIns="0" bIns="0" anchor="ctr"/>
          <a:lstStyle/>
          <a:p>
            <a:pPr algn="ctr"/>
            <a:r>
              <a:rPr lang="en-US" altLang="ko-KR" sz="1500" dirty="0" smtClean="0"/>
              <a:t>E</a:t>
            </a:r>
            <a:endParaRPr lang="ko-KR" altLang="en-US" sz="1500" dirty="0"/>
          </a:p>
        </p:txBody>
      </p:sp>
      <p:sp>
        <p:nvSpPr>
          <p:cNvPr id="44" name="타원 10"/>
          <p:cNvSpPr>
            <a:spLocks noChangeArrowheads="1"/>
          </p:cNvSpPr>
          <p:nvPr/>
        </p:nvSpPr>
        <p:spPr bwMode="auto">
          <a:xfrm>
            <a:off x="7463602" y="3756330"/>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48" name="타원 10"/>
          <p:cNvSpPr>
            <a:spLocks noChangeArrowheads="1"/>
          </p:cNvSpPr>
          <p:nvPr/>
        </p:nvSpPr>
        <p:spPr bwMode="auto">
          <a:xfrm>
            <a:off x="6269234" y="216660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23" name="TextBox 81"/>
          <p:cNvSpPr txBox="1">
            <a:spLocks noChangeArrowheads="1"/>
          </p:cNvSpPr>
          <p:nvPr/>
        </p:nvSpPr>
        <p:spPr bwMode="auto">
          <a:xfrm>
            <a:off x="5712627" y="5432505"/>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24" name="오른쪽 화살표 23"/>
          <p:cNvSpPr/>
          <p:nvPr/>
        </p:nvSpPr>
        <p:spPr>
          <a:xfrm>
            <a:off x="5014759" y="5544940"/>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25" name="오른쪽 화살표 24"/>
          <p:cNvSpPr/>
          <p:nvPr/>
        </p:nvSpPr>
        <p:spPr>
          <a:xfrm>
            <a:off x="5014759" y="5868512"/>
            <a:ext cx="649287" cy="14446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sp>
        <p:nvSpPr>
          <p:cNvPr id="26" name="TextBox 81"/>
          <p:cNvSpPr txBox="1">
            <a:spLocks noChangeArrowheads="1"/>
          </p:cNvSpPr>
          <p:nvPr/>
        </p:nvSpPr>
        <p:spPr bwMode="auto">
          <a:xfrm>
            <a:off x="5712627" y="5756077"/>
            <a:ext cx="774636"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ACK</a:t>
            </a:r>
            <a:endParaRPr lang="ko-KR" altLang="en-US" dirty="0"/>
          </a:p>
        </p:txBody>
      </p:sp>
      <p:sp>
        <p:nvSpPr>
          <p:cNvPr id="30" name="오른쪽 화살표 29"/>
          <p:cNvSpPr/>
          <p:nvPr/>
        </p:nvSpPr>
        <p:spPr>
          <a:xfrm rot="16431352">
            <a:off x="5994225" y="2896050"/>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31" name="오른쪽 화살표 30"/>
          <p:cNvSpPr/>
          <p:nvPr/>
        </p:nvSpPr>
        <p:spPr>
          <a:xfrm rot="5605957">
            <a:off x="6200220" y="2908930"/>
            <a:ext cx="602579" cy="1046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sp>
        <p:nvSpPr>
          <p:cNvPr id="32" name="오른쪽 화살표 31"/>
          <p:cNvSpPr/>
          <p:nvPr/>
        </p:nvSpPr>
        <p:spPr>
          <a:xfrm rot="1208915">
            <a:off x="6598244" y="2380916"/>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34" name="오른쪽 화살표 33"/>
          <p:cNvSpPr/>
          <p:nvPr/>
        </p:nvSpPr>
        <p:spPr>
          <a:xfrm rot="11922325">
            <a:off x="6554185" y="2520578"/>
            <a:ext cx="602579" cy="1046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sp>
        <p:nvSpPr>
          <p:cNvPr id="35" name="오른쪽 화살표 34"/>
          <p:cNvSpPr/>
          <p:nvPr/>
        </p:nvSpPr>
        <p:spPr>
          <a:xfrm rot="4794163">
            <a:off x="7224506" y="3219024"/>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36" name="오른쪽 화살표 35"/>
          <p:cNvSpPr/>
          <p:nvPr/>
        </p:nvSpPr>
        <p:spPr>
          <a:xfrm rot="15405824">
            <a:off x="7069777" y="3279139"/>
            <a:ext cx="602579" cy="1046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sp>
        <p:nvSpPr>
          <p:cNvPr id="47" name="오른쪽 화살표 46"/>
          <p:cNvSpPr/>
          <p:nvPr/>
        </p:nvSpPr>
        <p:spPr>
          <a:xfrm rot="9002726">
            <a:off x="6611395" y="4357669"/>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50" name="오른쪽 화살표 49"/>
          <p:cNvSpPr/>
          <p:nvPr/>
        </p:nvSpPr>
        <p:spPr>
          <a:xfrm rot="19706585">
            <a:off x="6536148" y="4219519"/>
            <a:ext cx="602579" cy="1046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sp>
        <p:nvSpPr>
          <p:cNvPr id="51" name="오른쪽 화살표 50"/>
          <p:cNvSpPr/>
          <p:nvPr/>
        </p:nvSpPr>
        <p:spPr>
          <a:xfrm rot="13588594">
            <a:off x="5313135" y="4348145"/>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52" name="오른쪽 화살표 51"/>
          <p:cNvSpPr/>
          <p:nvPr/>
        </p:nvSpPr>
        <p:spPr>
          <a:xfrm rot="2882754">
            <a:off x="5471505" y="4238568"/>
            <a:ext cx="602579" cy="1046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sp>
        <p:nvSpPr>
          <p:cNvPr id="37" name="타원 36"/>
          <p:cNvSpPr/>
          <p:nvPr/>
        </p:nvSpPr>
        <p:spPr bwMode="auto">
          <a:xfrm>
            <a:off x="4848197" y="2080403"/>
            <a:ext cx="3049226" cy="3049226"/>
          </a:xfrm>
          <a:prstGeom prst="ellipse">
            <a:avLst/>
          </a:prstGeom>
          <a:noFill/>
          <a:ln>
            <a:prstDash val="dash"/>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Tree>
    <p:extLst>
      <p:ext uri="{BB962C8B-B14F-4D97-AF65-F5344CB8AC3E}">
        <p14:creationId xmlns:p14="http://schemas.microsoft.com/office/powerpoint/2010/main" val="2851075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ea typeface="굴림" charset="-127"/>
              </a:rPr>
              <a:t>Pre-ACK (2/</a:t>
            </a:r>
            <a:r>
              <a:rPr lang="en-US" altLang="ko-KR" dirty="0" smtClean="0"/>
              <a:t>6</a:t>
            </a:r>
            <a:r>
              <a:rPr lang="en-US" altLang="ko-KR" dirty="0">
                <a:ea typeface="굴림" charset="-127"/>
              </a:rPr>
              <a:t>)</a:t>
            </a:r>
            <a:endParaRPr lang="ko-KR" altLang="en-US" dirty="0"/>
          </a:p>
        </p:txBody>
      </p:sp>
      <p:sp>
        <p:nvSpPr>
          <p:cNvPr id="3" name="내용 개체 틀 2"/>
          <p:cNvSpPr>
            <a:spLocks noGrp="1"/>
          </p:cNvSpPr>
          <p:nvPr>
            <p:ph idx="1"/>
          </p:nvPr>
        </p:nvSpPr>
        <p:spPr/>
        <p:txBody>
          <a:bodyPr/>
          <a:lstStyle/>
          <a:p>
            <a:r>
              <a:rPr lang="en-US" altLang="ko-KR" sz="2000" dirty="0" smtClean="0"/>
              <a:t>Pre-ACK</a:t>
            </a:r>
          </a:p>
          <a:p>
            <a:pPr lvl="1"/>
            <a:r>
              <a:rPr lang="en-US" altLang="ko-KR" sz="2000" dirty="0" smtClean="0"/>
              <a:t>If a PD overhearing a data sent by sender does not have the sender in its routing table, the PD sends pre-ACK to the PDs in the routing table.</a:t>
            </a:r>
          </a:p>
          <a:p>
            <a:pPr lvl="1"/>
            <a:r>
              <a:rPr lang="en-US" altLang="ko-KR" sz="2000" dirty="0" smtClean="0"/>
              <a:t>Pre-ACK includes </a:t>
            </a:r>
          </a:p>
          <a:p>
            <a:pPr lvl="2"/>
            <a:r>
              <a:rPr lang="en-US" altLang="ko-KR" sz="1800" dirty="0" smtClean="0"/>
              <a:t>Originator Address of Data</a:t>
            </a:r>
          </a:p>
          <a:p>
            <a:pPr lvl="2"/>
            <a:r>
              <a:rPr lang="en-US" altLang="ko-KR" sz="1800" dirty="0" smtClean="0"/>
              <a:t>Sequence Number of Data</a:t>
            </a:r>
          </a:p>
          <a:p>
            <a:pPr lvl="2"/>
            <a:r>
              <a:rPr lang="en-US" altLang="ko-KR" sz="1800" dirty="0" smtClean="0"/>
              <a:t>Address of Receiver</a:t>
            </a:r>
          </a:p>
          <a:p>
            <a:pPr lvl="1"/>
            <a:r>
              <a:rPr lang="en-US" altLang="ko-KR" sz="2000" dirty="0" smtClean="0"/>
              <a:t>If a PD receives pre-ACK, it creates an ACK table.</a:t>
            </a:r>
          </a:p>
          <a:p>
            <a:pPr lvl="1"/>
            <a:r>
              <a:rPr lang="en-US" altLang="ko-KR" sz="2000" dirty="0" smtClean="0"/>
              <a:t>If all receivers in the ACK table are acknowledged, the PD doesn’t forward the data.</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31</a:t>
            </a:fld>
            <a:endParaRPr lang="en-US" altLang="ko-KR"/>
          </a:p>
        </p:txBody>
      </p:sp>
    </p:spTree>
    <p:extLst>
      <p:ext uri="{BB962C8B-B14F-4D97-AF65-F5344CB8AC3E}">
        <p14:creationId xmlns:p14="http://schemas.microsoft.com/office/powerpoint/2010/main" val="41803997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내용 개체 틀 5"/>
          <p:cNvSpPr>
            <a:spLocks noGrp="1"/>
          </p:cNvSpPr>
          <p:nvPr>
            <p:ph idx="1"/>
          </p:nvPr>
        </p:nvSpPr>
        <p:spPr>
          <a:xfrm>
            <a:off x="685800" y="1557338"/>
            <a:ext cx="7918648" cy="4538662"/>
          </a:xfrm>
        </p:spPr>
        <p:txBody>
          <a:bodyPr/>
          <a:lstStyle/>
          <a:p>
            <a:r>
              <a:rPr lang="en-US" altLang="ko-KR" sz="1800" dirty="0" smtClean="0">
                <a:ea typeface="굴림" charset="-127"/>
              </a:rPr>
              <a:t>Assume that the topology.</a:t>
            </a:r>
          </a:p>
          <a:p>
            <a:r>
              <a:rPr lang="en-US" altLang="ko-KR" sz="1800" dirty="0" smtClean="0">
                <a:ea typeface="굴림" charset="-127"/>
              </a:rPr>
              <a:t>S multicasts data frame.</a:t>
            </a:r>
          </a:p>
          <a:p>
            <a:r>
              <a:rPr lang="en-US" altLang="ko-KR" sz="1800" dirty="0" smtClean="0">
                <a:ea typeface="굴림" charset="-127"/>
              </a:rPr>
              <a:t>It needs ACK of A for reliability.</a:t>
            </a:r>
          </a:p>
          <a:p>
            <a:r>
              <a:rPr lang="en-US" altLang="ko-KR" sz="1800" dirty="0" smtClean="0">
                <a:ea typeface="굴림" charset="-127"/>
              </a:rPr>
              <a:t>And B, C, D overhear the data</a:t>
            </a:r>
            <a:br>
              <a:rPr lang="en-US" altLang="ko-KR" sz="1800" dirty="0" smtClean="0">
                <a:ea typeface="굴림" charset="-127"/>
              </a:rPr>
            </a:br>
            <a:r>
              <a:rPr lang="en-US" altLang="ko-KR" sz="1800" dirty="0" smtClean="0">
                <a:ea typeface="굴림" charset="-127"/>
              </a:rPr>
              <a:t>then they create an ACK table for</a:t>
            </a:r>
            <a:br>
              <a:rPr lang="en-US" altLang="ko-KR" sz="1800" dirty="0" smtClean="0">
                <a:ea typeface="굴림" charset="-127"/>
              </a:rPr>
            </a:br>
            <a:r>
              <a:rPr lang="en-US" altLang="ko-KR" sz="1800" dirty="0" smtClean="0">
                <a:ea typeface="굴림" charset="-127"/>
              </a:rPr>
              <a:t>overheard data and set timer for</a:t>
            </a:r>
            <a:br>
              <a:rPr lang="en-US" altLang="ko-KR" sz="1800" dirty="0" smtClean="0">
                <a:ea typeface="굴림" charset="-127"/>
              </a:rPr>
            </a:br>
            <a:r>
              <a:rPr lang="en-US" altLang="ko-KR" sz="1800" dirty="0" smtClean="0">
                <a:ea typeface="굴림" charset="-127"/>
              </a:rPr>
              <a:t>forwarding.</a:t>
            </a:r>
          </a:p>
          <a:p>
            <a:endParaRPr lang="en-US" altLang="ko-KR" sz="1800" dirty="0">
              <a:ea typeface="굴림" charset="-127"/>
            </a:endParaRPr>
          </a:p>
        </p:txBody>
      </p:sp>
      <p:sp>
        <p:nvSpPr>
          <p:cNvPr id="3074" name="제목 4"/>
          <p:cNvSpPr>
            <a:spLocks noGrp="1"/>
          </p:cNvSpPr>
          <p:nvPr>
            <p:ph type="title"/>
          </p:nvPr>
        </p:nvSpPr>
        <p:spPr>
          <a:xfrm>
            <a:off x="685800" y="685800"/>
            <a:ext cx="7772400" cy="727075"/>
          </a:xfrm>
        </p:spPr>
        <p:txBody>
          <a:bodyPr/>
          <a:lstStyle/>
          <a:p>
            <a:r>
              <a:rPr lang="en-US" altLang="ko-KR" dirty="0" smtClean="0">
                <a:ea typeface="굴림" charset="-127"/>
              </a:rPr>
              <a:t>Pre-ACK (3/</a:t>
            </a:r>
            <a:r>
              <a:rPr lang="en-US" altLang="ko-KR" dirty="0" smtClean="0"/>
              <a:t>6</a:t>
            </a:r>
            <a:r>
              <a:rPr lang="en-US" altLang="ko-KR" dirty="0">
                <a:ea typeface="굴림" charset="-127"/>
              </a:rPr>
              <a:t>)</a:t>
            </a:r>
            <a:endParaRPr lang="ko-KR" altLang="en-US" dirty="0" smtClean="0">
              <a:ea typeface="굴림" charset="-127"/>
            </a:endParaRP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32</a:t>
            </a:fld>
            <a:endParaRPr lang="en-US" altLang="ko-KR" smtClean="0">
              <a:latin typeface="Times New Roman" pitchFamily="18" charset="0"/>
            </a:endParaRPr>
          </a:p>
        </p:txBody>
      </p:sp>
      <p:sp>
        <p:nvSpPr>
          <p:cNvPr id="27" name="TextBox 81"/>
          <p:cNvSpPr txBox="1">
            <a:spLocks noChangeArrowheads="1"/>
          </p:cNvSpPr>
          <p:nvPr/>
        </p:nvSpPr>
        <p:spPr bwMode="auto">
          <a:xfrm>
            <a:off x="5712627" y="5435380"/>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28" name="오른쪽 화살표 27"/>
          <p:cNvSpPr/>
          <p:nvPr/>
        </p:nvSpPr>
        <p:spPr>
          <a:xfrm>
            <a:off x="5014759" y="5547815"/>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2" name="타원 1"/>
          <p:cNvSpPr/>
          <p:nvPr/>
        </p:nvSpPr>
        <p:spPr bwMode="auto">
          <a:xfrm>
            <a:off x="4848197" y="2080403"/>
            <a:ext cx="3049226" cy="3049226"/>
          </a:xfrm>
          <a:prstGeom prst="ellipse">
            <a:avLst/>
          </a:prstGeom>
          <a:noFill/>
          <a:ln>
            <a:prstDash val="dash"/>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cxnSp>
        <p:nvCxnSpPr>
          <p:cNvPr id="49" name="직선 연결선 48"/>
          <p:cNvCxnSpPr>
            <a:stCxn id="33" idx="0"/>
            <a:endCxn id="48" idx="4"/>
          </p:cNvCxnSpPr>
          <p:nvPr/>
        </p:nvCxnSpPr>
        <p:spPr bwMode="auto">
          <a:xfrm flipV="1">
            <a:off x="6372810" y="2493473"/>
            <a:ext cx="58423" cy="949618"/>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53" name="직선 연결선 52"/>
          <p:cNvCxnSpPr>
            <a:stCxn id="38" idx="1"/>
            <a:endCxn id="48" idx="5"/>
          </p:cNvCxnSpPr>
          <p:nvPr/>
        </p:nvCxnSpPr>
        <p:spPr bwMode="auto">
          <a:xfrm flipH="1" flipV="1">
            <a:off x="6545783" y="2446025"/>
            <a:ext cx="672634" cy="129757"/>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1" name="직선 연결선 60"/>
          <p:cNvCxnSpPr>
            <a:stCxn id="38" idx="4"/>
            <a:endCxn id="44" idx="0"/>
          </p:cNvCxnSpPr>
          <p:nvPr/>
        </p:nvCxnSpPr>
        <p:spPr bwMode="auto">
          <a:xfrm>
            <a:off x="7332968" y="2852331"/>
            <a:ext cx="292633" cy="90687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7" name="직선 연결선 66"/>
          <p:cNvCxnSpPr>
            <a:stCxn id="41" idx="5"/>
            <a:endCxn id="40" idx="1"/>
          </p:cNvCxnSpPr>
          <p:nvPr/>
        </p:nvCxnSpPr>
        <p:spPr bwMode="auto">
          <a:xfrm>
            <a:off x="5373921" y="4035754"/>
            <a:ext cx="666212"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70" name="직선 연결선 69"/>
          <p:cNvCxnSpPr>
            <a:stCxn id="40" idx="7"/>
            <a:endCxn id="44" idx="3"/>
          </p:cNvCxnSpPr>
          <p:nvPr/>
        </p:nvCxnSpPr>
        <p:spPr bwMode="auto">
          <a:xfrm flipV="1">
            <a:off x="6269234" y="4035754"/>
            <a:ext cx="1241816"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33" name="타원 32"/>
          <p:cNvSpPr/>
          <p:nvPr/>
        </p:nvSpPr>
        <p:spPr bwMode="auto">
          <a:xfrm>
            <a:off x="6210885" y="3443091"/>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smtClean="0">
                <a:solidFill>
                  <a:schemeClr val="tx1"/>
                </a:solidFill>
                <a:ea typeface="굴림" pitchFamily="50" charset="-127"/>
              </a:rPr>
              <a:t>S</a:t>
            </a:r>
            <a:endParaRPr lang="ko-KR" altLang="en-US" sz="1500" dirty="0">
              <a:solidFill>
                <a:schemeClr val="tx1"/>
              </a:solidFill>
              <a:ea typeface="굴림" pitchFamily="50" charset="-127"/>
            </a:endParaRPr>
          </a:p>
        </p:txBody>
      </p:sp>
      <p:sp>
        <p:nvSpPr>
          <p:cNvPr id="38" name="타원 10"/>
          <p:cNvSpPr>
            <a:spLocks noChangeArrowheads="1"/>
          </p:cNvSpPr>
          <p:nvPr/>
        </p:nvSpPr>
        <p:spPr bwMode="auto">
          <a:xfrm>
            <a:off x="7170969" y="2528334"/>
            <a:ext cx="323997" cy="323997"/>
          </a:xfrm>
          <a:prstGeom prst="ellipse">
            <a:avLst/>
          </a:prstGeom>
          <a:noFill/>
          <a:ln w="28575" algn="ctr">
            <a:solidFill>
              <a:schemeClr val="accent2"/>
            </a:solidFill>
            <a:round/>
            <a:headEnd/>
            <a:tailEnd/>
          </a:ln>
          <a:effectLst>
            <a:prstShdw prst="shdw17" dist="17961" dir="2700000">
              <a:schemeClr val="bg2"/>
            </a:prstShdw>
          </a:effectLst>
        </p:spPr>
        <p:txBody>
          <a:bodyPr lIns="0" tIns="0" rIns="0" bIns="0" anchor="ctr"/>
          <a:lstStyle/>
          <a:p>
            <a:pPr algn="ctr"/>
            <a:r>
              <a:rPr lang="en-US" altLang="ko-KR" sz="1500" dirty="0" smtClean="0"/>
              <a:t>B</a:t>
            </a:r>
            <a:endParaRPr lang="ko-KR" altLang="en-US" sz="1500" dirty="0"/>
          </a:p>
        </p:txBody>
      </p:sp>
      <p:sp>
        <p:nvSpPr>
          <p:cNvPr id="40" name="타원 10"/>
          <p:cNvSpPr>
            <a:spLocks noChangeArrowheads="1"/>
          </p:cNvSpPr>
          <p:nvPr/>
        </p:nvSpPr>
        <p:spPr bwMode="auto">
          <a:xfrm>
            <a:off x="5992685" y="4610008"/>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41" name="타원 10"/>
          <p:cNvSpPr>
            <a:spLocks noChangeArrowheads="1"/>
          </p:cNvSpPr>
          <p:nvPr/>
        </p:nvSpPr>
        <p:spPr bwMode="auto">
          <a:xfrm>
            <a:off x="5097372" y="3759205"/>
            <a:ext cx="323997" cy="323997"/>
          </a:xfrm>
          <a:prstGeom prst="ellipse">
            <a:avLst/>
          </a:prstGeom>
          <a:noFill/>
          <a:ln w="28575" algn="ctr">
            <a:solidFill>
              <a:srgbClr val="00B050"/>
            </a:solidFill>
            <a:round/>
            <a:headEnd/>
            <a:tailEnd/>
          </a:ln>
          <a:effectLst>
            <a:prstShdw prst="shdw17" dist="17961" dir="2700000">
              <a:schemeClr val="bg2"/>
            </a:prstShdw>
          </a:effectLst>
        </p:spPr>
        <p:txBody>
          <a:bodyPr lIns="0" tIns="0" rIns="0" bIns="0" anchor="ctr"/>
          <a:lstStyle/>
          <a:p>
            <a:pPr algn="ctr"/>
            <a:r>
              <a:rPr lang="en-US" altLang="ko-KR" sz="1500" dirty="0" smtClean="0"/>
              <a:t>E</a:t>
            </a:r>
            <a:endParaRPr lang="ko-KR" altLang="en-US" sz="1500" dirty="0"/>
          </a:p>
        </p:txBody>
      </p:sp>
      <p:sp>
        <p:nvSpPr>
          <p:cNvPr id="44" name="타원 10"/>
          <p:cNvSpPr>
            <a:spLocks noChangeArrowheads="1"/>
          </p:cNvSpPr>
          <p:nvPr/>
        </p:nvSpPr>
        <p:spPr bwMode="auto">
          <a:xfrm>
            <a:off x="7463602" y="3759205"/>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48" name="타원 10"/>
          <p:cNvSpPr>
            <a:spLocks noChangeArrowheads="1"/>
          </p:cNvSpPr>
          <p:nvPr/>
        </p:nvSpPr>
        <p:spPr bwMode="auto">
          <a:xfrm>
            <a:off x="6269234" y="2169476"/>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182" name="오른쪽 화살표 181"/>
          <p:cNvSpPr/>
          <p:nvPr/>
        </p:nvSpPr>
        <p:spPr>
          <a:xfrm rot="16431352">
            <a:off x="6079495" y="2896050"/>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183" name="오른쪽 화살표 182"/>
          <p:cNvSpPr/>
          <p:nvPr/>
        </p:nvSpPr>
        <p:spPr>
          <a:xfrm rot="19139642">
            <a:off x="6480504" y="3110526"/>
            <a:ext cx="835948" cy="130855"/>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184" name="오른쪽 화살표 183"/>
          <p:cNvSpPr/>
          <p:nvPr/>
        </p:nvSpPr>
        <p:spPr>
          <a:xfrm rot="718267">
            <a:off x="6686917" y="3685898"/>
            <a:ext cx="666419" cy="135916"/>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185" name="오른쪽 화살표 184"/>
          <p:cNvSpPr/>
          <p:nvPr/>
        </p:nvSpPr>
        <p:spPr>
          <a:xfrm rot="6114920">
            <a:off x="5939675" y="4098652"/>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186" name="오른쪽 화살표 185"/>
          <p:cNvSpPr/>
          <p:nvPr/>
        </p:nvSpPr>
        <p:spPr>
          <a:xfrm rot="9957494">
            <a:off x="5497571" y="3681625"/>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106" name="곱셈 기호 105"/>
          <p:cNvSpPr/>
          <p:nvPr/>
        </p:nvSpPr>
        <p:spPr bwMode="auto">
          <a:xfrm>
            <a:off x="5666485" y="3563830"/>
            <a:ext cx="380052" cy="380052"/>
          </a:xfrm>
          <a:prstGeom prst="mathMultiply">
            <a:avLst>
              <a:gd name="adj1" fmla="val 10989"/>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graphicFrame>
        <p:nvGraphicFramePr>
          <p:cNvPr id="189" name="내용 개체 틀 2"/>
          <p:cNvGraphicFramePr>
            <a:graphicFrameLocks/>
          </p:cNvGraphicFramePr>
          <p:nvPr>
            <p:extLst>
              <p:ext uri="{D42A27DB-BD31-4B8C-83A1-F6EECF244321}">
                <p14:modId xmlns:p14="http://schemas.microsoft.com/office/powerpoint/2010/main" val="3454655873"/>
              </p:ext>
            </p:extLst>
          </p:nvPr>
        </p:nvGraphicFramePr>
        <p:xfrm>
          <a:off x="5591673" y="1916832"/>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S</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B</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graphicFrame>
        <p:nvGraphicFramePr>
          <p:cNvPr id="190" name="내용 개체 틀 2"/>
          <p:cNvGraphicFramePr>
            <a:graphicFrameLocks/>
          </p:cNvGraphicFramePr>
          <p:nvPr>
            <p:extLst>
              <p:ext uri="{D42A27DB-BD31-4B8C-83A1-F6EECF244321}">
                <p14:modId xmlns:p14="http://schemas.microsoft.com/office/powerpoint/2010/main" val="40041582"/>
              </p:ext>
            </p:extLst>
          </p:nvPr>
        </p:nvGraphicFramePr>
        <p:xfrm>
          <a:off x="5724128" y="3117660"/>
          <a:ext cx="563010" cy="27432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A</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graphicFrame>
        <p:nvGraphicFramePr>
          <p:cNvPr id="191" name="내용 개체 틀 2"/>
          <p:cNvGraphicFramePr>
            <a:graphicFrameLocks/>
          </p:cNvGraphicFramePr>
          <p:nvPr>
            <p:extLst>
              <p:ext uri="{D42A27DB-BD31-4B8C-83A1-F6EECF244321}">
                <p14:modId xmlns:p14="http://schemas.microsoft.com/office/powerpoint/2010/main" val="1578644517"/>
              </p:ext>
            </p:extLst>
          </p:nvPr>
        </p:nvGraphicFramePr>
        <p:xfrm>
          <a:off x="7463602" y="1979694"/>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A</a:t>
                      </a:r>
                      <a:endParaRPr lang="ko-KR" altLang="en-US" sz="1200" b="0" dirty="0"/>
                    </a:p>
                  </a:txBody>
                  <a:tcPr/>
                </a:tc>
                <a:tc>
                  <a:txBody>
                    <a:bodyPr/>
                    <a:lstStyle/>
                    <a:p>
                      <a:pPr algn="ctr" latinLnBrk="1"/>
                      <a:r>
                        <a:rPr lang="en-US" altLang="ko-KR" sz="1200" b="0" dirty="0" smtClean="0"/>
                        <a:t>X</a:t>
                      </a:r>
                      <a:endParaRPr lang="ko-KR" altLang="en-US" sz="1200" b="0" dirty="0"/>
                    </a:p>
                  </a:txBody>
                  <a:tcPr/>
                </a:tc>
              </a:tr>
              <a:tr h="0">
                <a:tc>
                  <a:txBody>
                    <a:bodyPr/>
                    <a:lstStyle/>
                    <a:p>
                      <a:pPr algn="ctr" latinLnBrk="1"/>
                      <a:r>
                        <a:rPr lang="en-US" altLang="ko-KR" sz="1200" b="0" dirty="0" smtClean="0"/>
                        <a:t>C</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graphicFrame>
        <p:nvGraphicFramePr>
          <p:cNvPr id="192" name="내용 개체 틀 2"/>
          <p:cNvGraphicFramePr>
            <a:graphicFrameLocks/>
          </p:cNvGraphicFramePr>
          <p:nvPr>
            <p:extLst>
              <p:ext uri="{D42A27DB-BD31-4B8C-83A1-F6EECF244321}">
                <p14:modId xmlns:p14="http://schemas.microsoft.com/office/powerpoint/2010/main" val="2553656183"/>
              </p:ext>
            </p:extLst>
          </p:nvPr>
        </p:nvGraphicFramePr>
        <p:xfrm>
          <a:off x="7463602" y="4195535"/>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B</a:t>
                      </a:r>
                      <a:endParaRPr lang="ko-KR" altLang="en-US" sz="1200" b="0" dirty="0"/>
                    </a:p>
                  </a:txBody>
                  <a:tcPr/>
                </a:tc>
                <a:tc>
                  <a:txBody>
                    <a:bodyPr/>
                    <a:lstStyle/>
                    <a:p>
                      <a:pPr algn="ctr" latinLnBrk="1"/>
                      <a:r>
                        <a:rPr lang="en-US" altLang="ko-KR" sz="1200" b="0" dirty="0" smtClean="0"/>
                        <a:t>X</a:t>
                      </a:r>
                      <a:endParaRPr lang="ko-KR" altLang="en-US" sz="1200" b="0" dirty="0"/>
                    </a:p>
                  </a:txBody>
                  <a:tcPr/>
                </a:tc>
              </a:tr>
              <a:tr h="0">
                <a:tc>
                  <a:txBody>
                    <a:bodyPr/>
                    <a:lstStyle/>
                    <a:p>
                      <a:pPr algn="ctr" latinLnBrk="1"/>
                      <a:r>
                        <a:rPr lang="en-US" altLang="ko-KR" sz="1200" b="0" dirty="0" smtClean="0"/>
                        <a:t>D</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graphicFrame>
        <p:nvGraphicFramePr>
          <p:cNvPr id="193" name="내용 개체 틀 2"/>
          <p:cNvGraphicFramePr>
            <a:graphicFrameLocks/>
          </p:cNvGraphicFramePr>
          <p:nvPr>
            <p:extLst>
              <p:ext uri="{D42A27DB-BD31-4B8C-83A1-F6EECF244321}">
                <p14:modId xmlns:p14="http://schemas.microsoft.com/office/powerpoint/2010/main" val="3228769419"/>
              </p:ext>
            </p:extLst>
          </p:nvPr>
        </p:nvGraphicFramePr>
        <p:xfrm>
          <a:off x="5339402" y="4659685"/>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C</a:t>
                      </a:r>
                      <a:endParaRPr lang="ko-KR" altLang="en-US" sz="1200" b="0" dirty="0"/>
                    </a:p>
                  </a:txBody>
                  <a:tcPr/>
                </a:tc>
                <a:tc>
                  <a:txBody>
                    <a:bodyPr/>
                    <a:lstStyle/>
                    <a:p>
                      <a:pPr algn="ctr" latinLnBrk="1"/>
                      <a:r>
                        <a:rPr lang="en-US" altLang="ko-KR" sz="1200" b="0" dirty="0" smtClean="0"/>
                        <a:t>X</a:t>
                      </a:r>
                      <a:endParaRPr lang="ko-KR" altLang="en-US" sz="1200" b="0" dirty="0"/>
                    </a:p>
                  </a:txBody>
                  <a:tcPr/>
                </a:tc>
              </a:tr>
              <a:tr h="0">
                <a:tc>
                  <a:txBody>
                    <a:bodyPr/>
                    <a:lstStyle/>
                    <a:p>
                      <a:pPr algn="ctr" latinLnBrk="1"/>
                      <a:r>
                        <a:rPr lang="en-US" altLang="ko-KR" sz="1200" b="0" dirty="0" smtClean="0"/>
                        <a:t>E</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graphicFrame>
        <p:nvGraphicFramePr>
          <p:cNvPr id="194" name="내용 개체 틀 2"/>
          <p:cNvGraphicFramePr>
            <a:graphicFrameLocks/>
          </p:cNvGraphicFramePr>
          <p:nvPr>
            <p:extLst>
              <p:ext uri="{D42A27DB-BD31-4B8C-83A1-F6EECF244321}">
                <p14:modId xmlns:p14="http://schemas.microsoft.com/office/powerpoint/2010/main" val="711631387"/>
              </p:ext>
            </p:extLst>
          </p:nvPr>
        </p:nvGraphicFramePr>
        <p:xfrm>
          <a:off x="4932040" y="3401505"/>
          <a:ext cx="563010" cy="27432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D</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spTree>
    <p:extLst>
      <p:ext uri="{BB962C8B-B14F-4D97-AF65-F5344CB8AC3E}">
        <p14:creationId xmlns:p14="http://schemas.microsoft.com/office/powerpoint/2010/main" val="16768496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내용 개체 틀 5"/>
          <p:cNvSpPr>
            <a:spLocks noGrp="1"/>
          </p:cNvSpPr>
          <p:nvPr>
            <p:ph idx="1"/>
          </p:nvPr>
        </p:nvSpPr>
        <p:spPr>
          <a:xfrm>
            <a:off x="685800" y="1557338"/>
            <a:ext cx="7918648" cy="4538662"/>
          </a:xfrm>
        </p:spPr>
        <p:txBody>
          <a:bodyPr/>
          <a:lstStyle/>
          <a:p>
            <a:r>
              <a:rPr lang="en-US" altLang="ko-KR" sz="1800" dirty="0" smtClean="0">
                <a:ea typeface="굴림" charset="-127"/>
              </a:rPr>
              <a:t>A sends ACK to S because</a:t>
            </a:r>
            <a:br>
              <a:rPr lang="en-US" altLang="ko-KR" sz="1800" dirty="0" smtClean="0">
                <a:ea typeface="굴림" charset="-127"/>
              </a:rPr>
            </a:br>
            <a:r>
              <a:rPr lang="en-US" altLang="ko-KR" sz="1800" dirty="0" smtClean="0">
                <a:ea typeface="굴림" charset="-127"/>
              </a:rPr>
              <a:t>it has routing entry of S.</a:t>
            </a:r>
          </a:p>
          <a:p>
            <a:r>
              <a:rPr lang="en-US" altLang="ko-KR" sz="1800" dirty="0" smtClean="0">
                <a:ea typeface="굴림" charset="-127"/>
              </a:rPr>
              <a:t>B, C, D send pre-ACK to PDs</a:t>
            </a:r>
            <a:br>
              <a:rPr lang="en-US" altLang="ko-KR" sz="1800" dirty="0" smtClean="0">
                <a:ea typeface="굴림" charset="-127"/>
              </a:rPr>
            </a:br>
            <a:r>
              <a:rPr lang="en-US" altLang="ko-KR" sz="1800" dirty="0" smtClean="0">
                <a:ea typeface="굴림" charset="-127"/>
              </a:rPr>
              <a:t>in its routing table.</a:t>
            </a:r>
          </a:p>
          <a:p>
            <a:r>
              <a:rPr lang="en-US" altLang="ko-KR" sz="1800" dirty="0" smtClean="0">
                <a:ea typeface="굴림" charset="-127"/>
              </a:rPr>
              <a:t>When a PD receives pre-</a:t>
            </a:r>
            <a:br>
              <a:rPr lang="en-US" altLang="ko-KR" sz="1800" dirty="0" smtClean="0">
                <a:ea typeface="굴림" charset="-127"/>
              </a:rPr>
            </a:br>
            <a:r>
              <a:rPr lang="en-US" altLang="ko-KR" sz="1800" dirty="0" smtClean="0">
                <a:ea typeface="굴림" charset="-127"/>
              </a:rPr>
              <a:t>ACK, it checks the sender</a:t>
            </a:r>
            <a:br>
              <a:rPr lang="en-US" altLang="ko-KR" sz="1800" dirty="0" smtClean="0">
                <a:ea typeface="굴림" charset="-127"/>
              </a:rPr>
            </a:br>
            <a:r>
              <a:rPr lang="en-US" altLang="ko-KR" sz="1800" dirty="0" smtClean="0">
                <a:ea typeface="굴림" charset="-127"/>
              </a:rPr>
              <a:t>in ACK table.</a:t>
            </a:r>
          </a:p>
          <a:p>
            <a:r>
              <a:rPr lang="en-US" altLang="ko-KR" sz="1800" dirty="0" smtClean="0">
                <a:ea typeface="굴림" charset="-127"/>
              </a:rPr>
              <a:t>If all PDs of routing</a:t>
            </a:r>
          </a:p>
          <a:p>
            <a:pPr marL="0" indent="0">
              <a:buNone/>
            </a:pPr>
            <a:r>
              <a:rPr lang="en-US" altLang="ko-KR" sz="1800" dirty="0" smtClean="0">
                <a:ea typeface="굴림" charset="-127"/>
              </a:rPr>
              <a:t>     entry successfully receive</a:t>
            </a:r>
          </a:p>
          <a:p>
            <a:pPr marL="0" indent="0">
              <a:buNone/>
            </a:pPr>
            <a:r>
              <a:rPr lang="en-US" altLang="ko-KR" sz="1800" dirty="0" smtClean="0">
                <a:ea typeface="굴림" charset="-127"/>
              </a:rPr>
              <a:t>     the frame, it does not forward a frame.</a:t>
            </a:r>
          </a:p>
        </p:txBody>
      </p:sp>
      <p:sp>
        <p:nvSpPr>
          <p:cNvPr id="3074" name="제목 4"/>
          <p:cNvSpPr>
            <a:spLocks noGrp="1"/>
          </p:cNvSpPr>
          <p:nvPr>
            <p:ph type="title"/>
          </p:nvPr>
        </p:nvSpPr>
        <p:spPr>
          <a:xfrm>
            <a:off x="685800" y="685800"/>
            <a:ext cx="7772400" cy="727075"/>
          </a:xfrm>
        </p:spPr>
        <p:txBody>
          <a:bodyPr/>
          <a:lstStyle/>
          <a:p>
            <a:r>
              <a:rPr lang="en-US" altLang="ko-KR" dirty="0">
                <a:ea typeface="굴림" charset="-127"/>
              </a:rPr>
              <a:t>Pre-ACK</a:t>
            </a:r>
            <a:r>
              <a:rPr lang="en-US" altLang="ko-KR" dirty="0" smtClean="0"/>
              <a:t> </a:t>
            </a:r>
            <a:r>
              <a:rPr lang="en-US" altLang="ko-KR" dirty="0" smtClean="0">
                <a:ea typeface="굴림" charset="-127"/>
              </a:rPr>
              <a:t>(4/</a:t>
            </a:r>
            <a:r>
              <a:rPr lang="en-US" altLang="ko-KR" dirty="0" smtClean="0"/>
              <a:t>6</a:t>
            </a:r>
            <a:r>
              <a:rPr lang="en-US" altLang="ko-KR" dirty="0">
                <a:ea typeface="굴림" charset="-127"/>
              </a:rPr>
              <a:t>)</a:t>
            </a:r>
            <a:endParaRPr lang="ko-KR" altLang="en-US" dirty="0" smtClean="0">
              <a:ea typeface="굴림" charset="-127"/>
            </a:endParaRP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33</a:t>
            </a:fld>
            <a:endParaRPr lang="en-US" altLang="ko-KR" smtClean="0">
              <a:latin typeface="Times New Roman" pitchFamily="18" charset="0"/>
            </a:endParaRPr>
          </a:p>
        </p:txBody>
      </p:sp>
      <p:cxnSp>
        <p:nvCxnSpPr>
          <p:cNvPr id="49" name="직선 연결선 48"/>
          <p:cNvCxnSpPr>
            <a:stCxn id="33" idx="0"/>
            <a:endCxn id="48" idx="4"/>
          </p:cNvCxnSpPr>
          <p:nvPr/>
        </p:nvCxnSpPr>
        <p:spPr bwMode="auto">
          <a:xfrm flipV="1">
            <a:off x="6372810" y="2490598"/>
            <a:ext cx="58423" cy="949618"/>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53" name="직선 연결선 52"/>
          <p:cNvCxnSpPr>
            <a:stCxn id="38" idx="1"/>
            <a:endCxn id="48" idx="5"/>
          </p:cNvCxnSpPr>
          <p:nvPr/>
        </p:nvCxnSpPr>
        <p:spPr bwMode="auto">
          <a:xfrm flipH="1" flipV="1">
            <a:off x="6545783" y="2443150"/>
            <a:ext cx="672634" cy="129757"/>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1" name="직선 연결선 60"/>
          <p:cNvCxnSpPr>
            <a:stCxn id="38" idx="4"/>
            <a:endCxn id="44" idx="0"/>
          </p:cNvCxnSpPr>
          <p:nvPr/>
        </p:nvCxnSpPr>
        <p:spPr bwMode="auto">
          <a:xfrm>
            <a:off x="7332968" y="2849456"/>
            <a:ext cx="292633" cy="90687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7" name="직선 연결선 66"/>
          <p:cNvCxnSpPr>
            <a:stCxn id="41" idx="5"/>
            <a:endCxn id="40" idx="1"/>
          </p:cNvCxnSpPr>
          <p:nvPr/>
        </p:nvCxnSpPr>
        <p:spPr bwMode="auto">
          <a:xfrm>
            <a:off x="5373921" y="4032879"/>
            <a:ext cx="666212"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70" name="직선 연결선 69"/>
          <p:cNvCxnSpPr>
            <a:stCxn id="40" idx="7"/>
            <a:endCxn id="44" idx="3"/>
          </p:cNvCxnSpPr>
          <p:nvPr/>
        </p:nvCxnSpPr>
        <p:spPr bwMode="auto">
          <a:xfrm flipV="1">
            <a:off x="6269234" y="4032879"/>
            <a:ext cx="1241816"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33" name="타원 32"/>
          <p:cNvSpPr/>
          <p:nvPr/>
        </p:nvSpPr>
        <p:spPr bwMode="auto">
          <a:xfrm>
            <a:off x="6210885" y="3440216"/>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smtClean="0">
                <a:solidFill>
                  <a:schemeClr val="tx1"/>
                </a:solidFill>
                <a:ea typeface="굴림" pitchFamily="50" charset="-127"/>
              </a:rPr>
              <a:t>S</a:t>
            </a:r>
            <a:endParaRPr lang="ko-KR" altLang="en-US" sz="1500" dirty="0">
              <a:solidFill>
                <a:schemeClr val="tx1"/>
              </a:solidFill>
              <a:ea typeface="굴림" pitchFamily="50" charset="-127"/>
            </a:endParaRPr>
          </a:p>
        </p:txBody>
      </p:sp>
      <p:sp>
        <p:nvSpPr>
          <p:cNvPr id="38" name="타원 10"/>
          <p:cNvSpPr>
            <a:spLocks noChangeArrowheads="1"/>
          </p:cNvSpPr>
          <p:nvPr/>
        </p:nvSpPr>
        <p:spPr bwMode="auto">
          <a:xfrm>
            <a:off x="7170969" y="2525459"/>
            <a:ext cx="323997" cy="323997"/>
          </a:xfrm>
          <a:prstGeom prst="ellipse">
            <a:avLst/>
          </a:prstGeom>
          <a:noFill/>
          <a:ln w="28575" algn="ctr">
            <a:solidFill>
              <a:schemeClr val="accent2"/>
            </a:solidFill>
            <a:round/>
            <a:headEnd/>
            <a:tailEnd/>
          </a:ln>
          <a:effectLst>
            <a:prstShdw prst="shdw17" dist="17961" dir="2700000">
              <a:schemeClr val="bg2"/>
            </a:prstShdw>
          </a:effectLst>
        </p:spPr>
        <p:txBody>
          <a:bodyPr lIns="0" tIns="0" rIns="0" bIns="0" anchor="ctr"/>
          <a:lstStyle/>
          <a:p>
            <a:pPr algn="ctr"/>
            <a:r>
              <a:rPr lang="en-US" altLang="ko-KR" sz="1500" dirty="0" smtClean="0"/>
              <a:t>B</a:t>
            </a:r>
            <a:endParaRPr lang="ko-KR" altLang="en-US" sz="1500" dirty="0"/>
          </a:p>
        </p:txBody>
      </p:sp>
      <p:sp>
        <p:nvSpPr>
          <p:cNvPr id="40" name="타원 10"/>
          <p:cNvSpPr>
            <a:spLocks noChangeArrowheads="1"/>
          </p:cNvSpPr>
          <p:nvPr/>
        </p:nvSpPr>
        <p:spPr bwMode="auto">
          <a:xfrm>
            <a:off x="5992685" y="4607133"/>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41" name="타원 10"/>
          <p:cNvSpPr>
            <a:spLocks noChangeArrowheads="1"/>
          </p:cNvSpPr>
          <p:nvPr/>
        </p:nvSpPr>
        <p:spPr bwMode="auto">
          <a:xfrm>
            <a:off x="5097372" y="3756330"/>
            <a:ext cx="323997" cy="323997"/>
          </a:xfrm>
          <a:prstGeom prst="ellipse">
            <a:avLst/>
          </a:prstGeom>
          <a:noFill/>
          <a:ln w="28575" algn="ctr">
            <a:solidFill>
              <a:srgbClr val="00B050"/>
            </a:solidFill>
            <a:round/>
            <a:headEnd/>
            <a:tailEnd/>
          </a:ln>
          <a:effectLst>
            <a:prstShdw prst="shdw17" dist="17961" dir="2700000">
              <a:schemeClr val="bg2"/>
            </a:prstShdw>
          </a:effectLst>
        </p:spPr>
        <p:txBody>
          <a:bodyPr lIns="0" tIns="0" rIns="0" bIns="0" anchor="ctr"/>
          <a:lstStyle/>
          <a:p>
            <a:pPr algn="ctr"/>
            <a:r>
              <a:rPr lang="en-US" altLang="ko-KR" sz="1500" dirty="0" smtClean="0"/>
              <a:t>E</a:t>
            </a:r>
            <a:endParaRPr lang="ko-KR" altLang="en-US" sz="1500" dirty="0"/>
          </a:p>
        </p:txBody>
      </p:sp>
      <p:sp>
        <p:nvSpPr>
          <p:cNvPr id="44" name="타원 10"/>
          <p:cNvSpPr>
            <a:spLocks noChangeArrowheads="1"/>
          </p:cNvSpPr>
          <p:nvPr/>
        </p:nvSpPr>
        <p:spPr bwMode="auto">
          <a:xfrm>
            <a:off x="7463602" y="3756330"/>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48" name="타원 10"/>
          <p:cNvSpPr>
            <a:spLocks noChangeArrowheads="1"/>
          </p:cNvSpPr>
          <p:nvPr/>
        </p:nvSpPr>
        <p:spPr bwMode="auto">
          <a:xfrm>
            <a:off x="6269234" y="216660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170" name="타원 169"/>
          <p:cNvSpPr/>
          <p:nvPr/>
        </p:nvSpPr>
        <p:spPr bwMode="auto">
          <a:xfrm>
            <a:off x="5808355" y="1162844"/>
            <a:ext cx="3049226" cy="3049226"/>
          </a:xfrm>
          <a:prstGeom prst="ellipse">
            <a:avLst/>
          </a:prstGeom>
          <a:noFill/>
          <a:ln w="28575">
            <a:solidFill>
              <a:schemeClr val="accent2"/>
            </a:solidFill>
            <a:prstDash val="dash"/>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71" name="타원 170"/>
          <p:cNvSpPr/>
          <p:nvPr/>
        </p:nvSpPr>
        <p:spPr bwMode="auto">
          <a:xfrm>
            <a:off x="3734757" y="2393715"/>
            <a:ext cx="3049226" cy="3049226"/>
          </a:xfrm>
          <a:prstGeom prst="ellipse">
            <a:avLst/>
          </a:prstGeom>
          <a:noFill/>
          <a:ln w="28575">
            <a:solidFill>
              <a:srgbClr val="00B050"/>
            </a:solidFill>
            <a:prstDash val="dash"/>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5" name="오른쪽 화살표 24"/>
          <p:cNvSpPr/>
          <p:nvPr/>
        </p:nvSpPr>
        <p:spPr>
          <a:xfrm>
            <a:off x="5014759" y="5868512"/>
            <a:ext cx="649287" cy="14446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sp>
        <p:nvSpPr>
          <p:cNvPr id="26" name="TextBox 81"/>
          <p:cNvSpPr txBox="1">
            <a:spLocks noChangeArrowheads="1"/>
          </p:cNvSpPr>
          <p:nvPr/>
        </p:nvSpPr>
        <p:spPr bwMode="auto">
          <a:xfrm>
            <a:off x="5712627" y="5756077"/>
            <a:ext cx="774636"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ACK</a:t>
            </a:r>
            <a:endParaRPr lang="ko-KR" altLang="en-US" dirty="0"/>
          </a:p>
        </p:txBody>
      </p:sp>
      <p:sp>
        <p:nvSpPr>
          <p:cNvPr id="29" name="오른쪽 화살표 28"/>
          <p:cNvSpPr/>
          <p:nvPr/>
        </p:nvSpPr>
        <p:spPr>
          <a:xfrm rot="1258336">
            <a:off x="6554542" y="2547519"/>
            <a:ext cx="602579" cy="104659"/>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0" name="오른쪽 화살표 29"/>
          <p:cNvSpPr/>
          <p:nvPr/>
        </p:nvSpPr>
        <p:spPr>
          <a:xfrm rot="12049504">
            <a:off x="6616918" y="2391494"/>
            <a:ext cx="602579" cy="104659"/>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1" name="오른쪽 화살표 30"/>
          <p:cNvSpPr/>
          <p:nvPr/>
        </p:nvSpPr>
        <p:spPr>
          <a:xfrm rot="4566351">
            <a:off x="7087452" y="3272928"/>
            <a:ext cx="602579" cy="104659"/>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2" name="오른쪽 화살표 31"/>
          <p:cNvSpPr/>
          <p:nvPr/>
        </p:nvSpPr>
        <p:spPr>
          <a:xfrm rot="15368276">
            <a:off x="7300984" y="3213985"/>
            <a:ext cx="602579" cy="104659"/>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4" name="오른쪽 화살표 33"/>
          <p:cNvSpPr/>
          <p:nvPr/>
        </p:nvSpPr>
        <p:spPr>
          <a:xfrm rot="9241439">
            <a:off x="6334258" y="4229235"/>
            <a:ext cx="920411" cy="103186"/>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5" name="오른쪽 화살표 34"/>
          <p:cNvSpPr/>
          <p:nvPr/>
        </p:nvSpPr>
        <p:spPr>
          <a:xfrm rot="13336944">
            <a:off x="5405737" y="4310824"/>
            <a:ext cx="602579" cy="104659"/>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36" name="오른쪽 화살표 35"/>
          <p:cNvSpPr/>
          <p:nvPr/>
        </p:nvSpPr>
        <p:spPr>
          <a:xfrm rot="5605957">
            <a:off x="6100732" y="2908930"/>
            <a:ext cx="602579" cy="1046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graphicFrame>
        <p:nvGraphicFramePr>
          <p:cNvPr id="37" name="내용 개체 틀 2"/>
          <p:cNvGraphicFramePr>
            <a:graphicFrameLocks/>
          </p:cNvGraphicFramePr>
          <p:nvPr>
            <p:extLst>
              <p:ext uri="{D42A27DB-BD31-4B8C-83A1-F6EECF244321}">
                <p14:modId xmlns:p14="http://schemas.microsoft.com/office/powerpoint/2010/main" val="3079616774"/>
              </p:ext>
            </p:extLst>
          </p:nvPr>
        </p:nvGraphicFramePr>
        <p:xfrm>
          <a:off x="5591673" y="1913957"/>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S</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B</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39" name="내용 개체 틀 2"/>
          <p:cNvGraphicFramePr>
            <a:graphicFrameLocks/>
          </p:cNvGraphicFramePr>
          <p:nvPr>
            <p:extLst>
              <p:ext uri="{D42A27DB-BD31-4B8C-83A1-F6EECF244321}">
                <p14:modId xmlns:p14="http://schemas.microsoft.com/office/powerpoint/2010/main" val="1365870363"/>
              </p:ext>
            </p:extLst>
          </p:nvPr>
        </p:nvGraphicFramePr>
        <p:xfrm>
          <a:off x="5724128" y="3114785"/>
          <a:ext cx="563010" cy="27432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A</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42" name="내용 개체 틀 2"/>
          <p:cNvGraphicFramePr>
            <a:graphicFrameLocks/>
          </p:cNvGraphicFramePr>
          <p:nvPr>
            <p:extLst>
              <p:ext uri="{D42A27DB-BD31-4B8C-83A1-F6EECF244321}">
                <p14:modId xmlns:p14="http://schemas.microsoft.com/office/powerpoint/2010/main" val="3424733723"/>
              </p:ext>
            </p:extLst>
          </p:nvPr>
        </p:nvGraphicFramePr>
        <p:xfrm>
          <a:off x="7463602" y="1976819"/>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A</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C</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graphicFrame>
        <p:nvGraphicFramePr>
          <p:cNvPr id="43" name="내용 개체 틀 2"/>
          <p:cNvGraphicFramePr>
            <a:graphicFrameLocks/>
          </p:cNvGraphicFramePr>
          <p:nvPr>
            <p:extLst>
              <p:ext uri="{D42A27DB-BD31-4B8C-83A1-F6EECF244321}">
                <p14:modId xmlns:p14="http://schemas.microsoft.com/office/powerpoint/2010/main" val="906794316"/>
              </p:ext>
            </p:extLst>
          </p:nvPr>
        </p:nvGraphicFramePr>
        <p:xfrm>
          <a:off x="7463602" y="4192660"/>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B</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D</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45" name="내용 개체 틀 2"/>
          <p:cNvGraphicFramePr>
            <a:graphicFrameLocks/>
          </p:cNvGraphicFramePr>
          <p:nvPr>
            <p:extLst>
              <p:ext uri="{D42A27DB-BD31-4B8C-83A1-F6EECF244321}">
                <p14:modId xmlns:p14="http://schemas.microsoft.com/office/powerpoint/2010/main" val="3837230880"/>
              </p:ext>
            </p:extLst>
          </p:nvPr>
        </p:nvGraphicFramePr>
        <p:xfrm>
          <a:off x="5339402" y="4656810"/>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C</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E</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graphicFrame>
        <p:nvGraphicFramePr>
          <p:cNvPr id="46" name="내용 개체 틀 2"/>
          <p:cNvGraphicFramePr>
            <a:graphicFrameLocks/>
          </p:cNvGraphicFramePr>
          <p:nvPr>
            <p:extLst>
              <p:ext uri="{D42A27DB-BD31-4B8C-83A1-F6EECF244321}">
                <p14:modId xmlns:p14="http://schemas.microsoft.com/office/powerpoint/2010/main" val="3465591132"/>
              </p:ext>
            </p:extLst>
          </p:nvPr>
        </p:nvGraphicFramePr>
        <p:xfrm>
          <a:off x="4932040" y="3398630"/>
          <a:ext cx="563010" cy="27432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D</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sp>
        <p:nvSpPr>
          <p:cNvPr id="47" name="곱셈 기호 46"/>
          <p:cNvSpPr/>
          <p:nvPr/>
        </p:nvSpPr>
        <p:spPr bwMode="auto">
          <a:xfrm>
            <a:off x="7416524" y="3060164"/>
            <a:ext cx="380052" cy="380052"/>
          </a:xfrm>
          <a:prstGeom prst="mathMultiply">
            <a:avLst>
              <a:gd name="adj1" fmla="val 10989"/>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50" name="오른쪽 화살표 49"/>
          <p:cNvSpPr/>
          <p:nvPr/>
        </p:nvSpPr>
        <p:spPr>
          <a:xfrm rot="20020600">
            <a:off x="6421895" y="4408426"/>
            <a:ext cx="920411" cy="103186"/>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51" name="오른쪽 화살표 50"/>
          <p:cNvSpPr/>
          <p:nvPr/>
        </p:nvSpPr>
        <p:spPr>
          <a:xfrm>
            <a:off x="5014759" y="6185452"/>
            <a:ext cx="649287" cy="14446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endParaRPr lang="ko-KR" altLang="en-US"/>
          </a:p>
        </p:txBody>
      </p:sp>
      <p:sp>
        <p:nvSpPr>
          <p:cNvPr id="52" name="TextBox 81"/>
          <p:cNvSpPr txBox="1">
            <a:spLocks noChangeArrowheads="1"/>
          </p:cNvSpPr>
          <p:nvPr/>
        </p:nvSpPr>
        <p:spPr bwMode="auto">
          <a:xfrm>
            <a:off x="5712627" y="6073017"/>
            <a:ext cx="1223412"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Pre-ACK</a:t>
            </a:r>
            <a:endParaRPr lang="ko-KR" altLang="en-US" dirty="0"/>
          </a:p>
        </p:txBody>
      </p:sp>
    </p:spTree>
    <p:extLst>
      <p:ext uri="{BB962C8B-B14F-4D97-AF65-F5344CB8AC3E}">
        <p14:creationId xmlns:p14="http://schemas.microsoft.com/office/powerpoint/2010/main" val="26962824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내용 개체 틀 5"/>
          <p:cNvSpPr>
            <a:spLocks noGrp="1"/>
          </p:cNvSpPr>
          <p:nvPr>
            <p:ph idx="1"/>
          </p:nvPr>
        </p:nvSpPr>
        <p:spPr>
          <a:xfrm>
            <a:off x="685800" y="1557338"/>
            <a:ext cx="7918648" cy="4538662"/>
          </a:xfrm>
        </p:spPr>
        <p:txBody>
          <a:bodyPr/>
          <a:lstStyle/>
          <a:p>
            <a:r>
              <a:rPr lang="en-US" altLang="ko-KR" sz="1800" dirty="0" smtClean="0">
                <a:ea typeface="굴림" charset="-127"/>
              </a:rPr>
              <a:t>If some entries are left to forward frame,</a:t>
            </a:r>
          </a:p>
          <a:p>
            <a:pPr marL="0" indent="0">
              <a:buNone/>
            </a:pPr>
            <a:r>
              <a:rPr lang="en-US" altLang="ko-KR" sz="1800" dirty="0" smtClean="0">
                <a:ea typeface="굴림" charset="-127"/>
              </a:rPr>
              <a:t>     it forwards the frame in order to satisfy reliability</a:t>
            </a:r>
          </a:p>
          <a:p>
            <a:pPr marL="0" indent="0">
              <a:buNone/>
            </a:pPr>
            <a:r>
              <a:rPr lang="en-US" altLang="ko-KR" sz="1800" dirty="0" smtClean="0">
                <a:ea typeface="굴림" charset="-127"/>
              </a:rPr>
              <a:t>     (Retransmission Concept)</a:t>
            </a:r>
          </a:p>
          <a:p>
            <a:r>
              <a:rPr lang="en-US" altLang="ko-KR" sz="1800" dirty="0" smtClean="0">
                <a:ea typeface="굴림" charset="-127"/>
              </a:rPr>
              <a:t>In this example, B and E forward</a:t>
            </a:r>
            <a:br>
              <a:rPr lang="en-US" altLang="ko-KR" sz="1800" dirty="0" smtClean="0">
                <a:ea typeface="굴림" charset="-127"/>
              </a:rPr>
            </a:br>
            <a:r>
              <a:rPr lang="en-US" altLang="ko-KR" sz="1800" dirty="0" smtClean="0">
                <a:ea typeface="굴림" charset="-127"/>
              </a:rPr>
              <a:t>the data because their ACK table</a:t>
            </a:r>
            <a:br>
              <a:rPr lang="en-US" altLang="ko-KR" sz="1800" dirty="0" smtClean="0">
                <a:ea typeface="굴림" charset="-127"/>
              </a:rPr>
            </a:br>
            <a:r>
              <a:rPr lang="en-US" altLang="ko-KR" sz="1800" dirty="0" smtClean="0">
                <a:ea typeface="굴림" charset="-127"/>
              </a:rPr>
              <a:t>are not fully checked.</a:t>
            </a:r>
          </a:p>
        </p:txBody>
      </p:sp>
      <p:sp>
        <p:nvSpPr>
          <p:cNvPr id="3074" name="제목 4"/>
          <p:cNvSpPr>
            <a:spLocks noGrp="1"/>
          </p:cNvSpPr>
          <p:nvPr>
            <p:ph type="title"/>
          </p:nvPr>
        </p:nvSpPr>
        <p:spPr>
          <a:xfrm>
            <a:off x="685800" y="685800"/>
            <a:ext cx="7772400" cy="727075"/>
          </a:xfrm>
        </p:spPr>
        <p:txBody>
          <a:bodyPr/>
          <a:lstStyle/>
          <a:p>
            <a:r>
              <a:rPr lang="en-US" altLang="ko-KR" dirty="0" smtClean="0">
                <a:ea typeface="굴림" charset="-127"/>
              </a:rPr>
              <a:t>Pre-ACK (5/</a:t>
            </a:r>
            <a:r>
              <a:rPr lang="en-US" altLang="ko-KR" dirty="0" smtClean="0"/>
              <a:t>6</a:t>
            </a:r>
            <a:r>
              <a:rPr lang="en-US" altLang="ko-KR" dirty="0">
                <a:ea typeface="굴림" charset="-127"/>
              </a:rPr>
              <a:t>)</a:t>
            </a:r>
            <a:endParaRPr lang="ko-KR" altLang="en-US" dirty="0" smtClean="0">
              <a:ea typeface="굴림" charset="-127"/>
            </a:endParaRP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34</a:t>
            </a:fld>
            <a:endParaRPr lang="en-US" altLang="ko-KR" smtClean="0">
              <a:latin typeface="Times New Roman" pitchFamily="18" charset="0"/>
            </a:endParaRPr>
          </a:p>
        </p:txBody>
      </p:sp>
      <p:cxnSp>
        <p:nvCxnSpPr>
          <p:cNvPr id="49" name="직선 연결선 48"/>
          <p:cNvCxnSpPr>
            <a:stCxn id="33" idx="0"/>
            <a:endCxn id="48" idx="4"/>
          </p:cNvCxnSpPr>
          <p:nvPr/>
        </p:nvCxnSpPr>
        <p:spPr bwMode="auto">
          <a:xfrm flipV="1">
            <a:off x="6372810" y="2490598"/>
            <a:ext cx="58423" cy="949618"/>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53" name="직선 연결선 52"/>
          <p:cNvCxnSpPr>
            <a:stCxn id="38" idx="1"/>
            <a:endCxn id="48" idx="5"/>
          </p:cNvCxnSpPr>
          <p:nvPr/>
        </p:nvCxnSpPr>
        <p:spPr bwMode="auto">
          <a:xfrm flipH="1" flipV="1">
            <a:off x="6545783" y="2443150"/>
            <a:ext cx="672634" cy="129757"/>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1" name="직선 연결선 60"/>
          <p:cNvCxnSpPr>
            <a:stCxn id="38" idx="4"/>
            <a:endCxn id="44" idx="0"/>
          </p:cNvCxnSpPr>
          <p:nvPr/>
        </p:nvCxnSpPr>
        <p:spPr bwMode="auto">
          <a:xfrm>
            <a:off x="7332968" y="2849456"/>
            <a:ext cx="292633" cy="90687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7" name="직선 연결선 66"/>
          <p:cNvCxnSpPr>
            <a:stCxn id="41" idx="5"/>
            <a:endCxn id="40" idx="1"/>
          </p:cNvCxnSpPr>
          <p:nvPr/>
        </p:nvCxnSpPr>
        <p:spPr bwMode="auto">
          <a:xfrm>
            <a:off x="5373921" y="4032879"/>
            <a:ext cx="666212"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70" name="직선 연결선 69"/>
          <p:cNvCxnSpPr>
            <a:stCxn id="40" idx="7"/>
            <a:endCxn id="44" idx="3"/>
          </p:cNvCxnSpPr>
          <p:nvPr/>
        </p:nvCxnSpPr>
        <p:spPr bwMode="auto">
          <a:xfrm flipV="1">
            <a:off x="6269234" y="4032879"/>
            <a:ext cx="1241816"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33" name="타원 32"/>
          <p:cNvSpPr/>
          <p:nvPr/>
        </p:nvSpPr>
        <p:spPr bwMode="auto">
          <a:xfrm>
            <a:off x="6210885" y="3440216"/>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smtClean="0">
                <a:solidFill>
                  <a:schemeClr val="tx1"/>
                </a:solidFill>
                <a:ea typeface="굴림" pitchFamily="50" charset="-127"/>
              </a:rPr>
              <a:t>S</a:t>
            </a:r>
            <a:endParaRPr lang="ko-KR" altLang="en-US" sz="1500" dirty="0">
              <a:solidFill>
                <a:schemeClr val="tx1"/>
              </a:solidFill>
              <a:ea typeface="굴림" pitchFamily="50" charset="-127"/>
            </a:endParaRPr>
          </a:p>
        </p:txBody>
      </p:sp>
      <p:sp>
        <p:nvSpPr>
          <p:cNvPr id="38" name="타원 10"/>
          <p:cNvSpPr>
            <a:spLocks noChangeArrowheads="1"/>
          </p:cNvSpPr>
          <p:nvPr/>
        </p:nvSpPr>
        <p:spPr bwMode="auto">
          <a:xfrm>
            <a:off x="7170969" y="2525459"/>
            <a:ext cx="323997" cy="323997"/>
          </a:xfrm>
          <a:prstGeom prst="ellipse">
            <a:avLst/>
          </a:prstGeom>
          <a:noFill/>
          <a:ln w="28575" algn="ctr">
            <a:solidFill>
              <a:schemeClr val="accent2"/>
            </a:solidFill>
            <a:round/>
            <a:headEnd/>
            <a:tailEnd/>
          </a:ln>
          <a:effectLst>
            <a:prstShdw prst="shdw17" dist="17961" dir="2700000">
              <a:schemeClr val="bg2"/>
            </a:prstShdw>
          </a:effectLst>
        </p:spPr>
        <p:txBody>
          <a:bodyPr lIns="0" tIns="0" rIns="0" bIns="0" anchor="ctr"/>
          <a:lstStyle/>
          <a:p>
            <a:pPr algn="ctr"/>
            <a:r>
              <a:rPr lang="en-US" altLang="ko-KR" sz="1500" dirty="0" smtClean="0"/>
              <a:t>B</a:t>
            </a:r>
            <a:endParaRPr lang="ko-KR" altLang="en-US" sz="1500" dirty="0"/>
          </a:p>
        </p:txBody>
      </p:sp>
      <p:sp>
        <p:nvSpPr>
          <p:cNvPr id="40" name="타원 10"/>
          <p:cNvSpPr>
            <a:spLocks noChangeArrowheads="1"/>
          </p:cNvSpPr>
          <p:nvPr/>
        </p:nvSpPr>
        <p:spPr bwMode="auto">
          <a:xfrm>
            <a:off x="5992685" y="4607133"/>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41" name="타원 10"/>
          <p:cNvSpPr>
            <a:spLocks noChangeArrowheads="1"/>
          </p:cNvSpPr>
          <p:nvPr/>
        </p:nvSpPr>
        <p:spPr bwMode="auto">
          <a:xfrm>
            <a:off x="5097372" y="3756330"/>
            <a:ext cx="323997" cy="323997"/>
          </a:xfrm>
          <a:prstGeom prst="ellipse">
            <a:avLst/>
          </a:prstGeom>
          <a:noFill/>
          <a:ln w="28575" algn="ctr">
            <a:solidFill>
              <a:srgbClr val="00B050"/>
            </a:solidFill>
            <a:round/>
            <a:headEnd/>
            <a:tailEnd/>
          </a:ln>
          <a:effectLst>
            <a:prstShdw prst="shdw17" dist="17961" dir="2700000">
              <a:schemeClr val="bg2"/>
            </a:prstShdw>
          </a:effectLst>
        </p:spPr>
        <p:txBody>
          <a:bodyPr lIns="0" tIns="0" rIns="0" bIns="0" anchor="ctr"/>
          <a:lstStyle/>
          <a:p>
            <a:pPr algn="ctr"/>
            <a:r>
              <a:rPr lang="en-US" altLang="ko-KR" sz="1500" dirty="0" smtClean="0"/>
              <a:t>E</a:t>
            </a:r>
            <a:endParaRPr lang="ko-KR" altLang="en-US" sz="1500" dirty="0"/>
          </a:p>
        </p:txBody>
      </p:sp>
      <p:sp>
        <p:nvSpPr>
          <p:cNvPr id="44" name="타원 10"/>
          <p:cNvSpPr>
            <a:spLocks noChangeArrowheads="1"/>
          </p:cNvSpPr>
          <p:nvPr/>
        </p:nvSpPr>
        <p:spPr bwMode="auto">
          <a:xfrm>
            <a:off x="7463602" y="3756330"/>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48" name="타원 10"/>
          <p:cNvSpPr>
            <a:spLocks noChangeArrowheads="1"/>
          </p:cNvSpPr>
          <p:nvPr/>
        </p:nvSpPr>
        <p:spPr bwMode="auto">
          <a:xfrm>
            <a:off x="6269234" y="216660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170" name="타원 169"/>
          <p:cNvSpPr/>
          <p:nvPr/>
        </p:nvSpPr>
        <p:spPr bwMode="auto">
          <a:xfrm>
            <a:off x="5808355" y="1162844"/>
            <a:ext cx="3049226" cy="3049226"/>
          </a:xfrm>
          <a:prstGeom prst="ellipse">
            <a:avLst/>
          </a:prstGeom>
          <a:noFill/>
          <a:ln w="28575">
            <a:solidFill>
              <a:schemeClr val="accent2"/>
            </a:solidFill>
            <a:prstDash val="dash"/>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71" name="타원 170"/>
          <p:cNvSpPr/>
          <p:nvPr/>
        </p:nvSpPr>
        <p:spPr bwMode="auto">
          <a:xfrm>
            <a:off x="3734757" y="2393715"/>
            <a:ext cx="3049226" cy="3049226"/>
          </a:xfrm>
          <a:prstGeom prst="ellipse">
            <a:avLst/>
          </a:prstGeom>
          <a:noFill/>
          <a:ln w="28575">
            <a:solidFill>
              <a:srgbClr val="00B050"/>
            </a:solidFill>
            <a:prstDash val="dash"/>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3" name="TextBox 81"/>
          <p:cNvSpPr txBox="1">
            <a:spLocks noChangeArrowheads="1"/>
          </p:cNvSpPr>
          <p:nvPr/>
        </p:nvSpPr>
        <p:spPr bwMode="auto">
          <a:xfrm>
            <a:off x="5712627" y="5432505"/>
            <a:ext cx="2505814"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Multicast Data Frame</a:t>
            </a:r>
            <a:endParaRPr lang="ko-KR" altLang="en-US" dirty="0"/>
          </a:p>
        </p:txBody>
      </p:sp>
      <p:sp>
        <p:nvSpPr>
          <p:cNvPr id="24" name="오른쪽 화살표 23"/>
          <p:cNvSpPr/>
          <p:nvPr/>
        </p:nvSpPr>
        <p:spPr>
          <a:xfrm>
            <a:off x="5014759" y="5544940"/>
            <a:ext cx="649287" cy="14446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31" name="오른쪽 화살표 30"/>
          <p:cNvSpPr/>
          <p:nvPr/>
        </p:nvSpPr>
        <p:spPr>
          <a:xfrm rot="4566351">
            <a:off x="7177994" y="3218118"/>
            <a:ext cx="602579" cy="104659"/>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sp>
        <p:nvSpPr>
          <p:cNvPr id="35" name="오른쪽 화살표 34"/>
          <p:cNvSpPr/>
          <p:nvPr/>
        </p:nvSpPr>
        <p:spPr>
          <a:xfrm rot="13584627">
            <a:off x="5405737" y="4310824"/>
            <a:ext cx="602579" cy="104659"/>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ko-KR" altLang="en-US"/>
          </a:p>
        </p:txBody>
      </p:sp>
      <p:graphicFrame>
        <p:nvGraphicFramePr>
          <p:cNvPr id="37" name="내용 개체 틀 2"/>
          <p:cNvGraphicFramePr>
            <a:graphicFrameLocks/>
          </p:cNvGraphicFramePr>
          <p:nvPr>
            <p:extLst>
              <p:ext uri="{D42A27DB-BD31-4B8C-83A1-F6EECF244321}">
                <p14:modId xmlns:p14="http://schemas.microsoft.com/office/powerpoint/2010/main" val="1953134645"/>
              </p:ext>
            </p:extLst>
          </p:nvPr>
        </p:nvGraphicFramePr>
        <p:xfrm>
          <a:off x="5591673" y="1913957"/>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S</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B</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39" name="내용 개체 틀 2"/>
          <p:cNvGraphicFramePr>
            <a:graphicFrameLocks/>
          </p:cNvGraphicFramePr>
          <p:nvPr>
            <p:extLst>
              <p:ext uri="{D42A27DB-BD31-4B8C-83A1-F6EECF244321}">
                <p14:modId xmlns:p14="http://schemas.microsoft.com/office/powerpoint/2010/main" val="2649638387"/>
              </p:ext>
            </p:extLst>
          </p:nvPr>
        </p:nvGraphicFramePr>
        <p:xfrm>
          <a:off x="5724128" y="3114785"/>
          <a:ext cx="563010" cy="27432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A</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42" name="내용 개체 틀 2"/>
          <p:cNvGraphicFramePr>
            <a:graphicFrameLocks/>
          </p:cNvGraphicFramePr>
          <p:nvPr>
            <p:extLst>
              <p:ext uri="{D42A27DB-BD31-4B8C-83A1-F6EECF244321}">
                <p14:modId xmlns:p14="http://schemas.microsoft.com/office/powerpoint/2010/main" val="4061900293"/>
              </p:ext>
            </p:extLst>
          </p:nvPr>
        </p:nvGraphicFramePr>
        <p:xfrm>
          <a:off x="7463602" y="1976819"/>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A</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C</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graphicFrame>
        <p:nvGraphicFramePr>
          <p:cNvPr id="43" name="내용 개체 틀 2"/>
          <p:cNvGraphicFramePr>
            <a:graphicFrameLocks/>
          </p:cNvGraphicFramePr>
          <p:nvPr>
            <p:extLst>
              <p:ext uri="{D42A27DB-BD31-4B8C-83A1-F6EECF244321}">
                <p14:modId xmlns:p14="http://schemas.microsoft.com/office/powerpoint/2010/main" val="2199911848"/>
              </p:ext>
            </p:extLst>
          </p:nvPr>
        </p:nvGraphicFramePr>
        <p:xfrm>
          <a:off x="7463602" y="4192660"/>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B</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D</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45" name="내용 개체 틀 2"/>
          <p:cNvGraphicFramePr>
            <a:graphicFrameLocks/>
          </p:cNvGraphicFramePr>
          <p:nvPr>
            <p:extLst>
              <p:ext uri="{D42A27DB-BD31-4B8C-83A1-F6EECF244321}">
                <p14:modId xmlns:p14="http://schemas.microsoft.com/office/powerpoint/2010/main" val="2690681250"/>
              </p:ext>
            </p:extLst>
          </p:nvPr>
        </p:nvGraphicFramePr>
        <p:xfrm>
          <a:off x="5339402" y="4656810"/>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C</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E</a:t>
                      </a:r>
                      <a:endParaRPr lang="ko-KR" altLang="en-US" sz="1200" b="0" dirty="0"/>
                    </a:p>
                  </a:txBody>
                  <a:tcPr/>
                </a:tc>
                <a:tc>
                  <a:txBody>
                    <a:bodyPr/>
                    <a:lstStyle/>
                    <a:p>
                      <a:pPr algn="ctr" latinLnBrk="1"/>
                      <a:r>
                        <a:rPr lang="en-US" altLang="ko-KR" sz="1200" b="0" dirty="0" smtClean="0"/>
                        <a:t>X</a:t>
                      </a:r>
                      <a:endParaRPr lang="ko-KR" altLang="en-US" sz="1200" b="0" dirty="0"/>
                    </a:p>
                  </a:txBody>
                  <a:tcPr/>
                </a:tc>
              </a:tr>
            </a:tbl>
          </a:graphicData>
        </a:graphic>
      </p:graphicFrame>
      <p:graphicFrame>
        <p:nvGraphicFramePr>
          <p:cNvPr id="46" name="내용 개체 틀 2"/>
          <p:cNvGraphicFramePr>
            <a:graphicFrameLocks/>
          </p:cNvGraphicFramePr>
          <p:nvPr>
            <p:extLst>
              <p:ext uri="{D42A27DB-BD31-4B8C-83A1-F6EECF244321}">
                <p14:modId xmlns:p14="http://schemas.microsoft.com/office/powerpoint/2010/main" val="211623926"/>
              </p:ext>
            </p:extLst>
          </p:nvPr>
        </p:nvGraphicFramePr>
        <p:xfrm>
          <a:off x="4932040" y="3398630"/>
          <a:ext cx="563010" cy="27432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D</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spTree>
    <p:extLst>
      <p:ext uri="{BB962C8B-B14F-4D97-AF65-F5344CB8AC3E}">
        <p14:creationId xmlns:p14="http://schemas.microsoft.com/office/powerpoint/2010/main" val="19020671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내용 개체 틀 5"/>
          <p:cNvSpPr>
            <a:spLocks noGrp="1"/>
          </p:cNvSpPr>
          <p:nvPr>
            <p:ph idx="1"/>
          </p:nvPr>
        </p:nvSpPr>
        <p:spPr>
          <a:xfrm>
            <a:off x="685800" y="1557338"/>
            <a:ext cx="7918648" cy="4538662"/>
          </a:xfrm>
        </p:spPr>
        <p:txBody>
          <a:bodyPr/>
          <a:lstStyle/>
          <a:p>
            <a:r>
              <a:rPr lang="en-US" altLang="ko-KR" sz="1800" dirty="0" smtClean="0">
                <a:ea typeface="굴림" charset="-127"/>
              </a:rPr>
              <a:t>When a PD receives the forwarded</a:t>
            </a:r>
            <a:br>
              <a:rPr lang="en-US" altLang="ko-KR" sz="1800" dirty="0" smtClean="0">
                <a:ea typeface="굴림" charset="-127"/>
              </a:rPr>
            </a:br>
            <a:r>
              <a:rPr lang="en-US" altLang="ko-KR" sz="1800" dirty="0" smtClean="0">
                <a:ea typeface="굴림" charset="-127"/>
              </a:rPr>
              <a:t>data, it sends ACK to the sender.</a:t>
            </a:r>
          </a:p>
          <a:p>
            <a:r>
              <a:rPr lang="en-US" altLang="ko-KR" sz="1800" dirty="0" smtClean="0">
                <a:ea typeface="굴림" charset="-127"/>
              </a:rPr>
              <a:t>If whole ACK table is checked,</a:t>
            </a:r>
            <a:br>
              <a:rPr lang="en-US" altLang="ko-KR" sz="1800" dirty="0" smtClean="0">
                <a:ea typeface="굴림" charset="-127"/>
              </a:rPr>
            </a:br>
            <a:r>
              <a:rPr lang="en-US" altLang="ko-KR" sz="1800" dirty="0" smtClean="0">
                <a:ea typeface="굴림" charset="-127"/>
              </a:rPr>
              <a:t>reliable multicast of the data</a:t>
            </a:r>
            <a:br>
              <a:rPr lang="en-US" altLang="ko-KR" sz="1800" dirty="0" smtClean="0">
                <a:ea typeface="굴림" charset="-127"/>
              </a:rPr>
            </a:br>
            <a:r>
              <a:rPr lang="en-US" altLang="ko-KR" sz="1800" dirty="0" smtClean="0">
                <a:ea typeface="굴림" charset="-127"/>
              </a:rPr>
              <a:t>is finished.</a:t>
            </a:r>
          </a:p>
        </p:txBody>
      </p:sp>
      <p:sp>
        <p:nvSpPr>
          <p:cNvPr id="3074" name="제목 4"/>
          <p:cNvSpPr>
            <a:spLocks noGrp="1"/>
          </p:cNvSpPr>
          <p:nvPr>
            <p:ph type="title"/>
          </p:nvPr>
        </p:nvSpPr>
        <p:spPr>
          <a:xfrm>
            <a:off x="685800" y="685800"/>
            <a:ext cx="7772400" cy="727075"/>
          </a:xfrm>
        </p:spPr>
        <p:txBody>
          <a:bodyPr/>
          <a:lstStyle/>
          <a:p>
            <a:r>
              <a:rPr lang="en-US" altLang="ko-KR" dirty="0">
                <a:ea typeface="굴림" charset="-127"/>
              </a:rPr>
              <a:t>Pre-ACK</a:t>
            </a:r>
            <a:r>
              <a:rPr lang="en-US" altLang="ko-KR" dirty="0" smtClean="0"/>
              <a:t> </a:t>
            </a:r>
            <a:r>
              <a:rPr lang="en-US" altLang="ko-KR" dirty="0" smtClean="0">
                <a:ea typeface="굴림" charset="-127"/>
              </a:rPr>
              <a:t>(6/</a:t>
            </a:r>
            <a:r>
              <a:rPr lang="en-US" altLang="ko-KR" dirty="0" smtClean="0"/>
              <a:t>6</a:t>
            </a:r>
            <a:r>
              <a:rPr lang="en-US" altLang="ko-KR" dirty="0">
                <a:ea typeface="굴림" charset="-127"/>
              </a:rPr>
              <a:t>)</a:t>
            </a:r>
            <a:endParaRPr lang="ko-KR" altLang="en-US" dirty="0" smtClean="0">
              <a:ea typeface="굴림" charset="-127"/>
            </a:endParaRP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35</a:t>
            </a:fld>
            <a:endParaRPr lang="en-US" altLang="ko-KR" smtClean="0">
              <a:latin typeface="Times New Roman" pitchFamily="18" charset="0"/>
            </a:endParaRPr>
          </a:p>
        </p:txBody>
      </p:sp>
      <p:cxnSp>
        <p:nvCxnSpPr>
          <p:cNvPr id="49" name="직선 연결선 48"/>
          <p:cNvCxnSpPr>
            <a:stCxn id="33" idx="0"/>
            <a:endCxn id="48" idx="4"/>
          </p:cNvCxnSpPr>
          <p:nvPr/>
        </p:nvCxnSpPr>
        <p:spPr bwMode="auto">
          <a:xfrm flipV="1">
            <a:off x="6372810" y="2490598"/>
            <a:ext cx="58423" cy="949618"/>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53" name="직선 연결선 52"/>
          <p:cNvCxnSpPr>
            <a:stCxn id="38" idx="1"/>
            <a:endCxn id="48" idx="5"/>
          </p:cNvCxnSpPr>
          <p:nvPr/>
        </p:nvCxnSpPr>
        <p:spPr bwMode="auto">
          <a:xfrm flipH="1" flipV="1">
            <a:off x="6545783" y="2443150"/>
            <a:ext cx="672634" cy="129757"/>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1" name="직선 연결선 60"/>
          <p:cNvCxnSpPr>
            <a:stCxn id="38" idx="4"/>
            <a:endCxn id="44" idx="0"/>
          </p:cNvCxnSpPr>
          <p:nvPr/>
        </p:nvCxnSpPr>
        <p:spPr bwMode="auto">
          <a:xfrm>
            <a:off x="7332968" y="2849456"/>
            <a:ext cx="292633" cy="906874"/>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67" name="직선 연결선 66"/>
          <p:cNvCxnSpPr>
            <a:stCxn id="41" idx="5"/>
            <a:endCxn id="40" idx="1"/>
          </p:cNvCxnSpPr>
          <p:nvPr/>
        </p:nvCxnSpPr>
        <p:spPr bwMode="auto">
          <a:xfrm>
            <a:off x="5373921" y="4032879"/>
            <a:ext cx="666212"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cxnSp>
        <p:nvCxnSpPr>
          <p:cNvPr id="70" name="직선 연결선 69"/>
          <p:cNvCxnSpPr>
            <a:stCxn id="40" idx="7"/>
            <a:endCxn id="44" idx="3"/>
          </p:cNvCxnSpPr>
          <p:nvPr/>
        </p:nvCxnSpPr>
        <p:spPr bwMode="auto">
          <a:xfrm flipV="1">
            <a:off x="6269234" y="4032879"/>
            <a:ext cx="1241816" cy="621702"/>
          </a:xfrm>
          <a:prstGeom prst="line">
            <a:avLst/>
          </a:prstGeom>
          <a:solidFill>
            <a:schemeClr val="accent1"/>
          </a:solidFill>
          <a:ln w="19050" cap="flat" cmpd="sng" algn="ctr">
            <a:solidFill>
              <a:schemeClr val="tx2"/>
            </a:solidFill>
            <a:prstDash val="solid"/>
            <a:round/>
            <a:headEnd type="none" w="med" len="med"/>
            <a:tailEnd type="none" w="med" len="med"/>
          </a:ln>
          <a:effectLst>
            <a:prstShdw prst="shdw17" dist="17961" dir="2700000">
              <a:schemeClr val="bg2"/>
            </a:prstShdw>
          </a:effectLst>
        </p:spPr>
      </p:cxnSp>
      <p:sp>
        <p:nvSpPr>
          <p:cNvPr id="33" name="타원 32"/>
          <p:cNvSpPr/>
          <p:nvPr/>
        </p:nvSpPr>
        <p:spPr bwMode="auto">
          <a:xfrm>
            <a:off x="6210885" y="3440216"/>
            <a:ext cx="323850" cy="323850"/>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lIns="0" tIns="0" rIns="0" bIns="0" anchor="ctr"/>
          <a:lstStyle/>
          <a:p>
            <a:pPr algn="ctr">
              <a:defRPr/>
            </a:pPr>
            <a:r>
              <a:rPr lang="en-US" altLang="ko-KR" sz="1500" dirty="0" smtClean="0">
                <a:solidFill>
                  <a:schemeClr val="tx1"/>
                </a:solidFill>
                <a:ea typeface="굴림" pitchFamily="50" charset="-127"/>
              </a:rPr>
              <a:t>S</a:t>
            </a:r>
            <a:endParaRPr lang="ko-KR" altLang="en-US" sz="1500" dirty="0">
              <a:solidFill>
                <a:schemeClr val="tx1"/>
              </a:solidFill>
              <a:ea typeface="굴림" pitchFamily="50" charset="-127"/>
            </a:endParaRPr>
          </a:p>
        </p:txBody>
      </p:sp>
      <p:sp>
        <p:nvSpPr>
          <p:cNvPr id="38" name="타원 10"/>
          <p:cNvSpPr>
            <a:spLocks noChangeArrowheads="1"/>
          </p:cNvSpPr>
          <p:nvPr/>
        </p:nvSpPr>
        <p:spPr bwMode="auto">
          <a:xfrm>
            <a:off x="7170969" y="2525459"/>
            <a:ext cx="323997" cy="323997"/>
          </a:xfrm>
          <a:prstGeom prst="ellipse">
            <a:avLst/>
          </a:prstGeom>
          <a:noFill/>
          <a:ln w="28575" algn="ctr">
            <a:solidFill>
              <a:schemeClr val="accent2"/>
            </a:solidFill>
            <a:round/>
            <a:headEnd/>
            <a:tailEnd/>
          </a:ln>
          <a:effectLst>
            <a:prstShdw prst="shdw17" dist="17961" dir="2700000">
              <a:schemeClr val="bg2"/>
            </a:prstShdw>
          </a:effectLst>
        </p:spPr>
        <p:txBody>
          <a:bodyPr lIns="0" tIns="0" rIns="0" bIns="0" anchor="ctr"/>
          <a:lstStyle/>
          <a:p>
            <a:pPr algn="ctr"/>
            <a:r>
              <a:rPr lang="en-US" altLang="ko-KR" sz="1500" dirty="0" smtClean="0"/>
              <a:t>B</a:t>
            </a:r>
            <a:endParaRPr lang="ko-KR" altLang="en-US" sz="1500" dirty="0"/>
          </a:p>
        </p:txBody>
      </p:sp>
      <p:sp>
        <p:nvSpPr>
          <p:cNvPr id="40" name="타원 10"/>
          <p:cNvSpPr>
            <a:spLocks noChangeArrowheads="1"/>
          </p:cNvSpPr>
          <p:nvPr/>
        </p:nvSpPr>
        <p:spPr bwMode="auto">
          <a:xfrm>
            <a:off x="5992685" y="4607133"/>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D</a:t>
            </a:r>
            <a:endParaRPr lang="ko-KR" altLang="en-US" sz="1500" dirty="0">
              <a:solidFill>
                <a:schemeClr val="bg1"/>
              </a:solidFill>
            </a:endParaRPr>
          </a:p>
        </p:txBody>
      </p:sp>
      <p:sp>
        <p:nvSpPr>
          <p:cNvPr id="41" name="타원 10"/>
          <p:cNvSpPr>
            <a:spLocks noChangeArrowheads="1"/>
          </p:cNvSpPr>
          <p:nvPr/>
        </p:nvSpPr>
        <p:spPr bwMode="auto">
          <a:xfrm>
            <a:off x="5097372" y="3756330"/>
            <a:ext cx="323997" cy="323997"/>
          </a:xfrm>
          <a:prstGeom prst="ellipse">
            <a:avLst/>
          </a:prstGeom>
          <a:noFill/>
          <a:ln w="28575" algn="ctr">
            <a:solidFill>
              <a:srgbClr val="00B050"/>
            </a:solidFill>
            <a:round/>
            <a:headEnd/>
            <a:tailEnd/>
          </a:ln>
          <a:effectLst>
            <a:prstShdw prst="shdw17" dist="17961" dir="2700000">
              <a:schemeClr val="bg2"/>
            </a:prstShdw>
          </a:effectLst>
        </p:spPr>
        <p:txBody>
          <a:bodyPr lIns="0" tIns="0" rIns="0" bIns="0" anchor="ctr"/>
          <a:lstStyle/>
          <a:p>
            <a:pPr algn="ctr"/>
            <a:r>
              <a:rPr lang="en-US" altLang="ko-KR" sz="1500" dirty="0" smtClean="0"/>
              <a:t>E</a:t>
            </a:r>
            <a:endParaRPr lang="ko-KR" altLang="en-US" sz="1500" dirty="0"/>
          </a:p>
        </p:txBody>
      </p:sp>
      <p:sp>
        <p:nvSpPr>
          <p:cNvPr id="44" name="타원 10"/>
          <p:cNvSpPr>
            <a:spLocks noChangeArrowheads="1"/>
          </p:cNvSpPr>
          <p:nvPr/>
        </p:nvSpPr>
        <p:spPr bwMode="auto">
          <a:xfrm>
            <a:off x="7463602" y="3756330"/>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C</a:t>
            </a:r>
            <a:endParaRPr lang="ko-KR" altLang="en-US" sz="1500" dirty="0">
              <a:solidFill>
                <a:schemeClr val="bg1"/>
              </a:solidFill>
            </a:endParaRPr>
          </a:p>
        </p:txBody>
      </p:sp>
      <p:sp>
        <p:nvSpPr>
          <p:cNvPr id="48" name="타원 10"/>
          <p:cNvSpPr>
            <a:spLocks noChangeArrowheads="1"/>
          </p:cNvSpPr>
          <p:nvPr/>
        </p:nvSpPr>
        <p:spPr bwMode="auto">
          <a:xfrm>
            <a:off x="6269234" y="2166601"/>
            <a:ext cx="323997" cy="323997"/>
          </a:xfrm>
          <a:prstGeom prst="ellipse">
            <a:avLst/>
          </a:prstGeom>
          <a:solidFill>
            <a:schemeClr val="accent1"/>
          </a:solidFill>
          <a:ln w="9525" algn="ctr">
            <a:solidFill>
              <a:schemeClr val="tx1"/>
            </a:solidFill>
            <a:round/>
            <a:headEnd/>
            <a:tailEnd/>
          </a:ln>
          <a:effectLst>
            <a:prstShdw prst="shdw17" dist="17961" dir="2700000">
              <a:schemeClr val="bg2"/>
            </a:prstShdw>
          </a:effectLst>
        </p:spPr>
        <p:txBody>
          <a:bodyPr lIns="0" tIns="0" rIns="0" bIns="0" anchor="ctr"/>
          <a:lstStyle/>
          <a:p>
            <a:pPr algn="ctr"/>
            <a:r>
              <a:rPr lang="en-US" altLang="ko-KR" sz="1500" dirty="0" smtClean="0">
                <a:solidFill>
                  <a:schemeClr val="bg1"/>
                </a:solidFill>
              </a:rPr>
              <a:t>A</a:t>
            </a:r>
            <a:endParaRPr lang="ko-KR" altLang="en-US" sz="1500" dirty="0">
              <a:solidFill>
                <a:schemeClr val="bg1"/>
              </a:solidFill>
            </a:endParaRPr>
          </a:p>
        </p:txBody>
      </p:sp>
      <p:sp>
        <p:nvSpPr>
          <p:cNvPr id="170" name="타원 169"/>
          <p:cNvSpPr/>
          <p:nvPr/>
        </p:nvSpPr>
        <p:spPr bwMode="auto">
          <a:xfrm>
            <a:off x="5808355" y="1162844"/>
            <a:ext cx="3049226" cy="3049226"/>
          </a:xfrm>
          <a:prstGeom prst="ellipse">
            <a:avLst/>
          </a:prstGeom>
          <a:noFill/>
          <a:ln w="28575">
            <a:solidFill>
              <a:schemeClr val="accent2"/>
            </a:solidFill>
            <a:prstDash val="dash"/>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71" name="타원 170"/>
          <p:cNvSpPr/>
          <p:nvPr/>
        </p:nvSpPr>
        <p:spPr bwMode="auto">
          <a:xfrm>
            <a:off x="3734757" y="2393715"/>
            <a:ext cx="3049226" cy="3049226"/>
          </a:xfrm>
          <a:prstGeom prst="ellipse">
            <a:avLst/>
          </a:prstGeom>
          <a:noFill/>
          <a:ln w="28575">
            <a:solidFill>
              <a:srgbClr val="00B050"/>
            </a:solidFill>
            <a:prstDash val="dash"/>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5" name="오른쪽 화살표 24"/>
          <p:cNvSpPr/>
          <p:nvPr/>
        </p:nvSpPr>
        <p:spPr>
          <a:xfrm>
            <a:off x="5014759" y="5868512"/>
            <a:ext cx="649287" cy="14446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sp>
        <p:nvSpPr>
          <p:cNvPr id="26" name="TextBox 81"/>
          <p:cNvSpPr txBox="1">
            <a:spLocks noChangeArrowheads="1"/>
          </p:cNvSpPr>
          <p:nvPr/>
        </p:nvSpPr>
        <p:spPr bwMode="auto">
          <a:xfrm>
            <a:off x="5712627" y="5756077"/>
            <a:ext cx="774636"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dirty="0" smtClean="0"/>
              <a:t>: ACK</a:t>
            </a:r>
            <a:endParaRPr lang="ko-KR" altLang="en-US" dirty="0"/>
          </a:p>
        </p:txBody>
      </p:sp>
      <p:sp>
        <p:nvSpPr>
          <p:cNvPr id="31" name="오른쪽 화살표 30"/>
          <p:cNvSpPr/>
          <p:nvPr/>
        </p:nvSpPr>
        <p:spPr>
          <a:xfrm rot="15214826">
            <a:off x="7177994" y="3218118"/>
            <a:ext cx="602579" cy="1046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sp>
        <p:nvSpPr>
          <p:cNvPr id="35" name="오른쪽 화살표 34"/>
          <p:cNvSpPr/>
          <p:nvPr/>
        </p:nvSpPr>
        <p:spPr>
          <a:xfrm rot="2621853">
            <a:off x="5405737" y="4310824"/>
            <a:ext cx="602579" cy="10465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ko-KR" altLang="en-US"/>
          </a:p>
        </p:txBody>
      </p:sp>
      <p:graphicFrame>
        <p:nvGraphicFramePr>
          <p:cNvPr id="37" name="내용 개체 틀 2"/>
          <p:cNvGraphicFramePr>
            <a:graphicFrameLocks/>
          </p:cNvGraphicFramePr>
          <p:nvPr>
            <p:extLst>
              <p:ext uri="{D42A27DB-BD31-4B8C-83A1-F6EECF244321}">
                <p14:modId xmlns:p14="http://schemas.microsoft.com/office/powerpoint/2010/main" val="3250627465"/>
              </p:ext>
            </p:extLst>
          </p:nvPr>
        </p:nvGraphicFramePr>
        <p:xfrm>
          <a:off x="5591673" y="1913957"/>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S</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B</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39" name="내용 개체 틀 2"/>
          <p:cNvGraphicFramePr>
            <a:graphicFrameLocks/>
          </p:cNvGraphicFramePr>
          <p:nvPr>
            <p:extLst>
              <p:ext uri="{D42A27DB-BD31-4B8C-83A1-F6EECF244321}">
                <p14:modId xmlns:p14="http://schemas.microsoft.com/office/powerpoint/2010/main" val="337667313"/>
              </p:ext>
            </p:extLst>
          </p:nvPr>
        </p:nvGraphicFramePr>
        <p:xfrm>
          <a:off x="5724128" y="3114785"/>
          <a:ext cx="563010" cy="27432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A</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42" name="내용 개체 틀 2"/>
          <p:cNvGraphicFramePr>
            <a:graphicFrameLocks/>
          </p:cNvGraphicFramePr>
          <p:nvPr>
            <p:extLst>
              <p:ext uri="{D42A27DB-BD31-4B8C-83A1-F6EECF244321}">
                <p14:modId xmlns:p14="http://schemas.microsoft.com/office/powerpoint/2010/main" val="3482609225"/>
              </p:ext>
            </p:extLst>
          </p:nvPr>
        </p:nvGraphicFramePr>
        <p:xfrm>
          <a:off x="7463602" y="1976819"/>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A</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C</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43" name="내용 개체 틀 2"/>
          <p:cNvGraphicFramePr>
            <a:graphicFrameLocks/>
          </p:cNvGraphicFramePr>
          <p:nvPr>
            <p:extLst>
              <p:ext uri="{D42A27DB-BD31-4B8C-83A1-F6EECF244321}">
                <p14:modId xmlns:p14="http://schemas.microsoft.com/office/powerpoint/2010/main" val="3980431866"/>
              </p:ext>
            </p:extLst>
          </p:nvPr>
        </p:nvGraphicFramePr>
        <p:xfrm>
          <a:off x="7463602" y="4192660"/>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B</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D</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45" name="내용 개체 틀 2"/>
          <p:cNvGraphicFramePr>
            <a:graphicFrameLocks/>
          </p:cNvGraphicFramePr>
          <p:nvPr>
            <p:extLst>
              <p:ext uri="{D42A27DB-BD31-4B8C-83A1-F6EECF244321}">
                <p14:modId xmlns:p14="http://schemas.microsoft.com/office/powerpoint/2010/main" val="360325803"/>
              </p:ext>
            </p:extLst>
          </p:nvPr>
        </p:nvGraphicFramePr>
        <p:xfrm>
          <a:off x="5339402" y="4656810"/>
          <a:ext cx="563010" cy="54864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C</a:t>
                      </a:r>
                      <a:endParaRPr lang="ko-KR" altLang="en-US" sz="1200" b="0" dirty="0"/>
                    </a:p>
                  </a:txBody>
                  <a:tcPr/>
                </a:tc>
                <a:tc>
                  <a:txBody>
                    <a:bodyPr/>
                    <a:lstStyle/>
                    <a:p>
                      <a:pPr algn="ctr" latinLnBrk="1"/>
                      <a:r>
                        <a:rPr lang="en-US" altLang="ko-KR" sz="1200" b="0" dirty="0" smtClean="0"/>
                        <a:t>O</a:t>
                      </a:r>
                      <a:endParaRPr lang="ko-KR" altLang="en-US" sz="1200" b="0" dirty="0"/>
                    </a:p>
                  </a:txBody>
                  <a:tcPr/>
                </a:tc>
              </a:tr>
              <a:tr h="0">
                <a:tc>
                  <a:txBody>
                    <a:bodyPr/>
                    <a:lstStyle/>
                    <a:p>
                      <a:pPr algn="ctr" latinLnBrk="1"/>
                      <a:r>
                        <a:rPr lang="en-US" altLang="ko-KR" sz="1200" b="0" dirty="0" smtClean="0"/>
                        <a:t>E</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graphicFrame>
        <p:nvGraphicFramePr>
          <p:cNvPr id="46" name="내용 개체 틀 2"/>
          <p:cNvGraphicFramePr>
            <a:graphicFrameLocks/>
          </p:cNvGraphicFramePr>
          <p:nvPr>
            <p:extLst>
              <p:ext uri="{D42A27DB-BD31-4B8C-83A1-F6EECF244321}">
                <p14:modId xmlns:p14="http://schemas.microsoft.com/office/powerpoint/2010/main" val="3103412597"/>
              </p:ext>
            </p:extLst>
          </p:nvPr>
        </p:nvGraphicFramePr>
        <p:xfrm>
          <a:off x="4932040" y="3398630"/>
          <a:ext cx="563010" cy="274320"/>
        </p:xfrm>
        <a:graphic>
          <a:graphicData uri="http://schemas.openxmlformats.org/drawingml/2006/table">
            <a:tbl>
              <a:tblPr firstRow="1" bandRow="1">
                <a:tableStyleId>{D7AC3CCA-C797-4891-BE02-D94E43425B78}</a:tableStyleId>
              </a:tblPr>
              <a:tblGrid>
                <a:gridCol w="281505"/>
                <a:gridCol w="281505"/>
              </a:tblGrid>
              <a:tr h="0">
                <a:tc>
                  <a:txBody>
                    <a:bodyPr/>
                    <a:lstStyle/>
                    <a:p>
                      <a:pPr algn="ctr" latinLnBrk="1"/>
                      <a:r>
                        <a:rPr lang="en-US" altLang="ko-KR" sz="1200" b="0" dirty="0" smtClean="0"/>
                        <a:t>D</a:t>
                      </a:r>
                      <a:endParaRPr lang="ko-KR" altLang="en-US" sz="1200" b="0" dirty="0"/>
                    </a:p>
                  </a:txBody>
                  <a:tcPr/>
                </a:tc>
                <a:tc>
                  <a:txBody>
                    <a:bodyPr/>
                    <a:lstStyle/>
                    <a:p>
                      <a:pPr algn="ctr" latinLnBrk="1"/>
                      <a:r>
                        <a:rPr lang="en-US" altLang="ko-KR" sz="1200" b="0" dirty="0" smtClean="0"/>
                        <a:t>O</a:t>
                      </a:r>
                      <a:endParaRPr lang="ko-KR" altLang="en-US" sz="1200" b="0" dirty="0"/>
                    </a:p>
                  </a:txBody>
                  <a:tcPr/>
                </a:tc>
              </a:tr>
            </a:tbl>
          </a:graphicData>
        </a:graphic>
      </p:graphicFrame>
    </p:spTree>
    <p:extLst>
      <p:ext uri="{BB962C8B-B14F-4D97-AF65-F5344CB8AC3E}">
        <p14:creationId xmlns:p14="http://schemas.microsoft.com/office/powerpoint/2010/main" val="16689624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Evaluation</a:t>
            </a:r>
            <a:endParaRPr lang="ko-KR" altLang="en-US" dirty="0"/>
          </a:p>
        </p:txBody>
      </p:sp>
      <p:sp>
        <p:nvSpPr>
          <p:cNvPr id="3" name="내용 개체 틀 2"/>
          <p:cNvSpPr>
            <a:spLocks noGrp="1"/>
          </p:cNvSpPr>
          <p:nvPr>
            <p:ph idx="1"/>
          </p:nvPr>
        </p:nvSpPr>
        <p:spPr/>
        <p:txBody>
          <a:bodyPr/>
          <a:lstStyle/>
          <a:p>
            <a:r>
              <a:rPr lang="en-US" altLang="ko-KR" dirty="0" smtClean="0"/>
              <a:t>To evaluate our multicast technique for PAC, we use the OPNET simulator under the one-hop scenario and multi-hop scenario. </a:t>
            </a:r>
          </a:p>
          <a:p>
            <a:r>
              <a:rPr lang="en-US" altLang="ko-KR" dirty="0" smtClean="0"/>
              <a:t>Each scenario includes background unicast data transmissions for realistic scenario.</a:t>
            </a:r>
          </a:p>
          <a:p>
            <a:r>
              <a:rPr lang="en-US" altLang="ko-KR" dirty="0" smtClean="0"/>
              <a:t>With i7 quad core CPU and 32G memory, each simulation scenario took more than about 10-hour time.</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36</a:t>
            </a:fld>
            <a:endParaRPr lang="en-US" altLang="ko-KR"/>
          </a:p>
        </p:txBody>
      </p:sp>
    </p:spTree>
    <p:extLst>
      <p:ext uri="{BB962C8B-B14F-4D97-AF65-F5344CB8AC3E}">
        <p14:creationId xmlns:p14="http://schemas.microsoft.com/office/powerpoint/2010/main" val="1600098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MAC Parameters Used in Simulations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37</a:t>
            </a:fld>
            <a:endParaRPr lang="en-US" altLang="ko-KR"/>
          </a:p>
        </p:txBody>
      </p:sp>
      <p:graphicFrame>
        <p:nvGraphicFramePr>
          <p:cNvPr id="5" name="표 4"/>
          <p:cNvGraphicFramePr>
            <a:graphicFrameLocks noGrp="1"/>
          </p:cNvGraphicFramePr>
          <p:nvPr>
            <p:extLst>
              <p:ext uri="{D42A27DB-BD31-4B8C-83A1-F6EECF244321}">
                <p14:modId xmlns:p14="http://schemas.microsoft.com/office/powerpoint/2010/main" val="3188110813"/>
              </p:ext>
            </p:extLst>
          </p:nvPr>
        </p:nvGraphicFramePr>
        <p:xfrm>
          <a:off x="1403648" y="1245830"/>
          <a:ext cx="6096000" cy="4993640"/>
        </p:xfrm>
        <a:graphic>
          <a:graphicData uri="http://schemas.openxmlformats.org/drawingml/2006/table">
            <a:tbl>
              <a:tblPr firstRow="1" bandRow="1">
                <a:tableStyleId>{616DA210-FB5B-4158-B5E0-FEB733F419BA}</a:tableStyleId>
              </a:tblPr>
              <a:tblGrid>
                <a:gridCol w="3048000"/>
                <a:gridCol w="3048000"/>
              </a:tblGrid>
              <a:tr h="370840">
                <a:tc>
                  <a:txBody>
                    <a:bodyPr/>
                    <a:lstStyle/>
                    <a:p>
                      <a:pPr latinLnBrk="1"/>
                      <a:r>
                        <a:rPr lang="en-US" altLang="ko-KR" dirty="0" smtClean="0"/>
                        <a:t>Parameter</a:t>
                      </a:r>
                      <a:endParaRPr lang="ko-KR" altLang="en-US" dirty="0"/>
                    </a:p>
                  </a:txBody>
                  <a:tcPr/>
                </a:tc>
                <a:tc>
                  <a:txBody>
                    <a:bodyPr/>
                    <a:lstStyle/>
                    <a:p>
                      <a:pPr latinLnBrk="1"/>
                      <a:r>
                        <a:rPr lang="en-US" altLang="ko-KR" dirty="0" smtClean="0"/>
                        <a:t>Value</a:t>
                      </a:r>
                      <a:endParaRPr lang="ko-KR" altLang="en-US" dirty="0"/>
                    </a:p>
                  </a:txBody>
                  <a:tcPr/>
                </a:tc>
              </a:tr>
              <a:tr h="370840">
                <a:tc>
                  <a:txBody>
                    <a:bodyPr/>
                    <a:lstStyle/>
                    <a:p>
                      <a:pPr latinLnBrk="1"/>
                      <a:r>
                        <a:rPr lang="en-US" altLang="ko-KR" sz="1600" dirty="0" smtClean="0"/>
                        <a:t>ACF Frame Size</a:t>
                      </a:r>
                      <a:endParaRPr lang="ko-KR" altLang="en-US" sz="1600" dirty="0"/>
                    </a:p>
                  </a:txBody>
                  <a:tcPr/>
                </a:tc>
                <a:tc>
                  <a:txBody>
                    <a:bodyPr/>
                    <a:lstStyle/>
                    <a:p>
                      <a:pPr latinLnBrk="1"/>
                      <a:r>
                        <a:rPr lang="en-US" altLang="ko-KR" sz="1600" dirty="0" smtClean="0"/>
                        <a:t>32.75</a:t>
                      </a:r>
                      <a:r>
                        <a:rPr lang="en-US" altLang="ko-KR" sz="1600" baseline="0" dirty="0" smtClean="0"/>
                        <a:t> bytes</a:t>
                      </a:r>
                      <a:endParaRPr lang="ko-KR" altLang="en-US" sz="1600" dirty="0"/>
                    </a:p>
                  </a:txBody>
                  <a:tcPr/>
                </a:tc>
              </a:tr>
              <a:tr h="370840">
                <a:tc>
                  <a:txBody>
                    <a:bodyPr/>
                    <a:lstStyle/>
                    <a:p>
                      <a:pPr latinLnBrk="1"/>
                      <a:r>
                        <a:rPr lang="en-US" altLang="ko-KR" sz="1600" dirty="0" smtClean="0"/>
                        <a:t>MPDU</a:t>
                      </a:r>
                      <a:endParaRPr lang="ko-KR" altLang="en-US" sz="1600" dirty="0"/>
                    </a:p>
                  </a:txBody>
                  <a:tcPr/>
                </a:tc>
                <a:tc>
                  <a:txBody>
                    <a:bodyPr/>
                    <a:lstStyle/>
                    <a:p>
                      <a:pPr latinLnBrk="1"/>
                      <a:r>
                        <a:rPr lang="en-US" altLang="ko-KR" sz="1600" dirty="0" smtClean="0"/>
                        <a:t>512 bytes</a:t>
                      </a:r>
                      <a:endParaRPr lang="ko-KR" altLang="en-US" sz="1600" dirty="0"/>
                    </a:p>
                  </a:txBody>
                  <a:tcPr/>
                </a:tc>
              </a:tr>
              <a:tr h="370840">
                <a:tc>
                  <a:txBody>
                    <a:bodyPr/>
                    <a:lstStyle/>
                    <a:p>
                      <a:pPr latinLnBrk="1"/>
                      <a:r>
                        <a:rPr lang="en-US" altLang="ko-KR" sz="1600" dirty="0" smtClean="0"/>
                        <a:t>MGNF Size</a:t>
                      </a:r>
                      <a:endParaRPr lang="ko-KR" altLang="en-US" sz="1600" dirty="0"/>
                    </a:p>
                  </a:txBody>
                  <a:tcPr/>
                </a:tc>
                <a:tc>
                  <a:txBody>
                    <a:bodyPr/>
                    <a:lstStyle/>
                    <a:p>
                      <a:pPr latinLnBrk="1"/>
                      <a:r>
                        <a:rPr lang="en-US" altLang="ko-KR" sz="1600" dirty="0" smtClean="0"/>
                        <a:t>48.5</a:t>
                      </a:r>
                      <a:r>
                        <a:rPr lang="en-US" altLang="ko-KR" sz="1600" baseline="0" dirty="0" smtClean="0"/>
                        <a:t> bytes</a:t>
                      </a:r>
                      <a:endParaRPr lang="ko-KR" altLang="en-US" sz="1600" dirty="0"/>
                    </a:p>
                  </a:txBody>
                  <a:tcPr/>
                </a:tc>
              </a:tr>
              <a:tr h="370840">
                <a:tc>
                  <a:txBody>
                    <a:bodyPr/>
                    <a:lstStyle/>
                    <a:p>
                      <a:pPr latinLnBrk="1"/>
                      <a:r>
                        <a:rPr lang="en-US" altLang="ko-KR" sz="1600" dirty="0" smtClean="0"/>
                        <a:t>Data Type</a:t>
                      </a:r>
                      <a:endParaRPr lang="ko-KR" altLang="en-US" sz="1600" dirty="0"/>
                    </a:p>
                  </a:txBody>
                  <a:tcPr/>
                </a:tc>
                <a:tc>
                  <a:txBody>
                    <a:bodyPr/>
                    <a:lstStyle/>
                    <a:p>
                      <a:pPr latinLnBrk="1"/>
                      <a:r>
                        <a:rPr lang="en-US" altLang="ko-KR" sz="1600" dirty="0" smtClean="0"/>
                        <a:t>Multicast/Unicast</a:t>
                      </a:r>
                      <a:endParaRPr lang="ko-KR" altLang="en-US" sz="1600" dirty="0"/>
                    </a:p>
                  </a:txBody>
                  <a:tcPr/>
                </a:tc>
              </a:tr>
              <a:tr h="370840">
                <a:tc>
                  <a:txBody>
                    <a:bodyPr/>
                    <a:lstStyle/>
                    <a:p>
                      <a:pPr latinLnBrk="1"/>
                      <a:r>
                        <a:rPr lang="en-US" altLang="ko-KR" sz="1600" dirty="0" smtClean="0"/>
                        <a:t>Number of Groups</a:t>
                      </a:r>
                      <a:endParaRPr lang="ko-KR" altLang="en-US" sz="1600" dirty="0"/>
                    </a:p>
                  </a:txBody>
                  <a:tcPr/>
                </a:tc>
                <a:tc>
                  <a:txBody>
                    <a:bodyPr/>
                    <a:lstStyle/>
                    <a:p>
                      <a:pPr latinLnBrk="1"/>
                      <a:r>
                        <a:rPr lang="en-US" altLang="ko-KR" sz="1600" dirty="0" smtClean="0"/>
                        <a:t>1~5</a:t>
                      </a:r>
                      <a:endParaRPr lang="ko-KR" altLang="en-US" sz="1600" dirty="0"/>
                    </a:p>
                  </a:txBody>
                  <a:tcPr/>
                </a:tc>
              </a:tr>
              <a:tr h="370840">
                <a:tc>
                  <a:txBody>
                    <a:bodyPr/>
                    <a:lstStyle/>
                    <a:p>
                      <a:pPr latinLnBrk="1"/>
                      <a:r>
                        <a:rPr lang="en-US" altLang="ko-KR" sz="1600" dirty="0" smtClean="0"/>
                        <a:t>Topology Size</a:t>
                      </a:r>
                      <a:endParaRPr lang="ko-KR" altLang="en-US" sz="1600" dirty="0"/>
                    </a:p>
                  </a:txBody>
                  <a:tcPr/>
                </a:tc>
                <a:tc>
                  <a:txBody>
                    <a:bodyPr/>
                    <a:lstStyle/>
                    <a:p>
                      <a:pPr latinLnBrk="1"/>
                      <a:r>
                        <a:rPr lang="en-US" altLang="ko-KR" sz="1600" dirty="0" smtClean="0"/>
                        <a:t>500m x 500m, depends on max hops</a:t>
                      </a:r>
                      <a:endParaRPr lang="ko-KR" altLang="en-US" sz="1600" dirty="0"/>
                    </a:p>
                  </a:txBody>
                  <a:tcPr/>
                </a:tc>
              </a:tr>
              <a:tr h="370840">
                <a:tc>
                  <a:txBody>
                    <a:bodyPr/>
                    <a:lstStyle/>
                    <a:p>
                      <a:pPr latinLnBrk="1"/>
                      <a:r>
                        <a:rPr lang="en-US" altLang="ko-KR" sz="1600" dirty="0" smtClean="0"/>
                        <a:t>PHY</a:t>
                      </a:r>
                      <a:endParaRPr lang="ko-KR" altLang="en-US" sz="1600" dirty="0"/>
                    </a:p>
                  </a:txBody>
                  <a:tcPr/>
                </a:tc>
                <a:tc>
                  <a:txBody>
                    <a:bodyPr/>
                    <a:lstStyle/>
                    <a:p>
                      <a:pPr latinLnBrk="1"/>
                      <a:r>
                        <a:rPr lang="en-US" altLang="ko-KR" sz="1600" dirty="0" smtClean="0"/>
                        <a:t>BPSK (1/2)</a:t>
                      </a:r>
                      <a:r>
                        <a:rPr lang="en-US" altLang="ko-KR" sz="1600" baseline="0" dirty="0" smtClean="0"/>
                        <a:t> </a:t>
                      </a:r>
                      <a:endParaRPr lang="ko-KR" altLang="en-US" sz="1600" dirty="0"/>
                    </a:p>
                  </a:txBody>
                  <a:tcPr/>
                </a:tc>
              </a:tr>
              <a:tr h="370840">
                <a:tc>
                  <a:txBody>
                    <a:bodyPr/>
                    <a:lstStyle/>
                    <a:p>
                      <a:pPr latinLnBrk="1"/>
                      <a:r>
                        <a:rPr lang="en-US" altLang="ko-KR" sz="1600" dirty="0" smtClean="0"/>
                        <a:t>Simulation</a:t>
                      </a:r>
                      <a:r>
                        <a:rPr lang="en-US" altLang="ko-KR" sz="1600" baseline="0" dirty="0" smtClean="0"/>
                        <a:t> Time</a:t>
                      </a:r>
                      <a:endParaRPr lang="ko-KR" altLang="en-US" sz="1600" dirty="0"/>
                    </a:p>
                  </a:txBody>
                  <a:tcPr/>
                </a:tc>
                <a:tc>
                  <a:txBody>
                    <a:bodyPr/>
                    <a:lstStyle/>
                    <a:p>
                      <a:pPr latinLnBrk="1"/>
                      <a:r>
                        <a:rPr lang="en-US" altLang="ko-KR" sz="1600" dirty="0" smtClean="0"/>
                        <a:t>100</a:t>
                      </a:r>
                      <a:r>
                        <a:rPr lang="en-US" altLang="ko-KR" sz="1600" baseline="0" dirty="0" smtClean="0"/>
                        <a:t> seconds</a:t>
                      </a:r>
                      <a:endParaRPr lang="ko-KR" altLang="en-US" sz="1600" dirty="0"/>
                    </a:p>
                  </a:txBody>
                  <a:tcPr/>
                </a:tc>
              </a:tr>
              <a:tr h="370840">
                <a:tc>
                  <a:txBody>
                    <a:bodyPr/>
                    <a:lstStyle/>
                    <a:p>
                      <a:pPr latinLnBrk="1"/>
                      <a:r>
                        <a:rPr lang="en-US" altLang="ko-KR" sz="1600" dirty="0" smtClean="0"/>
                        <a:t>Number</a:t>
                      </a:r>
                      <a:r>
                        <a:rPr lang="en-US" altLang="ko-KR" sz="1600" baseline="0" dirty="0" smtClean="0"/>
                        <a:t> of Channels</a:t>
                      </a:r>
                      <a:endParaRPr lang="ko-KR" altLang="en-US" sz="1600" dirty="0"/>
                    </a:p>
                  </a:txBody>
                  <a:tcPr/>
                </a:tc>
                <a:tc>
                  <a:txBody>
                    <a:bodyPr/>
                    <a:lstStyle/>
                    <a:p>
                      <a:pPr latinLnBrk="1"/>
                      <a:r>
                        <a:rPr lang="en-US" altLang="ko-KR" sz="1600" dirty="0" smtClean="0"/>
                        <a:t>1</a:t>
                      </a:r>
                      <a:endParaRPr lang="ko-KR" altLang="en-US" sz="1600" dirty="0"/>
                    </a:p>
                  </a:txBody>
                  <a:tcPr/>
                </a:tc>
              </a:tr>
              <a:tr h="370840">
                <a:tc>
                  <a:txBody>
                    <a:bodyPr/>
                    <a:lstStyle/>
                    <a:p>
                      <a:pPr latinLnBrk="1"/>
                      <a:r>
                        <a:rPr lang="en-US" altLang="ko-KR" sz="1600" dirty="0" err="1" smtClean="0"/>
                        <a:t>Tx</a:t>
                      </a:r>
                      <a:r>
                        <a:rPr lang="en-US" altLang="ko-KR" sz="1600" dirty="0" smtClean="0"/>
                        <a:t> Power</a:t>
                      </a:r>
                      <a:endParaRPr lang="ko-KR" altLang="en-US" sz="1600" dirty="0"/>
                    </a:p>
                  </a:txBody>
                  <a:tcPr/>
                </a:tc>
                <a:tc>
                  <a:txBody>
                    <a:bodyPr/>
                    <a:lstStyle/>
                    <a:p>
                      <a:pPr latinLnBrk="1"/>
                      <a:r>
                        <a:rPr lang="en-US" altLang="ko-KR" sz="1600" dirty="0" smtClean="0"/>
                        <a:t>DCN-0568</a:t>
                      </a:r>
                      <a:endParaRPr lang="ko-KR" altLang="en-US" sz="1600" dirty="0"/>
                    </a:p>
                  </a:txBody>
                  <a:tcPr/>
                </a:tc>
              </a:tr>
              <a:tr h="370840">
                <a:tc>
                  <a:txBody>
                    <a:bodyPr/>
                    <a:lstStyle/>
                    <a:p>
                      <a:pPr latinLnBrk="1"/>
                      <a:r>
                        <a:rPr lang="en-US" altLang="ko-KR" sz="1600" dirty="0" smtClean="0"/>
                        <a:t>Communication Range</a:t>
                      </a:r>
                      <a:endParaRPr lang="ko-KR"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DCN-0568</a:t>
                      </a:r>
                      <a:endParaRPr lang="ko-KR" altLang="en-US" sz="1600" dirty="0" smtClean="0"/>
                    </a:p>
                  </a:txBody>
                  <a:tcPr/>
                </a:tc>
              </a:tr>
              <a:tr h="130056">
                <a:tc>
                  <a:txBody>
                    <a:bodyPr/>
                    <a:lstStyle/>
                    <a:p>
                      <a:pPr latinLnBrk="1"/>
                      <a:r>
                        <a:rPr lang="en-US" altLang="ko-KR" sz="1600" dirty="0" smtClean="0"/>
                        <a:t>#</a:t>
                      </a:r>
                      <a:r>
                        <a:rPr lang="en-US" altLang="ko-KR" sz="1600" baseline="0" dirty="0" smtClean="0"/>
                        <a:t> of Nodes</a:t>
                      </a:r>
                      <a:endParaRPr lang="ko-KR"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100</a:t>
                      </a:r>
                      <a:endParaRPr lang="ko-KR" altLang="en-US" sz="1600" dirty="0" smtClean="0"/>
                    </a:p>
                  </a:txBody>
                  <a:tcPr/>
                </a:tc>
              </a:tr>
            </a:tbl>
          </a:graphicData>
        </a:graphic>
      </p:graphicFrame>
    </p:spTree>
    <p:extLst>
      <p:ext uri="{BB962C8B-B14F-4D97-AF65-F5344CB8AC3E}">
        <p14:creationId xmlns:p14="http://schemas.microsoft.com/office/powerpoint/2010/main" val="15623069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MAC Parameters Used in Simulations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38</a:t>
            </a:fld>
            <a:endParaRPr lang="en-US" altLang="ko-KR"/>
          </a:p>
        </p:txBody>
      </p:sp>
      <p:graphicFrame>
        <p:nvGraphicFramePr>
          <p:cNvPr id="5" name="표 4"/>
          <p:cNvGraphicFramePr>
            <a:graphicFrameLocks noGrp="1"/>
          </p:cNvGraphicFramePr>
          <p:nvPr>
            <p:extLst>
              <p:ext uri="{D42A27DB-BD31-4B8C-83A1-F6EECF244321}">
                <p14:modId xmlns:p14="http://schemas.microsoft.com/office/powerpoint/2010/main" val="3974825720"/>
              </p:ext>
            </p:extLst>
          </p:nvPr>
        </p:nvGraphicFramePr>
        <p:xfrm>
          <a:off x="1403648" y="1245830"/>
          <a:ext cx="6096000" cy="2677160"/>
        </p:xfrm>
        <a:graphic>
          <a:graphicData uri="http://schemas.openxmlformats.org/drawingml/2006/table">
            <a:tbl>
              <a:tblPr firstRow="1" bandRow="1">
                <a:tableStyleId>{616DA210-FB5B-4158-B5E0-FEB733F419BA}</a:tableStyleId>
              </a:tblPr>
              <a:tblGrid>
                <a:gridCol w="3048000"/>
                <a:gridCol w="3048000"/>
              </a:tblGrid>
              <a:tr h="370840">
                <a:tc>
                  <a:txBody>
                    <a:bodyPr/>
                    <a:lstStyle/>
                    <a:p>
                      <a:pPr latinLnBrk="1"/>
                      <a:r>
                        <a:rPr lang="en-US" altLang="ko-KR" dirty="0" smtClean="0"/>
                        <a:t>Parameter</a:t>
                      </a:r>
                      <a:endParaRPr lang="ko-KR" altLang="en-US" dirty="0"/>
                    </a:p>
                  </a:txBody>
                  <a:tcPr/>
                </a:tc>
                <a:tc>
                  <a:txBody>
                    <a:bodyPr/>
                    <a:lstStyle/>
                    <a:p>
                      <a:pPr latinLnBrk="1"/>
                      <a:r>
                        <a:rPr lang="en-US" altLang="ko-KR" dirty="0" smtClean="0"/>
                        <a:t>Value</a:t>
                      </a:r>
                      <a:endParaRPr lang="ko-KR" altLang="en-US" dirty="0"/>
                    </a:p>
                  </a:txBody>
                  <a:tcPr/>
                </a:tc>
              </a:tr>
              <a:tr h="370840">
                <a:tc>
                  <a:txBody>
                    <a:bodyPr/>
                    <a:lstStyle/>
                    <a:p>
                      <a:pPr latinLnBrk="1"/>
                      <a:r>
                        <a:rPr lang="en-US" altLang="ko-KR" sz="1600" dirty="0" smtClean="0"/>
                        <a:t>Data arrival Rate</a:t>
                      </a:r>
                      <a:endParaRPr lang="ko-KR"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Full Buffer, 512Bytes/sec,</a:t>
                      </a:r>
                      <a:r>
                        <a:rPr lang="en-US" altLang="ko-KR" sz="1600" baseline="0" dirty="0" smtClean="0"/>
                        <a:t> 256Bytes/sec, 1024Bytes/sec, 5120Bytes/sec</a:t>
                      </a:r>
                      <a:endParaRPr lang="ko-KR" altLang="en-US" sz="1600" dirty="0" smtClean="0"/>
                    </a:p>
                  </a:txBody>
                  <a:tcPr/>
                </a:tc>
              </a:tr>
              <a:tr h="370840">
                <a:tc>
                  <a:txBody>
                    <a:bodyPr/>
                    <a:lstStyle/>
                    <a:p>
                      <a:pPr latinLnBrk="1"/>
                      <a:r>
                        <a:rPr lang="en-US" altLang="ko-KR" sz="1600" dirty="0" smtClean="0"/>
                        <a:t>Mobility</a:t>
                      </a:r>
                      <a:endParaRPr lang="ko-KR" altLang="en-US" sz="1600" dirty="0"/>
                    </a:p>
                  </a:txBody>
                  <a:tcPr/>
                </a:tc>
                <a:tc>
                  <a:txBody>
                    <a:bodyPr/>
                    <a:lstStyle/>
                    <a:p>
                      <a:pPr latinLnBrk="1"/>
                      <a:r>
                        <a:rPr lang="en-US" altLang="ko-KR" sz="1600" dirty="0" smtClean="0"/>
                        <a:t>Static Mobility</a:t>
                      </a:r>
                      <a:endParaRPr lang="ko-KR" altLang="en-US" sz="1600" dirty="0"/>
                    </a:p>
                  </a:txBody>
                  <a:tcPr/>
                </a:tc>
              </a:tr>
              <a:tr h="370840">
                <a:tc>
                  <a:txBody>
                    <a:bodyPr/>
                    <a:lstStyle/>
                    <a:p>
                      <a:pPr latinLnBrk="1"/>
                      <a:r>
                        <a:rPr lang="en-US" altLang="ko-KR" sz="1600" dirty="0" smtClean="0"/>
                        <a:t>Drop</a:t>
                      </a:r>
                      <a:endParaRPr lang="ko-KR" altLang="en-US" sz="1600" dirty="0"/>
                    </a:p>
                  </a:txBody>
                  <a:tcPr/>
                </a:tc>
                <a:tc>
                  <a:txBody>
                    <a:bodyPr/>
                    <a:lstStyle/>
                    <a:p>
                      <a:pPr latinLnBrk="1"/>
                      <a:r>
                        <a:rPr lang="en-US" altLang="ko-KR" sz="1600" dirty="0" smtClean="0"/>
                        <a:t>2-stage Drop </a:t>
                      </a:r>
                      <a:endParaRPr lang="ko-KR" altLang="en-US" sz="1600" dirty="0"/>
                    </a:p>
                  </a:txBody>
                  <a:tcPr/>
                </a:tc>
              </a:tr>
              <a:tr h="370840">
                <a:tc>
                  <a:txBody>
                    <a:bodyPr/>
                    <a:lstStyle/>
                    <a:p>
                      <a:pPr latinLnBrk="1"/>
                      <a:r>
                        <a:rPr lang="en-US" altLang="ko-KR" sz="1600" dirty="0" smtClean="0"/>
                        <a:t>Data Rate</a:t>
                      </a:r>
                      <a:endParaRPr lang="ko-KR" altLang="en-US" sz="1600" dirty="0"/>
                    </a:p>
                  </a:txBody>
                  <a:tcPr/>
                </a:tc>
                <a:tc>
                  <a:txBody>
                    <a:bodyPr/>
                    <a:lstStyle/>
                    <a:p>
                      <a:pPr latinLnBrk="1"/>
                      <a:r>
                        <a:rPr lang="en-US" altLang="ko-KR" sz="1600" dirty="0" smtClean="0"/>
                        <a:t>10Mbps</a:t>
                      </a:r>
                      <a:endParaRPr lang="ko-KR" altLang="en-US" sz="1600" dirty="0"/>
                    </a:p>
                  </a:txBody>
                  <a:tcPr/>
                </a:tc>
              </a:tr>
              <a:tr h="370840">
                <a:tc>
                  <a:txBody>
                    <a:bodyPr/>
                    <a:lstStyle/>
                    <a:p>
                      <a:pPr latinLnBrk="1"/>
                      <a:r>
                        <a:rPr lang="en-US" altLang="ko-KR" sz="1600" dirty="0" smtClean="0"/>
                        <a:t>Multi-hop</a:t>
                      </a:r>
                      <a:endParaRPr lang="ko-KR" altLang="en-US" sz="1600" dirty="0"/>
                    </a:p>
                  </a:txBody>
                  <a:tcPr/>
                </a:tc>
                <a:tc>
                  <a:txBody>
                    <a:bodyPr/>
                    <a:lstStyle/>
                    <a:p>
                      <a:pPr latinLnBrk="1"/>
                      <a:r>
                        <a:rPr lang="en-US" altLang="ko-KR" sz="1600" dirty="0" smtClean="0"/>
                        <a:t>Supported</a:t>
                      </a:r>
                      <a:endParaRPr lang="ko-KR" altLang="en-US" sz="1600" dirty="0"/>
                    </a:p>
                  </a:txBody>
                  <a:tcPr/>
                </a:tc>
              </a:tr>
            </a:tbl>
          </a:graphicData>
        </a:graphic>
      </p:graphicFrame>
      <p:graphicFrame>
        <p:nvGraphicFramePr>
          <p:cNvPr id="6" name="표 5"/>
          <p:cNvGraphicFramePr>
            <a:graphicFrameLocks noGrp="1"/>
          </p:cNvGraphicFramePr>
          <p:nvPr>
            <p:extLst>
              <p:ext uri="{D42A27DB-BD31-4B8C-83A1-F6EECF244321}">
                <p14:modId xmlns:p14="http://schemas.microsoft.com/office/powerpoint/2010/main" val="1097271314"/>
              </p:ext>
            </p:extLst>
          </p:nvPr>
        </p:nvGraphicFramePr>
        <p:xfrm>
          <a:off x="1331640" y="4056856"/>
          <a:ext cx="6192688" cy="2133600"/>
        </p:xfrm>
        <a:graphic>
          <a:graphicData uri="http://schemas.openxmlformats.org/drawingml/2006/table">
            <a:tbl>
              <a:tblPr firstRow="1" firstCol="1" bandRow="1">
                <a:tableStyleId>{9D7B26C5-4107-4FEC-AEDC-1716B250A1EF}</a:tableStyleId>
              </a:tblPr>
              <a:tblGrid>
                <a:gridCol w="2421314"/>
                <a:gridCol w="1885687"/>
                <a:gridCol w="1885687"/>
              </a:tblGrid>
              <a:tr h="0">
                <a:tc>
                  <a:txBody>
                    <a:bodyPr/>
                    <a:lstStyle/>
                    <a:p>
                      <a:pPr>
                        <a:spcAft>
                          <a:spcPts val="0"/>
                        </a:spcAft>
                      </a:pPr>
                      <a:r>
                        <a:rPr lang="en-GB" sz="1400" kern="100" dirty="0">
                          <a:effectLst/>
                        </a:rPr>
                        <a:t> </a:t>
                      </a:r>
                      <a:endParaRPr lang="ko-KR" sz="1400" kern="100" dirty="0">
                        <a:effectLst/>
                        <a:latin typeface="Times New Roman"/>
                        <a:ea typeface="맑은 고딕"/>
                      </a:endParaRPr>
                    </a:p>
                  </a:txBody>
                  <a:tcPr marL="68580" marR="68580" marT="0" marB="0" anchor="ctr"/>
                </a:tc>
                <a:tc>
                  <a:txBody>
                    <a:bodyPr/>
                    <a:lstStyle/>
                    <a:p>
                      <a:pPr>
                        <a:spcAft>
                          <a:spcPts val="0"/>
                        </a:spcAft>
                      </a:pPr>
                      <a:r>
                        <a:rPr lang="en-US" altLang="ko-KR" sz="1400" kern="100" dirty="0" smtClean="0">
                          <a:effectLst/>
                          <a:latin typeface="Times New Roman"/>
                          <a:ea typeface="맑은 고딕"/>
                        </a:rPr>
                        <a:t>Multicast</a:t>
                      </a:r>
                      <a:endParaRPr lang="ko-KR" sz="1400" kern="100" dirty="0">
                        <a:effectLst/>
                        <a:latin typeface="Times New Roman"/>
                        <a:ea typeface="맑은 고딕"/>
                      </a:endParaRPr>
                    </a:p>
                  </a:txBody>
                  <a:tcPr marL="68580" marR="68580" marT="0" marB="0" anchor="ctr"/>
                </a:tc>
                <a:tc>
                  <a:txBody>
                    <a:bodyPr/>
                    <a:lstStyle/>
                    <a:p>
                      <a:pPr>
                        <a:spcAft>
                          <a:spcPts val="0"/>
                        </a:spcAft>
                      </a:pPr>
                      <a:r>
                        <a:rPr lang="en-US" altLang="ko-KR" sz="1400" kern="100" dirty="0" smtClean="0">
                          <a:effectLst/>
                          <a:latin typeface="Times New Roman"/>
                          <a:ea typeface="맑은 고딕"/>
                        </a:rPr>
                        <a:t>Unicast</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RTS/CTS</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a:effectLst/>
                        </a:rPr>
                        <a:t>Disable </a:t>
                      </a:r>
                      <a:endParaRPr lang="ko-KR" sz="1400" kern="100" dirty="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Enable</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NAV</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a:effectLst/>
                        </a:rPr>
                        <a:t>Disable </a:t>
                      </a:r>
                      <a:endParaRPr lang="ko-KR" sz="1400" kern="100" dirty="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Enable </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ACK/NACK</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smtClean="0">
                          <a:effectLst/>
                        </a:rPr>
                        <a:t>Enable</a:t>
                      </a:r>
                      <a:endParaRPr lang="ko-KR" sz="1400" kern="100" dirty="0">
                        <a:effectLst/>
                        <a:latin typeface="Times New Roman"/>
                        <a:ea typeface="맑은 고딕"/>
                      </a:endParaRPr>
                    </a:p>
                  </a:txBody>
                  <a:tcPr marL="68580" marR="68580" marT="0" marB="0" anchor="ct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GB" sz="1400" kern="100" dirty="0" smtClean="0">
                          <a:effectLst/>
                        </a:rPr>
                        <a:t>Enable</a:t>
                      </a:r>
                      <a:endParaRPr lang="ko-KR" altLang="ko-KR" sz="1400" kern="100" dirty="0" smtClean="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CSMA/CA</a:t>
                      </a:r>
                      <a:endParaRPr lang="ko-KR" sz="1400" kern="10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Exponential increase of CW</a:t>
                      </a:r>
                      <a:endParaRPr lang="ko-KR" altLang="ko-KR" sz="1400" kern="100" dirty="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Exponential increase of CW</a:t>
                      </a:r>
                      <a:endParaRPr lang="ko-KR" alt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Carrier Sensing</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a:effectLst/>
                        </a:rPr>
                        <a:t>Enable</a:t>
                      </a:r>
                      <a:endParaRPr lang="ko-KR" sz="1400" kern="100" dirty="0">
                        <a:effectLst/>
                        <a:latin typeface="Times New Roman"/>
                        <a:ea typeface="맑은 고딕"/>
                      </a:endParaRPr>
                    </a:p>
                  </a:txBody>
                  <a:tcPr marL="68580" marR="68580" marT="0" marB="0" anchor="ctr"/>
                </a:tc>
                <a:tc>
                  <a:txBody>
                    <a:bodyPr/>
                    <a:lstStyle/>
                    <a:p>
                      <a:pPr>
                        <a:spcAft>
                          <a:spcPts val="0"/>
                        </a:spcAft>
                      </a:pPr>
                      <a:r>
                        <a:rPr lang="en-GB" sz="1400" kern="100" dirty="0">
                          <a:effectLst/>
                        </a:rPr>
                        <a:t>Enable</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CWmin</a:t>
                      </a:r>
                      <a:endParaRPr lang="ko-KR" sz="1400" kern="100">
                        <a:effectLst/>
                        <a:latin typeface="Times New Roman"/>
                        <a:ea typeface="맑은 고딕"/>
                      </a:endParaRPr>
                    </a:p>
                  </a:txBody>
                  <a:tcPr marL="68580" marR="68580" marT="0" marB="0" anchor="ctr"/>
                </a:tc>
                <a:tc>
                  <a:txBody>
                    <a:bodyPr/>
                    <a:lstStyle/>
                    <a:p>
                      <a:pPr>
                        <a:spcAft>
                          <a:spcPts val="0"/>
                        </a:spcAft>
                      </a:pPr>
                      <a:r>
                        <a:rPr lang="en-GB" sz="1400" kern="100" dirty="0">
                          <a:effectLst/>
                        </a:rPr>
                        <a:t>2</a:t>
                      </a:r>
                      <a:r>
                        <a:rPr lang="en-GB" sz="1400" kern="100" baseline="30000" dirty="0">
                          <a:effectLst/>
                        </a:rPr>
                        <a:t>4</a:t>
                      </a:r>
                      <a:endParaRPr lang="ko-KR" sz="1400" kern="100" dirty="0">
                        <a:effectLst/>
                        <a:latin typeface="Times New Roman"/>
                        <a:ea typeface="맑은 고딕"/>
                      </a:endParaRPr>
                    </a:p>
                  </a:txBody>
                  <a:tcPr marL="68580" marR="68580" marT="0" marB="0" anchor="ctr"/>
                </a:tc>
                <a:tc>
                  <a:txBody>
                    <a:bodyPr/>
                    <a:lstStyle/>
                    <a:p>
                      <a:pPr>
                        <a:spcAft>
                          <a:spcPts val="0"/>
                        </a:spcAft>
                      </a:pPr>
                      <a:r>
                        <a:rPr lang="en-GB" sz="1400" kern="100" dirty="0">
                          <a:effectLst/>
                        </a:rPr>
                        <a:t>2</a:t>
                      </a:r>
                      <a:r>
                        <a:rPr lang="en-GB" sz="1400" kern="100" baseline="30000" dirty="0">
                          <a:effectLst/>
                        </a:rPr>
                        <a:t>4</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a:effectLst/>
                        </a:rPr>
                        <a:t>CWmax</a:t>
                      </a:r>
                      <a:endParaRPr lang="ko-KR" sz="1400" kern="10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2</a:t>
                      </a:r>
                      <a:r>
                        <a:rPr lang="en-GB" altLang="ko-KR" sz="1400" kern="100" baseline="30000" dirty="0" smtClean="0">
                          <a:effectLst/>
                        </a:rPr>
                        <a:t>10</a:t>
                      </a:r>
                      <a:r>
                        <a:rPr lang="en-GB" altLang="ko-KR" sz="1400" kern="100" dirty="0" smtClean="0">
                          <a:effectLst/>
                        </a:rPr>
                        <a:t> </a:t>
                      </a:r>
                      <a:endParaRPr lang="ko-KR" sz="1400" kern="100" dirty="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2</a:t>
                      </a:r>
                      <a:r>
                        <a:rPr lang="en-GB" altLang="ko-KR" sz="1400" kern="100" baseline="30000" dirty="0" smtClean="0">
                          <a:effectLst/>
                        </a:rPr>
                        <a:t>10</a:t>
                      </a:r>
                      <a:endParaRPr lang="ko-KR" sz="1400" kern="100" dirty="0">
                        <a:effectLst/>
                        <a:latin typeface="Times New Roman"/>
                        <a:ea typeface="맑은 고딕"/>
                      </a:endParaRPr>
                    </a:p>
                  </a:txBody>
                  <a:tcPr marL="68580" marR="68580" marT="0" marB="0" anchor="ctr"/>
                </a:tc>
              </a:tr>
              <a:tr h="0">
                <a:tc>
                  <a:txBody>
                    <a:bodyPr/>
                    <a:lstStyle/>
                    <a:p>
                      <a:pPr algn="ctr">
                        <a:spcAft>
                          <a:spcPts val="0"/>
                        </a:spcAft>
                      </a:pPr>
                      <a:r>
                        <a:rPr lang="en-GB" sz="1400" kern="100" dirty="0">
                          <a:effectLst/>
                        </a:rPr>
                        <a:t>Retry </a:t>
                      </a:r>
                      <a:r>
                        <a:rPr lang="en-GB" sz="1400" kern="100" dirty="0" smtClean="0">
                          <a:effectLst/>
                        </a:rPr>
                        <a:t>Limit</a:t>
                      </a:r>
                      <a:endParaRPr lang="ko-KR" sz="1400" kern="100" dirty="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7</a:t>
                      </a:r>
                      <a:endParaRPr lang="ko-KR" sz="1400" kern="100" dirty="0">
                        <a:effectLst/>
                        <a:latin typeface="Times New Roman"/>
                        <a:ea typeface="맑은 고딕"/>
                      </a:endParaRPr>
                    </a:p>
                  </a:txBody>
                  <a:tcPr marL="68580" marR="68580" marT="0" marB="0" anchor="ctr"/>
                </a:tc>
                <a:tc>
                  <a:txBody>
                    <a:bodyPr/>
                    <a:lstStyle/>
                    <a:p>
                      <a:pPr>
                        <a:spcAft>
                          <a:spcPts val="0"/>
                        </a:spcAft>
                      </a:pPr>
                      <a:r>
                        <a:rPr lang="en-GB" altLang="ko-KR" sz="1400" kern="100" dirty="0" smtClean="0">
                          <a:effectLst/>
                        </a:rPr>
                        <a:t>7</a:t>
                      </a:r>
                      <a:endParaRPr lang="ko-KR" sz="1400" kern="100" dirty="0">
                        <a:effectLst/>
                        <a:latin typeface="Times New Roman"/>
                        <a:ea typeface="맑은 고딕"/>
                      </a:endParaRPr>
                    </a:p>
                  </a:txBody>
                  <a:tcPr marL="68580" marR="68580" marT="0" marB="0" anchor="ctr"/>
                </a:tc>
              </a:tr>
            </a:tbl>
          </a:graphicData>
        </a:graphic>
      </p:graphicFrame>
    </p:spTree>
    <p:extLst>
      <p:ext uri="{BB962C8B-B14F-4D97-AF65-F5344CB8AC3E}">
        <p14:creationId xmlns:p14="http://schemas.microsoft.com/office/powerpoint/2010/main" val="198899212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Metric</a:t>
            </a:r>
            <a:endParaRPr lang="ko-KR" altLang="en-US" dirty="0"/>
          </a:p>
        </p:txBody>
      </p:sp>
      <p:sp>
        <p:nvSpPr>
          <p:cNvPr id="3" name="내용 개체 틀 2"/>
          <p:cNvSpPr>
            <a:spLocks noGrp="1"/>
          </p:cNvSpPr>
          <p:nvPr>
            <p:ph idx="1"/>
          </p:nvPr>
        </p:nvSpPr>
        <p:spPr/>
        <p:txBody>
          <a:bodyPr/>
          <a:lstStyle/>
          <a:p>
            <a:r>
              <a:rPr lang="en-US" altLang="ko-KR" sz="2000" dirty="0" smtClean="0"/>
              <a:t>Areal sum </a:t>
            </a:r>
            <a:r>
              <a:rPr lang="en-US" altLang="ko-KR" sz="2000" dirty="0" err="1" smtClean="0"/>
              <a:t>goodput</a:t>
            </a:r>
            <a:r>
              <a:rPr lang="en-US" altLang="ko-KR" sz="2000" dirty="0" smtClean="0"/>
              <a:t> (bps/km</a:t>
            </a:r>
            <a:r>
              <a:rPr lang="en-US" altLang="ko-KR" sz="2000" baseline="30000" dirty="0" smtClean="0"/>
              <a:t>2</a:t>
            </a:r>
            <a:r>
              <a:rPr lang="en-US" altLang="ko-KR" sz="2000" dirty="0" smtClean="0"/>
              <a:t>): </a:t>
            </a:r>
            <a:r>
              <a:rPr lang="en-US" altLang="ko-KR" sz="2000" dirty="0"/>
              <a:t>Total number of packets received by all PDs during </a:t>
            </a:r>
            <a:r>
              <a:rPr lang="en-US" altLang="ko-KR" sz="2000" dirty="0" smtClean="0"/>
              <a:t>1second</a:t>
            </a:r>
            <a:r>
              <a:rPr lang="en-US" altLang="ko-KR" sz="2000" dirty="0"/>
              <a:t>, expressed as bits per second per square-meter</a:t>
            </a:r>
            <a:r>
              <a:rPr lang="en-US" altLang="ko-KR" sz="2000" dirty="0" smtClean="0"/>
              <a:t>.</a:t>
            </a:r>
          </a:p>
          <a:p>
            <a:pPr marL="0" indent="0">
              <a:buNone/>
            </a:pPr>
            <a:endParaRPr lang="en-GB" altLang="ko-KR" sz="2000" dirty="0" smtClean="0"/>
          </a:p>
          <a:p>
            <a:pPr lvl="0"/>
            <a:r>
              <a:rPr lang="en-GB" altLang="ko-KR" sz="2000" dirty="0" smtClean="0"/>
              <a:t>Jain’s </a:t>
            </a:r>
            <a:r>
              <a:rPr lang="en-GB" altLang="ko-KR" sz="2000" dirty="0"/>
              <a:t>fairness </a:t>
            </a:r>
            <a:r>
              <a:rPr lang="en-GB" altLang="ko-KR" sz="2000" dirty="0" smtClean="0"/>
              <a:t>index: </a:t>
            </a:r>
            <a:r>
              <a:rPr lang="en-US" altLang="ko-KR" sz="2000" dirty="0"/>
              <a:t>Jain’s index for number of packets received by PDs.</a:t>
            </a:r>
            <a:endParaRPr lang="en-GB" altLang="ko-KR" sz="2000" dirty="0" smtClean="0"/>
          </a:p>
          <a:p>
            <a:pPr lvl="0"/>
            <a:endParaRPr lang="en-GB" altLang="ko-KR" sz="2000" dirty="0"/>
          </a:p>
          <a:p>
            <a:pPr lvl="0"/>
            <a:r>
              <a:rPr lang="en-GB" altLang="ko-KR" sz="2000" dirty="0" smtClean="0"/>
              <a:t>Average group joining time: The time duration between ACF transmission time and ARCF reception time for one PD.</a:t>
            </a:r>
          </a:p>
          <a:p>
            <a:pPr lvl="0"/>
            <a:endParaRPr lang="ko-KR" altLang="ko-KR" sz="2000" dirty="0"/>
          </a:p>
          <a:p>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39</a:t>
            </a:fld>
            <a:endParaRPr lang="en-US" altLang="ko-K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40614345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Why Multi-hop/Multicast/Security Mechanism?</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a:t>
            </a:fld>
            <a:endParaRPr lang="en-US" altLang="ko-KR"/>
          </a:p>
        </p:txBody>
      </p:sp>
      <p:sp>
        <p:nvSpPr>
          <p:cNvPr id="5" name="AutoShape 321"/>
          <p:cNvSpPr>
            <a:spLocks noChangeArrowheads="1"/>
          </p:cNvSpPr>
          <p:nvPr/>
        </p:nvSpPr>
        <p:spPr bwMode="auto">
          <a:xfrm>
            <a:off x="4679031" y="1491917"/>
            <a:ext cx="4141441" cy="3881300"/>
          </a:xfrm>
          <a:prstGeom prst="roundRect">
            <a:avLst>
              <a:gd name="adj" fmla="val 2488"/>
            </a:avLst>
          </a:prstGeom>
          <a:noFill/>
          <a:ln w="25400" cap="flat" cmpd="sng" algn="ctr">
            <a:solidFill>
              <a:srgbClr val="9BBB59"/>
            </a:solidFill>
            <a:prstDash val="solid"/>
            <a:headEnd/>
            <a:tailEnd/>
          </a:ln>
          <a:effectLst>
            <a:outerShdw blurRad="63500" sx="102000" sy="102000" algn="ctr" rotWithShape="0">
              <a:prstClr val="black">
                <a:alpha val="40000"/>
              </a:prstClr>
            </a:outerShdw>
          </a:effectLst>
        </p:spPr>
        <p:txBody>
          <a:bodyPr wrap="none" anchor="b" anchorCtr="0"/>
          <a:lstStyle>
            <a:defPPr>
              <a:defRPr lang="ko-KR"/>
            </a:defPPr>
            <a:lvl1pPr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5pPr>
            <a:lvl6pPr marL="2286000" algn="l" defTabSz="914400" rtl="0" eaLnBrk="1" latinLnBrk="1" hangingPunct="1">
              <a:defRPr kumimoji="1" kern="1200">
                <a:solidFill>
                  <a:schemeClr val="tx1"/>
                </a:solidFill>
                <a:latin typeface="굴림" pitchFamily="50" charset="-127"/>
                <a:ea typeface="굴림" pitchFamily="50" charset="-127"/>
                <a:cs typeface="+mn-cs"/>
              </a:defRPr>
            </a:lvl6pPr>
            <a:lvl7pPr marL="2743200" algn="l" defTabSz="914400" rtl="0" eaLnBrk="1" latinLnBrk="1" hangingPunct="1">
              <a:defRPr kumimoji="1" kern="1200">
                <a:solidFill>
                  <a:schemeClr val="tx1"/>
                </a:solidFill>
                <a:latin typeface="굴림" pitchFamily="50" charset="-127"/>
                <a:ea typeface="굴림" pitchFamily="50" charset="-127"/>
                <a:cs typeface="+mn-cs"/>
              </a:defRPr>
            </a:lvl7pPr>
            <a:lvl8pPr marL="3200400" algn="l" defTabSz="914400" rtl="0" eaLnBrk="1" latinLnBrk="1" hangingPunct="1">
              <a:defRPr kumimoji="1" kern="1200">
                <a:solidFill>
                  <a:schemeClr val="tx1"/>
                </a:solidFill>
                <a:latin typeface="굴림" pitchFamily="50" charset="-127"/>
                <a:ea typeface="굴림" pitchFamily="50" charset="-127"/>
                <a:cs typeface="+mn-cs"/>
              </a:defRPr>
            </a:lvl8pPr>
            <a:lvl9pPr marL="3657600" algn="l" defTabSz="914400" rtl="0" eaLnBrk="1" latinLnBrk="1" hangingPunct="1">
              <a:defRPr kumimoji="1" kern="1200">
                <a:solidFill>
                  <a:schemeClr val="tx1"/>
                </a:solidFill>
                <a:latin typeface="굴림" pitchFamily="50" charset="-127"/>
                <a:ea typeface="굴림" pitchFamily="50" charset="-127"/>
                <a:cs typeface="+mn-cs"/>
              </a:defRPr>
            </a:lvl9pPr>
          </a:lstStyle>
          <a:p>
            <a:pPr marL="171450" indent="-171450" fontAlgn="auto" latinLnBrk="0">
              <a:lnSpc>
                <a:spcPct val="150000"/>
              </a:lnSpc>
              <a:spcBef>
                <a:spcPts val="0"/>
              </a:spcBef>
              <a:spcAft>
                <a:spcPts val="0"/>
              </a:spcAft>
              <a:buFont typeface="Wingdings" pitchFamily="2" charset="2"/>
              <a:buChar char="§"/>
              <a:defRPr/>
            </a:pPr>
            <a:endParaRPr kumimoji="0" lang="en-US" altLang="ko-KR" sz="1050" kern="0" dirty="0" smtClean="0">
              <a:solidFill>
                <a:sysClr val="windowText" lastClr="000000"/>
              </a:solidFill>
              <a:latin typeface="+mn-ea"/>
              <a:ea typeface="+mn-ea"/>
            </a:endParaRPr>
          </a:p>
        </p:txBody>
      </p:sp>
      <p:sp>
        <p:nvSpPr>
          <p:cNvPr id="6" name="AutoShape 320"/>
          <p:cNvSpPr>
            <a:spLocks noChangeArrowheads="1"/>
          </p:cNvSpPr>
          <p:nvPr/>
        </p:nvSpPr>
        <p:spPr bwMode="auto">
          <a:xfrm>
            <a:off x="718022" y="3958094"/>
            <a:ext cx="3493938" cy="2279218"/>
          </a:xfrm>
          <a:prstGeom prst="roundRect">
            <a:avLst>
              <a:gd name="adj" fmla="val 8333"/>
            </a:avLst>
          </a:prstGeom>
          <a:noFill/>
          <a:ln>
            <a:headEnd/>
            <a:tailEnd/>
          </a:ln>
          <a:effectLst>
            <a:outerShdw blurRad="63500" sx="102000" sy="102000" algn="c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none" bIns="3600" anchor="b" anchorCtr="0"/>
          <a:lstStyle>
            <a:defPPr>
              <a:defRPr lang="ko-KR"/>
            </a:defPPr>
            <a:lvl1pPr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5pPr>
            <a:lvl6pPr marL="2286000" algn="l" defTabSz="914400" rtl="0" eaLnBrk="1" latinLnBrk="1" hangingPunct="1">
              <a:defRPr kumimoji="1" kern="1200">
                <a:solidFill>
                  <a:schemeClr val="tx1"/>
                </a:solidFill>
                <a:latin typeface="굴림" pitchFamily="50" charset="-127"/>
                <a:ea typeface="굴림" pitchFamily="50" charset="-127"/>
                <a:cs typeface="+mn-cs"/>
              </a:defRPr>
            </a:lvl6pPr>
            <a:lvl7pPr marL="2743200" algn="l" defTabSz="914400" rtl="0" eaLnBrk="1" latinLnBrk="1" hangingPunct="1">
              <a:defRPr kumimoji="1" kern="1200">
                <a:solidFill>
                  <a:schemeClr val="tx1"/>
                </a:solidFill>
                <a:latin typeface="굴림" pitchFamily="50" charset="-127"/>
                <a:ea typeface="굴림" pitchFamily="50" charset="-127"/>
                <a:cs typeface="+mn-cs"/>
              </a:defRPr>
            </a:lvl7pPr>
            <a:lvl8pPr marL="3200400" algn="l" defTabSz="914400" rtl="0" eaLnBrk="1" latinLnBrk="1" hangingPunct="1">
              <a:defRPr kumimoji="1" kern="1200">
                <a:solidFill>
                  <a:schemeClr val="tx1"/>
                </a:solidFill>
                <a:latin typeface="굴림" pitchFamily="50" charset="-127"/>
                <a:ea typeface="굴림" pitchFamily="50" charset="-127"/>
                <a:cs typeface="+mn-cs"/>
              </a:defRPr>
            </a:lvl8pPr>
            <a:lvl9pPr marL="3657600" algn="l" defTabSz="914400" rtl="0" eaLnBrk="1" latinLnBrk="1" hangingPunct="1">
              <a:defRPr kumimoji="1" kern="1200">
                <a:solidFill>
                  <a:schemeClr val="tx1"/>
                </a:solidFill>
                <a:latin typeface="굴림" pitchFamily="50" charset="-127"/>
                <a:ea typeface="굴림" pitchFamily="50" charset="-127"/>
                <a:cs typeface="+mn-cs"/>
              </a:defRPr>
            </a:lvl9pPr>
          </a:lstStyle>
          <a:p>
            <a:pPr marL="342900" indent="-342900" algn="just" latinLnBrk="0" hangingPunct="0">
              <a:spcBef>
                <a:spcPct val="20000"/>
              </a:spcBef>
              <a:buFont typeface="Wingdings" pitchFamily="2" charset="2"/>
              <a:buChar char="§"/>
            </a:pPr>
            <a:r>
              <a:rPr lang="en-US" altLang="ko-KR" sz="1050" b="1" dirty="0" smtClean="0">
                <a:latin typeface="+mn-lt"/>
                <a:ea typeface="맑은 고딕" pitchFamily="50" charset="-127"/>
              </a:rPr>
              <a:t>Group Owner (AP) and Client (Terminal) make</a:t>
            </a:r>
          </a:p>
          <a:p>
            <a:pPr algn="just" latinLnBrk="0" hangingPunct="0">
              <a:spcBef>
                <a:spcPct val="20000"/>
              </a:spcBef>
            </a:pPr>
            <a:r>
              <a:rPr lang="en-US" altLang="ko-KR" sz="1050" b="1" dirty="0" smtClean="0">
                <a:latin typeface="+mn-lt"/>
                <a:ea typeface="맑은 고딕" pitchFamily="50" charset="-127"/>
              </a:rPr>
              <a:t>          a group.</a:t>
            </a:r>
          </a:p>
          <a:p>
            <a:pPr marL="342900" indent="-342900" algn="just" latinLnBrk="0" hangingPunct="0">
              <a:spcBef>
                <a:spcPct val="20000"/>
              </a:spcBef>
              <a:buFont typeface="Wingdings" pitchFamily="2" charset="2"/>
              <a:buChar char="§"/>
            </a:pPr>
            <a:r>
              <a:rPr lang="en-US" altLang="ko-KR" sz="1050" b="1" dirty="0" smtClean="0">
                <a:latin typeface="+mn-lt"/>
                <a:ea typeface="맑은 고딕" pitchFamily="50" charset="-127"/>
              </a:rPr>
              <a:t>Multiple clients is associated per one group </a:t>
            </a:r>
          </a:p>
          <a:p>
            <a:pPr algn="just" latinLnBrk="0" hangingPunct="0">
              <a:spcBef>
                <a:spcPct val="20000"/>
              </a:spcBef>
            </a:pPr>
            <a:r>
              <a:rPr lang="en-US" altLang="ko-KR" sz="1050" b="1" dirty="0" smtClean="0">
                <a:latin typeface="+mn-lt"/>
                <a:ea typeface="맑은 고딕" pitchFamily="50" charset="-127"/>
              </a:rPr>
              <a:t>          owner (1:N). </a:t>
            </a:r>
          </a:p>
          <a:p>
            <a:pPr marL="342900" indent="-342900" algn="just" latinLnBrk="0" hangingPunct="0">
              <a:spcBef>
                <a:spcPct val="20000"/>
              </a:spcBef>
              <a:buFont typeface="Wingdings" pitchFamily="2" charset="2"/>
              <a:buChar char="§"/>
            </a:pPr>
            <a:r>
              <a:rPr lang="en-US" altLang="ko-KR" sz="1050" b="1" dirty="0" smtClean="0">
                <a:latin typeface="+mn-lt"/>
                <a:ea typeface="맑은 고딕" pitchFamily="50" charset="-127"/>
              </a:rPr>
              <a:t>1-to-1 data communication (Group owner and</a:t>
            </a:r>
          </a:p>
          <a:p>
            <a:pPr marL="342900" indent="-342900" algn="just" latinLnBrk="0" hangingPunct="0">
              <a:spcBef>
                <a:spcPct val="20000"/>
              </a:spcBef>
              <a:buFont typeface="Wingdings" pitchFamily="2" charset="2"/>
              <a:buChar char="§"/>
            </a:pPr>
            <a:r>
              <a:rPr lang="en-US" altLang="ko-KR" sz="1050" b="1" dirty="0" smtClean="0">
                <a:latin typeface="+mn-lt"/>
                <a:ea typeface="맑은 고딕" pitchFamily="50" charset="-127"/>
              </a:rPr>
              <a:t>client)</a:t>
            </a:r>
            <a:endParaRPr lang="en-US" altLang="ko-KR" sz="1050" b="1" dirty="0">
              <a:latin typeface="+mn-lt"/>
              <a:ea typeface="맑은 고딕" pitchFamily="50" charset="-127"/>
            </a:endParaRPr>
          </a:p>
          <a:p>
            <a:pPr marL="342900" indent="-342900" algn="just" latinLnBrk="0" hangingPunct="0">
              <a:spcBef>
                <a:spcPct val="20000"/>
              </a:spcBef>
              <a:buFont typeface="Wingdings" pitchFamily="2" charset="2"/>
              <a:buChar char="§"/>
            </a:pPr>
            <a:r>
              <a:rPr lang="en-US" altLang="ko-KR" sz="1050" b="1" dirty="0" smtClean="0">
                <a:latin typeface="+mn-lt"/>
                <a:ea typeface="맑은 고딕" pitchFamily="50" charset="-127"/>
              </a:rPr>
              <a:t>The data communication between clients is </a:t>
            </a:r>
          </a:p>
          <a:p>
            <a:pPr algn="just" latinLnBrk="0" hangingPunct="0">
              <a:spcBef>
                <a:spcPct val="20000"/>
              </a:spcBef>
            </a:pPr>
            <a:r>
              <a:rPr lang="en-US" altLang="ko-KR" sz="1050" b="1" dirty="0" smtClean="0">
                <a:latin typeface="+mn-lt"/>
                <a:ea typeface="맑은 고딕" pitchFamily="50" charset="-127"/>
              </a:rPr>
              <a:t>          impossible.</a:t>
            </a:r>
          </a:p>
          <a:p>
            <a:pPr marL="342900" indent="-342900" algn="just" latinLnBrk="0" hangingPunct="0">
              <a:spcBef>
                <a:spcPct val="20000"/>
              </a:spcBef>
              <a:buFont typeface="Wingdings" pitchFamily="2" charset="2"/>
              <a:buChar char="§"/>
            </a:pPr>
            <a:r>
              <a:rPr lang="en-US" altLang="ko-KR" sz="1050" b="1" dirty="0" smtClean="0">
                <a:latin typeface="+mn-lt"/>
                <a:ea typeface="맑은 고딕" pitchFamily="50" charset="-127"/>
              </a:rPr>
              <a:t>Communication Range is limited 100m.</a:t>
            </a:r>
            <a:endParaRPr lang="en-US" altLang="ko-KR" sz="1050" b="1" dirty="0">
              <a:latin typeface="+mn-lt"/>
              <a:ea typeface="맑은 고딕" pitchFamily="50" charset="-127"/>
            </a:endParaRPr>
          </a:p>
          <a:p>
            <a:pPr marL="342900" indent="-342900" algn="just" latinLnBrk="0" hangingPunct="0">
              <a:spcBef>
                <a:spcPct val="20000"/>
              </a:spcBef>
              <a:buFont typeface="Wingdings" pitchFamily="2" charset="2"/>
              <a:buChar char="§"/>
            </a:pPr>
            <a:r>
              <a:rPr lang="en-US" altLang="ko-KR" sz="1050" b="1" dirty="0" smtClean="0">
                <a:solidFill>
                  <a:srgbClr val="FF0000"/>
                </a:solidFill>
                <a:effectLst>
                  <a:outerShdw blurRad="38100" dist="38100" dir="2700000" algn="tl">
                    <a:srgbClr val="000000">
                      <a:alpha val="43137"/>
                    </a:srgbClr>
                  </a:outerShdw>
                </a:effectLst>
                <a:latin typeface="+mn-lt"/>
                <a:ea typeface="맑은 고딕" pitchFamily="50" charset="-127"/>
              </a:rPr>
              <a:t>It does not support Multi-hop.</a:t>
            </a:r>
          </a:p>
        </p:txBody>
      </p:sp>
      <p:sp>
        <p:nvSpPr>
          <p:cNvPr id="7" name="AutoShape 321"/>
          <p:cNvSpPr>
            <a:spLocks noChangeArrowheads="1"/>
          </p:cNvSpPr>
          <p:nvPr/>
        </p:nvSpPr>
        <p:spPr bwMode="auto">
          <a:xfrm>
            <a:off x="4716016" y="1549900"/>
            <a:ext cx="3888432" cy="726972"/>
          </a:xfrm>
          <a:prstGeom prst="roundRect">
            <a:avLst>
              <a:gd name="adj" fmla="val 8221"/>
            </a:avLst>
          </a:prstGeom>
          <a:noFill/>
          <a:ln w="25400" cap="flat" cmpd="sng" algn="ctr">
            <a:solidFill>
              <a:srgbClr val="9BBB59"/>
            </a:solidFill>
            <a:prstDash val="solid"/>
            <a:headEnd/>
            <a:tailEnd/>
          </a:ln>
          <a:effectLst/>
        </p:spPr>
        <p:txBody>
          <a:bodyPr wrap="none" bIns="3600" anchor="b" anchorCtr="0"/>
          <a:lstStyle>
            <a:defPPr>
              <a:defRPr lang="ko-KR"/>
            </a:defPPr>
            <a:lvl1pPr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5pPr>
            <a:lvl6pPr marL="2286000" algn="l" defTabSz="914400" rtl="0" eaLnBrk="1" latinLnBrk="1" hangingPunct="1">
              <a:defRPr kumimoji="1" kern="1200">
                <a:solidFill>
                  <a:schemeClr val="tx1"/>
                </a:solidFill>
                <a:latin typeface="굴림" pitchFamily="50" charset="-127"/>
                <a:ea typeface="굴림" pitchFamily="50" charset="-127"/>
                <a:cs typeface="+mn-cs"/>
              </a:defRPr>
            </a:lvl6pPr>
            <a:lvl7pPr marL="2743200" algn="l" defTabSz="914400" rtl="0" eaLnBrk="1" latinLnBrk="1" hangingPunct="1">
              <a:defRPr kumimoji="1" kern="1200">
                <a:solidFill>
                  <a:schemeClr val="tx1"/>
                </a:solidFill>
                <a:latin typeface="굴림" pitchFamily="50" charset="-127"/>
                <a:ea typeface="굴림" pitchFamily="50" charset="-127"/>
                <a:cs typeface="+mn-cs"/>
              </a:defRPr>
            </a:lvl7pPr>
            <a:lvl8pPr marL="3200400" algn="l" defTabSz="914400" rtl="0" eaLnBrk="1" latinLnBrk="1" hangingPunct="1">
              <a:defRPr kumimoji="1" kern="1200">
                <a:solidFill>
                  <a:schemeClr val="tx1"/>
                </a:solidFill>
                <a:latin typeface="굴림" pitchFamily="50" charset="-127"/>
                <a:ea typeface="굴림" pitchFamily="50" charset="-127"/>
                <a:cs typeface="+mn-cs"/>
              </a:defRPr>
            </a:lvl8pPr>
            <a:lvl9pPr marL="3657600" algn="l" defTabSz="914400" rtl="0" eaLnBrk="1" latinLnBrk="1" hangingPunct="1">
              <a:defRPr kumimoji="1" kern="1200">
                <a:solidFill>
                  <a:schemeClr val="tx1"/>
                </a:solidFill>
                <a:latin typeface="굴림" pitchFamily="50" charset="-127"/>
                <a:ea typeface="굴림" pitchFamily="50" charset="-127"/>
                <a:cs typeface="+mn-cs"/>
              </a:defRPr>
            </a:lvl9pPr>
          </a:lstStyle>
          <a:p>
            <a:pPr marL="171450" indent="-171450" fontAlgn="auto" latinLnBrk="0">
              <a:lnSpc>
                <a:spcPct val="150000"/>
              </a:lnSpc>
              <a:spcBef>
                <a:spcPts val="0"/>
              </a:spcBef>
              <a:spcAft>
                <a:spcPts val="0"/>
              </a:spcAft>
              <a:buFont typeface="Wingdings" pitchFamily="2" charset="2"/>
              <a:buChar char="§"/>
              <a:defRPr/>
            </a:pPr>
            <a:r>
              <a:rPr kumimoji="0" lang="en-US" altLang="ko-KR" sz="1050" b="1" kern="0" dirty="0" smtClean="0">
                <a:solidFill>
                  <a:sysClr val="windowText" lastClr="000000"/>
                </a:solidFill>
                <a:latin typeface="+mn-lt"/>
                <a:ea typeface="+mj-ea"/>
              </a:rPr>
              <a:t>GPS /Base-station is not necessary for synchronization</a:t>
            </a:r>
          </a:p>
          <a:p>
            <a:pPr marL="171450" indent="-171450" fontAlgn="auto" latinLnBrk="0">
              <a:lnSpc>
                <a:spcPct val="150000"/>
              </a:lnSpc>
              <a:spcBef>
                <a:spcPts val="0"/>
              </a:spcBef>
              <a:spcAft>
                <a:spcPts val="0"/>
              </a:spcAft>
              <a:buFont typeface="Wingdings" pitchFamily="2" charset="2"/>
              <a:buChar char="§"/>
              <a:defRPr/>
            </a:pPr>
            <a:r>
              <a:rPr kumimoji="0" lang="en-US" altLang="ko-KR" sz="1050" b="1" kern="0" dirty="0" smtClean="0">
                <a:solidFill>
                  <a:sysClr val="windowText" lastClr="000000"/>
                </a:solidFill>
                <a:latin typeface="+mn-lt"/>
                <a:ea typeface="+mj-ea"/>
              </a:rPr>
              <a:t>It supports Multi-hop</a:t>
            </a:r>
            <a:endParaRPr kumimoji="0" lang="en-US" altLang="ko-KR" sz="1050" b="1" kern="0" dirty="0">
              <a:solidFill>
                <a:sysClr val="windowText" lastClr="000000"/>
              </a:solidFill>
              <a:latin typeface="+mn-lt"/>
              <a:ea typeface="+mj-ea"/>
            </a:endParaRPr>
          </a:p>
        </p:txBody>
      </p:sp>
      <p:sp>
        <p:nvSpPr>
          <p:cNvPr id="8" name="AutoShape 319"/>
          <p:cNvSpPr>
            <a:spLocks noChangeArrowheads="1"/>
          </p:cNvSpPr>
          <p:nvPr/>
        </p:nvSpPr>
        <p:spPr bwMode="auto">
          <a:xfrm>
            <a:off x="710753" y="2532885"/>
            <a:ext cx="3501207" cy="1112139"/>
          </a:xfrm>
          <a:prstGeom prst="roundRect">
            <a:avLst>
              <a:gd name="adj" fmla="val 8688"/>
            </a:avLst>
          </a:prstGeom>
          <a:noFill/>
          <a:ln>
            <a:headEnd/>
            <a:tailEnd/>
          </a:ln>
          <a:effectLst>
            <a:outerShdw blurRad="63500" sx="102000" sy="102000" algn="ctr"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none" anchor="b" anchorCtr="0"/>
          <a:lstStyle>
            <a:defPPr>
              <a:defRPr lang="ko-KR"/>
            </a:defPPr>
            <a:lvl1pPr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5pPr>
            <a:lvl6pPr marL="2286000" algn="l" defTabSz="914400" rtl="0" eaLnBrk="1" latinLnBrk="1" hangingPunct="1">
              <a:defRPr kumimoji="1" kern="1200">
                <a:solidFill>
                  <a:schemeClr val="tx1"/>
                </a:solidFill>
                <a:latin typeface="굴림" pitchFamily="50" charset="-127"/>
                <a:ea typeface="굴림" pitchFamily="50" charset="-127"/>
                <a:cs typeface="+mn-cs"/>
              </a:defRPr>
            </a:lvl6pPr>
            <a:lvl7pPr marL="2743200" algn="l" defTabSz="914400" rtl="0" eaLnBrk="1" latinLnBrk="1" hangingPunct="1">
              <a:defRPr kumimoji="1" kern="1200">
                <a:solidFill>
                  <a:schemeClr val="tx1"/>
                </a:solidFill>
                <a:latin typeface="굴림" pitchFamily="50" charset="-127"/>
                <a:ea typeface="굴림" pitchFamily="50" charset="-127"/>
                <a:cs typeface="+mn-cs"/>
              </a:defRPr>
            </a:lvl7pPr>
            <a:lvl8pPr marL="3200400" algn="l" defTabSz="914400" rtl="0" eaLnBrk="1" latinLnBrk="1" hangingPunct="1">
              <a:defRPr kumimoji="1" kern="1200">
                <a:solidFill>
                  <a:schemeClr val="tx1"/>
                </a:solidFill>
                <a:latin typeface="굴림" pitchFamily="50" charset="-127"/>
                <a:ea typeface="굴림" pitchFamily="50" charset="-127"/>
                <a:cs typeface="+mn-cs"/>
              </a:defRPr>
            </a:lvl8pPr>
            <a:lvl9pPr marL="3657600" algn="l" defTabSz="914400" rtl="0" eaLnBrk="1" latinLnBrk="1" hangingPunct="1">
              <a:defRPr kumimoji="1" kern="1200">
                <a:solidFill>
                  <a:schemeClr val="tx1"/>
                </a:solidFill>
                <a:latin typeface="굴림" pitchFamily="50" charset="-127"/>
                <a:ea typeface="굴림" pitchFamily="50" charset="-127"/>
                <a:cs typeface="+mn-cs"/>
              </a:defRPr>
            </a:lvl9pPr>
          </a:lstStyle>
          <a:p>
            <a:pPr marL="342900" indent="-342900" algn="just" latinLnBrk="0" hangingPunct="0">
              <a:spcBef>
                <a:spcPct val="20000"/>
              </a:spcBef>
              <a:buFont typeface="Wingdings" pitchFamily="2" charset="2"/>
              <a:buChar char="§"/>
            </a:pPr>
            <a:r>
              <a:rPr lang="en-US" altLang="ko-KR" sz="1050" b="1" dirty="0" smtClean="0">
                <a:latin typeface="+mn-lt"/>
                <a:ea typeface="+mj-ea"/>
              </a:rPr>
              <a:t>1-to-1 Data Communication</a:t>
            </a:r>
            <a:endParaRPr lang="en-US" altLang="ko-KR" sz="1050" b="1" dirty="0">
              <a:latin typeface="+mn-lt"/>
              <a:ea typeface="+mj-ea"/>
            </a:endParaRPr>
          </a:p>
          <a:p>
            <a:pPr marL="342900" indent="-342900" algn="just" latinLnBrk="0" hangingPunct="0">
              <a:spcBef>
                <a:spcPct val="20000"/>
              </a:spcBef>
              <a:buFont typeface="Wingdings" pitchFamily="2" charset="2"/>
              <a:buChar char="§"/>
            </a:pPr>
            <a:r>
              <a:rPr lang="en-US" altLang="ko-KR" sz="1050" b="1" dirty="0" smtClean="0">
                <a:latin typeface="+mn-lt"/>
                <a:ea typeface="+mj-ea"/>
              </a:rPr>
              <a:t>Communication Range is limited 10m</a:t>
            </a:r>
            <a:endParaRPr lang="en-US" altLang="ko-KR" sz="1050" b="1" dirty="0">
              <a:latin typeface="+mn-lt"/>
              <a:ea typeface="+mj-ea"/>
            </a:endParaRPr>
          </a:p>
          <a:p>
            <a:pPr marL="342900" indent="-342900" algn="just" latinLnBrk="0" hangingPunct="0">
              <a:spcBef>
                <a:spcPct val="20000"/>
              </a:spcBef>
              <a:buFont typeface="Wingdings" pitchFamily="2" charset="2"/>
              <a:buChar char="§"/>
            </a:pPr>
            <a:r>
              <a:rPr lang="en-US" altLang="ko-KR" sz="1050" b="1" dirty="0" smtClean="0">
                <a:solidFill>
                  <a:srgbClr val="FF0000"/>
                </a:solidFill>
                <a:effectLst>
                  <a:outerShdw blurRad="38100" dist="38100" dir="2700000" algn="tl">
                    <a:srgbClr val="000000">
                      <a:alpha val="43137"/>
                    </a:srgbClr>
                  </a:outerShdw>
                </a:effectLst>
                <a:latin typeface="+mn-lt"/>
                <a:ea typeface="+mj-ea"/>
              </a:rPr>
              <a:t>It does not support Multi-hop</a:t>
            </a:r>
          </a:p>
          <a:p>
            <a:pPr marL="342900" indent="-342900" algn="just" latinLnBrk="0" hangingPunct="0">
              <a:spcBef>
                <a:spcPct val="20000"/>
              </a:spcBef>
              <a:buFont typeface="Wingdings" pitchFamily="2" charset="2"/>
              <a:buChar char="§"/>
            </a:pPr>
            <a:endParaRPr lang="en-US" altLang="ko-KR" sz="1050" b="1" dirty="0" smtClean="0">
              <a:solidFill>
                <a:srgbClr val="FF0000"/>
              </a:solidFill>
              <a:effectLst>
                <a:outerShdw blurRad="38100" dist="38100" dir="2700000" algn="tl">
                  <a:srgbClr val="000000">
                    <a:alpha val="43137"/>
                  </a:srgbClr>
                </a:outerShdw>
              </a:effectLst>
              <a:latin typeface="+mn-lt"/>
              <a:ea typeface="+mj-ea"/>
            </a:endParaRPr>
          </a:p>
        </p:txBody>
      </p:sp>
      <p:sp>
        <p:nvSpPr>
          <p:cNvPr id="9" name="모서리가 둥근 직사각형 8"/>
          <p:cNvSpPr/>
          <p:nvPr/>
        </p:nvSpPr>
        <p:spPr>
          <a:xfrm>
            <a:off x="4644008" y="5522223"/>
            <a:ext cx="3600400" cy="715089"/>
          </a:xfrm>
          <a:prstGeom prst="roundRect">
            <a:avLst/>
          </a:prstGeom>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wrap="square">
            <a:spAutoFit/>
          </a:bodyPr>
          <a:lstStyle/>
          <a:p>
            <a:pPr latinLnBrk="0"/>
            <a:r>
              <a:rPr lang="en-US" altLang="ko-KR" sz="1200" b="1" dirty="0" smtClean="0"/>
              <a:t>Compare with </a:t>
            </a:r>
            <a:r>
              <a:rPr lang="en-US" altLang="ko-KR" sz="1200" b="1" dirty="0" err="1" smtClean="0"/>
              <a:t>FlashLinQ</a:t>
            </a:r>
            <a:r>
              <a:rPr lang="en-US" altLang="ko-KR" sz="1200" b="1" dirty="0" smtClean="0"/>
              <a:t>, Bluetooth, and Wi-Fi Direct, </a:t>
            </a:r>
            <a:r>
              <a:rPr lang="en-US" altLang="ko-KR" sz="1200" b="1" dirty="0" smtClean="0">
                <a:solidFill>
                  <a:srgbClr val="FF0000"/>
                </a:solidFill>
              </a:rPr>
              <a:t>PAC has a several merits including multi-hop support</a:t>
            </a:r>
            <a:r>
              <a:rPr lang="en-US" altLang="ko-KR" sz="1200" b="1" dirty="0" smtClean="0"/>
              <a:t>. </a:t>
            </a:r>
            <a:endParaRPr lang="ko-KR" altLang="en-US" sz="1200" b="1" dirty="0"/>
          </a:p>
        </p:txBody>
      </p:sp>
      <p:sp>
        <p:nvSpPr>
          <p:cNvPr id="12" name="모서리가 둥근 직사각형 11"/>
          <p:cNvSpPr/>
          <p:nvPr/>
        </p:nvSpPr>
        <p:spPr>
          <a:xfrm>
            <a:off x="1120658" y="2348880"/>
            <a:ext cx="1080120" cy="409958"/>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defTabSz="957263" fontAlgn="auto" latinLnBrk="0">
              <a:spcBef>
                <a:spcPts val="0"/>
              </a:spcBef>
              <a:spcAft>
                <a:spcPts val="0"/>
              </a:spcAft>
              <a:defRPr/>
            </a:pPr>
            <a:r>
              <a:rPr lang="en-US" altLang="ko-KR" sz="1400" b="1" kern="0" dirty="0" smtClean="0">
                <a:solidFill>
                  <a:sysClr val="windowText" lastClr="000000"/>
                </a:solidFill>
              </a:rPr>
              <a:t>Bluetooth</a:t>
            </a:r>
            <a:endParaRPr kumimoji="0" lang="en-US" altLang="ko-KR" sz="1400" b="1" kern="0" dirty="0">
              <a:solidFill>
                <a:sysClr val="windowText" lastClr="000000"/>
              </a:solidFill>
            </a:endParaRPr>
          </a:p>
        </p:txBody>
      </p:sp>
      <p:sp>
        <p:nvSpPr>
          <p:cNvPr id="13" name="모서리가 둥근 직사각형 12"/>
          <p:cNvSpPr/>
          <p:nvPr/>
        </p:nvSpPr>
        <p:spPr>
          <a:xfrm>
            <a:off x="1120331" y="3717032"/>
            <a:ext cx="1080120" cy="471352"/>
          </a:xfrm>
          <a:prstGeom prst="round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defTabSz="957263" latinLnBrk="0">
              <a:defRPr/>
            </a:pPr>
            <a:r>
              <a:rPr lang="en-US" altLang="ko-KR" sz="1400" b="1" dirty="0"/>
              <a:t>Wi-Fi</a:t>
            </a:r>
          </a:p>
          <a:p>
            <a:pPr algn="ctr" defTabSz="957263" latinLnBrk="0">
              <a:defRPr/>
            </a:pPr>
            <a:r>
              <a:rPr lang="en-US" altLang="en-US" sz="1400" b="1" dirty="0"/>
              <a:t>Direct</a:t>
            </a:r>
          </a:p>
        </p:txBody>
      </p:sp>
      <p:sp>
        <p:nvSpPr>
          <p:cNvPr id="15" name="AutoShape 321"/>
          <p:cNvSpPr>
            <a:spLocks noChangeArrowheads="1"/>
          </p:cNvSpPr>
          <p:nvPr/>
        </p:nvSpPr>
        <p:spPr bwMode="auto">
          <a:xfrm>
            <a:off x="4716016" y="2532885"/>
            <a:ext cx="3888432" cy="1256155"/>
          </a:xfrm>
          <a:prstGeom prst="roundRect">
            <a:avLst>
              <a:gd name="adj" fmla="val 8221"/>
            </a:avLst>
          </a:prstGeom>
          <a:noFill/>
          <a:ln w="25400" cap="flat" cmpd="sng" algn="ctr">
            <a:solidFill>
              <a:srgbClr val="9BBB59"/>
            </a:solidFill>
            <a:prstDash val="solid"/>
            <a:headEnd/>
            <a:tailEnd/>
          </a:ln>
          <a:effectLst/>
        </p:spPr>
        <p:txBody>
          <a:bodyPr wrap="none" anchor="b" anchorCtr="0"/>
          <a:lstStyle>
            <a:defPPr>
              <a:defRPr lang="ko-KR"/>
            </a:defPPr>
            <a:lvl1pPr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5pPr>
            <a:lvl6pPr marL="2286000" algn="l" defTabSz="914400" rtl="0" eaLnBrk="1" latinLnBrk="1" hangingPunct="1">
              <a:defRPr kumimoji="1" kern="1200">
                <a:solidFill>
                  <a:schemeClr val="tx1"/>
                </a:solidFill>
                <a:latin typeface="굴림" pitchFamily="50" charset="-127"/>
                <a:ea typeface="굴림" pitchFamily="50" charset="-127"/>
                <a:cs typeface="+mn-cs"/>
              </a:defRPr>
            </a:lvl6pPr>
            <a:lvl7pPr marL="2743200" algn="l" defTabSz="914400" rtl="0" eaLnBrk="1" latinLnBrk="1" hangingPunct="1">
              <a:defRPr kumimoji="1" kern="1200">
                <a:solidFill>
                  <a:schemeClr val="tx1"/>
                </a:solidFill>
                <a:latin typeface="굴림" pitchFamily="50" charset="-127"/>
                <a:ea typeface="굴림" pitchFamily="50" charset="-127"/>
                <a:cs typeface="+mn-cs"/>
              </a:defRPr>
            </a:lvl7pPr>
            <a:lvl8pPr marL="3200400" algn="l" defTabSz="914400" rtl="0" eaLnBrk="1" latinLnBrk="1" hangingPunct="1">
              <a:defRPr kumimoji="1" kern="1200">
                <a:solidFill>
                  <a:schemeClr val="tx1"/>
                </a:solidFill>
                <a:latin typeface="굴림" pitchFamily="50" charset="-127"/>
                <a:ea typeface="굴림" pitchFamily="50" charset="-127"/>
                <a:cs typeface="+mn-cs"/>
              </a:defRPr>
            </a:lvl8pPr>
            <a:lvl9pPr marL="3657600" algn="l" defTabSz="914400" rtl="0" eaLnBrk="1" latinLnBrk="1" hangingPunct="1">
              <a:defRPr kumimoji="1" kern="1200">
                <a:solidFill>
                  <a:schemeClr val="tx1"/>
                </a:solidFill>
                <a:latin typeface="굴림" pitchFamily="50" charset="-127"/>
                <a:ea typeface="굴림" pitchFamily="50" charset="-127"/>
                <a:cs typeface="+mn-cs"/>
              </a:defRPr>
            </a:lvl9pPr>
          </a:lstStyle>
          <a:p>
            <a:pPr marL="171450" indent="-171450" fontAlgn="auto" latinLnBrk="0">
              <a:lnSpc>
                <a:spcPct val="150000"/>
              </a:lnSpc>
              <a:spcBef>
                <a:spcPts val="0"/>
              </a:spcBef>
              <a:spcAft>
                <a:spcPts val="0"/>
              </a:spcAft>
              <a:buFont typeface="Wingdings" pitchFamily="2" charset="2"/>
              <a:buChar char="§"/>
              <a:defRPr/>
            </a:pPr>
            <a:r>
              <a:rPr kumimoji="0" lang="en-US" altLang="ko-KR" sz="1050" b="1" kern="0" dirty="0" smtClean="0">
                <a:solidFill>
                  <a:sysClr val="windowText" lastClr="000000"/>
                </a:solidFill>
                <a:latin typeface="+mn-lt"/>
                <a:ea typeface="+mn-ea"/>
              </a:rPr>
              <a:t>Multicast/broadcast technique can be available</a:t>
            </a:r>
          </a:p>
          <a:p>
            <a:pPr fontAlgn="auto" latinLnBrk="0">
              <a:lnSpc>
                <a:spcPct val="150000"/>
              </a:lnSpc>
              <a:spcBef>
                <a:spcPts val="0"/>
              </a:spcBef>
              <a:spcAft>
                <a:spcPts val="0"/>
              </a:spcAft>
              <a:defRPr/>
            </a:pPr>
            <a:r>
              <a:rPr kumimoji="0" lang="en-US" altLang="ko-KR" sz="1050" b="1" kern="0" dirty="0" smtClean="0">
                <a:solidFill>
                  <a:sysClr val="windowText" lastClr="000000"/>
                </a:solidFill>
                <a:latin typeface="+mn-lt"/>
                <a:ea typeface="+mn-ea"/>
              </a:rPr>
              <a:t>    1:1, 1:N, N:N communication.</a:t>
            </a:r>
          </a:p>
          <a:p>
            <a:pPr marL="171450" indent="-171450" fontAlgn="auto" latinLnBrk="0">
              <a:lnSpc>
                <a:spcPct val="150000"/>
              </a:lnSpc>
              <a:spcBef>
                <a:spcPts val="0"/>
              </a:spcBef>
              <a:spcAft>
                <a:spcPts val="0"/>
              </a:spcAft>
              <a:buFont typeface="Wingdings" pitchFamily="2" charset="2"/>
              <a:buChar char="§"/>
              <a:defRPr/>
            </a:pPr>
            <a:r>
              <a:rPr kumimoji="0" lang="en-US" altLang="ko-KR" sz="1050" b="1" kern="0" dirty="0" smtClean="0">
                <a:solidFill>
                  <a:sysClr val="windowText" lastClr="000000"/>
                </a:solidFill>
                <a:latin typeface="+mn-lt"/>
                <a:ea typeface="+mn-ea"/>
              </a:rPr>
              <a:t>Multi-hop transmission can extend transmission range</a:t>
            </a:r>
          </a:p>
          <a:p>
            <a:pPr marL="171450" indent="-171450" fontAlgn="auto" latinLnBrk="0">
              <a:lnSpc>
                <a:spcPct val="150000"/>
              </a:lnSpc>
              <a:spcBef>
                <a:spcPts val="0"/>
              </a:spcBef>
              <a:spcAft>
                <a:spcPts val="0"/>
              </a:spcAft>
              <a:buFont typeface="Wingdings" pitchFamily="2" charset="2"/>
              <a:buChar char="§"/>
              <a:defRPr/>
            </a:pPr>
            <a:endParaRPr kumimoji="0" lang="en-US" altLang="ko-KR" sz="1050" b="1" kern="0" dirty="0" smtClean="0">
              <a:solidFill>
                <a:sysClr val="windowText" lastClr="000000"/>
              </a:solidFill>
              <a:latin typeface="+mn-lt"/>
              <a:ea typeface="+mn-ea"/>
            </a:endParaRPr>
          </a:p>
        </p:txBody>
      </p:sp>
      <p:sp>
        <p:nvSpPr>
          <p:cNvPr id="14" name="모서리가 둥근 직사각형 13"/>
          <p:cNvSpPr/>
          <p:nvPr/>
        </p:nvSpPr>
        <p:spPr>
          <a:xfrm>
            <a:off x="5134809" y="1326984"/>
            <a:ext cx="1080120" cy="445832"/>
          </a:xfrm>
          <a:prstGeom prst="roundRect">
            <a:avLst/>
          </a:prstGeom>
          <a:ln/>
        </p:spPr>
        <p:style>
          <a:lnRef idx="2">
            <a:schemeClr val="accent3"/>
          </a:lnRef>
          <a:fillRef idx="1">
            <a:schemeClr val="lt1"/>
          </a:fillRef>
          <a:effectRef idx="0">
            <a:schemeClr val="accent3"/>
          </a:effectRef>
          <a:fontRef idx="minor">
            <a:schemeClr val="dk1"/>
          </a:fontRef>
        </p:style>
        <p:txBody>
          <a:bodyPr rtlCol="0" anchor="ctr"/>
          <a:lstStyle/>
          <a:p>
            <a:pPr lvl="0" algn="ctr" defTabSz="957263" fontAlgn="auto" latinLnBrk="0">
              <a:spcBef>
                <a:spcPts val="0"/>
              </a:spcBef>
              <a:spcAft>
                <a:spcPts val="0"/>
              </a:spcAft>
              <a:defRPr/>
            </a:pPr>
            <a:r>
              <a:rPr kumimoji="0" lang="en-US" altLang="ko-KR" sz="1400" b="1" kern="0" dirty="0" smtClean="0">
                <a:solidFill>
                  <a:sysClr val="windowText" lastClr="000000"/>
                </a:solidFill>
              </a:rPr>
              <a:t>PAC</a:t>
            </a:r>
            <a:endParaRPr kumimoji="0" lang="en-US" altLang="ko-KR" sz="1400" b="1" kern="0" dirty="0">
              <a:solidFill>
                <a:sysClr val="windowText" lastClr="000000"/>
              </a:solidFill>
            </a:endParaRPr>
          </a:p>
        </p:txBody>
      </p:sp>
      <p:sp>
        <p:nvSpPr>
          <p:cNvPr id="16" name="AutoShape 321"/>
          <p:cNvSpPr>
            <a:spLocks noChangeArrowheads="1"/>
          </p:cNvSpPr>
          <p:nvPr/>
        </p:nvSpPr>
        <p:spPr bwMode="auto">
          <a:xfrm>
            <a:off x="4714020" y="4005064"/>
            <a:ext cx="3890428" cy="1224136"/>
          </a:xfrm>
          <a:prstGeom prst="roundRect">
            <a:avLst>
              <a:gd name="adj" fmla="val 8221"/>
            </a:avLst>
          </a:prstGeom>
          <a:noFill/>
          <a:ln w="25400" cap="flat" cmpd="sng" algn="ctr">
            <a:solidFill>
              <a:srgbClr val="9BBB59"/>
            </a:solidFill>
            <a:prstDash val="solid"/>
            <a:headEnd/>
            <a:tailEnd/>
          </a:ln>
          <a:effectLst/>
        </p:spPr>
        <p:txBody>
          <a:bodyPr wrap="none" anchor="b" anchorCtr="0"/>
          <a:lstStyle>
            <a:defPPr>
              <a:defRPr lang="ko-KR"/>
            </a:defPPr>
            <a:lvl1pPr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5pPr>
            <a:lvl6pPr marL="2286000" algn="l" defTabSz="914400" rtl="0" eaLnBrk="1" latinLnBrk="1" hangingPunct="1">
              <a:defRPr kumimoji="1" kern="1200">
                <a:solidFill>
                  <a:schemeClr val="tx1"/>
                </a:solidFill>
                <a:latin typeface="굴림" pitchFamily="50" charset="-127"/>
                <a:ea typeface="굴림" pitchFamily="50" charset="-127"/>
                <a:cs typeface="+mn-cs"/>
              </a:defRPr>
            </a:lvl6pPr>
            <a:lvl7pPr marL="2743200" algn="l" defTabSz="914400" rtl="0" eaLnBrk="1" latinLnBrk="1" hangingPunct="1">
              <a:defRPr kumimoji="1" kern="1200">
                <a:solidFill>
                  <a:schemeClr val="tx1"/>
                </a:solidFill>
                <a:latin typeface="굴림" pitchFamily="50" charset="-127"/>
                <a:ea typeface="굴림" pitchFamily="50" charset="-127"/>
                <a:cs typeface="+mn-cs"/>
              </a:defRPr>
            </a:lvl7pPr>
            <a:lvl8pPr marL="3200400" algn="l" defTabSz="914400" rtl="0" eaLnBrk="1" latinLnBrk="1" hangingPunct="1">
              <a:defRPr kumimoji="1" kern="1200">
                <a:solidFill>
                  <a:schemeClr val="tx1"/>
                </a:solidFill>
                <a:latin typeface="굴림" pitchFamily="50" charset="-127"/>
                <a:ea typeface="굴림" pitchFamily="50" charset="-127"/>
                <a:cs typeface="+mn-cs"/>
              </a:defRPr>
            </a:lvl8pPr>
            <a:lvl9pPr marL="3657600" algn="l" defTabSz="914400" rtl="0" eaLnBrk="1" latinLnBrk="1" hangingPunct="1">
              <a:defRPr kumimoji="1" kern="1200">
                <a:solidFill>
                  <a:schemeClr val="tx1"/>
                </a:solidFill>
                <a:latin typeface="굴림" pitchFamily="50" charset="-127"/>
                <a:ea typeface="굴림" pitchFamily="50" charset="-127"/>
                <a:cs typeface="+mn-cs"/>
              </a:defRPr>
            </a:lvl9pPr>
          </a:lstStyle>
          <a:p>
            <a:pPr marL="171450" indent="-171450" algn="just" fontAlgn="auto" latinLnBrk="0">
              <a:lnSpc>
                <a:spcPct val="150000"/>
              </a:lnSpc>
              <a:spcBef>
                <a:spcPts val="0"/>
              </a:spcBef>
              <a:spcAft>
                <a:spcPts val="0"/>
              </a:spcAft>
              <a:buFont typeface="Wingdings" pitchFamily="2" charset="2"/>
              <a:buChar char="§"/>
              <a:defRPr/>
            </a:pPr>
            <a:r>
              <a:rPr kumimoji="0" lang="en-US" altLang="ko-KR" sz="1050" b="1" kern="0" dirty="0" smtClean="0">
                <a:solidFill>
                  <a:sysClr val="windowText" lastClr="000000"/>
                </a:solidFill>
                <a:latin typeface="+mn-lt"/>
                <a:ea typeface="+mn-ea"/>
              </a:rPr>
              <a:t>Fully Distributed (There is no role for AP or terminal)</a:t>
            </a:r>
          </a:p>
          <a:p>
            <a:pPr marL="171450" indent="-171450" algn="just" fontAlgn="auto" latinLnBrk="0">
              <a:lnSpc>
                <a:spcPct val="150000"/>
              </a:lnSpc>
              <a:spcBef>
                <a:spcPts val="0"/>
              </a:spcBef>
              <a:spcAft>
                <a:spcPts val="0"/>
              </a:spcAft>
              <a:buFont typeface="Wingdings" pitchFamily="2" charset="2"/>
              <a:buChar char="§"/>
              <a:defRPr/>
            </a:pPr>
            <a:r>
              <a:rPr kumimoji="0" lang="en-US" altLang="ko-KR" sz="1050" b="1" kern="0" dirty="0" smtClean="0">
                <a:solidFill>
                  <a:sysClr val="windowText" lastClr="000000"/>
                </a:solidFill>
                <a:latin typeface="+mn-lt"/>
                <a:ea typeface="+mn-ea"/>
              </a:rPr>
              <a:t>Data communication among PDs is available</a:t>
            </a:r>
            <a:endParaRPr kumimoji="0" lang="en-US" altLang="ko-KR" sz="1050" b="1" kern="0" dirty="0">
              <a:solidFill>
                <a:sysClr val="windowText" lastClr="000000"/>
              </a:solidFill>
              <a:latin typeface="+mn-lt"/>
              <a:ea typeface="+mn-ea"/>
            </a:endParaRPr>
          </a:p>
          <a:p>
            <a:pPr marL="171450" indent="-171450" algn="just" fontAlgn="auto" latinLnBrk="0">
              <a:lnSpc>
                <a:spcPct val="150000"/>
              </a:lnSpc>
              <a:spcBef>
                <a:spcPts val="0"/>
              </a:spcBef>
              <a:spcAft>
                <a:spcPts val="0"/>
              </a:spcAft>
              <a:buFont typeface="Wingdings" pitchFamily="2" charset="2"/>
              <a:buChar char="§"/>
              <a:defRPr/>
            </a:pPr>
            <a:r>
              <a:rPr kumimoji="0" lang="en-US" altLang="ko-KR" sz="1050" b="1" kern="0" dirty="0" smtClean="0">
                <a:solidFill>
                  <a:sysClr val="windowText" lastClr="000000"/>
                </a:solidFill>
                <a:latin typeface="+mn-lt"/>
                <a:ea typeface="+mn-ea"/>
              </a:rPr>
              <a:t>Low energy consumption</a:t>
            </a:r>
          </a:p>
          <a:p>
            <a:pPr marL="171450" indent="-171450" algn="just" fontAlgn="auto" latinLnBrk="0">
              <a:lnSpc>
                <a:spcPct val="150000"/>
              </a:lnSpc>
              <a:spcBef>
                <a:spcPts val="0"/>
              </a:spcBef>
              <a:spcAft>
                <a:spcPts val="0"/>
              </a:spcAft>
              <a:buFont typeface="Wingdings" pitchFamily="2" charset="2"/>
              <a:buChar char="§"/>
              <a:defRPr/>
            </a:pPr>
            <a:r>
              <a:rPr kumimoji="0" lang="en-US" altLang="ko-KR" sz="1050" b="1" kern="0" dirty="0" smtClean="0">
                <a:solidFill>
                  <a:sysClr val="windowText" lastClr="000000"/>
                </a:solidFill>
                <a:latin typeface="+mn-lt"/>
                <a:ea typeface="+mn-ea"/>
              </a:rPr>
              <a:t>Multi-hop transmission can extend transmission range</a:t>
            </a:r>
            <a:endParaRPr kumimoji="0" lang="en-US" altLang="ko-KR" sz="1050" b="1" kern="0" dirty="0">
              <a:solidFill>
                <a:sysClr val="windowText" lastClr="000000"/>
              </a:solidFill>
              <a:latin typeface="+mn-lt"/>
              <a:ea typeface="+mn-ea"/>
            </a:endParaRPr>
          </a:p>
        </p:txBody>
      </p:sp>
      <p:sp>
        <p:nvSpPr>
          <p:cNvPr id="17" name="왼쪽/오른쪽 화살표 16"/>
          <p:cNvSpPr/>
          <p:nvPr/>
        </p:nvSpPr>
        <p:spPr>
          <a:xfrm>
            <a:off x="4107868" y="1772816"/>
            <a:ext cx="720080" cy="360040"/>
          </a:xfrm>
          <a:prstGeom prst="leftRightArrow">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ko-KR" altLang="en-US" sz="900" b="1" dirty="0" smtClean="0">
              <a:solidFill>
                <a:schemeClr val="tx1"/>
              </a:solidFill>
            </a:endParaRPr>
          </a:p>
        </p:txBody>
      </p:sp>
      <p:sp>
        <p:nvSpPr>
          <p:cNvPr id="18" name="왼쪽/오른쪽 화살표 17"/>
          <p:cNvSpPr/>
          <p:nvPr/>
        </p:nvSpPr>
        <p:spPr>
          <a:xfrm>
            <a:off x="4107868" y="2929908"/>
            <a:ext cx="720080" cy="360040"/>
          </a:xfrm>
          <a:prstGeom prst="leftRightArrow">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ko-KR" altLang="en-US" sz="900" b="1" dirty="0" smtClean="0">
              <a:solidFill>
                <a:schemeClr val="tx1"/>
              </a:solidFill>
            </a:endParaRPr>
          </a:p>
        </p:txBody>
      </p:sp>
      <p:sp>
        <p:nvSpPr>
          <p:cNvPr id="19" name="왼쪽/오른쪽 화살표 18"/>
          <p:cNvSpPr/>
          <p:nvPr/>
        </p:nvSpPr>
        <p:spPr>
          <a:xfrm>
            <a:off x="4107868" y="4557643"/>
            <a:ext cx="720080" cy="360040"/>
          </a:xfrm>
          <a:prstGeom prst="leftRightArrow">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ko-KR" altLang="en-US" sz="900" b="1" dirty="0" smtClean="0">
              <a:solidFill>
                <a:schemeClr val="tx1"/>
              </a:solidFill>
            </a:endParaRPr>
          </a:p>
        </p:txBody>
      </p:sp>
      <p:sp>
        <p:nvSpPr>
          <p:cNvPr id="10" name="AutoShape 319"/>
          <p:cNvSpPr>
            <a:spLocks noChangeArrowheads="1"/>
          </p:cNvSpPr>
          <p:nvPr/>
        </p:nvSpPr>
        <p:spPr bwMode="auto">
          <a:xfrm>
            <a:off x="718022" y="1549900"/>
            <a:ext cx="3853978" cy="726972"/>
          </a:xfrm>
          <a:prstGeom prst="roundRect">
            <a:avLst>
              <a:gd name="adj" fmla="val 8688"/>
            </a:avLst>
          </a:prstGeom>
          <a:noFill/>
          <a:ln w="25400" cap="flat" cmpd="sng" algn="ctr">
            <a:solidFill>
              <a:srgbClr val="8064A2"/>
            </a:solidFill>
            <a:prstDash val="solid"/>
            <a:headEnd/>
            <a:tailEnd/>
          </a:ln>
          <a:effectLst>
            <a:outerShdw blurRad="63500" sx="102000" sy="102000" algn="ctr" rotWithShape="0">
              <a:prstClr val="black">
                <a:alpha val="40000"/>
              </a:prstClr>
            </a:outerShdw>
          </a:effectLst>
        </p:spPr>
        <p:txBody>
          <a:bodyPr wrap="none" anchor="b" anchorCtr="0"/>
          <a:lstStyle>
            <a:defPPr>
              <a:defRPr lang="ko-KR"/>
            </a:defPPr>
            <a:lvl1pPr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1pPr>
            <a:lvl2pPr marL="4572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2pPr>
            <a:lvl3pPr marL="9144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3pPr>
            <a:lvl4pPr marL="13716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4pPr>
            <a:lvl5pPr marL="1828800" algn="l" rtl="0" fontAlgn="base" latinLnBrk="1">
              <a:spcBef>
                <a:spcPct val="0"/>
              </a:spcBef>
              <a:spcAft>
                <a:spcPct val="0"/>
              </a:spcAft>
              <a:defRPr kumimoji="1" kern="1200">
                <a:solidFill>
                  <a:schemeClr val="tx1"/>
                </a:solidFill>
                <a:latin typeface="굴림" pitchFamily="50" charset="-127"/>
                <a:ea typeface="굴림" pitchFamily="50" charset="-127"/>
                <a:cs typeface="+mn-cs"/>
              </a:defRPr>
            </a:lvl5pPr>
            <a:lvl6pPr marL="2286000" algn="l" defTabSz="914400" rtl="0" eaLnBrk="1" latinLnBrk="1" hangingPunct="1">
              <a:defRPr kumimoji="1" kern="1200">
                <a:solidFill>
                  <a:schemeClr val="tx1"/>
                </a:solidFill>
                <a:latin typeface="굴림" pitchFamily="50" charset="-127"/>
                <a:ea typeface="굴림" pitchFamily="50" charset="-127"/>
                <a:cs typeface="+mn-cs"/>
              </a:defRPr>
            </a:lvl6pPr>
            <a:lvl7pPr marL="2743200" algn="l" defTabSz="914400" rtl="0" eaLnBrk="1" latinLnBrk="1" hangingPunct="1">
              <a:defRPr kumimoji="1" kern="1200">
                <a:solidFill>
                  <a:schemeClr val="tx1"/>
                </a:solidFill>
                <a:latin typeface="굴림" pitchFamily="50" charset="-127"/>
                <a:ea typeface="굴림" pitchFamily="50" charset="-127"/>
                <a:cs typeface="+mn-cs"/>
              </a:defRPr>
            </a:lvl7pPr>
            <a:lvl8pPr marL="3200400" algn="l" defTabSz="914400" rtl="0" eaLnBrk="1" latinLnBrk="1" hangingPunct="1">
              <a:defRPr kumimoji="1" kern="1200">
                <a:solidFill>
                  <a:schemeClr val="tx1"/>
                </a:solidFill>
                <a:latin typeface="굴림" pitchFamily="50" charset="-127"/>
                <a:ea typeface="굴림" pitchFamily="50" charset="-127"/>
                <a:cs typeface="+mn-cs"/>
              </a:defRPr>
            </a:lvl8pPr>
            <a:lvl9pPr marL="3657600" algn="l" defTabSz="914400" rtl="0" eaLnBrk="1" latinLnBrk="1" hangingPunct="1">
              <a:defRPr kumimoji="1" kern="1200">
                <a:solidFill>
                  <a:schemeClr val="tx1"/>
                </a:solidFill>
                <a:latin typeface="굴림" pitchFamily="50" charset="-127"/>
                <a:ea typeface="굴림" pitchFamily="50" charset="-127"/>
                <a:cs typeface="+mn-cs"/>
              </a:defRPr>
            </a:lvl9pPr>
          </a:lstStyle>
          <a:p>
            <a:pPr marL="342900" indent="-342900" algn="just" latinLnBrk="0" hangingPunct="0">
              <a:spcBef>
                <a:spcPct val="20000"/>
              </a:spcBef>
              <a:buFont typeface="Wingdings" pitchFamily="2" charset="2"/>
              <a:buChar char="§"/>
            </a:pPr>
            <a:r>
              <a:rPr lang="en-US" altLang="ko-KR" sz="1050" b="1" dirty="0" smtClean="0">
                <a:latin typeface="+mn-lt"/>
                <a:ea typeface="+mj-ea"/>
              </a:rPr>
              <a:t>GPS/Base-station is required for synchronization.</a:t>
            </a:r>
          </a:p>
          <a:p>
            <a:pPr marL="342900" indent="-342900" algn="just" latinLnBrk="0" hangingPunct="0">
              <a:spcBef>
                <a:spcPct val="20000"/>
              </a:spcBef>
              <a:buFont typeface="Wingdings" pitchFamily="2" charset="2"/>
              <a:buChar char="§"/>
            </a:pPr>
            <a:r>
              <a:rPr lang="en-US" altLang="ko-KR" sz="1050" b="1" dirty="0" smtClean="0">
                <a:solidFill>
                  <a:srgbClr val="FF0000"/>
                </a:solidFill>
                <a:effectLst>
                  <a:outerShdw blurRad="38100" dist="38100" dir="2700000" algn="tl">
                    <a:srgbClr val="000000">
                      <a:alpha val="43137"/>
                    </a:srgbClr>
                  </a:outerShdw>
                </a:effectLst>
                <a:latin typeface="+mn-lt"/>
                <a:ea typeface="+mj-ea"/>
              </a:rPr>
              <a:t>It does not support Multi-hop</a:t>
            </a:r>
            <a:endParaRPr lang="en-US" altLang="ko-KR" sz="1050" b="1" dirty="0">
              <a:solidFill>
                <a:srgbClr val="FF0000"/>
              </a:solidFill>
              <a:effectLst>
                <a:outerShdw blurRad="38100" dist="38100" dir="2700000" algn="tl">
                  <a:srgbClr val="000000">
                    <a:alpha val="43137"/>
                  </a:srgbClr>
                </a:outerShdw>
              </a:effectLst>
              <a:latin typeface="+mn-lt"/>
              <a:ea typeface="+mj-ea"/>
            </a:endParaRPr>
          </a:p>
        </p:txBody>
      </p:sp>
      <p:sp>
        <p:nvSpPr>
          <p:cNvPr id="11" name="모서리가 둥근 직사각형 10"/>
          <p:cNvSpPr/>
          <p:nvPr/>
        </p:nvSpPr>
        <p:spPr>
          <a:xfrm>
            <a:off x="1120331" y="1326984"/>
            <a:ext cx="1080120" cy="445832"/>
          </a:xfrm>
          <a:prstGeom prst="roundRect">
            <a:avLst/>
          </a:prstGeom>
          <a:ln/>
        </p:spPr>
        <p:style>
          <a:lnRef idx="2">
            <a:schemeClr val="accent4"/>
          </a:lnRef>
          <a:fillRef idx="1">
            <a:schemeClr val="lt1"/>
          </a:fillRef>
          <a:effectRef idx="0">
            <a:schemeClr val="accent4"/>
          </a:effectRef>
          <a:fontRef idx="minor">
            <a:schemeClr val="dk1"/>
          </a:fontRef>
        </p:style>
        <p:txBody>
          <a:bodyPr rtlCol="0" anchor="ctr"/>
          <a:lstStyle/>
          <a:p>
            <a:pPr lvl="0" algn="ctr" defTabSz="957263" fontAlgn="auto" latinLnBrk="0">
              <a:spcBef>
                <a:spcPts val="0"/>
              </a:spcBef>
              <a:spcAft>
                <a:spcPts val="0"/>
              </a:spcAft>
              <a:defRPr/>
            </a:pPr>
            <a:r>
              <a:rPr kumimoji="0" lang="en-US" altLang="ko-KR" sz="1200" b="1" kern="0" dirty="0" err="1">
                <a:solidFill>
                  <a:sysClr val="windowText" lastClr="000000"/>
                </a:solidFill>
              </a:rPr>
              <a:t>FlashLinQ</a:t>
            </a:r>
            <a:endParaRPr kumimoji="0" lang="en-US" altLang="ko-KR" sz="1200" b="1" kern="0" dirty="0">
              <a:solidFill>
                <a:sysClr val="windowText" lastClr="000000"/>
              </a:solidFill>
            </a:endParaRPr>
          </a:p>
        </p:txBody>
      </p:sp>
    </p:spTree>
    <p:extLst>
      <p:ext uri="{BB962C8B-B14F-4D97-AF65-F5344CB8AC3E}">
        <p14:creationId xmlns:p14="http://schemas.microsoft.com/office/powerpoint/2010/main" val="358612555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1-Hop </a:t>
            </a:r>
            <a:r>
              <a:rPr lang="en-US" altLang="ko-KR" dirty="0"/>
              <a:t>Scenario</a:t>
            </a:r>
            <a:br>
              <a:rPr lang="en-US" altLang="ko-KR" dirty="0"/>
            </a:br>
            <a:r>
              <a:rPr lang="en-US" altLang="ko-KR" dirty="0"/>
              <a:t>(</a:t>
            </a:r>
            <a:r>
              <a:rPr lang="en-US" altLang="ko-KR" dirty="0" smtClean="0"/>
              <a:t>100PDs, Full buffer, </a:t>
            </a:r>
            <a:r>
              <a:rPr lang="en-US" altLang="ko-KR" dirty="0"/>
              <a:t>1Group, Multicast)</a:t>
            </a:r>
            <a:endParaRPr lang="ko-KR" altLang="en-US" dirty="0"/>
          </a:p>
        </p:txBody>
      </p:sp>
      <p:sp>
        <p:nvSpPr>
          <p:cNvPr id="3" name="내용 개체 틀 2"/>
          <p:cNvSpPr>
            <a:spLocks noGrp="1"/>
          </p:cNvSpPr>
          <p:nvPr>
            <p:ph idx="1"/>
          </p:nvPr>
        </p:nvSpPr>
        <p:spPr/>
        <p:txBody>
          <a:bodyPr/>
          <a:lstStyle/>
          <a:p>
            <a:r>
              <a:rPr lang="en-US" altLang="ko-KR" dirty="0"/>
              <a:t>Areal sum </a:t>
            </a:r>
            <a:r>
              <a:rPr lang="en-US" altLang="ko-KR" dirty="0" err="1"/>
              <a:t>goodput</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40</a:t>
            </a:fld>
            <a:endParaRPr lang="en-US" altLang="ko-KR"/>
          </a:p>
        </p:txBody>
      </p:sp>
      <p:pic>
        <p:nvPicPr>
          <p:cNvPr id="5" name="그림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536" y="2156470"/>
            <a:ext cx="5343525" cy="4000500"/>
          </a:xfrm>
          <a:prstGeom prst="rect">
            <a:avLst/>
          </a:prstGeom>
        </p:spPr>
      </p:pic>
      <p:sp>
        <p:nvSpPr>
          <p:cNvPr id="6" name="타원 5"/>
          <p:cNvSpPr/>
          <p:nvPr/>
        </p:nvSpPr>
        <p:spPr bwMode="auto">
          <a:xfrm>
            <a:off x="2123728" y="2492896"/>
            <a:ext cx="538336" cy="432048"/>
          </a:xfrm>
          <a:prstGeom prst="ellipse">
            <a:avLst/>
          </a:prstGeom>
          <a:noFill/>
          <a:ln w="25400" cap="flat" cmpd="sng" algn="ctr">
            <a:solidFill>
              <a:srgbClr val="FF0000"/>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7" name="TextBox 6"/>
          <p:cNvSpPr txBox="1"/>
          <p:nvPr/>
        </p:nvSpPr>
        <p:spPr>
          <a:xfrm>
            <a:off x="684786" y="1964343"/>
            <a:ext cx="5134739" cy="369332"/>
          </a:xfrm>
          <a:prstGeom prst="rect">
            <a:avLst/>
          </a:prstGeom>
          <a:noFill/>
        </p:spPr>
        <p:txBody>
          <a:bodyPr wrap="none" rtlCol="0">
            <a:spAutoFit/>
          </a:bodyPr>
          <a:lstStyle/>
          <a:p>
            <a:r>
              <a:rPr lang="en-US" altLang="ko-KR" dirty="0" smtClean="0"/>
              <a:t>Maximum saturated </a:t>
            </a:r>
            <a:r>
              <a:rPr lang="en-US" altLang="ko-KR" dirty="0" err="1" smtClean="0"/>
              <a:t>goodput</a:t>
            </a:r>
            <a:r>
              <a:rPr lang="en-US" altLang="ko-KR" dirty="0" smtClean="0"/>
              <a:t> point (470 bps/km</a:t>
            </a:r>
            <a:r>
              <a:rPr lang="en-US" altLang="ko-KR" baseline="30000" dirty="0" smtClean="0"/>
              <a:t>2</a:t>
            </a:r>
            <a:r>
              <a:rPr lang="en-US" altLang="ko-KR" dirty="0" smtClean="0"/>
              <a:t>)</a:t>
            </a:r>
            <a:endParaRPr lang="ko-KR" altLang="en-US" dirty="0"/>
          </a:p>
        </p:txBody>
      </p:sp>
      <p:cxnSp>
        <p:nvCxnSpPr>
          <p:cNvPr id="9" name="직선 화살표 연결선 8"/>
          <p:cNvCxnSpPr>
            <a:endCxn id="6" idx="7"/>
          </p:cNvCxnSpPr>
          <p:nvPr/>
        </p:nvCxnSpPr>
        <p:spPr bwMode="auto">
          <a:xfrm flipH="1">
            <a:off x="2583227" y="2311911"/>
            <a:ext cx="249593" cy="244257"/>
          </a:xfrm>
          <a:prstGeom prst="straightConnector1">
            <a:avLst/>
          </a:prstGeom>
          <a:solidFill>
            <a:schemeClr val="accent1"/>
          </a:solidFill>
          <a:ln w="9525" cap="flat" cmpd="sng" algn="ctr">
            <a:solidFill>
              <a:schemeClr val="tx1"/>
            </a:solidFill>
            <a:prstDash val="solid"/>
            <a:round/>
            <a:headEnd type="none" w="med" len="med"/>
            <a:tailEnd type="triangle"/>
          </a:ln>
          <a:effectLst>
            <a:prstShdw prst="shdw17" dist="17961" dir="2700000">
              <a:schemeClr val="bg2"/>
            </a:prstShdw>
          </a:effectLst>
        </p:spPr>
      </p:cxnSp>
      <p:sp>
        <p:nvSpPr>
          <p:cNvPr id="11" name="TextBox 10"/>
          <p:cNvSpPr txBox="1"/>
          <p:nvPr/>
        </p:nvSpPr>
        <p:spPr>
          <a:xfrm>
            <a:off x="5148064" y="2349068"/>
            <a:ext cx="4095993" cy="2308324"/>
          </a:xfrm>
          <a:prstGeom prst="rect">
            <a:avLst/>
          </a:prstGeom>
          <a:noFill/>
        </p:spPr>
        <p:txBody>
          <a:bodyPr wrap="none" rtlCol="0">
            <a:spAutoFit/>
          </a:bodyPr>
          <a:lstStyle/>
          <a:p>
            <a:pPr marL="285750" indent="-285750" algn="just">
              <a:buFont typeface="Wingdings" panose="05000000000000000000" pitchFamily="2" charset="2"/>
              <a:buChar char="à"/>
            </a:pPr>
            <a:r>
              <a:rPr lang="en-US" altLang="ko-KR" dirty="0" err="1" smtClean="0">
                <a:sym typeface="Wingdings" panose="05000000000000000000" pitchFamily="2" charset="2"/>
              </a:rPr>
              <a:t>Goodput</a:t>
            </a:r>
            <a:r>
              <a:rPr lang="en-US" altLang="ko-KR" dirty="0" smtClean="0">
                <a:sym typeface="Wingdings" panose="05000000000000000000" pitchFamily="2" charset="2"/>
              </a:rPr>
              <a:t> increases as the </a:t>
            </a:r>
          </a:p>
          <a:p>
            <a:pPr algn="just"/>
            <a:r>
              <a:rPr lang="en-US" altLang="ko-KR" dirty="0" smtClean="0">
                <a:sym typeface="Wingdings" panose="05000000000000000000" pitchFamily="2" charset="2"/>
              </a:rPr>
              <a:t>     number of transmitters increases</a:t>
            </a:r>
          </a:p>
          <a:p>
            <a:pPr algn="just"/>
            <a:r>
              <a:rPr lang="en-US" altLang="ko-KR" dirty="0">
                <a:sym typeface="Wingdings" panose="05000000000000000000" pitchFamily="2" charset="2"/>
              </a:rPr>
              <a:t> </a:t>
            </a:r>
            <a:r>
              <a:rPr lang="en-US" altLang="ko-KR" dirty="0" smtClean="0">
                <a:sym typeface="Wingdings" panose="05000000000000000000" pitchFamily="2" charset="2"/>
              </a:rPr>
              <a:t>    (since they generate more traffic)</a:t>
            </a:r>
          </a:p>
          <a:p>
            <a:pPr marL="285750" indent="-285750" algn="just">
              <a:buFont typeface="Wingdings" panose="05000000000000000000" pitchFamily="2" charset="2"/>
              <a:buChar char="à"/>
            </a:pPr>
            <a:endParaRPr lang="en-US" altLang="ko-KR" dirty="0" smtClean="0">
              <a:sym typeface="Wingdings" panose="05000000000000000000" pitchFamily="2" charset="2"/>
            </a:endParaRPr>
          </a:p>
          <a:p>
            <a:pPr marL="285750" indent="-285750" algn="just">
              <a:buFont typeface="Wingdings" panose="05000000000000000000" pitchFamily="2" charset="2"/>
              <a:buChar char="à"/>
            </a:pPr>
            <a:r>
              <a:rPr lang="en-US" altLang="ko-KR" dirty="0" smtClean="0">
                <a:sym typeface="Wingdings" panose="05000000000000000000" pitchFamily="2" charset="2"/>
              </a:rPr>
              <a:t>When the number of transmitters</a:t>
            </a:r>
          </a:p>
          <a:p>
            <a:pPr algn="just"/>
            <a:r>
              <a:rPr lang="en-US" altLang="ko-KR" dirty="0">
                <a:sym typeface="Wingdings" panose="05000000000000000000" pitchFamily="2" charset="2"/>
              </a:rPr>
              <a:t> </a:t>
            </a:r>
            <a:r>
              <a:rPr lang="en-US" altLang="ko-KR" dirty="0" smtClean="0">
                <a:sym typeface="Wingdings" panose="05000000000000000000" pitchFamily="2" charset="2"/>
              </a:rPr>
              <a:t>    is 32, </a:t>
            </a:r>
            <a:r>
              <a:rPr lang="en-US" altLang="ko-KR" dirty="0" err="1" smtClean="0">
                <a:sym typeface="Wingdings" panose="05000000000000000000" pitchFamily="2" charset="2"/>
              </a:rPr>
              <a:t>goodput</a:t>
            </a:r>
            <a:r>
              <a:rPr lang="en-US" altLang="ko-KR" dirty="0" smtClean="0">
                <a:sym typeface="Wingdings" panose="05000000000000000000" pitchFamily="2" charset="2"/>
              </a:rPr>
              <a:t> reaches is saturated</a:t>
            </a:r>
          </a:p>
          <a:p>
            <a:pPr algn="just"/>
            <a:endParaRPr lang="en-US" altLang="ko-KR" dirty="0">
              <a:sym typeface="Wingdings" panose="05000000000000000000" pitchFamily="2" charset="2"/>
            </a:endParaRPr>
          </a:p>
          <a:p>
            <a:pPr algn="just"/>
            <a:endParaRPr lang="en-US" altLang="ko-KR" dirty="0" smtClean="0">
              <a:sym typeface="Wingdings" panose="05000000000000000000" pitchFamily="2" charset="2"/>
            </a:endParaRPr>
          </a:p>
        </p:txBody>
      </p:sp>
    </p:spTree>
    <p:extLst>
      <p:ext uri="{BB962C8B-B14F-4D97-AF65-F5344CB8AC3E}">
        <p14:creationId xmlns:p14="http://schemas.microsoft.com/office/powerpoint/2010/main" val="17282574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1-Hop Scenario</a:t>
            </a:r>
            <a:br>
              <a:rPr lang="en-US" altLang="ko-KR" dirty="0"/>
            </a:br>
            <a:r>
              <a:rPr lang="en-US" altLang="ko-KR" dirty="0"/>
              <a:t>(</a:t>
            </a:r>
            <a:r>
              <a:rPr lang="en-US" altLang="ko-KR" dirty="0" smtClean="0"/>
              <a:t>100PDs, </a:t>
            </a:r>
            <a:r>
              <a:rPr lang="en-US" altLang="ko-KR" dirty="0"/>
              <a:t>Full buffer, 1Group, Multicast)</a:t>
            </a:r>
            <a:endParaRPr lang="ko-KR" altLang="en-US" dirty="0"/>
          </a:p>
        </p:txBody>
      </p:sp>
      <p:sp>
        <p:nvSpPr>
          <p:cNvPr id="3" name="내용 개체 틀 2"/>
          <p:cNvSpPr>
            <a:spLocks noGrp="1"/>
          </p:cNvSpPr>
          <p:nvPr>
            <p:ph idx="1"/>
          </p:nvPr>
        </p:nvSpPr>
        <p:spPr/>
        <p:txBody>
          <a:bodyPr/>
          <a:lstStyle/>
          <a:p>
            <a:r>
              <a:rPr lang="en-GB" altLang="ko-KR" dirty="0"/>
              <a:t>Jain’s fairness index</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41</a:t>
            </a:fld>
            <a:endParaRPr lang="en-US" altLang="ko-KR"/>
          </a:p>
        </p:txBody>
      </p:sp>
      <p:pic>
        <p:nvPicPr>
          <p:cNvPr id="5" name="그림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2474913"/>
            <a:ext cx="5343525" cy="4000500"/>
          </a:xfrm>
          <a:prstGeom prst="rect">
            <a:avLst/>
          </a:prstGeom>
        </p:spPr>
      </p:pic>
      <p:sp>
        <p:nvSpPr>
          <p:cNvPr id="6" name="타원 5"/>
          <p:cNvSpPr/>
          <p:nvPr/>
        </p:nvSpPr>
        <p:spPr bwMode="auto">
          <a:xfrm>
            <a:off x="827584" y="2852936"/>
            <a:ext cx="4392488" cy="504056"/>
          </a:xfrm>
          <a:prstGeom prst="ellipse">
            <a:avLst/>
          </a:prstGeom>
          <a:noFill/>
          <a:ln w="25400" cap="flat" cmpd="sng" algn="ctr">
            <a:solidFill>
              <a:srgbClr val="FF0000"/>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7" name="TextBox 6"/>
          <p:cNvSpPr txBox="1"/>
          <p:nvPr/>
        </p:nvSpPr>
        <p:spPr>
          <a:xfrm>
            <a:off x="214096" y="2146231"/>
            <a:ext cx="5852884" cy="369332"/>
          </a:xfrm>
          <a:prstGeom prst="rect">
            <a:avLst/>
          </a:prstGeom>
          <a:noFill/>
        </p:spPr>
        <p:txBody>
          <a:bodyPr wrap="none" rtlCol="0">
            <a:spAutoFit/>
          </a:bodyPr>
          <a:lstStyle/>
          <a:p>
            <a:r>
              <a:rPr lang="en-US" altLang="ko-KR" dirty="0" smtClean="0"/>
              <a:t>All of transmitters have almost same chance to transmit</a:t>
            </a:r>
            <a:endParaRPr lang="ko-KR" altLang="en-US" dirty="0"/>
          </a:p>
        </p:txBody>
      </p:sp>
      <p:cxnSp>
        <p:nvCxnSpPr>
          <p:cNvPr id="9" name="직선 화살표 연결선 8"/>
          <p:cNvCxnSpPr/>
          <p:nvPr/>
        </p:nvCxnSpPr>
        <p:spPr bwMode="auto">
          <a:xfrm>
            <a:off x="2051720" y="2473523"/>
            <a:ext cx="216024" cy="235397"/>
          </a:xfrm>
          <a:prstGeom prst="straightConnector1">
            <a:avLst/>
          </a:prstGeom>
          <a:solidFill>
            <a:schemeClr val="accent1"/>
          </a:solidFill>
          <a:ln w="9525" cap="flat" cmpd="sng" algn="ctr">
            <a:solidFill>
              <a:schemeClr val="tx1"/>
            </a:solidFill>
            <a:prstDash val="solid"/>
            <a:round/>
            <a:headEnd type="none" w="med" len="med"/>
            <a:tailEnd type="triangle"/>
          </a:ln>
          <a:effectLst>
            <a:prstShdw prst="shdw17" dist="17961" dir="2700000">
              <a:schemeClr val="bg2"/>
            </a:prstShdw>
          </a:effectLst>
        </p:spPr>
      </p:cxnSp>
      <p:sp>
        <p:nvSpPr>
          <p:cNvPr id="10" name="TextBox 9"/>
          <p:cNvSpPr txBox="1"/>
          <p:nvPr/>
        </p:nvSpPr>
        <p:spPr>
          <a:xfrm>
            <a:off x="5364203" y="2641897"/>
            <a:ext cx="3736920" cy="1200329"/>
          </a:xfrm>
          <a:prstGeom prst="rect">
            <a:avLst/>
          </a:prstGeom>
          <a:noFill/>
        </p:spPr>
        <p:txBody>
          <a:bodyPr wrap="none" rtlCol="0">
            <a:spAutoFit/>
          </a:bodyPr>
          <a:lstStyle/>
          <a:p>
            <a:pPr marL="285750" indent="-285750">
              <a:buFont typeface="Wingdings" panose="05000000000000000000" pitchFamily="2" charset="2"/>
              <a:buChar char="à"/>
            </a:pPr>
            <a:r>
              <a:rPr lang="en-US" altLang="ko-KR" dirty="0" smtClean="0">
                <a:sym typeface="Wingdings" panose="05000000000000000000" pitchFamily="2" charset="2"/>
              </a:rPr>
              <a:t>Since all of PDs in a one-hop</a:t>
            </a:r>
          </a:p>
          <a:p>
            <a:r>
              <a:rPr lang="en-US" altLang="ko-KR" dirty="0" smtClean="0">
                <a:sym typeface="Wingdings" panose="05000000000000000000" pitchFamily="2" charset="2"/>
              </a:rPr>
              <a:t>     range of transmitters, all  nodes</a:t>
            </a:r>
            <a:br>
              <a:rPr lang="en-US" altLang="ko-KR" dirty="0" smtClean="0">
                <a:sym typeface="Wingdings" panose="05000000000000000000" pitchFamily="2" charset="2"/>
              </a:rPr>
            </a:br>
            <a:r>
              <a:rPr lang="en-US" altLang="ko-KR" dirty="0" smtClean="0">
                <a:sym typeface="Wingdings" panose="05000000000000000000" pitchFamily="2" charset="2"/>
              </a:rPr>
              <a:t>     have same opportunity of send </a:t>
            </a:r>
            <a:br>
              <a:rPr lang="en-US" altLang="ko-KR" dirty="0" smtClean="0">
                <a:sym typeface="Wingdings" panose="05000000000000000000" pitchFamily="2" charset="2"/>
              </a:rPr>
            </a:br>
            <a:r>
              <a:rPr lang="en-US" altLang="ko-KR" dirty="0" smtClean="0">
                <a:sym typeface="Wingdings" panose="05000000000000000000" pitchFamily="2" charset="2"/>
              </a:rPr>
              <a:t>     data.</a:t>
            </a:r>
          </a:p>
        </p:txBody>
      </p:sp>
    </p:spTree>
    <p:extLst>
      <p:ext uri="{BB962C8B-B14F-4D97-AF65-F5344CB8AC3E}">
        <p14:creationId xmlns:p14="http://schemas.microsoft.com/office/powerpoint/2010/main" val="291584900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1-Hop Scenario</a:t>
            </a:r>
            <a:br>
              <a:rPr lang="en-US" altLang="ko-KR" dirty="0"/>
            </a:br>
            <a:r>
              <a:rPr lang="en-US" altLang="ko-KR" dirty="0"/>
              <a:t>(</a:t>
            </a:r>
            <a:r>
              <a:rPr lang="en-US" altLang="ko-KR" dirty="0" smtClean="0"/>
              <a:t>100PDs, </a:t>
            </a:r>
            <a:r>
              <a:rPr lang="en-US" altLang="ko-KR" dirty="0"/>
              <a:t>Full buffer, 1Group, Multicast)</a:t>
            </a:r>
            <a:endParaRPr lang="ko-KR" altLang="en-US" dirty="0"/>
          </a:p>
        </p:txBody>
      </p:sp>
      <p:sp>
        <p:nvSpPr>
          <p:cNvPr id="3" name="내용 개체 틀 2"/>
          <p:cNvSpPr>
            <a:spLocks noGrp="1"/>
          </p:cNvSpPr>
          <p:nvPr>
            <p:ph idx="1"/>
          </p:nvPr>
        </p:nvSpPr>
        <p:spPr/>
        <p:txBody>
          <a:bodyPr/>
          <a:lstStyle/>
          <a:p>
            <a:r>
              <a:rPr lang="en-GB" altLang="ko-KR" dirty="0"/>
              <a:t>Average </a:t>
            </a:r>
            <a:r>
              <a:rPr lang="en-GB" altLang="ko-KR" dirty="0" smtClean="0"/>
              <a:t>Group Joining Time</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42</a:t>
            </a:fld>
            <a:endParaRPr lang="en-US" altLang="ko-KR"/>
          </a:p>
        </p:txBody>
      </p:sp>
      <p:pic>
        <p:nvPicPr>
          <p:cNvPr id="5" name="그림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2461526"/>
            <a:ext cx="5343525" cy="4000500"/>
          </a:xfrm>
          <a:prstGeom prst="rect">
            <a:avLst/>
          </a:prstGeom>
        </p:spPr>
      </p:pic>
      <p:sp>
        <p:nvSpPr>
          <p:cNvPr id="6" name="타원 5"/>
          <p:cNvSpPr/>
          <p:nvPr/>
        </p:nvSpPr>
        <p:spPr bwMode="auto">
          <a:xfrm>
            <a:off x="685800" y="5346610"/>
            <a:ext cx="4392488" cy="504056"/>
          </a:xfrm>
          <a:prstGeom prst="ellipse">
            <a:avLst/>
          </a:prstGeom>
          <a:noFill/>
          <a:ln w="25400" cap="flat" cmpd="sng" algn="ctr">
            <a:solidFill>
              <a:srgbClr val="FF0000"/>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7" name="TextBox 6"/>
          <p:cNvSpPr txBox="1"/>
          <p:nvPr/>
        </p:nvSpPr>
        <p:spPr>
          <a:xfrm>
            <a:off x="263378" y="2317510"/>
            <a:ext cx="4942443" cy="369332"/>
          </a:xfrm>
          <a:prstGeom prst="rect">
            <a:avLst/>
          </a:prstGeom>
          <a:noFill/>
        </p:spPr>
        <p:txBody>
          <a:bodyPr wrap="none" rtlCol="0">
            <a:spAutoFit/>
          </a:bodyPr>
          <a:lstStyle/>
          <a:p>
            <a:r>
              <a:rPr lang="en-US" altLang="ko-KR" dirty="0" smtClean="0"/>
              <a:t>A PD finds a group and join within 0.2 seconds</a:t>
            </a:r>
            <a:endParaRPr lang="ko-KR" altLang="en-US" dirty="0"/>
          </a:p>
        </p:txBody>
      </p:sp>
      <p:cxnSp>
        <p:nvCxnSpPr>
          <p:cNvPr id="9" name="직선 화살표 연결선 8"/>
          <p:cNvCxnSpPr/>
          <p:nvPr/>
        </p:nvCxnSpPr>
        <p:spPr bwMode="auto">
          <a:xfrm>
            <a:off x="2195736" y="2686842"/>
            <a:ext cx="792088" cy="2470350"/>
          </a:xfrm>
          <a:prstGeom prst="straightConnector1">
            <a:avLst/>
          </a:prstGeom>
          <a:solidFill>
            <a:schemeClr val="accent1"/>
          </a:solidFill>
          <a:ln w="9525" cap="flat" cmpd="sng" algn="ctr">
            <a:solidFill>
              <a:schemeClr val="tx1"/>
            </a:solidFill>
            <a:prstDash val="solid"/>
            <a:round/>
            <a:headEnd type="none" w="med" len="med"/>
            <a:tailEnd type="triangle"/>
          </a:ln>
          <a:effectLst>
            <a:prstShdw prst="shdw17" dist="17961" dir="2700000">
              <a:schemeClr val="bg2"/>
            </a:prstShdw>
          </a:effectLst>
        </p:spPr>
      </p:cxnSp>
      <p:sp>
        <p:nvSpPr>
          <p:cNvPr id="10" name="TextBox 9"/>
          <p:cNvSpPr txBox="1"/>
          <p:nvPr/>
        </p:nvSpPr>
        <p:spPr>
          <a:xfrm>
            <a:off x="5215171" y="2626067"/>
            <a:ext cx="3666388" cy="923330"/>
          </a:xfrm>
          <a:prstGeom prst="rect">
            <a:avLst/>
          </a:prstGeom>
          <a:noFill/>
        </p:spPr>
        <p:txBody>
          <a:bodyPr wrap="none" rtlCol="0">
            <a:spAutoFit/>
          </a:bodyPr>
          <a:lstStyle/>
          <a:p>
            <a:pPr marL="285750" indent="-285750">
              <a:buFont typeface="Wingdings" panose="05000000000000000000" pitchFamily="2" charset="2"/>
              <a:buChar char="à"/>
            </a:pPr>
            <a:r>
              <a:rPr lang="en-US" altLang="ko-KR" dirty="0" smtClean="0">
                <a:sym typeface="Wingdings" panose="05000000000000000000" pitchFamily="2" charset="2"/>
              </a:rPr>
              <a:t>Since all of PDs within one-hop</a:t>
            </a:r>
            <a:br>
              <a:rPr lang="en-US" altLang="ko-KR" dirty="0" smtClean="0">
                <a:sym typeface="Wingdings" panose="05000000000000000000" pitchFamily="2" charset="2"/>
              </a:rPr>
            </a:br>
            <a:r>
              <a:rPr lang="en-US" altLang="ko-KR" dirty="0" smtClean="0">
                <a:sym typeface="Wingdings" panose="05000000000000000000" pitchFamily="2" charset="2"/>
              </a:rPr>
              <a:t>coverage, group joining delay </a:t>
            </a:r>
            <a:br>
              <a:rPr lang="en-US" altLang="ko-KR" dirty="0" smtClean="0">
                <a:sym typeface="Wingdings" panose="05000000000000000000" pitchFamily="2" charset="2"/>
              </a:rPr>
            </a:br>
            <a:r>
              <a:rPr lang="en-US" altLang="ko-KR" dirty="0" smtClean="0">
                <a:sym typeface="Wingdings" panose="05000000000000000000" pitchFamily="2" charset="2"/>
              </a:rPr>
              <a:t>is relatively small.</a:t>
            </a:r>
          </a:p>
        </p:txBody>
      </p:sp>
    </p:spTree>
    <p:extLst>
      <p:ext uri="{BB962C8B-B14F-4D97-AF65-F5344CB8AC3E}">
        <p14:creationId xmlns:p14="http://schemas.microsoft.com/office/powerpoint/2010/main" val="327378346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Multi-Hop Scenario</a:t>
            </a:r>
            <a:br>
              <a:rPr lang="en-US" altLang="ko-KR" dirty="0" smtClean="0"/>
            </a:br>
            <a:r>
              <a:rPr lang="en-US" altLang="ko-KR" dirty="0" smtClean="0"/>
              <a:t>(100PDs, 512Bytes/sec, 1Group, Multicast)</a:t>
            </a:r>
            <a:endParaRPr lang="ko-KR" altLang="en-US" dirty="0"/>
          </a:p>
        </p:txBody>
      </p:sp>
      <p:sp>
        <p:nvSpPr>
          <p:cNvPr id="3" name="내용 개체 틀 2"/>
          <p:cNvSpPr>
            <a:spLocks noGrp="1"/>
          </p:cNvSpPr>
          <p:nvPr>
            <p:ph idx="1"/>
          </p:nvPr>
        </p:nvSpPr>
        <p:spPr/>
        <p:txBody>
          <a:bodyPr/>
          <a:lstStyle/>
          <a:p>
            <a:r>
              <a:rPr lang="en-US" altLang="ko-KR" dirty="0"/>
              <a:t>Areal sum </a:t>
            </a:r>
            <a:r>
              <a:rPr lang="en-US" altLang="ko-KR" dirty="0" err="1"/>
              <a:t>goodput</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43</a:t>
            </a:fld>
            <a:endParaRPr lang="en-US" altLang="ko-KR"/>
          </a:p>
        </p:txBody>
      </p:sp>
      <p:pic>
        <p:nvPicPr>
          <p:cNvPr id="6" name="그림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2285207"/>
            <a:ext cx="5343525" cy="4000500"/>
          </a:xfrm>
          <a:prstGeom prst="rect">
            <a:avLst/>
          </a:prstGeom>
        </p:spPr>
      </p:pic>
      <p:sp>
        <p:nvSpPr>
          <p:cNvPr id="7" name="TextBox 6"/>
          <p:cNvSpPr txBox="1"/>
          <p:nvPr/>
        </p:nvSpPr>
        <p:spPr>
          <a:xfrm>
            <a:off x="5193997" y="2636912"/>
            <a:ext cx="3886641" cy="1754326"/>
          </a:xfrm>
          <a:prstGeom prst="rect">
            <a:avLst/>
          </a:prstGeom>
          <a:noFill/>
        </p:spPr>
        <p:txBody>
          <a:bodyPr wrap="none" rtlCol="0">
            <a:spAutoFit/>
          </a:bodyPr>
          <a:lstStyle/>
          <a:p>
            <a:pPr marL="285750" indent="-285750" algn="just">
              <a:buFont typeface="Wingdings" panose="05000000000000000000" pitchFamily="2" charset="2"/>
              <a:buChar char="à"/>
            </a:pPr>
            <a:r>
              <a:rPr lang="en-US" altLang="ko-KR" dirty="0" err="1" smtClean="0">
                <a:sym typeface="Wingdings" panose="05000000000000000000" pitchFamily="2" charset="2"/>
              </a:rPr>
              <a:t>Goodput</a:t>
            </a:r>
            <a:r>
              <a:rPr lang="en-US" altLang="ko-KR" dirty="0" smtClean="0">
                <a:sym typeface="Wingdings" panose="05000000000000000000" pitchFamily="2" charset="2"/>
              </a:rPr>
              <a:t> increases as the </a:t>
            </a:r>
          </a:p>
          <a:p>
            <a:pPr algn="just"/>
            <a:r>
              <a:rPr lang="en-US" altLang="ko-KR" dirty="0" smtClean="0">
                <a:sym typeface="Wingdings" panose="05000000000000000000" pitchFamily="2" charset="2"/>
              </a:rPr>
              <a:t>     number of transmitters increases</a:t>
            </a:r>
          </a:p>
          <a:p>
            <a:pPr algn="just"/>
            <a:r>
              <a:rPr lang="en-US" altLang="ko-KR" dirty="0">
                <a:sym typeface="Wingdings" panose="05000000000000000000" pitchFamily="2" charset="2"/>
              </a:rPr>
              <a:t> </a:t>
            </a:r>
            <a:r>
              <a:rPr lang="en-US" altLang="ko-KR" dirty="0" smtClean="0">
                <a:sym typeface="Wingdings" panose="05000000000000000000" pitchFamily="2" charset="2"/>
              </a:rPr>
              <a:t>    (since they generate more traffic)</a:t>
            </a:r>
          </a:p>
          <a:p>
            <a:pPr algn="just"/>
            <a:endParaRPr lang="en-US" altLang="ko-KR" dirty="0" smtClean="0">
              <a:sym typeface="Wingdings" panose="05000000000000000000" pitchFamily="2" charset="2"/>
            </a:endParaRPr>
          </a:p>
          <a:p>
            <a:pPr algn="just"/>
            <a:endParaRPr lang="en-US" altLang="ko-KR" dirty="0">
              <a:sym typeface="Wingdings" panose="05000000000000000000" pitchFamily="2" charset="2"/>
            </a:endParaRPr>
          </a:p>
          <a:p>
            <a:pPr algn="just"/>
            <a:endParaRPr lang="en-US" altLang="ko-KR" dirty="0" smtClean="0">
              <a:sym typeface="Wingdings" panose="05000000000000000000" pitchFamily="2" charset="2"/>
            </a:endParaRPr>
          </a:p>
        </p:txBody>
      </p:sp>
    </p:spTree>
    <p:extLst>
      <p:ext uri="{BB962C8B-B14F-4D97-AF65-F5344CB8AC3E}">
        <p14:creationId xmlns:p14="http://schemas.microsoft.com/office/powerpoint/2010/main" val="344020715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Multi-Hop Scenario</a:t>
            </a:r>
            <a:br>
              <a:rPr lang="en-US" altLang="ko-KR" dirty="0"/>
            </a:br>
            <a:r>
              <a:rPr lang="en-US" altLang="ko-KR" dirty="0"/>
              <a:t>(</a:t>
            </a:r>
            <a:r>
              <a:rPr lang="en-US" altLang="ko-KR" dirty="0" smtClean="0"/>
              <a:t>100PDs, </a:t>
            </a:r>
            <a:r>
              <a:rPr lang="en-US" altLang="ko-KR" dirty="0"/>
              <a:t>512Bytes/sec, 1Group, Multicast)</a:t>
            </a:r>
            <a:endParaRPr lang="ko-KR" altLang="en-US" dirty="0"/>
          </a:p>
        </p:txBody>
      </p:sp>
      <p:sp>
        <p:nvSpPr>
          <p:cNvPr id="3" name="내용 개체 틀 2"/>
          <p:cNvSpPr>
            <a:spLocks noGrp="1"/>
          </p:cNvSpPr>
          <p:nvPr>
            <p:ph idx="1"/>
          </p:nvPr>
        </p:nvSpPr>
        <p:spPr/>
        <p:txBody>
          <a:bodyPr/>
          <a:lstStyle/>
          <a:p>
            <a:r>
              <a:rPr lang="en-GB" altLang="ko-KR" dirty="0"/>
              <a:t>Jain’s fairness index</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44</a:t>
            </a:fld>
            <a:endParaRPr lang="en-US" altLang="ko-KR"/>
          </a:p>
        </p:txBody>
      </p:sp>
      <p:pic>
        <p:nvPicPr>
          <p:cNvPr id="5" name="그림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163535"/>
            <a:ext cx="5400600" cy="4044432"/>
          </a:xfrm>
          <a:prstGeom prst="rect">
            <a:avLst/>
          </a:prstGeom>
        </p:spPr>
      </p:pic>
      <p:sp>
        <p:nvSpPr>
          <p:cNvPr id="7" name="타원 6"/>
          <p:cNvSpPr/>
          <p:nvPr/>
        </p:nvSpPr>
        <p:spPr bwMode="auto">
          <a:xfrm>
            <a:off x="971600" y="2520997"/>
            <a:ext cx="4392488" cy="504056"/>
          </a:xfrm>
          <a:prstGeom prst="ellipse">
            <a:avLst/>
          </a:prstGeom>
          <a:noFill/>
          <a:ln w="25400" cap="flat" cmpd="sng" algn="ctr">
            <a:solidFill>
              <a:srgbClr val="FF0000"/>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8" name="TextBox 7"/>
          <p:cNvSpPr txBox="1"/>
          <p:nvPr/>
        </p:nvSpPr>
        <p:spPr>
          <a:xfrm>
            <a:off x="70080" y="2007631"/>
            <a:ext cx="5852884" cy="369332"/>
          </a:xfrm>
          <a:prstGeom prst="rect">
            <a:avLst/>
          </a:prstGeom>
          <a:noFill/>
        </p:spPr>
        <p:txBody>
          <a:bodyPr wrap="none" rtlCol="0">
            <a:spAutoFit/>
          </a:bodyPr>
          <a:lstStyle/>
          <a:p>
            <a:r>
              <a:rPr lang="en-US" altLang="ko-KR" dirty="0" smtClean="0"/>
              <a:t>All of transmitters have almost same chance to transmit</a:t>
            </a:r>
            <a:endParaRPr lang="ko-KR" altLang="en-US" dirty="0"/>
          </a:p>
        </p:txBody>
      </p:sp>
      <p:cxnSp>
        <p:nvCxnSpPr>
          <p:cNvPr id="9" name="직선 화살표 연결선 8"/>
          <p:cNvCxnSpPr/>
          <p:nvPr/>
        </p:nvCxnSpPr>
        <p:spPr bwMode="auto">
          <a:xfrm>
            <a:off x="1907704" y="2334923"/>
            <a:ext cx="216024" cy="235397"/>
          </a:xfrm>
          <a:prstGeom prst="straightConnector1">
            <a:avLst/>
          </a:prstGeom>
          <a:solidFill>
            <a:schemeClr val="accent1"/>
          </a:solidFill>
          <a:ln w="9525" cap="flat" cmpd="sng" algn="ctr">
            <a:solidFill>
              <a:schemeClr val="tx1"/>
            </a:solidFill>
            <a:prstDash val="solid"/>
            <a:round/>
            <a:headEnd type="none" w="med" len="med"/>
            <a:tailEnd type="triangle"/>
          </a:ln>
          <a:effectLst>
            <a:prstShdw prst="shdw17" dist="17961" dir="2700000">
              <a:schemeClr val="bg2"/>
            </a:prstShdw>
          </a:effectLst>
        </p:spPr>
      </p:cxnSp>
    </p:spTree>
    <p:extLst>
      <p:ext uri="{BB962C8B-B14F-4D97-AF65-F5344CB8AC3E}">
        <p14:creationId xmlns:p14="http://schemas.microsoft.com/office/powerpoint/2010/main" val="38297394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Multi-Hop Scenario</a:t>
            </a:r>
            <a:br>
              <a:rPr lang="en-US" altLang="ko-KR" dirty="0"/>
            </a:br>
            <a:r>
              <a:rPr lang="en-US" altLang="ko-KR" dirty="0"/>
              <a:t>(</a:t>
            </a:r>
            <a:r>
              <a:rPr lang="en-US" altLang="ko-KR" dirty="0" smtClean="0"/>
              <a:t>100PDs, </a:t>
            </a:r>
            <a:r>
              <a:rPr lang="en-US" altLang="ko-KR" dirty="0"/>
              <a:t>512Bytes/sec, 1Group, Multicast)</a:t>
            </a:r>
            <a:endParaRPr lang="ko-KR" altLang="en-US" dirty="0"/>
          </a:p>
        </p:txBody>
      </p:sp>
      <p:sp>
        <p:nvSpPr>
          <p:cNvPr id="3" name="내용 개체 틀 2"/>
          <p:cNvSpPr>
            <a:spLocks noGrp="1"/>
          </p:cNvSpPr>
          <p:nvPr>
            <p:ph idx="1"/>
          </p:nvPr>
        </p:nvSpPr>
        <p:spPr/>
        <p:txBody>
          <a:bodyPr/>
          <a:lstStyle/>
          <a:p>
            <a:r>
              <a:rPr lang="en-GB" altLang="ko-KR" dirty="0"/>
              <a:t>Average Group Joining Time</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45</a:t>
            </a:fld>
            <a:endParaRPr lang="en-US" altLang="ko-KR"/>
          </a:p>
        </p:txBody>
      </p:sp>
      <p:pic>
        <p:nvPicPr>
          <p:cNvPr id="5" name="그림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2099917"/>
            <a:ext cx="5589358" cy="4185790"/>
          </a:xfrm>
          <a:prstGeom prst="rect">
            <a:avLst/>
          </a:prstGeom>
        </p:spPr>
      </p:pic>
      <p:sp>
        <p:nvSpPr>
          <p:cNvPr id="7" name="TextBox 6"/>
          <p:cNvSpPr txBox="1"/>
          <p:nvPr/>
        </p:nvSpPr>
        <p:spPr>
          <a:xfrm>
            <a:off x="5352349" y="2420888"/>
            <a:ext cx="3422732" cy="1200329"/>
          </a:xfrm>
          <a:prstGeom prst="rect">
            <a:avLst/>
          </a:prstGeom>
          <a:noFill/>
        </p:spPr>
        <p:txBody>
          <a:bodyPr wrap="none" rtlCol="0">
            <a:spAutoFit/>
          </a:bodyPr>
          <a:lstStyle/>
          <a:p>
            <a:pPr marL="285750" indent="-285750">
              <a:buFont typeface="Wingdings" panose="05000000000000000000" pitchFamily="2" charset="2"/>
              <a:buChar char="à"/>
            </a:pPr>
            <a:r>
              <a:rPr lang="en-US" altLang="ko-KR" dirty="0" smtClean="0">
                <a:sym typeface="Wingdings" panose="05000000000000000000" pitchFamily="2" charset="2"/>
              </a:rPr>
              <a:t>Since PDs distributed within</a:t>
            </a:r>
            <a:br>
              <a:rPr lang="en-US" altLang="ko-KR" dirty="0" smtClean="0">
                <a:sym typeface="Wingdings" panose="05000000000000000000" pitchFamily="2" charset="2"/>
              </a:rPr>
            </a:br>
            <a:r>
              <a:rPr lang="en-US" altLang="ko-KR" dirty="0" smtClean="0">
                <a:sym typeface="Wingdings" panose="05000000000000000000" pitchFamily="2" charset="2"/>
              </a:rPr>
              <a:t>multi-hop coverage, it makes</a:t>
            </a:r>
            <a:br>
              <a:rPr lang="en-US" altLang="ko-KR" dirty="0" smtClean="0">
                <a:sym typeface="Wingdings" panose="05000000000000000000" pitchFamily="2" charset="2"/>
              </a:rPr>
            </a:br>
            <a:r>
              <a:rPr lang="en-US" altLang="ko-KR" dirty="0" smtClean="0">
                <a:sym typeface="Wingdings" panose="05000000000000000000" pitchFamily="2" charset="2"/>
              </a:rPr>
              <a:t>some delay in order to group</a:t>
            </a:r>
            <a:br>
              <a:rPr lang="en-US" altLang="ko-KR" dirty="0" smtClean="0">
                <a:sym typeface="Wingdings" panose="05000000000000000000" pitchFamily="2" charset="2"/>
              </a:rPr>
            </a:br>
            <a:r>
              <a:rPr lang="en-US" altLang="ko-KR" dirty="0" smtClean="0">
                <a:sym typeface="Wingdings" panose="05000000000000000000" pitchFamily="2" charset="2"/>
              </a:rPr>
              <a:t>joining.</a:t>
            </a:r>
          </a:p>
        </p:txBody>
      </p:sp>
    </p:spTree>
    <p:extLst>
      <p:ext uri="{BB962C8B-B14F-4D97-AF65-F5344CB8AC3E}">
        <p14:creationId xmlns:p14="http://schemas.microsoft.com/office/powerpoint/2010/main" val="33735735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Multi-Hop Scenario</a:t>
            </a:r>
            <a:br>
              <a:rPr lang="en-US" altLang="ko-KR" dirty="0" smtClean="0"/>
            </a:br>
            <a:r>
              <a:rPr lang="en-US" altLang="ko-KR" dirty="0" smtClean="0"/>
              <a:t>(100PDs, 512Bytes/sec, 1Group, Multicast)</a:t>
            </a:r>
            <a:endParaRPr lang="ko-KR" altLang="en-US" dirty="0"/>
          </a:p>
        </p:txBody>
      </p:sp>
      <p:sp>
        <p:nvSpPr>
          <p:cNvPr id="3" name="내용 개체 틀 2"/>
          <p:cNvSpPr>
            <a:spLocks noGrp="1"/>
          </p:cNvSpPr>
          <p:nvPr>
            <p:ph idx="1"/>
          </p:nvPr>
        </p:nvSpPr>
        <p:spPr/>
        <p:txBody>
          <a:bodyPr/>
          <a:lstStyle/>
          <a:p>
            <a:r>
              <a:rPr lang="en-US" altLang="ko-KR" dirty="0"/>
              <a:t>Areal sum </a:t>
            </a:r>
            <a:r>
              <a:rPr lang="en-US" altLang="ko-KR" dirty="0" err="1" smtClean="0"/>
              <a:t>goodput</a:t>
            </a:r>
            <a:r>
              <a:rPr lang="en-US" altLang="ko-KR" dirty="0" smtClean="0"/>
              <a:t> </a:t>
            </a:r>
            <a:r>
              <a:rPr lang="en-GB" altLang="ko-KR" dirty="0"/>
              <a:t>(X-axis: The number of Hops)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46</a:t>
            </a:fld>
            <a:endParaRPr lang="en-US" altLang="ko-KR"/>
          </a:p>
        </p:txBody>
      </p:sp>
      <p:pic>
        <p:nvPicPr>
          <p:cNvPr id="5" name="그림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2161087"/>
            <a:ext cx="5507677" cy="4124620"/>
          </a:xfrm>
          <a:prstGeom prst="rect">
            <a:avLst/>
          </a:prstGeom>
        </p:spPr>
      </p:pic>
      <p:sp>
        <p:nvSpPr>
          <p:cNvPr id="6" name="TextBox 5"/>
          <p:cNvSpPr txBox="1"/>
          <p:nvPr/>
        </p:nvSpPr>
        <p:spPr>
          <a:xfrm>
            <a:off x="5352349" y="2420888"/>
            <a:ext cx="3448380" cy="923330"/>
          </a:xfrm>
          <a:prstGeom prst="rect">
            <a:avLst/>
          </a:prstGeom>
          <a:noFill/>
        </p:spPr>
        <p:txBody>
          <a:bodyPr wrap="none" rtlCol="0">
            <a:spAutoFit/>
          </a:bodyPr>
          <a:lstStyle/>
          <a:p>
            <a:pPr marL="285750" indent="-285750">
              <a:buFont typeface="Wingdings" panose="05000000000000000000" pitchFamily="2" charset="2"/>
              <a:buChar char="à"/>
            </a:pPr>
            <a:r>
              <a:rPr lang="en-US" altLang="ko-KR" dirty="0" smtClean="0">
                <a:sym typeface="Wingdings" panose="05000000000000000000" pitchFamily="2" charset="2"/>
              </a:rPr>
              <a:t>The </a:t>
            </a:r>
            <a:r>
              <a:rPr lang="en-US" altLang="ko-KR" dirty="0" err="1" smtClean="0">
                <a:sym typeface="Wingdings" panose="05000000000000000000" pitchFamily="2" charset="2"/>
              </a:rPr>
              <a:t>goodput</a:t>
            </a:r>
            <a:r>
              <a:rPr lang="en-US" altLang="ko-KR" dirty="0">
                <a:sym typeface="Wingdings" panose="05000000000000000000" pitchFamily="2" charset="2"/>
              </a:rPr>
              <a:t> </a:t>
            </a:r>
            <a:r>
              <a:rPr lang="en-US" altLang="ko-KR" dirty="0" smtClean="0">
                <a:sym typeface="Wingdings" panose="05000000000000000000" pitchFamily="2" charset="2"/>
              </a:rPr>
              <a:t>is </a:t>
            </a:r>
            <a:r>
              <a:rPr lang="en-US" altLang="ko-KR" dirty="0" err="1" smtClean="0">
                <a:sym typeface="Wingdings" panose="05000000000000000000" pitchFamily="2" charset="2"/>
              </a:rPr>
              <a:t>independs</a:t>
            </a:r>
            <a:r>
              <a:rPr lang="en-US" altLang="ko-KR" dirty="0" smtClean="0">
                <a:sym typeface="Wingdings" panose="05000000000000000000" pitchFamily="2" charset="2"/>
              </a:rPr>
              <a:t> on</a:t>
            </a:r>
            <a:br>
              <a:rPr lang="en-US" altLang="ko-KR" dirty="0" smtClean="0">
                <a:sym typeface="Wingdings" panose="05000000000000000000" pitchFamily="2" charset="2"/>
              </a:rPr>
            </a:br>
            <a:r>
              <a:rPr lang="en-US" altLang="ko-KR" dirty="0" smtClean="0">
                <a:sym typeface="Wingdings" panose="05000000000000000000" pitchFamily="2" charset="2"/>
              </a:rPr>
              <a:t>the number of hops.</a:t>
            </a:r>
          </a:p>
          <a:p>
            <a:endParaRPr lang="en-US" altLang="ko-KR" dirty="0" smtClean="0">
              <a:sym typeface="Wingdings" panose="05000000000000000000" pitchFamily="2" charset="2"/>
            </a:endParaRPr>
          </a:p>
        </p:txBody>
      </p:sp>
    </p:spTree>
    <p:extLst>
      <p:ext uri="{BB962C8B-B14F-4D97-AF65-F5344CB8AC3E}">
        <p14:creationId xmlns:p14="http://schemas.microsoft.com/office/powerpoint/2010/main" val="69109043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Multi-Hop Scenario</a:t>
            </a:r>
            <a:br>
              <a:rPr lang="en-US" altLang="ko-KR" dirty="0"/>
            </a:br>
            <a:r>
              <a:rPr lang="en-US" altLang="ko-KR" dirty="0"/>
              <a:t>(</a:t>
            </a:r>
            <a:r>
              <a:rPr lang="en-US" altLang="ko-KR" dirty="0" smtClean="0"/>
              <a:t>100PDs, </a:t>
            </a:r>
            <a:r>
              <a:rPr lang="en-US" altLang="ko-KR" dirty="0"/>
              <a:t>512Bytes/sec, 1Group, Multicast)</a:t>
            </a:r>
            <a:endParaRPr lang="ko-KR" altLang="en-US" dirty="0"/>
          </a:p>
        </p:txBody>
      </p:sp>
      <p:sp>
        <p:nvSpPr>
          <p:cNvPr id="3" name="내용 개체 틀 2"/>
          <p:cNvSpPr>
            <a:spLocks noGrp="1"/>
          </p:cNvSpPr>
          <p:nvPr>
            <p:ph idx="1"/>
          </p:nvPr>
        </p:nvSpPr>
        <p:spPr/>
        <p:txBody>
          <a:bodyPr/>
          <a:lstStyle/>
          <a:p>
            <a:r>
              <a:rPr lang="en-GB" altLang="ko-KR" dirty="0"/>
              <a:t>Jain’s fairness index (X-axis: The number of Hops)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47</a:t>
            </a:fld>
            <a:endParaRPr lang="en-US" altLang="ko-KR"/>
          </a:p>
        </p:txBody>
      </p:sp>
      <p:pic>
        <p:nvPicPr>
          <p:cNvPr id="6" name="그림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7" y="2043551"/>
            <a:ext cx="5760640" cy="4314060"/>
          </a:xfrm>
          <a:prstGeom prst="rect">
            <a:avLst/>
          </a:prstGeom>
        </p:spPr>
      </p:pic>
      <p:sp>
        <p:nvSpPr>
          <p:cNvPr id="7" name="TextBox 6"/>
          <p:cNvSpPr txBox="1"/>
          <p:nvPr/>
        </p:nvSpPr>
        <p:spPr>
          <a:xfrm>
            <a:off x="5771959" y="2276872"/>
            <a:ext cx="3070459" cy="1477328"/>
          </a:xfrm>
          <a:prstGeom prst="rect">
            <a:avLst/>
          </a:prstGeom>
          <a:noFill/>
        </p:spPr>
        <p:txBody>
          <a:bodyPr wrap="square" rtlCol="0">
            <a:spAutoFit/>
          </a:bodyPr>
          <a:lstStyle/>
          <a:p>
            <a:pPr marL="285750" indent="-285750">
              <a:buFont typeface="Wingdings" panose="05000000000000000000" pitchFamily="2" charset="2"/>
              <a:buChar char="à"/>
            </a:pPr>
            <a:r>
              <a:rPr lang="en-US" altLang="ko-KR" dirty="0" smtClean="0">
                <a:sym typeface="Wingdings" panose="05000000000000000000" pitchFamily="2" charset="2"/>
              </a:rPr>
              <a:t>The result is similar with</a:t>
            </a:r>
            <a:r>
              <a:rPr lang="en-US" altLang="ko-KR" dirty="0">
                <a:sym typeface="Wingdings" panose="05000000000000000000" pitchFamily="2" charset="2"/>
              </a:rPr>
              <a:t/>
            </a:r>
            <a:br>
              <a:rPr lang="en-US" altLang="ko-KR" dirty="0">
                <a:sym typeface="Wingdings" panose="05000000000000000000" pitchFamily="2" charset="2"/>
              </a:rPr>
            </a:br>
            <a:r>
              <a:rPr lang="en-US" altLang="ko-KR" dirty="0" smtClean="0">
                <a:sym typeface="Wingdings" panose="05000000000000000000" pitchFamily="2" charset="2"/>
              </a:rPr>
              <a:t>previous scenario. </a:t>
            </a:r>
          </a:p>
          <a:p>
            <a:pPr marL="285750" indent="-285750">
              <a:buFont typeface="Wingdings" panose="05000000000000000000" pitchFamily="2" charset="2"/>
              <a:buChar char="à"/>
            </a:pPr>
            <a:r>
              <a:rPr lang="en-US" altLang="ko-KR" dirty="0" smtClean="0">
                <a:sym typeface="Wingdings" panose="05000000000000000000" pitchFamily="2" charset="2"/>
              </a:rPr>
              <a:t>All of PDs have same </a:t>
            </a:r>
            <a:br>
              <a:rPr lang="en-US" altLang="ko-KR" dirty="0" smtClean="0">
                <a:sym typeface="Wingdings" panose="05000000000000000000" pitchFamily="2" charset="2"/>
              </a:rPr>
            </a:br>
            <a:r>
              <a:rPr lang="en-US" altLang="ko-KR" dirty="0" smtClean="0">
                <a:sym typeface="Wingdings" panose="05000000000000000000" pitchFamily="2" charset="2"/>
              </a:rPr>
              <a:t>chance to transmit a data frame.</a:t>
            </a:r>
          </a:p>
        </p:txBody>
      </p:sp>
    </p:spTree>
    <p:extLst>
      <p:ext uri="{BB962C8B-B14F-4D97-AF65-F5344CB8AC3E}">
        <p14:creationId xmlns:p14="http://schemas.microsoft.com/office/powerpoint/2010/main" val="294564074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Multi-Hop Scenario</a:t>
            </a:r>
            <a:br>
              <a:rPr lang="en-US" altLang="ko-KR" dirty="0"/>
            </a:br>
            <a:r>
              <a:rPr lang="en-US" altLang="ko-KR" dirty="0"/>
              <a:t>(</a:t>
            </a:r>
            <a:r>
              <a:rPr lang="en-US" altLang="ko-KR" dirty="0" smtClean="0"/>
              <a:t>100PDs, </a:t>
            </a:r>
            <a:r>
              <a:rPr lang="en-US" altLang="ko-KR" dirty="0"/>
              <a:t>512Bytes/sec, 1Group, Multicast)</a:t>
            </a:r>
            <a:endParaRPr lang="ko-KR" altLang="en-US" dirty="0"/>
          </a:p>
        </p:txBody>
      </p:sp>
      <p:sp>
        <p:nvSpPr>
          <p:cNvPr id="3" name="내용 개체 틀 2"/>
          <p:cNvSpPr>
            <a:spLocks noGrp="1"/>
          </p:cNvSpPr>
          <p:nvPr>
            <p:ph idx="1"/>
          </p:nvPr>
        </p:nvSpPr>
        <p:spPr/>
        <p:txBody>
          <a:bodyPr/>
          <a:lstStyle/>
          <a:p>
            <a:r>
              <a:rPr lang="en-GB" altLang="ko-KR" dirty="0"/>
              <a:t>Average Group Joining </a:t>
            </a:r>
            <a:r>
              <a:rPr lang="en-GB" altLang="ko-KR" dirty="0" smtClean="0"/>
              <a:t>Time (X-axis: The number of Hops)</a:t>
            </a:r>
            <a:endParaRPr lang="ko-KR" altLang="en-US" dirty="0"/>
          </a:p>
          <a:p>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48</a:t>
            </a:fld>
            <a:endParaRPr lang="en-US" altLang="ko-KR"/>
          </a:p>
        </p:txBody>
      </p:sp>
      <p:pic>
        <p:nvPicPr>
          <p:cNvPr id="6" name="그림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2374825"/>
            <a:ext cx="5472608" cy="4098357"/>
          </a:xfrm>
          <a:prstGeom prst="rect">
            <a:avLst/>
          </a:prstGeom>
        </p:spPr>
      </p:pic>
      <p:sp>
        <p:nvSpPr>
          <p:cNvPr id="7" name="TextBox 6"/>
          <p:cNvSpPr txBox="1"/>
          <p:nvPr/>
        </p:nvSpPr>
        <p:spPr>
          <a:xfrm>
            <a:off x="5436096" y="2224048"/>
            <a:ext cx="3707904" cy="2585323"/>
          </a:xfrm>
          <a:prstGeom prst="rect">
            <a:avLst/>
          </a:prstGeom>
          <a:noFill/>
        </p:spPr>
        <p:txBody>
          <a:bodyPr wrap="square" rtlCol="0">
            <a:spAutoFit/>
          </a:bodyPr>
          <a:lstStyle/>
          <a:p>
            <a:pPr marL="285750" indent="-285750">
              <a:buFont typeface="Wingdings" panose="05000000000000000000" pitchFamily="2" charset="2"/>
              <a:buChar char="à"/>
            </a:pPr>
            <a:r>
              <a:rPr lang="en-US" altLang="ko-KR" dirty="0" smtClean="0">
                <a:sym typeface="Wingdings" panose="05000000000000000000" pitchFamily="2" charset="2"/>
              </a:rPr>
              <a:t>The average group joining time</a:t>
            </a:r>
            <a:br>
              <a:rPr lang="en-US" altLang="ko-KR" dirty="0" smtClean="0">
                <a:sym typeface="Wingdings" panose="05000000000000000000" pitchFamily="2" charset="2"/>
              </a:rPr>
            </a:br>
            <a:r>
              <a:rPr lang="en-US" altLang="ko-KR" dirty="0" smtClean="0">
                <a:sym typeface="Wingdings" panose="05000000000000000000" pitchFamily="2" charset="2"/>
              </a:rPr>
              <a:t>increases as the number of hops</a:t>
            </a:r>
            <a:br>
              <a:rPr lang="en-US" altLang="ko-KR" dirty="0" smtClean="0">
                <a:sym typeface="Wingdings" panose="05000000000000000000" pitchFamily="2" charset="2"/>
              </a:rPr>
            </a:br>
            <a:r>
              <a:rPr lang="en-US" altLang="ko-KR" dirty="0" smtClean="0">
                <a:sym typeface="Wingdings" panose="05000000000000000000" pitchFamily="2" charset="2"/>
              </a:rPr>
              <a:t>increases due to forward delay.</a:t>
            </a:r>
          </a:p>
          <a:p>
            <a:pPr marL="285750" indent="-285750">
              <a:buFont typeface="Wingdings" panose="05000000000000000000" pitchFamily="2" charset="2"/>
              <a:buChar char="à"/>
            </a:pPr>
            <a:endParaRPr lang="en-US" altLang="ko-KR" dirty="0">
              <a:sym typeface="Wingdings" panose="05000000000000000000" pitchFamily="2" charset="2"/>
            </a:endParaRPr>
          </a:p>
          <a:p>
            <a:pPr marL="285750" indent="-285750">
              <a:buFont typeface="Wingdings" panose="05000000000000000000" pitchFamily="2" charset="2"/>
              <a:buChar char="à"/>
            </a:pPr>
            <a:r>
              <a:rPr lang="en-US" altLang="ko-KR" dirty="0" smtClean="0">
                <a:sym typeface="Wingdings" panose="05000000000000000000" pitchFamily="2" charset="2"/>
              </a:rPr>
              <a:t>Most of PDs finds a group </a:t>
            </a:r>
            <a:br>
              <a:rPr lang="en-US" altLang="ko-KR" dirty="0" smtClean="0">
                <a:sym typeface="Wingdings" panose="05000000000000000000" pitchFamily="2" charset="2"/>
              </a:rPr>
            </a:br>
            <a:r>
              <a:rPr lang="en-US" altLang="ko-KR" dirty="0" smtClean="0">
                <a:sym typeface="Wingdings" panose="05000000000000000000" pitchFamily="2" charset="2"/>
              </a:rPr>
              <a:t>with in a 1.5 seconds even if</a:t>
            </a:r>
            <a:r>
              <a:rPr lang="en-US" altLang="ko-KR" dirty="0">
                <a:sym typeface="Wingdings" panose="05000000000000000000" pitchFamily="2" charset="2"/>
              </a:rPr>
              <a:t/>
            </a:r>
            <a:br>
              <a:rPr lang="en-US" altLang="ko-KR" dirty="0">
                <a:sym typeface="Wingdings" panose="05000000000000000000" pitchFamily="2" charset="2"/>
              </a:rPr>
            </a:br>
            <a:r>
              <a:rPr lang="en-US" altLang="ko-KR" dirty="0" smtClean="0">
                <a:sym typeface="Wingdings" panose="05000000000000000000" pitchFamily="2" charset="2"/>
              </a:rPr>
              <a:t>a PD is far away from group member.</a:t>
            </a:r>
          </a:p>
        </p:txBody>
      </p:sp>
    </p:spTree>
    <p:extLst>
      <p:ext uri="{BB962C8B-B14F-4D97-AF65-F5344CB8AC3E}">
        <p14:creationId xmlns:p14="http://schemas.microsoft.com/office/powerpoint/2010/main" val="77967028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Realistic Scenario</a:t>
            </a:r>
            <a:endParaRPr lang="ko-KR" altLang="en-US" dirty="0"/>
          </a:p>
        </p:txBody>
      </p:sp>
      <p:sp>
        <p:nvSpPr>
          <p:cNvPr id="3" name="내용 개체 틀 2"/>
          <p:cNvSpPr>
            <a:spLocks noGrp="1"/>
          </p:cNvSpPr>
          <p:nvPr>
            <p:ph idx="1"/>
          </p:nvPr>
        </p:nvSpPr>
        <p:spPr/>
        <p:txBody>
          <a:bodyPr/>
          <a:lstStyle/>
          <a:p>
            <a:r>
              <a:rPr lang="en-US" altLang="ko-KR" dirty="0" smtClean="0"/>
              <a:t>Realistic Scenario</a:t>
            </a:r>
          </a:p>
          <a:p>
            <a:pPr lvl="1"/>
            <a:r>
              <a:rPr lang="en-US" altLang="ko-KR" dirty="0" smtClean="0"/>
              <a:t>Number of PDs: 100</a:t>
            </a:r>
          </a:p>
          <a:p>
            <a:pPr lvl="1"/>
            <a:r>
              <a:rPr lang="en-US" altLang="ko-KR" dirty="0" smtClean="0"/>
              <a:t>Traffic Generation: 512Bytes/sec</a:t>
            </a:r>
          </a:p>
          <a:p>
            <a:pPr lvl="1"/>
            <a:r>
              <a:rPr lang="en-US" altLang="ko-KR" dirty="0" smtClean="0"/>
              <a:t>Transmitter: 2~8 (half of them generate multicast data and others generate unicast data)</a:t>
            </a:r>
          </a:p>
          <a:p>
            <a:pPr lvl="1"/>
            <a:r>
              <a:rPr lang="en-US" altLang="ko-KR" dirty="0" smtClean="0"/>
              <a:t>The number of Groups per PD: 3</a:t>
            </a:r>
          </a:p>
          <a:p>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49</a:t>
            </a:fld>
            <a:endParaRPr lang="en-US" altLang="ko-KR"/>
          </a:p>
        </p:txBody>
      </p:sp>
    </p:spTree>
    <p:extLst>
      <p:ext uri="{BB962C8B-B14F-4D97-AF65-F5344CB8AC3E}">
        <p14:creationId xmlns:p14="http://schemas.microsoft.com/office/powerpoint/2010/main" val="19246332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 the Pre-Proposal</a:t>
            </a:r>
            <a:endParaRPr lang="ko-KR" altLang="en-US" dirty="0"/>
          </a:p>
        </p:txBody>
      </p:sp>
      <p:sp>
        <p:nvSpPr>
          <p:cNvPr id="3" name="내용 개체 틀 2"/>
          <p:cNvSpPr>
            <a:spLocks noGrp="1"/>
          </p:cNvSpPr>
          <p:nvPr>
            <p:ph idx="1"/>
          </p:nvPr>
        </p:nvSpPr>
        <p:spPr/>
        <p:txBody>
          <a:bodyPr/>
          <a:lstStyle/>
          <a:p>
            <a:r>
              <a:rPr lang="en-US" altLang="ko-KR" dirty="0" smtClean="0"/>
              <a:t>We proposed </a:t>
            </a:r>
          </a:p>
          <a:p>
            <a:pPr lvl="1"/>
            <a:r>
              <a:rPr lang="en-US" altLang="ko-KR" dirty="0" smtClean="0"/>
              <a:t>Multicast Group Management (Finding/Joining/Leaving Multicast Group)</a:t>
            </a:r>
          </a:p>
          <a:p>
            <a:pPr lvl="1"/>
            <a:r>
              <a:rPr lang="en-US" altLang="ko-KR" dirty="0" smtClean="0"/>
              <a:t>Multi-hop Transmission Technique</a:t>
            </a:r>
            <a:r>
              <a:rPr lang="ko-KR" altLang="en-US" dirty="0" smtClean="0"/>
              <a:t> </a:t>
            </a:r>
            <a:r>
              <a:rPr lang="en-US" altLang="ko-KR" dirty="0" smtClean="0"/>
              <a:t>(Routing Table Management/Multi-hop Unicast Transmission)</a:t>
            </a:r>
          </a:p>
          <a:p>
            <a:pPr lvl="1"/>
            <a:r>
              <a:rPr lang="en-US" altLang="ko-KR" dirty="0" smtClean="0"/>
              <a:t>Reliable Multicast Data Transmission (Implicit ACK based Transmission)</a:t>
            </a:r>
          </a:p>
          <a:p>
            <a:r>
              <a:rPr lang="en-US" altLang="ko-KR" dirty="0" smtClean="0"/>
              <a:t>Due to time constraints, we briefly summarize our pre proposal and new features for this presentation in more detail.</a:t>
            </a:r>
          </a:p>
          <a:p>
            <a:r>
              <a:rPr lang="en-US" altLang="ko-KR" dirty="0" smtClean="0"/>
              <a:t>Full version final proposal refer to DCN 387 r1.</a:t>
            </a:r>
            <a:endParaRPr lang="en-US" altLang="ko-KR"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a:t>
            </a:fld>
            <a:endParaRPr lang="en-US" altLang="ko-KR"/>
          </a:p>
        </p:txBody>
      </p:sp>
    </p:spTree>
    <p:extLst>
      <p:ext uri="{BB962C8B-B14F-4D97-AF65-F5344CB8AC3E}">
        <p14:creationId xmlns:p14="http://schemas.microsoft.com/office/powerpoint/2010/main" val="260606938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Realistic Scenario - </a:t>
            </a:r>
            <a:r>
              <a:rPr lang="en-US" altLang="ko-KR" dirty="0" err="1" smtClean="0"/>
              <a:t>Goodput</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50</a:t>
            </a:fld>
            <a:endParaRPr lang="en-US" altLang="ko-KR"/>
          </a:p>
        </p:txBody>
      </p:sp>
      <p:pic>
        <p:nvPicPr>
          <p:cNvPr id="5" name="그림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591643"/>
            <a:ext cx="5544616" cy="4158462"/>
          </a:xfrm>
          <a:prstGeom prst="rect">
            <a:avLst/>
          </a:prstGeom>
        </p:spPr>
      </p:pic>
      <p:sp>
        <p:nvSpPr>
          <p:cNvPr id="6" name="TextBox 5"/>
          <p:cNvSpPr txBox="1"/>
          <p:nvPr/>
        </p:nvSpPr>
        <p:spPr>
          <a:xfrm>
            <a:off x="1663778" y="5928093"/>
            <a:ext cx="3229372" cy="369332"/>
          </a:xfrm>
          <a:prstGeom prst="rect">
            <a:avLst/>
          </a:prstGeom>
          <a:noFill/>
        </p:spPr>
        <p:txBody>
          <a:bodyPr wrap="square" rtlCol="0">
            <a:spAutoFit/>
          </a:bodyPr>
          <a:lstStyle/>
          <a:p>
            <a:r>
              <a:rPr lang="en-US" altLang="ko-KR" dirty="0" smtClean="0"/>
              <a:t>&lt;Single-Hop Scenario&gt;</a:t>
            </a:r>
            <a:endParaRPr lang="ko-KR" altLang="en-US" dirty="0"/>
          </a:p>
        </p:txBody>
      </p:sp>
      <p:sp>
        <p:nvSpPr>
          <p:cNvPr id="7" name="TextBox 6"/>
          <p:cNvSpPr txBox="1"/>
          <p:nvPr/>
        </p:nvSpPr>
        <p:spPr>
          <a:xfrm>
            <a:off x="5076056" y="1988840"/>
            <a:ext cx="4192173" cy="2308324"/>
          </a:xfrm>
          <a:prstGeom prst="rect">
            <a:avLst/>
          </a:prstGeom>
          <a:noFill/>
        </p:spPr>
        <p:txBody>
          <a:bodyPr wrap="none" rtlCol="0">
            <a:spAutoFit/>
          </a:bodyPr>
          <a:lstStyle/>
          <a:p>
            <a:pPr marL="285750" indent="-285750" algn="just">
              <a:buFont typeface="Wingdings" panose="05000000000000000000" pitchFamily="2" charset="2"/>
              <a:buChar char="à"/>
            </a:pPr>
            <a:r>
              <a:rPr lang="en-US" altLang="ko-KR" dirty="0" smtClean="0">
                <a:sym typeface="Wingdings" panose="05000000000000000000" pitchFamily="2" charset="2"/>
              </a:rPr>
              <a:t>In the realistic scenario,</a:t>
            </a:r>
            <a:br>
              <a:rPr lang="en-US" altLang="ko-KR" dirty="0" smtClean="0">
                <a:sym typeface="Wingdings" panose="05000000000000000000" pitchFamily="2" charset="2"/>
              </a:rPr>
            </a:br>
            <a:r>
              <a:rPr lang="en-US" altLang="ko-KR" dirty="0" smtClean="0">
                <a:sym typeface="Wingdings" panose="05000000000000000000" pitchFamily="2" charset="2"/>
              </a:rPr>
              <a:t>result is similar to previous scenario.</a:t>
            </a:r>
            <a:br>
              <a:rPr lang="en-US" altLang="ko-KR" dirty="0" smtClean="0">
                <a:sym typeface="Wingdings" panose="05000000000000000000" pitchFamily="2" charset="2"/>
              </a:rPr>
            </a:br>
            <a:r>
              <a:rPr lang="en-US" altLang="ko-KR" dirty="0" err="1" smtClean="0">
                <a:sym typeface="Wingdings" panose="05000000000000000000" pitchFamily="2" charset="2"/>
              </a:rPr>
              <a:t>goodput</a:t>
            </a:r>
            <a:r>
              <a:rPr lang="en-US" altLang="ko-KR" dirty="0" smtClean="0">
                <a:sym typeface="Wingdings" panose="05000000000000000000" pitchFamily="2" charset="2"/>
              </a:rPr>
              <a:t> increases as the </a:t>
            </a:r>
          </a:p>
          <a:p>
            <a:pPr algn="just"/>
            <a:r>
              <a:rPr lang="en-US" altLang="ko-KR" dirty="0" smtClean="0">
                <a:sym typeface="Wingdings" panose="05000000000000000000" pitchFamily="2" charset="2"/>
              </a:rPr>
              <a:t>     number of transmitters increases</a:t>
            </a:r>
          </a:p>
          <a:p>
            <a:pPr algn="just"/>
            <a:r>
              <a:rPr lang="en-US" altLang="ko-KR" dirty="0">
                <a:sym typeface="Wingdings" panose="05000000000000000000" pitchFamily="2" charset="2"/>
              </a:rPr>
              <a:t> </a:t>
            </a:r>
            <a:r>
              <a:rPr lang="en-US" altLang="ko-KR" dirty="0" smtClean="0">
                <a:sym typeface="Wingdings" panose="05000000000000000000" pitchFamily="2" charset="2"/>
              </a:rPr>
              <a:t>    (since they generate more traffic)</a:t>
            </a:r>
          </a:p>
          <a:p>
            <a:pPr algn="just"/>
            <a:endParaRPr lang="en-US" altLang="ko-KR" dirty="0" smtClean="0">
              <a:sym typeface="Wingdings" panose="05000000000000000000" pitchFamily="2" charset="2"/>
            </a:endParaRPr>
          </a:p>
          <a:p>
            <a:pPr algn="just"/>
            <a:endParaRPr lang="en-US" altLang="ko-KR" dirty="0">
              <a:sym typeface="Wingdings" panose="05000000000000000000" pitchFamily="2" charset="2"/>
            </a:endParaRPr>
          </a:p>
          <a:p>
            <a:pPr algn="just"/>
            <a:endParaRPr lang="en-US" altLang="ko-KR" dirty="0" smtClean="0">
              <a:sym typeface="Wingdings" panose="05000000000000000000" pitchFamily="2" charset="2"/>
            </a:endParaRPr>
          </a:p>
        </p:txBody>
      </p:sp>
    </p:spTree>
    <p:extLst>
      <p:ext uri="{BB962C8B-B14F-4D97-AF65-F5344CB8AC3E}">
        <p14:creationId xmlns:p14="http://schemas.microsoft.com/office/powerpoint/2010/main" val="12177135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Realistic Scenario - </a:t>
            </a:r>
            <a:r>
              <a:rPr lang="en-US" altLang="ko-KR" dirty="0" err="1" smtClean="0"/>
              <a:t>Goodput</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51</a:t>
            </a:fld>
            <a:endParaRPr lang="en-US" altLang="ko-KR"/>
          </a:p>
        </p:txBody>
      </p:sp>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204" y="1556792"/>
            <a:ext cx="5463679" cy="4091671"/>
          </a:xfrm>
          <a:prstGeom prst="rect">
            <a:avLst/>
          </a:prstGeom>
        </p:spPr>
      </p:pic>
      <p:sp>
        <p:nvSpPr>
          <p:cNvPr id="8" name="TextBox 7"/>
          <p:cNvSpPr txBox="1"/>
          <p:nvPr/>
        </p:nvSpPr>
        <p:spPr>
          <a:xfrm>
            <a:off x="1835696" y="5873061"/>
            <a:ext cx="3229372" cy="369332"/>
          </a:xfrm>
          <a:prstGeom prst="rect">
            <a:avLst/>
          </a:prstGeom>
          <a:noFill/>
        </p:spPr>
        <p:txBody>
          <a:bodyPr wrap="square" rtlCol="0">
            <a:spAutoFit/>
          </a:bodyPr>
          <a:lstStyle/>
          <a:p>
            <a:r>
              <a:rPr lang="en-US" altLang="ko-KR" dirty="0" smtClean="0"/>
              <a:t>&lt;Multi-Hop Scenario&gt;</a:t>
            </a:r>
            <a:endParaRPr lang="ko-KR" altLang="en-US" dirty="0"/>
          </a:p>
        </p:txBody>
      </p:sp>
      <p:sp>
        <p:nvSpPr>
          <p:cNvPr id="6" name="TextBox 5"/>
          <p:cNvSpPr txBox="1"/>
          <p:nvPr/>
        </p:nvSpPr>
        <p:spPr>
          <a:xfrm>
            <a:off x="5220072" y="2060848"/>
            <a:ext cx="3730508" cy="2031325"/>
          </a:xfrm>
          <a:prstGeom prst="rect">
            <a:avLst/>
          </a:prstGeom>
          <a:noFill/>
        </p:spPr>
        <p:txBody>
          <a:bodyPr wrap="none" rtlCol="0">
            <a:spAutoFit/>
          </a:bodyPr>
          <a:lstStyle/>
          <a:p>
            <a:pPr marL="285750" indent="-285750" algn="just">
              <a:buFont typeface="Wingdings" panose="05000000000000000000" pitchFamily="2" charset="2"/>
              <a:buChar char="à"/>
            </a:pPr>
            <a:r>
              <a:rPr lang="en-US" altLang="ko-KR" dirty="0" smtClean="0">
                <a:sym typeface="Wingdings" panose="05000000000000000000" pitchFamily="2" charset="2"/>
              </a:rPr>
              <a:t>In the multi-hop scenario, the</a:t>
            </a:r>
            <a:br>
              <a:rPr lang="en-US" altLang="ko-KR" dirty="0" smtClean="0">
                <a:sym typeface="Wingdings" panose="05000000000000000000" pitchFamily="2" charset="2"/>
              </a:rPr>
            </a:br>
            <a:r>
              <a:rPr lang="en-US" altLang="ko-KR" dirty="0" smtClean="0">
                <a:sym typeface="Wingdings" panose="05000000000000000000" pitchFamily="2" charset="2"/>
              </a:rPr>
              <a:t>result also similar with previous </a:t>
            </a:r>
            <a:br>
              <a:rPr lang="en-US" altLang="ko-KR" dirty="0" smtClean="0">
                <a:sym typeface="Wingdings" panose="05000000000000000000" pitchFamily="2" charset="2"/>
              </a:rPr>
            </a:br>
            <a:r>
              <a:rPr lang="en-US" altLang="ko-KR" dirty="0" smtClean="0">
                <a:sym typeface="Wingdings" panose="05000000000000000000" pitchFamily="2" charset="2"/>
              </a:rPr>
              <a:t>simulation result.</a:t>
            </a:r>
            <a:br>
              <a:rPr lang="en-US" altLang="ko-KR" dirty="0" smtClean="0">
                <a:sym typeface="Wingdings" panose="05000000000000000000" pitchFamily="2" charset="2"/>
              </a:rPr>
            </a:br>
            <a:r>
              <a:rPr lang="en-US" altLang="ko-KR" dirty="0" smtClean="0">
                <a:sym typeface="Wingdings" panose="05000000000000000000" pitchFamily="2" charset="2"/>
              </a:rPr>
              <a:t> </a:t>
            </a:r>
          </a:p>
          <a:p>
            <a:pPr algn="just"/>
            <a:endParaRPr lang="en-US" altLang="ko-KR" dirty="0" smtClean="0">
              <a:sym typeface="Wingdings" panose="05000000000000000000" pitchFamily="2" charset="2"/>
            </a:endParaRPr>
          </a:p>
          <a:p>
            <a:pPr algn="just"/>
            <a:endParaRPr lang="en-US" altLang="ko-KR" dirty="0">
              <a:sym typeface="Wingdings" panose="05000000000000000000" pitchFamily="2" charset="2"/>
            </a:endParaRPr>
          </a:p>
          <a:p>
            <a:pPr algn="just"/>
            <a:endParaRPr lang="en-US" altLang="ko-KR" dirty="0" smtClean="0">
              <a:sym typeface="Wingdings" panose="05000000000000000000" pitchFamily="2" charset="2"/>
            </a:endParaRPr>
          </a:p>
        </p:txBody>
      </p:sp>
    </p:spTree>
    <p:extLst>
      <p:ext uri="{BB962C8B-B14F-4D97-AF65-F5344CB8AC3E}">
        <p14:creationId xmlns:p14="http://schemas.microsoft.com/office/powerpoint/2010/main" val="246736938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Realistic Scenario – </a:t>
            </a:r>
            <a:r>
              <a:rPr lang="en-US" altLang="ko-KR" dirty="0" err="1" smtClean="0"/>
              <a:t>Goodput</a:t>
            </a:r>
            <a:r>
              <a:rPr lang="en-US" altLang="ko-KR" dirty="0" smtClean="0"/>
              <a:t> (x-axis: inter arrival rate)  </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52</a:t>
            </a:fld>
            <a:endParaRPr lang="en-US" altLang="ko-KR"/>
          </a:p>
        </p:txBody>
      </p:sp>
      <p:sp>
        <p:nvSpPr>
          <p:cNvPr id="10" name="TextBox 9"/>
          <p:cNvSpPr txBox="1"/>
          <p:nvPr/>
        </p:nvSpPr>
        <p:spPr>
          <a:xfrm>
            <a:off x="1306873" y="5877272"/>
            <a:ext cx="3229372" cy="369332"/>
          </a:xfrm>
          <a:prstGeom prst="rect">
            <a:avLst/>
          </a:prstGeom>
          <a:noFill/>
        </p:spPr>
        <p:txBody>
          <a:bodyPr wrap="square" rtlCol="0">
            <a:spAutoFit/>
          </a:bodyPr>
          <a:lstStyle/>
          <a:p>
            <a:r>
              <a:rPr lang="en-US" altLang="ko-KR" dirty="0" smtClean="0"/>
              <a:t>&lt;Single-Hop Scenario&gt;</a:t>
            </a:r>
            <a:endParaRPr lang="ko-KR" altLang="en-US" dirty="0"/>
          </a:p>
        </p:txBody>
      </p:sp>
      <p:pic>
        <p:nvPicPr>
          <p:cNvPr id="13" name="그림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73" y="1741910"/>
            <a:ext cx="5425868" cy="4063354"/>
          </a:xfrm>
          <a:prstGeom prst="rect">
            <a:avLst/>
          </a:prstGeom>
        </p:spPr>
      </p:pic>
      <p:sp>
        <p:nvSpPr>
          <p:cNvPr id="14" name="TextBox 13"/>
          <p:cNvSpPr txBox="1"/>
          <p:nvPr/>
        </p:nvSpPr>
        <p:spPr>
          <a:xfrm>
            <a:off x="542263" y="1586423"/>
            <a:ext cx="2159630" cy="369332"/>
          </a:xfrm>
          <a:prstGeom prst="rect">
            <a:avLst/>
          </a:prstGeom>
          <a:noFill/>
        </p:spPr>
        <p:txBody>
          <a:bodyPr wrap="none" rtlCol="0">
            <a:spAutoFit/>
          </a:bodyPr>
          <a:lstStyle/>
          <a:p>
            <a:r>
              <a:rPr lang="en-US" altLang="ko-KR" dirty="0" smtClean="0"/>
              <a:t># of</a:t>
            </a:r>
            <a:r>
              <a:rPr lang="ko-KR" altLang="en-US" dirty="0"/>
              <a:t> </a:t>
            </a:r>
            <a:r>
              <a:rPr lang="en-US" altLang="ko-KR" dirty="0" smtClean="0"/>
              <a:t>Transmitters: 8</a:t>
            </a:r>
            <a:endParaRPr lang="ko-KR" altLang="en-US" dirty="0"/>
          </a:p>
        </p:txBody>
      </p:sp>
      <p:sp>
        <p:nvSpPr>
          <p:cNvPr id="7" name="TextBox 6"/>
          <p:cNvSpPr txBox="1"/>
          <p:nvPr/>
        </p:nvSpPr>
        <p:spPr>
          <a:xfrm>
            <a:off x="4875213" y="2082925"/>
            <a:ext cx="4435830" cy="2308324"/>
          </a:xfrm>
          <a:prstGeom prst="rect">
            <a:avLst/>
          </a:prstGeom>
          <a:noFill/>
        </p:spPr>
        <p:txBody>
          <a:bodyPr wrap="none" rtlCol="0">
            <a:spAutoFit/>
          </a:bodyPr>
          <a:lstStyle/>
          <a:p>
            <a:pPr marL="285750" indent="-285750" algn="just">
              <a:buFont typeface="Wingdings" panose="05000000000000000000" pitchFamily="2" charset="2"/>
              <a:buChar char="à"/>
            </a:pPr>
            <a:r>
              <a:rPr lang="en-US" altLang="ko-KR" dirty="0" smtClean="0">
                <a:sym typeface="Wingdings" panose="05000000000000000000" pitchFamily="2" charset="2"/>
              </a:rPr>
              <a:t>As we expected the </a:t>
            </a:r>
            <a:r>
              <a:rPr lang="en-US" altLang="ko-KR" dirty="0" err="1" smtClean="0">
                <a:sym typeface="Wingdings" panose="05000000000000000000" pitchFamily="2" charset="2"/>
              </a:rPr>
              <a:t>goodput</a:t>
            </a:r>
            <a:r>
              <a:rPr lang="en-US" altLang="ko-KR" dirty="0" smtClean="0">
                <a:sym typeface="Wingdings" panose="05000000000000000000" pitchFamily="2" charset="2"/>
              </a:rPr>
              <a:t> increases</a:t>
            </a:r>
          </a:p>
          <a:p>
            <a:pPr algn="just"/>
            <a:r>
              <a:rPr lang="en-US" altLang="ko-KR" dirty="0">
                <a:sym typeface="Wingdings" panose="05000000000000000000" pitchFamily="2" charset="2"/>
              </a:rPr>
              <a:t> </a:t>
            </a:r>
            <a:r>
              <a:rPr lang="en-US" altLang="ko-KR" dirty="0" smtClean="0">
                <a:sym typeface="Wingdings" panose="05000000000000000000" pitchFamily="2" charset="2"/>
              </a:rPr>
              <a:t>   as the inter arrival rate increases.</a:t>
            </a:r>
          </a:p>
          <a:p>
            <a:pPr algn="just"/>
            <a:endParaRPr lang="en-US" altLang="ko-KR" dirty="0">
              <a:sym typeface="Wingdings" panose="05000000000000000000" pitchFamily="2" charset="2"/>
            </a:endParaRPr>
          </a:p>
          <a:p>
            <a:pPr algn="just"/>
            <a:r>
              <a:rPr lang="en-US" altLang="ko-KR" dirty="0" smtClean="0">
                <a:sym typeface="Wingdings" panose="05000000000000000000" pitchFamily="2" charset="2"/>
              </a:rPr>
              <a:t> Since high inter arrival rate generates</a:t>
            </a:r>
            <a:br>
              <a:rPr lang="en-US" altLang="ko-KR" dirty="0" smtClean="0">
                <a:sym typeface="Wingdings" panose="05000000000000000000" pitchFamily="2" charset="2"/>
              </a:rPr>
            </a:br>
            <a:r>
              <a:rPr lang="en-US" altLang="ko-KR" dirty="0" smtClean="0">
                <a:sym typeface="Wingdings" panose="05000000000000000000" pitchFamily="2" charset="2"/>
              </a:rPr>
              <a:t>    more traffic loads.</a:t>
            </a:r>
          </a:p>
          <a:p>
            <a:pPr algn="just"/>
            <a:endParaRPr lang="en-US" altLang="ko-KR" dirty="0" smtClean="0">
              <a:sym typeface="Wingdings" panose="05000000000000000000" pitchFamily="2" charset="2"/>
            </a:endParaRPr>
          </a:p>
          <a:p>
            <a:pPr algn="just"/>
            <a:endParaRPr lang="en-US" altLang="ko-KR" dirty="0">
              <a:sym typeface="Wingdings" panose="05000000000000000000" pitchFamily="2" charset="2"/>
            </a:endParaRPr>
          </a:p>
          <a:p>
            <a:pPr algn="just"/>
            <a:endParaRPr lang="en-US" altLang="ko-KR" dirty="0" smtClean="0">
              <a:sym typeface="Wingdings" panose="05000000000000000000" pitchFamily="2" charset="2"/>
            </a:endParaRPr>
          </a:p>
        </p:txBody>
      </p:sp>
    </p:spTree>
    <p:extLst>
      <p:ext uri="{BB962C8B-B14F-4D97-AF65-F5344CB8AC3E}">
        <p14:creationId xmlns:p14="http://schemas.microsoft.com/office/powerpoint/2010/main" val="424062880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Realistic Scenario – </a:t>
            </a:r>
            <a:r>
              <a:rPr lang="en-US" altLang="ko-KR" dirty="0" err="1" smtClean="0"/>
              <a:t>Goodput</a:t>
            </a:r>
            <a:r>
              <a:rPr lang="en-US" altLang="ko-KR" dirty="0" smtClean="0"/>
              <a:t> (x-axis: inter arrival rate) </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53</a:t>
            </a:fld>
            <a:endParaRPr lang="en-US" altLang="ko-KR"/>
          </a:p>
        </p:txBody>
      </p:sp>
      <p:sp>
        <p:nvSpPr>
          <p:cNvPr id="11" name="TextBox 10"/>
          <p:cNvSpPr txBox="1"/>
          <p:nvPr/>
        </p:nvSpPr>
        <p:spPr>
          <a:xfrm>
            <a:off x="1570883" y="5952034"/>
            <a:ext cx="3229372" cy="369332"/>
          </a:xfrm>
          <a:prstGeom prst="rect">
            <a:avLst/>
          </a:prstGeom>
          <a:noFill/>
        </p:spPr>
        <p:txBody>
          <a:bodyPr wrap="square" rtlCol="0">
            <a:spAutoFit/>
          </a:bodyPr>
          <a:lstStyle/>
          <a:p>
            <a:r>
              <a:rPr lang="en-US" altLang="ko-KR" dirty="0" smtClean="0"/>
              <a:t>&lt;Multi-Hop Scenario&gt;</a:t>
            </a:r>
            <a:endParaRPr lang="ko-KR" altLang="en-US" dirty="0"/>
          </a:p>
        </p:txBody>
      </p:sp>
      <p:pic>
        <p:nvPicPr>
          <p:cNvPr id="12" name="그림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1775570"/>
            <a:ext cx="5323468" cy="3986668"/>
          </a:xfrm>
          <a:prstGeom prst="rect">
            <a:avLst/>
          </a:prstGeom>
        </p:spPr>
      </p:pic>
      <p:sp>
        <p:nvSpPr>
          <p:cNvPr id="8" name="TextBox 7"/>
          <p:cNvSpPr txBox="1"/>
          <p:nvPr/>
        </p:nvSpPr>
        <p:spPr>
          <a:xfrm>
            <a:off x="828194" y="1657782"/>
            <a:ext cx="2159630" cy="369332"/>
          </a:xfrm>
          <a:prstGeom prst="rect">
            <a:avLst/>
          </a:prstGeom>
          <a:noFill/>
        </p:spPr>
        <p:txBody>
          <a:bodyPr wrap="none" rtlCol="0">
            <a:spAutoFit/>
          </a:bodyPr>
          <a:lstStyle/>
          <a:p>
            <a:r>
              <a:rPr lang="en-US" altLang="ko-KR" dirty="0" smtClean="0"/>
              <a:t># of</a:t>
            </a:r>
            <a:r>
              <a:rPr lang="ko-KR" altLang="en-US" dirty="0"/>
              <a:t> </a:t>
            </a:r>
            <a:r>
              <a:rPr lang="en-US" altLang="ko-KR" dirty="0" smtClean="0"/>
              <a:t>Transmitters: 8</a:t>
            </a:r>
            <a:endParaRPr lang="ko-KR" altLang="en-US" dirty="0"/>
          </a:p>
        </p:txBody>
      </p:sp>
      <p:sp>
        <p:nvSpPr>
          <p:cNvPr id="3" name="TextBox 2"/>
          <p:cNvSpPr txBox="1"/>
          <p:nvPr/>
        </p:nvSpPr>
        <p:spPr>
          <a:xfrm>
            <a:off x="5148064" y="2420888"/>
            <a:ext cx="3642985" cy="923330"/>
          </a:xfrm>
          <a:prstGeom prst="rect">
            <a:avLst/>
          </a:prstGeom>
          <a:noFill/>
        </p:spPr>
        <p:txBody>
          <a:bodyPr wrap="none" rtlCol="0">
            <a:spAutoFit/>
          </a:bodyPr>
          <a:lstStyle/>
          <a:p>
            <a:r>
              <a:rPr lang="en-US" altLang="ko-KR" dirty="0" smtClean="0">
                <a:sym typeface="Wingdings" panose="05000000000000000000" pitchFamily="2" charset="2"/>
              </a:rPr>
              <a:t> Similar to single-hop scenario,</a:t>
            </a:r>
            <a:br>
              <a:rPr lang="en-US" altLang="ko-KR" dirty="0" smtClean="0">
                <a:sym typeface="Wingdings" panose="05000000000000000000" pitchFamily="2" charset="2"/>
              </a:rPr>
            </a:br>
            <a:r>
              <a:rPr lang="en-US" altLang="ko-KR" dirty="0" smtClean="0">
                <a:sym typeface="Wingdings" panose="05000000000000000000" pitchFamily="2" charset="2"/>
              </a:rPr>
              <a:t>    the </a:t>
            </a:r>
            <a:r>
              <a:rPr lang="en-US" altLang="ko-KR" dirty="0" err="1" smtClean="0">
                <a:sym typeface="Wingdings" panose="05000000000000000000" pitchFamily="2" charset="2"/>
              </a:rPr>
              <a:t>goodput</a:t>
            </a:r>
            <a:r>
              <a:rPr lang="en-US" altLang="ko-KR" dirty="0" smtClean="0">
                <a:sym typeface="Wingdings" panose="05000000000000000000" pitchFamily="2" charset="2"/>
              </a:rPr>
              <a:t> increases with the</a:t>
            </a:r>
            <a:br>
              <a:rPr lang="en-US" altLang="ko-KR" dirty="0" smtClean="0">
                <a:sym typeface="Wingdings" panose="05000000000000000000" pitchFamily="2" charset="2"/>
              </a:rPr>
            </a:br>
            <a:r>
              <a:rPr lang="en-US" altLang="ko-KR" dirty="0" smtClean="0">
                <a:sym typeface="Wingdings" panose="05000000000000000000" pitchFamily="2" charset="2"/>
              </a:rPr>
              <a:t>    inter arrival rate.</a:t>
            </a:r>
            <a:endParaRPr lang="ko-KR" altLang="en-US" dirty="0"/>
          </a:p>
        </p:txBody>
      </p:sp>
    </p:spTree>
    <p:extLst>
      <p:ext uri="{BB962C8B-B14F-4D97-AF65-F5344CB8AC3E}">
        <p14:creationId xmlns:p14="http://schemas.microsoft.com/office/powerpoint/2010/main" val="271344780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Realistic Scenario – </a:t>
            </a:r>
            <a:r>
              <a:rPr lang="en-US" altLang="ko-KR" dirty="0" smtClean="0"/>
              <a:t>Jain’s Fairness Index</a:t>
            </a:r>
            <a:endParaRPr lang="ko-KR" altLang="en-US" sz="32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54</a:t>
            </a:fld>
            <a:endParaRPr lang="en-US" altLang="ko-KR"/>
          </a:p>
        </p:txBody>
      </p:sp>
      <p:sp>
        <p:nvSpPr>
          <p:cNvPr id="9" name="TextBox 8"/>
          <p:cNvSpPr txBox="1"/>
          <p:nvPr/>
        </p:nvSpPr>
        <p:spPr>
          <a:xfrm>
            <a:off x="1638188" y="5877272"/>
            <a:ext cx="3229372" cy="369332"/>
          </a:xfrm>
          <a:prstGeom prst="rect">
            <a:avLst/>
          </a:prstGeom>
          <a:noFill/>
        </p:spPr>
        <p:txBody>
          <a:bodyPr wrap="square" rtlCol="0">
            <a:spAutoFit/>
          </a:bodyPr>
          <a:lstStyle/>
          <a:p>
            <a:r>
              <a:rPr lang="en-US" altLang="ko-KR" dirty="0" smtClean="0"/>
              <a:t>&lt;Single-Hop Scenario&gt;</a:t>
            </a:r>
            <a:endParaRPr lang="ko-KR" altLang="en-US" dirty="0"/>
          </a:p>
        </p:txBody>
      </p:sp>
      <p:pic>
        <p:nvPicPr>
          <p:cNvPr id="6" name="그림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68211"/>
            <a:ext cx="5581962" cy="4180251"/>
          </a:xfrm>
          <a:prstGeom prst="rect">
            <a:avLst/>
          </a:prstGeom>
        </p:spPr>
      </p:pic>
      <p:sp>
        <p:nvSpPr>
          <p:cNvPr id="3" name="TextBox 2"/>
          <p:cNvSpPr txBox="1"/>
          <p:nvPr/>
        </p:nvSpPr>
        <p:spPr>
          <a:xfrm>
            <a:off x="5220072" y="1916832"/>
            <a:ext cx="3770584" cy="646331"/>
          </a:xfrm>
          <a:prstGeom prst="rect">
            <a:avLst/>
          </a:prstGeom>
          <a:noFill/>
        </p:spPr>
        <p:txBody>
          <a:bodyPr wrap="none" rtlCol="0">
            <a:spAutoFit/>
          </a:bodyPr>
          <a:lstStyle/>
          <a:p>
            <a:r>
              <a:rPr lang="en-US" altLang="ko-KR" dirty="0" smtClean="0">
                <a:sym typeface="Wingdings" panose="05000000000000000000" pitchFamily="2" charset="2"/>
              </a:rPr>
              <a:t> Fairness also similar to previous</a:t>
            </a:r>
            <a:br>
              <a:rPr lang="en-US" altLang="ko-KR" dirty="0" smtClean="0">
                <a:sym typeface="Wingdings" panose="05000000000000000000" pitchFamily="2" charset="2"/>
              </a:rPr>
            </a:br>
            <a:r>
              <a:rPr lang="en-US" altLang="ko-KR" dirty="0" smtClean="0">
                <a:sym typeface="Wingdings" panose="05000000000000000000" pitchFamily="2" charset="2"/>
              </a:rPr>
              <a:t>    scenario.</a:t>
            </a:r>
            <a:endParaRPr lang="ko-KR" altLang="en-US" dirty="0"/>
          </a:p>
        </p:txBody>
      </p:sp>
    </p:spTree>
    <p:extLst>
      <p:ext uri="{BB962C8B-B14F-4D97-AF65-F5344CB8AC3E}">
        <p14:creationId xmlns:p14="http://schemas.microsoft.com/office/powerpoint/2010/main" val="388812234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Realistic Scenario – </a:t>
            </a:r>
            <a:r>
              <a:rPr lang="en-US" altLang="ko-KR" dirty="0" smtClean="0"/>
              <a:t>Jain’s Fairness Index</a:t>
            </a:r>
            <a:endParaRPr lang="ko-KR" altLang="en-US" sz="32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55</a:t>
            </a:fld>
            <a:endParaRPr lang="en-US" altLang="ko-KR"/>
          </a:p>
        </p:txBody>
      </p:sp>
      <p:sp>
        <p:nvSpPr>
          <p:cNvPr id="12" name="TextBox 11"/>
          <p:cNvSpPr txBox="1"/>
          <p:nvPr/>
        </p:nvSpPr>
        <p:spPr>
          <a:xfrm>
            <a:off x="1907704" y="5955672"/>
            <a:ext cx="3229372" cy="369332"/>
          </a:xfrm>
          <a:prstGeom prst="rect">
            <a:avLst/>
          </a:prstGeom>
          <a:noFill/>
        </p:spPr>
        <p:txBody>
          <a:bodyPr wrap="square" rtlCol="0">
            <a:spAutoFit/>
          </a:bodyPr>
          <a:lstStyle/>
          <a:p>
            <a:r>
              <a:rPr lang="en-US" altLang="ko-KR" dirty="0" smtClean="0"/>
              <a:t>&lt;Multi-Hop Scenario&gt;</a:t>
            </a:r>
            <a:endParaRPr lang="ko-KR" altLang="en-US" dirty="0"/>
          </a:p>
        </p:txBody>
      </p:sp>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12776"/>
            <a:ext cx="5865366" cy="4392488"/>
          </a:xfrm>
          <a:prstGeom prst="rect">
            <a:avLst/>
          </a:prstGeom>
        </p:spPr>
      </p:pic>
      <p:sp>
        <p:nvSpPr>
          <p:cNvPr id="6" name="TextBox 5"/>
          <p:cNvSpPr txBox="1"/>
          <p:nvPr/>
        </p:nvSpPr>
        <p:spPr>
          <a:xfrm>
            <a:off x="5375783" y="1916832"/>
            <a:ext cx="3770584" cy="646331"/>
          </a:xfrm>
          <a:prstGeom prst="rect">
            <a:avLst/>
          </a:prstGeom>
          <a:noFill/>
        </p:spPr>
        <p:txBody>
          <a:bodyPr wrap="none" rtlCol="0">
            <a:spAutoFit/>
          </a:bodyPr>
          <a:lstStyle/>
          <a:p>
            <a:r>
              <a:rPr lang="en-US" altLang="ko-KR" dirty="0" smtClean="0">
                <a:sym typeface="Wingdings" panose="05000000000000000000" pitchFamily="2" charset="2"/>
              </a:rPr>
              <a:t> Fairness also similar to previous</a:t>
            </a:r>
            <a:br>
              <a:rPr lang="en-US" altLang="ko-KR" dirty="0" smtClean="0">
                <a:sym typeface="Wingdings" panose="05000000000000000000" pitchFamily="2" charset="2"/>
              </a:rPr>
            </a:br>
            <a:r>
              <a:rPr lang="en-US" altLang="ko-KR" dirty="0" smtClean="0">
                <a:sym typeface="Wingdings" panose="05000000000000000000" pitchFamily="2" charset="2"/>
              </a:rPr>
              <a:t>    scenario.</a:t>
            </a:r>
            <a:endParaRPr lang="ko-KR" altLang="en-US" dirty="0"/>
          </a:p>
        </p:txBody>
      </p:sp>
    </p:spTree>
    <p:extLst>
      <p:ext uri="{BB962C8B-B14F-4D97-AF65-F5344CB8AC3E}">
        <p14:creationId xmlns:p14="http://schemas.microsoft.com/office/powerpoint/2010/main" val="69072134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Realistic Scenario – </a:t>
            </a:r>
            <a:r>
              <a:rPr lang="en-US" altLang="ko-KR" dirty="0" smtClean="0"/>
              <a:t>Average Group Joining Time</a:t>
            </a:r>
            <a:endParaRPr lang="ko-KR" altLang="en-US" sz="32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56</a:t>
            </a:fld>
            <a:endParaRPr lang="en-US" altLang="ko-KR"/>
          </a:p>
        </p:txBody>
      </p:sp>
      <p:sp>
        <p:nvSpPr>
          <p:cNvPr id="12" name="TextBox 11"/>
          <p:cNvSpPr txBox="1"/>
          <p:nvPr/>
        </p:nvSpPr>
        <p:spPr>
          <a:xfrm>
            <a:off x="1645024" y="5949280"/>
            <a:ext cx="3229372" cy="369332"/>
          </a:xfrm>
          <a:prstGeom prst="rect">
            <a:avLst/>
          </a:prstGeom>
          <a:noFill/>
        </p:spPr>
        <p:txBody>
          <a:bodyPr wrap="square" rtlCol="0">
            <a:spAutoFit/>
          </a:bodyPr>
          <a:lstStyle/>
          <a:p>
            <a:r>
              <a:rPr lang="en-US" altLang="ko-KR" dirty="0" smtClean="0"/>
              <a:t>&lt;Single-Hop Scenario&gt;</a:t>
            </a:r>
            <a:endParaRPr lang="ko-KR" altLang="en-US" dirty="0"/>
          </a:p>
        </p:txBody>
      </p:sp>
      <p:pic>
        <p:nvPicPr>
          <p:cNvPr id="15" name="그림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09" y="1726588"/>
            <a:ext cx="5638634" cy="4222692"/>
          </a:xfrm>
          <a:prstGeom prst="rect">
            <a:avLst/>
          </a:prstGeom>
        </p:spPr>
      </p:pic>
      <p:sp>
        <p:nvSpPr>
          <p:cNvPr id="6" name="TextBox 5"/>
          <p:cNvSpPr txBox="1"/>
          <p:nvPr/>
        </p:nvSpPr>
        <p:spPr>
          <a:xfrm>
            <a:off x="5076056" y="2132856"/>
            <a:ext cx="4356321" cy="369332"/>
          </a:xfrm>
          <a:prstGeom prst="rect">
            <a:avLst/>
          </a:prstGeom>
          <a:noFill/>
        </p:spPr>
        <p:txBody>
          <a:bodyPr wrap="none" rtlCol="0">
            <a:spAutoFit/>
          </a:bodyPr>
          <a:lstStyle/>
          <a:p>
            <a:r>
              <a:rPr lang="en-US" altLang="ko-KR" dirty="0" smtClean="0">
                <a:sym typeface="Wingdings" panose="05000000000000000000" pitchFamily="2" charset="2"/>
              </a:rPr>
              <a:t> The group joining time is 4.5 seconds,</a:t>
            </a:r>
            <a:endParaRPr lang="ko-KR" altLang="en-US" dirty="0"/>
          </a:p>
        </p:txBody>
      </p:sp>
    </p:spTree>
    <p:extLst>
      <p:ext uri="{BB962C8B-B14F-4D97-AF65-F5344CB8AC3E}">
        <p14:creationId xmlns:p14="http://schemas.microsoft.com/office/powerpoint/2010/main" val="113890853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Realistic Scenario – </a:t>
            </a:r>
            <a:r>
              <a:rPr lang="en-US" altLang="ko-KR" dirty="0" smtClean="0"/>
              <a:t>Average Group Joining Time</a:t>
            </a:r>
            <a:endParaRPr lang="ko-KR" altLang="en-US" sz="32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57</a:t>
            </a:fld>
            <a:endParaRPr lang="en-US" altLang="ko-KR"/>
          </a:p>
        </p:txBody>
      </p:sp>
      <p:sp>
        <p:nvSpPr>
          <p:cNvPr id="13" name="TextBox 12"/>
          <p:cNvSpPr txBox="1"/>
          <p:nvPr/>
        </p:nvSpPr>
        <p:spPr>
          <a:xfrm>
            <a:off x="2051720" y="5863778"/>
            <a:ext cx="3229372" cy="369332"/>
          </a:xfrm>
          <a:prstGeom prst="rect">
            <a:avLst/>
          </a:prstGeom>
          <a:noFill/>
        </p:spPr>
        <p:txBody>
          <a:bodyPr wrap="square" rtlCol="0">
            <a:spAutoFit/>
          </a:bodyPr>
          <a:lstStyle/>
          <a:p>
            <a:r>
              <a:rPr lang="en-US" altLang="ko-KR" dirty="0" smtClean="0"/>
              <a:t>&lt;Multi-Hop Scenario&gt;</a:t>
            </a:r>
            <a:endParaRPr lang="ko-KR" altLang="en-US" dirty="0"/>
          </a:p>
        </p:txBody>
      </p:sp>
      <p:pic>
        <p:nvPicPr>
          <p:cNvPr id="14" name="그림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726" y="1583948"/>
            <a:ext cx="5732950" cy="4293324"/>
          </a:xfrm>
          <a:prstGeom prst="rect">
            <a:avLst/>
          </a:prstGeom>
        </p:spPr>
      </p:pic>
    </p:spTree>
    <p:extLst>
      <p:ext uri="{BB962C8B-B14F-4D97-AF65-F5344CB8AC3E}">
        <p14:creationId xmlns:p14="http://schemas.microsoft.com/office/powerpoint/2010/main" val="273480023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58</a:t>
            </a:fld>
            <a:endParaRPr lang="en-US" altLang="ko-KR"/>
          </a:p>
        </p:txBody>
      </p:sp>
      <p:sp>
        <p:nvSpPr>
          <p:cNvPr id="5" name="Rectangle 2"/>
          <p:cNvSpPr txBox="1">
            <a:spLocks noChangeArrowheads="1"/>
          </p:cNvSpPr>
          <p:nvPr/>
        </p:nvSpPr>
        <p:spPr>
          <a:xfrm>
            <a:off x="1042988" y="1989138"/>
            <a:ext cx="7072312" cy="2663998"/>
          </a:xfrm>
          <a:prstGeom prst="rect">
            <a:avLst/>
          </a:prstGeom>
        </p:spPr>
        <p:txBody>
          <a:bodyPr/>
          <a:lst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altLang="ko-KR" sz="4000" b="1" kern="0" dirty="0" smtClean="0"/>
              <a:t>Security Mechanism for PAC</a:t>
            </a:r>
          </a:p>
        </p:txBody>
      </p:sp>
    </p:spTree>
    <p:extLst>
      <p:ext uri="{BB962C8B-B14F-4D97-AF65-F5344CB8AC3E}">
        <p14:creationId xmlns:p14="http://schemas.microsoft.com/office/powerpoint/2010/main" val="192943348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Security Mechanism Summary (1/2)</a:t>
            </a:r>
            <a:endParaRPr lang="ko-KR" altLang="en-US" dirty="0"/>
          </a:p>
        </p:txBody>
      </p:sp>
      <p:sp>
        <p:nvSpPr>
          <p:cNvPr id="3" name="내용 개체 틀 2"/>
          <p:cNvSpPr>
            <a:spLocks noGrp="1"/>
          </p:cNvSpPr>
          <p:nvPr>
            <p:ph idx="1"/>
          </p:nvPr>
        </p:nvSpPr>
        <p:spPr/>
        <p:txBody>
          <a:bodyPr/>
          <a:lstStyle/>
          <a:p>
            <a:r>
              <a:rPr lang="en-US" altLang="ko-KR" dirty="0" smtClean="0"/>
              <a:t>Three </a:t>
            </a:r>
            <a:r>
              <a:rPr lang="en-US" altLang="ko-KR" smtClean="0"/>
              <a:t>security modes</a:t>
            </a:r>
            <a:endParaRPr lang="en-US" altLang="ko-KR" dirty="0" smtClean="0"/>
          </a:p>
          <a:p>
            <a:pPr lvl="1"/>
            <a:r>
              <a:rPr lang="en-US" altLang="ko-KR" dirty="0" smtClean="0"/>
              <a:t>Non-security mode</a:t>
            </a:r>
          </a:p>
          <a:p>
            <a:pPr lvl="1"/>
            <a:r>
              <a:rPr lang="en-US" altLang="ko-KR" dirty="0" smtClean="0"/>
              <a:t>Service level enforced security mode</a:t>
            </a:r>
          </a:p>
          <a:p>
            <a:pPr lvl="2"/>
            <a:r>
              <a:rPr lang="en-US" altLang="ko-KR" dirty="0" smtClean="0"/>
              <a:t>Optional authentication, authorization, encryption</a:t>
            </a:r>
          </a:p>
          <a:p>
            <a:pPr lvl="1"/>
            <a:r>
              <a:rPr lang="en-US" altLang="ko-KR" dirty="0" smtClean="0"/>
              <a:t>Link level enforced security mode</a:t>
            </a:r>
          </a:p>
          <a:p>
            <a:pPr lvl="2"/>
            <a:r>
              <a:rPr lang="en-US" altLang="ko-KR" dirty="0" smtClean="0"/>
              <a:t>Mandatory authentication, authorization, encryption</a:t>
            </a:r>
          </a:p>
          <a:p>
            <a:pPr marL="857250" lvl="2" indent="0">
              <a:buNone/>
            </a:pPr>
            <a:endParaRPr lang="en-US" altLang="ko-KR"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59</a:t>
            </a:fld>
            <a:endParaRPr lang="en-US" altLang="ko-KR"/>
          </a:p>
        </p:txBody>
      </p:sp>
    </p:spTree>
    <p:extLst>
      <p:ext uri="{BB962C8B-B14F-4D97-AF65-F5344CB8AC3E}">
        <p14:creationId xmlns:p14="http://schemas.microsoft.com/office/powerpoint/2010/main" val="4206081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of the Pre-proposal (1/3)</a:t>
            </a:r>
            <a:endParaRPr lang="ko-KR" altLang="en-US" dirty="0"/>
          </a:p>
        </p:txBody>
      </p:sp>
      <p:sp>
        <p:nvSpPr>
          <p:cNvPr id="3" name="내용 개체 틀 2"/>
          <p:cNvSpPr>
            <a:spLocks noGrp="1"/>
          </p:cNvSpPr>
          <p:nvPr>
            <p:ph idx="1"/>
          </p:nvPr>
        </p:nvSpPr>
        <p:spPr/>
        <p:txBody>
          <a:bodyPr/>
          <a:lstStyle/>
          <a:p>
            <a:r>
              <a:rPr lang="en-US" altLang="ko-KR" sz="1800" dirty="0" smtClean="0"/>
              <a:t>Finding/Joining/Leaving Multicast Group</a:t>
            </a:r>
            <a:endParaRPr lang="en-US" altLang="ko-KR" sz="1800" dirty="0"/>
          </a:p>
          <a:p>
            <a:pPr lvl="1"/>
            <a:r>
              <a:rPr lang="en-US" altLang="ko-KR" sz="1800" dirty="0" smtClean="0"/>
              <a:t>By using ACF/ARCF, each PD can find the group and join the multicast group.</a:t>
            </a:r>
          </a:p>
          <a:p>
            <a:pPr lvl="1"/>
            <a:r>
              <a:rPr lang="en-US" altLang="ko-KR" sz="1800" dirty="0" smtClean="0"/>
              <a:t>After join the group, PD creates the device group ID for multicast.</a:t>
            </a:r>
          </a:p>
          <a:p>
            <a:pPr lvl="1"/>
            <a:r>
              <a:rPr lang="en-US" altLang="ko-KR" sz="1800" dirty="0" smtClean="0"/>
              <a:t>If a PD wants to leave the group, it updates its routing table and multicasts MGNF to its group members.</a:t>
            </a:r>
          </a:p>
          <a:p>
            <a:pPr marL="457200" lvl="1" indent="0">
              <a:buNone/>
            </a:pPr>
            <a:endParaRPr lang="en-US" altLang="ko-KR" sz="1800" dirty="0" smtClean="0"/>
          </a:p>
          <a:p>
            <a:r>
              <a:rPr lang="en-US" altLang="ko-KR" sz="1800" dirty="0" smtClean="0"/>
              <a:t>Multicast Group Notification Frame</a:t>
            </a:r>
          </a:p>
          <a:p>
            <a:pPr lvl="1"/>
            <a:r>
              <a:rPr lang="en-US" altLang="ko-KR" sz="1800" dirty="0" smtClean="0"/>
              <a:t>It used for 1) </a:t>
            </a:r>
            <a:r>
              <a:rPr lang="en-US" altLang="ko-KR" sz="1800" dirty="0"/>
              <a:t>Limiting duplicate </a:t>
            </a:r>
            <a:r>
              <a:rPr lang="en-US" altLang="ko-KR" sz="1800" dirty="0" smtClean="0"/>
              <a:t>ARCF, 2) </a:t>
            </a:r>
            <a:r>
              <a:rPr lang="en-US" altLang="ko-KR" sz="1800" dirty="0"/>
              <a:t>Management </a:t>
            </a:r>
            <a:r>
              <a:rPr lang="en-US" altLang="ko-KR" sz="1800" dirty="0" smtClean="0"/>
              <a:t>of </a:t>
            </a:r>
            <a:r>
              <a:rPr lang="en-US" altLang="ko-KR" sz="1800" dirty="0"/>
              <a:t>routing </a:t>
            </a:r>
            <a:r>
              <a:rPr lang="en-US" altLang="ko-KR" sz="1800" dirty="0" smtClean="0"/>
              <a:t>table, 3) </a:t>
            </a:r>
            <a:r>
              <a:rPr lang="en-US" altLang="ko-KR" sz="1800" dirty="0"/>
              <a:t>Notifying leaving multicast </a:t>
            </a:r>
            <a:r>
              <a:rPr lang="en-US" altLang="ko-KR" sz="1800" dirty="0" smtClean="0"/>
              <a:t>group, 4) </a:t>
            </a:r>
            <a:r>
              <a:rPr lang="en-US" altLang="ko-KR" sz="1800" dirty="0" smtClean="0">
                <a:sym typeface="Wingdings" pitchFamily="2" charset="2"/>
              </a:rPr>
              <a:t>Device </a:t>
            </a:r>
            <a:r>
              <a:rPr lang="en-US" altLang="ko-KR" sz="1800" dirty="0">
                <a:sym typeface="Wingdings" pitchFamily="2" charset="2"/>
              </a:rPr>
              <a:t>group ID </a:t>
            </a:r>
            <a:r>
              <a:rPr lang="en-US" altLang="ko-KR" sz="1800" dirty="0" smtClean="0">
                <a:sym typeface="Wingdings" pitchFamily="2" charset="2"/>
              </a:rPr>
              <a:t>creation, 5) </a:t>
            </a:r>
            <a:r>
              <a:rPr lang="en-US" altLang="ko-KR" sz="1800" dirty="0">
                <a:sym typeface="Wingdings" pitchFamily="2" charset="2"/>
              </a:rPr>
              <a:t>Request for unicast </a:t>
            </a:r>
            <a:r>
              <a:rPr lang="en-US" altLang="ko-KR" sz="1800" dirty="0" smtClean="0">
                <a:sym typeface="Wingdings" pitchFamily="2" charset="2"/>
              </a:rPr>
              <a:t>routing, 6)</a:t>
            </a:r>
            <a:r>
              <a:rPr lang="en-US" altLang="ko-KR" sz="1800" dirty="0">
                <a:sym typeface="Wingdings" pitchFamily="2" charset="2"/>
              </a:rPr>
              <a:t> Reply for unicast </a:t>
            </a:r>
            <a:r>
              <a:rPr lang="en-US" altLang="ko-KR" sz="1800" dirty="0" smtClean="0">
                <a:sym typeface="Wingdings" pitchFamily="2" charset="2"/>
              </a:rPr>
              <a:t>routing, 7) </a:t>
            </a:r>
            <a:r>
              <a:rPr lang="en-US" altLang="ko-KR" sz="1800" dirty="0">
                <a:sym typeface="Wingdings" pitchFamily="2" charset="2"/>
              </a:rPr>
              <a:t>Mobility </a:t>
            </a:r>
            <a:r>
              <a:rPr lang="en-US" altLang="ko-KR" sz="1800" dirty="0" smtClean="0">
                <a:sym typeface="Wingdings" pitchFamily="2" charset="2"/>
              </a:rPr>
              <a:t>support, 8) </a:t>
            </a:r>
            <a:r>
              <a:rPr lang="en-US" altLang="ko-KR" sz="1800" dirty="0">
                <a:sym typeface="Wingdings" pitchFamily="2" charset="2"/>
              </a:rPr>
              <a:t>Local </a:t>
            </a:r>
            <a:r>
              <a:rPr lang="en-US" altLang="ko-KR" sz="1800" dirty="0" smtClean="0">
                <a:sym typeface="Wingdings" pitchFamily="2" charset="2"/>
              </a:rPr>
              <a:t>repair, and 9) </a:t>
            </a:r>
            <a:r>
              <a:rPr lang="en-US" altLang="ko-KR" sz="1800" dirty="0">
                <a:sym typeface="Wingdings" pitchFamily="2" charset="2"/>
              </a:rPr>
              <a:t>Notification of removed routing </a:t>
            </a:r>
            <a:r>
              <a:rPr lang="en-US" altLang="ko-KR" sz="1800" dirty="0" smtClean="0">
                <a:sym typeface="Wingdings" pitchFamily="2" charset="2"/>
              </a:rPr>
              <a:t>entry</a:t>
            </a:r>
          </a:p>
          <a:p>
            <a:pPr lvl="1"/>
            <a:r>
              <a:rPr lang="en-US" altLang="ko-KR" sz="1800" dirty="0" smtClean="0">
                <a:sym typeface="Wingdings" pitchFamily="2" charset="2"/>
              </a:rPr>
              <a:t>In order to limit a larger number of MGNF transmission, United Multicast Address is used which unifies multiple different groups into a single one.</a:t>
            </a:r>
          </a:p>
          <a:p>
            <a:pPr lvl="1"/>
            <a:endParaRPr lang="en-US" altLang="ko-KR" sz="1800" dirty="0" smtClean="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6</a:t>
            </a:fld>
            <a:endParaRPr lang="en-US" altLang="ko-KR"/>
          </a:p>
        </p:txBody>
      </p:sp>
    </p:spTree>
    <p:extLst>
      <p:ext uri="{BB962C8B-B14F-4D97-AF65-F5344CB8AC3E}">
        <p14:creationId xmlns:p14="http://schemas.microsoft.com/office/powerpoint/2010/main" val="276786006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Security Mechanism Summary (2/2)</a:t>
            </a:r>
            <a:endParaRPr lang="ko-KR" altLang="en-US" dirty="0"/>
          </a:p>
        </p:txBody>
      </p:sp>
      <p:sp>
        <p:nvSpPr>
          <p:cNvPr id="3" name="내용 개체 틀 2"/>
          <p:cNvSpPr>
            <a:spLocks noGrp="1"/>
          </p:cNvSpPr>
          <p:nvPr>
            <p:ph idx="1"/>
          </p:nvPr>
        </p:nvSpPr>
        <p:spPr/>
        <p:txBody>
          <a:bodyPr/>
          <a:lstStyle/>
          <a:p>
            <a:r>
              <a:rPr lang="en-US" altLang="ko-KR" dirty="0" smtClean="0"/>
              <a:t>Authentication and Authorization</a:t>
            </a:r>
          </a:p>
          <a:p>
            <a:pPr lvl="1"/>
            <a:r>
              <a:rPr lang="en-US" altLang="ko-KR" dirty="0" err="1"/>
              <a:t>I</a:t>
            </a:r>
            <a:r>
              <a:rPr lang="en-US" altLang="ko-KR" dirty="0" err="1" smtClean="0"/>
              <a:t>nfrastructureless</a:t>
            </a:r>
            <a:r>
              <a:rPr lang="en-US" altLang="ko-KR" dirty="0" smtClean="0"/>
              <a:t> architecture</a:t>
            </a:r>
          </a:p>
          <a:p>
            <a:pPr lvl="2"/>
            <a:r>
              <a:rPr lang="en-US" altLang="ko-KR" dirty="0" smtClean="0"/>
              <a:t>Using </a:t>
            </a:r>
            <a:r>
              <a:rPr lang="en-US" altLang="ko-KR" dirty="0"/>
              <a:t>PIN (symmetric), or certificate (asymmetric) issued by the trusted third party</a:t>
            </a:r>
          </a:p>
          <a:p>
            <a:pPr lvl="1"/>
            <a:r>
              <a:rPr lang="en-US" altLang="ko-KR" dirty="0" smtClean="0"/>
              <a:t>Infrastructure architecture</a:t>
            </a:r>
          </a:p>
          <a:p>
            <a:pPr lvl="2"/>
            <a:r>
              <a:rPr lang="en-US" altLang="ko-KR" dirty="0"/>
              <a:t>Using master key (symmetric) issued by the AAA server, or certificate issued by the AAA server</a:t>
            </a:r>
          </a:p>
          <a:p>
            <a:pPr lvl="2"/>
            <a:r>
              <a:rPr lang="en-US" altLang="ko-KR" dirty="0" smtClean="0"/>
              <a:t>EAP(extensible authentication protocol)</a:t>
            </a:r>
          </a:p>
          <a:p>
            <a:pPr lvl="2"/>
            <a:endParaRPr lang="en-US" altLang="ko-KR" dirty="0"/>
          </a:p>
          <a:p>
            <a:r>
              <a:rPr lang="en-US" altLang="ko-KR" dirty="0" smtClean="0"/>
              <a:t>Key derivation and authentication protocols with security parameters</a:t>
            </a:r>
          </a:p>
          <a:p>
            <a:pPr lvl="1"/>
            <a:r>
              <a:rPr lang="en-US" altLang="ko-KR" dirty="0" smtClean="0"/>
              <a:t>Refer to the pre-proposal</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60</a:t>
            </a:fld>
            <a:endParaRPr lang="en-US" altLang="ko-KR"/>
          </a:p>
        </p:txBody>
      </p:sp>
    </p:spTree>
    <p:extLst>
      <p:ext uri="{BB962C8B-B14F-4D97-AF65-F5344CB8AC3E}">
        <p14:creationId xmlns:p14="http://schemas.microsoft.com/office/powerpoint/2010/main" val="39504193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a:t>
            </a:r>
            <a:r>
              <a:rPr lang="en-US" altLang="ko-KR" dirty="0"/>
              <a:t>of the </a:t>
            </a:r>
            <a:r>
              <a:rPr lang="en-US" altLang="ko-KR" dirty="0" smtClean="0"/>
              <a:t>Pre-proposal (2/3)</a:t>
            </a:r>
            <a:endParaRPr lang="ko-KR" altLang="en-US" dirty="0"/>
          </a:p>
        </p:txBody>
      </p:sp>
      <p:sp>
        <p:nvSpPr>
          <p:cNvPr id="3" name="내용 개체 틀 2"/>
          <p:cNvSpPr>
            <a:spLocks noGrp="1"/>
          </p:cNvSpPr>
          <p:nvPr>
            <p:ph idx="1"/>
          </p:nvPr>
        </p:nvSpPr>
        <p:spPr>
          <a:xfrm>
            <a:off x="685800" y="1477280"/>
            <a:ext cx="7772400" cy="4539208"/>
          </a:xfrm>
        </p:spPr>
        <p:txBody>
          <a:bodyPr/>
          <a:lstStyle/>
          <a:p>
            <a:r>
              <a:rPr lang="en-US" altLang="ko-KR" sz="1800" dirty="0" smtClean="0"/>
              <a:t>Routing Table Management</a:t>
            </a:r>
          </a:p>
          <a:p>
            <a:pPr lvl="1"/>
            <a:r>
              <a:rPr lang="en-US" altLang="ko-KR" sz="1800" dirty="0" smtClean="0"/>
              <a:t>Whenever a PD receives ACF or ARCF, a routing entry is created in its routing table.</a:t>
            </a:r>
          </a:p>
          <a:p>
            <a:pPr lvl="1"/>
            <a:r>
              <a:rPr lang="en-US" altLang="ko-KR" sz="1800" dirty="0" smtClean="0"/>
              <a:t>Also, routing table is updated by receiving MGNF.</a:t>
            </a:r>
          </a:p>
          <a:p>
            <a:pPr lvl="1"/>
            <a:r>
              <a:rPr lang="en-US" altLang="ko-KR" sz="1800" dirty="0" smtClean="0"/>
              <a:t>It is used for multicast data transmission and multi-hop data transmission.</a:t>
            </a:r>
          </a:p>
          <a:p>
            <a:pPr lvl="1"/>
            <a:r>
              <a:rPr lang="en-US" altLang="ko-KR" sz="1800" dirty="0" smtClean="0"/>
              <a:t>If the link is broken, a PD finds another route by using ACF/ARCF mechanism.</a:t>
            </a:r>
            <a:endParaRPr lang="en-US" altLang="ko-KR" sz="1800" dirty="0"/>
          </a:p>
          <a:p>
            <a:r>
              <a:rPr lang="en-US" altLang="ko-KR" sz="1800" dirty="0" smtClean="0"/>
              <a:t>Multicast Data Transmission</a:t>
            </a:r>
          </a:p>
          <a:p>
            <a:pPr lvl="1"/>
            <a:r>
              <a:rPr lang="en-US" altLang="ko-KR" sz="1800" dirty="0" smtClean="0"/>
              <a:t>If a PD received multicast data, it checks routing table and determines forward or not the data.</a:t>
            </a:r>
          </a:p>
          <a:p>
            <a:pPr lvl="1"/>
            <a:r>
              <a:rPr lang="en-US" altLang="ko-KR" sz="1800" dirty="0" smtClean="0"/>
              <a:t>If there is entry to forward, it forward the data frame.</a:t>
            </a:r>
          </a:p>
          <a:p>
            <a:r>
              <a:rPr lang="en-US" altLang="ko-KR" sz="1800" dirty="0" smtClean="0"/>
              <a:t>Unicast Data Transmission</a:t>
            </a:r>
          </a:p>
          <a:p>
            <a:pPr lvl="1"/>
            <a:r>
              <a:rPr lang="en-US" altLang="ko-KR" sz="1800" dirty="0" smtClean="0"/>
              <a:t>If a PD has routing information of destination in its routing table, it can transmits to next hop.</a:t>
            </a:r>
          </a:p>
          <a:p>
            <a:pPr lvl="1"/>
            <a:r>
              <a:rPr lang="en-US" altLang="ko-KR" sz="1800" dirty="0" smtClean="0"/>
              <a:t>Otherwise, it request a destination path using MGNF (type = 4). </a:t>
            </a:r>
          </a:p>
          <a:p>
            <a:endParaRPr lang="en-US" altLang="ko-KR" sz="1800" dirty="0" smtClean="0"/>
          </a:p>
          <a:p>
            <a:pPr lvl="1"/>
            <a:endParaRPr lang="ko-KR" altLang="en-US" sz="1800"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7</a:t>
            </a:fld>
            <a:endParaRPr lang="en-US" altLang="ko-KR"/>
          </a:p>
        </p:txBody>
      </p:sp>
    </p:spTree>
    <p:extLst>
      <p:ext uri="{BB962C8B-B14F-4D97-AF65-F5344CB8AC3E}">
        <p14:creationId xmlns:p14="http://schemas.microsoft.com/office/powerpoint/2010/main" val="1275179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a:t>
            </a:r>
            <a:r>
              <a:rPr lang="en-US" altLang="ko-KR" dirty="0"/>
              <a:t>of the </a:t>
            </a:r>
            <a:r>
              <a:rPr lang="en-US" altLang="ko-KR" dirty="0" smtClean="0"/>
              <a:t>Pre-proposal (3/3)</a:t>
            </a:r>
            <a:endParaRPr lang="ko-KR" altLang="en-US" dirty="0"/>
          </a:p>
        </p:txBody>
      </p:sp>
      <p:sp>
        <p:nvSpPr>
          <p:cNvPr id="3" name="내용 개체 틀 2"/>
          <p:cNvSpPr>
            <a:spLocks noGrp="1"/>
          </p:cNvSpPr>
          <p:nvPr>
            <p:ph idx="1"/>
          </p:nvPr>
        </p:nvSpPr>
        <p:spPr/>
        <p:txBody>
          <a:bodyPr/>
          <a:lstStyle/>
          <a:p>
            <a:r>
              <a:rPr lang="en-US" altLang="ko-KR" sz="1800" dirty="0" smtClean="0"/>
              <a:t>Reliable Multicast</a:t>
            </a:r>
          </a:p>
          <a:p>
            <a:pPr lvl="1"/>
            <a:r>
              <a:rPr lang="en-GB" altLang="ko-KR" sz="1800" dirty="0"/>
              <a:t>We proposed bitmap based implicit ACK mechanism for reliable multicast</a:t>
            </a:r>
            <a:r>
              <a:rPr lang="en-GB" altLang="ko-KR" sz="1800" dirty="0" smtClean="0"/>
              <a:t>.</a:t>
            </a:r>
          </a:p>
          <a:p>
            <a:pPr lvl="1"/>
            <a:r>
              <a:rPr lang="en-GB" altLang="ko-KR" sz="1800" dirty="0" smtClean="0"/>
              <a:t>In order to satisfy the full reliability, each PD has </a:t>
            </a:r>
            <a:r>
              <a:rPr lang="en-US" altLang="ko-KR" sz="1800" dirty="0">
                <a:ea typeface="굴림" charset="-127"/>
              </a:rPr>
              <a:t>a </a:t>
            </a:r>
            <a:r>
              <a:rPr lang="en-US" altLang="ko-KR" sz="1800" dirty="0" smtClean="0">
                <a:ea typeface="굴림" charset="-127"/>
              </a:rPr>
              <a:t>bitmap which </a:t>
            </a:r>
            <a:r>
              <a:rPr lang="en-US" altLang="ko-KR" sz="1800" dirty="0">
                <a:ea typeface="굴림" charset="-127"/>
              </a:rPr>
              <a:t>is included in a routing </a:t>
            </a:r>
            <a:r>
              <a:rPr lang="en-US" altLang="ko-KR" sz="1800" dirty="0" smtClean="0">
                <a:ea typeface="굴림" charset="-127"/>
              </a:rPr>
              <a:t>table.</a:t>
            </a:r>
          </a:p>
          <a:p>
            <a:pPr lvl="1"/>
            <a:r>
              <a:rPr lang="en-US" altLang="ko-KR" sz="1800" dirty="0">
                <a:ea typeface="굴림" charset="-127"/>
              </a:rPr>
              <a:t>The bitmap</a:t>
            </a:r>
            <a:r>
              <a:rPr lang="ko-KR" altLang="en-US" sz="1800" dirty="0">
                <a:ea typeface="굴림" charset="-127"/>
              </a:rPr>
              <a:t> </a:t>
            </a:r>
            <a:r>
              <a:rPr lang="en-US" altLang="ko-KR" sz="1800" dirty="0">
                <a:ea typeface="굴림" charset="-127"/>
              </a:rPr>
              <a:t>indicates whether a PD received an ACK from a particular one-hop PD</a:t>
            </a:r>
            <a:r>
              <a:rPr lang="en-US" altLang="ko-KR" sz="1800" dirty="0" smtClean="0">
                <a:ea typeface="굴림" charset="-127"/>
              </a:rPr>
              <a:t>.</a:t>
            </a:r>
            <a:endParaRPr lang="en-US" altLang="ko-KR" dirty="0" smtClean="0">
              <a:ea typeface="굴림" charset="-127"/>
            </a:endParaRPr>
          </a:p>
          <a:p>
            <a:pPr lvl="1"/>
            <a:r>
              <a:rPr lang="en-US" altLang="ko-KR" sz="1800" dirty="0" smtClean="0">
                <a:ea typeface="굴림" charset="-127"/>
              </a:rPr>
              <a:t>Also, to </a:t>
            </a:r>
            <a:r>
              <a:rPr lang="en-US" altLang="ko-KR" sz="1800" dirty="0">
                <a:ea typeface="굴림" charset="-127"/>
              </a:rPr>
              <a:t>avoid ACK implosion, transmitters send the ACK at random time</a:t>
            </a:r>
            <a:r>
              <a:rPr lang="en-US" altLang="ko-KR" sz="1800" dirty="0" smtClean="0">
                <a:ea typeface="굴림" charset="-127"/>
              </a:rPr>
              <a:t>.</a:t>
            </a:r>
          </a:p>
          <a:p>
            <a:pPr lvl="1"/>
            <a:endParaRPr lang="en-US" altLang="ko-KR" sz="1800" baseline="-25000" dirty="0">
              <a:ea typeface="굴림" charset="-127"/>
            </a:endParaRPr>
          </a:p>
          <a:p>
            <a:r>
              <a:rPr lang="en-US" altLang="ko-KR" sz="1800" dirty="0"/>
              <a:t>Directional Antenna </a:t>
            </a:r>
            <a:r>
              <a:rPr lang="en-US" altLang="ko-KR" sz="1800" dirty="0" smtClean="0"/>
              <a:t>Support</a:t>
            </a:r>
          </a:p>
          <a:p>
            <a:pPr lvl="1"/>
            <a:r>
              <a:rPr lang="en-US" altLang="ko-KR" sz="1800" dirty="0" smtClean="0"/>
              <a:t>We use an additional </a:t>
            </a:r>
            <a:r>
              <a:rPr lang="en-US" altLang="ko-KR" sz="1800" dirty="0"/>
              <a:t>routing table field which </a:t>
            </a:r>
            <a:r>
              <a:rPr lang="en-US" altLang="ko-KR" sz="1800" dirty="0" smtClean="0"/>
              <a:t>describes </a:t>
            </a:r>
            <a:r>
              <a:rPr lang="en-US" altLang="ko-KR" sz="1800" dirty="0"/>
              <a:t>its beam number forwarding to destination in order to transmit frame.</a:t>
            </a:r>
            <a:endParaRPr lang="en-US" altLang="ko-KR" sz="1800" dirty="0">
              <a:ea typeface="굴림" charset="-127"/>
            </a:endParaRP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8</a:t>
            </a:fld>
            <a:endParaRPr lang="en-US" altLang="ko-KR"/>
          </a:p>
        </p:txBody>
      </p:sp>
    </p:spTree>
    <p:extLst>
      <p:ext uri="{BB962C8B-B14F-4D97-AF65-F5344CB8AC3E}">
        <p14:creationId xmlns:p14="http://schemas.microsoft.com/office/powerpoint/2010/main" val="20215966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9</a:t>
            </a:fld>
            <a:endParaRPr lang="en-US" altLang="ko-KR"/>
          </a:p>
        </p:txBody>
      </p:sp>
      <p:sp>
        <p:nvSpPr>
          <p:cNvPr id="5" name="Rectangle 2"/>
          <p:cNvSpPr txBox="1">
            <a:spLocks noChangeArrowheads="1"/>
          </p:cNvSpPr>
          <p:nvPr/>
        </p:nvSpPr>
        <p:spPr>
          <a:xfrm>
            <a:off x="1073944" y="1412776"/>
            <a:ext cx="7072312" cy="2663998"/>
          </a:xfrm>
          <a:prstGeom prst="rect">
            <a:avLst/>
          </a:prstGeom>
        </p:spPr>
        <p:txBody>
          <a:bodyPr/>
          <a:lst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altLang="ko-KR" sz="4000" b="1" kern="0" dirty="0" smtClean="0"/>
              <a:t>New Features for Multi-hop Multicasting</a:t>
            </a:r>
          </a:p>
          <a:p>
            <a:endParaRPr lang="en-US" altLang="ko-KR" sz="4000" b="1" kern="0" dirty="0" smtClean="0"/>
          </a:p>
          <a:p>
            <a:pPr marL="571500" indent="-571500" algn="l">
              <a:buFont typeface="Arial" panose="020B0604020202020204" pitchFamily="34" charset="0"/>
              <a:buChar char="•"/>
            </a:pPr>
            <a:r>
              <a:rPr lang="en-US" altLang="ko-KR" sz="2400" b="1" kern="0" dirty="0" smtClean="0"/>
              <a:t>Distributive routing table for reducing # of routing entries</a:t>
            </a:r>
          </a:p>
          <a:p>
            <a:pPr marL="571500" indent="-571500" algn="l">
              <a:buFont typeface="Arial" panose="020B0604020202020204" pitchFamily="34" charset="0"/>
              <a:buChar char="•"/>
            </a:pPr>
            <a:r>
              <a:rPr lang="en-US" altLang="ko-KR" sz="2400" b="1" kern="0" dirty="0" smtClean="0"/>
              <a:t>Classification of MGNF types into two (response with ACK and no response with ACK) to limit the # of control messages</a:t>
            </a:r>
            <a:endParaRPr lang="en-US" altLang="ko-KR" sz="2400" b="1" kern="0" dirty="0"/>
          </a:p>
          <a:p>
            <a:pPr marL="571500" indent="-571500" algn="l">
              <a:buFont typeface="Arial" panose="020B0604020202020204" pitchFamily="34" charset="0"/>
              <a:buChar char="•"/>
            </a:pPr>
            <a:r>
              <a:rPr lang="en-US" altLang="ko-KR" sz="2400" b="1" kern="0" dirty="0" smtClean="0"/>
              <a:t>Selective Group </a:t>
            </a:r>
            <a:r>
              <a:rPr lang="en-US" altLang="ko-KR" sz="2400" b="1" kern="0" dirty="0"/>
              <a:t>ACK technique for reliable </a:t>
            </a:r>
            <a:r>
              <a:rPr lang="en-US" altLang="ko-KR" sz="2400" b="1" kern="0" dirty="0" smtClean="0"/>
              <a:t>multicast</a:t>
            </a:r>
          </a:p>
          <a:p>
            <a:pPr marL="571500" indent="-571500" algn="l">
              <a:buFont typeface="Arial" panose="020B0604020202020204" pitchFamily="34" charset="0"/>
              <a:buChar char="•"/>
            </a:pPr>
            <a:r>
              <a:rPr lang="en-US" altLang="ko-KR" sz="2400" b="1" kern="0" dirty="0" smtClean="0"/>
              <a:t>Pre ACK technique for reducing # of multicast data </a:t>
            </a:r>
            <a:r>
              <a:rPr lang="en-US" altLang="ko-KR" sz="2400" b="1" kern="0" dirty="0" err="1" smtClean="0"/>
              <a:t>forwardings</a:t>
            </a:r>
            <a:r>
              <a:rPr lang="en-US" altLang="ko-KR" sz="2400" b="1" kern="0" dirty="0" smtClean="0"/>
              <a:t>  </a:t>
            </a:r>
          </a:p>
        </p:txBody>
      </p:sp>
    </p:spTree>
    <p:extLst>
      <p:ext uri="{BB962C8B-B14F-4D97-AF65-F5344CB8AC3E}">
        <p14:creationId xmlns:p14="http://schemas.microsoft.com/office/powerpoint/2010/main" val="192943348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39962</TotalTime>
  <Words>3608</Words>
  <Application>Microsoft Office PowerPoint</Application>
  <PresentationFormat>화면 슬라이드 쇼(4:3)</PresentationFormat>
  <Paragraphs>854</Paragraphs>
  <Slides>60</Slides>
  <Notes>10</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60</vt:i4>
      </vt:variant>
    </vt:vector>
  </HeadingPairs>
  <TitlesOfParts>
    <vt:vector size="68" baseType="lpstr">
      <vt:lpstr>ＭＳ Ｐゴシック</vt:lpstr>
      <vt:lpstr>宋体</vt:lpstr>
      <vt:lpstr>굴림</vt:lpstr>
      <vt:lpstr>맑은 고딕</vt:lpstr>
      <vt:lpstr>Arial</vt:lpstr>
      <vt:lpstr>Times New Roman</vt:lpstr>
      <vt:lpstr>Wingdings</vt:lpstr>
      <vt:lpstr>IEEE-P802_15</vt:lpstr>
      <vt:lpstr>PowerPoint 프레젠테이션</vt:lpstr>
      <vt:lpstr>Technical Proposal for IEEE 802.15.8</vt:lpstr>
      <vt:lpstr>Contributions of the Proposal</vt:lpstr>
      <vt:lpstr>Why Multi-hop/Multicast/Security Mechanism?</vt:lpstr>
      <vt:lpstr>In the Pre-Proposal</vt:lpstr>
      <vt:lpstr>Summary of the Pre-proposal (1/3)</vt:lpstr>
      <vt:lpstr>Summary of the Pre-proposal (2/3)</vt:lpstr>
      <vt:lpstr>Summary of the Pre-proposal (3/3)</vt:lpstr>
      <vt:lpstr>PowerPoint 프레젠테이션</vt:lpstr>
      <vt:lpstr>Reducing # of Routing Entries (1/6)</vt:lpstr>
      <vt:lpstr>Reducing # of Routing Entries (2/6)</vt:lpstr>
      <vt:lpstr>Reducing # of Routing Entries (3/6)</vt:lpstr>
      <vt:lpstr>Reducing # of Routing Entries (4/6)</vt:lpstr>
      <vt:lpstr>Reducing # of Routing Entries (5/6)</vt:lpstr>
      <vt:lpstr>Reducing # of Routing Entries (6/6)</vt:lpstr>
      <vt:lpstr>Classification of  MGNF types</vt:lpstr>
      <vt:lpstr>Selective Group ACK technique for reliable multicast (1/12)</vt:lpstr>
      <vt:lpstr>Selective Group ACK technique for reliable multicast (2/12)</vt:lpstr>
      <vt:lpstr>Selective Group ACK technique for reliable multicast (3/12)</vt:lpstr>
      <vt:lpstr>Selective Group ACK technique for reliable multicast (4/12)</vt:lpstr>
      <vt:lpstr>Selective Group ACK technique for reliable multicast (5/12)</vt:lpstr>
      <vt:lpstr>Selective Group ACK technique for reliable multicast (6/12)</vt:lpstr>
      <vt:lpstr>Selective Group ACK technique for reliable multicast (7/12)</vt:lpstr>
      <vt:lpstr>Selective Group ACK technique for reliable multicast (8/12)</vt:lpstr>
      <vt:lpstr>Selective Group ACK technique for reliable multicast (9/12)</vt:lpstr>
      <vt:lpstr>Selective Group ACK technique for reliable multicast (10/12)</vt:lpstr>
      <vt:lpstr>Selective Group ACK technique for reliable multicast (11/12)</vt:lpstr>
      <vt:lpstr>Selective Group ACK technique for reliable multicast (12/12)</vt:lpstr>
      <vt:lpstr>Flow Chart – Block ACK Mechanism </vt:lpstr>
      <vt:lpstr>Pre-ACK (1/6)</vt:lpstr>
      <vt:lpstr>Pre-ACK (2/6)</vt:lpstr>
      <vt:lpstr>Pre-ACK (3/6)</vt:lpstr>
      <vt:lpstr>Pre-ACK (4/6)</vt:lpstr>
      <vt:lpstr>Pre-ACK (5/6)</vt:lpstr>
      <vt:lpstr>Pre-ACK (6/6)</vt:lpstr>
      <vt:lpstr>Performance Evaluation</vt:lpstr>
      <vt:lpstr>MAC Parameters Used in Simulations</vt:lpstr>
      <vt:lpstr>MAC Parameters Used in Simulations</vt:lpstr>
      <vt:lpstr>Performance Metric</vt:lpstr>
      <vt:lpstr>1-Hop Scenario (100PDs, Full buffer, 1Group, Multicast)</vt:lpstr>
      <vt:lpstr>1-Hop Scenario (100PDs, Full buffer, 1Group, Multicast)</vt:lpstr>
      <vt:lpstr>1-Hop Scenario (100PDs, Full buffer, 1Group, Multicast)</vt:lpstr>
      <vt:lpstr>Multi-Hop Scenario (100PDs, 512Bytes/sec, 1Group, Multicast)</vt:lpstr>
      <vt:lpstr>Multi-Hop Scenario (100PDs, 512Bytes/sec, 1Group, Multicast)</vt:lpstr>
      <vt:lpstr>Multi-Hop Scenario (100PDs, 512Bytes/sec, 1Group, Multicast)</vt:lpstr>
      <vt:lpstr>Multi-Hop Scenario (100PDs, 512Bytes/sec, 1Group, Multicast)</vt:lpstr>
      <vt:lpstr>Multi-Hop Scenario (100PDs, 512Bytes/sec, 1Group, Multicast)</vt:lpstr>
      <vt:lpstr>Multi-Hop Scenario (100PDs, 512Bytes/sec, 1Group, Multicast)</vt:lpstr>
      <vt:lpstr>Realistic Scenario</vt:lpstr>
      <vt:lpstr>Realistic Scenario - Goodput</vt:lpstr>
      <vt:lpstr>Realistic Scenario - Goodput</vt:lpstr>
      <vt:lpstr>Realistic Scenario – Goodput (x-axis: inter arrival rate)  </vt:lpstr>
      <vt:lpstr>Realistic Scenario – Goodput (x-axis: inter arrival rate) </vt:lpstr>
      <vt:lpstr>Realistic Scenario – Jain’s Fairness Index</vt:lpstr>
      <vt:lpstr>Realistic Scenario – Jain’s Fairness Index</vt:lpstr>
      <vt:lpstr>Realistic Scenario – Average Group Joining Time</vt:lpstr>
      <vt:lpstr>Realistic Scenario – Average Group Joining Time</vt:lpstr>
      <vt:lpstr>PowerPoint 프레젠테이션</vt:lpstr>
      <vt:lpstr>Security Mechanism Summary (1/2)</vt:lpstr>
      <vt:lpstr>Security Mechanism Summary (2/2)</vt:lpstr>
    </vt:vector>
  </TitlesOfParts>
  <Company>Chung-Ang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of Multi-hop Multicast/Unicast/Peer Discovery Protocols and Security Mechanism for IEEE 802.15.8</dc:title>
  <dc:subject>Proposal of Multi-hop Multicast/Unicast/Peer Discovery Protocols and Security Mechanism for IEEE 802.15.8</dc:subject>
  <dc:creator>Jeongseok Yu</dc:creator>
  <dc:description>Proposal of Multi-hop Multicast/Unicast/Peer Discovery Protocols and Security Mechanism for IEEE 802.15.8</dc:description>
  <cp:lastModifiedBy>uclab</cp:lastModifiedBy>
  <cp:revision>217</cp:revision>
  <cp:lastPrinted>1998-02-10T13:28:06Z</cp:lastPrinted>
  <dcterms:created xsi:type="dcterms:W3CDTF">2007-11-11T16:49:01Z</dcterms:created>
  <dcterms:modified xsi:type="dcterms:W3CDTF">2013-07-16T14:24:13Z</dcterms:modified>
</cp:coreProperties>
</file>