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2"/>
  </p:notesMasterIdLst>
  <p:handoutMasterIdLst>
    <p:handoutMasterId r:id="rId63"/>
  </p:handoutMasterIdLst>
  <p:sldIdLst>
    <p:sldId id="908" r:id="rId2"/>
    <p:sldId id="478" r:id="rId3"/>
    <p:sldId id="953" r:id="rId4"/>
    <p:sldId id="952" r:id="rId5"/>
    <p:sldId id="1013" r:id="rId6"/>
    <p:sldId id="1014" r:id="rId7"/>
    <p:sldId id="1015" r:id="rId8"/>
    <p:sldId id="1016" r:id="rId9"/>
    <p:sldId id="957" r:id="rId10"/>
    <p:sldId id="1019" r:id="rId11"/>
    <p:sldId id="1020" r:id="rId12"/>
    <p:sldId id="1021" r:id="rId13"/>
    <p:sldId id="1022" r:id="rId14"/>
    <p:sldId id="1023" r:id="rId15"/>
    <p:sldId id="1024" r:id="rId16"/>
    <p:sldId id="972" r:id="rId17"/>
    <p:sldId id="929" r:id="rId18"/>
    <p:sldId id="968" r:id="rId19"/>
    <p:sldId id="931" r:id="rId20"/>
    <p:sldId id="933" r:id="rId21"/>
    <p:sldId id="934" r:id="rId22"/>
    <p:sldId id="935" r:id="rId23"/>
    <p:sldId id="936" r:id="rId24"/>
    <p:sldId id="937" r:id="rId25"/>
    <p:sldId id="938" r:id="rId26"/>
    <p:sldId id="940" r:id="rId27"/>
    <p:sldId id="939" r:id="rId28"/>
    <p:sldId id="941" r:id="rId29"/>
    <p:sldId id="993" r:id="rId30"/>
    <p:sldId id="966" r:id="rId31"/>
    <p:sldId id="960" r:id="rId32"/>
    <p:sldId id="962" r:id="rId33"/>
    <p:sldId id="963" r:id="rId34"/>
    <p:sldId id="964" r:id="rId35"/>
    <p:sldId id="965" r:id="rId36"/>
    <p:sldId id="989" r:id="rId37"/>
    <p:sldId id="969" r:id="rId38"/>
    <p:sldId id="970" r:id="rId39"/>
    <p:sldId id="971" r:id="rId40"/>
    <p:sldId id="980" r:id="rId41"/>
    <p:sldId id="982" r:id="rId42"/>
    <p:sldId id="983" r:id="rId43"/>
    <p:sldId id="984" r:id="rId44"/>
    <p:sldId id="986" r:id="rId45"/>
    <p:sldId id="987" r:id="rId46"/>
    <p:sldId id="1004" r:id="rId47"/>
    <p:sldId id="1006" r:id="rId48"/>
    <p:sldId id="997" r:id="rId49"/>
    <p:sldId id="994" r:id="rId50"/>
    <p:sldId id="1000" r:id="rId51"/>
    <p:sldId id="1007" r:id="rId52"/>
    <p:sldId id="998" r:id="rId53"/>
    <p:sldId id="1009" r:id="rId54"/>
    <p:sldId id="1002" r:id="rId55"/>
    <p:sldId id="1011" r:id="rId56"/>
    <p:sldId id="996" r:id="rId57"/>
    <p:sldId id="1012" r:id="rId58"/>
    <p:sldId id="959" r:id="rId59"/>
    <p:sldId id="1017" r:id="rId60"/>
    <p:sldId id="1018" r:id="rId61"/>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91777" autoAdjust="0"/>
  </p:normalViewPr>
  <p:slideViewPr>
    <p:cSldViewPr>
      <p:cViewPr varScale="1">
        <p:scale>
          <a:sx n="70" d="100"/>
          <a:sy n="70" d="100"/>
        </p:scale>
        <p:origin x="1354"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7/16/2013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Authentication and authorization may be done during the peering</a:t>
            </a:r>
            <a:r>
              <a:rPr lang="en-US" altLang="ko-KR" baseline="0" dirty="0" smtClean="0"/>
              <a:t> process on the basis of the security mode or security requirement of each service.</a:t>
            </a:r>
          </a:p>
          <a:p>
            <a:endParaRPr lang="en-US" altLang="ko-KR" dirty="0" smtClean="0"/>
          </a:p>
          <a:p>
            <a:r>
              <a:rPr lang="en-US" altLang="ko-KR" dirty="0" smtClean="0"/>
              <a:t>For authentication and authorization mechanisms, we proposed</a:t>
            </a:r>
            <a:r>
              <a:rPr lang="en-US" altLang="ko-KR" baseline="0" dirty="0" smtClean="0"/>
              <a:t> two different protocols for </a:t>
            </a:r>
            <a:r>
              <a:rPr lang="en-US" altLang="ko-KR" baseline="0" dirty="0" err="1" smtClean="0"/>
              <a:t>infrastructureless</a:t>
            </a:r>
            <a:r>
              <a:rPr lang="en-US" altLang="ko-KR" baseline="0" dirty="0" smtClean="0"/>
              <a:t> architecture and infrastructure architecture.</a:t>
            </a:r>
          </a:p>
          <a:p>
            <a:endParaRPr lang="en-US" altLang="ko-KR" baseline="0" dirty="0" smtClean="0"/>
          </a:p>
          <a:p>
            <a:r>
              <a:rPr lang="en-US" altLang="ko-KR" baseline="0" dirty="0" smtClean="0"/>
              <a:t>For </a:t>
            </a:r>
            <a:r>
              <a:rPr lang="en-US" altLang="ko-KR" baseline="0" dirty="0" err="1" smtClean="0"/>
              <a:t>infrastructureless</a:t>
            </a:r>
            <a:r>
              <a:rPr lang="en-US" altLang="ko-KR" baseline="0" dirty="0" smtClean="0"/>
              <a:t> architecture, each device authenticates each other with symmetric PIN information or certificate, since there is no security architecture, for example, authentication server.</a:t>
            </a:r>
          </a:p>
          <a:p>
            <a:r>
              <a:rPr lang="en-US" altLang="ko-KR" baseline="0" dirty="0" smtClean="0"/>
              <a:t>For infrastructure architecture, where there are existing authentication server, each device authenticates each other through the dynamic coordinator, which can have connection with the authentication server. In this environment, the authentication procedure may adopt EAP, that is extensible authentication protocol, after the association procedure.</a:t>
            </a:r>
          </a:p>
          <a:p>
            <a:endParaRPr lang="en-US" altLang="ko-KR" baseline="0" dirty="0" smtClean="0"/>
          </a:p>
          <a:p>
            <a:r>
              <a:rPr lang="en-US" altLang="ko-KR" baseline="0" dirty="0" smtClean="0"/>
              <a:t>After authentication process, each device may share secret information, that is secret authentication key. Then, the encryption for a secure unicast or group encryption key for a secure group communication may be derived from the shared secret authentication key. The concrete key derivation and authentication protocols with security parameters are the same as the pre-proposal. So, we omit the presentation of them due to the time limitation. </a:t>
            </a:r>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60</a:t>
            </a:fld>
            <a:endParaRPr lang="en-US" altLang="ko-KR"/>
          </a:p>
        </p:txBody>
      </p:sp>
    </p:spTree>
    <p:extLst>
      <p:ext uri="{BB962C8B-B14F-4D97-AF65-F5344CB8AC3E}">
        <p14:creationId xmlns:p14="http://schemas.microsoft.com/office/powerpoint/2010/main" val="3606090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3796" name="Rectangle 6"/>
          <p:cNvSpPr>
            <a:spLocks noGrp="1" noChangeArrowheads="1"/>
          </p:cNvSpPr>
          <p:nvPr>
            <p:ph type="ftr" sz="quarter" idx="4"/>
          </p:nvPr>
        </p:nvSpPr>
        <p:spPr>
          <a:xfrm>
            <a:off x="3862388" y="9909175"/>
            <a:ext cx="2570162"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490538" defTabSz="1000125">
              <a:defRPr>
                <a:solidFill>
                  <a:schemeClr val="tx1"/>
                </a:solidFill>
                <a:latin typeface="Arial" charset="0"/>
                <a:ea typeface="굴림" charset="-127"/>
              </a:defRPr>
            </a:lvl5pPr>
            <a:lvl6pPr marL="947738" defTabSz="1000125" eaLnBrk="0" fontAlgn="base" hangingPunct="0">
              <a:spcBef>
                <a:spcPct val="0"/>
              </a:spcBef>
              <a:spcAft>
                <a:spcPct val="0"/>
              </a:spcAft>
              <a:defRPr>
                <a:solidFill>
                  <a:schemeClr val="tx1"/>
                </a:solidFill>
                <a:latin typeface="Arial" charset="0"/>
                <a:ea typeface="굴림" charset="-127"/>
              </a:defRPr>
            </a:lvl6pPr>
            <a:lvl7pPr marL="1404938" defTabSz="1000125" eaLnBrk="0" fontAlgn="base" hangingPunct="0">
              <a:spcBef>
                <a:spcPct val="0"/>
              </a:spcBef>
              <a:spcAft>
                <a:spcPct val="0"/>
              </a:spcAft>
              <a:defRPr>
                <a:solidFill>
                  <a:schemeClr val="tx1"/>
                </a:solidFill>
                <a:latin typeface="Arial" charset="0"/>
                <a:ea typeface="굴림" charset="-127"/>
              </a:defRPr>
            </a:lvl7pPr>
            <a:lvl8pPr marL="1862138" defTabSz="1000125" eaLnBrk="0" fontAlgn="base" hangingPunct="0">
              <a:spcBef>
                <a:spcPct val="0"/>
              </a:spcBef>
              <a:spcAft>
                <a:spcPct val="0"/>
              </a:spcAft>
              <a:defRPr>
                <a:solidFill>
                  <a:schemeClr val="tx1"/>
                </a:solidFill>
                <a:latin typeface="Arial" charset="0"/>
                <a:ea typeface="굴림" charset="-127"/>
              </a:defRPr>
            </a:lvl8pPr>
            <a:lvl9pPr marL="2319338" defTabSz="1000125" eaLnBrk="0" fontAlgn="base" hangingPunct="0">
              <a:spcBef>
                <a:spcPct val="0"/>
              </a:spcBef>
              <a:spcAft>
                <a:spcPct val="0"/>
              </a:spcAft>
              <a:defRPr>
                <a:solidFill>
                  <a:schemeClr val="tx1"/>
                </a:solidFill>
                <a:latin typeface="Arial" charset="0"/>
                <a:ea typeface="굴림" charset="-127"/>
              </a:defRPr>
            </a:lvl9pPr>
          </a:lstStyle>
          <a:p>
            <a:pPr lvl="4"/>
            <a:r>
              <a:rPr lang="ko-KR" altLang="en-US" sz="1300" smtClean="0">
                <a:latin typeface="Times New Roman" pitchFamily="18" charset="0"/>
              </a:rPr>
              <a:t>&lt;author&gt;, &lt;company&gt;</a:t>
            </a:r>
            <a:endParaRPr lang="en-US" altLang="ko-KR" sz="1300" smtClean="0">
              <a:latin typeface="Times New Roman" pitchFamily="18" charset="0"/>
            </a:endParaRPr>
          </a:p>
        </p:txBody>
      </p:sp>
      <p:sp>
        <p:nvSpPr>
          <p:cNvPr id="33797" name="Rectangle 7"/>
          <p:cNvSpPr>
            <a:spLocks noGrp="1" noChangeArrowheads="1"/>
          </p:cNvSpPr>
          <p:nvPr>
            <p:ph type="sldNum" sz="quarter" idx="5"/>
          </p:nvPr>
        </p:nvSpPr>
        <p:spPr>
          <a:xfrm>
            <a:off x="3003550" y="9909175"/>
            <a:ext cx="820738"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en-US" altLang="ko-KR" sz="1300" smtClean="0">
                <a:latin typeface="Times New Roman" pitchFamily="18" charset="0"/>
              </a:rPr>
              <a:t>Page </a:t>
            </a:r>
            <a:fld id="{D06AD4C4-7E36-42F4-9DFB-9DE5A0B52E62}" type="slidenum">
              <a:rPr lang="en-US" altLang="ko-KR" sz="1300" smtClean="0">
                <a:latin typeface="Times New Roman" pitchFamily="18" charset="0"/>
              </a:rPr>
              <a:pPr/>
              <a:t>2</a:t>
            </a:fld>
            <a:endParaRPr lang="en-US" altLang="ko-KR" sz="1300" smtClean="0">
              <a:latin typeface="Times New Roman" pitchFamily="18" charset="0"/>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extLst>
      <p:ext uri="{BB962C8B-B14F-4D97-AF65-F5344CB8AC3E}">
        <p14:creationId xmlns:p14="http://schemas.microsoft.com/office/powerpoint/2010/main" val="27027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30</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32</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33</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34</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35</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40</a:t>
            </a:fld>
            <a:endParaRPr lang="en-US" altLang="ko-KR"/>
          </a:p>
        </p:txBody>
      </p:sp>
    </p:spTree>
    <p:extLst>
      <p:ext uri="{BB962C8B-B14F-4D97-AF65-F5344CB8AC3E}">
        <p14:creationId xmlns:p14="http://schemas.microsoft.com/office/powerpoint/2010/main" val="117606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For the security part of our proposal, since</a:t>
            </a:r>
            <a:r>
              <a:rPr lang="en-US" altLang="ko-KR" baseline="0" dirty="0" smtClean="0"/>
              <a:t> it does not require the simulation result, the proposed details are almost the same as the pre-proposal we proposed in May at Hawaii. </a:t>
            </a:r>
          </a:p>
          <a:p>
            <a:r>
              <a:rPr lang="en-US" altLang="ko-KR" baseline="0" dirty="0" smtClean="0"/>
              <a:t>So now we will present the summary of the security proposal due to the time limitation.</a:t>
            </a:r>
          </a:p>
          <a:p>
            <a:endParaRPr lang="en-US" altLang="ko-KR" baseline="0" dirty="0" smtClean="0"/>
          </a:p>
          <a:p>
            <a:r>
              <a:rPr lang="en-US" altLang="ko-KR" baseline="0" dirty="0" smtClean="0"/>
              <a:t>For the security mode, we propose three different level of security on the basis of the security requirement of each communication.</a:t>
            </a:r>
          </a:p>
          <a:p>
            <a:r>
              <a:rPr lang="en-US" altLang="ko-KR" baseline="0" dirty="0" smtClean="0"/>
              <a:t>Mode 1 is non-security mode, which means that the communication does not require any security mechanism.</a:t>
            </a:r>
          </a:p>
          <a:p>
            <a:r>
              <a:rPr lang="en-US" altLang="ko-KR" baseline="0" dirty="0" smtClean="0"/>
              <a:t>Mode 2 is service level enforced security mode, which means that the security mechanism such as authentication, authorization and encryption is different for each service or communications. So, each communication or service can dynamically choose their own security level.</a:t>
            </a:r>
          </a:p>
          <a:p>
            <a:r>
              <a:rPr lang="en-US" altLang="ko-KR" baseline="0" dirty="0" smtClean="0"/>
              <a:t>Mode 3 is link level enforced security mode, which means that all the security mechanisms are mandatory. So, every security mechanism such as authentication, authorization, and encryption should be done for a secure communications or secure services  before the communication.</a:t>
            </a:r>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59</a:t>
            </a:fld>
            <a:endParaRPr lang="en-US" altLang="ko-KR"/>
          </a:p>
        </p:txBody>
      </p:sp>
    </p:spTree>
    <p:extLst>
      <p:ext uri="{BB962C8B-B14F-4D97-AF65-F5344CB8AC3E}">
        <p14:creationId xmlns:p14="http://schemas.microsoft.com/office/powerpoint/2010/main" val="670435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15-13-0274-01-0008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a:latin typeface="Times New Roman" pitchFamily="18" charset="0"/>
              </a:rPr>
              <a:t>May 2013</a:t>
            </a: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a:t>
            </a:r>
            <a:r>
              <a:rPr lang="en-US" sz="1400" dirty="0" smtClean="0"/>
              <a:t>Technical Proposal for IEEE 802.15.8</a:t>
            </a:r>
            <a:r>
              <a:rPr lang="en-US" altLang="zh-CN" sz="1400" dirty="0" smtClean="0">
                <a:ea typeface="宋体" pitchFamily="2" charset="-122"/>
              </a:rPr>
              <a:t>]</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[May 6th, 2013]</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Sungrae</a:t>
            </a:r>
            <a:r>
              <a:rPr lang="en-US" altLang="zh-CN" sz="1400" dirty="0">
                <a:ea typeface="宋体" pitchFamily="2" charset="-122"/>
              </a:rPr>
              <a:t> 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sz="1400" dirty="0" smtClean="0"/>
              <a:t>Technical Proposal for IEEE 802.15.8</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a:ea typeface="굴림" charset="-127"/>
              </a:rPr>
              <a:t>(1/6)</a:t>
            </a:r>
            <a:endParaRPr lang="ko-KR" altLang="en-US" sz="2400" dirty="0"/>
          </a:p>
        </p:txBody>
      </p:sp>
      <p:sp>
        <p:nvSpPr>
          <p:cNvPr id="3" name="내용 개체 틀 2"/>
          <p:cNvSpPr>
            <a:spLocks noGrp="1"/>
          </p:cNvSpPr>
          <p:nvPr>
            <p:ph idx="1"/>
          </p:nvPr>
        </p:nvSpPr>
        <p:spPr/>
        <p:txBody>
          <a:bodyPr/>
          <a:lstStyle/>
          <a:p>
            <a:pPr algn="just"/>
            <a:r>
              <a:rPr lang="en-US" altLang="ko-KR" dirty="0" smtClean="0"/>
              <a:t>When </a:t>
            </a:r>
            <a:r>
              <a:rPr lang="en-US" altLang="ko-KR" dirty="0"/>
              <a:t>a </a:t>
            </a:r>
            <a:r>
              <a:rPr lang="en-US" altLang="ko-KR" dirty="0" smtClean="0"/>
              <a:t>PD is </a:t>
            </a:r>
            <a:r>
              <a:rPr lang="en-US" altLang="ko-KR" dirty="0"/>
              <a:t>full of routing </a:t>
            </a:r>
            <a:r>
              <a:rPr lang="en-US" altLang="ko-KR" dirty="0" smtClean="0"/>
              <a:t>entries due to memory constraints, </a:t>
            </a:r>
            <a:r>
              <a:rPr lang="en-US" altLang="ko-KR" dirty="0"/>
              <a:t>it </a:t>
            </a:r>
            <a:r>
              <a:rPr lang="en-US" altLang="ko-KR" dirty="0" smtClean="0"/>
              <a:t>chooses to remove an entry with the lowest hop count from it in </a:t>
            </a:r>
            <a:r>
              <a:rPr lang="en-US" altLang="ko-KR" dirty="0"/>
              <a:t>its routing </a:t>
            </a:r>
            <a:r>
              <a:rPr lang="en-US" altLang="ko-KR" dirty="0" smtClean="0"/>
              <a:t>table.</a:t>
            </a:r>
          </a:p>
          <a:p>
            <a:pPr algn="just"/>
            <a:r>
              <a:rPr lang="en-US" altLang="ko-KR" dirty="0" smtClean="0"/>
              <a:t>Then, it transmits </a:t>
            </a:r>
            <a:r>
              <a:rPr lang="en-US" altLang="ko-KR" dirty="0"/>
              <a:t>a MGNF </a:t>
            </a:r>
            <a:r>
              <a:rPr lang="en-US" altLang="ko-KR" dirty="0" smtClean="0"/>
              <a:t>(Notification type : 8) </a:t>
            </a:r>
            <a:r>
              <a:rPr lang="en-US" altLang="ko-KR" dirty="0"/>
              <a:t>to the </a:t>
            </a:r>
            <a:r>
              <a:rPr lang="en-US" altLang="ko-KR" dirty="0" smtClean="0"/>
              <a:t>chosen PD (the removed entry) and </a:t>
            </a:r>
            <a:r>
              <a:rPr lang="en-US" altLang="ko-KR" dirty="0"/>
              <a:t>sets </a:t>
            </a:r>
            <a:r>
              <a:rPr lang="en-US" altLang="ko-KR" dirty="0" smtClean="0"/>
              <a:t>timer.</a:t>
            </a:r>
          </a:p>
          <a:p>
            <a:pPr algn="just"/>
            <a:r>
              <a:rPr lang="en-US" altLang="ko-KR" dirty="0" smtClean="0"/>
              <a:t>When </a:t>
            </a:r>
            <a:r>
              <a:rPr lang="en-US" altLang="ko-KR" dirty="0"/>
              <a:t>the </a:t>
            </a:r>
            <a:r>
              <a:rPr lang="en-US" altLang="ko-KR" dirty="0" smtClean="0"/>
              <a:t>chosen PD </a:t>
            </a:r>
            <a:r>
              <a:rPr lang="en-US" altLang="ko-KR" dirty="0"/>
              <a:t>receives the </a:t>
            </a:r>
            <a:r>
              <a:rPr lang="en-US" altLang="ko-KR" dirty="0" smtClean="0"/>
              <a:t>MGNF (Notification type : 8), </a:t>
            </a:r>
            <a:r>
              <a:rPr lang="en-US" altLang="ko-KR" dirty="0"/>
              <a:t>it </a:t>
            </a:r>
            <a:r>
              <a:rPr lang="en-US" altLang="ko-KR" dirty="0" smtClean="0"/>
              <a:t>deletes the entry of </a:t>
            </a:r>
            <a:r>
              <a:rPr lang="en-US" altLang="ko-KR" dirty="0"/>
              <a:t>the </a:t>
            </a:r>
            <a:r>
              <a:rPr lang="en-US" altLang="ko-KR" dirty="0" smtClean="0"/>
              <a:t>sender PD from its routing table, </a:t>
            </a:r>
            <a:r>
              <a:rPr lang="en-US" altLang="ko-KR" dirty="0"/>
              <a:t>and </a:t>
            </a:r>
            <a:r>
              <a:rPr lang="en-US" altLang="ko-KR" dirty="0" smtClean="0"/>
              <a:t>tries to connect another member of the multicast group by sending an ACF.</a:t>
            </a:r>
          </a:p>
          <a:p>
            <a:pPr algn="just"/>
            <a:r>
              <a:rPr lang="en-US" altLang="ko-KR" dirty="0" smtClean="0"/>
              <a:t>If </a:t>
            </a:r>
            <a:r>
              <a:rPr lang="en-US" altLang="ko-KR" dirty="0"/>
              <a:t>a</a:t>
            </a:r>
            <a:r>
              <a:rPr lang="en-US" altLang="ko-KR" dirty="0" smtClean="0"/>
              <a:t> PD receives the </a:t>
            </a:r>
            <a:r>
              <a:rPr lang="en-US" altLang="ko-KR" dirty="0"/>
              <a:t>ACF, </a:t>
            </a:r>
            <a:r>
              <a:rPr lang="en-US" altLang="ko-KR" dirty="0" smtClean="0"/>
              <a:t>it replies with ARCF and </a:t>
            </a:r>
            <a:r>
              <a:rPr lang="en-US" altLang="ko-KR" dirty="0"/>
              <a:t>creates a new </a:t>
            </a:r>
            <a:r>
              <a:rPr lang="en-US" altLang="ko-KR" dirty="0" smtClean="0"/>
              <a:t>link.</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10</a:t>
            </a:fld>
            <a:endParaRPr lang="en-US" altLang="ko-KR"/>
          </a:p>
        </p:txBody>
      </p:sp>
    </p:spTree>
    <p:extLst>
      <p:ext uri="{BB962C8B-B14F-4D97-AF65-F5344CB8AC3E}">
        <p14:creationId xmlns:p14="http://schemas.microsoft.com/office/powerpoint/2010/main" val="643109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(2/6</a:t>
            </a:r>
            <a:r>
              <a:rPr lang="en-US" altLang="ko-KR" sz="2400" dirty="0">
                <a:ea typeface="굴림" charset="-127"/>
              </a:rPr>
              <a:t>)</a:t>
            </a:r>
            <a:endParaRPr lang="ko-KR" altLang="en-US" sz="2400" dirty="0"/>
          </a:p>
        </p:txBody>
      </p:sp>
      <p:sp>
        <p:nvSpPr>
          <p:cNvPr id="37" name="내용 개체 틀 2"/>
          <p:cNvSpPr>
            <a:spLocks noGrp="1"/>
          </p:cNvSpPr>
          <p:nvPr>
            <p:ph idx="1"/>
          </p:nvPr>
        </p:nvSpPr>
        <p:spPr>
          <a:xfrm>
            <a:off x="685800" y="1556792"/>
            <a:ext cx="7772400" cy="4539208"/>
          </a:xfrm>
        </p:spPr>
        <p:txBody>
          <a:bodyPr/>
          <a:lstStyle/>
          <a:p>
            <a:r>
              <a:rPr lang="en-US" dirty="0" smtClean="0"/>
              <a:t>When S wants to break the link to B (due to routing entry full), </a:t>
            </a:r>
            <a:r>
              <a:rPr lang="en-US" dirty="0"/>
              <a:t>S</a:t>
            </a:r>
            <a:r>
              <a:rPr lang="en-US" dirty="0" smtClean="0"/>
              <a:t> transmits MGNF (Notification type : 8)</a:t>
            </a:r>
            <a:br>
              <a:rPr lang="en-US" dirty="0" smtClean="0"/>
            </a:br>
            <a:r>
              <a:rPr lang="en-US" dirty="0" smtClean="0"/>
              <a:t>to </a:t>
            </a:r>
            <a:r>
              <a:rPr lang="en-US" dirty="0"/>
              <a:t>B and sets a timer. </a:t>
            </a:r>
            <a:endParaRPr lang="en-US" dirty="0" smtClean="0"/>
          </a:p>
        </p:txBody>
      </p:sp>
      <p:sp>
        <p:nvSpPr>
          <p:cNvPr id="42"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11</a:t>
            </a:fld>
            <a:endParaRPr lang="en-US" altLang="ko-KR"/>
          </a:p>
        </p:txBody>
      </p:sp>
      <p:graphicFrame>
        <p:nvGraphicFramePr>
          <p:cNvPr id="43" name="표 42"/>
          <p:cNvGraphicFramePr>
            <a:graphicFrameLocks noGrp="1"/>
          </p:cNvGraphicFramePr>
          <p:nvPr>
            <p:extLst/>
          </p:nvPr>
        </p:nvGraphicFramePr>
        <p:xfrm>
          <a:off x="539552" y="4567001"/>
          <a:ext cx="1333235" cy="1479248"/>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tx1"/>
                          </a:solidFill>
                          <a:latin typeface="+mn-lt"/>
                          <a:ea typeface="+mn-ea"/>
                          <a:cs typeface="+mn-cs"/>
                        </a:rPr>
                        <a:t>B</a:t>
                      </a:r>
                      <a:endParaRPr lang="ko-KR" altLang="en-US" sz="1000" b="1" kern="1200" dirty="0">
                        <a:solidFill>
                          <a:schemeClr val="tx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44" name="오른쪽 화살표 43"/>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45"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50" name="타원 49"/>
          <p:cNvSpPr>
            <a:spLocks noChangeArrowheads="1"/>
          </p:cNvSpPr>
          <p:nvPr/>
        </p:nvSpPr>
        <p:spPr bwMode="auto">
          <a:xfrm>
            <a:off x="6662940" y="307748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sp>
        <p:nvSpPr>
          <p:cNvPr id="51" name="타원 50"/>
          <p:cNvSpPr>
            <a:spLocks noChangeArrowheads="1"/>
          </p:cNvSpPr>
          <p:nvPr/>
        </p:nvSpPr>
        <p:spPr bwMode="auto">
          <a:xfrm>
            <a:off x="6835625" y="411050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52" name="타원 51"/>
          <p:cNvSpPr>
            <a:spLocks noChangeArrowheads="1"/>
          </p:cNvSpPr>
          <p:nvPr/>
        </p:nvSpPr>
        <p:spPr bwMode="auto">
          <a:xfrm>
            <a:off x="6744966" y="202694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53" name="타원 52"/>
          <p:cNvSpPr>
            <a:spLocks noChangeArrowheads="1"/>
          </p:cNvSpPr>
          <p:nvPr/>
        </p:nvSpPr>
        <p:spPr bwMode="auto">
          <a:xfrm>
            <a:off x="5586280" y="323289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54" name="타원 53"/>
          <p:cNvSpPr>
            <a:spLocks noChangeArrowheads="1"/>
          </p:cNvSpPr>
          <p:nvPr/>
        </p:nvSpPr>
        <p:spPr bwMode="auto">
          <a:xfrm>
            <a:off x="7667977" y="271821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56" name="오른쪽 화살표 55"/>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7"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60" name="오른쪽 화살표 59"/>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61"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sp>
        <p:nvSpPr>
          <p:cNvPr id="62"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69" name="표 68"/>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70"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71" name="표 70"/>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72"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27" name="오른쪽 화살표 19"/>
          <p:cNvSpPr/>
          <p:nvPr/>
        </p:nvSpPr>
        <p:spPr>
          <a:xfrm rot="16437378">
            <a:off x="6543229" y="26424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오른쪽 화살표 20"/>
          <p:cNvSpPr/>
          <p:nvPr/>
        </p:nvSpPr>
        <p:spPr>
          <a:xfrm rot="20323116">
            <a:off x="6999357" y="2995494"/>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9" name="오른쪽 화살표 21"/>
          <p:cNvSpPr/>
          <p:nvPr/>
        </p:nvSpPr>
        <p:spPr>
          <a:xfrm rot="4880789">
            <a:off x="6592515" y="36821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0" name="오른쪽 화살표 22"/>
          <p:cNvSpPr/>
          <p:nvPr/>
        </p:nvSpPr>
        <p:spPr>
          <a:xfrm rot="10372102">
            <a:off x="5969917" y="3243076"/>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2361661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(3/6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a:t>When B receives the </a:t>
            </a:r>
            <a:r>
              <a:rPr lang="en-US" dirty="0" smtClean="0"/>
              <a:t>MGNF (Notification type : 8), </a:t>
            </a:r>
            <a:r>
              <a:rPr lang="en-US" dirty="0"/>
              <a:t>it breaks the </a:t>
            </a:r>
            <a:r>
              <a:rPr lang="en-US" dirty="0" smtClean="0"/>
              <a:t>link.</a:t>
            </a:r>
            <a:endParaRPr lang="ko-KR" altLang="en-US"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12</a:t>
            </a:fld>
            <a:endParaRPr lang="en-US" altLang="ko-KR"/>
          </a:p>
        </p:txBody>
      </p:sp>
      <p:sp>
        <p:nvSpPr>
          <p:cNvPr id="12" name="타원 11"/>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13" name="타원 12"/>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14" name="타원 13"/>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17" name="타원 16"/>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sp>
        <p:nvSpPr>
          <p:cNvPr id="29" name="오른쪽 화살표 28"/>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31" name="오른쪽 화살표 30"/>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33" name="오른쪽 화살표 32"/>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4"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graphicFrame>
        <p:nvGraphicFramePr>
          <p:cNvPr id="39" name="표 38"/>
          <p:cNvGraphicFramePr>
            <a:graphicFrameLocks noGrp="1"/>
          </p:cNvGraphicFramePr>
          <p:nvPr>
            <p:extLst/>
          </p:nvPr>
        </p:nvGraphicFramePr>
        <p:xfrm>
          <a:off x="539552" y="4567001"/>
          <a:ext cx="1333235" cy="1479248"/>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rgbClr val="FF0000"/>
                          </a:solidFill>
                          <a:latin typeface="+mn-lt"/>
                          <a:ea typeface="+mn-ea"/>
                          <a:cs typeface="+mn-cs"/>
                        </a:rPr>
                        <a:t>B</a:t>
                      </a:r>
                      <a:endParaRPr lang="ko-KR" altLang="en-US" sz="1000" b="1" kern="1200" dirty="0">
                        <a:solidFill>
                          <a:srgbClr val="FF0000"/>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40"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41" name="표 40"/>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2"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43" name="표 42"/>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rgbClr val="FF0000"/>
                          </a:solidFill>
                          <a:latin typeface="+mn-lt"/>
                          <a:ea typeface="+mn-ea"/>
                          <a:cs typeface="+mn-cs"/>
                        </a:rPr>
                        <a:t>S</a:t>
                      </a:r>
                      <a:endParaRPr lang="ko-KR" altLang="en-US" sz="1000" b="1" kern="1200" dirty="0">
                        <a:solidFill>
                          <a:srgbClr val="FF0000"/>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4"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cxnSp>
        <p:nvCxnSpPr>
          <p:cNvPr id="28" name="직선 연결선 48"/>
          <p:cNvCxnSpPr>
            <a:stCxn id="17" idx="0"/>
          </p:cNvCxnSpPr>
          <p:nvPr/>
        </p:nvCxnSpPr>
        <p:spPr bwMode="auto">
          <a:xfrm flipV="1">
            <a:off x="6818771" y="2353548"/>
            <a:ext cx="82025"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48"/>
          <p:cNvCxnSpPr>
            <a:endCxn id="16" idx="3"/>
          </p:cNvCxnSpPr>
          <p:nvPr/>
        </p:nvCxnSpPr>
        <p:spPr bwMode="auto">
          <a:xfrm flipV="1">
            <a:off x="6991456" y="2997374"/>
            <a:ext cx="717801" cy="23813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6" name="직선 연결선 48"/>
          <p:cNvCxnSpPr/>
          <p:nvPr/>
        </p:nvCxnSpPr>
        <p:spPr bwMode="auto">
          <a:xfrm flipV="1">
            <a:off x="5904109" y="3235506"/>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7" name="직선 연결선 48"/>
          <p:cNvCxnSpPr>
            <a:stCxn id="12" idx="0"/>
          </p:cNvCxnSpPr>
          <p:nvPr/>
        </p:nvCxnSpPr>
        <p:spPr bwMode="auto">
          <a:xfrm flipH="1" flipV="1">
            <a:off x="6859783" y="3410974"/>
            <a:ext cx="131673" cy="70214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15" name="Multiply 14"/>
          <p:cNvSpPr/>
          <p:nvPr/>
        </p:nvSpPr>
        <p:spPr bwMode="auto">
          <a:xfrm>
            <a:off x="7111791" y="2989614"/>
            <a:ext cx="389525" cy="328112"/>
          </a:xfrm>
          <a:prstGeom prst="mathMultiply">
            <a:avLst/>
          </a:prstGeom>
          <a:solidFill>
            <a:schemeClr val="accent2"/>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4157640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(4/6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smtClean="0"/>
              <a:t>Then, B transmits ACF</a:t>
            </a:r>
            <a:r>
              <a:rPr lang="en-US" dirty="0"/>
              <a:t>.  </a:t>
            </a:r>
            <a:endParaRPr lang="en-US" dirty="0" smtClean="0"/>
          </a:p>
          <a:p>
            <a:r>
              <a:rPr lang="en-US" dirty="0"/>
              <a:t>S</a:t>
            </a:r>
            <a:r>
              <a:rPr lang="en-US" dirty="0" smtClean="0"/>
              <a:t> </a:t>
            </a:r>
            <a:r>
              <a:rPr lang="en-US" dirty="0"/>
              <a:t>ignores B’s </a:t>
            </a:r>
            <a:r>
              <a:rPr lang="en-US" dirty="0" smtClean="0"/>
              <a:t>ACF because of PD S’s</a:t>
            </a:r>
            <a:br>
              <a:rPr lang="en-US" dirty="0" smtClean="0"/>
            </a:br>
            <a:r>
              <a:rPr lang="en-US" dirty="0" smtClean="0"/>
              <a:t>timer is not expired.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21" name="오른쪽 화살표 20"/>
          <p:cNvSpPr/>
          <p:nvPr/>
        </p:nvSpPr>
        <p:spPr>
          <a:xfrm rot="9640021">
            <a:off x="6996844" y="2996031"/>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3" name="오른쪽 화살표 22"/>
          <p:cNvSpPr/>
          <p:nvPr/>
        </p:nvSpPr>
        <p:spPr>
          <a:xfrm rot="7240197">
            <a:off x="6796648" y="3507638"/>
            <a:ext cx="1220132"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오른쪽 화살표 27"/>
          <p:cNvSpPr/>
          <p:nvPr/>
        </p:nvSpPr>
        <p:spPr>
          <a:xfrm rot="12968044">
            <a:off x="6988148" y="2460274"/>
            <a:ext cx="754453"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타원 40"/>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graphicFrame>
        <p:nvGraphicFramePr>
          <p:cNvPr id="49" name="표 48"/>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50"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51" name="표 50"/>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52"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53" name="표 52"/>
          <p:cNvGraphicFramePr>
            <a:graphicFrameLocks noGrp="1"/>
          </p:cNvGraphicFramePr>
          <p:nvPr>
            <p:extLst/>
          </p:nvPr>
        </p:nvGraphicFramePr>
        <p:xfrm>
          <a:off x="3673130" y="4567001"/>
          <a:ext cx="1333235" cy="504056"/>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bl>
          </a:graphicData>
        </a:graphic>
      </p:graphicFrame>
      <p:sp>
        <p:nvSpPr>
          <p:cNvPr id="54"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Tree>
    <p:extLst>
      <p:ext uri="{BB962C8B-B14F-4D97-AF65-F5344CB8AC3E}">
        <p14:creationId xmlns:p14="http://schemas.microsoft.com/office/powerpoint/2010/main" val="1415833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(5/6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a:t>A</a:t>
            </a:r>
            <a:r>
              <a:rPr lang="en-US" dirty="0" smtClean="0"/>
              <a:t> </a:t>
            </a:r>
            <a:r>
              <a:rPr lang="en-US" dirty="0"/>
              <a:t>receives the ACF and </a:t>
            </a:r>
            <a:r>
              <a:rPr lang="en-US" dirty="0" smtClean="0"/>
              <a:t>transmits MGNF (type 0) and ARCF </a:t>
            </a:r>
            <a:r>
              <a:rPr lang="en-US" dirty="0"/>
              <a:t>to B</a:t>
            </a:r>
            <a:r>
              <a:rPr lang="en-US" dirty="0" smtClean="0"/>
              <a:t>.</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타원 40"/>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graphicFrame>
        <p:nvGraphicFramePr>
          <p:cNvPr id="33" name="표 32"/>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4"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36" name="표 35"/>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37"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38" name="표 37"/>
          <p:cNvGraphicFramePr>
            <a:graphicFrameLocks noGrp="1"/>
          </p:cNvGraphicFramePr>
          <p:nvPr>
            <p:extLst/>
          </p:nvPr>
        </p:nvGraphicFramePr>
        <p:xfrm>
          <a:off x="3673130" y="4567001"/>
          <a:ext cx="1333235" cy="504056"/>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bl>
          </a:graphicData>
        </a:graphic>
      </p:graphicFrame>
      <p:sp>
        <p:nvSpPr>
          <p:cNvPr id="39"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40" name="오른쪽 화살표 39"/>
          <p:cNvSpPr/>
          <p:nvPr/>
        </p:nvSpPr>
        <p:spPr>
          <a:xfrm rot="2242125">
            <a:off x="6988148" y="2460274"/>
            <a:ext cx="754453"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803524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(6/6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smtClean="0"/>
              <a:t>Then, A and B create </a:t>
            </a:r>
            <a:r>
              <a:rPr lang="en-US" dirty="0"/>
              <a:t>a </a:t>
            </a:r>
            <a:r>
              <a:rPr lang="en-US" dirty="0" smtClean="0"/>
              <a:t>new link.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cxnSp>
        <p:nvCxnSpPr>
          <p:cNvPr id="21" name="직선 연결선 20"/>
          <p:cNvCxnSpPr/>
          <p:nvPr/>
        </p:nvCxnSpPr>
        <p:spPr bwMode="auto">
          <a:xfrm>
            <a:off x="7015347" y="2306100"/>
            <a:ext cx="693910" cy="46217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5" name="타원 24"/>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graphicFrame>
        <p:nvGraphicFramePr>
          <p:cNvPr id="34" name="표 33"/>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6"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37" name="표 36"/>
          <p:cNvGraphicFramePr>
            <a:graphicFrameLocks noGrp="1"/>
          </p:cNvGraphicFramePr>
          <p:nvPr>
            <p:extLst/>
          </p:nvPr>
        </p:nvGraphicFramePr>
        <p:xfrm>
          <a:off x="2104828" y="4567001"/>
          <a:ext cx="1333235" cy="991652"/>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121899">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2"/>
                          </a:solidFill>
                          <a:latin typeface="+mn-lt"/>
                          <a:ea typeface="+mn-ea"/>
                          <a:cs typeface="+mn-cs"/>
                        </a:rPr>
                        <a:t>B</a:t>
                      </a:r>
                      <a:endParaRPr lang="ko-KR" altLang="en-US" sz="1000" b="1" kern="1200" dirty="0">
                        <a:solidFill>
                          <a:schemeClr val="tx2"/>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8"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39" name="표 38"/>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tx2"/>
                          </a:solidFill>
                          <a:latin typeface="+mn-lt"/>
                          <a:ea typeface="+mn-ea"/>
                          <a:cs typeface="+mn-cs"/>
                        </a:rPr>
                        <a:t>A</a:t>
                      </a:r>
                      <a:endParaRPr lang="ko-KR" altLang="en-US" sz="1000" b="1" kern="1200" dirty="0">
                        <a:solidFill>
                          <a:schemeClr val="tx2"/>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0"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45" name="타원 44"/>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6" name="타원 4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Tree>
    <p:extLst>
      <p:ext uri="{BB962C8B-B14F-4D97-AF65-F5344CB8AC3E}">
        <p14:creationId xmlns:p14="http://schemas.microsoft.com/office/powerpoint/2010/main" val="4253042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Classification of  MGNF types</a:t>
            </a:r>
            <a:endParaRPr lang="ko-KR" altLang="en-US" dirty="0"/>
          </a:p>
        </p:txBody>
      </p:sp>
      <p:sp>
        <p:nvSpPr>
          <p:cNvPr id="3" name="내용 개체 틀 2"/>
          <p:cNvSpPr>
            <a:spLocks noGrp="1"/>
          </p:cNvSpPr>
          <p:nvPr>
            <p:ph idx="1"/>
          </p:nvPr>
        </p:nvSpPr>
        <p:spPr/>
        <p:txBody>
          <a:bodyPr/>
          <a:lstStyle/>
          <a:p>
            <a:r>
              <a:rPr lang="en-US" altLang="ko-KR" dirty="0" smtClean="0"/>
              <a:t>Duplicate response to the MGNF may cause traffic implosion, so we divided nodes into two types</a:t>
            </a:r>
          </a:p>
          <a:p>
            <a:pPr lvl="1"/>
            <a:r>
              <a:rPr lang="en-US" altLang="ko-KR" dirty="0" smtClean="0"/>
              <a:t>ACK-enabled MGNF transmission (Notification type = </a:t>
            </a:r>
            <a:r>
              <a:rPr lang="en-US" altLang="ko-KR" dirty="0"/>
              <a:t>2, 3, 4, 5, </a:t>
            </a:r>
            <a:r>
              <a:rPr lang="en-US" altLang="ko-KR" dirty="0" smtClean="0"/>
              <a:t>8)</a:t>
            </a:r>
          </a:p>
          <a:p>
            <a:pPr lvl="2"/>
            <a:r>
              <a:rPr lang="en-US" altLang="ko-KR" dirty="0" smtClean="0"/>
              <a:t>A source node transmitting a MGNF has to receive ACK frame. </a:t>
            </a:r>
          </a:p>
          <a:p>
            <a:pPr lvl="1"/>
            <a:r>
              <a:rPr lang="en-US" altLang="ko-KR" dirty="0" smtClean="0"/>
              <a:t>ACK-disabled MGNF transmission (Notification type = </a:t>
            </a:r>
            <a:r>
              <a:rPr lang="en-US" altLang="ko-KR" dirty="0"/>
              <a:t>0, 1, 6, </a:t>
            </a:r>
            <a:r>
              <a:rPr lang="en-US" altLang="ko-KR" dirty="0" smtClean="0"/>
              <a:t>7) </a:t>
            </a:r>
            <a:endParaRPr lang="en-US" altLang="ko-KR" dirty="0"/>
          </a:p>
          <a:p>
            <a:pPr lvl="2"/>
            <a:r>
              <a:rPr lang="en-US" altLang="ko-KR" dirty="0" smtClean="0"/>
              <a:t>ACK frame is not required </a:t>
            </a:r>
            <a:r>
              <a:rPr lang="en-US" altLang="ko-KR" dirty="0"/>
              <a:t>since </a:t>
            </a:r>
            <a:r>
              <a:rPr lang="en-US" altLang="ko-KR" dirty="0" smtClean="0"/>
              <a:t>MGNF with type </a:t>
            </a:r>
            <a:r>
              <a:rPr lang="en-US" altLang="ko-KR" dirty="0"/>
              <a:t>0, 1, 6, </a:t>
            </a:r>
            <a:r>
              <a:rPr lang="en-US" altLang="ko-KR" dirty="0" smtClean="0"/>
              <a:t>7 does not need to be reliably transmitted.</a:t>
            </a:r>
          </a:p>
          <a:p>
            <a:pPr lvl="2"/>
            <a:r>
              <a:rPr lang="en-US" altLang="ko-KR" dirty="0" smtClean="0"/>
              <a:t>Without those, multicast group management can still work OK.</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4004708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Selective Group </a:t>
            </a:r>
            <a:r>
              <a:rPr lang="en-US" altLang="ko-KR" dirty="0"/>
              <a:t>ACK technique for reliable multicast </a:t>
            </a:r>
            <a:r>
              <a:rPr lang="en-US" altLang="ko-KR" dirty="0" smtClean="0">
                <a:ea typeface="굴림" charset="-127"/>
              </a:rPr>
              <a:t>(1/</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7772400" cy="4539208"/>
          </a:xfrm>
        </p:spPr>
        <p:txBody>
          <a:bodyPr/>
          <a:lstStyle/>
          <a:p>
            <a:r>
              <a:rPr lang="en-GB" altLang="ko-KR" sz="1800" dirty="0" smtClean="0"/>
              <a:t>In the pre-proposal</a:t>
            </a:r>
          </a:p>
          <a:p>
            <a:pPr lvl="1"/>
            <a:r>
              <a:rPr lang="en-GB" altLang="ko-KR" sz="1800" dirty="0" smtClean="0"/>
              <a:t>We proposed bitmap based implicit ACK mechanism for reliable multicast.</a:t>
            </a:r>
          </a:p>
          <a:p>
            <a:pPr lvl="1"/>
            <a:r>
              <a:rPr lang="en-GB" altLang="ko-KR" sz="1800" dirty="0" smtClean="0"/>
              <a:t>If we use the implicit ACK mechanism, the transmitted frame becomes larger due to bitmap size (considering significant # of one-hop neighbours).</a:t>
            </a:r>
          </a:p>
          <a:p>
            <a:pPr lvl="1"/>
            <a:r>
              <a:rPr lang="en-GB" altLang="ko-KR" sz="1800" dirty="0" smtClean="0"/>
              <a:t>We propose a new reliable broadcast technique in order to resolve the above scenario.</a:t>
            </a:r>
            <a:endParaRPr lang="en-GB" altLang="ko-KR" sz="1800" dirty="0"/>
          </a:p>
          <a:p>
            <a:endParaRPr lang="en-GB" altLang="ko-KR" sz="1800" dirty="0" smtClean="0"/>
          </a:p>
          <a:p>
            <a:r>
              <a:rPr lang="en-GB" altLang="ko-KR" sz="1800" dirty="0" smtClean="0"/>
              <a:t>In the final proposal</a:t>
            </a:r>
          </a:p>
          <a:p>
            <a:pPr lvl="1"/>
            <a:r>
              <a:rPr lang="en-GB" altLang="ko-KR" sz="1800" dirty="0" smtClean="0"/>
              <a:t>We propose </a:t>
            </a:r>
            <a:r>
              <a:rPr lang="en-GB" altLang="ko-KR" sz="1800" dirty="0"/>
              <a:t>a </a:t>
            </a:r>
            <a:r>
              <a:rPr lang="en-GB" altLang="ko-KR" sz="1800" dirty="0" smtClean="0"/>
              <a:t>selective group </a:t>
            </a:r>
            <a:r>
              <a:rPr lang="en-GB" altLang="ko-KR" sz="1800" dirty="0"/>
              <a:t>ACK technique for reliable multicast to know whether the nodes receive </a:t>
            </a:r>
            <a:r>
              <a:rPr lang="en-GB" altLang="ko-KR" sz="1800" dirty="0" smtClean="0"/>
              <a:t>multicast </a:t>
            </a:r>
            <a:r>
              <a:rPr lang="en-GB" altLang="ko-KR" sz="1800" dirty="0"/>
              <a:t>d</a:t>
            </a:r>
            <a:r>
              <a:rPr lang="en-GB" altLang="ko-KR" sz="1800" dirty="0" smtClean="0"/>
              <a:t>ata </a:t>
            </a:r>
            <a:r>
              <a:rPr lang="en-GB" altLang="ko-KR" sz="1800" dirty="0"/>
              <a:t>f</a:t>
            </a:r>
            <a:r>
              <a:rPr lang="en-GB" altLang="ko-KR" sz="1800" dirty="0" smtClean="0"/>
              <a:t>rame </a:t>
            </a:r>
            <a:r>
              <a:rPr lang="en-GB" altLang="ko-KR" sz="1800" dirty="0"/>
              <a:t>fully or not</a:t>
            </a:r>
            <a:r>
              <a:rPr lang="en-GB" altLang="ko-KR" sz="1800" dirty="0" smtClean="0"/>
              <a:t>.</a:t>
            </a:r>
            <a:endParaRPr lang="en-US" sz="1800" dirty="0" smtClean="0"/>
          </a:p>
          <a:p>
            <a:pPr lvl="1"/>
            <a:r>
              <a:rPr lang="en-GB" altLang="ko-KR" sz="1800" dirty="0" smtClean="0"/>
              <a:t>When </a:t>
            </a:r>
            <a:r>
              <a:rPr lang="en-GB" altLang="ko-KR" sz="1800" dirty="0"/>
              <a:t>sender PD sends </a:t>
            </a:r>
            <a:r>
              <a:rPr lang="en-GB" altLang="ko-KR" sz="1800" dirty="0" smtClean="0"/>
              <a:t>a multicast </a:t>
            </a:r>
            <a:r>
              <a:rPr lang="en-GB" altLang="ko-KR" sz="1800" dirty="0"/>
              <a:t>d</a:t>
            </a:r>
            <a:r>
              <a:rPr lang="en-GB" altLang="ko-KR" sz="1800" dirty="0" smtClean="0"/>
              <a:t>ata frame</a:t>
            </a:r>
            <a:r>
              <a:rPr lang="en-GB" altLang="ko-KR" sz="1800" dirty="0"/>
              <a:t>, it chooses the </a:t>
            </a:r>
            <a:r>
              <a:rPr lang="en-GB" altLang="ko-KR" sz="1800" dirty="0" smtClean="0"/>
              <a:t>groups to acknowledge the frame </a:t>
            </a:r>
            <a:r>
              <a:rPr lang="en-GB" altLang="ko-KR" sz="1800" dirty="0"/>
              <a:t>in the multicast </a:t>
            </a:r>
            <a:r>
              <a:rPr lang="en-GB" altLang="ko-KR" sz="1800" dirty="0" smtClean="0"/>
              <a:t>group.</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17</a:t>
            </a:fld>
            <a:endParaRPr lang="en-US" altLang="ko-KR"/>
          </a:p>
        </p:txBody>
      </p:sp>
    </p:spTree>
    <p:extLst>
      <p:ext uri="{BB962C8B-B14F-4D97-AF65-F5344CB8AC3E}">
        <p14:creationId xmlns:p14="http://schemas.microsoft.com/office/powerpoint/2010/main" val="1002763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Selective Group </a:t>
            </a:r>
            <a:r>
              <a:rPr lang="en-US" altLang="ko-KR" dirty="0"/>
              <a:t>ACK technique for reliable multicast </a:t>
            </a:r>
            <a:r>
              <a:rPr lang="en-US" altLang="ko-KR" dirty="0" smtClean="0">
                <a:ea typeface="굴림" charset="-127"/>
              </a:rPr>
              <a:t>(2/</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p:txBody>
          <a:bodyPr/>
          <a:lstStyle/>
          <a:p>
            <a:pPr lvl="1"/>
            <a:r>
              <a:rPr lang="en-GB" altLang="ko-KR" dirty="0" smtClean="0"/>
              <a:t>To avoid the feedback implosion problem, a sender forms groups of nodes in its routing table.</a:t>
            </a:r>
          </a:p>
          <a:p>
            <a:pPr lvl="1"/>
            <a:r>
              <a:rPr lang="en-GB" altLang="ko-KR" dirty="0" smtClean="0"/>
              <a:t>Then</a:t>
            </a:r>
            <a:r>
              <a:rPr lang="en-GB" altLang="ko-KR" dirty="0"/>
              <a:t>, the sender transmits </a:t>
            </a:r>
            <a:r>
              <a:rPr lang="en-GB" altLang="ko-KR" dirty="0" smtClean="0"/>
              <a:t>multicast </a:t>
            </a:r>
            <a:r>
              <a:rPr lang="en-GB" altLang="ko-KR" dirty="0"/>
              <a:t>d</a:t>
            </a:r>
            <a:r>
              <a:rPr lang="en-GB" altLang="ko-KR" dirty="0" smtClean="0"/>
              <a:t>ata </a:t>
            </a:r>
            <a:r>
              <a:rPr lang="en-GB" altLang="ko-KR" dirty="0"/>
              <a:t>f</a:t>
            </a:r>
            <a:r>
              <a:rPr lang="en-GB" altLang="ko-KR" dirty="0" smtClean="0"/>
              <a:t>rame </a:t>
            </a:r>
            <a:r>
              <a:rPr lang="en-GB" altLang="ko-KR" dirty="0"/>
              <a:t>including the information of the group which sends </a:t>
            </a:r>
            <a:r>
              <a:rPr lang="en-GB" altLang="ko-KR" dirty="0" smtClean="0"/>
              <a:t>their </a:t>
            </a:r>
            <a:r>
              <a:rPr lang="en-GB" altLang="ko-KR" dirty="0"/>
              <a:t>B</a:t>
            </a:r>
            <a:r>
              <a:rPr lang="en-GB" altLang="ko-KR" dirty="0" smtClean="0"/>
              <a:t>lock </a:t>
            </a:r>
            <a:r>
              <a:rPr lang="en-GB" altLang="ko-KR" dirty="0"/>
              <a:t>ACK.</a:t>
            </a:r>
            <a:endParaRPr lang="ko-KR" altLang="ko-KR" dirty="0"/>
          </a:p>
          <a:p>
            <a:pPr lvl="1"/>
            <a:r>
              <a:rPr lang="en-GB" altLang="ko-KR" dirty="0"/>
              <a:t>When the nodes in the group receive all multicast data frames successfully, they transmit Block ACK to the sender by notifying that they received all frames </a:t>
            </a:r>
            <a:r>
              <a:rPr lang="en-GB" altLang="ko-KR" dirty="0" smtClean="0"/>
              <a:t>successfully.</a:t>
            </a:r>
            <a:endParaRPr lang="en-US" altLang="ko-KR" dirty="0"/>
          </a:p>
          <a:p>
            <a:pPr lvl="1"/>
            <a:r>
              <a:rPr lang="en-GB" altLang="ko-KR" dirty="0"/>
              <a:t>If they did not receive any data frame or they did not receive </a:t>
            </a:r>
            <a:r>
              <a:rPr lang="en-GB" altLang="ko-KR" dirty="0" smtClean="0"/>
              <a:t>it, </a:t>
            </a:r>
            <a:r>
              <a:rPr lang="en-GB" altLang="ko-KR" dirty="0"/>
              <a:t>they do not transmit Block ACK to the sender.</a:t>
            </a:r>
            <a:endParaRPr lang="en-US" altLang="ko-KR"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Tree>
    <p:extLst>
      <p:ext uri="{BB962C8B-B14F-4D97-AF65-F5344CB8AC3E}">
        <p14:creationId xmlns:p14="http://schemas.microsoft.com/office/powerpoint/2010/main" val="1324455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(3/</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Sender S chooses the groups.</a:t>
            </a:r>
          </a:p>
          <a:p>
            <a:r>
              <a:rPr lang="en-US" altLang="ko-KR" dirty="0" smtClean="0"/>
              <a:t>In this example, the number of nodes in a group is 3.</a:t>
            </a:r>
          </a:p>
          <a:p>
            <a:r>
              <a:rPr lang="en-US" altLang="ko-KR" dirty="0" smtClean="0"/>
              <a:t>A,B,C are in group1, D,E,F are in group2 and G,H,I are in group3. </a:t>
            </a:r>
          </a:p>
          <a:p>
            <a:r>
              <a:rPr lang="en-US" altLang="ko-KR" dirty="0" smtClean="0"/>
              <a:t>S transmits </a:t>
            </a:r>
            <a:r>
              <a:rPr lang="en-US" altLang="ko-KR" dirty="0"/>
              <a:t>multicast data frame </a:t>
            </a:r>
            <a:r>
              <a:rPr lang="en-US" altLang="ko-KR" dirty="0" smtClean="0"/>
              <a:t>F1 notifying that group1 is responsible for the acknowledgement.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TextBox 81"/>
          <p:cNvSpPr txBox="1">
            <a:spLocks noChangeArrowheads="1"/>
          </p:cNvSpPr>
          <p:nvPr/>
        </p:nvSpPr>
        <p:spPr bwMode="auto">
          <a:xfrm>
            <a:off x="801711" y="5794859"/>
            <a:ext cx="5958682" cy="37959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2800" baseline="30000" dirty="0" smtClean="0"/>
              <a:t>*</a:t>
            </a:r>
            <a:r>
              <a:rPr lang="en-US" altLang="ko-KR" dirty="0" smtClean="0"/>
              <a:t>The order of frames to be transmitted is F1, F2, and F3.</a:t>
            </a:r>
            <a:endParaRPr lang="ko-KR" altLang="en-US" dirty="0"/>
          </a:p>
        </p:txBody>
      </p:sp>
    </p:spTree>
    <p:extLst>
      <p:ext uri="{BB962C8B-B14F-4D97-AF65-F5344CB8AC3E}">
        <p14:creationId xmlns:p14="http://schemas.microsoft.com/office/powerpoint/2010/main" val="1560130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37985F6C-8C07-4262-8C70-31C5388C8E4E}" type="slidenum">
              <a:rPr lang="en-US" altLang="ko-KR" smtClean="0">
                <a:latin typeface="Times New Roman" pitchFamily="18" charset="0"/>
              </a:rPr>
              <a:pPr/>
              <a:t>2</a:t>
            </a:fld>
            <a:endParaRPr lang="en-US" altLang="ko-KR" smtClean="0">
              <a:latin typeface="Times New Roman" pitchFamily="18" charset="0"/>
            </a:endParaRPr>
          </a:p>
        </p:txBody>
      </p:sp>
      <p:sp>
        <p:nvSpPr>
          <p:cNvPr id="2051" name="Rectangle 2"/>
          <p:cNvSpPr>
            <a:spLocks noGrp="1" noChangeArrowheads="1"/>
          </p:cNvSpPr>
          <p:nvPr>
            <p:ph type="ctrTitle"/>
          </p:nvPr>
        </p:nvSpPr>
        <p:spPr>
          <a:xfrm>
            <a:off x="1042988" y="1989138"/>
            <a:ext cx="7072312" cy="1143000"/>
          </a:xfrm>
        </p:spPr>
        <p:txBody>
          <a:bodyPr/>
          <a:lstStyle/>
          <a:p>
            <a:r>
              <a:rPr lang="en-US" sz="3200" dirty="0" smtClean="0"/>
              <a:t>Technical Proposal for IEEE 802.15.8</a:t>
            </a:r>
            <a:endParaRPr lang="en-US" altLang="ko-KR" sz="3200" b="1" dirty="0" smtClean="0">
              <a:latin typeface="Arial" charset="0"/>
              <a:ea typeface="굴림" charset="-127"/>
            </a:endParaRPr>
          </a:p>
        </p:txBody>
      </p:sp>
      <p:sp>
        <p:nvSpPr>
          <p:cNvPr id="2052" name="Rectangle 3"/>
          <p:cNvSpPr>
            <a:spLocks noGrp="1" noChangeArrowheads="1"/>
          </p:cNvSpPr>
          <p:nvPr>
            <p:ph type="subTitle" idx="1"/>
          </p:nvPr>
        </p:nvSpPr>
        <p:spPr>
          <a:xfrm>
            <a:off x="1116013" y="3795713"/>
            <a:ext cx="6911975" cy="1992312"/>
          </a:xfrm>
        </p:spPr>
        <p:txBody>
          <a:bodyPr/>
          <a:lstStyle/>
          <a:p>
            <a:pPr>
              <a:lnSpc>
                <a:spcPct val="90000"/>
              </a:lnSpc>
            </a:pPr>
            <a:r>
              <a:rPr lang="en-US" altLang="ko-KR" sz="1800" dirty="0" err="1">
                <a:ea typeface="굴림" charset="-127"/>
              </a:rPr>
              <a:t>Jeongseok</a:t>
            </a:r>
            <a:r>
              <a:rPr lang="en-US" altLang="ko-KR" sz="1800" dirty="0">
                <a:ea typeface="굴림" charset="-127"/>
              </a:rPr>
              <a:t> Yu, </a:t>
            </a:r>
            <a:r>
              <a:rPr lang="en-US" altLang="ko-KR" sz="1800" dirty="0" err="1" smtClean="0">
                <a:ea typeface="굴림" charset="-127"/>
              </a:rPr>
              <a:t>Woongsoo</a:t>
            </a:r>
            <a:r>
              <a:rPr lang="en-US" altLang="ko-KR" sz="1800" dirty="0" smtClean="0">
                <a:ea typeface="굴림" charset="-127"/>
              </a:rPr>
              <a:t> Na, </a:t>
            </a:r>
            <a:r>
              <a:rPr lang="en-US" altLang="ko-KR" sz="1800" dirty="0" err="1" smtClean="0">
                <a:ea typeface="굴림" charset="-127"/>
              </a:rPr>
              <a:t>Hyoungchul</a:t>
            </a:r>
            <a:r>
              <a:rPr lang="en-US" altLang="ko-KR" sz="1800" dirty="0" smtClean="0">
                <a:ea typeface="굴림" charset="-127"/>
              </a:rPr>
              <a:t> </a:t>
            </a:r>
            <a:r>
              <a:rPr lang="en-US" altLang="ko-KR" sz="1800" dirty="0" err="1" smtClean="0">
                <a:ea typeface="굴림" charset="-127"/>
              </a:rPr>
              <a:t>Bae</a:t>
            </a:r>
            <a:r>
              <a:rPr lang="en-US" altLang="ko-KR" sz="1800" dirty="0" smtClean="0">
                <a:ea typeface="굴림" charset="-127"/>
              </a:rPr>
              <a:t>, </a:t>
            </a:r>
            <a:r>
              <a:rPr lang="en-US" altLang="ko-KR" sz="1800" dirty="0" err="1" smtClean="0">
                <a:ea typeface="굴림" charset="-127"/>
              </a:rPr>
              <a:t>Taejin</a:t>
            </a:r>
            <a:r>
              <a:rPr lang="en-US" altLang="ko-KR" sz="1800" dirty="0" smtClean="0">
                <a:ea typeface="굴림" charset="-127"/>
              </a:rPr>
              <a:t> Kim, </a:t>
            </a:r>
            <a:r>
              <a:rPr lang="en-US" altLang="ko-KR" sz="1800" dirty="0" err="1" smtClean="0">
                <a:ea typeface="굴림" charset="-127"/>
              </a:rPr>
              <a:t>Yunseong</a:t>
            </a:r>
            <a:r>
              <a:rPr lang="en-US" altLang="ko-KR" sz="1800" dirty="0" smtClean="0">
                <a:ea typeface="굴림" charset="-127"/>
              </a:rPr>
              <a:t> Lee, </a:t>
            </a:r>
            <a:r>
              <a:rPr lang="en-US" altLang="ko-KR" sz="1800" dirty="0" err="1" smtClean="0">
                <a:ea typeface="굴림" charset="-127"/>
              </a:rPr>
              <a:t>Juho</a:t>
            </a:r>
            <a:r>
              <a:rPr lang="en-US" altLang="ko-KR" sz="1800" dirty="0" smtClean="0">
                <a:ea typeface="굴림" charset="-127"/>
              </a:rPr>
              <a:t> Lee, </a:t>
            </a:r>
            <a:r>
              <a:rPr lang="en-US" altLang="ko-KR" sz="1800" dirty="0" err="1" smtClean="0">
                <a:ea typeface="굴림" charset="-127"/>
              </a:rPr>
              <a:t>Zeynep</a:t>
            </a:r>
            <a:r>
              <a:rPr lang="en-US" altLang="ko-KR" sz="1800" dirty="0" smtClean="0">
                <a:ea typeface="굴림" charset="-127"/>
              </a:rPr>
              <a:t> </a:t>
            </a:r>
            <a:r>
              <a:rPr lang="en-US" altLang="ko-KR" sz="1800" dirty="0" err="1" smtClean="0">
                <a:ea typeface="굴림" charset="-127"/>
              </a:rPr>
              <a:t>Vatandas</a:t>
            </a:r>
            <a:r>
              <a:rPr lang="en-US" altLang="ko-KR" sz="1800" dirty="0" smtClean="0">
                <a:ea typeface="굴림" charset="-127"/>
              </a:rPr>
              <a:t>, </a:t>
            </a:r>
            <a:r>
              <a:rPr lang="en-US" altLang="ko-KR" sz="1800" dirty="0" err="1" smtClean="0">
                <a:ea typeface="굴림" charset="-127"/>
              </a:rPr>
              <a:t>Sungrae</a:t>
            </a:r>
            <a:r>
              <a:rPr lang="en-US" altLang="ko-KR" sz="1800" dirty="0" smtClean="0">
                <a:ea typeface="굴림" charset="-127"/>
              </a:rPr>
              <a:t> Cho, and </a:t>
            </a:r>
            <a:r>
              <a:rPr lang="en-US" altLang="ko-KR" sz="1800" dirty="0" err="1" smtClean="0">
                <a:ea typeface="굴림" charset="-127"/>
              </a:rPr>
              <a:t>Junbeom</a:t>
            </a:r>
            <a:r>
              <a:rPr lang="en-US" altLang="ko-KR" sz="1800" dirty="0" smtClean="0">
                <a:ea typeface="굴림" charset="-127"/>
              </a:rPr>
              <a:t> </a:t>
            </a:r>
            <a:r>
              <a:rPr lang="en-US" altLang="ko-KR" sz="1800" dirty="0" err="1" smtClean="0">
                <a:ea typeface="굴림" charset="-127"/>
              </a:rPr>
              <a:t>Hur</a:t>
            </a:r>
            <a:endParaRPr lang="en-US" altLang="ko-KR" sz="1800" dirty="0" smtClean="0">
              <a:ea typeface="굴림" charset="-127"/>
            </a:endParaRPr>
          </a:p>
          <a:p>
            <a:pPr>
              <a:lnSpc>
                <a:spcPct val="90000"/>
              </a:lnSpc>
            </a:pPr>
            <a:endParaRPr lang="en-US" altLang="ko-KR" sz="2400" dirty="0" smtClean="0">
              <a:ea typeface="굴림" charset="-127"/>
            </a:endParaRPr>
          </a:p>
          <a:p>
            <a:pPr>
              <a:lnSpc>
                <a:spcPct val="90000"/>
              </a:lnSpc>
            </a:pPr>
            <a:r>
              <a:rPr lang="en-US" altLang="ko-KR" sz="2800" dirty="0" smtClean="0">
                <a:ea typeface="굴림" charset="-127"/>
              </a:rPr>
              <a:t>Chung-</a:t>
            </a:r>
            <a:r>
              <a:rPr lang="en-US" altLang="ko-KR" sz="2800" dirty="0" err="1" smtClean="0">
                <a:ea typeface="굴림" charset="-127"/>
              </a:rPr>
              <a:t>Ang</a:t>
            </a:r>
            <a:r>
              <a:rPr lang="en-US" altLang="ko-KR" sz="2800" dirty="0" smtClean="0">
                <a:ea typeface="굴림" charset="-127"/>
              </a:rPr>
              <a:t> University</a:t>
            </a:r>
          </a:p>
        </p:txBody>
      </p:sp>
    </p:spTree>
  </p:cSld>
  <p:clrMapOvr>
    <a:masterClrMapping/>
  </p:clrMapOvr>
  <mc:AlternateContent xmlns:mc="http://schemas.openxmlformats.org/markup-compatibility/2006" xmlns:p14="http://schemas.microsoft.com/office/powerpoint/2010/main">
    <mc:Choice Requires="p14">
      <p:transition spd="slow" p14:dur="2000" advTm="16070"/>
    </mc:Choice>
    <mc:Fallback xmlns="">
      <p:transition spd="slow" advTm="1607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(4/</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A, B, and C transmit Block ACK (actually a single ACK in this case) to S for F1 because these nodes are in group 1.</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20</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6282556">
            <a:off x="6706917" y="30493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1" name="오른쪽 화살표 20"/>
          <p:cNvSpPr/>
          <p:nvPr/>
        </p:nvSpPr>
        <p:spPr>
          <a:xfrm rot="8775563">
            <a:off x="7008100" y="3248981"/>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2" name="오른쪽 화살표 21"/>
          <p:cNvSpPr/>
          <p:nvPr/>
        </p:nvSpPr>
        <p:spPr>
          <a:xfrm rot="11256183">
            <a:off x="7086037" y="36328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3695953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(5/</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 transmits </a:t>
            </a:r>
            <a:r>
              <a:rPr lang="en-US" altLang="ko-KR" dirty="0"/>
              <a:t>multicast data frame </a:t>
            </a:r>
            <a:r>
              <a:rPr lang="en-US" altLang="ko-KR" dirty="0" smtClean="0"/>
              <a:t>F2 notifying group 2 needs to send the Block ACK.</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1013997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(6/</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D, E, </a:t>
            </a:r>
            <a:r>
              <a:rPr lang="en-US" altLang="ko-KR" dirty="0"/>
              <a:t>and </a:t>
            </a:r>
            <a:r>
              <a:rPr lang="en-US" altLang="ko-KR" dirty="0" smtClean="0"/>
              <a:t>F </a:t>
            </a:r>
            <a:r>
              <a:rPr lang="en-US" altLang="ko-KR" dirty="0"/>
              <a:t>transmit Block ACK for </a:t>
            </a:r>
            <a:r>
              <a:rPr lang="en-US" altLang="ko-KR" dirty="0" smtClean="0"/>
              <a:t>F1, F2 </a:t>
            </a:r>
            <a:r>
              <a:rPr lang="en-US" altLang="ko-KR" dirty="0"/>
              <a:t>(</a:t>
            </a:r>
            <a:r>
              <a:rPr lang="en-US" altLang="ko-KR" dirty="0" smtClean="0"/>
              <a:t>Frame1, Frame2) 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13541159">
            <a:off x="6935803" y="394499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4" name="오른쪽 화살표 23"/>
          <p:cNvSpPr/>
          <p:nvPr/>
        </p:nvSpPr>
        <p:spPr>
          <a:xfrm rot="15808137">
            <a:off x="6635289" y="4084274"/>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5" name="오른쪽 화살표 24"/>
          <p:cNvSpPr/>
          <p:nvPr/>
        </p:nvSpPr>
        <p:spPr>
          <a:xfrm rot="18265333">
            <a:off x="6274955" y="4010659"/>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2524767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(7/12)</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 transmits </a:t>
            </a:r>
            <a:r>
              <a:rPr lang="en-US" altLang="ko-KR" dirty="0"/>
              <a:t>multicast data frame </a:t>
            </a:r>
            <a:r>
              <a:rPr lang="en-US" altLang="ko-KR" dirty="0" smtClean="0"/>
              <a:t>F3 </a:t>
            </a:r>
            <a:r>
              <a:rPr lang="en-US" altLang="ko-KR" dirty="0"/>
              <a:t>notifying group </a:t>
            </a:r>
            <a:r>
              <a:rPr lang="en-US" altLang="ko-KR" dirty="0" smtClean="0"/>
              <a:t>3 </a:t>
            </a:r>
            <a:r>
              <a:rPr lang="en-US" altLang="ko-KR" dirty="0"/>
              <a:t>needs to send the Block ACK</a:t>
            </a:r>
            <a:r>
              <a:rPr lang="en-US" altLang="ko-KR" dirty="0" smtClean="0"/>
              <a: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23</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2992931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(8/</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G, H, </a:t>
            </a:r>
            <a:r>
              <a:rPr lang="en-US" altLang="ko-KR" dirty="0"/>
              <a:t>and </a:t>
            </a:r>
            <a:r>
              <a:rPr lang="en-US" altLang="ko-KR" dirty="0" smtClean="0"/>
              <a:t>I </a:t>
            </a:r>
            <a:r>
              <a:rPr lang="en-US" altLang="ko-KR" dirty="0"/>
              <a:t>transmit Block ACK for </a:t>
            </a:r>
            <a:r>
              <a:rPr lang="en-US" altLang="ko-KR" dirty="0" smtClean="0"/>
              <a:t>F1, F2, F3 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
        <p:nvSpPr>
          <p:cNvPr id="26" name="타원 25"/>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27" name="타원 2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35" name="타원 34"/>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6" name="타원 35"/>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37" name="타원 36"/>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38" name="타원 37"/>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39" name="타원 38"/>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40" name="타원 39"/>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41" name="타원 40"/>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43" name="오른쪽 화살표 42"/>
          <p:cNvSpPr/>
          <p:nvPr/>
        </p:nvSpPr>
        <p:spPr>
          <a:xfrm rot="3817334">
            <a:off x="6328630" y="3094536"/>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0" name="오른쪽 화살표 49"/>
          <p:cNvSpPr/>
          <p:nvPr/>
        </p:nvSpPr>
        <p:spPr>
          <a:xfrm rot="20393143">
            <a:off x="6064253" y="373862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1" name="오른쪽 화살표 50"/>
          <p:cNvSpPr/>
          <p:nvPr/>
        </p:nvSpPr>
        <p:spPr>
          <a:xfrm rot="1701979">
            <a:off x="6094169" y="333216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2" name="타원 51"/>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3" name="타원 52"/>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4" name="타원 53"/>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5" name="오른쪽 화살표 54"/>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56" name="오른쪽 화살표 55"/>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7"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58"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3147398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(9/</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Since all groups are acknowledged, S checks any unacknowledged groups and frames.</a:t>
            </a:r>
          </a:p>
          <a:p>
            <a:r>
              <a:rPr lang="en-US" altLang="ko-KR" dirty="0" smtClean="0"/>
              <a:t>S did not receive ACK for F2 and F3 from A,B, and C and ACK for F3 from D, E, and F.</a:t>
            </a:r>
          </a:p>
          <a:p>
            <a:r>
              <a:rPr lang="en-US" dirty="0"/>
              <a:t>If the timer is expired, </a:t>
            </a:r>
            <a:r>
              <a:rPr lang="en-US" dirty="0" smtClean="0"/>
              <a:t>S </a:t>
            </a:r>
            <a:r>
              <a:rPr lang="en-US" dirty="0"/>
              <a:t>sends Request ACK to the </a:t>
            </a:r>
            <a:r>
              <a:rPr lang="en-US" dirty="0" smtClean="0"/>
              <a:t>groups in order to check the reliability for group 1 and 2. </a:t>
            </a:r>
            <a:endParaRPr lang="en-US" dirty="0"/>
          </a:p>
          <a:p>
            <a:endParaRPr lang="en-US" altLang="ko-KR"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17026374">
            <a:off x="6706917" y="3049305"/>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1499645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(10/</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If </a:t>
            </a:r>
            <a:r>
              <a:rPr lang="en-US" altLang="ko-KR" dirty="0"/>
              <a:t>A, B, and </a:t>
            </a:r>
            <a:r>
              <a:rPr lang="en-US" altLang="ko-KR" dirty="0" smtClean="0"/>
              <a:t>C receive the Request ACK, they transmit the Block ACK </a:t>
            </a:r>
            <a:r>
              <a:rPr lang="en-US" altLang="ko-KR" dirty="0"/>
              <a:t>(for </a:t>
            </a:r>
            <a:r>
              <a:rPr lang="en-US" altLang="ko-KR" dirty="0" smtClean="0"/>
              <a:t>frames </a:t>
            </a:r>
            <a:r>
              <a:rPr lang="en-US" altLang="ko-KR" dirty="0"/>
              <a:t>F2 and F3) </a:t>
            </a:r>
            <a:r>
              <a:rPr lang="en-US" altLang="ko-KR" dirty="0" smtClean="0"/>
              <a:t>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6263060">
            <a:off x="6706917" y="30493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1" name="오른쪽 화살표 20"/>
          <p:cNvSpPr/>
          <p:nvPr/>
        </p:nvSpPr>
        <p:spPr>
          <a:xfrm rot="8690769">
            <a:off x="7008100" y="3248981"/>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2" name="오른쪽 화살표 21"/>
          <p:cNvSpPr/>
          <p:nvPr/>
        </p:nvSpPr>
        <p:spPr>
          <a:xfrm rot="11272842">
            <a:off x="7086037" y="36328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6811908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(11/12)</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Similarly sender S transmit the Request Block ACK to PD F, E, and D.</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27</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2688146">
            <a:off x="6935803" y="3944998"/>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9614141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(12/</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a:t>If </a:t>
            </a:r>
            <a:r>
              <a:rPr lang="en-US" altLang="ko-KR" dirty="0" smtClean="0"/>
              <a:t>D, E, </a:t>
            </a:r>
            <a:r>
              <a:rPr lang="en-US" altLang="ko-KR" dirty="0"/>
              <a:t>and </a:t>
            </a:r>
            <a:r>
              <a:rPr lang="en-US" altLang="ko-KR" dirty="0" smtClean="0"/>
              <a:t>F </a:t>
            </a:r>
            <a:r>
              <a:rPr lang="en-US" altLang="ko-KR" dirty="0"/>
              <a:t>receive the Request ACK, they transmit the Block ACK (for </a:t>
            </a:r>
            <a:r>
              <a:rPr lang="en-US" altLang="ko-KR" dirty="0" smtClean="0"/>
              <a:t>frame F3</a:t>
            </a:r>
            <a:r>
              <a:rPr lang="en-US" altLang="ko-KR" dirty="0"/>
              <a:t>) to S.</a:t>
            </a:r>
          </a:p>
          <a:p>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28</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13538163">
            <a:off x="6935803" y="394499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4" name="오른쪽 화살표 23"/>
          <p:cNvSpPr/>
          <p:nvPr/>
        </p:nvSpPr>
        <p:spPr>
          <a:xfrm rot="15747256">
            <a:off x="6635289" y="4084274"/>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5" name="오른쪽 화살표 24"/>
          <p:cNvSpPr/>
          <p:nvPr/>
        </p:nvSpPr>
        <p:spPr>
          <a:xfrm rot="18311634">
            <a:off x="6274955" y="4010659"/>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681190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 Chart – Block 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29</a:t>
            </a:fld>
            <a:endParaRPr lang="en-US" altLang="ko-KR"/>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1</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3</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5</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2</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4</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59" name="직선 연결선 58"/>
          <p:cNvCxnSpPr/>
          <p:nvPr/>
        </p:nvCxnSpPr>
        <p:spPr bwMode="auto">
          <a:xfrm>
            <a:off x="2951820" y="2286397"/>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68" name="직사각형 67"/>
          <p:cNvSpPr/>
          <p:nvPr/>
        </p:nvSpPr>
        <p:spPr bwMode="auto">
          <a:xfrm>
            <a:off x="611560" y="1520988"/>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1" name="직사각형 70"/>
          <p:cNvSpPr/>
          <p:nvPr/>
        </p:nvSpPr>
        <p:spPr bwMode="auto">
          <a:xfrm>
            <a:off x="5436096" y="1511105"/>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72" name="직선 화살표 연결선 71"/>
          <p:cNvCxnSpPr/>
          <p:nvPr/>
        </p:nvCxnSpPr>
        <p:spPr bwMode="auto">
          <a:xfrm>
            <a:off x="2951820" y="285293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852936"/>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4" name="직선 화살표 연결선 73"/>
          <p:cNvCxnSpPr/>
          <p:nvPr/>
        </p:nvCxnSpPr>
        <p:spPr bwMode="auto">
          <a:xfrm>
            <a:off x="4565805" y="2852936"/>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5" name="직선 화살표 연결선 74"/>
          <p:cNvCxnSpPr/>
          <p:nvPr/>
        </p:nvCxnSpPr>
        <p:spPr bwMode="auto">
          <a:xfrm flipH="1">
            <a:off x="1350318" y="2852936"/>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491880" y="2465104"/>
            <a:ext cx="2175597" cy="323165"/>
          </a:xfrm>
          <a:prstGeom prst="rect">
            <a:avLst/>
          </a:prstGeom>
          <a:noFill/>
        </p:spPr>
        <p:txBody>
          <a:bodyPr wrap="none" rtlCol="0">
            <a:spAutoFit/>
          </a:bodyPr>
          <a:lstStyle/>
          <a:p>
            <a:pPr algn="ctr"/>
            <a:r>
              <a:rPr lang="en-US" altLang="ko-KR" sz="1500" dirty="0" smtClean="0"/>
              <a:t>Send Multicast Data #1</a:t>
            </a:r>
            <a:endParaRPr lang="ko-KR" altLang="en-US" sz="1500" dirty="0"/>
          </a:p>
        </p:txBody>
      </p:sp>
      <p:cxnSp>
        <p:nvCxnSpPr>
          <p:cNvPr id="77" name="직선 화살표 연결선 76"/>
          <p:cNvCxnSpPr/>
          <p:nvPr/>
        </p:nvCxnSpPr>
        <p:spPr bwMode="auto">
          <a:xfrm>
            <a:off x="1350318" y="3212976"/>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501008"/>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9" name="곱셈 기호 78"/>
          <p:cNvSpPr/>
          <p:nvPr/>
        </p:nvSpPr>
        <p:spPr bwMode="auto">
          <a:xfrm>
            <a:off x="6661956" y="2564904"/>
            <a:ext cx="576064" cy="576064"/>
          </a:xfrm>
          <a:prstGeom prst="mathMultiply">
            <a:avLst>
              <a:gd name="adj1" fmla="val 11945"/>
            </a:avLst>
          </a:prstGeom>
          <a:solidFill>
            <a:schemeClr val="accent2"/>
          </a:solidFill>
          <a:ln>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sp>
        <p:nvSpPr>
          <p:cNvPr id="80" name="TextBox 79"/>
          <p:cNvSpPr txBox="1"/>
          <p:nvPr/>
        </p:nvSpPr>
        <p:spPr>
          <a:xfrm>
            <a:off x="1623078" y="2889811"/>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sp>
        <p:nvSpPr>
          <p:cNvPr id="81" name="TextBox 80"/>
          <p:cNvSpPr txBox="1"/>
          <p:nvPr/>
        </p:nvSpPr>
        <p:spPr>
          <a:xfrm>
            <a:off x="3275856" y="3212976"/>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cxnSp>
        <p:nvCxnSpPr>
          <p:cNvPr id="82" name="직선 화살표 연결선 81"/>
          <p:cNvCxnSpPr/>
          <p:nvPr/>
        </p:nvCxnSpPr>
        <p:spPr bwMode="auto">
          <a:xfrm>
            <a:off x="2933142" y="393305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83" name="직선 화살표 연결선 82"/>
          <p:cNvCxnSpPr/>
          <p:nvPr/>
        </p:nvCxnSpPr>
        <p:spPr bwMode="auto">
          <a:xfrm>
            <a:off x="4547127" y="3933056"/>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4" name="직선 화살표 연결선 83"/>
          <p:cNvCxnSpPr/>
          <p:nvPr/>
        </p:nvCxnSpPr>
        <p:spPr bwMode="auto">
          <a:xfrm>
            <a:off x="4547127" y="3933056"/>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5" name="직선 화살표 연결선 84"/>
          <p:cNvCxnSpPr/>
          <p:nvPr/>
        </p:nvCxnSpPr>
        <p:spPr bwMode="auto">
          <a:xfrm flipH="1">
            <a:off x="1331640" y="3933056"/>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6" name="TextBox 85"/>
          <p:cNvSpPr txBox="1"/>
          <p:nvPr/>
        </p:nvSpPr>
        <p:spPr>
          <a:xfrm>
            <a:off x="3473202" y="3545224"/>
            <a:ext cx="2175597" cy="323165"/>
          </a:xfrm>
          <a:prstGeom prst="rect">
            <a:avLst/>
          </a:prstGeom>
          <a:noFill/>
        </p:spPr>
        <p:txBody>
          <a:bodyPr wrap="none" rtlCol="0">
            <a:spAutoFit/>
          </a:bodyPr>
          <a:lstStyle/>
          <a:p>
            <a:pPr algn="ctr"/>
            <a:r>
              <a:rPr lang="en-US" altLang="ko-KR" sz="1500" dirty="0" smtClean="0"/>
              <a:t>Send Multicast Data #2</a:t>
            </a:r>
            <a:endParaRPr lang="ko-KR" altLang="en-US" sz="1500" dirty="0"/>
          </a:p>
        </p:txBody>
      </p:sp>
      <p:cxnSp>
        <p:nvCxnSpPr>
          <p:cNvPr id="87" name="직선 화살표 연결선 86"/>
          <p:cNvCxnSpPr/>
          <p:nvPr/>
        </p:nvCxnSpPr>
        <p:spPr bwMode="auto">
          <a:xfrm>
            <a:off x="4573969" y="4338595"/>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88" name="TextBox 87"/>
          <p:cNvSpPr txBox="1"/>
          <p:nvPr/>
        </p:nvSpPr>
        <p:spPr>
          <a:xfrm>
            <a:off x="4899442" y="4050563"/>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cxnSp>
        <p:nvCxnSpPr>
          <p:cNvPr id="89" name="직선 화살표 연결선 88"/>
          <p:cNvCxnSpPr/>
          <p:nvPr/>
        </p:nvCxnSpPr>
        <p:spPr bwMode="auto">
          <a:xfrm>
            <a:off x="4547127" y="5165934"/>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0" name="직선 화살표 연결선 89"/>
          <p:cNvCxnSpPr/>
          <p:nvPr/>
        </p:nvCxnSpPr>
        <p:spPr bwMode="auto">
          <a:xfrm flipH="1">
            <a:off x="1331640" y="5165934"/>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91" name="TextBox 90"/>
          <p:cNvSpPr txBox="1"/>
          <p:nvPr/>
        </p:nvSpPr>
        <p:spPr>
          <a:xfrm>
            <a:off x="3127978" y="4797152"/>
            <a:ext cx="2656497" cy="323165"/>
          </a:xfrm>
          <a:prstGeom prst="rect">
            <a:avLst/>
          </a:prstGeom>
          <a:noFill/>
        </p:spPr>
        <p:txBody>
          <a:bodyPr wrap="none" rtlCol="0">
            <a:spAutoFit/>
          </a:bodyPr>
          <a:lstStyle/>
          <a:p>
            <a:pPr algn="ctr"/>
            <a:r>
              <a:rPr lang="en-US" altLang="ko-KR" sz="1500" dirty="0" smtClean="0"/>
              <a:t>Retransmit Multicast Data #1</a:t>
            </a:r>
            <a:endParaRPr lang="ko-KR" altLang="en-US" sz="1500" dirty="0"/>
          </a:p>
        </p:txBody>
      </p:sp>
      <p:cxnSp>
        <p:nvCxnSpPr>
          <p:cNvPr id="92" name="직선 화살표 연결선 91"/>
          <p:cNvCxnSpPr/>
          <p:nvPr/>
        </p:nvCxnSpPr>
        <p:spPr bwMode="auto">
          <a:xfrm>
            <a:off x="2942667" y="5157192"/>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93" name="직선 화살표 연결선 92"/>
          <p:cNvCxnSpPr/>
          <p:nvPr/>
        </p:nvCxnSpPr>
        <p:spPr bwMode="auto">
          <a:xfrm>
            <a:off x="4556652" y="5157192"/>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4" name="직선 화살표 연결선 93"/>
          <p:cNvCxnSpPr/>
          <p:nvPr/>
        </p:nvCxnSpPr>
        <p:spPr bwMode="auto">
          <a:xfrm>
            <a:off x="4572000" y="5661248"/>
            <a:ext cx="3230797"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5" name="TextBox 94"/>
          <p:cNvSpPr txBox="1"/>
          <p:nvPr/>
        </p:nvSpPr>
        <p:spPr>
          <a:xfrm>
            <a:off x="6460813" y="5373216"/>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sp>
        <p:nvSpPr>
          <p:cNvPr id="96" name="TextBox 95"/>
          <p:cNvSpPr txBox="1"/>
          <p:nvPr/>
        </p:nvSpPr>
        <p:spPr>
          <a:xfrm>
            <a:off x="1350318" y="1241696"/>
            <a:ext cx="1789849" cy="323165"/>
          </a:xfrm>
          <a:prstGeom prst="rect">
            <a:avLst/>
          </a:prstGeom>
          <a:noFill/>
        </p:spPr>
        <p:txBody>
          <a:bodyPr wrap="none" rtlCol="0">
            <a:spAutoFit/>
          </a:bodyPr>
          <a:lstStyle/>
          <a:p>
            <a:r>
              <a:rPr lang="en-US" altLang="ko-KR" sz="1500" dirty="0" smtClean="0">
                <a:solidFill>
                  <a:srgbClr val="0070C0"/>
                </a:solidFill>
              </a:rPr>
              <a:t>Block ACK Group1</a:t>
            </a:r>
            <a:endParaRPr lang="ko-KR" altLang="en-US" sz="1500" dirty="0">
              <a:solidFill>
                <a:srgbClr val="0070C0"/>
              </a:solidFill>
            </a:endParaRPr>
          </a:p>
        </p:txBody>
      </p:sp>
      <p:sp>
        <p:nvSpPr>
          <p:cNvPr id="97" name="TextBox 96"/>
          <p:cNvSpPr txBox="1"/>
          <p:nvPr/>
        </p:nvSpPr>
        <p:spPr>
          <a:xfrm>
            <a:off x="6161065" y="1232513"/>
            <a:ext cx="1789849" cy="323165"/>
          </a:xfrm>
          <a:prstGeom prst="rect">
            <a:avLst/>
          </a:prstGeom>
          <a:noFill/>
        </p:spPr>
        <p:txBody>
          <a:bodyPr wrap="none" rtlCol="0">
            <a:spAutoFit/>
          </a:bodyPr>
          <a:lstStyle/>
          <a:p>
            <a:r>
              <a:rPr lang="en-US" altLang="ko-KR" sz="1500" dirty="0" smtClean="0">
                <a:solidFill>
                  <a:srgbClr val="0070C0"/>
                </a:solidFill>
              </a:rPr>
              <a:t>Block ACK Group2</a:t>
            </a:r>
            <a:endParaRPr lang="ko-KR" altLang="en-US" sz="1500" dirty="0">
              <a:solidFill>
                <a:srgbClr val="0070C0"/>
              </a:solidFill>
            </a:endParaRPr>
          </a:p>
        </p:txBody>
      </p:sp>
      <p:cxnSp>
        <p:nvCxnSpPr>
          <p:cNvPr id="98" name="직선 화살표 연결선 97"/>
          <p:cNvCxnSpPr/>
          <p:nvPr/>
        </p:nvCxnSpPr>
        <p:spPr bwMode="auto">
          <a:xfrm>
            <a:off x="4573969" y="4690011"/>
            <a:ext cx="3219713"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9" name="TextBox 98"/>
          <p:cNvSpPr txBox="1"/>
          <p:nvPr/>
        </p:nvSpPr>
        <p:spPr>
          <a:xfrm>
            <a:off x="6450345" y="4401979"/>
            <a:ext cx="1073307" cy="323165"/>
          </a:xfrm>
          <a:prstGeom prst="rect">
            <a:avLst/>
          </a:prstGeom>
          <a:noFill/>
        </p:spPr>
        <p:txBody>
          <a:bodyPr wrap="square" rtlCol="0">
            <a:spAutoFit/>
          </a:bodyPr>
          <a:lstStyle/>
          <a:p>
            <a:r>
              <a:rPr lang="en-US" altLang="ko-KR" sz="1500" dirty="0" smtClean="0">
                <a:solidFill>
                  <a:srgbClr val="C00000"/>
                </a:solidFill>
              </a:rPr>
              <a:t>Send ACK</a:t>
            </a:r>
            <a:endParaRPr lang="ko-KR" altLang="en-US" sz="1500" dirty="0">
              <a:solidFill>
                <a:srgbClr val="C00000"/>
              </a:solidFill>
            </a:endParaRPr>
          </a:p>
        </p:txBody>
      </p:sp>
    </p:spTree>
    <p:extLst>
      <p:ext uri="{BB962C8B-B14F-4D97-AF65-F5344CB8AC3E}">
        <p14:creationId xmlns:p14="http://schemas.microsoft.com/office/powerpoint/2010/main" val="1744374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Contributions of the Proposal</a:t>
            </a:r>
            <a:endParaRPr lang="ko-KR" altLang="en-US" dirty="0"/>
          </a:p>
        </p:txBody>
      </p:sp>
      <p:sp>
        <p:nvSpPr>
          <p:cNvPr id="3" name="내용 개체 틀 2"/>
          <p:cNvSpPr>
            <a:spLocks noGrp="1"/>
          </p:cNvSpPr>
          <p:nvPr>
            <p:ph idx="1"/>
          </p:nvPr>
        </p:nvSpPr>
        <p:spPr/>
        <p:txBody>
          <a:bodyPr/>
          <a:lstStyle/>
          <a:p>
            <a:r>
              <a:rPr lang="en-US" altLang="ko-KR" dirty="0" smtClean="0"/>
              <a:t>Multicast/Broadcast Protocol for PAC</a:t>
            </a:r>
          </a:p>
          <a:p>
            <a:pPr lvl="1"/>
            <a:r>
              <a:rPr lang="en-US" altLang="ko-KR" dirty="0" smtClean="0"/>
              <a:t>Multicast Group Management Technique</a:t>
            </a:r>
          </a:p>
          <a:p>
            <a:pPr lvl="1"/>
            <a:r>
              <a:rPr lang="en-US" altLang="ko-KR" dirty="0" smtClean="0"/>
              <a:t>Reliable Multicast Protocol</a:t>
            </a:r>
          </a:p>
          <a:p>
            <a:pPr lvl="1"/>
            <a:r>
              <a:rPr lang="en-US" altLang="ko-KR" dirty="0" smtClean="0"/>
              <a:t>Directional Antenna based Multicast Protocol</a:t>
            </a:r>
          </a:p>
          <a:p>
            <a:r>
              <a:rPr lang="en-US" altLang="ko-KR" dirty="0" smtClean="0"/>
              <a:t>Multi-hop Operation for PAC</a:t>
            </a:r>
          </a:p>
          <a:p>
            <a:pPr lvl="1"/>
            <a:r>
              <a:rPr lang="en-US" altLang="ko-KR" dirty="0" smtClean="0"/>
              <a:t>Multi-hop Unicast Transmission without Heavy Loaded Routing Table.</a:t>
            </a:r>
          </a:p>
          <a:p>
            <a:r>
              <a:rPr lang="en-US" altLang="ko-KR" dirty="0" smtClean="0"/>
              <a:t>Security Mechanism for PAC</a:t>
            </a:r>
          </a:p>
          <a:p>
            <a:pPr lvl="1"/>
            <a:r>
              <a:rPr lang="en-US" altLang="ko-KR" dirty="0" smtClean="0"/>
              <a:t>Infrastructure based Security Mechanism</a:t>
            </a:r>
          </a:p>
          <a:p>
            <a:pPr lvl="1"/>
            <a:r>
              <a:rPr lang="en-US" altLang="ko-KR" dirty="0" err="1" smtClean="0"/>
              <a:t>Infrastructureless</a:t>
            </a:r>
            <a:r>
              <a:rPr lang="en-US" altLang="ko-KR" dirty="0" smtClean="0"/>
              <a:t> based </a:t>
            </a:r>
            <a:r>
              <a:rPr lang="en-US" altLang="ko-KR" dirty="0"/>
              <a:t>Security Mechanism</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spTree>
    <p:extLst>
      <p:ext uri="{BB962C8B-B14F-4D97-AF65-F5344CB8AC3E}">
        <p14:creationId xmlns:p14="http://schemas.microsoft.com/office/powerpoint/2010/main" val="4026777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4025199" cy="4538662"/>
          </a:xfrm>
        </p:spPr>
        <p:txBody>
          <a:bodyPr/>
          <a:lstStyle/>
          <a:p>
            <a:r>
              <a:rPr lang="en-US" altLang="ko-KR" sz="1800" dirty="0" smtClean="0">
                <a:ea typeface="굴림" charset="-127"/>
              </a:rPr>
              <a:t>In order to satisfy full reliability, each PD has to receive ACK frame from all nodes in its routing table.</a:t>
            </a:r>
          </a:p>
          <a:p>
            <a:r>
              <a:rPr lang="en-US" altLang="ko-KR" sz="1800" dirty="0" smtClean="0">
                <a:ea typeface="굴림" charset="-127"/>
              </a:rPr>
              <a:t>Suppose S has entry for A, A has entry for B, B has entry for C, C has entry for D, and D has entry for E.</a:t>
            </a:r>
          </a:p>
          <a:p>
            <a:r>
              <a:rPr lang="en-US" altLang="ko-KR" sz="1800" dirty="0" smtClean="0">
                <a:ea typeface="굴림" charset="-127"/>
              </a:rPr>
              <a:t>Although A</a:t>
            </a:r>
            <a:r>
              <a:rPr lang="en-US" altLang="ko-KR" sz="1800" dirty="0">
                <a:ea typeface="굴림" charset="-127"/>
              </a:rPr>
              <a:t>, B, C, D, and E is in one-hop </a:t>
            </a:r>
            <a:r>
              <a:rPr lang="en-US" altLang="ko-KR" sz="1800" dirty="0" smtClean="0">
                <a:ea typeface="굴림" charset="-127"/>
              </a:rPr>
              <a:t>range from </a:t>
            </a:r>
            <a:r>
              <a:rPr lang="en-US" altLang="ko-KR" sz="1800" dirty="0">
                <a:ea typeface="굴림" charset="-127"/>
              </a:rPr>
              <a:t>S, total </a:t>
            </a:r>
            <a:r>
              <a:rPr lang="en-US" altLang="ko-KR" sz="1800" dirty="0" smtClean="0">
                <a:ea typeface="굴림" charset="-127"/>
              </a:rPr>
              <a:t>transmissions </a:t>
            </a:r>
            <a:r>
              <a:rPr lang="en-US" altLang="ko-KR" sz="1800" dirty="0">
                <a:ea typeface="굴림" charset="-127"/>
              </a:rPr>
              <a:t>is 5</a:t>
            </a:r>
            <a:endParaRPr lang="en-US" altLang="ko-KR" sz="1800" dirty="0" smtClean="0">
              <a:ea typeface="굴림" charset="-127"/>
            </a:endParaRPr>
          </a:p>
          <a:p>
            <a:r>
              <a:rPr lang="en-US" altLang="ko-KR" sz="1800" dirty="0" smtClean="0">
                <a:ea typeface="굴림" charset="-127"/>
              </a:rPr>
              <a:t>It will take a long time and cause</a:t>
            </a:r>
          </a:p>
          <a:p>
            <a:pPr marL="0" indent="0">
              <a:buNone/>
            </a:pPr>
            <a:r>
              <a:rPr lang="en-US" altLang="ko-KR" sz="1800" dirty="0" smtClean="0">
                <a:ea typeface="굴림" charset="-127"/>
              </a:rPr>
              <a:t>     traffic congestion.</a:t>
            </a: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(1/</a:t>
            </a:r>
            <a:r>
              <a:rPr lang="en-US" altLang="ko-KR" dirty="0" smtClean="0"/>
              <a:t>6</a:t>
            </a:r>
            <a:r>
              <a:rPr lang="en-US" altLang="ko-KR" dirty="0" smtClean="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30</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23" name="TextBox 81"/>
          <p:cNvSpPr txBox="1">
            <a:spLocks noChangeArrowheads="1"/>
          </p:cNvSpPr>
          <p:nvPr/>
        </p:nvSpPr>
        <p:spPr bwMode="auto">
          <a:xfrm>
            <a:off x="5712627" y="5432505"/>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4" name="오른쪽 화살표 23"/>
          <p:cNvSpPr/>
          <p:nvPr/>
        </p:nvSpPr>
        <p:spPr>
          <a:xfrm>
            <a:off x="5014759" y="554494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30" name="오른쪽 화살표 29"/>
          <p:cNvSpPr/>
          <p:nvPr/>
        </p:nvSpPr>
        <p:spPr>
          <a:xfrm rot="16431352">
            <a:off x="5994225" y="289605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1" name="오른쪽 화살표 30"/>
          <p:cNvSpPr/>
          <p:nvPr/>
        </p:nvSpPr>
        <p:spPr>
          <a:xfrm rot="5605957">
            <a:off x="6200220" y="2908930"/>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2" name="오른쪽 화살표 31"/>
          <p:cNvSpPr/>
          <p:nvPr/>
        </p:nvSpPr>
        <p:spPr>
          <a:xfrm rot="1208915">
            <a:off x="6598244" y="2380916"/>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4" name="오른쪽 화살표 33"/>
          <p:cNvSpPr/>
          <p:nvPr/>
        </p:nvSpPr>
        <p:spPr>
          <a:xfrm rot="11922325">
            <a:off x="6554185" y="252057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5" name="오른쪽 화살표 34"/>
          <p:cNvSpPr/>
          <p:nvPr/>
        </p:nvSpPr>
        <p:spPr>
          <a:xfrm rot="4794163">
            <a:off x="7224506" y="3219024"/>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6" name="오른쪽 화살표 35"/>
          <p:cNvSpPr/>
          <p:nvPr/>
        </p:nvSpPr>
        <p:spPr>
          <a:xfrm rot="15405824">
            <a:off x="7069777" y="3279139"/>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47" name="오른쪽 화살표 46"/>
          <p:cNvSpPr/>
          <p:nvPr/>
        </p:nvSpPr>
        <p:spPr>
          <a:xfrm rot="9002726">
            <a:off x="6611395" y="4357669"/>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50" name="오른쪽 화살표 49"/>
          <p:cNvSpPr/>
          <p:nvPr/>
        </p:nvSpPr>
        <p:spPr>
          <a:xfrm rot="19706585">
            <a:off x="6536148" y="4219519"/>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51" name="오른쪽 화살표 50"/>
          <p:cNvSpPr/>
          <p:nvPr/>
        </p:nvSpPr>
        <p:spPr>
          <a:xfrm rot="13588594">
            <a:off x="5313135" y="434814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52" name="오른쪽 화살표 51"/>
          <p:cNvSpPr/>
          <p:nvPr/>
        </p:nvSpPr>
        <p:spPr>
          <a:xfrm rot="2882754">
            <a:off x="5471505" y="423856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7" name="타원 36"/>
          <p:cNvSpPr/>
          <p:nvPr/>
        </p:nvSpPr>
        <p:spPr bwMode="auto">
          <a:xfrm>
            <a:off x="4848197" y="2080403"/>
            <a:ext cx="3049226" cy="3049226"/>
          </a:xfrm>
          <a:prstGeom prst="ellipse">
            <a:avLst/>
          </a:prstGeom>
          <a:noFill/>
          <a:ln>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2851075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Pre-ACK (2/</a:t>
            </a:r>
            <a:r>
              <a:rPr lang="en-US" altLang="ko-KR" dirty="0" smtClean="0"/>
              <a:t>6</a:t>
            </a:r>
            <a:r>
              <a:rPr lang="en-US" altLang="ko-KR" dirty="0">
                <a:ea typeface="굴림" charset="-127"/>
              </a:rPr>
              <a:t>)</a:t>
            </a:r>
            <a:endParaRPr lang="ko-KR" altLang="en-US" dirty="0"/>
          </a:p>
        </p:txBody>
      </p:sp>
      <p:sp>
        <p:nvSpPr>
          <p:cNvPr id="3" name="내용 개체 틀 2"/>
          <p:cNvSpPr>
            <a:spLocks noGrp="1"/>
          </p:cNvSpPr>
          <p:nvPr>
            <p:ph idx="1"/>
          </p:nvPr>
        </p:nvSpPr>
        <p:spPr/>
        <p:txBody>
          <a:bodyPr/>
          <a:lstStyle/>
          <a:p>
            <a:r>
              <a:rPr lang="en-US" altLang="ko-KR" sz="2000" dirty="0" smtClean="0"/>
              <a:t>Pre-ACK</a:t>
            </a:r>
          </a:p>
          <a:p>
            <a:pPr lvl="1"/>
            <a:r>
              <a:rPr lang="en-US" altLang="ko-KR" sz="2000" dirty="0" smtClean="0"/>
              <a:t>If a PD overhearing a data sent by sender does not have the sender in its routing table, the PD sends pre-ACK to the PDs in the routing table.</a:t>
            </a:r>
          </a:p>
          <a:p>
            <a:pPr lvl="1"/>
            <a:r>
              <a:rPr lang="en-US" altLang="ko-KR" sz="2000" dirty="0" smtClean="0"/>
              <a:t>Pre-ACK includes </a:t>
            </a:r>
          </a:p>
          <a:p>
            <a:pPr lvl="2"/>
            <a:r>
              <a:rPr lang="en-US" altLang="ko-KR" sz="1800" dirty="0" smtClean="0"/>
              <a:t>Originator Address of Data</a:t>
            </a:r>
          </a:p>
          <a:p>
            <a:pPr lvl="2"/>
            <a:r>
              <a:rPr lang="en-US" altLang="ko-KR" sz="1800" dirty="0" smtClean="0"/>
              <a:t>Sequence Number of Data</a:t>
            </a:r>
          </a:p>
          <a:p>
            <a:pPr lvl="2"/>
            <a:r>
              <a:rPr lang="en-US" altLang="ko-KR" sz="1800" dirty="0" smtClean="0"/>
              <a:t>Address of Receiver</a:t>
            </a:r>
          </a:p>
          <a:p>
            <a:pPr lvl="1"/>
            <a:r>
              <a:rPr lang="en-US" altLang="ko-KR" sz="2000" dirty="0" smtClean="0"/>
              <a:t>If a PD receives pre-ACK, it creates an ACK table.</a:t>
            </a:r>
          </a:p>
          <a:p>
            <a:pPr lvl="1"/>
            <a:r>
              <a:rPr lang="en-US" altLang="ko-KR" sz="2000" dirty="0" smtClean="0"/>
              <a:t>If all receivers in the ACK table are acknowledged, the PD doesn’t forward the data.</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31</a:t>
            </a:fld>
            <a:endParaRPr lang="en-US" altLang="ko-KR"/>
          </a:p>
        </p:txBody>
      </p:sp>
    </p:spTree>
    <p:extLst>
      <p:ext uri="{BB962C8B-B14F-4D97-AF65-F5344CB8AC3E}">
        <p14:creationId xmlns:p14="http://schemas.microsoft.com/office/powerpoint/2010/main" val="4180399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Assume that the topology.</a:t>
            </a:r>
          </a:p>
          <a:p>
            <a:r>
              <a:rPr lang="en-US" altLang="ko-KR" sz="1800" dirty="0" smtClean="0">
                <a:ea typeface="굴림" charset="-127"/>
              </a:rPr>
              <a:t>S multicasts data frame.</a:t>
            </a:r>
          </a:p>
          <a:p>
            <a:r>
              <a:rPr lang="en-US" altLang="ko-KR" sz="1800" dirty="0" smtClean="0">
                <a:ea typeface="굴림" charset="-127"/>
              </a:rPr>
              <a:t>It needs ACK of A for reliability.</a:t>
            </a:r>
          </a:p>
          <a:p>
            <a:r>
              <a:rPr lang="en-US" altLang="ko-KR" sz="1800" dirty="0" smtClean="0">
                <a:ea typeface="굴림" charset="-127"/>
              </a:rPr>
              <a:t>And B, C, D overhear the data</a:t>
            </a:r>
            <a:br>
              <a:rPr lang="en-US" altLang="ko-KR" sz="1800" dirty="0" smtClean="0">
                <a:ea typeface="굴림" charset="-127"/>
              </a:rPr>
            </a:br>
            <a:r>
              <a:rPr lang="en-US" altLang="ko-KR" sz="1800" dirty="0" smtClean="0">
                <a:ea typeface="굴림" charset="-127"/>
              </a:rPr>
              <a:t>then they create an ACK table for</a:t>
            </a:r>
            <a:br>
              <a:rPr lang="en-US" altLang="ko-KR" sz="1800" dirty="0" smtClean="0">
                <a:ea typeface="굴림" charset="-127"/>
              </a:rPr>
            </a:br>
            <a:r>
              <a:rPr lang="en-US" altLang="ko-KR" sz="1800" dirty="0" smtClean="0">
                <a:ea typeface="굴림" charset="-127"/>
              </a:rPr>
              <a:t>overheard data and set timer for</a:t>
            </a:r>
            <a:br>
              <a:rPr lang="en-US" altLang="ko-KR" sz="1800" dirty="0" smtClean="0">
                <a:ea typeface="굴림" charset="-127"/>
              </a:rPr>
            </a:br>
            <a:r>
              <a:rPr lang="en-US" altLang="ko-KR" sz="1800" dirty="0" smtClean="0">
                <a:ea typeface="굴림" charset="-127"/>
              </a:rPr>
              <a:t>forwarding.</a:t>
            </a:r>
          </a:p>
          <a:p>
            <a:endParaRPr lang="en-US" altLang="ko-KR" sz="1800" dirty="0">
              <a:ea typeface="굴림" charset="-127"/>
            </a:endParaRP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(3/</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32</a:t>
            </a:fld>
            <a:endParaRPr lang="en-US" altLang="ko-KR" smtClean="0">
              <a:latin typeface="Times New Roman" pitchFamily="18" charset="0"/>
            </a:endParaRPr>
          </a:p>
        </p:txBody>
      </p:sp>
      <p:sp>
        <p:nvSpPr>
          <p:cNvPr id="27" name="TextBox 81"/>
          <p:cNvSpPr txBox="1">
            <a:spLocks noChangeArrowheads="1"/>
          </p:cNvSpPr>
          <p:nvPr/>
        </p:nvSpPr>
        <p:spPr bwMode="auto">
          <a:xfrm>
            <a:off x="5712627" y="5435380"/>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8" name="오른쪽 화살표 27"/>
          <p:cNvSpPr/>
          <p:nvPr/>
        </p:nvSpPr>
        <p:spPr>
          <a:xfrm>
            <a:off x="5014759" y="554781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2" name="타원 1"/>
          <p:cNvSpPr/>
          <p:nvPr/>
        </p:nvSpPr>
        <p:spPr bwMode="auto">
          <a:xfrm>
            <a:off x="4848197" y="2080403"/>
            <a:ext cx="3049226" cy="3049226"/>
          </a:xfrm>
          <a:prstGeom prst="ellipse">
            <a:avLst/>
          </a:prstGeom>
          <a:noFill/>
          <a:ln>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49" name="직선 연결선 48"/>
          <p:cNvCxnSpPr>
            <a:stCxn id="33" idx="0"/>
            <a:endCxn id="48" idx="4"/>
          </p:cNvCxnSpPr>
          <p:nvPr/>
        </p:nvCxnSpPr>
        <p:spPr bwMode="auto">
          <a:xfrm flipV="1">
            <a:off x="6372810" y="2493473"/>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6025"/>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52331"/>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5754"/>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5754"/>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309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8334"/>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10008"/>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9205"/>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920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947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82" name="오른쪽 화살표 181"/>
          <p:cNvSpPr/>
          <p:nvPr/>
        </p:nvSpPr>
        <p:spPr>
          <a:xfrm rot="16431352">
            <a:off x="6079495" y="289605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3" name="오른쪽 화살표 182"/>
          <p:cNvSpPr/>
          <p:nvPr/>
        </p:nvSpPr>
        <p:spPr>
          <a:xfrm rot="19139642">
            <a:off x="6480504" y="3110526"/>
            <a:ext cx="835948" cy="13085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4" name="오른쪽 화살표 183"/>
          <p:cNvSpPr/>
          <p:nvPr/>
        </p:nvSpPr>
        <p:spPr>
          <a:xfrm rot="718267">
            <a:off x="6686917" y="3685898"/>
            <a:ext cx="666419" cy="13591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5" name="오른쪽 화살표 184"/>
          <p:cNvSpPr/>
          <p:nvPr/>
        </p:nvSpPr>
        <p:spPr>
          <a:xfrm rot="6114920">
            <a:off x="5939675" y="4098652"/>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6" name="오른쪽 화살표 185"/>
          <p:cNvSpPr/>
          <p:nvPr/>
        </p:nvSpPr>
        <p:spPr>
          <a:xfrm rot="9957494">
            <a:off x="5497571" y="368162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06" name="곱셈 기호 105"/>
          <p:cNvSpPr/>
          <p:nvPr/>
        </p:nvSpPr>
        <p:spPr bwMode="auto">
          <a:xfrm>
            <a:off x="5666485" y="3563830"/>
            <a:ext cx="380052" cy="380052"/>
          </a:xfrm>
          <a:prstGeom prst="mathMultiply">
            <a:avLst>
              <a:gd name="adj1" fmla="val 10989"/>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graphicFrame>
        <p:nvGraphicFramePr>
          <p:cNvPr id="189" name="내용 개체 틀 2"/>
          <p:cNvGraphicFramePr>
            <a:graphicFrameLocks/>
          </p:cNvGraphicFramePr>
          <p:nvPr>
            <p:extLst>
              <p:ext uri="{D42A27DB-BD31-4B8C-83A1-F6EECF244321}">
                <p14:modId xmlns:p14="http://schemas.microsoft.com/office/powerpoint/2010/main" val="3454655873"/>
              </p:ext>
            </p:extLst>
          </p:nvPr>
        </p:nvGraphicFramePr>
        <p:xfrm>
          <a:off x="5591673" y="1916832"/>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0" name="내용 개체 틀 2"/>
          <p:cNvGraphicFramePr>
            <a:graphicFrameLocks/>
          </p:cNvGraphicFramePr>
          <p:nvPr>
            <p:extLst>
              <p:ext uri="{D42A27DB-BD31-4B8C-83A1-F6EECF244321}">
                <p14:modId xmlns:p14="http://schemas.microsoft.com/office/powerpoint/2010/main" val="40041582"/>
              </p:ext>
            </p:extLst>
          </p:nvPr>
        </p:nvGraphicFramePr>
        <p:xfrm>
          <a:off x="5724128" y="311766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1" name="내용 개체 틀 2"/>
          <p:cNvGraphicFramePr>
            <a:graphicFrameLocks/>
          </p:cNvGraphicFramePr>
          <p:nvPr>
            <p:extLst>
              <p:ext uri="{D42A27DB-BD31-4B8C-83A1-F6EECF244321}">
                <p14:modId xmlns:p14="http://schemas.microsoft.com/office/powerpoint/2010/main" val="1578644517"/>
              </p:ext>
            </p:extLst>
          </p:nvPr>
        </p:nvGraphicFramePr>
        <p:xfrm>
          <a:off x="7463602" y="1979694"/>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2" name="내용 개체 틀 2"/>
          <p:cNvGraphicFramePr>
            <a:graphicFrameLocks/>
          </p:cNvGraphicFramePr>
          <p:nvPr>
            <p:extLst>
              <p:ext uri="{D42A27DB-BD31-4B8C-83A1-F6EECF244321}">
                <p14:modId xmlns:p14="http://schemas.microsoft.com/office/powerpoint/2010/main" val="2553656183"/>
              </p:ext>
            </p:extLst>
          </p:nvPr>
        </p:nvGraphicFramePr>
        <p:xfrm>
          <a:off x="7463602" y="4195535"/>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3" name="내용 개체 틀 2"/>
          <p:cNvGraphicFramePr>
            <a:graphicFrameLocks/>
          </p:cNvGraphicFramePr>
          <p:nvPr>
            <p:extLst>
              <p:ext uri="{D42A27DB-BD31-4B8C-83A1-F6EECF244321}">
                <p14:modId xmlns:p14="http://schemas.microsoft.com/office/powerpoint/2010/main" val="3228769419"/>
              </p:ext>
            </p:extLst>
          </p:nvPr>
        </p:nvGraphicFramePr>
        <p:xfrm>
          <a:off x="5339402" y="4659685"/>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4" name="내용 개체 틀 2"/>
          <p:cNvGraphicFramePr>
            <a:graphicFrameLocks/>
          </p:cNvGraphicFramePr>
          <p:nvPr>
            <p:extLst>
              <p:ext uri="{D42A27DB-BD31-4B8C-83A1-F6EECF244321}">
                <p14:modId xmlns:p14="http://schemas.microsoft.com/office/powerpoint/2010/main" val="711631387"/>
              </p:ext>
            </p:extLst>
          </p:nvPr>
        </p:nvGraphicFramePr>
        <p:xfrm>
          <a:off x="4932040" y="340150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spTree>
    <p:extLst>
      <p:ext uri="{BB962C8B-B14F-4D97-AF65-F5344CB8AC3E}">
        <p14:creationId xmlns:p14="http://schemas.microsoft.com/office/powerpoint/2010/main" val="1676849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A sends ACK to S because</a:t>
            </a:r>
            <a:br>
              <a:rPr lang="en-US" altLang="ko-KR" sz="1800" dirty="0" smtClean="0">
                <a:ea typeface="굴림" charset="-127"/>
              </a:rPr>
            </a:br>
            <a:r>
              <a:rPr lang="en-US" altLang="ko-KR" sz="1800" dirty="0" smtClean="0">
                <a:ea typeface="굴림" charset="-127"/>
              </a:rPr>
              <a:t>it has routing entry of S.</a:t>
            </a:r>
          </a:p>
          <a:p>
            <a:r>
              <a:rPr lang="en-US" altLang="ko-KR" sz="1800" dirty="0" smtClean="0">
                <a:ea typeface="굴림" charset="-127"/>
              </a:rPr>
              <a:t>B, C, D send pre-ACK to PDs</a:t>
            </a:r>
            <a:br>
              <a:rPr lang="en-US" altLang="ko-KR" sz="1800" dirty="0" smtClean="0">
                <a:ea typeface="굴림" charset="-127"/>
              </a:rPr>
            </a:br>
            <a:r>
              <a:rPr lang="en-US" altLang="ko-KR" sz="1800" dirty="0" smtClean="0">
                <a:ea typeface="굴림" charset="-127"/>
              </a:rPr>
              <a:t>in its routing table.</a:t>
            </a:r>
          </a:p>
          <a:p>
            <a:r>
              <a:rPr lang="en-US" altLang="ko-KR" sz="1800" dirty="0" smtClean="0">
                <a:ea typeface="굴림" charset="-127"/>
              </a:rPr>
              <a:t>When a PD receives pre-</a:t>
            </a:r>
            <a:br>
              <a:rPr lang="en-US" altLang="ko-KR" sz="1800" dirty="0" smtClean="0">
                <a:ea typeface="굴림" charset="-127"/>
              </a:rPr>
            </a:br>
            <a:r>
              <a:rPr lang="en-US" altLang="ko-KR" sz="1800" dirty="0" smtClean="0">
                <a:ea typeface="굴림" charset="-127"/>
              </a:rPr>
              <a:t>ACK, it checks the sender</a:t>
            </a:r>
            <a:br>
              <a:rPr lang="en-US" altLang="ko-KR" sz="1800" dirty="0" smtClean="0">
                <a:ea typeface="굴림" charset="-127"/>
              </a:rPr>
            </a:br>
            <a:r>
              <a:rPr lang="en-US" altLang="ko-KR" sz="1800" dirty="0" smtClean="0">
                <a:ea typeface="굴림" charset="-127"/>
              </a:rPr>
              <a:t>in ACK table.</a:t>
            </a:r>
          </a:p>
          <a:p>
            <a:r>
              <a:rPr lang="en-US" altLang="ko-KR" sz="1800" dirty="0" smtClean="0">
                <a:ea typeface="굴림" charset="-127"/>
              </a:rPr>
              <a:t>If all PDs of routing</a:t>
            </a:r>
          </a:p>
          <a:p>
            <a:pPr marL="0" indent="0">
              <a:buNone/>
            </a:pPr>
            <a:r>
              <a:rPr lang="en-US" altLang="ko-KR" sz="1800" dirty="0" smtClean="0">
                <a:ea typeface="굴림" charset="-127"/>
              </a:rPr>
              <a:t>     entry successfully receive</a:t>
            </a:r>
          </a:p>
          <a:p>
            <a:pPr marL="0" indent="0">
              <a:buNone/>
            </a:pPr>
            <a:r>
              <a:rPr lang="en-US" altLang="ko-KR" sz="1800" dirty="0" smtClean="0">
                <a:ea typeface="굴림" charset="-127"/>
              </a:rPr>
              <a:t>     the frame, it does not forward a frame.</a:t>
            </a:r>
          </a:p>
        </p:txBody>
      </p:sp>
      <p:sp>
        <p:nvSpPr>
          <p:cNvPr id="3074" name="제목 4"/>
          <p:cNvSpPr>
            <a:spLocks noGrp="1"/>
          </p:cNvSpPr>
          <p:nvPr>
            <p:ph type="title"/>
          </p:nvPr>
        </p:nvSpPr>
        <p:spPr>
          <a:xfrm>
            <a:off x="685800" y="685800"/>
            <a:ext cx="7772400" cy="727075"/>
          </a:xfrm>
        </p:spPr>
        <p:txBody>
          <a:bodyPr/>
          <a:lstStyle/>
          <a:p>
            <a:r>
              <a:rPr lang="en-US" altLang="ko-KR" dirty="0">
                <a:ea typeface="굴림" charset="-127"/>
              </a:rPr>
              <a:t>Pre-ACK</a:t>
            </a:r>
            <a:r>
              <a:rPr lang="en-US" altLang="ko-KR" dirty="0" smtClean="0"/>
              <a:t> </a:t>
            </a:r>
            <a:r>
              <a:rPr lang="en-US" altLang="ko-KR" dirty="0" smtClean="0">
                <a:ea typeface="굴림" charset="-127"/>
              </a:rPr>
              <a:t>(4/</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33</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29" name="오른쪽 화살표 28"/>
          <p:cNvSpPr/>
          <p:nvPr/>
        </p:nvSpPr>
        <p:spPr>
          <a:xfrm rot="1258336">
            <a:off x="6554542" y="2547519"/>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0" name="오른쪽 화살표 29"/>
          <p:cNvSpPr/>
          <p:nvPr/>
        </p:nvSpPr>
        <p:spPr>
          <a:xfrm rot="12049504">
            <a:off x="6616918" y="2391494"/>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1" name="오른쪽 화살표 30"/>
          <p:cNvSpPr/>
          <p:nvPr/>
        </p:nvSpPr>
        <p:spPr>
          <a:xfrm rot="4566351">
            <a:off x="7087452" y="3272928"/>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2" name="오른쪽 화살표 31"/>
          <p:cNvSpPr/>
          <p:nvPr/>
        </p:nvSpPr>
        <p:spPr>
          <a:xfrm rot="15368276">
            <a:off x="7300984" y="3213985"/>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4" name="오른쪽 화살표 33"/>
          <p:cNvSpPr/>
          <p:nvPr/>
        </p:nvSpPr>
        <p:spPr>
          <a:xfrm rot="9241439">
            <a:off x="6334258" y="4229235"/>
            <a:ext cx="920411" cy="10318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5" name="오른쪽 화살표 34"/>
          <p:cNvSpPr/>
          <p:nvPr/>
        </p:nvSpPr>
        <p:spPr>
          <a:xfrm rot="13336944">
            <a:off x="5405737" y="4310824"/>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오른쪽 화살표 35"/>
          <p:cNvSpPr/>
          <p:nvPr/>
        </p:nvSpPr>
        <p:spPr>
          <a:xfrm rot="5605957">
            <a:off x="6100732" y="2908930"/>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3079616774"/>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1365870363"/>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3424733723"/>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906794316"/>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3837230880"/>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3465591132"/>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
        <p:nvSpPr>
          <p:cNvPr id="47" name="곱셈 기호 46"/>
          <p:cNvSpPr/>
          <p:nvPr/>
        </p:nvSpPr>
        <p:spPr bwMode="auto">
          <a:xfrm>
            <a:off x="7416524" y="3060164"/>
            <a:ext cx="380052" cy="380052"/>
          </a:xfrm>
          <a:prstGeom prst="mathMultiply">
            <a:avLst>
              <a:gd name="adj1" fmla="val 10989"/>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0" name="오른쪽 화살표 49"/>
          <p:cNvSpPr/>
          <p:nvPr/>
        </p:nvSpPr>
        <p:spPr>
          <a:xfrm rot="20020600">
            <a:off x="6421895" y="4408426"/>
            <a:ext cx="920411" cy="10318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1" name="오른쪽 화살표 50"/>
          <p:cNvSpPr/>
          <p:nvPr/>
        </p:nvSpPr>
        <p:spPr>
          <a:xfrm>
            <a:off x="5014759" y="6185452"/>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2" name="TextBox 81"/>
          <p:cNvSpPr txBox="1">
            <a:spLocks noChangeArrowheads="1"/>
          </p:cNvSpPr>
          <p:nvPr/>
        </p:nvSpPr>
        <p:spPr bwMode="auto">
          <a:xfrm>
            <a:off x="5712627" y="6073017"/>
            <a:ext cx="12234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Pre-ACK</a:t>
            </a:r>
            <a:endParaRPr lang="ko-KR" altLang="en-US" dirty="0"/>
          </a:p>
        </p:txBody>
      </p:sp>
    </p:spTree>
    <p:extLst>
      <p:ext uri="{BB962C8B-B14F-4D97-AF65-F5344CB8AC3E}">
        <p14:creationId xmlns:p14="http://schemas.microsoft.com/office/powerpoint/2010/main" val="2696282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If some entries are left to forward frame,</a:t>
            </a:r>
          </a:p>
          <a:p>
            <a:pPr marL="0" indent="0">
              <a:buNone/>
            </a:pPr>
            <a:r>
              <a:rPr lang="en-US" altLang="ko-KR" sz="1800" dirty="0" smtClean="0">
                <a:ea typeface="굴림" charset="-127"/>
              </a:rPr>
              <a:t>     it forwards the frame in order to satisfy reliability</a:t>
            </a:r>
          </a:p>
          <a:p>
            <a:pPr marL="0" indent="0">
              <a:buNone/>
            </a:pPr>
            <a:r>
              <a:rPr lang="en-US" altLang="ko-KR" sz="1800" dirty="0" smtClean="0">
                <a:ea typeface="굴림" charset="-127"/>
              </a:rPr>
              <a:t>     (Retransmission Concept)</a:t>
            </a:r>
          </a:p>
          <a:p>
            <a:r>
              <a:rPr lang="en-US" altLang="ko-KR" sz="1800" dirty="0" smtClean="0">
                <a:ea typeface="굴림" charset="-127"/>
              </a:rPr>
              <a:t>In this example, B and E forward</a:t>
            </a:r>
            <a:br>
              <a:rPr lang="en-US" altLang="ko-KR" sz="1800" dirty="0" smtClean="0">
                <a:ea typeface="굴림" charset="-127"/>
              </a:rPr>
            </a:br>
            <a:r>
              <a:rPr lang="en-US" altLang="ko-KR" sz="1800" dirty="0" smtClean="0">
                <a:ea typeface="굴림" charset="-127"/>
              </a:rPr>
              <a:t>the data because their ACK table</a:t>
            </a:r>
            <a:br>
              <a:rPr lang="en-US" altLang="ko-KR" sz="1800" dirty="0" smtClean="0">
                <a:ea typeface="굴림" charset="-127"/>
              </a:rPr>
            </a:br>
            <a:r>
              <a:rPr lang="en-US" altLang="ko-KR" sz="1800" dirty="0" smtClean="0">
                <a:ea typeface="굴림" charset="-127"/>
              </a:rPr>
              <a:t>are not fully checked.</a:t>
            </a: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(5/</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34</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TextBox 81"/>
          <p:cNvSpPr txBox="1">
            <a:spLocks noChangeArrowheads="1"/>
          </p:cNvSpPr>
          <p:nvPr/>
        </p:nvSpPr>
        <p:spPr bwMode="auto">
          <a:xfrm>
            <a:off x="5712627" y="5432505"/>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4" name="오른쪽 화살표 23"/>
          <p:cNvSpPr/>
          <p:nvPr/>
        </p:nvSpPr>
        <p:spPr>
          <a:xfrm>
            <a:off x="5014759" y="554494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1" name="오른쪽 화살표 30"/>
          <p:cNvSpPr/>
          <p:nvPr/>
        </p:nvSpPr>
        <p:spPr>
          <a:xfrm rot="4566351">
            <a:off x="7177994" y="3218118"/>
            <a:ext cx="602579" cy="1046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5" name="오른쪽 화살표 34"/>
          <p:cNvSpPr/>
          <p:nvPr/>
        </p:nvSpPr>
        <p:spPr>
          <a:xfrm rot="13584627">
            <a:off x="5405737" y="4310824"/>
            <a:ext cx="602579" cy="1046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1953134645"/>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2649638387"/>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4061900293"/>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2199911848"/>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2690681250"/>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211623926"/>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Tree>
    <p:extLst>
      <p:ext uri="{BB962C8B-B14F-4D97-AF65-F5344CB8AC3E}">
        <p14:creationId xmlns:p14="http://schemas.microsoft.com/office/powerpoint/2010/main" val="1902067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When a PD receives the forwarded</a:t>
            </a:r>
            <a:br>
              <a:rPr lang="en-US" altLang="ko-KR" sz="1800" dirty="0" smtClean="0">
                <a:ea typeface="굴림" charset="-127"/>
              </a:rPr>
            </a:br>
            <a:r>
              <a:rPr lang="en-US" altLang="ko-KR" sz="1800" dirty="0" smtClean="0">
                <a:ea typeface="굴림" charset="-127"/>
              </a:rPr>
              <a:t>data, it sends ACK to the sender.</a:t>
            </a:r>
          </a:p>
          <a:p>
            <a:r>
              <a:rPr lang="en-US" altLang="ko-KR" sz="1800" dirty="0" smtClean="0">
                <a:ea typeface="굴림" charset="-127"/>
              </a:rPr>
              <a:t>If whole ACK table is checked,</a:t>
            </a:r>
            <a:br>
              <a:rPr lang="en-US" altLang="ko-KR" sz="1800" dirty="0" smtClean="0">
                <a:ea typeface="굴림" charset="-127"/>
              </a:rPr>
            </a:br>
            <a:r>
              <a:rPr lang="en-US" altLang="ko-KR" sz="1800" dirty="0" smtClean="0">
                <a:ea typeface="굴림" charset="-127"/>
              </a:rPr>
              <a:t>reliable multicast of the data</a:t>
            </a:r>
            <a:br>
              <a:rPr lang="en-US" altLang="ko-KR" sz="1800" dirty="0" smtClean="0">
                <a:ea typeface="굴림" charset="-127"/>
              </a:rPr>
            </a:br>
            <a:r>
              <a:rPr lang="en-US" altLang="ko-KR" sz="1800" dirty="0" smtClean="0">
                <a:ea typeface="굴림" charset="-127"/>
              </a:rPr>
              <a:t>is finished.</a:t>
            </a:r>
          </a:p>
        </p:txBody>
      </p:sp>
      <p:sp>
        <p:nvSpPr>
          <p:cNvPr id="3074" name="제목 4"/>
          <p:cNvSpPr>
            <a:spLocks noGrp="1"/>
          </p:cNvSpPr>
          <p:nvPr>
            <p:ph type="title"/>
          </p:nvPr>
        </p:nvSpPr>
        <p:spPr>
          <a:xfrm>
            <a:off x="685800" y="685800"/>
            <a:ext cx="7772400" cy="727075"/>
          </a:xfrm>
        </p:spPr>
        <p:txBody>
          <a:bodyPr/>
          <a:lstStyle/>
          <a:p>
            <a:r>
              <a:rPr lang="en-US" altLang="ko-KR" dirty="0">
                <a:ea typeface="굴림" charset="-127"/>
              </a:rPr>
              <a:t>Pre-ACK</a:t>
            </a:r>
            <a:r>
              <a:rPr lang="en-US" altLang="ko-KR" dirty="0" smtClean="0"/>
              <a:t> </a:t>
            </a:r>
            <a:r>
              <a:rPr lang="en-US" altLang="ko-KR" dirty="0" smtClean="0">
                <a:ea typeface="굴림" charset="-127"/>
              </a:rPr>
              <a:t>(6/</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35</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31" name="오른쪽 화살표 30"/>
          <p:cNvSpPr/>
          <p:nvPr/>
        </p:nvSpPr>
        <p:spPr>
          <a:xfrm rot="15214826">
            <a:off x="7177994" y="321811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5" name="오른쪽 화살표 34"/>
          <p:cNvSpPr/>
          <p:nvPr/>
        </p:nvSpPr>
        <p:spPr>
          <a:xfrm rot="2621853">
            <a:off x="5405737" y="4310824"/>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3250627465"/>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337667313"/>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3482609225"/>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3980431866"/>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360325803"/>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3103412597"/>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Tree>
    <p:extLst>
      <p:ext uri="{BB962C8B-B14F-4D97-AF65-F5344CB8AC3E}">
        <p14:creationId xmlns:p14="http://schemas.microsoft.com/office/powerpoint/2010/main" val="1668962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To evaluate our multicast technique for PAC, we use the OPNET simulator under the one-hop scenario and multi-hop scenario. </a:t>
            </a:r>
          </a:p>
          <a:p>
            <a:r>
              <a:rPr lang="en-US" altLang="ko-KR" dirty="0" smtClean="0"/>
              <a:t>Each scenario includes background unicast data transmissions for realistic scenario.</a:t>
            </a:r>
          </a:p>
          <a:p>
            <a:r>
              <a:rPr lang="en-US" altLang="ko-KR" dirty="0" smtClean="0"/>
              <a:t>With i7 quad core CPU and 32G memory, each simulation scenario took more than about 10-hour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1600098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37</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3188110813"/>
              </p:ext>
            </p:extLst>
          </p:nvPr>
        </p:nvGraphicFramePr>
        <p:xfrm>
          <a:off x="1403648" y="1245830"/>
          <a:ext cx="6096000" cy="499364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ACF Frame Size</a:t>
                      </a:r>
                      <a:endParaRPr lang="ko-KR" altLang="en-US" sz="1600" dirty="0"/>
                    </a:p>
                  </a:txBody>
                  <a:tcPr/>
                </a:tc>
                <a:tc>
                  <a:txBody>
                    <a:bodyPr/>
                    <a:lstStyle/>
                    <a:p>
                      <a:pPr latinLnBrk="1"/>
                      <a:r>
                        <a:rPr lang="en-US" altLang="ko-KR" sz="1600" dirty="0" smtClean="0"/>
                        <a:t>32.75</a:t>
                      </a:r>
                      <a:r>
                        <a:rPr lang="en-US" altLang="ko-KR" sz="1600" baseline="0" dirty="0" smtClean="0"/>
                        <a:t> bytes</a:t>
                      </a:r>
                      <a:endParaRPr lang="ko-KR" altLang="en-US" sz="1600" dirty="0"/>
                    </a:p>
                  </a:txBody>
                  <a:tcPr/>
                </a:tc>
              </a:tr>
              <a:tr h="370840">
                <a:tc>
                  <a:txBody>
                    <a:bodyPr/>
                    <a:lstStyle/>
                    <a:p>
                      <a:pPr latinLnBrk="1"/>
                      <a:r>
                        <a:rPr lang="en-US" altLang="ko-KR" sz="1600" dirty="0" smtClean="0"/>
                        <a:t>MPDU</a:t>
                      </a:r>
                      <a:endParaRPr lang="ko-KR" altLang="en-US" sz="1600" dirty="0"/>
                    </a:p>
                  </a:txBody>
                  <a:tcPr/>
                </a:tc>
                <a:tc>
                  <a:txBody>
                    <a:bodyPr/>
                    <a:lstStyle/>
                    <a:p>
                      <a:pPr latinLnBrk="1"/>
                      <a:r>
                        <a:rPr lang="en-US" altLang="ko-KR" sz="1600" dirty="0" smtClean="0"/>
                        <a:t>512 bytes</a:t>
                      </a:r>
                      <a:endParaRPr lang="ko-KR" altLang="en-US" sz="1600" dirty="0"/>
                    </a:p>
                  </a:txBody>
                  <a:tcPr/>
                </a:tc>
              </a:tr>
              <a:tr h="370840">
                <a:tc>
                  <a:txBody>
                    <a:bodyPr/>
                    <a:lstStyle/>
                    <a:p>
                      <a:pPr latinLnBrk="1"/>
                      <a:r>
                        <a:rPr lang="en-US" altLang="ko-KR" sz="1600" dirty="0" smtClean="0"/>
                        <a:t>MGNF Size</a:t>
                      </a:r>
                      <a:endParaRPr lang="ko-KR" altLang="en-US" sz="1600" dirty="0"/>
                    </a:p>
                  </a:txBody>
                  <a:tcPr/>
                </a:tc>
                <a:tc>
                  <a:txBody>
                    <a:bodyPr/>
                    <a:lstStyle/>
                    <a:p>
                      <a:pPr latinLnBrk="1"/>
                      <a:r>
                        <a:rPr lang="en-US" altLang="ko-KR" sz="1600" dirty="0" smtClean="0"/>
                        <a:t>48.5</a:t>
                      </a:r>
                      <a:r>
                        <a:rPr lang="en-US" altLang="ko-KR" sz="1600" baseline="0" dirty="0" smtClean="0"/>
                        <a:t> bytes</a:t>
                      </a:r>
                      <a:endParaRPr lang="ko-KR" altLang="en-US" sz="1600" dirty="0"/>
                    </a:p>
                  </a:txBody>
                  <a:tcPr/>
                </a:tc>
              </a:tr>
              <a:tr h="370840">
                <a:tc>
                  <a:txBody>
                    <a:bodyPr/>
                    <a:lstStyle/>
                    <a:p>
                      <a:pPr latinLnBrk="1"/>
                      <a:r>
                        <a:rPr lang="en-US" altLang="ko-KR" sz="1600" dirty="0" smtClean="0"/>
                        <a:t>Data Type</a:t>
                      </a:r>
                      <a:endParaRPr lang="ko-KR" altLang="en-US" sz="1600" dirty="0"/>
                    </a:p>
                  </a:txBody>
                  <a:tcPr/>
                </a:tc>
                <a:tc>
                  <a:txBody>
                    <a:bodyPr/>
                    <a:lstStyle/>
                    <a:p>
                      <a:pPr latinLnBrk="1"/>
                      <a:r>
                        <a:rPr lang="en-US" altLang="ko-KR" sz="1600" dirty="0" smtClean="0"/>
                        <a:t>Multicast/Unicast</a:t>
                      </a:r>
                      <a:endParaRPr lang="ko-KR" altLang="en-US" sz="1600" dirty="0"/>
                    </a:p>
                  </a:txBody>
                  <a:tcPr/>
                </a:tc>
              </a:tr>
              <a:tr h="370840">
                <a:tc>
                  <a:txBody>
                    <a:bodyPr/>
                    <a:lstStyle/>
                    <a:p>
                      <a:pPr latinLnBrk="1"/>
                      <a:r>
                        <a:rPr lang="en-US" altLang="ko-KR" sz="1600" dirty="0" smtClean="0"/>
                        <a:t>Number of Groups</a:t>
                      </a:r>
                      <a:endParaRPr lang="ko-KR" altLang="en-US" sz="1600" dirty="0"/>
                    </a:p>
                  </a:txBody>
                  <a:tcPr/>
                </a:tc>
                <a:tc>
                  <a:txBody>
                    <a:bodyPr/>
                    <a:lstStyle/>
                    <a:p>
                      <a:pPr latinLnBrk="1"/>
                      <a:r>
                        <a:rPr lang="en-US" altLang="ko-KR" sz="1600" dirty="0" smtClean="0"/>
                        <a:t>1~5</a:t>
                      </a:r>
                      <a:endParaRPr lang="ko-KR" altLang="en-US" sz="1600" dirty="0"/>
                    </a:p>
                  </a:txBody>
                  <a:tcPr/>
                </a:tc>
              </a:tr>
              <a:tr h="370840">
                <a:tc>
                  <a:txBody>
                    <a:bodyPr/>
                    <a:lstStyle/>
                    <a:p>
                      <a:pPr latinLnBrk="1"/>
                      <a:r>
                        <a:rPr lang="en-US" altLang="ko-KR" sz="1600" dirty="0" smtClean="0"/>
                        <a:t>Topology Size</a:t>
                      </a:r>
                      <a:endParaRPr lang="ko-KR" altLang="en-US" sz="1600" dirty="0"/>
                    </a:p>
                  </a:txBody>
                  <a:tcPr/>
                </a:tc>
                <a:tc>
                  <a:txBody>
                    <a:bodyPr/>
                    <a:lstStyle/>
                    <a:p>
                      <a:pPr latinLnBrk="1"/>
                      <a:r>
                        <a:rPr lang="en-US" altLang="ko-KR" sz="1600" dirty="0" smtClean="0"/>
                        <a:t>500m x 500m, depends on max hops</a:t>
                      </a:r>
                      <a:endParaRPr lang="ko-KR" altLang="en-US" sz="1600" dirty="0"/>
                    </a:p>
                  </a:txBody>
                  <a:tcPr/>
                </a:tc>
              </a:tr>
              <a:tr h="370840">
                <a:tc>
                  <a:txBody>
                    <a:bodyPr/>
                    <a:lstStyle/>
                    <a:p>
                      <a:pPr latinLnBrk="1"/>
                      <a:r>
                        <a:rPr lang="en-US" altLang="ko-KR" sz="1600" dirty="0" smtClean="0"/>
                        <a:t>PHY</a:t>
                      </a:r>
                      <a:endParaRPr lang="ko-KR" altLang="en-US" sz="1600" dirty="0"/>
                    </a:p>
                  </a:txBody>
                  <a:tcPr/>
                </a:tc>
                <a:tc>
                  <a:txBody>
                    <a:bodyPr/>
                    <a:lstStyle/>
                    <a:p>
                      <a:pPr latinLnBrk="1"/>
                      <a:r>
                        <a:rPr lang="en-US" altLang="ko-KR" sz="1600" dirty="0" smtClean="0"/>
                        <a:t>BPSK (1/2)</a:t>
                      </a:r>
                      <a:r>
                        <a:rPr lang="en-US" altLang="ko-KR" sz="1600" baseline="0" dirty="0" smtClean="0"/>
                        <a:t> </a:t>
                      </a:r>
                      <a:endParaRPr lang="ko-KR" altLang="en-US" sz="1600" dirty="0"/>
                    </a:p>
                  </a:txBody>
                  <a:tcPr/>
                </a:tc>
              </a:tr>
              <a:tr h="370840">
                <a:tc>
                  <a:txBody>
                    <a:bodyPr/>
                    <a:lstStyle/>
                    <a:p>
                      <a:pPr latinLnBrk="1"/>
                      <a:r>
                        <a:rPr lang="en-US" altLang="ko-KR" sz="1600" dirty="0" smtClean="0"/>
                        <a:t>Simulation</a:t>
                      </a:r>
                      <a:r>
                        <a:rPr lang="en-US" altLang="ko-KR" sz="1600" baseline="0" dirty="0" smtClean="0"/>
                        <a:t> Time</a:t>
                      </a:r>
                      <a:endParaRPr lang="ko-KR" altLang="en-US" sz="1600" dirty="0"/>
                    </a:p>
                  </a:txBody>
                  <a:tcPr/>
                </a:tc>
                <a:tc>
                  <a:txBody>
                    <a:bodyPr/>
                    <a:lstStyle/>
                    <a:p>
                      <a:pPr latinLnBrk="1"/>
                      <a:r>
                        <a:rPr lang="en-US" altLang="ko-KR" sz="1600" dirty="0" smtClean="0"/>
                        <a:t>100</a:t>
                      </a:r>
                      <a:r>
                        <a:rPr lang="en-US" altLang="ko-KR" sz="1600" baseline="0" dirty="0" smtClean="0"/>
                        <a:t> seconds</a:t>
                      </a:r>
                      <a:endParaRPr lang="ko-KR" altLang="en-US" sz="1600" dirty="0"/>
                    </a:p>
                  </a:txBody>
                  <a:tcPr/>
                </a:tc>
              </a:tr>
              <a:tr h="370840">
                <a:tc>
                  <a:txBody>
                    <a:bodyPr/>
                    <a:lstStyle/>
                    <a:p>
                      <a:pPr latinLnBrk="1"/>
                      <a:r>
                        <a:rPr lang="en-US" altLang="ko-KR" sz="1600" dirty="0" smtClean="0"/>
                        <a:t>Number</a:t>
                      </a:r>
                      <a:r>
                        <a:rPr lang="en-US" altLang="ko-KR" sz="1600" baseline="0" dirty="0" smtClean="0"/>
                        <a:t> of Channels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err="1" smtClean="0"/>
                        <a:t>Tx</a:t>
                      </a:r>
                      <a:r>
                        <a:rPr lang="en-US" altLang="ko-KR" sz="1600" dirty="0" smtClean="0"/>
                        <a:t> Power</a:t>
                      </a:r>
                      <a:endParaRPr lang="ko-KR" altLang="en-US" sz="1600" dirty="0"/>
                    </a:p>
                  </a:txBody>
                  <a:tcPr/>
                </a:tc>
                <a:tc>
                  <a:txBody>
                    <a:bodyPr/>
                    <a:lstStyle/>
                    <a:p>
                      <a:pPr latinLnBrk="1"/>
                      <a:r>
                        <a:rPr lang="en-US" altLang="ko-KR" sz="1600" dirty="0" smtClean="0"/>
                        <a:t>DCN-0568</a:t>
                      </a:r>
                      <a:endParaRPr lang="ko-KR" altLang="en-US" sz="1600" dirty="0"/>
                    </a:p>
                  </a:txBody>
                  <a:tcPr/>
                </a:tc>
              </a:tr>
              <a:tr h="370840">
                <a:tc>
                  <a:txBody>
                    <a:bodyPr/>
                    <a:lstStyle/>
                    <a:p>
                      <a:pPr latinLnBrk="1"/>
                      <a:r>
                        <a:rPr lang="en-US" altLang="ko-KR" sz="1600" dirty="0" smtClean="0"/>
                        <a:t>Communication Range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DCN-0568</a:t>
                      </a:r>
                      <a:endParaRPr lang="ko-KR" altLang="en-US" sz="1600" dirty="0" smtClean="0"/>
                    </a:p>
                  </a:txBody>
                  <a:tcPr/>
                </a:tc>
              </a:tr>
              <a:tr h="130056">
                <a:tc>
                  <a:txBody>
                    <a:bodyPr/>
                    <a:lstStyle/>
                    <a:p>
                      <a:pPr latinLnBrk="1"/>
                      <a:r>
                        <a:rPr lang="en-US" altLang="ko-KR" sz="1600" dirty="0" smtClean="0"/>
                        <a:t>#</a:t>
                      </a:r>
                      <a:r>
                        <a:rPr lang="en-US" altLang="ko-KR" sz="1600" baseline="0" dirty="0" smtClean="0"/>
                        <a:t> of Nodes</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100</a:t>
                      </a:r>
                      <a:endParaRPr lang="ko-KR" altLang="en-US" sz="1600" dirty="0" smtClean="0"/>
                    </a:p>
                  </a:txBody>
                  <a:tcPr/>
                </a:tc>
              </a:tr>
            </a:tbl>
          </a:graphicData>
        </a:graphic>
      </p:graphicFrame>
    </p:spTree>
    <p:extLst>
      <p:ext uri="{BB962C8B-B14F-4D97-AF65-F5344CB8AC3E}">
        <p14:creationId xmlns:p14="http://schemas.microsoft.com/office/powerpoint/2010/main" val="1562306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38</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3974825720"/>
              </p:ext>
            </p:extLst>
          </p:nvPr>
        </p:nvGraphicFramePr>
        <p:xfrm>
          <a:off x="1403648" y="1245830"/>
          <a:ext cx="6096000" cy="26771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Data arrival Rate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Full Buffer, 512Bytes/sec,</a:t>
                      </a:r>
                      <a:r>
                        <a:rPr lang="en-US" altLang="ko-KR" sz="1600" baseline="0" dirty="0" smtClean="0"/>
                        <a:t> 256Bytes/sec, 1024Bytes/sec, 5120Bytes/sec</a:t>
                      </a:r>
                      <a:endParaRPr lang="ko-KR" altLang="en-US" sz="1600" dirty="0" smtClean="0"/>
                    </a:p>
                  </a:txBody>
                  <a:tcPr/>
                </a:tc>
              </a:tr>
              <a:tr h="370840">
                <a:tc>
                  <a:txBody>
                    <a:bodyPr/>
                    <a:lstStyle/>
                    <a:p>
                      <a:pPr latinLnBrk="1"/>
                      <a:r>
                        <a:rPr lang="en-US" altLang="ko-KR" sz="1600" dirty="0" smtClean="0"/>
                        <a:t>Mobility</a:t>
                      </a:r>
                      <a:endParaRPr lang="ko-KR" altLang="en-US" sz="1600" dirty="0"/>
                    </a:p>
                  </a:txBody>
                  <a:tcPr/>
                </a:tc>
                <a:tc>
                  <a:txBody>
                    <a:bodyPr/>
                    <a:lstStyle/>
                    <a:p>
                      <a:pPr latinLnBrk="1"/>
                      <a:r>
                        <a:rPr lang="en-US" altLang="ko-KR" sz="1600" dirty="0" smtClean="0"/>
                        <a:t>Static Mobility</a:t>
                      </a:r>
                      <a:endParaRPr lang="ko-KR" altLang="en-US" sz="1600" dirty="0"/>
                    </a:p>
                  </a:txBody>
                  <a:tcPr/>
                </a:tc>
              </a:tr>
              <a:tr h="370840">
                <a:tc>
                  <a:txBody>
                    <a:bodyPr/>
                    <a:lstStyle/>
                    <a:p>
                      <a:pPr latinLnBrk="1"/>
                      <a:r>
                        <a:rPr lang="en-US" altLang="ko-KR" sz="1600" dirty="0" smtClean="0"/>
                        <a:t>Drop</a:t>
                      </a:r>
                      <a:endParaRPr lang="ko-KR" altLang="en-US" sz="1600" dirty="0"/>
                    </a:p>
                  </a:txBody>
                  <a:tcPr/>
                </a:tc>
                <a:tc>
                  <a:txBody>
                    <a:bodyPr/>
                    <a:lstStyle/>
                    <a:p>
                      <a:pPr latinLnBrk="1"/>
                      <a:r>
                        <a:rPr lang="en-US" altLang="ko-KR" sz="1600" dirty="0" smtClean="0"/>
                        <a:t>2-stage Drop </a:t>
                      </a:r>
                      <a:endParaRPr lang="ko-KR" altLang="en-US" sz="1600" dirty="0"/>
                    </a:p>
                  </a:txBody>
                  <a:tcPr/>
                </a:tc>
              </a:tr>
              <a:tr h="370840">
                <a:tc>
                  <a:txBody>
                    <a:bodyPr/>
                    <a:lstStyle/>
                    <a:p>
                      <a:pPr latinLnBrk="1"/>
                      <a:r>
                        <a:rPr lang="en-US" altLang="ko-KR" sz="1600" dirty="0" smtClean="0"/>
                        <a:t>Data Rate</a:t>
                      </a:r>
                      <a:endParaRPr lang="ko-KR" altLang="en-US" sz="1600" dirty="0"/>
                    </a:p>
                  </a:txBody>
                  <a:tcPr/>
                </a:tc>
                <a:tc>
                  <a:txBody>
                    <a:bodyPr/>
                    <a:lstStyle/>
                    <a:p>
                      <a:pPr latinLnBrk="1"/>
                      <a:r>
                        <a:rPr lang="en-US" altLang="ko-KR" sz="1600" dirty="0" smtClean="0"/>
                        <a:t>10Mbps</a:t>
                      </a:r>
                      <a:endParaRPr lang="ko-KR" altLang="en-US" sz="1600" dirty="0"/>
                    </a:p>
                  </a:txBody>
                  <a:tcPr/>
                </a:tc>
              </a:tr>
              <a:tr h="370840">
                <a:tc>
                  <a:txBody>
                    <a:bodyPr/>
                    <a:lstStyle/>
                    <a:p>
                      <a:pPr latinLnBrk="1"/>
                      <a:r>
                        <a:rPr lang="en-US" altLang="ko-KR" sz="1600" dirty="0" smtClean="0"/>
                        <a:t>Multi-hop</a:t>
                      </a:r>
                      <a:endParaRPr lang="ko-KR" altLang="en-US" sz="1600" dirty="0"/>
                    </a:p>
                  </a:txBody>
                  <a:tcPr/>
                </a:tc>
                <a:tc>
                  <a:txBody>
                    <a:bodyPr/>
                    <a:lstStyle/>
                    <a:p>
                      <a:pPr latinLnBrk="1"/>
                      <a:r>
                        <a:rPr lang="en-US" altLang="ko-KR" sz="1600" dirty="0" smtClean="0"/>
                        <a:t>Supported</a:t>
                      </a:r>
                      <a:endParaRPr lang="ko-KR" altLang="en-US" sz="1600" dirty="0"/>
                    </a:p>
                  </a:txBody>
                  <a:tcPr/>
                </a:tc>
              </a:tr>
            </a:tbl>
          </a:graphicData>
        </a:graphic>
      </p:graphicFrame>
      <p:graphicFrame>
        <p:nvGraphicFramePr>
          <p:cNvPr id="6" name="표 5"/>
          <p:cNvGraphicFramePr>
            <a:graphicFrameLocks noGrp="1"/>
          </p:cNvGraphicFramePr>
          <p:nvPr>
            <p:extLst>
              <p:ext uri="{D42A27DB-BD31-4B8C-83A1-F6EECF244321}">
                <p14:modId xmlns:p14="http://schemas.microsoft.com/office/powerpoint/2010/main" val="1097271314"/>
              </p:ext>
            </p:extLst>
          </p:nvPr>
        </p:nvGraphicFramePr>
        <p:xfrm>
          <a:off x="1331640" y="4056856"/>
          <a:ext cx="6192688" cy="2133600"/>
        </p:xfrm>
        <a:graphic>
          <a:graphicData uri="http://schemas.openxmlformats.org/drawingml/2006/table">
            <a:tbl>
              <a:tblPr firstRow="1" firstCol="1" bandRow="1">
                <a:tableStyleId>{9D7B26C5-4107-4FEC-AEDC-1716B250A1EF}</a:tableStyleId>
              </a:tblPr>
              <a:tblGrid>
                <a:gridCol w="2421314"/>
                <a:gridCol w="1885687"/>
                <a:gridCol w="1885687"/>
              </a:tblGrid>
              <a:tr h="0">
                <a:tc>
                  <a:txBody>
                    <a:bodyPr/>
                    <a:lstStyle/>
                    <a:p>
                      <a:pPr>
                        <a:spcAft>
                          <a:spcPts val="0"/>
                        </a:spcAft>
                      </a:pPr>
                      <a:r>
                        <a:rPr lang="en-GB" sz="1400" kern="100" dirty="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Multicast</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Unicast</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RTS/CTS</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NAV</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Enable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ACK/NACK</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smtClean="0">
                          <a:effectLst/>
                        </a:rPr>
                        <a:t>Enable</a:t>
                      </a:r>
                      <a:endParaRPr lang="ko-KR" sz="1400" kern="100" dirty="0">
                        <a:effectLst/>
                        <a:latin typeface="Times New Roman"/>
                        <a:ea typeface="맑은 고딕"/>
                      </a:endParaRP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GB" sz="1400" kern="100" dirty="0" smtClean="0">
                          <a:effectLst/>
                        </a:rPr>
                        <a:t>Enable</a:t>
                      </a:r>
                      <a:endParaRPr lang="ko-KR" altLang="ko-KR" sz="1400" kern="100" dirty="0" smtClean="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CSMA/CA</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Carrier Sensing</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CWmin</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CWmax</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r>
                        <a:rPr lang="en-GB" altLang="ko-KR" sz="1400" kern="100" dirty="0" smtClean="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dirty="0">
                          <a:effectLst/>
                        </a:rPr>
                        <a:t>Retry </a:t>
                      </a:r>
                      <a:r>
                        <a:rPr lang="en-GB" sz="1400" kern="100" dirty="0" smtClean="0">
                          <a:effectLst/>
                        </a:rPr>
                        <a:t>Limit</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r>
            </a:tbl>
          </a:graphicData>
        </a:graphic>
      </p:graphicFrame>
    </p:spTree>
    <p:extLst>
      <p:ext uri="{BB962C8B-B14F-4D97-AF65-F5344CB8AC3E}">
        <p14:creationId xmlns:p14="http://schemas.microsoft.com/office/powerpoint/2010/main" val="1988992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a:t>
            </a:r>
            <a:endParaRPr lang="ko-KR" altLang="en-US" dirty="0"/>
          </a:p>
        </p:txBody>
      </p:sp>
      <p:sp>
        <p:nvSpPr>
          <p:cNvPr id="3" name="내용 개체 틀 2"/>
          <p:cNvSpPr>
            <a:spLocks noGrp="1"/>
          </p:cNvSpPr>
          <p:nvPr>
            <p:ph idx="1"/>
          </p:nvPr>
        </p:nvSpPr>
        <p:spPr/>
        <p:txBody>
          <a:bodyPr/>
          <a:lstStyle/>
          <a:p>
            <a:r>
              <a:rPr lang="en-US" altLang="ko-KR" sz="2000" dirty="0" smtClean="0"/>
              <a:t>Areal sum </a:t>
            </a:r>
            <a:r>
              <a:rPr lang="en-US" altLang="ko-KR" sz="2000" dirty="0" err="1" smtClean="0"/>
              <a:t>goodput</a:t>
            </a:r>
            <a:r>
              <a:rPr lang="en-US" altLang="ko-KR" sz="2000" dirty="0" smtClean="0"/>
              <a:t> (bps/km</a:t>
            </a:r>
            <a:r>
              <a:rPr lang="en-US" altLang="ko-KR" sz="2000" baseline="30000" dirty="0" smtClean="0"/>
              <a:t>2</a:t>
            </a:r>
            <a:r>
              <a:rPr lang="en-US" altLang="ko-KR" sz="2000" dirty="0" smtClean="0"/>
              <a:t>): </a:t>
            </a:r>
            <a:r>
              <a:rPr lang="en-US" altLang="ko-KR" sz="2000" dirty="0"/>
              <a:t>Total number of packets received by all PDs during </a:t>
            </a:r>
            <a:r>
              <a:rPr lang="en-US" altLang="ko-KR" sz="2000" dirty="0" smtClean="0"/>
              <a:t>1second</a:t>
            </a:r>
            <a:r>
              <a:rPr lang="en-US" altLang="ko-KR" sz="2000" dirty="0"/>
              <a:t>, expressed as bits per second per square-meter</a:t>
            </a:r>
            <a:r>
              <a:rPr lang="en-US" altLang="ko-KR" sz="2000" dirty="0" smtClean="0"/>
              <a:t>.</a:t>
            </a:r>
          </a:p>
          <a:p>
            <a:pPr marL="0" indent="0">
              <a:buNone/>
            </a:pPr>
            <a:endParaRPr lang="en-GB" altLang="ko-KR" sz="2000" dirty="0" smtClean="0"/>
          </a:p>
          <a:p>
            <a:pPr lvl="0"/>
            <a:r>
              <a:rPr lang="en-GB" altLang="ko-KR" sz="2000" dirty="0" smtClean="0"/>
              <a:t>Jain’s </a:t>
            </a:r>
            <a:r>
              <a:rPr lang="en-GB" altLang="ko-KR" sz="2000" dirty="0"/>
              <a:t>fairness </a:t>
            </a:r>
            <a:r>
              <a:rPr lang="en-GB" altLang="ko-KR" sz="2000" dirty="0" smtClean="0"/>
              <a:t>index: </a:t>
            </a:r>
            <a:r>
              <a:rPr lang="en-US" altLang="ko-KR" sz="2000" dirty="0"/>
              <a:t>Jain’s index for number of packets received by PDs.</a:t>
            </a:r>
            <a:endParaRPr lang="en-GB" altLang="ko-KR" sz="2000" dirty="0" smtClean="0"/>
          </a:p>
          <a:p>
            <a:pPr lvl="0"/>
            <a:endParaRPr lang="en-GB" altLang="ko-KR" sz="2000" dirty="0"/>
          </a:p>
          <a:p>
            <a:pPr lvl="0"/>
            <a:r>
              <a:rPr lang="en-GB" altLang="ko-KR" sz="2000" dirty="0" smtClean="0"/>
              <a:t>Average group joining time: The time duration between ACF transmission time and ARCF reception time for one PD.</a:t>
            </a:r>
          </a:p>
          <a:p>
            <a:pPr lvl="0"/>
            <a:endParaRPr lang="ko-KR" altLang="ko-KR" sz="2000"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39</a:t>
            </a:fld>
            <a:endParaRPr lang="en-US" altLang="ko-K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406143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Multi-hop/Multicast/Security Mechanism?</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
        <p:nvSpPr>
          <p:cNvPr id="5" name="AutoShape 321"/>
          <p:cNvSpPr>
            <a:spLocks noChangeArrowheads="1"/>
          </p:cNvSpPr>
          <p:nvPr/>
        </p:nvSpPr>
        <p:spPr bwMode="auto">
          <a:xfrm>
            <a:off x="4679031" y="1491917"/>
            <a:ext cx="4141441" cy="3881300"/>
          </a:xfrm>
          <a:prstGeom prst="roundRect">
            <a:avLst>
              <a:gd name="adj" fmla="val 2488"/>
            </a:avLst>
          </a:prstGeom>
          <a:noFill/>
          <a:ln w="25400" cap="flat" cmpd="sng" algn="ctr">
            <a:solidFill>
              <a:srgbClr val="9BBB59"/>
            </a:solidFill>
            <a:prstDash val="solid"/>
            <a:headEnd/>
            <a:tailEnd/>
          </a:ln>
          <a:effectLst>
            <a:outerShdw blurRad="63500" sx="102000" sy="102000" algn="ctr" rotWithShape="0">
              <a:prstClr val="black">
                <a:alpha val="40000"/>
              </a:prstClr>
            </a:outerShdw>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endParaRPr kumimoji="0" lang="en-US" altLang="ko-KR" sz="1050" kern="0" dirty="0" smtClean="0">
              <a:solidFill>
                <a:sysClr val="windowText" lastClr="000000"/>
              </a:solidFill>
              <a:latin typeface="+mn-ea"/>
              <a:ea typeface="+mn-ea"/>
            </a:endParaRPr>
          </a:p>
        </p:txBody>
      </p:sp>
      <p:sp>
        <p:nvSpPr>
          <p:cNvPr id="6" name="AutoShape 320"/>
          <p:cNvSpPr>
            <a:spLocks noChangeArrowheads="1"/>
          </p:cNvSpPr>
          <p:nvPr/>
        </p:nvSpPr>
        <p:spPr bwMode="auto">
          <a:xfrm>
            <a:off x="718022" y="3958094"/>
            <a:ext cx="3493938" cy="2279218"/>
          </a:xfrm>
          <a:prstGeom prst="roundRect">
            <a:avLst>
              <a:gd name="adj" fmla="val 8333"/>
            </a:avLst>
          </a:prstGeom>
          <a:noFill/>
          <a:ln>
            <a:headEnd/>
            <a:tailEnd/>
          </a:ln>
          <a:effectLst>
            <a:outerShdw blurRad="63500" sx="102000" sy="102000" algn="c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none" bIns="3600"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Group Owner (AP) and Client (Terminal) make</a:t>
            </a:r>
          </a:p>
          <a:p>
            <a:pPr algn="just" latinLnBrk="0" hangingPunct="0">
              <a:spcBef>
                <a:spcPct val="20000"/>
              </a:spcBef>
            </a:pPr>
            <a:r>
              <a:rPr lang="en-US" altLang="ko-KR" sz="1050" b="1" dirty="0" smtClean="0">
                <a:latin typeface="+mn-lt"/>
                <a:ea typeface="맑은 고딕" pitchFamily="50" charset="-127"/>
              </a:rPr>
              <a:t>          a group.</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Multiple clients is associated per one group </a:t>
            </a:r>
          </a:p>
          <a:p>
            <a:pPr algn="just" latinLnBrk="0" hangingPunct="0">
              <a:spcBef>
                <a:spcPct val="20000"/>
              </a:spcBef>
            </a:pPr>
            <a:r>
              <a:rPr lang="en-US" altLang="ko-KR" sz="1050" b="1" dirty="0" smtClean="0">
                <a:latin typeface="+mn-lt"/>
                <a:ea typeface="맑은 고딕" pitchFamily="50" charset="-127"/>
              </a:rPr>
              <a:t>          owner (1:N). </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1-to-1 data communication (Group owner and</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client)</a:t>
            </a:r>
            <a:endParaRPr lang="en-US" altLang="ko-KR" sz="1050" b="1" dirty="0">
              <a:latin typeface="+mn-lt"/>
              <a:ea typeface="맑은 고딕" pitchFamily="50" charset="-127"/>
            </a:endParaRP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The data communication between clients is </a:t>
            </a:r>
          </a:p>
          <a:p>
            <a:pPr algn="just" latinLnBrk="0" hangingPunct="0">
              <a:spcBef>
                <a:spcPct val="20000"/>
              </a:spcBef>
            </a:pPr>
            <a:r>
              <a:rPr lang="en-US" altLang="ko-KR" sz="1050" b="1" dirty="0" smtClean="0">
                <a:latin typeface="+mn-lt"/>
                <a:ea typeface="맑은 고딕" pitchFamily="50" charset="-127"/>
              </a:rPr>
              <a:t>          impossible.</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Communication Range is limited 100m.</a:t>
            </a:r>
            <a:endParaRPr lang="en-US" altLang="ko-KR" sz="1050" b="1" dirty="0">
              <a:latin typeface="+mn-lt"/>
              <a:ea typeface="맑은 고딕" pitchFamily="50" charset="-127"/>
            </a:endParaRP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맑은 고딕" pitchFamily="50" charset="-127"/>
              </a:rPr>
              <a:t>It does not support Multi-hop.</a:t>
            </a:r>
          </a:p>
        </p:txBody>
      </p:sp>
      <p:sp>
        <p:nvSpPr>
          <p:cNvPr id="7" name="AutoShape 321"/>
          <p:cNvSpPr>
            <a:spLocks noChangeArrowheads="1"/>
          </p:cNvSpPr>
          <p:nvPr/>
        </p:nvSpPr>
        <p:spPr bwMode="auto">
          <a:xfrm>
            <a:off x="4716016" y="1549900"/>
            <a:ext cx="3888432" cy="726972"/>
          </a:xfrm>
          <a:prstGeom prst="roundRect">
            <a:avLst>
              <a:gd name="adj" fmla="val 8221"/>
            </a:avLst>
          </a:prstGeom>
          <a:noFill/>
          <a:ln w="25400" cap="flat" cmpd="sng" algn="ctr">
            <a:solidFill>
              <a:srgbClr val="9BBB59"/>
            </a:solidFill>
            <a:prstDash val="solid"/>
            <a:headEnd/>
            <a:tailEnd/>
          </a:ln>
          <a:effectLst/>
        </p:spPr>
        <p:txBody>
          <a:bodyPr wrap="none" bIns="3600"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j-ea"/>
              </a:rPr>
              <a:t>GPS /Base-station is not necessary for synchronization</a:t>
            </a:r>
          </a:p>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j-ea"/>
              </a:rPr>
              <a:t>It supports Multi-hop</a:t>
            </a:r>
            <a:endParaRPr kumimoji="0" lang="en-US" altLang="ko-KR" sz="1050" b="1" kern="0" dirty="0">
              <a:solidFill>
                <a:sysClr val="windowText" lastClr="000000"/>
              </a:solidFill>
              <a:latin typeface="+mn-lt"/>
              <a:ea typeface="+mj-ea"/>
            </a:endParaRPr>
          </a:p>
        </p:txBody>
      </p:sp>
      <p:sp>
        <p:nvSpPr>
          <p:cNvPr id="8" name="AutoShape 319"/>
          <p:cNvSpPr>
            <a:spLocks noChangeArrowheads="1"/>
          </p:cNvSpPr>
          <p:nvPr/>
        </p:nvSpPr>
        <p:spPr bwMode="auto">
          <a:xfrm>
            <a:off x="710753" y="2532885"/>
            <a:ext cx="3501207" cy="1112139"/>
          </a:xfrm>
          <a:prstGeom prst="roundRect">
            <a:avLst>
              <a:gd name="adj" fmla="val 8688"/>
            </a:avLst>
          </a:prstGeom>
          <a:noFill/>
          <a:ln>
            <a:headEnd/>
            <a:tailEnd/>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mj-ea"/>
              </a:rPr>
              <a:t>1-to-1 Data Communication</a:t>
            </a:r>
            <a:endParaRPr lang="en-US" altLang="ko-KR" sz="1050" b="1" dirty="0">
              <a:latin typeface="+mn-lt"/>
              <a:ea typeface="+mj-ea"/>
            </a:endParaRPr>
          </a:p>
          <a:p>
            <a:pPr marL="342900" indent="-342900" algn="just" latinLnBrk="0" hangingPunct="0">
              <a:spcBef>
                <a:spcPct val="20000"/>
              </a:spcBef>
              <a:buFont typeface="Wingdings" pitchFamily="2" charset="2"/>
              <a:buChar char="§"/>
            </a:pPr>
            <a:r>
              <a:rPr lang="en-US" altLang="ko-KR" sz="1050" b="1" dirty="0" smtClean="0">
                <a:latin typeface="+mn-lt"/>
                <a:ea typeface="+mj-ea"/>
              </a:rPr>
              <a:t>Communication Range is limited 10m</a:t>
            </a:r>
            <a:endParaRPr lang="en-US" altLang="ko-KR" sz="1050" b="1" dirty="0">
              <a:latin typeface="+mn-lt"/>
              <a:ea typeface="+mj-ea"/>
            </a:endParaRP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mj-ea"/>
              </a:rPr>
              <a:t>It does not support Multi-hop</a:t>
            </a:r>
          </a:p>
          <a:p>
            <a:pPr marL="342900" indent="-342900" algn="just" latinLnBrk="0" hangingPunct="0">
              <a:spcBef>
                <a:spcPct val="20000"/>
              </a:spcBef>
              <a:buFont typeface="Wingdings" pitchFamily="2" charset="2"/>
              <a:buChar char="§"/>
            </a:pPr>
            <a:endParaRPr lang="en-US" altLang="ko-KR" sz="1050" b="1" dirty="0" smtClean="0">
              <a:solidFill>
                <a:srgbClr val="FF0000"/>
              </a:solidFill>
              <a:effectLst>
                <a:outerShdw blurRad="38100" dist="38100" dir="2700000" algn="tl">
                  <a:srgbClr val="000000">
                    <a:alpha val="43137"/>
                  </a:srgbClr>
                </a:outerShdw>
              </a:effectLst>
              <a:latin typeface="+mn-lt"/>
              <a:ea typeface="+mj-ea"/>
            </a:endParaRPr>
          </a:p>
        </p:txBody>
      </p:sp>
      <p:sp>
        <p:nvSpPr>
          <p:cNvPr id="9" name="모서리가 둥근 직사각형 8"/>
          <p:cNvSpPr/>
          <p:nvPr/>
        </p:nvSpPr>
        <p:spPr>
          <a:xfrm>
            <a:off x="4644008" y="5522223"/>
            <a:ext cx="3600400" cy="715089"/>
          </a:xfrm>
          <a:prstGeom prst="roundRect">
            <a:avLst/>
          </a:prstGeom>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latinLnBrk="0"/>
            <a:r>
              <a:rPr lang="en-US" altLang="ko-KR" sz="1200" b="1" dirty="0" smtClean="0"/>
              <a:t>Compare with </a:t>
            </a:r>
            <a:r>
              <a:rPr lang="en-US" altLang="ko-KR" sz="1200" b="1" dirty="0" err="1" smtClean="0"/>
              <a:t>FlashLinQ</a:t>
            </a:r>
            <a:r>
              <a:rPr lang="en-US" altLang="ko-KR" sz="1200" b="1" dirty="0" smtClean="0"/>
              <a:t>, Bluetooth, and Wi-Fi Direct, </a:t>
            </a:r>
            <a:r>
              <a:rPr lang="en-US" altLang="ko-KR" sz="1200" b="1" dirty="0" smtClean="0">
                <a:solidFill>
                  <a:srgbClr val="FF0000"/>
                </a:solidFill>
              </a:rPr>
              <a:t>PAC has a several merits including multi-hop support</a:t>
            </a:r>
            <a:r>
              <a:rPr lang="en-US" altLang="ko-KR" sz="1200" b="1" dirty="0" smtClean="0"/>
              <a:t>. </a:t>
            </a:r>
            <a:endParaRPr lang="ko-KR" altLang="en-US" sz="1200" b="1" dirty="0"/>
          </a:p>
        </p:txBody>
      </p:sp>
      <p:sp>
        <p:nvSpPr>
          <p:cNvPr id="12" name="모서리가 둥근 직사각형 11"/>
          <p:cNvSpPr/>
          <p:nvPr/>
        </p:nvSpPr>
        <p:spPr>
          <a:xfrm>
            <a:off x="1120658" y="2348880"/>
            <a:ext cx="1080120" cy="40995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defTabSz="957263" fontAlgn="auto" latinLnBrk="0">
              <a:spcBef>
                <a:spcPts val="0"/>
              </a:spcBef>
              <a:spcAft>
                <a:spcPts val="0"/>
              </a:spcAft>
              <a:defRPr/>
            </a:pPr>
            <a:r>
              <a:rPr lang="en-US" altLang="ko-KR" sz="1400" b="1" kern="0" dirty="0" smtClean="0">
                <a:solidFill>
                  <a:sysClr val="windowText" lastClr="000000"/>
                </a:solidFill>
              </a:rPr>
              <a:t>Bluetooth</a:t>
            </a:r>
            <a:endParaRPr kumimoji="0" lang="en-US" altLang="ko-KR" sz="1400" b="1" kern="0" dirty="0">
              <a:solidFill>
                <a:sysClr val="windowText" lastClr="000000"/>
              </a:solidFill>
            </a:endParaRPr>
          </a:p>
        </p:txBody>
      </p:sp>
      <p:sp>
        <p:nvSpPr>
          <p:cNvPr id="13" name="모서리가 둥근 직사각형 12"/>
          <p:cNvSpPr/>
          <p:nvPr/>
        </p:nvSpPr>
        <p:spPr>
          <a:xfrm>
            <a:off x="1120331" y="3717032"/>
            <a:ext cx="1080120" cy="471352"/>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defTabSz="957263" latinLnBrk="0">
              <a:defRPr/>
            </a:pPr>
            <a:r>
              <a:rPr lang="en-US" altLang="ko-KR" sz="1400" b="1" dirty="0"/>
              <a:t>Wi-Fi</a:t>
            </a:r>
          </a:p>
          <a:p>
            <a:pPr algn="ctr" defTabSz="957263" latinLnBrk="0">
              <a:defRPr/>
            </a:pPr>
            <a:r>
              <a:rPr lang="en-US" altLang="en-US" sz="1400" b="1" dirty="0"/>
              <a:t>Direct</a:t>
            </a:r>
          </a:p>
        </p:txBody>
      </p:sp>
      <p:sp>
        <p:nvSpPr>
          <p:cNvPr id="15" name="AutoShape 321"/>
          <p:cNvSpPr>
            <a:spLocks noChangeArrowheads="1"/>
          </p:cNvSpPr>
          <p:nvPr/>
        </p:nvSpPr>
        <p:spPr bwMode="auto">
          <a:xfrm>
            <a:off x="4716016" y="2532885"/>
            <a:ext cx="3888432" cy="1256155"/>
          </a:xfrm>
          <a:prstGeom prst="roundRect">
            <a:avLst>
              <a:gd name="adj" fmla="val 8221"/>
            </a:avLst>
          </a:prstGeom>
          <a:noFill/>
          <a:ln w="25400" cap="flat" cmpd="sng" algn="ctr">
            <a:solidFill>
              <a:srgbClr val="9BBB59"/>
            </a:solidFill>
            <a:prstDash val="solid"/>
            <a:headEnd/>
            <a:tailEnd/>
          </a:ln>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Multicast/broadcast technique can be available</a:t>
            </a:r>
          </a:p>
          <a:p>
            <a:pPr fontAlgn="auto" latinLnBrk="0">
              <a:lnSpc>
                <a:spcPct val="150000"/>
              </a:lnSpc>
              <a:spcBef>
                <a:spcPts val="0"/>
              </a:spcBef>
              <a:spcAft>
                <a:spcPts val="0"/>
              </a:spcAft>
              <a:defRPr/>
            </a:pPr>
            <a:r>
              <a:rPr kumimoji="0" lang="en-US" altLang="ko-KR" sz="1050" b="1" kern="0" dirty="0" smtClean="0">
                <a:solidFill>
                  <a:sysClr val="windowText" lastClr="000000"/>
                </a:solidFill>
                <a:latin typeface="+mn-lt"/>
                <a:ea typeface="+mn-ea"/>
              </a:rPr>
              <a:t>    1:1, 1:N, N:N communication.</a:t>
            </a:r>
          </a:p>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Multi-hop transmission can extend transmission range</a:t>
            </a:r>
          </a:p>
          <a:p>
            <a:pPr marL="171450" indent="-171450" fontAlgn="auto" latinLnBrk="0">
              <a:lnSpc>
                <a:spcPct val="150000"/>
              </a:lnSpc>
              <a:spcBef>
                <a:spcPts val="0"/>
              </a:spcBef>
              <a:spcAft>
                <a:spcPts val="0"/>
              </a:spcAft>
              <a:buFont typeface="Wingdings" pitchFamily="2" charset="2"/>
              <a:buChar char="§"/>
              <a:defRPr/>
            </a:pPr>
            <a:endParaRPr kumimoji="0" lang="en-US" altLang="ko-KR" sz="1050" b="1" kern="0" dirty="0" smtClean="0">
              <a:solidFill>
                <a:sysClr val="windowText" lastClr="000000"/>
              </a:solidFill>
              <a:latin typeface="+mn-lt"/>
              <a:ea typeface="+mn-ea"/>
            </a:endParaRPr>
          </a:p>
        </p:txBody>
      </p:sp>
      <p:sp>
        <p:nvSpPr>
          <p:cNvPr id="14" name="모서리가 둥근 직사각형 13"/>
          <p:cNvSpPr/>
          <p:nvPr/>
        </p:nvSpPr>
        <p:spPr>
          <a:xfrm>
            <a:off x="5134809" y="1326984"/>
            <a:ext cx="1080120" cy="445832"/>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lvl="0" algn="ctr" defTabSz="957263" fontAlgn="auto" latinLnBrk="0">
              <a:spcBef>
                <a:spcPts val="0"/>
              </a:spcBef>
              <a:spcAft>
                <a:spcPts val="0"/>
              </a:spcAft>
              <a:defRPr/>
            </a:pPr>
            <a:r>
              <a:rPr kumimoji="0" lang="en-US" altLang="ko-KR" sz="1400" b="1" kern="0" dirty="0" smtClean="0">
                <a:solidFill>
                  <a:sysClr val="windowText" lastClr="000000"/>
                </a:solidFill>
              </a:rPr>
              <a:t>PAC</a:t>
            </a:r>
            <a:endParaRPr kumimoji="0" lang="en-US" altLang="ko-KR" sz="1400" b="1" kern="0" dirty="0">
              <a:solidFill>
                <a:sysClr val="windowText" lastClr="000000"/>
              </a:solidFill>
            </a:endParaRPr>
          </a:p>
        </p:txBody>
      </p:sp>
      <p:sp>
        <p:nvSpPr>
          <p:cNvPr id="16" name="AutoShape 321"/>
          <p:cNvSpPr>
            <a:spLocks noChangeArrowheads="1"/>
          </p:cNvSpPr>
          <p:nvPr/>
        </p:nvSpPr>
        <p:spPr bwMode="auto">
          <a:xfrm>
            <a:off x="4714020" y="4005064"/>
            <a:ext cx="3890428" cy="1224136"/>
          </a:xfrm>
          <a:prstGeom prst="roundRect">
            <a:avLst>
              <a:gd name="adj" fmla="val 8221"/>
            </a:avLst>
          </a:prstGeom>
          <a:noFill/>
          <a:ln w="25400" cap="flat" cmpd="sng" algn="ctr">
            <a:solidFill>
              <a:srgbClr val="9BBB59"/>
            </a:solidFill>
            <a:prstDash val="solid"/>
            <a:headEnd/>
            <a:tailEnd/>
          </a:ln>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Fully Distributed (There is no role for AP or terminal)</a:t>
            </a: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Data communication among PDs is available</a:t>
            </a:r>
            <a:endParaRPr kumimoji="0" lang="en-US" altLang="ko-KR" sz="1050" b="1" kern="0" dirty="0">
              <a:solidFill>
                <a:sysClr val="windowText" lastClr="000000"/>
              </a:solidFill>
              <a:latin typeface="+mn-lt"/>
              <a:ea typeface="+mn-ea"/>
            </a:endParaRP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Low energy consumption</a:t>
            </a: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Multi-hop transmission can extend transmission range</a:t>
            </a:r>
            <a:endParaRPr kumimoji="0" lang="en-US" altLang="ko-KR" sz="1050" b="1" kern="0" dirty="0">
              <a:solidFill>
                <a:sysClr val="windowText" lastClr="000000"/>
              </a:solidFill>
              <a:latin typeface="+mn-lt"/>
              <a:ea typeface="+mn-ea"/>
            </a:endParaRPr>
          </a:p>
        </p:txBody>
      </p:sp>
      <p:sp>
        <p:nvSpPr>
          <p:cNvPr id="17" name="왼쪽/오른쪽 화살표 16"/>
          <p:cNvSpPr/>
          <p:nvPr/>
        </p:nvSpPr>
        <p:spPr>
          <a:xfrm>
            <a:off x="4107868" y="1772816"/>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8" name="왼쪽/오른쪽 화살표 17"/>
          <p:cNvSpPr/>
          <p:nvPr/>
        </p:nvSpPr>
        <p:spPr>
          <a:xfrm>
            <a:off x="4107868" y="2929908"/>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9" name="왼쪽/오른쪽 화살표 18"/>
          <p:cNvSpPr/>
          <p:nvPr/>
        </p:nvSpPr>
        <p:spPr>
          <a:xfrm>
            <a:off x="4107868" y="4557643"/>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0" name="AutoShape 319"/>
          <p:cNvSpPr>
            <a:spLocks noChangeArrowheads="1"/>
          </p:cNvSpPr>
          <p:nvPr/>
        </p:nvSpPr>
        <p:spPr bwMode="auto">
          <a:xfrm>
            <a:off x="718022" y="1549900"/>
            <a:ext cx="3853978" cy="726972"/>
          </a:xfrm>
          <a:prstGeom prst="roundRect">
            <a:avLst>
              <a:gd name="adj" fmla="val 8688"/>
            </a:avLst>
          </a:prstGeom>
          <a:noFill/>
          <a:ln w="25400" cap="flat" cmpd="sng" algn="ctr">
            <a:solidFill>
              <a:srgbClr val="8064A2"/>
            </a:solidFill>
            <a:prstDash val="solid"/>
            <a:headEnd/>
            <a:tailEnd/>
          </a:ln>
          <a:effectLst>
            <a:outerShdw blurRad="63500" sx="102000" sy="102000" algn="ctr" rotWithShape="0">
              <a:prstClr val="black">
                <a:alpha val="40000"/>
              </a:prstClr>
            </a:outerShdw>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mj-ea"/>
              </a:rPr>
              <a:t>GPS/Base-station is required for synchronization.</a:t>
            </a: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mj-ea"/>
              </a:rPr>
              <a:t>It does not support Multi-hop</a:t>
            </a:r>
            <a:endParaRPr lang="en-US" altLang="ko-KR" sz="1050" b="1" dirty="0">
              <a:solidFill>
                <a:srgbClr val="FF0000"/>
              </a:solidFill>
              <a:effectLst>
                <a:outerShdw blurRad="38100" dist="38100" dir="2700000" algn="tl">
                  <a:srgbClr val="000000">
                    <a:alpha val="43137"/>
                  </a:srgbClr>
                </a:outerShdw>
              </a:effectLst>
              <a:latin typeface="+mn-lt"/>
              <a:ea typeface="+mj-ea"/>
            </a:endParaRPr>
          </a:p>
        </p:txBody>
      </p:sp>
      <p:sp>
        <p:nvSpPr>
          <p:cNvPr id="11" name="모서리가 둥근 직사각형 10"/>
          <p:cNvSpPr/>
          <p:nvPr/>
        </p:nvSpPr>
        <p:spPr>
          <a:xfrm>
            <a:off x="1120331" y="1326984"/>
            <a:ext cx="1080120" cy="445832"/>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lstStyle/>
          <a:p>
            <a:pPr lvl="0" algn="ctr" defTabSz="957263" fontAlgn="auto" latinLnBrk="0">
              <a:spcBef>
                <a:spcPts val="0"/>
              </a:spcBef>
              <a:spcAft>
                <a:spcPts val="0"/>
              </a:spcAft>
              <a:defRPr/>
            </a:pPr>
            <a:r>
              <a:rPr kumimoji="0" lang="en-US" altLang="ko-KR" sz="1200" b="1" kern="0" dirty="0" err="1">
                <a:solidFill>
                  <a:sysClr val="windowText" lastClr="000000"/>
                </a:solidFill>
              </a:rPr>
              <a:t>FlashLinQ</a:t>
            </a:r>
            <a:endParaRPr kumimoji="0" lang="en-US" altLang="ko-KR" sz="1200" b="1" kern="0" dirty="0">
              <a:solidFill>
                <a:sysClr val="windowText" lastClr="000000"/>
              </a:solidFill>
            </a:endParaRPr>
          </a:p>
        </p:txBody>
      </p:sp>
    </p:spTree>
    <p:extLst>
      <p:ext uri="{BB962C8B-B14F-4D97-AF65-F5344CB8AC3E}">
        <p14:creationId xmlns:p14="http://schemas.microsoft.com/office/powerpoint/2010/main" val="3586125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1-Hop </a:t>
            </a:r>
            <a:r>
              <a:rPr lang="en-US" altLang="ko-KR" dirty="0"/>
              <a:t>Scenario</a:t>
            </a:r>
            <a:br>
              <a:rPr lang="en-US" altLang="ko-KR" dirty="0"/>
            </a:br>
            <a:r>
              <a:rPr lang="en-US" altLang="ko-KR" dirty="0"/>
              <a:t>(</a:t>
            </a:r>
            <a:r>
              <a:rPr lang="en-US" altLang="ko-KR" dirty="0" smtClean="0"/>
              <a:t>100PDs, Full buffer, </a:t>
            </a:r>
            <a:r>
              <a:rPr lang="en-US" altLang="ko-KR" dirty="0"/>
              <a:t>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40</a:t>
            </a:fld>
            <a:endParaRPr lang="en-US" altLang="ko-KR"/>
          </a:p>
        </p:txBody>
      </p:sp>
      <p:pic>
        <p:nvPicPr>
          <p:cNvPr id="5" name="그림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2156470"/>
            <a:ext cx="5343525" cy="4000500"/>
          </a:xfrm>
          <a:prstGeom prst="rect">
            <a:avLst/>
          </a:prstGeom>
        </p:spPr>
      </p:pic>
      <p:sp>
        <p:nvSpPr>
          <p:cNvPr id="6" name="타원 5"/>
          <p:cNvSpPr/>
          <p:nvPr/>
        </p:nvSpPr>
        <p:spPr bwMode="auto">
          <a:xfrm>
            <a:off x="2123728" y="2492896"/>
            <a:ext cx="538336" cy="432048"/>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684786" y="1964343"/>
            <a:ext cx="5134739" cy="369332"/>
          </a:xfrm>
          <a:prstGeom prst="rect">
            <a:avLst/>
          </a:prstGeom>
          <a:noFill/>
        </p:spPr>
        <p:txBody>
          <a:bodyPr wrap="none" rtlCol="0">
            <a:spAutoFit/>
          </a:bodyPr>
          <a:lstStyle/>
          <a:p>
            <a:r>
              <a:rPr lang="en-US" altLang="ko-KR" dirty="0" smtClean="0"/>
              <a:t>Maximum saturated </a:t>
            </a:r>
            <a:r>
              <a:rPr lang="en-US" altLang="ko-KR" dirty="0" err="1" smtClean="0"/>
              <a:t>goodput</a:t>
            </a:r>
            <a:r>
              <a:rPr lang="en-US" altLang="ko-KR" dirty="0" smtClean="0"/>
              <a:t> point (470 bps/km</a:t>
            </a:r>
            <a:r>
              <a:rPr lang="en-US" altLang="ko-KR" baseline="30000" dirty="0" smtClean="0"/>
              <a:t>2</a:t>
            </a:r>
            <a:r>
              <a:rPr lang="en-US" altLang="ko-KR" dirty="0" smtClean="0"/>
              <a:t>)</a:t>
            </a:r>
            <a:endParaRPr lang="ko-KR" altLang="en-US" dirty="0"/>
          </a:p>
        </p:txBody>
      </p:sp>
      <p:cxnSp>
        <p:nvCxnSpPr>
          <p:cNvPr id="9" name="직선 화살표 연결선 8"/>
          <p:cNvCxnSpPr>
            <a:endCxn id="6" idx="7"/>
          </p:cNvCxnSpPr>
          <p:nvPr/>
        </p:nvCxnSpPr>
        <p:spPr bwMode="auto">
          <a:xfrm flipH="1">
            <a:off x="2583227" y="2311911"/>
            <a:ext cx="249593" cy="24425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1" name="TextBox 10"/>
          <p:cNvSpPr txBox="1"/>
          <p:nvPr/>
        </p:nvSpPr>
        <p:spPr>
          <a:xfrm>
            <a:off x="5148064" y="2349068"/>
            <a:ext cx="4095993"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marL="285750" indent="-285750" algn="just">
              <a:buFont typeface="Wingdings" panose="05000000000000000000" pitchFamily="2" charset="2"/>
              <a:buChar char="à"/>
            </a:pPr>
            <a:endParaRPr lang="en-US" altLang="ko-KR" dirty="0" smtClean="0">
              <a:sym typeface="Wingdings" panose="05000000000000000000" pitchFamily="2" charset="2"/>
            </a:endParaRPr>
          </a:p>
          <a:p>
            <a:pPr marL="285750" indent="-285750" algn="just">
              <a:buFont typeface="Wingdings" panose="05000000000000000000" pitchFamily="2" charset="2"/>
              <a:buChar char="à"/>
            </a:pPr>
            <a:r>
              <a:rPr lang="en-US" altLang="ko-KR" dirty="0" smtClean="0">
                <a:sym typeface="Wingdings" panose="05000000000000000000" pitchFamily="2" charset="2"/>
              </a:rPr>
              <a:t>When the number of transmitters</a:t>
            </a:r>
          </a:p>
          <a:p>
            <a:pPr algn="just"/>
            <a:r>
              <a:rPr lang="en-US" altLang="ko-KR" dirty="0">
                <a:sym typeface="Wingdings" panose="05000000000000000000" pitchFamily="2" charset="2"/>
              </a:rPr>
              <a:t> </a:t>
            </a:r>
            <a:r>
              <a:rPr lang="en-US" altLang="ko-KR" dirty="0" smtClean="0">
                <a:sym typeface="Wingdings" panose="05000000000000000000" pitchFamily="2" charset="2"/>
              </a:rPr>
              <a:t>    is 32, </a:t>
            </a:r>
            <a:r>
              <a:rPr lang="en-US" altLang="ko-KR" dirty="0" err="1" smtClean="0">
                <a:sym typeface="Wingdings" panose="05000000000000000000" pitchFamily="2" charset="2"/>
              </a:rPr>
              <a:t>goodput</a:t>
            </a:r>
            <a:r>
              <a:rPr lang="en-US" altLang="ko-KR" dirty="0" smtClean="0">
                <a:sym typeface="Wingdings" panose="05000000000000000000" pitchFamily="2" charset="2"/>
              </a:rPr>
              <a:t> reaches is saturated</a:t>
            </a: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17282574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1-Hop Scenario</a:t>
            </a:r>
            <a:br>
              <a:rPr lang="en-US" altLang="ko-KR" dirty="0"/>
            </a:br>
            <a:r>
              <a:rPr lang="en-US" altLang="ko-KR" dirty="0"/>
              <a:t>(</a:t>
            </a:r>
            <a:r>
              <a:rPr lang="en-US" altLang="ko-KR" dirty="0" smtClean="0"/>
              <a:t>100PDs, </a:t>
            </a:r>
            <a:r>
              <a:rPr lang="en-US" altLang="ko-KR" dirty="0"/>
              <a:t>Full buffer,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41</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474913"/>
            <a:ext cx="5343525" cy="4000500"/>
          </a:xfrm>
          <a:prstGeom prst="rect">
            <a:avLst/>
          </a:prstGeom>
        </p:spPr>
      </p:pic>
      <p:sp>
        <p:nvSpPr>
          <p:cNvPr id="6" name="타원 5"/>
          <p:cNvSpPr/>
          <p:nvPr/>
        </p:nvSpPr>
        <p:spPr bwMode="auto">
          <a:xfrm>
            <a:off x="827584" y="2852936"/>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14096" y="2146231"/>
            <a:ext cx="5852884" cy="369332"/>
          </a:xfrm>
          <a:prstGeom prst="rect">
            <a:avLst/>
          </a:prstGeom>
          <a:noFill/>
        </p:spPr>
        <p:txBody>
          <a:bodyPr wrap="none" rtlCol="0">
            <a:spAutoFit/>
          </a:bodyPr>
          <a:lstStyle/>
          <a:p>
            <a:r>
              <a:rPr lang="en-US" altLang="ko-KR" dirty="0" smtClean="0"/>
              <a:t>All of transmitters have almost same chance to transmit</a:t>
            </a:r>
            <a:endParaRPr lang="ko-KR" altLang="en-US" dirty="0"/>
          </a:p>
        </p:txBody>
      </p:sp>
      <p:cxnSp>
        <p:nvCxnSpPr>
          <p:cNvPr id="9" name="직선 화살표 연결선 8"/>
          <p:cNvCxnSpPr/>
          <p:nvPr/>
        </p:nvCxnSpPr>
        <p:spPr bwMode="auto">
          <a:xfrm>
            <a:off x="2051720" y="2473523"/>
            <a:ext cx="216024" cy="23539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0" name="TextBox 9"/>
          <p:cNvSpPr txBox="1"/>
          <p:nvPr/>
        </p:nvSpPr>
        <p:spPr>
          <a:xfrm>
            <a:off x="5364203" y="2641897"/>
            <a:ext cx="3736920" cy="1200329"/>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all of PDs in a one-hop</a:t>
            </a:r>
          </a:p>
          <a:p>
            <a:r>
              <a:rPr lang="en-US" altLang="ko-KR" dirty="0" smtClean="0">
                <a:sym typeface="Wingdings" panose="05000000000000000000" pitchFamily="2" charset="2"/>
              </a:rPr>
              <a:t>     range of transmitters, all  nodes</a:t>
            </a:r>
            <a:br>
              <a:rPr lang="en-US" altLang="ko-KR" dirty="0" smtClean="0">
                <a:sym typeface="Wingdings" panose="05000000000000000000" pitchFamily="2" charset="2"/>
              </a:rPr>
            </a:br>
            <a:r>
              <a:rPr lang="en-US" altLang="ko-KR" dirty="0" smtClean="0">
                <a:sym typeface="Wingdings" panose="05000000000000000000" pitchFamily="2" charset="2"/>
              </a:rPr>
              <a:t>     have same opportunity of send </a:t>
            </a:r>
            <a:br>
              <a:rPr lang="en-US" altLang="ko-KR" dirty="0" smtClean="0">
                <a:sym typeface="Wingdings" panose="05000000000000000000" pitchFamily="2" charset="2"/>
              </a:rPr>
            </a:br>
            <a:r>
              <a:rPr lang="en-US" altLang="ko-KR" dirty="0" smtClean="0">
                <a:sym typeface="Wingdings" panose="05000000000000000000" pitchFamily="2" charset="2"/>
              </a:rPr>
              <a:t>     data.</a:t>
            </a:r>
          </a:p>
        </p:txBody>
      </p:sp>
    </p:spTree>
    <p:extLst>
      <p:ext uri="{BB962C8B-B14F-4D97-AF65-F5344CB8AC3E}">
        <p14:creationId xmlns:p14="http://schemas.microsoft.com/office/powerpoint/2010/main" val="29158490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1-Hop Scenario</a:t>
            </a:r>
            <a:br>
              <a:rPr lang="en-US" altLang="ko-KR" dirty="0"/>
            </a:br>
            <a:r>
              <a:rPr lang="en-US" altLang="ko-KR" dirty="0"/>
              <a:t>(</a:t>
            </a:r>
            <a:r>
              <a:rPr lang="en-US" altLang="ko-KR" dirty="0" smtClean="0"/>
              <a:t>100PDs, </a:t>
            </a:r>
            <a:r>
              <a:rPr lang="en-US" altLang="ko-KR" dirty="0"/>
              <a:t>Full buffer, 1Group, Multicast)</a:t>
            </a:r>
            <a:endParaRPr lang="ko-KR" altLang="en-US" dirty="0"/>
          </a:p>
        </p:txBody>
      </p:sp>
      <p:sp>
        <p:nvSpPr>
          <p:cNvPr id="3" name="내용 개체 틀 2"/>
          <p:cNvSpPr>
            <a:spLocks noGrp="1"/>
          </p:cNvSpPr>
          <p:nvPr>
            <p:ph idx="1"/>
          </p:nvPr>
        </p:nvSpPr>
        <p:spPr/>
        <p:txBody>
          <a:bodyPr/>
          <a:lstStyle/>
          <a:p>
            <a:r>
              <a:rPr lang="en-GB" altLang="ko-KR" dirty="0"/>
              <a:t>Average </a:t>
            </a:r>
            <a:r>
              <a:rPr lang="en-GB" altLang="ko-KR" dirty="0" smtClean="0"/>
              <a:t>Group Joining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461526"/>
            <a:ext cx="5343525" cy="4000500"/>
          </a:xfrm>
          <a:prstGeom prst="rect">
            <a:avLst/>
          </a:prstGeom>
        </p:spPr>
      </p:pic>
      <p:sp>
        <p:nvSpPr>
          <p:cNvPr id="6" name="타원 5"/>
          <p:cNvSpPr/>
          <p:nvPr/>
        </p:nvSpPr>
        <p:spPr bwMode="auto">
          <a:xfrm>
            <a:off x="685800" y="5346610"/>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63378" y="2317510"/>
            <a:ext cx="4942443" cy="369332"/>
          </a:xfrm>
          <a:prstGeom prst="rect">
            <a:avLst/>
          </a:prstGeom>
          <a:noFill/>
        </p:spPr>
        <p:txBody>
          <a:bodyPr wrap="none" rtlCol="0">
            <a:spAutoFit/>
          </a:bodyPr>
          <a:lstStyle/>
          <a:p>
            <a:r>
              <a:rPr lang="en-US" altLang="ko-KR" dirty="0" smtClean="0"/>
              <a:t>A PD finds a group and join within 0.2 seconds</a:t>
            </a:r>
            <a:endParaRPr lang="ko-KR" altLang="en-US" dirty="0"/>
          </a:p>
        </p:txBody>
      </p:sp>
      <p:cxnSp>
        <p:nvCxnSpPr>
          <p:cNvPr id="9" name="직선 화살표 연결선 8"/>
          <p:cNvCxnSpPr/>
          <p:nvPr/>
        </p:nvCxnSpPr>
        <p:spPr bwMode="auto">
          <a:xfrm>
            <a:off x="2195736" y="2686842"/>
            <a:ext cx="792088" cy="2470350"/>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0" name="TextBox 9"/>
          <p:cNvSpPr txBox="1"/>
          <p:nvPr/>
        </p:nvSpPr>
        <p:spPr>
          <a:xfrm>
            <a:off x="5215171" y="2626067"/>
            <a:ext cx="3666388" cy="923330"/>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all of PDs within one-hop</a:t>
            </a:r>
            <a:br>
              <a:rPr lang="en-US" altLang="ko-KR" dirty="0" smtClean="0">
                <a:sym typeface="Wingdings" panose="05000000000000000000" pitchFamily="2" charset="2"/>
              </a:rPr>
            </a:br>
            <a:r>
              <a:rPr lang="en-US" altLang="ko-KR" dirty="0" smtClean="0">
                <a:sym typeface="Wingdings" panose="05000000000000000000" pitchFamily="2" charset="2"/>
              </a:rPr>
              <a:t>coverage, group joining delay </a:t>
            </a:r>
            <a:br>
              <a:rPr lang="en-US" altLang="ko-KR" dirty="0" smtClean="0">
                <a:sym typeface="Wingdings" panose="05000000000000000000" pitchFamily="2" charset="2"/>
              </a:rPr>
            </a:br>
            <a:r>
              <a:rPr lang="en-US" altLang="ko-KR" dirty="0" smtClean="0">
                <a:sym typeface="Wingdings" panose="05000000000000000000" pitchFamily="2" charset="2"/>
              </a:rPr>
              <a:t>is relatively small.</a:t>
            </a:r>
          </a:p>
        </p:txBody>
      </p:sp>
    </p:spTree>
    <p:extLst>
      <p:ext uri="{BB962C8B-B14F-4D97-AF65-F5344CB8AC3E}">
        <p14:creationId xmlns:p14="http://schemas.microsoft.com/office/powerpoint/2010/main" val="32737834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Scenario</a:t>
            </a:r>
            <a:br>
              <a:rPr lang="en-US" altLang="ko-KR" dirty="0" smtClean="0"/>
            </a:br>
            <a:r>
              <a:rPr lang="en-US" altLang="ko-KR" dirty="0" smtClean="0"/>
              <a:t>(100PDs, 512Bytes/sec, 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43</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285207"/>
            <a:ext cx="5343525" cy="4000500"/>
          </a:xfrm>
          <a:prstGeom prst="rect">
            <a:avLst/>
          </a:prstGeom>
        </p:spPr>
      </p:pic>
      <p:sp>
        <p:nvSpPr>
          <p:cNvPr id="7" name="TextBox 6"/>
          <p:cNvSpPr txBox="1"/>
          <p:nvPr/>
        </p:nvSpPr>
        <p:spPr>
          <a:xfrm>
            <a:off x="5193997" y="2636912"/>
            <a:ext cx="3886641" cy="1754326"/>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34402071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44</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163535"/>
            <a:ext cx="5400600" cy="4044432"/>
          </a:xfrm>
          <a:prstGeom prst="rect">
            <a:avLst/>
          </a:prstGeom>
        </p:spPr>
      </p:pic>
      <p:sp>
        <p:nvSpPr>
          <p:cNvPr id="7" name="타원 6"/>
          <p:cNvSpPr/>
          <p:nvPr/>
        </p:nvSpPr>
        <p:spPr bwMode="auto">
          <a:xfrm>
            <a:off x="971600" y="2520997"/>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 name="TextBox 7"/>
          <p:cNvSpPr txBox="1"/>
          <p:nvPr/>
        </p:nvSpPr>
        <p:spPr>
          <a:xfrm>
            <a:off x="70080" y="2007631"/>
            <a:ext cx="5852884" cy="369332"/>
          </a:xfrm>
          <a:prstGeom prst="rect">
            <a:avLst/>
          </a:prstGeom>
          <a:noFill/>
        </p:spPr>
        <p:txBody>
          <a:bodyPr wrap="none" rtlCol="0">
            <a:spAutoFit/>
          </a:bodyPr>
          <a:lstStyle/>
          <a:p>
            <a:r>
              <a:rPr lang="en-US" altLang="ko-KR" dirty="0" smtClean="0"/>
              <a:t>All of transmitters have almost same chance to transmit</a:t>
            </a:r>
            <a:endParaRPr lang="ko-KR" altLang="en-US" dirty="0"/>
          </a:p>
        </p:txBody>
      </p:sp>
      <p:cxnSp>
        <p:nvCxnSpPr>
          <p:cNvPr id="9" name="직선 화살표 연결선 8"/>
          <p:cNvCxnSpPr/>
          <p:nvPr/>
        </p:nvCxnSpPr>
        <p:spPr bwMode="auto">
          <a:xfrm>
            <a:off x="1907704" y="2334923"/>
            <a:ext cx="216024" cy="23539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Tree>
    <p:extLst>
      <p:ext uri="{BB962C8B-B14F-4D97-AF65-F5344CB8AC3E}">
        <p14:creationId xmlns:p14="http://schemas.microsoft.com/office/powerpoint/2010/main" val="3829739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Average Group Joining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45</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099917"/>
            <a:ext cx="5589358" cy="4185790"/>
          </a:xfrm>
          <a:prstGeom prst="rect">
            <a:avLst/>
          </a:prstGeom>
        </p:spPr>
      </p:pic>
      <p:sp>
        <p:nvSpPr>
          <p:cNvPr id="7" name="TextBox 6"/>
          <p:cNvSpPr txBox="1"/>
          <p:nvPr/>
        </p:nvSpPr>
        <p:spPr>
          <a:xfrm>
            <a:off x="5352349" y="2420888"/>
            <a:ext cx="3422732" cy="1200329"/>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PDs distributed within</a:t>
            </a:r>
            <a:br>
              <a:rPr lang="en-US" altLang="ko-KR" dirty="0" smtClean="0">
                <a:sym typeface="Wingdings" panose="05000000000000000000" pitchFamily="2" charset="2"/>
              </a:rPr>
            </a:br>
            <a:r>
              <a:rPr lang="en-US" altLang="ko-KR" dirty="0" smtClean="0">
                <a:sym typeface="Wingdings" panose="05000000000000000000" pitchFamily="2" charset="2"/>
              </a:rPr>
              <a:t>multi-hop coverage, it makes</a:t>
            </a:r>
            <a:br>
              <a:rPr lang="en-US" altLang="ko-KR" dirty="0" smtClean="0">
                <a:sym typeface="Wingdings" panose="05000000000000000000" pitchFamily="2" charset="2"/>
              </a:rPr>
            </a:br>
            <a:r>
              <a:rPr lang="en-US" altLang="ko-KR" dirty="0" smtClean="0">
                <a:sym typeface="Wingdings" panose="05000000000000000000" pitchFamily="2" charset="2"/>
              </a:rPr>
              <a:t>some delay in order to group</a:t>
            </a:r>
            <a:br>
              <a:rPr lang="en-US" altLang="ko-KR" dirty="0" smtClean="0">
                <a:sym typeface="Wingdings" panose="05000000000000000000" pitchFamily="2" charset="2"/>
              </a:rPr>
            </a:br>
            <a:r>
              <a:rPr lang="en-US" altLang="ko-KR" dirty="0" smtClean="0">
                <a:sym typeface="Wingdings" panose="05000000000000000000" pitchFamily="2" charset="2"/>
              </a:rPr>
              <a:t>joining.</a:t>
            </a:r>
          </a:p>
        </p:txBody>
      </p:sp>
    </p:spTree>
    <p:extLst>
      <p:ext uri="{BB962C8B-B14F-4D97-AF65-F5344CB8AC3E}">
        <p14:creationId xmlns:p14="http://schemas.microsoft.com/office/powerpoint/2010/main" val="3373573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Scenario</a:t>
            </a:r>
            <a:br>
              <a:rPr lang="en-US" altLang="ko-KR" dirty="0" smtClean="0"/>
            </a:br>
            <a:r>
              <a:rPr lang="en-US" altLang="ko-KR" dirty="0" smtClean="0"/>
              <a:t>(100PDs, 512Bytes/sec, 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smtClean="0"/>
              <a:t>goodput</a:t>
            </a:r>
            <a:r>
              <a:rPr lang="en-US" altLang="ko-KR" dirty="0" smtClean="0"/>
              <a:t> </a:t>
            </a:r>
            <a:r>
              <a:rPr lang="en-GB" altLang="ko-KR" dirty="0"/>
              <a:t>(X-axis: The number of Hops)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46</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161087"/>
            <a:ext cx="5507677" cy="4124620"/>
          </a:xfrm>
          <a:prstGeom prst="rect">
            <a:avLst/>
          </a:prstGeom>
        </p:spPr>
      </p:pic>
      <p:sp>
        <p:nvSpPr>
          <p:cNvPr id="6" name="TextBox 5"/>
          <p:cNvSpPr txBox="1"/>
          <p:nvPr/>
        </p:nvSpPr>
        <p:spPr>
          <a:xfrm>
            <a:off x="5352349" y="2420888"/>
            <a:ext cx="3448380" cy="923330"/>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a:t>
            </a:r>
            <a:r>
              <a:rPr lang="en-US" altLang="ko-KR" dirty="0" err="1" smtClean="0">
                <a:sym typeface="Wingdings" panose="05000000000000000000" pitchFamily="2" charset="2"/>
              </a:rPr>
              <a:t>goodput</a:t>
            </a:r>
            <a:r>
              <a:rPr lang="en-US" altLang="ko-KR" dirty="0">
                <a:sym typeface="Wingdings" panose="05000000000000000000" pitchFamily="2" charset="2"/>
              </a:rPr>
              <a:t> </a:t>
            </a:r>
            <a:r>
              <a:rPr lang="en-US" altLang="ko-KR" dirty="0" smtClean="0">
                <a:sym typeface="Wingdings" panose="05000000000000000000" pitchFamily="2" charset="2"/>
              </a:rPr>
              <a:t>is </a:t>
            </a:r>
            <a:r>
              <a:rPr lang="en-US" altLang="ko-KR" dirty="0" err="1" smtClean="0">
                <a:sym typeface="Wingdings" panose="05000000000000000000" pitchFamily="2" charset="2"/>
              </a:rPr>
              <a:t>independs</a:t>
            </a:r>
            <a:r>
              <a:rPr lang="en-US" altLang="ko-KR" dirty="0" smtClean="0">
                <a:sym typeface="Wingdings" panose="05000000000000000000" pitchFamily="2" charset="2"/>
              </a:rPr>
              <a:t> on</a:t>
            </a:r>
            <a:br>
              <a:rPr lang="en-US" altLang="ko-KR" dirty="0" smtClean="0">
                <a:sym typeface="Wingdings" panose="05000000000000000000" pitchFamily="2" charset="2"/>
              </a:rPr>
            </a:br>
            <a:r>
              <a:rPr lang="en-US" altLang="ko-KR" dirty="0" smtClean="0">
                <a:sym typeface="Wingdings" panose="05000000000000000000" pitchFamily="2" charset="2"/>
              </a:rPr>
              <a:t>the number of hops.</a:t>
            </a:r>
          </a:p>
          <a:p>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6910904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 (X-axis: The number of Hops)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47</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7" y="2043551"/>
            <a:ext cx="5760640" cy="4314060"/>
          </a:xfrm>
          <a:prstGeom prst="rect">
            <a:avLst/>
          </a:prstGeom>
        </p:spPr>
      </p:pic>
      <p:sp>
        <p:nvSpPr>
          <p:cNvPr id="7" name="TextBox 6"/>
          <p:cNvSpPr txBox="1"/>
          <p:nvPr/>
        </p:nvSpPr>
        <p:spPr>
          <a:xfrm>
            <a:off x="5771959" y="2276872"/>
            <a:ext cx="3070459" cy="1477328"/>
          </a:xfrm>
          <a:prstGeom prst="rect">
            <a:avLst/>
          </a:prstGeom>
          <a:noFill/>
        </p:spPr>
        <p:txBody>
          <a:bodyPr wrap="squar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result is similar with</a:t>
            </a:r>
            <a:r>
              <a:rPr lang="en-US" altLang="ko-KR" dirty="0">
                <a:sym typeface="Wingdings" panose="05000000000000000000" pitchFamily="2" charset="2"/>
              </a:rPr>
              <a:t/>
            </a:r>
            <a:br>
              <a:rPr lang="en-US" altLang="ko-KR" dirty="0">
                <a:sym typeface="Wingdings" panose="05000000000000000000" pitchFamily="2" charset="2"/>
              </a:rPr>
            </a:br>
            <a:r>
              <a:rPr lang="en-US" altLang="ko-KR" dirty="0" smtClean="0">
                <a:sym typeface="Wingdings" panose="05000000000000000000" pitchFamily="2" charset="2"/>
              </a:rPr>
              <a:t>previous scenario. </a:t>
            </a:r>
          </a:p>
          <a:p>
            <a:pPr marL="285750" indent="-285750">
              <a:buFont typeface="Wingdings" panose="05000000000000000000" pitchFamily="2" charset="2"/>
              <a:buChar char="à"/>
            </a:pPr>
            <a:r>
              <a:rPr lang="en-US" altLang="ko-KR" dirty="0" smtClean="0">
                <a:sym typeface="Wingdings" panose="05000000000000000000" pitchFamily="2" charset="2"/>
              </a:rPr>
              <a:t>All of PDs have same </a:t>
            </a:r>
            <a:br>
              <a:rPr lang="en-US" altLang="ko-KR" dirty="0" smtClean="0">
                <a:sym typeface="Wingdings" panose="05000000000000000000" pitchFamily="2" charset="2"/>
              </a:rPr>
            </a:br>
            <a:r>
              <a:rPr lang="en-US" altLang="ko-KR" dirty="0" smtClean="0">
                <a:sym typeface="Wingdings" panose="05000000000000000000" pitchFamily="2" charset="2"/>
              </a:rPr>
              <a:t>chance to transmit a data frame.</a:t>
            </a:r>
          </a:p>
        </p:txBody>
      </p:sp>
    </p:spTree>
    <p:extLst>
      <p:ext uri="{BB962C8B-B14F-4D97-AF65-F5344CB8AC3E}">
        <p14:creationId xmlns:p14="http://schemas.microsoft.com/office/powerpoint/2010/main" val="29456407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Average Group Joining </a:t>
            </a:r>
            <a:r>
              <a:rPr lang="en-GB" altLang="ko-KR" dirty="0" smtClean="0"/>
              <a:t>Time (X-axis: The number of Hops)</a:t>
            </a:r>
            <a:endParaRPr lang="ko-KR" altLang="en-US"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48</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374825"/>
            <a:ext cx="5472608" cy="4098357"/>
          </a:xfrm>
          <a:prstGeom prst="rect">
            <a:avLst/>
          </a:prstGeom>
        </p:spPr>
      </p:pic>
      <p:sp>
        <p:nvSpPr>
          <p:cNvPr id="7" name="TextBox 6"/>
          <p:cNvSpPr txBox="1"/>
          <p:nvPr/>
        </p:nvSpPr>
        <p:spPr>
          <a:xfrm>
            <a:off x="5436096" y="2224048"/>
            <a:ext cx="3707904" cy="2585323"/>
          </a:xfrm>
          <a:prstGeom prst="rect">
            <a:avLst/>
          </a:prstGeom>
          <a:noFill/>
        </p:spPr>
        <p:txBody>
          <a:bodyPr wrap="squar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average group joining time</a:t>
            </a:r>
            <a:br>
              <a:rPr lang="en-US" altLang="ko-KR" dirty="0" smtClean="0">
                <a:sym typeface="Wingdings" panose="05000000000000000000" pitchFamily="2" charset="2"/>
              </a:rPr>
            </a:br>
            <a:r>
              <a:rPr lang="en-US" altLang="ko-KR" dirty="0" smtClean="0">
                <a:sym typeface="Wingdings" panose="05000000000000000000" pitchFamily="2" charset="2"/>
              </a:rPr>
              <a:t>increases as the number of hops</a:t>
            </a:r>
            <a:br>
              <a:rPr lang="en-US" altLang="ko-KR" dirty="0" smtClean="0">
                <a:sym typeface="Wingdings" panose="05000000000000000000" pitchFamily="2" charset="2"/>
              </a:rPr>
            </a:br>
            <a:r>
              <a:rPr lang="en-US" altLang="ko-KR" dirty="0" smtClean="0">
                <a:sym typeface="Wingdings" panose="05000000000000000000" pitchFamily="2" charset="2"/>
              </a:rPr>
              <a:t>increases due to forward delay.</a:t>
            </a:r>
          </a:p>
          <a:p>
            <a:pPr marL="285750" indent="-285750">
              <a:buFont typeface="Wingdings" panose="05000000000000000000" pitchFamily="2" charset="2"/>
              <a:buChar char="à"/>
            </a:pPr>
            <a:endParaRPr lang="en-US" altLang="ko-KR" dirty="0">
              <a:sym typeface="Wingdings" panose="05000000000000000000" pitchFamily="2" charset="2"/>
            </a:endParaRPr>
          </a:p>
          <a:p>
            <a:pPr marL="285750" indent="-285750">
              <a:buFont typeface="Wingdings" panose="05000000000000000000" pitchFamily="2" charset="2"/>
              <a:buChar char="à"/>
            </a:pPr>
            <a:r>
              <a:rPr lang="en-US" altLang="ko-KR" dirty="0" smtClean="0">
                <a:sym typeface="Wingdings" panose="05000000000000000000" pitchFamily="2" charset="2"/>
              </a:rPr>
              <a:t>Most of PDs finds a group </a:t>
            </a:r>
            <a:br>
              <a:rPr lang="en-US" altLang="ko-KR" dirty="0" smtClean="0">
                <a:sym typeface="Wingdings" panose="05000000000000000000" pitchFamily="2" charset="2"/>
              </a:rPr>
            </a:br>
            <a:r>
              <a:rPr lang="en-US" altLang="ko-KR" dirty="0" smtClean="0">
                <a:sym typeface="Wingdings" panose="05000000000000000000" pitchFamily="2" charset="2"/>
              </a:rPr>
              <a:t>with in a 1.5 seconds even if</a:t>
            </a:r>
            <a:r>
              <a:rPr lang="en-US" altLang="ko-KR" dirty="0">
                <a:sym typeface="Wingdings" panose="05000000000000000000" pitchFamily="2" charset="2"/>
              </a:rPr>
              <a:t/>
            </a:r>
            <a:br>
              <a:rPr lang="en-US" altLang="ko-KR" dirty="0">
                <a:sym typeface="Wingdings" panose="05000000000000000000" pitchFamily="2" charset="2"/>
              </a:rPr>
            </a:br>
            <a:r>
              <a:rPr lang="en-US" altLang="ko-KR" dirty="0" smtClean="0">
                <a:sym typeface="Wingdings" panose="05000000000000000000" pitchFamily="2" charset="2"/>
              </a:rPr>
              <a:t>a PD is far away from group member.</a:t>
            </a:r>
          </a:p>
        </p:txBody>
      </p:sp>
    </p:spTree>
    <p:extLst>
      <p:ext uri="{BB962C8B-B14F-4D97-AF65-F5344CB8AC3E}">
        <p14:creationId xmlns:p14="http://schemas.microsoft.com/office/powerpoint/2010/main" val="7796702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a:t>
            </a:r>
            <a:endParaRPr lang="ko-KR" altLang="en-US" dirty="0"/>
          </a:p>
        </p:txBody>
      </p:sp>
      <p:sp>
        <p:nvSpPr>
          <p:cNvPr id="3" name="내용 개체 틀 2"/>
          <p:cNvSpPr>
            <a:spLocks noGrp="1"/>
          </p:cNvSpPr>
          <p:nvPr>
            <p:ph idx="1"/>
          </p:nvPr>
        </p:nvSpPr>
        <p:spPr/>
        <p:txBody>
          <a:bodyPr/>
          <a:lstStyle/>
          <a:p>
            <a:r>
              <a:rPr lang="en-US" altLang="ko-KR" dirty="0" smtClean="0"/>
              <a:t>Realistic Scenario</a:t>
            </a:r>
          </a:p>
          <a:p>
            <a:pPr lvl="1"/>
            <a:r>
              <a:rPr lang="en-US" altLang="ko-KR" dirty="0" smtClean="0"/>
              <a:t>Number of PDs: 100</a:t>
            </a:r>
          </a:p>
          <a:p>
            <a:pPr lvl="1"/>
            <a:r>
              <a:rPr lang="en-US" altLang="ko-KR" dirty="0" smtClean="0"/>
              <a:t>Traffic Generation: 512Bytes/sec</a:t>
            </a:r>
          </a:p>
          <a:p>
            <a:pPr lvl="1"/>
            <a:r>
              <a:rPr lang="en-US" altLang="ko-KR" dirty="0" smtClean="0"/>
              <a:t>Transmitter: 2~8 (half of them generate multicast data and others generate unicast data)</a:t>
            </a:r>
          </a:p>
          <a:p>
            <a:pPr lvl="1"/>
            <a:r>
              <a:rPr lang="en-US" altLang="ko-KR" dirty="0" smtClean="0"/>
              <a:t>The number of Groups per PD: 3</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49</a:t>
            </a:fld>
            <a:endParaRPr lang="en-US" altLang="ko-KR"/>
          </a:p>
        </p:txBody>
      </p:sp>
    </p:spTree>
    <p:extLst>
      <p:ext uri="{BB962C8B-B14F-4D97-AF65-F5344CB8AC3E}">
        <p14:creationId xmlns:p14="http://schemas.microsoft.com/office/powerpoint/2010/main" val="1924633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 the Pre-Proposal</a:t>
            </a:r>
            <a:endParaRPr lang="ko-KR" altLang="en-US" dirty="0"/>
          </a:p>
        </p:txBody>
      </p:sp>
      <p:sp>
        <p:nvSpPr>
          <p:cNvPr id="3" name="내용 개체 틀 2"/>
          <p:cNvSpPr>
            <a:spLocks noGrp="1"/>
          </p:cNvSpPr>
          <p:nvPr>
            <p:ph idx="1"/>
          </p:nvPr>
        </p:nvSpPr>
        <p:spPr/>
        <p:txBody>
          <a:bodyPr/>
          <a:lstStyle/>
          <a:p>
            <a:r>
              <a:rPr lang="en-US" altLang="ko-KR" dirty="0" smtClean="0"/>
              <a:t>We proposed </a:t>
            </a:r>
          </a:p>
          <a:p>
            <a:pPr lvl="1"/>
            <a:r>
              <a:rPr lang="en-US" altLang="ko-KR" dirty="0" smtClean="0"/>
              <a:t>Multicast Group Management (Finding/Joining/Leaving Multicast Group)</a:t>
            </a:r>
          </a:p>
          <a:p>
            <a:pPr lvl="1"/>
            <a:r>
              <a:rPr lang="en-US" altLang="ko-KR" dirty="0" smtClean="0"/>
              <a:t>Multi-hop Transmission Technique</a:t>
            </a:r>
            <a:r>
              <a:rPr lang="ko-KR" altLang="en-US" dirty="0" smtClean="0"/>
              <a:t> </a:t>
            </a:r>
            <a:r>
              <a:rPr lang="en-US" altLang="ko-KR" dirty="0" smtClean="0"/>
              <a:t>(Routing Table Management/Multi-hop Unicast Transmission)</a:t>
            </a:r>
          </a:p>
          <a:p>
            <a:pPr lvl="1"/>
            <a:r>
              <a:rPr lang="en-US" altLang="ko-KR" dirty="0" smtClean="0"/>
              <a:t>Reliable Multicast Data Transmission (Implicit ACK based Transmission)</a:t>
            </a:r>
          </a:p>
          <a:p>
            <a:r>
              <a:rPr lang="en-US" altLang="ko-KR" dirty="0" smtClean="0"/>
              <a:t>Due to time constraints, we briefly summarize our pre proposal and new features for this presentation in more detail.</a:t>
            </a:r>
          </a:p>
          <a:p>
            <a:r>
              <a:rPr lang="en-US" altLang="ko-KR" dirty="0" smtClean="0"/>
              <a:t>Full version final proposal refer to DCN 387 r1.</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26060693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 - </a:t>
            </a:r>
            <a:r>
              <a:rPr lang="en-US" altLang="ko-KR" dirty="0" err="1" smtClean="0"/>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50</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591643"/>
            <a:ext cx="5544616" cy="4158462"/>
          </a:xfrm>
          <a:prstGeom prst="rect">
            <a:avLst/>
          </a:prstGeom>
        </p:spPr>
      </p:pic>
      <p:sp>
        <p:nvSpPr>
          <p:cNvPr id="6" name="TextBox 5"/>
          <p:cNvSpPr txBox="1"/>
          <p:nvPr/>
        </p:nvSpPr>
        <p:spPr>
          <a:xfrm>
            <a:off x="1663778" y="5928093"/>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sp>
        <p:nvSpPr>
          <p:cNvPr id="7" name="TextBox 6"/>
          <p:cNvSpPr txBox="1"/>
          <p:nvPr/>
        </p:nvSpPr>
        <p:spPr>
          <a:xfrm>
            <a:off x="5076056" y="1988840"/>
            <a:ext cx="4192173"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In the realistic scenario,</a:t>
            </a:r>
            <a:br>
              <a:rPr lang="en-US" altLang="ko-KR" dirty="0" smtClean="0">
                <a:sym typeface="Wingdings" panose="05000000000000000000" pitchFamily="2" charset="2"/>
              </a:rPr>
            </a:br>
            <a:r>
              <a:rPr lang="en-US" altLang="ko-KR" dirty="0" smtClean="0">
                <a:sym typeface="Wingdings" panose="05000000000000000000" pitchFamily="2" charset="2"/>
              </a:rPr>
              <a:t>result is similar to previous scenario.</a:t>
            </a:r>
            <a:br>
              <a:rPr lang="en-US" altLang="ko-KR" dirty="0" smtClean="0">
                <a:sym typeface="Wingdings" panose="05000000000000000000" pitchFamily="2" charset="2"/>
              </a:rPr>
            </a:b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1217713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 - </a:t>
            </a:r>
            <a:r>
              <a:rPr lang="en-US" altLang="ko-KR" dirty="0" err="1" smtClean="0"/>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51</a:t>
            </a:fld>
            <a:endParaRPr lang="en-US" altLang="ko-KR"/>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04" y="1556792"/>
            <a:ext cx="5463679" cy="4091671"/>
          </a:xfrm>
          <a:prstGeom prst="rect">
            <a:avLst/>
          </a:prstGeom>
        </p:spPr>
      </p:pic>
      <p:sp>
        <p:nvSpPr>
          <p:cNvPr id="8" name="TextBox 7"/>
          <p:cNvSpPr txBox="1"/>
          <p:nvPr/>
        </p:nvSpPr>
        <p:spPr>
          <a:xfrm>
            <a:off x="1835696" y="5873061"/>
            <a:ext cx="3229372" cy="369332"/>
          </a:xfrm>
          <a:prstGeom prst="rect">
            <a:avLst/>
          </a:prstGeom>
          <a:noFill/>
        </p:spPr>
        <p:txBody>
          <a:bodyPr wrap="square" rtlCol="0">
            <a:spAutoFit/>
          </a:bodyPr>
          <a:lstStyle/>
          <a:p>
            <a:r>
              <a:rPr lang="en-US" altLang="ko-KR" dirty="0" smtClean="0"/>
              <a:t>&lt;Multi-Hop Scenario&gt;</a:t>
            </a:r>
            <a:endParaRPr lang="ko-KR" altLang="en-US" dirty="0"/>
          </a:p>
        </p:txBody>
      </p:sp>
      <p:sp>
        <p:nvSpPr>
          <p:cNvPr id="6" name="TextBox 5"/>
          <p:cNvSpPr txBox="1"/>
          <p:nvPr/>
        </p:nvSpPr>
        <p:spPr>
          <a:xfrm>
            <a:off x="5220072" y="2060848"/>
            <a:ext cx="3730508" cy="2031325"/>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In the multi-hop scenario, the</a:t>
            </a:r>
            <a:br>
              <a:rPr lang="en-US" altLang="ko-KR" dirty="0" smtClean="0">
                <a:sym typeface="Wingdings" panose="05000000000000000000" pitchFamily="2" charset="2"/>
              </a:rPr>
            </a:br>
            <a:r>
              <a:rPr lang="en-US" altLang="ko-KR" dirty="0" smtClean="0">
                <a:sym typeface="Wingdings" panose="05000000000000000000" pitchFamily="2" charset="2"/>
              </a:rPr>
              <a:t>result also similar with previous </a:t>
            </a:r>
            <a:br>
              <a:rPr lang="en-US" altLang="ko-KR" dirty="0" smtClean="0">
                <a:sym typeface="Wingdings" panose="05000000000000000000" pitchFamily="2" charset="2"/>
              </a:rPr>
            </a:br>
            <a:r>
              <a:rPr lang="en-US" altLang="ko-KR" dirty="0" smtClean="0">
                <a:sym typeface="Wingdings" panose="05000000000000000000" pitchFamily="2" charset="2"/>
              </a:rPr>
              <a:t>simulation result.</a:t>
            </a:r>
            <a:br>
              <a:rPr lang="en-US" altLang="ko-KR" dirty="0" smtClean="0">
                <a:sym typeface="Wingdings" panose="05000000000000000000" pitchFamily="2" charset="2"/>
              </a:rPr>
            </a:br>
            <a:r>
              <a:rPr lang="en-US" altLang="ko-KR" dirty="0" smtClean="0">
                <a:sym typeface="Wingdings" panose="05000000000000000000" pitchFamily="2" charset="2"/>
              </a:rPr>
              <a:t> </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24673693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err="1" smtClean="0"/>
              <a:t>Goodput</a:t>
            </a:r>
            <a:r>
              <a:rPr lang="en-US" altLang="ko-KR" dirty="0" smtClean="0"/>
              <a:t> (x-axis: inter arrival rate)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52</a:t>
            </a:fld>
            <a:endParaRPr lang="en-US" altLang="ko-KR"/>
          </a:p>
        </p:txBody>
      </p:sp>
      <p:sp>
        <p:nvSpPr>
          <p:cNvPr id="10" name="TextBox 9"/>
          <p:cNvSpPr txBox="1"/>
          <p:nvPr/>
        </p:nvSpPr>
        <p:spPr>
          <a:xfrm>
            <a:off x="1306873" y="5877272"/>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13" name="그림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3" y="1741910"/>
            <a:ext cx="5425868" cy="4063354"/>
          </a:xfrm>
          <a:prstGeom prst="rect">
            <a:avLst/>
          </a:prstGeom>
        </p:spPr>
      </p:pic>
      <p:sp>
        <p:nvSpPr>
          <p:cNvPr id="14" name="TextBox 13"/>
          <p:cNvSpPr txBox="1"/>
          <p:nvPr/>
        </p:nvSpPr>
        <p:spPr>
          <a:xfrm>
            <a:off x="542263" y="1586423"/>
            <a:ext cx="2159630" cy="369332"/>
          </a:xfrm>
          <a:prstGeom prst="rect">
            <a:avLst/>
          </a:prstGeom>
          <a:noFill/>
        </p:spPr>
        <p:txBody>
          <a:bodyPr wrap="none" rtlCol="0">
            <a:spAutoFit/>
          </a:bodyPr>
          <a:lstStyle/>
          <a:p>
            <a:r>
              <a:rPr lang="en-US" altLang="ko-KR" dirty="0" smtClean="0"/>
              <a:t># of</a:t>
            </a:r>
            <a:r>
              <a:rPr lang="ko-KR" altLang="en-US" dirty="0"/>
              <a:t> </a:t>
            </a:r>
            <a:r>
              <a:rPr lang="en-US" altLang="ko-KR" dirty="0" smtClean="0"/>
              <a:t>Transmitters: 8</a:t>
            </a:r>
            <a:endParaRPr lang="ko-KR" altLang="en-US" dirty="0"/>
          </a:p>
        </p:txBody>
      </p:sp>
      <p:sp>
        <p:nvSpPr>
          <p:cNvPr id="7" name="TextBox 6"/>
          <p:cNvSpPr txBox="1"/>
          <p:nvPr/>
        </p:nvSpPr>
        <p:spPr>
          <a:xfrm>
            <a:off x="4875213" y="2082925"/>
            <a:ext cx="4435830"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As we expected the </a:t>
            </a: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as the inter arrival rate increases.</a:t>
            </a:r>
          </a:p>
          <a:p>
            <a:pPr algn="just"/>
            <a:endParaRPr lang="en-US" altLang="ko-KR" dirty="0">
              <a:sym typeface="Wingdings" panose="05000000000000000000" pitchFamily="2" charset="2"/>
            </a:endParaRPr>
          </a:p>
          <a:p>
            <a:pPr algn="just"/>
            <a:r>
              <a:rPr lang="en-US" altLang="ko-KR" dirty="0" smtClean="0">
                <a:sym typeface="Wingdings" panose="05000000000000000000" pitchFamily="2" charset="2"/>
              </a:rPr>
              <a:t> Since high inter arrival rate generates</a:t>
            </a:r>
            <a:br>
              <a:rPr lang="en-US" altLang="ko-KR" dirty="0" smtClean="0">
                <a:sym typeface="Wingdings" panose="05000000000000000000" pitchFamily="2" charset="2"/>
              </a:rPr>
            </a:br>
            <a:r>
              <a:rPr lang="en-US" altLang="ko-KR" dirty="0" smtClean="0">
                <a:sym typeface="Wingdings" panose="05000000000000000000" pitchFamily="2" charset="2"/>
              </a:rPr>
              <a:t>    more traffic loads.</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4240628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err="1" smtClean="0"/>
              <a:t>Goodput</a:t>
            </a:r>
            <a:r>
              <a:rPr lang="en-US" altLang="ko-KR" dirty="0" smtClean="0"/>
              <a:t> (x-axis: inter arrival rate)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53</a:t>
            </a:fld>
            <a:endParaRPr lang="en-US" altLang="ko-KR"/>
          </a:p>
        </p:txBody>
      </p:sp>
      <p:sp>
        <p:nvSpPr>
          <p:cNvPr id="11" name="TextBox 10"/>
          <p:cNvSpPr txBox="1"/>
          <p:nvPr/>
        </p:nvSpPr>
        <p:spPr>
          <a:xfrm>
            <a:off x="1570883" y="5952034"/>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75570"/>
            <a:ext cx="5323468" cy="3986668"/>
          </a:xfrm>
          <a:prstGeom prst="rect">
            <a:avLst/>
          </a:prstGeom>
        </p:spPr>
      </p:pic>
      <p:sp>
        <p:nvSpPr>
          <p:cNvPr id="8" name="TextBox 7"/>
          <p:cNvSpPr txBox="1"/>
          <p:nvPr/>
        </p:nvSpPr>
        <p:spPr>
          <a:xfrm>
            <a:off x="828194" y="1657782"/>
            <a:ext cx="2159630" cy="369332"/>
          </a:xfrm>
          <a:prstGeom prst="rect">
            <a:avLst/>
          </a:prstGeom>
          <a:noFill/>
        </p:spPr>
        <p:txBody>
          <a:bodyPr wrap="none" rtlCol="0">
            <a:spAutoFit/>
          </a:bodyPr>
          <a:lstStyle/>
          <a:p>
            <a:r>
              <a:rPr lang="en-US" altLang="ko-KR" dirty="0" smtClean="0"/>
              <a:t># of</a:t>
            </a:r>
            <a:r>
              <a:rPr lang="ko-KR" altLang="en-US" dirty="0"/>
              <a:t> </a:t>
            </a:r>
            <a:r>
              <a:rPr lang="en-US" altLang="ko-KR" dirty="0" smtClean="0"/>
              <a:t>Transmitters: 8</a:t>
            </a:r>
            <a:endParaRPr lang="ko-KR" altLang="en-US" dirty="0"/>
          </a:p>
        </p:txBody>
      </p:sp>
      <p:sp>
        <p:nvSpPr>
          <p:cNvPr id="3" name="TextBox 2"/>
          <p:cNvSpPr txBox="1"/>
          <p:nvPr/>
        </p:nvSpPr>
        <p:spPr>
          <a:xfrm>
            <a:off x="5148064" y="2420888"/>
            <a:ext cx="3642985" cy="923330"/>
          </a:xfrm>
          <a:prstGeom prst="rect">
            <a:avLst/>
          </a:prstGeom>
          <a:noFill/>
        </p:spPr>
        <p:txBody>
          <a:bodyPr wrap="none" rtlCol="0">
            <a:spAutoFit/>
          </a:bodyPr>
          <a:lstStyle/>
          <a:p>
            <a:r>
              <a:rPr lang="en-US" altLang="ko-KR" dirty="0" smtClean="0">
                <a:sym typeface="Wingdings" panose="05000000000000000000" pitchFamily="2" charset="2"/>
              </a:rPr>
              <a:t> Similar to single-hop scenario,</a:t>
            </a:r>
            <a:br>
              <a:rPr lang="en-US" altLang="ko-KR" dirty="0" smtClean="0">
                <a:sym typeface="Wingdings" panose="05000000000000000000" pitchFamily="2" charset="2"/>
              </a:rPr>
            </a:br>
            <a:r>
              <a:rPr lang="en-US" altLang="ko-KR" dirty="0" smtClean="0">
                <a:sym typeface="Wingdings" panose="05000000000000000000" pitchFamily="2" charset="2"/>
              </a:rPr>
              <a:t>    the </a:t>
            </a: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with the</a:t>
            </a:r>
            <a:br>
              <a:rPr lang="en-US" altLang="ko-KR" dirty="0" smtClean="0">
                <a:sym typeface="Wingdings" panose="05000000000000000000" pitchFamily="2" charset="2"/>
              </a:rPr>
            </a:br>
            <a:r>
              <a:rPr lang="en-US" altLang="ko-KR" dirty="0" smtClean="0">
                <a:sym typeface="Wingdings" panose="05000000000000000000" pitchFamily="2" charset="2"/>
              </a:rPr>
              <a:t>    inter arrival rate.</a:t>
            </a:r>
            <a:endParaRPr lang="ko-KR" altLang="en-US" dirty="0"/>
          </a:p>
        </p:txBody>
      </p:sp>
    </p:spTree>
    <p:extLst>
      <p:ext uri="{BB962C8B-B14F-4D97-AF65-F5344CB8AC3E}">
        <p14:creationId xmlns:p14="http://schemas.microsoft.com/office/powerpoint/2010/main" val="27134478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Jain’s Fairness Index</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54</a:t>
            </a:fld>
            <a:endParaRPr lang="en-US" altLang="ko-KR"/>
          </a:p>
        </p:txBody>
      </p:sp>
      <p:sp>
        <p:nvSpPr>
          <p:cNvPr id="9" name="TextBox 8"/>
          <p:cNvSpPr txBox="1"/>
          <p:nvPr/>
        </p:nvSpPr>
        <p:spPr>
          <a:xfrm>
            <a:off x="1638188" y="5877272"/>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68211"/>
            <a:ext cx="5581962" cy="4180251"/>
          </a:xfrm>
          <a:prstGeom prst="rect">
            <a:avLst/>
          </a:prstGeom>
        </p:spPr>
      </p:pic>
      <p:sp>
        <p:nvSpPr>
          <p:cNvPr id="3" name="TextBox 2"/>
          <p:cNvSpPr txBox="1"/>
          <p:nvPr/>
        </p:nvSpPr>
        <p:spPr>
          <a:xfrm>
            <a:off x="5220072" y="1916832"/>
            <a:ext cx="3770584" cy="646331"/>
          </a:xfrm>
          <a:prstGeom prst="rect">
            <a:avLst/>
          </a:prstGeom>
          <a:noFill/>
        </p:spPr>
        <p:txBody>
          <a:bodyPr wrap="none" rtlCol="0">
            <a:spAutoFit/>
          </a:bodyPr>
          <a:lstStyle/>
          <a:p>
            <a:r>
              <a:rPr lang="en-US" altLang="ko-KR" dirty="0" smtClean="0">
                <a:sym typeface="Wingdings" panose="05000000000000000000" pitchFamily="2" charset="2"/>
              </a:rPr>
              <a:t> Fairness also similar to previous</a:t>
            </a:r>
            <a:br>
              <a:rPr lang="en-US" altLang="ko-KR" dirty="0" smtClean="0">
                <a:sym typeface="Wingdings" panose="05000000000000000000" pitchFamily="2" charset="2"/>
              </a:rPr>
            </a:br>
            <a:r>
              <a:rPr lang="en-US" altLang="ko-KR" dirty="0" smtClean="0">
                <a:sym typeface="Wingdings" panose="05000000000000000000" pitchFamily="2" charset="2"/>
              </a:rPr>
              <a:t>    scenario.</a:t>
            </a:r>
            <a:endParaRPr lang="ko-KR" altLang="en-US" dirty="0"/>
          </a:p>
        </p:txBody>
      </p:sp>
    </p:spTree>
    <p:extLst>
      <p:ext uri="{BB962C8B-B14F-4D97-AF65-F5344CB8AC3E}">
        <p14:creationId xmlns:p14="http://schemas.microsoft.com/office/powerpoint/2010/main" val="38881223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Jain’s Fairness Index</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55</a:t>
            </a:fld>
            <a:endParaRPr lang="en-US" altLang="ko-KR"/>
          </a:p>
        </p:txBody>
      </p:sp>
      <p:sp>
        <p:nvSpPr>
          <p:cNvPr id="12" name="TextBox 11"/>
          <p:cNvSpPr txBox="1"/>
          <p:nvPr/>
        </p:nvSpPr>
        <p:spPr>
          <a:xfrm>
            <a:off x="1907704" y="5955672"/>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12776"/>
            <a:ext cx="5865366" cy="4392488"/>
          </a:xfrm>
          <a:prstGeom prst="rect">
            <a:avLst/>
          </a:prstGeom>
        </p:spPr>
      </p:pic>
      <p:sp>
        <p:nvSpPr>
          <p:cNvPr id="6" name="TextBox 5"/>
          <p:cNvSpPr txBox="1"/>
          <p:nvPr/>
        </p:nvSpPr>
        <p:spPr>
          <a:xfrm>
            <a:off x="5375783" y="1916832"/>
            <a:ext cx="3770584" cy="646331"/>
          </a:xfrm>
          <a:prstGeom prst="rect">
            <a:avLst/>
          </a:prstGeom>
          <a:noFill/>
        </p:spPr>
        <p:txBody>
          <a:bodyPr wrap="none" rtlCol="0">
            <a:spAutoFit/>
          </a:bodyPr>
          <a:lstStyle/>
          <a:p>
            <a:r>
              <a:rPr lang="en-US" altLang="ko-KR" dirty="0" smtClean="0">
                <a:sym typeface="Wingdings" panose="05000000000000000000" pitchFamily="2" charset="2"/>
              </a:rPr>
              <a:t> Fairness also similar to previous</a:t>
            </a:r>
            <a:br>
              <a:rPr lang="en-US" altLang="ko-KR" dirty="0" smtClean="0">
                <a:sym typeface="Wingdings" panose="05000000000000000000" pitchFamily="2" charset="2"/>
              </a:rPr>
            </a:br>
            <a:r>
              <a:rPr lang="en-US" altLang="ko-KR" dirty="0" smtClean="0">
                <a:sym typeface="Wingdings" panose="05000000000000000000" pitchFamily="2" charset="2"/>
              </a:rPr>
              <a:t>    scenario.</a:t>
            </a:r>
            <a:endParaRPr lang="ko-KR" altLang="en-US" dirty="0"/>
          </a:p>
        </p:txBody>
      </p:sp>
    </p:spTree>
    <p:extLst>
      <p:ext uri="{BB962C8B-B14F-4D97-AF65-F5344CB8AC3E}">
        <p14:creationId xmlns:p14="http://schemas.microsoft.com/office/powerpoint/2010/main" val="6907213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Average Group Joining Time</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56</a:t>
            </a:fld>
            <a:endParaRPr lang="en-US" altLang="ko-KR"/>
          </a:p>
        </p:txBody>
      </p:sp>
      <p:sp>
        <p:nvSpPr>
          <p:cNvPr id="12" name="TextBox 11"/>
          <p:cNvSpPr txBox="1"/>
          <p:nvPr/>
        </p:nvSpPr>
        <p:spPr>
          <a:xfrm>
            <a:off x="1645024" y="5949280"/>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15" name="그림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09" y="1726588"/>
            <a:ext cx="5638634" cy="4222692"/>
          </a:xfrm>
          <a:prstGeom prst="rect">
            <a:avLst/>
          </a:prstGeom>
        </p:spPr>
      </p:pic>
      <p:sp>
        <p:nvSpPr>
          <p:cNvPr id="6" name="TextBox 5"/>
          <p:cNvSpPr txBox="1"/>
          <p:nvPr/>
        </p:nvSpPr>
        <p:spPr>
          <a:xfrm>
            <a:off x="5076056" y="2132856"/>
            <a:ext cx="4356321" cy="369332"/>
          </a:xfrm>
          <a:prstGeom prst="rect">
            <a:avLst/>
          </a:prstGeom>
          <a:noFill/>
        </p:spPr>
        <p:txBody>
          <a:bodyPr wrap="none" rtlCol="0">
            <a:spAutoFit/>
          </a:bodyPr>
          <a:lstStyle/>
          <a:p>
            <a:r>
              <a:rPr lang="en-US" altLang="ko-KR" dirty="0" smtClean="0">
                <a:sym typeface="Wingdings" panose="05000000000000000000" pitchFamily="2" charset="2"/>
              </a:rPr>
              <a:t> The group joining time is 4.5 seconds,</a:t>
            </a:r>
            <a:endParaRPr lang="ko-KR" altLang="en-US" dirty="0"/>
          </a:p>
        </p:txBody>
      </p:sp>
    </p:spTree>
    <p:extLst>
      <p:ext uri="{BB962C8B-B14F-4D97-AF65-F5344CB8AC3E}">
        <p14:creationId xmlns:p14="http://schemas.microsoft.com/office/powerpoint/2010/main" val="11389085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Average Group Joining Time</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57</a:t>
            </a:fld>
            <a:endParaRPr lang="en-US" altLang="ko-KR"/>
          </a:p>
        </p:txBody>
      </p:sp>
      <p:sp>
        <p:nvSpPr>
          <p:cNvPr id="13" name="TextBox 12"/>
          <p:cNvSpPr txBox="1"/>
          <p:nvPr/>
        </p:nvSpPr>
        <p:spPr>
          <a:xfrm>
            <a:off x="2051720" y="5863778"/>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14" name="그림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726" y="1583948"/>
            <a:ext cx="5732950" cy="4293324"/>
          </a:xfrm>
          <a:prstGeom prst="rect">
            <a:avLst/>
          </a:prstGeom>
        </p:spPr>
      </p:pic>
    </p:spTree>
    <p:extLst>
      <p:ext uri="{BB962C8B-B14F-4D97-AF65-F5344CB8AC3E}">
        <p14:creationId xmlns:p14="http://schemas.microsoft.com/office/powerpoint/2010/main" val="27348002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58</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19294334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Mechanism Summary (1/2)</a:t>
            </a:r>
            <a:endParaRPr lang="ko-KR" altLang="en-US" dirty="0"/>
          </a:p>
        </p:txBody>
      </p:sp>
      <p:sp>
        <p:nvSpPr>
          <p:cNvPr id="3" name="내용 개체 틀 2"/>
          <p:cNvSpPr>
            <a:spLocks noGrp="1"/>
          </p:cNvSpPr>
          <p:nvPr>
            <p:ph idx="1"/>
          </p:nvPr>
        </p:nvSpPr>
        <p:spPr/>
        <p:txBody>
          <a:bodyPr/>
          <a:lstStyle/>
          <a:p>
            <a:r>
              <a:rPr lang="en-US" altLang="ko-KR" dirty="0" smtClean="0"/>
              <a:t>Three </a:t>
            </a:r>
            <a:r>
              <a:rPr lang="en-US" altLang="ko-KR" smtClean="0"/>
              <a:t>security modes</a:t>
            </a:r>
            <a:endParaRPr lang="en-US" altLang="ko-KR" dirty="0" smtClean="0"/>
          </a:p>
          <a:p>
            <a:pPr lvl="1"/>
            <a:r>
              <a:rPr lang="en-US" altLang="ko-KR" dirty="0" smtClean="0"/>
              <a:t>Non-security mode</a:t>
            </a:r>
          </a:p>
          <a:p>
            <a:pPr lvl="1"/>
            <a:r>
              <a:rPr lang="en-US" altLang="ko-KR" dirty="0" smtClean="0"/>
              <a:t>Service level enforced security mode</a:t>
            </a:r>
          </a:p>
          <a:p>
            <a:pPr lvl="2"/>
            <a:r>
              <a:rPr lang="en-US" altLang="ko-KR" dirty="0" smtClean="0"/>
              <a:t>Optional authentication, authorization, encryption</a:t>
            </a:r>
          </a:p>
          <a:p>
            <a:pPr lvl="1"/>
            <a:r>
              <a:rPr lang="en-US" altLang="ko-KR" dirty="0" smtClean="0"/>
              <a:t>Link level enforced security mode</a:t>
            </a:r>
          </a:p>
          <a:p>
            <a:pPr lvl="2"/>
            <a:r>
              <a:rPr lang="en-US" altLang="ko-KR" dirty="0" smtClean="0"/>
              <a:t>Mandatory authentication, authorization, encryption</a:t>
            </a:r>
          </a:p>
          <a:p>
            <a:pPr marL="857250" lvl="2" indent="0">
              <a:buNone/>
            </a:pP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59</a:t>
            </a:fld>
            <a:endParaRPr lang="en-US" altLang="ko-KR"/>
          </a:p>
        </p:txBody>
      </p:sp>
    </p:spTree>
    <p:extLst>
      <p:ext uri="{BB962C8B-B14F-4D97-AF65-F5344CB8AC3E}">
        <p14:creationId xmlns:p14="http://schemas.microsoft.com/office/powerpoint/2010/main" val="4206081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of the Pre-proposal (1/3)</a:t>
            </a:r>
            <a:endParaRPr lang="ko-KR" altLang="en-US" dirty="0"/>
          </a:p>
        </p:txBody>
      </p:sp>
      <p:sp>
        <p:nvSpPr>
          <p:cNvPr id="3" name="내용 개체 틀 2"/>
          <p:cNvSpPr>
            <a:spLocks noGrp="1"/>
          </p:cNvSpPr>
          <p:nvPr>
            <p:ph idx="1"/>
          </p:nvPr>
        </p:nvSpPr>
        <p:spPr/>
        <p:txBody>
          <a:bodyPr/>
          <a:lstStyle/>
          <a:p>
            <a:r>
              <a:rPr lang="en-US" altLang="ko-KR" sz="1800" dirty="0" smtClean="0"/>
              <a:t>Finding/Joining/Leaving Multicast Group</a:t>
            </a:r>
            <a:endParaRPr lang="en-US" altLang="ko-KR" sz="1800" dirty="0"/>
          </a:p>
          <a:p>
            <a:pPr lvl="1"/>
            <a:r>
              <a:rPr lang="en-US" altLang="ko-KR" sz="1800" dirty="0" smtClean="0"/>
              <a:t>By using ACF/ARCF, each PD can find the group and join the multicast group.</a:t>
            </a:r>
          </a:p>
          <a:p>
            <a:pPr lvl="1"/>
            <a:r>
              <a:rPr lang="en-US" altLang="ko-KR" sz="1800" dirty="0" smtClean="0"/>
              <a:t>After join the group, PD creates the device group ID for multicast.</a:t>
            </a:r>
          </a:p>
          <a:p>
            <a:pPr lvl="1"/>
            <a:r>
              <a:rPr lang="en-US" altLang="ko-KR" sz="1800" dirty="0" smtClean="0"/>
              <a:t>If a PD wants to leave the group, it updates its routing table and multicasts MGNF to its group members.</a:t>
            </a:r>
          </a:p>
          <a:p>
            <a:pPr marL="457200" lvl="1" indent="0">
              <a:buNone/>
            </a:pPr>
            <a:endParaRPr lang="en-US" altLang="ko-KR" sz="1800" dirty="0" smtClean="0"/>
          </a:p>
          <a:p>
            <a:r>
              <a:rPr lang="en-US" altLang="ko-KR" sz="1800" dirty="0" smtClean="0"/>
              <a:t>Multicast Group Notification Frame</a:t>
            </a:r>
          </a:p>
          <a:p>
            <a:pPr lvl="1"/>
            <a:r>
              <a:rPr lang="en-US" altLang="ko-KR" sz="1800" dirty="0" smtClean="0"/>
              <a:t>It used for 1) </a:t>
            </a:r>
            <a:r>
              <a:rPr lang="en-US" altLang="ko-KR" sz="1800" dirty="0"/>
              <a:t>Limiting duplicate </a:t>
            </a:r>
            <a:r>
              <a:rPr lang="en-US" altLang="ko-KR" sz="1800" dirty="0" smtClean="0"/>
              <a:t>ARCF, 2) </a:t>
            </a:r>
            <a:r>
              <a:rPr lang="en-US" altLang="ko-KR" sz="1800" dirty="0"/>
              <a:t>Management </a:t>
            </a:r>
            <a:r>
              <a:rPr lang="en-US" altLang="ko-KR" sz="1800" dirty="0" smtClean="0"/>
              <a:t>of </a:t>
            </a:r>
            <a:r>
              <a:rPr lang="en-US" altLang="ko-KR" sz="1800" dirty="0"/>
              <a:t>routing </a:t>
            </a:r>
            <a:r>
              <a:rPr lang="en-US" altLang="ko-KR" sz="1800" dirty="0" smtClean="0"/>
              <a:t>table, 3) </a:t>
            </a:r>
            <a:r>
              <a:rPr lang="en-US" altLang="ko-KR" sz="1800" dirty="0"/>
              <a:t>Notifying leaving multicast </a:t>
            </a:r>
            <a:r>
              <a:rPr lang="en-US" altLang="ko-KR" sz="1800" dirty="0" smtClean="0"/>
              <a:t>group, 4) </a:t>
            </a:r>
            <a:r>
              <a:rPr lang="en-US" altLang="ko-KR" sz="1800" dirty="0" smtClean="0">
                <a:sym typeface="Wingdings" pitchFamily="2" charset="2"/>
              </a:rPr>
              <a:t>Device </a:t>
            </a:r>
            <a:r>
              <a:rPr lang="en-US" altLang="ko-KR" sz="1800" dirty="0">
                <a:sym typeface="Wingdings" pitchFamily="2" charset="2"/>
              </a:rPr>
              <a:t>group ID </a:t>
            </a:r>
            <a:r>
              <a:rPr lang="en-US" altLang="ko-KR" sz="1800" dirty="0" smtClean="0">
                <a:sym typeface="Wingdings" pitchFamily="2" charset="2"/>
              </a:rPr>
              <a:t>creation, 5) </a:t>
            </a:r>
            <a:r>
              <a:rPr lang="en-US" altLang="ko-KR" sz="1800" dirty="0">
                <a:sym typeface="Wingdings" pitchFamily="2" charset="2"/>
              </a:rPr>
              <a:t>Request for unicast </a:t>
            </a:r>
            <a:r>
              <a:rPr lang="en-US" altLang="ko-KR" sz="1800" dirty="0" smtClean="0">
                <a:sym typeface="Wingdings" pitchFamily="2" charset="2"/>
              </a:rPr>
              <a:t>routing, 6)</a:t>
            </a:r>
            <a:r>
              <a:rPr lang="en-US" altLang="ko-KR" sz="1800" dirty="0">
                <a:sym typeface="Wingdings" pitchFamily="2" charset="2"/>
              </a:rPr>
              <a:t> Reply for unicast </a:t>
            </a:r>
            <a:r>
              <a:rPr lang="en-US" altLang="ko-KR" sz="1800" dirty="0" smtClean="0">
                <a:sym typeface="Wingdings" pitchFamily="2" charset="2"/>
              </a:rPr>
              <a:t>routing, 7) </a:t>
            </a:r>
            <a:r>
              <a:rPr lang="en-US" altLang="ko-KR" sz="1800" dirty="0">
                <a:sym typeface="Wingdings" pitchFamily="2" charset="2"/>
              </a:rPr>
              <a:t>Mobility </a:t>
            </a:r>
            <a:r>
              <a:rPr lang="en-US" altLang="ko-KR" sz="1800" dirty="0" smtClean="0">
                <a:sym typeface="Wingdings" pitchFamily="2" charset="2"/>
              </a:rPr>
              <a:t>support, 8) </a:t>
            </a:r>
            <a:r>
              <a:rPr lang="en-US" altLang="ko-KR" sz="1800" dirty="0">
                <a:sym typeface="Wingdings" pitchFamily="2" charset="2"/>
              </a:rPr>
              <a:t>Local </a:t>
            </a:r>
            <a:r>
              <a:rPr lang="en-US" altLang="ko-KR" sz="1800" dirty="0" smtClean="0">
                <a:sym typeface="Wingdings" pitchFamily="2" charset="2"/>
              </a:rPr>
              <a:t>repair, and 9) </a:t>
            </a:r>
            <a:r>
              <a:rPr lang="en-US" altLang="ko-KR" sz="1800" dirty="0">
                <a:sym typeface="Wingdings" pitchFamily="2" charset="2"/>
              </a:rPr>
              <a:t>Notification of removed routing </a:t>
            </a:r>
            <a:r>
              <a:rPr lang="en-US" altLang="ko-KR" sz="1800" dirty="0" smtClean="0">
                <a:sym typeface="Wingdings" pitchFamily="2" charset="2"/>
              </a:rPr>
              <a:t>entry</a:t>
            </a:r>
          </a:p>
          <a:p>
            <a:pPr lvl="1"/>
            <a:r>
              <a:rPr lang="en-US" altLang="ko-KR" sz="1800" dirty="0" smtClean="0">
                <a:sym typeface="Wingdings" pitchFamily="2" charset="2"/>
              </a:rPr>
              <a:t>In order to limit a larger number of MGNF transmission, United Multicast Address is used which unifies multiple different groups into a single one.</a:t>
            </a:r>
          </a:p>
          <a:p>
            <a:pPr lvl="1"/>
            <a:endParaRPr lang="en-US" altLang="ko-KR" sz="1800"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27678600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Mechanism Summary (2/2)</a:t>
            </a:r>
            <a:endParaRPr lang="ko-KR" altLang="en-US" dirty="0"/>
          </a:p>
        </p:txBody>
      </p:sp>
      <p:sp>
        <p:nvSpPr>
          <p:cNvPr id="3" name="내용 개체 틀 2"/>
          <p:cNvSpPr>
            <a:spLocks noGrp="1"/>
          </p:cNvSpPr>
          <p:nvPr>
            <p:ph idx="1"/>
          </p:nvPr>
        </p:nvSpPr>
        <p:spPr/>
        <p:txBody>
          <a:bodyPr/>
          <a:lstStyle/>
          <a:p>
            <a:r>
              <a:rPr lang="en-US" altLang="ko-KR" dirty="0" smtClean="0"/>
              <a:t>Authentication and Authorization</a:t>
            </a:r>
          </a:p>
          <a:p>
            <a:pPr lvl="1"/>
            <a:r>
              <a:rPr lang="en-US" altLang="ko-KR" dirty="0" err="1"/>
              <a:t>I</a:t>
            </a:r>
            <a:r>
              <a:rPr lang="en-US" altLang="ko-KR" dirty="0" err="1" smtClean="0"/>
              <a:t>nfrastructureless</a:t>
            </a:r>
            <a:r>
              <a:rPr lang="en-US" altLang="ko-KR" dirty="0" smtClean="0"/>
              <a:t> architecture</a:t>
            </a:r>
          </a:p>
          <a:p>
            <a:pPr lvl="2"/>
            <a:r>
              <a:rPr lang="en-US" altLang="ko-KR" dirty="0" smtClean="0"/>
              <a:t>Using </a:t>
            </a:r>
            <a:r>
              <a:rPr lang="en-US" altLang="ko-KR" dirty="0"/>
              <a:t>PIN (symmetric), or certificate (asymmetric) issued by the trusted third party</a:t>
            </a:r>
          </a:p>
          <a:p>
            <a:pPr lvl="1"/>
            <a:r>
              <a:rPr lang="en-US" altLang="ko-KR" dirty="0" smtClean="0"/>
              <a:t>Infrastructure architecture</a:t>
            </a:r>
          </a:p>
          <a:p>
            <a:pPr lvl="2"/>
            <a:r>
              <a:rPr lang="en-US" altLang="ko-KR" dirty="0"/>
              <a:t>Using master key (symmetric) issued by the AAA server, or certificate issued by the AAA server</a:t>
            </a:r>
          </a:p>
          <a:p>
            <a:pPr lvl="2"/>
            <a:r>
              <a:rPr lang="en-US" altLang="ko-KR" dirty="0" smtClean="0"/>
              <a:t>EAP(extensible authentication protocol)</a:t>
            </a:r>
          </a:p>
          <a:p>
            <a:pPr lvl="2"/>
            <a:endParaRPr lang="en-US" altLang="ko-KR" dirty="0"/>
          </a:p>
          <a:p>
            <a:r>
              <a:rPr lang="en-US" altLang="ko-KR" dirty="0" smtClean="0"/>
              <a:t>Key derivation and authentication protocols with security parameters</a:t>
            </a:r>
          </a:p>
          <a:p>
            <a:pPr lvl="1"/>
            <a:r>
              <a:rPr lang="en-US" altLang="ko-KR" dirty="0" smtClean="0"/>
              <a:t>Refer to the pre-proposal</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60</a:t>
            </a:fld>
            <a:endParaRPr lang="en-US" altLang="ko-KR"/>
          </a:p>
        </p:txBody>
      </p:sp>
    </p:spTree>
    <p:extLst>
      <p:ext uri="{BB962C8B-B14F-4D97-AF65-F5344CB8AC3E}">
        <p14:creationId xmlns:p14="http://schemas.microsoft.com/office/powerpoint/2010/main" val="3950419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r>
              <a:rPr lang="en-US" altLang="ko-KR" dirty="0"/>
              <a:t>of the </a:t>
            </a:r>
            <a:r>
              <a:rPr lang="en-US" altLang="ko-KR" dirty="0" smtClean="0"/>
              <a:t>Pre-proposal (2/3)</a:t>
            </a:r>
            <a:endParaRPr lang="ko-KR" altLang="en-US" dirty="0"/>
          </a:p>
        </p:txBody>
      </p:sp>
      <p:sp>
        <p:nvSpPr>
          <p:cNvPr id="3" name="내용 개체 틀 2"/>
          <p:cNvSpPr>
            <a:spLocks noGrp="1"/>
          </p:cNvSpPr>
          <p:nvPr>
            <p:ph idx="1"/>
          </p:nvPr>
        </p:nvSpPr>
        <p:spPr>
          <a:xfrm>
            <a:off x="685800" y="1477280"/>
            <a:ext cx="7772400" cy="4539208"/>
          </a:xfrm>
        </p:spPr>
        <p:txBody>
          <a:bodyPr/>
          <a:lstStyle/>
          <a:p>
            <a:r>
              <a:rPr lang="en-US" altLang="ko-KR" sz="1800" dirty="0" smtClean="0"/>
              <a:t>Routing Table Management</a:t>
            </a:r>
          </a:p>
          <a:p>
            <a:pPr lvl="1"/>
            <a:r>
              <a:rPr lang="en-US" altLang="ko-KR" sz="1800" dirty="0" smtClean="0"/>
              <a:t>Whenever a PD receives ACF or ARCF, a routing entry is created in its routing table.</a:t>
            </a:r>
          </a:p>
          <a:p>
            <a:pPr lvl="1"/>
            <a:r>
              <a:rPr lang="en-US" altLang="ko-KR" sz="1800" dirty="0" smtClean="0"/>
              <a:t>Also, routing table is updated by receiving MGNF.</a:t>
            </a:r>
          </a:p>
          <a:p>
            <a:pPr lvl="1"/>
            <a:r>
              <a:rPr lang="en-US" altLang="ko-KR" sz="1800" dirty="0" smtClean="0"/>
              <a:t>It is used for multicast data transmission and multi-hop data transmission.</a:t>
            </a:r>
          </a:p>
          <a:p>
            <a:pPr lvl="1"/>
            <a:r>
              <a:rPr lang="en-US" altLang="ko-KR" sz="1800" dirty="0" smtClean="0"/>
              <a:t>If the link is broken, a PD finds another route by using ACF/ARCF mechanism.</a:t>
            </a:r>
            <a:endParaRPr lang="en-US" altLang="ko-KR" sz="1800" dirty="0"/>
          </a:p>
          <a:p>
            <a:r>
              <a:rPr lang="en-US" altLang="ko-KR" sz="1800" dirty="0" smtClean="0"/>
              <a:t>Multicast Data Transmission</a:t>
            </a:r>
          </a:p>
          <a:p>
            <a:pPr lvl="1"/>
            <a:r>
              <a:rPr lang="en-US" altLang="ko-KR" sz="1800" dirty="0" smtClean="0"/>
              <a:t>If a PD received multicast data, it checks routing table and determines forward or not the data.</a:t>
            </a:r>
          </a:p>
          <a:p>
            <a:pPr lvl="1"/>
            <a:r>
              <a:rPr lang="en-US" altLang="ko-KR" sz="1800" dirty="0" smtClean="0"/>
              <a:t>If there is entry to forward, it forward the data frame.</a:t>
            </a:r>
          </a:p>
          <a:p>
            <a:r>
              <a:rPr lang="en-US" altLang="ko-KR" sz="1800" dirty="0" smtClean="0"/>
              <a:t>Unicast Data Transmission</a:t>
            </a:r>
          </a:p>
          <a:p>
            <a:pPr lvl="1"/>
            <a:r>
              <a:rPr lang="en-US" altLang="ko-KR" sz="1800" dirty="0" smtClean="0"/>
              <a:t>If a PD has routing information of destination in its routing table, it can transmits to next hop.</a:t>
            </a:r>
          </a:p>
          <a:p>
            <a:pPr lvl="1"/>
            <a:r>
              <a:rPr lang="en-US" altLang="ko-KR" sz="1800" dirty="0" smtClean="0"/>
              <a:t>Otherwise, it request a destination path using MGNF (type = 4). </a:t>
            </a:r>
          </a:p>
          <a:p>
            <a:endParaRPr lang="en-US" altLang="ko-KR" sz="1800" dirty="0" smtClean="0"/>
          </a:p>
          <a:p>
            <a:pPr lvl="1"/>
            <a:endParaRPr lang="ko-KR" altLang="en-US" sz="18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127517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r>
              <a:rPr lang="en-US" altLang="ko-KR" dirty="0"/>
              <a:t>of the </a:t>
            </a:r>
            <a:r>
              <a:rPr lang="en-US" altLang="ko-KR" dirty="0" smtClean="0"/>
              <a:t>Pre-proposal (3/3)</a:t>
            </a:r>
            <a:endParaRPr lang="ko-KR" altLang="en-US" dirty="0"/>
          </a:p>
        </p:txBody>
      </p:sp>
      <p:sp>
        <p:nvSpPr>
          <p:cNvPr id="3" name="내용 개체 틀 2"/>
          <p:cNvSpPr>
            <a:spLocks noGrp="1"/>
          </p:cNvSpPr>
          <p:nvPr>
            <p:ph idx="1"/>
          </p:nvPr>
        </p:nvSpPr>
        <p:spPr/>
        <p:txBody>
          <a:bodyPr/>
          <a:lstStyle/>
          <a:p>
            <a:r>
              <a:rPr lang="en-US" altLang="ko-KR" sz="1800" dirty="0" smtClean="0"/>
              <a:t>Reliable Multicast</a:t>
            </a:r>
          </a:p>
          <a:p>
            <a:pPr lvl="1"/>
            <a:r>
              <a:rPr lang="en-GB" altLang="ko-KR" sz="1800" dirty="0"/>
              <a:t>We proposed bitmap based implicit ACK mechanism for reliable multicast</a:t>
            </a:r>
            <a:r>
              <a:rPr lang="en-GB" altLang="ko-KR" sz="1800" dirty="0" smtClean="0"/>
              <a:t>.</a:t>
            </a:r>
          </a:p>
          <a:p>
            <a:pPr lvl="1"/>
            <a:r>
              <a:rPr lang="en-GB" altLang="ko-KR" sz="1800" dirty="0" smtClean="0"/>
              <a:t>In order to satisfy the full reliability, each PD has </a:t>
            </a:r>
            <a:r>
              <a:rPr lang="en-US" altLang="ko-KR" sz="1800" dirty="0">
                <a:ea typeface="굴림" charset="-127"/>
              </a:rPr>
              <a:t>a </a:t>
            </a:r>
            <a:r>
              <a:rPr lang="en-US" altLang="ko-KR" sz="1800" dirty="0" smtClean="0">
                <a:ea typeface="굴림" charset="-127"/>
              </a:rPr>
              <a:t>bitmap which </a:t>
            </a:r>
            <a:r>
              <a:rPr lang="en-US" altLang="ko-KR" sz="1800" dirty="0">
                <a:ea typeface="굴림" charset="-127"/>
              </a:rPr>
              <a:t>is included in a routing </a:t>
            </a:r>
            <a:r>
              <a:rPr lang="en-US" altLang="ko-KR" sz="1800" dirty="0" smtClean="0">
                <a:ea typeface="굴림" charset="-127"/>
              </a:rPr>
              <a:t>table.</a:t>
            </a:r>
          </a:p>
          <a:p>
            <a:pPr lvl="1"/>
            <a:r>
              <a:rPr lang="en-US" altLang="ko-KR" sz="1800" dirty="0">
                <a:ea typeface="굴림" charset="-127"/>
              </a:rPr>
              <a:t>The bitmap</a:t>
            </a:r>
            <a:r>
              <a:rPr lang="ko-KR" altLang="en-US" sz="1800" dirty="0">
                <a:ea typeface="굴림" charset="-127"/>
              </a:rPr>
              <a:t> </a:t>
            </a:r>
            <a:r>
              <a:rPr lang="en-US" altLang="ko-KR" sz="1800" dirty="0">
                <a:ea typeface="굴림" charset="-127"/>
              </a:rPr>
              <a:t>indicates whether a PD received an ACK from a particular one-hop PD</a:t>
            </a:r>
            <a:r>
              <a:rPr lang="en-US" altLang="ko-KR" sz="1800" dirty="0" smtClean="0">
                <a:ea typeface="굴림" charset="-127"/>
              </a:rPr>
              <a:t>.</a:t>
            </a:r>
            <a:endParaRPr lang="en-US" altLang="ko-KR" dirty="0" smtClean="0">
              <a:ea typeface="굴림" charset="-127"/>
            </a:endParaRPr>
          </a:p>
          <a:p>
            <a:pPr lvl="1"/>
            <a:r>
              <a:rPr lang="en-US" altLang="ko-KR" sz="1800" dirty="0" smtClean="0">
                <a:ea typeface="굴림" charset="-127"/>
              </a:rPr>
              <a:t>Also, to </a:t>
            </a:r>
            <a:r>
              <a:rPr lang="en-US" altLang="ko-KR" sz="1800" dirty="0">
                <a:ea typeface="굴림" charset="-127"/>
              </a:rPr>
              <a:t>avoid ACK implosion, transmitters send the ACK at random time</a:t>
            </a:r>
            <a:r>
              <a:rPr lang="en-US" altLang="ko-KR" sz="1800" dirty="0" smtClean="0">
                <a:ea typeface="굴림" charset="-127"/>
              </a:rPr>
              <a:t>.</a:t>
            </a:r>
          </a:p>
          <a:p>
            <a:pPr lvl="1"/>
            <a:endParaRPr lang="en-US" altLang="ko-KR" sz="1800" baseline="-25000" dirty="0">
              <a:ea typeface="굴림" charset="-127"/>
            </a:endParaRPr>
          </a:p>
          <a:p>
            <a:r>
              <a:rPr lang="en-US" altLang="ko-KR" sz="1800" dirty="0"/>
              <a:t>Directional Antenna </a:t>
            </a:r>
            <a:r>
              <a:rPr lang="en-US" altLang="ko-KR" sz="1800" dirty="0" smtClean="0"/>
              <a:t>Support</a:t>
            </a:r>
          </a:p>
          <a:p>
            <a:pPr lvl="1"/>
            <a:r>
              <a:rPr lang="en-US" altLang="ko-KR" sz="1800" dirty="0" smtClean="0"/>
              <a:t>We use an additional </a:t>
            </a:r>
            <a:r>
              <a:rPr lang="en-US" altLang="ko-KR" sz="1800" dirty="0"/>
              <a:t>routing table field which </a:t>
            </a:r>
            <a:r>
              <a:rPr lang="en-US" altLang="ko-KR" sz="1800" dirty="0" smtClean="0"/>
              <a:t>describes </a:t>
            </a:r>
            <a:r>
              <a:rPr lang="en-US" altLang="ko-KR" sz="1800" dirty="0"/>
              <a:t>its beam number forwarding to destination in order to transmit frame.</a:t>
            </a:r>
            <a:endParaRPr lang="en-US" altLang="ko-KR" sz="1800" dirty="0">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spTree>
    <p:extLst>
      <p:ext uri="{BB962C8B-B14F-4D97-AF65-F5344CB8AC3E}">
        <p14:creationId xmlns:p14="http://schemas.microsoft.com/office/powerpoint/2010/main" val="2021596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sp>
        <p:nvSpPr>
          <p:cNvPr id="5" name="Rectangle 2"/>
          <p:cNvSpPr txBox="1">
            <a:spLocks noChangeArrowheads="1"/>
          </p:cNvSpPr>
          <p:nvPr/>
        </p:nvSpPr>
        <p:spPr>
          <a:xfrm>
            <a:off x="1073944" y="1412776"/>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New Features for Multi-hop Multicasting</a:t>
            </a:r>
          </a:p>
          <a:p>
            <a:endParaRPr lang="en-US" altLang="ko-KR" sz="4000" b="1" kern="0" dirty="0" smtClean="0"/>
          </a:p>
          <a:p>
            <a:pPr marL="571500" indent="-571500" algn="l">
              <a:buFont typeface="Arial" panose="020B0604020202020204" pitchFamily="34" charset="0"/>
              <a:buChar char="•"/>
            </a:pPr>
            <a:r>
              <a:rPr lang="en-US" altLang="ko-KR" sz="2400" b="1" kern="0" dirty="0" smtClean="0"/>
              <a:t>Distributive routing table for reducing # of routing entries</a:t>
            </a:r>
          </a:p>
          <a:p>
            <a:pPr marL="571500" indent="-571500" algn="l">
              <a:buFont typeface="Arial" panose="020B0604020202020204" pitchFamily="34" charset="0"/>
              <a:buChar char="•"/>
            </a:pPr>
            <a:r>
              <a:rPr lang="en-US" altLang="ko-KR" sz="2400" b="1" kern="0" dirty="0" smtClean="0"/>
              <a:t>Classification of MGNF types into two (response with ACK and no response with ACK) to limit the # of control messages</a:t>
            </a:r>
            <a:endParaRPr lang="en-US" altLang="ko-KR" sz="2400" b="1" kern="0" dirty="0"/>
          </a:p>
          <a:p>
            <a:pPr marL="571500" indent="-571500" algn="l">
              <a:buFont typeface="Arial" panose="020B0604020202020204" pitchFamily="34" charset="0"/>
              <a:buChar char="•"/>
            </a:pPr>
            <a:r>
              <a:rPr lang="en-US" altLang="ko-KR" sz="2400" b="1" kern="0" dirty="0" smtClean="0"/>
              <a:t>Selective Group </a:t>
            </a:r>
            <a:r>
              <a:rPr lang="en-US" altLang="ko-KR" sz="2400" b="1" kern="0" dirty="0"/>
              <a:t>ACK technique for reliable </a:t>
            </a:r>
            <a:r>
              <a:rPr lang="en-US" altLang="ko-KR" sz="2400" b="1" kern="0" dirty="0" smtClean="0"/>
              <a:t>multicast</a:t>
            </a:r>
          </a:p>
          <a:p>
            <a:pPr marL="571500" indent="-571500" algn="l">
              <a:buFont typeface="Arial" panose="020B0604020202020204" pitchFamily="34" charset="0"/>
              <a:buChar char="•"/>
            </a:pPr>
            <a:r>
              <a:rPr lang="en-US" altLang="ko-KR" sz="2400" b="1" kern="0" dirty="0" smtClean="0"/>
              <a:t>Pre ACK technique for reducing # of multicast data </a:t>
            </a:r>
            <a:r>
              <a:rPr lang="en-US" altLang="ko-KR" sz="2400" b="1" kern="0" dirty="0" err="1" smtClean="0"/>
              <a:t>forwardings</a:t>
            </a:r>
            <a:r>
              <a:rPr lang="en-US" altLang="ko-KR" sz="2400" b="1" kern="0" dirty="0" smtClean="0"/>
              <a:t>  </a:t>
            </a:r>
          </a:p>
        </p:txBody>
      </p:sp>
    </p:spTree>
    <p:extLst>
      <p:ext uri="{BB962C8B-B14F-4D97-AF65-F5344CB8AC3E}">
        <p14:creationId xmlns:p14="http://schemas.microsoft.com/office/powerpoint/2010/main" val="1929433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39961</TotalTime>
  <Words>3988</Words>
  <Application>Microsoft Office PowerPoint</Application>
  <PresentationFormat>화면 슬라이드 쇼(4:3)</PresentationFormat>
  <Paragraphs>869</Paragraphs>
  <Slides>60</Slides>
  <Notes>10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60</vt:i4>
      </vt:variant>
    </vt:vector>
  </HeadingPairs>
  <TitlesOfParts>
    <vt:vector size="68" baseType="lpstr">
      <vt:lpstr>ＭＳ Ｐゴシック</vt:lpstr>
      <vt:lpstr>宋体</vt:lpstr>
      <vt:lpstr>굴림</vt:lpstr>
      <vt:lpstr>맑은 고딕</vt:lpstr>
      <vt:lpstr>Arial</vt:lpstr>
      <vt:lpstr>Times New Roman</vt:lpstr>
      <vt:lpstr>Wingdings</vt:lpstr>
      <vt:lpstr>IEEE-P802_15</vt:lpstr>
      <vt:lpstr>PowerPoint 프레젠테이션</vt:lpstr>
      <vt:lpstr>Technical Proposal for IEEE 802.15.8</vt:lpstr>
      <vt:lpstr>Contributions of the Proposal</vt:lpstr>
      <vt:lpstr>Why Multi-hop/Multicast/Security Mechanism?</vt:lpstr>
      <vt:lpstr>In the Pre-Proposal</vt:lpstr>
      <vt:lpstr>Summary of the Pre-proposal (1/3)</vt:lpstr>
      <vt:lpstr>Summary of the Pre-proposal (2/3)</vt:lpstr>
      <vt:lpstr>Summary of the Pre-proposal (3/3)</vt:lpstr>
      <vt:lpstr>PowerPoint 프레젠테이션</vt:lpstr>
      <vt:lpstr>Reducing # of Routing Entries (1/6)</vt:lpstr>
      <vt:lpstr>Reducing # of Routing Entries (2/6)</vt:lpstr>
      <vt:lpstr>Reducing # of Routing Entries (3/6)</vt:lpstr>
      <vt:lpstr>Reducing # of Routing Entries (4/6)</vt:lpstr>
      <vt:lpstr>Reducing # of Routing Entries (5/6)</vt:lpstr>
      <vt:lpstr>Reducing # of Routing Entries (6/6)</vt:lpstr>
      <vt:lpstr>Classification of  MGNF types</vt:lpstr>
      <vt:lpstr>Selective Group ACK technique for reliable multicast (1/12)</vt:lpstr>
      <vt:lpstr>Selective Group ACK technique for reliable multicast (2/12)</vt:lpstr>
      <vt:lpstr>Selective Group ACK technique for reliable multicast (3/12)</vt:lpstr>
      <vt:lpstr>Selective Group ACK technique for reliable multicast (4/12)</vt:lpstr>
      <vt:lpstr>Selective Group ACK technique for reliable multicast (5/12)</vt:lpstr>
      <vt:lpstr>Selective Group ACK technique for reliable multicast (6/12)</vt:lpstr>
      <vt:lpstr>Selective Group ACK technique for reliable multicast (7/12)</vt:lpstr>
      <vt:lpstr>Selective Group ACK technique for reliable multicast (8/12)</vt:lpstr>
      <vt:lpstr>Selective Group ACK technique for reliable multicast (9/12)</vt:lpstr>
      <vt:lpstr>Selective Group ACK technique for reliable multicast (10/12)</vt:lpstr>
      <vt:lpstr>Selective Group ACK technique for reliable multicast (11/12)</vt:lpstr>
      <vt:lpstr>Selective Group ACK technique for reliable multicast (12/12)</vt:lpstr>
      <vt:lpstr>Flow Chart – Block ACK Mechanism </vt:lpstr>
      <vt:lpstr>Pre-ACK (1/6)</vt:lpstr>
      <vt:lpstr>Pre-ACK (2/6)</vt:lpstr>
      <vt:lpstr>Pre-ACK (3/6)</vt:lpstr>
      <vt:lpstr>Pre-ACK (4/6)</vt:lpstr>
      <vt:lpstr>Pre-ACK (5/6)</vt:lpstr>
      <vt:lpstr>Pre-ACK (6/6)</vt:lpstr>
      <vt:lpstr>Performance Evaluation</vt:lpstr>
      <vt:lpstr>MAC Parameters Used in Simulations</vt:lpstr>
      <vt:lpstr>MAC Parameters Used in Simulations</vt:lpstr>
      <vt:lpstr>Performance Metric</vt:lpstr>
      <vt:lpstr>1-Hop Scenario (100PDs, Full buffer, 1Group, Multicast)</vt:lpstr>
      <vt:lpstr>1-Hop Scenario (100PDs, Full buffer, 1Group, Multicast)</vt:lpstr>
      <vt:lpstr>1-Hop Scenario (100PDs, Full buffer,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Realistic Scenario</vt:lpstr>
      <vt:lpstr>Realistic Scenario - Goodput</vt:lpstr>
      <vt:lpstr>Realistic Scenario - Goodput</vt:lpstr>
      <vt:lpstr>Realistic Scenario – Goodput (x-axis: inter arrival rate)  </vt:lpstr>
      <vt:lpstr>Realistic Scenario – Goodput (x-axis: inter arrival rate) </vt:lpstr>
      <vt:lpstr>Realistic Scenario – Jain’s Fairness Index</vt:lpstr>
      <vt:lpstr>Realistic Scenario – Jain’s Fairness Index</vt:lpstr>
      <vt:lpstr>Realistic Scenario – Average Group Joining Time</vt:lpstr>
      <vt:lpstr>Realistic Scenario – Average Group Joining Time</vt:lpstr>
      <vt:lpstr>PowerPoint 프레젠테이션</vt:lpstr>
      <vt:lpstr>Security Mechanism Summary (1/2)</vt:lpstr>
      <vt:lpstr>Security Mechanism Summary (2/2)</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uclab</cp:lastModifiedBy>
  <cp:revision>215</cp:revision>
  <cp:lastPrinted>1998-02-10T13:28:06Z</cp:lastPrinted>
  <dcterms:created xsi:type="dcterms:W3CDTF">2007-11-11T16:49:01Z</dcterms:created>
  <dcterms:modified xsi:type="dcterms:W3CDTF">2013-07-16T14:08:02Z</dcterms:modified>
</cp:coreProperties>
</file>