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8" r:id="rId2"/>
  </p:sldMasterIdLst>
  <p:notesMasterIdLst>
    <p:notesMasterId r:id="rId11"/>
  </p:notesMasterIdLst>
  <p:handoutMasterIdLst>
    <p:handoutMasterId r:id="rId12"/>
  </p:handoutMasterIdLst>
  <p:sldIdLst>
    <p:sldId id="259" r:id="rId3"/>
    <p:sldId id="392" r:id="rId4"/>
    <p:sldId id="374" r:id="rId5"/>
    <p:sldId id="389" r:id="rId6"/>
    <p:sldId id="388" r:id="rId7"/>
    <p:sldId id="362" r:id="rId8"/>
    <p:sldId id="390" r:id="rId9"/>
    <p:sldId id="391"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7175" autoAdjust="0"/>
  </p:normalViewPr>
  <p:slideViewPr>
    <p:cSldViewPr>
      <p:cViewPr varScale="1">
        <p:scale>
          <a:sx n="55" d="100"/>
          <a:sy n="55" d="100"/>
        </p:scale>
        <p:origin x="-811" y="-67"/>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67" d="100"/>
          <a:sy n="67" d="100"/>
        </p:scale>
        <p:origin x="-2868" y="-10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3</a:t>
            </a:fld>
            <a:endParaRPr lang="en-US"/>
          </a:p>
        </p:txBody>
      </p:sp>
    </p:spTree>
    <p:extLst>
      <p:ext uri="{BB962C8B-B14F-4D97-AF65-F5344CB8AC3E}">
        <p14:creationId xmlns:p14="http://schemas.microsoft.com/office/powerpoint/2010/main" val="605353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5</a:t>
            </a:fld>
            <a:endParaRPr lang="en-US"/>
          </a:p>
        </p:txBody>
      </p:sp>
    </p:spTree>
    <p:extLst>
      <p:ext uri="{BB962C8B-B14F-4D97-AF65-F5344CB8AC3E}">
        <p14:creationId xmlns:p14="http://schemas.microsoft.com/office/powerpoint/2010/main" val="605353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 Li, Vinno; W. X. </a:t>
            </a:r>
            <a:r>
              <a:rPr lang="en-US" dirty="0" err="1"/>
              <a:t>Zou</a:t>
            </a:r>
            <a:r>
              <a:rPr lang="en-US" dirty="0"/>
              <a:t>,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 Li, Vinno; W. X. </a:t>
            </a:r>
            <a:r>
              <a:rPr lang="en-US" dirty="0" err="1"/>
              <a:t>Zou</a:t>
            </a:r>
            <a:r>
              <a:rPr lang="en-US" dirty="0"/>
              <a:t>,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 Li, Vinno; W. X. </a:t>
            </a:r>
            <a:r>
              <a:rPr lang="en-US" dirty="0" err="1"/>
              <a:t>Zou</a:t>
            </a:r>
            <a:r>
              <a:rPr lang="en-US" dirty="0"/>
              <a:t>,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dirty="0"/>
              <a:t>L. Li, Vinno; W. X. </a:t>
            </a:r>
            <a:r>
              <a:rPr lang="en-US" altLang="zh-CN" dirty="0" err="1"/>
              <a:t>Zou</a:t>
            </a:r>
            <a:r>
              <a:rPr lang="en-US" altLang="zh-CN" dirty="0"/>
              <a:t>,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53110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0552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37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84521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2010491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618172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395996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 Li, Vinno; W. X. </a:t>
            </a:r>
            <a:r>
              <a:rPr lang="en-US" dirty="0" err="1"/>
              <a:t>Zou</a:t>
            </a:r>
            <a:r>
              <a:rPr lang="en-US" dirty="0"/>
              <a:t>,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2543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475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784045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2013/7/16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0696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en-US" dirty="0" smtClean="0"/>
              <a:t>L. Li, Vinno; Eggert Dietmar, ATMEL W. X. Zou, BUPT;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L. Li, Vinno; W. X. </a:t>
            </a:r>
            <a:r>
              <a:rPr lang="en-US" dirty="0" err="1"/>
              <a:t>Zou</a:t>
            </a:r>
            <a:r>
              <a:rPr lang="en-US" dirty="0"/>
              <a:t>,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L. Li, Vinno; W. X. </a:t>
            </a:r>
            <a:r>
              <a:rPr lang="en-US" dirty="0" err="1"/>
              <a:t>Zou</a:t>
            </a:r>
            <a:r>
              <a:rPr lang="en-US" dirty="0"/>
              <a:t>,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L. Li, Vinno; W. X. </a:t>
            </a:r>
            <a:r>
              <a:rPr lang="en-US" dirty="0" err="1"/>
              <a:t>Zou</a:t>
            </a:r>
            <a:r>
              <a:rPr lang="en-US" dirty="0"/>
              <a:t>,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r>
              <a:rPr lang="en-US" altLang="zh-CN" dirty="0" smtClean="0">
                <a:ea typeface="宋体" charset="-122"/>
              </a:rPr>
              <a:t>L. Li, Arthur </a:t>
            </a:r>
            <a:r>
              <a:rPr lang="en-US" altLang="zh-CN" dirty="0" err="1" smtClean="0">
                <a:ea typeface="宋体" charset="-122"/>
              </a:rPr>
              <a:t>Astrin</a:t>
            </a:r>
            <a:r>
              <a:rPr lang="en-US" altLang="zh-CN" dirty="0" smtClean="0">
                <a:ea typeface="宋体" charset="-122"/>
              </a:rPr>
              <a:t> </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 Li,,  Arthur </a:t>
            </a:r>
            <a:r>
              <a:rPr lang="en-US" dirty="0" err="1" smtClean="0"/>
              <a:t>Astrin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ltLang="zh-CN" dirty="0" smtClean="0">
                <a:ea typeface="宋体" charset="-122"/>
              </a:rPr>
              <a:t>L. Li, Vinno; Ning Li,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dirty="0" smtClean="0"/>
              <a:t>July.  2013</a:t>
            </a:r>
            <a:endParaRPr lang="en-US" dirty="0"/>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 Li, Vinno; W. X. Zou, BUPT; Dietmar Eggert  ATMEL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a:t>
            </a:r>
            <a:r>
              <a:rPr lang="en-US" altLang="zh-CN" sz="1400" b="1" dirty="0" smtClean="0">
                <a:ea typeface="宋体" pitchFamily="2" charset="-122"/>
              </a:rPr>
              <a:t>802.15-13-0441-00-004n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4B9D1-7489-4DA8-92C0-6BBDB6711E2B}" type="datetimeFigureOut">
              <a:rPr lang="zh-CN" altLang="en-US" smtClean="0"/>
              <a:t>2013/7/16</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428135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184666"/>
          </a:xfrm>
          <a:noFill/>
        </p:spPr>
        <p:txBody>
          <a:bodyPr/>
          <a:lstStyle/>
          <a:p>
            <a:r>
              <a:rPr lang="en-US" altLang="zh-CN" dirty="0">
                <a:ea typeface="宋体" charset="-122"/>
              </a:rPr>
              <a:t>L. Li, Arthur </a:t>
            </a:r>
            <a:r>
              <a:rPr lang="en-US" altLang="zh-CN" dirty="0" err="1">
                <a:ea typeface="宋体" charset="-122"/>
              </a:rPr>
              <a:t>Astrin</a:t>
            </a:r>
            <a:r>
              <a:rPr lang="en-US" altLang="zh-CN" dirty="0">
                <a:ea typeface="宋体" charset="-122"/>
              </a:rPr>
              <a:t> </a:t>
            </a: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Rx Performance Simulation for GFSK Modulation </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July</a:t>
            </a:r>
            <a:r>
              <a:rPr lang="en-US" altLang="zh-CN" sz="1800" dirty="0" smtClean="0">
                <a:ea typeface="宋体" pitchFamily="2" charset="-122"/>
              </a:rPr>
              <a:t> 15, 2013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Lin Zhang, </a:t>
            </a:r>
            <a:r>
              <a:rPr lang="en-US" altLang="zh-CN" sz="1800" dirty="0" err="1" smtClean="0">
                <a:ea typeface="宋体" pitchFamily="2" charset="-122"/>
              </a:rPr>
              <a:t>Ning</a:t>
            </a:r>
            <a:r>
              <a:rPr lang="en-US" altLang="zh-CN" sz="1800" dirty="0" smtClean="0">
                <a:ea typeface="宋体" pitchFamily="2" charset="-122"/>
              </a:rPr>
              <a:t> Li</a:t>
            </a:r>
            <a:r>
              <a:rPr lang="en-US" altLang="zh-CN" sz="1800" dirty="0">
                <a:ea typeface="宋体" pitchFamily="2" charset="-122"/>
              </a:rPr>
              <a:t>, </a:t>
            </a:r>
            <a:r>
              <a:rPr lang="en-US" altLang="zh-CN" sz="1800" dirty="0" err="1">
                <a:ea typeface="宋体" pitchFamily="2" charset="-122"/>
              </a:rPr>
              <a:t>Zhongliang</a:t>
            </a:r>
            <a:r>
              <a:rPr lang="en-US" altLang="zh-CN" sz="1800" dirty="0">
                <a:ea typeface="宋体" pitchFamily="2" charset="-122"/>
              </a:rPr>
              <a:t> Deng </a:t>
            </a:r>
            <a:r>
              <a:rPr lang="en-US" altLang="zh-CN" sz="1800" dirty="0" smtClean="0">
                <a:solidFill>
                  <a:schemeClr val="tx2"/>
                </a:solidFill>
                <a:ea typeface="宋体" pitchFamily="2" charset="-122"/>
              </a:rPr>
              <a:t>BUPT; Liang Li,  </a:t>
            </a:r>
            <a:r>
              <a:rPr lang="en-US" altLang="zh-CN" sz="1800" dirty="0" err="1" smtClean="0">
                <a:solidFill>
                  <a:schemeClr val="tx2"/>
                </a:solidFill>
                <a:ea typeface="宋体" pitchFamily="2" charset="-122"/>
              </a:rPr>
              <a:t>Vinno</a:t>
            </a:r>
            <a:r>
              <a:rPr lang="en-US" altLang="zh-CN" sz="1800" dirty="0" smtClean="0">
                <a:solidFill>
                  <a:schemeClr val="tx2"/>
                </a:solidFill>
                <a:ea typeface="宋体" pitchFamily="2" charset="-122"/>
              </a:rPr>
              <a:t>;</a:t>
            </a:r>
            <a:r>
              <a:rPr lang="en-US" altLang="zh-CN" sz="1800" dirty="0">
                <a:ea typeface="宋体" pitchFamily="2" charset="-122"/>
              </a:rPr>
              <a:t> </a:t>
            </a:r>
            <a:endParaRPr lang="en-US" altLang="zh-CN" sz="1800" dirty="0" smtClean="0">
              <a:ea typeface="宋体" pitchFamily="2" charset="-122"/>
            </a:endParaRPr>
          </a:p>
          <a:p>
            <a:pPr eaLnBrk="0" hangingPunct="0">
              <a:defRPr/>
            </a:pPr>
            <a:r>
              <a:rPr lang="en-US" altLang="zh-CN" sz="1800" dirty="0">
                <a:ea typeface="宋体" pitchFamily="2" charset="-122"/>
              </a:rPr>
              <a:t> </a:t>
            </a:r>
            <a:r>
              <a:rPr lang="en-US" altLang="zh-CN" sz="1800" dirty="0" smtClean="0">
                <a:ea typeface="宋体" pitchFamily="2" charset="-122"/>
              </a:rPr>
              <a:t>                 Arthur </a:t>
            </a:r>
            <a:r>
              <a:rPr lang="en-US" altLang="zh-CN" sz="1800" dirty="0" err="1" smtClean="0">
                <a:ea typeface="宋体" pitchFamily="2" charset="-122"/>
              </a:rPr>
              <a:t>Astrin</a:t>
            </a:r>
            <a:r>
              <a:rPr lang="en-US" altLang="zh-CN" sz="1800" dirty="0" smtClean="0">
                <a:ea typeface="宋体" pitchFamily="2" charset="-122"/>
              </a:rPr>
              <a:t>, </a:t>
            </a:r>
            <a:r>
              <a:rPr lang="en-US" altLang="zh-CN" sz="1800" dirty="0" err="1" smtClean="0">
                <a:solidFill>
                  <a:schemeClr val="tx2"/>
                </a:solidFill>
                <a:ea typeface="宋体" pitchFamily="2" charset="-122"/>
              </a:rPr>
              <a:t>Astrin</a:t>
            </a:r>
            <a:r>
              <a:rPr lang="en-US" altLang="zh-CN" sz="1800" dirty="0" smtClean="0">
                <a:solidFill>
                  <a:schemeClr val="tx2"/>
                </a:solidFill>
                <a:ea typeface="宋体" pitchFamily="2" charset="-122"/>
              </a:rPr>
              <a:t> Radio;</a:t>
            </a:r>
          </a:p>
          <a:p>
            <a:pPr eaLnBrk="0" hangingPunct="0">
              <a:defRPr/>
            </a:pPr>
            <a:r>
              <a:rPr lang="en-US" altLang="zh-CN" sz="1800" dirty="0" smtClean="0">
                <a:solidFill>
                  <a:schemeClr val="tx2"/>
                </a:solidFill>
                <a:ea typeface="宋体" pitchFamily="2" charset="-122"/>
              </a:rPr>
              <a:t>                 </a:t>
            </a:r>
            <a:r>
              <a:rPr lang="en-US" altLang="zh-CN" sz="1800" dirty="0" smtClean="0">
                <a:ea typeface="宋体" pitchFamily="2" charset="-122"/>
              </a:rPr>
              <a:t>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r>
              <a:rPr lang="en-US" altLang="zh-CN" dirty="0">
                <a:ea typeface="宋体" charset="-122"/>
              </a:rPr>
              <a:t>L. Li, Arthur </a:t>
            </a:r>
            <a:r>
              <a:rPr lang="en-US" altLang="zh-CN" dirty="0" err="1">
                <a:ea typeface="宋体" charset="-122"/>
              </a:rPr>
              <a:t>Astrin</a:t>
            </a:r>
            <a:r>
              <a:rPr lang="en-US" altLang="zh-CN" dirty="0">
                <a:ea typeface="宋体" charset="-122"/>
              </a:rPr>
              <a:t> </a:t>
            </a:r>
          </a:p>
        </p:txBody>
      </p:sp>
      <p:sp>
        <p:nvSpPr>
          <p:cNvPr id="3" name="灯片编号占位符 2"/>
          <p:cNvSpPr>
            <a:spLocks noGrp="1"/>
          </p:cNvSpPr>
          <p:nvPr>
            <p:ph type="sldNum" sz="quarter" idx="12"/>
          </p:nvPr>
        </p:nvSpPr>
        <p:spPr/>
        <p:txBody>
          <a:bodyPr/>
          <a:lstStyle/>
          <a:p>
            <a:pPr>
              <a:defRPr/>
            </a:pPr>
            <a:r>
              <a:rPr lang="en-US" smtClean="0"/>
              <a:t>Slide </a:t>
            </a:r>
            <a:fld id="{5B9A6A70-2BCF-4248-827E-ADD515616649}" type="slidenum">
              <a:rPr lang="en-US" smtClean="0"/>
              <a:pPr>
                <a:defRPr/>
              </a:pPr>
              <a:t>2</a:t>
            </a:fld>
            <a:endParaRPr lang="en-US"/>
          </a:p>
        </p:txBody>
      </p:sp>
      <p:graphicFrame>
        <p:nvGraphicFramePr>
          <p:cNvPr id="4" name="表格 3"/>
          <p:cNvGraphicFramePr>
            <a:graphicFrameLocks noGrp="1"/>
          </p:cNvGraphicFramePr>
          <p:nvPr>
            <p:extLst>
              <p:ext uri="{D42A27DB-BD31-4B8C-83A1-F6EECF244321}">
                <p14:modId xmlns:p14="http://schemas.microsoft.com/office/powerpoint/2010/main" val="2435814213"/>
              </p:ext>
            </p:extLst>
          </p:nvPr>
        </p:nvGraphicFramePr>
        <p:xfrm>
          <a:off x="1151620" y="2132856"/>
          <a:ext cx="6840760" cy="3456383"/>
        </p:xfrm>
        <a:graphic>
          <a:graphicData uri="http://schemas.openxmlformats.org/drawingml/2006/table">
            <a:tbl>
              <a:tblPr firstRow="1" firstCol="1" bandRow="1">
                <a:tableStyleId>{7DF18680-E054-41AD-8BC1-D1AEF772440D}</a:tableStyleId>
              </a:tblPr>
              <a:tblGrid>
                <a:gridCol w="1224136"/>
                <a:gridCol w="1296144"/>
                <a:gridCol w="1224136"/>
                <a:gridCol w="1368152"/>
                <a:gridCol w="1728192"/>
              </a:tblGrid>
              <a:tr h="1337376">
                <a:tc>
                  <a:txBody>
                    <a:bodyPr/>
                    <a:lstStyle/>
                    <a:p>
                      <a:pPr algn="ctr">
                        <a:lnSpc>
                          <a:spcPct val="150000"/>
                        </a:lnSpc>
                        <a:spcAft>
                          <a:spcPts val="0"/>
                        </a:spcAft>
                      </a:pPr>
                      <a:r>
                        <a:rPr lang="en-US" sz="1600" kern="100" dirty="0" smtClean="0">
                          <a:solidFill>
                            <a:schemeClr val="tx1">
                              <a:lumMod val="95000"/>
                              <a:lumOff val="5000"/>
                            </a:schemeClr>
                          </a:solidFill>
                          <a:effectLst/>
                        </a:rPr>
                        <a:t>Band(MHz)</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dirty="0">
                          <a:solidFill>
                            <a:schemeClr val="tx1">
                              <a:lumMod val="95000"/>
                              <a:lumOff val="5000"/>
                            </a:schemeClr>
                          </a:solidFill>
                          <a:effectLst/>
                        </a:rPr>
                        <a:t>Modulation</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dirty="0">
                          <a:solidFill>
                            <a:schemeClr val="tx1">
                              <a:lumMod val="95000"/>
                              <a:lumOff val="5000"/>
                            </a:schemeClr>
                          </a:solidFill>
                          <a:effectLst/>
                        </a:rPr>
                        <a:t>Data Rate(kbps)</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dirty="0">
                          <a:solidFill>
                            <a:schemeClr val="tx1">
                              <a:lumMod val="95000"/>
                              <a:lumOff val="5000"/>
                            </a:schemeClr>
                          </a:solidFill>
                          <a:effectLst/>
                        </a:rPr>
                        <a:t>Modulation Index</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dirty="0">
                          <a:solidFill>
                            <a:schemeClr val="tx1">
                              <a:lumMod val="95000"/>
                              <a:lumOff val="5000"/>
                            </a:schemeClr>
                          </a:solidFill>
                          <a:effectLst/>
                        </a:rPr>
                        <a:t>Channel Bandwidth(kHz)</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r>
              <a:tr h="872913">
                <a:tc rowSpan="3">
                  <a:txBody>
                    <a:bodyPr/>
                    <a:lstStyle/>
                    <a:p>
                      <a:pPr algn="ctr">
                        <a:lnSpc>
                          <a:spcPct val="150000"/>
                        </a:lnSpc>
                        <a:spcAft>
                          <a:spcPts val="0"/>
                        </a:spcAft>
                      </a:pPr>
                      <a:r>
                        <a:rPr lang="en-US" sz="1200" kern="100" dirty="0">
                          <a:solidFill>
                            <a:schemeClr val="tx1">
                              <a:lumMod val="95000"/>
                              <a:lumOff val="5000"/>
                            </a:schemeClr>
                          </a:solidFill>
                          <a:effectLst/>
                        </a:rPr>
                        <a:t>174-216</a:t>
                      </a:r>
                      <a:endParaRPr lang="zh-CN" sz="1200" kern="100" dirty="0">
                        <a:solidFill>
                          <a:schemeClr val="tx1">
                            <a:lumMod val="95000"/>
                            <a:lumOff val="5000"/>
                          </a:schemeClr>
                        </a:solidFill>
                        <a:effectLst/>
                      </a:endParaRPr>
                    </a:p>
                    <a:p>
                      <a:pPr algn="ctr">
                        <a:lnSpc>
                          <a:spcPct val="150000"/>
                        </a:lnSpc>
                        <a:spcAft>
                          <a:spcPts val="0"/>
                        </a:spcAft>
                      </a:pPr>
                      <a:r>
                        <a:rPr lang="en-US" sz="1200" kern="100" dirty="0">
                          <a:solidFill>
                            <a:schemeClr val="tx1">
                              <a:lumMod val="95000"/>
                              <a:lumOff val="5000"/>
                            </a:schemeClr>
                          </a:solidFill>
                          <a:effectLst/>
                        </a:rPr>
                        <a:t>407-425</a:t>
                      </a:r>
                      <a:endParaRPr lang="zh-CN" sz="1200" kern="100" dirty="0">
                        <a:solidFill>
                          <a:schemeClr val="tx1">
                            <a:lumMod val="95000"/>
                            <a:lumOff val="5000"/>
                          </a:schemeClr>
                        </a:solidFill>
                        <a:effectLst/>
                      </a:endParaRPr>
                    </a:p>
                    <a:p>
                      <a:pPr algn="ctr">
                        <a:lnSpc>
                          <a:spcPct val="150000"/>
                        </a:lnSpc>
                        <a:spcAft>
                          <a:spcPts val="0"/>
                        </a:spcAft>
                      </a:pPr>
                      <a:r>
                        <a:rPr lang="en-US" sz="1200" kern="100" dirty="0">
                          <a:solidFill>
                            <a:schemeClr val="tx1">
                              <a:lumMod val="95000"/>
                              <a:lumOff val="5000"/>
                            </a:schemeClr>
                          </a:solidFill>
                          <a:effectLst/>
                        </a:rPr>
                        <a:t>608-630</a:t>
                      </a:r>
                      <a:endParaRPr lang="zh-CN" sz="1200" kern="100" dirty="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dirty="0">
                          <a:solidFill>
                            <a:schemeClr val="tx1">
                              <a:lumMod val="95000"/>
                              <a:lumOff val="5000"/>
                            </a:schemeClr>
                          </a:solidFill>
                          <a:effectLst/>
                        </a:rPr>
                        <a:t>2-FFSK</a:t>
                      </a:r>
                      <a:endParaRPr lang="zh-CN" sz="1600" kern="100" dirty="0">
                        <a:solidFill>
                          <a:schemeClr val="tx1">
                            <a:lumMod val="95000"/>
                            <a:lumOff val="5000"/>
                          </a:schemeClr>
                        </a:solidFill>
                        <a:effectLst/>
                      </a:endParaRPr>
                    </a:p>
                    <a:p>
                      <a:pPr algn="ctr">
                        <a:lnSpc>
                          <a:spcPct val="150000"/>
                        </a:lnSpc>
                        <a:spcAft>
                          <a:spcPts val="0"/>
                        </a:spcAft>
                      </a:pPr>
                      <a:r>
                        <a:rPr lang="en-US" sz="1600" kern="100" dirty="0">
                          <a:solidFill>
                            <a:srgbClr val="FF0000"/>
                          </a:solidFill>
                          <a:effectLst/>
                        </a:rPr>
                        <a:t>(common)</a:t>
                      </a:r>
                      <a:endParaRPr lang="zh-CN" sz="1600" kern="100" dirty="0">
                        <a:solidFill>
                          <a:srgbClr val="FF0000"/>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dirty="0">
                          <a:solidFill>
                            <a:schemeClr val="tx1">
                              <a:lumMod val="95000"/>
                              <a:lumOff val="5000"/>
                            </a:schemeClr>
                          </a:solidFill>
                          <a:effectLst/>
                        </a:rPr>
                        <a:t>50</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a:solidFill>
                            <a:schemeClr val="tx1">
                              <a:lumMod val="95000"/>
                              <a:lumOff val="5000"/>
                            </a:schemeClr>
                          </a:solidFill>
                          <a:effectLst/>
                        </a:rPr>
                        <a:t>1.0</a:t>
                      </a:r>
                      <a:endParaRPr lang="zh-CN" sz="1600" kern="10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a:solidFill>
                            <a:schemeClr val="tx1">
                              <a:lumMod val="95000"/>
                              <a:lumOff val="5000"/>
                            </a:schemeClr>
                          </a:solidFill>
                          <a:effectLst/>
                        </a:rPr>
                        <a:t>500</a:t>
                      </a:r>
                      <a:endParaRPr lang="zh-CN" sz="1600" kern="100">
                        <a:solidFill>
                          <a:schemeClr val="tx1">
                            <a:lumMod val="95000"/>
                            <a:lumOff val="5000"/>
                          </a:schemeClr>
                        </a:solidFill>
                        <a:effectLst/>
                        <a:latin typeface="Times New Roman"/>
                        <a:ea typeface="宋体"/>
                        <a:cs typeface="Times New Roman"/>
                      </a:endParaRPr>
                    </a:p>
                  </a:txBody>
                  <a:tcPr marL="68580" marR="68580" marT="0" marB="0" anchor="ctr"/>
                </a:tc>
              </a:tr>
              <a:tr h="623584">
                <a:tc vMerge="1">
                  <a:txBody>
                    <a:bodyPr/>
                    <a:lstStyle/>
                    <a:p>
                      <a:endParaRPr lang="zh-CN" altLang="en-US"/>
                    </a:p>
                  </a:txBody>
                  <a:tcPr/>
                </a:tc>
                <a:tc rowSpan="2">
                  <a:txBody>
                    <a:bodyPr/>
                    <a:lstStyle/>
                    <a:p>
                      <a:pPr algn="ctr">
                        <a:lnSpc>
                          <a:spcPct val="150000"/>
                        </a:lnSpc>
                        <a:spcAft>
                          <a:spcPts val="0"/>
                        </a:spcAft>
                      </a:pPr>
                      <a:r>
                        <a:rPr lang="en-US" sz="1600" kern="100">
                          <a:solidFill>
                            <a:schemeClr val="tx1">
                              <a:lumMod val="95000"/>
                              <a:lumOff val="5000"/>
                            </a:schemeClr>
                          </a:solidFill>
                          <a:effectLst/>
                        </a:rPr>
                        <a:t>2-FFSK</a:t>
                      </a:r>
                      <a:endParaRPr lang="zh-CN" sz="1600" kern="100">
                        <a:solidFill>
                          <a:schemeClr val="tx1">
                            <a:lumMod val="95000"/>
                            <a:lumOff val="5000"/>
                          </a:schemeClr>
                        </a:solidFill>
                        <a:effectLst/>
                      </a:endParaRPr>
                    </a:p>
                    <a:p>
                      <a:pPr algn="ctr">
                        <a:lnSpc>
                          <a:spcPct val="150000"/>
                        </a:lnSpc>
                        <a:spcAft>
                          <a:spcPts val="0"/>
                        </a:spcAft>
                      </a:pPr>
                      <a:r>
                        <a:rPr lang="en-US" sz="1600" kern="100">
                          <a:solidFill>
                            <a:schemeClr val="tx1">
                              <a:lumMod val="95000"/>
                              <a:lumOff val="5000"/>
                            </a:schemeClr>
                          </a:solidFill>
                          <a:effectLst/>
                        </a:rPr>
                        <a:t>(optional)</a:t>
                      </a:r>
                      <a:endParaRPr lang="zh-CN" sz="1600" kern="100">
                        <a:solidFill>
                          <a:schemeClr val="tx1">
                            <a:lumMod val="95000"/>
                            <a:lumOff val="5000"/>
                          </a:schemeClr>
                        </a:solidFill>
                        <a:effectLst/>
                        <a:latin typeface="Times New Roman"/>
                        <a:ea typeface="宋体"/>
                        <a:cs typeface="Times New Roman"/>
                      </a:endParaRPr>
                    </a:p>
                  </a:txBody>
                  <a:tcPr marL="68580" marR="68580" marT="0" marB="0" anchor="ctr"/>
                </a:tc>
                <a:tc>
                  <a:txBody>
                    <a:bodyPr/>
                    <a:lstStyle/>
                    <a:p>
                      <a:pPr algn="ctr">
                        <a:lnSpc>
                          <a:spcPct val="150000"/>
                        </a:lnSpc>
                        <a:spcAft>
                          <a:spcPts val="0"/>
                        </a:spcAft>
                      </a:pPr>
                      <a:r>
                        <a:rPr lang="en-US" sz="1600" kern="100">
                          <a:solidFill>
                            <a:schemeClr val="tx1">
                              <a:lumMod val="95000"/>
                              <a:lumOff val="5000"/>
                            </a:schemeClr>
                          </a:solidFill>
                          <a:effectLst/>
                        </a:rPr>
                        <a:t>100</a:t>
                      </a:r>
                      <a:endParaRPr lang="zh-CN" sz="1600" kern="100">
                        <a:solidFill>
                          <a:schemeClr val="tx1">
                            <a:lumMod val="95000"/>
                            <a:lumOff val="5000"/>
                          </a:schemeClr>
                        </a:solidFill>
                        <a:effectLst/>
                        <a:latin typeface="Times New Roman"/>
                        <a:ea typeface="宋体"/>
                        <a:cs typeface="Times New Roman"/>
                      </a:endParaRPr>
                    </a:p>
                  </a:txBody>
                  <a:tcPr marL="68580" marR="68580" marT="0" marB="0" anchor="ctr"/>
                </a:tc>
                <a:tc rowSpan="2">
                  <a:txBody>
                    <a:bodyPr/>
                    <a:lstStyle/>
                    <a:p>
                      <a:pPr algn="ctr">
                        <a:lnSpc>
                          <a:spcPct val="150000"/>
                        </a:lnSpc>
                        <a:spcAft>
                          <a:spcPts val="0"/>
                        </a:spcAft>
                      </a:pPr>
                      <a:r>
                        <a:rPr lang="en-US" sz="1600" kern="100" dirty="0">
                          <a:solidFill>
                            <a:schemeClr val="tx1">
                              <a:lumMod val="95000"/>
                              <a:lumOff val="5000"/>
                            </a:schemeClr>
                          </a:solidFill>
                          <a:effectLst/>
                        </a:rPr>
                        <a:t>0.5 and 1.0</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c rowSpan="2">
                  <a:txBody>
                    <a:bodyPr/>
                    <a:lstStyle/>
                    <a:p>
                      <a:pPr algn="ctr">
                        <a:lnSpc>
                          <a:spcPct val="150000"/>
                        </a:lnSpc>
                        <a:spcAft>
                          <a:spcPts val="0"/>
                        </a:spcAft>
                      </a:pPr>
                      <a:r>
                        <a:rPr lang="en-US" sz="1600" kern="100" dirty="0">
                          <a:solidFill>
                            <a:schemeClr val="tx1">
                              <a:lumMod val="95000"/>
                              <a:lumOff val="5000"/>
                            </a:schemeClr>
                          </a:solidFill>
                          <a:effectLst/>
                        </a:rPr>
                        <a:t>500</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nchor="ctr"/>
                </a:tc>
              </a:tr>
              <a:tr h="622510">
                <a:tc vMerge="1">
                  <a:txBody>
                    <a:bodyPr/>
                    <a:lstStyle/>
                    <a:p>
                      <a:endParaRPr lang="zh-CN" altLang="en-US"/>
                    </a:p>
                  </a:txBody>
                  <a:tcPr/>
                </a:tc>
                <a:tc vMerge="1">
                  <a:txBody>
                    <a:bodyPr/>
                    <a:lstStyle/>
                    <a:p>
                      <a:endParaRPr lang="zh-CN" altLang="en-US"/>
                    </a:p>
                  </a:txBody>
                  <a:tcPr/>
                </a:tc>
                <a:tc>
                  <a:txBody>
                    <a:bodyPr/>
                    <a:lstStyle/>
                    <a:p>
                      <a:pPr algn="ctr">
                        <a:lnSpc>
                          <a:spcPct val="150000"/>
                        </a:lnSpc>
                        <a:spcAft>
                          <a:spcPts val="0"/>
                        </a:spcAft>
                      </a:pPr>
                      <a:r>
                        <a:rPr lang="en-US" sz="1600" kern="100" dirty="0">
                          <a:solidFill>
                            <a:schemeClr val="tx1">
                              <a:lumMod val="95000"/>
                              <a:lumOff val="5000"/>
                            </a:schemeClr>
                          </a:solidFill>
                          <a:effectLst/>
                        </a:rPr>
                        <a:t>200</a:t>
                      </a:r>
                      <a:endParaRPr lang="zh-CN" sz="1600" kern="100" dirty="0">
                        <a:solidFill>
                          <a:schemeClr val="tx1">
                            <a:lumMod val="95000"/>
                            <a:lumOff val="5000"/>
                          </a:schemeClr>
                        </a:solidFill>
                        <a:effectLst/>
                        <a:latin typeface="Times New Roman"/>
                        <a:ea typeface="宋体"/>
                        <a:cs typeface="Times New Roman"/>
                      </a:endParaRPr>
                    </a:p>
                  </a:txBody>
                  <a:tcPr marL="68580" marR="68580" marT="0" marB="0"/>
                </a:tc>
                <a:tc vMerge="1">
                  <a:txBody>
                    <a:bodyPr/>
                    <a:lstStyle/>
                    <a:p>
                      <a:endParaRPr lang="zh-CN" altLang="en-US"/>
                    </a:p>
                  </a:txBody>
                  <a:tcPr/>
                </a:tc>
                <a:tc vMerge="1">
                  <a:txBody>
                    <a:bodyPr/>
                    <a:lstStyle/>
                    <a:p>
                      <a:endParaRPr lang="zh-CN" altLang="en-US"/>
                    </a:p>
                  </a:txBody>
                  <a:tcPr/>
                </a:tc>
              </a:tr>
            </a:tbl>
          </a:graphicData>
        </a:graphic>
      </p:graphicFrame>
      <p:sp>
        <p:nvSpPr>
          <p:cNvPr id="5" name="标题 1"/>
          <p:cNvSpPr txBox="1">
            <a:spLocks/>
          </p:cNvSpPr>
          <p:nvPr/>
        </p:nvSpPr>
        <p:spPr>
          <a:xfrm>
            <a:off x="685800" y="836712"/>
            <a:ext cx="77724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zh-CN" b="1" kern="0" dirty="0" smtClean="0"/>
              <a:t>GFSK proposal presentation</a:t>
            </a:r>
            <a:endParaRPr lang="zh-CN" altLang="en-US" b="1" kern="0" dirty="0"/>
          </a:p>
        </p:txBody>
      </p:sp>
    </p:spTree>
    <p:extLst>
      <p:ext uri="{BB962C8B-B14F-4D97-AF65-F5344CB8AC3E}">
        <p14:creationId xmlns:p14="http://schemas.microsoft.com/office/powerpoint/2010/main" val="1600611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PHY-frame Format</a:t>
            </a:r>
            <a:endParaRPr lang="zh-CN" altLang="en-US" b="1" dirty="0"/>
          </a:p>
        </p:txBody>
      </p:sp>
      <p:sp>
        <p:nvSpPr>
          <p:cNvPr id="3" name="页脚占位符 2"/>
          <p:cNvSpPr>
            <a:spLocks noGrp="1"/>
          </p:cNvSpPr>
          <p:nvPr>
            <p:ph type="ftr" sz="quarter" idx="11"/>
          </p:nvPr>
        </p:nvSpPr>
        <p:spPr/>
        <p:txBody>
          <a:bodyPr/>
          <a:lstStyle/>
          <a:p>
            <a:r>
              <a:rPr lang="en-US" altLang="zh-CN" dirty="0">
                <a:ea typeface="宋体" charset="-122"/>
              </a:rPr>
              <a:t>L. Li, Arthur </a:t>
            </a:r>
            <a:r>
              <a:rPr lang="en-US" altLang="zh-CN" dirty="0" err="1">
                <a:ea typeface="宋体" charset="-122"/>
              </a:rPr>
              <a:t>Astrin</a:t>
            </a:r>
            <a:r>
              <a:rPr lang="en-US" altLang="zh-CN" dirty="0">
                <a:ea typeface="宋体" charset="-122"/>
              </a:rPr>
              <a:t> </a:t>
            </a:r>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3</a:t>
            </a:fld>
            <a:endParaRPr lang="en-US"/>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288" y="1828800"/>
            <a:ext cx="7591425"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491880" y="5402536"/>
            <a:ext cx="2815873" cy="523220"/>
          </a:xfrm>
          <a:prstGeom prst="rect">
            <a:avLst/>
          </a:prstGeom>
          <a:noFill/>
        </p:spPr>
        <p:txBody>
          <a:bodyPr wrap="square" rtlCol="0">
            <a:spAutoFit/>
          </a:bodyPr>
          <a:lstStyle/>
          <a:p>
            <a:r>
              <a:rPr lang="en-US" altLang="zh-CN" sz="2800" dirty="0" smtClean="0"/>
              <a:t>Frame structure</a:t>
            </a:r>
            <a:endParaRPr lang="zh-CN" altLang="en-US" sz="2800" dirty="0"/>
          </a:p>
        </p:txBody>
      </p:sp>
    </p:spTree>
    <p:extLst>
      <p:ext uri="{BB962C8B-B14F-4D97-AF65-F5344CB8AC3E}">
        <p14:creationId xmlns:p14="http://schemas.microsoft.com/office/powerpoint/2010/main" val="4182691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PHY-frame Generate Diagram (GFSK)</a:t>
            </a:r>
            <a:endParaRPr lang="zh-CN" altLang="en-US" dirty="0"/>
          </a:p>
        </p:txBody>
      </p:sp>
      <p:sp>
        <p:nvSpPr>
          <p:cNvPr id="3" name="页脚占位符 2"/>
          <p:cNvSpPr>
            <a:spLocks noGrp="1"/>
          </p:cNvSpPr>
          <p:nvPr>
            <p:ph type="ftr" sz="quarter" idx="11"/>
          </p:nvPr>
        </p:nvSpPr>
        <p:spPr/>
        <p:txBody>
          <a:bodyPr/>
          <a:lstStyle/>
          <a:p>
            <a:r>
              <a:rPr lang="en-US" altLang="zh-CN" dirty="0">
                <a:ea typeface="宋体" charset="-122"/>
              </a:rPr>
              <a:t>L. </a:t>
            </a:r>
            <a:r>
              <a:rPr lang="en-US" altLang="zh-CN" dirty="0" smtClean="0">
                <a:ea typeface="宋体" charset="-122"/>
              </a:rPr>
              <a:t>Li, Arthur </a:t>
            </a:r>
            <a:r>
              <a:rPr lang="en-US" altLang="zh-CN" dirty="0" err="1" smtClean="0">
                <a:ea typeface="宋体" charset="-122"/>
              </a:rPr>
              <a:t>Astrin</a:t>
            </a:r>
            <a:r>
              <a:rPr lang="en-US" altLang="zh-CN" dirty="0" smtClean="0">
                <a:ea typeface="宋体" charset="-122"/>
              </a:rPr>
              <a:t> </a:t>
            </a:r>
            <a:endParaRPr lang="en-US" altLang="zh-CN" dirty="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4</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276872"/>
            <a:ext cx="6133108" cy="34841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530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TX Block Description (GFSK)</a:t>
            </a:r>
            <a:endParaRPr lang="zh-CN" altLang="en-US" b="1" dirty="0"/>
          </a:p>
        </p:txBody>
      </p:sp>
      <p:sp>
        <p:nvSpPr>
          <p:cNvPr id="3" name="页脚占位符 2"/>
          <p:cNvSpPr>
            <a:spLocks noGrp="1"/>
          </p:cNvSpPr>
          <p:nvPr>
            <p:ph type="ftr" sz="quarter" idx="11"/>
          </p:nvPr>
        </p:nvSpPr>
        <p:spPr/>
        <p:txBody>
          <a:bodyPr/>
          <a:lstStyle/>
          <a:p>
            <a:r>
              <a:rPr lang="en-US" altLang="zh-CN" dirty="0">
                <a:ea typeface="宋体" charset="-122"/>
              </a:rPr>
              <a:t>L. Li, Vinno; Ning Li,</a:t>
            </a:r>
            <a:r>
              <a:rPr lang="en-US" altLang="zh-CN" dirty="0">
                <a:ea typeface="宋体" pitchFamily="2" charset="-122"/>
              </a:rPr>
              <a:t> Zhongliang Deng,</a:t>
            </a:r>
            <a:r>
              <a:rPr lang="en-US" altLang="zh-CN" dirty="0">
                <a:ea typeface="宋体" charset="-122"/>
              </a:rPr>
              <a:t> BUPT</a:t>
            </a:r>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5</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988840"/>
            <a:ext cx="7830759" cy="3541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6962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b="1" dirty="0" smtClean="0">
                <a:ea typeface="宋体" charset="-122"/>
              </a:rPr>
              <a:t>Receiver Design</a:t>
            </a:r>
            <a:endParaRPr lang="zh-CN" altLang="en-US" dirty="0" smtClean="0">
              <a:solidFill>
                <a:srgbClr val="FF0000"/>
              </a:solidFill>
              <a:ea typeface="宋体" charset="-122"/>
            </a:endParaRPr>
          </a:p>
        </p:txBody>
      </p:sp>
      <mc:AlternateContent xmlns:mc="http://schemas.openxmlformats.org/markup-compatibility/2006" xmlns:a14="http://schemas.microsoft.com/office/drawing/2010/main">
        <mc:Choice Requires="a14">
          <p:sp>
            <p:nvSpPr>
              <p:cNvPr id="13315" name="内容占位符 2"/>
              <p:cNvSpPr>
                <a:spLocks noGrp="1"/>
              </p:cNvSpPr>
              <p:nvPr>
                <p:ph idx="1"/>
              </p:nvPr>
            </p:nvSpPr>
            <p:spPr>
              <a:xfrm>
                <a:off x="685800" y="1772816"/>
                <a:ext cx="7772400" cy="4323184"/>
              </a:xfrm>
            </p:spPr>
            <p:txBody>
              <a:bodyPr/>
              <a:lstStyle/>
              <a:p>
                <a:r>
                  <a:rPr lang="en-US" altLang="zh-CN" sz="2400" dirty="0" smtClean="0">
                    <a:ea typeface="宋体" charset="-122"/>
                  </a:rPr>
                  <a:t>Receiver Sensitivity:</a:t>
                </a:r>
                <a14:m>
                  <m:oMath xmlns:m="http://schemas.openxmlformats.org/officeDocument/2006/math">
                    <m:r>
                      <m:rPr>
                        <m:sty m:val="p"/>
                      </m:rPr>
                      <a:rPr lang="en-US" altLang="zh-CN" sz="2400">
                        <a:latin typeface="Cambria Math"/>
                      </a:rPr>
                      <m:t>S</m:t>
                    </m:r>
                    <m:r>
                      <a:rPr lang="en-US" altLang="zh-CN" sz="2400">
                        <a:latin typeface="Cambria Math"/>
                      </a:rPr>
                      <m:t>=(</m:t>
                    </m:r>
                    <m:sSub>
                      <m:sSubPr>
                        <m:ctrlPr>
                          <a:rPr lang="zh-CN" altLang="zh-CN" sz="2400" i="1">
                            <a:latin typeface="Cambria Math"/>
                          </a:rPr>
                        </m:ctrlPr>
                      </m:sSubPr>
                      <m:e>
                        <m:r>
                          <a:rPr lang="en-US" altLang="zh-CN" sz="2400" i="1">
                            <a:latin typeface="Cambria Math"/>
                          </a:rPr>
                          <m:t>𝑆</m:t>
                        </m:r>
                      </m:e>
                      <m:sub>
                        <m:r>
                          <a:rPr lang="en-US" altLang="zh-CN" sz="2400" i="1">
                            <a:latin typeface="Cambria Math"/>
                          </a:rPr>
                          <m:t>0</m:t>
                        </m:r>
                      </m:sub>
                    </m:sSub>
                    <m:r>
                      <a:rPr lang="en-US" altLang="zh-CN" sz="2400">
                        <a:latin typeface="Cambria Math"/>
                      </a:rPr>
                      <m:t>+10</m:t>
                    </m:r>
                    <m:r>
                      <m:rPr>
                        <m:sty m:val="p"/>
                      </m:rPr>
                      <a:rPr lang="en-US" altLang="zh-CN" sz="2400">
                        <a:latin typeface="Cambria Math"/>
                      </a:rPr>
                      <m:t>log</m:t>
                    </m:r>
                    <m:r>
                      <a:rPr lang="en-US" altLang="zh-CN" sz="2400" i="1" smtClean="0">
                        <a:latin typeface="Cambria Math"/>
                      </a:rPr>
                      <m:t> </m:t>
                    </m:r>
                    <m:r>
                      <a:rPr lang="en-US" altLang="zh-CN" sz="2400">
                        <a:latin typeface="Cambria Math"/>
                      </a:rPr>
                      <m:t>[</m:t>
                    </m:r>
                    <m:f>
                      <m:fPr>
                        <m:ctrlPr>
                          <a:rPr lang="zh-CN" altLang="zh-CN" sz="2400" i="1">
                            <a:latin typeface="Cambria Math"/>
                          </a:rPr>
                        </m:ctrlPr>
                      </m:fPr>
                      <m:num>
                        <m:r>
                          <a:rPr lang="en-US" altLang="zh-CN" sz="2400" i="1">
                            <a:latin typeface="Cambria Math"/>
                          </a:rPr>
                          <m:t>𝑅</m:t>
                        </m:r>
                      </m:num>
                      <m:den>
                        <m:sSub>
                          <m:sSubPr>
                            <m:ctrlPr>
                              <a:rPr lang="zh-CN" altLang="zh-CN" sz="2400" i="1">
                                <a:latin typeface="Cambria Math"/>
                              </a:rPr>
                            </m:ctrlPr>
                          </m:sSubPr>
                          <m:e>
                            <m:r>
                              <a:rPr lang="en-US" altLang="zh-CN" sz="2400" i="1">
                                <a:latin typeface="Cambria Math"/>
                              </a:rPr>
                              <m:t>𝑅</m:t>
                            </m:r>
                          </m:e>
                          <m:sub>
                            <m:r>
                              <a:rPr lang="en-US" altLang="zh-CN" sz="2400" i="1">
                                <a:latin typeface="Cambria Math"/>
                              </a:rPr>
                              <m:t>0</m:t>
                            </m:r>
                          </m:sub>
                        </m:sSub>
                      </m:den>
                    </m:f>
                    <m:r>
                      <a:rPr lang="en-US" altLang="zh-CN" sz="2400">
                        <a:latin typeface="Cambria Math"/>
                      </a:rPr>
                      <m:t>])</m:t>
                    </m:r>
                    <m:r>
                      <m:rPr>
                        <m:sty m:val="p"/>
                      </m:rPr>
                      <a:rPr lang="en-US" altLang="zh-CN" sz="2400">
                        <a:latin typeface="Cambria Math"/>
                      </a:rPr>
                      <m:t>dBm</m:t>
                    </m:r>
                  </m:oMath>
                </a14:m>
                <a:endParaRPr lang="zh-CN" altLang="zh-CN" sz="2400" dirty="0"/>
              </a:p>
              <a:p>
                <a:pPr marL="0" indent="0">
                  <a:buNone/>
                </a:pPr>
                <a:r>
                  <a:rPr lang="en-US" altLang="zh-CN" sz="1600" dirty="0" smtClean="0"/>
                  <a:t>      </a:t>
                </a:r>
                <a14:m>
                  <m:oMath xmlns:m="http://schemas.openxmlformats.org/officeDocument/2006/math">
                    <m:sSub>
                      <m:sSubPr>
                        <m:ctrlPr>
                          <a:rPr lang="zh-CN" altLang="zh-CN" sz="1600" i="1">
                            <a:latin typeface="Cambria Math"/>
                          </a:rPr>
                        </m:ctrlPr>
                      </m:sSubPr>
                      <m:e>
                        <m:r>
                          <a:rPr lang="en-US" altLang="zh-CN" sz="1600" i="1">
                            <a:latin typeface="Cambria Math"/>
                          </a:rPr>
                          <m:t>𝑆</m:t>
                        </m:r>
                      </m:e>
                      <m:sub>
                        <m:r>
                          <a:rPr lang="en-US" altLang="zh-CN" sz="1600" i="1">
                            <a:latin typeface="Cambria Math"/>
                          </a:rPr>
                          <m:t>0</m:t>
                        </m:r>
                      </m:sub>
                    </m:sSub>
                  </m:oMath>
                </a14:m>
                <a:r>
                  <a:rPr lang="zh-CN" altLang="zh-CN" sz="1600" dirty="0"/>
                  <a:t>：</a:t>
                </a:r>
                <a:r>
                  <a:rPr lang="en-US" altLang="zh-CN" sz="1600" dirty="0"/>
                  <a:t>-91(without FEC</a:t>
                </a:r>
                <a:r>
                  <a:rPr lang="en-US" altLang="zh-CN" sz="1600" dirty="0" smtClean="0"/>
                  <a:t>)</a:t>
                </a:r>
                <a:r>
                  <a:rPr lang="zh-CN" altLang="en-US" sz="1600" dirty="0" smtClean="0"/>
                  <a:t>；</a:t>
                </a:r>
                <a:r>
                  <a:rPr lang="en-US" altLang="zh-CN" sz="1600" dirty="0" smtClean="0"/>
                  <a:t> </a:t>
                </a:r>
                <a:r>
                  <a:rPr lang="en-US" altLang="zh-CN" sz="1600" dirty="0"/>
                  <a:t>-97(with FEC</a:t>
                </a:r>
                <a:r>
                  <a:rPr lang="en-US" altLang="zh-CN" sz="1600" dirty="0" smtClean="0"/>
                  <a:t>)</a:t>
                </a:r>
                <a:endParaRPr lang="en-US" altLang="zh-CN" sz="1600" dirty="0"/>
              </a:p>
              <a:p>
                <a:pPr marL="0" indent="0">
                  <a:buNone/>
                </a:pPr>
                <a:r>
                  <a:rPr lang="en-US" altLang="zh-CN" sz="1600" dirty="0" smtClean="0"/>
                  <a:t>      </a:t>
                </a:r>
                <a14:m>
                  <m:oMath xmlns:m="http://schemas.openxmlformats.org/officeDocument/2006/math">
                    <m:sSub>
                      <m:sSubPr>
                        <m:ctrlPr>
                          <a:rPr lang="zh-CN" altLang="zh-CN" sz="1600" i="1">
                            <a:latin typeface="Cambria Math"/>
                          </a:rPr>
                        </m:ctrlPr>
                      </m:sSubPr>
                      <m:e>
                        <m:r>
                          <a:rPr lang="en-US" altLang="zh-CN" sz="1600" i="1">
                            <a:latin typeface="Cambria Math"/>
                          </a:rPr>
                          <m:t>𝑅</m:t>
                        </m:r>
                      </m:e>
                      <m:sub>
                        <m:r>
                          <a:rPr lang="en-US" altLang="zh-CN" sz="1600" i="1">
                            <a:latin typeface="Cambria Math"/>
                          </a:rPr>
                          <m:t>0</m:t>
                        </m:r>
                      </m:sub>
                    </m:sSub>
                  </m:oMath>
                </a14:m>
                <a:r>
                  <a:rPr lang="zh-CN" altLang="zh-CN" sz="1600" dirty="0"/>
                  <a:t>：</a:t>
                </a:r>
                <a:r>
                  <a:rPr lang="en-US" altLang="zh-CN" sz="1600" dirty="0"/>
                  <a:t>50kb/s</a:t>
                </a:r>
                <a:endParaRPr lang="zh-CN" altLang="zh-CN" sz="1600" dirty="0"/>
              </a:p>
              <a:p>
                <a:pPr marL="0" indent="0">
                  <a:buNone/>
                </a:pPr>
                <a:r>
                  <a:rPr lang="en-US" altLang="zh-CN" sz="1600" dirty="0" smtClean="0"/>
                  <a:t>      R </a:t>
                </a:r>
                <a:r>
                  <a:rPr lang="zh-CN" altLang="zh-CN" sz="1600" dirty="0"/>
                  <a:t>：</a:t>
                </a:r>
                <a:r>
                  <a:rPr lang="en-US" altLang="zh-CN" sz="1600" dirty="0"/>
                  <a:t>bit rate in kb/s </a:t>
                </a:r>
                <a:r>
                  <a:rPr lang="en-US" altLang="zh-CN" sz="1600" dirty="0" smtClean="0"/>
                  <a:t>(common:50kb/s</a:t>
                </a:r>
                <a:r>
                  <a:rPr lang="en-US" altLang="zh-CN" sz="1600" dirty="0"/>
                  <a:t>)</a:t>
                </a:r>
                <a:endParaRPr lang="en-US" altLang="zh-CN" sz="1600" dirty="0" smtClean="0">
                  <a:ea typeface="宋体" charset="-122"/>
                </a:endParaRPr>
              </a:p>
              <a:p>
                <a:pPr marL="0" indent="0">
                  <a:lnSpc>
                    <a:spcPct val="80000"/>
                  </a:lnSpc>
                  <a:buNone/>
                </a:pPr>
                <a:r>
                  <a:rPr lang="en-US" altLang="zh-CN" sz="2000" dirty="0">
                    <a:ea typeface="宋体" charset="-122"/>
                  </a:rPr>
                  <a:t> </a:t>
                </a:r>
                <a:r>
                  <a:rPr lang="en-US" altLang="zh-CN" sz="2000" dirty="0" smtClean="0">
                    <a:ea typeface="宋体" charset="-122"/>
                  </a:rPr>
                  <a:t> common: </a:t>
                </a:r>
                <a:r>
                  <a:rPr lang="en-US" altLang="zh-CN" sz="2000" dirty="0" smtClean="0">
                    <a:solidFill>
                      <a:srgbClr val="FF0000"/>
                    </a:solidFill>
                    <a:ea typeface="宋体" charset="-122"/>
                  </a:rPr>
                  <a:t>&lt;-91dBm </a:t>
                </a:r>
                <a:r>
                  <a:rPr lang="en-US" altLang="zh-CN" sz="2000" dirty="0">
                    <a:ea typeface="宋体" charset="-122"/>
                  </a:rPr>
                  <a:t>for </a:t>
                </a:r>
                <a:r>
                  <a:rPr lang="en-US" altLang="zh-CN" sz="2000" dirty="0" smtClean="0">
                    <a:ea typeface="宋体" charset="-122"/>
                  </a:rPr>
                  <a:t>the uncoded system and </a:t>
                </a:r>
              </a:p>
              <a:p>
                <a:pPr marL="0" indent="0">
                  <a:lnSpc>
                    <a:spcPct val="80000"/>
                  </a:lnSpc>
                  <a:buNone/>
                </a:pPr>
                <a:r>
                  <a:rPr lang="en-US" altLang="zh-CN" sz="2000" dirty="0" smtClean="0">
                    <a:solidFill>
                      <a:srgbClr val="FF0000"/>
                    </a:solidFill>
                    <a:ea typeface="宋体" charset="-122"/>
                  </a:rPr>
                  <a:t>                  &lt;-97dBm </a:t>
                </a:r>
                <a:r>
                  <a:rPr lang="en-US" altLang="zh-CN" sz="2000" dirty="0">
                    <a:ea typeface="宋体" charset="-122"/>
                  </a:rPr>
                  <a:t>for </a:t>
                </a:r>
                <a:r>
                  <a:rPr lang="en-US" altLang="zh-CN" sz="2000" dirty="0" smtClean="0">
                    <a:ea typeface="宋体" charset="-122"/>
                  </a:rPr>
                  <a:t>the coded system.</a:t>
                </a:r>
              </a:p>
              <a:p>
                <a:pPr marL="0" indent="0">
                  <a:lnSpc>
                    <a:spcPct val="80000"/>
                  </a:lnSpc>
                  <a:buNone/>
                </a:pPr>
                <a:r>
                  <a:rPr lang="en-US" altLang="zh-CN" sz="2000" dirty="0" smtClean="0"/>
                  <a:t>                  (</a:t>
                </a:r>
                <a:r>
                  <a:rPr lang="en-US" altLang="zh-CN" sz="2000" dirty="0"/>
                  <a:t>PSDU length = 20 octets, PER &lt; 1%)</a:t>
                </a:r>
                <a:endParaRPr lang="en-US" altLang="zh-CN" sz="2000" dirty="0">
                  <a:solidFill>
                    <a:srgbClr val="FF0000"/>
                  </a:solidFill>
                  <a:ea typeface="宋体" charset="-122"/>
                </a:endParaRPr>
              </a:p>
              <a:p>
                <a:pPr>
                  <a:lnSpc>
                    <a:spcPct val="80000"/>
                  </a:lnSpc>
                </a:pPr>
                <a:r>
                  <a:rPr lang="en-US" altLang="zh-CN" sz="2400" dirty="0" smtClean="0">
                    <a:ea typeface="宋体" charset="-122"/>
                  </a:rPr>
                  <a:t>Receiver Block </a:t>
                </a:r>
                <a:endParaRPr lang="en-US" altLang="zh-CN" sz="18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buNone/>
                </a:pPr>
                <a:endParaRPr lang="zh-CN" altLang="en-US" dirty="0" smtClean="0">
                  <a:ea typeface="宋体" charset="-122"/>
                </a:endParaRPr>
              </a:p>
            </p:txBody>
          </p:sp>
        </mc:Choice>
        <mc:Fallback xmlns="">
          <p:sp>
            <p:nvSpPr>
              <p:cNvPr id="13315" name="内容占位符 2"/>
              <p:cNvSpPr>
                <a:spLocks noGrp="1" noRot="1" noChangeAspect="1" noMove="1" noResize="1" noEditPoints="1" noAdjustHandles="1" noChangeArrowheads="1" noChangeShapeType="1" noTextEdit="1"/>
              </p:cNvSpPr>
              <p:nvPr>
                <p:ph idx="1"/>
              </p:nvPr>
            </p:nvSpPr>
            <p:spPr>
              <a:xfrm>
                <a:off x="685800" y="1772816"/>
                <a:ext cx="7772400" cy="4323184"/>
              </a:xfrm>
              <a:blipFill rotWithShape="1">
                <a:blip r:embed="rId2"/>
                <a:stretch>
                  <a:fillRect l="-1098"/>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dirty="0">
                <a:ea typeface="宋体" charset="-122"/>
              </a:rPr>
              <a:t>L. Li, Vinno; Ning Li,</a:t>
            </a:r>
            <a:r>
              <a:rPr lang="en-US" altLang="zh-CN" dirty="0">
                <a:ea typeface="宋体" pitchFamily="2" charset="-122"/>
              </a:rPr>
              <a:t> Zhongliang Deng,</a:t>
            </a:r>
            <a:r>
              <a:rPr lang="en-US" altLang="zh-CN" dirty="0">
                <a:ea typeface="宋体" charset="-122"/>
              </a:rPr>
              <a:t> BUPT</a:t>
            </a:r>
          </a:p>
        </p:txBody>
      </p:sp>
      <p:sp>
        <p:nvSpPr>
          <p:cNvPr id="5" name="灯片编号占位符 4"/>
          <p:cNvSpPr>
            <a:spLocks noGrp="1"/>
          </p:cNvSpPr>
          <p:nvPr>
            <p:ph type="sldNum" sz="quarter" idx="12"/>
          </p:nvPr>
        </p:nvSpPr>
        <p:spPr/>
        <p:txBody>
          <a:bodyPr/>
          <a:lstStyle/>
          <a:p>
            <a:pPr>
              <a:defRPr/>
            </a:pPr>
            <a:r>
              <a:rPr lang="en-US" smtClean="0"/>
              <a:t>Slide </a:t>
            </a:r>
            <a:fld id="{9B53F89A-B3C7-44F9-9F5F-5DABF4C10EA0}" type="slidenum">
              <a:rPr lang="en-US" smtClean="0"/>
              <a:pPr>
                <a:defRPr/>
              </a:pPr>
              <a:t>6</a:t>
            </a:fld>
            <a:endParaRPr lang="en-US"/>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4509120"/>
            <a:ext cx="7704855" cy="14455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ea typeface="宋体" charset="-122"/>
              </a:rPr>
              <a:t>Simulation in </a:t>
            </a:r>
            <a:r>
              <a:rPr lang="en-US" altLang="zh-CN" dirty="0" smtClean="0">
                <a:ea typeface="宋体" charset="-122"/>
              </a:rPr>
              <a:t>Gaussian Noise </a:t>
            </a:r>
            <a:r>
              <a:rPr lang="en-US" altLang="zh-CN" dirty="0">
                <a:ea typeface="宋体" charset="-122"/>
              </a:rPr>
              <a:t>Environment </a:t>
            </a:r>
            <a:endParaRPr lang="zh-CN" altLang="en-US" dirty="0"/>
          </a:p>
        </p:txBody>
      </p:sp>
      <p:sp>
        <p:nvSpPr>
          <p:cNvPr id="4" name="页脚占位符 3"/>
          <p:cNvSpPr>
            <a:spLocks noGrp="1"/>
          </p:cNvSpPr>
          <p:nvPr>
            <p:ph type="ftr" sz="quarter" idx="11"/>
          </p:nvPr>
        </p:nvSpPr>
        <p:spPr/>
        <p:txBody>
          <a:bodyPr/>
          <a:lstStyle/>
          <a:p>
            <a:r>
              <a:rPr lang="en-US" altLang="zh-CN" dirty="0">
                <a:ea typeface="宋体" charset="-122"/>
              </a:rPr>
              <a:t>L. Li, Arthur </a:t>
            </a:r>
            <a:r>
              <a:rPr lang="en-US" altLang="zh-CN" dirty="0" err="1">
                <a:ea typeface="宋体" charset="-122"/>
              </a:rPr>
              <a:t>Astrin</a:t>
            </a:r>
            <a:r>
              <a:rPr lang="en-US" altLang="zh-CN">
                <a:ea typeface="宋体" charset="-122"/>
              </a:rPr>
              <a:t> </a:t>
            </a:r>
            <a:endParaRPr lang="en-US" altLang="zh-CN" dirty="0">
              <a:ea typeface="宋体" charset="-122"/>
            </a:endParaRP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7</a:t>
            </a:fld>
            <a:endParaRPr lang="en-US"/>
          </a:p>
        </p:txBody>
      </p:sp>
      <p:pic>
        <p:nvPicPr>
          <p:cNvPr id="6" name="图片 5"/>
          <p:cNvPicPr/>
          <p:nvPr/>
        </p:nvPicPr>
        <p:blipFill>
          <a:blip r:embed="rId2">
            <a:extLst>
              <a:ext uri="{28A0092B-C50C-407E-A947-70E740481C1C}">
                <a14:useLocalDpi xmlns:a14="http://schemas.microsoft.com/office/drawing/2010/main" val="0"/>
              </a:ext>
            </a:extLst>
          </a:blip>
          <a:stretch>
            <a:fillRect/>
          </a:stretch>
        </p:blipFill>
        <p:spPr>
          <a:xfrm>
            <a:off x="615431" y="3140968"/>
            <a:ext cx="3812553" cy="2952328"/>
          </a:xfrm>
          <a:prstGeom prst="rect">
            <a:avLst/>
          </a:prstGeom>
        </p:spPr>
      </p:pic>
      <p:pic>
        <p:nvPicPr>
          <p:cNvPr id="7" name="内容占位符 6"/>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4168433" y="3140968"/>
            <a:ext cx="3927110" cy="2979043"/>
          </a:xfrm>
          <a:prstGeom prst="rect">
            <a:avLst/>
          </a:prstGeom>
        </p:spPr>
      </p:pic>
      <p:sp>
        <p:nvSpPr>
          <p:cNvPr id="8" name="TextBox 7"/>
          <p:cNvSpPr txBox="1"/>
          <p:nvPr/>
        </p:nvSpPr>
        <p:spPr>
          <a:xfrm>
            <a:off x="950118" y="1935124"/>
            <a:ext cx="7128792" cy="1415772"/>
          </a:xfrm>
          <a:prstGeom prst="rect">
            <a:avLst/>
          </a:prstGeom>
          <a:noFill/>
        </p:spPr>
        <p:txBody>
          <a:bodyPr wrap="square" rtlCol="0">
            <a:spAutoFit/>
          </a:bodyPr>
          <a:lstStyle/>
          <a:p>
            <a:r>
              <a:rPr lang="en-US" altLang="zh-CN" sz="2000" b="1" dirty="0" smtClean="0"/>
              <a:t>Common situation without FEC</a:t>
            </a:r>
          </a:p>
          <a:p>
            <a:r>
              <a:rPr lang="en-US" altLang="zh-CN" sz="1800" dirty="0" smtClean="0"/>
              <a:t>modulation index=0.5</a:t>
            </a:r>
          </a:p>
          <a:p>
            <a:r>
              <a:rPr lang="en-US" altLang="zh-CN" sz="1800" dirty="0" smtClean="0"/>
              <a:t>BT=1.0</a:t>
            </a:r>
          </a:p>
          <a:p>
            <a:r>
              <a:rPr lang="en-US" altLang="zh-CN" sz="1800" dirty="0"/>
              <a:t>data rate</a:t>
            </a:r>
            <a:r>
              <a:rPr lang="en-US" altLang="zh-CN" sz="1800" dirty="0" smtClean="0"/>
              <a:t>: 50kbps</a:t>
            </a:r>
          </a:p>
          <a:p>
            <a:endParaRPr lang="zh-CN" altLang="en-US" dirty="0"/>
          </a:p>
        </p:txBody>
      </p:sp>
    </p:spTree>
    <p:extLst>
      <p:ext uri="{BB962C8B-B14F-4D97-AF65-F5344CB8AC3E}">
        <p14:creationId xmlns:p14="http://schemas.microsoft.com/office/powerpoint/2010/main" val="638748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ea typeface="宋体" charset="-122"/>
              </a:rPr>
              <a:t>Simulation in Gaussian Noise Environment </a:t>
            </a:r>
            <a:endParaRPr lang="zh-CN" altLang="en-US" dirty="0"/>
          </a:p>
        </p:txBody>
      </p:sp>
      <p:sp>
        <p:nvSpPr>
          <p:cNvPr id="4" name="页脚占位符 3"/>
          <p:cNvSpPr>
            <a:spLocks noGrp="1"/>
          </p:cNvSpPr>
          <p:nvPr>
            <p:ph type="ftr" sz="quarter" idx="11"/>
          </p:nvPr>
        </p:nvSpPr>
        <p:spPr/>
        <p:txBody>
          <a:bodyPr/>
          <a:lstStyle/>
          <a:p>
            <a:r>
              <a:rPr lang="en-US" altLang="zh-CN" dirty="0">
                <a:ea typeface="宋体" charset="-122"/>
              </a:rPr>
              <a:t>L. Li, Arthur </a:t>
            </a:r>
            <a:r>
              <a:rPr lang="en-US" altLang="zh-CN" dirty="0" err="1">
                <a:ea typeface="宋体" charset="-122"/>
              </a:rPr>
              <a:t>Astrin</a:t>
            </a:r>
            <a:r>
              <a:rPr lang="en-US" altLang="zh-CN" dirty="0">
                <a:ea typeface="宋体" charset="-122"/>
              </a:rPr>
              <a:t> </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8</a:t>
            </a:fld>
            <a:endParaRPr lang="en-US"/>
          </a:p>
        </p:txBody>
      </p:sp>
      <p:pic>
        <p:nvPicPr>
          <p:cNvPr id="6" name="内容占位符 5"/>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827584" y="3374216"/>
            <a:ext cx="3744416" cy="2664296"/>
          </a:xfrm>
          <a:prstGeom prst="rect">
            <a:avLst/>
          </a:prstGeom>
        </p:spPr>
      </p:pic>
      <p:pic>
        <p:nvPicPr>
          <p:cNvPr id="7" name="图片 6"/>
          <p:cNvPicPr/>
          <p:nvPr/>
        </p:nvPicPr>
        <p:blipFill>
          <a:blip r:embed="rId3">
            <a:extLst>
              <a:ext uri="{28A0092B-C50C-407E-A947-70E740481C1C}">
                <a14:useLocalDpi xmlns:a14="http://schemas.microsoft.com/office/drawing/2010/main" val="0"/>
              </a:ext>
            </a:extLst>
          </a:blip>
          <a:stretch>
            <a:fillRect/>
          </a:stretch>
        </p:blipFill>
        <p:spPr>
          <a:xfrm>
            <a:off x="4499992" y="3387603"/>
            <a:ext cx="3654638" cy="2664296"/>
          </a:xfrm>
          <a:prstGeom prst="rect">
            <a:avLst/>
          </a:prstGeom>
        </p:spPr>
      </p:pic>
      <p:sp>
        <p:nvSpPr>
          <p:cNvPr id="8" name="TextBox 7"/>
          <p:cNvSpPr txBox="1"/>
          <p:nvPr/>
        </p:nvSpPr>
        <p:spPr>
          <a:xfrm>
            <a:off x="827584" y="2089337"/>
            <a:ext cx="7128792" cy="1415772"/>
          </a:xfrm>
          <a:prstGeom prst="rect">
            <a:avLst/>
          </a:prstGeom>
          <a:noFill/>
        </p:spPr>
        <p:txBody>
          <a:bodyPr wrap="square" rtlCol="0">
            <a:spAutoFit/>
          </a:bodyPr>
          <a:lstStyle/>
          <a:p>
            <a:r>
              <a:rPr lang="en-US" altLang="zh-CN" sz="2000" b="1" dirty="0"/>
              <a:t>Common situation </a:t>
            </a:r>
            <a:r>
              <a:rPr lang="en-US" altLang="zh-CN" sz="2000" b="1" dirty="0" smtClean="0"/>
              <a:t>with FEC</a:t>
            </a:r>
            <a:endParaRPr lang="en-US" altLang="zh-CN" sz="2000" b="1" dirty="0"/>
          </a:p>
          <a:p>
            <a:r>
              <a:rPr lang="en-US" altLang="zh-CN" sz="1800" dirty="0"/>
              <a:t>modulation index=0.5</a:t>
            </a:r>
          </a:p>
          <a:p>
            <a:r>
              <a:rPr lang="en-US" altLang="zh-CN" sz="1800" dirty="0"/>
              <a:t>BT=1.0</a:t>
            </a:r>
          </a:p>
          <a:p>
            <a:r>
              <a:rPr lang="en-US" altLang="zh-CN" sz="1800" dirty="0" smtClean="0"/>
              <a:t>data rate</a:t>
            </a:r>
            <a:r>
              <a:rPr lang="en-US" altLang="zh-CN" sz="1800" dirty="0"/>
              <a:t>: 50kbps</a:t>
            </a:r>
          </a:p>
          <a:p>
            <a:endParaRPr lang="zh-CN" altLang="en-US" dirty="0"/>
          </a:p>
        </p:txBody>
      </p:sp>
    </p:spTree>
    <p:extLst>
      <p:ext uri="{BB962C8B-B14F-4D97-AF65-F5344CB8AC3E}">
        <p14:creationId xmlns:p14="http://schemas.microsoft.com/office/powerpoint/2010/main" val="15763518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20547</TotalTime>
  <Words>302</Words>
  <Application>Microsoft Office PowerPoint</Application>
  <PresentationFormat>On-screen Show (4:3)</PresentationFormat>
  <Paragraphs>82</Paragraphs>
  <Slides>8</Slides>
  <Notes>2</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Custom Design</vt:lpstr>
      <vt:lpstr>PowerPoint Presentation</vt:lpstr>
      <vt:lpstr>PowerPoint Presentation</vt:lpstr>
      <vt:lpstr>PHY-frame Format</vt:lpstr>
      <vt:lpstr>PHY-frame Generate Diagram (GFSK)</vt:lpstr>
      <vt:lpstr>TX Block Description (GFSK)</vt:lpstr>
      <vt:lpstr>Receiver Design</vt:lpstr>
      <vt:lpstr>Simulation in Gaussian Noise Environment </vt:lpstr>
      <vt:lpstr>Simulation in Gaussian Noise Environment </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Art</cp:lastModifiedBy>
  <cp:revision>1476</cp:revision>
  <cp:lastPrinted>1998-02-10T13:28:06Z</cp:lastPrinted>
  <dcterms:created xsi:type="dcterms:W3CDTF">1999-11-08T18:59:45Z</dcterms:created>
  <dcterms:modified xsi:type="dcterms:W3CDTF">2013-07-16T12:00:44Z</dcterms:modified>
  <cp:contentStatus>Final</cp:contentStatus>
</cp:coreProperties>
</file>