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71" r:id="rId4"/>
    <p:sldId id="273" r:id="rId5"/>
    <p:sldId id="274" r:id="rId6"/>
    <p:sldId id="275" r:id="rId7"/>
    <p:sldId id="276" r:id="rId8"/>
    <p:sldId id="278" r:id="rId9"/>
    <p:sldId id="256" r:id="rId10"/>
    <p:sldId id="279"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April 2013</a:t>
            </a:r>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&lt;#&gt;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April 2013</a:t>
            </a:r>
            <a:endParaRPr lang="en-US" altLang="ja-JP" dirty="0"/>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DF3F4172-E538-446E-867D-56FDB194A550}" type="slidenum">
              <a:rPr lang="en-US" altLang="ja-JP"/>
              <a:pPr/>
              <a:t>&lt;#&gt;</a:t>
            </a:fld>
            <a:endParaRPr lang="en-US" altLang="ja-JP" dirty="0"/>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7</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9</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&lt;#&gt;</a:t>
            </a:fld>
            <a:endParaRPr lang="en-US" altLang="ja-JP" dirty="0"/>
          </a:p>
        </p:txBody>
      </p:sp>
    </p:spTree>
    <p:extLst>
      <p:ext uri="{BB962C8B-B14F-4D97-AF65-F5344CB8AC3E}">
        <p14:creationId xmlns="" xmlns:p14="http://schemas.microsoft.com/office/powerpoint/2010/main" val="4285537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36B3A71F-4814-4FD0-B5BF-45F7AA6F4C8B}" type="slidenum">
              <a:rPr lang="en-US" altLang="ja-JP"/>
              <a:pPr/>
              <a:t>&lt;#&gt;</a:t>
            </a:fld>
            <a:endParaRPr lang="en-US" altLang="ja-JP" dirty="0"/>
          </a:p>
        </p:txBody>
      </p:sp>
    </p:spTree>
    <p:extLst>
      <p:ext uri="{BB962C8B-B14F-4D97-AF65-F5344CB8AC3E}">
        <p14:creationId xmlns="" xmlns:p14="http://schemas.microsoft.com/office/powerpoint/2010/main" val="27619700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17C47D4F-CAA3-4307-B0EF-8C4B3E0CF21D}" type="slidenum">
              <a:rPr lang="en-US" altLang="ja-JP"/>
              <a:pPr/>
              <a:t>&lt;#&gt;</a:t>
            </a:fld>
            <a:endParaRPr lang="en-US" altLang="ja-JP" dirty="0"/>
          </a:p>
        </p:txBody>
      </p:sp>
    </p:spTree>
    <p:extLst>
      <p:ext uri="{BB962C8B-B14F-4D97-AF65-F5344CB8AC3E}">
        <p14:creationId xmlns="" xmlns:p14="http://schemas.microsoft.com/office/powerpoint/2010/main" val="220056502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July 2013</a:t>
            </a:r>
            <a:endParaRPr lang="en-US" altLang="ja-JP" dirty="0"/>
          </a:p>
        </p:txBody>
      </p:sp>
    </p:spTree>
    <p:extLst>
      <p:ext uri="{BB962C8B-B14F-4D97-AF65-F5344CB8AC3E}">
        <p14:creationId xmlns="" xmlns:p14="http://schemas.microsoft.com/office/powerpoint/2010/main" val="163722690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8242A585-2600-43B1-ABC9-06D037E96BAE}" type="slidenum">
              <a:rPr lang="en-US" altLang="ja-JP"/>
              <a:pPr/>
              <a:t>&lt;#&gt;</a:t>
            </a:fld>
            <a:endParaRPr lang="en-US" altLang="ja-JP" dirty="0"/>
          </a:p>
        </p:txBody>
      </p:sp>
    </p:spTree>
    <p:extLst>
      <p:ext uri="{BB962C8B-B14F-4D97-AF65-F5344CB8AC3E}">
        <p14:creationId xmlns="" xmlns:p14="http://schemas.microsoft.com/office/powerpoint/2010/main" val="26344436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&lt;#&gt;</a:t>
            </a:fld>
            <a:endParaRPr lang="en-US" altLang="ja-JP" dirty="0"/>
          </a:p>
        </p:txBody>
      </p:sp>
    </p:spTree>
    <p:extLst>
      <p:ext uri="{BB962C8B-B14F-4D97-AF65-F5344CB8AC3E}">
        <p14:creationId xmlns=""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July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&lt;#&gt;</a:t>
            </a:fld>
            <a:endParaRPr lang="en-US" altLang="ja-JP" dirty="0"/>
          </a:p>
        </p:txBody>
      </p:sp>
    </p:spTree>
    <p:extLst>
      <p:ext uri="{BB962C8B-B14F-4D97-AF65-F5344CB8AC3E}">
        <p14:creationId xmlns=""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July 2013</a:t>
            </a:r>
            <a:endParaRPr lang="en-US" altLang="ja-JP" dirty="0"/>
          </a:p>
        </p:txBody>
      </p:sp>
      <p:sp>
        <p:nvSpPr>
          <p:cNvPr id="8" name="フッター プレースホルダー 7"/>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9" name="スライド番号プレースホルダー 8"/>
          <p:cNvSpPr>
            <a:spLocks noGrp="1"/>
          </p:cNvSpPr>
          <p:nvPr>
            <p:ph type="sldNum" sz="quarter" idx="12"/>
          </p:nvPr>
        </p:nvSpPr>
        <p:spPr/>
        <p:txBody>
          <a:bodyPr/>
          <a:lstStyle>
            <a:lvl1pPr>
              <a:defRPr/>
            </a:lvl1pPr>
          </a:lstStyle>
          <a:p>
            <a:r>
              <a:rPr lang="en-US" altLang="ja-JP" dirty="0"/>
              <a:t>Slide </a:t>
            </a:r>
            <a:fld id="{F345BDCD-0A82-43EF-9F50-431A9535906C}" type="slidenum">
              <a:rPr lang="en-US" altLang="ja-JP"/>
              <a:pPr/>
              <a:t>&lt;#&gt;</a:t>
            </a:fld>
            <a:endParaRPr lang="en-US" altLang="ja-JP" dirty="0"/>
          </a:p>
        </p:txBody>
      </p:sp>
    </p:spTree>
    <p:extLst>
      <p:ext uri="{BB962C8B-B14F-4D97-AF65-F5344CB8AC3E}">
        <p14:creationId xmlns="" xmlns:p14="http://schemas.microsoft.com/office/powerpoint/2010/main" val="6198729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July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 xmlns:p14="http://schemas.microsoft.com/office/powerpoint/2010/main" val="21810494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July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&lt;#&gt;</a:t>
            </a:fld>
            <a:endParaRPr lang="en-US" altLang="ja-JP" dirty="0"/>
          </a:p>
        </p:txBody>
      </p:sp>
    </p:spTree>
    <p:extLst>
      <p:ext uri="{BB962C8B-B14F-4D97-AF65-F5344CB8AC3E}">
        <p14:creationId xmlns="" xmlns:p14="http://schemas.microsoft.com/office/powerpoint/2010/main" val="25016208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July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DA055100-B070-402A-915F-F75138044036}" type="slidenum">
              <a:rPr lang="en-US" altLang="ja-JP"/>
              <a:pPr/>
              <a:t>&lt;#&gt;</a:t>
            </a:fld>
            <a:endParaRPr lang="en-US" altLang="ja-JP" dirty="0"/>
          </a:p>
        </p:txBody>
      </p:sp>
    </p:spTree>
    <p:extLst>
      <p:ext uri="{BB962C8B-B14F-4D97-AF65-F5344CB8AC3E}">
        <p14:creationId xmlns="" xmlns:p14="http://schemas.microsoft.com/office/powerpoint/2010/main" val="23915078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smtClean="0"/>
              <a:t>アイコンをクリックして図を追加</a:t>
            </a:r>
            <a:endParaRPr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July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86348C59-0566-4162-B54D-0A1849E52EE9}" type="slidenum">
              <a:rPr lang="en-US" altLang="ja-JP"/>
              <a:pPr/>
              <a:t>&lt;#&gt;</a:t>
            </a:fld>
            <a:endParaRPr lang="en-US" altLang="ja-JP" dirty="0"/>
          </a:p>
        </p:txBody>
      </p:sp>
    </p:spTree>
    <p:extLst>
      <p:ext uri="{BB962C8B-B14F-4D97-AF65-F5344CB8AC3E}">
        <p14:creationId xmlns="" xmlns:p14="http://schemas.microsoft.com/office/powerpoint/2010/main" val="42546584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July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802.15-13-0439-00-0sru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July 2013</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[IG SRU Opening Information for July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[16 July,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presentation is opening information for IG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Agenda items for the week (Cont’d)</a:t>
            </a:r>
            <a:endParaRPr kumimoji="1" lang="ja-JP" altLang="en-US" dirty="0"/>
          </a:p>
        </p:txBody>
      </p:sp>
      <p:sp>
        <p:nvSpPr>
          <p:cNvPr id="3" name="コンテンツ プレースホルダ 2"/>
          <p:cNvSpPr>
            <a:spLocks noGrp="1"/>
          </p:cNvSpPr>
          <p:nvPr>
            <p:ph idx="1"/>
          </p:nvPr>
        </p:nvSpPr>
        <p:spPr>
          <a:xfrm>
            <a:off x="251520" y="1981200"/>
            <a:ext cx="8640960" cy="4472136"/>
          </a:xfrm>
        </p:spPr>
        <p:txBody>
          <a:bodyPr/>
          <a:lstStyle/>
          <a:p>
            <a:r>
              <a:rPr lang="en-US" altLang="ja-JP" sz="2400" dirty="0" smtClean="0"/>
              <a:t>Presentations</a:t>
            </a:r>
          </a:p>
          <a:p>
            <a:pPr lvl="1"/>
            <a:r>
              <a:rPr lang="en-US" altLang="ja-JP" sz="2000" dirty="0">
                <a:cs typeface="Times New Roman" pitchFamily="18" charset="0"/>
              </a:rPr>
              <a:t>Establishing a Study Group for a Spectrum Resource Utilization (SRU) through Radio Resource Measurement and Management for </a:t>
            </a:r>
            <a:r>
              <a:rPr lang="en-US" altLang="ja-JP" sz="2000" dirty="0" smtClean="0">
                <a:cs typeface="Times New Roman" pitchFamily="18" charset="0"/>
              </a:rPr>
              <a:t>WPANs </a:t>
            </a:r>
            <a:r>
              <a:rPr lang="en-US" altLang="ja-JP" sz="2000" dirty="0" smtClean="0"/>
              <a:t>(15-13-0404r0)</a:t>
            </a:r>
          </a:p>
          <a:p>
            <a:pPr lvl="1"/>
            <a:r>
              <a:rPr lang="en-US" altLang="ja-JP" sz="2000" dirty="0">
                <a:ea typeface="ＭＳ Ｐゴシック" pitchFamily="50" charset="-128"/>
              </a:rPr>
              <a:t>Processing the work on the new measurement parameters for radio resource </a:t>
            </a:r>
            <a:r>
              <a:rPr lang="en-US" altLang="ja-JP" sz="2000" dirty="0" smtClean="0">
                <a:ea typeface="ＭＳ Ｐゴシック" pitchFamily="50" charset="-128"/>
              </a:rPr>
              <a:t>management</a:t>
            </a:r>
            <a:r>
              <a:rPr lang="en-US" altLang="ja-JP" sz="2000" dirty="0" smtClean="0"/>
              <a:t>(15-13-0400r0)</a:t>
            </a:r>
          </a:p>
          <a:p>
            <a:pPr lvl="1"/>
            <a:r>
              <a:rPr lang="en-US" altLang="ja-JP" sz="2000" dirty="0" smtClean="0"/>
              <a:t>Evaluation of Impact of Spectrum Sensing Duration (15-13-0438r0)</a:t>
            </a:r>
          </a:p>
          <a:p>
            <a:r>
              <a:rPr lang="en-US" altLang="ja-JP" sz="2400" dirty="0" smtClean="0"/>
              <a:t>Discussions</a:t>
            </a:r>
          </a:p>
          <a:p>
            <a:pPr lvl="1"/>
            <a:r>
              <a:rPr lang="en-US" altLang="ja-JP" sz="2000" dirty="0" smtClean="0"/>
              <a:t>Plan for September meeting</a:t>
            </a:r>
          </a:p>
          <a:p>
            <a:pPr lvl="1"/>
            <a:r>
              <a:rPr lang="en-US" altLang="ja-JP" sz="2000" dirty="0" smtClean="0"/>
              <a:t>AOB</a:t>
            </a:r>
          </a:p>
          <a:p>
            <a:pPr>
              <a:lnSpc>
                <a:spcPct val="80000"/>
              </a:lnSpc>
            </a:pPr>
            <a:r>
              <a:rPr lang="en-US" altLang="ja-JP" sz="2400" dirty="0" smtClean="0">
                <a:ea typeface="ＭＳ Ｐゴシック" pitchFamily="50" charset="-128"/>
              </a:rPr>
              <a:t>Report on progress to WG</a:t>
            </a:r>
          </a:p>
          <a:p>
            <a:pPr>
              <a:buNone/>
            </a:pPr>
            <a:endParaRPr kumimoji="1" lang="ja-JP" altLang="en-US" sz="3600" dirty="0"/>
          </a:p>
        </p:txBody>
      </p:sp>
      <p:sp>
        <p:nvSpPr>
          <p:cNvPr id="4" name="日付プレースホルダ 3"/>
          <p:cNvSpPr>
            <a:spLocks noGrp="1"/>
          </p:cNvSpPr>
          <p:nvPr>
            <p:ph type="dt" sz="half" idx="10"/>
          </p:nvPr>
        </p:nvSpPr>
        <p:spPr/>
        <p:txBody>
          <a:bodyPr/>
          <a:lstStyle/>
          <a:p>
            <a:r>
              <a:rPr lang="en-US" altLang="ja-JP" smtClean="0"/>
              <a:t>July 2013</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8242A585-2600-43B1-ABC9-06D037E96BAE}" type="slidenum">
              <a:rPr lang="en-US" altLang="ja-JP" smtClean="0"/>
              <a:pPr/>
              <a:t>10</a:t>
            </a:fld>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July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685800" y="2286000"/>
            <a:ext cx="7558608" cy="2223120"/>
          </a:xfrm>
        </p:spPr>
        <p:txBody>
          <a:bodyPr/>
          <a:lstStyle/>
          <a:p>
            <a:r>
              <a:rPr lang="en-US" altLang="ja-JP" b="1" dirty="0">
                <a:ea typeface="ＭＳ Ｐゴシック" pitchFamily="50" charset="-128"/>
              </a:rPr>
              <a:t>IEEE 802.15 IG 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Geneva, CHE</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July 16, </a:t>
            </a:r>
            <a:r>
              <a:rPr lang="en-US" altLang="ja-JP" dirty="0">
                <a:ea typeface="ＭＳ Ｐゴシック" pitchFamily="50" charset="-128"/>
              </a:rPr>
              <a:t>2013</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a:t>
            </a:r>
            <a:r>
              <a:rPr lang="en-US" altLang="ja-JP" sz="1800" u="sng" dirty="0" smtClean="0">
                <a:solidFill>
                  <a:schemeClr val="accent2"/>
                </a:solidFill>
                <a:ea typeface="ＭＳ Ｐゴシック" charset="-128"/>
                <a:hlinkClick r:id="rId2"/>
              </a:rPr>
              <a:t>http://standards.ieee.org/faqs/affiliationFAQ.html</a:t>
            </a:r>
            <a:endParaRPr lang="en-US" altLang="ja-JP" sz="1800" dirty="0" smtClean="0">
              <a:solidFill>
                <a:schemeClr val="accent2"/>
              </a:solidFill>
              <a:ea typeface="ＭＳ Ｐゴシック" charset="-128"/>
            </a:endParaRPr>
          </a:p>
          <a:p>
            <a:pPr lvl="1"/>
            <a:r>
              <a:rPr lang="en-US" altLang="ja-JP" sz="1800" dirty="0" smtClean="0">
                <a:ea typeface="ＭＳ Ｐゴシック" charset="-128"/>
              </a:rPr>
              <a:t>Anti-Trust FAQ - </a:t>
            </a:r>
            <a:r>
              <a:rPr lang="en-US" altLang="ja-JP" sz="1800" u="sng" dirty="0" smtClean="0">
                <a:ea typeface="ＭＳ Ｐゴシック" charset="-128"/>
                <a:hlinkClick r:id="rId3"/>
              </a:rPr>
              <a:t>http://standards.ieee.org/resources/antitrust-guidelines.pdf</a:t>
            </a:r>
            <a:endParaRPr lang="en-US" altLang="ja-JP" sz="1800" dirty="0" smtClean="0">
              <a:ea typeface="ＭＳ Ｐゴシック" charset="-128"/>
            </a:endParaRPr>
          </a:p>
          <a:p>
            <a:pPr lvl="1"/>
            <a:r>
              <a:rPr lang="en-US" altLang="ja-JP" sz="1800" dirty="0" smtClean="0">
                <a:ea typeface="ＭＳ Ｐゴシック" charset="-128"/>
              </a:rPr>
              <a:t>Ethics - </a:t>
            </a:r>
            <a:r>
              <a:rPr lang="en-US" altLang="ja-JP" sz="1800" u="sng" dirty="0" smtClean="0">
                <a:ea typeface="ＭＳ Ｐゴシック" charset="-128"/>
                <a:hlinkClick r:id="rId4"/>
              </a:rPr>
              <a:t>http://www.ieee.org/portal/cms_docs/about/CoE_poster.pdf</a:t>
            </a:r>
            <a:endParaRPr lang="en-US" altLang="ja-JP" sz="1800" dirty="0" smtClean="0">
              <a:ea typeface="ＭＳ Ｐゴシック" charset="-128"/>
            </a:endParaRP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July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3</a:t>
            </a:fld>
            <a:endParaRPr lang="en-US" altLang="ja-JP" dirty="0"/>
          </a:p>
        </p:txBody>
      </p:sp>
    </p:spTree>
    <p:extLst>
      <p:ext uri="{BB962C8B-B14F-4D97-AF65-F5344CB8AC3E}">
        <p14:creationId xmlns="" xmlns:p14="http://schemas.microsoft.com/office/powerpoint/2010/main" val="1734309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July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7" name="Rectangle 1026"/>
          <p:cNvSpPr txBox="1">
            <a:spLocks noChangeArrowheads="1"/>
          </p:cNvSpPr>
          <p:nvPr/>
        </p:nvSpPr>
        <p:spPr>
          <a:xfrm>
            <a:off x="304800" y="502568"/>
            <a:ext cx="883920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 xmlns:p14="http://schemas.microsoft.com/office/powerpoint/2010/main" val="58726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July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5</a:t>
            </a:fld>
            <a:endParaRPr lang="en-US" altLang="ja-JP" dirty="0"/>
          </a:p>
        </p:txBody>
      </p:sp>
      <p:sp>
        <p:nvSpPr>
          <p:cNvPr id="5" name="Rectangle 2"/>
          <p:cNvSpPr txBox="1">
            <a:spLocks noChangeArrowheads="1"/>
          </p:cNvSpPr>
          <p:nvPr/>
        </p:nvSpPr>
        <p:spPr>
          <a:xfrm>
            <a:off x="685800" y="557808"/>
            <a:ext cx="7772400" cy="11430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u="sng" kern="0" dirty="0" smtClean="0"/>
              <a:t>Patent Related Links</a:t>
            </a:r>
            <a:endParaRPr lang="en-US" altLang="ja-JP" u="sng" kern="0" dirty="0" smtClean="0">
              <a:ea typeface="ＭＳ Ｐゴシック" charset="-128"/>
            </a:endParaRPr>
          </a:p>
        </p:txBody>
      </p:sp>
      <p:sp>
        <p:nvSpPr>
          <p:cNvPr id="6" name="Rectangle 3"/>
          <p:cNvSpPr txBox="1">
            <a:spLocks noChangeArrowheads="1"/>
          </p:cNvSpPr>
          <p:nvPr/>
        </p:nvSpPr>
        <p:spPr>
          <a:xfrm>
            <a:off x="0" y="1295400"/>
            <a:ext cx="899160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 xmlns:p14="http://schemas.microsoft.com/office/powerpoint/2010/main" val="505958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tLang="ja-JP" dirty="0" smtClean="0">
                <a:ea typeface="ＭＳ Ｐゴシック" charset="-128"/>
              </a:rPr>
              <a:t>Call for Potentially Essential Patents</a:t>
            </a:r>
          </a:p>
        </p:txBody>
      </p:sp>
      <p:sp>
        <p:nvSpPr>
          <p:cNvPr id="6147" name="Rectangle 1027"/>
          <p:cNvSpPr>
            <a:spLocks noGrp="1" noChangeArrowheads="1"/>
          </p:cNvSpPr>
          <p:nvPr>
            <p:ph type="body" idx="4294967295"/>
          </p:nvPr>
        </p:nvSpPr>
        <p:spPr>
          <a:xfrm>
            <a:off x="0" y="1981200"/>
            <a:ext cx="7772400" cy="4114800"/>
          </a:xfrm>
        </p:spPr>
        <p:txBody>
          <a:bodyPr/>
          <a:lstStyle/>
          <a:p>
            <a:r>
              <a:rPr lang="en-US" altLang="ja-JP" sz="280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2000" dirty="0" smtClean="0">
                <a:ea typeface="ＭＳ Ｐゴシック" charset="-128"/>
              </a:rPr>
              <a:t>Either speak up now or</a:t>
            </a:r>
          </a:p>
          <a:p>
            <a:pPr lvl="1"/>
            <a:r>
              <a:rPr lang="en-US" altLang="ja-JP" sz="2000" dirty="0" smtClean="0">
                <a:ea typeface="ＭＳ Ｐゴシック" charset="-128"/>
              </a:rPr>
              <a:t>Provide the chair of this group with the identity of the holder(s) of any and all such claims as soon as possible or</a:t>
            </a:r>
          </a:p>
          <a:p>
            <a:pPr lvl="1"/>
            <a:r>
              <a:rPr lang="en-US" altLang="ja-JP" sz="2000" dirty="0" smtClean="0">
                <a:ea typeface="ＭＳ Ｐゴシック" charset="-128"/>
              </a:rPr>
              <a:t>Cause an LOA to be submitted</a:t>
            </a:r>
          </a:p>
        </p:txBody>
      </p:sp>
      <p:sp>
        <p:nvSpPr>
          <p:cNvPr id="6148"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2" name="日付プレースホルダー 1"/>
          <p:cNvSpPr>
            <a:spLocks noGrp="1"/>
          </p:cNvSpPr>
          <p:nvPr>
            <p:ph type="dt" sz="half" idx="10"/>
          </p:nvPr>
        </p:nvSpPr>
        <p:spPr/>
        <p:txBody>
          <a:bodyPr/>
          <a:lstStyle/>
          <a:p>
            <a:r>
              <a:rPr lang="en-US" altLang="ja-JP" smtClean="0"/>
              <a:t>July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F80C6039-A5FA-4F5B-9853-58798A63706D}" type="slidenum">
              <a:rPr lang="en-US" altLang="ja-JP" smtClean="0"/>
              <a:pPr/>
              <a:t>6</a:t>
            </a:fld>
            <a:endParaRPr lang="en-US" altLang="ja-JP" dirty="0"/>
          </a:p>
        </p:txBody>
      </p:sp>
    </p:spTree>
    <p:extLst>
      <p:ext uri="{BB962C8B-B14F-4D97-AF65-F5344CB8AC3E}">
        <p14:creationId xmlns="" xmlns:p14="http://schemas.microsoft.com/office/powerpoint/2010/main" val="803867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dirty="0">
              <a:solidFill>
                <a:srgbClr val="000099"/>
              </a:solidFill>
              <a:latin typeface="Helvetica" pitchFamily="34" charset="0"/>
            </a:endParaRPr>
          </a:p>
        </p:txBody>
      </p:sp>
      <p:sp>
        <p:nvSpPr>
          <p:cNvPr id="7172" name="Rectangle 4"/>
          <p:cNvSpPr>
            <a:spLocks noChangeArrowheads="1"/>
          </p:cNvSpPr>
          <p:nvPr/>
        </p:nvSpPr>
        <p:spPr bwMode="auto">
          <a:xfrm>
            <a:off x="533400" y="1271736"/>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sz="1200"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See </a:t>
            </a:r>
            <a:r>
              <a:rPr lang="en-US" altLang="ja-JP" sz="1200" b="1" i="1" dirty="0">
                <a:solidFill>
                  <a:srgbClr val="000099"/>
                </a:solidFill>
                <a:latin typeface="Arial" charset="0"/>
                <a:ea typeface="ＭＳ Ｐゴシック" charset="-128"/>
              </a:rPr>
              <a:t>IEEE-SA Standards Board Operations Manual</a:t>
            </a:r>
            <a:r>
              <a:rPr lang="en-US" altLang="ja-JP" sz="1200" b="1" dirty="0">
                <a:solidFill>
                  <a:srgbClr val="000099"/>
                </a:solidFill>
                <a:latin typeface="Arial" charset="0"/>
                <a:ea typeface="ＭＳ Ｐゴシック" charset="-128"/>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altLang="ja-JP" sz="1200"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July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Tree>
    <p:extLst>
      <p:ext uri="{BB962C8B-B14F-4D97-AF65-F5344CB8AC3E}">
        <p14:creationId xmlns="" xmlns:p14="http://schemas.microsoft.com/office/powerpoint/2010/main" val="139940451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a:t>IG SRU </a:t>
            </a:r>
            <a:r>
              <a:rPr lang="en-US" altLang="ja-JP" dirty="0" smtClean="0"/>
              <a:t>Sessions</a:t>
            </a:r>
            <a:endParaRPr kumimoji="1" lang="ja-JP" altLang="en-US" dirty="0"/>
          </a:p>
        </p:txBody>
      </p:sp>
      <p:sp>
        <p:nvSpPr>
          <p:cNvPr id="9" name="コンテンツ プレースホルダー 8"/>
          <p:cNvSpPr>
            <a:spLocks noGrp="1"/>
          </p:cNvSpPr>
          <p:nvPr>
            <p:ph idx="1"/>
          </p:nvPr>
        </p:nvSpPr>
        <p:spPr>
          <a:xfrm>
            <a:off x="685800" y="1981200"/>
            <a:ext cx="7772400" cy="2059868"/>
          </a:xfrm>
        </p:spPr>
        <p:txBody>
          <a:bodyPr/>
          <a:lstStyle/>
          <a:p>
            <a:r>
              <a:rPr lang="en-US" altLang="ja-JP" sz="2000" dirty="0"/>
              <a:t>The IG SRU </a:t>
            </a:r>
            <a:r>
              <a:rPr lang="en-US" altLang="ja-JP" sz="2000" dirty="0" smtClean="0"/>
              <a:t>meeting is held </a:t>
            </a:r>
            <a:r>
              <a:rPr lang="en-US" altLang="ja-JP" sz="2000" dirty="0"/>
              <a:t>every plenary meeting.</a:t>
            </a:r>
          </a:p>
          <a:p>
            <a:r>
              <a:rPr lang="en-US" altLang="ja-JP" sz="2000" dirty="0" smtClean="0"/>
              <a:t>1</a:t>
            </a:r>
            <a:r>
              <a:rPr lang="en-US" altLang="ja-JP" sz="2000" baseline="30000" dirty="0" smtClean="0"/>
              <a:t>st</a:t>
            </a:r>
            <a:r>
              <a:rPr lang="en-US" altLang="ja-JP" sz="2000" dirty="0" smtClean="0"/>
              <a:t> version of technical document of IG SRU released March 2012 (1</a:t>
            </a:r>
            <a:r>
              <a:rPr lang="en-GB" altLang="ja-JP" sz="2000" dirty="0" smtClean="0"/>
              <a:t>2-0184-00</a:t>
            </a:r>
            <a:r>
              <a:rPr lang="en-US" altLang="ja-JP" sz="2000" dirty="0" smtClean="0"/>
              <a:t>).</a:t>
            </a:r>
            <a:endParaRPr lang="en-US" altLang="ja-JP" sz="2000" dirty="0"/>
          </a:p>
          <a:p>
            <a:endParaRPr kumimoji="1" lang="ja-JP" altLang="en-US" sz="2800" dirty="0"/>
          </a:p>
        </p:txBody>
      </p:sp>
      <p:sp>
        <p:nvSpPr>
          <p:cNvPr id="4" name="日付プレースホルダー 3"/>
          <p:cNvSpPr>
            <a:spLocks noGrp="1"/>
          </p:cNvSpPr>
          <p:nvPr>
            <p:ph type="dt" sz="half" idx="10"/>
          </p:nvPr>
        </p:nvSpPr>
        <p:spPr/>
        <p:txBody>
          <a:bodyPr/>
          <a:lstStyle/>
          <a:p>
            <a:r>
              <a:rPr lang="en-US" altLang="ja-JP" smtClean="0"/>
              <a:t>July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BBC3A54B-52B6-4F6E-9212-922EF83326FB}" type="slidenum">
              <a:rPr lang="en-US" altLang="ja-JP" smtClean="0"/>
              <a:pPr/>
              <a:t>8</a:t>
            </a:fld>
            <a:endParaRPr lang="en-US" altLang="ja-JP" dirty="0"/>
          </a:p>
        </p:txBody>
      </p:sp>
      <p:graphicFrame>
        <p:nvGraphicFramePr>
          <p:cNvPr id="10" name="コンテンツ プレースホルダ 6"/>
          <p:cNvGraphicFramePr>
            <a:graphicFrameLocks noGrp="1"/>
          </p:cNvGraphicFramePr>
          <p:nvPr>
            <p:extLst>
              <p:ext uri="{D42A27DB-BD31-4B8C-83A1-F6EECF244321}">
                <p14:modId xmlns="" xmlns:p14="http://schemas.microsoft.com/office/powerpoint/2010/main" val="3649584832"/>
              </p:ext>
            </p:extLst>
          </p:nvPr>
        </p:nvGraphicFramePr>
        <p:xfrm>
          <a:off x="540581" y="3068955"/>
          <a:ext cx="8135875" cy="3384381"/>
        </p:xfrm>
        <a:graphic>
          <a:graphicData uri="http://schemas.openxmlformats.org/drawingml/2006/table">
            <a:tbl>
              <a:tblPr/>
              <a:tblGrid>
                <a:gridCol w="576000"/>
                <a:gridCol w="1008000"/>
                <a:gridCol w="1439863"/>
                <a:gridCol w="1332000"/>
                <a:gridCol w="1332000"/>
                <a:gridCol w="1332000"/>
                <a:gridCol w="1116012"/>
              </a:tblGrid>
              <a:tr h="437971">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000000"/>
                          </a:solidFill>
                          <a:effectLst/>
                          <a:latin typeface="Arial" charset="0"/>
                          <a:ea typeface="ＭＳ Ｐゴシック" charset="-128"/>
                        </a:rPr>
                        <a:t>Year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000000"/>
                          </a:solidFill>
                          <a:effectLst/>
                          <a:latin typeface="Arial" charset="0"/>
                          <a:ea typeface="ＭＳ Ｐゴシック" charset="-128"/>
                        </a:rPr>
                        <a:t>Month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000000"/>
                          </a:solidFill>
                          <a:effectLst/>
                          <a:latin typeface="Arial" charset="0"/>
                          <a:ea typeface="ＭＳ Ｐゴシック" charset="-128"/>
                        </a:rPr>
                        <a:t>Venue</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000000"/>
                          </a:solidFill>
                          <a:effectLst/>
                          <a:latin typeface="Arial" charset="0"/>
                          <a:ea typeface="ＭＳ Ｐゴシック" charset="-128"/>
                        </a:rPr>
                        <a:t>Agenda</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000000"/>
                          </a:solidFill>
                          <a:effectLst/>
                          <a:latin typeface="Arial" charset="0"/>
                          <a:ea typeface="ＭＳ Ｐゴシック" charset="-128"/>
                        </a:rPr>
                        <a:t>Closing Report</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000000"/>
                          </a:solidFill>
                          <a:effectLst/>
                          <a:latin typeface="Arial" charset="0"/>
                          <a:ea typeface="ＭＳ Ｐゴシック" charset="-128"/>
                        </a:rPr>
                        <a:t>Minutes</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000000"/>
                          </a:solidFill>
                          <a:effectLst/>
                          <a:latin typeface="Arial" charset="0"/>
                          <a:ea typeface="ＭＳ Ｐゴシック" charset="-128"/>
                        </a:rPr>
                        <a:t>Number of participant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9464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2010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November</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Dallas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15-10-0839-01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15-10-0924-01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15-10-0934-00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94641">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2011</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March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Singapore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15-11-0159-01</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15-11-0298-00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15-11-0440-00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8</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94641">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July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San Francisco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15-11-0456-00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15-11-0552-00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15-11-755-00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11</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94641">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November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Atlanta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15-11-0757-01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15-11-0830-00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15-12-0106-00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13</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94641">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2012</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March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Waikoloa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15-12-0107-00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15-12-0191-00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15-12-0197-00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4</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94641">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July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San Diego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15-12-0326-01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15-12-0425-00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15-12-0440-00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11</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94641">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November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San Antonio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15-12-0595-01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15-12-0628-01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15-12-0659-01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9</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94641">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2013</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January</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Vancouver</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15-12-0681-02</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15-13-0078-00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15-13-0093-00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94641">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March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Orlando</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15-13-105-01</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15-13-0225-00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15-13-0305-00</a:t>
                      </a:r>
                      <a:endParaRPr kumimoji="1" lang="ja-JP" altLang="en-US" sz="1400" b="0" i="0" u="none" strike="noStrike" cap="none" normalizeH="0" baseline="0" dirty="0" smtClean="0">
                        <a:ln>
                          <a:noFill/>
                        </a:ln>
                        <a:solidFill>
                          <a:srgbClr val="000000"/>
                        </a:solidFill>
                        <a:effectLst/>
                        <a:latin typeface="Arial" charset="0"/>
                        <a:ea typeface="ＭＳ Ｐゴシック" charset="-128"/>
                      </a:endParaRP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12</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94641">
                <a:tc vMerge="1">
                  <a:txBody>
                    <a:bodyPr/>
                    <a:lstStyle/>
                    <a:p>
                      <a:pPr marL="0" marR="0" lvl="0" indent="0" algn="r" defTabSz="914400" rtl="0" eaLnBrk="1" fontAlgn="ctr"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Arial" charset="0"/>
                        <a:ea typeface="ＭＳ Ｐゴシック" charset="-128"/>
                      </a:endParaRP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May</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Waikoloa</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15-13-260-01</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15-13-0318-00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15-13-0344-00</a:t>
                      </a:r>
                      <a:endParaRPr kumimoji="1" lang="ja-JP" altLang="en-US" sz="1400" b="0" i="0" u="none" strike="noStrike" cap="none" normalizeH="0" baseline="0" dirty="0" smtClean="0">
                        <a:ln>
                          <a:noFill/>
                        </a:ln>
                        <a:solidFill>
                          <a:srgbClr val="000000"/>
                        </a:solidFill>
                        <a:effectLst/>
                        <a:latin typeface="Arial" charset="0"/>
                        <a:ea typeface="ＭＳ Ｐゴシック" charset="-128"/>
                      </a:endParaRP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9</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937835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July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9</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smtClean="0"/>
              <a:t>Agenda items for the week</a:t>
            </a:r>
            <a:endParaRPr lang="ja-JP" altLang="ja-JP" sz="3200" dirty="0"/>
          </a:p>
        </p:txBody>
      </p:sp>
      <p:sp>
        <p:nvSpPr>
          <p:cNvPr id="4099" name="Rectangle 3"/>
          <p:cNvSpPr>
            <a:spLocks noGrp="1" noChangeArrowheads="1"/>
          </p:cNvSpPr>
          <p:nvPr>
            <p:ph type="body" idx="1"/>
          </p:nvPr>
        </p:nvSpPr>
        <p:spPr>
          <a:xfrm>
            <a:off x="251520" y="1837184"/>
            <a:ext cx="8640960" cy="4400128"/>
          </a:xfrm>
          <a:ln/>
        </p:spPr>
        <p:txBody>
          <a:bodyPr/>
          <a:lstStyle/>
          <a:p>
            <a:r>
              <a:rPr lang="en-US" altLang="ja-JP" sz="2400" dirty="0" smtClean="0"/>
              <a:t>IG SRU meeting call to order</a:t>
            </a:r>
          </a:p>
          <a:p>
            <a:r>
              <a:rPr lang="en-US" altLang="ja-JP" sz="2400" dirty="0" smtClean="0"/>
              <a:t>Call for essential patents and policies &amp; procedures reminder </a:t>
            </a:r>
          </a:p>
          <a:p>
            <a:r>
              <a:rPr lang="en-US" altLang="ja-JP" sz="2400" dirty="0" smtClean="0"/>
              <a:t>Approve meeting minutes</a:t>
            </a:r>
          </a:p>
          <a:p>
            <a:pPr lvl="1"/>
            <a:r>
              <a:rPr lang="de-DE" altLang="ja-JP" sz="1800" dirty="0"/>
              <a:t>IG SRU May 2013 </a:t>
            </a:r>
            <a:r>
              <a:rPr lang="de-DE" altLang="ja-JP" sz="1800" dirty="0" smtClean="0"/>
              <a:t>Minutes </a:t>
            </a:r>
            <a:r>
              <a:rPr lang="en-US" altLang="ja-JP" sz="1800" dirty="0" smtClean="0"/>
              <a:t>(15-13-0344r0)</a:t>
            </a:r>
          </a:p>
          <a:p>
            <a:pPr lvl="1"/>
            <a:r>
              <a:rPr lang="de-DE" altLang="ja-JP" sz="1800" dirty="0" smtClean="0"/>
              <a:t>IG SRU June-July Teleconference Minutes </a:t>
            </a:r>
            <a:r>
              <a:rPr lang="en-US" altLang="ja-JP" sz="1800" dirty="0" smtClean="0"/>
              <a:t>(15-13-0351r1)</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847</TotalTime>
  <Words>909</Words>
  <Application>Microsoft Office PowerPoint</Application>
  <PresentationFormat>画面に合わせる (4:3)</PresentationFormat>
  <Paragraphs>188</Paragraphs>
  <Slides>10</Slides>
  <Notes>2</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スライド 1</vt:lpstr>
      <vt:lpstr>IEEE 802.15 IG SRU   Opening Information  Geneva, CHE July 16, 2013</vt:lpstr>
      <vt:lpstr>Administrative Items</vt:lpstr>
      <vt:lpstr>スライド 4</vt:lpstr>
      <vt:lpstr>スライド 5</vt:lpstr>
      <vt:lpstr>Call for Potentially Essential Patents</vt:lpstr>
      <vt:lpstr>Other Guidelines for IEEE WG Meetings</vt:lpstr>
      <vt:lpstr>IG SRU Sessions</vt:lpstr>
      <vt:lpstr>Agenda items for the week</vt:lpstr>
      <vt:lpstr>Agenda items for the week (Cont’d)</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kitazawa</cp:lastModifiedBy>
  <cp:revision>24</cp:revision>
  <cp:lastPrinted>2013-04-17T07:57:49Z</cp:lastPrinted>
  <dcterms:created xsi:type="dcterms:W3CDTF">2013-04-16T01:38:08Z</dcterms:created>
  <dcterms:modified xsi:type="dcterms:W3CDTF">2013-07-16T10:24:14Z</dcterms:modified>
</cp:coreProperties>
</file>