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56" r:id="rId4"/>
    <p:sldId id="260" r:id="rId5"/>
    <p:sldId id="267" r:id="rId6"/>
    <p:sldId id="268" r:id="rId7"/>
    <p:sldId id="261" r:id="rId8"/>
    <p:sldId id="262" r:id="rId9"/>
    <p:sldId id="263" r:id="rId10"/>
    <p:sldId id="269" r:id="rId11"/>
    <p:sldId id="264" r:id="rId12"/>
    <p:sldId id="265"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75" d="100"/>
          <a:sy n="75" d="100"/>
        </p:scale>
        <p:origin x="-276" y="66"/>
      </p:cViewPr>
      <p:guideLst>
        <p:guide orient="horz" pos="2160"/>
        <p:guide pos="2880"/>
      </p:guideLst>
    </p:cSldViewPr>
  </p:slideViewPr>
  <p:notesTextViewPr>
    <p:cViewPr>
      <p:scale>
        <a:sx n="1" d="1"/>
        <a:sy n="1" d="1"/>
      </p:scale>
      <p:origin x="0" y="0"/>
    </p:cViewPr>
  </p:notesTextViewPr>
  <p:notesViewPr>
    <p:cSldViewPr showGuides="1">
      <p:cViewPr varScale="1">
        <p:scale>
          <a:sx n="48" d="100"/>
          <a:sy n="48" d="100"/>
        </p:scale>
        <p:origin x="-1920" y="-96"/>
      </p:cViewPr>
      <p:guideLst>
        <p:guide orient="horz" pos="3224"/>
        <p:guide pos="22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1" y="199841"/>
            <a:ext cx="2758130"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74522">
              <a:defRPr sz="1500" b="1"/>
            </a:lvl1pPr>
          </a:lstStyle>
          <a:p>
            <a:r>
              <a:rPr lang="en-US" altLang="ja-JP"/>
              <a:t>doc.: IEEE 802.15-&lt;doc#&gt;</a:t>
            </a:r>
          </a:p>
        </p:txBody>
      </p:sp>
      <p:sp>
        <p:nvSpPr>
          <p:cNvPr id="3075" name="Rectangle 3"/>
          <p:cNvSpPr>
            <a:spLocks noGrp="1" noChangeArrowheads="1"/>
          </p:cNvSpPr>
          <p:nvPr>
            <p:ph type="dt" sz="quarter" idx="1"/>
          </p:nvPr>
        </p:nvSpPr>
        <p:spPr bwMode="auto">
          <a:xfrm>
            <a:off x="711881" y="199841"/>
            <a:ext cx="2364809"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74522">
              <a:defRPr sz="1500" b="1"/>
            </a:lvl1pPr>
          </a:lstStyle>
          <a:p>
            <a:r>
              <a:rPr lang="en-US" altLang="ja-JP"/>
              <a:t>&lt;month year&gt;</a:t>
            </a:r>
          </a:p>
        </p:txBody>
      </p:sp>
      <p:sp>
        <p:nvSpPr>
          <p:cNvPr id="3076" name="Rectangle 4"/>
          <p:cNvSpPr>
            <a:spLocks noGrp="1" noChangeArrowheads="1"/>
          </p:cNvSpPr>
          <p:nvPr>
            <p:ph type="ftr" sz="quarter" idx="2"/>
          </p:nvPr>
        </p:nvSpPr>
        <p:spPr bwMode="auto">
          <a:xfrm>
            <a:off x="4259906" y="9905481"/>
            <a:ext cx="2208779" cy="1596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74522">
              <a:defRPr sz="1000"/>
            </a:lvl1pPr>
          </a:lstStyle>
          <a:p>
            <a:r>
              <a:rPr lang="en-US" altLang="ja-JP" smtClean="0"/>
              <a:t>Shoichi Kitazawa, (ATR)</a:t>
            </a:r>
            <a:endParaRPr lang="en-US" altLang="ja-JP"/>
          </a:p>
        </p:txBody>
      </p:sp>
      <p:sp>
        <p:nvSpPr>
          <p:cNvPr id="3077" name="Rectangle 5"/>
          <p:cNvSpPr>
            <a:spLocks noGrp="1" noChangeArrowheads="1"/>
          </p:cNvSpPr>
          <p:nvPr>
            <p:ph type="sldNum" sz="quarter" idx="3"/>
          </p:nvPr>
        </p:nvSpPr>
        <p:spPr bwMode="auto">
          <a:xfrm>
            <a:off x="2761382" y="9905481"/>
            <a:ext cx="1418884" cy="1596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74522">
              <a:defRPr sz="1000"/>
            </a:lvl1pPr>
          </a:lstStyle>
          <a:p>
            <a:r>
              <a:rPr lang="en-US" altLang="ja-JP"/>
              <a:t>Page </a:t>
            </a:r>
            <a:fld id="{58EF1CD0-82D7-4897-A456-89FE940C24B6}" type="slidenum">
              <a:rPr lang="en-US" altLang="ja-JP"/>
              <a:pPr/>
              <a:t>&lt;#&gt;</a:t>
            </a:fld>
            <a:endParaRPr lang="en-US" altLang="ja-JP"/>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5463" tIns="47732" rIns="95463" bIns="47732" anchor="ctr"/>
          <a:lstStyle/>
          <a:p>
            <a:endParaRPr lang="ja-JP" altLang="en-US"/>
          </a:p>
        </p:txBody>
      </p:sp>
      <p:sp>
        <p:nvSpPr>
          <p:cNvPr id="3079" name="Rectangle 7"/>
          <p:cNvSpPr>
            <a:spLocks noChangeArrowheads="1"/>
          </p:cNvSpPr>
          <p:nvPr/>
        </p:nvSpPr>
        <p:spPr bwMode="auto">
          <a:xfrm>
            <a:off x="710256" y="9905482"/>
            <a:ext cx="728133"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defTabSz="974522"/>
            <a:r>
              <a:rPr lang="en-US" altLang="ja-JP"/>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5463" tIns="47732" rIns="95463" bIns="47732" anchor="ctr"/>
          <a:lstStyle/>
          <a:p>
            <a:endParaRPr lang="ja-JP" altLang="en-US"/>
          </a:p>
        </p:txBody>
      </p:sp>
    </p:spTree>
    <p:extLst>
      <p:ext uri="{BB962C8B-B14F-4D97-AF65-F5344CB8AC3E}">
        <p14:creationId xmlns:p14="http://schemas.microsoft.com/office/powerpoint/2010/main" xmlns="" val="37214653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1" y="112306"/>
            <a:ext cx="288165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74522">
              <a:defRPr sz="1500" b="1"/>
            </a:lvl1pPr>
          </a:lstStyle>
          <a:p>
            <a:r>
              <a:rPr lang="en-US" altLang="ja-JP"/>
              <a:t>doc.: IEEE 802.15-&lt;doc#&gt;</a:t>
            </a:r>
          </a:p>
        </p:txBody>
      </p:sp>
      <p:sp>
        <p:nvSpPr>
          <p:cNvPr id="2051" name="Rectangle 3"/>
          <p:cNvSpPr>
            <a:spLocks noGrp="1" noChangeArrowheads="1"/>
          </p:cNvSpPr>
          <p:nvPr>
            <p:ph type="dt" idx="1"/>
          </p:nvPr>
        </p:nvSpPr>
        <p:spPr bwMode="auto">
          <a:xfrm>
            <a:off x="669623" y="112306"/>
            <a:ext cx="2802013" cy="230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74522">
              <a:defRPr sz="15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45924" y="4861704"/>
            <a:ext cx="5207453" cy="460610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7783" tIns="48064" rIns="97783" bIns="48064"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861707" y="9908983"/>
            <a:ext cx="2569596" cy="19155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77317" lvl="4" algn="r" defTabSz="974522">
              <a:defRPr/>
            </a:lvl5pPr>
          </a:lstStyle>
          <a:p>
            <a:pPr lvl="4"/>
            <a:r>
              <a:rPr lang="en-US" altLang="ja-JP" smtClean="0"/>
              <a:t>Shoichi Kitazawa, (ATR)</a:t>
            </a:r>
            <a:endParaRPr lang="en-US" altLang="ja-JP"/>
          </a:p>
        </p:txBody>
      </p:sp>
      <p:sp>
        <p:nvSpPr>
          <p:cNvPr id="2055" name="Rectangle 7"/>
          <p:cNvSpPr>
            <a:spLocks noGrp="1" noChangeArrowheads="1"/>
          </p:cNvSpPr>
          <p:nvPr>
            <p:ph type="sldNum" sz="quarter" idx="5"/>
          </p:nvPr>
        </p:nvSpPr>
        <p:spPr bwMode="auto">
          <a:xfrm>
            <a:off x="3003550" y="9908983"/>
            <a:ext cx="820776" cy="19155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74522">
              <a:defRPr/>
            </a:lvl1pPr>
          </a:lstStyle>
          <a:p>
            <a:r>
              <a:rPr lang="en-US" altLang="ja-JP"/>
              <a:t>Page </a:t>
            </a:r>
            <a:fld id="{1136178D-0802-4F49-8ACE-FA2344DD915E}" type="slidenum">
              <a:rPr lang="en-US" altLang="ja-JP"/>
              <a:pPr/>
              <a:t>&lt;#&gt;</a:t>
            </a:fld>
            <a:endParaRPr lang="en-US" altLang="ja-JP"/>
          </a:p>
        </p:txBody>
      </p:sp>
      <p:sp>
        <p:nvSpPr>
          <p:cNvPr id="2056" name="Rectangle 8"/>
          <p:cNvSpPr>
            <a:spLocks noChangeArrowheads="1"/>
          </p:cNvSpPr>
          <p:nvPr/>
        </p:nvSpPr>
        <p:spPr bwMode="auto">
          <a:xfrm>
            <a:off x="741136" y="9908983"/>
            <a:ext cx="728133"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5463" tIns="47732" rIns="95463" bIns="47732" anchor="ctr"/>
          <a:lstStyle/>
          <a:p>
            <a:endParaRPr lang="ja-JP" altLang="en-US"/>
          </a:p>
        </p:txBody>
      </p:sp>
      <p:sp>
        <p:nvSpPr>
          <p:cNvPr id="2058" name="Line 10"/>
          <p:cNvSpPr>
            <a:spLocks noChangeShapeType="1"/>
          </p:cNvSpPr>
          <p:nvPr/>
        </p:nvSpPr>
        <p:spPr bwMode="auto">
          <a:xfrm>
            <a:off x="663122" y="327382"/>
            <a:ext cx="577305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95463" tIns="47732" rIns="95463" bIns="47732" anchor="ctr"/>
          <a:lstStyle/>
          <a:p>
            <a:endParaRPr lang="ja-JP" altLang="en-US"/>
          </a:p>
        </p:txBody>
      </p:sp>
    </p:spTree>
    <p:extLst>
      <p:ext uri="{BB962C8B-B14F-4D97-AF65-F5344CB8AC3E}">
        <p14:creationId xmlns:p14="http://schemas.microsoft.com/office/powerpoint/2010/main" xmlns="" val="31708208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smtClean="0"/>
              <a:t>Shoichi Kitazawa, (ATR)</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1EFB0944-7E85-4612-A40B-3B059F1D11BE}"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000125" y="774700"/>
            <a:ext cx="5099050" cy="38242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0125" y="774700"/>
            <a:ext cx="5099050" cy="38242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Shoichi Kitazawa, (ATR)</a:t>
            </a:r>
            <a:endParaRPr lang="en-US" altLang="ja-JP" dirty="0"/>
          </a:p>
        </p:txBody>
      </p:sp>
      <p:sp>
        <p:nvSpPr>
          <p:cNvPr id="7" name="スライド番号プレースホルダー 6"/>
          <p:cNvSpPr>
            <a:spLocks noGrp="1"/>
          </p:cNvSpPr>
          <p:nvPr>
            <p:ph type="sldNum" sz="quarter" idx="13"/>
          </p:nvPr>
        </p:nvSpPr>
        <p:spPr/>
        <p:txBody>
          <a:bodyPr/>
          <a:lstStyle/>
          <a:p>
            <a:r>
              <a:rPr lang="en-US" altLang="ja-JP" smtClean="0"/>
              <a:t>Page </a:t>
            </a:r>
            <a:fld id="{1136178D-0802-4F49-8ACE-FA2344DD915E}" type="slidenum">
              <a:rPr lang="en-US" altLang="ja-JP" smtClean="0"/>
              <a:pPr/>
              <a:t>4</a:t>
            </a:fld>
            <a:endParaRPr lang="en-US" altLang="ja-JP"/>
          </a:p>
        </p:txBody>
      </p:sp>
    </p:spTree>
    <p:extLst>
      <p:ext uri="{BB962C8B-B14F-4D97-AF65-F5344CB8AC3E}">
        <p14:creationId xmlns:p14="http://schemas.microsoft.com/office/powerpoint/2010/main" xmlns="" val="3918004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3AB2E62-69E0-4F4D-9BAD-7DC2AEC44656}" type="slidenum">
              <a:rPr lang="en-US" altLang="ja-JP"/>
              <a:pPr/>
              <a:t>&lt;#&gt;</a:t>
            </a:fld>
            <a:endParaRPr lang="en-US" altLang="ja-JP"/>
          </a:p>
        </p:txBody>
      </p:sp>
    </p:spTree>
    <p:extLst>
      <p:ext uri="{BB962C8B-B14F-4D97-AF65-F5344CB8AC3E}">
        <p14:creationId xmlns:p14="http://schemas.microsoft.com/office/powerpoint/2010/main" xmlns="" val="2448042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C1EFD08A-EA67-4536-A302-556B344EDA76}" type="slidenum">
              <a:rPr lang="en-US" altLang="ja-JP"/>
              <a:pPr/>
              <a:t>&lt;#&gt;</a:t>
            </a:fld>
            <a:endParaRPr lang="en-US" altLang="ja-JP"/>
          </a:p>
        </p:txBody>
      </p:sp>
    </p:spTree>
    <p:extLst>
      <p:ext uri="{BB962C8B-B14F-4D97-AF65-F5344CB8AC3E}">
        <p14:creationId xmlns:p14="http://schemas.microsoft.com/office/powerpoint/2010/main" xmlns="" val="2589433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96AD2B2-B5C5-4E9A-88BE-56DD7901E320}" type="slidenum">
              <a:rPr lang="en-US" altLang="ja-JP"/>
              <a:pPr/>
              <a:t>&lt;#&gt;</a:t>
            </a:fld>
            <a:endParaRPr lang="en-US" altLang="ja-JP"/>
          </a:p>
        </p:txBody>
      </p:sp>
    </p:spTree>
    <p:extLst>
      <p:ext uri="{BB962C8B-B14F-4D97-AF65-F5344CB8AC3E}">
        <p14:creationId xmlns:p14="http://schemas.microsoft.com/office/powerpoint/2010/main" xmlns="" val="1975083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8D00AE5-64AE-460C-846D-6FE26ACBC0B6}" type="slidenum">
              <a:rPr lang="en-US" altLang="ja-JP"/>
              <a:pPr/>
              <a:t>&lt;#&gt;</a:t>
            </a:fld>
            <a:endParaRPr lang="en-US" altLang="ja-JP"/>
          </a:p>
        </p:txBody>
      </p:sp>
    </p:spTree>
    <p:extLst>
      <p:ext uri="{BB962C8B-B14F-4D97-AF65-F5344CB8AC3E}">
        <p14:creationId xmlns:p14="http://schemas.microsoft.com/office/powerpoint/2010/main" xmlns="" val="641498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21656BCA-4078-455D-B193-13BF9F332907}" type="slidenum">
              <a:rPr lang="en-US" altLang="ja-JP"/>
              <a:pPr/>
              <a:t>&lt;#&gt;</a:t>
            </a:fld>
            <a:endParaRPr lang="en-US" altLang="ja-JP"/>
          </a:p>
        </p:txBody>
      </p:sp>
    </p:spTree>
    <p:extLst>
      <p:ext uri="{BB962C8B-B14F-4D97-AF65-F5344CB8AC3E}">
        <p14:creationId xmlns:p14="http://schemas.microsoft.com/office/powerpoint/2010/main" xmlns="" val="2000764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July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AC1497F1-B713-430B-A5F2-D8A7379779C7}" type="slidenum">
              <a:rPr lang="en-US" altLang="ja-JP"/>
              <a:pPr/>
              <a:t>&lt;#&gt;</a:t>
            </a:fld>
            <a:endParaRPr lang="en-US" altLang="ja-JP"/>
          </a:p>
        </p:txBody>
      </p:sp>
    </p:spTree>
    <p:extLst>
      <p:ext uri="{BB962C8B-B14F-4D97-AF65-F5344CB8AC3E}">
        <p14:creationId xmlns:p14="http://schemas.microsoft.com/office/powerpoint/2010/main" xmlns="" val="96023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July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63C034A4-45C2-49AC-B17C-791FF5D215F2}" type="slidenum">
              <a:rPr lang="en-US" altLang="ja-JP"/>
              <a:pPr/>
              <a:t>&lt;#&gt;</a:t>
            </a:fld>
            <a:endParaRPr lang="en-US" altLang="ja-JP"/>
          </a:p>
        </p:txBody>
      </p:sp>
    </p:spTree>
    <p:extLst>
      <p:ext uri="{BB962C8B-B14F-4D97-AF65-F5344CB8AC3E}">
        <p14:creationId xmlns:p14="http://schemas.microsoft.com/office/powerpoint/2010/main" xmlns="" val="3054877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July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1632ACD2-1A96-4A76-9C3B-161589DA14ED}" type="slidenum">
              <a:rPr lang="en-US" altLang="ja-JP"/>
              <a:pPr/>
              <a:t>&lt;#&gt;</a:t>
            </a:fld>
            <a:endParaRPr lang="en-US" altLang="ja-JP"/>
          </a:p>
        </p:txBody>
      </p:sp>
    </p:spTree>
    <p:extLst>
      <p:ext uri="{BB962C8B-B14F-4D97-AF65-F5344CB8AC3E}">
        <p14:creationId xmlns:p14="http://schemas.microsoft.com/office/powerpoint/2010/main" xmlns="" val="3307799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July 2013</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803B752-F525-4D12-913E-181338F27649}" type="slidenum">
              <a:rPr lang="en-US" altLang="ja-JP"/>
              <a:pPr/>
              <a:t>&lt;#&gt;</a:t>
            </a:fld>
            <a:endParaRPr lang="en-US" altLang="ja-JP"/>
          </a:p>
        </p:txBody>
      </p:sp>
    </p:spTree>
    <p:extLst>
      <p:ext uri="{BB962C8B-B14F-4D97-AF65-F5344CB8AC3E}">
        <p14:creationId xmlns:p14="http://schemas.microsoft.com/office/powerpoint/2010/main" xmlns="" val="1917523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July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3D82A653-3BBF-41C6-8912-00858DD0E08F}" type="slidenum">
              <a:rPr lang="en-US" altLang="ja-JP"/>
              <a:pPr/>
              <a:t>&lt;#&gt;</a:t>
            </a:fld>
            <a:endParaRPr lang="en-US" altLang="ja-JP"/>
          </a:p>
        </p:txBody>
      </p:sp>
    </p:spTree>
    <p:extLst>
      <p:ext uri="{BB962C8B-B14F-4D97-AF65-F5344CB8AC3E}">
        <p14:creationId xmlns:p14="http://schemas.microsoft.com/office/powerpoint/2010/main" xmlns="" val="2702858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July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EDEFF0E-E1EA-4B98-A121-EAEE5E017D81}" type="slidenum">
              <a:rPr lang="en-US" altLang="ja-JP"/>
              <a:pPr/>
              <a:t>&lt;#&gt;</a:t>
            </a:fld>
            <a:endParaRPr lang="en-US" altLang="ja-JP"/>
          </a:p>
        </p:txBody>
      </p:sp>
    </p:spTree>
    <p:extLst>
      <p:ext uri="{BB962C8B-B14F-4D97-AF65-F5344CB8AC3E}">
        <p14:creationId xmlns:p14="http://schemas.microsoft.com/office/powerpoint/2010/main" xmlns="" val="1563067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July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7F37F22F-CD48-4136-9F02-7581AFE0136E}" type="slidenum">
              <a:rPr lang="en-US" altLang="ja-JP"/>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7239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802.15-13-0438-00-0sru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Microsoft_Office_Word_97-2003___1.doc"/></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 Id="rId5" Type="http://schemas.openxmlformats.org/officeDocument/2006/relationships/image" Target="../media/image6.emf"/><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July 2013</a:t>
            </a:r>
            <a:endParaRPr lang="en-US" altLang="ja-JP"/>
          </a:p>
        </p:txBody>
      </p:sp>
      <p:sp>
        <p:nvSpPr>
          <p:cNvPr id="5"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C8D3790E-62A3-47C5-88BC-964E7D520782}" type="slidenum">
              <a:rPr lang="en-US" altLang="ja-JP"/>
              <a:pPr/>
              <a:t>1</a:t>
            </a:fld>
            <a:endParaRPr lang="en-US" altLang="ja-JP"/>
          </a:p>
        </p:txBody>
      </p:sp>
      <p:sp>
        <p:nvSpPr>
          <p:cNvPr id="27651" name="Rectangle 3"/>
          <p:cNvSpPr>
            <a:spLocks noChangeArrowheads="1"/>
          </p:cNvSpPr>
          <p:nvPr/>
        </p:nvSpPr>
        <p:spPr bwMode="auto">
          <a:xfrm>
            <a:off x="152400" y="609600"/>
            <a:ext cx="8991600" cy="491929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t>Evaluation of Impact of Spectrum Sensing Duration</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Date Submitted: </a:t>
            </a:r>
            <a:r>
              <a:rPr lang="en-US" altLang="ja-JP" sz="1600" dirty="0" smtClean="0">
                <a:ea typeface="ＭＳ Ｐゴシック" charset="-128"/>
              </a:rPr>
              <a:t>[15 July, 2013]</a:t>
            </a:r>
            <a:r>
              <a:rPr lang="en-US" altLang="ja-JP" sz="1600" dirty="0">
                <a:solidFill>
                  <a:schemeClr val="tx2"/>
                </a:solidFill>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contribution shows the evaluation of sensing time and </a:t>
            </a:r>
            <a:r>
              <a:rPr lang="en-US" altLang="ja-JP" sz="1600" dirty="0" smtClean="0"/>
              <a:t>sensing performance.</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ea typeface="ＭＳ Ｐゴシック" charset="-128"/>
              </a:rPr>
              <a:t>For discussion.]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Simulated topologies </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July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632ACD2-1A96-4A76-9C3B-161589DA14ED}" type="slidenum">
              <a:rPr lang="en-US" altLang="ja-JP" smtClean="0"/>
              <a:pPr/>
              <a:t>10</a:t>
            </a:fld>
            <a:endParaRPr lang="en-US" altLang="ja-JP"/>
          </a:p>
        </p:txBody>
      </p:sp>
      <p:pic>
        <p:nvPicPr>
          <p:cNvPr id="6" name="Picture 2"/>
          <p:cNvPicPr>
            <a:picLocks noChangeAspect="1" noChangeArrowheads="1"/>
          </p:cNvPicPr>
          <p:nvPr/>
        </p:nvPicPr>
        <p:blipFill>
          <a:blip r:embed="rId2" cstate="print"/>
          <a:srcRect/>
          <a:stretch>
            <a:fillRect/>
          </a:stretch>
        </p:blipFill>
        <p:spPr bwMode="auto">
          <a:xfrm>
            <a:off x="1456268" y="1751654"/>
            <a:ext cx="5958484" cy="4425307"/>
          </a:xfrm>
          <a:prstGeom prst="rect">
            <a:avLst/>
          </a:prstGeom>
          <a:noFill/>
          <a:ln w="9525">
            <a:noFill/>
            <a:miter lim="800000"/>
            <a:headEnd/>
            <a:tailEnd/>
          </a:ln>
        </p:spPr>
      </p:pic>
      <p:pic>
        <p:nvPicPr>
          <p:cNvPr id="7" name="Picture 3"/>
          <p:cNvPicPr>
            <a:picLocks noChangeAspect="1" noChangeArrowheads="1"/>
          </p:cNvPicPr>
          <p:nvPr/>
        </p:nvPicPr>
        <p:blipFill>
          <a:blip r:embed="rId3" cstate="print"/>
          <a:srcRect/>
          <a:stretch>
            <a:fillRect/>
          </a:stretch>
        </p:blipFill>
        <p:spPr bwMode="auto">
          <a:xfrm>
            <a:off x="1710267" y="1388533"/>
            <a:ext cx="237067" cy="629708"/>
          </a:xfrm>
          <a:prstGeom prst="rect">
            <a:avLst/>
          </a:prstGeom>
          <a:noFill/>
          <a:ln w="9525">
            <a:solidFill>
              <a:schemeClr val="accent1"/>
            </a:solidFill>
            <a:miter lim="800000"/>
            <a:headEnd/>
            <a:tailEnd/>
          </a:ln>
        </p:spPr>
      </p:pic>
      <p:pic>
        <p:nvPicPr>
          <p:cNvPr id="8" name="Picture 3"/>
          <p:cNvPicPr>
            <a:picLocks noChangeAspect="1" noChangeArrowheads="1"/>
          </p:cNvPicPr>
          <p:nvPr/>
        </p:nvPicPr>
        <p:blipFill>
          <a:blip r:embed="rId3" cstate="print"/>
          <a:srcRect/>
          <a:stretch>
            <a:fillRect/>
          </a:stretch>
        </p:blipFill>
        <p:spPr bwMode="auto">
          <a:xfrm>
            <a:off x="7103535" y="1422400"/>
            <a:ext cx="237067" cy="629708"/>
          </a:xfrm>
          <a:prstGeom prst="rect">
            <a:avLst/>
          </a:prstGeom>
          <a:noFill/>
          <a:ln w="9525">
            <a:solidFill>
              <a:schemeClr val="accent1"/>
            </a:solidFill>
            <a:miter lim="800000"/>
            <a:headEnd/>
            <a:tailEnd/>
          </a:ln>
        </p:spPr>
      </p:pic>
      <p:sp>
        <p:nvSpPr>
          <p:cNvPr id="9" name="フローチャート : 結合子 8"/>
          <p:cNvSpPr/>
          <p:nvPr/>
        </p:nvSpPr>
        <p:spPr>
          <a:xfrm>
            <a:off x="5263195" y="6157658"/>
            <a:ext cx="186266" cy="203200"/>
          </a:xfrm>
          <a:prstGeom prst="flowChartConnector">
            <a:avLst/>
          </a:prstGeom>
          <a:solidFill>
            <a:srgbClr val="FF0000">
              <a:alpha val="0"/>
            </a:srgb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ローチャート : 結合子 9"/>
          <p:cNvSpPr/>
          <p:nvPr/>
        </p:nvSpPr>
        <p:spPr>
          <a:xfrm>
            <a:off x="1860273" y="6161892"/>
            <a:ext cx="186264" cy="194733"/>
          </a:xfrm>
          <a:prstGeom prst="flowChartConnector">
            <a:avLst/>
          </a:prstGeom>
          <a:solidFill>
            <a:srgbClr val="FF0000">
              <a:alpha val="0"/>
            </a:srgbClr>
          </a:solidFill>
          <a:ln w="381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5398662" y="6074592"/>
            <a:ext cx="1838901" cy="369332"/>
          </a:xfrm>
          <a:prstGeom prst="rect">
            <a:avLst/>
          </a:prstGeom>
          <a:noFill/>
        </p:spPr>
        <p:txBody>
          <a:bodyPr wrap="none" rtlCol="0">
            <a:spAutoFit/>
          </a:bodyPr>
          <a:lstStyle/>
          <a:p>
            <a:r>
              <a:rPr kumimoji="1" lang="en-US" altLang="ja-JP" dirty="0" smtClean="0"/>
              <a:t>STAs of WALN1</a:t>
            </a:r>
            <a:endParaRPr kumimoji="1" lang="ja-JP" altLang="en-US" dirty="0"/>
          </a:p>
        </p:txBody>
      </p:sp>
      <p:sp>
        <p:nvSpPr>
          <p:cNvPr id="12" name="テキスト ボックス 11"/>
          <p:cNvSpPr txBox="1"/>
          <p:nvPr/>
        </p:nvSpPr>
        <p:spPr>
          <a:xfrm>
            <a:off x="2055004" y="6074592"/>
            <a:ext cx="1838901" cy="369332"/>
          </a:xfrm>
          <a:prstGeom prst="rect">
            <a:avLst/>
          </a:prstGeom>
          <a:noFill/>
        </p:spPr>
        <p:txBody>
          <a:bodyPr wrap="none" rtlCol="0">
            <a:spAutoFit/>
          </a:bodyPr>
          <a:lstStyle/>
          <a:p>
            <a:r>
              <a:rPr kumimoji="1" lang="en-US" altLang="ja-JP" dirty="0" smtClean="0"/>
              <a:t>STAs of WALN2</a:t>
            </a:r>
            <a:endParaRPr kumimoji="1" lang="ja-JP" altLang="en-US" dirty="0"/>
          </a:p>
        </p:txBody>
      </p:sp>
      <p:sp>
        <p:nvSpPr>
          <p:cNvPr id="13" name="テキスト ボックス 12"/>
          <p:cNvSpPr txBox="1"/>
          <p:nvPr/>
        </p:nvSpPr>
        <p:spPr>
          <a:xfrm>
            <a:off x="7414752" y="1516926"/>
            <a:ext cx="1491869" cy="523220"/>
          </a:xfrm>
          <a:prstGeom prst="rect">
            <a:avLst/>
          </a:prstGeom>
          <a:noFill/>
        </p:spPr>
        <p:txBody>
          <a:bodyPr wrap="square" rtlCol="0">
            <a:spAutoFit/>
          </a:bodyPr>
          <a:lstStyle/>
          <a:p>
            <a:r>
              <a:rPr lang="en-US" altLang="ja-JP" sz="1400" dirty="0" smtClean="0"/>
              <a:t>AP</a:t>
            </a:r>
            <a:r>
              <a:rPr kumimoji="1" lang="en-US" altLang="ja-JP" sz="1400" dirty="0" smtClean="0"/>
              <a:t> of WLAN1 (CH7)</a:t>
            </a:r>
            <a:endParaRPr kumimoji="1" lang="ja-JP" altLang="en-US" sz="1400" dirty="0"/>
          </a:p>
        </p:txBody>
      </p:sp>
      <p:sp>
        <p:nvSpPr>
          <p:cNvPr id="14" name="テキスト ボックス 13"/>
          <p:cNvSpPr txBox="1"/>
          <p:nvPr/>
        </p:nvSpPr>
        <p:spPr>
          <a:xfrm>
            <a:off x="323528" y="1516926"/>
            <a:ext cx="1296144" cy="523220"/>
          </a:xfrm>
          <a:prstGeom prst="rect">
            <a:avLst/>
          </a:prstGeom>
          <a:noFill/>
        </p:spPr>
        <p:txBody>
          <a:bodyPr wrap="square" rtlCol="0">
            <a:spAutoFit/>
          </a:bodyPr>
          <a:lstStyle/>
          <a:p>
            <a:r>
              <a:rPr lang="en-US" altLang="ja-JP" sz="1400" dirty="0" smtClean="0"/>
              <a:t>AP</a:t>
            </a:r>
            <a:r>
              <a:rPr kumimoji="1" lang="en-US" altLang="ja-JP" sz="1400" dirty="0" smtClean="0"/>
              <a:t> of WLAN2 (CH12)</a:t>
            </a:r>
            <a:endParaRPr kumimoji="1" lang="ja-JP" altLang="en-US" sz="1400" dirty="0"/>
          </a:p>
        </p:txBody>
      </p:sp>
      <p:sp>
        <p:nvSpPr>
          <p:cNvPr id="16" name="テキスト ボックス 15"/>
          <p:cNvSpPr txBox="1"/>
          <p:nvPr/>
        </p:nvSpPr>
        <p:spPr>
          <a:xfrm>
            <a:off x="7406257" y="2018241"/>
            <a:ext cx="1049866" cy="646331"/>
          </a:xfrm>
          <a:prstGeom prst="rect">
            <a:avLst/>
          </a:prstGeom>
          <a:noFill/>
        </p:spPr>
        <p:txBody>
          <a:bodyPr wrap="square" rtlCol="0">
            <a:spAutoFit/>
          </a:bodyPr>
          <a:lstStyle/>
          <a:p>
            <a:r>
              <a:rPr kumimoji="1" lang="en-US" altLang="ja-JP" dirty="0" smtClean="0"/>
              <a:t>Sensing</a:t>
            </a:r>
            <a:r>
              <a:rPr lang="en-US" altLang="ja-JP" dirty="0" smtClean="0"/>
              <a:t> node</a:t>
            </a:r>
            <a:endParaRPr kumimoji="1" lang="ja-JP" altLang="en-US" dirty="0"/>
          </a:p>
        </p:txBody>
      </p:sp>
    </p:spTree>
    <p:extLst>
      <p:ext uri="{BB962C8B-B14F-4D97-AF65-F5344CB8AC3E}">
        <p14:creationId xmlns:p14="http://schemas.microsoft.com/office/powerpoint/2010/main" xmlns="" val="7433802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Simulated results</a:t>
            </a:r>
            <a:endParaRPr kumimoji="1" lang="ja-JP" alt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1187624" y="1711349"/>
            <a:ext cx="6693541" cy="4525963"/>
          </a:xfrm>
          <a:prstGeom prst="rect">
            <a:avLst/>
          </a:prstGeom>
          <a:noFill/>
          <a:ln w="9525">
            <a:noFill/>
            <a:miter lim="800000"/>
            <a:headEnd/>
            <a:tailEnd/>
          </a:ln>
        </p:spPr>
      </p:pic>
    </p:spTree>
    <p:extLst>
      <p:ext uri="{BB962C8B-B14F-4D97-AF65-F5344CB8AC3E}">
        <p14:creationId xmlns:p14="http://schemas.microsoft.com/office/powerpoint/2010/main" xmlns="" val="31821468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Conclusion</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Longer spectrum sensing duration gives smaller RMS error owing to the averaging effect.</a:t>
            </a:r>
          </a:p>
          <a:p>
            <a:r>
              <a:rPr lang="en-US" altLang="ja-JP" dirty="0" smtClean="0"/>
              <a:t>RMS error is less than 1% when the sensing duration is longer than 200ms.</a:t>
            </a:r>
          </a:p>
        </p:txBody>
      </p:sp>
      <p:sp>
        <p:nvSpPr>
          <p:cNvPr id="4" name="正方形/長方形 3"/>
          <p:cNvSpPr/>
          <p:nvPr/>
        </p:nvSpPr>
        <p:spPr>
          <a:xfrm>
            <a:off x="251520" y="5796553"/>
            <a:ext cx="8640960" cy="584775"/>
          </a:xfrm>
          <a:prstGeom prst="rect">
            <a:avLst/>
          </a:prstGeom>
        </p:spPr>
        <p:txBody>
          <a:bodyPr wrap="square">
            <a:spAutoFit/>
          </a:bodyPr>
          <a:lstStyle/>
          <a:p>
            <a:pPr marL="0" indent="0" eaLnBrk="1" hangingPunct="1">
              <a:buFontTx/>
              <a:buNone/>
            </a:pPr>
            <a:r>
              <a:rPr lang="en-GB" altLang="ja-JP" sz="1600" dirty="0"/>
              <a:t>This work is supported by the Ministry of Internal Affairs and Communications under a grant entitled "Research and development of dynamic and reconfigurable M2M wireless network technology."</a:t>
            </a:r>
            <a:endParaRPr lang="en-US" altLang="ja-JP" sz="1600" dirty="0"/>
          </a:p>
        </p:txBody>
      </p:sp>
    </p:spTree>
    <p:extLst>
      <p:ext uri="{BB962C8B-B14F-4D97-AF65-F5344CB8AC3E}">
        <p14:creationId xmlns:p14="http://schemas.microsoft.com/office/powerpoint/2010/main" xmlns="" val="3903964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00D5DD4E-5F58-45BF-AE97-88F007FA08E6}"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t>Impact of Spectrum Sensing Duration</a:t>
            </a:r>
            <a:endParaRPr lang="ja-JP" altLang="ja-JP" dirty="0"/>
          </a:p>
        </p:txBody>
      </p:sp>
      <p:sp>
        <p:nvSpPr>
          <p:cNvPr id="26627" name="Rectangle 3"/>
          <p:cNvSpPr>
            <a:spLocks noGrp="1" noChangeArrowheads="1"/>
          </p:cNvSpPr>
          <p:nvPr>
            <p:ph type="subTitle" idx="1"/>
          </p:nvPr>
        </p:nvSpPr>
        <p:spPr/>
        <p:txBody>
          <a:bodyPr/>
          <a:lstStyle/>
          <a:p>
            <a:endParaRPr lang="ja-JP"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Authors</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20A7876F-CC58-4E53-BC7B-417638E4A95B}" type="slidenum">
              <a:rPr lang="en-US" altLang="ja-JP"/>
              <a:pPr/>
              <a:t>3</a:t>
            </a:fld>
            <a:endParaRPr lang="en-US" altLang="ja-JP"/>
          </a:p>
        </p:txBody>
      </p:sp>
      <p:graphicFrame>
        <p:nvGraphicFramePr>
          <p:cNvPr id="2" name="オブジェクト 1"/>
          <p:cNvGraphicFramePr>
            <a:graphicFrameLocks noChangeAspect="1"/>
          </p:cNvGraphicFramePr>
          <p:nvPr>
            <p:extLst>
              <p:ext uri="{D42A27DB-BD31-4B8C-83A1-F6EECF244321}">
                <p14:modId xmlns:p14="http://schemas.microsoft.com/office/powerpoint/2010/main" xmlns="" val="4232760055"/>
              </p:ext>
            </p:extLst>
          </p:nvPr>
        </p:nvGraphicFramePr>
        <p:xfrm>
          <a:off x="392113" y="2644775"/>
          <a:ext cx="8283575" cy="2406650"/>
        </p:xfrm>
        <a:graphic>
          <a:graphicData uri="http://schemas.openxmlformats.org/presentationml/2006/ole">
            <p:oleObj spid="_x0000_s4112" name="Document" r:id="rId4" imgW="9408649" imgH="2745287" progId="Word.Documen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Background</a:t>
            </a:r>
            <a:endParaRPr kumimoji="1" lang="ja-JP" altLang="en-US" dirty="0"/>
          </a:p>
        </p:txBody>
      </p:sp>
      <p:sp>
        <p:nvSpPr>
          <p:cNvPr id="6" name="コンテンツ プレースホルダー 5"/>
          <p:cNvSpPr>
            <a:spLocks noGrp="1"/>
          </p:cNvSpPr>
          <p:nvPr>
            <p:ph idx="1"/>
          </p:nvPr>
        </p:nvSpPr>
        <p:spPr/>
        <p:txBody>
          <a:bodyPr/>
          <a:lstStyle/>
          <a:p>
            <a:r>
              <a:rPr kumimoji="1" lang="en-US" altLang="ja-JP" sz="2800" dirty="0" smtClean="0"/>
              <a:t>RRMM is a key issue for efficient use of spectrum.</a:t>
            </a:r>
          </a:p>
          <a:p>
            <a:r>
              <a:rPr lang="en-US" altLang="ja-JP" sz="2800" dirty="0" smtClean="0"/>
              <a:t>The </a:t>
            </a:r>
            <a:r>
              <a:rPr lang="en-US" altLang="ja-JP" sz="2800" dirty="0"/>
              <a:t>impact of spectrum sensing duration on the sensing </a:t>
            </a:r>
            <a:r>
              <a:rPr lang="en-US" altLang="ja-JP" sz="2800" dirty="0" smtClean="0"/>
              <a:t>performance were evaluated.</a:t>
            </a:r>
            <a:endParaRPr kumimoji="1" lang="en-US" altLang="ja-JP" sz="2800" dirty="0" smtClean="0"/>
          </a:p>
          <a:p>
            <a:endParaRPr kumimoji="1" lang="ja-JP" altLang="en-US" sz="2800" dirty="0"/>
          </a:p>
        </p:txBody>
      </p:sp>
      <p:sp>
        <p:nvSpPr>
          <p:cNvPr id="3" name="日付プレースホルダー 2"/>
          <p:cNvSpPr>
            <a:spLocks noGrp="1"/>
          </p:cNvSpPr>
          <p:nvPr>
            <p:ph type="dt" sz="half" idx="10"/>
          </p:nvPr>
        </p:nvSpPr>
        <p:spPr/>
        <p:txBody>
          <a:bodyPr/>
          <a:lstStyle/>
          <a:p>
            <a:r>
              <a:rPr lang="en-US" altLang="ja-JP" smtClean="0"/>
              <a:t>July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632ACD2-1A96-4A76-9C3B-161589DA14ED}" type="slidenum">
              <a:rPr lang="en-US" altLang="ja-JP" smtClean="0"/>
              <a:pPr/>
              <a:t>4</a:t>
            </a:fld>
            <a:endParaRPr lang="en-US" altLang="ja-JP"/>
          </a:p>
        </p:txBody>
      </p:sp>
    </p:spTree>
    <p:extLst>
      <p:ext uri="{BB962C8B-B14F-4D97-AF65-F5344CB8AC3E}">
        <p14:creationId xmlns:p14="http://schemas.microsoft.com/office/powerpoint/2010/main" xmlns="" val="4292839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kumimoji="1" lang="en-US" altLang="ja-JP" dirty="0" smtClean="0"/>
              <a:t>Proposed Architecture</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8D00AE5-64AE-460C-846D-6FE26ACBC0B6}" type="slidenum">
              <a:rPr lang="en-US" altLang="ja-JP" smtClean="0"/>
              <a:pPr/>
              <a:t>5</a:t>
            </a:fld>
            <a:endParaRPr lang="en-US" altLang="ja-JP"/>
          </a:p>
        </p:txBody>
      </p:sp>
      <p:sp>
        <p:nvSpPr>
          <p:cNvPr id="8" name="テキスト ボックス 7"/>
          <p:cNvSpPr txBox="1"/>
          <p:nvPr/>
        </p:nvSpPr>
        <p:spPr>
          <a:xfrm>
            <a:off x="3491880" y="6145559"/>
            <a:ext cx="5560753" cy="307777"/>
          </a:xfrm>
          <a:prstGeom prst="rect">
            <a:avLst/>
          </a:prstGeom>
          <a:noFill/>
        </p:spPr>
        <p:txBody>
          <a:bodyPr wrap="none" rtlCol="0">
            <a:spAutoFit/>
          </a:bodyPr>
          <a:lstStyle/>
          <a:p>
            <a:r>
              <a:rPr kumimoji="1" lang="en-US" altLang="ja-JP" sz="1400" dirty="0" smtClean="0"/>
              <a:t>RR: Radio resource assignment, AC: Access control, TC: Topology control</a:t>
            </a:r>
            <a:endParaRPr kumimoji="1" lang="ja-JP" altLang="en-US" sz="1400" dirty="0"/>
          </a:p>
        </p:txBody>
      </p:sp>
      <p:pic>
        <p:nvPicPr>
          <p:cNvPr id="9" name="図 8"/>
          <p:cNvPicPr>
            <a:picLocks noChangeAspect="1"/>
          </p:cNvPicPr>
          <p:nvPr/>
        </p:nvPicPr>
        <p:blipFill>
          <a:blip r:embed="rId2" cstate="print"/>
          <a:stretch>
            <a:fillRect/>
          </a:stretch>
        </p:blipFill>
        <p:spPr>
          <a:xfrm>
            <a:off x="611560" y="2694743"/>
            <a:ext cx="8074152" cy="3166949"/>
          </a:xfrm>
          <a:prstGeom prst="rect">
            <a:avLst/>
          </a:prstGeom>
        </p:spPr>
      </p:pic>
      <p:sp>
        <p:nvSpPr>
          <p:cNvPr id="10" name="正方形/長方形 9"/>
          <p:cNvSpPr/>
          <p:nvPr/>
        </p:nvSpPr>
        <p:spPr>
          <a:xfrm>
            <a:off x="1187624" y="4206910"/>
            <a:ext cx="2376264" cy="1584000"/>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403648" y="5877272"/>
            <a:ext cx="1961027" cy="288147"/>
          </a:xfrm>
          <a:prstGeom prst="rect">
            <a:avLst/>
          </a:prstGeom>
          <a:noFill/>
          <a:ln w="28575" cmpd="sng">
            <a:noFill/>
          </a:ln>
        </p:spPr>
        <p:txBody>
          <a:bodyPr wrap="square" lIns="36000" tIns="36000" rIns="36000" bIns="36000" rtlCol="0" anchor="ctr">
            <a:spAutoFit/>
          </a:bodyPr>
          <a:lstStyle/>
          <a:p>
            <a:pPr algn="ctr"/>
            <a:r>
              <a:rPr kumimoji="1" lang="en-US" altLang="ja-JP" sz="1400" dirty="0" err="1" smtClean="0">
                <a:solidFill>
                  <a:srgbClr val="FF0000"/>
                </a:solidFill>
                <a:latin typeface="+mn-lt"/>
                <a:ea typeface="HGP明朝E"/>
                <a:cs typeface="Times New Roman"/>
              </a:rPr>
              <a:t>QoE</a:t>
            </a:r>
            <a:r>
              <a:rPr kumimoji="1" lang="en-US" altLang="ja-JP" sz="1400" dirty="0" smtClean="0">
                <a:solidFill>
                  <a:srgbClr val="FF0000"/>
                </a:solidFill>
                <a:latin typeface="+mn-lt"/>
                <a:ea typeface="HGP明朝E"/>
                <a:cs typeface="Times New Roman"/>
              </a:rPr>
              <a:t> bases control</a:t>
            </a:r>
            <a:endParaRPr kumimoji="1" lang="ja-JP" altLang="en-US" sz="1400" dirty="0">
              <a:solidFill>
                <a:srgbClr val="FF0000"/>
              </a:solidFill>
              <a:latin typeface="+mn-lt"/>
              <a:ea typeface="HGP明朝E"/>
              <a:cs typeface="Times New Roman"/>
            </a:endParaRPr>
          </a:p>
        </p:txBody>
      </p:sp>
      <p:sp>
        <p:nvSpPr>
          <p:cNvPr id="12" name="正方形/長方形 11"/>
          <p:cNvSpPr/>
          <p:nvPr/>
        </p:nvSpPr>
        <p:spPr>
          <a:xfrm>
            <a:off x="3699498" y="4653136"/>
            <a:ext cx="1944216" cy="864096"/>
          </a:xfrm>
          <a:prstGeom prst="rect">
            <a:avLst/>
          </a:prstGeom>
          <a:noFill/>
          <a:ln w="28575" cmpd="sng">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400"/>
          </a:p>
        </p:txBody>
      </p:sp>
      <p:sp>
        <p:nvSpPr>
          <p:cNvPr id="13" name="テキスト ボックス 12"/>
          <p:cNvSpPr txBox="1"/>
          <p:nvPr/>
        </p:nvSpPr>
        <p:spPr>
          <a:xfrm>
            <a:off x="3588607" y="5539115"/>
            <a:ext cx="2321067" cy="503590"/>
          </a:xfrm>
          <a:prstGeom prst="rect">
            <a:avLst/>
          </a:prstGeom>
          <a:noFill/>
          <a:ln w="28575" cmpd="sng">
            <a:noFill/>
          </a:ln>
        </p:spPr>
        <p:txBody>
          <a:bodyPr wrap="square" lIns="36000" tIns="36000" rIns="36000" bIns="36000" rtlCol="0" anchor="ctr">
            <a:spAutoFit/>
          </a:bodyPr>
          <a:lstStyle/>
          <a:p>
            <a:pPr algn="ctr"/>
            <a:r>
              <a:rPr kumimoji="1" lang="en-US" altLang="ja-JP" sz="1400" dirty="0" smtClean="0">
                <a:solidFill>
                  <a:srgbClr val="0000FF"/>
                </a:solidFill>
                <a:latin typeface="+mn-lt"/>
                <a:ea typeface="HGP明朝E"/>
                <a:cs typeface="Times New Roman"/>
              </a:rPr>
              <a:t>Estimating </a:t>
            </a:r>
            <a:r>
              <a:rPr kumimoji="1" lang="en-US" altLang="ja-JP" sz="1400" dirty="0" err="1" smtClean="0">
                <a:solidFill>
                  <a:srgbClr val="0000FF"/>
                </a:solidFill>
                <a:latin typeface="+mn-lt"/>
                <a:ea typeface="HGP明朝E"/>
                <a:cs typeface="Times New Roman"/>
              </a:rPr>
              <a:t>QoS</a:t>
            </a:r>
            <a:r>
              <a:rPr kumimoji="1" lang="en-US" altLang="ja-JP" sz="1400" dirty="0" smtClean="0">
                <a:solidFill>
                  <a:srgbClr val="0000FF"/>
                </a:solidFill>
                <a:latin typeface="+mn-lt"/>
                <a:ea typeface="HGP明朝E"/>
                <a:cs typeface="Times New Roman"/>
              </a:rPr>
              <a:t> from</a:t>
            </a:r>
          </a:p>
          <a:p>
            <a:pPr algn="ctr"/>
            <a:r>
              <a:rPr kumimoji="1" lang="en-US" altLang="ja-JP" sz="1400" dirty="0" smtClean="0">
                <a:solidFill>
                  <a:srgbClr val="0000FF"/>
                </a:solidFill>
                <a:latin typeface="+mn-lt"/>
                <a:ea typeface="HGP明朝E"/>
                <a:cs typeface="Times New Roman"/>
              </a:rPr>
              <a:t>Spectrum Sensing</a:t>
            </a:r>
            <a:endParaRPr kumimoji="1" lang="ja-JP" altLang="en-US" sz="1400" dirty="0">
              <a:solidFill>
                <a:srgbClr val="0000FF"/>
              </a:solidFill>
              <a:latin typeface="+mn-lt"/>
              <a:ea typeface="HGP明朝E"/>
              <a:cs typeface="Times New Roman"/>
            </a:endParaRPr>
          </a:p>
        </p:txBody>
      </p:sp>
      <p:sp>
        <p:nvSpPr>
          <p:cNvPr id="14" name="正方形/長方形 13"/>
          <p:cNvSpPr/>
          <p:nvPr/>
        </p:nvSpPr>
        <p:spPr>
          <a:xfrm>
            <a:off x="1118241" y="2720275"/>
            <a:ext cx="1077495" cy="2206715"/>
          </a:xfrm>
          <a:prstGeom prst="rect">
            <a:avLst/>
          </a:prstGeom>
          <a:noFill/>
          <a:ln w="28575" cmpd="sng">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400"/>
          </a:p>
        </p:txBody>
      </p:sp>
      <p:sp>
        <p:nvSpPr>
          <p:cNvPr id="15" name="テキスト ボックス 14"/>
          <p:cNvSpPr txBox="1"/>
          <p:nvPr/>
        </p:nvSpPr>
        <p:spPr>
          <a:xfrm>
            <a:off x="1194902" y="1983227"/>
            <a:ext cx="971984" cy="719034"/>
          </a:xfrm>
          <a:prstGeom prst="rect">
            <a:avLst/>
          </a:prstGeom>
          <a:noFill/>
          <a:ln w="28575" cmpd="sng">
            <a:noFill/>
          </a:ln>
        </p:spPr>
        <p:txBody>
          <a:bodyPr wrap="square" lIns="36000" tIns="36000" rIns="36000" bIns="36000" rtlCol="0" anchor="ctr">
            <a:spAutoFit/>
          </a:bodyPr>
          <a:lstStyle/>
          <a:p>
            <a:pPr algn="ctr"/>
            <a:r>
              <a:rPr kumimoji="1" lang="en-US" altLang="ja-JP" sz="1400" dirty="0" smtClean="0">
                <a:solidFill>
                  <a:srgbClr val="008000"/>
                </a:solidFill>
                <a:latin typeface="+mn-lt"/>
                <a:ea typeface="HGP明朝E"/>
                <a:cs typeface="Times New Roman"/>
              </a:rPr>
              <a:t>Measuring </a:t>
            </a:r>
            <a:r>
              <a:rPr kumimoji="1" lang="en-US" altLang="ja-JP" sz="1400" dirty="0" err="1" smtClean="0">
                <a:solidFill>
                  <a:srgbClr val="008000"/>
                </a:solidFill>
                <a:latin typeface="+mn-lt"/>
                <a:ea typeface="HGP明朝E"/>
                <a:cs typeface="Times New Roman"/>
              </a:rPr>
              <a:t>QoE</a:t>
            </a:r>
            <a:r>
              <a:rPr kumimoji="1" lang="en-US" altLang="ja-JP" sz="1400" dirty="0" smtClean="0">
                <a:solidFill>
                  <a:srgbClr val="008000"/>
                </a:solidFill>
                <a:latin typeface="+mn-lt"/>
                <a:ea typeface="HGP明朝E"/>
                <a:cs typeface="Times New Roman"/>
              </a:rPr>
              <a:t> from TX buffer </a:t>
            </a:r>
            <a:endParaRPr kumimoji="1" lang="ja-JP" altLang="en-US" sz="1400" dirty="0">
              <a:solidFill>
                <a:srgbClr val="008000"/>
              </a:solidFill>
              <a:latin typeface="+mn-lt"/>
              <a:ea typeface="HGP明朝E"/>
              <a:cs typeface="Times New Roman"/>
            </a:endParaRPr>
          </a:p>
        </p:txBody>
      </p:sp>
      <p:sp>
        <p:nvSpPr>
          <p:cNvPr id="16" name="雲 15"/>
          <p:cNvSpPr/>
          <p:nvPr/>
        </p:nvSpPr>
        <p:spPr>
          <a:xfrm>
            <a:off x="5436096" y="2204864"/>
            <a:ext cx="2088232" cy="3442208"/>
          </a:xfrm>
          <a:prstGeom prst="cloud">
            <a:avLst/>
          </a:prstGeom>
          <a:noFill/>
          <a:ln w="28575" cmpd="sng"/>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algn="ctr"/>
            <a:endParaRPr kumimoji="1" lang="ja-JP" altLang="en-US" sz="1400"/>
          </a:p>
        </p:txBody>
      </p:sp>
      <p:sp>
        <p:nvSpPr>
          <p:cNvPr id="17" name="テキスト ボックス 16"/>
          <p:cNvSpPr txBox="1"/>
          <p:nvPr/>
        </p:nvSpPr>
        <p:spPr>
          <a:xfrm>
            <a:off x="5107604" y="1983227"/>
            <a:ext cx="3249615" cy="288147"/>
          </a:xfrm>
          <a:prstGeom prst="rect">
            <a:avLst/>
          </a:prstGeom>
          <a:noFill/>
          <a:ln w="28575" cmpd="sng">
            <a:noFill/>
          </a:ln>
        </p:spPr>
        <p:txBody>
          <a:bodyPr wrap="square" lIns="36000" tIns="36000" rIns="36000" bIns="36000" rtlCol="0" anchor="ctr">
            <a:spAutoFit/>
          </a:bodyPr>
          <a:lstStyle/>
          <a:p>
            <a:pPr algn="ctr"/>
            <a:r>
              <a:rPr kumimoji="1" lang="en-US" altLang="ja-JP" sz="1400" dirty="0" smtClean="0">
                <a:solidFill>
                  <a:schemeClr val="accent1"/>
                </a:solidFill>
                <a:latin typeface="+mn-lt"/>
                <a:ea typeface="HGP明朝E"/>
                <a:cs typeface="Times New Roman"/>
              </a:rPr>
              <a:t>Wireless Communication</a:t>
            </a:r>
            <a:r>
              <a:rPr lang="en-US" altLang="ja-JP" sz="1400" dirty="0">
                <a:solidFill>
                  <a:schemeClr val="accent1"/>
                </a:solidFill>
                <a:latin typeface="+mn-lt"/>
                <a:ea typeface="HGP明朝E"/>
                <a:cs typeface="Times New Roman"/>
              </a:rPr>
              <a:t> </a:t>
            </a:r>
            <a:r>
              <a:rPr lang="en-US" altLang="ja-JP" sz="1400" dirty="0" smtClean="0">
                <a:solidFill>
                  <a:schemeClr val="accent1"/>
                </a:solidFill>
                <a:latin typeface="+mn-lt"/>
                <a:ea typeface="HGP明朝E"/>
                <a:cs typeface="Times New Roman"/>
              </a:rPr>
              <a:t>environment</a:t>
            </a:r>
            <a:endParaRPr kumimoji="1" lang="en-US" altLang="ja-JP" sz="1400" dirty="0" smtClean="0">
              <a:solidFill>
                <a:schemeClr val="accent1"/>
              </a:solidFill>
              <a:latin typeface="+mn-lt"/>
              <a:ea typeface="HGP明朝E"/>
              <a:cs typeface="Times New Roman"/>
            </a:endParaRPr>
          </a:p>
        </p:txBody>
      </p:sp>
      <p:sp>
        <p:nvSpPr>
          <p:cNvPr id="18" name="正方形/長方形 17"/>
          <p:cNvSpPr/>
          <p:nvPr/>
        </p:nvSpPr>
        <p:spPr>
          <a:xfrm>
            <a:off x="522384" y="2882381"/>
            <a:ext cx="3185520" cy="533435"/>
          </a:xfrm>
          <a:prstGeom prst="rect">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400"/>
          </a:p>
        </p:txBody>
      </p:sp>
      <p:sp>
        <p:nvSpPr>
          <p:cNvPr id="19" name="正方形/長方形 18"/>
          <p:cNvSpPr/>
          <p:nvPr/>
        </p:nvSpPr>
        <p:spPr>
          <a:xfrm>
            <a:off x="7555789" y="2882381"/>
            <a:ext cx="1264683" cy="618627"/>
          </a:xfrm>
          <a:prstGeom prst="rect">
            <a:avLst/>
          </a:prstGeom>
          <a:noFill/>
          <a:ln w="28575" cmpd="sng">
            <a:solidFill>
              <a:srgbClr val="00009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400"/>
          </a:p>
        </p:txBody>
      </p:sp>
      <p:sp>
        <p:nvSpPr>
          <p:cNvPr id="20" name="テキスト ボックス 19"/>
          <p:cNvSpPr txBox="1"/>
          <p:nvPr/>
        </p:nvSpPr>
        <p:spPr>
          <a:xfrm>
            <a:off x="323528" y="2409796"/>
            <a:ext cx="656985" cy="288147"/>
          </a:xfrm>
          <a:prstGeom prst="rect">
            <a:avLst/>
          </a:prstGeom>
          <a:noFill/>
          <a:ln w="28575" cmpd="sng">
            <a:solidFill>
              <a:srgbClr val="000090"/>
            </a:solidFill>
          </a:ln>
        </p:spPr>
        <p:txBody>
          <a:bodyPr wrap="square" lIns="72000" tIns="36000" rIns="72000" bIns="36000" rtlCol="0" anchor="ctr">
            <a:spAutoFit/>
          </a:bodyPr>
          <a:lstStyle/>
          <a:p>
            <a:pPr algn="ctr"/>
            <a:r>
              <a:rPr kumimoji="1" lang="en-US" altLang="ja-JP" sz="1400" dirty="0" smtClean="0">
                <a:solidFill>
                  <a:srgbClr val="000090"/>
                </a:solidFill>
                <a:latin typeface="+mn-lt"/>
                <a:ea typeface="HGP明朝E"/>
                <a:cs typeface="Times New Roman"/>
              </a:rPr>
              <a:t>TX</a:t>
            </a:r>
            <a:endParaRPr kumimoji="1" lang="ja-JP" altLang="en-US" sz="1400" dirty="0">
              <a:solidFill>
                <a:srgbClr val="000090"/>
              </a:solidFill>
              <a:latin typeface="+mn-lt"/>
              <a:ea typeface="HGP明朝E"/>
              <a:cs typeface="Times New Roman"/>
            </a:endParaRPr>
          </a:p>
        </p:txBody>
      </p:sp>
      <p:sp>
        <p:nvSpPr>
          <p:cNvPr id="21" name="テキスト ボックス 20"/>
          <p:cNvSpPr txBox="1"/>
          <p:nvPr/>
        </p:nvSpPr>
        <p:spPr>
          <a:xfrm>
            <a:off x="8357219" y="2409796"/>
            <a:ext cx="656985" cy="288147"/>
          </a:xfrm>
          <a:prstGeom prst="rect">
            <a:avLst/>
          </a:prstGeom>
          <a:noFill/>
          <a:ln w="28575" cmpd="sng">
            <a:solidFill>
              <a:srgbClr val="000090"/>
            </a:solidFill>
          </a:ln>
        </p:spPr>
        <p:txBody>
          <a:bodyPr wrap="square" lIns="36000" tIns="36000" rIns="36000" bIns="36000" rtlCol="0" anchor="ctr">
            <a:spAutoFit/>
          </a:bodyPr>
          <a:lstStyle/>
          <a:p>
            <a:pPr algn="ctr"/>
            <a:r>
              <a:rPr kumimoji="1" lang="en-US" altLang="ja-JP" sz="1400" dirty="0" smtClean="0">
                <a:solidFill>
                  <a:srgbClr val="000090"/>
                </a:solidFill>
                <a:latin typeface="+mn-lt"/>
                <a:ea typeface="HGP明朝E"/>
                <a:cs typeface="Times New Roman"/>
              </a:rPr>
              <a:t>RX</a:t>
            </a:r>
            <a:endParaRPr kumimoji="1" lang="ja-JP" altLang="en-US" sz="1400" dirty="0">
              <a:solidFill>
                <a:srgbClr val="000090"/>
              </a:solidFill>
              <a:latin typeface="+mn-lt"/>
              <a:ea typeface="HGP明朝E"/>
              <a:cs typeface="Times New Roman"/>
            </a:endParaRPr>
          </a:p>
        </p:txBody>
      </p:sp>
      <p:cxnSp>
        <p:nvCxnSpPr>
          <p:cNvPr id="22" name="直線矢印コネクタ 21"/>
          <p:cNvCxnSpPr/>
          <p:nvPr/>
        </p:nvCxnSpPr>
        <p:spPr>
          <a:xfrm flipV="1">
            <a:off x="3440851" y="3186240"/>
            <a:ext cx="2616581" cy="0"/>
          </a:xfrm>
          <a:prstGeom prst="straightConnector1">
            <a:avLst/>
          </a:prstGeom>
          <a:ln w="57150" cmpd="sng">
            <a:solidFill>
              <a:srgbClr val="000090"/>
            </a:solidFill>
            <a:headEnd type="none" w="med" len="med"/>
            <a:tailEnd type="arrow" w="lg" len="lg"/>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V="1">
            <a:off x="6697579" y="3263416"/>
            <a:ext cx="984133" cy="0"/>
          </a:xfrm>
          <a:prstGeom prst="straightConnector1">
            <a:avLst/>
          </a:prstGeom>
          <a:ln w="57150" cmpd="sng">
            <a:solidFill>
              <a:srgbClr val="000090"/>
            </a:solidFill>
            <a:headEnd type="none" w="med" len="med"/>
            <a:tailEnd type="arrow" w="lg" len="lg"/>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H="1">
            <a:off x="5436096" y="4940377"/>
            <a:ext cx="764468" cy="0"/>
          </a:xfrm>
          <a:prstGeom prst="straightConnector1">
            <a:avLst/>
          </a:prstGeom>
          <a:ln w="57150" cmpd="sng">
            <a:solidFill>
              <a:srgbClr val="0000FF"/>
            </a:solidFill>
            <a:headEnd type="none" w="med" len="med"/>
            <a:tailEnd type="arrow" w="lg" len="lg"/>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1646408" y="3209942"/>
            <a:ext cx="0" cy="576064"/>
          </a:xfrm>
          <a:prstGeom prst="straightConnector1">
            <a:avLst/>
          </a:prstGeom>
          <a:ln w="57150" cmpd="sng">
            <a:solidFill>
              <a:srgbClr val="008000"/>
            </a:solidFill>
            <a:headEnd type="none" w="med" len="med"/>
            <a:tailEnd type="arrow" w="lg" len="lg"/>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1907704" y="4535856"/>
            <a:ext cx="490688" cy="0"/>
          </a:xfrm>
          <a:prstGeom prst="straightConnector1">
            <a:avLst/>
          </a:prstGeom>
          <a:ln w="57150" cmpd="sng">
            <a:solidFill>
              <a:srgbClr val="FF0000"/>
            </a:solidFill>
            <a:headEnd type="none" w="med" len="med"/>
            <a:tailEnd type="arrow" w="lg" len="lg"/>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V="1">
            <a:off x="2398392" y="4566952"/>
            <a:ext cx="0" cy="720080"/>
          </a:xfrm>
          <a:prstGeom prst="straightConnector1">
            <a:avLst/>
          </a:prstGeom>
          <a:ln w="57150" cmpd="sng">
            <a:solidFill>
              <a:srgbClr val="FF0000"/>
            </a:solidFill>
            <a:headEnd type="none" w="med" len="med"/>
            <a:tailEnd type="arrow" w="lg" len="lg"/>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268535" y="4731537"/>
            <a:ext cx="1639169" cy="288147"/>
          </a:xfrm>
          <a:prstGeom prst="rect">
            <a:avLst/>
          </a:prstGeom>
          <a:solidFill>
            <a:schemeClr val="bg1"/>
          </a:solidFill>
          <a:ln w="28575" cmpd="sng">
            <a:solidFill>
              <a:srgbClr val="FF0000"/>
            </a:solidFill>
          </a:ln>
        </p:spPr>
        <p:txBody>
          <a:bodyPr wrap="square" lIns="36000" tIns="36000" rIns="36000" bIns="36000" rtlCol="0" anchor="ctr">
            <a:spAutoFit/>
          </a:bodyPr>
          <a:lstStyle/>
          <a:p>
            <a:pPr algn="ctr"/>
            <a:r>
              <a:rPr kumimoji="1" lang="en-US" altLang="ja-JP" sz="1400" dirty="0" smtClean="0">
                <a:solidFill>
                  <a:srgbClr val="FF0000"/>
                </a:solidFill>
                <a:latin typeface="+mn-lt"/>
                <a:ea typeface="HGP明朝E"/>
                <a:cs typeface="Times New Roman"/>
              </a:rPr>
              <a:t>estimated </a:t>
            </a:r>
            <a:r>
              <a:rPr kumimoji="1" lang="en-US" altLang="ja-JP" sz="1400" dirty="0" err="1" smtClean="0">
                <a:solidFill>
                  <a:srgbClr val="FF0000"/>
                </a:solidFill>
                <a:latin typeface="+mn-lt"/>
                <a:ea typeface="HGP明朝E"/>
                <a:cs typeface="Times New Roman"/>
              </a:rPr>
              <a:t>QoE</a:t>
            </a:r>
            <a:endParaRPr kumimoji="1" lang="ja-JP" altLang="en-US" sz="1400" dirty="0">
              <a:solidFill>
                <a:srgbClr val="FF0000"/>
              </a:solidFill>
              <a:latin typeface="+mn-lt"/>
              <a:ea typeface="HGP明朝E"/>
              <a:cs typeface="Times New Roman"/>
            </a:endParaRPr>
          </a:p>
        </p:txBody>
      </p:sp>
      <p:sp>
        <p:nvSpPr>
          <p:cNvPr id="29" name="テキスト ボックス 28"/>
          <p:cNvSpPr txBox="1"/>
          <p:nvPr/>
        </p:nvSpPr>
        <p:spPr>
          <a:xfrm>
            <a:off x="2572790" y="5078192"/>
            <a:ext cx="1370893" cy="288147"/>
          </a:xfrm>
          <a:prstGeom prst="rect">
            <a:avLst/>
          </a:prstGeom>
          <a:solidFill>
            <a:schemeClr val="bg1"/>
          </a:solidFill>
          <a:ln w="28575" cmpd="sng">
            <a:solidFill>
              <a:srgbClr val="FF0000"/>
            </a:solidFill>
          </a:ln>
        </p:spPr>
        <p:txBody>
          <a:bodyPr wrap="square" lIns="36000" tIns="36000" rIns="36000" bIns="36000" rtlCol="0" anchor="ctr">
            <a:spAutoFit/>
          </a:bodyPr>
          <a:lstStyle/>
          <a:p>
            <a:pPr algn="ctr"/>
            <a:r>
              <a:rPr kumimoji="1" lang="en-US" altLang="ja-JP" sz="1400" dirty="0" smtClean="0">
                <a:solidFill>
                  <a:srgbClr val="FF0000"/>
                </a:solidFill>
                <a:latin typeface="+mn-lt"/>
                <a:ea typeface="HGP明朝E"/>
                <a:cs typeface="Times New Roman"/>
              </a:rPr>
              <a:t>Target </a:t>
            </a:r>
            <a:r>
              <a:rPr kumimoji="1" lang="en-US" altLang="ja-JP" sz="1400" dirty="0" err="1" smtClean="0">
                <a:solidFill>
                  <a:srgbClr val="FF0000"/>
                </a:solidFill>
                <a:latin typeface="+mn-lt"/>
                <a:ea typeface="HGP明朝E"/>
                <a:cs typeface="Times New Roman"/>
              </a:rPr>
              <a:t>QoE</a:t>
            </a:r>
            <a:endParaRPr kumimoji="1" lang="ja-JP" altLang="en-US" sz="1400" dirty="0">
              <a:solidFill>
                <a:srgbClr val="FF0000"/>
              </a:solidFill>
              <a:latin typeface="+mn-lt"/>
              <a:ea typeface="HGP明朝E"/>
              <a:cs typeface="Times New Roman"/>
            </a:endParaRPr>
          </a:p>
        </p:txBody>
      </p:sp>
      <p:cxnSp>
        <p:nvCxnSpPr>
          <p:cNvPr id="30" name="直線矢印コネクタ 34"/>
          <p:cNvCxnSpPr/>
          <p:nvPr/>
        </p:nvCxnSpPr>
        <p:spPr>
          <a:xfrm rot="10800000">
            <a:off x="3275857" y="4509120"/>
            <a:ext cx="578489" cy="434290"/>
          </a:xfrm>
          <a:prstGeom prst="bentConnector3">
            <a:avLst>
              <a:gd name="adj1" fmla="val 36003"/>
            </a:avLst>
          </a:prstGeom>
          <a:ln w="57150" cmpd="sng">
            <a:solidFill>
              <a:srgbClr val="0000FF"/>
            </a:solidFill>
            <a:headEnd type="none" w="med" len="med"/>
            <a:tailEnd type="arrow" w="lg" len="lg"/>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2416563" y="4535856"/>
            <a:ext cx="490688" cy="0"/>
          </a:xfrm>
          <a:prstGeom prst="straightConnector1">
            <a:avLst/>
          </a:prstGeom>
          <a:ln w="57150" cmpd="sng">
            <a:solidFill>
              <a:srgbClr val="FF0000"/>
            </a:solidFill>
            <a:headEnd type="none" w="med" len="med"/>
            <a:tailEnd type="arrow" w="lg" len="lg"/>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3779912" y="4149546"/>
            <a:ext cx="1728192" cy="503590"/>
          </a:xfrm>
          <a:prstGeom prst="rect">
            <a:avLst/>
          </a:prstGeom>
          <a:solidFill>
            <a:schemeClr val="bg1"/>
          </a:solidFill>
          <a:ln w="28575" cmpd="sng">
            <a:solidFill>
              <a:srgbClr val="0000FF"/>
            </a:solidFill>
          </a:ln>
        </p:spPr>
        <p:txBody>
          <a:bodyPr wrap="square" lIns="36000" tIns="36000" rIns="36000" bIns="36000" rtlCol="0" anchor="ctr">
            <a:spAutoFit/>
          </a:bodyPr>
          <a:lstStyle/>
          <a:p>
            <a:pPr algn="ctr"/>
            <a:r>
              <a:rPr kumimoji="1" lang="en-US" altLang="ja-JP" sz="1400" dirty="0" smtClean="0">
                <a:solidFill>
                  <a:srgbClr val="0000FF"/>
                </a:solidFill>
                <a:latin typeface="+mn-lt"/>
                <a:ea typeface="HGP明朝E"/>
                <a:cs typeface="Times New Roman"/>
              </a:rPr>
              <a:t>Radio resource information</a:t>
            </a:r>
            <a:endParaRPr kumimoji="1" lang="ja-JP" altLang="en-US" sz="1400" dirty="0">
              <a:solidFill>
                <a:srgbClr val="0000FF"/>
              </a:solidFill>
              <a:latin typeface="+mn-lt"/>
              <a:ea typeface="HGP明朝E"/>
              <a:cs typeface="Times New Roman"/>
            </a:endParaRPr>
          </a:p>
        </p:txBody>
      </p:sp>
      <p:sp>
        <p:nvSpPr>
          <p:cNvPr id="33" name="テキスト ボックス 32"/>
          <p:cNvSpPr txBox="1"/>
          <p:nvPr/>
        </p:nvSpPr>
        <p:spPr>
          <a:xfrm>
            <a:off x="1719342" y="3749479"/>
            <a:ext cx="1152000" cy="504000"/>
          </a:xfrm>
          <a:prstGeom prst="rect">
            <a:avLst/>
          </a:prstGeom>
          <a:solidFill>
            <a:schemeClr val="bg1"/>
          </a:solidFill>
          <a:ln w="28575" cmpd="sng">
            <a:solidFill>
              <a:srgbClr val="FF0000"/>
            </a:solidFill>
          </a:ln>
        </p:spPr>
        <p:txBody>
          <a:bodyPr wrap="square" lIns="36000" tIns="36000" rIns="36000" bIns="36000" rtlCol="0" anchor="ctr">
            <a:spAutoFit/>
          </a:bodyPr>
          <a:lstStyle/>
          <a:p>
            <a:pPr algn="ctr"/>
            <a:r>
              <a:rPr kumimoji="1" lang="en-US" altLang="ja-JP" sz="1400" dirty="0" smtClean="0">
                <a:solidFill>
                  <a:srgbClr val="FF0000"/>
                </a:solidFill>
                <a:latin typeface="+mn-lt"/>
                <a:ea typeface="HGP明朝E"/>
                <a:cs typeface="Times New Roman"/>
              </a:rPr>
              <a:t>Difference of 2 </a:t>
            </a:r>
            <a:r>
              <a:rPr kumimoji="1" lang="en-US" altLang="ja-JP" sz="1400" dirty="0" err="1" smtClean="0">
                <a:solidFill>
                  <a:srgbClr val="FF0000"/>
                </a:solidFill>
                <a:latin typeface="+mn-lt"/>
                <a:ea typeface="HGP明朝E"/>
                <a:cs typeface="Times New Roman"/>
              </a:rPr>
              <a:t>QoEs</a:t>
            </a:r>
            <a:endParaRPr kumimoji="1" lang="ja-JP" altLang="en-US" sz="1400" dirty="0">
              <a:solidFill>
                <a:srgbClr val="FF0000"/>
              </a:solidFill>
              <a:latin typeface="+mn-lt"/>
              <a:ea typeface="HGP明朝E"/>
              <a:cs typeface="Times New Roman"/>
            </a:endParaRPr>
          </a:p>
        </p:txBody>
      </p:sp>
      <p:cxnSp>
        <p:nvCxnSpPr>
          <p:cNvPr id="34" name="直線矢印コネクタ 33"/>
          <p:cNvCxnSpPr/>
          <p:nvPr/>
        </p:nvCxnSpPr>
        <p:spPr>
          <a:xfrm flipV="1">
            <a:off x="2987824" y="3276784"/>
            <a:ext cx="0" cy="1056416"/>
          </a:xfrm>
          <a:prstGeom prst="straightConnector1">
            <a:avLst/>
          </a:prstGeom>
          <a:ln w="57150" cmpd="sng">
            <a:solidFill>
              <a:srgbClr val="FF0000"/>
            </a:solidFill>
            <a:headEnd type="none" w="med" len="med"/>
            <a:tailEnd type="arrow" w="lg" len="lg"/>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2593849" y="2673541"/>
            <a:ext cx="1080000" cy="288147"/>
          </a:xfrm>
          <a:prstGeom prst="rect">
            <a:avLst/>
          </a:prstGeom>
          <a:solidFill>
            <a:schemeClr val="bg1"/>
          </a:solidFill>
          <a:ln w="28575" cmpd="sng">
            <a:solidFill>
              <a:srgbClr val="FF0000"/>
            </a:solidFill>
          </a:ln>
        </p:spPr>
        <p:txBody>
          <a:bodyPr wrap="square" lIns="36000" tIns="36000" rIns="36000" bIns="36000" rtlCol="0" anchor="ctr">
            <a:spAutoFit/>
          </a:bodyPr>
          <a:lstStyle/>
          <a:p>
            <a:pPr algn="ctr"/>
            <a:r>
              <a:rPr kumimoji="1" lang="en-US" altLang="ja-JP" sz="1400" dirty="0" smtClean="0">
                <a:solidFill>
                  <a:srgbClr val="FF0000"/>
                </a:solidFill>
                <a:latin typeface="+mn-lt"/>
                <a:ea typeface="HGP明朝E"/>
                <a:cs typeface="Times New Roman"/>
              </a:rPr>
              <a:t>TX Control</a:t>
            </a:r>
            <a:endParaRPr kumimoji="1" lang="ja-JP" altLang="en-US" sz="1400" dirty="0">
              <a:solidFill>
                <a:srgbClr val="FF0000"/>
              </a:solidFill>
              <a:latin typeface="+mn-lt"/>
              <a:ea typeface="HGP明朝E"/>
              <a:cs typeface="Times New Roman"/>
            </a:endParaRPr>
          </a:p>
        </p:txBody>
      </p:sp>
      <p:grpSp>
        <p:nvGrpSpPr>
          <p:cNvPr id="36" name="図形グループ 50"/>
          <p:cNvGrpSpPr/>
          <p:nvPr/>
        </p:nvGrpSpPr>
        <p:grpSpPr>
          <a:xfrm>
            <a:off x="3217216" y="3415816"/>
            <a:ext cx="3131294" cy="904016"/>
            <a:chOff x="3203848" y="2983768"/>
            <a:chExt cx="3131294" cy="904016"/>
          </a:xfrm>
        </p:grpSpPr>
        <p:cxnSp>
          <p:nvCxnSpPr>
            <p:cNvPr id="37" name="直線矢印コネクタ 42"/>
            <p:cNvCxnSpPr/>
            <p:nvPr/>
          </p:nvCxnSpPr>
          <p:spPr>
            <a:xfrm flipV="1">
              <a:off x="3203848" y="3308688"/>
              <a:ext cx="3131294" cy="579096"/>
            </a:xfrm>
            <a:prstGeom prst="bentConnector3">
              <a:avLst>
                <a:gd name="adj1" fmla="val 1330"/>
              </a:avLst>
            </a:prstGeom>
            <a:ln w="57150" cmpd="sng">
              <a:solidFill>
                <a:srgbClr val="FF0000"/>
              </a:solidFill>
              <a:headEnd type="none" w="med" len="med"/>
              <a:tailEnd type="none" w="lg" len="lg"/>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6313560" y="2983768"/>
              <a:ext cx="0" cy="324920"/>
            </a:xfrm>
            <a:prstGeom prst="straightConnector1">
              <a:avLst/>
            </a:prstGeom>
            <a:ln w="57150" cmpd="sng">
              <a:solidFill>
                <a:srgbClr val="FF0000"/>
              </a:solidFill>
              <a:headEnd type="none" w="med" len="med"/>
              <a:tailEnd type="arrow" w="lg" len="lg"/>
            </a:ln>
          </p:spPr>
          <p:style>
            <a:lnRef idx="1">
              <a:schemeClr val="accent1"/>
            </a:lnRef>
            <a:fillRef idx="0">
              <a:schemeClr val="accent1"/>
            </a:fillRef>
            <a:effectRef idx="0">
              <a:schemeClr val="accent1"/>
            </a:effectRef>
            <a:fontRef idx="minor">
              <a:schemeClr val="tx1"/>
            </a:fontRef>
          </p:style>
        </p:cxnSp>
      </p:grpSp>
      <p:sp>
        <p:nvSpPr>
          <p:cNvPr id="39" name="テキスト ボックス 38"/>
          <p:cNvSpPr txBox="1"/>
          <p:nvPr/>
        </p:nvSpPr>
        <p:spPr>
          <a:xfrm>
            <a:off x="4734442" y="3823632"/>
            <a:ext cx="1440000" cy="288147"/>
          </a:xfrm>
          <a:prstGeom prst="rect">
            <a:avLst/>
          </a:prstGeom>
          <a:solidFill>
            <a:schemeClr val="bg1"/>
          </a:solidFill>
          <a:ln w="28575" cmpd="sng">
            <a:solidFill>
              <a:srgbClr val="FF0000"/>
            </a:solidFill>
          </a:ln>
        </p:spPr>
        <p:txBody>
          <a:bodyPr wrap="square" lIns="36000" tIns="36000" rIns="36000" bIns="36000" rtlCol="0" anchor="ctr">
            <a:spAutoFit/>
          </a:bodyPr>
          <a:lstStyle/>
          <a:p>
            <a:pPr algn="ctr"/>
            <a:r>
              <a:rPr lang="en-US" altLang="ja-JP" sz="1400" dirty="0" smtClean="0">
                <a:solidFill>
                  <a:srgbClr val="FF0000"/>
                </a:solidFill>
                <a:latin typeface="+mn-lt"/>
                <a:ea typeface="HGP明朝E"/>
                <a:cs typeface="Times New Roman"/>
              </a:rPr>
              <a:t>Topology</a:t>
            </a:r>
            <a:r>
              <a:rPr kumimoji="1" lang="en-US" altLang="ja-JP" sz="1400" dirty="0" smtClean="0">
                <a:solidFill>
                  <a:srgbClr val="FF0000"/>
                </a:solidFill>
                <a:latin typeface="+mn-lt"/>
                <a:ea typeface="HGP明朝E"/>
                <a:cs typeface="Times New Roman"/>
              </a:rPr>
              <a:t> Control</a:t>
            </a:r>
            <a:endParaRPr kumimoji="1" lang="ja-JP" altLang="en-US" sz="1400" dirty="0">
              <a:solidFill>
                <a:srgbClr val="FF0000"/>
              </a:solidFill>
              <a:latin typeface="+mn-lt"/>
              <a:ea typeface="HGP明朝E"/>
              <a:cs typeface="Times New Roman"/>
            </a:endParaRPr>
          </a:p>
        </p:txBody>
      </p:sp>
    </p:spTree>
    <p:extLst>
      <p:ext uri="{BB962C8B-B14F-4D97-AF65-F5344CB8AC3E}">
        <p14:creationId xmlns:p14="http://schemas.microsoft.com/office/powerpoint/2010/main" xmlns="" val="1754320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animEffect transition="in" filter="fade">
                                      <p:cBhvr>
                                        <p:cTn id="21" dur="5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500"/>
                                        <p:tgtEl>
                                          <p:spTgt spid="2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500"/>
                                        <p:tgtEl>
                                          <p:spTgt spid="19"/>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nodeType="clickEffect">
                                  <p:stCondLst>
                                    <p:cond delay="0"/>
                                  </p:stCondLst>
                                  <p:childTnLst>
                                    <p:animEffect transition="out" filter="fade">
                                      <p:cBhvr>
                                        <p:cTn id="36" dur="500"/>
                                        <p:tgtEl>
                                          <p:spTgt spid="23"/>
                                        </p:tgtEl>
                                      </p:cBhvr>
                                    </p:animEffect>
                                    <p:set>
                                      <p:cBhvr>
                                        <p:cTn id="37" dur="1" fill="hold">
                                          <p:stCondLst>
                                            <p:cond delay="499"/>
                                          </p:stCondLst>
                                        </p:cTn>
                                        <p:tgtEl>
                                          <p:spTgt spid="23"/>
                                        </p:tgtEl>
                                        <p:attrNameLst>
                                          <p:attrName>style.visibility</p:attrName>
                                        </p:attrNameLst>
                                      </p:cBhvr>
                                      <p:to>
                                        <p:strVal val="hidden"/>
                                      </p:to>
                                    </p:set>
                                  </p:childTnLst>
                                </p:cTn>
                              </p:par>
                              <p:par>
                                <p:cTn id="38" presetID="10" presetClass="exit" presetSubtype="0" fill="hold" nodeType="withEffect">
                                  <p:stCondLst>
                                    <p:cond delay="0"/>
                                  </p:stCondLst>
                                  <p:childTnLst>
                                    <p:animEffect transition="out" filter="fade">
                                      <p:cBhvr>
                                        <p:cTn id="39" dur="500"/>
                                        <p:tgtEl>
                                          <p:spTgt spid="22"/>
                                        </p:tgtEl>
                                      </p:cBhvr>
                                    </p:animEffect>
                                    <p:set>
                                      <p:cBhvr>
                                        <p:cTn id="40" dur="1" fill="hold">
                                          <p:stCondLst>
                                            <p:cond delay="499"/>
                                          </p:stCondLst>
                                        </p:cTn>
                                        <p:tgtEl>
                                          <p:spTgt spid="22"/>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18"/>
                                        </p:tgtEl>
                                      </p:cBhvr>
                                    </p:animEffect>
                                    <p:set>
                                      <p:cBhvr>
                                        <p:cTn id="43" dur="1" fill="hold">
                                          <p:stCondLst>
                                            <p:cond delay="499"/>
                                          </p:stCondLst>
                                        </p:cTn>
                                        <p:tgtEl>
                                          <p:spTgt spid="18"/>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20"/>
                                        </p:tgtEl>
                                      </p:cBhvr>
                                    </p:animEffect>
                                    <p:set>
                                      <p:cBhvr>
                                        <p:cTn id="46" dur="1" fill="hold">
                                          <p:stCondLst>
                                            <p:cond delay="499"/>
                                          </p:stCondLst>
                                        </p:cTn>
                                        <p:tgtEl>
                                          <p:spTgt spid="20"/>
                                        </p:tgtEl>
                                        <p:attrNameLst>
                                          <p:attrName>style.visibility</p:attrName>
                                        </p:attrNameLst>
                                      </p:cBhvr>
                                      <p:to>
                                        <p:strVal val="hidden"/>
                                      </p:to>
                                    </p:set>
                                  </p:childTnLst>
                                </p:cTn>
                              </p:par>
                              <p:par>
                                <p:cTn id="47" presetID="10" presetClass="exit" presetSubtype="0" fill="hold" grpId="1" nodeType="withEffect">
                                  <p:stCondLst>
                                    <p:cond delay="0"/>
                                  </p:stCondLst>
                                  <p:childTnLst>
                                    <p:animEffect transition="out" filter="fade">
                                      <p:cBhvr>
                                        <p:cTn id="48" dur="500"/>
                                        <p:tgtEl>
                                          <p:spTgt spid="19"/>
                                        </p:tgtEl>
                                      </p:cBhvr>
                                    </p:animEffect>
                                    <p:set>
                                      <p:cBhvr>
                                        <p:cTn id="49" dur="1" fill="hold">
                                          <p:stCondLst>
                                            <p:cond delay="499"/>
                                          </p:stCondLst>
                                        </p:cTn>
                                        <p:tgtEl>
                                          <p:spTgt spid="19"/>
                                        </p:tgtEl>
                                        <p:attrNameLst>
                                          <p:attrName>style.visibility</p:attrName>
                                        </p:attrNameLst>
                                      </p:cBhvr>
                                      <p:to>
                                        <p:strVal val="hidden"/>
                                      </p:to>
                                    </p:set>
                                  </p:childTnLst>
                                </p:cTn>
                              </p:par>
                              <p:par>
                                <p:cTn id="50" presetID="10" presetClass="exit" presetSubtype="0" fill="hold" grpId="1" nodeType="withEffect">
                                  <p:stCondLst>
                                    <p:cond delay="0"/>
                                  </p:stCondLst>
                                  <p:childTnLst>
                                    <p:animEffect transition="out" filter="fade">
                                      <p:cBhvr>
                                        <p:cTn id="51" dur="500"/>
                                        <p:tgtEl>
                                          <p:spTgt spid="21"/>
                                        </p:tgtEl>
                                      </p:cBhvr>
                                    </p:animEffect>
                                    <p:set>
                                      <p:cBhvr>
                                        <p:cTn id="52" dur="1" fill="hold">
                                          <p:stCondLst>
                                            <p:cond delay="499"/>
                                          </p:stCondLst>
                                        </p:cTn>
                                        <p:tgtEl>
                                          <p:spTgt spid="21"/>
                                        </p:tgtEl>
                                        <p:attrNameLst>
                                          <p:attrName>style.visibility</p:attrName>
                                        </p:attrNameLst>
                                      </p:cBhvr>
                                      <p:to>
                                        <p:strVal val="hidden"/>
                                      </p:to>
                                    </p:set>
                                  </p:childTnLst>
                                </p:cTn>
                              </p:par>
                              <p:par>
                                <p:cTn id="53" presetID="10" presetClass="entr" presetSubtype="0" fill="hold" grpId="0" nodeType="withEffect">
                                  <p:stCondLst>
                                    <p:cond delay="0"/>
                                  </p:stCondLst>
                                  <p:childTnLst>
                                    <p:set>
                                      <p:cBhvr>
                                        <p:cTn id="54" dur="1" fill="hold">
                                          <p:stCondLst>
                                            <p:cond delay="0"/>
                                          </p:stCondLst>
                                        </p:cTn>
                                        <p:tgtEl>
                                          <p:spTgt spid="15"/>
                                        </p:tgtEl>
                                        <p:attrNameLst>
                                          <p:attrName>style.visibility</p:attrName>
                                        </p:attrNameLst>
                                      </p:cBhvr>
                                      <p:to>
                                        <p:strVal val="visible"/>
                                      </p:to>
                                    </p:set>
                                    <p:animEffect transition="in" filter="fade">
                                      <p:cBhvr>
                                        <p:cTn id="55" dur="500"/>
                                        <p:tgtEl>
                                          <p:spTgt spid="15"/>
                                        </p:tgtEl>
                                      </p:cBhvr>
                                    </p:animEffect>
                                  </p:childTnLst>
                                </p:cTn>
                              </p:par>
                              <p:par>
                                <p:cTn id="56" presetID="10" presetClass="entr" presetSubtype="0" fill="hold" grpId="1" nodeType="withEffect">
                                  <p:stCondLst>
                                    <p:cond delay="0"/>
                                  </p:stCondLst>
                                  <p:childTnLst>
                                    <p:set>
                                      <p:cBhvr>
                                        <p:cTn id="57" dur="1" fill="hold">
                                          <p:stCondLst>
                                            <p:cond delay="0"/>
                                          </p:stCondLst>
                                        </p:cTn>
                                        <p:tgtEl>
                                          <p:spTgt spid="14"/>
                                        </p:tgtEl>
                                        <p:attrNameLst>
                                          <p:attrName>style.visibility</p:attrName>
                                        </p:attrNameLst>
                                      </p:cBhvr>
                                      <p:to>
                                        <p:strVal val="visible"/>
                                      </p:to>
                                    </p:set>
                                    <p:animEffect transition="in" filter="fade">
                                      <p:cBhvr>
                                        <p:cTn id="58" dur="500"/>
                                        <p:tgtEl>
                                          <p:spTgt spid="14"/>
                                        </p:tgtEl>
                                      </p:cBhvr>
                                    </p:animEffect>
                                  </p:childTnLst>
                                </p:cTn>
                              </p:par>
                              <p:par>
                                <p:cTn id="59" presetID="10" presetClass="entr" presetSubtype="0" fill="hold" nodeType="with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fade">
                                      <p:cBhvr>
                                        <p:cTn id="61" dur="500"/>
                                        <p:tgtEl>
                                          <p:spTgt spid="25"/>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13"/>
                                        </p:tgtEl>
                                        <p:attrNameLst>
                                          <p:attrName>style.visibility</p:attrName>
                                        </p:attrNameLst>
                                      </p:cBhvr>
                                      <p:to>
                                        <p:strVal val="visible"/>
                                      </p:to>
                                    </p:set>
                                    <p:animEffect transition="in" filter="fade">
                                      <p:cBhvr>
                                        <p:cTn id="66" dur="500"/>
                                        <p:tgtEl>
                                          <p:spTgt spid="13"/>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12"/>
                                        </p:tgtEl>
                                        <p:attrNameLst>
                                          <p:attrName>style.visibility</p:attrName>
                                        </p:attrNameLst>
                                      </p:cBhvr>
                                      <p:to>
                                        <p:strVal val="visible"/>
                                      </p:to>
                                    </p:set>
                                    <p:animEffect transition="in" filter="fade">
                                      <p:cBhvr>
                                        <p:cTn id="69" dur="500"/>
                                        <p:tgtEl>
                                          <p:spTgt spid="12"/>
                                        </p:tgtEl>
                                      </p:cBhvr>
                                    </p:animEffect>
                                  </p:childTnLst>
                                </p:cTn>
                              </p:par>
                              <p:par>
                                <p:cTn id="70" presetID="10" presetClass="entr" presetSubtype="0" fill="hold" nodeType="with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fade">
                                      <p:cBhvr>
                                        <p:cTn id="72" dur="5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grpId="0" nodeType="clickEffect">
                                  <p:stCondLst>
                                    <p:cond delay="0"/>
                                  </p:stCondLst>
                                  <p:childTnLst>
                                    <p:animEffect transition="out" filter="fade">
                                      <p:cBhvr>
                                        <p:cTn id="76" dur="500"/>
                                        <p:tgtEl>
                                          <p:spTgt spid="14"/>
                                        </p:tgtEl>
                                      </p:cBhvr>
                                    </p:animEffect>
                                    <p:set>
                                      <p:cBhvr>
                                        <p:cTn id="77" dur="1" fill="hold">
                                          <p:stCondLst>
                                            <p:cond delay="499"/>
                                          </p:stCondLst>
                                        </p:cTn>
                                        <p:tgtEl>
                                          <p:spTgt spid="14"/>
                                        </p:tgtEl>
                                        <p:attrNameLst>
                                          <p:attrName>style.visibility</p:attrName>
                                        </p:attrNameLst>
                                      </p:cBhvr>
                                      <p:to>
                                        <p:strVal val="hidden"/>
                                      </p:to>
                                    </p:set>
                                  </p:childTnLst>
                                </p:cTn>
                              </p:par>
                              <p:par>
                                <p:cTn id="78" presetID="10" presetClass="exit" presetSubtype="0" fill="hold" grpId="1" nodeType="withEffect">
                                  <p:stCondLst>
                                    <p:cond delay="0"/>
                                  </p:stCondLst>
                                  <p:childTnLst>
                                    <p:animEffect transition="out" filter="fade">
                                      <p:cBhvr>
                                        <p:cTn id="79" dur="500"/>
                                        <p:tgtEl>
                                          <p:spTgt spid="15"/>
                                        </p:tgtEl>
                                      </p:cBhvr>
                                    </p:animEffect>
                                    <p:set>
                                      <p:cBhvr>
                                        <p:cTn id="80" dur="1" fill="hold">
                                          <p:stCondLst>
                                            <p:cond delay="499"/>
                                          </p:stCondLst>
                                        </p:cTn>
                                        <p:tgtEl>
                                          <p:spTgt spid="15"/>
                                        </p:tgtEl>
                                        <p:attrNameLst>
                                          <p:attrName>style.visibility</p:attrName>
                                        </p:attrNameLst>
                                      </p:cBhvr>
                                      <p:to>
                                        <p:strVal val="hidden"/>
                                      </p:to>
                                    </p:set>
                                  </p:childTnLst>
                                </p:cTn>
                              </p:par>
                              <p:par>
                                <p:cTn id="81" presetID="10" presetClass="exit" presetSubtype="0" fill="hold" nodeType="withEffect">
                                  <p:stCondLst>
                                    <p:cond delay="0"/>
                                  </p:stCondLst>
                                  <p:childTnLst>
                                    <p:animEffect transition="out" filter="fade">
                                      <p:cBhvr>
                                        <p:cTn id="82" dur="500"/>
                                        <p:tgtEl>
                                          <p:spTgt spid="25"/>
                                        </p:tgtEl>
                                      </p:cBhvr>
                                    </p:animEffect>
                                    <p:set>
                                      <p:cBhvr>
                                        <p:cTn id="83" dur="1" fill="hold">
                                          <p:stCondLst>
                                            <p:cond delay="499"/>
                                          </p:stCondLst>
                                        </p:cTn>
                                        <p:tgtEl>
                                          <p:spTgt spid="25"/>
                                        </p:tgtEl>
                                        <p:attrNameLst>
                                          <p:attrName>style.visibility</p:attrName>
                                        </p:attrNameLst>
                                      </p:cBhvr>
                                      <p:to>
                                        <p:strVal val="hidden"/>
                                      </p:to>
                                    </p:set>
                                  </p:childTnLst>
                                </p:cTn>
                              </p:par>
                              <p:par>
                                <p:cTn id="84" presetID="10" presetClass="exit" presetSubtype="0" fill="hold" grpId="1" nodeType="withEffect">
                                  <p:stCondLst>
                                    <p:cond delay="0"/>
                                  </p:stCondLst>
                                  <p:childTnLst>
                                    <p:animEffect transition="out" filter="fade">
                                      <p:cBhvr>
                                        <p:cTn id="85" dur="500"/>
                                        <p:tgtEl>
                                          <p:spTgt spid="12"/>
                                        </p:tgtEl>
                                      </p:cBhvr>
                                    </p:animEffect>
                                    <p:set>
                                      <p:cBhvr>
                                        <p:cTn id="86" dur="1" fill="hold">
                                          <p:stCondLst>
                                            <p:cond delay="499"/>
                                          </p:stCondLst>
                                        </p:cTn>
                                        <p:tgtEl>
                                          <p:spTgt spid="12"/>
                                        </p:tgtEl>
                                        <p:attrNameLst>
                                          <p:attrName>style.visibility</p:attrName>
                                        </p:attrNameLst>
                                      </p:cBhvr>
                                      <p:to>
                                        <p:strVal val="hidden"/>
                                      </p:to>
                                    </p:set>
                                  </p:childTnLst>
                                </p:cTn>
                              </p:par>
                              <p:par>
                                <p:cTn id="87" presetID="10" presetClass="exit" presetSubtype="0" fill="hold" grpId="1" nodeType="withEffect">
                                  <p:stCondLst>
                                    <p:cond delay="0"/>
                                  </p:stCondLst>
                                  <p:childTnLst>
                                    <p:animEffect transition="out" filter="fade">
                                      <p:cBhvr>
                                        <p:cTn id="88" dur="500"/>
                                        <p:tgtEl>
                                          <p:spTgt spid="13"/>
                                        </p:tgtEl>
                                      </p:cBhvr>
                                    </p:animEffect>
                                    <p:set>
                                      <p:cBhvr>
                                        <p:cTn id="89" dur="1" fill="hold">
                                          <p:stCondLst>
                                            <p:cond delay="499"/>
                                          </p:stCondLst>
                                        </p:cTn>
                                        <p:tgtEl>
                                          <p:spTgt spid="13"/>
                                        </p:tgtEl>
                                        <p:attrNameLst>
                                          <p:attrName>style.visibility</p:attrName>
                                        </p:attrNameLst>
                                      </p:cBhvr>
                                      <p:to>
                                        <p:strVal val="hidden"/>
                                      </p:to>
                                    </p:set>
                                  </p:childTnLst>
                                </p:cTn>
                              </p:par>
                              <p:par>
                                <p:cTn id="90" presetID="10" presetClass="exit" presetSubtype="0" fill="hold" nodeType="withEffect">
                                  <p:stCondLst>
                                    <p:cond delay="0"/>
                                  </p:stCondLst>
                                  <p:childTnLst>
                                    <p:animEffect transition="out" filter="fade">
                                      <p:cBhvr>
                                        <p:cTn id="91" dur="500"/>
                                        <p:tgtEl>
                                          <p:spTgt spid="24"/>
                                        </p:tgtEl>
                                      </p:cBhvr>
                                    </p:animEffect>
                                    <p:set>
                                      <p:cBhvr>
                                        <p:cTn id="92" dur="1" fill="hold">
                                          <p:stCondLst>
                                            <p:cond delay="499"/>
                                          </p:stCondLst>
                                        </p:cTn>
                                        <p:tgtEl>
                                          <p:spTgt spid="24"/>
                                        </p:tgtEl>
                                        <p:attrNameLst>
                                          <p:attrName>style.visibility</p:attrName>
                                        </p:attrNameLst>
                                      </p:cBhvr>
                                      <p:to>
                                        <p:strVal val="hidden"/>
                                      </p:to>
                                    </p:set>
                                  </p:childTnLst>
                                </p:cTn>
                              </p:par>
                              <p:par>
                                <p:cTn id="93" presetID="10" presetClass="entr" presetSubtype="0" fill="hold" grpId="0" nodeType="withEffect">
                                  <p:stCondLst>
                                    <p:cond delay="0"/>
                                  </p:stCondLst>
                                  <p:childTnLst>
                                    <p:set>
                                      <p:cBhvr>
                                        <p:cTn id="94" dur="1" fill="hold">
                                          <p:stCondLst>
                                            <p:cond delay="0"/>
                                          </p:stCondLst>
                                        </p:cTn>
                                        <p:tgtEl>
                                          <p:spTgt spid="10"/>
                                        </p:tgtEl>
                                        <p:attrNameLst>
                                          <p:attrName>style.visibility</p:attrName>
                                        </p:attrNameLst>
                                      </p:cBhvr>
                                      <p:to>
                                        <p:strVal val="visible"/>
                                      </p:to>
                                    </p:set>
                                    <p:animEffect transition="in" filter="fade">
                                      <p:cBhvr>
                                        <p:cTn id="95" dur="500"/>
                                        <p:tgtEl>
                                          <p:spTgt spid="10"/>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11"/>
                                        </p:tgtEl>
                                        <p:attrNameLst>
                                          <p:attrName>style.visibility</p:attrName>
                                        </p:attrNameLst>
                                      </p:cBhvr>
                                      <p:to>
                                        <p:strVal val="visible"/>
                                      </p:to>
                                    </p:set>
                                    <p:animEffect transition="in" filter="fade">
                                      <p:cBhvr>
                                        <p:cTn id="98" dur="500"/>
                                        <p:tgtEl>
                                          <p:spTgt spid="11"/>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28"/>
                                        </p:tgtEl>
                                        <p:attrNameLst>
                                          <p:attrName>style.visibility</p:attrName>
                                        </p:attrNameLst>
                                      </p:cBhvr>
                                      <p:to>
                                        <p:strVal val="visible"/>
                                      </p:to>
                                    </p:set>
                                    <p:animEffect transition="in" filter="fade">
                                      <p:cBhvr>
                                        <p:cTn id="103" dur="500"/>
                                        <p:tgtEl>
                                          <p:spTgt spid="28"/>
                                        </p:tgtEl>
                                      </p:cBhvr>
                                    </p:animEffect>
                                  </p:childTnLst>
                                </p:cTn>
                              </p:par>
                              <p:par>
                                <p:cTn id="104" presetID="10" presetClass="entr" presetSubtype="0" fill="hold" nodeType="withEffect">
                                  <p:stCondLst>
                                    <p:cond delay="0"/>
                                  </p:stCondLst>
                                  <p:childTnLst>
                                    <p:set>
                                      <p:cBhvr>
                                        <p:cTn id="105" dur="1" fill="hold">
                                          <p:stCondLst>
                                            <p:cond delay="0"/>
                                          </p:stCondLst>
                                        </p:cTn>
                                        <p:tgtEl>
                                          <p:spTgt spid="26"/>
                                        </p:tgtEl>
                                        <p:attrNameLst>
                                          <p:attrName>style.visibility</p:attrName>
                                        </p:attrNameLst>
                                      </p:cBhvr>
                                      <p:to>
                                        <p:strVal val="visible"/>
                                      </p:to>
                                    </p:set>
                                    <p:animEffect transition="in" filter="fade">
                                      <p:cBhvr>
                                        <p:cTn id="106" dur="500"/>
                                        <p:tgtEl>
                                          <p:spTgt spid="26"/>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nodeType="clickEffect">
                                  <p:stCondLst>
                                    <p:cond delay="0"/>
                                  </p:stCondLst>
                                  <p:childTnLst>
                                    <p:set>
                                      <p:cBhvr>
                                        <p:cTn id="110" dur="1" fill="hold">
                                          <p:stCondLst>
                                            <p:cond delay="0"/>
                                          </p:stCondLst>
                                        </p:cTn>
                                        <p:tgtEl>
                                          <p:spTgt spid="27"/>
                                        </p:tgtEl>
                                        <p:attrNameLst>
                                          <p:attrName>style.visibility</p:attrName>
                                        </p:attrNameLst>
                                      </p:cBhvr>
                                      <p:to>
                                        <p:strVal val="visible"/>
                                      </p:to>
                                    </p:set>
                                    <p:animEffect transition="in" filter="fade">
                                      <p:cBhvr>
                                        <p:cTn id="111" dur="500"/>
                                        <p:tgtEl>
                                          <p:spTgt spid="27"/>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29"/>
                                        </p:tgtEl>
                                        <p:attrNameLst>
                                          <p:attrName>style.visibility</p:attrName>
                                        </p:attrNameLst>
                                      </p:cBhvr>
                                      <p:to>
                                        <p:strVal val="visible"/>
                                      </p:to>
                                    </p:set>
                                    <p:animEffect transition="in" filter="fade">
                                      <p:cBhvr>
                                        <p:cTn id="114" dur="500"/>
                                        <p:tgtEl>
                                          <p:spTgt spid="29"/>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xit" presetSubtype="0" fill="hold" nodeType="clickEffect">
                                  <p:stCondLst>
                                    <p:cond delay="0"/>
                                  </p:stCondLst>
                                  <p:childTnLst>
                                    <p:animEffect transition="out" filter="fade">
                                      <p:cBhvr>
                                        <p:cTn id="118" dur="500"/>
                                        <p:tgtEl>
                                          <p:spTgt spid="26"/>
                                        </p:tgtEl>
                                      </p:cBhvr>
                                    </p:animEffect>
                                    <p:set>
                                      <p:cBhvr>
                                        <p:cTn id="119" dur="1" fill="hold">
                                          <p:stCondLst>
                                            <p:cond delay="499"/>
                                          </p:stCondLst>
                                        </p:cTn>
                                        <p:tgtEl>
                                          <p:spTgt spid="26"/>
                                        </p:tgtEl>
                                        <p:attrNameLst>
                                          <p:attrName>style.visibility</p:attrName>
                                        </p:attrNameLst>
                                      </p:cBhvr>
                                      <p:to>
                                        <p:strVal val="hidden"/>
                                      </p:to>
                                    </p:set>
                                  </p:childTnLst>
                                </p:cTn>
                              </p:par>
                              <p:par>
                                <p:cTn id="120" presetID="10" presetClass="exit" presetSubtype="0" fill="hold" grpId="1" nodeType="withEffect">
                                  <p:stCondLst>
                                    <p:cond delay="0"/>
                                  </p:stCondLst>
                                  <p:childTnLst>
                                    <p:animEffect transition="out" filter="fade">
                                      <p:cBhvr>
                                        <p:cTn id="121" dur="500"/>
                                        <p:tgtEl>
                                          <p:spTgt spid="28"/>
                                        </p:tgtEl>
                                      </p:cBhvr>
                                    </p:animEffect>
                                    <p:set>
                                      <p:cBhvr>
                                        <p:cTn id="122" dur="1" fill="hold">
                                          <p:stCondLst>
                                            <p:cond delay="499"/>
                                          </p:stCondLst>
                                        </p:cTn>
                                        <p:tgtEl>
                                          <p:spTgt spid="28"/>
                                        </p:tgtEl>
                                        <p:attrNameLst>
                                          <p:attrName>style.visibility</p:attrName>
                                        </p:attrNameLst>
                                      </p:cBhvr>
                                      <p:to>
                                        <p:strVal val="hidden"/>
                                      </p:to>
                                    </p:set>
                                  </p:childTnLst>
                                </p:cTn>
                              </p:par>
                              <p:par>
                                <p:cTn id="123" presetID="10" presetClass="exit" presetSubtype="0" fill="hold" nodeType="withEffect">
                                  <p:stCondLst>
                                    <p:cond delay="0"/>
                                  </p:stCondLst>
                                  <p:childTnLst>
                                    <p:animEffect transition="out" filter="fade">
                                      <p:cBhvr>
                                        <p:cTn id="124" dur="500"/>
                                        <p:tgtEl>
                                          <p:spTgt spid="27"/>
                                        </p:tgtEl>
                                      </p:cBhvr>
                                    </p:animEffect>
                                    <p:set>
                                      <p:cBhvr>
                                        <p:cTn id="125" dur="1" fill="hold">
                                          <p:stCondLst>
                                            <p:cond delay="499"/>
                                          </p:stCondLst>
                                        </p:cTn>
                                        <p:tgtEl>
                                          <p:spTgt spid="27"/>
                                        </p:tgtEl>
                                        <p:attrNameLst>
                                          <p:attrName>style.visibility</p:attrName>
                                        </p:attrNameLst>
                                      </p:cBhvr>
                                      <p:to>
                                        <p:strVal val="hidden"/>
                                      </p:to>
                                    </p:set>
                                  </p:childTnLst>
                                </p:cTn>
                              </p:par>
                              <p:par>
                                <p:cTn id="126" presetID="10" presetClass="exit" presetSubtype="0" fill="hold" grpId="1" nodeType="withEffect">
                                  <p:stCondLst>
                                    <p:cond delay="0"/>
                                  </p:stCondLst>
                                  <p:childTnLst>
                                    <p:animEffect transition="out" filter="fade">
                                      <p:cBhvr>
                                        <p:cTn id="127" dur="500"/>
                                        <p:tgtEl>
                                          <p:spTgt spid="29"/>
                                        </p:tgtEl>
                                      </p:cBhvr>
                                    </p:animEffect>
                                    <p:set>
                                      <p:cBhvr>
                                        <p:cTn id="128" dur="1" fill="hold">
                                          <p:stCondLst>
                                            <p:cond delay="499"/>
                                          </p:stCondLst>
                                        </p:cTn>
                                        <p:tgtEl>
                                          <p:spTgt spid="29"/>
                                        </p:tgtEl>
                                        <p:attrNameLst>
                                          <p:attrName>style.visibility</p:attrName>
                                        </p:attrNameLst>
                                      </p:cBhvr>
                                      <p:to>
                                        <p:strVal val="hidden"/>
                                      </p:to>
                                    </p:set>
                                  </p:childTnLst>
                                </p:cTn>
                              </p:par>
                              <p:par>
                                <p:cTn id="129" presetID="10" presetClass="entr" presetSubtype="0" fill="hold" grpId="0" nodeType="withEffect">
                                  <p:stCondLst>
                                    <p:cond delay="0"/>
                                  </p:stCondLst>
                                  <p:childTnLst>
                                    <p:set>
                                      <p:cBhvr>
                                        <p:cTn id="130" dur="1" fill="hold">
                                          <p:stCondLst>
                                            <p:cond delay="0"/>
                                          </p:stCondLst>
                                        </p:cTn>
                                        <p:tgtEl>
                                          <p:spTgt spid="33"/>
                                        </p:tgtEl>
                                        <p:attrNameLst>
                                          <p:attrName>style.visibility</p:attrName>
                                        </p:attrNameLst>
                                      </p:cBhvr>
                                      <p:to>
                                        <p:strVal val="visible"/>
                                      </p:to>
                                    </p:set>
                                    <p:animEffect transition="in" filter="fade">
                                      <p:cBhvr>
                                        <p:cTn id="131" dur="500"/>
                                        <p:tgtEl>
                                          <p:spTgt spid="33"/>
                                        </p:tgtEl>
                                      </p:cBhvr>
                                    </p:animEffect>
                                  </p:childTnLst>
                                </p:cTn>
                              </p:par>
                              <p:par>
                                <p:cTn id="132" presetID="10" presetClass="entr" presetSubtype="0" fill="hold" nodeType="withEffect">
                                  <p:stCondLst>
                                    <p:cond delay="0"/>
                                  </p:stCondLst>
                                  <p:childTnLst>
                                    <p:set>
                                      <p:cBhvr>
                                        <p:cTn id="133" dur="1" fill="hold">
                                          <p:stCondLst>
                                            <p:cond delay="0"/>
                                          </p:stCondLst>
                                        </p:cTn>
                                        <p:tgtEl>
                                          <p:spTgt spid="31"/>
                                        </p:tgtEl>
                                        <p:attrNameLst>
                                          <p:attrName>style.visibility</p:attrName>
                                        </p:attrNameLst>
                                      </p:cBhvr>
                                      <p:to>
                                        <p:strVal val="visible"/>
                                      </p:to>
                                    </p:set>
                                    <p:animEffect transition="in" filter="fade">
                                      <p:cBhvr>
                                        <p:cTn id="134" dur="500"/>
                                        <p:tgtEl>
                                          <p:spTgt spid="31"/>
                                        </p:tgtEl>
                                      </p:cBhvr>
                                    </p:animEffect>
                                  </p:childTnLst>
                                </p:cTn>
                              </p:par>
                            </p:childTnLst>
                          </p:cTn>
                        </p:par>
                      </p:childTnLst>
                    </p:cTn>
                  </p:par>
                  <p:par>
                    <p:cTn id="135" fill="hold">
                      <p:stCondLst>
                        <p:cond delay="indefinite"/>
                      </p:stCondLst>
                      <p:childTnLst>
                        <p:par>
                          <p:cTn id="136" fill="hold">
                            <p:stCondLst>
                              <p:cond delay="0"/>
                            </p:stCondLst>
                            <p:childTnLst>
                              <p:par>
                                <p:cTn id="137" presetID="10" presetClass="entr" presetSubtype="0" fill="hold" nodeType="clickEffect">
                                  <p:stCondLst>
                                    <p:cond delay="0"/>
                                  </p:stCondLst>
                                  <p:childTnLst>
                                    <p:set>
                                      <p:cBhvr>
                                        <p:cTn id="138" dur="1" fill="hold">
                                          <p:stCondLst>
                                            <p:cond delay="0"/>
                                          </p:stCondLst>
                                        </p:cTn>
                                        <p:tgtEl>
                                          <p:spTgt spid="30"/>
                                        </p:tgtEl>
                                        <p:attrNameLst>
                                          <p:attrName>style.visibility</p:attrName>
                                        </p:attrNameLst>
                                      </p:cBhvr>
                                      <p:to>
                                        <p:strVal val="visible"/>
                                      </p:to>
                                    </p:set>
                                    <p:animEffect transition="in" filter="fade">
                                      <p:cBhvr>
                                        <p:cTn id="139" dur="500"/>
                                        <p:tgtEl>
                                          <p:spTgt spid="30"/>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32"/>
                                        </p:tgtEl>
                                        <p:attrNameLst>
                                          <p:attrName>style.visibility</p:attrName>
                                        </p:attrNameLst>
                                      </p:cBhvr>
                                      <p:to>
                                        <p:strVal val="visible"/>
                                      </p:to>
                                    </p:set>
                                    <p:animEffect transition="in" filter="fade">
                                      <p:cBhvr>
                                        <p:cTn id="142" dur="500"/>
                                        <p:tgtEl>
                                          <p:spTgt spid="32"/>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grpId="2" nodeType="clickEffect">
                                  <p:stCondLst>
                                    <p:cond delay="0"/>
                                  </p:stCondLst>
                                  <p:childTnLst>
                                    <p:set>
                                      <p:cBhvr>
                                        <p:cTn id="146" dur="1" fill="hold">
                                          <p:stCondLst>
                                            <p:cond delay="0"/>
                                          </p:stCondLst>
                                        </p:cTn>
                                        <p:tgtEl>
                                          <p:spTgt spid="20"/>
                                        </p:tgtEl>
                                        <p:attrNameLst>
                                          <p:attrName>style.visibility</p:attrName>
                                        </p:attrNameLst>
                                      </p:cBhvr>
                                      <p:to>
                                        <p:strVal val="visible"/>
                                      </p:to>
                                    </p:set>
                                    <p:animEffect transition="in" filter="fade">
                                      <p:cBhvr>
                                        <p:cTn id="147" dur="500"/>
                                        <p:tgtEl>
                                          <p:spTgt spid="20"/>
                                        </p:tgtEl>
                                      </p:cBhvr>
                                    </p:animEffect>
                                  </p:childTnLst>
                                </p:cTn>
                              </p:par>
                              <p:par>
                                <p:cTn id="148" presetID="10" presetClass="entr" presetSubtype="0" fill="hold" grpId="2" nodeType="withEffect">
                                  <p:stCondLst>
                                    <p:cond delay="0"/>
                                  </p:stCondLst>
                                  <p:childTnLst>
                                    <p:set>
                                      <p:cBhvr>
                                        <p:cTn id="149" dur="1" fill="hold">
                                          <p:stCondLst>
                                            <p:cond delay="0"/>
                                          </p:stCondLst>
                                        </p:cTn>
                                        <p:tgtEl>
                                          <p:spTgt spid="18"/>
                                        </p:tgtEl>
                                        <p:attrNameLst>
                                          <p:attrName>style.visibility</p:attrName>
                                        </p:attrNameLst>
                                      </p:cBhvr>
                                      <p:to>
                                        <p:strVal val="visible"/>
                                      </p:to>
                                    </p:set>
                                    <p:animEffect transition="in" filter="fade">
                                      <p:cBhvr>
                                        <p:cTn id="150" dur="500"/>
                                        <p:tgtEl>
                                          <p:spTgt spid="18"/>
                                        </p:tgtEl>
                                      </p:cBhvr>
                                    </p:animEffect>
                                  </p:childTnLst>
                                </p:cTn>
                              </p:par>
                              <p:par>
                                <p:cTn id="151" presetID="10" presetClass="entr" presetSubtype="0" fill="hold" grpId="2" nodeType="withEffect">
                                  <p:stCondLst>
                                    <p:cond delay="0"/>
                                  </p:stCondLst>
                                  <p:childTnLst>
                                    <p:set>
                                      <p:cBhvr>
                                        <p:cTn id="152" dur="1" fill="hold">
                                          <p:stCondLst>
                                            <p:cond delay="0"/>
                                          </p:stCondLst>
                                        </p:cTn>
                                        <p:tgtEl>
                                          <p:spTgt spid="19"/>
                                        </p:tgtEl>
                                        <p:attrNameLst>
                                          <p:attrName>style.visibility</p:attrName>
                                        </p:attrNameLst>
                                      </p:cBhvr>
                                      <p:to>
                                        <p:strVal val="visible"/>
                                      </p:to>
                                    </p:set>
                                    <p:animEffect transition="in" filter="fade">
                                      <p:cBhvr>
                                        <p:cTn id="153" dur="500"/>
                                        <p:tgtEl>
                                          <p:spTgt spid="19"/>
                                        </p:tgtEl>
                                      </p:cBhvr>
                                    </p:animEffect>
                                  </p:childTnLst>
                                </p:cTn>
                              </p:par>
                              <p:par>
                                <p:cTn id="154" presetID="10" presetClass="entr" presetSubtype="0" fill="hold" grpId="2" nodeType="withEffect">
                                  <p:stCondLst>
                                    <p:cond delay="0"/>
                                  </p:stCondLst>
                                  <p:childTnLst>
                                    <p:set>
                                      <p:cBhvr>
                                        <p:cTn id="155" dur="1" fill="hold">
                                          <p:stCondLst>
                                            <p:cond delay="0"/>
                                          </p:stCondLst>
                                        </p:cTn>
                                        <p:tgtEl>
                                          <p:spTgt spid="21"/>
                                        </p:tgtEl>
                                        <p:attrNameLst>
                                          <p:attrName>style.visibility</p:attrName>
                                        </p:attrNameLst>
                                      </p:cBhvr>
                                      <p:to>
                                        <p:strVal val="visible"/>
                                      </p:to>
                                    </p:set>
                                    <p:animEffect transition="in" filter="fade">
                                      <p:cBhvr>
                                        <p:cTn id="156" dur="500"/>
                                        <p:tgtEl>
                                          <p:spTgt spid="21"/>
                                        </p:tgtEl>
                                      </p:cBhvr>
                                    </p:animEffect>
                                  </p:childTnLst>
                                </p:cTn>
                              </p:par>
                              <p:par>
                                <p:cTn id="157" presetID="10" presetClass="entr" presetSubtype="0" fill="hold" nodeType="withEffect">
                                  <p:stCondLst>
                                    <p:cond delay="0"/>
                                  </p:stCondLst>
                                  <p:childTnLst>
                                    <p:set>
                                      <p:cBhvr>
                                        <p:cTn id="158" dur="1" fill="hold">
                                          <p:stCondLst>
                                            <p:cond delay="0"/>
                                          </p:stCondLst>
                                        </p:cTn>
                                        <p:tgtEl>
                                          <p:spTgt spid="34"/>
                                        </p:tgtEl>
                                        <p:attrNameLst>
                                          <p:attrName>style.visibility</p:attrName>
                                        </p:attrNameLst>
                                      </p:cBhvr>
                                      <p:to>
                                        <p:strVal val="visible"/>
                                      </p:to>
                                    </p:set>
                                    <p:animEffect transition="in" filter="fade">
                                      <p:cBhvr>
                                        <p:cTn id="159" dur="500"/>
                                        <p:tgtEl>
                                          <p:spTgt spid="34"/>
                                        </p:tgtEl>
                                      </p:cBhvr>
                                    </p:animEffect>
                                  </p:childTnLst>
                                </p:cTn>
                              </p:par>
                              <p:par>
                                <p:cTn id="160" presetID="10" presetClass="entr" presetSubtype="0" fill="hold" grpId="0" nodeType="withEffect">
                                  <p:stCondLst>
                                    <p:cond delay="0"/>
                                  </p:stCondLst>
                                  <p:childTnLst>
                                    <p:set>
                                      <p:cBhvr>
                                        <p:cTn id="161" dur="1" fill="hold">
                                          <p:stCondLst>
                                            <p:cond delay="0"/>
                                          </p:stCondLst>
                                        </p:cTn>
                                        <p:tgtEl>
                                          <p:spTgt spid="35"/>
                                        </p:tgtEl>
                                        <p:attrNameLst>
                                          <p:attrName>style.visibility</p:attrName>
                                        </p:attrNameLst>
                                      </p:cBhvr>
                                      <p:to>
                                        <p:strVal val="visible"/>
                                      </p:to>
                                    </p:set>
                                    <p:animEffect transition="in" filter="fade">
                                      <p:cBhvr>
                                        <p:cTn id="162" dur="500"/>
                                        <p:tgtEl>
                                          <p:spTgt spid="35"/>
                                        </p:tgtEl>
                                      </p:cBhvr>
                                    </p:animEffect>
                                  </p:childTnLst>
                                </p:cTn>
                              </p:par>
                            </p:childTnLst>
                          </p:cTn>
                        </p:par>
                      </p:childTnLst>
                    </p:cTn>
                  </p:par>
                  <p:par>
                    <p:cTn id="163" fill="hold">
                      <p:stCondLst>
                        <p:cond delay="indefinite"/>
                      </p:stCondLst>
                      <p:childTnLst>
                        <p:par>
                          <p:cTn id="164" fill="hold">
                            <p:stCondLst>
                              <p:cond delay="0"/>
                            </p:stCondLst>
                            <p:childTnLst>
                              <p:par>
                                <p:cTn id="165" presetID="10" presetClass="entr" presetSubtype="0" fill="hold" grpId="0" nodeType="clickEffect">
                                  <p:stCondLst>
                                    <p:cond delay="0"/>
                                  </p:stCondLst>
                                  <p:childTnLst>
                                    <p:set>
                                      <p:cBhvr>
                                        <p:cTn id="166" dur="1" fill="hold">
                                          <p:stCondLst>
                                            <p:cond delay="0"/>
                                          </p:stCondLst>
                                        </p:cTn>
                                        <p:tgtEl>
                                          <p:spTgt spid="39"/>
                                        </p:tgtEl>
                                        <p:attrNameLst>
                                          <p:attrName>style.visibility</p:attrName>
                                        </p:attrNameLst>
                                      </p:cBhvr>
                                      <p:to>
                                        <p:strVal val="visible"/>
                                      </p:to>
                                    </p:set>
                                    <p:animEffect transition="in" filter="fade">
                                      <p:cBhvr>
                                        <p:cTn id="167" dur="500"/>
                                        <p:tgtEl>
                                          <p:spTgt spid="39"/>
                                        </p:tgtEl>
                                      </p:cBhvr>
                                    </p:animEffect>
                                  </p:childTnLst>
                                </p:cTn>
                              </p:par>
                              <p:par>
                                <p:cTn id="168" presetID="10" presetClass="entr" presetSubtype="0" fill="hold" nodeType="withEffect">
                                  <p:stCondLst>
                                    <p:cond delay="0"/>
                                  </p:stCondLst>
                                  <p:childTnLst>
                                    <p:set>
                                      <p:cBhvr>
                                        <p:cTn id="169" dur="1" fill="hold">
                                          <p:stCondLst>
                                            <p:cond delay="0"/>
                                          </p:stCondLst>
                                        </p:cTn>
                                        <p:tgtEl>
                                          <p:spTgt spid="36"/>
                                        </p:tgtEl>
                                        <p:attrNameLst>
                                          <p:attrName>style.visibility</p:attrName>
                                        </p:attrNameLst>
                                      </p:cBhvr>
                                      <p:to>
                                        <p:strVal val="visible"/>
                                      </p:to>
                                    </p:set>
                                    <p:animEffect transition="in" filter="fade">
                                      <p:cBhvr>
                                        <p:cTn id="17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animBg="1"/>
      <p:bldP spid="12" grpId="1" animBg="1"/>
      <p:bldP spid="13" grpId="0"/>
      <p:bldP spid="13" grpId="1"/>
      <p:bldP spid="14" grpId="0" animBg="1"/>
      <p:bldP spid="14" grpId="1" animBg="1"/>
      <p:bldP spid="15" grpId="0"/>
      <p:bldP spid="15" grpId="1"/>
      <p:bldP spid="16" grpId="0" animBg="1"/>
      <p:bldP spid="17" grpId="0"/>
      <p:bldP spid="18" grpId="0" animBg="1"/>
      <p:bldP spid="18" grpId="1" animBg="1"/>
      <p:bldP spid="18" grpId="2" animBg="1"/>
      <p:bldP spid="19" grpId="0" animBg="1"/>
      <p:bldP spid="19" grpId="1" animBg="1"/>
      <p:bldP spid="19" grpId="2" animBg="1"/>
      <p:bldP spid="20" grpId="0" animBg="1"/>
      <p:bldP spid="20" grpId="1" animBg="1"/>
      <p:bldP spid="20" grpId="2" animBg="1"/>
      <p:bldP spid="21" grpId="0" animBg="1"/>
      <p:bldP spid="21" grpId="1" animBg="1"/>
      <p:bldP spid="21" grpId="2" animBg="1"/>
      <p:bldP spid="28" grpId="0" animBg="1"/>
      <p:bldP spid="28" grpId="1" animBg="1"/>
      <p:bldP spid="29" grpId="0" animBg="1"/>
      <p:bldP spid="29" grpId="1" animBg="1"/>
      <p:bldP spid="32" grpId="0" animBg="1"/>
      <p:bldP spid="33" grpId="0" animBg="1"/>
      <p:bldP spid="35" grpId="0" animBg="1"/>
      <p:bldP spid="3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marL="0" indent="0"/>
            <a:r>
              <a:rPr lang="en-US" altLang="ja-JP" dirty="0" smtClean="0"/>
              <a:t>PHY tasks for 802.15.4</a:t>
            </a:r>
          </a:p>
        </p:txBody>
      </p:sp>
      <p:sp>
        <p:nvSpPr>
          <p:cNvPr id="6" name="コンテンツ プレースホルダー 5"/>
          <p:cNvSpPr>
            <a:spLocks noGrp="1"/>
          </p:cNvSpPr>
          <p:nvPr>
            <p:ph idx="1"/>
          </p:nvPr>
        </p:nvSpPr>
        <p:spPr/>
        <p:txBody>
          <a:bodyPr/>
          <a:lstStyle/>
          <a:p>
            <a:r>
              <a:rPr lang="en-US" altLang="ja-JP" sz="2400" dirty="0" smtClean="0"/>
              <a:t>Energy </a:t>
            </a:r>
            <a:r>
              <a:rPr lang="en-US" altLang="ja-JP" sz="2400" dirty="0"/>
              <a:t>detection (ED) within the current channel</a:t>
            </a:r>
          </a:p>
          <a:p>
            <a:r>
              <a:rPr lang="en-US" altLang="ja-JP" sz="2400" dirty="0" smtClean="0"/>
              <a:t>Link </a:t>
            </a:r>
            <a:r>
              <a:rPr lang="en-US" altLang="ja-JP" sz="2400" dirty="0"/>
              <a:t>quality indicator (LQI) for received packets</a:t>
            </a:r>
          </a:p>
          <a:p>
            <a:r>
              <a:rPr lang="en-US" altLang="ja-JP" sz="2400" dirty="0" smtClean="0"/>
              <a:t>Clear </a:t>
            </a:r>
            <a:r>
              <a:rPr lang="en-US" altLang="ja-JP" sz="2400" dirty="0"/>
              <a:t>channel assessment (CCA) for carrier sense multiple access with collision </a:t>
            </a:r>
            <a:r>
              <a:rPr lang="en-US" altLang="ja-JP" sz="2400" dirty="0" smtClean="0"/>
              <a:t>avoidance (CSMA-CA</a:t>
            </a:r>
            <a:r>
              <a:rPr lang="en-US" altLang="ja-JP" sz="2400" dirty="0"/>
              <a:t>)</a:t>
            </a:r>
            <a:endParaRPr kumimoji="1" lang="ja-JP" altLang="en-US" sz="2400" dirty="0"/>
          </a:p>
        </p:txBody>
      </p:sp>
      <p:sp>
        <p:nvSpPr>
          <p:cNvPr id="3" name="日付プレースホルダー 2"/>
          <p:cNvSpPr>
            <a:spLocks noGrp="1"/>
          </p:cNvSpPr>
          <p:nvPr>
            <p:ph type="dt" sz="half" idx="10"/>
          </p:nvPr>
        </p:nvSpPr>
        <p:spPr/>
        <p:txBody>
          <a:bodyPr/>
          <a:lstStyle/>
          <a:p>
            <a:r>
              <a:rPr lang="en-US" altLang="ja-JP" smtClean="0"/>
              <a:t>July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632ACD2-1A96-4A76-9C3B-161589DA14ED}" type="slidenum">
              <a:rPr lang="en-US" altLang="ja-JP" smtClean="0"/>
              <a:pPr/>
              <a:t>6</a:t>
            </a:fld>
            <a:endParaRPr lang="en-US" altLang="ja-JP"/>
          </a:p>
        </p:txBody>
      </p:sp>
    </p:spTree>
    <p:extLst>
      <p:ext uri="{BB962C8B-B14F-4D97-AF65-F5344CB8AC3E}">
        <p14:creationId xmlns:p14="http://schemas.microsoft.com/office/powerpoint/2010/main" xmlns="" val="3157300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Sensing</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July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632ACD2-1A96-4A76-9C3B-161589DA14ED}" type="slidenum">
              <a:rPr lang="en-US" altLang="ja-JP" smtClean="0"/>
              <a:pPr/>
              <a:t>7</a:t>
            </a:fld>
            <a:endParaRPr lang="en-US" altLang="ja-JP"/>
          </a:p>
        </p:txBody>
      </p:sp>
      <p:sp>
        <p:nvSpPr>
          <p:cNvPr id="7" name="正方形/長方形 6"/>
          <p:cNvSpPr/>
          <p:nvPr/>
        </p:nvSpPr>
        <p:spPr>
          <a:xfrm>
            <a:off x="5999093" y="2015066"/>
            <a:ext cx="2590800" cy="1778000"/>
          </a:xfrm>
          <a:prstGeom prst="rect">
            <a:avLst/>
          </a:prstGeom>
          <a:solidFill>
            <a:schemeClr val="accent2">
              <a:lumMod val="20000"/>
              <a:lumOff val="80000"/>
              <a:alpha val="0"/>
            </a:schemeClr>
          </a:solidFill>
          <a:ln w="12700">
            <a:solidFill>
              <a:srgbClr val="33CC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6024492" y="4106333"/>
            <a:ext cx="2573868" cy="1862666"/>
          </a:xfrm>
          <a:prstGeom prst="rect">
            <a:avLst/>
          </a:prstGeom>
          <a:solidFill>
            <a:schemeClr val="accent2">
              <a:lumMod val="20000"/>
              <a:lumOff val="80000"/>
              <a:alpha val="0"/>
            </a:scheme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Picture 3"/>
          <p:cNvPicPr>
            <a:picLocks noChangeAspect="1" noChangeArrowheads="1"/>
          </p:cNvPicPr>
          <p:nvPr/>
        </p:nvPicPr>
        <p:blipFill>
          <a:blip r:embed="rId2" cstate="print"/>
          <a:srcRect/>
          <a:stretch>
            <a:fillRect/>
          </a:stretch>
        </p:blipFill>
        <p:spPr bwMode="auto">
          <a:xfrm>
            <a:off x="7753280" y="2882900"/>
            <a:ext cx="200025" cy="381000"/>
          </a:xfrm>
          <a:prstGeom prst="rect">
            <a:avLst/>
          </a:prstGeom>
          <a:noFill/>
          <a:ln w="9525">
            <a:noFill/>
            <a:miter lim="800000"/>
            <a:headEnd/>
            <a:tailEnd/>
          </a:ln>
        </p:spPr>
      </p:pic>
      <p:pic>
        <p:nvPicPr>
          <p:cNvPr id="10" name="Picture 27"/>
          <p:cNvPicPr>
            <a:picLocks noChangeAspect="1" noChangeArrowheads="1"/>
          </p:cNvPicPr>
          <p:nvPr/>
        </p:nvPicPr>
        <p:blipFill>
          <a:blip r:embed="rId3" cstate="print"/>
          <a:srcRect/>
          <a:stretch>
            <a:fillRect/>
          </a:stretch>
        </p:blipFill>
        <p:spPr bwMode="auto">
          <a:xfrm>
            <a:off x="6143568" y="3090331"/>
            <a:ext cx="303729" cy="430743"/>
          </a:xfrm>
          <a:prstGeom prst="rect">
            <a:avLst/>
          </a:prstGeom>
          <a:noFill/>
          <a:ln w="9525">
            <a:noFill/>
            <a:miter lim="800000"/>
            <a:headEnd/>
            <a:tailEnd/>
          </a:ln>
        </p:spPr>
      </p:pic>
      <p:pic>
        <p:nvPicPr>
          <p:cNvPr id="11" name="Picture 28"/>
          <p:cNvPicPr>
            <a:picLocks noChangeAspect="1" noChangeArrowheads="1"/>
          </p:cNvPicPr>
          <p:nvPr/>
        </p:nvPicPr>
        <p:blipFill>
          <a:blip r:embed="rId4" cstate="print"/>
          <a:srcRect/>
          <a:stretch>
            <a:fillRect/>
          </a:stretch>
        </p:blipFill>
        <p:spPr bwMode="auto">
          <a:xfrm>
            <a:off x="7026206" y="2062692"/>
            <a:ext cx="333375" cy="971550"/>
          </a:xfrm>
          <a:prstGeom prst="rect">
            <a:avLst/>
          </a:prstGeom>
          <a:noFill/>
          <a:ln w="9525">
            <a:noFill/>
            <a:miter lim="800000"/>
            <a:headEnd/>
            <a:tailEnd/>
          </a:ln>
        </p:spPr>
      </p:pic>
      <p:pic>
        <p:nvPicPr>
          <p:cNvPr id="12" name="Picture 3"/>
          <p:cNvPicPr>
            <a:picLocks noChangeAspect="1" noChangeArrowheads="1"/>
          </p:cNvPicPr>
          <p:nvPr/>
        </p:nvPicPr>
        <p:blipFill>
          <a:blip r:embed="rId2" cstate="print"/>
          <a:srcRect/>
          <a:stretch>
            <a:fillRect/>
          </a:stretch>
        </p:blipFill>
        <p:spPr bwMode="auto">
          <a:xfrm>
            <a:off x="8090360" y="5041899"/>
            <a:ext cx="277812" cy="381000"/>
          </a:xfrm>
          <a:prstGeom prst="rect">
            <a:avLst/>
          </a:prstGeom>
          <a:noFill/>
          <a:ln w="9525">
            <a:noFill/>
            <a:miter lim="800000"/>
            <a:headEnd/>
            <a:tailEnd/>
          </a:ln>
        </p:spPr>
      </p:pic>
      <p:pic>
        <p:nvPicPr>
          <p:cNvPr id="13" name="Picture 27"/>
          <p:cNvPicPr>
            <a:picLocks noChangeAspect="1" noChangeArrowheads="1"/>
          </p:cNvPicPr>
          <p:nvPr/>
        </p:nvPicPr>
        <p:blipFill>
          <a:blip r:embed="rId3" cstate="print"/>
          <a:srcRect/>
          <a:stretch>
            <a:fillRect/>
          </a:stretch>
        </p:blipFill>
        <p:spPr bwMode="auto">
          <a:xfrm>
            <a:off x="6660036" y="5333998"/>
            <a:ext cx="303729" cy="430743"/>
          </a:xfrm>
          <a:prstGeom prst="rect">
            <a:avLst/>
          </a:prstGeom>
          <a:noFill/>
          <a:ln w="9525">
            <a:noFill/>
            <a:miter lim="800000"/>
            <a:headEnd/>
            <a:tailEnd/>
          </a:ln>
        </p:spPr>
      </p:pic>
      <p:pic>
        <p:nvPicPr>
          <p:cNvPr id="14" name="Picture 28"/>
          <p:cNvPicPr>
            <a:picLocks noChangeAspect="1" noChangeArrowheads="1"/>
          </p:cNvPicPr>
          <p:nvPr/>
        </p:nvPicPr>
        <p:blipFill>
          <a:blip r:embed="rId4" cstate="print"/>
          <a:srcRect/>
          <a:stretch>
            <a:fillRect/>
          </a:stretch>
        </p:blipFill>
        <p:spPr bwMode="auto">
          <a:xfrm>
            <a:off x="6933073" y="4153958"/>
            <a:ext cx="333375" cy="971550"/>
          </a:xfrm>
          <a:prstGeom prst="rect">
            <a:avLst/>
          </a:prstGeom>
          <a:noFill/>
          <a:ln w="9525">
            <a:noFill/>
            <a:miter lim="800000"/>
            <a:headEnd/>
            <a:tailEnd/>
          </a:ln>
        </p:spPr>
      </p:pic>
      <p:sp>
        <p:nvSpPr>
          <p:cNvPr id="15" name="右矢印 14"/>
          <p:cNvSpPr/>
          <p:nvPr/>
        </p:nvSpPr>
        <p:spPr>
          <a:xfrm rot="18781221">
            <a:off x="6242806" y="2647431"/>
            <a:ext cx="807299" cy="115499"/>
          </a:xfrm>
          <a:prstGeom prst="rightArrow">
            <a:avLst/>
          </a:prstGeom>
          <a:solidFill>
            <a:schemeClr val="accent2">
              <a:lumMod val="20000"/>
              <a:lumOff val="80000"/>
            </a:schemeClr>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rot="2301359">
            <a:off x="7275806" y="4590718"/>
            <a:ext cx="875284" cy="127158"/>
          </a:xfrm>
          <a:prstGeom prst="rightArrow">
            <a:avLst/>
          </a:prstGeom>
          <a:solidFill>
            <a:schemeClr val="accent2">
              <a:lumMod val="20000"/>
              <a:lumOff val="80000"/>
            </a:schemeClr>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7692426" y="4377265"/>
            <a:ext cx="838200" cy="369332"/>
          </a:xfrm>
          <a:prstGeom prst="rect">
            <a:avLst/>
          </a:prstGeom>
          <a:noFill/>
        </p:spPr>
        <p:txBody>
          <a:bodyPr wrap="square" rtlCol="0">
            <a:spAutoFit/>
          </a:bodyPr>
          <a:lstStyle/>
          <a:p>
            <a:r>
              <a:rPr kumimoji="1" lang="en-US" altLang="ja-JP" dirty="0" smtClean="0"/>
              <a:t>Data</a:t>
            </a:r>
            <a:endParaRPr kumimoji="1" lang="ja-JP" altLang="en-US" dirty="0"/>
          </a:p>
        </p:txBody>
      </p:sp>
      <p:sp>
        <p:nvSpPr>
          <p:cNvPr id="18" name="テキスト ボックス 17"/>
          <p:cNvSpPr txBox="1"/>
          <p:nvPr/>
        </p:nvSpPr>
        <p:spPr>
          <a:xfrm>
            <a:off x="6456293" y="2853267"/>
            <a:ext cx="838200" cy="369332"/>
          </a:xfrm>
          <a:prstGeom prst="rect">
            <a:avLst/>
          </a:prstGeom>
          <a:noFill/>
        </p:spPr>
        <p:txBody>
          <a:bodyPr wrap="square" rtlCol="0">
            <a:spAutoFit/>
          </a:bodyPr>
          <a:lstStyle/>
          <a:p>
            <a:r>
              <a:rPr kumimoji="1" lang="en-US" altLang="ja-JP" dirty="0" smtClean="0"/>
              <a:t>Data</a:t>
            </a:r>
            <a:endParaRPr kumimoji="1" lang="ja-JP" altLang="en-US" dirty="0"/>
          </a:p>
        </p:txBody>
      </p:sp>
      <p:sp>
        <p:nvSpPr>
          <p:cNvPr id="19" name="テキスト ボックス 18"/>
          <p:cNvSpPr txBox="1"/>
          <p:nvPr/>
        </p:nvSpPr>
        <p:spPr>
          <a:xfrm>
            <a:off x="7336826" y="1998133"/>
            <a:ext cx="668867" cy="369332"/>
          </a:xfrm>
          <a:prstGeom prst="rect">
            <a:avLst/>
          </a:prstGeom>
          <a:noFill/>
        </p:spPr>
        <p:txBody>
          <a:bodyPr wrap="square" rtlCol="0">
            <a:spAutoFit/>
          </a:bodyPr>
          <a:lstStyle/>
          <a:p>
            <a:r>
              <a:rPr kumimoji="1" lang="en-US" altLang="ja-JP" dirty="0" smtClean="0"/>
              <a:t>AP2</a:t>
            </a:r>
            <a:endParaRPr kumimoji="1" lang="ja-JP" altLang="en-US" dirty="0"/>
          </a:p>
        </p:txBody>
      </p:sp>
      <p:sp>
        <p:nvSpPr>
          <p:cNvPr id="20" name="テキスト ボックス 19"/>
          <p:cNvSpPr txBox="1"/>
          <p:nvPr/>
        </p:nvSpPr>
        <p:spPr>
          <a:xfrm>
            <a:off x="6337759" y="4174066"/>
            <a:ext cx="668867" cy="369332"/>
          </a:xfrm>
          <a:prstGeom prst="rect">
            <a:avLst/>
          </a:prstGeom>
          <a:noFill/>
        </p:spPr>
        <p:txBody>
          <a:bodyPr wrap="square" rtlCol="0">
            <a:spAutoFit/>
          </a:bodyPr>
          <a:lstStyle/>
          <a:p>
            <a:r>
              <a:rPr kumimoji="1" lang="en-US" altLang="ja-JP" dirty="0" smtClean="0"/>
              <a:t>AP1</a:t>
            </a:r>
            <a:endParaRPr kumimoji="1" lang="ja-JP" altLang="en-US" dirty="0"/>
          </a:p>
        </p:txBody>
      </p:sp>
      <p:sp>
        <p:nvSpPr>
          <p:cNvPr id="21" name="テキスト ボックス 20"/>
          <p:cNvSpPr txBox="1"/>
          <p:nvPr/>
        </p:nvSpPr>
        <p:spPr>
          <a:xfrm>
            <a:off x="6041427" y="4521199"/>
            <a:ext cx="1049866" cy="646331"/>
          </a:xfrm>
          <a:prstGeom prst="rect">
            <a:avLst/>
          </a:prstGeom>
          <a:noFill/>
        </p:spPr>
        <p:txBody>
          <a:bodyPr wrap="square" rtlCol="0">
            <a:spAutoFit/>
          </a:bodyPr>
          <a:lstStyle/>
          <a:p>
            <a:r>
              <a:rPr kumimoji="1" lang="en-US" altLang="ja-JP" dirty="0" smtClean="0"/>
              <a:t>Sensing</a:t>
            </a:r>
            <a:r>
              <a:rPr lang="en-US" altLang="ja-JP" dirty="0" smtClean="0"/>
              <a:t> node</a:t>
            </a:r>
            <a:endParaRPr kumimoji="1" lang="ja-JP" altLang="en-US" dirty="0"/>
          </a:p>
        </p:txBody>
      </p:sp>
      <p:sp>
        <p:nvSpPr>
          <p:cNvPr id="23" name="テキスト ボックス 22"/>
          <p:cNvSpPr txBox="1"/>
          <p:nvPr/>
        </p:nvSpPr>
        <p:spPr>
          <a:xfrm>
            <a:off x="7624693" y="5571066"/>
            <a:ext cx="979755" cy="369332"/>
          </a:xfrm>
          <a:prstGeom prst="rect">
            <a:avLst/>
          </a:prstGeom>
          <a:noFill/>
        </p:spPr>
        <p:txBody>
          <a:bodyPr wrap="none" rtlCol="0">
            <a:spAutoFit/>
          </a:bodyPr>
          <a:lstStyle/>
          <a:p>
            <a:r>
              <a:rPr kumimoji="1" lang="en-US" altLang="ja-JP" dirty="0" smtClean="0"/>
              <a:t>WLAN1</a:t>
            </a:r>
            <a:endParaRPr kumimoji="1" lang="ja-JP" altLang="en-US" dirty="0"/>
          </a:p>
        </p:txBody>
      </p:sp>
      <p:sp>
        <p:nvSpPr>
          <p:cNvPr id="24" name="テキスト ボックス 23"/>
          <p:cNvSpPr txBox="1"/>
          <p:nvPr/>
        </p:nvSpPr>
        <p:spPr>
          <a:xfrm>
            <a:off x="7599293" y="3445933"/>
            <a:ext cx="979755" cy="369332"/>
          </a:xfrm>
          <a:prstGeom prst="rect">
            <a:avLst/>
          </a:prstGeom>
          <a:noFill/>
        </p:spPr>
        <p:txBody>
          <a:bodyPr wrap="none" rtlCol="0">
            <a:spAutoFit/>
          </a:bodyPr>
          <a:lstStyle/>
          <a:p>
            <a:r>
              <a:rPr kumimoji="1" lang="en-US" altLang="ja-JP" dirty="0" smtClean="0"/>
              <a:t>WLAN2</a:t>
            </a:r>
            <a:endParaRPr kumimoji="1" lang="ja-JP" altLang="en-US" dirty="0"/>
          </a:p>
        </p:txBody>
      </p:sp>
      <p:pic>
        <p:nvPicPr>
          <p:cNvPr id="5123" name="Picture 3"/>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22403" y="2536507"/>
            <a:ext cx="5076825" cy="27797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305318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Channel occupancy ratio</a:t>
            </a:r>
            <a:endParaRPr kumimoji="1" lang="ja-JP" altLang="en-US" dirty="0"/>
          </a:p>
        </p:txBody>
      </p:sp>
      <p:sp>
        <p:nvSpPr>
          <p:cNvPr id="3" name="日付プレースホルダー 2"/>
          <p:cNvSpPr>
            <a:spLocks noGrp="1"/>
          </p:cNvSpPr>
          <p:nvPr>
            <p:ph type="dt" sz="half" idx="10"/>
          </p:nvPr>
        </p:nvSpPr>
        <p:spPr/>
        <p:txBody>
          <a:bodyPr/>
          <a:lstStyle/>
          <a:p>
            <a:r>
              <a:rPr lang="en-US" altLang="ja-JP" smtClean="0"/>
              <a:t>July 2013</a:t>
            </a:r>
            <a:endParaRPr lang="en-US" altLang="ja-JP"/>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p>
            <a:r>
              <a:rPr lang="en-US" altLang="ja-JP" smtClean="0"/>
              <a:t>Slide </a:t>
            </a:r>
            <a:fld id="{1632ACD2-1A96-4A76-9C3B-161589DA14ED}" type="slidenum">
              <a:rPr lang="en-US" altLang="ja-JP" smtClean="0"/>
              <a:pPr/>
              <a:t>8</a:t>
            </a:fld>
            <a:endParaRPr lang="en-US" altLang="ja-JP"/>
          </a:p>
        </p:txBody>
      </p:sp>
      <p:pic>
        <p:nvPicPr>
          <p:cNvPr id="6" name="Picture 2"/>
          <p:cNvPicPr>
            <a:picLocks noChangeAspect="1" noChangeArrowheads="1"/>
          </p:cNvPicPr>
          <p:nvPr/>
        </p:nvPicPr>
        <p:blipFill>
          <a:blip r:embed="rId2" cstate="print"/>
          <a:srcRect/>
          <a:stretch>
            <a:fillRect/>
          </a:stretch>
        </p:blipFill>
        <p:spPr bwMode="auto">
          <a:xfrm>
            <a:off x="1331640" y="2276872"/>
            <a:ext cx="6200775" cy="866775"/>
          </a:xfrm>
          <a:prstGeom prst="rect">
            <a:avLst/>
          </a:prstGeom>
          <a:noFill/>
          <a:ln w="9525">
            <a:noFill/>
            <a:miter lim="800000"/>
            <a:headEnd/>
            <a:tailEnd/>
          </a:ln>
        </p:spPr>
      </p:pic>
      <p:sp>
        <p:nvSpPr>
          <p:cNvPr id="7" name="正方形/長方形 6"/>
          <p:cNvSpPr/>
          <p:nvPr/>
        </p:nvSpPr>
        <p:spPr>
          <a:xfrm>
            <a:off x="2411760" y="3501008"/>
            <a:ext cx="6264696" cy="1200329"/>
          </a:xfrm>
          <a:prstGeom prst="rect">
            <a:avLst/>
          </a:prstGeom>
        </p:spPr>
        <p:txBody>
          <a:bodyPr wrap="square">
            <a:spAutoFit/>
          </a:bodyPr>
          <a:lstStyle/>
          <a:p>
            <a:r>
              <a:rPr lang="en-US" altLang="ja-JP" sz="2400" dirty="0" smtClean="0"/>
              <a:t>represents </a:t>
            </a:r>
            <a:r>
              <a:rPr lang="en-US" altLang="ja-JP" sz="2400" dirty="0"/>
              <a:t>the ‘true’ channel </a:t>
            </a:r>
            <a:r>
              <a:rPr lang="en-US" altLang="ja-JP" sz="2400" dirty="0" smtClean="0"/>
              <a:t>occupancy ratio </a:t>
            </a:r>
            <a:r>
              <a:rPr lang="en-US" altLang="ja-JP" sz="2400" dirty="0"/>
              <a:t>obtained by continuous spectrum </a:t>
            </a:r>
            <a:r>
              <a:rPr lang="en-US" altLang="ja-JP" sz="2400" dirty="0" smtClean="0"/>
              <a:t>sensing (No any </a:t>
            </a:r>
            <a:r>
              <a:rPr lang="en-US" altLang="ja-JP" sz="2400" dirty="0" err="1" smtClean="0"/>
              <a:t>Tx</a:t>
            </a:r>
            <a:r>
              <a:rPr lang="en-US" altLang="ja-JP" sz="2400" dirty="0" smtClean="0"/>
              <a:t> duration).</a:t>
            </a:r>
            <a:endParaRPr lang="ja-JP" altLang="en-US" sz="2400" dirty="0"/>
          </a:p>
        </p:txBody>
      </p:sp>
      <p:pic>
        <p:nvPicPr>
          <p:cNvPr id="8" name="Picture 3"/>
          <p:cNvPicPr>
            <a:picLocks noChangeAspect="1" noChangeArrowheads="1"/>
          </p:cNvPicPr>
          <p:nvPr/>
        </p:nvPicPr>
        <p:blipFill>
          <a:blip r:embed="rId3" cstate="print"/>
          <a:srcRect/>
          <a:stretch>
            <a:fillRect/>
          </a:stretch>
        </p:blipFill>
        <p:spPr bwMode="auto">
          <a:xfrm>
            <a:off x="1403648" y="3717032"/>
            <a:ext cx="809625" cy="400050"/>
          </a:xfrm>
          <a:prstGeom prst="rect">
            <a:avLst/>
          </a:prstGeom>
          <a:noFill/>
          <a:ln w="9525">
            <a:noFill/>
            <a:miter lim="800000"/>
            <a:headEnd/>
            <a:tailEnd/>
          </a:ln>
        </p:spPr>
      </p:pic>
    </p:spTree>
    <p:extLst>
      <p:ext uri="{BB962C8B-B14F-4D97-AF65-F5344CB8AC3E}">
        <p14:creationId xmlns:p14="http://schemas.microsoft.com/office/powerpoint/2010/main" xmlns="" val="14814361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Simulation parameters</a:t>
            </a:r>
            <a:endParaRPr kumimoji="1" lang="ja-JP" altLang="en-US" dirty="0"/>
          </a:p>
        </p:txBody>
      </p:sp>
      <p:pic>
        <p:nvPicPr>
          <p:cNvPr id="4" name="Picture 2"/>
          <p:cNvPicPr>
            <a:picLocks noChangeAspect="1" noChangeArrowheads="1"/>
          </p:cNvPicPr>
          <p:nvPr/>
        </p:nvPicPr>
        <p:blipFill>
          <a:blip r:embed="rId2" cstate="print"/>
          <a:srcRect/>
          <a:stretch>
            <a:fillRect/>
          </a:stretch>
        </p:blipFill>
        <p:spPr bwMode="auto">
          <a:xfrm>
            <a:off x="1710000" y="1772816"/>
            <a:ext cx="5724000" cy="3922585"/>
          </a:xfrm>
          <a:prstGeom prst="rect">
            <a:avLst/>
          </a:prstGeom>
          <a:noFill/>
          <a:ln w="9525">
            <a:noFill/>
            <a:miter lim="800000"/>
            <a:headEnd/>
            <a:tailEnd/>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33920243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766</TotalTime>
  <Words>382</Words>
  <Application>Microsoft Office PowerPoint</Application>
  <PresentationFormat>画面に合わせる (4:3)</PresentationFormat>
  <Paragraphs>94</Paragraphs>
  <Slides>12</Slides>
  <Notes>2</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14" baseType="lpstr">
      <vt:lpstr>IEEE-P802_15</vt:lpstr>
      <vt:lpstr>Document</vt:lpstr>
      <vt:lpstr>スライド 1</vt:lpstr>
      <vt:lpstr>Impact of Spectrum Sensing Duration</vt:lpstr>
      <vt:lpstr>Authors</vt:lpstr>
      <vt:lpstr>Background</vt:lpstr>
      <vt:lpstr>Proposed Architecture</vt:lpstr>
      <vt:lpstr>PHY tasks for 802.15.4</vt:lpstr>
      <vt:lpstr>Sensing</vt:lpstr>
      <vt:lpstr>Channel occupancy ratio</vt:lpstr>
      <vt:lpstr>Simulation parameters</vt:lpstr>
      <vt:lpstr>Simulated topologies </vt:lpstr>
      <vt:lpstr>Simulated results</vt:lpstr>
      <vt:lpstr>Conclusion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cp:lastModifiedBy>kitazawa</cp:lastModifiedBy>
  <cp:revision>24</cp:revision>
  <cp:lastPrinted>2013-07-12T01:00:46Z</cp:lastPrinted>
  <dcterms:created xsi:type="dcterms:W3CDTF">2013-07-10T07:30:22Z</dcterms:created>
  <dcterms:modified xsi:type="dcterms:W3CDTF">2013-07-17T14:32:16Z</dcterms:modified>
</cp:coreProperties>
</file>