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9" r:id="rId2"/>
    <p:sldId id="264" r:id="rId3"/>
    <p:sldId id="265" r:id="rId4"/>
    <p:sldId id="266" r:id="rId5"/>
    <p:sldId id="267" r:id="rId6"/>
    <p:sldId id="268" r:id="rId7"/>
    <p:sldId id="269" r:id="rId8"/>
    <p:sldId id="270" r:id="rId9"/>
    <p:sldId id="271" r:id="rId10"/>
    <p:sldId id="272"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99" d="100"/>
          <a:sy n="99" d="100"/>
        </p:scale>
        <p:origin x="-2704" y="-2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0C491F-2762-004E-97CD-0EE6C5407A1B}" type="slidenum">
              <a:rPr lang="en-US"/>
              <a:pPr/>
              <a:t>3</a:t>
            </a:fld>
            <a:endParaRPr lang="en-US"/>
          </a:p>
        </p:txBody>
      </p:sp>
      <p:sp>
        <p:nvSpPr>
          <p:cNvPr id="24580" name="Rectangle 2"/>
          <p:cNvSpPr txBox="1">
            <a:spLocks noGrp="1" noChangeArrowheads="1"/>
          </p:cNvSpPr>
          <p:nvPr/>
        </p:nvSpPr>
        <p:spPr bwMode="auto">
          <a:xfrm>
            <a:off x="3467100" y="96838"/>
            <a:ext cx="2814638"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400" b="1"/>
              <a:t>doc.: IEEE 802.15-&lt;doc#&gt;</a:t>
            </a:r>
          </a:p>
        </p:txBody>
      </p:sp>
      <p:sp>
        <p:nvSpPr>
          <p:cNvPr id="24581" name="Rectangle 3"/>
          <p:cNvSpPr txBox="1">
            <a:spLocks noGrp="1" noChangeArrowheads="1"/>
          </p:cNvSpPr>
          <p:nvPr/>
        </p:nvSpPr>
        <p:spPr bwMode="auto">
          <a:xfrm>
            <a:off x="654050" y="96838"/>
            <a:ext cx="2736850"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b="1"/>
              <a:t>&lt;month year&gt;</a:t>
            </a:r>
          </a:p>
        </p:txBody>
      </p:sp>
      <p:sp>
        <p:nvSpPr>
          <p:cNvPr id="24582" name="Rectangle 6"/>
          <p:cNvSpPr txBox="1">
            <a:spLocks noGrp="1" noChangeArrowheads="1"/>
          </p:cNvSpPr>
          <p:nvPr/>
        </p:nvSpPr>
        <p:spPr bwMode="auto">
          <a:xfrm>
            <a:off x="3771900" y="8985250"/>
            <a:ext cx="250983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460375" defTabSz="920750" eaLnBrk="0" hangingPunct="0">
              <a:defRPr sz="1200">
                <a:solidFill>
                  <a:schemeClr val="tx1"/>
                </a:solidFill>
                <a:latin typeface="Times New Roman" charset="0"/>
                <a:ea typeface="ＭＳ Ｐゴシック" charset="0"/>
              </a:defRPr>
            </a:lvl5pPr>
            <a:lvl6pPr marL="917575" defTabSz="920750" eaLnBrk="0" fontAlgn="base" hangingPunct="0">
              <a:spcBef>
                <a:spcPct val="0"/>
              </a:spcBef>
              <a:spcAft>
                <a:spcPct val="0"/>
              </a:spcAft>
              <a:defRPr sz="1200">
                <a:solidFill>
                  <a:schemeClr val="tx1"/>
                </a:solidFill>
                <a:latin typeface="Times New Roman" charset="0"/>
                <a:ea typeface="ＭＳ Ｐゴシック" charset="0"/>
              </a:defRPr>
            </a:lvl6pPr>
            <a:lvl7pPr marL="1374775" defTabSz="920750" eaLnBrk="0" fontAlgn="base" hangingPunct="0">
              <a:spcBef>
                <a:spcPct val="0"/>
              </a:spcBef>
              <a:spcAft>
                <a:spcPct val="0"/>
              </a:spcAft>
              <a:defRPr sz="1200">
                <a:solidFill>
                  <a:schemeClr val="tx1"/>
                </a:solidFill>
                <a:latin typeface="Times New Roman" charset="0"/>
                <a:ea typeface="ＭＳ Ｐゴシック" charset="0"/>
              </a:defRPr>
            </a:lvl7pPr>
            <a:lvl8pPr marL="1831975" defTabSz="920750" eaLnBrk="0" fontAlgn="base" hangingPunct="0">
              <a:spcBef>
                <a:spcPct val="0"/>
              </a:spcBef>
              <a:spcAft>
                <a:spcPct val="0"/>
              </a:spcAft>
              <a:defRPr sz="1200">
                <a:solidFill>
                  <a:schemeClr val="tx1"/>
                </a:solidFill>
                <a:latin typeface="Times New Roman" charset="0"/>
                <a:ea typeface="ＭＳ Ｐゴシック" charset="0"/>
              </a:defRPr>
            </a:lvl8pPr>
            <a:lvl9pPr marL="2289175"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lvl="4" algn="r"/>
            <a:r>
              <a:rPr lang="en-US" sz="1000"/>
              <a:t>&lt;author&gt;, &lt;company&gt;</a:t>
            </a:r>
          </a:p>
        </p:txBody>
      </p:sp>
      <p:sp>
        <p:nvSpPr>
          <p:cNvPr id="24583"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854D5E7A-A614-7E47-A216-F605AA6E147B}" type="slidenum">
              <a:rPr lang="en-US"/>
              <a:pPr algn="r"/>
              <a:t>3</a:t>
            </a:fld>
            <a:endParaRPr lang="en-US"/>
          </a:p>
        </p:txBody>
      </p:sp>
      <p:sp>
        <p:nvSpPr>
          <p:cNvPr id="24584" name="Rectangle 2"/>
          <p:cNvSpPr>
            <a:spLocks noGrp="1" noRot="1" noChangeAspect="1" noChangeArrowheads="1" noTextEdit="1"/>
          </p:cNvSpPr>
          <p:nvPr>
            <p:ph type="sldImg"/>
          </p:nvPr>
        </p:nvSpPr>
        <p:spPr>
          <a:xfrm>
            <a:off x="1154113" y="701675"/>
            <a:ext cx="4625975" cy="3468688"/>
          </a:xfrm>
          <a:ln/>
        </p:spPr>
      </p:sp>
      <p:sp>
        <p:nvSpPr>
          <p:cNvPr id="245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4</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4</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5</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5</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8</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8</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10</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13</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10</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2013&gt;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2013&gt;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2013&gt;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&lt;July 2013&gt;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13-</a:t>
            </a:r>
            <a:r>
              <a:rPr lang="en-US" b="1" dirty="0" smtClean="0"/>
              <a:t>0437-00-0mag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hyperlink" Target="http://ieee802.org/Mike_Spring_Article_on_Stds_Proces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a:t>
            </a:r>
            <a:r>
              <a:rPr lang="en-US" sz="1600" dirty="0" smtClean="0">
                <a:solidFill>
                  <a:srgbClr val="FF0000"/>
                </a:solidFill>
                <a:latin typeface="Times New Roman" pitchFamily="18" charset="0"/>
                <a:ea typeface="ＭＳ Ｐゴシック" pitchFamily="-65" charset="-128"/>
                <a:cs typeface="+mn-cs"/>
              </a:rPr>
              <a:t>Opening/Closing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Jul</a:t>
            </a:r>
            <a:r>
              <a:rPr lang="en-US" sz="1600" dirty="0" smtClean="0">
                <a:solidFill>
                  <a:srgbClr val="FF0000"/>
                </a:solidFill>
                <a:latin typeface="Times New Roman" pitchFamily="18" charset="0"/>
                <a:ea typeface="ＭＳ Ｐゴシック" pitchFamily="-65" charset="-128"/>
                <a:cs typeface="+mn-cs"/>
              </a:rPr>
              <a:t>y </a:t>
            </a:r>
            <a:r>
              <a:rPr lang="en-US" sz="1600" dirty="0" smtClean="0">
                <a:solidFill>
                  <a:srgbClr val="FF0000"/>
                </a:solidFill>
                <a:latin typeface="Times New Roman" pitchFamily="18" charset="0"/>
                <a:ea typeface="ＭＳ Ｐゴシック" pitchFamily="-65" charset="-128"/>
                <a:cs typeface="+mn-cs"/>
              </a:rPr>
              <a:t>2013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19 July </a:t>
            </a:r>
            <a:r>
              <a:rPr lang="en-US" sz="1600" dirty="0" smtClean="0">
                <a:solidFill>
                  <a:srgbClr val="FF0000"/>
                </a:solidFill>
                <a:latin typeface="Times New Roman" pitchFamily="18" charset="0"/>
                <a:ea typeface="ＭＳ Ｐゴシック" pitchFamily="-65" charset="-128"/>
                <a:cs typeface="+mn-cs"/>
              </a:rPr>
              <a:t>2013</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Jul</a:t>
            </a:r>
            <a:r>
              <a:rPr lang="en-US" sz="1600" dirty="0" smtClean="0">
                <a:latin typeface="Times New Roman" pitchFamily="18" charset="0"/>
                <a:ea typeface="ＭＳ Ｐゴシック" pitchFamily="-65" charset="-128"/>
                <a:cs typeface="+mn-cs"/>
              </a:rPr>
              <a:t>y </a:t>
            </a:r>
            <a:r>
              <a:rPr lang="en-US" sz="1600" dirty="0" smtClean="0">
                <a:latin typeface="Times New Roman" pitchFamily="18" charset="0"/>
                <a:ea typeface="ＭＳ Ｐゴシック" pitchFamily="-65" charset="-128"/>
                <a:cs typeface="+mn-cs"/>
              </a:rPr>
              <a:t>2013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&amp; Closing </a:t>
            </a:r>
            <a:r>
              <a:rPr lang="en-US" sz="1600" dirty="0">
                <a:latin typeface="Times New Roman" pitchFamily="18" charset="0"/>
                <a:ea typeface="ＭＳ Ｐゴシック" pitchFamily="-65" charset="-128"/>
                <a:cs typeface="+mn-cs"/>
              </a:rPr>
              <a:t>Report for the </a:t>
            </a:r>
            <a:r>
              <a:rPr lang="en-US" sz="1600" dirty="0" smtClean="0">
                <a:latin typeface="Times New Roman" pitchFamily="18" charset="0"/>
                <a:ea typeface="ＭＳ Ｐゴシック" pitchFamily="-65" charset="-128"/>
                <a:cs typeface="+mn-cs"/>
              </a:rPr>
              <a:t>Jul</a:t>
            </a:r>
            <a:r>
              <a:rPr lang="en-US" sz="1600" dirty="0" smtClean="0">
                <a:latin typeface="Times New Roman" pitchFamily="18" charset="0"/>
                <a:ea typeface="ＭＳ Ｐゴシック" pitchFamily="-65" charset="-128"/>
                <a:cs typeface="+mn-cs"/>
              </a:rPr>
              <a:t>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2013&gt;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2013&gt;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10</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10</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2013&gt;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dirty="0">
                <a:latin typeface="Times New Roman" charset="0"/>
                <a:ea typeface="ＭＳ Ｐゴシック" charset="0"/>
                <a:cs typeface="ＭＳ Ｐゴシック" charset="0"/>
              </a:rPr>
              <a:t>Meeting </a:t>
            </a:r>
            <a:r>
              <a:rPr lang="en-US" dirty="0" smtClean="0">
                <a:latin typeface="Times New Roman" charset="0"/>
                <a:ea typeface="ＭＳ Ｐゴシック" charset="0"/>
                <a:cs typeface="ＭＳ Ｐゴシック" charset="0"/>
              </a:rPr>
              <a:t>Goals (Agenda 15-13-0251-00)</a:t>
            </a:r>
            <a:endParaRPr lang="en-US"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3810000"/>
            <a:ext cx="87630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endParaRPr lang="en-US" sz="2800" b="1" dirty="0" smtClean="0"/>
          </a:p>
          <a:p>
            <a:pPr lvl="0"/>
            <a:r>
              <a:rPr lang="en-US" sz="2000" dirty="0"/>
              <a:t>T</a:t>
            </a:r>
            <a:r>
              <a:rPr lang="en-US" sz="2000" dirty="0" smtClean="0"/>
              <a:t>hree </a:t>
            </a:r>
            <a:r>
              <a:rPr lang="en-US" sz="2000" dirty="0"/>
              <a:t>teams </a:t>
            </a:r>
            <a:r>
              <a:rPr lang="en-US" sz="2000" dirty="0" smtClean="0"/>
              <a:t>that have been working on </a:t>
            </a:r>
            <a:r>
              <a:rPr lang="en-US" sz="2000" dirty="0"/>
              <a:t>each of the three ETSI TC ERM </a:t>
            </a:r>
            <a:r>
              <a:rPr lang="en-US" sz="2000" dirty="0" smtClean="0"/>
              <a:t>requests will </a:t>
            </a:r>
            <a:r>
              <a:rPr lang="en-US" sz="2000" dirty="0"/>
              <a:t>report back to SC-mag at the July </a:t>
            </a:r>
            <a:r>
              <a:rPr lang="en-US" sz="2000" dirty="0" smtClean="0"/>
              <a:t>plenary:</a:t>
            </a:r>
            <a:endParaRPr lang="en-US" sz="2000" dirty="0"/>
          </a:p>
          <a:p>
            <a:pPr marL="800100" lvl="1" indent="-342900">
              <a:buClr>
                <a:srgbClr val="FF0000"/>
              </a:buClr>
              <a:buFont typeface="Wingdings" charset="2"/>
              <a:buChar char="§"/>
            </a:pPr>
            <a:r>
              <a:rPr lang="en-US" sz="2000" dirty="0" smtClean="0"/>
              <a:t>extension </a:t>
            </a:r>
            <a:r>
              <a:rPr lang="en-US" sz="2000" dirty="0"/>
              <a:t>range of values of the 802.15.4 Frame </a:t>
            </a:r>
            <a:r>
              <a:rPr lang="en-US" sz="2000" dirty="0" smtClean="0"/>
              <a:t>Types</a:t>
            </a:r>
            <a:endParaRPr lang="en-US" sz="2000" dirty="0"/>
          </a:p>
          <a:p>
            <a:pPr marL="800100" lvl="1" indent="-342900">
              <a:buClr>
                <a:srgbClr val="FF0000"/>
              </a:buClr>
              <a:buFont typeface="Wingdings" charset="2"/>
              <a:buChar char="§"/>
            </a:pPr>
            <a:r>
              <a:rPr lang="en-US" sz="2000" dirty="0" smtClean="0"/>
              <a:t>define </a:t>
            </a:r>
            <a:r>
              <a:rPr lang="en-US" sz="2000" dirty="0"/>
              <a:t>a mechanism suitable for allocation/management of 802.15.4 IE IDs for all requests including external </a:t>
            </a:r>
            <a:r>
              <a:rPr lang="en-US" sz="2000" dirty="0" smtClean="0"/>
              <a:t>SDOs</a:t>
            </a:r>
            <a:endParaRPr lang="en-US" sz="2000" dirty="0"/>
          </a:p>
          <a:p>
            <a:pPr marL="800100" lvl="1" indent="-342900">
              <a:buClr>
                <a:srgbClr val="FF0000"/>
              </a:buClr>
              <a:buFont typeface="Wingdings" charset="2"/>
              <a:buChar char="§"/>
            </a:pPr>
            <a:r>
              <a:rPr lang="en-US" sz="2000" dirty="0" smtClean="0"/>
              <a:t>review </a:t>
            </a:r>
            <a:r>
              <a:rPr lang="en-US" sz="2000" dirty="0"/>
              <a:t>the Information Element TLV structure disconnect with ETSI and propose a </a:t>
            </a:r>
            <a:r>
              <a:rPr lang="en-US" sz="2000" dirty="0" smtClean="0"/>
              <a:t>resolution</a:t>
            </a:r>
          </a:p>
          <a:p>
            <a:pPr lvl="1"/>
            <a:endParaRPr lang="en-US" sz="2000" dirty="0" smtClean="0"/>
          </a:p>
          <a:p>
            <a:pPr marL="465138" lvl="1" indent="-457200">
              <a:buClr>
                <a:srgbClr val="FF0000"/>
              </a:buClr>
              <a:buFont typeface="Wingdings" charset="2"/>
              <a:buChar char="q"/>
            </a:pPr>
            <a:r>
              <a:rPr lang="en-US" sz="2800" dirty="0" smtClean="0"/>
              <a:t>SC WNG</a:t>
            </a:r>
          </a:p>
          <a:p>
            <a:pPr marL="914400" lvl="1" indent="-457200" eaLnBrk="0" fontAlgn="b" hangingPunct="0">
              <a:buClr>
                <a:srgbClr val="FF0000"/>
              </a:buClr>
              <a:buFont typeface="Arial"/>
              <a:buChar char="•"/>
            </a:pPr>
            <a:r>
              <a:rPr lang="en-US" sz="2000" dirty="0"/>
              <a:t>Presentation on Establishing a Study Group on Spectrum Resource Usage (SG-SRU)</a:t>
            </a:r>
            <a:r>
              <a:rPr lang="en-US" sz="2000" dirty="0"/>
              <a:t> </a:t>
            </a:r>
            <a:endParaRPr lang="en-US" sz="2000" dirty="0" smtClean="0"/>
          </a:p>
          <a:p>
            <a:pPr marL="914400" lvl="1" indent="-457200" eaLnBrk="0" fontAlgn="b" hangingPunct="0">
              <a:buClr>
                <a:srgbClr val="FF0000"/>
              </a:buClr>
              <a:buFont typeface="Arial"/>
              <a:buChar char="•"/>
            </a:pPr>
            <a:r>
              <a:rPr lang="en-US" sz="2000" dirty="0" smtClean="0"/>
              <a:t>Presentation </a:t>
            </a:r>
            <a:r>
              <a:rPr lang="en-US" sz="2000" dirty="0"/>
              <a:t>on Medical Body Area Network Systems European Update</a:t>
            </a:r>
            <a:r>
              <a:rPr lang="en-US" sz="2000" dirty="0"/>
              <a:t> </a:t>
            </a:r>
            <a:endParaRPr lang="en-US" sz="2000" dirty="0" smtClean="0"/>
          </a:p>
          <a:p>
            <a:pPr marL="914400" lvl="1" indent="-457200" eaLnBrk="0" fontAlgn="b" hangingPunct="0">
              <a:buClr>
                <a:srgbClr val="FF0000"/>
              </a:buClr>
              <a:buFont typeface="Arial"/>
              <a:buChar char="•"/>
            </a:pPr>
            <a:r>
              <a:rPr lang="en-US" sz="2000" dirty="0" smtClean="0"/>
              <a:t>Presentation </a:t>
            </a:r>
            <a:r>
              <a:rPr lang="en-US" sz="2000" dirty="0"/>
              <a:t>on Short Camera Communications (</a:t>
            </a:r>
            <a:r>
              <a:rPr lang="en-US" sz="2000" dirty="0" err="1"/>
              <a:t>CamCom</a:t>
            </a:r>
            <a:r>
              <a:rPr lang="en-US" sz="2000" dirty="0"/>
              <a:t>) Tutorial</a:t>
            </a:r>
            <a:r>
              <a:rPr lang="en-US" sz="2000" dirty="0"/>
              <a:t> </a:t>
            </a:r>
            <a:endParaRPr lang="en-US" sz="2000" dirty="0" smtClean="0"/>
          </a:p>
          <a:p>
            <a:pPr marL="914400" lvl="1" indent="-457200" eaLnBrk="0" fontAlgn="b" hangingPunct="0">
              <a:buClr>
                <a:srgbClr val="FF0000"/>
              </a:buClr>
              <a:buFont typeface="Arial"/>
              <a:buChar char="•"/>
            </a:pPr>
            <a:r>
              <a:rPr lang="en-US" sz="2000" dirty="0" smtClean="0"/>
              <a:t>Presentation on </a:t>
            </a:r>
            <a:r>
              <a:rPr lang="en-US" sz="2000" dirty="0" err="1" smtClean="0"/>
              <a:t>OmniRAN</a:t>
            </a:r>
            <a:endParaRPr lang="en-US" sz="2000"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2013&gt;</a:t>
            </a:r>
            <a:endParaRPr lang="en-US" sz="1400"/>
          </a:p>
        </p:txBody>
      </p:sp>
      <p:sp>
        <p:nvSpPr>
          <p:cNvPr id="2355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129CAE1B-A5FA-6A4A-ADBD-A2A697EF471F}" type="slidenum">
              <a:rPr lang="en-US"/>
              <a:pPr/>
              <a:t>3</a:t>
            </a:fld>
            <a:endParaRPr lang="en-US"/>
          </a:p>
        </p:txBody>
      </p:sp>
      <p:sp>
        <p:nvSpPr>
          <p:cNvPr id="23556"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C13A6E2C-AC7C-404E-819B-65BB1CA47426}" type="slidenum">
              <a:rPr lang="en-US"/>
              <a:pPr algn="ctr"/>
              <a:t>3</a:t>
            </a:fld>
            <a:endParaRPr lang="en-US"/>
          </a:p>
        </p:txBody>
      </p:sp>
      <p:sp>
        <p:nvSpPr>
          <p:cNvPr id="23557" name="Rectangle 4"/>
          <p:cNvSpPr>
            <a:spLocks noGrp="1" noChangeArrowheads="1"/>
          </p:cNvSpPr>
          <p:nvPr>
            <p:ph type="title" idx="4294967295"/>
          </p:nvPr>
        </p:nvSpPr>
        <p:spPr>
          <a:xfrm>
            <a:off x="152400" y="381000"/>
            <a:ext cx="8763000" cy="1066800"/>
          </a:xfrm>
        </p:spPr>
        <p:txBody>
          <a:bodyPr/>
          <a:lstStyle/>
          <a:p>
            <a:r>
              <a:rPr lang="en-US" b="1" dirty="0" smtClean="0">
                <a:latin typeface="Times New Roman" charset="0"/>
                <a:ea typeface="ＭＳ Ｐゴシック" charset="0"/>
                <a:cs typeface="ＭＳ Ｐゴシック" charset="0"/>
              </a:rPr>
              <a:t>SC </a:t>
            </a:r>
            <a:r>
              <a:rPr lang="en-US" b="1" dirty="0">
                <a:latin typeface="Times New Roman" charset="0"/>
                <a:ea typeface="ＭＳ Ｐゴシック" charset="0"/>
                <a:cs typeface="ＭＳ Ｐゴシック" charset="0"/>
              </a:rPr>
              <a:t>Meetings This </a:t>
            </a:r>
            <a:r>
              <a:rPr lang="en-US" b="1" dirty="0" smtClean="0">
                <a:latin typeface="Times New Roman" charset="0"/>
                <a:ea typeface="ＭＳ Ｐゴシック" charset="0"/>
                <a:cs typeface="ＭＳ Ｐゴシック" charset="0"/>
              </a:rPr>
              <a:t>Week </a:t>
            </a:r>
            <a:r>
              <a:rPr lang="en-US" sz="2800" dirty="0" smtClean="0">
                <a:latin typeface="Times New Roman" charset="0"/>
                <a:ea typeface="ＭＳ Ｐゴシック" charset="0"/>
                <a:cs typeface="ＭＳ Ｐゴシック" charset="0"/>
              </a:rPr>
              <a:t>(15-13-</a:t>
            </a:r>
            <a:r>
              <a:rPr lang="en-US" sz="2800" dirty="0" smtClean="0">
                <a:latin typeface="Times New Roman" charset="0"/>
                <a:ea typeface="ＭＳ Ｐゴシック" charset="0"/>
                <a:cs typeface="ＭＳ Ｐゴシック" charset="0"/>
              </a:rPr>
              <a:t>0356-02)</a:t>
            </a:r>
            <a:endParaRPr lang="en-US" sz="2800" dirty="0">
              <a:latin typeface="Times New Roman" charset="0"/>
              <a:ea typeface="ＭＳ Ｐゴシック" charset="0"/>
              <a:cs typeface="ＭＳ Ｐゴシック" charset="0"/>
            </a:endParaRP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1700423498"/>
              </p:ext>
            </p:extLst>
          </p:nvPr>
        </p:nvGraphicFramePr>
        <p:xfrm>
          <a:off x="152400" y="1676400"/>
          <a:ext cx="8763000" cy="4038600"/>
        </p:xfrm>
        <a:graphic>
          <a:graphicData uri="http://schemas.openxmlformats.org/drawingml/2006/table">
            <a:tbl>
              <a:tblPr/>
              <a:tblGrid>
                <a:gridCol w="762000"/>
                <a:gridCol w="1066800"/>
                <a:gridCol w="3733800"/>
                <a:gridCol w="1981200"/>
                <a:gridCol w="1219200"/>
              </a:tblGrid>
              <a:tr h="61874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 </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6417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31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06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fontAlgn="b"/>
                      <a:r>
                        <a:rPr lang="en-US" sz="1800" b="0" i="0" u="none" strike="noStrike" dirty="0">
                          <a:solidFill>
                            <a:srgbClr val="000000"/>
                          </a:solidFill>
                          <a:effectLst/>
                          <a:latin typeface="+mn-lt"/>
                        </a:rPr>
                        <a:t>Hear responses to ETSI TC ERM </a:t>
                      </a:r>
                      <a:r>
                        <a:rPr lang="en-US" sz="1800" b="0" i="0" u="none" strike="noStrike" dirty="0" smtClean="0">
                          <a:solidFill>
                            <a:srgbClr val="000000"/>
                          </a:solidFill>
                          <a:effectLst/>
                          <a:latin typeface="+mn-lt"/>
                        </a:rPr>
                        <a:t>requests 1, 2</a:t>
                      </a:r>
                      <a:endParaRPr lang="en-US" sz="1800" b="0" i="0" u="none" strike="noStrike" dirty="0">
                        <a:solidFill>
                          <a:srgbClr val="000000"/>
                        </a:solidFill>
                        <a:effectLst/>
                        <a:latin typeface="+mn-lt"/>
                      </a:endParaRPr>
                    </a:p>
                  </a:txBody>
                  <a:tcPr marL="152400" marR="12700" marT="12700" marB="0" anchor="b">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Hear 5 WNG presentations</a:t>
                      </a:r>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90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algn="l" fontAlgn="b"/>
                      <a:r>
                        <a:rPr lang="en-US" sz="1800" b="0" i="0" u="none" strike="noStrike" dirty="0">
                          <a:solidFill>
                            <a:srgbClr val="000000"/>
                          </a:solidFill>
                          <a:effectLst/>
                          <a:latin typeface="+mn-lt"/>
                        </a:rPr>
                        <a:t>Hear responses to ETSI TC ERM </a:t>
                      </a:r>
                      <a:r>
                        <a:rPr lang="en-US" sz="1800" b="0" i="0" u="none" strike="noStrike" dirty="0" smtClean="0">
                          <a:solidFill>
                            <a:srgbClr val="000000"/>
                          </a:solidFill>
                          <a:effectLst/>
                          <a:latin typeface="+mn-lt"/>
                        </a:rPr>
                        <a:t>requests 3</a:t>
                      </a:r>
                      <a:endParaRPr lang="en-US" sz="1800" b="0" i="0" u="none" strike="noStrike" dirty="0">
                        <a:solidFill>
                          <a:srgbClr val="000000"/>
                        </a:solidFill>
                        <a:effectLst/>
                        <a:latin typeface="+mn-lt"/>
                      </a:endParaRPr>
                    </a:p>
                  </a:txBody>
                  <a:tcPr marL="152400" marR="12700" marT="12700" marB="0" anchor="b">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2013&gt;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4</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2013&gt;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5</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5</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2013&gt;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6</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6</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2013&gt;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7</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7</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2013&gt;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8</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2013&gt;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9</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9</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a:t>
            </a:r>
            <a:r>
              <a:rPr lang="en-US" sz="1800" dirty="0" smtClean="0">
                <a:latin typeface="Arial" charset="0"/>
                <a:ea typeface="ＭＳ Ｐゴシック" charset="0"/>
                <a:cs typeface="ＭＳ Ｐゴシック" charset="0"/>
              </a:rPr>
              <a:t>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14236</TotalTime>
  <Words>1082</Words>
  <Application>Microsoft Macintosh PowerPoint</Application>
  <PresentationFormat>On-screen Show (4:3)</PresentationFormat>
  <Paragraphs>178</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PowerPoint Presentation</vt:lpstr>
      <vt:lpstr>Meeting Goals (Agenda 15-13-0251-00)</vt:lpstr>
      <vt:lpstr>SC Meetings This Week (15-13-0356-02)</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Opening Report for Wailoloa</dc:title>
  <dc:subject>IEEE 802.15 &lt;TG4k Opening Report&gt;</dc:subject>
  <dc:creator>Pat Kinney</dc:creator>
  <cp:keywords/>
  <dc:description>&lt;15-13-0ddd-00-004k&gt;</dc:description>
  <cp:lastModifiedBy>Pat Kinney</cp:lastModifiedBy>
  <cp:revision>471</cp:revision>
  <cp:lastPrinted>1998-02-10T13:28:06Z</cp:lastPrinted>
  <dcterms:created xsi:type="dcterms:W3CDTF">2009-07-12T16:25:16Z</dcterms:created>
  <dcterms:modified xsi:type="dcterms:W3CDTF">2013-07-16T10:08:05Z</dcterms:modified>
  <cp:category/>
</cp:coreProperties>
</file>