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65" r:id="rId4"/>
    <p:sldId id="266" r:id="rId5"/>
    <p:sldId id="267" r:id="rId6"/>
    <p:sldId id="268" r:id="rId7"/>
    <p:sldId id="269" r:id="rId8"/>
    <p:sldId id="270" r:id="rId9"/>
    <p:sldId id="271" r:id="rId10"/>
    <p:sldId id="27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2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3</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3</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4</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4</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5</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5</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0437-00-0mag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hyperlink" Target="http://ieee802.org/Mike_Spring_Article_on_Stds_Proces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a:t>
            </a:r>
            <a:r>
              <a:rPr lang="en-US" sz="1600" dirty="0" smtClean="0">
                <a:solidFill>
                  <a:srgbClr val="FF0000"/>
                </a:solidFill>
                <a:latin typeface="Times New Roman" pitchFamily="18" charset="0"/>
                <a:ea typeface="ＭＳ Ｐゴシック" pitchFamily="-65" charset="-128"/>
                <a:cs typeface="+mn-cs"/>
              </a:rPr>
              <a:t>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Jul</a:t>
            </a:r>
            <a:r>
              <a:rPr lang="en-US" sz="1600" dirty="0" smtClean="0">
                <a:solidFill>
                  <a:srgbClr val="FF0000"/>
                </a:solidFill>
                <a:latin typeface="Times New Roman" pitchFamily="18" charset="0"/>
                <a:ea typeface="ＭＳ Ｐゴシック" pitchFamily="-65" charset="-128"/>
                <a:cs typeface="+mn-cs"/>
              </a:rPr>
              <a:t>y </a:t>
            </a:r>
            <a:r>
              <a:rPr lang="en-US" sz="1600" dirty="0" smtClean="0">
                <a:solidFill>
                  <a:srgbClr val="FF0000"/>
                </a:solidFill>
                <a:latin typeface="Times New Roman" pitchFamily="18" charset="0"/>
                <a:ea typeface="ＭＳ Ｐゴシック" pitchFamily="-65" charset="-128"/>
                <a:cs typeface="+mn-cs"/>
              </a:rPr>
              <a:t>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July </a:t>
            </a:r>
            <a:r>
              <a:rPr lang="en-US" sz="1600" dirty="0" smtClean="0">
                <a:solidFill>
                  <a:srgbClr val="FF0000"/>
                </a:solidFill>
                <a:latin typeface="Times New Roman" pitchFamily="18" charset="0"/>
                <a:ea typeface="ＭＳ Ｐゴシック" pitchFamily="-65" charset="-128"/>
                <a:cs typeface="+mn-cs"/>
              </a:rPr>
              <a:t>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Jul</a:t>
            </a:r>
            <a:r>
              <a:rPr lang="en-US" sz="1600" dirty="0" smtClean="0">
                <a:latin typeface="Times New Roman" pitchFamily="18" charset="0"/>
                <a:ea typeface="ＭＳ Ｐゴシック" pitchFamily="-65" charset="-128"/>
                <a:cs typeface="+mn-cs"/>
              </a:rPr>
              <a:t>y </a:t>
            </a:r>
            <a:r>
              <a:rPr lang="en-US" sz="1600" dirty="0" smtClean="0">
                <a:latin typeface="Times New Roman" pitchFamily="18" charset="0"/>
                <a:ea typeface="ＭＳ Ｐゴシック" pitchFamily="-65" charset="-128"/>
                <a:cs typeface="+mn-cs"/>
              </a:rPr>
              <a:t>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&amp; 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Jul</a:t>
            </a:r>
            <a:r>
              <a:rPr lang="en-US" sz="1600" dirty="0" smtClean="0">
                <a:latin typeface="Times New Roman" pitchFamily="18" charset="0"/>
                <a:ea typeface="ＭＳ Ｐゴシック" pitchFamily="-65" charset="-128"/>
                <a:cs typeface="+mn-cs"/>
              </a:rPr>
              <a:t>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15-13-0251-00)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3810000"/>
            <a:ext cx="8763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endParaRPr lang="en-US" sz="2800" b="1" dirty="0" smtClean="0"/>
          </a:p>
          <a:p>
            <a:pPr lvl="0"/>
            <a:r>
              <a:rPr lang="en-US" sz="2000" dirty="0"/>
              <a:t>T</a:t>
            </a:r>
            <a:r>
              <a:rPr lang="en-US" sz="2000" dirty="0" smtClean="0"/>
              <a:t>hree </a:t>
            </a:r>
            <a:r>
              <a:rPr lang="en-US" sz="2000" dirty="0"/>
              <a:t>teams </a:t>
            </a:r>
            <a:r>
              <a:rPr lang="en-US" sz="2000" dirty="0" smtClean="0"/>
              <a:t>that have been working on </a:t>
            </a:r>
            <a:r>
              <a:rPr lang="en-US" sz="2000" dirty="0"/>
              <a:t>each of the three ETSI TC ERM </a:t>
            </a:r>
            <a:r>
              <a:rPr lang="en-US" sz="2000" dirty="0" smtClean="0"/>
              <a:t>requests will </a:t>
            </a:r>
            <a:r>
              <a:rPr lang="en-US" sz="2000" dirty="0"/>
              <a:t>report back to SC-mag at the July </a:t>
            </a:r>
            <a:r>
              <a:rPr lang="en-US" sz="2000" dirty="0" smtClean="0"/>
              <a:t>plenary:</a:t>
            </a:r>
            <a:endParaRPr lang="en-US" sz="2000" dirty="0"/>
          </a:p>
          <a:p>
            <a:pPr marL="800100" lvl="1" indent="-342900">
              <a:buClr>
                <a:srgbClr val="FF0000"/>
              </a:buClr>
              <a:buFont typeface="Wingdings" charset="2"/>
              <a:buChar char="§"/>
            </a:pPr>
            <a:r>
              <a:rPr lang="en-US" sz="2000" dirty="0" smtClean="0"/>
              <a:t>extension </a:t>
            </a:r>
            <a:r>
              <a:rPr lang="en-US" sz="2000" dirty="0"/>
              <a:t>range of values of the 802.15.4 Frame </a:t>
            </a:r>
            <a:r>
              <a:rPr lang="en-US" sz="2000" dirty="0" smtClean="0"/>
              <a:t>Types</a:t>
            </a:r>
            <a:endParaRPr lang="en-US" sz="2000" dirty="0"/>
          </a:p>
          <a:p>
            <a:pPr marL="800100" lvl="1" indent="-342900">
              <a:buClr>
                <a:srgbClr val="FF0000"/>
              </a:buClr>
              <a:buFont typeface="Wingdings" charset="2"/>
              <a:buChar char="§"/>
            </a:pPr>
            <a:r>
              <a:rPr lang="en-US" sz="2000" dirty="0" smtClean="0"/>
              <a:t>define </a:t>
            </a:r>
            <a:r>
              <a:rPr lang="en-US" sz="2000" dirty="0"/>
              <a:t>a mechanism suitable for allocation/management of 802.15.4 IE IDs for all requests including external </a:t>
            </a:r>
            <a:r>
              <a:rPr lang="en-US" sz="2000" dirty="0" smtClean="0"/>
              <a:t>SDOs</a:t>
            </a:r>
            <a:endParaRPr lang="en-US" sz="2000" dirty="0"/>
          </a:p>
          <a:p>
            <a:pPr marL="800100" lvl="1" indent="-342900">
              <a:buClr>
                <a:srgbClr val="FF0000"/>
              </a:buClr>
              <a:buFont typeface="Wingdings" charset="2"/>
              <a:buChar char="§"/>
            </a:pPr>
            <a:r>
              <a:rPr lang="en-US" sz="2000" dirty="0" smtClean="0"/>
              <a:t>review </a:t>
            </a:r>
            <a:r>
              <a:rPr lang="en-US" sz="2000" dirty="0"/>
              <a:t>the Information Element TLV structure disconnect with ETSI and propose a </a:t>
            </a:r>
            <a:r>
              <a:rPr lang="en-US" sz="2000" dirty="0" smtClean="0"/>
              <a:t>resolution</a:t>
            </a:r>
          </a:p>
          <a:p>
            <a:pPr lvl="1"/>
            <a:endParaRPr lang="en-US" sz="2000" dirty="0" smtClean="0"/>
          </a:p>
          <a:p>
            <a:pPr marL="465138" lvl="1" indent="-457200">
              <a:buClr>
                <a:srgbClr val="FF0000"/>
              </a:buClr>
              <a:buFont typeface="Wingdings" charset="2"/>
              <a:buChar char="q"/>
            </a:pPr>
            <a:r>
              <a:rPr lang="en-US" sz="2800" dirty="0" smtClean="0"/>
              <a:t>SC WNG</a:t>
            </a:r>
          </a:p>
          <a:p>
            <a:pPr marL="914400" lvl="1" indent="-457200" eaLnBrk="0" fontAlgn="b" hangingPunct="0">
              <a:buClr>
                <a:srgbClr val="FF0000"/>
              </a:buClr>
              <a:buFont typeface="Arial"/>
              <a:buChar char="•"/>
            </a:pPr>
            <a:r>
              <a:rPr lang="en-US" sz="2000" dirty="0"/>
              <a:t>Presentation on Establishing a Study Group on Spectrum Resource Usage (SG-SRU)</a:t>
            </a:r>
            <a:r>
              <a:rPr lang="en-US" sz="2000" dirty="0"/>
              <a:t> </a:t>
            </a:r>
            <a:endParaRPr lang="en-US" sz="2000" dirty="0" smtClean="0"/>
          </a:p>
          <a:p>
            <a:pPr marL="914400" lvl="1" indent="-457200" eaLnBrk="0" fontAlgn="b" hangingPunct="0">
              <a:buClr>
                <a:srgbClr val="FF0000"/>
              </a:buClr>
              <a:buFont typeface="Arial"/>
              <a:buChar char="•"/>
            </a:pPr>
            <a:r>
              <a:rPr lang="en-US" sz="2000" dirty="0" smtClean="0"/>
              <a:t>Presentation </a:t>
            </a:r>
            <a:r>
              <a:rPr lang="en-US" sz="2000" dirty="0"/>
              <a:t>on Medical Body Area Network Systems European Update</a:t>
            </a:r>
            <a:r>
              <a:rPr lang="en-US" sz="2000" dirty="0"/>
              <a:t> </a:t>
            </a:r>
            <a:endParaRPr lang="en-US" sz="2000" dirty="0" smtClean="0"/>
          </a:p>
          <a:p>
            <a:pPr marL="914400" lvl="1" indent="-457200" eaLnBrk="0" fontAlgn="b" hangingPunct="0">
              <a:buClr>
                <a:srgbClr val="FF0000"/>
              </a:buClr>
              <a:buFont typeface="Arial"/>
              <a:buChar char="•"/>
            </a:pPr>
            <a:r>
              <a:rPr lang="en-US" sz="2000" dirty="0" smtClean="0"/>
              <a:t>Presentation </a:t>
            </a:r>
            <a:r>
              <a:rPr lang="en-US" sz="2000" dirty="0"/>
              <a:t>on Short Camera Communications (</a:t>
            </a:r>
            <a:r>
              <a:rPr lang="en-US" sz="2000" dirty="0" err="1"/>
              <a:t>CamCom</a:t>
            </a:r>
            <a:r>
              <a:rPr lang="en-US" sz="2000" dirty="0"/>
              <a:t>) Tutorial</a:t>
            </a:r>
            <a:r>
              <a:rPr lang="en-US" sz="2000" dirty="0"/>
              <a:t> </a:t>
            </a:r>
            <a:endParaRPr lang="en-US" sz="2000" dirty="0" smtClean="0"/>
          </a:p>
          <a:p>
            <a:pPr marL="914400" lvl="1" indent="-457200" eaLnBrk="0" fontAlgn="b" hangingPunct="0">
              <a:buClr>
                <a:srgbClr val="FF0000"/>
              </a:buClr>
              <a:buFont typeface="Arial"/>
              <a:buChar char="•"/>
            </a:pPr>
            <a:r>
              <a:rPr lang="en-US" sz="2000" dirty="0" smtClean="0"/>
              <a:t>Presentation on </a:t>
            </a:r>
            <a:r>
              <a:rPr lang="en-US" sz="2000" dirty="0" err="1" smtClean="0"/>
              <a:t>OmniRAN</a:t>
            </a:r>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3</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3</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smtClean="0">
                <a:latin typeface="Times New Roman" charset="0"/>
                <a:ea typeface="ＭＳ Ｐゴシック" charset="0"/>
                <a:cs typeface="ＭＳ Ｐゴシック" charset="0"/>
              </a:rPr>
              <a:t>SC </a:t>
            </a:r>
            <a:r>
              <a:rPr lang="en-US" b="1" dirty="0">
                <a:latin typeface="Times New Roman" charset="0"/>
                <a:ea typeface="ＭＳ Ｐゴシック" charset="0"/>
                <a:cs typeface="ＭＳ Ｐゴシック" charset="0"/>
              </a:rPr>
              <a:t>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a:t>
            </a:r>
            <a:r>
              <a:rPr lang="en-US" sz="2800" dirty="0" smtClean="0">
                <a:latin typeface="Times New Roman" charset="0"/>
                <a:ea typeface="ＭＳ Ｐゴシック" charset="0"/>
                <a:cs typeface="ＭＳ Ｐゴシック" charset="0"/>
              </a:rPr>
              <a:t>0356-02)</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700423498"/>
              </p:ext>
            </p:extLst>
          </p:nvPr>
        </p:nvGraphicFramePr>
        <p:xfrm>
          <a:off x="152400" y="1676400"/>
          <a:ext cx="8763000" cy="4038600"/>
        </p:xfrm>
        <a:graphic>
          <a:graphicData uri="http://schemas.openxmlformats.org/drawingml/2006/table">
            <a:tbl>
              <a:tblPr/>
              <a:tblGrid>
                <a:gridCol w="762000"/>
                <a:gridCol w="1066800"/>
                <a:gridCol w="3733800"/>
                <a:gridCol w="1981200"/>
                <a:gridCol w="12192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endParaRPr kumimoji="0" lang="en-US" sz="1800" b="0" i="0" u="none" strike="noStrike" cap="none" normalizeH="0" baseline="0" dirty="0" smtClean="0">
                        <a:ln>
                          <a:noFill/>
                        </a:ln>
                        <a:solidFill>
                          <a:srgbClr val="FF0000"/>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06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r>
                        <a:rPr lang="en-US" sz="1800" b="0" i="0" u="none" strike="noStrike" dirty="0">
                          <a:solidFill>
                            <a:srgbClr val="000000"/>
                          </a:solidFill>
                          <a:effectLst/>
                          <a:latin typeface="+mn-lt"/>
                        </a:rPr>
                        <a:t>Hear responses to ETSI TC ERM </a:t>
                      </a:r>
                      <a:r>
                        <a:rPr lang="en-US" sz="1800" b="0" i="0" u="none" strike="noStrike" dirty="0" smtClean="0">
                          <a:solidFill>
                            <a:srgbClr val="000000"/>
                          </a:solidFill>
                          <a:effectLst/>
                          <a:latin typeface="+mn-lt"/>
                        </a:rPr>
                        <a:t>requests 1, 2</a:t>
                      </a:r>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Hear 5 WNG presentations</a:t>
                      </a: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algn="l" fontAlgn="b"/>
                      <a:r>
                        <a:rPr lang="en-US" sz="1800" b="0" i="0" u="none" strike="noStrike" dirty="0">
                          <a:solidFill>
                            <a:srgbClr val="000000"/>
                          </a:solidFill>
                          <a:effectLst/>
                          <a:latin typeface="+mn-lt"/>
                        </a:rPr>
                        <a:t>Hear responses to ETSI TC ERM </a:t>
                      </a:r>
                      <a:r>
                        <a:rPr lang="en-US" sz="1800" b="0" i="0" u="none" strike="noStrike" dirty="0" smtClean="0">
                          <a:solidFill>
                            <a:srgbClr val="000000"/>
                          </a:solidFill>
                          <a:effectLst/>
                          <a:latin typeface="+mn-lt"/>
                        </a:rPr>
                        <a:t>requests 3</a:t>
                      </a:r>
                      <a:endParaRPr lang="en-US" sz="1800" b="0" i="0" u="none" strike="noStrike" dirty="0">
                        <a:solidFill>
                          <a:srgbClr val="000000"/>
                        </a:solidFill>
                        <a:effectLst/>
                        <a:latin typeface="+mn-lt"/>
                      </a:endParaRPr>
                    </a:p>
                  </a:txBody>
                  <a:tcPr marL="152400" marR="12700" marT="12700" marB="0" anchor="b">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4</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5</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5</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6</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a:t>
            </a:r>
            <a:r>
              <a:rPr lang="en-US" sz="1800" dirty="0" smtClean="0">
                <a:latin typeface="Arial" charset="0"/>
                <a:ea typeface="ＭＳ Ｐゴシック" charset="0"/>
                <a:cs typeface="ＭＳ Ｐゴシック" charset="0"/>
              </a:rPr>
              <a:t>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14236</TotalTime>
  <Words>1082</Words>
  <Application>Microsoft Macintosh PowerPoint</Application>
  <PresentationFormat>On-screen Show (4:3)</PresentationFormat>
  <Paragraphs>178</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Meeting Goals (Agenda 15-13-0251-00)</vt:lpstr>
      <vt:lpstr>SC Meetings This Week (15-13-0356-02)</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Wailoloa</dc:title>
  <dc:subject>IEEE 802.15 &lt;TG4k Opening Report&gt;</dc:subject>
  <dc:creator>Pat Kinney</dc:creator>
  <cp:keywords/>
  <dc:description>&lt;15-13-0ddd-00-004k&gt;</dc:description>
  <cp:lastModifiedBy>Pat Kinney</cp:lastModifiedBy>
  <cp:revision>471</cp:revision>
  <cp:lastPrinted>1998-02-10T13:28:06Z</cp:lastPrinted>
  <dcterms:created xsi:type="dcterms:W3CDTF">2009-07-12T16:25:16Z</dcterms:created>
  <dcterms:modified xsi:type="dcterms:W3CDTF">2013-07-16T10:08:05Z</dcterms:modified>
  <cp:category/>
</cp:coreProperties>
</file>