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70" r:id="rId3"/>
    <p:sldId id="284" r:id="rId4"/>
    <p:sldId id="285" r:id="rId5"/>
    <p:sldId id="286" r:id="rId6"/>
    <p:sldId id="287" r:id="rId7"/>
    <p:sldId id="288" r:id="rId8"/>
    <p:sldId id="291" r:id="rId9"/>
    <p:sldId id="294" r:id="rId10"/>
    <p:sldId id="293" r:id="rId11"/>
    <p:sldId id="292" r:id="rId12"/>
    <p:sldId id="290" r:id="rId13"/>
    <p:sldId id="289" r:id="rId14"/>
    <p:sldId id="283" r:id="rId15"/>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94705" autoAdjust="0"/>
  </p:normalViewPr>
  <p:slideViewPr>
    <p:cSldViewPr>
      <p:cViewPr>
        <p:scale>
          <a:sx n="78" d="100"/>
          <a:sy n="78" d="100"/>
        </p:scale>
        <p:origin x="-1374"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7/16/2013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7/16/2013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7/16/2013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extLst>
      <p:ext uri="{BB962C8B-B14F-4D97-AF65-F5344CB8AC3E}">
        <p14:creationId xmlns:p14="http://schemas.microsoft.com/office/powerpoint/2010/main" val="2033372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580055"/>
            <a:ext cx="8763000" cy="6001643"/>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altLang="ko-KR" sz="1600" dirty="0">
                <a:ea typeface="굴림" panose="020B0600000101010101" pitchFamily="50" charset="-127"/>
              </a:rPr>
              <a:t>Modulation scheme analysis for Visible Light Communication by LED-ID</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[July, 2013]</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t>[</a:t>
            </a:r>
            <a:r>
              <a:rPr lang="en-US" altLang="ko-KR" sz="1600" dirty="0" err="1">
                <a:ea typeface="굴림" panose="020B0600000101010101" pitchFamily="50" charset="-127"/>
              </a:rPr>
              <a:t>Kye</a:t>
            </a:r>
            <a:r>
              <a:rPr lang="en-US" altLang="ko-KR" sz="1600" dirty="0">
                <a:ea typeface="굴림" panose="020B0600000101010101" pitchFamily="50" charset="-127"/>
              </a:rPr>
              <a:t> San </a:t>
            </a:r>
            <a:r>
              <a:rPr lang="en-US" altLang="ko-KR" sz="1600" dirty="0" smtClean="0">
                <a:ea typeface="굴림" panose="020B0600000101010101" pitchFamily="50" charset="-127"/>
              </a:rPr>
              <a:t>Lee, Jae </a:t>
            </a:r>
            <a:r>
              <a:rPr lang="en-US" altLang="ko-KR" sz="1600" dirty="0">
                <a:ea typeface="굴림" panose="020B0600000101010101" pitchFamily="50" charset="-127"/>
              </a:rPr>
              <a:t>Sang </a:t>
            </a:r>
            <a:r>
              <a:rPr lang="en-US" altLang="ko-KR" sz="1600" dirty="0" smtClean="0">
                <a:ea typeface="굴림" panose="020B0600000101010101" pitchFamily="50" charset="-127"/>
              </a:rPr>
              <a:t>Cha, </a:t>
            </a:r>
            <a:r>
              <a:rPr lang="en-US" altLang="ko-KR" sz="1600" dirty="0">
                <a:ea typeface="굴림" panose="020B0600000101010101" pitchFamily="50" charset="-127"/>
              </a:rPr>
              <a:t>Jin Young </a:t>
            </a:r>
            <a:r>
              <a:rPr lang="en-US" altLang="ko-KR" sz="1600" dirty="0" smtClean="0">
                <a:ea typeface="굴림" panose="020B0600000101010101" pitchFamily="50" charset="-127"/>
              </a:rPr>
              <a:t>Kim, </a:t>
            </a:r>
            <a:r>
              <a:rPr lang="en-US" altLang="ko-KR" sz="1600" dirty="0" err="1">
                <a:ea typeface="굴림" panose="020B0600000101010101" pitchFamily="50" charset="-127"/>
              </a:rPr>
              <a:t>Yeong</a:t>
            </a:r>
            <a:r>
              <a:rPr lang="en-US" altLang="ko-KR" sz="1600" dirty="0">
                <a:ea typeface="굴림" panose="020B0600000101010101" pitchFamily="50" charset="-127"/>
              </a:rPr>
              <a:t> Min Jang</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a:t>
            </a:r>
            <a:r>
              <a:rPr lang="en-US" altLang="ko-KR" sz="1600" dirty="0" err="1">
                <a:ea typeface="굴림" panose="020B0600000101010101" pitchFamily="50" charset="-127"/>
              </a:rPr>
              <a:t>Kyunghee</a:t>
            </a:r>
            <a:r>
              <a:rPr lang="en-US" altLang="ko-KR" sz="1600" dirty="0">
                <a:ea typeface="굴림" panose="020B0600000101010101" pitchFamily="50" charset="-127"/>
              </a:rPr>
              <a:t> </a:t>
            </a:r>
            <a:r>
              <a:rPr lang="en-US" altLang="ko-KR" sz="1600" dirty="0" smtClean="0">
                <a:ea typeface="굴림" panose="020B0600000101010101" pitchFamily="50" charset="-127"/>
              </a:rPr>
              <a:t>University, </a:t>
            </a:r>
            <a:r>
              <a:rPr lang="en-US" altLang="ko-KR" sz="1600" dirty="0">
                <a:ea typeface="굴림" panose="020B0600000101010101" pitchFamily="50" charset="-127"/>
              </a:rPr>
              <a:t>Seoul National University of Science and </a:t>
            </a:r>
            <a:r>
              <a:rPr lang="en-US" altLang="ko-KR" sz="1600" dirty="0" smtClean="0">
                <a:ea typeface="굴림" panose="020B0600000101010101" pitchFamily="50" charset="-127"/>
              </a:rPr>
              <a:t>Technology, </a:t>
            </a:r>
            <a:r>
              <a:rPr lang="en-US" altLang="ko-KR" sz="1600" dirty="0" err="1">
                <a:ea typeface="굴림" panose="020B0600000101010101" pitchFamily="50" charset="-127"/>
              </a:rPr>
              <a:t>Kwangwoon</a:t>
            </a:r>
            <a:r>
              <a:rPr lang="en-US" altLang="ko-KR" sz="1600" dirty="0">
                <a:ea typeface="굴림" panose="020B0600000101010101" pitchFamily="50" charset="-127"/>
              </a:rPr>
              <a:t> </a:t>
            </a:r>
            <a:r>
              <a:rPr lang="en-US" altLang="ko-KR" sz="1600" dirty="0" smtClean="0">
                <a:ea typeface="굴림" panose="020B0600000101010101" pitchFamily="50" charset="-127"/>
              </a:rPr>
              <a:t>University, </a:t>
            </a:r>
            <a:r>
              <a:rPr lang="en-US" altLang="ko-KR" sz="1600" dirty="0" err="1">
                <a:ea typeface="굴림" panose="020B0600000101010101" pitchFamily="50" charset="-127"/>
              </a:rPr>
              <a:t>Kookmin</a:t>
            </a:r>
            <a:r>
              <a:rPr lang="en-US" altLang="ko-KR" sz="1600" dirty="0">
                <a:ea typeface="굴림" panose="020B0600000101010101" pitchFamily="50" charset="-127"/>
              </a:rPr>
              <a:t> University</a:t>
            </a:r>
            <a:r>
              <a:rPr lang="en-US" altLang="ko-KR" sz="1600" dirty="0" smtClean="0"/>
              <a:t>]                                  </a:t>
            </a:r>
            <a:endParaRPr lang="en-US" altLang="ko-KR" sz="1600" dirty="0"/>
          </a:p>
          <a:p>
            <a:pPr marL="739775" indent="-739775" eaLnBrk="0" hangingPunct="0"/>
            <a:r>
              <a:rPr lang="en-US" altLang="ko-KR" sz="1600" dirty="0"/>
              <a:t>Address </a:t>
            </a:r>
            <a:r>
              <a:rPr lang="en-US" altLang="ko-KR" sz="1600" dirty="0" smtClean="0"/>
              <a:t>[</a:t>
            </a:r>
            <a:r>
              <a:rPr lang="en-US" altLang="ko-KR" sz="1600" dirty="0" err="1" smtClean="0"/>
              <a:t>Kyunghee</a:t>
            </a:r>
            <a:r>
              <a:rPr lang="en-US" altLang="ko-KR" sz="1600" dirty="0" smtClean="0"/>
              <a:t> </a:t>
            </a:r>
            <a:r>
              <a:rPr lang="en-US" altLang="ko-KR" sz="1600" dirty="0"/>
              <a:t>University, Seoul, Korea]</a:t>
            </a:r>
          </a:p>
          <a:p>
            <a:pPr marL="739775" indent="-739775" eaLnBrk="0" hangingPunct="0"/>
            <a:r>
              <a:rPr lang="en-US" altLang="ko-KR" sz="1600" dirty="0"/>
              <a:t>Voice:[</a:t>
            </a:r>
            <a:r>
              <a:rPr lang="en-US" altLang="ko-KR" sz="1600" dirty="0" smtClean="0"/>
              <a:t>82-31-201-2032], </a:t>
            </a:r>
            <a:r>
              <a:rPr lang="en-US" altLang="ko-KR" sz="1600" dirty="0"/>
              <a:t>FAX: </a:t>
            </a:r>
            <a:r>
              <a:rPr lang="en-US" altLang="ko-KR" sz="1600" dirty="0" smtClean="0"/>
              <a:t>[], </a:t>
            </a:r>
            <a:r>
              <a:rPr lang="en-US" altLang="ko-KR" sz="1600" dirty="0"/>
              <a:t>E-Mail</a:t>
            </a:r>
            <a:r>
              <a:rPr lang="en-US" altLang="ko-KR" sz="1600" dirty="0" smtClean="0"/>
              <a:t>:[kyesan@khu.ac.kr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smtClean="0"/>
              <a:t>In </a:t>
            </a:r>
            <a:r>
              <a:rPr lang="en-US" altLang="ko-KR" sz="1600" dirty="0"/>
              <a:t>optical systems, the modulation scheme affects the illumination and BER. Therefore, it is necessary to analyze the performance of the modulation schemes applied in the </a:t>
            </a:r>
            <a:r>
              <a:rPr lang="en-US" altLang="ko-KR" sz="1600" dirty="0" smtClean="0"/>
              <a:t>LED-ID </a:t>
            </a:r>
            <a:r>
              <a:rPr lang="en-US" altLang="ko-KR" sz="1600" dirty="0"/>
              <a:t>system. </a:t>
            </a:r>
            <a:r>
              <a:rPr lang="en-US" altLang="ko-KR" sz="1600" dirty="0" smtClean="0"/>
              <a:t>We </a:t>
            </a:r>
            <a:r>
              <a:rPr lang="en-US" altLang="ko-KR" sz="1600" dirty="0"/>
              <a:t>compared 4 different modulation schemes, such as OOK, Pulse Position Modulation (PPM), Overlapping PPM (OPPM), and Inverted PPM (I-PPM). </a:t>
            </a:r>
            <a:r>
              <a:rPr lang="en-US" altLang="ko-KR" sz="1600" dirty="0" smtClean="0"/>
              <a:t>Simulations </a:t>
            </a:r>
            <a:r>
              <a:rPr lang="en-US" altLang="ko-KR" sz="1600" dirty="0"/>
              <a:t>results show that OPPM is a powerful candidate modulation scheme for </a:t>
            </a:r>
            <a:r>
              <a:rPr lang="en-US" altLang="ko-KR" sz="1600" dirty="0" smtClean="0"/>
              <a:t>LED-ID systems</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267496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r>
                <a:rPr lang="en-US" altLang="ko-KR" sz="1400" b="1" dirty="0" smtClean="0">
                  <a:ea typeface="굴림" pitchFamily="50" charset="-127"/>
                </a:rPr>
                <a:t>doc</a:t>
              </a:r>
              <a:r>
                <a:rPr lang="en-US" altLang="ko-KR" sz="1400" b="1" dirty="0">
                  <a:ea typeface="굴림" pitchFamily="50" charset="-127"/>
                </a:rPr>
                <a:t>.: IEEE </a:t>
              </a:r>
              <a:r>
                <a:rPr lang="en-US" altLang="ko-KR" sz="1400" b="1" dirty="0" smtClean="0">
                  <a:ea typeface="굴림" pitchFamily="50" charset="-127"/>
                </a:rPr>
                <a:t>15-13-0435-00-0led </a:t>
              </a:r>
              <a:r>
                <a:rPr lang="en-US" altLang="ko-KR" sz="1400" b="1" dirty="0" smtClean="0">
                  <a:latin typeface="+mj-lt"/>
                </a:rPr>
                <a:t> </a:t>
              </a:r>
              <a:endParaRPr lang="ko-KR" altLang="en-US" sz="1400" b="1" dirty="0">
                <a:latin typeface="+mj-lt"/>
              </a:endParaRPr>
            </a:p>
          </p:txBody>
        </p:sp>
      </p:grpSp>
      <p:sp>
        <p:nvSpPr>
          <p:cNvPr id="10"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Parameters</a:t>
            </a:r>
            <a:endParaRPr lang="en-US" dirty="0" smtClean="0"/>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10</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graphicFrame>
        <p:nvGraphicFramePr>
          <p:cNvPr id="16" name="표 15"/>
          <p:cNvGraphicFramePr>
            <a:graphicFrameLocks noGrp="1"/>
          </p:cNvGraphicFramePr>
          <p:nvPr>
            <p:extLst>
              <p:ext uri="{D42A27DB-BD31-4B8C-83A1-F6EECF244321}">
                <p14:modId xmlns:p14="http://schemas.microsoft.com/office/powerpoint/2010/main" val="3096969811"/>
              </p:ext>
            </p:extLst>
          </p:nvPr>
        </p:nvGraphicFramePr>
        <p:xfrm>
          <a:off x="914400" y="1615440"/>
          <a:ext cx="7391400" cy="4023360"/>
        </p:xfrm>
        <a:graphic>
          <a:graphicData uri="http://schemas.openxmlformats.org/drawingml/2006/table">
            <a:tbl>
              <a:tblPr lastCol="1" bandRow="1">
                <a:tableStyleId>{5C22544A-7EE6-4342-B048-85BDC9FD1C3A}</a:tableStyleId>
              </a:tblPr>
              <a:tblGrid>
                <a:gridCol w="3505200"/>
                <a:gridCol w="3886200"/>
              </a:tblGrid>
              <a:tr h="365702">
                <a:tc>
                  <a:txBody>
                    <a:bodyPr/>
                    <a:lstStyle/>
                    <a:p>
                      <a:pPr lvl="0" indent="419100" algn="ctr">
                        <a:lnSpc>
                          <a:spcPct val="150000"/>
                        </a:lnSpc>
                        <a:spcAft>
                          <a:spcPts val="0"/>
                        </a:spcAft>
                      </a:pPr>
                      <a:r>
                        <a:rPr lang="en-US" sz="1600" dirty="0">
                          <a:effectLst/>
                          <a:latin typeface="+mj-lt"/>
                        </a:rPr>
                        <a:t>Optical modulation</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IM/DD</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lvl="0" indent="419100" algn="ctr">
                        <a:lnSpc>
                          <a:spcPct val="150000"/>
                        </a:lnSpc>
                        <a:spcAft>
                          <a:spcPts val="0"/>
                        </a:spcAft>
                      </a:pPr>
                      <a:r>
                        <a:rPr lang="en-US" sz="1600" dirty="0">
                          <a:effectLst/>
                          <a:latin typeface="+mj-lt"/>
                        </a:rPr>
                        <a:t>Primary modulation</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4PPM, 8OPPM, </a:t>
                      </a:r>
                      <a:r>
                        <a:rPr lang="en-US" sz="1600" dirty="0" smtClean="0">
                          <a:effectLst/>
                          <a:latin typeface="+mj-lt"/>
                        </a:rPr>
                        <a:t>IPPM, 8TCM-OPPM</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lvl="0" indent="419100" algn="ctr">
                        <a:lnSpc>
                          <a:spcPct val="150000"/>
                        </a:lnSpc>
                        <a:spcAft>
                          <a:spcPts val="0"/>
                        </a:spcAft>
                      </a:pPr>
                      <a:r>
                        <a:rPr lang="en-US" sz="1600" dirty="0">
                          <a:effectLst/>
                          <a:latin typeface="+mj-lt"/>
                        </a:rPr>
                        <a:t>data rate</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100-400[M bits/s]</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dirty="0">
                          <a:effectLst/>
                          <a:latin typeface="+mj-lt"/>
                        </a:rPr>
                        <a:t>O/E conversion efficiencies blue</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0.4[A/W]</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dirty="0">
                          <a:effectLst/>
                          <a:latin typeface="+mj-lt"/>
                        </a:rPr>
                        <a:t>O/E conversion efficiencies green</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0.48[A/W]</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a:effectLst/>
                          <a:latin typeface="+mj-lt"/>
                        </a:rPr>
                        <a:t>O/E conversion efficiencies red</a:t>
                      </a:r>
                      <a:endParaRPr lang="ko-KR" sz="160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0.52[A/W]</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a:effectLst/>
                          <a:latin typeface="+mj-lt"/>
                        </a:rPr>
                        <a:t>Optical Channel model</a:t>
                      </a:r>
                      <a:endParaRPr lang="ko-KR" sz="160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Multipath</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a:effectLst/>
                          <a:latin typeface="+mj-lt"/>
                        </a:rPr>
                        <a:t>Noise model</a:t>
                      </a:r>
                      <a:endParaRPr lang="ko-KR" sz="160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AWGN</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a:effectLst/>
                          <a:latin typeface="+mj-lt"/>
                        </a:rPr>
                        <a:t>background light noise</a:t>
                      </a:r>
                      <a:endParaRPr lang="ko-KR" sz="160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1e-3</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a:effectLst/>
                          <a:latin typeface="+mj-lt"/>
                        </a:rPr>
                        <a:t>Photodetector responsivity</a:t>
                      </a:r>
                      <a:endParaRPr lang="ko-KR" sz="160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0.53A/W</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r h="365702">
                <a:tc>
                  <a:txBody>
                    <a:bodyPr/>
                    <a:lstStyle/>
                    <a:p>
                      <a:pPr indent="419100" algn="ctr">
                        <a:lnSpc>
                          <a:spcPct val="150000"/>
                        </a:lnSpc>
                        <a:spcAft>
                          <a:spcPts val="0"/>
                        </a:spcAft>
                      </a:pPr>
                      <a:r>
                        <a:rPr lang="en-US" sz="1600" dirty="0">
                          <a:effectLst/>
                          <a:latin typeface="+mj-lt"/>
                        </a:rPr>
                        <a:t>Simulation dimming range</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c>
                  <a:txBody>
                    <a:bodyPr/>
                    <a:lstStyle/>
                    <a:p>
                      <a:pPr indent="381000" algn="ctr">
                        <a:lnSpc>
                          <a:spcPct val="150000"/>
                        </a:lnSpc>
                        <a:spcAft>
                          <a:spcPts val="0"/>
                        </a:spcAft>
                      </a:pPr>
                      <a:r>
                        <a:rPr lang="en-US" sz="1600" dirty="0">
                          <a:effectLst/>
                          <a:latin typeface="+mj-lt"/>
                        </a:rPr>
                        <a:t>37.5%  62.5%  75%</a:t>
                      </a:r>
                      <a:endParaRPr lang="ko-KR" sz="1600" dirty="0">
                        <a:effectLst/>
                        <a:latin typeface="+mj-lt"/>
                        <a:ea typeface="SimSun" panose="02010600030101010101" pitchFamily="2" charset="-122"/>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611954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Simulation Results</a:t>
            </a:r>
            <a:endParaRPr lang="en-US" dirty="0" smtClean="0"/>
          </a:p>
        </p:txBody>
      </p:sp>
      <p:sp>
        <p:nvSpPr>
          <p:cNvPr id="3075" name="Content Placeholder 2"/>
          <p:cNvSpPr>
            <a:spLocks noGrp="1"/>
          </p:cNvSpPr>
          <p:nvPr>
            <p:ph idx="1"/>
          </p:nvPr>
        </p:nvSpPr>
        <p:spPr>
          <a:xfrm>
            <a:off x="440981" y="1295400"/>
            <a:ext cx="7924800" cy="567809"/>
          </a:xfrm>
        </p:spPr>
        <p:txBody>
          <a:bodyPr/>
          <a:lstStyle/>
          <a:p>
            <a:pPr eaLnBrk="1" hangingPunct="1">
              <a:buFont typeface="Wingdings" panose="05000000000000000000" pitchFamily="2" charset="2"/>
              <a:buChar char="v"/>
            </a:pPr>
            <a:r>
              <a:rPr lang="en-GB" altLang="ko-KR" sz="2400" dirty="0" smtClean="0">
                <a:ea typeface="굴림" panose="020B0600000101010101" pitchFamily="50" charset="-127"/>
              </a:rPr>
              <a:t>Bandwidth </a:t>
            </a:r>
            <a:r>
              <a:rPr lang="en-GB" altLang="ko-KR" sz="2400" dirty="0">
                <a:ea typeface="굴림" panose="020B0600000101010101" pitchFamily="50" charset="-127"/>
              </a:rPr>
              <a:t>and power requirement VS Dimming level</a:t>
            </a:r>
            <a:endParaRPr lang="ko-KR" altLang="en-US" sz="2400" dirty="0">
              <a:ea typeface="굴림" panose="020B0600000101010101" pitchFamily="50" charset="-127"/>
            </a:endParaRP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11</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pic>
        <p:nvPicPr>
          <p:cNvPr id="16" name="图片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2650" y="1828800"/>
            <a:ext cx="5162550" cy="325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
          <p:cNvSpPr txBox="1">
            <a:spLocks noChangeArrowheads="1"/>
          </p:cNvSpPr>
          <p:nvPr/>
        </p:nvSpPr>
        <p:spPr bwMode="auto">
          <a:xfrm>
            <a:off x="509588" y="5486400"/>
            <a:ext cx="81772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r>
              <a:rPr lang="en-GB" altLang="ko-KR" sz="1600"/>
              <a:t>The bandwidth doesn’t vary much for a dimming level range that lies in the interval (0.3, 0.7). As the value of w increases, the bandwidth decreases. The power requirement increases dramatically as the dimming level increases. In addition, with the increasing of </a:t>
            </a:r>
            <a:r>
              <a:rPr lang="en-GB" altLang="ko-KR" sz="1600" i="1"/>
              <a:t>w</a:t>
            </a:r>
            <a:r>
              <a:rPr lang="en-GB" altLang="ko-KR" sz="1600"/>
              <a:t>, the power also increases.</a:t>
            </a:r>
            <a:endParaRPr lang="ko-KR" altLang="en-US" sz="1600"/>
          </a:p>
        </p:txBody>
      </p:sp>
    </p:spTree>
    <p:extLst>
      <p:ext uri="{BB962C8B-B14F-4D97-AF65-F5344CB8AC3E}">
        <p14:creationId xmlns:p14="http://schemas.microsoft.com/office/powerpoint/2010/main" val="175698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Simulation Results</a:t>
            </a:r>
            <a:endParaRPr lang="en-US" dirty="0" smtClean="0"/>
          </a:p>
        </p:txBody>
      </p:sp>
      <p:sp>
        <p:nvSpPr>
          <p:cNvPr id="3075" name="Content Placeholder 2"/>
          <p:cNvSpPr>
            <a:spLocks noGrp="1"/>
          </p:cNvSpPr>
          <p:nvPr>
            <p:ph idx="1"/>
          </p:nvPr>
        </p:nvSpPr>
        <p:spPr>
          <a:xfrm>
            <a:off x="440981" y="1295400"/>
            <a:ext cx="7924800" cy="567809"/>
          </a:xfrm>
        </p:spPr>
        <p:txBody>
          <a:bodyPr/>
          <a:lstStyle/>
          <a:p>
            <a:pPr eaLnBrk="1" hangingPunct="1">
              <a:buFont typeface="Wingdings" panose="05000000000000000000" pitchFamily="2" charset="2"/>
              <a:buChar char="v"/>
            </a:pPr>
            <a:r>
              <a:rPr lang="en-US" altLang="ko-KR" sz="2400" dirty="0">
                <a:ea typeface="굴림" panose="020B0600000101010101" pitchFamily="50" charset="-127"/>
              </a:rPr>
              <a:t>BER of LED-ID system with 3 modulation schemes</a:t>
            </a:r>
            <a:endParaRPr lang="ko-KR" altLang="en-US" sz="2400" dirty="0">
              <a:ea typeface="굴림" panose="020B0600000101010101" pitchFamily="50" charset="-127"/>
            </a:endParaRP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12</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pic>
        <p:nvPicPr>
          <p:cNvPr id="16" name="图片 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950" y="1752600"/>
            <a:ext cx="542925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
          <p:cNvSpPr txBox="1">
            <a:spLocks noChangeArrowheads="1"/>
          </p:cNvSpPr>
          <p:nvPr/>
        </p:nvSpPr>
        <p:spPr bwMode="auto">
          <a:xfrm>
            <a:off x="1219200" y="5791200"/>
            <a:ext cx="7086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r>
              <a:rPr lang="en-GB" altLang="ko-KR" sz="1600"/>
              <a:t>We can see that TCM-8OPPM has the best BER performance compared to those of other systems. On the contrary, un-coded 8OPPM has the worst BER performance</a:t>
            </a:r>
            <a:endParaRPr lang="ko-KR" altLang="en-US" sz="1600"/>
          </a:p>
        </p:txBody>
      </p:sp>
    </p:spTree>
    <p:extLst>
      <p:ext uri="{BB962C8B-B14F-4D97-AF65-F5344CB8AC3E}">
        <p14:creationId xmlns:p14="http://schemas.microsoft.com/office/powerpoint/2010/main" val="2183331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Simulation Results</a:t>
            </a:r>
            <a:endParaRPr lang="en-US" dirty="0" smtClean="0"/>
          </a:p>
        </p:txBody>
      </p:sp>
      <p:sp>
        <p:nvSpPr>
          <p:cNvPr id="3075" name="Content Placeholder 2"/>
          <p:cNvSpPr>
            <a:spLocks noGrp="1"/>
          </p:cNvSpPr>
          <p:nvPr>
            <p:ph idx="1"/>
          </p:nvPr>
        </p:nvSpPr>
        <p:spPr>
          <a:xfrm>
            <a:off x="440981" y="1295400"/>
            <a:ext cx="7924800" cy="567809"/>
          </a:xfrm>
        </p:spPr>
        <p:txBody>
          <a:bodyPr/>
          <a:lstStyle/>
          <a:p>
            <a:r>
              <a:rPr lang="en-US" altLang="ko-KR" sz="2400" dirty="0">
                <a:ea typeface="굴림" panose="020B0600000101010101" pitchFamily="50" charset="-127"/>
              </a:rPr>
              <a:t>BER of LED-ID system with PPM, I-PPM, TCM-8OPPM on dimming range   (37.5%, 62.5%, 75%) </a:t>
            </a:r>
            <a:endParaRPr lang="ko-KR" altLang="ko-KR" sz="2400" dirty="0">
              <a:ea typeface="굴림" panose="020B0600000101010101" pitchFamily="50" charset="-127"/>
            </a:endParaRP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13</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sp>
        <p:nvSpPr>
          <p:cNvPr id="16" name="TextBox 6"/>
          <p:cNvSpPr txBox="1">
            <a:spLocks noChangeArrowheads="1"/>
          </p:cNvSpPr>
          <p:nvPr/>
        </p:nvSpPr>
        <p:spPr bwMode="auto">
          <a:xfrm>
            <a:off x="1436688" y="5251450"/>
            <a:ext cx="1970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400"/>
              <a:t>(a) data rate = 400Mbps</a:t>
            </a:r>
            <a:endParaRPr lang="ko-KR" altLang="en-US" sz="1400"/>
          </a:p>
        </p:txBody>
      </p:sp>
      <p:sp>
        <p:nvSpPr>
          <p:cNvPr id="17" name="TextBox 12"/>
          <p:cNvSpPr txBox="1">
            <a:spLocks noChangeArrowheads="1"/>
          </p:cNvSpPr>
          <p:nvPr/>
        </p:nvSpPr>
        <p:spPr bwMode="auto">
          <a:xfrm>
            <a:off x="5611813" y="5254625"/>
            <a:ext cx="197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400"/>
              <a:t>(b) data rate = 100Mbps</a:t>
            </a:r>
            <a:endParaRPr lang="ko-KR" altLang="en-US" sz="1400"/>
          </a:p>
        </p:txBody>
      </p:sp>
      <p:pic>
        <p:nvPicPr>
          <p:cNvPr id="18" name="图片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138" y="2136775"/>
            <a:ext cx="3913187"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图片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6613" y="2155825"/>
            <a:ext cx="3905250"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2"/>
          <p:cNvSpPr txBox="1">
            <a:spLocks noChangeArrowheads="1"/>
          </p:cNvSpPr>
          <p:nvPr/>
        </p:nvSpPr>
        <p:spPr bwMode="auto">
          <a:xfrm>
            <a:off x="1447800" y="5638800"/>
            <a:ext cx="6172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r>
              <a:rPr lang="en-US" altLang="ko-KR" sz="1600"/>
              <a:t>We can see that as dimming level lies in the interval of (37.5%, 62.5%), the TCM-8OPPM scheme can get a good BER performance.</a:t>
            </a:r>
            <a:endParaRPr lang="ko-KR" altLang="en-US" sz="1600"/>
          </a:p>
        </p:txBody>
      </p:sp>
    </p:spTree>
    <p:extLst>
      <p:ext uri="{BB962C8B-B14F-4D97-AF65-F5344CB8AC3E}">
        <p14:creationId xmlns:p14="http://schemas.microsoft.com/office/powerpoint/2010/main" val="1285258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Conclusions</a:t>
            </a:r>
          </a:p>
        </p:txBody>
      </p:sp>
      <p:sp>
        <p:nvSpPr>
          <p:cNvPr id="16387" name="Content Placeholder 2"/>
          <p:cNvSpPr>
            <a:spLocks noGrp="1"/>
          </p:cNvSpPr>
          <p:nvPr>
            <p:ph idx="1"/>
          </p:nvPr>
        </p:nvSpPr>
        <p:spPr>
          <a:xfrm>
            <a:off x="685800" y="1676400"/>
            <a:ext cx="7772400" cy="4114800"/>
          </a:xfrm>
        </p:spPr>
        <p:txBody>
          <a:bodyPr/>
          <a:lstStyle/>
          <a:p>
            <a:pPr algn="just">
              <a:lnSpc>
                <a:spcPct val="150000"/>
              </a:lnSpc>
              <a:buFont typeface="Wingdings" panose="05000000000000000000" pitchFamily="2" charset="2"/>
              <a:buChar char="v"/>
            </a:pPr>
            <a:r>
              <a:rPr lang="en-US" altLang="ko-KR" sz="2400" dirty="0">
                <a:ea typeface="굴림" panose="020B0600000101010101" pitchFamily="50" charset="-127"/>
              </a:rPr>
              <a:t>Propose the several modulation schemes applied in LED-ID </a:t>
            </a:r>
            <a:r>
              <a:rPr lang="en-US" altLang="ko-KR" sz="2400" dirty="0" smtClean="0">
                <a:ea typeface="굴림" panose="020B0600000101010101" pitchFamily="50" charset="-127"/>
              </a:rPr>
              <a:t>systems</a:t>
            </a:r>
          </a:p>
          <a:p>
            <a:pPr algn="just">
              <a:lnSpc>
                <a:spcPct val="150000"/>
              </a:lnSpc>
              <a:buFont typeface="Wingdings" panose="05000000000000000000" pitchFamily="2" charset="2"/>
              <a:buChar char="v"/>
            </a:pPr>
            <a:endParaRPr lang="en-US" altLang="ko-KR" sz="1400" dirty="0">
              <a:ea typeface="굴림" panose="020B0600000101010101" pitchFamily="50" charset="-127"/>
            </a:endParaRPr>
          </a:p>
          <a:p>
            <a:pPr lvl="1">
              <a:buFont typeface="Wingdings" panose="05000000000000000000" pitchFamily="2" charset="2"/>
              <a:buChar char="ü"/>
            </a:pPr>
            <a:r>
              <a:rPr lang="en-US" altLang="ko-KR" sz="1800" dirty="0" smtClean="0">
                <a:ea typeface="굴림" panose="020B0600000101010101" pitchFamily="50" charset="-127"/>
              </a:rPr>
              <a:t>OPPM </a:t>
            </a:r>
            <a:r>
              <a:rPr lang="en-US" altLang="ko-KR" sz="1800" dirty="0">
                <a:ea typeface="굴림" panose="020B0600000101010101" pitchFamily="50" charset="-127"/>
              </a:rPr>
              <a:t>cannot achieve the BER performance as well as illumination performance. Therefore, we enjoyed TCM technology combined with the OPPM scheme in VCL in order to improve BER performance</a:t>
            </a:r>
            <a:r>
              <a:rPr lang="en-US" altLang="ko-KR" sz="1800" dirty="0" smtClean="0">
                <a:ea typeface="굴림" panose="020B0600000101010101" pitchFamily="50" charset="-127"/>
              </a:rPr>
              <a:t>.</a:t>
            </a:r>
          </a:p>
          <a:p>
            <a:pPr lvl="1">
              <a:buFont typeface="Wingdings" panose="05000000000000000000" pitchFamily="2" charset="2"/>
              <a:buChar char="ü"/>
            </a:pPr>
            <a:endParaRPr lang="en-US" altLang="ko-KR" sz="1800" dirty="0">
              <a:ea typeface="굴림" panose="020B0600000101010101" pitchFamily="50" charset="-127"/>
            </a:endParaRPr>
          </a:p>
          <a:p>
            <a:pPr lvl="1">
              <a:buFont typeface="Wingdings" panose="05000000000000000000" pitchFamily="2" charset="2"/>
              <a:buChar char="ü"/>
            </a:pPr>
            <a:r>
              <a:rPr lang="en-US" altLang="ko-KR" sz="1800" dirty="0">
                <a:ea typeface="굴림" panose="020B0600000101010101" pitchFamily="50" charset="-127"/>
              </a:rPr>
              <a:t>TCM-8OPPM scheme has better performance compared to those of other schemes with dimming levels that lie in the interval of (37.5%, 62.5%).</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14</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a:t>
              </a:r>
              <a:r>
                <a:rPr lang="en-US" altLang="ko-KR" sz="1400" b="1">
                  <a:ea typeface="굴림" pitchFamily="50" charset="-127"/>
                </a:rPr>
                <a:t>15-13-0435-00-0led </a:t>
              </a:r>
              <a:r>
                <a:rPr lang="en-US" altLang="ko-KR" sz="1400" b="1"/>
                <a:t> </a:t>
              </a:r>
              <a:endParaRPr lang="ko-KR" altLang="en-US" sz="1400" b="1"/>
            </a:p>
          </p:txBody>
        </p:sp>
      </p:grpSp>
      <p:sp>
        <p:nvSpPr>
          <p:cNvPr id="12"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13"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spTree>
    <p:extLst>
      <p:ext uri="{BB962C8B-B14F-4D97-AF65-F5344CB8AC3E}">
        <p14:creationId xmlns:p14="http://schemas.microsoft.com/office/powerpoint/2010/main" val="3758745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Contents</a:t>
            </a:r>
          </a:p>
        </p:txBody>
      </p:sp>
      <p:sp>
        <p:nvSpPr>
          <p:cNvPr id="3075" name="Content Placeholder 2"/>
          <p:cNvSpPr>
            <a:spLocks noGrp="1"/>
          </p:cNvSpPr>
          <p:nvPr>
            <p:ph idx="1"/>
          </p:nvPr>
        </p:nvSpPr>
        <p:spPr>
          <a:xfrm>
            <a:off x="685800" y="1524000"/>
            <a:ext cx="7772400" cy="4114800"/>
          </a:xfrm>
        </p:spPr>
        <p:txBody>
          <a:bodyPr/>
          <a:lstStyle/>
          <a:p>
            <a:pPr>
              <a:lnSpc>
                <a:spcPct val="150000"/>
              </a:lnSpc>
              <a:buFont typeface="Wingdings" pitchFamily="2" charset="2"/>
              <a:buChar char="v"/>
            </a:pPr>
            <a:r>
              <a:rPr lang="en-US" altLang="ko-KR" sz="2400" dirty="0" smtClean="0">
                <a:ea typeface="굴림" panose="020B0600000101010101" pitchFamily="50" charset="-127"/>
              </a:rPr>
              <a:t>Motivation</a:t>
            </a:r>
          </a:p>
          <a:p>
            <a:pPr>
              <a:lnSpc>
                <a:spcPct val="150000"/>
              </a:lnSpc>
              <a:buFont typeface="Wingdings" pitchFamily="2" charset="2"/>
              <a:buChar char="v"/>
            </a:pPr>
            <a:r>
              <a:rPr lang="en-US" altLang="ko-KR" sz="2400" dirty="0" smtClean="0">
                <a:ea typeface="굴림" panose="020B0600000101010101" pitchFamily="50" charset="-127"/>
              </a:rPr>
              <a:t>Proposed </a:t>
            </a:r>
            <a:r>
              <a:rPr lang="en-US" altLang="ko-KR" sz="2400" dirty="0">
                <a:ea typeface="굴림" panose="020B0600000101010101" pitchFamily="50" charset="-127"/>
              </a:rPr>
              <a:t>Modulation scheme for </a:t>
            </a:r>
            <a:r>
              <a:rPr lang="en-US" altLang="ko-KR" sz="2400" dirty="0" smtClean="0">
                <a:ea typeface="굴림" panose="020B0600000101010101" pitchFamily="50" charset="-127"/>
              </a:rPr>
              <a:t>LED-ID</a:t>
            </a:r>
          </a:p>
          <a:p>
            <a:pPr>
              <a:lnSpc>
                <a:spcPct val="150000"/>
              </a:lnSpc>
              <a:buFont typeface="Wingdings" pitchFamily="2" charset="2"/>
              <a:buChar char="v"/>
            </a:pPr>
            <a:r>
              <a:rPr lang="en-US" altLang="ko-KR" sz="2400" dirty="0" smtClean="0">
                <a:ea typeface="굴림" panose="020B0600000101010101" pitchFamily="50" charset="-127"/>
              </a:rPr>
              <a:t>Simulation Results</a:t>
            </a:r>
          </a:p>
          <a:p>
            <a:pPr>
              <a:lnSpc>
                <a:spcPct val="150000"/>
              </a:lnSpc>
              <a:buFont typeface="Wingdings" pitchFamily="2" charset="2"/>
              <a:buChar char="v"/>
            </a:pPr>
            <a:r>
              <a:rPr lang="en-US" altLang="ko-KR" sz="2400" dirty="0" smtClean="0">
                <a:ea typeface="굴림" panose="020B0600000101010101" pitchFamily="50" charset="-127"/>
              </a:rPr>
              <a:t>Conclusions</a:t>
            </a:r>
            <a:endParaRPr lang="en-US" altLang="ko-KR" sz="2400" dirty="0">
              <a:ea typeface="굴림" panose="020B0600000101010101" pitchFamily="50" charset="-127"/>
            </a:endParaRPr>
          </a:p>
          <a:p>
            <a:pPr marL="0" indent="0">
              <a:lnSpc>
                <a:spcPct val="150000"/>
              </a:lnSpc>
              <a:buNone/>
            </a:pPr>
            <a:endParaRPr lang="en-US" sz="2400" dirty="0" smtClean="0"/>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altLang="ko-KR" dirty="0">
                <a:solidFill>
                  <a:srgbClr val="000000"/>
                </a:solidFill>
                <a:cs typeface="Times New Roman" panose="02020603050405020304" pitchFamily="18" charset="0"/>
              </a:rPr>
              <a:t>Motivation</a:t>
            </a:r>
          </a:p>
        </p:txBody>
      </p:sp>
      <p:sp>
        <p:nvSpPr>
          <p:cNvPr id="3075" name="Content Placeholder 2"/>
          <p:cNvSpPr>
            <a:spLocks noGrp="1"/>
          </p:cNvSpPr>
          <p:nvPr>
            <p:ph idx="1"/>
          </p:nvPr>
        </p:nvSpPr>
        <p:spPr>
          <a:xfrm>
            <a:off x="685800" y="1524000"/>
            <a:ext cx="8153400" cy="4114800"/>
          </a:xfrm>
        </p:spPr>
        <p:txBody>
          <a:bodyPr/>
          <a:lstStyle/>
          <a:p>
            <a:pPr algn="just">
              <a:lnSpc>
                <a:spcPct val="150000"/>
              </a:lnSpc>
              <a:buFont typeface="Wingdings" pitchFamily="2" charset="2"/>
              <a:buChar char="v"/>
            </a:pPr>
            <a:r>
              <a:rPr lang="en-US" altLang="ko-KR" sz="2400" dirty="0" smtClean="0"/>
              <a:t>Modulation</a:t>
            </a:r>
            <a:endParaRPr lang="en-US" sz="2400" dirty="0" smtClean="0"/>
          </a:p>
          <a:p>
            <a:pPr lvl="1" latinLnBrk="1">
              <a:spcBef>
                <a:spcPct val="0"/>
              </a:spcBef>
              <a:buFont typeface="Arial" panose="020B0604020202020204" pitchFamily="34" charset="0"/>
              <a:buChar char="•"/>
            </a:pPr>
            <a:r>
              <a:rPr lang="en-GB" altLang="ko-KR" sz="1800" dirty="0" smtClean="0"/>
              <a:t>Visible </a:t>
            </a:r>
            <a:r>
              <a:rPr lang="en-GB" altLang="ko-KR" sz="1800" dirty="0"/>
              <a:t>Light Communication (VLC) is used in Wireless communication systems due to its high transmission speed. The advantage of the VLC system is that Light Emitting Diodes (LED) is utilized for illumination and communication at the same time. However, it also carries some limitations for VLC systems</a:t>
            </a:r>
          </a:p>
          <a:p>
            <a:pPr lvl="1" latinLnBrk="1">
              <a:spcBef>
                <a:spcPct val="0"/>
              </a:spcBef>
              <a:buFont typeface="Arial" panose="020B0604020202020204" pitchFamily="34" charset="0"/>
              <a:buChar char="•"/>
            </a:pPr>
            <a:endParaRPr lang="en-US" altLang="ko-KR" sz="2000" dirty="0"/>
          </a:p>
          <a:p>
            <a:pPr lvl="1" latinLnBrk="1">
              <a:spcBef>
                <a:spcPct val="0"/>
              </a:spcBef>
              <a:buFont typeface="Arial" panose="020B0604020202020204" pitchFamily="34" charset="0"/>
              <a:buChar char="•"/>
            </a:pPr>
            <a:r>
              <a:rPr lang="en-US" altLang="ko-KR" sz="1800" dirty="0"/>
              <a:t> In optical communication systems, the modulation schemes with good performance in Radio Frequency (RF) systems are not suitable for VLC systems</a:t>
            </a:r>
          </a:p>
          <a:p>
            <a:pPr lvl="1" latinLnBrk="1">
              <a:spcBef>
                <a:spcPct val="0"/>
              </a:spcBef>
              <a:buFontTx/>
              <a:buNone/>
            </a:pPr>
            <a:r>
              <a:rPr lang="en-US" altLang="ko-KR" sz="2000" dirty="0"/>
              <a:t> </a:t>
            </a:r>
          </a:p>
          <a:p>
            <a:pPr lvl="1" latinLnBrk="1">
              <a:spcBef>
                <a:spcPct val="0"/>
              </a:spcBef>
              <a:buFont typeface="Arial" panose="020B0604020202020204" pitchFamily="34" charset="0"/>
              <a:buChar char="•"/>
            </a:pPr>
            <a:r>
              <a:rPr lang="en-US" altLang="ko-KR" sz="1800" dirty="0"/>
              <a:t> The flickering and dimming problem have already been considered, and several modulation schemes have already been proposed, such as I-PPM, subcarrier inverted pulse position modulation (SC-I-PPM), pulse width modulation (PWM), variable pulse position modulation (VPM), and OPPM</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4"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spTree>
    <p:extLst>
      <p:ext uri="{BB962C8B-B14F-4D97-AF65-F5344CB8AC3E}">
        <p14:creationId xmlns:p14="http://schemas.microsoft.com/office/powerpoint/2010/main" val="1451134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altLang="ko-KR" dirty="0">
                <a:solidFill>
                  <a:srgbClr val="000000"/>
                </a:solidFill>
                <a:cs typeface="Times New Roman" panose="02020603050405020304" pitchFamily="18" charset="0"/>
              </a:rPr>
              <a:t>What is the LED-ID System</a:t>
            </a:r>
          </a:p>
        </p:txBody>
      </p:sp>
      <p:sp>
        <p:nvSpPr>
          <p:cNvPr id="3075" name="Content Placeholder 2"/>
          <p:cNvSpPr>
            <a:spLocks noGrp="1"/>
          </p:cNvSpPr>
          <p:nvPr>
            <p:ph idx="1"/>
          </p:nvPr>
        </p:nvSpPr>
        <p:spPr>
          <a:xfrm>
            <a:off x="685800" y="1524000"/>
            <a:ext cx="8153400" cy="4114800"/>
          </a:xfrm>
        </p:spPr>
        <p:txBody>
          <a:bodyPr/>
          <a:lstStyle/>
          <a:p>
            <a:pPr algn="just">
              <a:lnSpc>
                <a:spcPct val="150000"/>
              </a:lnSpc>
              <a:buFont typeface="Wingdings" pitchFamily="2" charset="2"/>
              <a:buChar char="v"/>
            </a:pPr>
            <a:r>
              <a:rPr lang="en-US" altLang="ko-KR" sz="2400" dirty="0" smtClean="0">
                <a:cs typeface="Times New Roman" panose="02020603050405020304" pitchFamily="18" charset="0"/>
              </a:rPr>
              <a:t>Definition of LED-ID</a:t>
            </a:r>
          </a:p>
          <a:p>
            <a:pPr algn="just">
              <a:lnSpc>
                <a:spcPct val="150000"/>
              </a:lnSpc>
            </a:pPr>
            <a:r>
              <a:rPr lang="en-US" altLang="ko-KR" sz="1800" dirty="0" smtClean="0">
                <a:cs typeface="Times New Roman" panose="02020603050405020304" pitchFamily="18" charset="0"/>
              </a:rPr>
              <a:t>Light </a:t>
            </a:r>
            <a:r>
              <a:rPr lang="en-US" altLang="ko-KR" sz="1800" dirty="0">
                <a:cs typeface="Times New Roman" panose="02020603050405020304" pitchFamily="18" charset="0"/>
              </a:rPr>
              <a:t>Emitting Diode Identification (LED-ID) system typically uses line of sight (LOS) channels to achieve high data rate and bright illumination. This technology that uses light waves to contactless exchange voice/video/data among one Photo Detector (PD) or other Reader (or Tag)</a:t>
            </a:r>
            <a:endParaRPr lang="en-US" sz="1800" dirty="0" smtClean="0"/>
          </a:p>
          <a:p>
            <a:pPr algn="just">
              <a:lnSpc>
                <a:spcPct val="150000"/>
              </a:lnSpc>
              <a:buFont typeface="Wingdings" pitchFamily="2" charset="2"/>
              <a:buChar char="v"/>
            </a:pPr>
            <a:r>
              <a:rPr lang="en-US" altLang="ko-KR" sz="2000" dirty="0">
                <a:cs typeface="Times New Roman" pitchFamily="18" charset="0"/>
              </a:rPr>
              <a:t>Components of LED-ID</a:t>
            </a:r>
          </a:p>
          <a:p>
            <a:pPr lvl="1" eaLnBrk="1" latinLnBrk="1" hangingPunct="1">
              <a:defRPr/>
            </a:pPr>
            <a:r>
              <a:rPr lang="en-US" altLang="ko-KR" sz="1800" dirty="0">
                <a:cs typeface="Times New Roman" pitchFamily="18" charset="0"/>
              </a:rPr>
              <a:t>LED(Transmitter)</a:t>
            </a:r>
          </a:p>
          <a:p>
            <a:pPr lvl="1" eaLnBrk="1" latinLnBrk="1" hangingPunct="1">
              <a:defRPr/>
            </a:pPr>
            <a:r>
              <a:rPr lang="en-US" altLang="ko-KR" sz="1800" dirty="0">
                <a:cs typeface="Times New Roman" pitchFamily="18" charset="0"/>
              </a:rPr>
              <a:t>Photo Detector(Receiver)</a:t>
            </a:r>
          </a:p>
          <a:p>
            <a:pPr lvl="1" eaLnBrk="1" latinLnBrk="1" hangingPunct="1">
              <a:defRPr/>
            </a:pPr>
            <a:r>
              <a:rPr lang="en-US" altLang="ko-KR" sz="1800" dirty="0">
                <a:cs typeface="Times New Roman" pitchFamily="18" charset="0"/>
              </a:rPr>
              <a:t>Each Reader and Tag of LED-ID</a:t>
            </a:r>
          </a:p>
          <a:p>
            <a:pPr algn="just">
              <a:lnSpc>
                <a:spcPct val="150000"/>
              </a:lnSpc>
              <a:buFont typeface="Wingdings" pitchFamily="2" charset="2"/>
              <a:buChar char="v"/>
            </a:pPr>
            <a:endParaRPr lang="en-US" sz="2000" dirty="0" smtClean="0"/>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endParaRPr lang="ko-KR" altLang="en-US" sz="1400" b="1" dirty="0"/>
            </a:p>
          </p:txBody>
        </p:sp>
      </p:grpSp>
      <p:sp>
        <p:nvSpPr>
          <p:cNvPr id="14"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spTree>
    <p:extLst>
      <p:ext uri="{BB962C8B-B14F-4D97-AF65-F5344CB8AC3E}">
        <p14:creationId xmlns:p14="http://schemas.microsoft.com/office/powerpoint/2010/main" val="497778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457200"/>
            <a:ext cx="7772400" cy="1066800"/>
          </a:xfrm>
        </p:spPr>
        <p:txBody>
          <a:bodyPr/>
          <a:lstStyle/>
          <a:p>
            <a:pPr eaLnBrk="1" hangingPunct="1"/>
            <a:r>
              <a:rPr lang="en-US" altLang="ko-KR" dirty="0">
                <a:solidFill>
                  <a:srgbClr val="000000"/>
                </a:solidFill>
                <a:cs typeface="Times New Roman" panose="02020603050405020304" pitchFamily="18" charset="0"/>
              </a:rPr>
              <a:t>Characteristics of LED-ID</a:t>
            </a:r>
          </a:p>
        </p:txBody>
      </p:sp>
      <p:sp>
        <p:nvSpPr>
          <p:cNvPr id="3075" name="Content Placeholder 2"/>
          <p:cNvSpPr>
            <a:spLocks noGrp="1"/>
          </p:cNvSpPr>
          <p:nvPr>
            <p:ph idx="1"/>
          </p:nvPr>
        </p:nvSpPr>
        <p:spPr>
          <a:xfrm>
            <a:off x="457200" y="1600200"/>
            <a:ext cx="7924800" cy="2362200"/>
          </a:xfrm>
        </p:spPr>
        <p:txBody>
          <a:bodyPr/>
          <a:lstStyle/>
          <a:p>
            <a:pPr eaLnBrk="1" latinLnBrk="1" hangingPunct="1">
              <a:buFont typeface="Wingdings" panose="05000000000000000000" pitchFamily="2" charset="2"/>
              <a:buChar char="v"/>
              <a:defRPr/>
            </a:pPr>
            <a:r>
              <a:rPr lang="en-US" altLang="ko-KR" sz="2400" dirty="0" smtClean="0">
                <a:cs typeface="Times New Roman" panose="02020603050405020304" pitchFamily="18" charset="0"/>
              </a:rPr>
              <a:t>No interference </a:t>
            </a:r>
            <a:r>
              <a:rPr lang="en-US" altLang="ko-KR" sz="2400" dirty="0">
                <a:cs typeface="Times New Roman" panose="02020603050405020304" pitchFamily="18" charset="0"/>
              </a:rPr>
              <a:t>with RF</a:t>
            </a:r>
          </a:p>
          <a:p>
            <a:pPr eaLnBrk="1" latinLnBrk="1" hangingPunct="1">
              <a:buFont typeface="Wingdings" panose="05000000000000000000" pitchFamily="2" charset="2"/>
              <a:buChar char="v"/>
              <a:defRPr/>
            </a:pPr>
            <a:endParaRPr lang="en-US" altLang="ko-KR" sz="1000" dirty="0">
              <a:cs typeface="Times New Roman" panose="02020603050405020304" pitchFamily="18" charset="0"/>
            </a:endParaRPr>
          </a:p>
          <a:p>
            <a:pPr eaLnBrk="1" latinLnBrk="1" hangingPunct="1">
              <a:buFont typeface="Wingdings" panose="05000000000000000000" pitchFamily="2" charset="2"/>
              <a:buChar char="v"/>
              <a:defRPr/>
            </a:pPr>
            <a:r>
              <a:rPr lang="en-US" altLang="ko-KR" sz="2400" dirty="0">
                <a:cs typeface="Times New Roman" panose="02020603050405020304" pitchFamily="18" charset="0"/>
              </a:rPr>
              <a:t>Wide bandwidth (</a:t>
            </a:r>
            <a:r>
              <a:rPr lang="en-US" altLang="ko-KR" sz="2400" dirty="0" smtClean="0">
                <a:cs typeface="Times New Roman" panose="02020603050405020304" pitchFamily="18" charset="0"/>
              </a:rPr>
              <a:t>385 THz </a:t>
            </a:r>
            <a:r>
              <a:rPr lang="en-US" altLang="ko-KR" sz="2400" dirty="0">
                <a:cs typeface="Times New Roman" panose="02020603050405020304" pitchFamily="18" charset="0"/>
              </a:rPr>
              <a:t>~ </a:t>
            </a:r>
            <a:r>
              <a:rPr lang="en-US" altLang="ko-KR" sz="2400" dirty="0" smtClean="0">
                <a:cs typeface="Times New Roman" panose="02020603050405020304" pitchFamily="18" charset="0"/>
              </a:rPr>
              <a:t>789 THz)</a:t>
            </a:r>
            <a:endParaRPr lang="en-US" altLang="ko-KR" sz="2400" dirty="0">
              <a:cs typeface="Times New Roman" panose="02020603050405020304" pitchFamily="18" charset="0"/>
            </a:endParaRPr>
          </a:p>
          <a:p>
            <a:pPr eaLnBrk="1" latinLnBrk="1" hangingPunct="1">
              <a:buFont typeface="Wingdings" panose="05000000000000000000" pitchFamily="2" charset="2"/>
              <a:buChar char="v"/>
              <a:defRPr/>
            </a:pPr>
            <a:endParaRPr lang="en-US" altLang="ko-KR" sz="1000" dirty="0">
              <a:cs typeface="Times New Roman" panose="02020603050405020304" pitchFamily="18" charset="0"/>
            </a:endParaRPr>
          </a:p>
          <a:p>
            <a:pPr eaLnBrk="1" latinLnBrk="1" hangingPunct="1">
              <a:buFont typeface="Wingdings" panose="05000000000000000000" pitchFamily="2" charset="2"/>
              <a:buChar char="v"/>
              <a:defRPr/>
            </a:pPr>
            <a:r>
              <a:rPr lang="en-US" altLang="ko-KR" sz="2400" dirty="0">
                <a:cs typeface="Times New Roman" panose="02020603050405020304" pitchFamily="18" charset="0"/>
              </a:rPr>
              <a:t>High speed communication networks</a:t>
            </a:r>
          </a:p>
          <a:p>
            <a:pPr eaLnBrk="1" latinLnBrk="1" hangingPunct="1">
              <a:buFont typeface="Wingdings" panose="05000000000000000000" pitchFamily="2" charset="2"/>
              <a:buChar char="v"/>
              <a:defRPr/>
            </a:pPr>
            <a:endParaRPr lang="en-US" altLang="ko-KR" sz="1000" dirty="0">
              <a:cs typeface="Times New Roman" panose="02020603050405020304" pitchFamily="18" charset="0"/>
            </a:endParaRPr>
          </a:p>
          <a:p>
            <a:pPr eaLnBrk="1" latinLnBrk="1" hangingPunct="1">
              <a:buFont typeface="Wingdings" panose="05000000000000000000" pitchFamily="2" charset="2"/>
              <a:buChar char="v"/>
              <a:defRPr/>
            </a:pPr>
            <a:r>
              <a:rPr lang="en-US" altLang="ko-KR" sz="2400" dirty="0">
                <a:cs typeface="Times New Roman" panose="02020603050405020304" pitchFamily="18" charset="0"/>
              </a:rPr>
              <a:t>Security</a:t>
            </a:r>
          </a:p>
          <a:p>
            <a:pPr eaLnBrk="1" latinLnBrk="1" hangingPunct="1">
              <a:buFont typeface="Wingdings" panose="05000000000000000000" pitchFamily="2" charset="2"/>
              <a:buChar char="v"/>
              <a:defRPr/>
            </a:pPr>
            <a:endParaRPr lang="en-US" altLang="ko-KR" sz="1000" dirty="0">
              <a:cs typeface="Times New Roman" panose="02020603050405020304" pitchFamily="18" charset="0"/>
            </a:endParaRPr>
          </a:p>
          <a:p>
            <a:pPr eaLnBrk="1" latinLnBrk="1" hangingPunct="1">
              <a:buFont typeface="Wingdings" panose="05000000000000000000" pitchFamily="2" charset="2"/>
              <a:buChar char="v"/>
              <a:defRPr/>
            </a:pPr>
            <a:r>
              <a:rPr lang="en-US" altLang="ko-KR" sz="2400" dirty="0">
                <a:cs typeface="Times New Roman" panose="02020603050405020304" pitchFamily="18" charset="0"/>
              </a:rPr>
              <a:t>No harmful to human</a:t>
            </a:r>
          </a:p>
          <a:p>
            <a:pPr eaLnBrk="1" latinLnBrk="1" hangingPunct="1">
              <a:buFont typeface="Wingdings" panose="05000000000000000000" pitchFamily="2" charset="2"/>
              <a:buChar char="v"/>
              <a:defRPr/>
            </a:pPr>
            <a:endParaRPr lang="en-US" altLang="ko-KR" sz="1000" dirty="0">
              <a:cs typeface="Times New Roman" panose="02020603050405020304" pitchFamily="18" charset="0"/>
            </a:endParaRPr>
          </a:p>
          <a:p>
            <a:pPr eaLnBrk="1" latinLnBrk="1" hangingPunct="1">
              <a:buFont typeface="Wingdings" panose="05000000000000000000" pitchFamily="2" charset="2"/>
              <a:buChar char="v"/>
              <a:defRPr/>
            </a:pPr>
            <a:r>
              <a:rPr lang="en-US" altLang="ko-KR" sz="2400" dirty="0">
                <a:cs typeface="Times New Roman" panose="02020603050405020304" pitchFamily="18" charset="0"/>
              </a:rPr>
              <a:t>Light waves are worldwide unregulated by any </a:t>
            </a:r>
            <a:r>
              <a:rPr lang="en-US" altLang="ko-KR" sz="2400" dirty="0" smtClean="0">
                <a:cs typeface="Times New Roman" panose="02020603050405020304" pitchFamily="18" charset="0"/>
              </a:rPr>
              <a:t>law</a:t>
            </a:r>
            <a:endParaRPr lang="en-US" altLang="ko-KR" sz="2400" dirty="0">
              <a:cs typeface="Times New Roman" panose="02020603050405020304" pitchFamily="18" charset="0"/>
            </a:endParaRP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28"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spTree>
    <p:extLst>
      <p:ext uri="{BB962C8B-B14F-4D97-AF65-F5344CB8AC3E}">
        <p14:creationId xmlns:p14="http://schemas.microsoft.com/office/powerpoint/2010/main" val="2882968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Proposed Modulation scheme for LED-ID</a:t>
            </a:r>
            <a:endParaRPr lang="en-US" dirty="0" smtClean="0"/>
          </a:p>
        </p:txBody>
      </p:sp>
      <p:sp>
        <p:nvSpPr>
          <p:cNvPr id="3075" name="Content Placeholder 2"/>
          <p:cNvSpPr>
            <a:spLocks noGrp="1"/>
          </p:cNvSpPr>
          <p:nvPr>
            <p:ph idx="1"/>
          </p:nvPr>
        </p:nvSpPr>
        <p:spPr>
          <a:xfrm>
            <a:off x="440981" y="1295400"/>
            <a:ext cx="7924800" cy="567809"/>
          </a:xfrm>
        </p:spPr>
        <p:txBody>
          <a:bodyPr/>
          <a:lstStyle/>
          <a:p>
            <a:pPr>
              <a:buFont typeface="Wingdings" panose="05000000000000000000" pitchFamily="2" charset="2"/>
              <a:buChar char="v"/>
            </a:pPr>
            <a:r>
              <a:rPr lang="en-US" altLang="ko-KR" sz="2400" dirty="0">
                <a:ea typeface="굴림" panose="020B0600000101010101" pitchFamily="50" charset="-127"/>
              </a:rPr>
              <a:t>Block diagram of the proposed LED-ID </a:t>
            </a:r>
            <a:r>
              <a:rPr lang="en-US" altLang="ko-KR" sz="2400" dirty="0" smtClean="0">
                <a:ea typeface="굴림" panose="020B0600000101010101" pitchFamily="50" charset="-127"/>
              </a:rPr>
              <a:t>system</a:t>
            </a:r>
            <a:endParaRPr lang="en-US" altLang="ko-KR" sz="2400" dirty="0">
              <a:ea typeface="굴림" panose="020B0600000101010101" pitchFamily="50" charset="-127"/>
            </a:endParaRP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pic>
        <p:nvPicPr>
          <p:cNvPr id="13" name="图片 2" descr="VLCTC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81200"/>
            <a:ext cx="6858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
          <p:cNvSpPr txBox="1">
            <a:spLocks noRot="1" noChangeAspect="1" noMove="1" noResize="1" noEditPoints="1" noAdjustHandles="1" noChangeArrowheads="1" noChangeShapeType="1" noTextEdit="1"/>
          </p:cNvSpPr>
          <p:nvPr/>
        </p:nvSpPr>
        <p:spPr>
          <a:xfrm>
            <a:off x="1600200" y="5304238"/>
            <a:ext cx="3019673" cy="531236"/>
          </a:xfrm>
          <a:prstGeom prst="rect">
            <a:avLst/>
          </a:prstGeom>
          <a:blipFill rotWithShape="0">
            <a:blip r:embed="rId3"/>
            <a:stretch>
              <a:fillRect/>
            </a:stretch>
          </a:blipFill>
        </p:spPr>
        <p:txBody>
          <a:bodyPr/>
          <a:lstStyle/>
          <a:p>
            <a:pPr>
              <a:defRPr/>
            </a:pPr>
            <a:r>
              <a:rPr lang="ko-KR" altLang="en-US">
                <a:noFill/>
              </a:rPr>
              <a:t> </a:t>
            </a:r>
          </a:p>
        </p:txBody>
      </p:sp>
      <p:sp>
        <p:nvSpPr>
          <p:cNvPr id="15" name="TextBox 2"/>
          <p:cNvSpPr txBox="1">
            <a:spLocks noRot="1" noChangeAspect="1" noMove="1" noResize="1" noEditPoints="1" noAdjustHandles="1" noChangeArrowheads="1" noChangeShapeType="1" noTextEdit="1"/>
          </p:cNvSpPr>
          <p:nvPr/>
        </p:nvSpPr>
        <p:spPr>
          <a:xfrm>
            <a:off x="5486400" y="5029200"/>
            <a:ext cx="2141933" cy="1044645"/>
          </a:xfrm>
          <a:prstGeom prst="rect">
            <a:avLst/>
          </a:prstGeom>
          <a:blipFill rotWithShape="0">
            <a:blip r:embed="rId4"/>
            <a:stretch>
              <a:fillRect t="-5848"/>
            </a:stretch>
          </a:blipFill>
        </p:spPr>
        <p:txBody>
          <a:bodyPr/>
          <a:lstStyle/>
          <a:p>
            <a:pPr>
              <a:defRPr/>
            </a:pPr>
            <a:r>
              <a:rPr lang="ko-KR" altLang="en-US">
                <a:noFill/>
              </a:rPr>
              <a:t> </a:t>
            </a:r>
          </a:p>
        </p:txBody>
      </p:sp>
    </p:spTree>
    <p:extLst>
      <p:ext uri="{BB962C8B-B14F-4D97-AF65-F5344CB8AC3E}">
        <p14:creationId xmlns:p14="http://schemas.microsoft.com/office/powerpoint/2010/main" val="2229426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Proposed Modulation scheme for LED-ID</a:t>
            </a:r>
            <a:endParaRPr lang="en-US" dirty="0" smtClean="0"/>
          </a:p>
        </p:txBody>
      </p:sp>
      <p:sp>
        <p:nvSpPr>
          <p:cNvPr id="3075" name="Content Placeholder 2"/>
          <p:cNvSpPr>
            <a:spLocks noGrp="1"/>
          </p:cNvSpPr>
          <p:nvPr>
            <p:ph idx="1"/>
          </p:nvPr>
        </p:nvSpPr>
        <p:spPr>
          <a:xfrm>
            <a:off x="440981" y="1295400"/>
            <a:ext cx="7924800" cy="567809"/>
          </a:xfrm>
        </p:spPr>
        <p:txBody>
          <a:bodyPr/>
          <a:lstStyle/>
          <a:p>
            <a:pPr>
              <a:buFont typeface="Wingdings" panose="05000000000000000000" pitchFamily="2" charset="2"/>
              <a:buChar char="v"/>
            </a:pPr>
            <a:r>
              <a:rPr lang="en-US" altLang="ko-KR" sz="2400" dirty="0">
                <a:ea typeface="굴림" panose="020B0600000101010101" pitchFamily="50" charset="-127"/>
              </a:rPr>
              <a:t>Dimming</a:t>
            </a:r>
            <a:r>
              <a:rPr lang="en-US" altLang="ko-KR" sz="2400" b="1" dirty="0">
                <a:ea typeface="굴림" panose="020B0600000101010101" pitchFamily="50" charset="-127"/>
              </a:rPr>
              <a:t> </a:t>
            </a:r>
            <a:r>
              <a:rPr lang="en-US" altLang="ko-KR" sz="2400" dirty="0">
                <a:ea typeface="굴림" panose="020B0600000101010101" pitchFamily="50" charset="-127"/>
              </a:rPr>
              <a:t>control</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graphicFrame>
        <p:nvGraphicFramePr>
          <p:cNvPr id="16" name="표 15"/>
          <p:cNvGraphicFramePr>
            <a:graphicFrameLocks noGrp="1"/>
          </p:cNvGraphicFramePr>
          <p:nvPr/>
        </p:nvGraphicFramePr>
        <p:xfrm>
          <a:off x="1371600" y="2463800"/>
          <a:ext cx="6096000" cy="1112838"/>
        </p:xfrm>
        <a:graphic>
          <a:graphicData uri="http://schemas.openxmlformats.org/drawingml/2006/table">
            <a:tbl>
              <a:tblPr bandRow="1">
                <a:tableStyleId>{B301B821-A1FF-4177-AEE7-76D212191A09}</a:tableStyleId>
              </a:tblPr>
              <a:tblGrid>
                <a:gridCol w="1524000"/>
                <a:gridCol w="1524000"/>
                <a:gridCol w="1524000"/>
                <a:gridCol w="1524000"/>
              </a:tblGrid>
              <a:tr h="370946">
                <a:tc>
                  <a:txBody>
                    <a:bodyPr/>
                    <a:lstStyle/>
                    <a:p>
                      <a:pPr algn="ctr" latinLnBrk="1"/>
                      <a:endParaRPr lang="ko-KR" altLang="en-US" sz="1800" dirty="0"/>
                    </a:p>
                  </a:txBody>
                  <a:tcPr marT="45733" marB="45733">
                    <a:lnL w="12700" cmpd="sng">
                      <a:noFill/>
                    </a:lnL>
                    <a:lnR w="12700" cap="flat" cmpd="sng" algn="ctr">
                      <a:solidFill>
                        <a:schemeClr val="accent1"/>
                      </a:solidFill>
                      <a:prstDash val="solid"/>
                      <a:round/>
                      <a:headEnd type="none" w="med" len="med"/>
                      <a:tailEnd type="none" w="med" len="med"/>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latinLnBrk="1"/>
                      <a:r>
                        <a:rPr lang="en-US" altLang="ko-KR" sz="1800" dirty="0" smtClean="0"/>
                        <a:t>OOK</a:t>
                      </a:r>
                      <a:endParaRPr lang="ko-KR" altLang="en-US" sz="1800" dirty="0"/>
                    </a:p>
                  </a:txBody>
                  <a:tcPr marT="45733" marB="4573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latinLnBrk="1"/>
                      <a:r>
                        <a:rPr lang="en-US" altLang="ko-KR" sz="1800" dirty="0" smtClean="0"/>
                        <a:t>VPN</a:t>
                      </a:r>
                      <a:endParaRPr lang="ko-KR" altLang="en-US" sz="1800" dirty="0"/>
                    </a:p>
                  </a:txBody>
                  <a:tcPr marT="45733" marB="4573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latinLnBrk="1"/>
                      <a:r>
                        <a:rPr lang="en-US" altLang="ko-KR" sz="1800" dirty="0" smtClean="0"/>
                        <a:t>OPPM</a:t>
                      </a:r>
                      <a:endParaRPr lang="ko-KR" altLang="en-US" sz="1800" dirty="0"/>
                    </a:p>
                  </a:txBody>
                  <a:tcPr marT="45733" marB="45733">
                    <a:lnL w="12700" cap="flat" cmpd="sng" algn="ctr">
                      <a:solidFill>
                        <a:schemeClr val="accent1"/>
                      </a:solidFill>
                      <a:prstDash val="solid"/>
                      <a:round/>
                      <a:headEnd type="none" w="med" len="med"/>
                      <a:tailEnd type="none" w="med" len="med"/>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r>
              <a:tr h="370946">
                <a:tc>
                  <a:txBody>
                    <a:bodyPr/>
                    <a:lstStyle/>
                    <a:p>
                      <a:pPr algn="ctr" latinLnBrk="1"/>
                      <a:r>
                        <a:rPr lang="en-US" altLang="ko-KR" sz="1800" dirty="0" smtClean="0"/>
                        <a:t>Min</a:t>
                      </a:r>
                      <a:endParaRPr lang="ko-KR" altLang="en-US" sz="1800" dirty="0"/>
                    </a:p>
                  </a:txBody>
                  <a:tcPr marT="45733" marB="45733">
                    <a:lnL w="12700" cmpd="sng">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latinLnBrk="1"/>
                      <a:r>
                        <a:rPr lang="en-US" altLang="ko-KR" sz="1800" dirty="0" smtClean="0"/>
                        <a:t>0%</a:t>
                      </a:r>
                      <a:endParaRPr lang="ko-KR" altLang="en-US" sz="1800" dirty="0"/>
                    </a:p>
                  </a:txBody>
                  <a:tcPr marT="45733" marB="4573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latinLnBrk="1"/>
                      <a:r>
                        <a:rPr lang="en-US" altLang="ko-KR" sz="1800" dirty="0" smtClean="0"/>
                        <a:t>0%</a:t>
                      </a:r>
                      <a:endParaRPr lang="ko-KR" altLang="en-US" sz="1800" dirty="0"/>
                    </a:p>
                  </a:txBody>
                  <a:tcPr marT="45733" marB="4573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latinLnBrk="1"/>
                      <a:r>
                        <a:rPr lang="en-US" altLang="ko-KR" sz="1800" dirty="0" smtClean="0"/>
                        <a:t>0%</a:t>
                      </a:r>
                      <a:endParaRPr lang="ko-KR" altLang="en-US" sz="1800" dirty="0"/>
                    </a:p>
                  </a:txBody>
                  <a:tcPr marT="45733" marB="45733">
                    <a:lnL w="12700" cap="flat" cmpd="sng" algn="ctr">
                      <a:solidFill>
                        <a:schemeClr val="accent1"/>
                      </a:solidFill>
                      <a:prstDash val="solid"/>
                      <a:round/>
                      <a:headEnd type="none" w="med" len="med"/>
                      <a:tailEnd type="none" w="med" len="med"/>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r>
              <a:tr h="370946">
                <a:tc>
                  <a:txBody>
                    <a:bodyPr/>
                    <a:lstStyle/>
                    <a:p>
                      <a:pPr algn="ctr" latinLnBrk="1"/>
                      <a:r>
                        <a:rPr lang="en-US" altLang="ko-KR" sz="1800" dirty="0" smtClean="0"/>
                        <a:t>Max</a:t>
                      </a:r>
                      <a:endParaRPr lang="ko-KR" altLang="en-US" sz="1800" dirty="0"/>
                    </a:p>
                  </a:txBody>
                  <a:tcPr marT="45733" marB="45733">
                    <a:lnL w="12700" cmpd="sng">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latinLnBrk="1"/>
                      <a:r>
                        <a:rPr lang="en-US" altLang="ko-KR" sz="1800" dirty="0" smtClean="0"/>
                        <a:t>50%</a:t>
                      </a:r>
                      <a:endParaRPr lang="ko-KR" altLang="en-US" sz="1800" dirty="0"/>
                    </a:p>
                  </a:txBody>
                  <a:tcPr marT="45733" marB="4573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latinLnBrk="1"/>
                      <a:r>
                        <a:rPr lang="en-US" altLang="ko-KR" sz="1800" dirty="0" smtClean="0"/>
                        <a:t>100%</a:t>
                      </a:r>
                      <a:endParaRPr lang="ko-KR" altLang="en-US" sz="1800" dirty="0"/>
                    </a:p>
                  </a:txBody>
                  <a:tcPr marT="45733" marB="4573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latinLnBrk="1"/>
                      <a:r>
                        <a:rPr lang="en-US" altLang="ko-KR" sz="1800" dirty="0" smtClean="0"/>
                        <a:t>1/Q</a:t>
                      </a:r>
                      <a:endParaRPr lang="ko-KR" altLang="en-US" sz="1800" dirty="0"/>
                    </a:p>
                  </a:txBody>
                  <a:tcPr marT="45733" marB="45733">
                    <a:lnL w="12700" cap="flat" cmpd="sng" algn="ctr">
                      <a:solidFill>
                        <a:schemeClr val="accent1"/>
                      </a:solidFill>
                      <a:prstDash val="solid"/>
                      <a:round/>
                      <a:headEnd type="none" w="med" len="med"/>
                      <a:tailEnd type="none" w="med" len="med"/>
                    </a:lnL>
                    <a:lnR w="12700" cmpd="sng">
                      <a:noFill/>
                    </a:lnR>
                    <a:lnT w="12700" cap="flat" cmpd="sng" algn="ctr">
                      <a:solidFill>
                        <a:schemeClr val="accent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7" name="직사각형 16"/>
          <p:cNvSpPr/>
          <p:nvPr/>
        </p:nvSpPr>
        <p:spPr>
          <a:xfrm>
            <a:off x="1085850" y="4918075"/>
            <a:ext cx="7143750" cy="584200"/>
          </a:xfrm>
          <a:prstGeom prst="rect">
            <a:avLst/>
          </a:prstGeom>
        </p:spPr>
        <p:txBody>
          <a:bodyPr>
            <a:spAutoFit/>
          </a:bodyPr>
          <a:lstStyle/>
          <a:p>
            <a:pPr marL="285750" indent="-285750" eaLnBrk="1" latinLnBrk="1" hangingPunct="1">
              <a:buFont typeface="Arial" panose="020B0604020202020204" pitchFamily="34" charset="0"/>
              <a:buChar char="•"/>
              <a:defRPr/>
            </a:pPr>
            <a:r>
              <a:rPr lang="en-US" altLang="ko-KR" sz="1600" kern="100" dirty="0">
                <a:ea typeface="SimSun" panose="02010600030101010101" pitchFamily="2" charset="-122"/>
              </a:rPr>
              <a:t>Q is defined as the alphabet size of the OPPM signal set with no overlap</a:t>
            </a:r>
          </a:p>
          <a:p>
            <a:pPr marL="285750" indent="-285750" eaLnBrk="1" latinLnBrk="1" hangingPunct="1">
              <a:buFont typeface="Arial" panose="020B0604020202020204" pitchFamily="34" charset="0"/>
              <a:buChar char="•"/>
              <a:defRPr/>
            </a:pPr>
            <a:r>
              <a:rPr lang="en-US" altLang="ko-KR" sz="1600" dirty="0"/>
              <a:t>proposed by the IEEE 802.15 VLC task group lies in the range from 0% to 100%</a:t>
            </a:r>
            <a:endParaRPr lang="ko-KR" altLang="en-US" sz="1600" dirty="0"/>
          </a:p>
        </p:txBody>
      </p:sp>
      <p:sp>
        <p:nvSpPr>
          <p:cNvPr id="18" name="직사각형 17"/>
          <p:cNvSpPr/>
          <p:nvPr/>
        </p:nvSpPr>
        <p:spPr>
          <a:xfrm>
            <a:off x="3567113" y="3700463"/>
            <a:ext cx="2057400" cy="338137"/>
          </a:xfrm>
          <a:prstGeom prst="rect">
            <a:avLst/>
          </a:prstGeom>
        </p:spPr>
        <p:txBody>
          <a:bodyPr wrap="none">
            <a:spAutoFit/>
          </a:bodyPr>
          <a:lstStyle/>
          <a:p>
            <a:pPr eaLnBrk="1" latinLnBrk="1" hangingPunct="1">
              <a:defRPr/>
            </a:pPr>
            <a:r>
              <a:rPr lang="en-US" altLang="ko-KR" sz="1600" kern="100" dirty="0">
                <a:ea typeface="SimSun" panose="02010600030101010101" pitchFamily="2" charset="-122"/>
              </a:rPr>
              <a:t>Basic Dimming Range</a:t>
            </a:r>
            <a:endParaRPr lang="ko-KR" altLang="en-US" sz="1600" dirty="0"/>
          </a:p>
        </p:txBody>
      </p:sp>
    </p:spTree>
    <p:extLst>
      <p:ext uri="{BB962C8B-B14F-4D97-AF65-F5344CB8AC3E}">
        <p14:creationId xmlns:p14="http://schemas.microsoft.com/office/powerpoint/2010/main" val="1866397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Proposed Modulation scheme for LED-ID</a:t>
            </a:r>
            <a:endParaRPr lang="en-US" dirty="0" smtClean="0"/>
          </a:p>
        </p:txBody>
      </p:sp>
      <p:sp>
        <p:nvSpPr>
          <p:cNvPr id="3075" name="Content Placeholder 2"/>
          <p:cNvSpPr>
            <a:spLocks noGrp="1"/>
          </p:cNvSpPr>
          <p:nvPr>
            <p:ph idx="1"/>
          </p:nvPr>
        </p:nvSpPr>
        <p:spPr>
          <a:xfrm>
            <a:off x="440981" y="1295400"/>
            <a:ext cx="7924800" cy="567809"/>
          </a:xfrm>
        </p:spPr>
        <p:txBody>
          <a:bodyPr/>
          <a:lstStyle/>
          <a:p>
            <a:pPr>
              <a:buFont typeface="Wingdings" panose="05000000000000000000" pitchFamily="2" charset="2"/>
              <a:buChar char="v"/>
            </a:pPr>
            <a:r>
              <a:rPr lang="en-US" altLang="ko-KR" sz="2400" dirty="0">
                <a:ea typeface="굴림" panose="020B0600000101010101" pitchFamily="50" charset="-127"/>
              </a:rPr>
              <a:t>Long-term flicker severity vs. duty cycle</a:t>
            </a:r>
            <a:endParaRPr lang="en-US" altLang="ko-KR" sz="1800" dirty="0">
              <a:ea typeface="굴림" panose="020B0600000101010101" pitchFamily="50" charset="-127"/>
            </a:endParaRP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pic>
        <p:nvPicPr>
          <p:cNvPr id="16"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905000"/>
            <a:ext cx="4191000" cy="316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
          <p:cNvSpPr txBox="1">
            <a:spLocks noChangeArrowheads="1"/>
          </p:cNvSpPr>
          <p:nvPr/>
        </p:nvSpPr>
        <p:spPr bwMode="auto">
          <a:xfrm>
            <a:off x="2246313" y="5359400"/>
            <a:ext cx="47259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600"/>
              <a:t>Dimming level changing 90% to 10% which means the duty cycle changes form 10% to 90%</a:t>
            </a:r>
            <a:endParaRPr lang="ko-KR" altLang="en-US" sz="1600"/>
          </a:p>
        </p:txBody>
      </p:sp>
    </p:spTree>
    <p:extLst>
      <p:ext uri="{BB962C8B-B14F-4D97-AF65-F5344CB8AC3E}">
        <p14:creationId xmlns:p14="http://schemas.microsoft.com/office/powerpoint/2010/main" val="635002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457200"/>
            <a:ext cx="7946408" cy="1066800"/>
          </a:xfrm>
        </p:spPr>
        <p:txBody>
          <a:bodyPr/>
          <a:lstStyle/>
          <a:p>
            <a:r>
              <a:rPr lang="en-US" altLang="ko-KR" dirty="0">
                <a:ea typeface="굴림" panose="020B0600000101010101" pitchFamily="50" charset="-127"/>
              </a:rPr>
              <a:t>Proposed Modulation scheme for LED-ID</a:t>
            </a:r>
            <a:endParaRPr lang="en-US" dirty="0" smtClean="0"/>
          </a:p>
        </p:txBody>
      </p:sp>
      <p:sp>
        <p:nvSpPr>
          <p:cNvPr id="3075" name="Content Placeholder 2"/>
          <p:cNvSpPr>
            <a:spLocks noGrp="1"/>
          </p:cNvSpPr>
          <p:nvPr>
            <p:ph idx="1"/>
          </p:nvPr>
        </p:nvSpPr>
        <p:spPr>
          <a:xfrm>
            <a:off x="440981" y="1295400"/>
            <a:ext cx="7924800" cy="567809"/>
          </a:xfrm>
        </p:spPr>
        <p:txBody>
          <a:bodyPr/>
          <a:lstStyle/>
          <a:p>
            <a:pPr>
              <a:buFont typeface="Wingdings" panose="05000000000000000000" pitchFamily="2" charset="2"/>
              <a:buChar char="v"/>
            </a:pPr>
            <a:r>
              <a:rPr lang="en-US" altLang="ko-KR" sz="2400" dirty="0" smtClean="0">
                <a:ea typeface="굴림" panose="020B0600000101010101" pitchFamily="50" charset="-127"/>
              </a:rPr>
              <a:t>Original </a:t>
            </a:r>
            <a:r>
              <a:rPr lang="en-US" altLang="ko-KR" sz="2400" dirty="0">
                <a:ea typeface="굴림" panose="020B0600000101010101" pitchFamily="50" charset="-127"/>
              </a:rPr>
              <a:t>(9, 2) 8OPPM signal → (8, 3) OPPM signal</a:t>
            </a:r>
            <a:endParaRPr lang="en-US" altLang="ko-KR" sz="1800" dirty="0">
              <a:ea typeface="굴림" panose="020B0600000101010101" pitchFamily="50" charset="-127"/>
            </a:endParaRP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9</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a:ea typeface="굴림" pitchFamily="50" charset="-127"/>
                </a:rPr>
                <a:t>doc.: IEEE 15-13-0435-00-0led </a:t>
              </a:r>
              <a:r>
                <a:rPr lang="en-US" altLang="ko-KR" sz="1400" b="1" dirty="0"/>
                <a:t> </a:t>
              </a:r>
              <a:r>
                <a:rPr lang="en-US" altLang="ko-KR" sz="1400" b="1" dirty="0" smtClean="0"/>
                <a:t> </a:t>
              </a:r>
              <a:endParaRPr lang="ko-KR" altLang="en-US" sz="1400" b="1" dirty="0"/>
            </a:p>
          </p:txBody>
        </p:sp>
      </p:grpSp>
      <p:sp>
        <p:nvSpPr>
          <p:cNvPr id="12" name="바닥글 개체 틀 3"/>
          <p:cNvSpPr txBox="1">
            <a:spLocks/>
          </p:cNvSpPr>
          <p:nvPr/>
        </p:nvSpPr>
        <p:spPr bwMode="auto">
          <a:xfrm>
            <a:off x="6400800" y="6473309"/>
            <a:ext cx="243840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sz="1200" b="0" dirty="0" err="1" smtClean="0">
                <a:ea typeface="굴림" panose="020B0600000101010101" pitchFamily="50" charset="-127"/>
              </a:rPr>
              <a:t>Kye</a:t>
            </a:r>
            <a:r>
              <a:rPr lang="en-US" altLang="ko-KR" sz="1200" b="0" dirty="0" smtClean="0">
                <a:ea typeface="굴림" panose="020B0600000101010101" pitchFamily="50" charset="-127"/>
              </a:rPr>
              <a:t> San Lee</a:t>
            </a:r>
            <a:r>
              <a:rPr lang="nn-NO" sz="1200" b="0" dirty="0" smtClean="0"/>
              <a:t>, </a:t>
            </a:r>
            <a:r>
              <a:rPr lang="en-US" altLang="ko-KR" sz="1200" b="0" dirty="0" err="1" smtClean="0">
                <a:ea typeface="굴림" panose="020B0600000101010101" pitchFamily="50" charset="-127"/>
              </a:rPr>
              <a:t>Kyunghee</a:t>
            </a:r>
            <a:r>
              <a:rPr lang="nn-NO" sz="1200" b="0" dirty="0" smtClean="0"/>
              <a:t> University</a:t>
            </a:r>
            <a:endParaRPr lang="en-US" sz="1200" b="0" dirty="0"/>
          </a:p>
        </p:txBody>
      </p:sp>
      <p:pic>
        <p:nvPicPr>
          <p:cNvPr id="16" name="图片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7075" y="2012950"/>
            <a:ext cx="2346325" cy="252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3575" y="1862138"/>
            <a:ext cx="2384425" cy="270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직사각형 17"/>
          <p:cNvSpPr/>
          <p:nvPr/>
        </p:nvSpPr>
        <p:spPr>
          <a:xfrm>
            <a:off x="762000" y="5224463"/>
            <a:ext cx="4114800" cy="338137"/>
          </a:xfrm>
          <a:prstGeom prst="rect">
            <a:avLst/>
          </a:prstGeom>
        </p:spPr>
        <p:txBody>
          <a:bodyPr wrap="none">
            <a:spAutoFit/>
          </a:bodyPr>
          <a:lstStyle/>
          <a:p>
            <a:pPr eaLnBrk="1" latinLnBrk="1" hangingPunct="1">
              <a:defRPr/>
            </a:pPr>
            <a:r>
              <a:rPr lang="en-US" altLang="ko-KR" sz="1600" kern="100" dirty="0">
                <a:ea typeface="SimSun" panose="02010600030101010101" pitchFamily="2" charset="-122"/>
              </a:rPr>
              <a:t>Dimming range increases from 22.2% to 37.5%</a:t>
            </a:r>
            <a:endParaRPr lang="ko-KR" altLang="en-US" sz="1600" dirty="0"/>
          </a:p>
        </p:txBody>
      </p:sp>
      <p:sp>
        <p:nvSpPr>
          <p:cNvPr id="19" name="TextBox 1"/>
          <p:cNvSpPr txBox="1">
            <a:spLocks noChangeArrowheads="1"/>
          </p:cNvSpPr>
          <p:nvPr/>
        </p:nvSpPr>
        <p:spPr bwMode="auto">
          <a:xfrm>
            <a:off x="5029200" y="4926013"/>
            <a:ext cx="327660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400"/>
              <a:t>In the 8OPPM scheme from (9, 2) to (8, 3) to improve the brightness range. With the modified scheme, we increased the brightness range by 12.5% compared to that of PPM</a:t>
            </a:r>
            <a:endParaRPr lang="ko-KR" altLang="en-US" sz="1400"/>
          </a:p>
        </p:txBody>
      </p:sp>
    </p:spTree>
    <p:extLst>
      <p:ext uri="{BB962C8B-B14F-4D97-AF65-F5344CB8AC3E}">
        <p14:creationId xmlns:p14="http://schemas.microsoft.com/office/powerpoint/2010/main" val="177994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4569</TotalTime>
  <Words>957</Words>
  <Application>Microsoft Office PowerPoint</Application>
  <PresentationFormat>화면 슬라이드 쇼(4:3)</PresentationFormat>
  <Paragraphs>173</Paragraphs>
  <Slides>14</Slides>
  <Notes>1</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VLC_Composition_090917</vt:lpstr>
      <vt:lpstr>PowerPoint 프레젠테이션</vt:lpstr>
      <vt:lpstr>Contents</vt:lpstr>
      <vt:lpstr>Motivation</vt:lpstr>
      <vt:lpstr>What is the LED-ID System</vt:lpstr>
      <vt:lpstr>Characteristics of LED-ID</vt:lpstr>
      <vt:lpstr>Proposed Modulation scheme for LED-ID</vt:lpstr>
      <vt:lpstr>Proposed Modulation scheme for LED-ID</vt:lpstr>
      <vt:lpstr>Proposed Modulation scheme for LED-ID</vt:lpstr>
      <vt:lpstr>Proposed Modulation scheme for LED-ID</vt:lpstr>
      <vt:lpstr>Parameters</vt:lpstr>
      <vt:lpstr>Simulation Results</vt:lpstr>
      <vt:lpstr>Simulation Results</vt:lpstr>
      <vt:lpstr>Simulation Results</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373</cp:revision>
  <cp:lastPrinted>2012-03-12T07:40:50Z</cp:lastPrinted>
  <dcterms:created xsi:type="dcterms:W3CDTF">2009-09-18T11:31:33Z</dcterms:created>
  <dcterms:modified xsi:type="dcterms:W3CDTF">2013-07-16T10:02:08Z</dcterms:modified>
</cp:coreProperties>
</file>