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78" r:id="rId2"/>
    <p:sldId id="416" r:id="rId3"/>
    <p:sldId id="433" r:id="rId4"/>
    <p:sldId id="434" r:id="rId5"/>
    <p:sldId id="422" r:id="rId6"/>
    <p:sldId id="427" r:id="rId7"/>
    <p:sldId id="432" r:id="rId8"/>
    <p:sldId id="431" r:id="rId9"/>
    <p:sldId id="430" r:id="rId10"/>
    <p:sldId id="429"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10" autoAdjust="0"/>
    <p:restoredTop sz="95852" autoAdjust="0"/>
  </p:normalViewPr>
  <p:slideViewPr>
    <p:cSldViewPr>
      <p:cViewPr varScale="1">
        <p:scale>
          <a:sx n="67" d="100"/>
          <a:sy n="67" d="100"/>
        </p:scale>
        <p:origin x="-1272" y="-108"/>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85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r>
              <a:rPr lang="en-US"/>
              <a:t>Page </a:t>
            </a:r>
            <a:fld id="{EFAE0237-7FB2-4B6B-B43D-7F5D801EDAB4}" type="slidenum">
              <a:rPr lang="en-US"/>
              <a:pPr/>
              <a:t>‹Nr.›</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30854053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r>
              <a:rPr lang="en-US"/>
              <a:t>Page </a:t>
            </a:r>
            <a:fld id="{74F801F5-A82D-402B-9E99-F10C03DFC974}" type="slidenum">
              <a:rPr lang="en-US"/>
              <a:pPr/>
              <a:t>‹Nr.›</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160825869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r>
              <a:rPr lang="en-US" smtClean="0"/>
              <a:t>&lt;month year&gt;</a:t>
            </a:r>
            <a:endParaRPr lang="en-US"/>
          </a:p>
        </p:txBody>
      </p:sp>
      <p:sp>
        <p:nvSpPr>
          <p:cNvPr id="5" name="Footer Placeholder 4"/>
          <p:cNvSpPr>
            <a:spLocks noGrp="1"/>
          </p:cNvSpPr>
          <p:nvPr>
            <p:ph type="ftr" sz="quarter" idx="11"/>
          </p:nvPr>
        </p:nvSpPr>
        <p:spPr/>
        <p:txBody>
          <a:bodyPr/>
          <a:lstStyle/>
          <a:p>
            <a:pPr lvl="4">
              <a:defRPr/>
            </a:pPr>
            <a:r>
              <a:rPr lang="en-US" smtClean="0"/>
              <a:t>&lt;author&gt;, &lt;company&gt;</a:t>
            </a:r>
            <a:endParaRPr lang="en-US"/>
          </a:p>
        </p:txBody>
      </p:sp>
      <p:sp>
        <p:nvSpPr>
          <p:cNvPr id="6" name="Slide Number Placeholder 5"/>
          <p:cNvSpPr>
            <a:spLocks noGrp="1"/>
          </p:cNvSpPr>
          <p:nvPr>
            <p:ph type="sldNum" sz="quarter" idx="12"/>
          </p:nvPr>
        </p:nvSpPr>
        <p:spPr/>
        <p:txBody>
          <a:bodyPr/>
          <a:lstStyle/>
          <a:p>
            <a:r>
              <a:rPr lang="en-US" smtClean="0"/>
              <a:t>Page </a:t>
            </a:r>
            <a:fld id="{74F801F5-A82D-402B-9E99-F10C03DFC974}" type="slidenum">
              <a:rPr lang="en-US" smtClean="0"/>
              <a:pPr/>
              <a:t>1</a:t>
            </a:fld>
            <a:endParaRPr lang="en-US"/>
          </a:p>
        </p:txBody>
      </p:sp>
      <p:sp>
        <p:nvSpPr>
          <p:cNvPr id="7" name="Header Placeholder 6"/>
          <p:cNvSpPr>
            <a:spLocks noGrp="1"/>
          </p:cNvSpPr>
          <p:nvPr>
            <p:ph type="hdr" sz="quarter" idx="13"/>
          </p:nvPr>
        </p:nvSpPr>
        <p:spPr/>
        <p:txBody>
          <a:bodyPr/>
          <a:lstStyle/>
          <a:p>
            <a:pPr>
              <a:defRPr/>
            </a:pPr>
            <a:r>
              <a:rPr lang="en-US" smtClean="0"/>
              <a:t>IEEE 802.15</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zh-CN" dirty="0"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r>
              <a:rPr lang="en-US"/>
              <a:t>Slide </a:t>
            </a:r>
            <a:fld id="{0A8F1ED5-25F2-458B-9908-AE412DA48727}"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zh-CN" dirty="0"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r>
              <a:rPr lang="en-US"/>
              <a:t>Slide </a:t>
            </a:r>
            <a:fld id="{1CF66674-9D96-4619-B5A1-D7CA8272FE16}"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zh-CN" dirty="0"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r>
              <a:rPr lang="en-US"/>
              <a:t>Slide </a:t>
            </a:r>
            <a:fld id="{9693CDF3-27FE-4ECF-B1E4-4B9654B663A4}" type="slidenum">
              <a:rPr lang="en-US"/>
              <a:pPr/>
              <a:t>‹Nr.›</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78281"/>
            <a:ext cx="1600200" cy="215444"/>
          </a:xfrm>
        </p:spPr>
        <p:txBody>
          <a:bodyPr/>
          <a:lstStyle>
            <a:lvl1pPr>
              <a:defRPr>
                <a:ea typeface="+mn-ea"/>
              </a:defRPr>
            </a:lvl1pPr>
          </a:lstStyle>
          <a:p>
            <a:pPr>
              <a:defRPr/>
            </a:pPr>
            <a:r>
              <a:rPr lang="en-US" altLang="zh-CN" dirty="0" smtClean="0"/>
              <a:t>May  2013</a:t>
            </a:r>
            <a:endParaRPr lang="en-US" altLang="zh-CN" dirty="0"/>
          </a:p>
        </p:txBody>
      </p:sp>
      <p:sp>
        <p:nvSpPr>
          <p:cNvPr id="6" name="Footer Placeholder 5"/>
          <p:cNvSpPr>
            <a:spLocks noGrp="1"/>
          </p:cNvSpPr>
          <p:nvPr>
            <p:ph type="ftr" sz="quarter" idx="11"/>
          </p:nvPr>
        </p:nvSpPr>
        <p:spPr>
          <a:xfrm>
            <a:off x="5486400" y="6475413"/>
            <a:ext cx="3067050" cy="182562"/>
          </a:xfrm>
        </p:spPr>
        <p:txBody>
          <a:bodyPr/>
          <a:lstStyle>
            <a:lvl1pPr>
              <a:defRPr/>
            </a:lvl1pPr>
          </a:lstStyle>
          <a:p>
            <a:pPr>
              <a:defRPr/>
            </a:pPr>
            <a:r>
              <a:rPr lang="en-US" altLang="zh-CN"/>
              <a:t>L. Li, Vinno; W. X. Zou, BUPT; G. L. Du, BUPT</a:t>
            </a:r>
          </a:p>
        </p:txBody>
      </p:sp>
      <p:sp>
        <p:nvSpPr>
          <p:cNvPr id="7" name="Slide Number Placeholder 6"/>
          <p:cNvSpPr>
            <a:spLocks noGrp="1"/>
          </p:cNvSpPr>
          <p:nvPr>
            <p:ph type="sldNum" sz="quarter" idx="12"/>
          </p:nvPr>
        </p:nvSpPr>
        <p:spPr/>
        <p:txBody>
          <a:bodyPr/>
          <a:lstStyle>
            <a:lvl1pPr>
              <a:defRPr/>
            </a:lvl1pPr>
          </a:lstStyle>
          <a:p>
            <a:r>
              <a:rPr lang="en-US" altLang="zh-CN"/>
              <a:t>Slide </a:t>
            </a:r>
            <a:fld id="{08CC115A-BB95-4961-8189-074566017B33}" type="slidenum">
              <a:rPr lang="en-US" altLang="zh-CN"/>
              <a:pPr/>
              <a:t>‹Nr.›</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76200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zh-CN" dirty="0"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D7B28C0-BB67-4036-BA37-A1CE406089FA}"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ltLang="zh-CN" dirty="0"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C6AE035-72F6-4D72-9266-F7AEE524976E}"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ltLang="zh-CN" dirty="0" smtClean="0"/>
              <a:t>May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r>
              <a:rPr lang="en-US"/>
              <a:t>Slide </a:t>
            </a:r>
            <a:fld id="{2D4674A9-EEF3-4363-A19D-B0F833FB6C6F}"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ltLang="zh-CN" dirty="0" smtClean="0"/>
              <a:t>May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9" name="Rectangle 6"/>
          <p:cNvSpPr>
            <a:spLocks noGrp="1" noChangeArrowheads="1"/>
          </p:cNvSpPr>
          <p:nvPr>
            <p:ph type="sldNum" sz="quarter" idx="12"/>
          </p:nvPr>
        </p:nvSpPr>
        <p:spPr>
          <a:ln/>
        </p:spPr>
        <p:txBody>
          <a:bodyPr/>
          <a:lstStyle>
            <a:lvl1pPr>
              <a:defRPr/>
            </a:lvl1pPr>
          </a:lstStyle>
          <a:p>
            <a:r>
              <a:rPr lang="en-US"/>
              <a:t>Slide </a:t>
            </a:r>
            <a:fld id="{6590184A-F7FC-4E20-9600-04DF99542310}"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ltLang="zh-CN" dirty="0" smtClean="0"/>
              <a:t>May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5" name="Rectangle 6"/>
          <p:cNvSpPr>
            <a:spLocks noGrp="1" noChangeArrowheads="1"/>
          </p:cNvSpPr>
          <p:nvPr>
            <p:ph type="sldNum" sz="quarter" idx="12"/>
          </p:nvPr>
        </p:nvSpPr>
        <p:spPr>
          <a:ln/>
        </p:spPr>
        <p:txBody>
          <a:bodyPr/>
          <a:lstStyle>
            <a:lvl1pPr>
              <a:defRPr/>
            </a:lvl1pPr>
          </a:lstStyle>
          <a:p>
            <a:r>
              <a:rPr lang="en-US"/>
              <a:t>Slide </a:t>
            </a:r>
            <a:fld id="{1C071315-537A-42B2-A340-6921EB7B77F1}"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altLang="zh-CN" dirty="0" smtClean="0"/>
              <a:t>May 2013</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t>Slide </a:t>
            </a:r>
            <a:fld id="{437FD4E9-F2DD-4ECA-A3B9-29AD70F5D8FD}" type="slidenum">
              <a:rPr lang="en-US"/>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05200" y="9144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zh-CN" dirty="0" smtClean="0"/>
              <a:t>May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r>
              <a:rPr lang="en-US"/>
              <a:t>Slide </a:t>
            </a:r>
            <a:fld id="{AD550240-AE96-413A-9AC3-2D41864E5AC8}"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zh-CN" dirty="0" smtClean="0"/>
              <a:t>May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r>
              <a:rPr lang="en-US"/>
              <a:t>Slide </a:t>
            </a:r>
            <a:fld id="{59C3DB02-7CAC-4C19-9B08-B82D9BB5284E}"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ltLang="zh-CN" dirty="0" smtClean="0"/>
              <a:t>July  2013</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ea typeface="+mn-ea"/>
              </a:defRPr>
            </a:lvl1pPr>
          </a:lstStyle>
          <a:p>
            <a:pPr>
              <a:defRPr/>
            </a:pPr>
            <a:r>
              <a:rPr lang="en-US"/>
              <a:t>L. Li, Vinno; W. X. Zou, BUPT; G. L. Du, BUPT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t>Slide </a:t>
            </a:r>
            <a:fld id="{9C39BDA9-6374-43D0-AECF-48C59A5E1E77}" type="slidenum">
              <a:rPr lang="en-US"/>
              <a:pPr/>
              <a:t>‹Nr.›</a:t>
            </a:fld>
            <a:endParaRPr lang="en-US"/>
          </a:p>
        </p:txBody>
      </p:sp>
      <p:sp>
        <p:nvSpPr>
          <p:cNvPr id="1031" name="Rectangle 7"/>
          <p:cNvSpPr>
            <a:spLocks noChangeArrowheads="1"/>
          </p:cNvSpPr>
          <p:nvPr/>
        </p:nvSpPr>
        <p:spPr bwMode="auto">
          <a:xfrm>
            <a:off x="3581400" y="394156"/>
            <a:ext cx="4876800" cy="215444"/>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ea typeface="宋体" pitchFamily="2" charset="-122"/>
              </a:rPr>
              <a:t>IEEE </a:t>
            </a:r>
            <a:r>
              <a:rPr lang="en-US" altLang="zh-CN" sz="1400" b="1" dirty="0" smtClean="0">
                <a:ea typeface="宋体" pitchFamily="2" charset="-122"/>
              </a:rPr>
              <a:t>802.15-13-0432-00-004q</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4294967295"/>
          </p:nvPr>
        </p:nvSpPr>
        <p:spPr>
          <a:xfrm>
            <a:off x="4191000" y="6475413"/>
            <a:ext cx="684213" cy="153987"/>
          </a:xfrm>
          <a:prstGeom prst="rect">
            <a:avLst/>
          </a:prstGeom>
          <a:noFill/>
        </p:spPr>
        <p:txBody>
          <a:bodyPr/>
          <a:lstStyle/>
          <a:p>
            <a:r>
              <a:rPr lang="en-US" altLang="zh-CN" dirty="0"/>
              <a:t>Slide </a:t>
            </a:r>
            <a:fld id="{23FF1C1B-DC22-4BC4-850F-478FCC36F426}" type="slidenum">
              <a:rPr lang="en-US" altLang="zh-CN"/>
              <a:pPr/>
              <a:t>1</a:t>
            </a:fld>
            <a:endParaRPr lang="en-US" altLang="zh-CN" dirty="0"/>
          </a:p>
        </p:txBody>
      </p:sp>
      <p:sp>
        <p:nvSpPr>
          <p:cNvPr id="27651" name="Rectangle 3"/>
          <p:cNvSpPr>
            <a:spLocks noChangeArrowheads="1"/>
          </p:cNvSpPr>
          <p:nvPr/>
        </p:nvSpPr>
        <p:spPr bwMode="auto">
          <a:xfrm>
            <a:off x="152400" y="609600"/>
            <a:ext cx="8991600" cy="5016758"/>
          </a:xfrm>
          <a:prstGeom prst="rect">
            <a:avLst/>
          </a:prstGeom>
          <a:noFill/>
          <a:ln w="12700">
            <a:noFill/>
            <a:miter lim="800000"/>
            <a:headEnd type="none" w="sm" len="sm"/>
            <a:tailEnd type="none" w="sm" len="sm"/>
          </a:ln>
          <a:effectLst/>
        </p:spPr>
        <p:txBody>
          <a:bodyPr>
            <a:spAutoFit/>
          </a:bodyPr>
          <a:lstStyle/>
          <a:p>
            <a:pPr algn="ctr" eaLnBrk="0" hangingPunct="0"/>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endParaRPr lang="en-US" altLang="zh-CN" sz="1800" dirty="0">
              <a:solidFill>
                <a:schemeClr val="tx2"/>
              </a:solidFill>
            </a:endParaRPr>
          </a:p>
          <a:p>
            <a:pPr eaLnBrk="0" hangingPunct="0"/>
            <a:r>
              <a:rPr lang="en-US" altLang="zh-CN" sz="1800" b="1" dirty="0">
                <a:solidFill>
                  <a:schemeClr val="tx2"/>
                </a:solidFill>
              </a:rPr>
              <a:t>Submission Title:</a:t>
            </a:r>
            <a:r>
              <a:rPr lang="en-US" altLang="zh-CN" sz="1800" dirty="0">
                <a:solidFill>
                  <a:schemeClr val="tx2"/>
                </a:solidFill>
              </a:rPr>
              <a:t>	</a:t>
            </a:r>
            <a:r>
              <a:rPr lang="en-US" sz="1800" dirty="0" smtClean="0"/>
              <a:t> </a:t>
            </a:r>
            <a:r>
              <a:rPr lang="en-US" altLang="zh-CN" sz="1800" dirty="0" smtClean="0"/>
              <a:t>Benefits of using FEC</a:t>
            </a:r>
            <a:endParaRPr lang="en-US" sz="1800" dirty="0" smtClean="0"/>
          </a:p>
          <a:p>
            <a:pPr eaLnBrk="0" hangingPunct="0"/>
            <a:r>
              <a:rPr lang="en-US" altLang="zh-CN" sz="1800" b="1" dirty="0" smtClean="0">
                <a:solidFill>
                  <a:schemeClr val="tx2"/>
                </a:solidFill>
              </a:rPr>
              <a:t>Date </a:t>
            </a:r>
            <a:r>
              <a:rPr lang="en-US" altLang="zh-CN" sz="1800" b="1" dirty="0"/>
              <a:t>Submitted:	</a:t>
            </a:r>
            <a:r>
              <a:rPr lang="en-US" altLang="zh-CN" sz="1800" dirty="0" smtClean="0"/>
              <a:t>July </a:t>
            </a:r>
            <a:r>
              <a:rPr lang="en-US" altLang="zh-CN" sz="1800" dirty="0" smtClean="0"/>
              <a:t>2013</a:t>
            </a:r>
            <a:r>
              <a:rPr lang="en-US" altLang="zh-CN" sz="1800" dirty="0"/>
              <a:t>	</a:t>
            </a:r>
          </a:p>
          <a:p>
            <a:pPr eaLnBrk="0" hangingPunct="0"/>
            <a:r>
              <a:rPr lang="en-US" altLang="zh-CN" sz="1800" b="1" dirty="0"/>
              <a:t>Source:</a:t>
            </a:r>
            <a:r>
              <a:rPr lang="en-US" altLang="zh-CN" sz="1800" dirty="0"/>
              <a:t> 	</a:t>
            </a:r>
            <a:r>
              <a:rPr lang="en-US" altLang="zh-CN" sz="1800" dirty="0">
                <a:solidFill>
                  <a:schemeClr val="tx2"/>
                </a:solidFill>
              </a:rPr>
              <a:t> </a:t>
            </a:r>
            <a:r>
              <a:rPr lang="en-US" altLang="zh-CN" sz="1800" dirty="0" err="1" smtClean="0">
                <a:solidFill>
                  <a:schemeClr val="tx2"/>
                </a:solidFill>
              </a:rPr>
              <a:t>Frederik</a:t>
            </a:r>
            <a:r>
              <a:rPr lang="en-US" altLang="zh-CN" sz="1800" dirty="0" smtClean="0">
                <a:solidFill>
                  <a:schemeClr val="tx2"/>
                </a:solidFill>
              </a:rPr>
              <a:t> Beer</a:t>
            </a:r>
            <a:r>
              <a:rPr lang="en-US" altLang="zh-CN" sz="1800" baseline="30000" dirty="0" smtClean="0">
                <a:solidFill>
                  <a:schemeClr val="tx2"/>
                </a:solidFill>
              </a:rPr>
              <a:t>1</a:t>
            </a:r>
            <a:r>
              <a:rPr lang="en-US" altLang="zh-CN" sz="1800" dirty="0" smtClean="0">
                <a:solidFill>
                  <a:schemeClr val="tx2"/>
                </a:solidFill>
              </a:rPr>
              <a:t>, Jörg Robert</a:t>
            </a:r>
            <a:r>
              <a:rPr lang="en-US" altLang="zh-CN" sz="1800" baseline="30000" dirty="0" smtClean="0">
                <a:solidFill>
                  <a:schemeClr val="tx2"/>
                </a:solidFill>
              </a:rPr>
              <a:t>1</a:t>
            </a:r>
            <a:r>
              <a:rPr lang="en-US" altLang="zh-CN" sz="1800" dirty="0" smtClean="0"/>
              <a:t>; </a:t>
            </a:r>
          </a:p>
          <a:p>
            <a:pPr eaLnBrk="0" hangingPunct="0"/>
            <a:r>
              <a:rPr lang="en-US" altLang="zh-CN" sz="1800" dirty="0"/>
              <a:t>	</a:t>
            </a:r>
            <a:r>
              <a:rPr lang="en-US" altLang="zh-CN" sz="1800" baseline="30000" dirty="0" smtClean="0"/>
              <a:t>1</a:t>
            </a:r>
            <a:r>
              <a:rPr lang="en-US" altLang="zh-CN" sz="1800" dirty="0" smtClean="0"/>
              <a:t>Friedrich-Alexander-Universität Erlangen-</a:t>
            </a:r>
            <a:r>
              <a:rPr lang="en-US" altLang="zh-CN" sz="1800" dirty="0" err="1" smtClean="0"/>
              <a:t>Nürnberg</a:t>
            </a:r>
            <a:r>
              <a:rPr lang="en-US" altLang="zh-CN" sz="1800" dirty="0" smtClean="0"/>
              <a:t>, Information Technology</a:t>
            </a:r>
            <a:r>
              <a:rPr lang="en-US" altLang="zh-CN" sz="1800" dirty="0"/>
              <a:t>	</a:t>
            </a:r>
          </a:p>
          <a:p>
            <a:pPr eaLnBrk="0" hangingPunct="0"/>
            <a:r>
              <a:rPr lang="en-US" altLang="zh-CN" sz="1800" dirty="0"/>
              <a:t>	</a:t>
            </a:r>
            <a:r>
              <a:rPr lang="en-US" altLang="zh-CN" sz="1800" dirty="0" smtClean="0"/>
              <a:t>Phone:</a:t>
            </a:r>
            <a:r>
              <a:rPr lang="en-US" altLang="zh-CN" sz="1800" dirty="0"/>
              <a:t>	</a:t>
            </a:r>
            <a:r>
              <a:rPr lang="en-US" altLang="zh-CN" sz="1800" dirty="0" smtClean="0"/>
              <a:t>+4991318525123, Fax: +</a:t>
            </a:r>
            <a:r>
              <a:rPr lang="de-DE" altLang="zh-CN" sz="1800" dirty="0" smtClean="0"/>
              <a:t>49</a:t>
            </a:r>
            <a:r>
              <a:rPr lang="de-DE" sz="1800" dirty="0" smtClean="0"/>
              <a:t>91318525102</a:t>
            </a:r>
          </a:p>
          <a:p>
            <a:pPr eaLnBrk="0" hangingPunct="0"/>
            <a:r>
              <a:rPr lang="en-US" altLang="zh-CN" sz="1800" dirty="0"/>
              <a:t>	E-Mail: 	</a:t>
            </a:r>
            <a:r>
              <a:rPr lang="en-US" altLang="zh-CN" sz="1800" dirty="0" smtClean="0"/>
              <a:t>frederik.beer@fau.de</a:t>
            </a:r>
            <a:endParaRPr lang="en-US" altLang="zh-CN" sz="1800" dirty="0"/>
          </a:p>
          <a:p>
            <a:pPr defTabSz="1076325" eaLnBrk="0" hangingPunct="0"/>
            <a:r>
              <a:rPr lang="en-US" altLang="zh-CN" sz="1800" b="1" dirty="0"/>
              <a:t>Abstract:</a:t>
            </a:r>
            <a:r>
              <a:rPr lang="en-US" altLang="zh-CN" sz="1800" dirty="0"/>
              <a:t> </a:t>
            </a:r>
            <a:r>
              <a:rPr lang="en-US" altLang="zh-CN" sz="1800" dirty="0" smtClean="0"/>
              <a:t> Some basic considerations about </a:t>
            </a:r>
            <a:r>
              <a:rPr lang="en-US" altLang="zh-CN" sz="1800" dirty="0" smtClean="0"/>
              <a:t>benefits from using FEC</a:t>
            </a:r>
            <a:endParaRPr lang="en-US" altLang="zh-CN" sz="1800" dirty="0"/>
          </a:p>
          <a:p>
            <a:pPr eaLnBrk="0" hangingPunct="0">
              <a:spcBef>
                <a:spcPts val="600"/>
              </a:spcBef>
              <a:spcAft>
                <a:spcPts val="600"/>
              </a:spcAft>
            </a:pPr>
            <a:r>
              <a:rPr lang="en-US" altLang="zh-CN" sz="1800" b="1" dirty="0"/>
              <a:t>Purpose:</a:t>
            </a:r>
            <a:r>
              <a:rPr lang="en-US" altLang="zh-CN" sz="1800" dirty="0"/>
              <a:t>	</a:t>
            </a:r>
            <a:r>
              <a:rPr lang="en-US" altLang="zh-CN" sz="1800" dirty="0" smtClean="0"/>
              <a:t> </a:t>
            </a:r>
            <a:endParaRPr lang="en-US" altLang="zh-CN" sz="1800" dirty="0"/>
          </a:p>
          <a:p>
            <a:pPr eaLnBrk="0" hangingPunct="0"/>
            <a:r>
              <a:rPr lang="en-US" altLang="zh-CN" sz="1800" b="1" dirty="0">
                <a:solidFill>
                  <a:schemeClr val="tx2"/>
                </a:solidFill>
              </a:rPr>
              <a:t>Notice:</a:t>
            </a:r>
            <a:r>
              <a:rPr lang="en-US" altLang="zh-CN"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r>
              <a:rPr lang="en-US" altLang="zh-CN" sz="1800" b="1" dirty="0">
                <a:solidFill>
                  <a:schemeClr val="tx2"/>
                </a:solidFill>
              </a:rPr>
              <a:t>Release:</a:t>
            </a:r>
            <a:r>
              <a:rPr lang="en-US" altLang="zh-CN" sz="1800" dirty="0">
                <a:solidFill>
                  <a:schemeClr val="tx2"/>
                </a:solidFill>
              </a:rPr>
              <a:t>	The contributor acknowledges and accepts that this contribution becomes the property of IEEE and may be made publicly available by P802.15.	</a:t>
            </a:r>
          </a:p>
        </p:txBody>
      </p:sp>
      <p:sp>
        <p:nvSpPr>
          <p:cNvPr id="5" name="Footer Placeholder 4"/>
          <p:cNvSpPr txBox="1">
            <a:spLocks/>
          </p:cNvSpPr>
          <p:nvPr/>
        </p:nvSpPr>
        <p:spPr>
          <a:xfrm>
            <a:off x="5486400" y="6477000"/>
            <a:ext cx="3124200" cy="184666"/>
          </a:xfrm>
          <a:prstGeom prst="rect">
            <a:avLst/>
          </a:prstGeom>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en-US" altLang="zh-CN" sz="1100" dirty="0" err="1" smtClean="0"/>
              <a:t>Frederik</a:t>
            </a:r>
            <a:r>
              <a:rPr lang="en-US" altLang="zh-CN" sz="1100" dirty="0"/>
              <a:t> </a:t>
            </a:r>
            <a:r>
              <a:rPr lang="en-US" altLang="zh-CN" sz="1100" dirty="0" smtClean="0"/>
              <a:t>Beer, </a:t>
            </a:r>
            <a:r>
              <a:rPr lang="en-US" altLang="zh-CN" sz="1100" dirty="0" err="1" smtClean="0"/>
              <a:t>Jörg</a:t>
            </a:r>
            <a:r>
              <a:rPr lang="en-US" altLang="zh-CN" sz="1100" dirty="0" smtClean="0"/>
              <a:t> Robert</a:t>
            </a:r>
            <a:endPar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endParaRPr>
          </a:p>
        </p:txBody>
      </p:sp>
      <p:sp>
        <p:nvSpPr>
          <p:cNvPr id="6" name="Date Placeholder 5"/>
          <p:cNvSpPr>
            <a:spLocks noGrp="1"/>
          </p:cNvSpPr>
          <p:nvPr>
            <p:ph type="dt" sz="half" idx="10"/>
          </p:nvPr>
        </p:nvSpPr>
        <p:spPr/>
        <p:txBody>
          <a:bodyPr/>
          <a:lstStyle/>
          <a:p>
            <a:r>
              <a:rPr lang="en-US" altLang="zh-CN" dirty="0" smtClean="0"/>
              <a:t>July 2013</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620000" cy="1143000"/>
          </a:xfrm>
        </p:spPr>
        <p:txBody>
          <a:bodyPr/>
          <a:lstStyle/>
          <a:p>
            <a:r>
              <a:rPr lang="en-US" sz="4000" dirty="0" smtClean="0"/>
              <a:t>References</a:t>
            </a:r>
            <a:endParaRPr lang="en-US" sz="4000" dirty="0"/>
          </a:p>
        </p:txBody>
      </p:sp>
      <p:sp>
        <p:nvSpPr>
          <p:cNvPr id="3" name="Content Placeholder 2"/>
          <p:cNvSpPr>
            <a:spLocks noGrp="1"/>
          </p:cNvSpPr>
          <p:nvPr>
            <p:ph idx="1"/>
          </p:nvPr>
        </p:nvSpPr>
        <p:spPr>
          <a:xfrm>
            <a:off x="685800" y="1676400"/>
            <a:ext cx="8077200" cy="4419600"/>
          </a:xfrm>
        </p:spPr>
        <p:txBody>
          <a:bodyPr/>
          <a:lstStyle/>
          <a:p>
            <a:pPr marL="0" indent="0">
              <a:buNone/>
              <a:tabLst>
                <a:tab pos="1343025" algn="l"/>
              </a:tabLst>
            </a:pPr>
            <a:r>
              <a:rPr lang="en-US" sz="2400" dirty="0" smtClean="0">
                <a:latin typeface="+mj-lt"/>
              </a:rPr>
              <a:t>[DOL98]	S</a:t>
            </a:r>
            <a:r>
              <a:rPr lang="en-US" sz="2400" dirty="0">
                <a:latin typeface="+mj-lt"/>
              </a:rPr>
              <a:t>. </a:t>
            </a:r>
            <a:r>
              <a:rPr lang="en-US" sz="2400" dirty="0" err="1">
                <a:latin typeface="+mj-lt"/>
              </a:rPr>
              <a:t>Dolinar</a:t>
            </a:r>
            <a:r>
              <a:rPr lang="en-US" sz="2400" dirty="0">
                <a:latin typeface="+mj-lt"/>
              </a:rPr>
              <a:t>, D. </a:t>
            </a:r>
            <a:r>
              <a:rPr lang="en-US" sz="2400" dirty="0" err="1">
                <a:latin typeface="+mj-lt"/>
              </a:rPr>
              <a:t>Divsalar</a:t>
            </a:r>
            <a:r>
              <a:rPr lang="en-US" sz="2400" dirty="0">
                <a:latin typeface="+mj-lt"/>
              </a:rPr>
              <a:t>, and F. </a:t>
            </a:r>
            <a:r>
              <a:rPr lang="en-US" sz="2400" dirty="0" err="1">
                <a:latin typeface="+mj-lt"/>
              </a:rPr>
              <a:t>Pollara</a:t>
            </a:r>
            <a:r>
              <a:rPr lang="en-US" sz="2400" dirty="0">
                <a:latin typeface="+mj-lt"/>
              </a:rPr>
              <a:t>. </a:t>
            </a:r>
            <a:r>
              <a:rPr lang="en-US" sz="2400" i="1" dirty="0" smtClean="0">
                <a:latin typeface="+mj-lt"/>
              </a:rPr>
              <a:t>“Code 	Performance </a:t>
            </a:r>
            <a:r>
              <a:rPr lang="en-US" sz="2400" i="1" dirty="0">
                <a:latin typeface="+mj-lt"/>
              </a:rPr>
              <a:t>as a Function of Block Size</a:t>
            </a:r>
            <a:r>
              <a:rPr lang="en-US" sz="2400" i="1" dirty="0" smtClean="0">
                <a:latin typeface="+mj-lt"/>
              </a:rPr>
              <a:t>.”</a:t>
            </a:r>
            <a:r>
              <a:rPr lang="en-US" sz="2400" dirty="0" smtClean="0">
                <a:latin typeface="+mj-lt"/>
              </a:rPr>
              <a:t> TMO 	Progress </a:t>
            </a:r>
            <a:r>
              <a:rPr lang="en-US" sz="2400" dirty="0">
                <a:latin typeface="+mj-lt"/>
              </a:rPr>
              <a:t>Report 42-133 (January-March 1998).</a:t>
            </a:r>
            <a:endParaRPr lang="en-US" sz="2400" dirty="0" smtClean="0">
              <a:latin typeface="+mj-lt"/>
            </a:endParaRPr>
          </a:p>
        </p:txBody>
      </p:sp>
      <p:sp>
        <p:nvSpPr>
          <p:cNvPr id="4" name="Date Placeholder 3"/>
          <p:cNvSpPr>
            <a:spLocks noGrp="1"/>
          </p:cNvSpPr>
          <p:nvPr>
            <p:ph type="dt" sz="half" idx="10"/>
          </p:nvPr>
        </p:nvSpPr>
        <p:spPr/>
        <p:txBody>
          <a:bodyPr/>
          <a:lstStyle/>
          <a:p>
            <a:r>
              <a:rPr lang="en-US" altLang="zh-CN" dirty="0"/>
              <a:t>July 2013</a:t>
            </a:r>
            <a:endParaRPr lang="en-US" dirty="0"/>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10</a:t>
            </a:fld>
            <a:endParaRPr lang="en-US"/>
          </a:p>
        </p:txBody>
      </p:sp>
    </p:spTree>
    <p:extLst>
      <p:ext uri="{BB962C8B-B14F-4D97-AF65-F5344CB8AC3E}">
        <p14:creationId xmlns:p14="http://schemas.microsoft.com/office/powerpoint/2010/main" val="17996534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zh-CN" dirty="0"/>
              <a:t>July 2013</a:t>
            </a:r>
            <a:endParaRPr lang="en-US" dirty="0"/>
          </a:p>
        </p:txBody>
      </p:sp>
      <p:sp>
        <p:nvSpPr>
          <p:cNvPr id="3" name="Slide Number Placeholder 2"/>
          <p:cNvSpPr>
            <a:spLocks noGrp="1"/>
          </p:cNvSpPr>
          <p:nvPr>
            <p:ph type="sldNum" sz="quarter" idx="12"/>
          </p:nvPr>
        </p:nvSpPr>
        <p:spPr/>
        <p:txBody>
          <a:bodyPr/>
          <a:lstStyle/>
          <a:p>
            <a:r>
              <a:rPr lang="en-US" smtClean="0"/>
              <a:t>Slide </a:t>
            </a:r>
            <a:fld id="{437FD4E9-F2DD-4ECA-A3B9-29AD70F5D8FD}" type="slidenum">
              <a:rPr lang="en-US" smtClean="0"/>
              <a:pPr/>
              <a:t>2</a:t>
            </a:fld>
            <a:endParaRPr lang="en-US"/>
          </a:p>
        </p:txBody>
      </p:sp>
      <p:sp>
        <p:nvSpPr>
          <p:cNvPr id="4" name="Rectangle 3"/>
          <p:cNvSpPr/>
          <p:nvPr/>
        </p:nvSpPr>
        <p:spPr>
          <a:xfrm>
            <a:off x="1963754" y="3044280"/>
            <a:ext cx="5216493" cy="769441"/>
          </a:xfrm>
          <a:prstGeom prst="rect">
            <a:avLst/>
          </a:prstGeom>
        </p:spPr>
        <p:txBody>
          <a:bodyPr wrap="none">
            <a:spAutoFit/>
          </a:bodyPr>
          <a:lstStyle/>
          <a:p>
            <a:pPr algn="ctr" eaLnBrk="0" hangingPunct="0"/>
            <a:r>
              <a:rPr lang="en-US" altLang="zh-CN" sz="4400" dirty="0" smtClean="0"/>
              <a:t>Benefits of using FEC</a:t>
            </a:r>
            <a:endParaRPr lang="en-US" sz="4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620000" cy="1143000"/>
          </a:xfrm>
        </p:spPr>
        <p:txBody>
          <a:bodyPr/>
          <a:lstStyle/>
          <a:p>
            <a:r>
              <a:rPr lang="de-DE" sz="4000" dirty="0" err="1" smtClean="0"/>
              <a:t>Objective</a:t>
            </a:r>
            <a:endParaRPr lang="en-US" sz="4000" dirty="0"/>
          </a:p>
        </p:txBody>
      </p:sp>
      <p:sp>
        <p:nvSpPr>
          <p:cNvPr id="3" name="Content Placeholder 2"/>
          <p:cNvSpPr>
            <a:spLocks noGrp="1"/>
          </p:cNvSpPr>
          <p:nvPr>
            <p:ph idx="1"/>
          </p:nvPr>
        </p:nvSpPr>
        <p:spPr>
          <a:xfrm>
            <a:off x="685800" y="1676400"/>
            <a:ext cx="8077200" cy="4419600"/>
          </a:xfrm>
        </p:spPr>
        <p:txBody>
          <a:bodyPr/>
          <a:lstStyle/>
          <a:p>
            <a:pPr lvl="0"/>
            <a:r>
              <a:rPr lang="en-US" sz="2400" dirty="0" smtClean="0">
                <a:solidFill>
                  <a:srgbClr val="000000"/>
                </a:solidFill>
                <a:latin typeface="Times New Roman"/>
              </a:rPr>
              <a:t>Show </a:t>
            </a:r>
            <a:r>
              <a:rPr lang="en-US" sz="2400" dirty="0">
                <a:solidFill>
                  <a:srgbClr val="000000"/>
                </a:solidFill>
                <a:latin typeface="Times New Roman"/>
              </a:rPr>
              <a:t>possible</a:t>
            </a:r>
            <a:r>
              <a:rPr lang="en-US" sz="2400" dirty="0" smtClean="0">
                <a:solidFill>
                  <a:srgbClr val="000000"/>
                </a:solidFill>
                <a:latin typeface="Times New Roman"/>
              </a:rPr>
              <a:t> improvements by using FEC</a:t>
            </a:r>
          </a:p>
          <a:p>
            <a:pPr lvl="1"/>
            <a:r>
              <a:rPr lang="en-US" sz="2000" dirty="0" smtClean="0">
                <a:solidFill>
                  <a:srgbClr val="000000"/>
                </a:solidFill>
                <a:latin typeface="Times New Roman"/>
              </a:rPr>
              <a:t>Calculation of necessary bit error rate (BER) for certain packet error rate (PER)</a:t>
            </a:r>
          </a:p>
          <a:p>
            <a:pPr lvl="1"/>
            <a:r>
              <a:rPr lang="en-US" sz="2000" dirty="0" smtClean="0">
                <a:solidFill>
                  <a:srgbClr val="000000"/>
                </a:solidFill>
                <a:latin typeface="Times New Roman"/>
              </a:rPr>
              <a:t>Show performance of </a:t>
            </a:r>
            <a:r>
              <a:rPr lang="en-US" sz="2000" dirty="0" err="1" smtClean="0">
                <a:solidFill>
                  <a:srgbClr val="000000"/>
                </a:solidFill>
                <a:latin typeface="Times New Roman"/>
              </a:rPr>
              <a:t>uncoded</a:t>
            </a:r>
            <a:r>
              <a:rPr lang="en-US" sz="2000" dirty="0" smtClean="0">
                <a:solidFill>
                  <a:srgbClr val="000000"/>
                </a:solidFill>
                <a:latin typeface="Times New Roman"/>
              </a:rPr>
              <a:t> modulation </a:t>
            </a:r>
            <a:r>
              <a:rPr lang="en-US" sz="2000" dirty="0" smtClean="0">
                <a:solidFill>
                  <a:srgbClr val="000000"/>
                </a:solidFill>
                <a:latin typeface="Times New Roman"/>
              </a:rPr>
              <a:t>types</a:t>
            </a:r>
          </a:p>
          <a:p>
            <a:pPr lvl="1"/>
            <a:r>
              <a:rPr lang="en-US" sz="2000" dirty="0" smtClean="0">
                <a:solidFill>
                  <a:srgbClr val="000000"/>
                </a:solidFill>
                <a:latin typeface="Times New Roman"/>
              </a:rPr>
              <a:t>Show possible coding gain</a:t>
            </a:r>
            <a:endParaRPr lang="en-US" sz="2000" dirty="0" smtClean="0">
              <a:solidFill>
                <a:srgbClr val="000000"/>
              </a:solidFill>
              <a:latin typeface="Times New Roman"/>
            </a:endParaRPr>
          </a:p>
          <a:p>
            <a:pPr lvl="1"/>
            <a:endParaRPr lang="en-US" sz="2000" dirty="0">
              <a:solidFill>
                <a:srgbClr val="000000"/>
              </a:solidFill>
              <a:latin typeface="Times New Roman"/>
            </a:endParaRPr>
          </a:p>
          <a:p>
            <a:r>
              <a:rPr lang="en-US" sz="2400" dirty="0" smtClean="0">
                <a:solidFill>
                  <a:srgbClr val="000000"/>
                </a:solidFill>
                <a:latin typeface="Times New Roman"/>
              </a:rPr>
              <a:t>Show how the coding gain can be translated into different parameter </a:t>
            </a:r>
            <a:r>
              <a:rPr lang="en-US" sz="2400" dirty="0" err="1" smtClean="0">
                <a:solidFill>
                  <a:srgbClr val="000000"/>
                </a:solidFill>
                <a:latin typeface="Times New Roman"/>
              </a:rPr>
              <a:t>optimisations</a:t>
            </a:r>
            <a:endParaRPr lang="en-US" sz="2400" dirty="0" smtClean="0">
              <a:solidFill>
                <a:srgbClr val="000000"/>
              </a:solidFill>
              <a:latin typeface="Times New Roman"/>
            </a:endParaRPr>
          </a:p>
          <a:p>
            <a:pPr lvl="1"/>
            <a:r>
              <a:rPr lang="en-US" sz="2000" dirty="0" smtClean="0">
                <a:solidFill>
                  <a:srgbClr val="000000"/>
                </a:solidFill>
                <a:latin typeface="Times New Roman"/>
              </a:rPr>
              <a:t>Efficiency</a:t>
            </a:r>
          </a:p>
          <a:p>
            <a:pPr lvl="1"/>
            <a:r>
              <a:rPr lang="en-US" sz="2000" dirty="0" smtClean="0">
                <a:solidFill>
                  <a:srgbClr val="000000"/>
                </a:solidFill>
                <a:latin typeface="Times New Roman"/>
              </a:rPr>
              <a:t>Peak power consumption</a:t>
            </a:r>
          </a:p>
          <a:p>
            <a:pPr lvl="1"/>
            <a:r>
              <a:rPr lang="en-US" sz="2000" dirty="0" smtClean="0">
                <a:solidFill>
                  <a:srgbClr val="000000"/>
                </a:solidFill>
                <a:latin typeface="Times New Roman"/>
              </a:rPr>
              <a:t>Range</a:t>
            </a:r>
          </a:p>
          <a:p>
            <a:pPr lvl="1"/>
            <a:r>
              <a:rPr lang="en-US" sz="2000" dirty="0" smtClean="0">
                <a:solidFill>
                  <a:srgbClr val="000000"/>
                </a:solidFill>
                <a:latin typeface="Times New Roman"/>
              </a:rPr>
              <a:t>PER</a:t>
            </a:r>
            <a:endParaRPr lang="en-US" sz="2000" dirty="0">
              <a:solidFill>
                <a:srgbClr val="000000"/>
              </a:solidFill>
              <a:latin typeface="Times New Roman"/>
            </a:endParaRPr>
          </a:p>
        </p:txBody>
      </p:sp>
      <p:sp>
        <p:nvSpPr>
          <p:cNvPr id="4" name="Date Placeholder 3"/>
          <p:cNvSpPr>
            <a:spLocks noGrp="1"/>
          </p:cNvSpPr>
          <p:nvPr>
            <p:ph type="dt" sz="half" idx="10"/>
          </p:nvPr>
        </p:nvSpPr>
        <p:spPr/>
        <p:txBody>
          <a:bodyPr/>
          <a:lstStyle/>
          <a:p>
            <a:r>
              <a:rPr lang="en-US" altLang="zh-CN" dirty="0"/>
              <a:t>July 2013</a:t>
            </a:r>
            <a:endParaRPr lang="en-US" dirty="0"/>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3</a:t>
            </a:fld>
            <a:endParaRPr lang="en-US"/>
          </a:p>
        </p:txBody>
      </p:sp>
    </p:spTree>
    <p:extLst>
      <p:ext uri="{BB962C8B-B14F-4D97-AF65-F5344CB8AC3E}">
        <p14:creationId xmlns:p14="http://schemas.microsoft.com/office/powerpoint/2010/main" val="6232426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620000" cy="1143000"/>
          </a:xfrm>
        </p:spPr>
        <p:txBody>
          <a:bodyPr/>
          <a:lstStyle/>
          <a:p>
            <a:r>
              <a:rPr lang="de-DE" sz="4000" dirty="0" smtClean="0"/>
              <a:t>BER </a:t>
            </a:r>
            <a:r>
              <a:rPr lang="de-DE" sz="4000" dirty="0" err="1" smtClean="0"/>
              <a:t>Calculation</a:t>
            </a:r>
            <a:endParaRPr lang="en-US" sz="40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0" y="1676400"/>
                <a:ext cx="8077200" cy="4419600"/>
              </a:xfrm>
            </p:spPr>
            <p:txBody>
              <a:bodyPr/>
              <a:lstStyle/>
              <a:p>
                <a:pPr lvl="0"/>
                <a:r>
                  <a:rPr lang="en-US" sz="2400" dirty="0">
                    <a:solidFill>
                      <a:srgbClr val="000000"/>
                    </a:solidFill>
                    <a:latin typeface="Times New Roman"/>
                  </a:rPr>
                  <a:t>In order to achieve a certain </a:t>
                </a:r>
                <a:r>
                  <a:rPr lang="en-US" sz="2400" dirty="0" smtClean="0">
                    <a:solidFill>
                      <a:srgbClr val="000000"/>
                    </a:solidFill>
                    <a:latin typeface="Times New Roman"/>
                  </a:rPr>
                  <a:t>PER </a:t>
                </a:r>
                <a:r>
                  <a:rPr lang="en-US" sz="2400" dirty="0">
                    <a:solidFill>
                      <a:srgbClr val="000000"/>
                    </a:solidFill>
                    <a:latin typeface="Times New Roman"/>
                  </a:rPr>
                  <a:t>we can calculate the necessary </a:t>
                </a:r>
                <a:r>
                  <a:rPr lang="en-US" sz="2400" dirty="0" smtClean="0">
                    <a:solidFill>
                      <a:srgbClr val="000000"/>
                    </a:solidFill>
                    <a:latin typeface="Times New Roman"/>
                  </a:rPr>
                  <a:t>BER </a:t>
                </a:r>
                <a:r>
                  <a:rPr lang="en-US" sz="2400" dirty="0">
                    <a:solidFill>
                      <a:srgbClr val="000000"/>
                    </a:solidFill>
                    <a:latin typeface="Times New Roman"/>
                  </a:rPr>
                  <a:t>at a given packet length of </a:t>
                </a:r>
                <a:r>
                  <a:rPr lang="en-US" sz="2400" i="1" dirty="0">
                    <a:solidFill>
                      <a:srgbClr val="000000"/>
                    </a:solidFill>
                    <a:latin typeface="Times New Roman"/>
                  </a:rPr>
                  <a:t>n </a:t>
                </a:r>
                <a:r>
                  <a:rPr lang="en-US" sz="2400" dirty="0">
                    <a:solidFill>
                      <a:srgbClr val="000000"/>
                    </a:solidFill>
                    <a:latin typeface="Times New Roman"/>
                  </a:rPr>
                  <a:t>bits</a:t>
                </a:r>
              </a:p>
              <a:p>
                <a:pPr lvl="0"/>
                <a:endParaRPr lang="en-US" sz="2400" dirty="0">
                  <a:solidFill>
                    <a:srgbClr val="000000"/>
                  </a:solidFill>
                  <a:latin typeface="Times New Roman"/>
                </a:endParaRPr>
              </a:p>
              <a:p>
                <a:pPr lvl="0"/>
                <a14:m>
                  <m:oMath xmlns:m="http://schemas.openxmlformats.org/officeDocument/2006/math">
                    <m:r>
                      <a:rPr lang="en-US" sz="2400" i="1">
                        <a:solidFill>
                          <a:srgbClr val="000000"/>
                        </a:solidFill>
                        <a:latin typeface="Cambria Math"/>
                      </a:rPr>
                      <m:t>𝐵𝐸𝑅</m:t>
                    </m:r>
                    <m:r>
                      <a:rPr lang="en-US" sz="2400" i="1">
                        <a:solidFill>
                          <a:srgbClr val="000000"/>
                        </a:solidFill>
                        <a:latin typeface="Cambria Math"/>
                        <a:ea typeface="Cambria Math"/>
                      </a:rPr>
                      <m:t>≤1−</m:t>
                    </m:r>
                    <m:rad>
                      <m:radPr>
                        <m:ctrlPr>
                          <a:rPr lang="en-US" sz="2400" i="1">
                            <a:solidFill>
                              <a:srgbClr val="000000"/>
                            </a:solidFill>
                            <a:latin typeface="Cambria Math"/>
                            <a:ea typeface="Cambria Math"/>
                          </a:rPr>
                        </m:ctrlPr>
                      </m:radPr>
                      <m:deg>
                        <m:r>
                          <m:rPr>
                            <m:brk m:alnAt="7"/>
                          </m:rPr>
                          <a:rPr lang="en-US" sz="2400" i="1">
                            <a:solidFill>
                              <a:srgbClr val="000000"/>
                            </a:solidFill>
                            <a:latin typeface="Cambria Math"/>
                            <a:ea typeface="Cambria Math"/>
                          </a:rPr>
                          <m:t>𝑛</m:t>
                        </m:r>
                      </m:deg>
                      <m:e>
                        <m:r>
                          <a:rPr lang="en-US" sz="2400" i="1">
                            <a:solidFill>
                              <a:srgbClr val="000000"/>
                            </a:solidFill>
                            <a:latin typeface="Cambria Math"/>
                            <a:ea typeface="Cambria Math"/>
                          </a:rPr>
                          <m:t>1−</m:t>
                        </m:r>
                        <m:r>
                          <a:rPr lang="en-US" sz="2400" i="1">
                            <a:solidFill>
                              <a:srgbClr val="000000"/>
                            </a:solidFill>
                            <a:latin typeface="Cambria Math"/>
                            <a:ea typeface="Cambria Math"/>
                          </a:rPr>
                          <m:t>𝑃𝐸𝑅</m:t>
                        </m:r>
                      </m:e>
                    </m:rad>
                  </m:oMath>
                </a14:m>
                <a:endParaRPr lang="en-US" sz="2400" dirty="0">
                  <a:solidFill>
                    <a:srgbClr val="000000"/>
                  </a:solidFill>
                  <a:latin typeface="Times New Roman"/>
                </a:endParaRPr>
              </a:p>
              <a:p>
                <a:pPr lvl="0"/>
                <a:endParaRPr lang="en-US" sz="2400" dirty="0">
                  <a:solidFill>
                    <a:srgbClr val="000000"/>
                  </a:solidFill>
                  <a:latin typeface="Times New Roman"/>
                </a:endParaRPr>
              </a:p>
              <a:p>
                <a:pPr lvl="0"/>
                <a:r>
                  <a:rPr lang="en-US" sz="2400" dirty="0">
                    <a:solidFill>
                      <a:srgbClr val="000000"/>
                    </a:solidFill>
                    <a:latin typeface="Times New Roman"/>
                  </a:rPr>
                  <a:t>20 octet packets:</a:t>
                </a:r>
              </a:p>
              <a:p>
                <a:pPr lvl="1"/>
                <a:r>
                  <a:rPr lang="en-US" sz="2400" dirty="0">
                    <a:solidFill>
                      <a:srgbClr val="000000"/>
                    </a:solidFill>
                    <a:latin typeface="Times New Roman"/>
                  </a:rPr>
                  <a:t>To achieve a PER of 1%: </a:t>
                </a:r>
                <a14:m>
                  <m:oMath xmlns:m="http://schemas.openxmlformats.org/officeDocument/2006/math">
                    <m:r>
                      <a:rPr lang="en-US" sz="2400" i="1">
                        <a:solidFill>
                          <a:srgbClr val="000000"/>
                        </a:solidFill>
                        <a:latin typeface="Cambria Math"/>
                      </a:rPr>
                      <m:t>𝐵𝐸𝑅</m:t>
                    </m:r>
                    <m:r>
                      <a:rPr lang="en-US" sz="2400" i="1">
                        <a:solidFill>
                          <a:srgbClr val="000000"/>
                        </a:solidFill>
                        <a:latin typeface="Cambria Math"/>
                        <a:ea typeface="Cambria Math"/>
                      </a:rPr>
                      <m:t>≤6.3∙</m:t>
                    </m:r>
                    <m:sSup>
                      <m:sSupPr>
                        <m:ctrlPr>
                          <a:rPr lang="en-US" sz="2400" i="1">
                            <a:solidFill>
                              <a:srgbClr val="000000"/>
                            </a:solidFill>
                            <a:latin typeface="Cambria Math"/>
                            <a:ea typeface="Cambria Math"/>
                          </a:rPr>
                        </m:ctrlPr>
                      </m:sSupPr>
                      <m:e>
                        <m:r>
                          <a:rPr lang="en-US" sz="2400" i="1">
                            <a:solidFill>
                              <a:srgbClr val="000000"/>
                            </a:solidFill>
                            <a:latin typeface="Cambria Math"/>
                            <a:ea typeface="Cambria Math"/>
                          </a:rPr>
                          <m:t>10</m:t>
                        </m:r>
                      </m:e>
                      <m:sup>
                        <m:r>
                          <a:rPr lang="en-US" sz="2400" i="1">
                            <a:solidFill>
                              <a:srgbClr val="000000"/>
                            </a:solidFill>
                            <a:latin typeface="Cambria Math"/>
                            <a:ea typeface="Cambria Math"/>
                          </a:rPr>
                          <m:t>−5</m:t>
                        </m:r>
                      </m:sup>
                    </m:sSup>
                  </m:oMath>
                </a14:m>
                <a:endParaRPr lang="en-US" sz="2400" dirty="0">
                  <a:solidFill>
                    <a:srgbClr val="000000"/>
                  </a:solidFill>
                  <a:latin typeface="Times New Roman"/>
                </a:endParaRPr>
              </a:p>
              <a:p>
                <a:pPr lvl="1"/>
                <a:r>
                  <a:rPr lang="en-US" sz="2400" dirty="0">
                    <a:solidFill>
                      <a:srgbClr val="000000"/>
                    </a:solidFill>
                    <a:latin typeface="Times New Roman"/>
                  </a:rPr>
                  <a:t>To achieve a PER of </a:t>
                </a:r>
                <a14:m>
                  <m:oMath xmlns:m="http://schemas.openxmlformats.org/officeDocument/2006/math">
                    <m:sSup>
                      <m:sSupPr>
                        <m:ctrlPr>
                          <a:rPr lang="en-US" sz="2400" i="1">
                            <a:solidFill>
                              <a:srgbClr val="000000"/>
                            </a:solidFill>
                            <a:latin typeface="Cambria Math"/>
                          </a:rPr>
                        </m:ctrlPr>
                      </m:sSupPr>
                      <m:e>
                        <m:r>
                          <a:rPr lang="en-US" sz="2400" i="1">
                            <a:solidFill>
                              <a:srgbClr val="000000"/>
                            </a:solidFill>
                            <a:latin typeface="Cambria Math"/>
                          </a:rPr>
                          <m:t>10</m:t>
                        </m:r>
                      </m:e>
                      <m:sup>
                        <m:r>
                          <a:rPr lang="en-US" sz="2400" i="1">
                            <a:solidFill>
                              <a:srgbClr val="000000"/>
                            </a:solidFill>
                            <a:latin typeface="Cambria Math"/>
                          </a:rPr>
                          <m:t>−4</m:t>
                        </m:r>
                      </m:sup>
                    </m:sSup>
                  </m:oMath>
                </a14:m>
                <a:r>
                  <a:rPr lang="en-US" sz="2400" dirty="0">
                    <a:solidFill>
                      <a:srgbClr val="000000"/>
                    </a:solidFill>
                    <a:latin typeface="Times New Roman"/>
                  </a:rPr>
                  <a:t>: </a:t>
                </a:r>
                <a14:m>
                  <m:oMath xmlns:m="http://schemas.openxmlformats.org/officeDocument/2006/math">
                    <m:r>
                      <a:rPr lang="en-US" sz="2400" i="1" dirty="0">
                        <a:solidFill>
                          <a:srgbClr val="000000"/>
                        </a:solidFill>
                        <a:latin typeface="Cambria Math"/>
                      </a:rPr>
                      <m:t>𝐵𝐸𝑅</m:t>
                    </m:r>
                    <m:r>
                      <a:rPr lang="en-US" sz="2400" i="1" dirty="0">
                        <a:solidFill>
                          <a:srgbClr val="000000"/>
                        </a:solidFill>
                        <a:latin typeface="Cambria Math"/>
                        <a:ea typeface="Cambria Math"/>
                      </a:rPr>
                      <m:t>≤6.3∙</m:t>
                    </m:r>
                    <m:sSup>
                      <m:sSupPr>
                        <m:ctrlPr>
                          <a:rPr lang="en-US" sz="2400" i="1" dirty="0">
                            <a:solidFill>
                              <a:srgbClr val="000000"/>
                            </a:solidFill>
                            <a:latin typeface="Cambria Math"/>
                            <a:ea typeface="Cambria Math"/>
                          </a:rPr>
                        </m:ctrlPr>
                      </m:sSupPr>
                      <m:e>
                        <m:r>
                          <a:rPr lang="en-US" sz="2400" i="1" dirty="0">
                            <a:solidFill>
                              <a:srgbClr val="000000"/>
                            </a:solidFill>
                            <a:latin typeface="Cambria Math"/>
                            <a:ea typeface="Cambria Math"/>
                          </a:rPr>
                          <m:t>10</m:t>
                        </m:r>
                      </m:e>
                      <m:sup>
                        <m:r>
                          <a:rPr lang="en-US" sz="2400" i="1" dirty="0">
                            <a:solidFill>
                              <a:srgbClr val="000000"/>
                            </a:solidFill>
                            <a:latin typeface="Cambria Math"/>
                            <a:ea typeface="Cambria Math"/>
                          </a:rPr>
                          <m:t>−7</m:t>
                        </m:r>
                      </m:sup>
                    </m:sSup>
                  </m:oMath>
                </a14:m>
                <a:endParaRPr lang="en-US" sz="2400" dirty="0">
                  <a:solidFill>
                    <a:srgbClr val="000000"/>
                  </a:solidFill>
                  <a:latin typeface="Times New Roman"/>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0" y="1676400"/>
                <a:ext cx="8077200" cy="4419600"/>
              </a:xfrm>
              <a:blipFill rotWithShape="1">
                <a:blip r:embed="rId2"/>
                <a:stretch>
                  <a:fillRect l="-1057" t="-1103"/>
                </a:stretch>
              </a:blipFill>
            </p:spPr>
            <p:txBody>
              <a:bodyPr/>
              <a:lstStyle/>
              <a:p>
                <a:r>
                  <a:rPr lang="de-DE">
                    <a:noFill/>
                  </a:rPr>
                  <a:t> </a:t>
                </a:r>
              </a:p>
            </p:txBody>
          </p:sp>
        </mc:Fallback>
      </mc:AlternateContent>
      <p:sp>
        <p:nvSpPr>
          <p:cNvPr id="4" name="Date Placeholder 3"/>
          <p:cNvSpPr>
            <a:spLocks noGrp="1"/>
          </p:cNvSpPr>
          <p:nvPr>
            <p:ph type="dt" sz="half" idx="10"/>
          </p:nvPr>
        </p:nvSpPr>
        <p:spPr/>
        <p:txBody>
          <a:bodyPr/>
          <a:lstStyle/>
          <a:p>
            <a:r>
              <a:rPr lang="en-US" altLang="zh-CN" dirty="0"/>
              <a:t>July 2013</a:t>
            </a:r>
            <a:endParaRPr lang="en-US" dirty="0"/>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4</a:t>
            </a:fld>
            <a:endParaRPr lang="en-US"/>
          </a:p>
        </p:txBody>
      </p:sp>
    </p:spTree>
    <p:extLst>
      <p:ext uri="{BB962C8B-B14F-4D97-AF65-F5344CB8AC3E}">
        <p14:creationId xmlns:p14="http://schemas.microsoft.com/office/powerpoint/2010/main" val="33107226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C:\Users\beer\Google Drive\LIKE\Vorträge\2013_IEEE_Plenary_Genf\4q-Vortrag-FEC\matlab\ber_curve.png"/>
          <p:cNvPicPr>
            <a:picLocks noChangeAspect="1" noChangeArrowheads="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7033" r="8063"/>
          <a:stretch/>
        </p:blipFill>
        <p:spPr bwMode="auto">
          <a:xfrm>
            <a:off x="114300" y="1447800"/>
            <a:ext cx="8915400" cy="5094726"/>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sz="half" idx="10"/>
          </p:nvPr>
        </p:nvSpPr>
        <p:spPr/>
        <p:txBody>
          <a:bodyPr/>
          <a:lstStyle/>
          <a:p>
            <a:r>
              <a:rPr lang="en-US" altLang="zh-CN" dirty="0"/>
              <a:t>July 2013</a:t>
            </a:r>
            <a:endParaRPr lang="en-US" dirty="0"/>
          </a:p>
        </p:txBody>
      </p:sp>
      <p:sp>
        <p:nvSpPr>
          <p:cNvPr id="11" name="Slide Number Placeholder 4"/>
          <p:cNvSpPr>
            <a:spLocks noGrp="1"/>
          </p:cNvSpPr>
          <p:nvPr>
            <p:ph type="sldNum" sz="quarter" idx="12"/>
          </p:nvPr>
        </p:nvSpPr>
        <p:spPr>
          <a:xfrm>
            <a:off x="4344988" y="6475413"/>
            <a:ext cx="530225" cy="182562"/>
          </a:xfrm>
        </p:spPr>
        <p:txBody>
          <a:bodyPr/>
          <a:lstStyle/>
          <a:p>
            <a:r>
              <a:rPr lang="en-US" smtClean="0"/>
              <a:t>Slide </a:t>
            </a:r>
            <a:fld id="{3D7B28C0-BB67-4036-BA37-A1CE406089FA}" type="slidenum">
              <a:rPr lang="en-US" smtClean="0"/>
              <a:pPr/>
              <a:t>5</a:t>
            </a:fld>
            <a:endParaRPr lang="en-US"/>
          </a:p>
        </p:txBody>
      </p:sp>
      <p:sp>
        <p:nvSpPr>
          <p:cNvPr id="7" name="Title 1"/>
          <p:cNvSpPr txBox="1">
            <a:spLocks/>
          </p:cNvSpPr>
          <p:nvPr/>
        </p:nvSpPr>
        <p:spPr bwMode="auto">
          <a:xfrm>
            <a:off x="762000" y="685800"/>
            <a:ext cx="76200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de-DE" sz="4000" kern="0" dirty="0" smtClean="0"/>
              <a:t>BER </a:t>
            </a:r>
            <a:r>
              <a:rPr lang="de-DE" sz="4000" kern="0" dirty="0" err="1" smtClean="0"/>
              <a:t>Curves</a:t>
            </a:r>
            <a:endParaRPr lang="en-US" sz="4000" kern="0" dirty="0"/>
          </a:p>
        </p:txBody>
      </p:sp>
    </p:spTree>
    <p:extLst>
      <p:ext uri="{BB962C8B-B14F-4D97-AF65-F5344CB8AC3E}">
        <p14:creationId xmlns:p14="http://schemas.microsoft.com/office/powerpoint/2010/main" val="20238118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620000" cy="1143000"/>
          </a:xfrm>
        </p:spPr>
        <p:txBody>
          <a:bodyPr/>
          <a:lstStyle/>
          <a:p>
            <a:r>
              <a:rPr lang="de-DE" sz="4000" dirty="0" err="1"/>
              <a:t>Coding</a:t>
            </a:r>
            <a:r>
              <a:rPr lang="de-DE" sz="4000" dirty="0"/>
              <a:t> </a:t>
            </a:r>
            <a:r>
              <a:rPr lang="de-DE" sz="4000" dirty="0" err="1"/>
              <a:t>Gain</a:t>
            </a:r>
            <a:endParaRPr lang="en-US" sz="40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0" y="1676400"/>
                <a:ext cx="8077200" cy="4419600"/>
              </a:xfrm>
            </p:spPr>
            <p:txBody>
              <a:bodyPr/>
              <a:lstStyle/>
              <a:p>
                <a:r>
                  <a:rPr lang="en-US" sz="2400" dirty="0">
                    <a:latin typeface="+mj-lt"/>
                  </a:rPr>
                  <a:t>Gap between non coherent FSK and the Shannon Limit at</a:t>
                </a:r>
              </a:p>
              <a:p>
                <a:pPr lvl="1">
                  <a:spcBef>
                    <a:spcPts val="0"/>
                  </a:spcBef>
                </a:pPr>
                <a14:m>
                  <m:oMath xmlns:m="http://schemas.openxmlformats.org/officeDocument/2006/math">
                    <m:r>
                      <a:rPr lang="en-US" sz="2400" i="1">
                        <a:solidFill>
                          <a:srgbClr val="000000"/>
                        </a:solidFill>
                        <a:latin typeface="Cambria Math"/>
                      </a:rPr>
                      <m:t>𝐵𝐸𝑅</m:t>
                    </m:r>
                    <m:r>
                      <a:rPr lang="en-US" sz="2400" i="1">
                        <a:solidFill>
                          <a:srgbClr val="000000"/>
                        </a:solidFill>
                        <a:latin typeface="Cambria Math"/>
                      </a:rPr>
                      <m:t>=6.3∙</m:t>
                    </m:r>
                    <m:sSup>
                      <m:sSupPr>
                        <m:ctrlPr>
                          <a:rPr lang="en-US" sz="2400" i="1">
                            <a:solidFill>
                              <a:srgbClr val="000000"/>
                            </a:solidFill>
                            <a:latin typeface="Cambria Math"/>
                            <a:ea typeface="Cambria Math"/>
                          </a:rPr>
                        </m:ctrlPr>
                      </m:sSupPr>
                      <m:e>
                        <m:r>
                          <a:rPr lang="en-US" sz="2400" i="1">
                            <a:solidFill>
                              <a:srgbClr val="000000"/>
                            </a:solidFill>
                            <a:latin typeface="Cambria Math"/>
                            <a:ea typeface="Cambria Math"/>
                          </a:rPr>
                          <m:t>10</m:t>
                        </m:r>
                      </m:e>
                      <m:sup>
                        <m:r>
                          <a:rPr lang="en-US" sz="2400" i="1">
                            <a:solidFill>
                              <a:srgbClr val="000000"/>
                            </a:solidFill>
                            <a:latin typeface="Cambria Math"/>
                            <a:ea typeface="Cambria Math"/>
                          </a:rPr>
                          <m:t>−5</m:t>
                        </m:r>
                      </m:sup>
                    </m:sSup>
                  </m:oMath>
                </a14:m>
                <a:r>
                  <a:rPr lang="de-DE" sz="2400" dirty="0">
                    <a:solidFill>
                      <a:srgbClr val="000000"/>
                    </a:solidFill>
                    <a:latin typeface="Times New Roman"/>
                  </a:rPr>
                  <a:t> </a:t>
                </a:r>
                <a:r>
                  <a:rPr lang="de-DE" sz="2400" dirty="0" err="1">
                    <a:solidFill>
                      <a:srgbClr val="000000"/>
                    </a:solidFill>
                    <a:latin typeface="Times New Roman"/>
                  </a:rPr>
                  <a:t>is</a:t>
                </a:r>
                <a:r>
                  <a:rPr lang="de-DE" sz="2400" dirty="0">
                    <a:solidFill>
                      <a:srgbClr val="000000"/>
                    </a:solidFill>
                    <a:latin typeface="Times New Roman"/>
                  </a:rPr>
                  <a:t> </a:t>
                </a:r>
                <a:r>
                  <a:rPr lang="de-DE" sz="2400" dirty="0" err="1">
                    <a:solidFill>
                      <a:srgbClr val="000000"/>
                    </a:solidFill>
                    <a:latin typeface="Times New Roman"/>
                  </a:rPr>
                  <a:t>approx</a:t>
                </a:r>
                <a:r>
                  <a:rPr lang="de-DE" sz="2400" dirty="0">
                    <a:solidFill>
                      <a:srgbClr val="000000"/>
                    </a:solidFill>
                    <a:latin typeface="Times New Roman"/>
                  </a:rPr>
                  <a:t>. 14.1 dB</a:t>
                </a:r>
              </a:p>
              <a:p>
                <a:pPr lvl="1">
                  <a:spcBef>
                    <a:spcPts val="0"/>
                  </a:spcBef>
                </a:pPr>
                <a14:m>
                  <m:oMath xmlns:m="http://schemas.openxmlformats.org/officeDocument/2006/math">
                    <m:r>
                      <a:rPr lang="en-US" sz="2400" i="1">
                        <a:solidFill>
                          <a:srgbClr val="000000"/>
                        </a:solidFill>
                        <a:latin typeface="Cambria Math"/>
                      </a:rPr>
                      <m:t>𝐵𝐸𝑅</m:t>
                    </m:r>
                    <m:r>
                      <a:rPr lang="en-US" sz="2400" i="1">
                        <a:solidFill>
                          <a:srgbClr val="000000"/>
                        </a:solidFill>
                        <a:latin typeface="Cambria Math"/>
                      </a:rPr>
                      <m:t>=6.3∙</m:t>
                    </m:r>
                    <m:sSup>
                      <m:sSupPr>
                        <m:ctrlPr>
                          <a:rPr lang="en-US" sz="2400" i="1">
                            <a:solidFill>
                              <a:srgbClr val="000000"/>
                            </a:solidFill>
                            <a:latin typeface="Cambria Math"/>
                            <a:ea typeface="Cambria Math"/>
                          </a:rPr>
                        </m:ctrlPr>
                      </m:sSupPr>
                      <m:e>
                        <m:r>
                          <a:rPr lang="en-US" sz="2400" i="1">
                            <a:solidFill>
                              <a:srgbClr val="000000"/>
                            </a:solidFill>
                            <a:latin typeface="Cambria Math"/>
                            <a:ea typeface="Cambria Math"/>
                          </a:rPr>
                          <m:t>10</m:t>
                        </m:r>
                      </m:e>
                      <m:sup>
                        <m:r>
                          <a:rPr lang="en-US" sz="2400" i="1">
                            <a:solidFill>
                              <a:srgbClr val="000000"/>
                            </a:solidFill>
                            <a:latin typeface="Cambria Math"/>
                            <a:ea typeface="Cambria Math"/>
                          </a:rPr>
                          <m:t>−7</m:t>
                        </m:r>
                      </m:sup>
                    </m:sSup>
                  </m:oMath>
                </a14:m>
                <a:r>
                  <a:rPr lang="de-DE" sz="2400" dirty="0">
                    <a:solidFill>
                      <a:srgbClr val="000000"/>
                    </a:solidFill>
                    <a:latin typeface="Times New Roman"/>
                  </a:rPr>
                  <a:t> </a:t>
                </a:r>
                <a:r>
                  <a:rPr lang="de-DE" sz="2400" dirty="0" err="1">
                    <a:solidFill>
                      <a:srgbClr val="000000"/>
                    </a:solidFill>
                    <a:latin typeface="Times New Roman"/>
                  </a:rPr>
                  <a:t>is</a:t>
                </a:r>
                <a:r>
                  <a:rPr lang="de-DE" sz="2400" dirty="0">
                    <a:solidFill>
                      <a:srgbClr val="000000"/>
                    </a:solidFill>
                    <a:latin typeface="Times New Roman"/>
                  </a:rPr>
                  <a:t> </a:t>
                </a:r>
                <a:r>
                  <a:rPr lang="de-DE" sz="2400" dirty="0" err="1">
                    <a:solidFill>
                      <a:srgbClr val="000000"/>
                    </a:solidFill>
                    <a:latin typeface="Times New Roman"/>
                  </a:rPr>
                  <a:t>approx</a:t>
                </a:r>
                <a:r>
                  <a:rPr lang="de-DE" sz="2400" dirty="0">
                    <a:solidFill>
                      <a:srgbClr val="000000"/>
                    </a:solidFill>
                    <a:latin typeface="Times New Roman"/>
                  </a:rPr>
                  <a:t>. 16 dB</a:t>
                </a:r>
              </a:p>
              <a:p>
                <a:pPr marL="0" indent="0">
                  <a:buNone/>
                </a:pPr>
                <a:endParaRPr lang="en-US" sz="2400" dirty="0">
                  <a:latin typeface="+mj-lt"/>
                </a:endParaRPr>
              </a:p>
              <a:p>
                <a:r>
                  <a:rPr lang="en-US" sz="2400" dirty="0">
                    <a:latin typeface="+mj-lt"/>
                  </a:rPr>
                  <a:t>This gap can be dramatically minimized by usage of FEC schemes</a:t>
                </a:r>
              </a:p>
              <a:p>
                <a:pPr marL="0" indent="0">
                  <a:buNone/>
                </a:pPr>
                <a:endParaRPr lang="en-US" sz="2400" dirty="0">
                  <a:latin typeface="+mj-lt"/>
                </a:endParaRPr>
              </a:p>
              <a:p>
                <a:r>
                  <a:rPr lang="en-US" sz="2400" dirty="0">
                    <a:latin typeface="+mj-lt"/>
                  </a:rPr>
                  <a:t>According to [DOL98] the necessary </a:t>
                </a:r>
                <a:r>
                  <a:rPr lang="en-US" sz="2400" dirty="0" err="1">
                    <a:latin typeface="+mj-lt"/>
                  </a:rPr>
                  <a:t>Eb</a:t>
                </a:r>
                <a:r>
                  <a:rPr lang="en-US" sz="2400" dirty="0">
                    <a:latin typeface="+mj-lt"/>
                  </a:rPr>
                  <a:t>/N0 can be reduced to about 4.8 dB by usage of </a:t>
                </a:r>
                <a:r>
                  <a:rPr lang="en-US" sz="2400">
                    <a:latin typeface="+mj-lt"/>
                  </a:rPr>
                  <a:t>convolutional </a:t>
                </a:r>
                <a:r>
                  <a:rPr lang="en-US" sz="2400" smtClean="0">
                    <a:latin typeface="+mj-lt"/>
                  </a:rPr>
                  <a:t>codes (R=1/2, k=7)</a:t>
                </a:r>
                <a:endParaRPr lang="en-US" sz="2400" dirty="0">
                  <a:latin typeface="+mj-lt"/>
                </a:endParaRPr>
              </a:p>
              <a:p>
                <a:pPr marL="0" indent="0">
                  <a:buNone/>
                </a:pPr>
                <a:endParaRPr lang="en-US" sz="2400" dirty="0">
                  <a:latin typeface="+mj-lt"/>
                </a:endParaRPr>
              </a:p>
              <a:p>
                <a:r>
                  <a:rPr lang="en-US" sz="2400" dirty="0">
                    <a:latin typeface="+mj-lt"/>
                  </a:rPr>
                  <a:t>This results in a coding gain of at least 9.3 dB</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0" y="1676400"/>
                <a:ext cx="8077200" cy="4419600"/>
              </a:xfrm>
              <a:blipFill rotWithShape="1">
                <a:blip r:embed="rId2"/>
                <a:stretch>
                  <a:fillRect l="-1057" t="-1103" r="-1132" b="-6345"/>
                </a:stretch>
              </a:blipFill>
            </p:spPr>
            <p:txBody>
              <a:bodyPr/>
              <a:lstStyle/>
              <a:p>
                <a:r>
                  <a:rPr lang="de-DE">
                    <a:noFill/>
                  </a:rPr>
                  <a:t> </a:t>
                </a:r>
              </a:p>
            </p:txBody>
          </p:sp>
        </mc:Fallback>
      </mc:AlternateContent>
      <p:sp>
        <p:nvSpPr>
          <p:cNvPr id="4" name="Date Placeholder 3"/>
          <p:cNvSpPr>
            <a:spLocks noGrp="1"/>
          </p:cNvSpPr>
          <p:nvPr>
            <p:ph type="dt" sz="half" idx="10"/>
          </p:nvPr>
        </p:nvSpPr>
        <p:spPr/>
        <p:txBody>
          <a:bodyPr/>
          <a:lstStyle/>
          <a:p>
            <a:r>
              <a:rPr lang="en-US" altLang="zh-CN" dirty="0"/>
              <a:t>July 2013</a:t>
            </a:r>
            <a:endParaRPr lang="en-US" dirty="0"/>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6</a:t>
            </a:fld>
            <a:endParaRPr lang="en-US"/>
          </a:p>
        </p:txBody>
      </p:sp>
    </p:spTree>
    <p:extLst>
      <p:ext uri="{BB962C8B-B14F-4D97-AF65-F5344CB8AC3E}">
        <p14:creationId xmlns:p14="http://schemas.microsoft.com/office/powerpoint/2010/main" val="42751317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620000" cy="1143000"/>
          </a:xfrm>
        </p:spPr>
        <p:txBody>
          <a:bodyPr/>
          <a:lstStyle/>
          <a:p>
            <a:r>
              <a:rPr lang="de-DE" sz="4000" dirty="0" err="1"/>
              <a:t>Benefits</a:t>
            </a:r>
            <a:r>
              <a:rPr lang="de-DE" sz="4000" dirty="0"/>
              <a:t> </a:t>
            </a:r>
            <a:r>
              <a:rPr lang="de-DE" sz="4000" dirty="0" smtClean="0"/>
              <a:t>(1)</a:t>
            </a:r>
            <a:endParaRPr lang="en-US" sz="4000" dirty="0"/>
          </a:p>
        </p:txBody>
      </p:sp>
      <p:sp>
        <p:nvSpPr>
          <p:cNvPr id="3" name="Content Placeholder 2"/>
          <p:cNvSpPr>
            <a:spLocks noGrp="1"/>
          </p:cNvSpPr>
          <p:nvPr>
            <p:ph idx="1"/>
          </p:nvPr>
        </p:nvSpPr>
        <p:spPr>
          <a:xfrm>
            <a:off x="685800" y="1676400"/>
            <a:ext cx="8077200" cy="4419600"/>
          </a:xfrm>
        </p:spPr>
        <p:txBody>
          <a:bodyPr/>
          <a:lstStyle/>
          <a:p>
            <a:pPr marL="0" indent="0">
              <a:buNone/>
            </a:pPr>
            <a:r>
              <a:rPr lang="en-US" sz="2400" dirty="0">
                <a:latin typeface="+mj-lt"/>
              </a:rPr>
              <a:t>This lower necessary </a:t>
            </a:r>
            <a:r>
              <a:rPr lang="en-US" sz="2400" dirty="0" err="1">
                <a:latin typeface="+mj-lt"/>
              </a:rPr>
              <a:t>Eb</a:t>
            </a:r>
            <a:r>
              <a:rPr lang="en-US" sz="2400" dirty="0">
                <a:latin typeface="+mj-lt"/>
              </a:rPr>
              <a:t>/N0 can be traded for a variety of  benefits</a:t>
            </a:r>
          </a:p>
          <a:p>
            <a:endParaRPr lang="en-US" sz="2400" dirty="0">
              <a:latin typeface="+mj-lt"/>
            </a:endParaRPr>
          </a:p>
          <a:p>
            <a:r>
              <a:rPr lang="en-US" sz="2400" dirty="0">
                <a:latin typeface="+mj-lt"/>
              </a:rPr>
              <a:t>Faster transmission at constant </a:t>
            </a:r>
            <a:r>
              <a:rPr lang="en-US" sz="2400" dirty="0" err="1">
                <a:latin typeface="+mj-lt"/>
              </a:rPr>
              <a:t>trasmit</a:t>
            </a:r>
            <a:r>
              <a:rPr lang="en-US" sz="2400" dirty="0">
                <a:latin typeface="+mj-lt"/>
              </a:rPr>
              <a:t> power</a:t>
            </a:r>
          </a:p>
          <a:p>
            <a:pPr lvl="1"/>
            <a:r>
              <a:rPr lang="en-US" sz="2000" dirty="0">
                <a:latin typeface="+mj-lt"/>
              </a:rPr>
              <a:t>8.5 times higher </a:t>
            </a:r>
            <a:r>
              <a:rPr lang="en-US" sz="2000" dirty="0" err="1">
                <a:latin typeface="+mj-lt"/>
              </a:rPr>
              <a:t>datarates</a:t>
            </a:r>
            <a:r>
              <a:rPr lang="en-US" sz="2000" dirty="0">
                <a:latin typeface="+mj-lt"/>
              </a:rPr>
              <a:t> possible</a:t>
            </a:r>
          </a:p>
          <a:p>
            <a:pPr lvl="1"/>
            <a:r>
              <a:rPr lang="en-US" sz="2000" dirty="0">
                <a:latin typeface="+mj-lt"/>
              </a:rPr>
              <a:t>Higher </a:t>
            </a:r>
            <a:r>
              <a:rPr lang="en-US" sz="2000" dirty="0" err="1">
                <a:latin typeface="+mj-lt"/>
              </a:rPr>
              <a:t>datarates</a:t>
            </a:r>
            <a:r>
              <a:rPr lang="en-US" sz="2000" dirty="0">
                <a:latin typeface="+mj-lt"/>
              </a:rPr>
              <a:t> increase overall </a:t>
            </a:r>
            <a:r>
              <a:rPr lang="en-US" sz="2000" dirty="0" err="1">
                <a:latin typeface="+mj-lt"/>
              </a:rPr>
              <a:t>efficieny</a:t>
            </a:r>
            <a:r>
              <a:rPr lang="en-US" sz="2000" dirty="0">
                <a:latin typeface="+mj-lt"/>
              </a:rPr>
              <a:t> of transmission </a:t>
            </a:r>
          </a:p>
          <a:p>
            <a:endParaRPr lang="en-US" sz="2400" dirty="0">
              <a:latin typeface="+mj-lt"/>
            </a:endParaRPr>
          </a:p>
          <a:p>
            <a:r>
              <a:rPr lang="en-US" sz="2400" dirty="0">
                <a:latin typeface="+mj-lt"/>
              </a:rPr>
              <a:t>Reduced transmit power at constant </a:t>
            </a:r>
            <a:r>
              <a:rPr lang="en-US" sz="2400" dirty="0" err="1">
                <a:latin typeface="+mj-lt"/>
              </a:rPr>
              <a:t>datarate</a:t>
            </a:r>
            <a:endParaRPr lang="en-US" sz="2400" dirty="0">
              <a:latin typeface="+mj-lt"/>
            </a:endParaRPr>
          </a:p>
          <a:p>
            <a:pPr lvl="1"/>
            <a:r>
              <a:rPr lang="en-US" sz="2000" dirty="0">
                <a:latin typeface="+mj-lt"/>
              </a:rPr>
              <a:t>12% of the transmit power necessary</a:t>
            </a:r>
          </a:p>
          <a:p>
            <a:pPr lvl="1"/>
            <a:r>
              <a:rPr lang="en-US" sz="2000" dirty="0">
                <a:latin typeface="+mj-lt"/>
              </a:rPr>
              <a:t>Reduced peak power consumption</a:t>
            </a:r>
          </a:p>
        </p:txBody>
      </p:sp>
      <p:sp>
        <p:nvSpPr>
          <p:cNvPr id="4" name="Date Placeholder 3"/>
          <p:cNvSpPr>
            <a:spLocks noGrp="1"/>
          </p:cNvSpPr>
          <p:nvPr>
            <p:ph type="dt" sz="half" idx="10"/>
          </p:nvPr>
        </p:nvSpPr>
        <p:spPr/>
        <p:txBody>
          <a:bodyPr/>
          <a:lstStyle/>
          <a:p>
            <a:r>
              <a:rPr lang="en-US" altLang="zh-CN" dirty="0"/>
              <a:t>July 2013</a:t>
            </a:r>
            <a:endParaRPr lang="en-US" dirty="0"/>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7</a:t>
            </a:fld>
            <a:endParaRPr lang="en-US"/>
          </a:p>
        </p:txBody>
      </p:sp>
    </p:spTree>
    <p:extLst>
      <p:ext uri="{BB962C8B-B14F-4D97-AF65-F5344CB8AC3E}">
        <p14:creationId xmlns:p14="http://schemas.microsoft.com/office/powerpoint/2010/main" val="32772683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620000" cy="1143000"/>
          </a:xfrm>
        </p:spPr>
        <p:txBody>
          <a:bodyPr/>
          <a:lstStyle/>
          <a:p>
            <a:r>
              <a:rPr lang="de-DE" sz="4000" dirty="0" err="1"/>
              <a:t>Benefits</a:t>
            </a:r>
            <a:r>
              <a:rPr lang="de-DE" sz="4000" dirty="0"/>
              <a:t> (2)</a:t>
            </a:r>
            <a:endParaRPr lang="en-US" sz="4000" dirty="0"/>
          </a:p>
        </p:txBody>
      </p:sp>
      <p:sp>
        <p:nvSpPr>
          <p:cNvPr id="3" name="Content Placeholder 2"/>
          <p:cNvSpPr>
            <a:spLocks noGrp="1"/>
          </p:cNvSpPr>
          <p:nvPr>
            <p:ph idx="1"/>
          </p:nvPr>
        </p:nvSpPr>
        <p:spPr>
          <a:xfrm>
            <a:off x="685800" y="1676400"/>
            <a:ext cx="8077200" cy="4419600"/>
          </a:xfrm>
        </p:spPr>
        <p:txBody>
          <a:bodyPr/>
          <a:lstStyle/>
          <a:p>
            <a:pPr marL="0" indent="0">
              <a:buNone/>
            </a:pPr>
            <a:r>
              <a:rPr lang="en-US" sz="2400" dirty="0">
                <a:latin typeface="+mj-lt"/>
              </a:rPr>
              <a:t>This lower necessary </a:t>
            </a:r>
            <a:r>
              <a:rPr lang="en-US" sz="2400" dirty="0" err="1">
                <a:latin typeface="+mj-lt"/>
              </a:rPr>
              <a:t>Eb</a:t>
            </a:r>
            <a:r>
              <a:rPr lang="en-US" sz="2400" dirty="0">
                <a:latin typeface="+mj-lt"/>
              </a:rPr>
              <a:t>/N0 can be traded for a variety of  benefits</a:t>
            </a:r>
          </a:p>
          <a:p>
            <a:endParaRPr lang="en-US" sz="2400" dirty="0">
              <a:latin typeface="+mj-lt"/>
            </a:endParaRPr>
          </a:p>
          <a:p>
            <a:r>
              <a:rPr lang="en-US" sz="2400" dirty="0">
                <a:latin typeface="+mj-lt"/>
              </a:rPr>
              <a:t>Higher range at constant transmit power and </a:t>
            </a:r>
            <a:r>
              <a:rPr lang="en-US" sz="2400" dirty="0" err="1" smtClean="0">
                <a:latin typeface="+mj-lt"/>
              </a:rPr>
              <a:t>datarate</a:t>
            </a:r>
            <a:endParaRPr lang="en-US" sz="2400" dirty="0">
              <a:latin typeface="+mj-lt"/>
            </a:endParaRPr>
          </a:p>
          <a:p>
            <a:pPr lvl="1"/>
            <a:r>
              <a:rPr lang="en-US" sz="2000" dirty="0">
                <a:latin typeface="+mj-lt"/>
              </a:rPr>
              <a:t>Depending on the environment range can be extended by factor 2.9 - 1.5</a:t>
            </a:r>
          </a:p>
          <a:p>
            <a:endParaRPr lang="en-US" sz="2400" dirty="0">
              <a:latin typeface="+mj-lt"/>
            </a:endParaRPr>
          </a:p>
          <a:p>
            <a:r>
              <a:rPr lang="en-US" sz="2400" dirty="0">
                <a:latin typeface="+mj-lt"/>
              </a:rPr>
              <a:t>Lower packet error rates at constant transmit power, </a:t>
            </a:r>
            <a:r>
              <a:rPr lang="en-US" sz="2400" dirty="0" err="1">
                <a:latin typeface="+mj-lt"/>
              </a:rPr>
              <a:t>datarate</a:t>
            </a:r>
            <a:r>
              <a:rPr lang="en-US" sz="2400" dirty="0">
                <a:latin typeface="+mj-lt"/>
              </a:rPr>
              <a:t> and range</a:t>
            </a:r>
          </a:p>
          <a:p>
            <a:endParaRPr lang="en-US" sz="2400" dirty="0">
              <a:latin typeface="+mj-lt"/>
            </a:endParaRPr>
          </a:p>
        </p:txBody>
      </p:sp>
      <p:sp>
        <p:nvSpPr>
          <p:cNvPr id="4" name="Date Placeholder 3"/>
          <p:cNvSpPr>
            <a:spLocks noGrp="1"/>
          </p:cNvSpPr>
          <p:nvPr>
            <p:ph type="dt" sz="half" idx="10"/>
          </p:nvPr>
        </p:nvSpPr>
        <p:spPr/>
        <p:txBody>
          <a:bodyPr/>
          <a:lstStyle/>
          <a:p>
            <a:r>
              <a:rPr lang="en-US" altLang="zh-CN" dirty="0"/>
              <a:t>July 2013</a:t>
            </a:r>
            <a:endParaRPr lang="en-US" dirty="0"/>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8</a:t>
            </a:fld>
            <a:endParaRPr lang="en-US"/>
          </a:p>
        </p:txBody>
      </p:sp>
    </p:spTree>
    <p:extLst>
      <p:ext uri="{BB962C8B-B14F-4D97-AF65-F5344CB8AC3E}">
        <p14:creationId xmlns:p14="http://schemas.microsoft.com/office/powerpoint/2010/main" val="42296064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620000" cy="1143000"/>
          </a:xfrm>
        </p:spPr>
        <p:txBody>
          <a:bodyPr/>
          <a:lstStyle/>
          <a:p>
            <a:r>
              <a:rPr lang="en-US" sz="4000" dirty="0" smtClean="0"/>
              <a:t>Conclusion</a:t>
            </a:r>
            <a:endParaRPr lang="en-US" sz="4000" dirty="0"/>
          </a:p>
        </p:txBody>
      </p:sp>
      <p:sp>
        <p:nvSpPr>
          <p:cNvPr id="3" name="Content Placeholder 2"/>
          <p:cNvSpPr>
            <a:spLocks noGrp="1"/>
          </p:cNvSpPr>
          <p:nvPr>
            <p:ph idx="1"/>
          </p:nvPr>
        </p:nvSpPr>
        <p:spPr>
          <a:xfrm>
            <a:off x="685800" y="1676400"/>
            <a:ext cx="8077200" cy="4419600"/>
          </a:xfrm>
        </p:spPr>
        <p:txBody>
          <a:bodyPr/>
          <a:lstStyle/>
          <a:p>
            <a:r>
              <a:rPr lang="de-DE" sz="2400" dirty="0" err="1" smtClean="0">
                <a:latin typeface="+mj-lt"/>
              </a:rPr>
              <a:t>Usage</a:t>
            </a:r>
            <a:r>
              <a:rPr lang="de-DE" sz="2400" dirty="0" smtClean="0">
                <a:latin typeface="+mj-lt"/>
              </a:rPr>
              <a:t> </a:t>
            </a:r>
            <a:r>
              <a:rPr lang="de-DE" sz="2400" dirty="0" err="1" smtClean="0">
                <a:latin typeface="+mj-lt"/>
              </a:rPr>
              <a:t>of</a:t>
            </a:r>
            <a:r>
              <a:rPr lang="de-DE" sz="2400" dirty="0" smtClean="0">
                <a:latin typeface="+mj-lt"/>
              </a:rPr>
              <a:t> FEC </a:t>
            </a:r>
            <a:r>
              <a:rPr lang="de-DE" sz="2400" dirty="0" err="1" smtClean="0">
                <a:latin typeface="+mj-lt"/>
              </a:rPr>
              <a:t>schemes</a:t>
            </a:r>
            <a:r>
              <a:rPr lang="de-DE" sz="2400" dirty="0" smtClean="0">
                <a:latin typeface="+mj-lt"/>
              </a:rPr>
              <a:t> open </a:t>
            </a:r>
            <a:r>
              <a:rPr lang="de-DE" sz="2400" dirty="0" err="1" smtClean="0">
                <a:latin typeface="+mj-lt"/>
              </a:rPr>
              <a:t>up</a:t>
            </a:r>
            <a:r>
              <a:rPr lang="de-DE" sz="2400" dirty="0" smtClean="0">
                <a:latin typeface="+mj-lt"/>
              </a:rPr>
              <a:t> a </a:t>
            </a:r>
            <a:r>
              <a:rPr lang="de-DE" sz="2400" dirty="0" err="1" smtClean="0">
                <a:latin typeface="+mj-lt"/>
              </a:rPr>
              <a:t>variety</a:t>
            </a:r>
            <a:r>
              <a:rPr lang="de-DE" sz="2400" dirty="0" smtClean="0">
                <a:latin typeface="+mj-lt"/>
              </a:rPr>
              <a:t> </a:t>
            </a:r>
            <a:r>
              <a:rPr lang="de-DE" sz="2400" dirty="0" err="1" smtClean="0">
                <a:latin typeface="+mj-lt"/>
              </a:rPr>
              <a:t>of</a:t>
            </a:r>
            <a:r>
              <a:rPr lang="de-DE" sz="2400" dirty="0" smtClean="0">
                <a:latin typeface="+mj-lt"/>
              </a:rPr>
              <a:t> </a:t>
            </a:r>
            <a:r>
              <a:rPr lang="de-DE" sz="2400" dirty="0" err="1" smtClean="0">
                <a:latin typeface="+mj-lt"/>
              </a:rPr>
              <a:t>possibilities</a:t>
            </a:r>
            <a:endParaRPr lang="de-DE" sz="2400" dirty="0" smtClean="0">
              <a:latin typeface="+mj-lt"/>
            </a:endParaRPr>
          </a:p>
          <a:p>
            <a:endParaRPr lang="de-DE" sz="2400" dirty="0">
              <a:latin typeface="+mj-lt"/>
            </a:endParaRPr>
          </a:p>
          <a:p>
            <a:r>
              <a:rPr lang="en-US" sz="2400" dirty="0" smtClean="0">
                <a:latin typeface="+mj-lt"/>
              </a:rPr>
              <a:t>System can be </a:t>
            </a:r>
            <a:r>
              <a:rPr lang="en-US" sz="2400" dirty="0" err="1" smtClean="0">
                <a:latin typeface="+mj-lt"/>
              </a:rPr>
              <a:t>optimised</a:t>
            </a:r>
            <a:r>
              <a:rPr lang="en-US" sz="2400" dirty="0" smtClean="0">
                <a:latin typeface="+mj-lt"/>
              </a:rPr>
              <a:t> according to its intended use</a:t>
            </a:r>
          </a:p>
          <a:p>
            <a:endParaRPr lang="en-US" sz="2400" dirty="0" smtClean="0">
              <a:latin typeface="+mj-lt"/>
            </a:endParaRPr>
          </a:p>
          <a:p>
            <a:r>
              <a:rPr lang="en-US" sz="2400" dirty="0" smtClean="0">
                <a:latin typeface="+mj-lt"/>
              </a:rPr>
              <a:t>In order to achieve maximum degree of freedom we suggest to include an optional systematic FEC scheme in 4q</a:t>
            </a:r>
          </a:p>
        </p:txBody>
      </p:sp>
      <p:sp>
        <p:nvSpPr>
          <p:cNvPr id="4" name="Date Placeholder 3"/>
          <p:cNvSpPr>
            <a:spLocks noGrp="1"/>
          </p:cNvSpPr>
          <p:nvPr>
            <p:ph type="dt" sz="half" idx="10"/>
          </p:nvPr>
        </p:nvSpPr>
        <p:spPr/>
        <p:txBody>
          <a:bodyPr/>
          <a:lstStyle/>
          <a:p>
            <a:r>
              <a:rPr lang="en-US" altLang="zh-CN" dirty="0"/>
              <a:t>July 2013</a:t>
            </a:r>
            <a:endParaRPr lang="en-US" dirty="0"/>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9</a:t>
            </a:fld>
            <a:endParaRPr lang="en-US"/>
          </a:p>
        </p:txBody>
      </p:sp>
    </p:spTree>
    <p:extLst>
      <p:ext uri="{BB962C8B-B14F-4D97-AF65-F5344CB8AC3E}">
        <p14:creationId xmlns:p14="http://schemas.microsoft.com/office/powerpoint/2010/main" val="26014280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442</Words>
  <Application>Microsoft Office PowerPoint</Application>
  <PresentationFormat>Bildschirmpräsentation (4:3)</PresentationFormat>
  <Paragraphs>93</Paragraphs>
  <Slides>10</Slides>
  <Notes>1</Notes>
  <HiddenSlides>0</HiddenSlides>
  <MMClips>0</MMClips>
  <ScaleCrop>false</ScaleCrop>
  <HeadingPairs>
    <vt:vector size="4" baseType="variant">
      <vt:variant>
        <vt:lpstr>Design</vt:lpstr>
      </vt:variant>
      <vt:variant>
        <vt:i4>1</vt:i4>
      </vt:variant>
      <vt:variant>
        <vt:lpstr>Folientitel</vt:lpstr>
      </vt:variant>
      <vt:variant>
        <vt:i4>10</vt:i4>
      </vt:variant>
    </vt:vector>
  </HeadingPairs>
  <TitlesOfParts>
    <vt:vector size="11" baseType="lpstr">
      <vt:lpstr>Office Theme</vt:lpstr>
      <vt:lpstr>PowerPoint-Präsentation</vt:lpstr>
      <vt:lpstr>PowerPoint-Präsentation</vt:lpstr>
      <vt:lpstr>Objective</vt:lpstr>
      <vt:lpstr>BER Calculation</vt:lpstr>
      <vt:lpstr>PowerPoint-Präsentation</vt:lpstr>
      <vt:lpstr>Coding Gain</vt:lpstr>
      <vt:lpstr>Benefits (1)</vt:lpstr>
      <vt:lpstr>Benefits (2)</vt:lpstr>
      <vt:lpstr>Conclusion</vt:lpstr>
      <vt:lpstr>References</vt:lpstr>
    </vt:vector>
  </TitlesOfParts>
  <Company>BUPT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Datarates and Power Consumption</dc:title>
  <dc:subject>Channel Models</dc:subject>
  <dc:creator>F.Beer;J. Robert;G. Kilian</dc:creator>
  <cp:keywords>IEEE 802.15.4q</cp:keywords>
  <dc:description>Channel Models for IEEE 802.15.4q</dc:description>
  <cp:lastModifiedBy>beer</cp:lastModifiedBy>
  <cp:revision>485</cp:revision>
  <cp:lastPrinted>1998-02-10T13:28:06Z</cp:lastPrinted>
  <dcterms:created xsi:type="dcterms:W3CDTF">1999-11-08T18:59:45Z</dcterms:created>
  <dcterms:modified xsi:type="dcterms:W3CDTF">2013-07-16T06:05:37Z</dcterms:modified>
  <cp:contentStatus>Draft</cp:contentStatus>
</cp:coreProperties>
</file>