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70" r:id="rId3"/>
    <p:sldId id="272" r:id="rId4"/>
    <p:sldId id="273" r:id="rId5"/>
    <p:sldId id="274" r:id="rId6"/>
    <p:sldId id="278"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932" autoAdjust="0"/>
  </p:normalViewPr>
  <p:slideViewPr>
    <p:cSldViewPr>
      <p:cViewPr>
        <p:scale>
          <a:sx n="74" d="100"/>
          <a:sy n="74" d="100"/>
        </p:scale>
        <p:origin x="-270" y="1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1818" y="-9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30992"/>
            <a:ext cx="275813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smtClean="0"/>
              <a:t>doc.: IEEE 802.15-12-0xxx-00-0thz</a:t>
            </a:r>
            <a:endParaRPr lang="en-US" altLang="ja-JP"/>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sz="1100"/>
            </a:lvl1pPr>
          </a:lstStyle>
          <a:p>
            <a:r>
              <a:rPr lang="en-US" altLang="ja-JP"/>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97858">
              <a:defRPr sz="1100"/>
            </a:lvl1pPr>
          </a:lstStyle>
          <a:p>
            <a:r>
              <a:rPr lang="en-US" altLang="ja-JP"/>
              <a:t>Page </a:t>
            </a:r>
            <a:fld id="{54C6E288-0E76-415F-881E-0A10FDF5DEE4}" type="slidenum">
              <a:rPr lang="en-US" altLang="ja-JP"/>
              <a:pPr/>
              <a:t>‹Nr.›</a:t>
            </a:fld>
            <a:endParaRPr lang="en-US" altLang="ja-JP"/>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3079" name="Rectangle 7"/>
          <p:cNvSpPr>
            <a:spLocks noChangeArrowheads="1"/>
          </p:cNvSpPr>
          <p:nvPr/>
        </p:nvSpPr>
        <p:spPr bwMode="auto">
          <a:xfrm>
            <a:off x="710256" y="9905482"/>
            <a:ext cx="728133"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97858"/>
            <a:r>
              <a:rPr lang="en-US" altLang="ja-JP"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xmlns="" val="14168210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smtClean="0"/>
              <a:t>doc.: IEEE 802.15-12-0xxx-00-0thz</a:t>
            </a:r>
            <a:endParaRPr lang="en-US" altLang="ja-JP"/>
          </a:p>
        </p:txBody>
      </p:sp>
      <p:sp>
        <p:nvSpPr>
          <p:cNvPr id="2051" name="Rectangle 3"/>
          <p:cNvSpPr>
            <a:spLocks noGrp="1" noChangeArrowheads="1"/>
          </p:cNvSpPr>
          <p:nvPr>
            <p:ph type="dt" idx="1"/>
          </p:nvPr>
        </p:nvSpPr>
        <p:spPr bwMode="auto">
          <a:xfrm>
            <a:off x="669623" y="108544"/>
            <a:ext cx="2802013" cy="2345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100125" tIns="49215" rIns="100125" bIns="49215"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a:lvl1pPr>
          </a:lstStyle>
          <a:p>
            <a:r>
              <a:rPr lang="en-US" altLang="ja-JP"/>
              <a:t>Page </a:t>
            </a:r>
            <a:fld id="{B37E8896-000A-4EEB-9D9E-1097B2ADD038}" type="slidenum">
              <a:rPr lang="en-US" altLang="ja-JP"/>
              <a:pPr/>
              <a:t>‹Nr.›</a:t>
            </a:fld>
            <a:endParaRPr lang="en-US" altLang="ja-JP"/>
          </a:p>
        </p:txBody>
      </p:sp>
      <p:sp>
        <p:nvSpPr>
          <p:cNvPr id="2056" name="Rectangle 8"/>
          <p:cNvSpPr>
            <a:spLocks noChangeArrowheads="1"/>
          </p:cNvSpPr>
          <p:nvPr/>
        </p:nvSpPr>
        <p:spPr bwMode="auto">
          <a:xfrm>
            <a:off x="741136" y="9908983"/>
            <a:ext cx="728133"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xmlns="" val="1622564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1</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802.15-12-0xxx-00-0thz</a:t>
            </a:r>
            <a:endParaRPr lang="en-US" altLang="ja-JP"/>
          </a:p>
        </p:txBody>
      </p:sp>
    </p:spTree>
    <p:extLst>
      <p:ext uri="{BB962C8B-B14F-4D97-AF65-F5344CB8AC3E}">
        <p14:creationId xmlns:p14="http://schemas.microsoft.com/office/powerpoint/2010/main" xmlns="" val="64024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2</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802.15-12-0xxx-00-0thz</a:t>
            </a:r>
            <a:endParaRPr lang="en-US" altLang="ja-JP"/>
          </a:p>
        </p:txBody>
      </p:sp>
    </p:spTree>
    <p:extLst>
      <p:ext uri="{BB962C8B-B14F-4D97-AF65-F5344CB8AC3E}">
        <p14:creationId xmlns:p14="http://schemas.microsoft.com/office/powerpoint/2010/main" xmlns="" val="3125778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sz="quarter" idx="1"/>
          </p:nvPr>
        </p:nvSpPr>
        <p:spPr>
          <a:extLst>
            <a:ext uri="{FAA26D3D-D897-4be2-8F04-BA451C77F1D7}">
              <ma14:placeholderFlag xmlns:ma14="http://schemas.microsoft.com/office/mac/drawingml/2011/main" xmlns="" val="1"/>
            </a:ext>
          </a:extLst>
        </p:spPr>
        <p:txBody>
          <a:bodyPr/>
          <a:lstStyle/>
          <a:p>
            <a:pPr>
              <a:defRPr/>
            </a:pPr>
            <a:r>
              <a:rPr lang="en-US"/>
              <a:t>&lt;month year&gt;</a:t>
            </a:r>
          </a:p>
        </p:txBody>
      </p:sp>
      <p:sp>
        <p:nvSpPr>
          <p:cNvPr id="6" name="Rectangle 6"/>
          <p:cNvSpPr>
            <a:spLocks noGrp="1" noChangeArrowheads="1"/>
          </p:cNvSpPr>
          <p:nvPr>
            <p:ph type="ftr" sz="quarter" idx="4"/>
          </p:nvPr>
        </p:nvSpPr>
        <p:spPr>
          <a:extLst>
            <a:ext uri="{FAA26D3D-D897-4be2-8F04-BA451C77F1D7}">
              <ma14:placeholderFlag xmlns:ma14="http://schemas.microsoft.com/office/mac/drawingml/2011/main" xmlns="" val="1"/>
            </a:ext>
          </a:extLst>
        </p:spPr>
        <p:txBody>
          <a:bodyPr/>
          <a:lstStyle/>
          <a:p>
            <a:pPr lvl="4">
              <a:defRPr/>
            </a:pPr>
            <a:r>
              <a:rPr lang="en-US"/>
              <a:t>&lt;author&gt;, &lt;company&gt;</a:t>
            </a:r>
          </a:p>
        </p:txBody>
      </p:sp>
      <p:sp>
        <p:nvSpPr>
          <p:cNvPr id="7" name="Rectangle 7"/>
          <p:cNvSpPr>
            <a:spLocks noGrp="1" noChangeArrowheads="1"/>
          </p:cNvSpPr>
          <p:nvPr>
            <p:ph type="sldNum" sz="quarter" idx="5"/>
          </p:nvPr>
        </p:nvSpPr>
        <p:spPr>
          <a:xfrm>
            <a:off x="3003550" y="9908983"/>
            <a:ext cx="820776" cy="200055"/>
          </a:xfrm>
          <a:extLst>
            <a:ext uri="{FAA26D3D-D897-4be2-8F04-BA451C77F1D7}">
              <ma14:placeholderFlag xmlns:ma14="http://schemas.microsoft.com/office/mac/drawingml/2011/main" xmlns="" val="1"/>
            </a:ext>
          </a:extLst>
        </p:spPr>
        <p:txBody>
          <a:bodyPr/>
          <a:lstStyle>
            <a:lvl1pPr defTabSz="997858">
              <a:defRPr sz="1300">
                <a:solidFill>
                  <a:schemeClr val="tx1"/>
                </a:solidFill>
                <a:latin typeface="Times New Roman" pitchFamily="18" charset="0"/>
                <a:ea typeface="ＭＳ Ｐゴシック" pitchFamily="50" charset="-128"/>
              </a:defRPr>
            </a:lvl1pPr>
            <a:lvl2pPr marL="794214" indent="-305467" defTabSz="997858">
              <a:defRPr sz="1300">
                <a:solidFill>
                  <a:schemeClr val="tx1"/>
                </a:solidFill>
                <a:latin typeface="Times New Roman" pitchFamily="18" charset="0"/>
                <a:ea typeface="ＭＳ Ｐゴシック" pitchFamily="50" charset="-128"/>
              </a:defRPr>
            </a:lvl2pPr>
            <a:lvl3pPr marL="1221867" indent="-244373" defTabSz="997858">
              <a:defRPr sz="1300">
                <a:solidFill>
                  <a:schemeClr val="tx1"/>
                </a:solidFill>
                <a:latin typeface="Times New Roman" pitchFamily="18" charset="0"/>
                <a:ea typeface="ＭＳ Ｐゴシック" pitchFamily="50" charset="-128"/>
              </a:defRPr>
            </a:lvl3pPr>
            <a:lvl4pPr marL="1710614" indent="-244373" defTabSz="997858">
              <a:defRPr sz="1300">
                <a:solidFill>
                  <a:schemeClr val="tx1"/>
                </a:solidFill>
                <a:latin typeface="Times New Roman" pitchFamily="18" charset="0"/>
                <a:ea typeface="ＭＳ Ｐゴシック" pitchFamily="50" charset="-128"/>
              </a:defRPr>
            </a:lvl4pPr>
            <a:lvl5pPr marL="2199361" indent="-244373" defTabSz="997858">
              <a:defRPr sz="1300">
                <a:solidFill>
                  <a:schemeClr val="tx1"/>
                </a:solidFill>
                <a:latin typeface="Times New Roman" pitchFamily="18" charset="0"/>
                <a:ea typeface="ＭＳ Ｐゴシック" pitchFamily="50" charset="-128"/>
              </a:defRPr>
            </a:lvl5pPr>
            <a:lvl6pPr marL="2688107"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6pPr>
            <a:lvl7pPr marL="3176854"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7pPr>
            <a:lvl8pPr marL="3665601"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8pPr>
            <a:lvl9pPr marL="4154348"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9pPr>
          </a:lstStyle>
          <a:p>
            <a:r>
              <a:rPr lang="en-US" altLang="ja-JP"/>
              <a:t>Page </a:t>
            </a:r>
            <a:fld id="{6B39091F-7913-4570-9D29-2D6E883634E3}"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000125" y="773113"/>
            <a:ext cx="5099050" cy="3825875"/>
          </a:xfrm>
          <a:ln/>
          <a:extLst>
            <a:ext uri="{FAA26D3D-D897-4be2-8F04-BA451C77F1D7}">
              <ma14:placeholderFlag xmlns:ma14="http://schemas.microsoft.com/office/mac/drawingml/2011/main" xmlns="" val="1"/>
            </a:ext>
          </a:extLst>
        </p:spPr>
      </p:sp>
      <p:sp>
        <p:nvSpPr>
          <p:cNvPr id="24579" name="Rectangle 3"/>
          <p:cNvSpPr>
            <a:spLocks noGrp="1" noChangeArrowheads="1"/>
          </p:cNvSpPr>
          <p:nvPr>
            <p:ph type="body" idx="1"/>
          </p:nvPr>
        </p:nvSpPr>
        <p:spPr/>
        <p:txBody>
          <a:bodyPr/>
          <a:lstStyle/>
          <a:p>
            <a:endParaRPr lang="ja-JP" altLang="ja-JP" smtClean="0">
              <a:latin typeface="Times New Roman" pitchFamily="18" charset="0"/>
              <a:ea typeface="ＭＳ Ｐゴシック" pitchFamily="50" charset="-128"/>
            </a:endParaRPr>
          </a:p>
        </p:txBody>
      </p:sp>
      <p:sp>
        <p:nvSpPr>
          <p:cNvPr id="2" name="ヘッダー プレースホルダー 1"/>
          <p:cNvSpPr>
            <a:spLocks noGrp="1"/>
          </p:cNvSpPr>
          <p:nvPr>
            <p:ph type="hdr" sz="quarter" idx="10"/>
          </p:nvPr>
        </p:nvSpPr>
        <p:spPr/>
        <p:txBody>
          <a:bodyPr/>
          <a:lstStyle/>
          <a:p>
            <a:r>
              <a:rPr lang="en-US" altLang="ja-JP" smtClean="0"/>
              <a:t>doc.: IEEE 802.15-12-0xxx-00-0thz</a:t>
            </a:r>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sz="quarter" idx="1"/>
          </p:nvPr>
        </p:nvSpPr>
        <p:spPr>
          <a:extLst>
            <a:ext uri="{FAA26D3D-D897-4be2-8F04-BA451C77F1D7}">
              <ma14:placeholderFlag xmlns:ma14="http://schemas.microsoft.com/office/mac/drawingml/2011/main" xmlns="" val="1"/>
            </a:ext>
          </a:extLst>
        </p:spPr>
        <p:txBody>
          <a:bodyPr/>
          <a:lstStyle/>
          <a:p>
            <a:pPr>
              <a:defRPr/>
            </a:pPr>
            <a:r>
              <a:rPr lang="en-US"/>
              <a:t>&lt;month year&gt;</a:t>
            </a:r>
          </a:p>
        </p:txBody>
      </p:sp>
      <p:sp>
        <p:nvSpPr>
          <p:cNvPr id="6" name="Rectangle 6"/>
          <p:cNvSpPr>
            <a:spLocks noGrp="1" noChangeArrowheads="1"/>
          </p:cNvSpPr>
          <p:nvPr>
            <p:ph type="ftr" sz="quarter" idx="4"/>
          </p:nvPr>
        </p:nvSpPr>
        <p:spPr>
          <a:extLst>
            <a:ext uri="{FAA26D3D-D897-4be2-8F04-BA451C77F1D7}">
              <ma14:placeholderFlag xmlns:ma14="http://schemas.microsoft.com/office/mac/drawingml/2011/main" xmlns="" val="1"/>
            </a:ext>
          </a:extLst>
        </p:spPr>
        <p:txBody>
          <a:bodyPr/>
          <a:lstStyle/>
          <a:p>
            <a:pPr lvl="4">
              <a:defRPr/>
            </a:pPr>
            <a:r>
              <a:rPr lang="en-US"/>
              <a:t>&lt;author&gt;, &lt;company&gt;</a:t>
            </a:r>
          </a:p>
        </p:txBody>
      </p:sp>
      <p:sp>
        <p:nvSpPr>
          <p:cNvPr id="7" name="Rectangle 7"/>
          <p:cNvSpPr>
            <a:spLocks noGrp="1" noChangeArrowheads="1"/>
          </p:cNvSpPr>
          <p:nvPr>
            <p:ph type="sldNum" sz="quarter" idx="5"/>
          </p:nvPr>
        </p:nvSpPr>
        <p:spPr>
          <a:xfrm>
            <a:off x="3003550" y="9908983"/>
            <a:ext cx="820776" cy="200055"/>
          </a:xfrm>
          <a:extLst>
            <a:ext uri="{FAA26D3D-D897-4be2-8F04-BA451C77F1D7}">
              <ma14:placeholderFlag xmlns:ma14="http://schemas.microsoft.com/office/mac/drawingml/2011/main" xmlns="" val="1"/>
            </a:ext>
          </a:extLst>
        </p:spPr>
        <p:txBody>
          <a:bodyPr/>
          <a:lstStyle>
            <a:lvl1pPr defTabSz="997858">
              <a:defRPr sz="1300">
                <a:solidFill>
                  <a:schemeClr val="tx1"/>
                </a:solidFill>
                <a:latin typeface="Times New Roman" pitchFamily="18" charset="0"/>
                <a:ea typeface="ＭＳ Ｐゴシック" pitchFamily="50" charset="-128"/>
              </a:defRPr>
            </a:lvl1pPr>
            <a:lvl2pPr marL="794214" indent="-305467" defTabSz="997858">
              <a:defRPr sz="1300">
                <a:solidFill>
                  <a:schemeClr val="tx1"/>
                </a:solidFill>
                <a:latin typeface="Times New Roman" pitchFamily="18" charset="0"/>
                <a:ea typeface="ＭＳ Ｐゴシック" pitchFamily="50" charset="-128"/>
              </a:defRPr>
            </a:lvl2pPr>
            <a:lvl3pPr marL="1221867" indent="-244373" defTabSz="997858">
              <a:defRPr sz="1300">
                <a:solidFill>
                  <a:schemeClr val="tx1"/>
                </a:solidFill>
                <a:latin typeface="Times New Roman" pitchFamily="18" charset="0"/>
                <a:ea typeface="ＭＳ Ｐゴシック" pitchFamily="50" charset="-128"/>
              </a:defRPr>
            </a:lvl3pPr>
            <a:lvl4pPr marL="1710614" indent="-244373" defTabSz="997858">
              <a:defRPr sz="1300">
                <a:solidFill>
                  <a:schemeClr val="tx1"/>
                </a:solidFill>
                <a:latin typeface="Times New Roman" pitchFamily="18" charset="0"/>
                <a:ea typeface="ＭＳ Ｐゴシック" pitchFamily="50" charset="-128"/>
              </a:defRPr>
            </a:lvl4pPr>
            <a:lvl5pPr marL="2199361" indent="-244373" defTabSz="997858">
              <a:defRPr sz="1300">
                <a:solidFill>
                  <a:schemeClr val="tx1"/>
                </a:solidFill>
                <a:latin typeface="Times New Roman" pitchFamily="18" charset="0"/>
                <a:ea typeface="ＭＳ Ｐゴシック" pitchFamily="50" charset="-128"/>
              </a:defRPr>
            </a:lvl5pPr>
            <a:lvl6pPr marL="2688107"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6pPr>
            <a:lvl7pPr marL="3176854"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7pPr>
            <a:lvl8pPr marL="3665601"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8pPr>
            <a:lvl9pPr marL="4154348"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9pPr>
          </a:lstStyle>
          <a:p>
            <a:r>
              <a:rPr lang="en-US" altLang="ja-JP"/>
              <a:t>Page </a:t>
            </a:r>
            <a:fld id="{6B39091F-7913-4570-9D29-2D6E883634E3}"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000125" y="773113"/>
            <a:ext cx="5099050" cy="3825875"/>
          </a:xfrm>
          <a:ln/>
          <a:extLst>
            <a:ext uri="{FAA26D3D-D897-4be2-8F04-BA451C77F1D7}">
              <ma14:placeholderFlag xmlns:ma14="http://schemas.microsoft.com/office/mac/drawingml/2011/main" xmlns="" val="1"/>
            </a:ext>
          </a:extLst>
        </p:spPr>
      </p:sp>
      <p:sp>
        <p:nvSpPr>
          <p:cNvPr id="24579" name="Rectangle 3"/>
          <p:cNvSpPr>
            <a:spLocks noGrp="1" noChangeArrowheads="1"/>
          </p:cNvSpPr>
          <p:nvPr>
            <p:ph type="body" idx="1"/>
          </p:nvPr>
        </p:nvSpPr>
        <p:spPr/>
        <p:txBody>
          <a:bodyPr/>
          <a:lstStyle/>
          <a:p>
            <a:endParaRPr lang="ja-JP" altLang="ja-JP" smtClean="0">
              <a:latin typeface="Times New Roman" pitchFamily="18" charset="0"/>
              <a:ea typeface="ＭＳ Ｐゴシック" pitchFamily="50" charset="-128"/>
            </a:endParaRPr>
          </a:p>
        </p:txBody>
      </p:sp>
      <p:sp>
        <p:nvSpPr>
          <p:cNvPr id="2" name="ヘッダー プレースホルダー 1"/>
          <p:cNvSpPr>
            <a:spLocks noGrp="1"/>
          </p:cNvSpPr>
          <p:nvPr>
            <p:ph type="hdr" sz="quarter" idx="10"/>
          </p:nvPr>
        </p:nvSpPr>
        <p:spPr/>
        <p:txBody>
          <a:bodyPr/>
          <a:lstStyle/>
          <a:p>
            <a:r>
              <a:rPr lang="en-US" altLang="ja-JP" smtClean="0"/>
              <a:t>doc.: IEEE 802.15-12-0xxx-00-0thz</a:t>
            </a:r>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sz="quarter" idx="1"/>
          </p:nvPr>
        </p:nvSpPr>
        <p:spPr>
          <a:extLst>
            <a:ext uri="{FAA26D3D-D897-4be2-8F04-BA451C77F1D7}">
              <ma14:placeholderFlag xmlns:ma14="http://schemas.microsoft.com/office/mac/drawingml/2011/main" xmlns="" val="1"/>
            </a:ext>
          </a:extLst>
        </p:spPr>
        <p:txBody>
          <a:bodyPr/>
          <a:lstStyle/>
          <a:p>
            <a:pPr>
              <a:defRPr/>
            </a:pPr>
            <a:r>
              <a:rPr lang="en-US"/>
              <a:t>&lt;month year&gt;</a:t>
            </a:r>
          </a:p>
        </p:txBody>
      </p:sp>
      <p:sp>
        <p:nvSpPr>
          <p:cNvPr id="6" name="Rectangle 6"/>
          <p:cNvSpPr>
            <a:spLocks noGrp="1" noChangeArrowheads="1"/>
          </p:cNvSpPr>
          <p:nvPr>
            <p:ph type="ftr" sz="quarter" idx="4"/>
          </p:nvPr>
        </p:nvSpPr>
        <p:spPr>
          <a:extLst>
            <a:ext uri="{FAA26D3D-D897-4be2-8F04-BA451C77F1D7}">
              <ma14:placeholderFlag xmlns:ma14="http://schemas.microsoft.com/office/mac/drawingml/2011/main" xmlns="" val="1"/>
            </a:ext>
          </a:extLst>
        </p:spPr>
        <p:txBody>
          <a:bodyPr/>
          <a:lstStyle/>
          <a:p>
            <a:pPr lvl="4">
              <a:defRPr/>
            </a:pPr>
            <a:r>
              <a:rPr lang="en-US"/>
              <a:t>&lt;author&gt;, &lt;company&gt;</a:t>
            </a:r>
          </a:p>
        </p:txBody>
      </p:sp>
      <p:sp>
        <p:nvSpPr>
          <p:cNvPr id="7" name="Rectangle 7"/>
          <p:cNvSpPr>
            <a:spLocks noGrp="1" noChangeArrowheads="1"/>
          </p:cNvSpPr>
          <p:nvPr>
            <p:ph type="sldNum" sz="quarter" idx="5"/>
          </p:nvPr>
        </p:nvSpPr>
        <p:spPr>
          <a:xfrm>
            <a:off x="3003550" y="9908983"/>
            <a:ext cx="820776" cy="200055"/>
          </a:xfrm>
          <a:extLst>
            <a:ext uri="{FAA26D3D-D897-4be2-8F04-BA451C77F1D7}">
              <ma14:placeholderFlag xmlns:ma14="http://schemas.microsoft.com/office/mac/drawingml/2011/main" xmlns="" val="1"/>
            </a:ext>
          </a:extLst>
        </p:spPr>
        <p:txBody>
          <a:bodyPr/>
          <a:lstStyle>
            <a:lvl1pPr defTabSz="997858">
              <a:defRPr sz="1300">
                <a:solidFill>
                  <a:schemeClr val="tx1"/>
                </a:solidFill>
                <a:latin typeface="Times New Roman" pitchFamily="18" charset="0"/>
                <a:ea typeface="ＭＳ Ｐゴシック" pitchFamily="50" charset="-128"/>
              </a:defRPr>
            </a:lvl1pPr>
            <a:lvl2pPr marL="794214" indent="-305467" defTabSz="997858">
              <a:defRPr sz="1300">
                <a:solidFill>
                  <a:schemeClr val="tx1"/>
                </a:solidFill>
                <a:latin typeface="Times New Roman" pitchFamily="18" charset="0"/>
                <a:ea typeface="ＭＳ Ｐゴシック" pitchFamily="50" charset="-128"/>
              </a:defRPr>
            </a:lvl2pPr>
            <a:lvl3pPr marL="1221867" indent="-244373" defTabSz="997858">
              <a:defRPr sz="1300">
                <a:solidFill>
                  <a:schemeClr val="tx1"/>
                </a:solidFill>
                <a:latin typeface="Times New Roman" pitchFamily="18" charset="0"/>
                <a:ea typeface="ＭＳ Ｐゴシック" pitchFamily="50" charset="-128"/>
              </a:defRPr>
            </a:lvl3pPr>
            <a:lvl4pPr marL="1710614" indent="-244373" defTabSz="997858">
              <a:defRPr sz="1300">
                <a:solidFill>
                  <a:schemeClr val="tx1"/>
                </a:solidFill>
                <a:latin typeface="Times New Roman" pitchFamily="18" charset="0"/>
                <a:ea typeface="ＭＳ Ｐゴシック" pitchFamily="50" charset="-128"/>
              </a:defRPr>
            </a:lvl4pPr>
            <a:lvl5pPr marL="2199361" indent="-244373" defTabSz="997858">
              <a:defRPr sz="1300">
                <a:solidFill>
                  <a:schemeClr val="tx1"/>
                </a:solidFill>
                <a:latin typeface="Times New Roman" pitchFamily="18" charset="0"/>
                <a:ea typeface="ＭＳ Ｐゴシック" pitchFamily="50" charset="-128"/>
              </a:defRPr>
            </a:lvl5pPr>
            <a:lvl6pPr marL="2688107"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6pPr>
            <a:lvl7pPr marL="3176854"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7pPr>
            <a:lvl8pPr marL="3665601"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8pPr>
            <a:lvl9pPr marL="4154348"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9pPr>
          </a:lstStyle>
          <a:p>
            <a:r>
              <a:rPr lang="en-US" altLang="ja-JP"/>
              <a:t>Page </a:t>
            </a:r>
            <a:fld id="{6B39091F-7913-4570-9D29-2D6E883634E3}"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000125" y="773113"/>
            <a:ext cx="5099050" cy="3825875"/>
          </a:xfrm>
          <a:ln/>
          <a:extLst>
            <a:ext uri="{FAA26D3D-D897-4be2-8F04-BA451C77F1D7}">
              <ma14:placeholderFlag xmlns:ma14="http://schemas.microsoft.com/office/mac/drawingml/2011/main" xmlns="" val="1"/>
            </a:ext>
          </a:extLst>
        </p:spPr>
      </p:sp>
      <p:sp>
        <p:nvSpPr>
          <p:cNvPr id="24579" name="Rectangle 3"/>
          <p:cNvSpPr>
            <a:spLocks noGrp="1" noChangeArrowheads="1"/>
          </p:cNvSpPr>
          <p:nvPr>
            <p:ph type="body" idx="1"/>
          </p:nvPr>
        </p:nvSpPr>
        <p:spPr/>
        <p:txBody>
          <a:bodyPr/>
          <a:lstStyle/>
          <a:p>
            <a:endParaRPr lang="ja-JP" altLang="ja-JP" smtClean="0">
              <a:latin typeface="Times New Roman" pitchFamily="18" charset="0"/>
              <a:ea typeface="ＭＳ Ｐゴシック" pitchFamily="50" charset="-128"/>
            </a:endParaRPr>
          </a:p>
        </p:txBody>
      </p:sp>
      <p:sp>
        <p:nvSpPr>
          <p:cNvPr id="2" name="ヘッダー プレースホルダー 1"/>
          <p:cNvSpPr>
            <a:spLocks noGrp="1"/>
          </p:cNvSpPr>
          <p:nvPr>
            <p:ph type="hdr" sz="quarter" idx="10"/>
          </p:nvPr>
        </p:nvSpPr>
        <p:spPr/>
        <p:txBody>
          <a:bodyPr/>
          <a:lstStyle/>
          <a:p>
            <a:r>
              <a:rPr lang="en-US" altLang="ja-JP" smtClean="0"/>
              <a:t>doc.: IEEE 802.15-12-0xxx-00-0thz</a:t>
            </a:r>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sz="quarter" idx="1"/>
          </p:nvPr>
        </p:nvSpPr>
        <p:spPr>
          <a:extLst>
            <a:ext uri="{FAA26D3D-D897-4be2-8F04-BA451C77F1D7}">
              <ma14:placeholderFlag xmlns:ma14="http://schemas.microsoft.com/office/mac/drawingml/2011/main" xmlns="" val="1"/>
            </a:ext>
          </a:extLst>
        </p:spPr>
        <p:txBody>
          <a:bodyPr/>
          <a:lstStyle/>
          <a:p>
            <a:pPr>
              <a:defRPr/>
            </a:pPr>
            <a:r>
              <a:rPr lang="en-US"/>
              <a:t>&lt;month year&gt;</a:t>
            </a:r>
          </a:p>
        </p:txBody>
      </p:sp>
      <p:sp>
        <p:nvSpPr>
          <p:cNvPr id="6" name="Rectangle 6"/>
          <p:cNvSpPr>
            <a:spLocks noGrp="1" noChangeArrowheads="1"/>
          </p:cNvSpPr>
          <p:nvPr>
            <p:ph type="ftr" sz="quarter" idx="4"/>
          </p:nvPr>
        </p:nvSpPr>
        <p:spPr>
          <a:extLst>
            <a:ext uri="{FAA26D3D-D897-4be2-8F04-BA451C77F1D7}">
              <ma14:placeholderFlag xmlns:ma14="http://schemas.microsoft.com/office/mac/drawingml/2011/main" xmlns="" val="1"/>
            </a:ext>
          </a:extLst>
        </p:spPr>
        <p:txBody>
          <a:bodyPr/>
          <a:lstStyle/>
          <a:p>
            <a:pPr lvl="4">
              <a:defRPr/>
            </a:pPr>
            <a:r>
              <a:rPr lang="en-US"/>
              <a:t>&lt;author&gt;, &lt;company&gt;</a:t>
            </a:r>
          </a:p>
        </p:txBody>
      </p:sp>
      <p:sp>
        <p:nvSpPr>
          <p:cNvPr id="7" name="Rectangle 7"/>
          <p:cNvSpPr>
            <a:spLocks noGrp="1" noChangeArrowheads="1"/>
          </p:cNvSpPr>
          <p:nvPr>
            <p:ph type="sldNum" sz="quarter" idx="5"/>
          </p:nvPr>
        </p:nvSpPr>
        <p:spPr>
          <a:xfrm>
            <a:off x="3003550" y="9908983"/>
            <a:ext cx="820776" cy="200055"/>
          </a:xfrm>
          <a:extLst>
            <a:ext uri="{FAA26D3D-D897-4be2-8F04-BA451C77F1D7}">
              <ma14:placeholderFlag xmlns:ma14="http://schemas.microsoft.com/office/mac/drawingml/2011/main" xmlns="" val="1"/>
            </a:ext>
          </a:extLst>
        </p:spPr>
        <p:txBody>
          <a:bodyPr/>
          <a:lstStyle>
            <a:lvl1pPr defTabSz="997858">
              <a:defRPr sz="1300">
                <a:solidFill>
                  <a:schemeClr val="tx1"/>
                </a:solidFill>
                <a:latin typeface="Times New Roman" pitchFamily="18" charset="0"/>
                <a:ea typeface="ＭＳ Ｐゴシック" pitchFamily="50" charset="-128"/>
              </a:defRPr>
            </a:lvl1pPr>
            <a:lvl2pPr marL="794214" indent="-305467" defTabSz="997858">
              <a:defRPr sz="1300">
                <a:solidFill>
                  <a:schemeClr val="tx1"/>
                </a:solidFill>
                <a:latin typeface="Times New Roman" pitchFamily="18" charset="0"/>
                <a:ea typeface="ＭＳ Ｐゴシック" pitchFamily="50" charset="-128"/>
              </a:defRPr>
            </a:lvl2pPr>
            <a:lvl3pPr marL="1221867" indent="-244373" defTabSz="997858">
              <a:defRPr sz="1300">
                <a:solidFill>
                  <a:schemeClr val="tx1"/>
                </a:solidFill>
                <a:latin typeface="Times New Roman" pitchFamily="18" charset="0"/>
                <a:ea typeface="ＭＳ Ｐゴシック" pitchFamily="50" charset="-128"/>
              </a:defRPr>
            </a:lvl3pPr>
            <a:lvl4pPr marL="1710614" indent="-244373" defTabSz="997858">
              <a:defRPr sz="1300">
                <a:solidFill>
                  <a:schemeClr val="tx1"/>
                </a:solidFill>
                <a:latin typeface="Times New Roman" pitchFamily="18" charset="0"/>
                <a:ea typeface="ＭＳ Ｐゴシック" pitchFamily="50" charset="-128"/>
              </a:defRPr>
            </a:lvl4pPr>
            <a:lvl5pPr marL="2199361" indent="-244373" defTabSz="997858">
              <a:defRPr sz="1300">
                <a:solidFill>
                  <a:schemeClr val="tx1"/>
                </a:solidFill>
                <a:latin typeface="Times New Roman" pitchFamily="18" charset="0"/>
                <a:ea typeface="ＭＳ Ｐゴシック" pitchFamily="50" charset="-128"/>
              </a:defRPr>
            </a:lvl5pPr>
            <a:lvl6pPr marL="2688107"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6pPr>
            <a:lvl7pPr marL="3176854"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7pPr>
            <a:lvl8pPr marL="3665601"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8pPr>
            <a:lvl9pPr marL="4154348" indent="-244373" defTabSz="997858" eaLnBrk="0" fontAlgn="base" hangingPunct="0">
              <a:spcBef>
                <a:spcPct val="0"/>
              </a:spcBef>
              <a:spcAft>
                <a:spcPct val="0"/>
              </a:spcAft>
              <a:defRPr sz="1300">
                <a:solidFill>
                  <a:schemeClr val="tx1"/>
                </a:solidFill>
                <a:latin typeface="Times New Roman" pitchFamily="18" charset="0"/>
                <a:ea typeface="ＭＳ Ｐゴシック" pitchFamily="50" charset="-128"/>
              </a:defRPr>
            </a:lvl9pPr>
          </a:lstStyle>
          <a:p>
            <a:r>
              <a:rPr lang="en-US" altLang="ja-JP"/>
              <a:t>Page </a:t>
            </a:r>
            <a:fld id="{6B39091F-7913-4570-9D29-2D6E883634E3}" type="slidenum">
              <a:rPr lang="en-US" altLang="ja-JP"/>
              <a:pPr/>
              <a:t>6</a:t>
            </a:fld>
            <a:endParaRPr lang="en-US" altLang="ja-JP"/>
          </a:p>
        </p:txBody>
      </p:sp>
      <p:sp>
        <p:nvSpPr>
          <p:cNvPr id="24578" name="Rectangle 2"/>
          <p:cNvSpPr>
            <a:spLocks noGrp="1" noRot="1" noChangeAspect="1" noChangeArrowheads="1" noTextEdit="1"/>
          </p:cNvSpPr>
          <p:nvPr>
            <p:ph type="sldImg"/>
          </p:nvPr>
        </p:nvSpPr>
        <p:spPr>
          <a:xfrm>
            <a:off x="1000125" y="773113"/>
            <a:ext cx="5099050" cy="3825875"/>
          </a:xfrm>
          <a:ln/>
          <a:extLst>
            <a:ext uri="{FAA26D3D-D897-4be2-8F04-BA451C77F1D7}">
              <ma14:placeholderFlag xmlns:ma14="http://schemas.microsoft.com/office/mac/drawingml/2011/main" xmlns="" val="1"/>
            </a:ext>
          </a:extLst>
        </p:spPr>
      </p:sp>
      <p:sp>
        <p:nvSpPr>
          <p:cNvPr id="24579" name="Rectangle 3"/>
          <p:cNvSpPr>
            <a:spLocks noGrp="1" noChangeArrowheads="1"/>
          </p:cNvSpPr>
          <p:nvPr>
            <p:ph type="body" idx="1"/>
          </p:nvPr>
        </p:nvSpPr>
        <p:spPr/>
        <p:txBody>
          <a:bodyPr/>
          <a:lstStyle/>
          <a:p>
            <a:endParaRPr lang="ja-JP" altLang="ja-JP" smtClean="0">
              <a:latin typeface="Times New Roman" pitchFamily="18" charset="0"/>
              <a:ea typeface="ＭＳ Ｐゴシック" pitchFamily="50" charset="-128"/>
            </a:endParaRPr>
          </a:p>
        </p:txBody>
      </p:sp>
      <p:sp>
        <p:nvSpPr>
          <p:cNvPr id="2" name="ヘッダー プレースホルダー 1"/>
          <p:cNvSpPr>
            <a:spLocks noGrp="1"/>
          </p:cNvSpPr>
          <p:nvPr>
            <p:ph type="hdr" sz="quarter" idx="10"/>
          </p:nvPr>
        </p:nvSpPr>
        <p:spPr/>
        <p:txBody>
          <a:bodyPr/>
          <a:lstStyle/>
          <a:p>
            <a:r>
              <a:rPr lang="en-US" altLang="ja-JP" smtClean="0"/>
              <a:t>doc.: IEEE 802.15-12-0xxx-00-0thz</a:t>
            </a:r>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1C014BA-BEAF-4B8B-ACF5-0A1FADC3D0C2}" type="slidenum">
              <a:rPr lang="en-US" altLang="ja-JP"/>
              <a:pPr/>
              <a:t>‹Nr.›</a:t>
            </a:fld>
            <a:endParaRPr lang="en-US" altLang="ja-JP"/>
          </a:p>
        </p:txBody>
      </p:sp>
    </p:spTree>
    <p:extLst>
      <p:ext uri="{BB962C8B-B14F-4D97-AF65-F5344CB8AC3E}">
        <p14:creationId xmlns:p14="http://schemas.microsoft.com/office/powerpoint/2010/main" xmlns="" val="1986583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21F2650-1B28-46E7-9EDF-CFDD3FE0E73A}" type="slidenum">
              <a:rPr lang="en-US" altLang="ja-JP"/>
              <a:pPr/>
              <a:t>‹Nr.›</a:t>
            </a:fld>
            <a:endParaRPr lang="en-US" altLang="ja-JP"/>
          </a:p>
        </p:txBody>
      </p:sp>
    </p:spTree>
    <p:extLst>
      <p:ext uri="{BB962C8B-B14F-4D97-AF65-F5344CB8AC3E}">
        <p14:creationId xmlns:p14="http://schemas.microsoft.com/office/powerpoint/2010/main" xmlns="" val="15273916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D2522DC-E150-4685-8DFD-5C7B049714EB}" type="slidenum">
              <a:rPr lang="en-US" altLang="ja-JP"/>
              <a:pPr/>
              <a:t>‹Nr.›</a:t>
            </a:fld>
            <a:endParaRPr lang="en-US" altLang="ja-JP"/>
          </a:p>
        </p:txBody>
      </p:sp>
    </p:spTree>
    <p:extLst>
      <p:ext uri="{BB962C8B-B14F-4D97-AF65-F5344CB8AC3E}">
        <p14:creationId xmlns:p14="http://schemas.microsoft.com/office/powerpoint/2010/main" xmlns="" val="16842480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lang="en-US" altLang="ja-JP" smtClean="0"/>
              <a:t>July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Akifumi Kasamatsu, NICT</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D80830CC-ADC9-40F5-A428-BA02D4CE6A86}" type="slidenum">
              <a:rPr lang="en-US" altLang="ja-JP" smtClean="0"/>
              <a:pPr/>
              <a:t>‹Nr.›</a:t>
            </a:fld>
            <a:endParaRPr lang="en-US" altLang="ja-JP"/>
          </a:p>
        </p:txBody>
      </p:sp>
    </p:spTree>
    <p:extLst>
      <p:ext uri="{BB962C8B-B14F-4D97-AF65-F5344CB8AC3E}">
        <p14:creationId xmlns:p14="http://schemas.microsoft.com/office/powerpoint/2010/main" xmlns="" val="381420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2CBD843-DC67-4AE4-BFF0-66A63764CC7B}" type="slidenum">
              <a:rPr lang="en-US" altLang="ja-JP"/>
              <a:pPr/>
              <a:t>‹Nr.›</a:t>
            </a:fld>
            <a:endParaRPr lang="en-US" altLang="ja-JP"/>
          </a:p>
        </p:txBody>
      </p:sp>
    </p:spTree>
    <p:extLst>
      <p:ext uri="{BB962C8B-B14F-4D97-AF65-F5344CB8AC3E}">
        <p14:creationId xmlns:p14="http://schemas.microsoft.com/office/powerpoint/2010/main" xmlns="" val="151899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ADB8AA7-051A-4618-A4A2-AD476F92A31C}" type="slidenum">
              <a:rPr lang="en-US" altLang="ja-JP"/>
              <a:pPr/>
              <a:t>‹Nr.›</a:t>
            </a:fld>
            <a:endParaRPr lang="en-US" altLang="ja-JP"/>
          </a:p>
        </p:txBody>
      </p:sp>
    </p:spTree>
    <p:extLst>
      <p:ext uri="{BB962C8B-B14F-4D97-AF65-F5344CB8AC3E}">
        <p14:creationId xmlns:p14="http://schemas.microsoft.com/office/powerpoint/2010/main" xmlns="" val="2004652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2E7A364-905D-45EA-AC27-33900225F5B3}" type="slidenum">
              <a:rPr lang="en-US" altLang="ja-JP"/>
              <a:pPr/>
              <a:t>‹Nr.›</a:t>
            </a:fld>
            <a:endParaRPr lang="en-US" altLang="ja-JP"/>
          </a:p>
        </p:txBody>
      </p:sp>
    </p:spTree>
    <p:extLst>
      <p:ext uri="{BB962C8B-B14F-4D97-AF65-F5344CB8AC3E}">
        <p14:creationId xmlns:p14="http://schemas.microsoft.com/office/powerpoint/2010/main" xmlns="" val="1074740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July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DFDBABA-4840-4B24-9D63-9BDCDD89398B}" type="slidenum">
              <a:rPr lang="en-US" altLang="ja-JP"/>
              <a:pPr/>
              <a:t>‹Nr.›</a:t>
            </a:fld>
            <a:endParaRPr lang="en-US" altLang="ja-JP"/>
          </a:p>
        </p:txBody>
      </p:sp>
    </p:spTree>
    <p:extLst>
      <p:ext uri="{BB962C8B-B14F-4D97-AF65-F5344CB8AC3E}">
        <p14:creationId xmlns:p14="http://schemas.microsoft.com/office/powerpoint/2010/main" xmlns="" val="14878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July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D3E7142-FB4B-414F-BE60-C41E35C8D2D0}" type="slidenum">
              <a:rPr lang="en-US" altLang="ja-JP"/>
              <a:pPr/>
              <a:t>‹Nr.›</a:t>
            </a:fld>
            <a:endParaRPr lang="en-US" altLang="ja-JP"/>
          </a:p>
        </p:txBody>
      </p:sp>
    </p:spTree>
    <p:extLst>
      <p:ext uri="{BB962C8B-B14F-4D97-AF65-F5344CB8AC3E}">
        <p14:creationId xmlns:p14="http://schemas.microsoft.com/office/powerpoint/2010/main" xmlns="" val="103210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July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E006919-536D-4F8E-A59E-30BD4B16822F}" type="slidenum">
              <a:rPr lang="en-US" altLang="ja-JP"/>
              <a:pPr/>
              <a:t>‹Nr.›</a:t>
            </a:fld>
            <a:endParaRPr lang="en-US" altLang="ja-JP"/>
          </a:p>
        </p:txBody>
      </p:sp>
    </p:spTree>
    <p:extLst>
      <p:ext uri="{BB962C8B-B14F-4D97-AF65-F5344CB8AC3E}">
        <p14:creationId xmlns:p14="http://schemas.microsoft.com/office/powerpoint/2010/main" xmlns="" val="25427274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A21731BC-88F6-4EC1-8B9A-07DE36B40487}" type="slidenum">
              <a:rPr lang="en-US" altLang="ja-JP"/>
              <a:pPr/>
              <a:t>‹Nr.›</a:t>
            </a:fld>
            <a:endParaRPr lang="en-US" altLang="ja-JP"/>
          </a:p>
        </p:txBody>
      </p:sp>
    </p:spTree>
    <p:extLst>
      <p:ext uri="{BB962C8B-B14F-4D97-AF65-F5344CB8AC3E}">
        <p14:creationId xmlns:p14="http://schemas.microsoft.com/office/powerpoint/2010/main" xmlns="" val="1575715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Akifumi Kasamatsu, NICT</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7716312-ED3E-4172-AB76-ED0F5DC1F0FF}" type="slidenum">
              <a:rPr lang="en-US" altLang="ja-JP"/>
              <a:pPr/>
              <a:t>‹Nr.›</a:t>
            </a:fld>
            <a:endParaRPr lang="en-US" altLang="ja-JP"/>
          </a:p>
        </p:txBody>
      </p:sp>
    </p:spTree>
    <p:extLst>
      <p:ext uri="{BB962C8B-B14F-4D97-AF65-F5344CB8AC3E}">
        <p14:creationId xmlns:p14="http://schemas.microsoft.com/office/powerpoint/2010/main" xmlns="" val="27927321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July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Akifumi Kasamatsu, NICT</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D80830CC-ADC9-40F5-A428-BA02D4CE6A86}" type="slidenum">
              <a:rPr lang="en-US" altLang="ja-JP"/>
              <a:pPr/>
              <a:t>‹Nr.›</a:t>
            </a:fld>
            <a:endParaRPr lang="en-US" altLang="ja-JP"/>
          </a:p>
        </p:txBody>
      </p:sp>
      <p:sp>
        <p:nvSpPr>
          <p:cNvPr id="1031" name="Rectangle 7"/>
          <p:cNvSpPr>
            <a:spLocks noChangeArrowheads="1"/>
          </p:cNvSpPr>
          <p:nvPr/>
        </p:nvSpPr>
        <p:spPr bwMode="auto">
          <a:xfrm>
            <a:off x="3939334" y="394156"/>
            <a:ext cx="4518866"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802.15-13-0431-00-0thz</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July 2013</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Akifumi Kasamatsu, NICT</a:t>
            </a:r>
            <a:endParaRPr lang="en-US" altLang="ja-JP"/>
          </a:p>
        </p:txBody>
      </p:sp>
      <p:sp>
        <p:nvSpPr>
          <p:cNvPr id="6" name="スライド番号プレースホルダー 3"/>
          <p:cNvSpPr>
            <a:spLocks noGrp="1"/>
          </p:cNvSpPr>
          <p:nvPr>
            <p:ph type="sldNum" sz="quarter" idx="12"/>
          </p:nvPr>
        </p:nvSpPr>
        <p:spPr/>
        <p:txBody>
          <a:bodyPr/>
          <a:lstStyle/>
          <a:p>
            <a:r>
              <a:rPr lang="en-US" altLang="ja-JP" smtClean="0"/>
              <a:t>Slide </a:t>
            </a:r>
            <a:fld id="{D02B5AD6-D54F-466C-83AC-2100E8B78AC9}" type="slidenum">
              <a:rPr lang="en-US" altLang="ja-JP" smtClean="0"/>
              <a:pPr/>
              <a:t>1</a:t>
            </a:fld>
            <a:endParaRPr lang="en-US" altLang="ja-JP"/>
          </a:p>
        </p:txBody>
      </p:sp>
      <p:sp>
        <p:nvSpPr>
          <p:cNvPr id="27651" name="Rectangle 3"/>
          <p:cNvSpPr>
            <a:spLocks noChangeArrowheads="1"/>
          </p:cNvSpPr>
          <p:nvPr/>
        </p:nvSpPr>
        <p:spPr bwMode="auto">
          <a:xfrm>
            <a:off x="152400" y="609600"/>
            <a:ext cx="8991600" cy="5909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Title:</a:t>
            </a:r>
            <a:r>
              <a:rPr lang="en-US" altLang="ja-JP" sz="1600" dirty="0">
                <a:ea typeface="ＭＳ Ｐゴシック" pitchFamily="50" charset="-128"/>
              </a:rPr>
              <a:t> Information on </a:t>
            </a:r>
            <a:r>
              <a:rPr lang="en-US" altLang="ja-JP" sz="1600" dirty="0" smtClean="0">
                <a:ea typeface="ＭＳ Ｐゴシック" pitchFamily="50" charset="-128"/>
              </a:rPr>
              <a:t>THz related issues at ITU-R Study Group 1</a:t>
            </a:r>
            <a:r>
              <a:rPr lang="en-US" altLang="ja-JP" sz="1600" dirty="0">
                <a:ea typeface="ＭＳ Ｐゴシック" pitchFamily="50" charset="-128"/>
              </a:rPr>
              <a:t>	</a:t>
            </a:r>
          </a:p>
          <a:p>
            <a:r>
              <a:rPr lang="en-US" altLang="ja-JP" sz="1600" b="1" dirty="0">
                <a:ea typeface="ＭＳ Ｐゴシック" pitchFamily="50" charset="-128"/>
              </a:rPr>
              <a:t>Date Submitted: </a:t>
            </a:r>
            <a:r>
              <a:rPr lang="en-US" altLang="ja-JP" sz="1600" dirty="0" smtClean="0">
                <a:ea typeface="ＭＳ Ｐゴシック" pitchFamily="50" charset="-128"/>
              </a:rPr>
              <a:t>16 July, 2013</a:t>
            </a:r>
            <a:endParaRPr lang="en-US" altLang="ja-JP" sz="1600" dirty="0">
              <a:ea typeface="ＭＳ Ｐゴシック" pitchFamily="50" charset="-128"/>
            </a:endParaRPr>
          </a:p>
          <a:p>
            <a:r>
              <a:rPr lang="en-US" altLang="ja-JP" sz="1600" b="1" dirty="0">
                <a:solidFill>
                  <a:schemeClr val="tx2"/>
                </a:solidFill>
                <a:ea typeface="ＭＳ Ｐゴシック" pitchFamily="50" charset="-128"/>
              </a:rPr>
              <a:t>Source:</a:t>
            </a:r>
            <a:r>
              <a:rPr lang="en-US" altLang="ja-JP" sz="1600" dirty="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Akifumi</a:t>
            </a:r>
            <a:r>
              <a:rPr lang="en-US" altLang="ja-JP" sz="1600" dirty="0" smtClean="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Kasamatsu</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Norihiko </a:t>
            </a:r>
            <a:r>
              <a:rPr lang="en-US" altLang="ja-JP" sz="1600" dirty="0" err="1" smtClean="0">
                <a:solidFill>
                  <a:schemeClr val="tx2"/>
                </a:solidFill>
                <a:ea typeface="ＭＳ Ｐゴシック" pitchFamily="50" charset="-128"/>
              </a:rPr>
              <a:t>Sekine</a:t>
            </a:r>
            <a:r>
              <a:rPr lang="en-US" altLang="ja-JP" sz="1600" dirty="0" smtClean="0">
                <a:solidFill>
                  <a:schemeClr val="tx2"/>
                </a:solidFill>
                <a:ea typeface="ＭＳ Ｐゴシック" pitchFamily="50" charset="-128"/>
              </a:rPr>
              <a:t>, </a:t>
            </a:r>
            <a:r>
              <a:rPr lang="en-US" altLang="ja-JP" sz="1600" dirty="0" err="1">
                <a:solidFill>
                  <a:schemeClr val="tx2"/>
                </a:solidFill>
                <a:ea typeface="ＭＳ Ｐゴシック" pitchFamily="50" charset="-128"/>
              </a:rPr>
              <a:t>Iwao</a:t>
            </a:r>
            <a:r>
              <a:rPr lang="en-US" altLang="ja-JP" sz="1600" dirty="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Hosako</a:t>
            </a:r>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and </a:t>
            </a:r>
            <a:r>
              <a:rPr lang="en-US" altLang="ja-JP" sz="1600" dirty="0" err="1" smtClean="0">
                <a:solidFill>
                  <a:schemeClr val="tx2"/>
                </a:solidFill>
                <a:ea typeface="ＭＳ Ｐゴシック" pitchFamily="50" charset="-128"/>
              </a:rPr>
              <a:t>Hiroyo</a:t>
            </a:r>
            <a:r>
              <a:rPr lang="en-US" altLang="ja-JP" sz="1600" dirty="0" smtClean="0">
                <a:solidFill>
                  <a:schemeClr val="tx2"/>
                </a:solidFill>
                <a:ea typeface="ＭＳ Ｐゴシック" pitchFamily="50" charset="-128"/>
              </a:rPr>
              <a:t> Ogawa</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National </a:t>
            </a:r>
            <a:r>
              <a:rPr lang="en-US" altLang="ja-JP" sz="1600" dirty="0">
                <a:solidFill>
                  <a:schemeClr val="tx2"/>
                </a:solidFill>
                <a:ea typeface="ＭＳ Ｐゴシック" pitchFamily="50" charset="-128"/>
              </a:rPr>
              <a:t>Institute of Information and Communications Technology</a:t>
            </a:r>
          </a:p>
          <a:p>
            <a:r>
              <a:rPr lang="ja-JP" altLang="en-US" sz="1600" dirty="0" smtClean="0">
                <a:solidFill>
                  <a:schemeClr val="tx2"/>
                </a:solidFill>
                <a:ea typeface="ＭＳ Ｐゴシック" pitchFamily="50" charset="-128"/>
              </a:rPr>
              <a:t>              </a:t>
            </a:r>
            <a:r>
              <a:rPr lang="fi-FI" altLang="ja-JP" sz="1600" dirty="0" smtClean="0">
                <a:solidFill>
                  <a:schemeClr val="tx2"/>
                </a:solidFill>
                <a:ea typeface="ＭＳ Ｐゴシック" pitchFamily="50" charset="-128"/>
              </a:rPr>
              <a:t>4-2-1</a:t>
            </a:r>
            <a:r>
              <a:rPr lang="fi-FI" altLang="ja-JP" sz="1600" dirty="0">
                <a:solidFill>
                  <a:schemeClr val="tx2"/>
                </a:solidFill>
                <a:ea typeface="ＭＳ Ｐゴシック" pitchFamily="50" charset="-128"/>
              </a:rPr>
              <a:t>, Nukuikita, Koganei, 184-8795, Tokyo, </a:t>
            </a:r>
            <a:r>
              <a:rPr lang="fi-FI" altLang="ja-JP" sz="1600" dirty="0" smtClean="0">
                <a:solidFill>
                  <a:schemeClr val="tx2"/>
                </a:solidFill>
                <a:ea typeface="ＭＳ Ｐゴシック" pitchFamily="50" charset="-128"/>
              </a:rPr>
              <a:t>Japan</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Voice: +81 42 327 </a:t>
            </a:r>
            <a:r>
              <a:rPr lang="en-US" altLang="ja-JP" sz="1600" dirty="0"/>
              <a:t>6508</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FAX: </a:t>
            </a:r>
            <a:r>
              <a:rPr lang="en-US" altLang="ja-JP" sz="1600" dirty="0" smtClean="0">
                <a:solidFill>
                  <a:schemeClr val="tx2"/>
                </a:solidFill>
                <a:ea typeface="ＭＳ Ｐゴシック" pitchFamily="50" charset="-128"/>
              </a:rPr>
              <a:t>+81 42 327 </a:t>
            </a:r>
            <a:r>
              <a:rPr lang="en-US" altLang="ja-JP" sz="1600" dirty="0"/>
              <a:t>6941</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E-Mail</a:t>
            </a:r>
            <a:r>
              <a:rPr lang="en-US" altLang="ja-JP" sz="1600" dirty="0" smtClean="0">
                <a:solidFill>
                  <a:schemeClr val="tx2"/>
                </a:solidFill>
                <a:ea typeface="ＭＳ Ｐゴシック" pitchFamily="50" charset="-128"/>
              </a:rPr>
              <a:t>: </a:t>
            </a:r>
            <a:r>
              <a:rPr lang="en-US" altLang="ja-JP" sz="1600" dirty="0"/>
              <a:t>hosako</a:t>
            </a:r>
            <a:r>
              <a:rPr lang="en-US" altLang="ja-JP" sz="1600" dirty="0" smtClean="0">
                <a:solidFill>
                  <a:schemeClr val="tx2"/>
                </a:solidFill>
                <a:ea typeface="ＭＳ Ｐゴシック" pitchFamily="50" charset="-128"/>
              </a:rPr>
              <a:t>@nict.go.jp</a:t>
            </a:r>
            <a:r>
              <a:rPr lang="en-US" altLang="ja-JP" sz="1600" dirty="0">
                <a:solidFill>
                  <a:schemeClr val="tx2"/>
                </a:solidFill>
                <a:ea typeface="ＭＳ Ｐゴシック" pitchFamily="50" charset="-128"/>
              </a:rPr>
              <a:t>	</a:t>
            </a:r>
          </a:p>
          <a:p>
            <a:pPr>
              <a:spcBef>
                <a:spcPts val="600"/>
              </a:spcBef>
              <a:spcAft>
                <a:spcPts val="600"/>
              </a:spcAft>
            </a:pPr>
            <a:r>
              <a:rPr lang="en-US" altLang="ja-JP" sz="1600" b="1" dirty="0">
                <a:solidFill>
                  <a:schemeClr val="tx2"/>
                </a:solidFill>
                <a:ea typeface="ＭＳ Ｐゴシック" pitchFamily="50" charset="-128"/>
              </a:rPr>
              <a:t>Re:</a:t>
            </a:r>
            <a:r>
              <a:rPr lang="en-US" altLang="ja-JP" sz="1600" dirty="0">
                <a:solidFill>
                  <a:schemeClr val="tx2"/>
                </a:solidFill>
                <a:ea typeface="ＭＳ Ｐゴシック" pitchFamily="50" charset="-128"/>
              </a:rPr>
              <a:t> n</a:t>
            </a:r>
            <a:r>
              <a:rPr lang="en-US" altLang="ja-JP" sz="1600" dirty="0" smtClean="0">
                <a:solidFill>
                  <a:schemeClr val="tx2"/>
                </a:solidFill>
                <a:ea typeface="ＭＳ Ｐゴシック" pitchFamily="50" charset="-128"/>
              </a:rPr>
              <a:t>/a</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ITU-R Working Party (WP) 1A currently submitted a draft new Study Question on </a:t>
            </a:r>
            <a:r>
              <a:rPr lang="en-GB" altLang="ja-JP" sz="1600" dirty="0"/>
              <a:t>“Technical and operational characteristics of the active services operating in the range 275-1 000 GHz</a:t>
            </a:r>
            <a:r>
              <a:rPr lang="en-GB" altLang="ja-JP" sz="1600" dirty="0" smtClean="0"/>
              <a:t>” to ITU-R Study Group (SG) 1 for adoption</a:t>
            </a:r>
            <a:r>
              <a:rPr lang="en-US" altLang="ja-JP" sz="1600" dirty="0" smtClean="0"/>
              <a:t>. ITU-R SG1 adopted a new Study Question at the last meeting and it is now circulated within ITU member states for approval.</a:t>
            </a:r>
            <a:r>
              <a:rPr lang="ja-JP" altLang="en-US" sz="1600" dirty="0" smtClean="0"/>
              <a:t> </a:t>
            </a:r>
            <a:r>
              <a:rPr lang="en-US" altLang="ja-JP" sz="1600" dirty="0" smtClean="0"/>
              <a:t>The draft new Study Question and the other input document related to THz technologies are  briefly summarized.</a:t>
            </a:r>
            <a:endParaRPr lang="en-US" altLang="ja-JP" sz="1600" dirty="0" smtClean="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Purpose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t>Informing</a:t>
            </a:r>
            <a:r>
              <a:rPr lang="ja-JP" altLang="en-US" sz="1600" dirty="0" smtClean="0"/>
              <a:t> </a:t>
            </a:r>
            <a:r>
              <a:rPr lang="en-US" altLang="ja-JP" sz="1600" dirty="0" smtClean="0"/>
              <a:t>802.15IGTHz </a:t>
            </a:r>
            <a:r>
              <a:rPr lang="en-US" altLang="ja-JP" sz="1600" dirty="0"/>
              <a:t>on recent </a:t>
            </a:r>
            <a:r>
              <a:rPr lang="en-US" altLang="ja-JP" sz="1600" dirty="0" smtClean="0"/>
              <a:t>THz standardization activities at ITU-R</a:t>
            </a:r>
          </a:p>
          <a:p>
            <a:pPr>
              <a:spcBef>
                <a:spcPts val="600"/>
              </a:spcBef>
              <a:spcAft>
                <a:spcPts val="600"/>
              </a:spcAft>
            </a:pPr>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Akifumi Kasamatsu, NICT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2</a:t>
            </a:fld>
            <a:endParaRPr lang="en-US" altLang="ja-JP"/>
          </a:p>
        </p:txBody>
      </p:sp>
      <p:sp>
        <p:nvSpPr>
          <p:cNvPr id="26626" name="Rectangle 2"/>
          <p:cNvSpPr>
            <a:spLocks noGrp="1" noChangeArrowheads="1"/>
          </p:cNvSpPr>
          <p:nvPr>
            <p:ph type="ctrTitle"/>
          </p:nvPr>
        </p:nvSpPr>
        <p:spPr>
          <a:xfrm>
            <a:off x="685800" y="1628800"/>
            <a:ext cx="7772400" cy="1143000"/>
          </a:xfrm>
        </p:spPr>
        <p:txBody>
          <a:bodyPr/>
          <a:lstStyle/>
          <a:p>
            <a:r>
              <a:rPr lang="en-US" altLang="ja-JP" dirty="0">
                <a:ea typeface="ＭＳ Ｐゴシック" pitchFamily="50" charset="-128"/>
              </a:rPr>
              <a:t>Information on THz related issues at ITU-R Study Group </a:t>
            </a:r>
            <a:r>
              <a:rPr lang="en-US" altLang="ja-JP" dirty="0" smtClean="0">
                <a:ea typeface="ＭＳ Ｐゴシック" pitchFamily="50" charset="-128"/>
              </a:rPr>
              <a:t>1</a:t>
            </a:r>
            <a:endParaRPr lang="ja-JP" altLang="ja-JP" dirty="0"/>
          </a:p>
        </p:txBody>
      </p:sp>
      <p:sp>
        <p:nvSpPr>
          <p:cNvPr id="26627" name="Rectangle 3"/>
          <p:cNvSpPr>
            <a:spLocks noGrp="1" noChangeArrowheads="1"/>
          </p:cNvSpPr>
          <p:nvPr>
            <p:ph type="subTitle" idx="1"/>
          </p:nvPr>
        </p:nvSpPr>
        <p:spPr>
          <a:xfrm>
            <a:off x="179512" y="3886200"/>
            <a:ext cx="8568952" cy="1752600"/>
          </a:xfrm>
        </p:spPr>
        <p:txBody>
          <a:bodyPr/>
          <a:lstStyle/>
          <a:p>
            <a:r>
              <a:rPr lang="en-US" altLang="ja-JP" sz="2400" dirty="0" err="1" smtClean="0"/>
              <a:t>Akifumi</a:t>
            </a:r>
            <a:r>
              <a:rPr lang="en-US" altLang="ja-JP" sz="2400" dirty="0" smtClean="0"/>
              <a:t> </a:t>
            </a:r>
            <a:r>
              <a:rPr lang="en-US" altLang="ja-JP" sz="2400" dirty="0" err="1" smtClean="0"/>
              <a:t>Kasamatsu</a:t>
            </a:r>
            <a:r>
              <a:rPr lang="en-US" altLang="ja-JP" sz="2400" dirty="0" smtClean="0"/>
              <a:t>, Norihiko </a:t>
            </a:r>
            <a:r>
              <a:rPr lang="en-US" altLang="ja-JP" sz="2400" dirty="0" err="1" smtClean="0"/>
              <a:t>Sekine</a:t>
            </a:r>
            <a:r>
              <a:rPr lang="en-US" altLang="ja-JP" sz="2400" dirty="0"/>
              <a:t>, </a:t>
            </a:r>
            <a:r>
              <a:rPr lang="en-US" altLang="ja-JP" sz="2400" dirty="0" err="1"/>
              <a:t>Iwao</a:t>
            </a:r>
            <a:r>
              <a:rPr lang="en-US" altLang="ja-JP" sz="2400" dirty="0"/>
              <a:t> </a:t>
            </a:r>
            <a:r>
              <a:rPr lang="en-US" altLang="ja-JP" sz="2400" dirty="0" err="1" smtClean="0"/>
              <a:t>Hosako</a:t>
            </a:r>
            <a:endParaRPr lang="en-US" altLang="ja-JP" sz="2400" dirty="0" smtClean="0"/>
          </a:p>
          <a:p>
            <a:r>
              <a:rPr lang="en-US" altLang="ja-JP" sz="2400" dirty="0" smtClean="0"/>
              <a:t>and </a:t>
            </a:r>
            <a:r>
              <a:rPr lang="en-US" altLang="ja-JP" sz="2400" dirty="0" err="1"/>
              <a:t>Hiroyo</a:t>
            </a:r>
            <a:r>
              <a:rPr lang="en-US" altLang="ja-JP" sz="2400" dirty="0"/>
              <a:t> </a:t>
            </a:r>
            <a:r>
              <a:rPr lang="en-US" altLang="ja-JP" sz="2400" dirty="0" smtClean="0"/>
              <a:t>Ogawa</a:t>
            </a:r>
          </a:p>
          <a:p>
            <a:endParaRPr lang="en-US" altLang="ja-JP" sz="2400" dirty="0" smtClean="0"/>
          </a:p>
          <a:p>
            <a:r>
              <a:rPr lang="en-US" altLang="ja-JP" sz="2400" dirty="0" smtClean="0"/>
              <a:t>National Institute of Information and Communications Technology (NICT), Japan</a:t>
            </a:r>
            <a:endParaRPr lang="ja-JP" altLang="ja-JP" sz="2400" dirty="0"/>
          </a:p>
        </p:txBody>
      </p:sp>
    </p:spTree>
    <p:extLst>
      <p:ext uri="{BB962C8B-B14F-4D97-AF65-F5344CB8AC3E}">
        <p14:creationId xmlns:p14="http://schemas.microsoft.com/office/powerpoint/2010/main" xmlns="" val="87758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13792"/>
            <a:ext cx="7772400" cy="870992"/>
          </a:xfrm>
          <a:extLst>
            <a:ext uri="{FAA26D3D-D897-4be2-8F04-BA451C77F1D7}">
              <ma14:placeholderFlag xmlns:ma14="http://schemas.microsoft.com/office/mac/drawingml/2011/main" xmlns="" val="1"/>
            </a:ext>
          </a:extLst>
        </p:spPr>
        <p:txBody>
          <a:bodyPr/>
          <a:lstStyle/>
          <a:p>
            <a:pPr>
              <a:defRPr/>
            </a:pPr>
            <a:r>
              <a:rPr lang="en-US" altLang="ja-JP" dirty="0" smtClean="0"/>
              <a:t>Status of a draft new Study Question</a:t>
            </a:r>
            <a:endParaRPr lang="en-US" dirty="0" smtClean="0"/>
          </a:p>
        </p:txBody>
      </p:sp>
      <p:sp>
        <p:nvSpPr>
          <p:cNvPr id="4099" name="Rectangle 3"/>
          <p:cNvSpPr>
            <a:spLocks noGrp="1" noChangeArrowheads="1"/>
          </p:cNvSpPr>
          <p:nvPr>
            <p:ph type="body" idx="1"/>
          </p:nvPr>
        </p:nvSpPr>
        <p:spPr>
          <a:xfrm>
            <a:off x="539552" y="1745704"/>
            <a:ext cx="7990656" cy="4131568"/>
          </a:xfrm>
          <a:extLst>
            <a:ext uri="{FAA26D3D-D897-4be2-8F04-BA451C77F1D7}">
              <ma14:placeholderFlag xmlns:ma14="http://schemas.microsoft.com/office/mac/drawingml/2011/main" xmlns="" val="1"/>
            </a:ext>
          </a:extLst>
        </p:spPr>
        <p:txBody>
          <a:bodyPr/>
          <a:lstStyle/>
          <a:p>
            <a:pPr>
              <a:lnSpc>
                <a:spcPct val="80000"/>
              </a:lnSpc>
            </a:pPr>
            <a:r>
              <a:rPr lang="en-US" altLang="ja-JP" sz="2400" dirty="0" smtClean="0"/>
              <a:t>New Question </a:t>
            </a:r>
            <a:r>
              <a:rPr lang="en-US" altLang="ja-JP" sz="2400" dirty="0"/>
              <a:t>ITU-R SM.[THZ]. “Technical and operational characteristics of the active services operating in the range 275-1 000 GHz” was proposed at WP1A </a:t>
            </a:r>
            <a:r>
              <a:rPr lang="en-US" altLang="ja-JP" sz="2400" dirty="0" smtClean="0"/>
              <a:t>July meeting in 2012 and 2013.</a:t>
            </a:r>
          </a:p>
          <a:p>
            <a:pPr>
              <a:lnSpc>
                <a:spcPct val="80000"/>
              </a:lnSpc>
            </a:pPr>
            <a:endParaRPr lang="en-US" altLang="ja-JP" sz="2400" dirty="0"/>
          </a:p>
          <a:p>
            <a:pPr>
              <a:lnSpc>
                <a:spcPct val="80000"/>
              </a:lnSpc>
            </a:pPr>
            <a:r>
              <a:rPr lang="en-US" altLang="ja-JP" sz="2400" dirty="0" smtClean="0"/>
              <a:t>WP1A approved to submit a new Question to SG1 for adoption. SG1 adopted a new Question and send a circular </a:t>
            </a:r>
            <a:r>
              <a:rPr lang="en-US" altLang="ja-JP" sz="2400" dirty="0"/>
              <a:t>letter </a:t>
            </a:r>
            <a:r>
              <a:rPr lang="en-US" altLang="ja-JP" sz="2400" dirty="0" smtClean="0"/>
              <a:t>(CACE/615) </a:t>
            </a:r>
            <a:r>
              <a:rPr lang="en-US" altLang="ja-JP" sz="2400" dirty="0"/>
              <a:t>to </a:t>
            </a:r>
            <a:r>
              <a:rPr lang="en-US" altLang="ja-JP" sz="2400" dirty="0" smtClean="0"/>
              <a:t>ITU member states for approval on June 27. If there will be no objections from member states by August 27, 2013</a:t>
            </a:r>
            <a:r>
              <a:rPr lang="en-US" altLang="ja-JP" sz="2400" dirty="0"/>
              <a:t>, the approval by consultation procedure </a:t>
            </a:r>
            <a:r>
              <a:rPr lang="en-US" altLang="ja-JP" sz="2400" dirty="0" smtClean="0"/>
              <a:t>will </a:t>
            </a:r>
            <a:r>
              <a:rPr lang="en-US" altLang="ja-JP" sz="2400" dirty="0"/>
              <a:t>be initiated</a:t>
            </a:r>
            <a:r>
              <a:rPr lang="en-US" altLang="ja-JP" sz="2400" dirty="0" smtClean="0"/>
              <a:t>.</a:t>
            </a:r>
            <a:endParaRPr lang="en-US" altLang="ja-JP" sz="2400" dirty="0"/>
          </a:p>
          <a:p>
            <a:pPr marL="0" indent="0">
              <a:lnSpc>
                <a:spcPct val="80000"/>
              </a:lnSpc>
              <a:buNone/>
            </a:pPr>
            <a:endParaRPr lang="en-US" altLang="ja-JP" sz="2000" dirty="0" smtClean="0"/>
          </a:p>
        </p:txBody>
      </p:sp>
      <p:sp>
        <p:nvSpPr>
          <p:cNvPr id="4" name="Date Placeholder 3"/>
          <p:cNvSpPr>
            <a:spLocks noGrp="1"/>
          </p:cNvSpPr>
          <p:nvPr>
            <p:ph type="dt" sz="quarter" idx="10"/>
          </p:nvPr>
        </p:nvSpPr>
        <p:spPr>
          <a:extLst>
            <a:ext uri="{FAA26D3D-D897-4be2-8F04-BA451C77F1D7}">
              <ma14:placeholderFlag xmlns:ma14="http://schemas.microsoft.com/office/mac/drawingml/2011/main" xmlns="" val="1"/>
            </a:ext>
          </a:extLst>
        </p:spPr>
        <p:txBody>
          <a:bodyPr/>
          <a:lstStyle/>
          <a:p>
            <a:pPr>
              <a:defRPr/>
            </a:pPr>
            <a:r>
              <a:rPr lang="en-US" altLang="ja-JP" smtClean="0"/>
              <a:t>July 2013</a:t>
            </a:r>
            <a:endParaRPr lang="en-US"/>
          </a:p>
        </p:txBody>
      </p:sp>
      <p:sp>
        <p:nvSpPr>
          <p:cNvPr id="5" name="Footer Placeholder 4"/>
          <p:cNvSpPr>
            <a:spLocks noGrp="1"/>
          </p:cNvSpPr>
          <p:nvPr>
            <p:ph type="ftr" sz="quarter" idx="11"/>
          </p:nvPr>
        </p:nvSpPr>
        <p:spPr>
          <a:extLst>
            <a:ext uri="{FAA26D3D-D897-4be2-8F04-BA451C77F1D7}">
              <ma14:placeholderFlag xmlns:ma14="http://schemas.microsoft.com/office/mac/drawingml/2011/main" xmlns="" val="1"/>
            </a:ext>
          </a:extLst>
        </p:spPr>
        <p:txBody>
          <a:bodyPr/>
          <a:lstStyle/>
          <a:p>
            <a:pPr>
              <a:defRPr/>
            </a:pPr>
            <a:r>
              <a:rPr lang="en-US" smtClean="0"/>
              <a:t>Akifumi Kasamatsu, NICT</a:t>
            </a:r>
            <a:endParaRPr lang="en-US"/>
          </a:p>
        </p:txBody>
      </p:sp>
      <p:sp>
        <p:nvSpPr>
          <p:cNvPr id="6" name="Slide Number Placeholder 5"/>
          <p:cNvSpPr>
            <a:spLocks noGrp="1"/>
          </p:cNvSpPr>
          <p:nvPr>
            <p:ph type="sldNum" sz="quarter" idx="12"/>
          </p:nvPr>
        </p:nvSpPr>
        <p:spPr>
          <a:extLst>
            <a:ext uri="{FAA26D3D-D897-4be2-8F04-BA451C77F1D7}">
              <ma14:placeholderFlag xmlns:ma14="http://schemas.microsoft.com/office/mac/drawingml/2011/main" xmlns="" val="1"/>
            </a:ext>
          </a:extLst>
        </p:spPr>
        <p:txBody>
          <a:bodyPr/>
          <a:lstStyle>
            <a:lvl1pPr>
              <a:defRPr sz="1200">
                <a:solidFill>
                  <a:schemeClr val="tx1"/>
                </a:solidFill>
                <a:latin typeface="Times New Roman" pitchFamily="18" charset="0"/>
                <a:ea typeface="ＭＳ Ｐゴシック" pitchFamily="50" charset="-128"/>
              </a:defRPr>
            </a:lvl1pPr>
            <a:lvl2pPr marL="742950" indent="-285750">
              <a:defRPr sz="1200">
                <a:solidFill>
                  <a:schemeClr val="tx1"/>
                </a:solidFill>
                <a:latin typeface="Times New Roman" pitchFamily="18" charset="0"/>
                <a:ea typeface="ＭＳ Ｐゴシック" pitchFamily="50" charset="-128"/>
              </a:defRPr>
            </a:lvl2pPr>
            <a:lvl3pPr marL="1143000" indent="-228600">
              <a:defRPr sz="1200">
                <a:solidFill>
                  <a:schemeClr val="tx1"/>
                </a:solidFill>
                <a:latin typeface="Times New Roman" pitchFamily="18" charset="0"/>
                <a:ea typeface="ＭＳ Ｐゴシック" pitchFamily="50" charset="-128"/>
              </a:defRPr>
            </a:lvl3pPr>
            <a:lvl4pPr marL="1600200" indent="-228600">
              <a:defRPr sz="1200">
                <a:solidFill>
                  <a:schemeClr val="tx1"/>
                </a:solidFill>
                <a:latin typeface="Times New Roman" pitchFamily="18" charset="0"/>
                <a:ea typeface="ＭＳ Ｐゴシック" pitchFamily="50" charset="-128"/>
              </a:defRPr>
            </a:lvl4pPr>
            <a:lvl5pPr marL="2057400" indent="-228600">
              <a:defRPr sz="12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Slide </a:t>
            </a:r>
            <a:fld id="{604FEFE9-9D38-422A-8EA4-FD8840805906}" type="slidenum">
              <a:rPr lang="en-US" altLang="ja-JP"/>
              <a:pPr/>
              <a:t>3</a:t>
            </a:fld>
            <a:endParaRPr lang="en-US" altLang="ja-JP"/>
          </a:p>
        </p:txBody>
      </p:sp>
    </p:spTree>
    <p:extLst>
      <p:ext uri="{BB962C8B-B14F-4D97-AF65-F5344CB8AC3E}">
        <p14:creationId xmlns:p14="http://schemas.microsoft.com/office/powerpoint/2010/main" xmlns="" val="2398476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528" y="620688"/>
            <a:ext cx="7772400" cy="726976"/>
          </a:xfrm>
          <a:extLst>
            <a:ext uri="{FAA26D3D-D897-4be2-8F04-BA451C77F1D7}">
              <ma14:placeholderFlag xmlns:ma14="http://schemas.microsoft.com/office/mac/drawingml/2011/main" xmlns="" val="1"/>
            </a:ext>
          </a:extLst>
        </p:spPr>
        <p:txBody>
          <a:bodyPr/>
          <a:lstStyle/>
          <a:p>
            <a:pPr algn="l">
              <a:defRPr/>
            </a:pPr>
            <a:r>
              <a:rPr lang="en-US" altLang="ja-JP" dirty="0"/>
              <a:t>A</a:t>
            </a:r>
            <a:r>
              <a:rPr lang="en-US" altLang="ja-JP" dirty="0" smtClean="0"/>
              <a:t> </a:t>
            </a:r>
            <a:r>
              <a:rPr lang="en-US" altLang="ja-JP" dirty="0"/>
              <a:t>draft new Study Question</a:t>
            </a:r>
            <a:endParaRPr lang="en-US" dirty="0" smtClean="0"/>
          </a:p>
        </p:txBody>
      </p:sp>
      <p:sp>
        <p:nvSpPr>
          <p:cNvPr id="4099" name="Rectangle 3"/>
          <p:cNvSpPr>
            <a:spLocks noGrp="1" noChangeArrowheads="1"/>
          </p:cNvSpPr>
          <p:nvPr>
            <p:ph type="body" idx="1"/>
          </p:nvPr>
        </p:nvSpPr>
        <p:spPr>
          <a:xfrm>
            <a:off x="323528" y="1340768"/>
            <a:ext cx="8496944" cy="4419600"/>
          </a:xfrm>
          <a:ln>
            <a:solidFill>
              <a:schemeClr val="accent1"/>
            </a:solidFill>
          </a:ln>
          <a:extLst>
            <a:ext uri="{FAA26D3D-D897-4be2-8F04-BA451C77F1D7}">
              <ma14:placeholderFlag xmlns:ma14="http://schemas.microsoft.com/office/mac/drawingml/2011/main" xmlns="" val="1"/>
            </a:ext>
          </a:extLst>
        </p:spPr>
        <p:txBody>
          <a:bodyPr/>
          <a:lstStyle/>
          <a:p>
            <a:pPr marL="0" indent="0">
              <a:spcBef>
                <a:spcPts val="0"/>
              </a:spcBef>
              <a:spcAft>
                <a:spcPts val="1200"/>
              </a:spcAft>
              <a:buNone/>
            </a:pPr>
            <a:r>
              <a:rPr lang="en-US" altLang="ja-JP" sz="2000" i="1" dirty="0" smtClean="0"/>
              <a:t>	decides</a:t>
            </a:r>
            <a:r>
              <a:rPr lang="en-US" altLang="ja-JP" sz="2000" dirty="0" smtClean="0"/>
              <a:t> that </a:t>
            </a:r>
            <a:r>
              <a:rPr lang="en-US" altLang="ja-JP" sz="2000" dirty="0"/>
              <a:t>the following Question should be </a:t>
            </a:r>
            <a:r>
              <a:rPr lang="en-US" altLang="ja-JP" sz="2000" dirty="0" smtClean="0"/>
              <a:t>studied</a:t>
            </a:r>
            <a:endParaRPr lang="en-US" altLang="ja-JP" sz="2000" dirty="0"/>
          </a:p>
          <a:p>
            <a:pPr marL="0" indent="0">
              <a:spcBef>
                <a:spcPts val="0"/>
              </a:spcBef>
              <a:spcAft>
                <a:spcPts val="1200"/>
              </a:spcAft>
              <a:buNone/>
            </a:pPr>
            <a:r>
              <a:rPr lang="en-US" altLang="ja-JP" sz="2000" dirty="0"/>
              <a:t>What are the technical and operational characteristics of active services in the frequency range </a:t>
            </a:r>
            <a:r>
              <a:rPr lang="en-US" altLang="ja-JP" sz="2000" dirty="0" smtClean="0"/>
              <a:t>275-1 </a:t>
            </a:r>
            <a:r>
              <a:rPr lang="en-US" altLang="ja-JP" sz="2000" dirty="0"/>
              <a:t>000 GHz</a:t>
            </a:r>
            <a:r>
              <a:rPr lang="en-US" altLang="ja-JP" sz="2000" dirty="0" smtClean="0"/>
              <a:t>?</a:t>
            </a:r>
            <a:endParaRPr lang="en-US" altLang="ja-JP" sz="2000" dirty="0"/>
          </a:p>
          <a:p>
            <a:pPr marL="0" indent="0">
              <a:spcBef>
                <a:spcPts val="0"/>
              </a:spcBef>
              <a:spcAft>
                <a:spcPts val="1200"/>
              </a:spcAft>
              <a:buNone/>
            </a:pPr>
            <a:r>
              <a:rPr lang="en-US" altLang="ja-JP" sz="2000" dirty="0" smtClean="0"/>
              <a:t>	</a:t>
            </a:r>
            <a:r>
              <a:rPr lang="en-US" altLang="ja-JP" sz="2000" i="1" dirty="0" smtClean="0"/>
              <a:t>further decides</a:t>
            </a:r>
            <a:endParaRPr lang="en-US" altLang="ja-JP" sz="2000" i="1" dirty="0"/>
          </a:p>
          <a:p>
            <a:pPr marL="0" indent="0">
              <a:spcBef>
                <a:spcPts val="0"/>
              </a:spcBef>
              <a:spcAft>
                <a:spcPts val="1200"/>
              </a:spcAft>
              <a:buNone/>
            </a:pPr>
            <a:r>
              <a:rPr lang="en-US" altLang="ja-JP" sz="2000" dirty="0"/>
              <a:t>1	that sharing studies between active and passive services, as well as among active services be carried out taking into account the service characteristics mentioned in </a:t>
            </a:r>
            <a:r>
              <a:rPr lang="en-US" altLang="ja-JP" sz="2000" i="1" dirty="0"/>
              <a:t>decides</a:t>
            </a:r>
            <a:r>
              <a:rPr lang="en-US" altLang="ja-JP" sz="2000" dirty="0"/>
              <a:t>;</a:t>
            </a:r>
          </a:p>
          <a:p>
            <a:pPr marL="0" indent="0">
              <a:spcBef>
                <a:spcPts val="0"/>
              </a:spcBef>
              <a:spcAft>
                <a:spcPts val="1200"/>
              </a:spcAft>
              <a:buNone/>
            </a:pPr>
            <a:r>
              <a:rPr lang="en-US" altLang="ja-JP" sz="2000" dirty="0"/>
              <a:t>2	that the results of studies in the range 275-1 000 GHz should be brought to the attention of the other Study Groups;</a:t>
            </a:r>
          </a:p>
          <a:p>
            <a:pPr marL="0" indent="0">
              <a:spcBef>
                <a:spcPts val="0"/>
              </a:spcBef>
              <a:spcAft>
                <a:spcPts val="1200"/>
              </a:spcAft>
              <a:buNone/>
            </a:pPr>
            <a:r>
              <a:rPr lang="en-US" altLang="ja-JP" sz="2000" dirty="0"/>
              <a:t>3	that the results of the above studies should be included in Recommendations and/or Reports;</a:t>
            </a:r>
          </a:p>
          <a:p>
            <a:pPr marL="0" indent="0">
              <a:spcBef>
                <a:spcPts val="0"/>
              </a:spcBef>
              <a:spcAft>
                <a:spcPts val="1200"/>
              </a:spcAft>
              <a:buNone/>
            </a:pPr>
            <a:r>
              <a:rPr lang="en-US" altLang="ja-JP" sz="2000" dirty="0"/>
              <a:t>4	that initial results of the studies should be available by 2015.</a:t>
            </a:r>
          </a:p>
          <a:p>
            <a:pPr marL="0" indent="0">
              <a:lnSpc>
                <a:spcPct val="80000"/>
              </a:lnSpc>
              <a:buNone/>
            </a:pPr>
            <a:endParaRPr lang="en-US" altLang="ja-JP" sz="2000" dirty="0" smtClean="0"/>
          </a:p>
        </p:txBody>
      </p:sp>
      <p:sp>
        <p:nvSpPr>
          <p:cNvPr id="4" name="Date Placeholder 3"/>
          <p:cNvSpPr>
            <a:spLocks noGrp="1"/>
          </p:cNvSpPr>
          <p:nvPr>
            <p:ph type="dt" sz="quarter" idx="10"/>
          </p:nvPr>
        </p:nvSpPr>
        <p:spPr>
          <a:extLst>
            <a:ext uri="{FAA26D3D-D897-4be2-8F04-BA451C77F1D7}">
              <ma14:placeholderFlag xmlns:ma14="http://schemas.microsoft.com/office/mac/drawingml/2011/main" xmlns="" val="1"/>
            </a:ext>
          </a:extLst>
        </p:spPr>
        <p:txBody>
          <a:bodyPr/>
          <a:lstStyle/>
          <a:p>
            <a:pPr>
              <a:defRPr/>
            </a:pPr>
            <a:r>
              <a:rPr lang="en-US" altLang="ja-JP" smtClean="0"/>
              <a:t>July 2013</a:t>
            </a:r>
            <a:endParaRPr lang="en-US"/>
          </a:p>
        </p:txBody>
      </p:sp>
      <p:sp>
        <p:nvSpPr>
          <p:cNvPr id="5" name="Footer Placeholder 4"/>
          <p:cNvSpPr>
            <a:spLocks noGrp="1"/>
          </p:cNvSpPr>
          <p:nvPr>
            <p:ph type="ftr" sz="quarter" idx="11"/>
          </p:nvPr>
        </p:nvSpPr>
        <p:spPr>
          <a:extLst>
            <a:ext uri="{FAA26D3D-D897-4be2-8F04-BA451C77F1D7}">
              <ma14:placeholderFlag xmlns:ma14="http://schemas.microsoft.com/office/mac/drawingml/2011/main" xmlns="" val="1"/>
            </a:ext>
          </a:extLst>
        </p:spPr>
        <p:txBody>
          <a:bodyPr/>
          <a:lstStyle/>
          <a:p>
            <a:pPr>
              <a:defRPr/>
            </a:pPr>
            <a:r>
              <a:rPr lang="en-US" smtClean="0"/>
              <a:t>Akifumi Kasamatsu, NICT</a:t>
            </a:r>
            <a:endParaRPr lang="en-US"/>
          </a:p>
        </p:txBody>
      </p:sp>
      <p:sp>
        <p:nvSpPr>
          <p:cNvPr id="6" name="Slide Number Placeholder 5"/>
          <p:cNvSpPr>
            <a:spLocks noGrp="1"/>
          </p:cNvSpPr>
          <p:nvPr>
            <p:ph type="sldNum" sz="quarter" idx="12"/>
          </p:nvPr>
        </p:nvSpPr>
        <p:spPr>
          <a:extLst>
            <a:ext uri="{FAA26D3D-D897-4be2-8F04-BA451C77F1D7}">
              <ma14:placeholderFlag xmlns:ma14="http://schemas.microsoft.com/office/mac/drawingml/2011/main" xmlns="" val="1"/>
            </a:ext>
          </a:extLst>
        </p:spPr>
        <p:txBody>
          <a:bodyPr/>
          <a:lstStyle>
            <a:lvl1pPr>
              <a:defRPr sz="1200">
                <a:solidFill>
                  <a:schemeClr val="tx1"/>
                </a:solidFill>
                <a:latin typeface="Times New Roman" pitchFamily="18" charset="0"/>
                <a:ea typeface="ＭＳ Ｐゴシック" pitchFamily="50" charset="-128"/>
              </a:defRPr>
            </a:lvl1pPr>
            <a:lvl2pPr marL="742950" indent="-285750">
              <a:defRPr sz="1200">
                <a:solidFill>
                  <a:schemeClr val="tx1"/>
                </a:solidFill>
                <a:latin typeface="Times New Roman" pitchFamily="18" charset="0"/>
                <a:ea typeface="ＭＳ Ｐゴシック" pitchFamily="50" charset="-128"/>
              </a:defRPr>
            </a:lvl2pPr>
            <a:lvl3pPr marL="1143000" indent="-228600">
              <a:defRPr sz="1200">
                <a:solidFill>
                  <a:schemeClr val="tx1"/>
                </a:solidFill>
                <a:latin typeface="Times New Roman" pitchFamily="18" charset="0"/>
                <a:ea typeface="ＭＳ Ｐゴシック" pitchFamily="50" charset="-128"/>
              </a:defRPr>
            </a:lvl3pPr>
            <a:lvl4pPr marL="1600200" indent="-228600">
              <a:defRPr sz="1200">
                <a:solidFill>
                  <a:schemeClr val="tx1"/>
                </a:solidFill>
                <a:latin typeface="Times New Roman" pitchFamily="18" charset="0"/>
                <a:ea typeface="ＭＳ Ｐゴシック" pitchFamily="50" charset="-128"/>
              </a:defRPr>
            </a:lvl4pPr>
            <a:lvl5pPr marL="2057400" indent="-228600">
              <a:defRPr sz="12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a:t>Slide </a:t>
            </a:r>
            <a:fld id="{604FEFE9-9D38-422A-8EA4-FD8840805906}" type="slidenum">
              <a:rPr lang="en-US" altLang="ja-JP"/>
              <a:pPr/>
              <a:t>4</a:t>
            </a:fld>
            <a:endParaRPr lang="en-US" altLang="ja-JP"/>
          </a:p>
        </p:txBody>
      </p:sp>
    </p:spTree>
    <p:extLst>
      <p:ext uri="{BB962C8B-B14F-4D97-AF65-F5344CB8AC3E}">
        <p14:creationId xmlns:p14="http://schemas.microsoft.com/office/powerpoint/2010/main" xmlns="" val="1612345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541784"/>
            <a:ext cx="7772400" cy="870992"/>
          </a:xfrm>
          <a:extLst>
            <a:ext uri="{FAA26D3D-D897-4be2-8F04-BA451C77F1D7}">
              <ma14:placeholderFlag xmlns:ma14="http://schemas.microsoft.com/office/mac/drawingml/2011/main" xmlns="" val="1"/>
            </a:ext>
          </a:extLst>
        </p:spPr>
        <p:txBody>
          <a:bodyPr/>
          <a:lstStyle/>
          <a:p>
            <a:pPr>
              <a:defRPr/>
            </a:pPr>
            <a:r>
              <a:rPr lang="en-GB" altLang="ja-JP" sz="2400" dirty="0"/>
              <a:t>Working document </a:t>
            </a:r>
            <a:r>
              <a:rPr lang="en-GB" altLang="ja-JP" sz="2400" dirty="0" smtClean="0"/>
              <a:t>towards </a:t>
            </a:r>
            <a:r>
              <a:rPr lang="en-GB" altLang="ja-JP" sz="2400" dirty="0"/>
              <a:t>a preliminary </a:t>
            </a:r>
            <a:r>
              <a:rPr lang="en-GB" altLang="ja-JP" sz="2400" dirty="0" smtClean="0"/>
              <a:t>draft new Report </a:t>
            </a:r>
            <a:r>
              <a:rPr lang="en-GB" altLang="ja-JP" sz="2400" dirty="0"/>
              <a:t>ITU-R SM.[</a:t>
            </a:r>
            <a:r>
              <a:rPr lang="en-GB" altLang="ja-JP" sz="2400" dirty="0" smtClean="0"/>
              <a:t>THZ_TREND</a:t>
            </a:r>
            <a:r>
              <a:rPr lang="en-GB" altLang="ja-JP" sz="2400" dirty="0"/>
              <a:t>]</a:t>
            </a:r>
            <a:endParaRPr lang="en-US" sz="2400" dirty="0" smtClean="0"/>
          </a:p>
        </p:txBody>
      </p:sp>
      <p:sp>
        <p:nvSpPr>
          <p:cNvPr id="4099" name="Rectangle 3"/>
          <p:cNvSpPr>
            <a:spLocks noGrp="1" noChangeArrowheads="1"/>
          </p:cNvSpPr>
          <p:nvPr>
            <p:ph type="body" idx="1"/>
          </p:nvPr>
        </p:nvSpPr>
        <p:spPr>
          <a:xfrm>
            <a:off x="323528" y="1385664"/>
            <a:ext cx="8640960" cy="4419600"/>
          </a:xfrm>
          <a:ln>
            <a:solidFill>
              <a:schemeClr val="accent1"/>
            </a:solidFill>
          </a:ln>
          <a:extLst>
            <a:ext uri="{FAA26D3D-D897-4be2-8F04-BA451C77F1D7}">
              <ma14:placeholderFlag xmlns:ma14="http://schemas.microsoft.com/office/mac/drawingml/2011/main" xmlns="" val="1"/>
            </a:ext>
          </a:extLst>
        </p:spPr>
        <p:txBody>
          <a:bodyPr/>
          <a:lstStyle/>
          <a:p>
            <a:pPr marL="0" indent="0" hangingPunct="0">
              <a:lnSpc>
                <a:spcPts val="2000"/>
              </a:lnSpc>
              <a:spcBef>
                <a:spcPts val="0"/>
              </a:spcBef>
              <a:buNone/>
            </a:pPr>
            <a:r>
              <a:rPr lang="en-US" altLang="ja-JP" sz="1800" i="1" u="sng" dirty="0" smtClean="0"/>
              <a:t>Scope</a:t>
            </a:r>
            <a:r>
              <a:rPr lang="en-US" altLang="ja-JP" sz="1800" i="1" dirty="0" smtClean="0"/>
              <a:t>	This </a:t>
            </a:r>
            <a:r>
              <a:rPr lang="en-US" altLang="ja-JP" sz="1800" i="1" dirty="0"/>
              <a:t>report contains technology trends of active services in the band above 275 GHz.  U</a:t>
            </a:r>
            <a:r>
              <a:rPr lang="en-US" altLang="ja-JP" sz="1800" i="1" dirty="0" smtClean="0"/>
              <a:t>se </a:t>
            </a:r>
            <a:r>
              <a:rPr lang="en-US" altLang="ja-JP" sz="1800" i="1" dirty="0"/>
              <a:t>of frequency band above 275 </a:t>
            </a:r>
            <a:r>
              <a:rPr lang="en-US" altLang="ja-JP" sz="1800" i="1" dirty="0" smtClean="0"/>
              <a:t>GHz is overviewed.</a:t>
            </a:r>
          </a:p>
          <a:p>
            <a:pPr marL="0" indent="0" hangingPunct="0">
              <a:lnSpc>
                <a:spcPts val="2000"/>
              </a:lnSpc>
              <a:spcBef>
                <a:spcPts val="0"/>
              </a:spcBef>
              <a:buNone/>
            </a:pPr>
            <a:endParaRPr lang="en-US" altLang="ja-JP" sz="1200" dirty="0" smtClean="0"/>
          </a:p>
          <a:p>
            <a:pPr marL="0" indent="0" hangingPunct="0">
              <a:lnSpc>
                <a:spcPts val="2000"/>
              </a:lnSpc>
              <a:spcBef>
                <a:spcPts val="0"/>
              </a:spcBef>
              <a:buNone/>
            </a:pPr>
            <a:r>
              <a:rPr lang="en-US" altLang="ja-JP" sz="1800" dirty="0" smtClean="0"/>
              <a:t>1	Introduction</a:t>
            </a:r>
          </a:p>
          <a:p>
            <a:pPr marL="0" indent="0" hangingPunct="0">
              <a:lnSpc>
                <a:spcPts val="2000"/>
              </a:lnSpc>
              <a:spcBef>
                <a:spcPts val="0"/>
              </a:spcBef>
              <a:buNone/>
            </a:pPr>
            <a:r>
              <a:rPr lang="en-US" altLang="ja-JP" sz="1800" dirty="0" smtClean="0"/>
              <a:t>2</a:t>
            </a:r>
            <a:r>
              <a:rPr lang="en-US" altLang="ja-JP" sz="1800" dirty="0"/>
              <a:t>	Sensing and Imaging</a:t>
            </a:r>
          </a:p>
          <a:p>
            <a:pPr marL="0" indent="0" hangingPunct="0">
              <a:lnSpc>
                <a:spcPts val="2000"/>
              </a:lnSpc>
              <a:spcBef>
                <a:spcPts val="0"/>
              </a:spcBef>
              <a:buNone/>
            </a:pPr>
            <a:r>
              <a:rPr lang="en-US" altLang="ja-JP" sz="1800" dirty="0"/>
              <a:t> </a:t>
            </a:r>
            <a:r>
              <a:rPr lang="en-US" altLang="ja-JP" sz="1800" dirty="0" smtClean="0"/>
              <a:t> 2.1</a:t>
            </a:r>
            <a:r>
              <a:rPr lang="en-US" altLang="ja-JP" sz="1800" dirty="0"/>
              <a:t>	THz Components and Devices</a:t>
            </a:r>
          </a:p>
          <a:p>
            <a:pPr marL="0" indent="0" hangingPunct="0">
              <a:lnSpc>
                <a:spcPts val="2000"/>
              </a:lnSpc>
              <a:spcBef>
                <a:spcPts val="0"/>
              </a:spcBef>
              <a:buNone/>
            </a:pPr>
            <a:r>
              <a:rPr lang="en-US" altLang="ja-JP" sz="1800" dirty="0" smtClean="0"/>
              <a:t>  2.2</a:t>
            </a:r>
            <a:r>
              <a:rPr lang="en-US" altLang="ja-JP" sz="1800" dirty="0"/>
              <a:t>	THz Cameras</a:t>
            </a:r>
          </a:p>
          <a:p>
            <a:pPr marL="0" indent="0" hangingPunct="0">
              <a:lnSpc>
                <a:spcPts val="2000"/>
              </a:lnSpc>
              <a:spcBef>
                <a:spcPts val="0"/>
              </a:spcBef>
              <a:buNone/>
            </a:pPr>
            <a:r>
              <a:rPr lang="en-US" altLang="ja-JP" sz="1800" dirty="0" smtClean="0"/>
              <a:t>  2.3</a:t>
            </a:r>
            <a:r>
              <a:rPr lang="en-US" altLang="ja-JP" sz="1800" dirty="0"/>
              <a:t>	Spectroscopy</a:t>
            </a:r>
          </a:p>
          <a:p>
            <a:pPr marL="0" indent="0" hangingPunct="0">
              <a:lnSpc>
                <a:spcPts val="2000"/>
              </a:lnSpc>
              <a:spcBef>
                <a:spcPts val="0"/>
              </a:spcBef>
              <a:buNone/>
            </a:pPr>
            <a:r>
              <a:rPr lang="en-US" altLang="ja-JP" sz="1800" dirty="0" smtClean="0"/>
              <a:t>    2.3.1</a:t>
            </a:r>
            <a:r>
              <a:rPr lang="en-US" altLang="ja-JP" sz="1800" dirty="0"/>
              <a:t>	THz-TDS (Time Domain Spectroscopy</a:t>
            </a:r>
            <a:r>
              <a:rPr lang="en-US" altLang="ja-JP" sz="1800" dirty="0" smtClean="0"/>
              <a:t>)</a:t>
            </a:r>
          </a:p>
          <a:p>
            <a:pPr marL="0" indent="0" hangingPunct="0">
              <a:lnSpc>
                <a:spcPts val="2000"/>
              </a:lnSpc>
              <a:spcBef>
                <a:spcPts val="0"/>
              </a:spcBef>
              <a:buNone/>
            </a:pPr>
            <a:r>
              <a:rPr lang="en-GB" altLang="ja-JP" sz="1800" dirty="0" smtClean="0"/>
              <a:t>    2.3.2</a:t>
            </a:r>
            <a:r>
              <a:rPr lang="en-GB" altLang="ja-JP" sz="1800" dirty="0"/>
              <a:t>	FTIR (Fourier Transform Infrared) </a:t>
            </a:r>
            <a:r>
              <a:rPr lang="en-GB" altLang="ja-JP" sz="1800" dirty="0" smtClean="0"/>
              <a:t>Spectroscopy</a:t>
            </a:r>
          </a:p>
          <a:p>
            <a:pPr marL="0" indent="0" hangingPunct="0">
              <a:lnSpc>
                <a:spcPts val="2000"/>
              </a:lnSpc>
              <a:spcBef>
                <a:spcPts val="0"/>
              </a:spcBef>
              <a:buNone/>
            </a:pPr>
            <a:r>
              <a:rPr lang="en-US" altLang="ja-JP" sz="1800" dirty="0" smtClean="0"/>
              <a:t>    2.3.3</a:t>
            </a:r>
            <a:r>
              <a:rPr lang="en-US" altLang="ja-JP" sz="1800" dirty="0"/>
              <a:t>	Material Analysis</a:t>
            </a:r>
          </a:p>
          <a:p>
            <a:pPr marL="0" indent="0" hangingPunct="0">
              <a:lnSpc>
                <a:spcPts val="2000"/>
              </a:lnSpc>
              <a:spcBef>
                <a:spcPts val="0"/>
              </a:spcBef>
              <a:buNone/>
            </a:pPr>
            <a:r>
              <a:rPr lang="en-US" altLang="ja-JP" sz="1800" dirty="0" smtClean="0"/>
              <a:t>  2.4</a:t>
            </a:r>
            <a:r>
              <a:rPr lang="en-US" altLang="ja-JP" sz="1800" dirty="0"/>
              <a:t>	Non-destructive Testing</a:t>
            </a:r>
          </a:p>
          <a:p>
            <a:pPr marL="0" indent="0" hangingPunct="0">
              <a:lnSpc>
                <a:spcPts val="2000"/>
              </a:lnSpc>
              <a:spcBef>
                <a:spcPts val="0"/>
              </a:spcBef>
              <a:buNone/>
            </a:pPr>
            <a:r>
              <a:rPr lang="en-US" altLang="ja-JP" sz="1800" dirty="0" smtClean="0"/>
              <a:t>    2.4.1</a:t>
            </a:r>
            <a:r>
              <a:rPr lang="en-US" altLang="ja-JP" sz="1800" dirty="0"/>
              <a:t>	Industrial products applications</a:t>
            </a:r>
          </a:p>
          <a:p>
            <a:pPr marL="0" indent="0" hangingPunct="0">
              <a:lnSpc>
                <a:spcPts val="2000"/>
              </a:lnSpc>
              <a:spcBef>
                <a:spcPts val="0"/>
              </a:spcBef>
              <a:buNone/>
            </a:pPr>
            <a:r>
              <a:rPr lang="en-US" altLang="ja-JP" sz="1800" dirty="0" smtClean="0"/>
              <a:t>    2.4.2</a:t>
            </a:r>
            <a:r>
              <a:rPr lang="en-US" altLang="ja-JP" sz="1800" dirty="0"/>
              <a:t>	Biological and medical applications</a:t>
            </a:r>
          </a:p>
          <a:p>
            <a:pPr marL="0" indent="0" hangingPunct="0">
              <a:lnSpc>
                <a:spcPts val="2000"/>
              </a:lnSpc>
              <a:spcBef>
                <a:spcPts val="0"/>
              </a:spcBef>
              <a:buNone/>
            </a:pPr>
            <a:r>
              <a:rPr lang="en-US" altLang="ja-JP" sz="1800" dirty="0" smtClean="0"/>
              <a:t>    2.4.3</a:t>
            </a:r>
            <a:r>
              <a:rPr lang="en-US" altLang="ja-JP" sz="1800" dirty="0"/>
              <a:t>	Quality analysis</a:t>
            </a:r>
          </a:p>
          <a:p>
            <a:pPr marL="0" indent="0" hangingPunct="0">
              <a:lnSpc>
                <a:spcPts val="2000"/>
              </a:lnSpc>
              <a:spcBef>
                <a:spcPts val="0"/>
              </a:spcBef>
              <a:buNone/>
            </a:pPr>
            <a:r>
              <a:rPr lang="en-US" altLang="ja-JP" sz="1800" dirty="0"/>
              <a:t>3</a:t>
            </a:r>
            <a:r>
              <a:rPr lang="en-US" altLang="ja-JP" sz="1800" dirty="0" smtClean="0"/>
              <a:t>	Wireless communication</a:t>
            </a:r>
          </a:p>
          <a:p>
            <a:pPr marL="0" indent="0" hangingPunct="0">
              <a:lnSpc>
                <a:spcPts val="2000"/>
              </a:lnSpc>
              <a:spcBef>
                <a:spcPts val="0"/>
              </a:spcBef>
              <a:buNone/>
            </a:pPr>
            <a:r>
              <a:rPr lang="en-US" altLang="ja-JP" sz="1800" dirty="0" smtClean="0"/>
              <a:t>  3.1</a:t>
            </a:r>
            <a:r>
              <a:rPr lang="en-US" altLang="ja-JP" sz="1800" dirty="0"/>
              <a:t>	THz Transceiver Technologies</a:t>
            </a:r>
          </a:p>
          <a:p>
            <a:pPr marL="0" indent="0" hangingPunct="0">
              <a:lnSpc>
                <a:spcPts val="2000"/>
              </a:lnSpc>
              <a:spcBef>
                <a:spcPts val="0"/>
              </a:spcBef>
              <a:buNone/>
            </a:pPr>
            <a:r>
              <a:rPr lang="en-US" altLang="ja-JP" sz="1800" dirty="0" smtClean="0"/>
              <a:t>  3.2</a:t>
            </a:r>
            <a:r>
              <a:rPr lang="en-US" altLang="ja-JP" sz="1800" dirty="0"/>
              <a:t>	Possible Use Cases of THz Communication Systems </a:t>
            </a:r>
          </a:p>
          <a:p>
            <a:pPr marL="0" indent="0" hangingPunct="0">
              <a:lnSpc>
                <a:spcPts val="2000"/>
              </a:lnSpc>
              <a:spcBef>
                <a:spcPts val="0"/>
              </a:spcBef>
              <a:buNone/>
            </a:pPr>
            <a:r>
              <a:rPr lang="en-US" altLang="ja-JP" sz="1800" dirty="0" smtClean="0"/>
              <a:t>  3.3</a:t>
            </a:r>
            <a:r>
              <a:rPr lang="en-US" altLang="ja-JP" sz="1800" dirty="0"/>
              <a:t>	Discussion within IEEE802.15 Working Group</a:t>
            </a:r>
          </a:p>
          <a:p>
            <a:pPr marL="0" indent="0" hangingPunct="0">
              <a:lnSpc>
                <a:spcPts val="2000"/>
              </a:lnSpc>
              <a:spcBef>
                <a:spcPts val="0"/>
              </a:spcBef>
              <a:buNone/>
            </a:pPr>
            <a:r>
              <a:rPr lang="en-US" altLang="ja-JP" sz="1800" dirty="0" smtClean="0"/>
              <a:t>4</a:t>
            </a:r>
            <a:r>
              <a:rPr lang="en-US" altLang="ja-JP" sz="1800" dirty="0"/>
              <a:t>	</a:t>
            </a:r>
            <a:r>
              <a:rPr lang="en-US" altLang="ja-JP" sz="1800" dirty="0" smtClean="0"/>
              <a:t>Conclusions</a:t>
            </a:r>
          </a:p>
        </p:txBody>
      </p:sp>
      <p:sp>
        <p:nvSpPr>
          <p:cNvPr id="4" name="Date Placeholder 3"/>
          <p:cNvSpPr>
            <a:spLocks noGrp="1"/>
          </p:cNvSpPr>
          <p:nvPr>
            <p:ph type="dt" sz="quarter" idx="10"/>
          </p:nvPr>
        </p:nvSpPr>
        <p:spPr>
          <a:extLst>
            <a:ext uri="{FAA26D3D-D897-4be2-8F04-BA451C77F1D7}">
              <ma14:placeholderFlag xmlns:ma14="http://schemas.microsoft.com/office/mac/drawingml/2011/main" xmlns="" val="1"/>
            </a:ext>
          </a:extLst>
        </p:spPr>
        <p:txBody>
          <a:bodyPr/>
          <a:lstStyle/>
          <a:p>
            <a:pPr>
              <a:defRPr/>
            </a:pPr>
            <a:r>
              <a:rPr lang="en-US" altLang="ja-JP" smtClean="0"/>
              <a:t>July 2013</a:t>
            </a:r>
            <a:endParaRPr lang="en-US"/>
          </a:p>
        </p:txBody>
      </p:sp>
      <p:sp>
        <p:nvSpPr>
          <p:cNvPr id="5" name="Footer Placeholder 4"/>
          <p:cNvSpPr>
            <a:spLocks noGrp="1"/>
          </p:cNvSpPr>
          <p:nvPr>
            <p:ph type="ftr" sz="quarter" idx="11"/>
          </p:nvPr>
        </p:nvSpPr>
        <p:spPr>
          <a:extLst>
            <a:ext uri="{FAA26D3D-D897-4be2-8F04-BA451C77F1D7}">
              <ma14:placeholderFlag xmlns:ma14="http://schemas.microsoft.com/office/mac/drawingml/2011/main" xmlns="" val="1"/>
            </a:ext>
          </a:extLst>
        </p:spPr>
        <p:txBody>
          <a:bodyPr/>
          <a:lstStyle/>
          <a:p>
            <a:pPr>
              <a:defRPr/>
            </a:pPr>
            <a:r>
              <a:rPr lang="en-US" smtClean="0"/>
              <a:t>Akifumi Kasamatsu, NICT</a:t>
            </a:r>
            <a:endParaRPr lang="en-US"/>
          </a:p>
        </p:txBody>
      </p:sp>
      <p:sp>
        <p:nvSpPr>
          <p:cNvPr id="6" name="Slide Number Placeholder 5"/>
          <p:cNvSpPr>
            <a:spLocks noGrp="1"/>
          </p:cNvSpPr>
          <p:nvPr>
            <p:ph type="sldNum" sz="quarter" idx="12"/>
          </p:nvPr>
        </p:nvSpPr>
        <p:spPr>
          <a:extLst>
            <a:ext uri="{FAA26D3D-D897-4be2-8F04-BA451C77F1D7}">
              <ma14:placeholderFlag xmlns:ma14="http://schemas.microsoft.com/office/mac/drawingml/2011/main" xmlns="" val="1"/>
            </a:ext>
          </a:extLst>
        </p:spPr>
        <p:txBody>
          <a:bodyPr/>
          <a:lstStyle>
            <a:lvl1pPr>
              <a:defRPr sz="1200">
                <a:solidFill>
                  <a:schemeClr val="tx1"/>
                </a:solidFill>
                <a:latin typeface="Times New Roman" pitchFamily="18" charset="0"/>
                <a:ea typeface="ＭＳ Ｐゴシック" pitchFamily="50" charset="-128"/>
              </a:defRPr>
            </a:lvl1pPr>
            <a:lvl2pPr marL="742950" indent="-285750">
              <a:defRPr sz="1200">
                <a:solidFill>
                  <a:schemeClr val="tx1"/>
                </a:solidFill>
                <a:latin typeface="Times New Roman" pitchFamily="18" charset="0"/>
                <a:ea typeface="ＭＳ Ｐゴシック" pitchFamily="50" charset="-128"/>
              </a:defRPr>
            </a:lvl2pPr>
            <a:lvl3pPr marL="1143000" indent="-228600">
              <a:defRPr sz="1200">
                <a:solidFill>
                  <a:schemeClr val="tx1"/>
                </a:solidFill>
                <a:latin typeface="Times New Roman" pitchFamily="18" charset="0"/>
                <a:ea typeface="ＭＳ Ｐゴシック" pitchFamily="50" charset="-128"/>
              </a:defRPr>
            </a:lvl3pPr>
            <a:lvl4pPr marL="1600200" indent="-228600">
              <a:defRPr sz="1200">
                <a:solidFill>
                  <a:schemeClr val="tx1"/>
                </a:solidFill>
                <a:latin typeface="Times New Roman" pitchFamily="18" charset="0"/>
                <a:ea typeface="ＭＳ Ｐゴシック" pitchFamily="50" charset="-128"/>
              </a:defRPr>
            </a:lvl4pPr>
            <a:lvl5pPr marL="2057400" indent="-228600">
              <a:defRPr sz="12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dirty="0"/>
              <a:t>Slide </a:t>
            </a:r>
            <a:fld id="{604FEFE9-9D38-422A-8EA4-FD8840805906}" type="slidenum">
              <a:rPr lang="en-US" altLang="ja-JP"/>
              <a:pPr/>
              <a:t>5</a:t>
            </a:fld>
            <a:endParaRPr lang="en-US" altLang="ja-JP" dirty="0"/>
          </a:p>
        </p:txBody>
      </p:sp>
    </p:spTree>
    <p:extLst>
      <p:ext uri="{BB962C8B-B14F-4D97-AF65-F5344CB8AC3E}">
        <p14:creationId xmlns:p14="http://schemas.microsoft.com/office/powerpoint/2010/main" xmlns="" val="2322745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528" y="757808"/>
            <a:ext cx="8134672" cy="726976"/>
          </a:xfrm>
          <a:extLst>
            <a:ext uri="{FAA26D3D-D897-4be2-8F04-BA451C77F1D7}">
              <ma14:placeholderFlag xmlns:ma14="http://schemas.microsoft.com/office/mac/drawingml/2011/main" xmlns="" val="1"/>
            </a:ext>
          </a:extLst>
        </p:spPr>
        <p:txBody>
          <a:bodyPr/>
          <a:lstStyle/>
          <a:p>
            <a:pPr>
              <a:lnSpc>
                <a:spcPts val="3000"/>
              </a:lnSpc>
              <a:defRPr/>
            </a:pPr>
            <a:r>
              <a:rPr lang="en-US" sz="3200" dirty="0" smtClean="0"/>
              <a:t>Summary and Remarks</a:t>
            </a:r>
          </a:p>
        </p:txBody>
      </p:sp>
      <p:sp>
        <p:nvSpPr>
          <p:cNvPr id="4099" name="Rectangle 3"/>
          <p:cNvSpPr>
            <a:spLocks noGrp="1" noChangeArrowheads="1"/>
          </p:cNvSpPr>
          <p:nvPr>
            <p:ph type="body" idx="1"/>
          </p:nvPr>
        </p:nvSpPr>
        <p:spPr>
          <a:xfrm>
            <a:off x="323528" y="1556792"/>
            <a:ext cx="8640960" cy="4419600"/>
          </a:xfrm>
          <a:ln>
            <a:solidFill>
              <a:schemeClr val="accent1"/>
            </a:solidFill>
          </a:ln>
          <a:extLst>
            <a:ext uri="{FAA26D3D-D897-4be2-8F04-BA451C77F1D7}">
              <ma14:placeholderFlag xmlns:ma14="http://schemas.microsoft.com/office/mac/drawingml/2011/main" xmlns="" val="1"/>
            </a:ext>
          </a:extLst>
        </p:spPr>
        <p:txBody>
          <a:bodyPr/>
          <a:lstStyle/>
          <a:p>
            <a:pPr marL="57150" indent="0">
              <a:spcBef>
                <a:spcPts val="0"/>
              </a:spcBef>
              <a:spcAft>
                <a:spcPts val="1200"/>
              </a:spcAft>
              <a:buNone/>
            </a:pPr>
            <a:r>
              <a:rPr lang="en-US" altLang="ja-JP" sz="2400" dirty="0" smtClean="0"/>
              <a:t>Administrations are invited to make a contribution on a working document </a:t>
            </a:r>
            <a:r>
              <a:rPr lang="en-US" altLang="ja-JP" sz="2400" dirty="0"/>
              <a:t>towards a preliminary draft new Report ITU-R SM.[THZ_TREND</a:t>
            </a:r>
            <a:r>
              <a:rPr lang="en-US" altLang="ja-JP" sz="2400" dirty="0" smtClean="0"/>
              <a:t>].</a:t>
            </a:r>
          </a:p>
          <a:p>
            <a:pPr marL="57150" indent="0">
              <a:spcBef>
                <a:spcPts val="0"/>
              </a:spcBef>
              <a:spcAft>
                <a:spcPts val="1200"/>
              </a:spcAft>
              <a:buNone/>
            </a:pPr>
            <a:r>
              <a:rPr lang="en-US" altLang="ja-JP" sz="2400" dirty="0" smtClean="0"/>
              <a:t>If 802.15 THz group might wish to have specific frequency bands for THz communication systems above 275 GHz, it may be recommended to send a liaison statement to ITU-R and ask them whether those frequency bands can be used for active services without interference to passive services, by giving them technical and operational characteristics of THz communication systems developed by 802.15 THz group.</a:t>
            </a:r>
            <a:endParaRPr lang="en-US" altLang="ja-JP" sz="2400" dirty="0"/>
          </a:p>
        </p:txBody>
      </p:sp>
      <p:sp>
        <p:nvSpPr>
          <p:cNvPr id="4" name="Date Placeholder 3"/>
          <p:cNvSpPr>
            <a:spLocks noGrp="1"/>
          </p:cNvSpPr>
          <p:nvPr>
            <p:ph type="dt" sz="quarter" idx="10"/>
          </p:nvPr>
        </p:nvSpPr>
        <p:spPr>
          <a:extLst>
            <a:ext uri="{FAA26D3D-D897-4be2-8F04-BA451C77F1D7}">
              <ma14:placeholderFlag xmlns:ma14="http://schemas.microsoft.com/office/mac/drawingml/2011/main" xmlns="" val="1"/>
            </a:ext>
          </a:extLst>
        </p:spPr>
        <p:txBody>
          <a:bodyPr/>
          <a:lstStyle/>
          <a:p>
            <a:pPr>
              <a:defRPr/>
            </a:pPr>
            <a:r>
              <a:rPr lang="en-US" altLang="ja-JP" smtClean="0"/>
              <a:t>July 2013</a:t>
            </a:r>
            <a:endParaRPr lang="en-US" dirty="0"/>
          </a:p>
        </p:txBody>
      </p:sp>
      <p:sp>
        <p:nvSpPr>
          <p:cNvPr id="5" name="Footer Placeholder 4"/>
          <p:cNvSpPr>
            <a:spLocks noGrp="1"/>
          </p:cNvSpPr>
          <p:nvPr>
            <p:ph type="ftr" sz="quarter" idx="11"/>
          </p:nvPr>
        </p:nvSpPr>
        <p:spPr>
          <a:extLst>
            <a:ext uri="{FAA26D3D-D897-4be2-8F04-BA451C77F1D7}">
              <ma14:placeholderFlag xmlns:ma14="http://schemas.microsoft.com/office/mac/drawingml/2011/main" xmlns="" val="1"/>
            </a:ext>
          </a:extLst>
        </p:spPr>
        <p:txBody>
          <a:bodyPr/>
          <a:lstStyle/>
          <a:p>
            <a:pPr>
              <a:defRPr/>
            </a:pPr>
            <a:r>
              <a:rPr lang="en-US" smtClean="0"/>
              <a:t>Akifumi Kasamatsu, NICT</a:t>
            </a:r>
            <a:endParaRPr lang="en-US"/>
          </a:p>
        </p:txBody>
      </p:sp>
      <p:sp>
        <p:nvSpPr>
          <p:cNvPr id="6" name="Slide Number Placeholder 5"/>
          <p:cNvSpPr>
            <a:spLocks noGrp="1"/>
          </p:cNvSpPr>
          <p:nvPr>
            <p:ph type="sldNum" sz="quarter" idx="12"/>
          </p:nvPr>
        </p:nvSpPr>
        <p:spPr>
          <a:extLst>
            <a:ext uri="{FAA26D3D-D897-4be2-8F04-BA451C77F1D7}">
              <ma14:placeholderFlag xmlns:ma14="http://schemas.microsoft.com/office/mac/drawingml/2011/main" xmlns="" val="1"/>
            </a:ext>
          </a:extLst>
        </p:spPr>
        <p:txBody>
          <a:bodyPr/>
          <a:lstStyle>
            <a:lvl1pPr>
              <a:defRPr sz="1200">
                <a:solidFill>
                  <a:schemeClr val="tx1"/>
                </a:solidFill>
                <a:latin typeface="Times New Roman" pitchFamily="18" charset="0"/>
                <a:ea typeface="ＭＳ Ｐゴシック" pitchFamily="50" charset="-128"/>
              </a:defRPr>
            </a:lvl1pPr>
            <a:lvl2pPr marL="742950" indent="-285750">
              <a:defRPr sz="1200">
                <a:solidFill>
                  <a:schemeClr val="tx1"/>
                </a:solidFill>
                <a:latin typeface="Times New Roman" pitchFamily="18" charset="0"/>
                <a:ea typeface="ＭＳ Ｐゴシック" pitchFamily="50" charset="-128"/>
              </a:defRPr>
            </a:lvl2pPr>
            <a:lvl3pPr marL="1143000" indent="-228600">
              <a:defRPr sz="1200">
                <a:solidFill>
                  <a:schemeClr val="tx1"/>
                </a:solidFill>
                <a:latin typeface="Times New Roman" pitchFamily="18" charset="0"/>
                <a:ea typeface="ＭＳ Ｐゴシック" pitchFamily="50" charset="-128"/>
              </a:defRPr>
            </a:lvl3pPr>
            <a:lvl4pPr marL="1600200" indent="-228600">
              <a:defRPr sz="1200">
                <a:solidFill>
                  <a:schemeClr val="tx1"/>
                </a:solidFill>
                <a:latin typeface="Times New Roman" pitchFamily="18" charset="0"/>
                <a:ea typeface="ＭＳ Ｐゴシック" pitchFamily="50" charset="-128"/>
              </a:defRPr>
            </a:lvl4pPr>
            <a:lvl5pPr marL="2057400" indent="-228600">
              <a:defRPr sz="12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50" charset="-128"/>
              </a:defRPr>
            </a:lvl9pPr>
          </a:lstStyle>
          <a:p>
            <a:r>
              <a:rPr lang="en-US" altLang="ja-JP" dirty="0"/>
              <a:t>Slide </a:t>
            </a:r>
            <a:fld id="{604FEFE9-9D38-422A-8EA4-FD8840805906}" type="slidenum">
              <a:rPr lang="en-US" altLang="ja-JP"/>
              <a:pPr/>
              <a:t>6</a:t>
            </a:fld>
            <a:endParaRPr lang="en-US" altLang="ja-JP" dirty="0"/>
          </a:p>
        </p:txBody>
      </p:sp>
    </p:spTree>
    <p:extLst>
      <p:ext uri="{BB962C8B-B14F-4D97-AF65-F5344CB8AC3E}">
        <p14:creationId xmlns:p14="http://schemas.microsoft.com/office/powerpoint/2010/main" xmlns="" val="2805402745"/>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414</Words>
  <Application>Microsoft Office PowerPoint</Application>
  <PresentationFormat>Bildschirmpräsentation (4:3)</PresentationFormat>
  <Paragraphs>95</Paragraphs>
  <Slides>6</Slides>
  <Notes>6</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IEEE-P802_15</vt:lpstr>
      <vt:lpstr>Folie 1</vt:lpstr>
      <vt:lpstr>Information on THz related issues at ITU-R Study Group 1</vt:lpstr>
      <vt:lpstr>Status of a draft new Study Question</vt:lpstr>
      <vt:lpstr>A draft new Study Question</vt:lpstr>
      <vt:lpstr>Working document towards a preliminary draft new Report ITU-R SM.[THZ_TREND]</vt:lpstr>
      <vt:lpstr>Summary and Remarks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kasa</dc:creator>
  <dc:description>&lt;doc#&gt;</dc:description>
  <cp:lastModifiedBy>Thomas Kürner</cp:lastModifiedBy>
  <cp:revision>63</cp:revision>
  <cp:lastPrinted>1998-02-10T13:28:06Z</cp:lastPrinted>
  <dcterms:created xsi:type="dcterms:W3CDTF">2012-03-06T01:22:04Z</dcterms:created>
  <dcterms:modified xsi:type="dcterms:W3CDTF">2013-07-16T05:55:27Z</dcterms:modified>
</cp:coreProperties>
</file>