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27"/>
  </p:notesMasterIdLst>
  <p:handoutMasterIdLst>
    <p:handoutMasterId r:id="rId28"/>
  </p:handoutMasterIdLst>
  <p:sldIdLst>
    <p:sldId id="383" r:id="rId7"/>
    <p:sldId id="391" r:id="rId8"/>
    <p:sldId id="390" r:id="rId9"/>
    <p:sldId id="373" r:id="rId10"/>
    <p:sldId id="399" r:id="rId11"/>
    <p:sldId id="401" r:id="rId12"/>
    <p:sldId id="402" r:id="rId13"/>
    <p:sldId id="403" r:id="rId14"/>
    <p:sldId id="404" r:id="rId15"/>
    <p:sldId id="392" r:id="rId16"/>
    <p:sldId id="374" r:id="rId17"/>
    <p:sldId id="376" r:id="rId18"/>
    <p:sldId id="377" r:id="rId19"/>
    <p:sldId id="378" r:id="rId20"/>
    <p:sldId id="379" r:id="rId21"/>
    <p:sldId id="380" r:id="rId22"/>
    <p:sldId id="393" r:id="rId23"/>
    <p:sldId id="394" r:id="rId24"/>
    <p:sldId id="386" r:id="rId25"/>
    <p:sldId id="397" r:id="rId26"/>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00"/>
    <a:srgbClr val="FFFF99"/>
    <a:srgbClr val="FF3300"/>
    <a:srgbClr val="FFFFCC"/>
    <a:srgbClr val="0000FF"/>
    <a:srgbClr val="006600"/>
    <a:srgbClr val="006666"/>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74" autoAdjust="0"/>
    <p:restoredTop sz="94675" autoAdjust="0"/>
  </p:normalViewPr>
  <p:slideViewPr>
    <p:cSldViewPr>
      <p:cViewPr>
        <p:scale>
          <a:sx n="66" d="100"/>
          <a:sy n="66" d="100"/>
        </p:scale>
        <p:origin x="-1344" y="-168"/>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994" y="-58"/>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7/16/2013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1824553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dirty="0"/>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7/16/2013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121660711"/>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July 13</a:t>
            </a:fld>
            <a:endParaRPr lang="en-US" dirty="0" smtClean="0"/>
          </a:p>
        </p:txBody>
      </p:sp>
      <p:sp>
        <p:nvSpPr>
          <p:cNvPr id="5123" name="Rectangle 7"/>
          <p:cNvSpPr>
            <a:spLocks noGrp="1" noChangeArrowheads="1"/>
          </p:cNvSpPr>
          <p:nvPr>
            <p:ph type="sldNum" sz="quarter" idx="5"/>
          </p:nvPr>
        </p:nvSpPr>
        <p:spPr>
          <a:noFill/>
        </p:spPr>
        <p:txBody>
          <a:bodyPr/>
          <a:lstStyle/>
          <a:p>
            <a:r>
              <a:rPr lang="en-US" dirty="0" smtClean="0"/>
              <a:t>Page </a:t>
            </a:r>
            <a:fld id="{12A1A2C6-7416-4FDD-8430-BECB5ECAC2FB}" type="slidenum">
              <a:rPr lang="en-US" smtClean="0"/>
              <a:pPr/>
              <a:t>1</a:t>
            </a:fld>
            <a:endParaRPr lang="en-US" dirty="0"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dirty="0" smtClean="0">
              <a:latin typeface="Times New Roman" pitchFamily="18" charset="0"/>
              <a:ea typeface="ＭＳ Ｐゴシック" pitchFamily="-65"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19</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19</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20</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20</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4119"/>
            <a:ext cx="2708275" cy="2154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a:t>07/12/10</a:t>
            </a:r>
          </a:p>
        </p:txBody>
      </p:sp>
      <p:sp>
        <p:nvSpPr>
          <p:cNvPr id="7" name="Rectangle 11"/>
          <p:cNvSpPr>
            <a:spLocks noGrp="1" noChangeArrowheads="1"/>
          </p:cNvSpPr>
          <p:nvPr>
            <p:ph type="sldNum" sz="quarter"/>
          </p:nvPr>
        </p:nvSpPr>
        <p:spPr>
          <a:xfrm>
            <a:off x="2901950" y="8942388"/>
            <a:ext cx="792163"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US"/>
              <a:t>Page </a:t>
            </a:r>
            <a:fld id="{F53FC24E-8886-4796-AF2C-E23DAA61706D}" type="slidenum">
              <a:rPr lang="en-US"/>
              <a:pPr/>
              <a:t>3</a:t>
            </a:fld>
            <a:endParaRPr lang="en-US"/>
          </a:p>
        </p:txBody>
      </p:sp>
      <p:sp>
        <p:nvSpPr>
          <p:cNvPr id="22529" name="Text Box 1"/>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ClrTx/>
              <a:buFontTx/>
              <a:buNone/>
              <a:defRPr/>
            </a:pPr>
            <a:r>
              <a:rPr lang="en-US" sz="1400" b="1" smtClean="0"/>
              <a:t>Jul 12, 2010</a:t>
            </a:r>
          </a:p>
        </p:txBody>
      </p:sp>
      <p:sp>
        <p:nvSpPr>
          <p:cNvPr id="22530" name="Text Box 2"/>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Page </a:t>
            </a:r>
            <a:fld id="{804517FA-2C90-4285-8387-186FE9102D48}" type="slidenum">
              <a:rPr lang="en-US">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a:solidFill>
                <a:srgbClr val="000000"/>
              </a:solidFill>
            </a:endParaRPr>
          </a:p>
        </p:txBody>
      </p:sp>
      <p:sp>
        <p:nvSpPr>
          <p:cNvPr id="22531" name="Text Box 3"/>
          <p:cNvSpPr>
            <a:spLocks noGrp="1" noRot="1" noChangeAspect="1" noChangeArrowheads="1"/>
          </p:cNvSpPr>
          <p:nvPr>
            <p:ph type="sldImg"/>
          </p:nvPr>
        </p:nvSpPr>
        <p:spPr>
          <a:xfrm>
            <a:off x="1130300" y="698500"/>
            <a:ext cx="4602163" cy="3451225"/>
          </a:xfrm>
          <a:solidFill>
            <a:srgbClr val="FFFFFF"/>
          </a:solidFill>
        </p:spPr>
      </p:sp>
      <p:sp>
        <p:nvSpPr>
          <p:cNvPr id="22532" name="Text Box 4"/>
          <p:cNvSpPr>
            <a:spLocks noGrp="1" noChangeArrowheads="1"/>
          </p:cNvSpPr>
          <p:nvPr>
            <p:ph type="body" idx="1"/>
          </p:nvPr>
        </p:nvSpPr>
        <p:spPr>
          <a:xfrm>
            <a:off x="914400" y="4387096"/>
            <a:ext cx="5022850" cy="4149012"/>
          </a:xfrm>
          <a:noFill/>
        </p:spPr>
        <p:txBody>
          <a:bodyPr wrap="none" anchor="ctr"/>
          <a:lstStyle/>
          <a:p>
            <a:endParaRPr lang="en-US" smtClean="0">
              <a:latin typeface="Times New Roman" pitchFamily="18" charset="0"/>
            </a:endParaRPr>
          </a:p>
          <a:p>
            <a:r>
              <a:rPr lang="en-US" smtClean="0">
                <a:latin typeface="Times New Roman" pitchFamily="18" charset="0"/>
              </a:rPr>
              <a:t>----- Meeting Notes (17/01/2011 11:38) -----</a:t>
            </a:r>
          </a:p>
          <a:p>
            <a:r>
              <a:rPr lang="en-US" smtClean="0">
                <a:latin typeface="Times New Roman" pitchFamily="18" charset="0"/>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7/16/2013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7</a:t>
            </a:fld>
            <a:endParaRPr lang="en-US"/>
          </a:p>
        </p:txBody>
      </p:sp>
    </p:spTree>
    <p:extLst>
      <p:ext uri="{BB962C8B-B14F-4D97-AF65-F5344CB8AC3E}">
        <p14:creationId xmlns:p14="http://schemas.microsoft.com/office/powerpoint/2010/main" val="748336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7/16/2013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8</a:t>
            </a:fld>
            <a:endParaRPr lang="en-US"/>
          </a:p>
        </p:txBody>
      </p:sp>
    </p:spTree>
    <p:extLst>
      <p:ext uri="{BB962C8B-B14F-4D97-AF65-F5344CB8AC3E}">
        <p14:creationId xmlns:p14="http://schemas.microsoft.com/office/powerpoint/2010/main" val="748336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7/16/2013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9</a:t>
            </a:fld>
            <a:endParaRPr lang="en-US"/>
          </a:p>
        </p:txBody>
      </p:sp>
    </p:spTree>
    <p:extLst>
      <p:ext uri="{BB962C8B-B14F-4D97-AF65-F5344CB8AC3E}">
        <p14:creationId xmlns:p14="http://schemas.microsoft.com/office/powerpoint/2010/main" val="748336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11</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11</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4579"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4580" name="Rectangle 7"/>
          <p:cNvSpPr>
            <a:spLocks noGrp="1" noChangeArrowheads="1"/>
          </p:cNvSpPr>
          <p:nvPr>
            <p:ph type="sldNum" sz="quarter" idx="5"/>
          </p:nvPr>
        </p:nvSpPr>
        <p:spPr>
          <a:xfrm>
            <a:off x="2901950" y="8942388"/>
            <a:ext cx="792163" cy="184666"/>
          </a:xfrm>
          <a:noFill/>
        </p:spPr>
        <p:txBody>
          <a:bodyPr/>
          <a:lstStyle/>
          <a:p>
            <a:r>
              <a:rPr lang="en-US" smtClean="0"/>
              <a:t>Page </a:t>
            </a:r>
            <a:fld id="{BFD65119-D628-4F43-8B00-EFD69C9C62E9}" type="slidenum">
              <a:rPr lang="en-US" smtClean="0"/>
              <a:pPr/>
              <a:t>12</a:t>
            </a:fld>
            <a:endParaRPr lang="en-US" smtClean="0"/>
          </a:p>
        </p:txBody>
      </p:sp>
      <p:sp>
        <p:nvSpPr>
          <p:cNvPr id="24581"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7C5DAE0E-A9F2-4736-86C5-EA4E26E479B2}" type="slidenum">
              <a:rPr lang="en-US"/>
              <a:pPr algn="r" defTabSz="913844"/>
              <a:t>12</a:t>
            </a:fld>
            <a:endParaRPr lang="en-US" dirty="0"/>
          </a:p>
        </p:txBody>
      </p:sp>
      <p:sp>
        <p:nvSpPr>
          <p:cNvPr id="24582" name="Rectangle 1026"/>
          <p:cNvSpPr>
            <a:spLocks noGrp="1" noChangeArrowheads="1"/>
          </p:cNvSpPr>
          <p:nvPr>
            <p:ph type="body" idx="1"/>
          </p:nvPr>
        </p:nvSpPr>
        <p:spPr>
          <a:noFill/>
          <a:ln/>
        </p:spPr>
        <p:txBody>
          <a:bodyPr lIns="90975" tIns="44690" rIns="90975" bIns="44690"/>
          <a:lstStyle/>
          <a:p>
            <a:pPr defTabSz="907542"/>
            <a:endParaRPr lang="en-GB" dirty="0"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31888" y="698500"/>
            <a:ext cx="4598987" cy="3451225"/>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5603"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5604" name="Rectangle 7"/>
          <p:cNvSpPr>
            <a:spLocks noGrp="1" noChangeArrowheads="1"/>
          </p:cNvSpPr>
          <p:nvPr>
            <p:ph type="sldNum" sz="quarter" idx="5"/>
          </p:nvPr>
        </p:nvSpPr>
        <p:spPr>
          <a:xfrm>
            <a:off x="2901950" y="8942388"/>
            <a:ext cx="792163" cy="184666"/>
          </a:xfrm>
          <a:noFill/>
        </p:spPr>
        <p:txBody>
          <a:bodyPr/>
          <a:lstStyle/>
          <a:p>
            <a:r>
              <a:rPr lang="en-US" smtClean="0"/>
              <a:t>Page </a:t>
            </a:r>
            <a:fld id="{6A861B6E-4661-40C0-874C-F43D14A5F0EB}" type="slidenum">
              <a:rPr lang="en-US" smtClean="0"/>
              <a:pPr/>
              <a:t>13</a:t>
            </a:fld>
            <a:endParaRPr lang="en-US" smtClean="0"/>
          </a:p>
        </p:txBody>
      </p:sp>
      <p:sp>
        <p:nvSpPr>
          <p:cNvPr id="25605"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EE76617A-817A-41D1-AE97-3A7CE851319E}" type="slidenum">
              <a:rPr lang="en-US"/>
              <a:pPr algn="r" defTabSz="913844"/>
              <a:t>13</a:t>
            </a:fld>
            <a:endParaRPr lang="en-US" dirty="0"/>
          </a:p>
        </p:txBody>
      </p:sp>
      <p:sp>
        <p:nvSpPr>
          <p:cNvPr id="25606" name="Rectangle 2"/>
          <p:cNvSpPr>
            <a:spLocks noGrp="1" noRot="1" noChangeAspect="1" noChangeArrowheads="1" noTextEdit="1"/>
          </p:cNvSpPr>
          <p:nvPr>
            <p:ph type="sldImg"/>
          </p:nvPr>
        </p:nvSpPr>
        <p:spPr>
          <a:xfrm>
            <a:off x="1131888" y="698500"/>
            <a:ext cx="4598987" cy="3451225"/>
          </a:xfrm>
          <a:ln/>
        </p:spPr>
      </p:sp>
      <p:sp>
        <p:nvSpPr>
          <p:cNvPr id="25607"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16</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16</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Sangsung </a:t>
            </a:r>
            <a:r>
              <a:rPr lang="en-US" dirty="0" err="1" smtClean="0"/>
              <a:t>Choi</a:t>
            </a:r>
            <a:r>
              <a:rPr lang="en-US" dirty="0" smtClean="0"/>
              <a:t>(ETRI)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dirty="0" smtClean="0"/>
              <a:t>Slide </a:t>
            </a:r>
            <a:fld id="{41987EB5-282E-4916-B28F-39C3F491D2E1}" type="slidenum">
              <a:rPr lang="en-US" smtClean="0"/>
              <a:pPr>
                <a:defRPr/>
              </a:pPr>
              <a:t>‹#›</a:t>
            </a:fld>
            <a:endParaRPr lang="en-US" dirty="0"/>
          </a:p>
        </p:txBody>
      </p:sp>
      <p:sp>
        <p:nvSpPr>
          <p:cNvPr id="1031" name="Rectangle 7"/>
          <p:cNvSpPr>
            <a:spLocks noChangeArrowheads="1"/>
          </p:cNvSpPr>
          <p:nvPr/>
        </p:nvSpPr>
        <p:spPr bwMode="auto">
          <a:xfrm>
            <a:off x="46482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15-13-0429-00-004m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July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ieee802.org/Mike_Spring_Article_on_Stds_Proces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dirty="0" smtClean="0"/>
              <a:t>Slide </a:t>
            </a:r>
            <a:fld id="{3A9367B3-2677-4C64-A2B6-D508059B8434}" type="slidenum">
              <a:rPr lang="en-US" smtClean="0"/>
              <a:pPr/>
              <a:t>1</a:t>
            </a:fld>
            <a:endParaRPr lang="en-US" dirty="0"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July 2013</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TG4m-4TV Opening </a:t>
            </a:r>
            <a:r>
              <a:rPr lang="en-US" sz="1800" dirty="0"/>
              <a:t>Report </a:t>
            </a:r>
            <a:r>
              <a:rPr lang="en-US" sz="1800" dirty="0" smtClean="0"/>
              <a:t>for July 2013  </a:t>
            </a:r>
            <a:endParaRPr lang="en-US" sz="1800" dirty="0"/>
          </a:p>
          <a:p>
            <a:pPr marL="914400" indent="-914400" eaLnBrk="0" hangingPunct="0">
              <a:spcBef>
                <a:spcPts val="600"/>
              </a:spcBef>
              <a:defRPr/>
            </a:pPr>
            <a:r>
              <a:rPr lang="en-US" sz="1800" b="1" dirty="0"/>
              <a:t>Date </a:t>
            </a:r>
            <a:r>
              <a:rPr lang="en-US" sz="1800" b="1" dirty="0" smtClean="0"/>
              <a:t>Submitted: </a:t>
            </a:r>
            <a:r>
              <a:rPr lang="en-US" sz="1800" dirty="0" smtClean="0"/>
              <a:t>16 July 2013</a:t>
            </a:r>
            <a:endParaRPr lang="en-US" sz="1800" dirty="0"/>
          </a:p>
          <a:p>
            <a:pPr marL="914400" indent="-914400" eaLnBrk="0" hangingPunct="0">
              <a:spcBef>
                <a:spcPts val="600"/>
              </a:spcBef>
              <a:defRPr/>
            </a:pPr>
            <a:r>
              <a:rPr lang="en-US" sz="1800" b="1" dirty="0"/>
              <a:t>Source:</a:t>
            </a:r>
            <a:r>
              <a:rPr lang="en-US" sz="1800" dirty="0"/>
              <a:t> 	</a:t>
            </a:r>
            <a:r>
              <a:rPr lang="en-US" sz="1800" dirty="0" smtClean="0"/>
              <a:t>Sangsung. Choi(ETRI)</a:t>
            </a:r>
            <a:endParaRPr lang="en-US" sz="1800" dirty="0"/>
          </a:p>
          <a:p>
            <a:pPr marL="914400" indent="-914400" eaLnBrk="0" hangingPunct="0">
              <a:spcBef>
                <a:spcPts val="600"/>
              </a:spcBef>
              <a:defRPr/>
            </a:pPr>
            <a:r>
              <a:rPr lang="en-US" sz="1800" b="1" dirty="0"/>
              <a:t>Contact: </a:t>
            </a:r>
            <a:r>
              <a:rPr lang="en-US" sz="1800" dirty="0" smtClean="0"/>
              <a:t>Sangsung. Choi(ETRI)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+82 42 860 6722</a:t>
            </a:r>
            <a:r>
              <a:rPr lang="en-US" sz="1800" dirty="0" smtClean="0"/>
              <a:t>, </a:t>
            </a:r>
            <a:r>
              <a:rPr lang="en-US" sz="1800" b="1" dirty="0"/>
              <a:t>E-Mail</a:t>
            </a:r>
            <a:r>
              <a:rPr lang="en-US" sz="1800" dirty="0"/>
              <a:t>: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TG4m Opening Report for July 2013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Opening </a:t>
            </a:r>
            <a:r>
              <a:rPr lang="en-US" sz="1800" dirty="0"/>
              <a:t>Report for </a:t>
            </a:r>
            <a:r>
              <a:rPr lang="en-US" sz="1800" dirty="0" smtClean="0"/>
              <a:t>TG4m Session in July 2013</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dirty="0" smtClean="0"/>
              <a:t>Sangsung Choi(ETRI)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3" name="Content Placeholder 2"/>
          <p:cNvSpPr>
            <a:spLocks noGrp="1"/>
          </p:cNvSpPr>
          <p:nvPr>
            <p:ph idx="1"/>
          </p:nvPr>
        </p:nvSpPr>
        <p:spPr>
          <a:xfrm>
            <a:off x="381000" y="2133600"/>
            <a:ext cx="8534400" cy="4038600"/>
          </a:xfrm>
        </p:spPr>
        <p:txBody>
          <a:bodyPr/>
          <a:lstStyle/>
          <a:p>
            <a:r>
              <a:rPr lang="en-US" altLang="ko-KR" dirty="0" smtClean="0"/>
              <a:t>Request the EC Grant Unconditional Approval to Start Sponsor Ballot</a:t>
            </a:r>
          </a:p>
          <a:p>
            <a:r>
              <a:rPr lang="en-US" dirty="0" smtClean="0">
                <a:ea typeface="ＭＳ Ｐゴシック" pitchFamily="-65" charset="-128"/>
              </a:rPr>
              <a:t>Hear and discuss the contribution presentations</a:t>
            </a:r>
          </a:p>
          <a:p>
            <a:pPr>
              <a:spcBef>
                <a:spcPts val="1200"/>
              </a:spcBef>
            </a:pPr>
            <a:r>
              <a:rPr lang="en-US" dirty="0" smtClean="0">
                <a:ea typeface="ＭＳ Ｐゴシック" pitchFamily="-65" charset="-128"/>
              </a:rPr>
              <a:t>Discuss the future efforts </a:t>
            </a:r>
            <a:r>
              <a:rPr lang="en-US" dirty="0">
                <a:ea typeface="ＭＳ Ｐゴシック" pitchFamily="-65" charset="-128"/>
              </a:rPr>
              <a:t>and </a:t>
            </a:r>
            <a:r>
              <a:rPr lang="en-US" dirty="0" smtClean="0">
                <a:ea typeface="ＭＳ Ｐゴシック" pitchFamily="-65" charset="-128"/>
              </a:rPr>
              <a:t>next steps</a:t>
            </a:r>
          </a:p>
        </p:txBody>
      </p:sp>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10</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2013</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533400"/>
            <a:ext cx="7772400" cy="990600"/>
          </a:xfrm>
        </p:spPr>
        <p:txBody>
          <a:bodyPr/>
          <a:lstStyle/>
          <a:p>
            <a:r>
              <a:rPr lang="en-US" b="1" dirty="0" smtClean="0"/>
              <a:t>Meeting Slots</a:t>
            </a: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850250214"/>
              </p:ext>
            </p:extLst>
          </p:nvPr>
        </p:nvGraphicFramePr>
        <p:xfrm>
          <a:off x="228600" y="1371600"/>
          <a:ext cx="8610601" cy="4530972"/>
        </p:xfrm>
        <a:graphic>
          <a:graphicData uri="http://schemas.openxmlformats.org/drawingml/2006/table">
            <a:tbl>
              <a:tblPr/>
              <a:tblGrid>
                <a:gridCol w="732818"/>
                <a:gridCol w="2010382"/>
                <a:gridCol w="2057400"/>
                <a:gridCol w="1916891"/>
                <a:gridCol w="1893110"/>
              </a:tblGrid>
              <a:tr h="47809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6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17302">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LB90 Comment Resolution </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LB90 Comment Resolution</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718626">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LB90 Comment Resolution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endParaRPr lang="en-US" altLang="ko-KR" sz="1600" dirty="0" smtClean="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LB90 Comment Resolution </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1347424">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Opening report</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Approve agenda and previous minutes</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Status update</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Contribution presentations if any</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endParaRPr lang="en-US" altLang="ko-KR" sz="1600" dirty="0" smtClean="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dirty="0" smtClean="0"/>
                        <a:t>Discuss future efforts and next steps</a:t>
                      </a:r>
                    </a:p>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endParaRPr kumimoji="0" lang="en-US" altLang="ko-KR" sz="16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718626">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LB90 Comment Resolution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LB90 Comment Resolution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ts val="0"/>
                        </a:spcBef>
                        <a:spcAft>
                          <a:spcPts val="0"/>
                        </a:spcAft>
                        <a:buClrTx/>
                        <a:buSzTx/>
                        <a:buFont typeface="Arial" pitchFamily="34" charset="0"/>
                        <a:buChar char="•"/>
                        <a:tabLst>
                          <a:tab pos="179388" algn="l"/>
                        </a:tabLst>
                        <a:defRPr/>
                      </a:pPr>
                      <a:endParaRPr lang="en-US" sz="16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2013</a:t>
            </a:r>
            <a:endParaRPr lang="en-US" dirty="0"/>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11</a:t>
            </a:fld>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7"/>
          <p:cNvSpPr>
            <a:spLocks noGrp="1" noChangeArrowheads="1"/>
          </p:cNvSpPr>
          <p:nvPr>
            <p:ph type="body" idx="4294967295"/>
          </p:nvPr>
        </p:nvSpPr>
        <p:spPr>
          <a:xfrm>
            <a:off x="152400" y="1066800"/>
            <a:ext cx="8763000" cy="5486400"/>
          </a:xfrm>
          <a:noFill/>
        </p:spPr>
        <p:txBody>
          <a:bodyPr lIns="90487" tIns="44450" rIns="90487" bIns="44450"/>
          <a:lstStyle/>
          <a:p>
            <a:pPr>
              <a:lnSpc>
                <a:spcPct val="80000"/>
              </a:lnSpc>
              <a:spcAft>
                <a:spcPct val="30000"/>
              </a:spcAft>
              <a:buFont typeface="Monotype Sorts" pitchFamily="-65" charset="2"/>
              <a:buNone/>
            </a:pPr>
            <a:r>
              <a:rPr lang="en-US" sz="1800" b="1" dirty="0" smtClean="0"/>
              <a:t>	</a:t>
            </a:r>
            <a:r>
              <a:rPr lang="en-US" sz="1600" b="1" dirty="0" smtClean="0"/>
              <a:t>The IEEE-SA strongly recommends that at each WG meeting the chair or a designee:</a:t>
            </a:r>
            <a:endParaRPr lang="en-US" sz="1600" dirty="0" smtClean="0"/>
          </a:p>
          <a:p>
            <a:pPr lvl="1">
              <a:lnSpc>
                <a:spcPct val="80000"/>
              </a:lnSpc>
            </a:pPr>
            <a:r>
              <a:rPr lang="en-US" sz="1400" b="1" dirty="0" smtClean="0">
                <a:ea typeface="ＭＳ Ｐゴシック" pitchFamily="-65" charset="-128"/>
              </a:rPr>
              <a:t>Show slides #1 through #4 of this presentation</a:t>
            </a:r>
          </a:p>
          <a:p>
            <a:pPr lvl="1">
              <a:lnSpc>
                <a:spcPct val="80000"/>
              </a:lnSpc>
            </a:pPr>
            <a:r>
              <a:rPr lang="en-US" sz="1400" b="1" dirty="0" smtClean="0">
                <a:ea typeface="ＭＳ Ｐゴシック" pitchFamily="-65" charset="-128"/>
              </a:rPr>
              <a:t>Advise the WG attendees that:</a:t>
            </a:r>
            <a:r>
              <a:rPr lang="en-US" sz="1400" dirty="0" smtClean="0">
                <a:ea typeface="ＭＳ Ｐゴシック" pitchFamily="-65" charset="-128"/>
              </a:rPr>
              <a:t> </a:t>
            </a:r>
          </a:p>
          <a:p>
            <a:pPr lvl="2">
              <a:lnSpc>
                <a:spcPct val="80000"/>
              </a:lnSpc>
            </a:pPr>
            <a:r>
              <a:rPr lang="en-US" sz="1400" dirty="0" smtClean="0">
                <a:ea typeface="ＭＳ Ｐゴシック" pitchFamily="-65" charset="-128"/>
              </a:rPr>
              <a:t>The IEEE’s patent policy is consistent with the ANSI patent policy and is described in Clause 6 of the </a:t>
            </a:r>
            <a:r>
              <a:rPr lang="en-US" sz="1400" i="1" dirty="0" smtClean="0">
                <a:ea typeface="ＭＳ Ｐゴシック" pitchFamily="-65" charset="-128"/>
              </a:rPr>
              <a:t>IEEE-SA Standards Board Bylaws</a:t>
            </a:r>
            <a:r>
              <a:rPr lang="en-US" sz="1400" dirty="0" smtClean="0">
                <a:ea typeface="ＭＳ Ｐゴシック" pitchFamily="-65" charset="-128"/>
              </a:rPr>
              <a:t>;</a:t>
            </a:r>
          </a:p>
          <a:p>
            <a:pPr lvl="2">
              <a:lnSpc>
                <a:spcPct val="80000"/>
              </a:lnSpc>
            </a:pPr>
            <a:r>
              <a:rPr lang="en-US" sz="1400" dirty="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dirty="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ea typeface="ＭＳ Ｐゴシック" pitchFamily="-65" charset="-128"/>
              </a:rPr>
            </a:br>
            <a:endParaRPr lang="en-US" sz="1400" dirty="0" smtClean="0">
              <a:ea typeface="ＭＳ Ｐゴシック" pitchFamily="-65" charset="-128"/>
            </a:endParaRPr>
          </a:p>
          <a:p>
            <a:pPr lvl="1">
              <a:lnSpc>
                <a:spcPct val="20000"/>
              </a:lnSpc>
            </a:pPr>
            <a:r>
              <a:rPr lang="en-US" sz="1400" b="1" dirty="0" smtClean="0">
                <a:ea typeface="ＭＳ Ｐゴシック" pitchFamily="-65" charset="-128"/>
              </a:rPr>
              <a:t>Instruct the WG Secretary to record in the minutes of the relevant WG meeting:</a:t>
            </a:r>
            <a:r>
              <a:rPr lang="en-US" sz="900" dirty="0" smtClean="0">
                <a:ea typeface="ＭＳ Ｐゴシック" pitchFamily="-65" charset="-128"/>
              </a:rPr>
              <a:t> </a:t>
            </a:r>
          </a:p>
          <a:p>
            <a:pPr lvl="2">
              <a:lnSpc>
                <a:spcPct val="80000"/>
              </a:lnSpc>
            </a:pPr>
            <a:r>
              <a:rPr lang="en-US" sz="1400" dirty="0" smtClean="0">
                <a:ea typeface="ＭＳ Ｐゴシック" pitchFamily="-65" charset="-128"/>
              </a:rPr>
              <a:t>That the foregoing information was provided and that slides 1 through 4 (and this slide 0, if applicable) were shown; </a:t>
            </a:r>
          </a:p>
          <a:p>
            <a:pPr lvl="2">
              <a:lnSpc>
                <a:spcPct val="80000"/>
              </a:lnSpc>
            </a:pPr>
            <a:r>
              <a:rPr lang="en-US" sz="1400" dirty="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ea typeface="ＭＳ Ｐゴシック" pitchFamily="-65" charset="-128"/>
            </a:endParaRPr>
          </a:p>
          <a:p>
            <a:pPr lvl="1">
              <a:lnSpc>
                <a:spcPct val="80000"/>
              </a:lnSpc>
              <a:spcBef>
                <a:spcPct val="5000"/>
              </a:spcBef>
            </a:pPr>
            <a:r>
              <a:rPr lang="en-US" sz="1400" dirty="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ea typeface="ＭＳ Ｐゴシック" pitchFamily="-65" charset="-128"/>
              </a:rPr>
              <a:t>It is recommended that the WG chair review the guidance in </a:t>
            </a:r>
            <a:r>
              <a:rPr lang="en-US" sz="1400" i="1" dirty="0" smtClean="0">
                <a:ea typeface="ＭＳ Ｐゴシック" pitchFamily="-65" charset="-128"/>
              </a:rPr>
              <a:t>IEEE-SA Standards Board Operations Manual</a:t>
            </a:r>
            <a:r>
              <a:rPr lang="en-US" sz="1400" dirty="0" smtClean="0">
                <a:ea typeface="ＭＳ Ｐゴシック" pitchFamily="-65" charset="-128"/>
              </a:rPr>
              <a:t> 6.3.5 and in FAQs 12 and 12a on inclusion of potential Essential Patent Claims by incorporation or by reference.</a:t>
            </a:r>
            <a:r>
              <a:rPr lang="en-US" sz="1400" dirty="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dirty="0" smtClean="0">
              <a:ea typeface="ＭＳ Ｐゴシック" pitchFamily="-65" charset="-128"/>
            </a:endParaRPr>
          </a:p>
          <a:p>
            <a:pPr lvl="1">
              <a:lnSpc>
                <a:spcPct val="80000"/>
              </a:lnSpc>
              <a:spcBef>
                <a:spcPct val="5000"/>
              </a:spcBef>
              <a:buFont typeface="Monotype Sorts" pitchFamily="-65" charset="2"/>
              <a:buNone/>
            </a:pPr>
            <a:r>
              <a:rPr lang="en-US" sz="1200" dirty="0" smtClean="0">
                <a:ea typeface="ＭＳ Ｐゴシック" pitchFamily="-65" charset="-128"/>
              </a:rPr>
              <a:t>	Note: </a:t>
            </a:r>
            <a:r>
              <a:rPr lang="en-US" sz="1200" b="1" dirty="0" smtClean="0">
                <a:ea typeface="ＭＳ Ｐゴシック" pitchFamily="-65" charset="-128"/>
              </a:rPr>
              <a:t>WG</a:t>
            </a:r>
            <a:r>
              <a:rPr lang="en-US" sz="1200" dirty="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533400" y="533400"/>
            <a:ext cx="7772400" cy="609600"/>
          </a:xfrm>
          <a:noFill/>
        </p:spPr>
        <p:txBody>
          <a:bodyPr lIns="90487" tIns="44450" rIns="90487" bIns="44450"/>
          <a:lstStyle/>
          <a:p>
            <a:r>
              <a:rPr lang="en-US" sz="2400" dirty="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B2085B0-763C-4002-B0F1-C91FAAE3B9B0}" type="slidenum">
              <a:rPr lang="en-US"/>
              <a:pPr algn="ctr"/>
              <a:t>12</a:t>
            </a:fld>
            <a:endParaRPr lang="en-US" dirty="0"/>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idx="4294967295"/>
          </p:nvPr>
        </p:nvSpPr>
        <p:spPr>
          <a:xfrm>
            <a:off x="304800" y="533400"/>
            <a:ext cx="8458200" cy="609600"/>
          </a:xfrm>
        </p:spPr>
        <p:txBody>
          <a:bodyPr/>
          <a:lstStyle/>
          <a:p>
            <a:r>
              <a:rPr lang="en-US" sz="2800" dirty="0" smtClean="0"/>
              <a:t>Participants, Patents, and Duty to Inform</a:t>
            </a:r>
          </a:p>
        </p:txBody>
      </p:sp>
      <p:sp>
        <p:nvSpPr>
          <p:cNvPr id="9222" name="Rectangle 3"/>
          <p:cNvSpPr>
            <a:spLocks noChangeArrowheads="1"/>
          </p:cNvSpPr>
          <p:nvPr/>
        </p:nvSpPr>
        <p:spPr bwMode="auto">
          <a:xfrm>
            <a:off x="533400" y="4572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381000" y="914400"/>
            <a:ext cx="84582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dirty="0">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dirty="0">
                <a:solidFill>
                  <a:srgbClr val="000099"/>
                </a:solidFill>
                <a:latin typeface="Arial" pitchFamily="34" charset="0"/>
              </a:rPr>
              <a:t>	</a:t>
            </a:r>
            <a:r>
              <a:rPr lang="en-US" sz="1600" b="1" dirty="0">
                <a:latin typeface="Arial" pitchFamily="34" charset="0"/>
              </a:rPr>
              <a:t>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dirty="0">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The above does not apply if the patent 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dirty="0">
                <a:latin typeface="Arial" pitchFamily="34" charset="0"/>
              </a:rPr>
              <a:t>		Quoted text excerpted from IEEE-SA Standards Board Bylaws </a:t>
            </a:r>
            <a:r>
              <a:rPr lang="en-GB" sz="1600" dirty="0" err="1">
                <a:latin typeface="Arial" pitchFamily="34" charset="0"/>
              </a:rPr>
              <a:t>subclause</a:t>
            </a:r>
            <a:r>
              <a:rPr lang="en-GB" sz="1600" dirty="0">
                <a:latin typeface="Arial" pitchFamily="34" charset="0"/>
              </a:rPr>
              <a:t> 6.2</a:t>
            </a:r>
            <a:endParaRPr lang="en-US" sz="1600" dirty="0">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No duty to perform a patent search</a:t>
            </a:r>
            <a:endParaRPr lang="en-GB" sz="1600" b="1" dirty="0">
              <a:latin typeface="Arial" pitchFamily="34" charset="0"/>
            </a:endParaRPr>
          </a:p>
        </p:txBody>
      </p:sp>
      <p:sp>
        <p:nvSpPr>
          <p:cNvPr id="9224" name="Text Box 5"/>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#1</a:t>
            </a:r>
            <a:endParaRPr lang="en-US" dirty="0">
              <a:solidFill>
                <a:srgbClr val="0066FF"/>
              </a:solidFill>
            </a:endParaRPr>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13</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609600" y="457200"/>
            <a:ext cx="7772400" cy="990600"/>
          </a:xfrm>
        </p:spPr>
        <p:txBody>
          <a:bodyPr/>
          <a:lstStyle/>
          <a:p>
            <a:r>
              <a:rPr lang="en-GB" dirty="0" smtClean="0"/>
              <a:t>Patent Related Links</a:t>
            </a:r>
            <a:endParaRPr lang="en-US" dirty="0" smtClean="0"/>
          </a:p>
        </p:txBody>
      </p:sp>
      <p:sp>
        <p:nvSpPr>
          <p:cNvPr id="10246" name="Rectangle 3"/>
          <p:cNvSpPr>
            <a:spLocks noGrp="1" noChangeArrowheads="1"/>
          </p:cNvSpPr>
          <p:nvPr>
            <p:ph type="body" idx="4294967295"/>
          </p:nvPr>
        </p:nvSpPr>
        <p:spPr>
          <a:xfrm>
            <a:off x="0" y="1524000"/>
            <a:ext cx="8991600" cy="3733800"/>
          </a:xfrm>
        </p:spPr>
        <p:txBody>
          <a:bodyPr/>
          <a:lstStyle/>
          <a:p>
            <a:pPr lvl="1">
              <a:lnSpc>
                <a:spcPct val="90000"/>
              </a:lnSpc>
              <a:buFont typeface="Monotype Sorts" pitchFamily="-65" charset="2"/>
              <a:buNone/>
            </a:pPr>
            <a:r>
              <a:rPr lang="en-US" sz="2400" dirty="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dirty="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dirty="0" smtClean="0">
                <a:ea typeface="ＭＳ Ｐゴシック" pitchFamily="-65" charset="-128"/>
              </a:rPr>
              <a:t>		IEEE-SA Standards Boards Bylaws</a:t>
            </a:r>
          </a:p>
          <a:p>
            <a:pPr lvl="1">
              <a:lnSpc>
                <a:spcPct val="90000"/>
              </a:lnSpc>
              <a:buFont typeface="Monotype Sorts" pitchFamily="-65" charset="2"/>
              <a:buNone/>
            </a:pPr>
            <a:r>
              <a:rPr lang="en-US" sz="2100" dirty="0" smtClean="0">
                <a:ea typeface="ＭＳ Ｐゴシック" pitchFamily="-65" charset="-128"/>
              </a:rPr>
              <a:t>		</a:t>
            </a:r>
            <a:r>
              <a:rPr lang="en-US" sz="2100" i="1" dirty="0" smtClean="0">
                <a:ea typeface="ＭＳ Ｐゴシック" pitchFamily="-65" charset="-128"/>
              </a:rPr>
              <a:t>http://standards.ieee.org/guides/bylaws/sect6-7.html#6</a:t>
            </a:r>
          </a:p>
          <a:p>
            <a:pPr lvl="1">
              <a:lnSpc>
                <a:spcPct val="90000"/>
              </a:lnSpc>
              <a:buFont typeface="Monotype Sorts" pitchFamily="-65" charset="2"/>
              <a:buNone/>
            </a:pPr>
            <a:r>
              <a:rPr lang="en-GB" sz="2400" dirty="0" smtClean="0">
                <a:ea typeface="ＭＳ Ｐゴシック" pitchFamily="-65" charset="-128"/>
              </a:rPr>
              <a:t>		IEEE-SA Standards Board Operations Manual</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http://standards.ieee.org/guides/opman/sect6.html#6.3</a:t>
            </a:r>
            <a:endParaRPr lang="en-US" sz="2400" dirty="0" smtClean="0">
              <a:ea typeface="ＭＳ Ｐゴシック" pitchFamily="-65" charset="-128"/>
            </a:endParaRPr>
          </a:p>
          <a:p>
            <a:pPr lvl="1">
              <a:lnSpc>
                <a:spcPct val="90000"/>
              </a:lnSpc>
              <a:buFont typeface="Monotype Sorts" pitchFamily="-65" charset="2"/>
              <a:buNone/>
            </a:pPr>
            <a:r>
              <a:rPr lang="en-US" sz="2400" dirty="0" smtClean="0">
                <a:ea typeface="ＭＳ Ｐゴシック" pitchFamily="-65" charset="-128"/>
                <a:cs typeface="Times New Roman" pitchFamily="18" charset="0"/>
              </a:rPr>
              <a:t>	Material about the patent policy is available at</a:t>
            </a:r>
            <a:r>
              <a:rPr lang="en-US" sz="2400" dirty="0" smtClean="0">
                <a:ea typeface="ＭＳ Ｐゴシック" pitchFamily="-65" charset="-128"/>
              </a:rPr>
              <a:t> </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#2</a:t>
            </a:r>
            <a:endParaRPr lang="en-US" dirty="0">
              <a:solidFill>
                <a:srgbClr val="0066FF"/>
              </a:solidFill>
            </a:endParaRPr>
          </a:p>
        </p:txBody>
      </p:sp>
      <p:sp>
        <p:nvSpPr>
          <p:cNvPr id="10248" name="Rectangle 7"/>
          <p:cNvSpPr>
            <a:spLocks noChangeArrowheads="1"/>
          </p:cNvSpPr>
          <p:nvPr/>
        </p:nvSpPr>
        <p:spPr bwMode="auto">
          <a:xfrm>
            <a:off x="762000" y="5486400"/>
            <a:ext cx="6781800" cy="822325"/>
          </a:xfrm>
          <a:prstGeom prst="rect">
            <a:avLst/>
          </a:prstGeom>
          <a:noFill/>
          <a:ln w="9525">
            <a:noFill/>
            <a:miter lim="800000"/>
            <a:headEnd/>
            <a:tailEnd/>
          </a:ln>
        </p:spPr>
        <p:txBody>
          <a:bodyPr>
            <a:spAutoFit/>
          </a:bodyPr>
          <a:lstStyle/>
          <a:p>
            <a:pPr eaLnBrk="1" hangingPunct="1"/>
            <a:r>
              <a:rPr 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dirty="0">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14</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026"/>
          <p:cNvSpPr>
            <a:spLocks noGrp="1" noChangeArrowheads="1"/>
          </p:cNvSpPr>
          <p:nvPr>
            <p:ph type="title" idx="4294967295"/>
          </p:nvPr>
        </p:nvSpPr>
        <p:spPr>
          <a:xfrm>
            <a:off x="228600" y="457200"/>
            <a:ext cx="8686800" cy="1066800"/>
          </a:xfrm>
        </p:spPr>
        <p:txBody>
          <a:bodyPr/>
          <a:lstStyle/>
          <a:p>
            <a:r>
              <a:rPr lang="en-US" dirty="0" smtClean="0"/>
              <a:t>Call for Potentially Essential Patents</a:t>
            </a:r>
          </a:p>
        </p:txBody>
      </p:sp>
      <p:sp>
        <p:nvSpPr>
          <p:cNvPr id="11270" name="Rectangle 1027"/>
          <p:cNvSpPr>
            <a:spLocks noGrp="1" noChangeArrowheads="1"/>
          </p:cNvSpPr>
          <p:nvPr>
            <p:ph type="body" idx="4294967295"/>
          </p:nvPr>
        </p:nvSpPr>
        <p:spPr>
          <a:xfrm>
            <a:off x="533400" y="1600200"/>
            <a:ext cx="8001000" cy="45720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ea typeface="ＭＳ Ｐゴシック" pitchFamily="-65" charset="-128"/>
              </a:rPr>
              <a:t>Either speak up now or</a:t>
            </a:r>
          </a:p>
          <a:p>
            <a:pPr lvl="1"/>
            <a:r>
              <a:rPr lang="en-US" sz="2000" dirty="0" smtClean="0">
                <a:ea typeface="ＭＳ Ｐゴシック" pitchFamily="-65" charset="-128"/>
              </a:rPr>
              <a:t>Provide the chair of this group with the identity of the holder(s) of any and all such claims as soon as possible or</a:t>
            </a:r>
          </a:p>
          <a:p>
            <a:pPr lvl="1"/>
            <a:r>
              <a:rPr lang="en-US" sz="2000" dirty="0" smtClean="0">
                <a:ea typeface="ＭＳ Ｐゴシック" pitchFamily="-65" charset="-128"/>
              </a:rPr>
              <a:t>Cause an LOA to be submitted</a:t>
            </a:r>
          </a:p>
        </p:txBody>
      </p:sp>
      <p:sp>
        <p:nvSpPr>
          <p:cNvPr id="11271" name="Text Box 1028"/>
          <p:cNvSpPr txBox="1">
            <a:spLocks noChangeArrowheads="1"/>
          </p:cNvSpPr>
          <p:nvPr/>
        </p:nvSpPr>
        <p:spPr bwMode="auto">
          <a:xfrm>
            <a:off x="7620000" y="6019800"/>
            <a:ext cx="952500" cy="369888"/>
          </a:xfrm>
          <a:prstGeom prst="rect">
            <a:avLst/>
          </a:prstGeom>
          <a:noFill/>
          <a:ln w="9525">
            <a:noFill/>
            <a:miter lim="800000"/>
            <a:headEnd/>
            <a:tailEnd/>
          </a:ln>
        </p:spPr>
        <p:txBody>
          <a:bodyPr>
            <a:spAutoFit/>
          </a:bodyPr>
          <a:lstStyle/>
          <a:p>
            <a:pPr eaLnBrk="1" hangingPunct="1"/>
            <a:r>
              <a:rPr lang="en-US" sz="1800" b="1" u="sng" dirty="0">
                <a:solidFill>
                  <a:srgbClr val="0066FF"/>
                </a:solidFill>
              </a:rPr>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15</a:t>
            </a:fld>
            <a:endParaRPr lang="en-US"/>
          </a:p>
        </p:txBody>
      </p:sp>
      <p:sp>
        <p:nvSpPr>
          <p:cNvPr id="9" name="Date Placeholder 5"/>
          <p:cNvSpPr>
            <a:spLocks noGrp="1"/>
          </p:cNvSpPr>
          <p:nvPr>
            <p:ph type="dt" sz="quarter" idx="12"/>
          </p:nvPr>
        </p:nvSpPr>
        <p:spPr>
          <a:xfrm>
            <a:off x="609600" y="304800"/>
            <a:ext cx="1905000" cy="247650"/>
          </a:xfrm>
          <a:noFill/>
        </p:spPr>
        <p:txBody>
          <a:bodyPr/>
          <a:lstStyle/>
          <a:p>
            <a:r>
              <a:rPr lang="en-US" altLang="ko-KR" smtClean="0"/>
              <a:t>July 2013</a:t>
            </a:r>
            <a:endParaRPr lang="en-US" dirty="0"/>
          </a:p>
        </p:txBody>
      </p:sp>
      <p:sp>
        <p:nvSpPr>
          <p:cNvPr id="10"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838200"/>
            <a:ext cx="8458200" cy="762000"/>
          </a:xfrm>
        </p:spPr>
        <p:txBody>
          <a:bodyPr/>
          <a:lstStyle/>
          <a:p>
            <a:r>
              <a:rPr lang="en-US" sz="3600" dirty="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dirty="0">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dirty="0">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dirty="0">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dirty="0">
                <a:latin typeface="Arial" pitchFamily="34" charset="0"/>
              </a:rPr>
              <a:t>Technical considerations remain primary focus</a:t>
            </a:r>
            <a:endParaRPr lang="en-US" sz="1400" dirty="0">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dirty="0">
                <a:solidFill>
                  <a:srgbClr val="000099"/>
                </a:solidFill>
                <a:latin typeface="Arial" pitchFamily="34" charset="0"/>
              </a:rPr>
              <a:t>---------------------------------------------------------------   </a:t>
            </a:r>
            <a:endParaRPr lang="en-US" b="1" dirty="0">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See </a:t>
            </a:r>
            <a:r>
              <a:rPr lang="en-US" b="1" i="1" dirty="0">
                <a:solidFill>
                  <a:srgbClr val="000099"/>
                </a:solidFill>
                <a:latin typeface="Arial" pitchFamily="34" charset="0"/>
              </a:rPr>
              <a:t>IEEE-SA Standards Board Operations Manual</a:t>
            </a:r>
            <a:r>
              <a:rPr lang="en-US" b="1" dirty="0">
                <a:solidFill>
                  <a:srgbClr val="000099"/>
                </a:solidFill>
                <a:latin typeface="Arial" pitchFamily="34" charset="0"/>
              </a:rPr>
              <a:t>, clause 5.3.10 and </a:t>
            </a:r>
            <a:r>
              <a:rPr lang="en-GB" b="1" dirty="0">
                <a:solidFill>
                  <a:srgbClr val="000099"/>
                </a:solidFill>
                <a:latin typeface="Arial" pitchFamily="34" charset="0"/>
              </a:rPr>
              <a:t>“Promoting Competition and Innovation: What You Need to Know about the IEEE Standards Association's Antitrust and Competition Policy”</a:t>
            </a:r>
            <a:r>
              <a:rPr lang="en-US" b="1" dirty="0">
                <a:solidFill>
                  <a:srgbClr val="000099"/>
                </a:solidFill>
                <a:latin typeface="Arial" pitchFamily="34" charset="0"/>
              </a:rPr>
              <a:t> for more details.</a:t>
            </a:r>
          </a:p>
        </p:txBody>
      </p:sp>
      <p:sp>
        <p:nvSpPr>
          <p:cNvPr id="12296" name="Text Box 7"/>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#4</a:t>
            </a:r>
            <a:endParaRPr lang="en-US" dirty="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17</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2013</a:t>
            </a:r>
            <a:endParaRPr lang="en-US" dirty="0"/>
          </a:p>
        </p:txBody>
      </p:sp>
      <p:sp>
        <p:nvSpPr>
          <p:cNvPr id="10" name="Text Box 3"/>
          <p:cNvSpPr txBox="1">
            <a:spLocks noChangeArrowheads="1"/>
          </p:cNvSpPr>
          <p:nvPr/>
        </p:nvSpPr>
        <p:spPr bwMode="auto">
          <a:xfrm>
            <a:off x="762000" y="8382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Officers</a:t>
            </a:r>
          </a:p>
        </p:txBody>
      </p:sp>
      <p:sp>
        <p:nvSpPr>
          <p:cNvPr id="12" name="Content Placeholder 2"/>
          <p:cNvSpPr>
            <a:spLocks noGrp="1"/>
          </p:cNvSpPr>
          <p:nvPr>
            <p:ph idx="1"/>
          </p:nvPr>
        </p:nvSpPr>
        <p:spPr>
          <a:xfrm>
            <a:off x="533400" y="1447800"/>
            <a:ext cx="8153400" cy="4953000"/>
          </a:xfrm>
        </p:spPr>
        <p:txBody>
          <a:bodyPr/>
          <a:lstStyle/>
          <a:p>
            <a:r>
              <a:rPr lang="en-US" dirty="0" smtClean="0">
                <a:ea typeface="ＭＳ Ｐゴシック" pitchFamily="-65" charset="-128"/>
              </a:rPr>
              <a:t>Chair </a:t>
            </a:r>
          </a:p>
          <a:p>
            <a:pPr marL="623888" indent="-623888">
              <a:spcBef>
                <a:spcPts val="600"/>
              </a:spcBef>
              <a:buNone/>
            </a:pPr>
            <a:r>
              <a:rPr lang="en-US" sz="2800" dirty="0" smtClean="0">
                <a:ea typeface="ＭＳ Ｐゴシック" pitchFamily="-65" charset="-128"/>
              </a:rPr>
              <a:t>    Sangsung Choi</a:t>
            </a:r>
          </a:p>
          <a:p>
            <a:pPr>
              <a:spcBef>
                <a:spcPts val="1200"/>
              </a:spcBef>
            </a:pPr>
            <a:r>
              <a:rPr lang="en-US" altLang="ko-KR" dirty="0" smtClean="0">
                <a:ea typeface="ＭＳ Ｐゴシック" pitchFamily="-65" charset="-128"/>
              </a:rPr>
              <a:t>Vice Chairs</a:t>
            </a:r>
          </a:p>
          <a:p>
            <a:pPr>
              <a:spcBef>
                <a:spcPts val="600"/>
              </a:spcBef>
              <a:buNone/>
            </a:pPr>
            <a:r>
              <a:rPr lang="en-US" altLang="ko-KR" dirty="0" smtClean="0">
                <a:ea typeface="ＭＳ Ｐゴシック" pitchFamily="-65" charset="-128"/>
              </a:rPr>
              <a:t>   </a:t>
            </a:r>
            <a:r>
              <a:rPr lang="en-US" altLang="ko-KR" sz="2800" dirty="0" smtClean="0">
                <a:ea typeface="ＭＳ Ｐゴシック" pitchFamily="-65" charset="-128"/>
              </a:rPr>
              <a:t>Hiroshi Harada, Phil Beecher</a:t>
            </a:r>
          </a:p>
          <a:p>
            <a:pPr>
              <a:spcBef>
                <a:spcPts val="1200"/>
              </a:spcBef>
            </a:pPr>
            <a:r>
              <a:rPr lang="en-US" altLang="ko-KR" dirty="0" smtClean="0">
                <a:ea typeface="ＭＳ Ｐゴシック" pitchFamily="-65" charset="-128"/>
              </a:rPr>
              <a:t>Secretary </a:t>
            </a:r>
          </a:p>
          <a:p>
            <a:pPr>
              <a:spcBef>
                <a:spcPts val="600"/>
              </a:spcBef>
              <a:buNone/>
            </a:pPr>
            <a:r>
              <a:rPr lang="en-US" altLang="ko-KR" dirty="0" smtClean="0">
                <a:ea typeface="ＭＳ Ｐゴシック" pitchFamily="-65" charset="-128"/>
              </a:rPr>
              <a:t>    </a:t>
            </a:r>
            <a:r>
              <a:rPr lang="en-US" altLang="ko-KR" sz="2800" dirty="0" err="1" smtClean="0"/>
              <a:t>Kunal</a:t>
            </a:r>
            <a:r>
              <a:rPr lang="en-US" altLang="ko-KR" sz="2800" dirty="0" smtClean="0"/>
              <a:t> Shah, </a:t>
            </a:r>
            <a:r>
              <a:rPr lang="en-US" altLang="ko-KR" sz="2800" dirty="0" err="1" smtClean="0"/>
              <a:t>Alina</a:t>
            </a:r>
            <a:r>
              <a:rPr lang="en-US" altLang="ko-KR" sz="2800" dirty="0" smtClean="0"/>
              <a:t> </a:t>
            </a:r>
            <a:r>
              <a:rPr lang="en-US" altLang="ko-KR" sz="2800" dirty="0" err="1" smtClean="0"/>
              <a:t>Liru</a:t>
            </a:r>
            <a:r>
              <a:rPr lang="en-US" altLang="ko-KR" sz="2800" dirty="0" smtClean="0"/>
              <a:t> Lu</a:t>
            </a:r>
            <a:endParaRPr lang="en-US" altLang="ko-KR" sz="2800" dirty="0" smtClean="0">
              <a:ea typeface="ＭＳ Ｐゴシック" pitchFamily="-65" charset="-128"/>
            </a:endParaRPr>
          </a:p>
          <a:p>
            <a:pPr>
              <a:spcBef>
                <a:spcPts val="1800"/>
              </a:spcBef>
            </a:pPr>
            <a:r>
              <a:rPr lang="en-US" dirty="0" smtClean="0">
                <a:ea typeface="ＭＳ Ｐゴシック" pitchFamily="-65" charset="-128"/>
              </a:rPr>
              <a:t>Technical Editor</a:t>
            </a:r>
          </a:p>
          <a:p>
            <a:pPr>
              <a:spcBef>
                <a:spcPts val="600"/>
              </a:spcBef>
              <a:buNone/>
            </a:pPr>
            <a:r>
              <a:rPr lang="en-US" altLang="ko-KR" sz="2800" dirty="0" smtClean="0"/>
              <a:t>    Chin-Sean Sum, Clint Powell</a:t>
            </a:r>
            <a:endParaRPr lang="en-US" dirty="0" smtClean="0">
              <a:ea typeface="ＭＳ Ｐゴシック" pitchFamily="-65"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18</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2013</a:t>
            </a:r>
            <a:endParaRPr lang="en-US" dirty="0"/>
          </a:p>
        </p:txBody>
      </p:sp>
      <p:sp>
        <p:nvSpPr>
          <p:cNvPr id="10" name="Text Box 3"/>
          <p:cNvSpPr txBox="1">
            <a:spLocks noChangeArrowheads="1"/>
          </p:cNvSpPr>
          <p:nvPr/>
        </p:nvSpPr>
        <p:spPr bwMode="auto">
          <a:xfrm>
            <a:off x="762000" y="6858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Chair’s Role</a:t>
            </a:r>
          </a:p>
        </p:txBody>
      </p:sp>
      <p:sp>
        <p:nvSpPr>
          <p:cNvPr id="11" name="Rectangle 3"/>
          <p:cNvSpPr txBox="1">
            <a:spLocks noChangeArrowheads="1"/>
          </p:cNvSpPr>
          <p:nvPr/>
        </p:nvSpPr>
        <p:spPr bwMode="auto">
          <a:xfrm>
            <a:off x="609600" y="16002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hlinkClick r:id="rId2"/>
              </a:rPr>
              <a:t>http://ieee802.org/Mike_Spring_Article_on_Stds_Process.pdf</a:t>
            </a:r>
            <a:endPar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1"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chairperson of the working group is key to what and how fast a standard is produced.</a:t>
            </a: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endParaRPr kumimoji="0" lang="en-US" altLang="ko-KR" sz="2400" b="0" i="0" u="none" strike="noStrike" kern="0" cap="none" spc="0" normalizeH="0" baseline="0" noProof="0" dirty="0" smtClean="0">
              <a:ln>
                <a:noFill/>
              </a:ln>
              <a:solidFill>
                <a:srgbClr val="000000"/>
              </a:solidFill>
              <a:effectLst/>
              <a:uLnTx/>
              <a:uFillTx/>
              <a:latin typeface="Arial"/>
              <a:ea typeface="MS PGothic" pitchFamily="34" charset="-128"/>
              <a:cs typeface="ＭＳ Ｐゴシック" pitchFamily="-65"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Plan/Timeline (1)</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7244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66FF"/>
                </a:solidFill>
              </a:rPr>
              <a:t>    - Prepare the TGD                                           November, 2011, January 2012                        </a:t>
            </a:r>
            <a:r>
              <a:rPr lang="en-US" sz="2000" dirty="0" smtClean="0">
                <a:solidFill>
                  <a:srgbClr val="FF3300"/>
                </a:solidFill>
              </a:rPr>
              <a:t>-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endParaRPr lang="en-US" sz="2000" dirty="0" smtClean="0">
              <a:solidFill>
                <a:srgbClr val="0070C0"/>
              </a:solidFill>
            </a:endParaRPr>
          </a:p>
          <a:p>
            <a:pPr marL="228600" lvl="1" indent="-228600"/>
            <a:r>
              <a:rPr lang="en-US" altLang="ko-KR" sz="2400" dirty="0" smtClean="0"/>
              <a:t> </a:t>
            </a:r>
          </a:p>
          <a:p>
            <a:pPr marL="228600" lvl="1" indent="-228600">
              <a:buFont typeface="Arial" pitchFamily="34" charset="0"/>
              <a:buChar char="•"/>
            </a:pPr>
            <a:r>
              <a:rPr lang="en-US" altLang="ko-KR" sz="2800" dirty="0" smtClean="0">
                <a:solidFill>
                  <a:srgbClr val="0066FF"/>
                </a:solidFill>
              </a:rPr>
              <a:t>Proposal Effort</a:t>
            </a:r>
          </a:p>
          <a:p>
            <a:pPr>
              <a:spcBef>
                <a:spcPts val="300"/>
              </a:spcBef>
            </a:pPr>
            <a:r>
              <a:rPr lang="en-US" altLang="ko-KR" sz="2000" dirty="0" smtClean="0">
                <a:solidFill>
                  <a:srgbClr val="0066FF"/>
                </a:solidFill>
              </a:rPr>
              <a:t>   - Preliminary Proposals  &amp; Presentations                                      May 6  2012 </a:t>
            </a:r>
          </a:p>
          <a:p>
            <a:pPr>
              <a:spcBef>
                <a:spcPts val="300"/>
              </a:spcBef>
            </a:pPr>
            <a:r>
              <a:rPr lang="en-US" altLang="ko-KR" sz="2000" dirty="0" smtClean="0">
                <a:solidFill>
                  <a:srgbClr val="0066FF"/>
                </a:solidFill>
              </a:rPr>
              <a:t>   - Final Proposals                                                                            July  9, 2012</a:t>
            </a:r>
          </a:p>
          <a:p>
            <a:pPr>
              <a:spcBef>
                <a:spcPts val="300"/>
              </a:spcBef>
            </a:pPr>
            <a:r>
              <a:rPr lang="en-US" altLang="ko-KR" sz="2000" dirty="0" smtClean="0">
                <a:solidFill>
                  <a:srgbClr val="0066FF"/>
                </a:solidFill>
              </a:rPr>
              <a:t>   - Proposal Presentations   	                                                  July  , 2012</a:t>
            </a:r>
          </a:p>
          <a:p>
            <a:pPr>
              <a:spcBef>
                <a:spcPts val="300"/>
              </a:spcBef>
            </a:pPr>
            <a:r>
              <a:rPr lang="en-US" altLang="ko-KR" sz="2000" dirty="0" smtClean="0">
                <a:solidFill>
                  <a:srgbClr val="0066FF"/>
                </a:solidFill>
              </a:rPr>
              <a:t>   - Merge Proposals                                                                    September 2012</a:t>
            </a:r>
          </a:p>
          <a:p>
            <a:pPr>
              <a:spcBef>
                <a:spcPts val="300"/>
              </a:spcBef>
            </a:pPr>
            <a:r>
              <a:rPr lang="en-US" altLang="ko-KR" sz="2000" dirty="0" smtClean="0">
                <a:solidFill>
                  <a:srgbClr val="0066FF"/>
                </a:solidFill>
              </a:rPr>
              <a:t>    - Adopt Baseline	 		                           </a:t>
            </a:r>
            <a:r>
              <a:rPr lang="en-US" altLang="ko-KR" sz="2000" dirty="0">
                <a:solidFill>
                  <a:srgbClr val="0066FF"/>
                </a:solidFill>
              </a:rPr>
              <a:t> </a:t>
            </a:r>
            <a:r>
              <a:rPr lang="en-US" altLang="ko-KR" sz="2000" dirty="0" smtClean="0">
                <a:solidFill>
                  <a:srgbClr val="0066FF"/>
                </a:solidFill>
              </a:rPr>
              <a:t>September 2012</a:t>
            </a:r>
          </a:p>
          <a:p>
            <a:pPr>
              <a:buFont typeface="Arial" pitchFamily="34" charset="0"/>
              <a:buChar char="•"/>
            </a:pPr>
            <a:endParaRPr lang="en-US" altLang="ko-KR" sz="2000" dirty="0" smtClean="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19</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990600"/>
            <a:ext cx="7772400" cy="762000"/>
          </a:xfrm>
        </p:spPr>
        <p:txBody>
          <a:bodyPr/>
          <a:lstStyle/>
          <a:p>
            <a:r>
              <a:rPr lang="en-US" sz="3600" b="1" dirty="0" smtClean="0">
                <a:ea typeface="ＭＳ Ｐゴシック" pitchFamily="-65" charset="-128"/>
              </a:rPr>
              <a:t>Purpose of Standard</a:t>
            </a:r>
          </a:p>
        </p:txBody>
      </p:sp>
      <p:sp>
        <p:nvSpPr>
          <p:cNvPr id="3075" name="Content Placeholder 2"/>
          <p:cNvSpPr>
            <a:spLocks noGrp="1"/>
          </p:cNvSpPr>
          <p:nvPr>
            <p:ph idx="1"/>
          </p:nvPr>
        </p:nvSpPr>
        <p:spPr>
          <a:xfrm>
            <a:off x="304800" y="1828800"/>
            <a:ext cx="8458200" cy="2362200"/>
          </a:xfrm>
        </p:spPr>
        <p:txBody>
          <a:bodyPr/>
          <a:lstStyle/>
          <a:p>
            <a:pPr algn="just">
              <a:spcBef>
                <a:spcPts val="0"/>
              </a:spcBef>
            </a:pPr>
            <a:r>
              <a:rPr lang="en-US" altLang="ko-KR" dirty="0" smtClean="0"/>
              <a:t>The purpose of this amendment is to allow 802.15.4 wireless networks to take advantage of the TV white space spectrum for use in large scale device command and control applications.</a:t>
            </a:r>
            <a:br>
              <a:rPr lang="en-US" altLang="ko-KR" dirty="0" smtClean="0"/>
            </a:br>
            <a:r>
              <a:rPr lang="en-US" altLang="ko-KR" dirty="0" smtClean="0"/>
              <a:t/>
            </a:r>
            <a:br>
              <a:rPr lang="en-US" altLang="ko-KR" dirty="0" smtClean="0"/>
            </a:br>
            <a:endParaRPr lang="en-US" sz="2800" dirty="0" smtClean="0">
              <a:ea typeface="ＭＳ Ｐゴシック" pitchFamily="-65" charset="-128"/>
            </a:endParaRPr>
          </a:p>
          <a:p>
            <a:pPr>
              <a:spcBef>
                <a:spcPts val="600"/>
              </a:spcBef>
              <a:buNone/>
            </a:pPr>
            <a:r>
              <a:rPr lang="en-US" sz="2800" dirty="0" smtClean="0">
                <a:ea typeface="ＭＳ Ｐゴシック" pitchFamily="-65" charset="-128"/>
              </a:rPr>
              <a:t>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altLang="ko-KR" smtClean="0"/>
              <a:t>July 2013</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Plan/Timeline (2)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solidFill>
                  <a:srgbClr val="0066FF"/>
                </a:solidFill>
              </a:rPr>
              <a:t>D</a:t>
            </a:r>
            <a:r>
              <a:rPr lang="en-US" altLang="ko-KR" sz="3200" dirty="0" smtClean="0">
                <a:solidFill>
                  <a:srgbClr val="0066FF"/>
                </a:solidFill>
              </a:rPr>
              <a:t>rafting</a:t>
            </a:r>
          </a:p>
          <a:p>
            <a:pPr>
              <a:tabLst>
                <a:tab pos="7448550" algn="l"/>
              </a:tabLst>
            </a:pPr>
            <a:r>
              <a:rPr lang="en-US" altLang="ko-KR" sz="2400" dirty="0" smtClean="0">
                <a:solidFill>
                  <a:srgbClr val="0066FF"/>
                </a:solidFill>
              </a:rPr>
              <a:t>   - Preliminary draft document                             November 2012</a:t>
            </a:r>
          </a:p>
          <a:p>
            <a:pPr>
              <a:tabLst>
                <a:tab pos="7448550" algn="l"/>
              </a:tabLst>
            </a:pPr>
            <a:r>
              <a:rPr lang="en-US" altLang="ko-KR" sz="2400" dirty="0">
                <a:solidFill>
                  <a:srgbClr val="0066FF"/>
                </a:solidFill>
              </a:rPr>
              <a:t> </a:t>
            </a:r>
            <a:r>
              <a:rPr lang="en-US" altLang="ko-KR" sz="2400" dirty="0" smtClean="0">
                <a:solidFill>
                  <a:srgbClr val="0066FF"/>
                </a:solidFill>
              </a:rPr>
              <a:t>  - Final draft (ready for WG Letter Ballot)             January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400" dirty="0" smtClean="0">
                <a:solidFill>
                  <a:srgbClr val="0066FF"/>
                </a:solidFill>
              </a:rPr>
              <a:t>   - WG Letter ballot                                                    March 2013</a:t>
            </a:r>
          </a:p>
          <a:p>
            <a:pPr>
              <a:tabLst>
                <a:tab pos="7448550" algn="l"/>
              </a:tabLst>
            </a:pPr>
            <a:r>
              <a:rPr lang="en-US" altLang="ko-KR" sz="2400" dirty="0" smtClean="0"/>
              <a:t>   - </a:t>
            </a:r>
            <a:r>
              <a:rPr lang="en-US" altLang="ko-KR" sz="2400" dirty="0" err="1" smtClean="0">
                <a:solidFill>
                  <a:srgbClr val="FF0000"/>
                </a:solidFill>
              </a:rPr>
              <a:t>Recirculations</a:t>
            </a:r>
            <a:r>
              <a:rPr lang="en-US" altLang="ko-KR" sz="2400" dirty="0" smtClean="0">
                <a:solidFill>
                  <a:srgbClr val="FF0000"/>
                </a:solidFill>
              </a:rPr>
              <a:t> 1 &amp; 2                                                 May, 2013</a:t>
            </a:r>
          </a:p>
          <a:p>
            <a:pPr>
              <a:tabLst>
                <a:tab pos="7448550" algn="l"/>
              </a:tabLst>
            </a:pPr>
            <a:r>
              <a:rPr lang="en-US" altLang="ko-KR" sz="2400" dirty="0" smtClean="0"/>
              <a:t>   - Sponsor ballot                                                            July 2013</a:t>
            </a:r>
          </a:p>
          <a:p>
            <a:pPr>
              <a:tabLst>
                <a:tab pos="7448550" algn="l"/>
              </a:tabLst>
            </a:pPr>
            <a:r>
              <a:rPr lang="en-US" altLang="ko-KR" sz="2400" dirty="0"/>
              <a:t> </a:t>
            </a:r>
            <a:r>
              <a:rPr lang="en-US" altLang="ko-KR" sz="2400" dirty="0" smtClean="0"/>
              <a:t>  - Recirculation                                                   September 2013 </a:t>
            </a:r>
          </a:p>
          <a:p>
            <a:pPr>
              <a:tabLst>
                <a:tab pos="7448550" algn="l"/>
              </a:tabLst>
            </a:pPr>
            <a:r>
              <a:rPr lang="en-US" altLang="ko-KR" sz="2400" dirty="0" smtClean="0"/>
              <a:t>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20</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20</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74454ACA-EB44-4727-ACBB-06C77919DC32}"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dirty="0">
              <a:solidFill>
                <a:srgbClr val="000000"/>
              </a:solidFill>
            </a:endParaRPr>
          </a:p>
        </p:txBody>
      </p:sp>
      <p:sp>
        <p:nvSpPr>
          <p:cNvPr id="5122"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9C503184-DDCD-4902-B46A-9C7D4DC91F3D}"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dirty="0">
              <a:solidFill>
                <a:srgbClr val="000000"/>
              </a:solidFill>
            </a:endParaRPr>
          </a:p>
        </p:txBody>
      </p:sp>
      <p:sp>
        <p:nvSpPr>
          <p:cNvPr id="5123" name="Text Box 3"/>
          <p:cNvSpPr txBox="1">
            <a:spLocks noChangeArrowheads="1"/>
          </p:cNvSpPr>
          <p:nvPr/>
        </p:nvSpPr>
        <p:spPr bwMode="auto">
          <a:xfrm>
            <a:off x="685800" y="762000"/>
            <a:ext cx="7772400"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TG4m PAR Scope of Standard</a:t>
            </a:r>
          </a:p>
        </p:txBody>
      </p:sp>
      <p:sp>
        <p:nvSpPr>
          <p:cNvPr id="5124" name="Text Box 4"/>
          <p:cNvSpPr txBox="1">
            <a:spLocks noChangeArrowheads="1"/>
          </p:cNvSpPr>
          <p:nvPr/>
        </p:nvSpPr>
        <p:spPr bwMode="auto">
          <a:xfrm>
            <a:off x="457200" y="1524000"/>
            <a:ext cx="8153400" cy="480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800" dirty="0" smtClean="0"/>
              <a:t>This amendment specifies a physical layer for 802.15.4 meeting TV white space regulatory requirements in as many regulatory domains as practical and also any necessary Media Access Control (MAC) changes needed to support this physical layer. The amendment enables operation in the VHF/UHF TV broadcast bands between 54 MHz and 862 MHz, supporting typical data rates in the 40 </a:t>
            </a:r>
            <a:r>
              <a:rPr lang="en-US" altLang="ko-KR" sz="2800" dirty="0" err="1" smtClean="0"/>
              <a:t>kbits</a:t>
            </a:r>
            <a:r>
              <a:rPr lang="en-US" altLang="ko-KR" sz="2800" dirty="0" smtClean="0"/>
              <a:t> per second to 2000 </a:t>
            </a:r>
            <a:r>
              <a:rPr lang="en-US" altLang="ko-KR" sz="2800" dirty="0" err="1" smtClean="0"/>
              <a:t>kbits</a:t>
            </a:r>
            <a:r>
              <a:rPr lang="en-US" altLang="ko-KR" sz="2800" dirty="0" smtClean="0"/>
              <a:t> per second range, to realize optimal and power efficient device command and control applications</a:t>
            </a:r>
          </a:p>
        </p:txBody>
      </p:sp>
      <p:sp>
        <p:nvSpPr>
          <p:cNvPr id="6" name="날짜 개체 틀 5"/>
          <p:cNvSpPr>
            <a:spLocks noGrp="1"/>
          </p:cNvSpPr>
          <p:nvPr>
            <p:ph type="dt" sz="half" idx="12"/>
          </p:nvPr>
        </p:nvSpPr>
        <p:spPr/>
        <p:txBody>
          <a:bodyPr/>
          <a:lstStyle/>
          <a:p>
            <a:pPr>
              <a:defRPr/>
            </a:pPr>
            <a:r>
              <a:rPr lang="en-US" altLang="ko-KR" smtClean="0"/>
              <a:t>July 2013</a:t>
            </a:r>
            <a:endParaRPr lang="en-US" dirty="0"/>
          </a:p>
        </p:txBody>
      </p:sp>
      <p:sp>
        <p:nvSpPr>
          <p:cNvPr id="7" name="슬라이드 번호 개체 틀 6"/>
          <p:cNvSpPr>
            <a:spLocks noGrp="1"/>
          </p:cNvSpPr>
          <p:nvPr>
            <p:ph type="sldNum" sz="quarter" idx="11"/>
          </p:nvPr>
        </p:nvSpPr>
        <p:spPr/>
        <p:txBody>
          <a:bodyPr/>
          <a:lstStyle/>
          <a:p>
            <a:pPr>
              <a:defRPr/>
            </a:pPr>
            <a:r>
              <a:rPr lang="en-US" smtClean="0"/>
              <a:t>Slide </a:t>
            </a:r>
            <a:fld id="{CBB17340-4413-48FA-98F5-B0F34060CDC9}" type="slidenum">
              <a:rPr lang="en-US" smtClean="0"/>
              <a:pPr>
                <a:defRPr/>
              </a:pPr>
              <a:t>3</a:t>
            </a:fld>
            <a:endParaRPr lang="en-US"/>
          </a:p>
        </p:txBody>
      </p:sp>
      <p:sp>
        <p:nvSpPr>
          <p:cNvPr id="8" name="바닥글 개체 틀 7"/>
          <p:cNvSpPr>
            <a:spLocks noGrp="1"/>
          </p:cNvSpPr>
          <p:nvPr>
            <p:ph type="ftr" sz="quarter" idx="10"/>
          </p:nvPr>
        </p:nvSpPr>
        <p:spPr/>
        <p:txBody>
          <a:bodyPr/>
          <a:lstStyle/>
          <a:p>
            <a:pPr>
              <a:defRPr/>
            </a:pPr>
            <a:r>
              <a:rPr lang="en-US" dirty="0" smtClean="0"/>
              <a:t>Sangsung </a:t>
            </a:r>
            <a:r>
              <a:rPr lang="en-US" dirty="0" err="1" smtClean="0"/>
              <a:t>Choi</a:t>
            </a:r>
            <a:r>
              <a:rPr lang="en-US" dirty="0" smtClean="0"/>
              <a:t>(ETRI)</a:t>
            </a:r>
            <a:endParaRPr lang="en-US" dirty="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762000"/>
            <a:ext cx="7772400" cy="762000"/>
          </a:xfrm>
        </p:spPr>
        <p:txBody>
          <a:bodyPr/>
          <a:lstStyle/>
          <a:p>
            <a:r>
              <a:rPr lang="en-US" b="1" dirty="0" smtClean="0">
                <a:ea typeface="ＭＳ Ｐゴシック" pitchFamily="-65" charset="-128"/>
              </a:rPr>
              <a:t>History of TG4m 4TV(1)</a:t>
            </a:r>
          </a:p>
        </p:txBody>
      </p:sp>
      <p:sp>
        <p:nvSpPr>
          <p:cNvPr id="3075" name="Content Placeholder 2"/>
          <p:cNvSpPr>
            <a:spLocks noGrp="1"/>
          </p:cNvSpPr>
          <p:nvPr>
            <p:ph idx="1"/>
          </p:nvPr>
        </p:nvSpPr>
        <p:spPr>
          <a:xfrm>
            <a:off x="304800" y="1524000"/>
            <a:ext cx="8686800" cy="4876800"/>
          </a:xfrm>
        </p:spPr>
        <p:txBody>
          <a:bodyPr/>
          <a:lstStyle/>
          <a:p>
            <a:pPr>
              <a:spcBef>
                <a:spcPts val="1200"/>
              </a:spcBef>
            </a:pPr>
            <a:r>
              <a:rPr lang="en-US" altLang="ko-KR" dirty="0" smtClean="0">
                <a:ea typeface="ＭＳ Ｐゴシック" pitchFamily="-65" charset="-128"/>
              </a:rPr>
              <a:t>The 1</a:t>
            </a:r>
            <a:r>
              <a:rPr lang="en-US" altLang="ko-KR" baseline="30000" dirty="0" smtClean="0">
                <a:ea typeface="ＭＳ Ｐゴシック" pitchFamily="-65" charset="-128"/>
              </a:rPr>
              <a:t>st</a:t>
            </a:r>
            <a:r>
              <a:rPr lang="en-US" altLang="ko-KR" dirty="0" smtClean="0">
                <a:ea typeface="ＭＳ Ｐゴシック" pitchFamily="-65" charset="-128"/>
              </a:rPr>
              <a:t> meeting for SG4TV was held at LA in January 2011, and  3 meetings were held for providing PAR &amp; 5C</a:t>
            </a:r>
          </a:p>
          <a:p>
            <a:pPr>
              <a:spcBef>
                <a:spcPts val="1200"/>
              </a:spcBef>
            </a:pPr>
            <a:r>
              <a:rPr lang="en-US" altLang="ko-KR" dirty="0" smtClean="0">
                <a:ea typeface="ＭＳ Ｐゴシック" pitchFamily="-65" charset="-128"/>
              </a:rPr>
              <a:t>TG4m 4TV was approved in September 2011,  and the 1</a:t>
            </a:r>
            <a:r>
              <a:rPr lang="en-US" altLang="ko-KR" baseline="30000" dirty="0" smtClean="0">
                <a:ea typeface="ＭＳ Ｐゴシック" pitchFamily="-65" charset="-128"/>
              </a:rPr>
              <a:t>st</a:t>
            </a:r>
            <a:r>
              <a:rPr lang="en-US" altLang="ko-KR" dirty="0" smtClean="0">
                <a:ea typeface="ＭＳ Ｐゴシック" pitchFamily="-65" charset="-128"/>
              </a:rPr>
              <a:t> meeting was held in Okinawa</a:t>
            </a:r>
          </a:p>
          <a:p>
            <a:pPr>
              <a:spcBef>
                <a:spcPts val="1200"/>
              </a:spcBef>
            </a:pPr>
            <a:r>
              <a:rPr lang="en-US" altLang="ko-KR" dirty="0" smtClean="0">
                <a:ea typeface="ＭＳ Ｐゴシック" pitchFamily="-65" charset="-128"/>
              </a:rPr>
              <a:t> </a:t>
            </a:r>
            <a:r>
              <a:rPr lang="en-US" altLang="ko-KR" dirty="0">
                <a:ea typeface="ＭＳ Ｐゴシック" pitchFamily="-65" charset="-128"/>
              </a:rPr>
              <a:t>Discussed the Technical Guidance Document</a:t>
            </a:r>
            <a:r>
              <a:rPr lang="en-US" altLang="ko-KR" sz="2800" dirty="0">
                <a:ea typeface="ＭＳ Ｐゴシック" pitchFamily="-65" charset="-128"/>
              </a:rPr>
              <a:t> (TGD</a:t>
            </a:r>
            <a:r>
              <a:rPr lang="en-US" altLang="ko-KR" sz="2800" dirty="0" smtClean="0">
                <a:ea typeface="ＭＳ Ｐゴシック" pitchFamily="-65" charset="-128"/>
              </a:rPr>
              <a:t>) </a:t>
            </a:r>
            <a:r>
              <a:rPr lang="en-US" altLang="ko-KR" dirty="0" smtClean="0">
                <a:ea typeface="ＭＳ Ｐゴシック" pitchFamily="-65" charset="-128"/>
              </a:rPr>
              <a:t>in Nov. 2011 at Atlanta, Jan. 2012 at Jacksonville, and </a:t>
            </a:r>
            <a:r>
              <a:rPr lang="en-US" altLang="ko-KR" dirty="0">
                <a:ea typeface="ＭＳ Ｐゴシック" pitchFamily="-65" charset="-128"/>
              </a:rPr>
              <a:t>f</a:t>
            </a:r>
            <a:r>
              <a:rPr lang="en-US" altLang="ko-KR" dirty="0" smtClean="0">
                <a:ea typeface="ＭＳ Ｐゴシック" pitchFamily="-65" charset="-128"/>
              </a:rPr>
              <a:t>inalized it in Mar. 2012 at Kona, Hawaii.</a:t>
            </a:r>
            <a:endParaRPr lang="en-US" sz="28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4</a:t>
            </a:fld>
            <a:endParaRPr lang="en-US" smtClean="0"/>
          </a:p>
        </p:txBody>
      </p:sp>
      <p:sp>
        <p:nvSpPr>
          <p:cNvPr id="3078" name="Date Placeholder 5"/>
          <p:cNvSpPr>
            <a:spLocks noGrp="1"/>
          </p:cNvSpPr>
          <p:nvPr>
            <p:ph type="dt" sz="quarter" idx="12"/>
          </p:nvPr>
        </p:nvSpPr>
        <p:spPr>
          <a:noFill/>
        </p:spPr>
        <p:txBody>
          <a:bodyPr/>
          <a:lstStyle/>
          <a:p>
            <a:r>
              <a:rPr lang="en-US" altLang="ko-KR" smtClean="0"/>
              <a:t>July 2013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altLang="ko-KR" b="1" dirty="0">
                <a:ea typeface="ＭＳ Ｐゴシック" pitchFamily="-65" charset="-128"/>
              </a:rPr>
              <a:t>History of TG4m </a:t>
            </a:r>
            <a:r>
              <a:rPr lang="en-US" altLang="ko-KR" b="1" dirty="0" smtClean="0">
                <a:ea typeface="ＭＳ Ｐゴシック" pitchFamily="-65" charset="-128"/>
              </a:rPr>
              <a:t>4TV(2)</a:t>
            </a:r>
            <a:endParaRPr lang="en-US" b="1" dirty="0" smtClean="0">
              <a:ea typeface="ＭＳ Ｐゴシック" pitchFamily="-65" charset="-128"/>
            </a:endParaRPr>
          </a:p>
        </p:txBody>
      </p:sp>
      <p:sp>
        <p:nvSpPr>
          <p:cNvPr id="3075" name="Content Placeholder 2"/>
          <p:cNvSpPr>
            <a:spLocks noGrp="1"/>
          </p:cNvSpPr>
          <p:nvPr>
            <p:ph idx="1"/>
          </p:nvPr>
        </p:nvSpPr>
        <p:spPr>
          <a:xfrm>
            <a:off x="304800" y="1447800"/>
            <a:ext cx="8686800" cy="4876800"/>
          </a:xfrm>
        </p:spPr>
        <p:txBody>
          <a:bodyPr/>
          <a:lstStyle/>
          <a:p>
            <a:pPr>
              <a:spcBef>
                <a:spcPts val="1200"/>
              </a:spcBef>
            </a:pPr>
            <a:r>
              <a:rPr lang="en-US" altLang="ko-KR" dirty="0" smtClean="0">
                <a:ea typeface="ＭＳ Ｐゴシック" pitchFamily="-65" charset="-128"/>
              </a:rPr>
              <a:t>Call for Preliminary Proposals closed at May 6, 2012, and 9 proposals were presented in May meeting at Atlanta, GA.</a:t>
            </a:r>
          </a:p>
          <a:p>
            <a:pPr>
              <a:spcBef>
                <a:spcPts val="2400"/>
              </a:spcBef>
            </a:pPr>
            <a:r>
              <a:rPr lang="en-US" altLang="ko-KR" dirty="0" smtClean="0">
                <a:ea typeface="ＭＳ Ｐゴシック" pitchFamily="-65" charset="-128"/>
              </a:rPr>
              <a:t>Call for Final Proposals closed at July 9, 2012, and 4 PHY Proposals &amp; 4 MAC Proposals were presented in July meeting at San Diego, CA.</a:t>
            </a:r>
          </a:p>
          <a:p>
            <a:pPr>
              <a:spcBef>
                <a:spcPts val="2400"/>
              </a:spcBef>
            </a:pPr>
            <a:r>
              <a:rPr lang="en-US" altLang="ko-KR" dirty="0" smtClean="0">
                <a:ea typeface="ＭＳ Ｐゴシック" pitchFamily="-65" charset="-128"/>
              </a:rPr>
              <a:t>Merged proposals , and adopted 5 baseline documents in September meeting at Palm Springs, CA.</a:t>
            </a: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5</a:t>
            </a:fld>
            <a:endParaRPr lang="en-US" smtClean="0"/>
          </a:p>
        </p:txBody>
      </p:sp>
      <p:sp>
        <p:nvSpPr>
          <p:cNvPr id="3078" name="Date Placeholder 5"/>
          <p:cNvSpPr>
            <a:spLocks noGrp="1"/>
          </p:cNvSpPr>
          <p:nvPr>
            <p:ph type="dt" sz="quarter" idx="12"/>
          </p:nvPr>
        </p:nvSpPr>
        <p:spPr>
          <a:noFill/>
        </p:spPr>
        <p:txBody>
          <a:bodyPr/>
          <a:lstStyle/>
          <a:p>
            <a:r>
              <a:rPr lang="en-US" altLang="ko-KR" smtClean="0"/>
              <a:t>July 2013</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altLang="ko-KR" b="1" dirty="0">
                <a:ea typeface="ＭＳ Ｐゴシック" pitchFamily="-65" charset="-128"/>
              </a:rPr>
              <a:t>History of TG4m </a:t>
            </a:r>
            <a:r>
              <a:rPr lang="en-US" altLang="ko-KR" b="1" dirty="0" smtClean="0">
                <a:ea typeface="ＭＳ Ｐゴシック" pitchFamily="-65" charset="-128"/>
              </a:rPr>
              <a:t>4TV(3)</a:t>
            </a:r>
            <a:endParaRPr lang="en-US" b="1" dirty="0" smtClean="0">
              <a:ea typeface="ＭＳ Ｐゴシック" pitchFamily="-65" charset="-128"/>
            </a:endParaRPr>
          </a:p>
        </p:txBody>
      </p:sp>
      <p:sp>
        <p:nvSpPr>
          <p:cNvPr id="3075" name="Content Placeholder 2"/>
          <p:cNvSpPr>
            <a:spLocks noGrp="1"/>
          </p:cNvSpPr>
          <p:nvPr>
            <p:ph idx="1"/>
          </p:nvPr>
        </p:nvSpPr>
        <p:spPr>
          <a:xfrm>
            <a:off x="304800" y="1371600"/>
            <a:ext cx="8686800" cy="5105400"/>
          </a:xfrm>
        </p:spPr>
        <p:txBody>
          <a:bodyPr/>
          <a:lstStyle/>
          <a:p>
            <a:r>
              <a:rPr lang="en-US" altLang="ko-KR" dirty="0" smtClean="0"/>
              <a:t>Baseline Documents</a:t>
            </a:r>
          </a:p>
          <a:p>
            <a:endParaRPr lang="en-US" altLang="ko-KR" dirty="0"/>
          </a:p>
          <a:p>
            <a:endParaRPr lang="en-US" altLang="ko-KR" dirty="0" smtClean="0"/>
          </a:p>
          <a:p>
            <a:endParaRPr lang="en-US" altLang="ko-KR" dirty="0" smtClean="0"/>
          </a:p>
          <a:p>
            <a:pPr marL="0" indent="0">
              <a:buNone/>
            </a:pPr>
            <a:r>
              <a:rPr lang="en-US" altLang="ko-KR" sz="2800" dirty="0" smtClean="0"/>
              <a:t>  </a:t>
            </a:r>
            <a:endParaRPr lang="en-US" sz="2800" dirty="0" smtClean="0">
              <a:ea typeface="ＭＳ Ｐゴシック" pitchFamily="-65" charset="-128"/>
            </a:endParaRPr>
          </a:p>
          <a:p>
            <a:pPr lvl="0">
              <a:spcBef>
                <a:spcPts val="0"/>
              </a:spcBef>
            </a:pPr>
            <a:endParaRPr lang="en-US" altLang="ko-KR" dirty="0" smtClean="0">
              <a:solidFill>
                <a:srgbClr val="000000"/>
              </a:solidFill>
            </a:endParaRPr>
          </a:p>
          <a:p>
            <a:pPr lvl="0">
              <a:spcBef>
                <a:spcPts val="1800"/>
              </a:spcBef>
            </a:pPr>
            <a:r>
              <a:rPr lang="en-US" altLang="ko-KR" dirty="0" smtClean="0">
                <a:solidFill>
                  <a:srgbClr val="000000"/>
                </a:solidFill>
              </a:rPr>
              <a:t>Editors provided first p</a:t>
            </a:r>
            <a:r>
              <a:rPr lang="en-US" altLang="ko-KR" dirty="0" smtClean="0">
                <a:ea typeface="ＭＳ Ｐゴシック" pitchFamily="-65" charset="-128"/>
              </a:rPr>
              <a:t>reliminary draft document (</a:t>
            </a:r>
            <a:r>
              <a:rPr lang="en-US" altLang="ko-KR" dirty="0" smtClean="0"/>
              <a:t>15-12-0575-00-004m)</a:t>
            </a:r>
            <a:r>
              <a:rPr lang="en-US" altLang="ko-KR" dirty="0" smtClean="0">
                <a:ea typeface="ＭＳ Ｐゴシック" pitchFamily="-65" charset="-128"/>
              </a:rPr>
              <a:t> in November 2012, and revise it to move the WG</a:t>
            </a:r>
            <a:r>
              <a:rPr lang="ko-KR" altLang="en-US" dirty="0" smtClean="0">
                <a:ea typeface="ＭＳ Ｐゴシック" pitchFamily="-65" charset="-128"/>
              </a:rPr>
              <a:t> </a:t>
            </a:r>
            <a:r>
              <a:rPr lang="en-US" altLang="ko-KR" dirty="0" smtClean="0">
                <a:ea typeface="ＭＳ Ｐゴシック" pitchFamily="-65" charset="-128"/>
              </a:rPr>
              <a:t>Letter</a:t>
            </a:r>
            <a:r>
              <a:rPr lang="ko-KR" altLang="en-US" dirty="0" smtClean="0">
                <a:ea typeface="ＭＳ Ｐゴシック" pitchFamily="-65" charset="-128"/>
              </a:rPr>
              <a:t> </a:t>
            </a:r>
            <a:r>
              <a:rPr lang="en-US" altLang="ko-KR" dirty="0" smtClean="0">
                <a:ea typeface="ＭＳ Ｐゴシック" pitchFamily="-65" charset="-128"/>
              </a:rPr>
              <a:t>Ballo</a:t>
            </a:r>
            <a:r>
              <a:rPr lang="en-US" altLang="ko-KR" dirty="0"/>
              <a:t>t</a:t>
            </a:r>
            <a:r>
              <a:rPr lang="en-US" altLang="ko-KR" dirty="0" smtClean="0"/>
              <a:t>.</a:t>
            </a: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6</a:t>
            </a:fld>
            <a:endParaRPr lang="en-US" smtClean="0"/>
          </a:p>
        </p:txBody>
      </p:sp>
      <p:sp>
        <p:nvSpPr>
          <p:cNvPr id="3078" name="Date Placeholder 5"/>
          <p:cNvSpPr>
            <a:spLocks noGrp="1"/>
          </p:cNvSpPr>
          <p:nvPr>
            <p:ph type="dt" sz="quarter" idx="12"/>
          </p:nvPr>
        </p:nvSpPr>
        <p:spPr>
          <a:noFill/>
        </p:spPr>
        <p:txBody>
          <a:bodyPr/>
          <a:lstStyle/>
          <a:p>
            <a:r>
              <a:rPr lang="en-US" altLang="ko-KR" smtClean="0"/>
              <a:t>July 2013</a:t>
            </a:r>
            <a:endParaRPr lang="en-US" dirty="0"/>
          </a:p>
        </p:txBody>
      </p:sp>
      <p:graphicFrame>
        <p:nvGraphicFramePr>
          <p:cNvPr id="2" name="표 1"/>
          <p:cNvGraphicFramePr>
            <a:graphicFrameLocks noGrp="1"/>
          </p:cNvGraphicFramePr>
          <p:nvPr>
            <p:extLst>
              <p:ext uri="{D42A27DB-BD31-4B8C-83A1-F6EECF244321}">
                <p14:modId xmlns:p14="http://schemas.microsoft.com/office/powerpoint/2010/main" val="3333255221"/>
              </p:ext>
            </p:extLst>
          </p:nvPr>
        </p:nvGraphicFramePr>
        <p:xfrm>
          <a:off x="533400" y="2133600"/>
          <a:ext cx="8077200" cy="2331746"/>
        </p:xfrm>
        <a:graphic>
          <a:graphicData uri="http://schemas.openxmlformats.org/drawingml/2006/table">
            <a:tbl>
              <a:tblPr>
                <a:tableStyleId>{5C22544A-7EE6-4342-B048-85BDC9FD1C3A}</a:tableStyleId>
              </a:tblPr>
              <a:tblGrid>
                <a:gridCol w="717974"/>
                <a:gridCol w="1415626"/>
                <a:gridCol w="2907171"/>
                <a:gridCol w="1944511"/>
                <a:gridCol w="1091918"/>
              </a:tblGrid>
              <a:tr h="211550">
                <a:tc>
                  <a:txBody>
                    <a:bodyPr/>
                    <a:lstStyle/>
                    <a:p>
                      <a:pPr algn="ctr" fontAlgn="b"/>
                      <a:r>
                        <a:rPr lang="en-US" sz="1200" b="0" u="none" strike="noStrike" dirty="0">
                          <a:effectLst/>
                          <a:latin typeface="HY견고딕" pitchFamily="18" charset="-127"/>
                          <a:ea typeface="HY견고딕" pitchFamily="18" charset="-127"/>
                        </a:rPr>
                        <a:t>No.</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a:effectLst/>
                          <a:latin typeface="HY견고딕" pitchFamily="18" charset="-127"/>
                          <a:ea typeface="HY견고딕" pitchFamily="18" charset="-127"/>
                        </a:rPr>
                        <a:t>Doc. #</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Title</a:t>
                      </a:r>
                      <a:endParaRPr lang="en-US" sz="12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Sub-group Leader</a:t>
                      </a:r>
                      <a:endParaRPr lang="en-US" sz="12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Remarks</a:t>
                      </a:r>
                      <a:endParaRPr lang="en-US" sz="1200" b="0" i="0" u="none" strike="noStrike">
                        <a:effectLst/>
                        <a:latin typeface="HY견고딕" pitchFamily="18" charset="-127"/>
                        <a:ea typeface="HY견고딕" pitchFamily="18" charset="-127"/>
                      </a:endParaRPr>
                    </a:p>
                  </a:txBody>
                  <a:tcPr marL="7620" marR="7620" marT="7620" marB="0" anchor="b"/>
                </a:tc>
              </a:tr>
              <a:tr h="250014">
                <a:tc>
                  <a:txBody>
                    <a:bodyPr/>
                    <a:lstStyle/>
                    <a:p>
                      <a:pPr algn="ctr" fontAlgn="b"/>
                      <a:r>
                        <a:rPr lang="en-US" altLang="ko-KR" sz="1200" b="0" u="none" strike="noStrike">
                          <a:effectLst/>
                          <a:latin typeface="HY견고딕" pitchFamily="18" charset="-127"/>
                          <a:ea typeface="HY견고딕" pitchFamily="18" charset="-127"/>
                        </a:rPr>
                        <a:t>1</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200" b="0" u="none" strike="noStrike">
                          <a:effectLst/>
                          <a:latin typeface="HY견고딕" pitchFamily="18" charset="-127"/>
                          <a:ea typeface="HY견고딕" pitchFamily="18" charset="-127"/>
                        </a:rPr>
                        <a:t>15-12-0483-00</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err="1">
                          <a:effectLst/>
                          <a:latin typeface="HY견고딕" pitchFamily="18" charset="-127"/>
                          <a:ea typeface="HY견고딕" pitchFamily="18" charset="-127"/>
                        </a:rPr>
                        <a:t>tvws</a:t>
                      </a:r>
                      <a:r>
                        <a:rPr lang="en-US" sz="1200" b="0" u="none" strike="noStrike" dirty="0">
                          <a:effectLst/>
                          <a:latin typeface="HY견고딕" pitchFamily="18" charset="-127"/>
                          <a:ea typeface="HY견고딕" pitchFamily="18" charset="-127"/>
                        </a:rPr>
                        <a:t> </a:t>
                      </a:r>
                      <a:r>
                        <a:rPr lang="en-US" sz="1200" b="0" u="none" strike="noStrike" dirty="0" err="1">
                          <a:effectLst/>
                          <a:latin typeface="HY견고딕" pitchFamily="18" charset="-127"/>
                          <a:ea typeface="HY견고딕" pitchFamily="18" charset="-127"/>
                        </a:rPr>
                        <a:t>fsk</a:t>
                      </a:r>
                      <a:r>
                        <a:rPr lang="en-US" sz="1200" b="0" u="none" strike="noStrike" dirty="0">
                          <a:effectLst/>
                          <a:latin typeface="HY견고딕" pitchFamily="18" charset="-127"/>
                          <a:ea typeface="HY견고딕" pitchFamily="18" charset="-127"/>
                        </a:rPr>
                        <a:t> merged proposal draft</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Cristina Seibert(SSN)</a:t>
                      </a:r>
                      <a:endParaRPr lang="en-US" sz="12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FSK PHY</a:t>
                      </a:r>
                      <a:endParaRPr lang="en-US" sz="1200" b="0" i="0" u="none" strike="noStrike">
                        <a:effectLst/>
                        <a:latin typeface="HY견고딕" pitchFamily="18" charset="-127"/>
                        <a:ea typeface="HY견고딕" pitchFamily="18" charset="-127"/>
                      </a:endParaRPr>
                    </a:p>
                  </a:txBody>
                  <a:tcPr marL="7620" marR="7620" marT="7620" marB="0" anchor="b"/>
                </a:tc>
              </a:tr>
              <a:tr h="250014">
                <a:tc rowSpan="2">
                  <a:txBody>
                    <a:bodyPr/>
                    <a:lstStyle/>
                    <a:p>
                      <a:pPr algn="ctr" fontAlgn="ctr"/>
                      <a:r>
                        <a:rPr lang="en-US" altLang="ko-KR" sz="1200" b="0" u="none" strike="noStrike">
                          <a:effectLst/>
                          <a:latin typeface="HY견고딕" pitchFamily="18" charset="-127"/>
                          <a:ea typeface="HY견고딕" pitchFamily="18" charset="-127"/>
                        </a:rPr>
                        <a:t>2</a:t>
                      </a:r>
                      <a:endParaRPr lang="en-US" altLang="ko-KR" sz="1200" b="0" i="0" u="none" strike="noStrike">
                        <a:effectLst/>
                        <a:latin typeface="HY견고딕" pitchFamily="18" charset="-127"/>
                        <a:ea typeface="HY견고딕" pitchFamily="18" charset="-127"/>
                      </a:endParaRPr>
                    </a:p>
                  </a:txBody>
                  <a:tcPr marL="7620" marR="7620" marT="7620" marB="0" anchor="ctr"/>
                </a:tc>
                <a:tc>
                  <a:txBody>
                    <a:bodyPr/>
                    <a:lstStyle/>
                    <a:p>
                      <a:pPr algn="l" fontAlgn="b"/>
                      <a:r>
                        <a:rPr lang="en-US" altLang="ko-KR" sz="1200" b="0" u="none" strike="noStrike">
                          <a:effectLst/>
                          <a:latin typeface="HY견고딕" pitchFamily="18" charset="-127"/>
                          <a:ea typeface="HY견고딕" pitchFamily="18" charset="-127"/>
                        </a:rPr>
                        <a:t>15-12-0480-01</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err="1">
                          <a:effectLst/>
                          <a:latin typeface="HY견고딕" pitchFamily="18" charset="-127"/>
                          <a:ea typeface="HY견고딕" pitchFamily="18" charset="-127"/>
                        </a:rPr>
                        <a:t>ofdm</a:t>
                      </a:r>
                      <a:r>
                        <a:rPr lang="en-US" sz="1200" b="0" u="none" strike="noStrike" dirty="0">
                          <a:effectLst/>
                          <a:latin typeface="HY견고딕" pitchFamily="18" charset="-127"/>
                          <a:ea typeface="HY견고딕" pitchFamily="18" charset="-127"/>
                        </a:rPr>
                        <a:t> merged text proposal</a:t>
                      </a:r>
                      <a:endParaRPr lang="en-US" sz="1200" b="0" i="0" u="none" strike="noStrike" dirty="0">
                        <a:effectLst/>
                        <a:latin typeface="HY견고딕" pitchFamily="18" charset="-127"/>
                        <a:ea typeface="HY견고딕" pitchFamily="18" charset="-127"/>
                      </a:endParaRPr>
                    </a:p>
                  </a:txBody>
                  <a:tcPr marL="7620" marR="7620" marT="7620" marB="0" anchor="b"/>
                </a:tc>
                <a:tc rowSpan="2">
                  <a:txBody>
                    <a:bodyPr/>
                    <a:lstStyle/>
                    <a:p>
                      <a:pPr algn="ctr" fontAlgn="ctr"/>
                      <a:r>
                        <a:rPr lang="en-US" sz="1200" b="0" u="none" strike="noStrike" dirty="0" err="1">
                          <a:effectLst/>
                          <a:latin typeface="HY견고딕" pitchFamily="18" charset="-127"/>
                          <a:ea typeface="HY견고딕" pitchFamily="18" charset="-127"/>
                        </a:rPr>
                        <a:t>Soo</a:t>
                      </a:r>
                      <a:r>
                        <a:rPr lang="en-US" sz="1200" b="0" u="none" strike="noStrike" dirty="0">
                          <a:effectLst/>
                          <a:latin typeface="HY견고딕" pitchFamily="18" charset="-127"/>
                          <a:ea typeface="HY견고딕" pitchFamily="18" charset="-127"/>
                        </a:rPr>
                        <a:t>-Young Chang(CSUS)</a:t>
                      </a:r>
                      <a:endParaRPr lang="en-US" sz="1200" b="0" i="0" u="none" strike="noStrike" dirty="0">
                        <a:effectLst/>
                        <a:latin typeface="HY견고딕" pitchFamily="18" charset="-127"/>
                        <a:ea typeface="HY견고딕" pitchFamily="18" charset="-127"/>
                      </a:endParaRPr>
                    </a:p>
                  </a:txBody>
                  <a:tcPr marL="7620" marR="7620" marT="7620" marB="0" anchor="ctr"/>
                </a:tc>
                <a:tc rowSpan="2">
                  <a:txBody>
                    <a:bodyPr/>
                    <a:lstStyle/>
                    <a:p>
                      <a:pPr algn="ctr" fontAlgn="ctr"/>
                      <a:r>
                        <a:rPr lang="en-US" sz="1200" b="0" u="none" strike="noStrike">
                          <a:effectLst/>
                          <a:latin typeface="HY견고딕" pitchFamily="18" charset="-127"/>
                          <a:ea typeface="HY견고딕" pitchFamily="18" charset="-127"/>
                        </a:rPr>
                        <a:t>OFDM PHY</a:t>
                      </a:r>
                      <a:endParaRPr lang="en-US" sz="1200" b="0" i="0" u="none" strike="noStrike">
                        <a:effectLst/>
                        <a:latin typeface="HY견고딕" pitchFamily="18" charset="-127"/>
                        <a:ea typeface="HY견고딕" pitchFamily="18" charset="-127"/>
                      </a:endParaRPr>
                    </a:p>
                  </a:txBody>
                  <a:tcPr marL="7620" marR="7620" marT="7620" marB="0" anchor="ctr"/>
                </a:tc>
              </a:tr>
              <a:tr h="256531">
                <a:tc vMerge="1">
                  <a:txBody>
                    <a:bodyPr/>
                    <a:lstStyle/>
                    <a:p>
                      <a:pPr latinLnBrk="1"/>
                      <a:endParaRPr lang="ko-KR" altLang="en-US"/>
                    </a:p>
                  </a:txBody>
                  <a:tcPr/>
                </a:tc>
                <a:tc>
                  <a:txBody>
                    <a:bodyPr/>
                    <a:lstStyle/>
                    <a:p>
                      <a:pPr algn="l" fontAlgn="b"/>
                      <a:r>
                        <a:rPr lang="en-US" altLang="ko-KR" sz="1200" b="0" u="none" strike="noStrike">
                          <a:effectLst/>
                          <a:latin typeface="HY견고딕" pitchFamily="18" charset="-127"/>
                          <a:ea typeface="HY견고딕" pitchFamily="18" charset="-127"/>
                        </a:rPr>
                        <a:t>15-12-0481-01</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a:effectLst/>
                          <a:latin typeface="HY견고딕" pitchFamily="18" charset="-127"/>
                          <a:ea typeface="HY견고딕" pitchFamily="18" charset="-127"/>
                        </a:rPr>
                        <a:t>ofdm-phy-merged-proposal-for-tg4m</a:t>
                      </a:r>
                      <a:endParaRPr lang="en-US" sz="1200" b="0" i="0" u="none" strike="noStrike" dirty="0">
                        <a:effectLst/>
                        <a:latin typeface="HY견고딕" pitchFamily="18" charset="-127"/>
                        <a:ea typeface="HY견고딕" pitchFamily="18" charset="-127"/>
                      </a:endParaRPr>
                    </a:p>
                  </a:txBody>
                  <a:tcPr marL="7620" marR="7620" marT="7620" marB="0" anchor="b"/>
                </a:tc>
                <a:tc vMerge="1">
                  <a:txBody>
                    <a:bodyPr/>
                    <a:lstStyle/>
                    <a:p>
                      <a:pPr latinLnBrk="1"/>
                      <a:endParaRPr lang="ko-KR" altLang="en-US"/>
                    </a:p>
                  </a:txBody>
                  <a:tcPr/>
                </a:tc>
                <a:tc vMerge="1">
                  <a:txBody>
                    <a:bodyPr/>
                    <a:lstStyle/>
                    <a:p>
                      <a:pPr latinLnBrk="1"/>
                      <a:endParaRPr lang="ko-KR" altLang="en-US"/>
                    </a:p>
                  </a:txBody>
                  <a:tcPr/>
                </a:tc>
              </a:tr>
              <a:tr h="256531">
                <a:tc>
                  <a:txBody>
                    <a:bodyPr/>
                    <a:lstStyle/>
                    <a:p>
                      <a:pPr algn="ctr" fontAlgn="b"/>
                      <a:r>
                        <a:rPr lang="en-US" altLang="ko-KR" sz="1200" b="0" u="none" strike="noStrike">
                          <a:effectLst/>
                          <a:latin typeface="HY견고딕" pitchFamily="18" charset="-127"/>
                          <a:ea typeface="HY견고딕" pitchFamily="18" charset="-127"/>
                        </a:rPr>
                        <a:t>3</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200" b="0" u="none" strike="noStrike">
                          <a:effectLst/>
                          <a:latin typeface="HY견고딕" pitchFamily="18" charset="-127"/>
                          <a:ea typeface="HY견고딕" pitchFamily="18" charset="-127"/>
                        </a:rPr>
                        <a:t>15-12-0511-01 </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a:effectLst/>
                          <a:latin typeface="HY견고딕" pitchFamily="18" charset="-127"/>
                          <a:ea typeface="HY견고딕" pitchFamily="18" charset="-127"/>
                        </a:rPr>
                        <a:t>tvws nb ofdm merged proposal to tg4m</a:t>
                      </a:r>
                      <a:endParaRPr lang="en-US" sz="12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a:effectLst/>
                          <a:latin typeface="HY견고딕" pitchFamily="18" charset="-127"/>
                          <a:ea typeface="HY견고딕" pitchFamily="18" charset="-127"/>
                        </a:rPr>
                        <a:t> Hiroshi Harada(NICT)</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a:effectLst/>
                          <a:latin typeface="HY견고딕" pitchFamily="18" charset="-127"/>
                          <a:ea typeface="HY견고딕" pitchFamily="18" charset="-127"/>
                        </a:rPr>
                        <a:t>NB-OFDM PHY</a:t>
                      </a:r>
                      <a:endParaRPr lang="en-US" sz="1200" b="0" i="0" u="none" strike="noStrike" dirty="0">
                        <a:effectLst/>
                        <a:latin typeface="HY견고딕" pitchFamily="18" charset="-127"/>
                        <a:ea typeface="HY견고딕" pitchFamily="18" charset="-127"/>
                      </a:endParaRPr>
                    </a:p>
                  </a:txBody>
                  <a:tcPr marL="7620" marR="7620" marT="7620" marB="0" anchor="b"/>
                </a:tc>
              </a:tr>
              <a:tr h="250014">
                <a:tc rowSpan="2">
                  <a:txBody>
                    <a:bodyPr/>
                    <a:lstStyle/>
                    <a:p>
                      <a:pPr algn="ctr" fontAlgn="ctr"/>
                      <a:r>
                        <a:rPr lang="en-US" altLang="ko-KR" sz="1200" b="0" u="none" strike="noStrike">
                          <a:effectLst/>
                          <a:latin typeface="HY견고딕" pitchFamily="18" charset="-127"/>
                          <a:ea typeface="HY견고딕" pitchFamily="18" charset="-127"/>
                        </a:rPr>
                        <a:t>4</a:t>
                      </a:r>
                      <a:endParaRPr lang="en-US" altLang="ko-KR" sz="1200" b="0" i="0" u="none" strike="noStrike">
                        <a:effectLst/>
                        <a:latin typeface="HY견고딕" pitchFamily="18" charset="-127"/>
                        <a:ea typeface="HY견고딕" pitchFamily="18" charset="-127"/>
                      </a:endParaRPr>
                    </a:p>
                  </a:txBody>
                  <a:tcPr marL="7620" marR="7620" marT="7620" marB="0" anchor="ctr"/>
                </a:tc>
                <a:tc>
                  <a:txBody>
                    <a:bodyPr/>
                    <a:lstStyle/>
                    <a:p>
                      <a:pPr algn="l" fontAlgn="b"/>
                      <a:r>
                        <a:rPr lang="en-US" altLang="ko-KR" sz="1200" b="0" u="none" strike="noStrike">
                          <a:effectLst/>
                          <a:latin typeface="HY견고딕" pitchFamily="18" charset="-127"/>
                          <a:ea typeface="HY견고딕" pitchFamily="18" charset="-127"/>
                        </a:rPr>
                        <a:t>15-12-0512-01 </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a:effectLst/>
                          <a:latin typeface="HY견고딕" pitchFamily="18" charset="-127"/>
                          <a:ea typeface="HY견고딕" pitchFamily="18" charset="-127"/>
                        </a:rPr>
                        <a:t>merged-mac-proposal</a:t>
                      </a:r>
                      <a:endParaRPr lang="en-US" sz="1200" b="0" i="0" u="none" strike="noStrike">
                        <a:effectLst/>
                        <a:latin typeface="HY견고딕" pitchFamily="18" charset="-127"/>
                        <a:ea typeface="HY견고딕" pitchFamily="18" charset="-127"/>
                      </a:endParaRPr>
                    </a:p>
                  </a:txBody>
                  <a:tcPr marL="7620" marR="7620" marT="7620" marB="0" anchor="b"/>
                </a:tc>
                <a:tc rowSpan="2">
                  <a:txBody>
                    <a:bodyPr/>
                    <a:lstStyle/>
                    <a:p>
                      <a:pPr algn="ctr" fontAlgn="ctr"/>
                      <a:r>
                        <a:rPr lang="en-US" sz="1200" b="0" u="none" strike="noStrike" dirty="0">
                          <a:effectLst/>
                          <a:latin typeface="HY견고딕" pitchFamily="18" charset="-127"/>
                          <a:ea typeface="HY견고딕" pitchFamily="18" charset="-127"/>
                        </a:rPr>
                        <a:t>Benjamin A. Rolfe(BCA)</a:t>
                      </a:r>
                      <a:endParaRPr lang="en-US" sz="1200" b="0" i="0" u="none" strike="noStrike" dirty="0">
                        <a:effectLst/>
                        <a:latin typeface="HY견고딕" pitchFamily="18" charset="-127"/>
                        <a:ea typeface="HY견고딕" pitchFamily="18" charset="-127"/>
                      </a:endParaRPr>
                    </a:p>
                  </a:txBody>
                  <a:tcPr marL="7620" marR="7620" marT="7620" marB="0" anchor="ctr"/>
                </a:tc>
                <a:tc rowSpan="2">
                  <a:txBody>
                    <a:bodyPr/>
                    <a:lstStyle/>
                    <a:p>
                      <a:pPr algn="ctr" fontAlgn="ctr"/>
                      <a:r>
                        <a:rPr lang="en-US" sz="1200" b="0" u="none" strike="noStrike">
                          <a:effectLst/>
                          <a:latin typeface="HY견고딕" pitchFamily="18" charset="-127"/>
                          <a:ea typeface="HY견고딕" pitchFamily="18" charset="-127"/>
                        </a:rPr>
                        <a:t>MAC</a:t>
                      </a:r>
                      <a:endParaRPr lang="en-US" sz="1200" b="0" i="0" u="none" strike="noStrike">
                        <a:effectLst/>
                        <a:latin typeface="HY견고딕" pitchFamily="18" charset="-127"/>
                        <a:ea typeface="HY견고딕" pitchFamily="18" charset="-127"/>
                      </a:endParaRPr>
                    </a:p>
                  </a:txBody>
                  <a:tcPr marL="7620" marR="7620" marT="7620" marB="0" anchor="ctr"/>
                </a:tc>
              </a:tr>
              <a:tr h="250014">
                <a:tc vMerge="1">
                  <a:txBody>
                    <a:bodyPr/>
                    <a:lstStyle/>
                    <a:p>
                      <a:pPr latinLnBrk="1"/>
                      <a:endParaRPr lang="ko-KR" altLang="en-US"/>
                    </a:p>
                  </a:txBody>
                  <a:tcPr/>
                </a:tc>
                <a:tc>
                  <a:txBody>
                    <a:bodyPr/>
                    <a:lstStyle/>
                    <a:p>
                      <a:pPr algn="l" fontAlgn="b"/>
                      <a:r>
                        <a:rPr lang="en-US" altLang="ko-KR" sz="1200" b="0" u="none" strike="noStrike">
                          <a:effectLst/>
                          <a:latin typeface="HY견고딕" pitchFamily="18" charset="-127"/>
                          <a:ea typeface="HY견고딕" pitchFamily="18" charset="-127"/>
                        </a:rPr>
                        <a:t>15-12-0513-00</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a:effectLst/>
                          <a:latin typeface="HY견고딕" pitchFamily="18" charset="-127"/>
                          <a:ea typeface="HY견고딕" pitchFamily="18" charset="-127"/>
                        </a:rPr>
                        <a:t>merged mac proposal summary</a:t>
                      </a:r>
                      <a:endParaRPr lang="en-US" sz="1200" b="0" i="0" u="none" strike="noStrike" dirty="0">
                        <a:effectLst/>
                        <a:latin typeface="HY견고딕" pitchFamily="18" charset="-127"/>
                        <a:ea typeface="HY견고딕" pitchFamily="18" charset="-127"/>
                      </a:endParaRPr>
                    </a:p>
                  </a:txBody>
                  <a:tcPr marL="7620" marR="7620" marT="7620" marB="0" anchor="b"/>
                </a:tc>
                <a:tc vMerge="1">
                  <a:txBody>
                    <a:bodyPr/>
                    <a:lstStyle/>
                    <a:p>
                      <a:pPr latinLnBrk="1"/>
                      <a:endParaRPr lang="ko-KR" altLang="en-US"/>
                    </a:p>
                  </a:txBody>
                  <a:tcPr/>
                </a:tc>
                <a:tc vMerge="1">
                  <a:txBody>
                    <a:bodyPr/>
                    <a:lstStyle/>
                    <a:p>
                      <a:pPr latinLnBrk="1"/>
                      <a:endParaRPr lang="ko-KR" altLang="en-US"/>
                    </a:p>
                  </a:txBody>
                  <a:tcPr/>
                </a:tc>
              </a:tr>
              <a:tr h="256531">
                <a:tc>
                  <a:txBody>
                    <a:bodyPr/>
                    <a:lstStyle/>
                    <a:p>
                      <a:pPr algn="ctr" fontAlgn="b"/>
                      <a:r>
                        <a:rPr lang="en-US" altLang="ko-KR" sz="1200" b="0" u="none" strike="noStrike">
                          <a:effectLst/>
                          <a:latin typeface="HY견고딕" pitchFamily="18" charset="-127"/>
                          <a:ea typeface="HY견고딕" pitchFamily="18" charset="-127"/>
                        </a:rPr>
                        <a:t>5</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200" b="0" u="none" strike="noStrike">
                          <a:effectLst/>
                          <a:latin typeface="HY견고딕" pitchFamily="18" charset="-127"/>
                          <a:ea typeface="HY견고딕" pitchFamily="18" charset="-127"/>
                        </a:rPr>
                        <a:t>15-12-0473-01 </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a:effectLst/>
                          <a:latin typeface="HY견고딕" pitchFamily="18" charset="-127"/>
                          <a:ea typeface="HY견고딕" pitchFamily="18" charset="-127"/>
                        </a:rPr>
                        <a:t>suggested baseline for optional </a:t>
                      </a:r>
                      <a:endParaRPr lang="en-US" sz="1200" b="0" u="none" strike="noStrike" dirty="0" smtClean="0">
                        <a:effectLst/>
                        <a:latin typeface="HY견고딕" pitchFamily="18" charset="-127"/>
                        <a:ea typeface="HY견고딕" pitchFamily="18" charset="-127"/>
                      </a:endParaRPr>
                    </a:p>
                    <a:p>
                      <a:pPr algn="l" fontAlgn="b"/>
                      <a:r>
                        <a:rPr lang="en-US" sz="1200" b="0" u="none" strike="noStrike" dirty="0" smtClean="0">
                          <a:effectLst/>
                          <a:latin typeface="HY견고딕" pitchFamily="18" charset="-127"/>
                          <a:ea typeface="HY견고딕" pitchFamily="18" charset="-127"/>
                        </a:rPr>
                        <a:t>tg4m </a:t>
                      </a:r>
                      <a:r>
                        <a:rPr lang="en-US" sz="1200" b="0" u="none" strike="noStrike" dirty="0">
                          <a:effectLst/>
                          <a:latin typeface="HY견고딕" pitchFamily="18" charset="-127"/>
                          <a:ea typeface="HY견고딕" pitchFamily="18" charset="-127"/>
                        </a:rPr>
                        <a:t>ranging</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err="1">
                          <a:effectLst/>
                          <a:latin typeface="HY견고딕" pitchFamily="18" charset="-127"/>
                          <a:ea typeface="HY견고딕" pitchFamily="18" charset="-127"/>
                        </a:rPr>
                        <a:t>Mi</a:t>
                      </a:r>
                      <a:r>
                        <a:rPr lang="en-US" sz="1200" b="0" u="none" strike="noStrike" dirty="0">
                          <a:effectLst/>
                          <a:latin typeface="HY견고딕" pitchFamily="18" charset="-127"/>
                          <a:ea typeface="HY견고딕" pitchFamily="18" charset="-127"/>
                        </a:rPr>
                        <a:t>-Kyung Oh(ETRI)</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a:effectLst/>
                          <a:latin typeface="HY견고딕" pitchFamily="18" charset="-127"/>
                          <a:ea typeface="HY견고딕" pitchFamily="18" charset="-127"/>
                        </a:rPr>
                        <a:t>Ranging</a:t>
                      </a:r>
                      <a:endParaRPr lang="en-US" sz="1200" b="0" i="0" u="none" strike="noStrike" dirty="0">
                        <a:effectLst/>
                        <a:latin typeface="HY견고딕" pitchFamily="18" charset="-127"/>
                        <a:ea typeface="HY견고딕" pitchFamily="18" charset="-127"/>
                      </a:endParaRPr>
                    </a:p>
                  </a:txBody>
                  <a:tcPr marL="7620" marR="7620" marT="7620" marB="0" anchor="b"/>
                </a:tc>
              </a:tr>
            </a:tbl>
          </a:graphicData>
        </a:graphic>
      </p:graphicFrame>
    </p:spTree>
    <p:extLst>
      <p:ext uri="{BB962C8B-B14F-4D97-AF65-F5344CB8AC3E}">
        <p14:creationId xmlns:p14="http://schemas.microsoft.com/office/powerpoint/2010/main" val="3566508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altLang="ko-KR" b="1" dirty="0">
                <a:ea typeface="ＭＳ Ｐゴシック" pitchFamily="-65" charset="-128"/>
              </a:rPr>
              <a:t>History of TG4m </a:t>
            </a:r>
            <a:r>
              <a:rPr lang="en-US" altLang="ko-KR" b="1" dirty="0" smtClean="0">
                <a:ea typeface="ＭＳ Ｐゴシック" pitchFamily="-65" charset="-128"/>
              </a:rPr>
              <a:t>4TV(4)</a:t>
            </a:r>
            <a:endParaRPr lang="en-US" b="1" dirty="0" smtClean="0">
              <a:ea typeface="ＭＳ Ｐゴシック" pitchFamily="-65" charset="-128"/>
            </a:endParaRPr>
          </a:p>
        </p:txBody>
      </p:sp>
      <p:sp>
        <p:nvSpPr>
          <p:cNvPr id="3075" name="Content Placeholder 2"/>
          <p:cNvSpPr>
            <a:spLocks noGrp="1"/>
          </p:cNvSpPr>
          <p:nvPr>
            <p:ph idx="1"/>
          </p:nvPr>
        </p:nvSpPr>
        <p:spPr>
          <a:xfrm>
            <a:off x="304800" y="1447800"/>
            <a:ext cx="8686800" cy="5029200"/>
          </a:xfrm>
        </p:spPr>
        <p:txBody>
          <a:bodyPr/>
          <a:lstStyle/>
          <a:p>
            <a:r>
              <a:rPr lang="en-US" altLang="ko-KR" dirty="0" smtClean="0">
                <a:ea typeface="ＭＳ Ｐゴシック" pitchFamily="-65" charset="-128"/>
              </a:rPr>
              <a:t>Completed the draft Documents (</a:t>
            </a:r>
            <a:r>
              <a:rPr lang="en-US" altLang="ko-KR" dirty="0"/>
              <a:t>15-12-0575-01-004m</a:t>
            </a:r>
            <a:r>
              <a:rPr lang="en-US" altLang="ko-KR" dirty="0" smtClean="0"/>
              <a:t>)</a:t>
            </a:r>
            <a:r>
              <a:rPr lang="en-US" altLang="ko-KR" dirty="0" smtClean="0">
                <a:ea typeface="ＭＳ Ｐゴシック" pitchFamily="-65" charset="-128"/>
              </a:rPr>
              <a:t> </a:t>
            </a:r>
            <a:r>
              <a:rPr lang="en-US" altLang="ko-KR" dirty="0">
                <a:ea typeface="ＭＳ Ｐゴシック" pitchFamily="-65" charset="-128"/>
              </a:rPr>
              <a:t>in </a:t>
            </a:r>
            <a:r>
              <a:rPr lang="en-US" altLang="ko-KR" dirty="0" smtClean="0">
                <a:ea typeface="ＭＳ Ｐゴシック" pitchFamily="-65" charset="-128"/>
              </a:rPr>
              <a:t>January 2013, </a:t>
            </a:r>
            <a:r>
              <a:rPr lang="en-US" altLang="ko-KR" dirty="0">
                <a:ea typeface="ＭＳ Ｐゴシック" pitchFamily="-65" charset="-128"/>
              </a:rPr>
              <a:t>and </a:t>
            </a:r>
            <a:r>
              <a:rPr lang="en-US" altLang="ko-KR" dirty="0" smtClean="0">
                <a:ea typeface="ＭＳ Ｐゴシック" pitchFamily="-65" charset="-128"/>
              </a:rPr>
              <a:t>the Motion to start WG Letter Ballot was carried </a:t>
            </a:r>
            <a:r>
              <a:rPr lang="en-US" altLang="ko-KR" dirty="0" smtClean="0"/>
              <a:t>with </a:t>
            </a:r>
            <a:r>
              <a:rPr lang="en-US" altLang="ko-KR" dirty="0"/>
              <a:t>unanimous </a:t>
            </a:r>
            <a:r>
              <a:rPr lang="en-US" altLang="ko-KR" dirty="0" smtClean="0"/>
              <a:t>consent.</a:t>
            </a:r>
          </a:p>
          <a:p>
            <a:r>
              <a:rPr lang="en-US" altLang="ko-KR" dirty="0"/>
              <a:t>Initial Letter </a:t>
            </a:r>
            <a:r>
              <a:rPr lang="en-US" altLang="ko-KR" dirty="0" smtClean="0"/>
              <a:t>Ballot #87 (Doc #15-13-0072-00-004m) was opened on Wednesday</a:t>
            </a:r>
            <a:r>
              <a:rPr lang="en-US" altLang="ko-KR" dirty="0"/>
              <a:t>, January 30, </a:t>
            </a:r>
            <a:r>
              <a:rPr lang="en-US" altLang="ko-KR" dirty="0" smtClean="0"/>
              <a:t> 2013, and closed on </a:t>
            </a:r>
            <a:r>
              <a:rPr lang="en-US" altLang="ko-KR" dirty="0"/>
              <a:t>Friday, March 1, 2013, </a:t>
            </a:r>
            <a:endParaRPr lang="en-US" altLang="ko-KR" dirty="0" smtClean="0"/>
          </a:p>
          <a:p>
            <a:pPr marL="0" indent="0">
              <a:buNone/>
            </a:pPr>
            <a:r>
              <a:rPr lang="en-US" altLang="ko-KR" dirty="0"/>
              <a:t> </a:t>
            </a:r>
            <a:r>
              <a:rPr lang="en-US" altLang="ko-KR" dirty="0" smtClean="0"/>
              <a:t>   </a:t>
            </a:r>
            <a:r>
              <a:rPr lang="en-US" altLang="ko-KR" sz="2400" dirty="0" smtClean="0"/>
              <a:t>- LB#87 was passed by 88% of approval</a:t>
            </a:r>
          </a:p>
          <a:p>
            <a:pPr marL="0" indent="0">
              <a:buNone/>
            </a:pPr>
            <a:r>
              <a:rPr lang="en-US" altLang="ko-KR" sz="2400" dirty="0"/>
              <a:t> </a:t>
            </a:r>
            <a:r>
              <a:rPr lang="en-US" altLang="ko-KR" sz="2400" dirty="0" smtClean="0"/>
              <a:t>       (97members voted in 125 Voters, Yes: 83, No: 11, Abstain: 3)</a:t>
            </a:r>
          </a:p>
          <a:p>
            <a:pPr marL="0" indent="0">
              <a:buNone/>
            </a:pPr>
            <a:r>
              <a:rPr lang="en-US" altLang="ko-KR" sz="2400" dirty="0"/>
              <a:t> </a:t>
            </a:r>
            <a:r>
              <a:rPr lang="en-US" altLang="ko-KR" sz="2400" dirty="0" smtClean="0"/>
              <a:t>     - Total Comments: 551</a:t>
            </a:r>
            <a:endParaRPr lang="en-US" altLang="ko-KR" dirty="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7</a:t>
            </a:fld>
            <a:endParaRPr lang="en-US" smtClean="0"/>
          </a:p>
        </p:txBody>
      </p:sp>
      <p:sp>
        <p:nvSpPr>
          <p:cNvPr id="3078" name="Date Placeholder 5"/>
          <p:cNvSpPr>
            <a:spLocks noGrp="1"/>
          </p:cNvSpPr>
          <p:nvPr>
            <p:ph type="dt" sz="quarter" idx="12"/>
          </p:nvPr>
        </p:nvSpPr>
        <p:spPr>
          <a:noFill/>
        </p:spPr>
        <p:txBody>
          <a:bodyPr/>
          <a:lstStyle/>
          <a:p>
            <a:r>
              <a:rPr lang="en-US" altLang="ko-KR" smtClean="0"/>
              <a:t>July 2013</a:t>
            </a:r>
            <a:endParaRPr lang="en-US" dirty="0"/>
          </a:p>
        </p:txBody>
      </p:sp>
    </p:spTree>
    <p:extLst>
      <p:ext uri="{BB962C8B-B14F-4D97-AF65-F5344CB8AC3E}">
        <p14:creationId xmlns:p14="http://schemas.microsoft.com/office/powerpoint/2010/main" val="2437249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altLang="ko-KR" b="1" dirty="0">
                <a:ea typeface="ＭＳ Ｐゴシック" pitchFamily="-65" charset="-128"/>
              </a:rPr>
              <a:t>History of TG4m </a:t>
            </a:r>
            <a:r>
              <a:rPr lang="en-US" altLang="ko-KR" b="1" dirty="0" smtClean="0">
                <a:ea typeface="ＭＳ Ｐゴシック" pitchFamily="-65" charset="-128"/>
              </a:rPr>
              <a:t>4TV(5)</a:t>
            </a:r>
            <a:endParaRPr lang="en-US" b="1" dirty="0" smtClean="0">
              <a:ea typeface="ＭＳ Ｐゴシック" pitchFamily="-65" charset="-128"/>
            </a:endParaRPr>
          </a:p>
        </p:txBody>
      </p:sp>
      <p:sp>
        <p:nvSpPr>
          <p:cNvPr id="3075" name="Content Placeholder 2"/>
          <p:cNvSpPr>
            <a:spLocks noGrp="1"/>
          </p:cNvSpPr>
          <p:nvPr>
            <p:ph idx="1"/>
          </p:nvPr>
        </p:nvSpPr>
        <p:spPr>
          <a:xfrm>
            <a:off x="152400" y="1447800"/>
            <a:ext cx="8839200" cy="5029200"/>
          </a:xfrm>
        </p:spPr>
        <p:txBody>
          <a:bodyPr/>
          <a:lstStyle/>
          <a:p>
            <a:r>
              <a:rPr lang="en-US" altLang="ko-KR" dirty="0" smtClean="0"/>
              <a:t>3 WG recirculation ballots, LB #88, #90, and #91) were completed in April, May, and June 2013.</a:t>
            </a:r>
          </a:p>
          <a:p>
            <a:endParaRPr lang="en-US" altLang="ko-KR" dirty="0" smtClean="0"/>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8</a:t>
            </a:fld>
            <a:endParaRPr lang="en-US" smtClean="0"/>
          </a:p>
        </p:txBody>
      </p:sp>
      <p:sp>
        <p:nvSpPr>
          <p:cNvPr id="3078" name="Date Placeholder 5"/>
          <p:cNvSpPr>
            <a:spLocks noGrp="1"/>
          </p:cNvSpPr>
          <p:nvPr>
            <p:ph type="dt" sz="quarter" idx="12"/>
          </p:nvPr>
        </p:nvSpPr>
        <p:spPr>
          <a:noFill/>
        </p:spPr>
        <p:txBody>
          <a:bodyPr/>
          <a:lstStyle/>
          <a:p>
            <a:r>
              <a:rPr lang="en-US" altLang="ko-KR" smtClean="0"/>
              <a:t>July 2013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64760611"/>
              </p:ext>
            </p:extLst>
          </p:nvPr>
        </p:nvGraphicFramePr>
        <p:xfrm>
          <a:off x="685800" y="2667000"/>
          <a:ext cx="7848600" cy="3505200"/>
        </p:xfrm>
        <a:graphic>
          <a:graphicData uri="http://schemas.openxmlformats.org/drawingml/2006/table">
            <a:tbl>
              <a:tblPr/>
              <a:tblGrid>
                <a:gridCol w="1710591"/>
                <a:gridCol w="1911839"/>
                <a:gridCol w="2314331"/>
                <a:gridCol w="1911839"/>
              </a:tblGrid>
              <a:tr h="304800">
                <a:tc>
                  <a:txBody>
                    <a:bodyPr/>
                    <a:lstStyle/>
                    <a:p>
                      <a:pPr marL="0" marR="0" algn="ctr">
                        <a:lnSpc>
                          <a:spcPct val="115000"/>
                        </a:lnSpc>
                        <a:spcBef>
                          <a:spcPts val="0"/>
                        </a:spcBef>
                        <a:spcAft>
                          <a:spcPts val="0"/>
                        </a:spcAft>
                      </a:pPr>
                      <a:endParaRPr lang="en-US"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altLang="ko-KR" sz="2000" b="1" dirty="0" smtClean="0">
                          <a:latin typeface="Calibri" pitchFamily="34" charset="0"/>
                          <a:cs typeface="Calibri" pitchFamily="34" charset="0"/>
                        </a:rPr>
                        <a:t>Rec-1(</a:t>
                      </a:r>
                      <a:r>
                        <a:rPr lang="en-US" sz="2000" b="1" dirty="0" smtClean="0">
                          <a:latin typeface="+mn-lt"/>
                          <a:ea typeface="Times New Roman"/>
                          <a:cs typeface="Times New Roman"/>
                        </a:rPr>
                        <a:t>LB #88)</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altLang="ko-KR" sz="2000" b="1" dirty="0" smtClean="0">
                          <a:latin typeface="Calibri" pitchFamily="34" charset="0"/>
                          <a:cs typeface="Calibri" pitchFamily="34" charset="0"/>
                        </a:rPr>
                        <a:t>Rec-2(</a:t>
                      </a:r>
                      <a:r>
                        <a:rPr lang="en-US" altLang="ko-KR" sz="2000" b="1" dirty="0" smtClean="0">
                          <a:latin typeface="+mn-lt"/>
                          <a:ea typeface="Times New Roman"/>
                          <a:cs typeface="Times New Roman"/>
                        </a:rPr>
                        <a:t>LB #90)</a:t>
                      </a:r>
                      <a:endParaRPr lang="en-US" altLang="ko-KR"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en-US" altLang="ko-KR" sz="2000" b="1" dirty="0" smtClean="0">
                          <a:latin typeface="Calibri" pitchFamily="34" charset="0"/>
                          <a:cs typeface="Calibri" pitchFamily="34" charset="0"/>
                        </a:rPr>
                        <a:t>Rec-2(</a:t>
                      </a:r>
                      <a:r>
                        <a:rPr lang="en-US" altLang="ko-KR" sz="2000" b="1" dirty="0" smtClean="0">
                          <a:latin typeface="+mn-lt"/>
                          <a:ea typeface="Times New Roman"/>
                          <a:cs typeface="Times New Roman"/>
                        </a:rPr>
                        <a:t>LB #91)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solidFill>
                            <a:srgbClr val="000000"/>
                          </a:solidFill>
                          <a:latin typeface="+mn-lt"/>
                          <a:ea typeface="Times New Roman"/>
                          <a:cs typeface="Times New Roman"/>
                        </a:rPr>
                        <a:t>Voters</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latin typeface="+mn-lt"/>
                          <a:ea typeface="Times New Roman"/>
                          <a:cs typeface="Times New Roman"/>
                        </a:rPr>
                        <a:t>125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125</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125</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Voted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101</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102</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103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000" b="1" dirty="0">
                          <a:latin typeface="+mn-lt"/>
                          <a:ea typeface="Times New Roman"/>
                          <a:cs typeface="Times New Roman"/>
                        </a:rPr>
                        <a:t>Yes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88</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89</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10</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10</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7</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Abstain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latin typeface="+mn-lt"/>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 Voters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81</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82</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 Yes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90</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90</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 Abstain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Comments</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25</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5</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37249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Current Status of TG4m</a:t>
            </a:r>
          </a:p>
        </p:txBody>
      </p:sp>
      <p:sp>
        <p:nvSpPr>
          <p:cNvPr id="3075" name="Content Placeholder 2"/>
          <p:cNvSpPr>
            <a:spLocks noGrp="1"/>
          </p:cNvSpPr>
          <p:nvPr>
            <p:ph idx="1"/>
          </p:nvPr>
        </p:nvSpPr>
        <p:spPr>
          <a:xfrm>
            <a:off x="304800" y="1447800"/>
            <a:ext cx="8534400" cy="5029200"/>
          </a:xfrm>
        </p:spPr>
        <p:txBody>
          <a:bodyPr/>
          <a:lstStyle/>
          <a:p>
            <a:pPr marL="363538" lvl="1" indent="-363538">
              <a:lnSpc>
                <a:spcPct val="90000"/>
              </a:lnSpc>
              <a:spcAft>
                <a:spcPts val="1200"/>
              </a:spcAft>
              <a:buFontTx/>
              <a:buChar char="•"/>
            </a:pPr>
            <a:r>
              <a:rPr lang="en-US" altLang="ko-KR" sz="3200" dirty="0">
                <a:latin typeface="+mj-lt"/>
                <a:cs typeface="Calibri" pitchFamily="34" charset="0"/>
              </a:rPr>
              <a:t>There were no new comments supporting “no” votes and no new “no” voters.  Of the remaining 7 “no” voters, none voted on the latest </a:t>
            </a:r>
            <a:r>
              <a:rPr lang="en-US" altLang="ko-KR" sz="3200" dirty="0" err="1">
                <a:latin typeface="+mj-lt"/>
                <a:cs typeface="Calibri" pitchFamily="34" charset="0"/>
              </a:rPr>
              <a:t>recirc</a:t>
            </a:r>
            <a:r>
              <a:rPr lang="en-US" altLang="ko-KR" sz="3200" dirty="0">
                <a:latin typeface="+mj-lt"/>
                <a:cs typeface="Calibri" pitchFamily="34" charset="0"/>
              </a:rPr>
              <a:t> (i.e. </a:t>
            </a:r>
            <a:r>
              <a:rPr lang="en-US" altLang="ko-KR" sz="3200" dirty="0" err="1">
                <a:latin typeface="+mj-lt"/>
                <a:cs typeface="Calibri" pitchFamily="34" charset="0"/>
              </a:rPr>
              <a:t>recirc</a:t>
            </a:r>
            <a:r>
              <a:rPr lang="en-US" altLang="ko-KR" sz="3200" dirty="0">
                <a:latin typeface="+mj-lt"/>
                <a:cs typeface="Calibri" pitchFamily="34" charset="0"/>
              </a:rPr>
              <a:t> 3)</a:t>
            </a:r>
          </a:p>
          <a:p>
            <a:pPr marL="363538" lvl="1" indent="-363538">
              <a:lnSpc>
                <a:spcPct val="90000"/>
              </a:lnSpc>
              <a:spcAft>
                <a:spcPts val="1200"/>
              </a:spcAft>
              <a:buFontTx/>
              <a:buChar char="•"/>
            </a:pPr>
            <a:r>
              <a:rPr lang="en-US" altLang="ko-KR" sz="3200" dirty="0">
                <a:latin typeface="+mj-lt"/>
                <a:cs typeface="Calibri" pitchFamily="34" charset="0"/>
              </a:rPr>
              <a:t>All comments and resolutions have been circulated at least once.</a:t>
            </a:r>
          </a:p>
          <a:p>
            <a:pPr>
              <a:lnSpc>
                <a:spcPct val="90000"/>
              </a:lnSpc>
            </a:pPr>
            <a:r>
              <a:rPr lang="en-US" altLang="ko-KR" dirty="0">
                <a:latin typeface="+mj-lt"/>
                <a:cs typeface="Calibri" pitchFamily="34" charset="0"/>
              </a:rPr>
              <a:t>No changes are being made to the draft</a:t>
            </a:r>
            <a:r>
              <a:rPr lang="en-US" altLang="ko-KR" dirty="0" smtClean="0">
                <a:latin typeface="+mj-lt"/>
                <a:cs typeface="Calibri" pitchFamily="34" charset="0"/>
              </a:rPr>
              <a:t>.</a:t>
            </a:r>
          </a:p>
          <a:p>
            <a:pPr>
              <a:lnSpc>
                <a:spcPct val="90000"/>
              </a:lnSpc>
            </a:pPr>
            <a:r>
              <a:rPr lang="en-US" altLang="ko-KR" dirty="0" smtClean="0">
                <a:latin typeface="+mj-lt"/>
                <a:cs typeface="Calibri" pitchFamily="34" charset="0"/>
              </a:rPr>
              <a:t>Need Motion to r</a:t>
            </a:r>
            <a:r>
              <a:rPr lang="en-US" altLang="ko-KR" dirty="0" smtClean="0"/>
              <a:t>equest </a:t>
            </a:r>
            <a:r>
              <a:rPr lang="en-US" altLang="ko-KR" dirty="0"/>
              <a:t>the EC grant unconditional approval to submit 802.15.4m draft to Sponsor Ballot </a:t>
            </a: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9</a:t>
            </a:fld>
            <a:endParaRPr lang="en-US" smtClean="0"/>
          </a:p>
        </p:txBody>
      </p:sp>
      <p:sp>
        <p:nvSpPr>
          <p:cNvPr id="3078" name="Date Placeholder 5"/>
          <p:cNvSpPr>
            <a:spLocks noGrp="1"/>
          </p:cNvSpPr>
          <p:nvPr>
            <p:ph type="dt" sz="quarter" idx="12"/>
          </p:nvPr>
        </p:nvSpPr>
        <p:spPr>
          <a:noFill/>
        </p:spPr>
        <p:txBody>
          <a:bodyPr/>
          <a:lstStyle/>
          <a:p>
            <a:r>
              <a:rPr lang="en-US" altLang="ko-KR" smtClean="0"/>
              <a:t>July 2013</a:t>
            </a:r>
            <a:endParaRPr lang="en-US" dirty="0"/>
          </a:p>
        </p:txBody>
      </p:sp>
    </p:spTree>
    <p:extLst>
      <p:ext uri="{BB962C8B-B14F-4D97-AF65-F5344CB8AC3E}">
        <p14:creationId xmlns:p14="http://schemas.microsoft.com/office/powerpoint/2010/main" val="3631970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19037</TotalTime>
  <Words>1603</Words>
  <Application>Microsoft Office PowerPoint</Application>
  <PresentationFormat>화면 슬라이드 쇼(4:3)</PresentationFormat>
  <Paragraphs>352</Paragraphs>
  <Slides>20</Slides>
  <Notes>11</Notes>
  <HiddenSlides>0</HiddenSlides>
  <MMClips>0</MMClips>
  <ScaleCrop>false</ScaleCrop>
  <HeadingPairs>
    <vt:vector size="4" baseType="variant">
      <vt:variant>
        <vt:lpstr>테마</vt:lpstr>
      </vt:variant>
      <vt:variant>
        <vt:i4>6</vt:i4>
      </vt:variant>
      <vt:variant>
        <vt:lpstr>슬라이드 제목</vt:lpstr>
      </vt:variant>
      <vt:variant>
        <vt:i4>20</vt:i4>
      </vt:variant>
    </vt:vector>
  </HeadingPairs>
  <TitlesOfParts>
    <vt:vector size="26" baseType="lpstr">
      <vt:lpstr>Default Design</vt:lpstr>
      <vt:lpstr>4_Custom Design</vt:lpstr>
      <vt:lpstr>Custom Design</vt:lpstr>
      <vt:lpstr>1_Custom Design</vt:lpstr>
      <vt:lpstr>2_Custom Design</vt:lpstr>
      <vt:lpstr>3_Custom Design</vt:lpstr>
      <vt:lpstr>PowerPoint 프레젠테이션</vt:lpstr>
      <vt:lpstr>Purpose of Standard</vt:lpstr>
      <vt:lpstr>PowerPoint 프레젠테이션</vt:lpstr>
      <vt:lpstr>History of TG4m 4TV(1)</vt:lpstr>
      <vt:lpstr>History of TG4m 4TV(2)</vt:lpstr>
      <vt:lpstr>History of TG4m 4TV(3)</vt:lpstr>
      <vt:lpstr>History of TG4m 4TV(4)</vt:lpstr>
      <vt:lpstr>History of TG4m 4TV(5)</vt:lpstr>
      <vt:lpstr>Current Status of TG4m</vt:lpstr>
      <vt:lpstr>Meeting Goal This Week</vt:lpstr>
      <vt:lpstr>Meeting Slots</vt:lpstr>
      <vt:lpstr>Instructions for the WG Chair</vt:lpstr>
      <vt:lpstr>Participants, Patents, and Duty to Inform</vt:lpstr>
      <vt:lpstr>Patent Related Links</vt:lpstr>
      <vt:lpstr>Call for Potentially Essential Patents</vt:lpstr>
      <vt:lpstr>Other Guidelines for IEEE WG Meetings</vt:lpstr>
      <vt:lpstr>PowerPoint 프레젠테이션</vt:lpstr>
      <vt:lpstr>PowerPoint 프레젠테이션</vt:lpstr>
      <vt:lpstr>Future Plan/Timeline (1)</vt:lpstr>
      <vt:lpstr>Future Plan/Timeline (2)</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990</cp:revision>
  <cp:lastPrinted>2000-03-07T00:55:37Z</cp:lastPrinted>
  <dcterms:created xsi:type="dcterms:W3CDTF">2008-07-14T18:46:05Z</dcterms:created>
  <dcterms:modified xsi:type="dcterms:W3CDTF">2013-07-16T03:53:06Z</dcterms:modified>
</cp:coreProperties>
</file>