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78" r:id="rId2"/>
    <p:sldId id="450" r:id="rId3"/>
    <p:sldId id="431" r:id="rId4"/>
    <p:sldId id="394" r:id="rId5"/>
    <p:sldId id="447" r:id="rId6"/>
    <p:sldId id="448" r:id="rId7"/>
    <p:sldId id="446" r:id="rId8"/>
    <p:sldId id="449" r:id="rId9"/>
    <p:sldId id="434" r:id="rId10"/>
    <p:sldId id="436" r:id="rId11"/>
    <p:sldId id="438" r:id="rId12"/>
    <p:sldId id="440" r:id="rId13"/>
    <p:sldId id="437" r:id="rId14"/>
    <p:sldId id="428" r:id="rId15"/>
    <p:sldId id="429" r:id="rId16"/>
    <p:sldId id="430" r:id="rId17"/>
    <p:sldId id="444" r:id="rId18"/>
    <p:sldId id="441" r:id="rId19"/>
    <p:sldId id="442" r:id="rId2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5915" autoAdjust="0"/>
  </p:normalViewPr>
  <p:slideViewPr>
    <p:cSldViewPr>
      <p:cViewPr>
        <p:scale>
          <a:sx n="69" d="100"/>
          <a:sy n="69" d="100"/>
        </p:scale>
        <p:origin x="-1152" y="-246"/>
      </p:cViewPr>
      <p:guideLst>
        <p:guide orient="horz" pos="2160"/>
        <p:guide pos="2880"/>
      </p:guideLst>
    </p:cSldViewPr>
  </p:slideViewPr>
  <p:outlineViewPr>
    <p:cViewPr>
      <p:scale>
        <a:sx n="33" d="100"/>
        <a:sy n="33" d="100"/>
      </p:scale>
      <p:origin x="0" y="73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2394" y="-11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vl1pPr>
          </a:lstStyle>
          <a:p>
            <a:r>
              <a:rPr lang="en-US"/>
              <a:t>Page </a:t>
            </a:r>
            <a:fld id="{EFAE0237-7FB2-4B6B-B43D-7F5D801EDAB4}" type="slidenum">
              <a:rPr lang="en-US"/>
              <a:pPr/>
              <a:t>‹#›</a:t>
            </a:fld>
            <a:endParaRPr lang="en-US"/>
          </a:p>
        </p:txBody>
      </p:sp>
      <p:sp>
        <p:nvSpPr>
          <p:cNvPr id="4813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48135" name="Rectangle 7"/>
          <p:cNvSpPr>
            <a:spLocks noChangeArrowheads="1"/>
          </p:cNvSpPr>
          <p:nvPr/>
        </p:nvSpPr>
        <p:spPr bwMode="auto">
          <a:xfrm>
            <a:off x="693738" y="8982075"/>
            <a:ext cx="711200" cy="182563"/>
          </a:xfrm>
          <a:prstGeom prst="rect">
            <a:avLst/>
          </a:prstGeom>
          <a:noFill/>
          <a:ln w="9525">
            <a:noFill/>
            <a:miter lim="800000"/>
            <a:headEnd/>
            <a:tailEnd/>
          </a:ln>
        </p:spPr>
        <p:txBody>
          <a:bodyPr lIns="0" tIns="0" rIns="0" bIns="0">
            <a:spAutoFit/>
          </a:bodyPr>
          <a:lstStyle/>
          <a:p>
            <a:pPr defTabSz="933450" eaLnBrk="0" hangingPunct="0">
              <a:defRPr/>
            </a:pPr>
            <a:r>
              <a:rPr lang="en-US" altLang="zh-CN">
                <a:ea typeface="宋体" pitchFamily="2" charset="-122"/>
              </a:rPr>
              <a:t>Submission</a:t>
            </a:r>
          </a:p>
        </p:txBody>
      </p:sp>
      <p:sp>
        <p:nvSpPr>
          <p:cNvPr id="4813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extLst>
      <p:ext uri="{BB962C8B-B14F-4D97-AF65-F5344CB8AC3E}">
        <p14:creationId xmlns:p14="http://schemas.microsoft.com/office/powerpoint/2010/main" val="1349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18436" name="Rectangle 4"/>
          <p:cNvSpPr>
            <a:spLocks noGrp="1" noRot="1" noChangeAspect="1" noChangeArrowheads="1" noTextEdit="1"/>
          </p:cNvSpPr>
          <p:nvPr>
            <p:ph type="sldImg" idx="2"/>
          </p:nvPr>
        </p:nvSpPr>
        <p:spPr bwMode="auto">
          <a:xfrm>
            <a:off x="7200900" y="220663"/>
            <a:ext cx="4629150" cy="34686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vl1pPr>
          </a:lstStyle>
          <a:p>
            <a:r>
              <a:rPr lang="en-US"/>
              <a:t>Page </a:t>
            </a:r>
            <a:fld id="{74F801F5-A82D-402B-9E99-F10C03DFC974}" type="slidenum">
              <a:rPr lang="en-US"/>
              <a:pPr/>
              <a:t>‹#›</a:t>
            </a:fld>
            <a:endParaRPr lang="en-US"/>
          </a:p>
        </p:txBody>
      </p:sp>
      <p:sp>
        <p:nvSpPr>
          <p:cNvPr id="30728" name="Rectangle 8"/>
          <p:cNvSpPr>
            <a:spLocks noChangeArrowheads="1"/>
          </p:cNvSpPr>
          <p:nvPr/>
        </p:nvSpPr>
        <p:spPr bwMode="auto">
          <a:xfrm>
            <a:off x="723900" y="8985250"/>
            <a:ext cx="711200" cy="182563"/>
          </a:xfrm>
          <a:prstGeom prst="rect">
            <a:avLst/>
          </a:prstGeom>
          <a:noFill/>
          <a:ln w="9525">
            <a:noFill/>
            <a:miter lim="800000"/>
            <a:headEnd/>
            <a:tailEnd/>
          </a:ln>
        </p:spPr>
        <p:txBody>
          <a:bodyPr lIns="0" tIns="0" rIns="0" bIns="0">
            <a:spAutoFit/>
          </a:bodyPr>
          <a:lstStyle/>
          <a:p>
            <a:pPr eaLnBrk="0" hangingPunct="0">
              <a:defRPr/>
            </a:pPr>
            <a:r>
              <a:rPr lang="en-US" altLang="zh-CN">
                <a:ea typeface="宋体" pitchFamily="2" charset="-122"/>
              </a:rPr>
              <a:t>Submission</a:t>
            </a:r>
          </a:p>
        </p:txBody>
      </p:sp>
      <p:sp>
        <p:nvSpPr>
          <p:cNvPr id="307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307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extLst>
      <p:ext uri="{BB962C8B-B14F-4D97-AF65-F5344CB8AC3E}">
        <p14:creationId xmlns:p14="http://schemas.microsoft.com/office/powerpoint/2010/main" val="182410180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2488" y="220663"/>
            <a:ext cx="4625975" cy="3468687"/>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&lt;month year&gt;</a:t>
            </a:r>
            <a:endParaRPr lang="en-US"/>
          </a:p>
        </p:txBody>
      </p:sp>
      <p:sp>
        <p:nvSpPr>
          <p:cNvPr id="5" name="Footer Placeholder 4"/>
          <p:cNvSpPr>
            <a:spLocks noGrp="1"/>
          </p:cNvSpPr>
          <p:nvPr>
            <p:ph type="ftr" sz="quarter" idx="11"/>
          </p:nvPr>
        </p:nvSpPr>
        <p:spPr/>
        <p:txBody>
          <a:bodyPr/>
          <a:lstStyle/>
          <a:p>
            <a:pPr lvl="4">
              <a:defRPr/>
            </a:pPr>
            <a:r>
              <a:rPr lang="en-US" smtClean="0"/>
              <a:t>&lt;author&gt;, &lt;company&gt;</a:t>
            </a:r>
            <a:endParaRPr lang="en-US"/>
          </a:p>
        </p:txBody>
      </p:sp>
      <p:sp>
        <p:nvSpPr>
          <p:cNvPr id="6" name="Slide Number Placeholder 5"/>
          <p:cNvSpPr>
            <a:spLocks noGrp="1"/>
          </p:cNvSpPr>
          <p:nvPr>
            <p:ph type="sldNum" sz="quarter" idx="12"/>
          </p:nvPr>
        </p:nvSpPr>
        <p:spPr/>
        <p:txBody>
          <a:bodyPr/>
          <a:lstStyle/>
          <a:p>
            <a:r>
              <a:rPr lang="en-US" smtClean="0"/>
              <a:t>Page </a:t>
            </a:r>
            <a:fld id="{74F801F5-A82D-402B-9E99-F10C03DFC974}" type="slidenum">
              <a:rPr lang="en-US" smtClean="0"/>
              <a:pPr/>
              <a:t>1</a:t>
            </a:fld>
            <a:endParaRPr lang="en-US"/>
          </a:p>
        </p:txBody>
      </p:sp>
      <p:sp>
        <p:nvSpPr>
          <p:cNvPr id="7" name="Header Placeholder 6"/>
          <p:cNvSpPr>
            <a:spLocks noGrp="1"/>
          </p:cNvSpPr>
          <p:nvPr>
            <p:ph type="hdr" sz="quarter" idx="13"/>
          </p:nvPr>
        </p:nvSpPr>
        <p:spPr/>
        <p:txBody>
          <a:bodyPr/>
          <a:lstStyle/>
          <a:p>
            <a:pPr>
              <a:defRPr/>
            </a:pPr>
            <a:r>
              <a:rPr lang="en-US" smtClean="0"/>
              <a:t>IEEE 802.15</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2488" y="220663"/>
            <a:ext cx="4625975" cy="3468687"/>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smtClean="0"/>
              <a:t>doc.: IEEE 802.15-&lt;doc#&gt;</a:t>
            </a:r>
            <a:endParaRPr lang="en-US"/>
          </a:p>
        </p:txBody>
      </p:sp>
      <p:sp>
        <p:nvSpPr>
          <p:cNvPr id="5" name="Date Placeholder 4"/>
          <p:cNvSpPr>
            <a:spLocks noGrp="1"/>
          </p:cNvSpPr>
          <p:nvPr>
            <p:ph type="dt" idx="11"/>
          </p:nvPr>
        </p:nvSpPr>
        <p:spPr/>
        <p:txBody>
          <a:bodyPr/>
          <a:lstStyle/>
          <a:p>
            <a:pPr>
              <a:defRPr/>
            </a:pPr>
            <a:r>
              <a:rPr lang="en-US" smtClean="0"/>
              <a:t>&lt;month year&gt;</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74F801F5-A82D-402B-9E99-F10C03DFC974}" type="slidenum">
              <a:rPr lang="en-US" smtClean="0"/>
              <a:pPr/>
              <a:t>4</a:t>
            </a:fld>
            <a:endParaRPr lang="en-US"/>
          </a:p>
        </p:txBody>
      </p:sp>
    </p:spTree>
    <p:extLst>
      <p:ext uri="{BB962C8B-B14F-4D97-AF65-F5344CB8AC3E}">
        <p14:creationId xmlns:p14="http://schemas.microsoft.com/office/powerpoint/2010/main" val="382303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July 2013</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r>
              <a:rPr lang="en-US"/>
              <a:t>Slide </a:t>
            </a:r>
            <a:fld id="{0A8F1ED5-25F2-458B-9908-AE412DA48727}"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r>
              <a:rPr lang="en-US" altLang="zh-CN" dirty="0" smtClean="0"/>
              <a:t>July 2013</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r>
              <a:rPr lang="en-US"/>
              <a:t>Slide </a:t>
            </a:r>
            <a:fld id="{3D7B28C0-BB67-4036-BA37-A1CE406089FA}" type="slidenum">
              <a:rPr lang="en-US"/>
              <a:pPr/>
              <a:t>‹#›</a:t>
            </a:fld>
            <a:endParaRPr lang="en-US"/>
          </a:p>
        </p:txBody>
      </p:sp>
      <p:sp>
        <p:nvSpPr>
          <p:cNvPr id="7" name="Rectangle 2"/>
          <p:cNvSpPr>
            <a:spLocks noGrp="1" noChangeArrowheads="1"/>
          </p:cNvSpPr>
          <p:nvPr>
            <p:ph type="title"/>
          </p:nvPr>
        </p:nvSpPr>
        <p:spPr bwMode="auto">
          <a:xfrm>
            <a:off x="685800" y="685800"/>
            <a:ext cx="7772400" cy="609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dirty="0" smtClean="0"/>
              <a:t>Click to edit Master title style</a:t>
            </a:r>
          </a:p>
        </p:txBody>
      </p:sp>
      <p:sp>
        <p:nvSpPr>
          <p:cNvPr id="8" name="Rectangle 3"/>
          <p:cNvSpPr>
            <a:spLocks noGrp="1" noChangeArrowheads="1"/>
          </p:cNvSpPr>
          <p:nvPr>
            <p:ph idx="1"/>
          </p:nvPr>
        </p:nvSpPr>
        <p:spPr bwMode="auto">
          <a:xfrm>
            <a:off x="685800" y="1447800"/>
            <a:ext cx="77724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July 2013</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r>
              <a:rPr lang="en-US"/>
              <a:t>Slide </a:t>
            </a:r>
            <a:fld id="{3C6AE035-72F6-4D72-9266-F7AEE524976E}"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zh-CN" dirty="0" smtClean="0"/>
              <a:t>July 2013</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r>
              <a:rPr lang="en-US"/>
              <a:t>Slide </a:t>
            </a:r>
            <a:fld id="{2D4674A9-EEF3-4363-A19D-B0F833FB6C6F}"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77825"/>
            <a:ext cx="1600200" cy="215900"/>
          </a:xfrm>
          <a:ln/>
        </p:spPr>
        <p:txBody>
          <a:bodyPr/>
          <a:lstStyle>
            <a:lvl1pPr>
              <a:defRPr/>
            </a:lvl1pPr>
          </a:lstStyle>
          <a:p>
            <a:r>
              <a:rPr lang="en-US" altLang="zh-CN" dirty="0" smtClean="0"/>
              <a:t>July 2013</a:t>
            </a:r>
            <a:endParaRPr lang="en-US" dirty="0"/>
          </a:p>
        </p:txBody>
      </p:sp>
      <p:sp>
        <p:nvSpPr>
          <p:cNvPr id="4" name="Rectangle 6"/>
          <p:cNvSpPr>
            <a:spLocks noGrp="1" noChangeArrowheads="1"/>
          </p:cNvSpPr>
          <p:nvPr>
            <p:ph type="sldNum" sz="quarter" idx="12"/>
          </p:nvPr>
        </p:nvSpPr>
        <p:spPr>
          <a:ln/>
        </p:spPr>
        <p:txBody>
          <a:bodyPr/>
          <a:lstStyle>
            <a:lvl1pPr>
              <a:defRPr/>
            </a:lvl1pPr>
          </a:lstStyle>
          <a:p>
            <a:r>
              <a:rPr lang="en-US"/>
              <a:t>Slide </a:t>
            </a:r>
            <a:fld id="{437FD4E9-F2DD-4ECA-A3B9-29AD70F5D8F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05200" y="914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just"/>
            <a:r>
              <a:rPr lang="en-US" altLang="zh-CN" dirty="0" smtClean="0"/>
              <a:t>July 2013</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r>
              <a:rPr lang="en-US"/>
              <a:t>Slide </a:t>
            </a:r>
            <a:fld id="{AD550240-AE96-413A-9AC3-2D41864E5AC8}"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zh-CN" dirty="0" smtClean="0"/>
              <a:t>July 2013</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r>
              <a:rPr lang="en-US"/>
              <a:t>Slide </a:t>
            </a:r>
            <a:fld id="{59C3DB02-7CAC-4C19-9B08-B82D9BB5284E}"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609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dirty="0" smtClean="0"/>
              <a:t>Click to edit Master title style</a:t>
            </a:r>
          </a:p>
        </p:txBody>
      </p:sp>
      <p:sp>
        <p:nvSpPr>
          <p:cNvPr id="3075"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zh-CN" dirty="0" smtClean="0"/>
              <a:t>July  2013</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t>Slide </a:t>
            </a:r>
            <a:fld id="{9C39BDA9-6374-43D0-AECF-48C59A5E1E77}" type="slidenum">
              <a:rPr lang="en-US"/>
              <a:pPr/>
              <a:t>‹#›</a:t>
            </a:fld>
            <a:endParaRPr lang="en-US"/>
          </a:p>
        </p:txBody>
      </p:sp>
      <p:sp>
        <p:nvSpPr>
          <p:cNvPr id="1031" name="Rectangle 7"/>
          <p:cNvSpPr>
            <a:spLocks noChangeArrowheads="1"/>
          </p:cNvSpPr>
          <p:nvPr/>
        </p:nvSpPr>
        <p:spPr bwMode="auto">
          <a:xfrm>
            <a:off x="3581400" y="393700"/>
            <a:ext cx="4876800" cy="215900"/>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ea typeface="宋体" pitchFamily="2" charset="-122"/>
              </a:rPr>
              <a:t>IEEE </a:t>
            </a:r>
            <a:r>
              <a:rPr lang="en-US" altLang="zh-CN" sz="1400" b="1" dirty="0" smtClean="0">
                <a:ea typeface="宋体" pitchFamily="2" charset="-122"/>
              </a:rPr>
              <a:t>802.</a:t>
            </a:r>
            <a:r>
              <a:rPr lang="en-US" sz="1400" b="1" dirty="0" smtClean="0">
                <a:effectLst/>
              </a:rPr>
              <a:t>15-13-0426-00-004q</a:t>
            </a:r>
            <a:endParaRPr lang="en-US" altLang="zh-CN" sz="1400" b="1" dirty="0">
              <a:ea typeface="宋体" pitchFamily="2"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ea typeface="宋体" pitchFamily="2"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2" r:id="rId5"/>
    <p:sldLayoutId id="2147483683" r:id="rId6"/>
    <p:sldLayoutId id="2147483684" r:id="rId7"/>
  </p:sldLayoutIdLst>
  <p:timing>
    <p:tnLst>
      <p:par>
        <p:cTn id="1" dur="indefinite" restart="never" nodeType="tmRoot"/>
      </p:par>
    </p:tnLst>
  </p:timing>
  <p:hf hdr="0" ft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4294967295"/>
          </p:nvPr>
        </p:nvSpPr>
        <p:spPr>
          <a:xfrm>
            <a:off x="4191000" y="6475413"/>
            <a:ext cx="684213" cy="153987"/>
          </a:xfrm>
          <a:prstGeom prst="rect">
            <a:avLst/>
          </a:prstGeom>
          <a:noFill/>
        </p:spPr>
        <p:txBody>
          <a:bodyPr/>
          <a:lstStyle/>
          <a:p>
            <a:r>
              <a:rPr lang="en-US" altLang="zh-CN" dirty="0"/>
              <a:t>Slide </a:t>
            </a:r>
            <a:fld id="{23FF1C1B-DC22-4BC4-850F-478FCC36F426}" type="slidenum">
              <a:rPr lang="en-US" altLang="zh-CN"/>
              <a:pPr/>
              <a:t>1</a:t>
            </a:fld>
            <a:endParaRPr lang="en-US" altLang="zh-CN" dirty="0"/>
          </a:p>
        </p:txBody>
      </p:sp>
      <p:sp>
        <p:nvSpPr>
          <p:cNvPr id="27651" name="Rectangle 3"/>
          <p:cNvSpPr>
            <a:spLocks noChangeArrowheads="1"/>
          </p:cNvSpPr>
          <p:nvPr/>
        </p:nvSpPr>
        <p:spPr bwMode="auto">
          <a:xfrm>
            <a:off x="76200" y="609600"/>
            <a:ext cx="8991600" cy="5293757"/>
          </a:xfrm>
          <a:prstGeom prst="rect">
            <a:avLst/>
          </a:prstGeom>
          <a:noFill/>
          <a:ln w="12700">
            <a:noFill/>
            <a:miter lim="800000"/>
            <a:headEnd type="none" w="sm" len="sm"/>
            <a:tailEnd type="none" w="sm" len="sm"/>
          </a:ln>
          <a:effectLst/>
        </p:spPr>
        <p:txBody>
          <a:bodyPr>
            <a:spAutoFit/>
          </a:bodyPr>
          <a:lstStyle/>
          <a:p>
            <a:pPr algn="ctr" eaLnBrk="0" hangingPunct="0"/>
            <a:r>
              <a:rPr lang="en-US" altLang="zh-CN"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zh-CN" sz="1800" b="1" dirty="0">
              <a:solidFill>
                <a:schemeClr val="tx2"/>
              </a:solidFill>
            </a:endParaRPr>
          </a:p>
          <a:p>
            <a:pPr eaLnBrk="0" hangingPunct="0"/>
            <a:endParaRPr lang="en-US" altLang="zh-CN" sz="1800" dirty="0">
              <a:solidFill>
                <a:schemeClr val="tx2"/>
              </a:solidFill>
            </a:endParaRPr>
          </a:p>
          <a:p>
            <a:pPr eaLnBrk="0" hangingPunct="0"/>
            <a:r>
              <a:rPr lang="en-US" altLang="zh-CN" sz="1800" b="1" dirty="0">
                <a:solidFill>
                  <a:schemeClr val="tx2"/>
                </a:solidFill>
              </a:rPr>
              <a:t>Submission Title:</a:t>
            </a:r>
            <a:r>
              <a:rPr lang="en-US" altLang="zh-CN" sz="1800" dirty="0">
                <a:solidFill>
                  <a:schemeClr val="tx2"/>
                </a:solidFill>
              </a:rPr>
              <a:t>	</a:t>
            </a:r>
            <a:r>
              <a:rPr lang="en-US" sz="1800" dirty="0" smtClean="0"/>
              <a:t> </a:t>
            </a:r>
            <a:r>
              <a:rPr lang="en-US" altLang="zh-CN" sz="1800" dirty="0"/>
              <a:t>System Considerations for ULP Communications</a:t>
            </a:r>
            <a:endParaRPr lang="en-US" sz="1800" dirty="0" smtClean="0"/>
          </a:p>
          <a:p>
            <a:pPr eaLnBrk="0" hangingPunct="0"/>
            <a:r>
              <a:rPr lang="en-US" altLang="zh-CN" sz="1800" b="1" dirty="0" smtClean="0">
                <a:solidFill>
                  <a:schemeClr val="tx2"/>
                </a:solidFill>
              </a:rPr>
              <a:t>Date </a:t>
            </a:r>
            <a:r>
              <a:rPr lang="en-US" altLang="zh-CN" sz="1800" b="1" dirty="0"/>
              <a:t>Submitted:	</a:t>
            </a:r>
            <a:r>
              <a:rPr lang="en-US" altLang="zh-CN" sz="1800" b="1" dirty="0" smtClean="0"/>
              <a:t> </a:t>
            </a:r>
            <a:r>
              <a:rPr lang="en-US" altLang="zh-CN" sz="1800" dirty="0" smtClean="0"/>
              <a:t>July 16, </a:t>
            </a:r>
            <a:r>
              <a:rPr lang="en-US" altLang="zh-CN" sz="1800" dirty="0" smtClean="0"/>
              <a:t>2013</a:t>
            </a:r>
            <a:r>
              <a:rPr lang="en-US" altLang="zh-CN" sz="1800" dirty="0"/>
              <a:t>	</a:t>
            </a:r>
          </a:p>
          <a:p>
            <a:pPr eaLnBrk="0" hangingPunct="0"/>
            <a:r>
              <a:rPr lang="en-US" altLang="zh-CN" sz="1800" b="1" dirty="0"/>
              <a:t>Source:</a:t>
            </a:r>
            <a:r>
              <a:rPr lang="en-US" altLang="zh-CN" sz="1800" dirty="0"/>
              <a:t> 	</a:t>
            </a:r>
            <a:r>
              <a:rPr lang="en-US" altLang="zh-CN" sz="1800" dirty="0">
                <a:solidFill>
                  <a:schemeClr val="tx2"/>
                </a:solidFill>
              </a:rPr>
              <a:t> </a:t>
            </a:r>
            <a:r>
              <a:rPr lang="en-US" altLang="zh-CN" sz="1800" dirty="0" smtClean="0">
                <a:solidFill>
                  <a:schemeClr val="tx2"/>
                </a:solidFill>
              </a:rPr>
              <a:t>Jinesh P Nair</a:t>
            </a:r>
            <a:r>
              <a:rPr lang="en-US" altLang="zh-CN" sz="1800" baseline="30000" dirty="0" smtClean="0">
                <a:solidFill>
                  <a:schemeClr val="tx2"/>
                </a:solidFill>
              </a:rPr>
              <a:t>1</a:t>
            </a:r>
            <a:r>
              <a:rPr lang="en-US" altLang="zh-CN" sz="1800" dirty="0" smtClean="0">
                <a:solidFill>
                  <a:schemeClr val="tx2"/>
                </a:solidFill>
              </a:rPr>
              <a:t>, Kiran Bynam</a:t>
            </a:r>
            <a:r>
              <a:rPr lang="en-US" altLang="zh-CN" sz="1800" baseline="30000" dirty="0" smtClean="0">
                <a:solidFill>
                  <a:schemeClr val="tx2"/>
                </a:solidFill>
              </a:rPr>
              <a:t>1</a:t>
            </a:r>
            <a:r>
              <a:rPr lang="en-US" altLang="zh-CN" sz="1800" dirty="0" smtClean="0">
                <a:solidFill>
                  <a:schemeClr val="tx2"/>
                </a:solidFill>
              </a:rPr>
              <a:t>, </a:t>
            </a:r>
            <a:r>
              <a:rPr lang="en-US" altLang="zh-CN" sz="1800" dirty="0" err="1" smtClean="0">
                <a:solidFill>
                  <a:schemeClr val="tx2"/>
                </a:solidFill>
              </a:rPr>
              <a:t>Youngsoo</a:t>
            </a:r>
            <a:r>
              <a:rPr lang="en-US" altLang="zh-CN" sz="1800" dirty="0" smtClean="0">
                <a:solidFill>
                  <a:schemeClr val="tx2"/>
                </a:solidFill>
              </a:rPr>
              <a:t> Kim</a:t>
            </a:r>
            <a:r>
              <a:rPr lang="en-US" altLang="zh-CN" sz="1800" baseline="30000" dirty="0" smtClean="0">
                <a:solidFill>
                  <a:schemeClr val="tx2"/>
                </a:solidFill>
              </a:rPr>
              <a:t>1</a:t>
            </a:r>
            <a:r>
              <a:rPr lang="en-US" altLang="zh-CN" sz="1800" dirty="0" smtClean="0"/>
              <a:t>; </a:t>
            </a:r>
          </a:p>
          <a:p>
            <a:pPr eaLnBrk="0" hangingPunct="0"/>
            <a:r>
              <a:rPr lang="en-US" altLang="zh-CN" sz="1800" dirty="0"/>
              <a:t>	</a:t>
            </a:r>
            <a:r>
              <a:rPr lang="en-US" altLang="zh-CN" sz="1800" baseline="30000" dirty="0" smtClean="0"/>
              <a:t>1</a:t>
            </a:r>
            <a:r>
              <a:rPr lang="en-US" altLang="zh-CN" sz="1800" dirty="0" smtClean="0"/>
              <a:t>Samsung Electronics</a:t>
            </a:r>
            <a:endParaRPr lang="en-US" altLang="zh-CN" sz="1800" baseline="30000" dirty="0"/>
          </a:p>
          <a:p>
            <a:pPr eaLnBrk="0" hangingPunct="0"/>
            <a:r>
              <a:rPr lang="en-US" altLang="zh-CN" sz="1800" dirty="0"/>
              <a:t>	</a:t>
            </a:r>
          </a:p>
          <a:p>
            <a:pPr eaLnBrk="0" hangingPunct="0"/>
            <a:r>
              <a:rPr lang="en-US" altLang="zh-CN" sz="1800" dirty="0"/>
              <a:t>	</a:t>
            </a:r>
            <a:r>
              <a:rPr lang="en-US" altLang="zh-CN" sz="1800" dirty="0" smtClean="0"/>
              <a:t>Phone:</a:t>
            </a:r>
            <a:r>
              <a:rPr lang="en-US" altLang="zh-CN" sz="1800" dirty="0"/>
              <a:t>	</a:t>
            </a:r>
            <a:r>
              <a:rPr lang="en-US" altLang="zh-CN" sz="1800" dirty="0" smtClean="0"/>
              <a:t>+918041819999-464, Fax: +918041819999</a:t>
            </a:r>
            <a:endParaRPr lang="en-US" altLang="zh-CN" sz="1800" dirty="0"/>
          </a:p>
          <a:p>
            <a:pPr eaLnBrk="0" hangingPunct="0"/>
            <a:r>
              <a:rPr lang="en-US" altLang="zh-CN" sz="1800" dirty="0"/>
              <a:t>	E-Mail: 	</a:t>
            </a:r>
            <a:r>
              <a:rPr lang="en-US" altLang="zh-CN" sz="1800" dirty="0" smtClean="0"/>
              <a:t>jinesh.p@samsung.com</a:t>
            </a:r>
            <a:endParaRPr lang="en-US" altLang="zh-CN" sz="1800" dirty="0"/>
          </a:p>
          <a:p>
            <a:pPr eaLnBrk="0" hangingPunct="0"/>
            <a:r>
              <a:rPr lang="en-US" altLang="zh-CN" sz="1800" b="1" dirty="0"/>
              <a:t>Abstract:</a:t>
            </a:r>
            <a:r>
              <a:rPr lang="en-US" altLang="zh-CN" sz="1800" dirty="0"/>
              <a:t> </a:t>
            </a:r>
            <a:r>
              <a:rPr lang="en-US" altLang="zh-CN" sz="1800" dirty="0" smtClean="0"/>
              <a:t>System Considerations for ULP Communications</a:t>
            </a:r>
            <a:endParaRPr lang="en-US" altLang="zh-CN" sz="1800" dirty="0"/>
          </a:p>
          <a:p>
            <a:pPr eaLnBrk="0" hangingPunct="0">
              <a:spcBef>
                <a:spcPts val="600"/>
              </a:spcBef>
              <a:spcAft>
                <a:spcPts val="600"/>
              </a:spcAft>
            </a:pPr>
            <a:r>
              <a:rPr lang="en-US" altLang="zh-CN" sz="1800" b="1" dirty="0"/>
              <a:t>Purpose:</a:t>
            </a:r>
            <a:r>
              <a:rPr lang="en-US" altLang="zh-CN" sz="1800" dirty="0"/>
              <a:t>	</a:t>
            </a:r>
            <a:r>
              <a:rPr lang="en-US" altLang="zh-CN" sz="1800" dirty="0" smtClean="0"/>
              <a:t>Reference on channel models for fair comparison of proposals and system evaluation</a:t>
            </a:r>
            <a:endParaRPr lang="en-US" altLang="zh-CN" sz="1800" dirty="0"/>
          </a:p>
          <a:p>
            <a:pPr eaLnBrk="0" hangingPunct="0"/>
            <a:r>
              <a:rPr lang="en-US" altLang="zh-CN" sz="1800" b="1" dirty="0">
                <a:solidFill>
                  <a:schemeClr val="tx2"/>
                </a:solidFill>
              </a:rPr>
              <a:t>Notice:</a:t>
            </a:r>
            <a:r>
              <a:rPr lang="en-US" altLang="zh-CN"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altLang="zh-CN" sz="1800" b="1" dirty="0">
                <a:solidFill>
                  <a:schemeClr val="tx2"/>
                </a:solidFill>
              </a:rPr>
              <a:t>Release:</a:t>
            </a:r>
            <a:r>
              <a:rPr lang="en-US" altLang="zh-CN" sz="1800" dirty="0">
                <a:solidFill>
                  <a:schemeClr val="tx2"/>
                </a:solidFill>
              </a:rPr>
              <a:t>	The contributor acknowledges and accepts that this contribution becomes the property of IEEE and may be made publicly available by P802.15.	</a:t>
            </a:r>
          </a:p>
        </p:txBody>
      </p:sp>
      <p:sp>
        <p:nvSpPr>
          <p:cNvPr id="5" name="Footer Placeholder 4"/>
          <p:cNvSpPr txBox="1">
            <a:spLocks/>
          </p:cNvSpPr>
          <p:nvPr/>
        </p:nvSpPr>
        <p:spPr>
          <a:xfrm>
            <a:off x="5486400" y="6477000"/>
            <a:ext cx="3124200" cy="184666"/>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100" dirty="0" smtClean="0"/>
              <a:t>Jinesh P Nair, Kiran Bynam and Youngsoo Kim</a:t>
            </a:r>
            <a:endParaRPr kumimoji="0" lang="en-US" altLang="zh-CN" sz="1100" b="0" i="0" u="none" strike="noStrike" kern="1200" cap="none" spc="0" normalizeH="0" baseline="0" noProof="0" dirty="0" smtClean="0">
              <a:ln>
                <a:noFill/>
              </a:ln>
              <a:solidFill>
                <a:schemeClr val="tx1"/>
              </a:solidFill>
              <a:effectLst/>
              <a:uLnTx/>
              <a:uFillTx/>
              <a:latin typeface="Times New Roman" pitchFamily="18" charset="0"/>
              <a:ea typeface="宋体" charset="-122"/>
              <a:cs typeface="+mn-cs"/>
            </a:endParaRPr>
          </a:p>
        </p:txBody>
      </p:sp>
      <p:sp>
        <p:nvSpPr>
          <p:cNvPr id="6" name="Date Placeholder 5"/>
          <p:cNvSpPr>
            <a:spLocks noGrp="1"/>
          </p:cNvSpPr>
          <p:nvPr>
            <p:ph type="dt" sz="half" idx="10"/>
          </p:nvPr>
        </p:nvSpPr>
        <p:spPr/>
        <p:txBody>
          <a:bodyPr/>
          <a:lstStyle/>
          <a:p>
            <a:r>
              <a:rPr lang="en-US" altLang="zh-CN" dirty="0" smtClean="0"/>
              <a:t>July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10</a:t>
            </a:fld>
            <a:endParaRPr lang="en-US"/>
          </a:p>
        </p:txBody>
      </p:sp>
      <p:sp>
        <p:nvSpPr>
          <p:cNvPr id="6" name="Title 1"/>
          <p:cNvSpPr>
            <a:spLocks noGrp="1"/>
          </p:cNvSpPr>
          <p:nvPr>
            <p:ph type="title"/>
          </p:nvPr>
        </p:nvSpPr>
        <p:spPr>
          <a:xfrm>
            <a:off x="609600" y="609600"/>
            <a:ext cx="7924800" cy="838200"/>
          </a:xfrm>
        </p:spPr>
        <p:txBody>
          <a:bodyPr>
            <a:normAutofit/>
          </a:bodyPr>
          <a:lstStyle/>
          <a:p>
            <a:r>
              <a:rPr lang="en-US" dirty="0" smtClean="0"/>
              <a:t>Impact of Modulation on PA</a:t>
            </a:r>
            <a:endParaRPr lang="en-US" dirty="0"/>
          </a:p>
        </p:txBody>
      </p:sp>
      <mc:AlternateContent xmlns:mc="http://schemas.openxmlformats.org/markup-compatibility/2006">
        <mc:Choice xmlns:a14="http://schemas.microsoft.com/office/drawing/2010/main" Requires="a14">
          <p:sp>
            <p:nvSpPr>
              <p:cNvPr id="7" name="Content Placeholder 2"/>
              <p:cNvSpPr>
                <a:spLocks noGrp="1"/>
              </p:cNvSpPr>
              <p:nvPr>
                <p:ph idx="4294967295"/>
              </p:nvPr>
            </p:nvSpPr>
            <p:spPr>
              <a:xfrm>
                <a:off x="228600" y="1447800"/>
                <a:ext cx="8610600" cy="3721147"/>
              </a:xfrm>
            </p:spPr>
            <p:txBody>
              <a:bodyPr>
                <a:normAutofit fontScale="77500" lnSpcReduction="20000"/>
              </a:bodyPr>
              <a:lstStyle/>
              <a:p>
                <a:r>
                  <a:rPr lang="en-US" dirty="0" smtClean="0">
                    <a:latin typeface="+mj-lt"/>
                  </a:rPr>
                  <a:t>Power Efficiency of the transmitter</a:t>
                </a:r>
              </a:p>
              <a:p>
                <a:pPr lvl="1"/>
                <a14:m>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𝑇</m:t>
                        </m:r>
                      </m:sub>
                    </m:sSub>
                    <m:r>
                      <a:rPr lang="en-US" b="0" i="1" smtClean="0">
                        <a:latin typeface="Cambria Math"/>
                      </a:rPr>
                      <m:t>=  </m:t>
                    </m:r>
                    <m:f>
                      <m:fPr>
                        <m:ctrlPr>
                          <a:rPr lang="en-US" b="0" i="1" smtClean="0">
                            <a:latin typeface="Cambria Math"/>
                          </a:rPr>
                        </m:ctrlPr>
                      </m:fPr>
                      <m:num>
                        <m:r>
                          <a:rPr lang="en-US" i="1">
                            <a:latin typeface="Cambria Math"/>
                            <a:ea typeface="Cambria Math"/>
                          </a:rPr>
                          <m:t>𝜖</m:t>
                        </m:r>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𝑜𝑢𝑡</m:t>
                            </m:r>
                          </m:sub>
                        </m:sSub>
                      </m:num>
                      <m:den>
                        <m:r>
                          <a:rPr lang="en-US" i="1">
                            <a:latin typeface="Cambria Math"/>
                            <a:ea typeface="Cambria Math"/>
                          </a:rPr>
                          <m:t>𝜖</m:t>
                        </m:r>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𝑃𝐴</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𝑝𝑟𝑒</m:t>
                            </m:r>
                            <m:r>
                              <a:rPr lang="en-US" i="1">
                                <a:latin typeface="Cambria Math"/>
                                <a:ea typeface="Cambria Math"/>
                              </a:rPr>
                              <m:t>−</m:t>
                            </m:r>
                            <m:r>
                              <a:rPr lang="en-US" i="1">
                                <a:latin typeface="Cambria Math"/>
                                <a:ea typeface="Cambria Math"/>
                              </a:rPr>
                              <m:t>𝑃𝐴</m:t>
                            </m:r>
                          </m:sub>
                        </m:sSub>
                      </m:den>
                    </m:f>
                  </m:oMath>
                </a14:m>
                <a:endParaRPr lang="en-US" dirty="0" smtClean="0">
                  <a:latin typeface="+mj-lt"/>
                </a:endParaRPr>
              </a:p>
              <a:p>
                <a:pPr lvl="1"/>
                <a14:m>
                  <m:oMath xmlns:m="http://schemas.openxmlformats.org/officeDocument/2006/math">
                    <m:r>
                      <a:rPr lang="en-US" sz="2600" i="1" smtClean="0">
                        <a:latin typeface="Cambria Math"/>
                        <a:ea typeface="Cambria Math"/>
                      </a:rPr>
                      <m:t>𝜖</m:t>
                    </m:r>
                    <m:r>
                      <a:rPr lang="en-US" sz="2600" b="0" i="1" smtClean="0">
                        <a:latin typeface="Cambria Math"/>
                        <a:ea typeface="Cambria Math"/>
                      </a:rPr>
                      <m:t>  </m:t>
                    </m:r>
                  </m:oMath>
                </a14:m>
                <a:r>
                  <a:rPr lang="en-US" sz="2600" dirty="0" smtClean="0">
                    <a:latin typeface="+mj-lt"/>
                  </a:rPr>
                  <a:t>Duty Cycle of modulation</a:t>
                </a:r>
              </a:p>
              <a:p>
                <a:pPr lvl="1"/>
                <a14:m>
                  <m:oMath xmlns:m="http://schemas.openxmlformats.org/officeDocument/2006/math">
                    <m:sSub>
                      <m:sSubPr>
                        <m:ctrlPr>
                          <a:rPr lang="en-US" sz="2600" b="0" i="1" smtClean="0">
                            <a:latin typeface="Cambria Math"/>
                          </a:rPr>
                        </m:ctrlPr>
                      </m:sSubPr>
                      <m:e>
                        <m:r>
                          <a:rPr lang="en-US" sz="2600" b="0" i="1" smtClean="0">
                            <a:latin typeface="Cambria Math"/>
                          </a:rPr>
                          <m:t>𝑃</m:t>
                        </m:r>
                      </m:e>
                      <m:sub>
                        <m:r>
                          <a:rPr lang="en-US" sz="2600" b="0" i="1" smtClean="0">
                            <a:latin typeface="Cambria Math"/>
                          </a:rPr>
                          <m:t>𝑜𝑢𝑡</m:t>
                        </m:r>
                      </m:sub>
                    </m:sSub>
                  </m:oMath>
                </a14:m>
                <a:r>
                  <a:rPr lang="en-US" sz="2600" dirty="0" smtClean="0">
                    <a:latin typeface="+mj-lt"/>
                  </a:rPr>
                  <a:t> Output Power of Power Amplifier </a:t>
                </a:r>
              </a:p>
              <a:p>
                <a:pPr lvl="1"/>
                <a14:m>
                  <m:oMath xmlns:m="http://schemas.openxmlformats.org/officeDocument/2006/math">
                    <m:sSub>
                      <m:sSubPr>
                        <m:ctrlPr>
                          <a:rPr lang="en-US" sz="2600" i="1">
                            <a:latin typeface="Cambria Math"/>
                          </a:rPr>
                        </m:ctrlPr>
                      </m:sSubPr>
                      <m:e>
                        <m:r>
                          <a:rPr lang="en-US" sz="2600" i="1">
                            <a:latin typeface="Cambria Math"/>
                          </a:rPr>
                          <m:t>𝑃</m:t>
                        </m:r>
                      </m:e>
                      <m:sub>
                        <m:r>
                          <a:rPr lang="en-US" sz="2600" b="0" i="1" smtClean="0">
                            <a:latin typeface="Cambria Math"/>
                          </a:rPr>
                          <m:t>𝑃𝐴</m:t>
                        </m:r>
                      </m:sub>
                    </m:sSub>
                  </m:oMath>
                </a14:m>
                <a:r>
                  <a:rPr lang="en-US" sz="2600" dirty="0" smtClean="0">
                    <a:latin typeface="+mj-lt"/>
                  </a:rPr>
                  <a:t> Power Consumption of Power Amplifier</a:t>
                </a:r>
              </a:p>
              <a:p>
                <a:pPr lvl="1"/>
                <a14:m>
                  <m:oMath xmlns:m="http://schemas.openxmlformats.org/officeDocument/2006/math">
                    <m:sSub>
                      <m:sSubPr>
                        <m:ctrlPr>
                          <a:rPr lang="en-US" sz="2900" i="1">
                            <a:latin typeface="Cambria Math"/>
                          </a:rPr>
                        </m:ctrlPr>
                      </m:sSubPr>
                      <m:e>
                        <m:r>
                          <a:rPr lang="en-US" sz="2900" i="1">
                            <a:latin typeface="Cambria Math"/>
                          </a:rPr>
                          <m:t>𝑃</m:t>
                        </m:r>
                      </m:e>
                      <m:sub>
                        <m:r>
                          <a:rPr lang="en-US" sz="2900" i="1">
                            <a:latin typeface="Cambria Math"/>
                          </a:rPr>
                          <m:t>𝑝𝑟𝑒</m:t>
                        </m:r>
                        <m:r>
                          <a:rPr lang="en-US" sz="2900" b="0" i="1" smtClean="0">
                            <a:latin typeface="Cambria Math"/>
                          </a:rPr>
                          <m:t>−</m:t>
                        </m:r>
                        <m:r>
                          <a:rPr lang="en-US" sz="2900" i="1">
                            <a:latin typeface="Cambria Math"/>
                          </a:rPr>
                          <m:t>𝑃𝐴</m:t>
                        </m:r>
                      </m:sub>
                    </m:sSub>
                    <m:r>
                      <a:rPr lang="en-US" sz="2900" b="0" i="1" smtClean="0">
                        <a:latin typeface="Cambria Math"/>
                      </a:rPr>
                      <m:t>=</m:t>
                    </m:r>
                    <m:sSub>
                      <m:sSubPr>
                        <m:ctrlPr>
                          <a:rPr lang="en-US" sz="2900" i="1">
                            <a:latin typeface="Cambria Math"/>
                          </a:rPr>
                        </m:ctrlPr>
                      </m:sSubPr>
                      <m:e>
                        <m:r>
                          <a:rPr lang="en-US" sz="2900" i="1">
                            <a:latin typeface="Cambria Math"/>
                          </a:rPr>
                          <m:t>𝑃</m:t>
                        </m:r>
                      </m:e>
                      <m:sub>
                        <m:r>
                          <a:rPr lang="en-US" sz="2900" i="1">
                            <a:latin typeface="Cambria Math"/>
                          </a:rPr>
                          <m:t>𝑐𝑡</m:t>
                        </m:r>
                      </m:sub>
                    </m:sSub>
                    <m:r>
                      <a:rPr lang="en-US" sz="2900" i="1">
                        <a:latin typeface="Cambria Math"/>
                      </a:rPr>
                      <m:t>=</m:t>
                    </m:r>
                    <m:sSub>
                      <m:sSubPr>
                        <m:ctrlPr>
                          <a:rPr lang="en-US" sz="2900" i="1">
                            <a:latin typeface="Cambria Math"/>
                          </a:rPr>
                        </m:ctrlPr>
                      </m:sSubPr>
                      <m:e>
                        <m:r>
                          <a:rPr lang="en-US" sz="2900" i="1">
                            <a:latin typeface="Cambria Math"/>
                          </a:rPr>
                          <m:t>𝑃</m:t>
                        </m:r>
                      </m:e>
                      <m:sub>
                        <m:r>
                          <a:rPr lang="en-US" sz="2900" i="1">
                            <a:latin typeface="Cambria Math"/>
                          </a:rPr>
                          <m:t>𝑚𝑖𝑥</m:t>
                        </m:r>
                      </m:sub>
                    </m:sSub>
                    <m:r>
                      <a:rPr lang="en-US" sz="2900" i="1">
                        <a:latin typeface="Cambria Math"/>
                      </a:rPr>
                      <m:t>+</m:t>
                    </m:r>
                    <m:sSub>
                      <m:sSubPr>
                        <m:ctrlPr>
                          <a:rPr lang="en-US" sz="2900" i="1">
                            <a:latin typeface="Cambria Math"/>
                          </a:rPr>
                        </m:ctrlPr>
                      </m:sSubPr>
                      <m:e>
                        <m:r>
                          <a:rPr lang="en-US" sz="2900" i="1">
                            <a:latin typeface="Cambria Math"/>
                          </a:rPr>
                          <m:t>𝑃</m:t>
                        </m:r>
                      </m:e>
                      <m:sub>
                        <m:r>
                          <a:rPr lang="en-US" sz="2900" i="1">
                            <a:latin typeface="Cambria Math"/>
                          </a:rPr>
                          <m:t>𝑠𝑦𝑛</m:t>
                        </m:r>
                      </m:sub>
                    </m:sSub>
                    <m:r>
                      <a:rPr lang="en-US" sz="2900" i="1">
                        <a:latin typeface="Cambria Math"/>
                      </a:rPr>
                      <m:t>+</m:t>
                    </m:r>
                    <m:sSub>
                      <m:sSubPr>
                        <m:ctrlPr>
                          <a:rPr lang="en-US" sz="2900" i="1">
                            <a:latin typeface="Cambria Math"/>
                          </a:rPr>
                        </m:ctrlPr>
                      </m:sSubPr>
                      <m:e>
                        <m:r>
                          <a:rPr lang="en-US" sz="2900" i="1">
                            <a:latin typeface="Cambria Math"/>
                          </a:rPr>
                          <m:t>𝑃</m:t>
                        </m:r>
                      </m:e>
                      <m:sub>
                        <m:r>
                          <a:rPr lang="en-US" sz="2900" i="1">
                            <a:latin typeface="Cambria Math"/>
                          </a:rPr>
                          <m:t>𝑓𝑖𝑙𝑡</m:t>
                        </m:r>
                      </m:sub>
                    </m:sSub>
                    <m:r>
                      <a:rPr lang="en-US" sz="2900" i="1">
                        <a:latin typeface="Cambria Math"/>
                      </a:rPr>
                      <m:t>+</m:t>
                    </m:r>
                    <m:sSub>
                      <m:sSubPr>
                        <m:ctrlPr>
                          <a:rPr lang="en-US" sz="2900" i="1">
                            <a:latin typeface="Cambria Math"/>
                          </a:rPr>
                        </m:ctrlPr>
                      </m:sSubPr>
                      <m:e>
                        <m:r>
                          <a:rPr lang="en-US" sz="2900" i="1">
                            <a:latin typeface="Cambria Math"/>
                          </a:rPr>
                          <m:t>𝑃</m:t>
                        </m:r>
                      </m:e>
                      <m:sub>
                        <m:r>
                          <a:rPr lang="en-US" sz="2900" i="1">
                            <a:latin typeface="Cambria Math"/>
                          </a:rPr>
                          <m:t>𝐷𝐴𝐶</m:t>
                        </m:r>
                      </m:sub>
                    </m:sSub>
                    <m:r>
                      <a:rPr lang="en-US" sz="2900" b="0" i="1" smtClean="0">
                        <a:latin typeface="Cambria Math"/>
                      </a:rPr>
                      <m:t>+</m:t>
                    </m:r>
                    <m:sSub>
                      <m:sSubPr>
                        <m:ctrlPr>
                          <a:rPr lang="en-US" sz="2900" b="0" i="1" smtClean="0">
                            <a:latin typeface="Cambria Math"/>
                          </a:rPr>
                        </m:ctrlPr>
                      </m:sSubPr>
                      <m:e>
                        <m:r>
                          <a:rPr lang="en-US" sz="2900" b="0" i="1" smtClean="0">
                            <a:latin typeface="Cambria Math"/>
                          </a:rPr>
                          <m:t>𝑃</m:t>
                        </m:r>
                      </m:e>
                      <m:sub>
                        <m:r>
                          <a:rPr lang="en-US" sz="2900" b="0" i="1" smtClean="0">
                            <a:latin typeface="Cambria Math"/>
                          </a:rPr>
                          <m:t>𝐵𝐵</m:t>
                        </m:r>
                      </m:sub>
                    </m:sSub>
                  </m:oMath>
                </a14:m>
                <a:endParaRPr lang="en-US" sz="2900" dirty="0" smtClean="0">
                  <a:latin typeface="+mj-lt"/>
                </a:endParaRPr>
              </a:p>
              <a:p>
                <a:pPr lvl="2"/>
                <a:r>
                  <a:rPr lang="en-US" sz="2200" dirty="0" smtClean="0">
                    <a:latin typeface="+mj-lt"/>
                  </a:rPr>
                  <a:t>Power Consumption of </a:t>
                </a:r>
                <a14:m>
                  <m:oMath xmlns:m="http://schemas.openxmlformats.org/officeDocument/2006/math">
                    <m:r>
                      <a:rPr lang="en-US" sz="2200" i="1">
                        <a:latin typeface="Cambria Math"/>
                      </a:rPr>
                      <m:t>𝑝𝑟𝑒</m:t>
                    </m:r>
                    <m:r>
                      <a:rPr lang="en-US" sz="2200" i="1">
                        <a:latin typeface="Cambria Math"/>
                      </a:rPr>
                      <m:t>−</m:t>
                    </m:r>
                    <m:r>
                      <a:rPr lang="en-US" sz="2200" i="1">
                        <a:latin typeface="Cambria Math"/>
                      </a:rPr>
                      <m:t>𝑃𝐴</m:t>
                    </m:r>
                  </m:oMath>
                </a14:m>
                <a:r>
                  <a:rPr lang="en-US" sz="2200" dirty="0" smtClean="0">
                    <a:latin typeface="+mj-lt"/>
                  </a:rPr>
                  <a:t> components</a:t>
                </a:r>
              </a:p>
              <a:p>
                <a:pPr lvl="2"/>
                <a:endParaRPr lang="en-US" sz="2200" dirty="0" smtClean="0">
                  <a:latin typeface="+mj-lt"/>
                </a:endParaRPr>
              </a:p>
              <a:p>
                <a:r>
                  <a:rPr lang="en-US" dirty="0" smtClean="0">
                    <a:latin typeface="+mj-lt"/>
                  </a:rPr>
                  <a:t>Duty Cycle of modulation improves</a:t>
                </a:r>
              </a:p>
              <a:p>
                <a:pPr marL="0" indent="0">
                  <a:buNone/>
                </a:pPr>
                <a:r>
                  <a:rPr lang="en-US" dirty="0" smtClean="0">
                    <a:latin typeface="+mj-lt"/>
                  </a:rPr>
                  <a:t> power efficiency of transmitter </a:t>
                </a:r>
                <a:endParaRPr lang="en-US" dirty="0">
                  <a:latin typeface="+mj-lt"/>
                </a:endParaRPr>
              </a:p>
            </p:txBody>
          </p:sp>
        </mc:Choice>
        <mc:Fallback>
          <p:sp>
            <p:nvSpPr>
              <p:cNvPr id="7" name="Content Placeholder 2"/>
              <p:cNvSpPr>
                <a:spLocks noGrp="1" noRot="1" noChangeAspect="1" noMove="1" noResize="1" noEditPoints="1" noAdjustHandles="1" noChangeArrowheads="1" noChangeShapeType="1" noTextEdit="1"/>
              </p:cNvSpPr>
              <p:nvPr>
                <p:ph idx="4294967295"/>
              </p:nvPr>
            </p:nvSpPr>
            <p:spPr>
              <a:xfrm>
                <a:off x="228600" y="1447800"/>
                <a:ext cx="8610600" cy="3721147"/>
              </a:xfrm>
              <a:blipFill rotWithShape="1">
                <a:blip r:embed="rId2"/>
                <a:stretch>
                  <a:fillRect l="-992" t="-3279" b="-2951"/>
                </a:stretch>
              </a:blipFill>
            </p:spPr>
            <p:txBody>
              <a:bodyPr/>
              <a:lstStyle/>
              <a:p>
                <a:r>
                  <a:rPr lang="en-US">
                    <a:noFill/>
                  </a:rPr>
                  <a:t> </a:t>
                </a:r>
              </a:p>
            </p:txBody>
          </p:sp>
        </mc:Fallback>
      </mc:AlternateContent>
      <p:grpSp>
        <p:nvGrpSpPr>
          <p:cNvPr id="8" name="Group 7"/>
          <p:cNvGrpSpPr/>
          <p:nvPr/>
        </p:nvGrpSpPr>
        <p:grpSpPr>
          <a:xfrm>
            <a:off x="290520" y="5181600"/>
            <a:ext cx="3976680" cy="1152112"/>
            <a:chOff x="214320" y="5172488"/>
            <a:chExt cx="3641400" cy="958147"/>
          </a:xfrm>
        </p:grpSpPr>
        <p:cxnSp>
          <p:nvCxnSpPr>
            <p:cNvPr id="9" name="Straight Connector 8"/>
            <p:cNvCxnSpPr/>
            <p:nvPr/>
          </p:nvCxnSpPr>
          <p:spPr>
            <a:xfrm>
              <a:off x="838200" y="5410200"/>
              <a:ext cx="2971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6019800"/>
              <a:ext cx="301752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990600" y="5410200"/>
              <a:ext cx="0" cy="6096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90600" y="54102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676400" y="5410200"/>
              <a:ext cx="0" cy="6096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2895600" y="5410200"/>
              <a:ext cx="0" cy="6096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895600" y="5410200"/>
              <a:ext cx="6858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581400" y="5410200"/>
              <a:ext cx="0" cy="60960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108365" y="5527965"/>
              <a:ext cx="458780" cy="369332"/>
            </a:xfrm>
            <a:prstGeom prst="rect">
              <a:avLst/>
            </a:prstGeom>
            <a:noFill/>
          </p:spPr>
          <p:txBody>
            <a:bodyPr wrap="none" rtlCol="0">
              <a:spAutoFit/>
            </a:bodyPr>
            <a:lstStyle/>
            <a:p>
              <a:r>
                <a:rPr lang="en-US" dirty="0" smtClean="0"/>
                <a:t>On</a:t>
              </a:r>
              <a:endParaRPr lang="en-US" dirty="0"/>
            </a:p>
          </p:txBody>
        </p:sp>
        <p:sp>
          <p:nvSpPr>
            <p:cNvPr id="18" name="TextBox 17"/>
            <p:cNvSpPr txBox="1"/>
            <p:nvPr/>
          </p:nvSpPr>
          <p:spPr>
            <a:xfrm>
              <a:off x="3027220" y="5518848"/>
              <a:ext cx="458780" cy="369332"/>
            </a:xfrm>
            <a:prstGeom prst="rect">
              <a:avLst/>
            </a:prstGeom>
            <a:noFill/>
          </p:spPr>
          <p:txBody>
            <a:bodyPr wrap="none" rtlCol="0">
              <a:spAutoFit/>
            </a:bodyPr>
            <a:lstStyle/>
            <a:p>
              <a:r>
                <a:rPr lang="en-US" dirty="0" smtClean="0"/>
                <a:t>On</a:t>
              </a:r>
              <a:endParaRPr lang="en-US" dirty="0"/>
            </a:p>
          </p:txBody>
        </p:sp>
        <p:sp>
          <p:nvSpPr>
            <p:cNvPr id="19" name="TextBox 18"/>
            <p:cNvSpPr txBox="1"/>
            <p:nvPr/>
          </p:nvSpPr>
          <p:spPr>
            <a:xfrm>
              <a:off x="2362200" y="5530370"/>
              <a:ext cx="475771" cy="369332"/>
            </a:xfrm>
            <a:prstGeom prst="rect">
              <a:avLst/>
            </a:prstGeom>
            <a:noFill/>
          </p:spPr>
          <p:txBody>
            <a:bodyPr wrap="none" rtlCol="0">
              <a:spAutoFit/>
            </a:bodyPr>
            <a:lstStyle/>
            <a:p>
              <a:r>
                <a:rPr lang="en-US" dirty="0" smtClean="0"/>
                <a:t>Off</a:t>
              </a:r>
              <a:endParaRPr lang="en-US" dirty="0"/>
            </a:p>
          </p:txBody>
        </p:sp>
        <p:sp>
          <p:nvSpPr>
            <p:cNvPr id="20" name="TextBox 19"/>
            <p:cNvSpPr txBox="1"/>
            <p:nvPr/>
          </p:nvSpPr>
          <p:spPr>
            <a:xfrm>
              <a:off x="1828800" y="5530298"/>
              <a:ext cx="475771" cy="369332"/>
            </a:xfrm>
            <a:prstGeom prst="rect">
              <a:avLst/>
            </a:prstGeom>
            <a:noFill/>
          </p:spPr>
          <p:txBody>
            <a:bodyPr wrap="none" rtlCol="0">
              <a:spAutoFit/>
            </a:bodyPr>
            <a:lstStyle/>
            <a:p>
              <a:r>
                <a:rPr lang="en-US" dirty="0" smtClean="0"/>
                <a:t>Off</a:t>
              </a:r>
              <a:endParaRPr lang="en-US" dirty="0"/>
            </a:p>
          </p:txBody>
        </p:sp>
        <p:cxnSp>
          <p:nvCxnSpPr>
            <p:cNvPr id="21" name="Straight Connector 20"/>
            <p:cNvCxnSpPr/>
            <p:nvPr/>
          </p:nvCxnSpPr>
          <p:spPr>
            <a:xfrm flipV="1">
              <a:off x="2332281" y="5931932"/>
              <a:ext cx="0" cy="19870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214320" y="5172488"/>
                  <a:ext cx="6515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𝑜𝑢𝑡</m:t>
                            </m:r>
                          </m:sub>
                        </m:sSub>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214320" y="5172488"/>
                  <a:ext cx="651589" cy="369332"/>
                </a:xfrm>
                <a:prstGeom prst="rect">
                  <a:avLst/>
                </a:prstGeom>
                <a:blipFill rotWithShape="1">
                  <a:blip r:embed="rId3"/>
                  <a:stretch>
                    <a:fillRect/>
                  </a:stretch>
                </a:blipFill>
              </p:spPr>
              <p:txBody>
                <a:bodyPr/>
                <a:lstStyle/>
                <a:p>
                  <a:r>
                    <a:rPr lang="en-US">
                      <a:noFill/>
                    </a:rPr>
                    <a:t> </a:t>
                  </a:r>
                </a:p>
              </p:txBody>
            </p:sp>
          </mc:Fallback>
        </mc:AlternateContent>
        <p:cxnSp>
          <p:nvCxnSpPr>
            <p:cNvPr id="23" name="Straight Connector 22"/>
            <p:cNvCxnSpPr/>
            <p:nvPr/>
          </p:nvCxnSpPr>
          <p:spPr>
            <a:xfrm>
              <a:off x="852055" y="5728855"/>
              <a:ext cx="29718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214745" y="5486400"/>
                  <a:ext cx="758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ea typeface="Cambria Math"/>
                              </a:rPr>
                              <m:t>𝜖</m:t>
                            </m:r>
                            <m:r>
                              <a:rPr lang="en-US" i="1">
                                <a:latin typeface="Cambria Math"/>
                              </a:rPr>
                              <m:t>𝑃</m:t>
                            </m:r>
                          </m:e>
                          <m:sub>
                            <m:r>
                              <a:rPr lang="en-US" i="1">
                                <a:latin typeface="Cambria Math"/>
                              </a:rPr>
                              <m:t>𝑜𝑢𝑡</m:t>
                            </m:r>
                          </m:sub>
                        </m:sSub>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214745" y="5486400"/>
                  <a:ext cx="758990" cy="369332"/>
                </a:xfrm>
                <a:prstGeom prst="rect">
                  <a:avLst/>
                </a:prstGeom>
                <a:blipFill rotWithShape="1">
                  <a:blip r:embed="rId4"/>
                  <a:stretch>
                    <a:fillRect/>
                  </a:stretch>
                </a:blipFill>
              </p:spPr>
              <p:txBody>
                <a:bodyPr/>
                <a:lstStyle/>
                <a:p>
                  <a:r>
                    <a:rPr lang="en-US">
                      <a:noFill/>
                    </a:rPr>
                    <a:t> </a:t>
                  </a:r>
                </a:p>
              </p:txBody>
            </p:sp>
          </mc:Fallback>
        </mc:AlternateContent>
      </p:grpSp>
      <p:pic>
        <p:nvPicPr>
          <p:cNvPr id="2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3323"/>
          <a:stretch/>
        </p:blipFill>
        <p:spPr bwMode="auto">
          <a:xfrm>
            <a:off x="5839691" y="1905000"/>
            <a:ext cx="3048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178824" y="6183868"/>
            <a:ext cx="1173976" cy="369332"/>
          </a:xfrm>
          <a:prstGeom prst="rect">
            <a:avLst/>
          </a:prstGeom>
          <a:noFill/>
        </p:spPr>
        <p:txBody>
          <a:bodyPr wrap="none" rtlCol="0">
            <a:spAutoFit/>
          </a:bodyPr>
          <a:lstStyle/>
          <a:p>
            <a:r>
              <a:rPr lang="en-US" dirty="0" smtClean="0"/>
              <a:t>Duty Cycle</a:t>
            </a:r>
            <a:endParaRPr lang="en-US"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419" t="4071"/>
          <a:stretch/>
        </p:blipFill>
        <p:spPr bwMode="auto">
          <a:xfrm>
            <a:off x="5472545" y="3865420"/>
            <a:ext cx="3449782" cy="259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29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6470"/>
            <a:ext cx="7620000" cy="914400"/>
          </a:xfrm>
        </p:spPr>
        <p:txBody>
          <a:bodyPr/>
          <a:lstStyle/>
          <a:p>
            <a:r>
              <a:rPr lang="en-US" dirty="0" smtClean="0"/>
              <a:t>Impact of Modulation on PA</a:t>
            </a:r>
            <a:endParaRPr lang="en-US" dirty="0"/>
          </a:p>
        </p:txBody>
      </p:sp>
      <p:sp>
        <p:nvSpPr>
          <p:cNvPr id="3" name="Content Placeholder 2"/>
          <p:cNvSpPr>
            <a:spLocks noGrp="1"/>
          </p:cNvSpPr>
          <p:nvPr>
            <p:ph idx="4294967295"/>
          </p:nvPr>
        </p:nvSpPr>
        <p:spPr>
          <a:xfrm>
            <a:off x="685800" y="1524000"/>
            <a:ext cx="7772400" cy="4648200"/>
          </a:xfrm>
        </p:spPr>
        <p:txBody>
          <a:bodyPr/>
          <a:lstStyle/>
          <a:p>
            <a:r>
              <a:rPr lang="en-US" sz="2400" dirty="0" smtClean="0">
                <a:latin typeface="+mj-lt"/>
              </a:rPr>
              <a:t>Duty </a:t>
            </a:r>
            <a:r>
              <a:rPr lang="en-US" sz="2400" dirty="0">
                <a:latin typeface="+mj-lt"/>
              </a:rPr>
              <a:t>cycled transmissions like OOK and PPM will have greater net efficiency</a:t>
            </a:r>
          </a:p>
          <a:p>
            <a:pPr lvl="1"/>
            <a:r>
              <a:rPr lang="en-US" sz="2000" dirty="0">
                <a:latin typeface="+mj-lt"/>
              </a:rPr>
              <a:t>50% lesser “on-time” than continuous modulations like </a:t>
            </a:r>
            <a:r>
              <a:rPr lang="en-US" sz="2000" dirty="0" smtClean="0">
                <a:latin typeface="+mj-lt"/>
              </a:rPr>
              <a:t>FSK</a:t>
            </a:r>
          </a:p>
          <a:p>
            <a:pPr lvl="1"/>
            <a:r>
              <a:rPr lang="en-US" sz="2000" dirty="0" smtClean="0">
                <a:latin typeface="+mj-lt"/>
              </a:rPr>
              <a:t>Non-constant envelope </a:t>
            </a:r>
          </a:p>
          <a:p>
            <a:pPr lvl="1"/>
            <a:r>
              <a:rPr lang="en-US" sz="2000" dirty="0" smtClean="0">
                <a:latin typeface="+mj-lt"/>
              </a:rPr>
              <a:t>Class AB type, Class C if Link Margin is Good </a:t>
            </a:r>
            <a:endParaRPr lang="en-US" sz="2000" dirty="0">
              <a:latin typeface="+mj-lt"/>
            </a:endParaRPr>
          </a:p>
          <a:p>
            <a:r>
              <a:rPr lang="en-US" sz="2400" dirty="0" smtClean="0">
                <a:latin typeface="+mj-lt"/>
              </a:rPr>
              <a:t> </a:t>
            </a:r>
            <a:r>
              <a:rPr lang="en-US" sz="2400" dirty="0">
                <a:latin typeface="+mj-lt"/>
              </a:rPr>
              <a:t>FSK/O-QPSK are constant envelope modulations </a:t>
            </a:r>
          </a:p>
          <a:p>
            <a:pPr lvl="1"/>
            <a:r>
              <a:rPr lang="en-US" sz="2000" dirty="0">
                <a:latin typeface="+mj-lt"/>
              </a:rPr>
              <a:t>Less stringent requirements on  power amplifier </a:t>
            </a:r>
            <a:r>
              <a:rPr lang="en-US" sz="2000" dirty="0" smtClean="0">
                <a:latin typeface="+mj-lt"/>
              </a:rPr>
              <a:t>linearity</a:t>
            </a:r>
          </a:p>
          <a:p>
            <a:pPr lvl="1"/>
            <a:r>
              <a:rPr lang="en-US" sz="2000" dirty="0">
                <a:latin typeface="+mj-lt"/>
              </a:rPr>
              <a:t>Class C PA may be </a:t>
            </a:r>
            <a:r>
              <a:rPr lang="en-US" sz="2000" dirty="0" smtClean="0">
                <a:latin typeface="+mj-lt"/>
              </a:rPr>
              <a:t>used</a:t>
            </a:r>
          </a:p>
          <a:p>
            <a:pPr lvl="1"/>
            <a:r>
              <a:rPr lang="en-US" sz="2000" dirty="0" smtClean="0">
                <a:latin typeface="+mj-lt"/>
              </a:rPr>
              <a:t>No duty cycling advantage</a:t>
            </a:r>
          </a:p>
          <a:p>
            <a:r>
              <a:rPr lang="en-US" sz="2400" dirty="0" smtClean="0">
                <a:latin typeface="+mj-lt"/>
              </a:rPr>
              <a:t>Scheme that reduces the overall power for the target application under the underlying trade-off</a:t>
            </a:r>
          </a:p>
          <a:p>
            <a:pPr lvl="1"/>
            <a:r>
              <a:rPr lang="en-US" sz="2000" dirty="0" smtClean="0">
                <a:latin typeface="+mj-lt"/>
              </a:rPr>
              <a:t>Duty Cycling and </a:t>
            </a:r>
            <a:r>
              <a:rPr lang="en-US" sz="2000" dirty="0" smtClean="0">
                <a:latin typeface="+mj-lt"/>
              </a:rPr>
              <a:t>Constant </a:t>
            </a:r>
            <a:r>
              <a:rPr lang="en-US" sz="2000" dirty="0">
                <a:latin typeface="+mj-lt"/>
              </a:rPr>
              <a:t>E</a:t>
            </a:r>
            <a:r>
              <a:rPr lang="en-US" sz="2000" dirty="0" smtClean="0">
                <a:latin typeface="+mj-lt"/>
              </a:rPr>
              <a:t>nvelope Modulations </a:t>
            </a:r>
            <a:endParaRPr lang="en-US" sz="2000" dirty="0">
              <a:latin typeface="+mj-lt"/>
            </a:endParaRPr>
          </a:p>
          <a:p>
            <a:endParaRPr lang="en-US" sz="2000" dirty="0"/>
          </a:p>
        </p:txBody>
      </p:sp>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11</a:t>
            </a:fld>
            <a:endParaRPr lang="en-US"/>
          </a:p>
        </p:txBody>
      </p:sp>
    </p:spTree>
    <p:extLst>
      <p:ext uri="{BB962C8B-B14F-4D97-AF65-F5344CB8AC3E}">
        <p14:creationId xmlns:p14="http://schemas.microsoft.com/office/powerpoint/2010/main" val="961480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4075"/>
            <a:ext cx="7620000" cy="1143000"/>
          </a:xfrm>
        </p:spPr>
        <p:txBody>
          <a:bodyPr/>
          <a:lstStyle/>
          <a:p>
            <a:r>
              <a:rPr lang="en-US" dirty="0" smtClean="0"/>
              <a:t>Start-Up Time</a:t>
            </a:r>
            <a:endParaRPr lang="en-US" dirty="0"/>
          </a:p>
        </p:txBody>
      </p:sp>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12</a:t>
            </a:fld>
            <a:endParaRPr lang="en-US"/>
          </a:p>
        </p:txBody>
      </p:sp>
      <mc:AlternateContent xmlns:mc="http://schemas.openxmlformats.org/markup-compatibility/2006">
        <mc:Choice xmlns:a14="http://schemas.microsoft.com/office/drawing/2010/main" Requires="a14">
          <p:sp>
            <p:nvSpPr>
              <p:cNvPr id="6" name="Content Placeholder 2"/>
              <p:cNvSpPr>
                <a:spLocks noGrp="1"/>
              </p:cNvSpPr>
              <p:nvPr>
                <p:ph idx="4294967295"/>
              </p:nvPr>
            </p:nvSpPr>
            <p:spPr>
              <a:xfrm>
                <a:off x="304800" y="1295400"/>
                <a:ext cx="3962400" cy="5334000"/>
              </a:xfrm>
            </p:spPr>
            <p:txBody>
              <a:bodyPr>
                <a:normAutofit fontScale="62500" lnSpcReduction="20000"/>
              </a:bodyPr>
              <a:lstStyle/>
              <a:p>
                <a:r>
                  <a:rPr lang="en-US" dirty="0" smtClean="0">
                    <a:latin typeface="+mj-lt"/>
                  </a:rPr>
                  <a:t>For energy efficiency, low duty cycle </a:t>
                </a:r>
                <a:r>
                  <a:rPr lang="en-US" dirty="0">
                    <a:latin typeface="+mj-lt"/>
                  </a:rPr>
                  <a:t>packet </a:t>
                </a:r>
                <a:r>
                  <a:rPr lang="en-US" dirty="0" smtClean="0">
                    <a:latin typeface="+mj-lt"/>
                  </a:rPr>
                  <a:t>transmission </a:t>
                </a:r>
                <a:r>
                  <a:rPr lang="en-US" dirty="0" smtClean="0">
                    <a:latin typeface="+mj-lt"/>
                  </a:rPr>
                  <a:t>is </a:t>
                </a:r>
                <a:r>
                  <a:rPr lang="en-US" dirty="0" smtClean="0">
                    <a:latin typeface="+mj-lt"/>
                  </a:rPr>
                  <a:t>preferable</a:t>
                </a:r>
              </a:p>
              <a:p>
                <a:pPr lvl="1"/>
                <a:r>
                  <a:rPr lang="en-US" sz="2900" dirty="0" smtClean="0">
                    <a:latin typeface="+mj-lt"/>
                  </a:rPr>
                  <a:t>Transmission time is to be minimized</a:t>
                </a:r>
              </a:p>
              <a:p>
                <a:pPr marL="457200" lvl="1" indent="0">
                  <a:buNone/>
                </a:pPr>
                <a:endParaRPr lang="en-US" sz="3200" dirty="0" smtClean="0">
                  <a:latin typeface="+mj-lt"/>
                </a:endParaRPr>
              </a:p>
              <a:p>
                <a:r>
                  <a:rPr lang="en-US" dirty="0" smtClean="0">
                    <a:latin typeface="+mj-lt"/>
                  </a:rPr>
                  <a:t>Start-up time should be low for efficient duty cycling </a:t>
                </a:r>
              </a:p>
              <a:p>
                <a:pPr lvl="1"/>
                <a:r>
                  <a:rPr lang="en-US" sz="3200" dirty="0">
                    <a:latin typeface="+mj-lt"/>
                  </a:rPr>
                  <a:t>Mainly influenced by the settling time of PLL in frequency </a:t>
                </a:r>
                <a:r>
                  <a:rPr lang="en-US" sz="3200" dirty="0" smtClean="0">
                    <a:latin typeface="+mj-lt"/>
                  </a:rPr>
                  <a:t>synthesizer</a:t>
                </a:r>
              </a:p>
              <a:p>
                <a:pPr lvl="1"/>
                <a:r>
                  <a:rPr lang="en-US" sz="3200" dirty="0" smtClean="0">
                    <a:latin typeface="+mj-lt"/>
                  </a:rPr>
                  <a:t>Typically of the order  of 100 </a:t>
                </a:r>
                <a14:m>
                  <m:oMath xmlns:m="http://schemas.openxmlformats.org/officeDocument/2006/math">
                    <m:r>
                      <a:rPr lang="en-US" sz="3200" b="0" i="1" smtClean="0">
                        <a:latin typeface="Cambria Math"/>
                      </a:rPr>
                      <m:t>𝜇</m:t>
                    </m:r>
                    <m:r>
                      <a:rPr lang="en-US" sz="3200" b="0" i="1" smtClean="0">
                        <a:latin typeface="Cambria Math"/>
                      </a:rPr>
                      <m:t>𝑠</m:t>
                    </m:r>
                  </m:oMath>
                </a14:m>
                <a:r>
                  <a:rPr lang="en-US" sz="3200" dirty="0" smtClean="0">
                    <a:latin typeface="+mj-lt"/>
                  </a:rPr>
                  <a:t> or more</a:t>
                </a:r>
              </a:p>
              <a:p>
                <a:pPr lvl="1"/>
                <a:r>
                  <a:rPr lang="en-US" sz="3200" dirty="0" smtClean="0">
                    <a:latin typeface="+mj-lt"/>
                  </a:rPr>
                  <a:t>As the start up time increases, the energy consumption is dominated by the energy consumption of the start up transient </a:t>
                </a:r>
              </a:p>
              <a:p>
                <a:pPr lvl="2"/>
                <a14:m>
                  <m:oMath xmlns:m="http://schemas.openxmlformats.org/officeDocument/2006/math">
                    <m:sSub>
                      <m:sSubPr>
                        <m:ctrlPr>
                          <a:rPr lang="en-US" sz="3200" b="0" i="1" smtClean="0">
                            <a:latin typeface="Cambria Math"/>
                          </a:rPr>
                        </m:ctrlPr>
                      </m:sSubPr>
                      <m:e>
                        <m:r>
                          <a:rPr lang="en-US" sz="3200" b="0" i="1" smtClean="0">
                            <a:latin typeface="Cambria Math"/>
                          </a:rPr>
                          <m:t>𝐸</m:t>
                        </m:r>
                      </m:e>
                      <m:sub>
                        <m:r>
                          <a:rPr lang="en-US" sz="3200" b="0" i="1" smtClean="0">
                            <a:latin typeface="Cambria Math"/>
                          </a:rPr>
                          <m:t>𝑡𝑟</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𝑃</m:t>
                        </m:r>
                      </m:e>
                      <m:sub>
                        <m:r>
                          <a:rPr lang="en-US" sz="3200" b="0" i="1" smtClean="0">
                            <a:latin typeface="Cambria Math"/>
                          </a:rPr>
                          <m:t>𝑡𝑟</m:t>
                        </m:r>
                      </m:sub>
                    </m:sSub>
                    <m:sSub>
                      <m:sSubPr>
                        <m:ctrlPr>
                          <a:rPr lang="en-US" sz="3200" b="0" i="1" smtClean="0">
                            <a:latin typeface="Cambria Math"/>
                          </a:rPr>
                        </m:ctrlPr>
                      </m:sSubPr>
                      <m:e>
                        <m:r>
                          <a:rPr lang="en-US" sz="3200" b="0" i="1" smtClean="0">
                            <a:latin typeface="Cambria Math"/>
                          </a:rPr>
                          <m:t>𝑇</m:t>
                        </m:r>
                      </m:e>
                      <m:sub>
                        <m:r>
                          <a:rPr lang="en-US" sz="3200" b="0" i="1" smtClean="0">
                            <a:latin typeface="Cambria Math"/>
                          </a:rPr>
                          <m:t>𝑡𝑟</m:t>
                        </m:r>
                      </m:sub>
                    </m:sSub>
                  </m:oMath>
                </a14:m>
                <a:endParaRPr lang="en-US" sz="3200" dirty="0" smtClean="0">
                  <a:latin typeface="+mj-lt"/>
                </a:endParaRPr>
              </a:p>
            </p:txBody>
          </p:sp>
        </mc:Choice>
        <mc:Fallback>
          <p:sp>
            <p:nvSpPr>
              <p:cNvPr id="6" name="Content Placeholder 2"/>
              <p:cNvSpPr>
                <a:spLocks noGrp="1" noRot="1" noChangeAspect="1" noMove="1" noResize="1" noEditPoints="1" noAdjustHandles="1" noChangeArrowheads="1" noChangeShapeType="1" noTextEdit="1"/>
              </p:cNvSpPr>
              <p:nvPr>
                <p:ph idx="4294967295"/>
              </p:nvPr>
            </p:nvSpPr>
            <p:spPr>
              <a:xfrm>
                <a:off x="304800" y="1295400"/>
                <a:ext cx="3962400" cy="5334000"/>
              </a:xfrm>
              <a:blipFill rotWithShape="1">
                <a:blip r:embed="rId2"/>
                <a:stretch>
                  <a:fillRect l="-1231" t="-1714" r="-2462"/>
                </a:stretch>
              </a:blipFill>
            </p:spPr>
            <p:txBody>
              <a:bodyPr/>
              <a:lstStyle/>
              <a:p>
                <a:r>
                  <a:rPr lang="en-US">
                    <a:noFill/>
                  </a:rPr>
                  <a:t> </a:t>
                </a:r>
              </a:p>
            </p:txBody>
          </p:sp>
        </mc:Fallback>
      </mc:AlternateContent>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98" r="6718" b="3968"/>
          <a:stretch/>
        </p:blipFill>
        <p:spPr bwMode="auto">
          <a:xfrm>
            <a:off x="4343400" y="1524000"/>
            <a:ext cx="4599709" cy="392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9800" y="5481935"/>
            <a:ext cx="1948290" cy="461665"/>
          </a:xfrm>
          <a:prstGeom prst="rect">
            <a:avLst/>
          </a:prstGeom>
          <a:noFill/>
        </p:spPr>
        <p:txBody>
          <a:bodyPr wrap="none" rtlCol="0">
            <a:spAutoFit/>
          </a:bodyPr>
          <a:lstStyle/>
          <a:p>
            <a:r>
              <a:rPr lang="en-US" dirty="0" smtClean="0"/>
              <a:t>Effect of Start-Up Transient </a:t>
            </a:r>
          </a:p>
          <a:p>
            <a:r>
              <a:rPr lang="en-US" dirty="0" smtClean="0"/>
              <a:t>Ref: [5]</a:t>
            </a:r>
            <a:endParaRPr lang="en-US" dirty="0"/>
          </a:p>
        </p:txBody>
      </p:sp>
    </p:spTree>
    <p:extLst>
      <p:ext uri="{BB962C8B-B14F-4D97-AF65-F5344CB8AC3E}">
        <p14:creationId xmlns:p14="http://schemas.microsoft.com/office/powerpoint/2010/main" val="72895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685800"/>
          </a:xfrm>
        </p:spPr>
        <p:txBody>
          <a:bodyPr/>
          <a:lstStyle/>
          <a:p>
            <a:r>
              <a:rPr lang="en-US" dirty="0" smtClean="0"/>
              <a:t>BER Performance of Modulation Schemes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685800" y="1524000"/>
                <a:ext cx="3276600" cy="4849906"/>
              </a:xfrm>
            </p:spPr>
            <p:txBody>
              <a:bodyPr/>
              <a:lstStyle/>
              <a:p>
                <a:r>
                  <a:rPr lang="en-US" sz="2000" dirty="0" smtClean="0">
                    <a:latin typeface="+mj-lt"/>
                  </a:rPr>
                  <a:t>Coherent vs. non-coherent modulations</a:t>
                </a:r>
              </a:p>
              <a:p>
                <a:r>
                  <a:rPr lang="en-US" sz="2000" dirty="0" smtClean="0">
                    <a:latin typeface="+mj-lt"/>
                  </a:rPr>
                  <a:t>BPSK gives best performance </a:t>
                </a:r>
              </a:p>
              <a:p>
                <a:r>
                  <a:rPr lang="en-US" sz="2000" dirty="0" smtClean="0">
                    <a:latin typeface="+mj-lt"/>
                  </a:rPr>
                  <a:t>Gap between coherent FSK </a:t>
                </a:r>
                <a:r>
                  <a:rPr lang="en-US" sz="2000" dirty="0">
                    <a:latin typeface="+mj-lt"/>
                  </a:rPr>
                  <a:t>and non-coherent </a:t>
                </a:r>
                <a:r>
                  <a:rPr lang="en-US" sz="2000" dirty="0" smtClean="0">
                    <a:latin typeface="+mj-lt"/>
                  </a:rPr>
                  <a:t>FSK modulations </a:t>
                </a:r>
                <a:r>
                  <a:rPr lang="en-US" sz="2000" dirty="0">
                    <a:latin typeface="+mj-lt"/>
                  </a:rPr>
                  <a:t>is around 1.5 dB</a:t>
                </a:r>
              </a:p>
              <a:p>
                <a:r>
                  <a:rPr lang="en-US" sz="2000" dirty="0">
                    <a:latin typeface="+mj-lt"/>
                  </a:rPr>
                  <a:t>Not much difference </a:t>
                </a:r>
                <a:r>
                  <a:rPr lang="en-US" sz="2000" dirty="0" smtClean="0">
                    <a:latin typeface="+mj-lt"/>
                  </a:rPr>
                  <a:t>between OOK and FSK</a:t>
                </a:r>
              </a:p>
              <a:p>
                <a:r>
                  <a:rPr lang="en-US" sz="2000" dirty="0" smtClean="0">
                    <a:latin typeface="+mj-lt"/>
                  </a:rPr>
                  <a:t>BER of </a:t>
                </a:r>
                <a14:m>
                  <m:oMath xmlns:m="http://schemas.openxmlformats.org/officeDocument/2006/math">
                    <m:sSup>
                      <m:sSupPr>
                        <m:ctrlPr>
                          <a:rPr lang="en-US" sz="2000" b="0" i="1" smtClean="0">
                            <a:latin typeface="Cambria Math"/>
                          </a:rPr>
                        </m:ctrlPr>
                      </m:sSupPr>
                      <m:e>
                        <m:r>
                          <a:rPr lang="en-US" sz="2000" b="0" i="1" smtClean="0">
                            <a:latin typeface="Cambria Math"/>
                          </a:rPr>
                          <m:t>10</m:t>
                        </m:r>
                      </m:e>
                      <m:sup>
                        <m:r>
                          <a:rPr lang="en-US" sz="2000" b="0" i="1" smtClean="0">
                            <a:latin typeface="Cambria Math"/>
                          </a:rPr>
                          <m:t>−3</m:t>
                        </m:r>
                      </m:sup>
                    </m:sSup>
                  </m:oMath>
                </a14:m>
                <a:r>
                  <a:rPr lang="en-US" sz="2000" dirty="0" smtClean="0">
                    <a:latin typeface="+mj-lt"/>
                  </a:rPr>
                  <a:t> is obtained around 11 dB in the worst case</a:t>
                </a:r>
                <a:endParaRPr lang="en-US" sz="20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685800" y="1524000"/>
                <a:ext cx="3276600" cy="4849906"/>
              </a:xfrm>
              <a:blipFill rotWithShape="1">
                <a:blip r:embed="rId2"/>
                <a:stretch>
                  <a:fillRect l="-1676" t="-628" r="-186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13</a:t>
            </a:fld>
            <a:endParaRPr lang="en-US"/>
          </a:p>
        </p:txBody>
      </p:sp>
      <p:pic>
        <p:nvPicPr>
          <p:cNvPr id="6" name="Picture 5"/>
          <p:cNvPicPr/>
          <p:nvPr/>
        </p:nvPicPr>
        <p:blipFill rotWithShape="1">
          <a:blip r:embed="rId3"/>
          <a:srcRect l="6372" t="4575" r="8510" b="2148"/>
          <a:stretch/>
        </p:blipFill>
        <p:spPr bwMode="auto">
          <a:xfrm>
            <a:off x="3810000" y="1676401"/>
            <a:ext cx="4970929" cy="4697506"/>
          </a:xfrm>
          <a:prstGeom prst="rect">
            <a:avLst/>
          </a:prstGeom>
          <a:noFill/>
          <a:ln w="9525">
            <a:noFill/>
            <a:miter lim="800000"/>
            <a:headEnd/>
            <a:tailEnd/>
          </a:ln>
        </p:spPr>
      </p:pic>
    </p:spTree>
    <p:extLst>
      <p:ext uri="{BB962C8B-B14F-4D97-AF65-F5344CB8AC3E}">
        <p14:creationId xmlns:p14="http://schemas.microsoft.com/office/powerpoint/2010/main" val="2553664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77200" cy="762000"/>
          </a:xfrm>
        </p:spPr>
        <p:txBody>
          <a:bodyPr>
            <a:noAutofit/>
          </a:bodyPr>
          <a:lstStyle/>
          <a:p>
            <a:r>
              <a:rPr lang="en-US" dirty="0" smtClean="0"/>
              <a:t>Applications with Low Rx Power Requirement</a:t>
            </a:r>
            <a:endParaRPr lang="en-US" dirty="0"/>
          </a:p>
        </p:txBody>
      </p:sp>
      <p:sp>
        <p:nvSpPr>
          <p:cNvPr id="3" name="Content Placeholder 2"/>
          <p:cNvSpPr>
            <a:spLocks noGrp="1"/>
          </p:cNvSpPr>
          <p:nvPr>
            <p:ph idx="4294967295"/>
          </p:nvPr>
        </p:nvSpPr>
        <p:spPr>
          <a:xfrm>
            <a:off x="76200" y="1752600"/>
            <a:ext cx="8915400" cy="4724400"/>
          </a:xfrm>
        </p:spPr>
        <p:txBody>
          <a:bodyPr>
            <a:normAutofit/>
          </a:bodyPr>
          <a:lstStyle/>
          <a:p>
            <a:pPr lvl="1">
              <a:buFont typeface="Arial" pitchFamily="34" charset="0"/>
              <a:buChar char="•"/>
            </a:pPr>
            <a:r>
              <a:rPr lang="en-US" dirty="0" smtClean="0">
                <a:latin typeface="+mj-lt"/>
              </a:rPr>
              <a:t>Master nodes  are becoming energy constrained</a:t>
            </a:r>
          </a:p>
          <a:p>
            <a:pPr lvl="2">
              <a:buFont typeface="Times New Roman" pitchFamily="18" charset="0"/>
              <a:buChar char="−"/>
            </a:pPr>
            <a:r>
              <a:rPr lang="en-US" dirty="0" smtClean="0">
                <a:latin typeface="+mj-lt"/>
              </a:rPr>
              <a:t>Smartphones acting as master nodes of the WSN</a:t>
            </a:r>
          </a:p>
          <a:p>
            <a:pPr lvl="2">
              <a:buFont typeface="Times New Roman" pitchFamily="18" charset="0"/>
              <a:buChar char="−"/>
            </a:pPr>
            <a:r>
              <a:rPr lang="en-US" dirty="0" smtClean="0">
                <a:latin typeface="+mj-lt"/>
              </a:rPr>
              <a:t>Body Area Networks / Wearable Computing Devices</a:t>
            </a:r>
          </a:p>
          <a:p>
            <a:pPr lvl="2">
              <a:buFont typeface="Arial" pitchFamily="34" charset="0"/>
              <a:buChar char="•"/>
            </a:pPr>
            <a:endParaRPr lang="en-US" sz="800" dirty="0" smtClean="0">
              <a:latin typeface="+mj-lt"/>
            </a:endParaRPr>
          </a:p>
          <a:p>
            <a:pPr lvl="1">
              <a:buFont typeface="Arial" pitchFamily="34" charset="0"/>
              <a:buChar char="•"/>
            </a:pPr>
            <a:r>
              <a:rPr lang="en-US" dirty="0" smtClean="0">
                <a:latin typeface="+mj-lt"/>
              </a:rPr>
              <a:t>Collaborating sensor nodes</a:t>
            </a:r>
            <a:endParaRPr lang="en-US" dirty="0">
              <a:latin typeface="+mj-lt"/>
            </a:endParaRPr>
          </a:p>
          <a:p>
            <a:pPr lvl="2">
              <a:buSzPct val="96000"/>
              <a:buFont typeface="Times New Roman" pitchFamily="18" charset="0"/>
              <a:buChar char="−"/>
            </a:pPr>
            <a:r>
              <a:rPr lang="en-US" dirty="0">
                <a:latin typeface="+mj-lt"/>
              </a:rPr>
              <a:t>Multi-hop networks</a:t>
            </a:r>
          </a:p>
          <a:p>
            <a:pPr lvl="2">
              <a:buFont typeface="Times New Roman" pitchFamily="18" charset="0"/>
              <a:buChar char="−"/>
            </a:pPr>
            <a:r>
              <a:rPr lang="en-US" dirty="0">
                <a:latin typeface="+mj-lt"/>
              </a:rPr>
              <a:t>Information exchange among neighboring sensor nodes</a:t>
            </a:r>
          </a:p>
          <a:p>
            <a:pPr lvl="2">
              <a:buFont typeface="Arial" pitchFamily="34" charset="0"/>
              <a:buChar char="•"/>
            </a:pPr>
            <a:endParaRPr lang="en-US" sz="800" dirty="0" smtClean="0">
              <a:latin typeface="+mj-lt"/>
            </a:endParaRPr>
          </a:p>
          <a:p>
            <a:pPr lvl="1">
              <a:buFont typeface="Arial" pitchFamily="34" charset="0"/>
              <a:buChar char="•"/>
            </a:pPr>
            <a:r>
              <a:rPr lang="en-US" dirty="0" smtClean="0">
                <a:latin typeface="+mj-lt"/>
              </a:rPr>
              <a:t>Sensors in some applications need continuous sensing </a:t>
            </a:r>
          </a:p>
          <a:p>
            <a:pPr lvl="1">
              <a:buFont typeface="Arial" pitchFamily="34" charset="0"/>
              <a:buChar char="•"/>
            </a:pPr>
            <a:endParaRPr lang="en-US" sz="800" dirty="0" smtClean="0">
              <a:latin typeface="+mj-lt"/>
            </a:endParaRPr>
          </a:p>
          <a:p>
            <a:pPr lvl="1">
              <a:buFont typeface="Arial" pitchFamily="34" charset="0"/>
              <a:buChar char="•"/>
            </a:pPr>
            <a:r>
              <a:rPr lang="en-US" dirty="0" smtClean="0">
                <a:latin typeface="+mj-lt"/>
              </a:rPr>
              <a:t>Power Consumed by the Receiver is </a:t>
            </a:r>
            <a:r>
              <a:rPr lang="en-US" i="1" dirty="0" smtClean="0">
                <a:latin typeface="+mj-lt"/>
              </a:rPr>
              <a:t>also</a:t>
            </a:r>
            <a:r>
              <a:rPr lang="en-US" dirty="0" smtClean="0">
                <a:latin typeface="+mj-lt"/>
              </a:rPr>
              <a:t> important</a:t>
            </a:r>
          </a:p>
        </p:txBody>
      </p:sp>
      <p:sp>
        <p:nvSpPr>
          <p:cNvPr id="4" name="Date Placeholder 3"/>
          <p:cNvSpPr>
            <a:spLocks noGrp="1"/>
          </p:cNvSpPr>
          <p:nvPr>
            <p:ph type="dt" sz="half" idx="10"/>
          </p:nvPr>
        </p:nvSpPr>
        <p:spPr>
          <a:xfrm>
            <a:off x="685800" y="377825"/>
            <a:ext cx="1600200" cy="215900"/>
          </a:xfrm>
        </p:spPr>
        <p:txBody>
          <a:bodyPr/>
          <a:lstStyle/>
          <a:p>
            <a:r>
              <a:rPr lang="en-US" altLang="zh-CN" dirty="0" smtClean="0"/>
              <a:t>July 2013</a:t>
            </a:r>
            <a:endParaRPr lang="en-US" dirty="0"/>
          </a:p>
        </p:txBody>
      </p:sp>
    </p:spTree>
    <p:extLst>
      <p:ext uri="{BB962C8B-B14F-4D97-AF65-F5344CB8AC3E}">
        <p14:creationId xmlns:p14="http://schemas.microsoft.com/office/powerpoint/2010/main" val="1857918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86800" cy="762000"/>
          </a:xfrm>
        </p:spPr>
        <p:txBody>
          <a:bodyPr/>
          <a:lstStyle/>
          <a:p>
            <a:r>
              <a:rPr lang="en-US" dirty="0" smtClean="0"/>
              <a:t>Energy </a:t>
            </a:r>
            <a:r>
              <a:rPr lang="en-US" dirty="0"/>
              <a:t>Constrained Master </a:t>
            </a:r>
            <a:r>
              <a:rPr lang="en-US" dirty="0" smtClean="0"/>
              <a:t>Nodes</a:t>
            </a:r>
            <a:endParaRPr lang="en-US" dirty="0"/>
          </a:p>
        </p:txBody>
      </p:sp>
      <p:sp>
        <p:nvSpPr>
          <p:cNvPr id="3" name="Content Placeholder 2"/>
          <p:cNvSpPr>
            <a:spLocks noGrp="1"/>
          </p:cNvSpPr>
          <p:nvPr>
            <p:ph idx="4294967295"/>
          </p:nvPr>
        </p:nvSpPr>
        <p:spPr>
          <a:xfrm>
            <a:off x="457200" y="1752600"/>
            <a:ext cx="8229600" cy="1524000"/>
          </a:xfrm>
        </p:spPr>
        <p:txBody>
          <a:bodyPr>
            <a:normAutofit fontScale="92500" lnSpcReduction="20000"/>
          </a:bodyPr>
          <a:lstStyle/>
          <a:p>
            <a:pPr lvl="1">
              <a:buFont typeface="Arial" pitchFamily="34" charset="0"/>
              <a:buChar char="•"/>
            </a:pPr>
            <a:r>
              <a:rPr lang="en-US" dirty="0" smtClean="0">
                <a:latin typeface="+mj-lt"/>
              </a:rPr>
              <a:t>Smart Phones </a:t>
            </a:r>
          </a:p>
          <a:p>
            <a:pPr lvl="2">
              <a:buFont typeface="Wingdings" pitchFamily="2" charset="2"/>
              <a:buChar char="§"/>
            </a:pPr>
            <a:r>
              <a:rPr lang="en-US" dirty="0">
                <a:latin typeface="+mj-lt"/>
              </a:rPr>
              <a:t>Acts as a master for variety of short range applications</a:t>
            </a:r>
          </a:p>
          <a:p>
            <a:pPr lvl="1">
              <a:buFont typeface="Arial" pitchFamily="34" charset="0"/>
              <a:buChar char="•"/>
            </a:pPr>
            <a:r>
              <a:rPr lang="en-US" dirty="0" smtClean="0">
                <a:latin typeface="+mj-lt"/>
              </a:rPr>
              <a:t>Health and Wellness Applications</a:t>
            </a:r>
          </a:p>
          <a:p>
            <a:pPr lvl="2">
              <a:buFont typeface="Wingdings" pitchFamily="2" charset="2"/>
              <a:buChar char="§"/>
            </a:pPr>
            <a:r>
              <a:rPr lang="en-US" dirty="0" smtClean="0">
                <a:latin typeface="+mj-lt"/>
              </a:rPr>
              <a:t>Access to the Healthcare network through the smartphone</a:t>
            </a:r>
            <a:endParaRPr lang="en-US" dirty="0">
              <a:latin typeface="+mj-lt"/>
            </a:endParaRPr>
          </a:p>
        </p:txBody>
      </p:sp>
      <p:grpSp>
        <p:nvGrpSpPr>
          <p:cNvPr id="32" name="Group 31"/>
          <p:cNvGrpSpPr/>
          <p:nvPr/>
        </p:nvGrpSpPr>
        <p:grpSpPr>
          <a:xfrm>
            <a:off x="4684647" y="3794685"/>
            <a:ext cx="4027123" cy="2306248"/>
            <a:chOff x="720436" y="3083331"/>
            <a:chExt cx="7113867" cy="3317469"/>
          </a:xfrm>
        </p:grpSpPr>
        <p:sp>
          <p:nvSpPr>
            <p:cNvPr id="25" name="Rectangle 24"/>
            <p:cNvSpPr/>
            <p:nvPr/>
          </p:nvSpPr>
          <p:spPr>
            <a:xfrm>
              <a:off x="4648200" y="3699120"/>
              <a:ext cx="914400" cy="768970"/>
            </a:xfrm>
            <a:prstGeom prst="rec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64" r="9491"/>
            <a:stretch/>
          </p:blipFill>
          <p:spPr bwMode="auto">
            <a:xfrm>
              <a:off x="720436" y="3083331"/>
              <a:ext cx="1813031" cy="3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7526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28800" y="412172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4953000"/>
              <a:ext cx="152400" cy="1524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818" r="24061"/>
            <a:stretch/>
          </p:blipFill>
          <p:spPr>
            <a:xfrm>
              <a:off x="3428999" y="4145804"/>
              <a:ext cx="381001" cy="807196"/>
            </a:xfrm>
            <a:prstGeom prst="rect">
              <a:avLst/>
            </a:prstGeom>
          </p:spPr>
        </p:pic>
        <p:cxnSp>
          <p:nvCxnSpPr>
            <p:cNvPr id="9" name="Straight Arrow Connector 8"/>
            <p:cNvCxnSpPr/>
            <p:nvPr/>
          </p:nvCxnSpPr>
          <p:spPr>
            <a:xfrm>
              <a:off x="1905000" y="3429000"/>
              <a:ext cx="1523999" cy="84512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1981200" y="4625132"/>
              <a:ext cx="1447799" cy="358876"/>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958882" y="4224097"/>
              <a:ext cx="1470117" cy="243993"/>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981200" y="3124200"/>
              <a:ext cx="552267" cy="369332"/>
            </a:xfrm>
            <a:prstGeom prst="rect">
              <a:avLst/>
            </a:prstGeom>
            <a:noFill/>
          </p:spPr>
          <p:txBody>
            <a:bodyPr wrap="none" rtlCol="0">
              <a:spAutoFit/>
            </a:bodyPr>
            <a:lstStyle/>
            <a:p>
              <a:r>
                <a:rPr lang="en-US" dirty="0" smtClean="0"/>
                <a:t>EEG</a:t>
              </a:r>
              <a:endParaRPr lang="en-US" dirty="0"/>
            </a:p>
          </p:txBody>
        </p:sp>
        <p:sp>
          <p:nvSpPr>
            <p:cNvPr id="17" name="TextBox 16"/>
            <p:cNvSpPr txBox="1"/>
            <p:nvPr/>
          </p:nvSpPr>
          <p:spPr>
            <a:xfrm>
              <a:off x="2133600" y="3897868"/>
              <a:ext cx="561436" cy="369332"/>
            </a:xfrm>
            <a:prstGeom prst="rect">
              <a:avLst/>
            </a:prstGeom>
            <a:noFill/>
          </p:spPr>
          <p:txBody>
            <a:bodyPr wrap="none" rtlCol="0">
              <a:spAutoFit/>
            </a:bodyPr>
            <a:lstStyle/>
            <a:p>
              <a:r>
                <a:rPr lang="en-US" dirty="0" smtClean="0"/>
                <a:t>ECG</a:t>
              </a:r>
              <a:endParaRPr lang="en-US" dirty="0"/>
            </a:p>
          </p:txBody>
        </p:sp>
        <p:sp>
          <p:nvSpPr>
            <p:cNvPr id="18" name="TextBox 17"/>
            <p:cNvSpPr txBox="1"/>
            <p:nvPr/>
          </p:nvSpPr>
          <p:spPr>
            <a:xfrm>
              <a:off x="1905000" y="5029200"/>
              <a:ext cx="639919" cy="369332"/>
            </a:xfrm>
            <a:prstGeom prst="rect">
              <a:avLst/>
            </a:prstGeom>
            <a:noFill/>
          </p:spPr>
          <p:txBody>
            <a:bodyPr wrap="none" rtlCol="0">
              <a:spAutoFit/>
            </a:bodyPr>
            <a:lstStyle/>
            <a:p>
              <a:r>
                <a:rPr lang="en-US" dirty="0" smtClean="0"/>
                <a:t>EMG</a:t>
              </a:r>
              <a:endParaRPr lang="en-US" dirty="0"/>
            </a:p>
          </p:txBody>
        </p:sp>
        <p:sp>
          <p:nvSpPr>
            <p:cNvPr id="15" name="TextBox 14"/>
            <p:cNvSpPr txBox="1"/>
            <p:nvPr/>
          </p:nvSpPr>
          <p:spPr>
            <a:xfrm>
              <a:off x="3048000" y="4992469"/>
              <a:ext cx="1435008" cy="646331"/>
            </a:xfrm>
            <a:prstGeom prst="rect">
              <a:avLst/>
            </a:prstGeom>
            <a:noFill/>
          </p:spPr>
          <p:txBody>
            <a:bodyPr wrap="none" rtlCol="0">
              <a:spAutoFit/>
            </a:bodyPr>
            <a:lstStyle/>
            <a:p>
              <a:r>
                <a:rPr lang="en-US" dirty="0" smtClean="0"/>
                <a:t>Smartphones</a:t>
              </a:r>
            </a:p>
            <a:p>
              <a:r>
                <a:rPr lang="en-US" dirty="0" smtClean="0"/>
                <a:t>Or PDA</a:t>
              </a:r>
              <a:endParaRPr lang="en-US" dirty="0"/>
            </a:p>
          </p:txBody>
        </p:sp>
        <p:sp>
          <p:nvSpPr>
            <p:cNvPr id="20" name="Rectangle 19"/>
            <p:cNvSpPr/>
            <p:nvPr/>
          </p:nvSpPr>
          <p:spPr>
            <a:xfrm>
              <a:off x="6420325" y="3777734"/>
              <a:ext cx="1371600" cy="2546866"/>
            </a:xfrm>
            <a:prstGeom prst="rec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1" name="TextBox 20"/>
            <p:cNvSpPr txBox="1"/>
            <p:nvPr/>
          </p:nvSpPr>
          <p:spPr>
            <a:xfrm>
              <a:off x="6378248" y="4763869"/>
              <a:ext cx="1456055" cy="575546"/>
            </a:xfrm>
            <a:prstGeom prst="rect">
              <a:avLst/>
            </a:prstGeom>
            <a:noFill/>
          </p:spPr>
          <p:txBody>
            <a:bodyPr wrap="none" rtlCol="0">
              <a:spAutoFit/>
            </a:bodyPr>
            <a:lstStyle/>
            <a:p>
              <a:pPr algn="ctr"/>
              <a:r>
                <a:rPr lang="en-US" sz="1000" b="1" dirty="0" smtClean="0"/>
                <a:t>Healthcare </a:t>
              </a:r>
            </a:p>
            <a:p>
              <a:pPr algn="ctr"/>
              <a:r>
                <a:rPr lang="en-US" sz="1000" b="1" dirty="0" smtClean="0"/>
                <a:t>Network</a:t>
              </a:r>
              <a:endParaRPr lang="en-US" sz="1000" b="1" dirty="0"/>
            </a:p>
          </p:txBody>
        </p:sp>
        <p:cxnSp>
          <p:nvCxnSpPr>
            <p:cNvPr id="23" name="Straight Arrow Connector 22"/>
            <p:cNvCxnSpPr/>
            <p:nvPr/>
          </p:nvCxnSpPr>
          <p:spPr>
            <a:xfrm>
              <a:off x="5562600" y="4038600"/>
              <a:ext cx="82296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562600" y="4876800"/>
              <a:ext cx="82296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620490" y="3796099"/>
              <a:ext cx="1005816" cy="487000"/>
            </a:xfrm>
            <a:prstGeom prst="rect">
              <a:avLst/>
            </a:prstGeom>
            <a:noFill/>
          </p:spPr>
          <p:txBody>
            <a:bodyPr wrap="none" rtlCol="0">
              <a:spAutoFit/>
            </a:bodyPr>
            <a:lstStyle/>
            <a:p>
              <a:r>
                <a:rPr lang="en-US" sz="800" b="1" dirty="0" smtClean="0"/>
                <a:t>Cellular </a:t>
              </a:r>
            </a:p>
            <a:p>
              <a:r>
                <a:rPr lang="en-US" sz="800" b="1" dirty="0" smtClean="0"/>
                <a:t>Network</a:t>
              </a:r>
              <a:endParaRPr lang="en-US" sz="800" b="1" dirty="0"/>
            </a:p>
          </p:txBody>
        </p:sp>
        <p:sp>
          <p:nvSpPr>
            <p:cNvPr id="28" name="Rectangle 27"/>
            <p:cNvSpPr/>
            <p:nvPr/>
          </p:nvSpPr>
          <p:spPr>
            <a:xfrm>
              <a:off x="4648200" y="4675905"/>
              <a:ext cx="914400" cy="722627"/>
            </a:xfrm>
            <a:prstGeom prst="rec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b="1" dirty="0">
                  <a:solidFill>
                    <a:schemeClr val="tx1"/>
                  </a:solidFill>
                </a:rPr>
                <a:t>WLAN</a:t>
              </a:r>
            </a:p>
          </p:txBody>
        </p:sp>
        <p:cxnSp>
          <p:nvCxnSpPr>
            <p:cNvPr id="30" name="Straight Arrow Connector 29"/>
            <p:cNvCxnSpPr/>
            <p:nvPr/>
          </p:nvCxnSpPr>
          <p:spPr>
            <a:xfrm>
              <a:off x="3810000" y="4267200"/>
              <a:ext cx="838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024" name="Straight Arrow Connector 1023"/>
            <p:cNvCxnSpPr/>
            <p:nvPr/>
          </p:nvCxnSpPr>
          <p:spPr>
            <a:xfrm>
              <a:off x="3810000" y="4800600"/>
              <a:ext cx="838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4648200" y="5601973"/>
              <a:ext cx="914400" cy="722627"/>
            </a:xfrm>
            <a:prstGeom prst="rec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solidFill>
                    <a:schemeClr val="tx1"/>
                  </a:solidFill>
                </a:rPr>
                <a:t>Other</a:t>
              </a:r>
              <a:endParaRPr lang="en-US" sz="900" b="1" dirty="0">
                <a:solidFill>
                  <a:schemeClr val="tx1"/>
                </a:solidFill>
              </a:endParaRPr>
            </a:p>
          </p:txBody>
        </p:sp>
        <p:cxnSp>
          <p:nvCxnSpPr>
            <p:cNvPr id="40" name="Straight Arrow Connector 39"/>
            <p:cNvCxnSpPr/>
            <p:nvPr/>
          </p:nvCxnSpPr>
          <p:spPr>
            <a:xfrm>
              <a:off x="5562600" y="5867400"/>
              <a:ext cx="82296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pic>
        <p:nvPicPr>
          <p:cNvPr id="2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038" y="3533775"/>
            <a:ext cx="3509962"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Date Placeholder 3"/>
          <p:cNvSpPr>
            <a:spLocks noGrp="1"/>
          </p:cNvSpPr>
          <p:nvPr>
            <p:ph type="dt" sz="half" idx="10"/>
          </p:nvPr>
        </p:nvSpPr>
        <p:spPr>
          <a:xfrm>
            <a:off x="685800" y="377825"/>
            <a:ext cx="1600200" cy="215900"/>
          </a:xfrm>
        </p:spPr>
        <p:txBody>
          <a:bodyPr/>
          <a:lstStyle/>
          <a:p>
            <a:r>
              <a:rPr lang="en-US" altLang="zh-CN" dirty="0" smtClean="0"/>
              <a:t>July 2013</a:t>
            </a:r>
            <a:endParaRPr lang="en-US" dirty="0"/>
          </a:p>
        </p:txBody>
      </p:sp>
    </p:spTree>
    <p:extLst>
      <p:ext uri="{BB962C8B-B14F-4D97-AF65-F5344CB8AC3E}">
        <p14:creationId xmlns:p14="http://schemas.microsoft.com/office/powerpoint/2010/main" val="187758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20000" cy="838200"/>
          </a:xfrm>
        </p:spPr>
        <p:txBody>
          <a:bodyPr/>
          <a:lstStyle/>
          <a:p>
            <a:pPr lvl="1"/>
            <a:r>
              <a:rPr lang="en-US" dirty="0"/>
              <a:t>Collaborating sensor nodes</a:t>
            </a:r>
          </a:p>
        </p:txBody>
      </p:sp>
      <p:sp>
        <p:nvSpPr>
          <p:cNvPr id="3" name="Content Placeholder 2"/>
          <p:cNvSpPr>
            <a:spLocks noGrp="1"/>
          </p:cNvSpPr>
          <p:nvPr>
            <p:ph idx="4294967295"/>
          </p:nvPr>
        </p:nvSpPr>
        <p:spPr>
          <a:xfrm>
            <a:off x="381000" y="1523999"/>
            <a:ext cx="8229600" cy="2336233"/>
          </a:xfrm>
        </p:spPr>
        <p:txBody>
          <a:bodyPr/>
          <a:lstStyle/>
          <a:p>
            <a:pPr lvl="2"/>
            <a:r>
              <a:rPr lang="en-US" sz="2800" dirty="0" smtClean="0">
                <a:latin typeface="+mj-lt"/>
              </a:rPr>
              <a:t>Multi-hop networks</a:t>
            </a:r>
          </a:p>
          <a:p>
            <a:pPr lvl="3"/>
            <a:r>
              <a:rPr lang="en-US" sz="2400" dirty="0" smtClean="0">
                <a:latin typeface="+mj-lt"/>
              </a:rPr>
              <a:t>Receive data and forward to neighboring nodes</a:t>
            </a:r>
            <a:endParaRPr lang="en-US" sz="2400" dirty="0">
              <a:latin typeface="+mj-lt"/>
            </a:endParaRPr>
          </a:p>
          <a:p>
            <a:pPr lvl="2"/>
            <a:r>
              <a:rPr lang="en-US" sz="2800" dirty="0">
                <a:latin typeface="+mj-lt"/>
              </a:rPr>
              <a:t>Information exchange among neighboring sensor nodes</a:t>
            </a:r>
          </a:p>
          <a:p>
            <a:endParaRPr lang="en-US" dirty="0">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60233"/>
            <a:ext cx="4114799" cy="223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www.purelink.ca/en/images/sensor_network_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85613"/>
            <a:ext cx="4018209" cy="310545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p:cNvSpPr>
            <a:spLocks noGrp="1"/>
          </p:cNvSpPr>
          <p:nvPr>
            <p:ph type="dt" sz="half" idx="10"/>
          </p:nvPr>
        </p:nvSpPr>
        <p:spPr>
          <a:xfrm>
            <a:off x="685800" y="377825"/>
            <a:ext cx="1600200" cy="215900"/>
          </a:xfrm>
        </p:spPr>
        <p:txBody>
          <a:bodyPr/>
          <a:lstStyle/>
          <a:p>
            <a:r>
              <a:rPr lang="en-US" altLang="zh-CN" dirty="0" smtClean="0"/>
              <a:t>July 2013</a:t>
            </a:r>
            <a:endParaRPr lang="en-US" dirty="0"/>
          </a:p>
        </p:txBody>
      </p:sp>
    </p:spTree>
    <p:extLst>
      <p:ext uri="{BB962C8B-B14F-4D97-AF65-F5344CB8AC3E}">
        <p14:creationId xmlns:p14="http://schemas.microsoft.com/office/powerpoint/2010/main" val="6435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838200"/>
          </a:xfrm>
        </p:spPr>
        <p:txBody>
          <a:bodyPr/>
          <a:lstStyle/>
          <a:p>
            <a:r>
              <a:rPr lang="en-US" dirty="0" smtClean="0"/>
              <a:t>Receive Power of ICs</a:t>
            </a:r>
            <a:endParaRPr lang="en-US" dirty="0"/>
          </a:p>
        </p:txBody>
      </p:sp>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21612563"/>
              </p:ext>
            </p:extLst>
          </p:nvPr>
        </p:nvGraphicFramePr>
        <p:xfrm>
          <a:off x="1143000" y="1762760"/>
          <a:ext cx="6781800" cy="2123440"/>
        </p:xfrm>
        <a:graphic>
          <a:graphicData uri="http://schemas.openxmlformats.org/drawingml/2006/table">
            <a:tbl>
              <a:tblPr firstRow="1" bandRow="1">
                <a:tableStyleId>{5C22544A-7EE6-4342-B048-85BDC9FD1C3A}</a:tableStyleId>
              </a:tblPr>
              <a:tblGrid>
                <a:gridCol w="1695450"/>
                <a:gridCol w="1695450"/>
                <a:gridCol w="1695450"/>
                <a:gridCol w="1695450"/>
              </a:tblGrid>
              <a:tr h="370840">
                <a:tc>
                  <a:txBody>
                    <a:bodyPr/>
                    <a:lstStyle/>
                    <a:p>
                      <a:pPr algn="ctr"/>
                      <a:endParaRPr lang="en-US" dirty="0"/>
                    </a:p>
                  </a:txBody>
                  <a:tcPr/>
                </a:tc>
                <a:tc>
                  <a:txBody>
                    <a:bodyPr/>
                    <a:lstStyle/>
                    <a:p>
                      <a:pPr algn="ctr"/>
                      <a:r>
                        <a:rPr lang="en-US" dirty="0" smtClean="0"/>
                        <a:t>RFM </a:t>
                      </a:r>
                    </a:p>
                    <a:p>
                      <a:pPr algn="ctr"/>
                      <a:r>
                        <a:rPr lang="en-US" dirty="0" smtClean="0"/>
                        <a:t>TR1000</a:t>
                      </a:r>
                      <a:endParaRPr lang="en-US" dirty="0"/>
                    </a:p>
                  </a:txBody>
                  <a:tcPr/>
                </a:tc>
                <a:tc>
                  <a:txBody>
                    <a:bodyPr/>
                    <a:lstStyle/>
                    <a:p>
                      <a:pPr algn="ctr"/>
                      <a:r>
                        <a:rPr lang="en-US" dirty="0" err="1" smtClean="0"/>
                        <a:t>Chipcon</a:t>
                      </a:r>
                      <a:endParaRPr lang="en-US" dirty="0" smtClean="0"/>
                    </a:p>
                    <a:p>
                      <a:pPr algn="ctr"/>
                      <a:r>
                        <a:rPr lang="en-US" dirty="0" smtClean="0"/>
                        <a:t>CC1000</a:t>
                      </a:r>
                      <a:endParaRPr lang="en-US" dirty="0"/>
                    </a:p>
                  </a:txBody>
                  <a:tcPr/>
                </a:tc>
                <a:tc>
                  <a:txBody>
                    <a:bodyPr/>
                    <a:lstStyle/>
                    <a:p>
                      <a:pPr algn="ctr"/>
                      <a:r>
                        <a:rPr lang="en-US" dirty="0" err="1" smtClean="0"/>
                        <a:t>Chipcon</a:t>
                      </a:r>
                      <a:r>
                        <a:rPr lang="en-US" dirty="0" smtClean="0"/>
                        <a:t> </a:t>
                      </a:r>
                    </a:p>
                    <a:p>
                      <a:pPr algn="ctr"/>
                      <a:r>
                        <a:rPr lang="en-US" dirty="0" smtClean="0"/>
                        <a:t>CC2420</a:t>
                      </a:r>
                      <a:endParaRPr lang="en-US" dirty="0"/>
                    </a:p>
                  </a:txBody>
                  <a:tcPr/>
                </a:tc>
              </a:tr>
              <a:tr h="370840">
                <a:tc>
                  <a:txBody>
                    <a:bodyPr/>
                    <a:lstStyle/>
                    <a:p>
                      <a:pPr algn="ctr"/>
                      <a:r>
                        <a:rPr lang="en-US" sz="1400" dirty="0" smtClean="0"/>
                        <a:t>Modulation </a:t>
                      </a:r>
                      <a:endParaRPr lang="en-US" sz="1400" dirty="0"/>
                    </a:p>
                  </a:txBody>
                  <a:tcPr anchor="ctr"/>
                </a:tc>
                <a:tc>
                  <a:txBody>
                    <a:bodyPr/>
                    <a:lstStyle/>
                    <a:p>
                      <a:pPr algn="ctr"/>
                      <a:r>
                        <a:rPr lang="en-US" sz="1400" dirty="0" smtClean="0"/>
                        <a:t>OOK/ASK</a:t>
                      </a:r>
                      <a:endParaRPr lang="en-US" sz="1400" dirty="0"/>
                    </a:p>
                  </a:txBody>
                  <a:tcPr anchor="ctr"/>
                </a:tc>
                <a:tc>
                  <a:txBody>
                    <a:bodyPr/>
                    <a:lstStyle/>
                    <a:p>
                      <a:pPr algn="ctr"/>
                      <a:r>
                        <a:rPr lang="en-US" sz="1400" dirty="0" smtClean="0"/>
                        <a:t>FSK</a:t>
                      </a:r>
                      <a:endParaRPr lang="en-US" sz="1400" dirty="0"/>
                    </a:p>
                  </a:txBody>
                  <a:tcPr anchor="ctr"/>
                </a:tc>
                <a:tc>
                  <a:txBody>
                    <a:bodyPr/>
                    <a:lstStyle/>
                    <a:p>
                      <a:pPr algn="ctr"/>
                      <a:r>
                        <a:rPr lang="en-US" sz="1400" dirty="0" smtClean="0"/>
                        <a:t>DSSS-OQPSK</a:t>
                      </a:r>
                      <a:endParaRPr lang="en-US" sz="1400" dirty="0"/>
                    </a:p>
                  </a:txBody>
                  <a:tcPr anchor="ctr"/>
                </a:tc>
              </a:tr>
              <a:tr h="370840">
                <a:tc>
                  <a:txBody>
                    <a:bodyPr/>
                    <a:lstStyle/>
                    <a:p>
                      <a:pPr algn="ctr"/>
                      <a:r>
                        <a:rPr lang="en-US" sz="1400" dirty="0" smtClean="0"/>
                        <a:t>Data Rate (Kbps) </a:t>
                      </a:r>
                      <a:endParaRPr lang="en-US" sz="1400" dirty="0"/>
                    </a:p>
                  </a:txBody>
                  <a:tcPr anchor="ctr"/>
                </a:tc>
                <a:tc>
                  <a:txBody>
                    <a:bodyPr/>
                    <a:lstStyle/>
                    <a:p>
                      <a:pPr algn="ctr"/>
                      <a:r>
                        <a:rPr lang="en-US" sz="1400" dirty="0" smtClean="0"/>
                        <a:t>115.2 </a:t>
                      </a:r>
                      <a:endParaRPr lang="en-US" sz="1400" dirty="0"/>
                    </a:p>
                  </a:txBody>
                  <a:tcPr anchor="ctr"/>
                </a:tc>
                <a:tc>
                  <a:txBody>
                    <a:bodyPr/>
                    <a:lstStyle/>
                    <a:p>
                      <a:pPr algn="ctr"/>
                      <a:r>
                        <a:rPr lang="en-US" sz="1400" dirty="0" smtClean="0"/>
                        <a:t>76.8</a:t>
                      </a:r>
                      <a:endParaRPr lang="en-US" sz="1400" dirty="0"/>
                    </a:p>
                  </a:txBody>
                  <a:tcPr anchor="ctr"/>
                </a:tc>
                <a:tc>
                  <a:txBody>
                    <a:bodyPr/>
                    <a:lstStyle/>
                    <a:p>
                      <a:pPr algn="ctr"/>
                      <a:r>
                        <a:rPr lang="en-US" sz="1400" dirty="0" smtClean="0"/>
                        <a:t>250</a:t>
                      </a:r>
                      <a:endParaRPr lang="en-US" sz="1400" dirty="0"/>
                    </a:p>
                  </a:txBody>
                  <a:tcPr anchor="ctr"/>
                </a:tc>
              </a:tr>
              <a:tr h="370840">
                <a:tc>
                  <a:txBody>
                    <a:bodyPr/>
                    <a:lstStyle/>
                    <a:p>
                      <a:pPr algn="ctr"/>
                      <a:r>
                        <a:rPr lang="en-US" sz="1400" dirty="0" smtClean="0"/>
                        <a:t>Rx. Power (mA) </a:t>
                      </a:r>
                      <a:endParaRPr lang="en-US" sz="1400" dirty="0"/>
                    </a:p>
                  </a:txBody>
                  <a:tcPr anchor="ctr"/>
                </a:tc>
                <a:tc>
                  <a:txBody>
                    <a:bodyPr/>
                    <a:lstStyle/>
                    <a:p>
                      <a:pPr algn="ctr"/>
                      <a:r>
                        <a:rPr lang="en-US" sz="1400" dirty="0" smtClean="0"/>
                        <a:t>3.8</a:t>
                      </a:r>
                      <a:endParaRPr lang="en-US" sz="1400" dirty="0"/>
                    </a:p>
                  </a:txBody>
                  <a:tcPr anchor="ctr"/>
                </a:tc>
                <a:tc>
                  <a:txBody>
                    <a:bodyPr/>
                    <a:lstStyle/>
                    <a:p>
                      <a:pPr algn="ctr"/>
                      <a:r>
                        <a:rPr lang="en-US" sz="1400" dirty="0" smtClean="0"/>
                        <a:t>9.6</a:t>
                      </a:r>
                      <a:endParaRPr lang="en-US" sz="1400" dirty="0"/>
                    </a:p>
                  </a:txBody>
                  <a:tcPr anchor="ctr"/>
                </a:tc>
                <a:tc>
                  <a:txBody>
                    <a:bodyPr/>
                    <a:lstStyle/>
                    <a:p>
                      <a:pPr algn="ctr"/>
                      <a:r>
                        <a:rPr lang="en-US" sz="1400" dirty="0" smtClean="0"/>
                        <a:t>19.7</a:t>
                      </a:r>
                      <a:endParaRPr lang="en-US" sz="1400" dirty="0"/>
                    </a:p>
                  </a:txBody>
                  <a:tcPr anchor="ctr"/>
                </a:tc>
              </a:tr>
              <a:tr h="370840">
                <a:tc>
                  <a:txBody>
                    <a:bodyPr/>
                    <a:lstStyle/>
                    <a:p>
                      <a:pPr algn="ctr"/>
                      <a:r>
                        <a:rPr lang="en-US" sz="1400" dirty="0" smtClean="0"/>
                        <a:t>Turn-on</a:t>
                      </a:r>
                      <a:r>
                        <a:rPr lang="en-US" sz="1400" baseline="0" dirty="0" smtClean="0"/>
                        <a:t> time (</a:t>
                      </a:r>
                      <a:r>
                        <a:rPr lang="en-US" sz="1400" baseline="0" dirty="0" err="1" smtClean="0"/>
                        <a:t>ms</a:t>
                      </a:r>
                      <a:r>
                        <a:rPr lang="en-US" sz="1400" baseline="0" dirty="0" smtClean="0"/>
                        <a:t>)</a:t>
                      </a:r>
                      <a:endParaRPr lang="en-US" sz="1400" dirty="0"/>
                    </a:p>
                  </a:txBody>
                  <a:tcPr anchor="ctr"/>
                </a:tc>
                <a:tc>
                  <a:txBody>
                    <a:bodyPr/>
                    <a:lstStyle/>
                    <a:p>
                      <a:pPr algn="ctr"/>
                      <a:r>
                        <a:rPr lang="en-US" sz="1400" dirty="0" smtClean="0"/>
                        <a:t>0.02</a:t>
                      </a:r>
                      <a:endParaRPr lang="en-US" sz="1400" dirty="0"/>
                    </a:p>
                  </a:txBody>
                  <a:tcPr anchor="ctr"/>
                </a:tc>
                <a:tc>
                  <a:txBody>
                    <a:bodyPr/>
                    <a:lstStyle/>
                    <a:p>
                      <a:pPr algn="ctr"/>
                      <a:r>
                        <a:rPr lang="en-US" sz="1400" dirty="0" smtClean="0"/>
                        <a:t>2</a:t>
                      </a:r>
                      <a:endParaRPr lang="en-US" sz="1400" dirty="0"/>
                    </a:p>
                  </a:txBody>
                  <a:tcPr anchor="ctr"/>
                </a:tc>
                <a:tc>
                  <a:txBody>
                    <a:bodyPr/>
                    <a:lstStyle/>
                    <a:p>
                      <a:pPr algn="ctr"/>
                      <a:r>
                        <a:rPr lang="en-US" sz="1400" dirty="0" smtClean="0"/>
                        <a:t>0.58</a:t>
                      </a:r>
                      <a:endParaRPr lang="en-US" sz="1400" dirty="0"/>
                    </a:p>
                  </a:txBody>
                  <a:tcPr anchor="ctr"/>
                </a:tc>
              </a:tr>
            </a:tbl>
          </a:graphicData>
        </a:graphic>
      </p:graphicFrame>
      <p:sp>
        <p:nvSpPr>
          <p:cNvPr id="7" name="Content Placeholder 2"/>
          <p:cNvSpPr>
            <a:spLocks noGrp="1"/>
          </p:cNvSpPr>
          <p:nvPr>
            <p:ph idx="4294967295"/>
          </p:nvPr>
        </p:nvSpPr>
        <p:spPr>
          <a:xfrm>
            <a:off x="609600" y="4038600"/>
            <a:ext cx="8229600" cy="2362200"/>
          </a:xfrm>
        </p:spPr>
        <p:txBody>
          <a:bodyPr/>
          <a:lstStyle/>
          <a:p>
            <a:r>
              <a:rPr lang="en-US" sz="2400" dirty="0" smtClean="0">
                <a:latin typeface="+mj-lt"/>
              </a:rPr>
              <a:t>Receive Powers for OOK/PPM are lesser than FSK and other systems</a:t>
            </a:r>
          </a:p>
          <a:p>
            <a:r>
              <a:rPr lang="en-US" sz="2400" dirty="0" smtClean="0">
                <a:latin typeface="+mj-lt"/>
              </a:rPr>
              <a:t>The turn on time for OOK is significantly lesser than FSK</a:t>
            </a:r>
          </a:p>
          <a:p>
            <a:pPr lvl="1"/>
            <a:r>
              <a:rPr lang="en-US" sz="2000" dirty="0" smtClean="0">
                <a:latin typeface="+mj-lt"/>
              </a:rPr>
              <a:t>Requirements on the frequency synthesizers are less stringent</a:t>
            </a:r>
          </a:p>
        </p:txBody>
      </p:sp>
    </p:spTree>
    <p:extLst>
      <p:ext uri="{BB962C8B-B14F-4D97-AF65-F5344CB8AC3E}">
        <p14:creationId xmlns:p14="http://schemas.microsoft.com/office/powerpoint/2010/main" val="199530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838200"/>
          </a:xfrm>
        </p:spPr>
        <p:txBody>
          <a:bodyPr/>
          <a:lstStyle/>
          <a:p>
            <a:r>
              <a:rPr lang="en-US" dirty="0" smtClean="0"/>
              <a:t>Summary</a:t>
            </a:r>
            <a:endParaRPr lang="en-US" dirty="0"/>
          </a:p>
        </p:txBody>
      </p:sp>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18</a:t>
            </a:fld>
            <a:endParaRPr lang="en-US"/>
          </a:p>
        </p:txBody>
      </p:sp>
      <p:sp>
        <p:nvSpPr>
          <p:cNvPr id="6" name="Content Placeholder 2"/>
          <p:cNvSpPr>
            <a:spLocks noGrp="1"/>
          </p:cNvSpPr>
          <p:nvPr>
            <p:ph idx="4294967295"/>
          </p:nvPr>
        </p:nvSpPr>
        <p:spPr>
          <a:xfrm>
            <a:off x="457200" y="1524000"/>
            <a:ext cx="8229600" cy="4724400"/>
          </a:xfrm>
        </p:spPr>
        <p:txBody>
          <a:bodyPr/>
          <a:lstStyle/>
          <a:p>
            <a:r>
              <a:rPr lang="en-US" sz="2800" dirty="0" smtClean="0"/>
              <a:t>Discussed significance of the Transmit Power/ Receive Power in view of</a:t>
            </a:r>
          </a:p>
          <a:p>
            <a:pPr lvl="1"/>
            <a:r>
              <a:rPr lang="en-US" sz="2000" dirty="0"/>
              <a:t>Short </a:t>
            </a:r>
            <a:r>
              <a:rPr lang="en-US" sz="2000" dirty="0" smtClean="0"/>
              <a:t>distances</a:t>
            </a:r>
            <a:endParaRPr lang="en-US" sz="2000" dirty="0" smtClean="0"/>
          </a:p>
          <a:p>
            <a:pPr lvl="1"/>
            <a:r>
              <a:rPr lang="en-US" sz="2000" dirty="0" smtClean="0"/>
              <a:t>Applications</a:t>
            </a:r>
            <a:endParaRPr lang="en-US" sz="2000" dirty="0" smtClean="0"/>
          </a:p>
          <a:p>
            <a:pPr lvl="1"/>
            <a:r>
              <a:rPr lang="en-US" sz="2000" dirty="0" smtClean="0"/>
              <a:t>Comparable </a:t>
            </a:r>
            <a:r>
              <a:rPr lang="en-US" sz="2000" dirty="0" err="1" smtClean="0"/>
              <a:t>Eb</a:t>
            </a:r>
            <a:r>
              <a:rPr lang="en-US" sz="2000" dirty="0" smtClean="0"/>
              <a:t>/No </a:t>
            </a:r>
            <a:r>
              <a:rPr lang="en-US" sz="2000" dirty="0" smtClean="0"/>
              <a:t>figures for different modulations</a:t>
            </a:r>
          </a:p>
          <a:p>
            <a:r>
              <a:rPr lang="en-US" sz="2800" dirty="0" smtClean="0"/>
              <a:t>We request the proposers to include the following in the proposal</a:t>
            </a:r>
            <a:endParaRPr lang="en-US" sz="2800" dirty="0" smtClean="0"/>
          </a:p>
          <a:p>
            <a:pPr lvl="1"/>
            <a:r>
              <a:rPr lang="en-US" sz="2000" dirty="0" smtClean="0"/>
              <a:t>Transmitter complexity</a:t>
            </a:r>
          </a:p>
          <a:p>
            <a:pPr lvl="1"/>
            <a:r>
              <a:rPr lang="en-US" sz="2000" dirty="0" smtClean="0"/>
              <a:t>Transmitter </a:t>
            </a:r>
            <a:r>
              <a:rPr lang="en-US" sz="2000" dirty="0" smtClean="0"/>
              <a:t>Power Efficiency </a:t>
            </a:r>
            <a:r>
              <a:rPr lang="en-US" sz="2000" dirty="0" smtClean="0"/>
              <a:t>as a function of EIRP</a:t>
            </a:r>
          </a:p>
          <a:p>
            <a:pPr lvl="1"/>
            <a:r>
              <a:rPr lang="en-US" sz="2000" dirty="0" smtClean="0"/>
              <a:t>Receiver Complexity</a:t>
            </a:r>
          </a:p>
          <a:p>
            <a:pPr lvl="1"/>
            <a:r>
              <a:rPr lang="en-US" sz="2000" dirty="0" smtClean="0"/>
              <a:t>Receiver Power consumption</a:t>
            </a:r>
          </a:p>
        </p:txBody>
      </p:sp>
    </p:spTree>
    <p:extLst>
      <p:ext uri="{BB962C8B-B14F-4D97-AF65-F5344CB8AC3E}">
        <p14:creationId xmlns:p14="http://schemas.microsoft.com/office/powerpoint/2010/main" val="2186821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838200"/>
          </a:xfrm>
        </p:spPr>
        <p:txBody>
          <a:bodyPr/>
          <a:lstStyle/>
          <a:p>
            <a:r>
              <a:rPr lang="en-US" dirty="0" smtClean="0"/>
              <a:t>References</a:t>
            </a:r>
            <a:endParaRPr lang="en-US" dirty="0"/>
          </a:p>
        </p:txBody>
      </p:sp>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19</a:t>
            </a:fld>
            <a:endParaRPr lang="en-US"/>
          </a:p>
        </p:txBody>
      </p:sp>
      <p:sp>
        <p:nvSpPr>
          <p:cNvPr id="6" name="Content Placeholder 2"/>
          <p:cNvSpPr>
            <a:spLocks noGrp="1"/>
          </p:cNvSpPr>
          <p:nvPr>
            <p:ph idx="1"/>
          </p:nvPr>
        </p:nvSpPr>
        <p:spPr>
          <a:xfrm>
            <a:off x="381000" y="1295400"/>
            <a:ext cx="8458200" cy="5334000"/>
          </a:xfrm>
        </p:spPr>
        <p:txBody>
          <a:bodyPr>
            <a:normAutofit lnSpcReduction="10000"/>
          </a:bodyPr>
          <a:lstStyle/>
          <a:p>
            <a:pPr algn="just">
              <a:buAutoNum type="arabicPeriod"/>
            </a:pPr>
            <a:r>
              <a:rPr lang="en-US" sz="1400" dirty="0" err="1" smtClean="0">
                <a:latin typeface="+mj-lt"/>
              </a:rPr>
              <a:t>Shuguang</a:t>
            </a:r>
            <a:r>
              <a:rPr lang="en-US" sz="1400" dirty="0" smtClean="0">
                <a:latin typeface="+mj-lt"/>
              </a:rPr>
              <a:t> </a:t>
            </a:r>
            <a:r>
              <a:rPr lang="en-US" sz="1400" dirty="0">
                <a:latin typeface="+mj-lt"/>
              </a:rPr>
              <a:t>Cui; Goldsmith, A.J.; </a:t>
            </a:r>
            <a:r>
              <a:rPr lang="en-US" sz="1400" dirty="0" err="1">
                <a:latin typeface="+mj-lt"/>
              </a:rPr>
              <a:t>Bahai</a:t>
            </a:r>
            <a:r>
              <a:rPr lang="en-US" sz="1400" dirty="0">
                <a:latin typeface="+mj-lt"/>
              </a:rPr>
              <a:t>, A., "Energy-constrained modulation optimization," Wireless Communications, IEEE Transactions on , vol.4, no.5, pp.2349,2360, Sept. </a:t>
            </a:r>
            <a:r>
              <a:rPr lang="en-US" sz="1400" dirty="0" smtClean="0">
                <a:latin typeface="+mj-lt"/>
              </a:rPr>
              <a:t>2005</a:t>
            </a:r>
          </a:p>
          <a:p>
            <a:pPr algn="just">
              <a:buAutoNum type="arabicPeriod"/>
            </a:pPr>
            <a:r>
              <a:rPr lang="en-US" sz="1400" dirty="0">
                <a:latin typeface="+mj-lt"/>
              </a:rPr>
              <a:t>Rosas, F.; </a:t>
            </a:r>
            <a:r>
              <a:rPr lang="en-US" sz="1400" dirty="0" err="1">
                <a:latin typeface="+mj-lt"/>
              </a:rPr>
              <a:t>Oberli</a:t>
            </a:r>
            <a:r>
              <a:rPr lang="en-US" sz="1400" dirty="0">
                <a:latin typeface="+mj-lt"/>
              </a:rPr>
              <a:t>, C., "Modulation and SNR Optimization for Achieving Energy-Efficient Communications over Short-Range Fading Channels," Wireless Communications, IEEE Transactions on , vol.11, no.12, pp.4286,4295, December </a:t>
            </a:r>
            <a:r>
              <a:rPr lang="en-US" sz="1400" dirty="0" smtClean="0">
                <a:latin typeface="+mj-lt"/>
              </a:rPr>
              <a:t>2012</a:t>
            </a:r>
          </a:p>
          <a:p>
            <a:pPr algn="just">
              <a:buAutoNum type="arabicPeriod"/>
            </a:pPr>
            <a:r>
              <a:rPr lang="en-US" sz="1400" dirty="0" smtClean="0">
                <a:latin typeface="+mj-lt"/>
              </a:rPr>
              <a:t>J.P. Nair, K. </a:t>
            </a:r>
            <a:r>
              <a:rPr lang="en-US" sz="1400" dirty="0" err="1" smtClean="0">
                <a:latin typeface="+mj-lt"/>
              </a:rPr>
              <a:t>Bynam</a:t>
            </a:r>
            <a:r>
              <a:rPr lang="en-US" sz="1400" dirty="0" smtClean="0">
                <a:latin typeface="+mj-lt"/>
              </a:rPr>
              <a:t>, Youngsoo Kim, “Channel Models for IEEE </a:t>
            </a:r>
            <a:r>
              <a:rPr lang="en-US" sz="1400" dirty="0">
                <a:latin typeface="+mj-lt"/>
              </a:rPr>
              <a:t>802.15.4q,” IEEE P802.15 Working Group for Wireless Personal Area Networks (WPANs), May </a:t>
            </a:r>
            <a:r>
              <a:rPr lang="en-US" sz="1400" dirty="0" smtClean="0">
                <a:latin typeface="+mj-lt"/>
              </a:rPr>
              <a:t>2013</a:t>
            </a:r>
          </a:p>
          <a:p>
            <a:pPr algn="just">
              <a:buAutoNum type="arabicPeriod"/>
            </a:pPr>
            <a:r>
              <a:rPr lang="en-US" sz="1400" dirty="0">
                <a:latin typeface="+mj-lt"/>
              </a:rPr>
              <a:t>S. </a:t>
            </a:r>
            <a:r>
              <a:rPr lang="en-US" sz="1400" dirty="0" err="1">
                <a:latin typeface="+mj-lt"/>
              </a:rPr>
              <a:t>Emami</a:t>
            </a:r>
            <a:r>
              <a:rPr lang="en-US" sz="1400" dirty="0">
                <a:latin typeface="+mj-lt"/>
              </a:rPr>
              <a:t>, “A limitation of coin cell batteries,” ,” IEEE P802.15 Working Group for Wireless Personal Area Networks (WPANs), </a:t>
            </a:r>
            <a:r>
              <a:rPr lang="en-US" sz="1400" dirty="0" smtClean="0">
                <a:latin typeface="+mj-lt"/>
              </a:rPr>
              <a:t>July 2012</a:t>
            </a:r>
          </a:p>
          <a:p>
            <a:pPr algn="just">
              <a:buAutoNum type="arabicPeriod"/>
            </a:pPr>
            <a:r>
              <a:rPr lang="en-US" sz="1400" dirty="0" smtClean="0">
                <a:latin typeface="+mj-lt"/>
              </a:rPr>
              <a:t>Wan A, </a:t>
            </a:r>
            <a:r>
              <a:rPr lang="en-US" sz="1400" dirty="0" err="1" smtClean="0">
                <a:latin typeface="+mj-lt"/>
              </a:rPr>
              <a:t>Sodini</a:t>
            </a:r>
            <a:r>
              <a:rPr lang="en-US" sz="1400" dirty="0" smtClean="0">
                <a:latin typeface="+mj-lt"/>
              </a:rPr>
              <a:t> C, </a:t>
            </a:r>
            <a:r>
              <a:rPr lang="en-US" sz="1400" dirty="0" err="1">
                <a:latin typeface="+mj-lt"/>
              </a:rPr>
              <a:t>Chandrakasan</a:t>
            </a:r>
            <a:r>
              <a:rPr lang="en-US" sz="1400" dirty="0">
                <a:latin typeface="+mj-lt"/>
              </a:rPr>
              <a:t>, “Energy efficient modulation and MAC for asymmetric RF </a:t>
            </a:r>
            <a:r>
              <a:rPr lang="en-US" sz="1400" dirty="0" err="1">
                <a:latin typeface="+mj-lt"/>
              </a:rPr>
              <a:t>microsensor</a:t>
            </a:r>
            <a:r>
              <a:rPr lang="en-US" sz="1400" dirty="0">
                <a:latin typeface="+mj-lt"/>
              </a:rPr>
              <a:t> systems,” Proceeding ISLPED '01 Proceedings of the 2001 international symposium on Low power electronics and </a:t>
            </a:r>
            <a:r>
              <a:rPr lang="en-US" sz="1400" dirty="0" smtClean="0">
                <a:latin typeface="+mj-lt"/>
              </a:rPr>
              <a:t>design, pp. 106-111, 2001</a:t>
            </a:r>
          </a:p>
          <a:p>
            <a:pPr algn="just">
              <a:buAutoNum type="arabicPeriod"/>
            </a:pPr>
            <a:r>
              <a:rPr lang="en-US" sz="1400" dirty="0" smtClean="0">
                <a:latin typeface="+mj-lt"/>
              </a:rPr>
              <a:t>T. Wang, W. </a:t>
            </a:r>
            <a:r>
              <a:rPr lang="en-US" sz="1400" dirty="0" err="1" smtClean="0">
                <a:latin typeface="+mj-lt"/>
              </a:rPr>
              <a:t>Heinzelman</a:t>
            </a:r>
            <a:r>
              <a:rPr lang="en-US" sz="1400" dirty="0" smtClean="0">
                <a:latin typeface="+mj-lt"/>
              </a:rPr>
              <a:t>, A. </a:t>
            </a:r>
            <a:r>
              <a:rPr lang="en-US" sz="1400" dirty="0" err="1" smtClean="0">
                <a:latin typeface="+mj-lt"/>
              </a:rPr>
              <a:t>Seyedi</a:t>
            </a:r>
            <a:r>
              <a:rPr lang="en-US" sz="1400" dirty="0" smtClean="0">
                <a:latin typeface="+mj-lt"/>
              </a:rPr>
              <a:t>, “Link energy minimization for wireless networks,” Elsevier </a:t>
            </a:r>
            <a:r>
              <a:rPr lang="en-US" sz="1400" dirty="0" err="1" smtClean="0">
                <a:latin typeface="+mj-lt"/>
              </a:rPr>
              <a:t>Adhoc</a:t>
            </a:r>
            <a:r>
              <a:rPr lang="en-US" sz="1400" dirty="0" smtClean="0">
                <a:latin typeface="+mj-lt"/>
              </a:rPr>
              <a:t> Networks Journal, pp. 569-585, vol. 10, Oct. 2012</a:t>
            </a:r>
          </a:p>
          <a:p>
            <a:pPr algn="just">
              <a:buAutoNum type="arabicPeriod"/>
            </a:pPr>
            <a:r>
              <a:rPr lang="en-US" sz="1400" dirty="0" err="1">
                <a:latin typeface="+mj-lt"/>
              </a:rPr>
              <a:t>Chandrakasan</a:t>
            </a:r>
            <a:r>
              <a:rPr lang="en-US" sz="1400" dirty="0">
                <a:latin typeface="+mj-lt"/>
              </a:rPr>
              <a:t>, A.; </a:t>
            </a:r>
            <a:r>
              <a:rPr lang="en-US" sz="1400" dirty="0" err="1">
                <a:latin typeface="+mj-lt"/>
              </a:rPr>
              <a:t>Amirtharajah</a:t>
            </a:r>
            <a:r>
              <a:rPr lang="en-US" sz="1400" dirty="0">
                <a:latin typeface="+mj-lt"/>
              </a:rPr>
              <a:t>, R.; </a:t>
            </a:r>
            <a:r>
              <a:rPr lang="en-US" sz="1400" dirty="0" err="1">
                <a:latin typeface="+mj-lt"/>
              </a:rPr>
              <a:t>SeongHwan</a:t>
            </a:r>
            <a:r>
              <a:rPr lang="en-US" sz="1400" dirty="0">
                <a:latin typeface="+mj-lt"/>
              </a:rPr>
              <a:t> Cho; Goodman, J.; </a:t>
            </a:r>
            <a:r>
              <a:rPr lang="en-US" sz="1400" dirty="0" err="1">
                <a:latin typeface="+mj-lt"/>
              </a:rPr>
              <a:t>Konduri</a:t>
            </a:r>
            <a:r>
              <a:rPr lang="en-US" sz="1400" dirty="0">
                <a:latin typeface="+mj-lt"/>
              </a:rPr>
              <a:t>, G.; </a:t>
            </a:r>
            <a:r>
              <a:rPr lang="en-US" sz="1400" dirty="0" err="1">
                <a:latin typeface="+mj-lt"/>
              </a:rPr>
              <a:t>Kulik</a:t>
            </a:r>
            <a:r>
              <a:rPr lang="en-US" sz="1400" dirty="0">
                <a:latin typeface="+mj-lt"/>
              </a:rPr>
              <a:t>, J.; </a:t>
            </a:r>
            <a:r>
              <a:rPr lang="en-US" sz="1400" dirty="0" err="1">
                <a:latin typeface="+mj-lt"/>
              </a:rPr>
              <a:t>Rabiner</a:t>
            </a:r>
            <a:r>
              <a:rPr lang="en-US" sz="1400" dirty="0">
                <a:latin typeface="+mj-lt"/>
              </a:rPr>
              <a:t>, W.; Wang, A., "Design considerations for distributed </a:t>
            </a:r>
            <a:r>
              <a:rPr lang="en-US" sz="1400" dirty="0" err="1">
                <a:latin typeface="+mj-lt"/>
              </a:rPr>
              <a:t>microsensor</a:t>
            </a:r>
            <a:r>
              <a:rPr lang="en-US" sz="1400" dirty="0">
                <a:latin typeface="+mj-lt"/>
              </a:rPr>
              <a:t> systems," Custom Integrated Circuits, </a:t>
            </a:r>
            <a:r>
              <a:rPr lang="en-US" sz="1400" dirty="0" smtClean="0">
                <a:latin typeface="+mj-lt"/>
              </a:rPr>
              <a:t>Proceedings </a:t>
            </a:r>
            <a:r>
              <a:rPr lang="en-US" sz="1400" dirty="0">
                <a:latin typeface="+mj-lt"/>
              </a:rPr>
              <a:t>of the IEEE </a:t>
            </a:r>
            <a:r>
              <a:rPr lang="en-US" sz="1400" dirty="0" smtClean="0">
                <a:latin typeface="+mj-lt"/>
              </a:rPr>
              <a:t>, </a:t>
            </a:r>
            <a:r>
              <a:rPr lang="en-US" sz="1400" dirty="0">
                <a:latin typeface="+mj-lt"/>
              </a:rPr>
              <a:t>vol., no., pp.279,286, </a:t>
            </a:r>
            <a:r>
              <a:rPr lang="en-US" sz="1400" dirty="0" smtClean="0">
                <a:latin typeface="+mj-lt"/>
              </a:rPr>
              <a:t>1999</a:t>
            </a:r>
          </a:p>
          <a:p>
            <a:pPr algn="just">
              <a:buAutoNum type="arabicPeriod"/>
            </a:pPr>
            <a:r>
              <a:rPr lang="en-US" sz="1400" dirty="0" err="1">
                <a:latin typeface="+mj-lt"/>
              </a:rPr>
              <a:t>Chunhui</a:t>
            </a:r>
            <a:r>
              <a:rPr lang="en-US" sz="1400" dirty="0">
                <a:latin typeface="+mj-lt"/>
              </a:rPr>
              <a:t> (Allan) Zhu , Betty Zhao, </a:t>
            </a:r>
            <a:r>
              <a:rPr lang="en-US" sz="1400" dirty="0" err="1">
                <a:latin typeface="+mj-lt"/>
              </a:rPr>
              <a:t>Hou</a:t>
            </a:r>
            <a:r>
              <a:rPr lang="en-US" sz="1400" dirty="0">
                <a:latin typeface="+mj-lt"/>
              </a:rPr>
              <a:t>-Cheng Tang  “Applications of ULP Wireless Sensors” IEEE P802.15 Working Group for Wireless Personal Area Networks (WPANs), May </a:t>
            </a:r>
            <a:r>
              <a:rPr lang="en-US" sz="1400" dirty="0" smtClean="0">
                <a:latin typeface="+mj-lt"/>
              </a:rPr>
              <a:t>2012</a:t>
            </a:r>
          </a:p>
          <a:p>
            <a:pPr algn="just">
              <a:buAutoNum type="arabicPeriod"/>
            </a:pPr>
            <a:r>
              <a:rPr lang="en-US" sz="1400" dirty="0" err="1">
                <a:latin typeface="+mj-lt"/>
              </a:rPr>
              <a:t>Polastre</a:t>
            </a:r>
            <a:r>
              <a:rPr lang="en-US" sz="1400" dirty="0">
                <a:latin typeface="+mj-lt"/>
              </a:rPr>
              <a:t>, J.; </a:t>
            </a:r>
            <a:r>
              <a:rPr lang="en-US" sz="1400" dirty="0" err="1">
                <a:latin typeface="+mj-lt"/>
              </a:rPr>
              <a:t>Szewczyk</a:t>
            </a:r>
            <a:r>
              <a:rPr lang="en-US" sz="1400" dirty="0">
                <a:latin typeface="+mj-lt"/>
              </a:rPr>
              <a:t>, R.; Culler, D., "</a:t>
            </a:r>
            <a:r>
              <a:rPr lang="en-US" sz="1400" dirty="0" err="1">
                <a:latin typeface="+mj-lt"/>
              </a:rPr>
              <a:t>Telos</a:t>
            </a:r>
            <a:r>
              <a:rPr lang="en-US" sz="1400" dirty="0">
                <a:latin typeface="+mj-lt"/>
              </a:rPr>
              <a:t>: enabling ultra-low power wireless research," Information Processing in Sensor Networks, 2005. IPSN 2005. Fourth International Symposium on , vol., no., pp.364,369, 15 April </a:t>
            </a:r>
            <a:r>
              <a:rPr lang="en-US" sz="1400" dirty="0" smtClean="0">
                <a:latin typeface="+mj-lt"/>
              </a:rPr>
              <a:t>2005</a:t>
            </a:r>
          </a:p>
          <a:p>
            <a:pPr algn="just">
              <a:buAutoNum type="arabicPeriod"/>
            </a:pPr>
            <a:r>
              <a:rPr lang="en-US" sz="1400" dirty="0" smtClean="0">
                <a:latin typeface="+mj-lt"/>
              </a:rPr>
              <a:t>M. Holland, T. Wang, A. </a:t>
            </a:r>
            <a:r>
              <a:rPr lang="en-US" sz="1400" dirty="0" err="1" smtClean="0">
                <a:latin typeface="+mj-lt"/>
              </a:rPr>
              <a:t>Seyedi</a:t>
            </a:r>
            <a:r>
              <a:rPr lang="en-US" sz="1400" dirty="0" smtClean="0">
                <a:latin typeface="+mj-lt"/>
              </a:rPr>
              <a:t>, W. </a:t>
            </a:r>
            <a:r>
              <a:rPr lang="en-US" sz="1400" dirty="0" err="1" smtClean="0">
                <a:latin typeface="+mj-lt"/>
              </a:rPr>
              <a:t>heinzelman</a:t>
            </a:r>
            <a:r>
              <a:rPr lang="en-US" sz="1400" dirty="0" smtClean="0">
                <a:latin typeface="+mj-lt"/>
              </a:rPr>
              <a:t>, “Optimizing physical layer parameters for wireless sensor networks , ” ACM Transactions on Sensor Networks, vol. 4, no. 7, Feb. 2011</a:t>
            </a:r>
            <a:endParaRPr lang="en-US" sz="1400" dirty="0">
              <a:latin typeface="+mj-lt"/>
            </a:endParaRPr>
          </a:p>
          <a:p>
            <a:pPr algn="just">
              <a:buAutoNum type="arabicPeriod"/>
            </a:pPr>
            <a:endParaRPr lang="en-US" sz="1200" dirty="0" smtClean="0">
              <a:latin typeface="+mj-lt"/>
            </a:endParaRPr>
          </a:p>
          <a:p>
            <a:pPr algn="just">
              <a:buAutoNum type="arabicPeriod"/>
            </a:pPr>
            <a:endParaRPr lang="en-US" sz="1200" dirty="0">
              <a:latin typeface="+mj-lt"/>
            </a:endParaRPr>
          </a:p>
          <a:p>
            <a:pPr algn="just">
              <a:buAutoNum type="arabicPeriod"/>
            </a:pPr>
            <a:endParaRPr lang="en-US" sz="1200" dirty="0" smtClean="0">
              <a:latin typeface="+mj-lt"/>
            </a:endParaRPr>
          </a:p>
        </p:txBody>
      </p:sp>
    </p:spTree>
    <p:extLst>
      <p:ext uri="{BB962C8B-B14F-4D97-AF65-F5344CB8AC3E}">
        <p14:creationId xmlns:p14="http://schemas.microsoft.com/office/powerpoint/2010/main" val="4197768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dirty="0" smtClean="0"/>
              <a:t>July 2013</a:t>
            </a:r>
            <a:endParaRPr lang="en-US" dirty="0"/>
          </a:p>
        </p:txBody>
      </p:sp>
      <p:sp>
        <p:nvSpPr>
          <p:cNvPr id="3" name="Slide Number Placeholder 2"/>
          <p:cNvSpPr>
            <a:spLocks noGrp="1"/>
          </p:cNvSpPr>
          <p:nvPr>
            <p:ph type="sldNum" sz="quarter" idx="12"/>
          </p:nvPr>
        </p:nvSpPr>
        <p:spPr/>
        <p:txBody>
          <a:bodyPr/>
          <a:lstStyle/>
          <a:p>
            <a:r>
              <a:rPr lang="en-US" smtClean="0"/>
              <a:t>Slide </a:t>
            </a:r>
            <a:fld id="{437FD4E9-F2DD-4ECA-A3B9-29AD70F5D8FD}" type="slidenum">
              <a:rPr lang="en-US" smtClean="0"/>
              <a:pPr/>
              <a:t>2</a:t>
            </a:fld>
            <a:endParaRPr lang="en-US"/>
          </a:p>
        </p:txBody>
      </p:sp>
      <p:sp>
        <p:nvSpPr>
          <p:cNvPr id="4" name="TextBox 3"/>
          <p:cNvSpPr txBox="1"/>
          <p:nvPr/>
        </p:nvSpPr>
        <p:spPr>
          <a:xfrm>
            <a:off x="685800" y="609600"/>
            <a:ext cx="7696200" cy="646331"/>
          </a:xfrm>
          <a:prstGeom prst="rect">
            <a:avLst/>
          </a:prstGeom>
          <a:noFill/>
        </p:spPr>
        <p:txBody>
          <a:bodyPr wrap="square" rtlCol="0">
            <a:spAutoFit/>
          </a:bodyPr>
          <a:lstStyle/>
          <a:p>
            <a:pPr algn="ctr"/>
            <a:r>
              <a:rPr lang="en-US" sz="3600" dirty="0" smtClean="0"/>
              <a:t>Objective </a:t>
            </a:r>
            <a:endParaRPr lang="en-US" sz="3600" dirty="0"/>
          </a:p>
        </p:txBody>
      </p:sp>
      <p:sp>
        <p:nvSpPr>
          <p:cNvPr id="6" name="Content Placeholder 2"/>
          <p:cNvSpPr txBox="1">
            <a:spLocks/>
          </p:cNvSpPr>
          <p:nvPr/>
        </p:nvSpPr>
        <p:spPr>
          <a:xfrm>
            <a:off x="457200" y="1447800"/>
            <a:ext cx="8305800" cy="4876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buFont typeface="Arial" pitchFamily="34" charset="0"/>
              <a:buChar char="•"/>
            </a:pPr>
            <a:r>
              <a:rPr lang="en-US" sz="3000" kern="0" dirty="0" smtClean="0">
                <a:latin typeface="+mj-lt"/>
              </a:rPr>
              <a:t>To discuss the importance of parameters like Transmitter Power, Receiver Power and the </a:t>
            </a:r>
            <a:r>
              <a:rPr lang="en-US" sz="3000" kern="0" dirty="0" smtClean="0">
                <a:latin typeface="+mj-lt"/>
              </a:rPr>
              <a:t>Complexity </a:t>
            </a:r>
            <a:r>
              <a:rPr lang="en-US" sz="3000" kern="0" dirty="0" smtClean="0">
                <a:latin typeface="+mj-lt"/>
              </a:rPr>
              <a:t>of </a:t>
            </a:r>
            <a:r>
              <a:rPr lang="en-US" sz="3000" kern="0" dirty="0" smtClean="0">
                <a:latin typeface="+mj-lt"/>
              </a:rPr>
              <a:t>Transceiver </a:t>
            </a:r>
            <a:r>
              <a:rPr lang="en-US" sz="3000" kern="0" dirty="0" smtClean="0">
                <a:latin typeface="+mj-lt"/>
              </a:rPr>
              <a:t>for ULP Physical Layer amendment</a:t>
            </a:r>
          </a:p>
        </p:txBody>
      </p:sp>
    </p:spTree>
    <p:extLst>
      <p:ext uri="{BB962C8B-B14F-4D97-AF65-F5344CB8AC3E}">
        <p14:creationId xmlns:p14="http://schemas.microsoft.com/office/powerpoint/2010/main" val="13567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Slide </a:t>
            </a:r>
            <a:fld id="{437FD4E9-F2DD-4ECA-A3B9-29AD70F5D8FD}" type="slidenum">
              <a:rPr lang="en-US" smtClean="0"/>
              <a:pPr/>
              <a:t>3</a:t>
            </a:fld>
            <a:endParaRPr lang="en-US"/>
          </a:p>
        </p:txBody>
      </p:sp>
      <p:sp>
        <p:nvSpPr>
          <p:cNvPr id="5" name="TextBox 4"/>
          <p:cNvSpPr txBox="1"/>
          <p:nvPr/>
        </p:nvSpPr>
        <p:spPr>
          <a:xfrm>
            <a:off x="685800" y="609600"/>
            <a:ext cx="7696200" cy="646331"/>
          </a:xfrm>
          <a:prstGeom prst="rect">
            <a:avLst/>
          </a:prstGeom>
          <a:noFill/>
        </p:spPr>
        <p:txBody>
          <a:bodyPr wrap="square" rtlCol="0">
            <a:spAutoFit/>
          </a:bodyPr>
          <a:lstStyle/>
          <a:p>
            <a:pPr algn="ctr"/>
            <a:r>
              <a:rPr lang="en-US" sz="3600" dirty="0" smtClean="0"/>
              <a:t>Outline </a:t>
            </a:r>
            <a:endParaRPr lang="en-US" sz="3600" dirty="0"/>
          </a:p>
        </p:txBody>
      </p:sp>
      <p:sp>
        <p:nvSpPr>
          <p:cNvPr id="6" name="Content Placeholder 2"/>
          <p:cNvSpPr txBox="1">
            <a:spLocks/>
          </p:cNvSpPr>
          <p:nvPr/>
        </p:nvSpPr>
        <p:spPr>
          <a:xfrm>
            <a:off x="533400" y="1371600"/>
            <a:ext cx="8305800" cy="4876800"/>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buFont typeface="Arial" pitchFamily="34" charset="0"/>
              <a:buChar char="•"/>
            </a:pPr>
            <a:r>
              <a:rPr lang="en-US" sz="3000" kern="0" dirty="0" smtClean="0">
                <a:latin typeface="+mj-lt"/>
              </a:rPr>
              <a:t>Power Consumption </a:t>
            </a:r>
            <a:r>
              <a:rPr lang="en-US" sz="3000" kern="0" dirty="0">
                <a:latin typeface="+mj-lt"/>
              </a:rPr>
              <a:t>M</a:t>
            </a:r>
            <a:r>
              <a:rPr lang="en-US" sz="3000" kern="0" dirty="0" smtClean="0">
                <a:latin typeface="+mj-lt"/>
              </a:rPr>
              <a:t>odel</a:t>
            </a:r>
          </a:p>
          <a:p>
            <a:pPr lvl="1">
              <a:buFont typeface="Times New Roman" pitchFamily="18" charset="0"/>
              <a:buChar char="−"/>
            </a:pPr>
            <a:r>
              <a:rPr lang="en-US" sz="2600" kern="0" dirty="0" smtClean="0">
                <a:latin typeface="+mj-lt"/>
              </a:rPr>
              <a:t>Active Mode, Sleep Mode, Transient Mode</a:t>
            </a:r>
          </a:p>
          <a:p>
            <a:pPr>
              <a:buFont typeface="Arial" pitchFamily="34" charset="0"/>
              <a:buChar char="•"/>
            </a:pPr>
            <a:r>
              <a:rPr lang="en-US" sz="3000" kern="0" dirty="0" smtClean="0">
                <a:latin typeface="+mj-lt"/>
              </a:rPr>
              <a:t>Transmit Signal </a:t>
            </a:r>
            <a:r>
              <a:rPr lang="en-US" sz="3000" kern="0" dirty="0" smtClean="0">
                <a:latin typeface="+mj-lt"/>
              </a:rPr>
              <a:t>and Transceiver Power </a:t>
            </a:r>
            <a:r>
              <a:rPr lang="en-US" sz="3000" kern="0" dirty="0" smtClean="0">
                <a:latin typeface="+mj-lt"/>
              </a:rPr>
              <a:t>Comparisons </a:t>
            </a:r>
            <a:endParaRPr lang="en-US" sz="3000" kern="0" dirty="0" smtClean="0">
              <a:latin typeface="+mj-lt"/>
            </a:endParaRPr>
          </a:p>
          <a:p>
            <a:pPr>
              <a:buFont typeface="Arial" pitchFamily="34" charset="0"/>
              <a:buChar char="•"/>
            </a:pPr>
            <a:r>
              <a:rPr lang="en-US" sz="3000" kern="0" dirty="0" smtClean="0">
                <a:latin typeface="+mj-lt"/>
              </a:rPr>
              <a:t>Dependence of Transmitter Power on Modulation </a:t>
            </a:r>
            <a:r>
              <a:rPr lang="en-US" sz="3000" kern="0" dirty="0">
                <a:latin typeface="+mj-lt"/>
              </a:rPr>
              <a:t>S</a:t>
            </a:r>
            <a:r>
              <a:rPr lang="en-US" sz="3000" kern="0" dirty="0" smtClean="0">
                <a:latin typeface="+mj-lt"/>
              </a:rPr>
              <a:t>chemes</a:t>
            </a:r>
          </a:p>
          <a:p>
            <a:pPr lvl="1">
              <a:buFont typeface="Times New Roman" pitchFamily="18" charset="0"/>
              <a:buChar char="−"/>
            </a:pPr>
            <a:r>
              <a:rPr lang="en-US" kern="0" dirty="0" smtClean="0">
                <a:latin typeface="+mj-lt"/>
              </a:rPr>
              <a:t>Impact </a:t>
            </a:r>
            <a:r>
              <a:rPr lang="en-US" kern="0" dirty="0" smtClean="0">
                <a:latin typeface="+mj-lt"/>
              </a:rPr>
              <a:t>of Duty </a:t>
            </a:r>
            <a:r>
              <a:rPr lang="en-US" kern="0" dirty="0">
                <a:latin typeface="+mj-lt"/>
              </a:rPr>
              <a:t>C</a:t>
            </a:r>
            <a:r>
              <a:rPr lang="en-US" kern="0" dirty="0" smtClean="0">
                <a:latin typeface="+mj-lt"/>
              </a:rPr>
              <a:t>ycle</a:t>
            </a:r>
          </a:p>
          <a:p>
            <a:pPr lvl="1">
              <a:buFont typeface="Times New Roman" pitchFamily="18" charset="0"/>
              <a:buChar char="−"/>
            </a:pPr>
            <a:r>
              <a:rPr lang="en-US" kern="0" dirty="0" smtClean="0">
                <a:latin typeface="+mj-lt"/>
              </a:rPr>
              <a:t>Start-up </a:t>
            </a:r>
            <a:r>
              <a:rPr lang="en-US" kern="0" dirty="0" smtClean="0">
                <a:latin typeface="+mj-lt"/>
              </a:rPr>
              <a:t>Time</a:t>
            </a:r>
          </a:p>
          <a:p>
            <a:pPr>
              <a:buFont typeface="Arial" pitchFamily="34" charset="0"/>
              <a:buChar char="•"/>
            </a:pPr>
            <a:r>
              <a:rPr lang="en-US" sz="3000" kern="0" dirty="0" smtClean="0">
                <a:latin typeface="+mj-lt"/>
              </a:rPr>
              <a:t>Applications </a:t>
            </a:r>
            <a:r>
              <a:rPr lang="en-US" sz="3000" kern="0" dirty="0">
                <a:latin typeface="+mj-lt"/>
              </a:rPr>
              <a:t>R</a:t>
            </a:r>
            <a:r>
              <a:rPr lang="en-US" sz="3000" kern="0" dirty="0" smtClean="0">
                <a:latin typeface="+mj-lt"/>
              </a:rPr>
              <a:t>equiring Low Receiver Power</a:t>
            </a:r>
          </a:p>
          <a:p>
            <a:pPr>
              <a:buFont typeface="Arial" pitchFamily="34" charset="0"/>
              <a:buChar char="•"/>
            </a:pPr>
            <a:r>
              <a:rPr lang="en-US" sz="3000" kern="0" dirty="0" smtClean="0">
                <a:latin typeface="+mj-lt"/>
              </a:rPr>
              <a:t>Summary</a:t>
            </a:r>
          </a:p>
        </p:txBody>
      </p:sp>
      <p:sp>
        <p:nvSpPr>
          <p:cNvPr id="7" name="Date Placeholder 1"/>
          <p:cNvSpPr>
            <a:spLocks noGrp="1"/>
          </p:cNvSpPr>
          <p:nvPr>
            <p:ph type="dt" sz="half" idx="10"/>
          </p:nvPr>
        </p:nvSpPr>
        <p:spPr>
          <a:xfrm>
            <a:off x="685800" y="377825"/>
            <a:ext cx="1600200" cy="215900"/>
          </a:xfrm>
        </p:spPr>
        <p:txBody>
          <a:bodyPr/>
          <a:lstStyle/>
          <a:p>
            <a:r>
              <a:rPr lang="en-US" altLang="zh-CN" dirty="0" smtClean="0"/>
              <a:t>July 2013</a:t>
            </a:r>
            <a:endParaRPr lang="en-US" dirty="0"/>
          </a:p>
        </p:txBody>
      </p:sp>
    </p:spTree>
    <p:extLst>
      <p:ext uri="{BB962C8B-B14F-4D97-AF65-F5344CB8AC3E}">
        <p14:creationId xmlns:p14="http://schemas.microsoft.com/office/powerpoint/2010/main" val="324498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20000" cy="838200"/>
          </a:xfrm>
        </p:spPr>
        <p:txBody>
          <a:bodyPr/>
          <a:lstStyle/>
          <a:p>
            <a:r>
              <a:rPr lang="en-US" dirty="0" smtClean="0"/>
              <a:t>Power Consumption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1371600"/>
                <a:ext cx="8458200" cy="5181600"/>
              </a:xfrm>
            </p:spPr>
            <p:txBody>
              <a:bodyPr>
                <a:normAutofit fontScale="25000" lnSpcReduction="20000"/>
              </a:bodyPr>
              <a:lstStyle/>
              <a:p>
                <a:pPr>
                  <a:lnSpc>
                    <a:spcPct val="120000"/>
                  </a:lnSpc>
                </a:pPr>
                <a:r>
                  <a:rPr lang="en-US" sz="11200" dirty="0" smtClean="0">
                    <a:latin typeface="Cambria Math"/>
                  </a:rPr>
                  <a:t>The Total </a:t>
                </a:r>
                <a:r>
                  <a:rPr lang="en-US" sz="11200" dirty="0">
                    <a:latin typeface="Cambria Math"/>
                  </a:rPr>
                  <a:t>P</a:t>
                </a:r>
                <a:r>
                  <a:rPr lang="en-US" sz="11200" dirty="0" smtClean="0">
                    <a:latin typeface="Cambria Math"/>
                  </a:rPr>
                  <a:t>ower Consumed by the Communication </a:t>
                </a:r>
                <a:endParaRPr lang="en-US" sz="11200" b="0" dirty="0" smtClean="0">
                  <a:latin typeface="Cambria Math"/>
                </a:endParaRPr>
              </a:p>
              <a:p>
                <a:pPr lvl="1">
                  <a:lnSpc>
                    <a:spcPct val="120000"/>
                  </a:lnSpc>
                </a:pPr>
                <a14:m>
                  <m:oMath xmlns:m="http://schemas.openxmlformats.org/officeDocument/2006/math">
                    <m:sSub>
                      <m:sSubPr>
                        <m:ctrlPr>
                          <a:rPr lang="en-US" sz="11200" b="0" i="1" smtClean="0">
                            <a:latin typeface="Cambria Math"/>
                          </a:rPr>
                        </m:ctrlPr>
                      </m:sSubPr>
                      <m:e>
                        <m:r>
                          <a:rPr lang="en-US" sz="11200" b="0" i="1" smtClean="0">
                            <a:latin typeface="Cambria Math"/>
                          </a:rPr>
                          <m:t>𝑃</m:t>
                        </m:r>
                      </m:e>
                      <m:sub>
                        <m:r>
                          <a:rPr lang="en-US" sz="11200" b="0" i="1" smtClean="0">
                            <a:latin typeface="Cambria Math"/>
                          </a:rPr>
                          <m:t>𝑡𝑜𝑡</m:t>
                        </m:r>
                      </m:sub>
                    </m:sSub>
                    <m:r>
                      <a:rPr lang="en-US" sz="11200" b="0" i="1" smtClean="0">
                        <a:latin typeface="Cambria Math"/>
                      </a:rPr>
                      <m:t>=</m:t>
                    </m:r>
                    <m:f>
                      <m:fPr>
                        <m:ctrlPr>
                          <a:rPr lang="en-US" sz="11200" b="0" i="1" smtClean="0">
                            <a:latin typeface="Cambria Math"/>
                          </a:rPr>
                        </m:ctrlPr>
                      </m:fPr>
                      <m:num>
                        <m:sSub>
                          <m:sSubPr>
                            <m:ctrlPr>
                              <a:rPr lang="en-US" sz="11200" i="1">
                                <a:latin typeface="Cambria Math"/>
                              </a:rPr>
                            </m:ctrlPr>
                          </m:sSubPr>
                          <m:e>
                            <m:r>
                              <a:rPr lang="en-US" sz="11200" i="1">
                                <a:latin typeface="Cambria Math"/>
                              </a:rPr>
                              <m:t>𝑃</m:t>
                            </m:r>
                          </m:e>
                          <m:sub>
                            <m:r>
                              <a:rPr lang="en-US" sz="11200" i="1">
                                <a:latin typeface="Cambria Math"/>
                              </a:rPr>
                              <m:t>𝑜𝑛</m:t>
                            </m:r>
                          </m:sub>
                        </m:sSub>
                        <m:sSub>
                          <m:sSubPr>
                            <m:ctrlPr>
                              <a:rPr lang="en-US" sz="11200" i="1">
                                <a:latin typeface="Cambria Math"/>
                              </a:rPr>
                            </m:ctrlPr>
                          </m:sSubPr>
                          <m:e>
                            <m:r>
                              <a:rPr lang="en-US" sz="11200" i="1">
                                <a:latin typeface="Cambria Math"/>
                              </a:rPr>
                              <m:t>𝑇</m:t>
                            </m:r>
                          </m:e>
                          <m:sub>
                            <m:r>
                              <a:rPr lang="en-US" sz="11200" i="1">
                                <a:latin typeface="Cambria Math"/>
                              </a:rPr>
                              <m:t>𝑜𝑛</m:t>
                            </m:r>
                          </m:sub>
                        </m:sSub>
                        <m:r>
                          <a:rPr lang="en-US" sz="11200" i="1">
                            <a:latin typeface="Cambria Math"/>
                          </a:rPr>
                          <m:t>+</m:t>
                        </m:r>
                        <m:sSub>
                          <m:sSubPr>
                            <m:ctrlPr>
                              <a:rPr lang="en-US" sz="11200" i="1">
                                <a:latin typeface="Cambria Math"/>
                              </a:rPr>
                            </m:ctrlPr>
                          </m:sSubPr>
                          <m:e>
                            <m:r>
                              <a:rPr lang="en-US" sz="11200" i="1">
                                <a:latin typeface="Cambria Math"/>
                              </a:rPr>
                              <m:t>𝑃</m:t>
                            </m:r>
                          </m:e>
                          <m:sub>
                            <m:r>
                              <a:rPr lang="en-US" sz="11200" i="1">
                                <a:latin typeface="Cambria Math"/>
                              </a:rPr>
                              <m:t>𝑠𝑝</m:t>
                            </m:r>
                          </m:sub>
                        </m:sSub>
                        <m:sSub>
                          <m:sSubPr>
                            <m:ctrlPr>
                              <a:rPr lang="en-US" sz="11200" i="1">
                                <a:latin typeface="Cambria Math"/>
                              </a:rPr>
                            </m:ctrlPr>
                          </m:sSubPr>
                          <m:e>
                            <m:r>
                              <a:rPr lang="en-US" sz="11200" i="1">
                                <a:latin typeface="Cambria Math"/>
                              </a:rPr>
                              <m:t>𝑇</m:t>
                            </m:r>
                          </m:e>
                          <m:sub>
                            <m:r>
                              <a:rPr lang="en-US" sz="11200" i="1">
                                <a:latin typeface="Cambria Math"/>
                              </a:rPr>
                              <m:t>𝑠𝑝</m:t>
                            </m:r>
                          </m:sub>
                        </m:sSub>
                        <m:r>
                          <a:rPr lang="en-US" sz="11200" i="1">
                            <a:latin typeface="Cambria Math"/>
                          </a:rPr>
                          <m:t>+</m:t>
                        </m:r>
                        <m:sSub>
                          <m:sSubPr>
                            <m:ctrlPr>
                              <a:rPr lang="en-US" sz="11200" i="1">
                                <a:latin typeface="Cambria Math"/>
                              </a:rPr>
                            </m:ctrlPr>
                          </m:sSubPr>
                          <m:e>
                            <m:r>
                              <a:rPr lang="en-US" sz="11200" i="1">
                                <a:latin typeface="Cambria Math"/>
                              </a:rPr>
                              <m:t>𝑃</m:t>
                            </m:r>
                          </m:e>
                          <m:sub>
                            <m:r>
                              <a:rPr lang="en-US" sz="11200" i="1">
                                <a:latin typeface="Cambria Math"/>
                              </a:rPr>
                              <m:t>𝑡𝑟</m:t>
                            </m:r>
                          </m:sub>
                        </m:sSub>
                        <m:sSub>
                          <m:sSubPr>
                            <m:ctrlPr>
                              <a:rPr lang="en-US" sz="11200" i="1">
                                <a:latin typeface="Cambria Math"/>
                              </a:rPr>
                            </m:ctrlPr>
                          </m:sSubPr>
                          <m:e>
                            <m:r>
                              <a:rPr lang="en-US" sz="11200" i="1">
                                <a:latin typeface="Cambria Math"/>
                              </a:rPr>
                              <m:t>𝑇</m:t>
                            </m:r>
                          </m:e>
                          <m:sub>
                            <m:r>
                              <a:rPr lang="en-US" sz="11200" i="1">
                                <a:latin typeface="Cambria Math"/>
                              </a:rPr>
                              <m:t>𝑡𝑟</m:t>
                            </m:r>
                          </m:sub>
                        </m:sSub>
                      </m:num>
                      <m:den>
                        <m:sSub>
                          <m:sSubPr>
                            <m:ctrlPr>
                              <a:rPr lang="en-US" sz="11200" b="0" i="1" smtClean="0">
                                <a:latin typeface="Cambria Math"/>
                              </a:rPr>
                            </m:ctrlPr>
                          </m:sSubPr>
                          <m:e>
                            <m:r>
                              <a:rPr lang="en-US" sz="11200" b="0" i="1" smtClean="0">
                                <a:latin typeface="Cambria Math"/>
                              </a:rPr>
                              <m:t>𝑇</m:t>
                            </m:r>
                          </m:e>
                          <m:sub>
                            <m:r>
                              <a:rPr lang="en-US" sz="11200" b="0" i="1" smtClean="0">
                                <a:latin typeface="Cambria Math"/>
                              </a:rPr>
                              <m:t>𝑜𝑛</m:t>
                            </m:r>
                          </m:sub>
                        </m:sSub>
                        <m:r>
                          <a:rPr lang="en-US" sz="11200" b="0" i="1" smtClean="0">
                            <a:latin typeface="Cambria Math"/>
                          </a:rPr>
                          <m:t>+</m:t>
                        </m:r>
                        <m:sSub>
                          <m:sSubPr>
                            <m:ctrlPr>
                              <a:rPr lang="en-US" sz="11200" b="0" i="1" smtClean="0">
                                <a:latin typeface="Cambria Math"/>
                              </a:rPr>
                            </m:ctrlPr>
                          </m:sSubPr>
                          <m:e>
                            <m:r>
                              <a:rPr lang="en-US" sz="11200" b="0" i="1" smtClean="0">
                                <a:latin typeface="Cambria Math"/>
                              </a:rPr>
                              <m:t>𝑇</m:t>
                            </m:r>
                          </m:e>
                          <m:sub>
                            <m:r>
                              <a:rPr lang="en-US" sz="11200" b="0" i="1" smtClean="0">
                                <a:latin typeface="Cambria Math"/>
                              </a:rPr>
                              <m:t>𝑠𝑝</m:t>
                            </m:r>
                          </m:sub>
                        </m:sSub>
                        <m:r>
                          <a:rPr lang="en-US" sz="11200" b="0" i="1" smtClean="0">
                            <a:latin typeface="Cambria Math"/>
                          </a:rPr>
                          <m:t>+</m:t>
                        </m:r>
                        <m:sSub>
                          <m:sSubPr>
                            <m:ctrlPr>
                              <a:rPr lang="en-US" sz="11200" b="0" i="1" smtClean="0">
                                <a:latin typeface="Cambria Math"/>
                              </a:rPr>
                            </m:ctrlPr>
                          </m:sSubPr>
                          <m:e>
                            <m:r>
                              <a:rPr lang="en-US" sz="11200" b="0" i="1" smtClean="0">
                                <a:latin typeface="Cambria Math"/>
                              </a:rPr>
                              <m:t>𝑇</m:t>
                            </m:r>
                          </m:e>
                          <m:sub>
                            <m:r>
                              <a:rPr lang="en-US" sz="11200" b="0" i="1" smtClean="0">
                                <a:latin typeface="Cambria Math"/>
                              </a:rPr>
                              <m:t>𝑡𝑟</m:t>
                            </m:r>
                          </m:sub>
                        </m:sSub>
                      </m:den>
                    </m:f>
                  </m:oMath>
                </a14:m>
                <a:endParaRPr lang="en-US" sz="11200" dirty="0" smtClean="0">
                  <a:latin typeface="+mj-lt"/>
                </a:endParaRPr>
              </a:p>
              <a:p>
                <a:pPr lvl="2"/>
                <a14:m>
                  <m:oMath xmlns:m="http://schemas.openxmlformats.org/officeDocument/2006/math">
                    <m:sSub>
                      <m:sSubPr>
                        <m:ctrlPr>
                          <a:rPr lang="en-US" sz="8000" b="0" i="1" smtClean="0">
                            <a:latin typeface="Cambria Math"/>
                          </a:rPr>
                        </m:ctrlPr>
                      </m:sSubPr>
                      <m:e>
                        <m:r>
                          <a:rPr lang="en-US" sz="8000" b="0" i="1" smtClean="0">
                            <a:latin typeface="Cambria Math"/>
                          </a:rPr>
                          <m:t>𝑃</m:t>
                        </m:r>
                      </m:e>
                      <m:sub>
                        <m:r>
                          <a:rPr lang="en-US" sz="8000" b="0" i="1" smtClean="0">
                            <a:latin typeface="Cambria Math"/>
                          </a:rPr>
                          <m:t>𝑜𝑛</m:t>
                        </m:r>
                      </m:sub>
                    </m:sSub>
                  </m:oMath>
                </a14:m>
                <a:r>
                  <a:rPr lang="en-US" sz="8000" dirty="0" smtClean="0">
                    <a:latin typeface="+mj-lt"/>
                  </a:rPr>
                  <a:t>,</a:t>
                </a:r>
                <a:r>
                  <a:rPr lang="en-US" sz="8000" dirty="0"/>
                  <a:t> </a:t>
                </a:r>
                <a14:m>
                  <m:oMath xmlns:m="http://schemas.openxmlformats.org/officeDocument/2006/math">
                    <m:sSub>
                      <m:sSubPr>
                        <m:ctrlPr>
                          <a:rPr lang="en-US" sz="8000" i="1">
                            <a:latin typeface="Cambria Math"/>
                          </a:rPr>
                        </m:ctrlPr>
                      </m:sSubPr>
                      <m:e>
                        <m:r>
                          <a:rPr lang="en-US" sz="8000" i="1">
                            <a:latin typeface="Cambria Math"/>
                          </a:rPr>
                          <m:t>𝑃</m:t>
                        </m:r>
                      </m:e>
                      <m:sub>
                        <m:r>
                          <a:rPr lang="en-US" sz="8000" i="1">
                            <a:latin typeface="Cambria Math"/>
                          </a:rPr>
                          <m:t>𝑠𝑝</m:t>
                        </m:r>
                      </m:sub>
                    </m:sSub>
                  </m:oMath>
                </a14:m>
                <a:r>
                  <a:rPr lang="en-US" sz="8000" dirty="0" smtClean="0">
                    <a:latin typeface="+mj-lt"/>
                  </a:rPr>
                  <a:t>, </a:t>
                </a:r>
                <a14:m>
                  <m:oMath xmlns:m="http://schemas.openxmlformats.org/officeDocument/2006/math">
                    <m:sSub>
                      <m:sSubPr>
                        <m:ctrlPr>
                          <a:rPr lang="en-US" sz="8000" i="1">
                            <a:latin typeface="Cambria Math"/>
                          </a:rPr>
                        </m:ctrlPr>
                      </m:sSubPr>
                      <m:e>
                        <m:r>
                          <a:rPr lang="en-US" sz="8000" i="1">
                            <a:latin typeface="Cambria Math"/>
                          </a:rPr>
                          <m:t>𝑃</m:t>
                        </m:r>
                      </m:e>
                      <m:sub>
                        <m:r>
                          <a:rPr lang="en-US" sz="8000" i="1">
                            <a:latin typeface="Cambria Math"/>
                          </a:rPr>
                          <m:t>𝑡𝑟</m:t>
                        </m:r>
                      </m:sub>
                    </m:sSub>
                  </m:oMath>
                </a14:m>
                <a:r>
                  <a:rPr lang="en-US" sz="8000" dirty="0" smtClean="0">
                    <a:latin typeface="+mj-lt"/>
                  </a:rPr>
                  <a:t> </a:t>
                </a:r>
                <a:r>
                  <a:rPr lang="en-US" sz="8000" dirty="0">
                    <a:latin typeface="+mj-lt"/>
                  </a:rPr>
                  <a:t>Power in active mode</a:t>
                </a:r>
                <a:r>
                  <a:rPr lang="en-US" sz="8000" dirty="0" smtClean="0">
                    <a:latin typeface="+mj-lt"/>
                  </a:rPr>
                  <a:t>, </a:t>
                </a:r>
                <a14:m>
                  <m:oMath xmlns:m="http://schemas.openxmlformats.org/officeDocument/2006/math">
                    <m:r>
                      <m:rPr>
                        <m:nor/>
                      </m:rPr>
                      <a:rPr lang="en-US" sz="8000" dirty="0">
                        <a:latin typeface="+mj-lt"/>
                      </a:rPr>
                      <m:t>sleep</m:t>
                    </m:r>
                    <m:r>
                      <m:rPr>
                        <m:nor/>
                      </m:rPr>
                      <a:rPr lang="en-US" sz="8000" dirty="0">
                        <a:latin typeface="+mj-lt"/>
                      </a:rPr>
                      <m:t> </m:t>
                    </m:r>
                    <m:r>
                      <m:rPr>
                        <m:nor/>
                      </m:rPr>
                      <a:rPr lang="en-US" sz="8000" dirty="0">
                        <a:latin typeface="+mj-lt"/>
                      </a:rPr>
                      <m:t>mode</m:t>
                    </m:r>
                    <m:r>
                      <a:rPr lang="en-US" sz="8000" b="0" i="0" smtClean="0">
                        <a:latin typeface="Cambria Math"/>
                      </a:rPr>
                      <m:t>,</m:t>
                    </m:r>
                  </m:oMath>
                </a14:m>
                <a:r>
                  <a:rPr lang="en-US" sz="8000" dirty="0" smtClean="0">
                    <a:latin typeface="+mj-lt"/>
                  </a:rPr>
                  <a:t> transient mode resp. </a:t>
                </a:r>
              </a:p>
              <a:p>
                <a:pPr lvl="2"/>
                <a14:m>
                  <m:oMath xmlns:m="http://schemas.openxmlformats.org/officeDocument/2006/math">
                    <m:sSub>
                      <m:sSubPr>
                        <m:ctrlPr>
                          <a:rPr lang="en-US" sz="8000" i="1">
                            <a:latin typeface="Cambria Math"/>
                          </a:rPr>
                        </m:ctrlPr>
                      </m:sSubPr>
                      <m:e>
                        <m:r>
                          <a:rPr lang="en-US" sz="8000" b="0" i="1" smtClean="0">
                            <a:latin typeface="Cambria Math"/>
                          </a:rPr>
                          <m:t>𝑇</m:t>
                        </m:r>
                      </m:e>
                      <m:sub>
                        <m:r>
                          <a:rPr lang="en-US" sz="8000" i="1">
                            <a:latin typeface="Cambria Math"/>
                          </a:rPr>
                          <m:t>𝑜𝑛</m:t>
                        </m:r>
                      </m:sub>
                    </m:sSub>
                  </m:oMath>
                </a14:m>
                <a:r>
                  <a:rPr lang="en-US" sz="8000" dirty="0" smtClean="0">
                    <a:latin typeface="+mj-lt"/>
                  </a:rPr>
                  <a:t>, </a:t>
                </a:r>
                <a14:m>
                  <m:oMath xmlns:m="http://schemas.openxmlformats.org/officeDocument/2006/math">
                    <m:sSub>
                      <m:sSubPr>
                        <m:ctrlPr>
                          <a:rPr lang="en-US" sz="8000" i="1">
                            <a:latin typeface="Cambria Math"/>
                          </a:rPr>
                        </m:ctrlPr>
                      </m:sSubPr>
                      <m:e>
                        <m:r>
                          <a:rPr lang="en-US" sz="8000" i="1">
                            <a:latin typeface="Cambria Math"/>
                          </a:rPr>
                          <m:t>𝑇</m:t>
                        </m:r>
                      </m:e>
                      <m:sub>
                        <m:r>
                          <a:rPr lang="en-US" sz="8000" i="1">
                            <a:latin typeface="Cambria Math"/>
                          </a:rPr>
                          <m:t>𝑠𝑝</m:t>
                        </m:r>
                      </m:sub>
                    </m:sSub>
                  </m:oMath>
                </a14:m>
                <a:r>
                  <a:rPr lang="en-US" sz="8000" dirty="0" smtClean="0">
                    <a:latin typeface="+mj-lt"/>
                  </a:rPr>
                  <a:t>, </a:t>
                </a:r>
                <a14:m>
                  <m:oMath xmlns:m="http://schemas.openxmlformats.org/officeDocument/2006/math">
                    <m:sSub>
                      <m:sSubPr>
                        <m:ctrlPr>
                          <a:rPr lang="en-US" sz="8000" i="1">
                            <a:latin typeface="Cambria Math"/>
                          </a:rPr>
                        </m:ctrlPr>
                      </m:sSubPr>
                      <m:e>
                        <m:r>
                          <a:rPr lang="en-US" sz="8000" b="0" i="1" smtClean="0">
                            <a:latin typeface="Cambria Math"/>
                          </a:rPr>
                          <m:t>𝑇</m:t>
                        </m:r>
                      </m:e>
                      <m:sub>
                        <m:r>
                          <a:rPr lang="en-US" sz="8000" i="1">
                            <a:latin typeface="Cambria Math"/>
                          </a:rPr>
                          <m:t>𝑡𝑟</m:t>
                        </m:r>
                      </m:sub>
                    </m:sSub>
                  </m:oMath>
                </a14:m>
                <a:r>
                  <a:rPr lang="en-US" sz="8000" dirty="0" smtClean="0">
                    <a:latin typeface="+mj-lt"/>
                  </a:rPr>
                  <a:t> Time  in active mode, sleep mode, transient mode resp.</a:t>
                </a:r>
              </a:p>
              <a:p>
                <a:pPr marL="457200" lvl="1" indent="0">
                  <a:buNone/>
                </a:pPr>
                <a:endParaRPr lang="en-US" sz="4000" dirty="0" smtClean="0">
                  <a:latin typeface="+mj-lt"/>
                </a:endParaRPr>
              </a:p>
              <a:p>
                <a:pPr marL="457200" lvl="1" indent="0">
                  <a:buNone/>
                </a:pPr>
                <a:endParaRPr lang="en-US" sz="4000" dirty="0" smtClean="0">
                  <a:latin typeface="+mj-lt"/>
                </a:endParaRPr>
              </a:p>
              <a:p>
                <a:pPr marL="457200" lvl="1" indent="0">
                  <a:buNone/>
                </a:pPr>
                <a:endParaRPr lang="en-US" sz="1000" b="0" i="1" dirty="0" smtClean="0">
                  <a:latin typeface="+mj-lt"/>
                </a:endParaRPr>
              </a:p>
              <a:p>
                <a:r>
                  <a:rPr lang="en-US" sz="11200" dirty="0">
                    <a:latin typeface="Cambria Math"/>
                  </a:rPr>
                  <a:t>Active Mode </a:t>
                </a:r>
                <a:r>
                  <a:rPr lang="en-US" sz="11200" dirty="0" smtClean="0">
                    <a:latin typeface="Cambria Math"/>
                  </a:rPr>
                  <a:t>Power (</a:t>
                </a:r>
                <a14:m>
                  <m:oMath xmlns:m="http://schemas.openxmlformats.org/officeDocument/2006/math">
                    <m:sSub>
                      <m:sSubPr>
                        <m:ctrlPr>
                          <a:rPr lang="en-US" sz="9600" i="1">
                            <a:latin typeface="Cambria Math"/>
                          </a:rPr>
                        </m:ctrlPr>
                      </m:sSubPr>
                      <m:e>
                        <m:r>
                          <a:rPr lang="en-US" sz="9600" i="1">
                            <a:latin typeface="Cambria Math"/>
                          </a:rPr>
                          <m:t>𝑃</m:t>
                        </m:r>
                      </m:e>
                      <m:sub>
                        <m:r>
                          <a:rPr lang="en-US" sz="9600" i="1">
                            <a:latin typeface="Cambria Math"/>
                          </a:rPr>
                          <m:t>𝑜𝑛</m:t>
                        </m:r>
                      </m:sub>
                    </m:sSub>
                  </m:oMath>
                </a14:m>
                <a:r>
                  <a:rPr lang="en-US" sz="11200" dirty="0" smtClean="0">
                    <a:latin typeface="Cambria Math"/>
                  </a:rPr>
                  <a:t>)</a:t>
                </a:r>
                <a:endParaRPr lang="en-US" sz="11200" dirty="0">
                  <a:latin typeface="Cambria Math"/>
                </a:endParaRPr>
              </a:p>
              <a:p>
                <a:pPr lvl="1">
                  <a:lnSpc>
                    <a:spcPct val="120000"/>
                  </a:lnSpc>
                </a:pPr>
                <a14:m>
                  <m:oMath xmlns:m="http://schemas.openxmlformats.org/officeDocument/2006/math">
                    <m:sSub>
                      <m:sSubPr>
                        <m:ctrlPr>
                          <a:rPr lang="en-US" sz="11200" b="0" i="1" smtClean="0">
                            <a:latin typeface="Cambria Math"/>
                          </a:rPr>
                        </m:ctrlPr>
                      </m:sSubPr>
                      <m:e>
                        <m:r>
                          <a:rPr lang="en-US" sz="11200" b="0" i="1" smtClean="0">
                            <a:latin typeface="Cambria Math"/>
                          </a:rPr>
                          <m:t>𝑃</m:t>
                        </m:r>
                      </m:e>
                      <m:sub>
                        <m:r>
                          <a:rPr lang="en-US" sz="11200" b="0" i="1" smtClean="0">
                            <a:latin typeface="Cambria Math"/>
                          </a:rPr>
                          <m:t>𝑜𝑛</m:t>
                        </m:r>
                      </m:sub>
                    </m:sSub>
                    <m:r>
                      <a:rPr lang="en-US" sz="11200" b="0" i="1" smtClean="0">
                        <a:latin typeface="Cambria Math"/>
                      </a:rPr>
                      <m:t>=</m:t>
                    </m:r>
                    <m:f>
                      <m:fPr>
                        <m:ctrlPr>
                          <a:rPr lang="en-US" sz="11200" b="0" i="1" smtClean="0">
                            <a:latin typeface="Cambria Math"/>
                          </a:rPr>
                        </m:ctrlPr>
                      </m:fPr>
                      <m:num>
                        <m:sSub>
                          <m:sSubPr>
                            <m:ctrlPr>
                              <a:rPr lang="en-US" sz="11200" i="1">
                                <a:latin typeface="Cambria Math"/>
                              </a:rPr>
                            </m:ctrlPr>
                          </m:sSubPr>
                          <m:e>
                            <m:r>
                              <m:rPr>
                                <m:lit/>
                              </m:rPr>
                              <a:rPr lang="en-US" sz="11200" i="1">
                                <a:latin typeface="Cambria Math"/>
                              </a:rPr>
                              <m:t>(</m:t>
                            </m:r>
                            <m:r>
                              <a:rPr lang="en-US" sz="11200" i="1">
                                <a:latin typeface="Cambria Math"/>
                              </a:rPr>
                              <m:t>𝑃</m:t>
                            </m:r>
                          </m:e>
                          <m:sub>
                            <m:r>
                              <a:rPr lang="en-US" sz="11200" i="1">
                                <a:latin typeface="Cambria Math"/>
                              </a:rPr>
                              <m:t>𝑡</m:t>
                            </m:r>
                          </m:sub>
                        </m:sSub>
                        <m:r>
                          <a:rPr lang="en-US" sz="11200" i="1">
                            <a:latin typeface="Cambria Math"/>
                          </a:rPr>
                          <m:t>+</m:t>
                        </m:r>
                        <m:sSub>
                          <m:sSubPr>
                            <m:ctrlPr>
                              <a:rPr lang="en-US" sz="11200" i="1">
                                <a:latin typeface="Cambria Math"/>
                              </a:rPr>
                            </m:ctrlPr>
                          </m:sSubPr>
                          <m:e>
                            <m:r>
                              <a:rPr lang="en-US" sz="11200" i="1">
                                <a:latin typeface="Cambria Math"/>
                              </a:rPr>
                              <m:t>𝑃</m:t>
                            </m:r>
                          </m:e>
                          <m:sub>
                            <m:r>
                              <a:rPr lang="en-US" sz="11200" i="1">
                                <a:latin typeface="Cambria Math"/>
                              </a:rPr>
                              <m:t>𝑃𝐴</m:t>
                            </m:r>
                          </m:sub>
                        </m:sSub>
                        <m:r>
                          <a:rPr lang="en-US" sz="11200" i="1">
                            <a:latin typeface="Cambria Math"/>
                          </a:rPr>
                          <m:t>+</m:t>
                        </m:r>
                        <m:sSub>
                          <m:sSubPr>
                            <m:ctrlPr>
                              <a:rPr lang="en-US" sz="11200" i="1">
                                <a:latin typeface="Cambria Math"/>
                              </a:rPr>
                            </m:ctrlPr>
                          </m:sSubPr>
                          <m:e>
                            <m:r>
                              <a:rPr lang="en-US" sz="11200" i="1">
                                <a:latin typeface="Cambria Math"/>
                              </a:rPr>
                              <m:t>𝑃</m:t>
                            </m:r>
                          </m:e>
                          <m:sub>
                            <m:r>
                              <a:rPr lang="en-US" sz="11200" i="1">
                                <a:latin typeface="Cambria Math"/>
                              </a:rPr>
                              <m:t>𝑐𝑡</m:t>
                            </m:r>
                          </m:sub>
                        </m:sSub>
                        <m:r>
                          <m:rPr>
                            <m:lit/>
                          </m:rPr>
                          <a:rPr lang="en-US" sz="11200" i="1">
                            <a:latin typeface="Cambria Math"/>
                          </a:rPr>
                          <m:t>)</m:t>
                        </m:r>
                        <m:sSub>
                          <m:sSubPr>
                            <m:ctrlPr>
                              <a:rPr lang="en-US" sz="11200" i="1">
                                <a:latin typeface="Cambria Math"/>
                              </a:rPr>
                            </m:ctrlPr>
                          </m:sSubPr>
                          <m:e>
                            <m:r>
                              <a:rPr lang="en-US" sz="11200" i="1">
                                <a:latin typeface="Cambria Math"/>
                              </a:rPr>
                              <m:t>𝑇</m:t>
                            </m:r>
                          </m:e>
                          <m:sub>
                            <m:r>
                              <a:rPr lang="en-US" sz="11200" i="1">
                                <a:latin typeface="Cambria Math"/>
                              </a:rPr>
                              <m:t>𝑜𝑛𝑡</m:t>
                            </m:r>
                          </m:sub>
                        </m:sSub>
                        <m:r>
                          <a:rPr lang="en-US" sz="11200" i="1">
                            <a:latin typeface="Cambria Math"/>
                          </a:rPr>
                          <m:t>+</m:t>
                        </m:r>
                        <m:sSub>
                          <m:sSubPr>
                            <m:ctrlPr>
                              <a:rPr lang="en-US" sz="11200" i="1">
                                <a:latin typeface="Cambria Math"/>
                              </a:rPr>
                            </m:ctrlPr>
                          </m:sSubPr>
                          <m:e>
                            <m:r>
                              <a:rPr lang="en-US" sz="11200" i="1">
                                <a:latin typeface="Cambria Math"/>
                              </a:rPr>
                              <m:t>𝑃</m:t>
                            </m:r>
                          </m:e>
                          <m:sub>
                            <m:r>
                              <a:rPr lang="en-US" sz="11200" i="1">
                                <a:latin typeface="Cambria Math"/>
                              </a:rPr>
                              <m:t>𝑐𝑟</m:t>
                            </m:r>
                          </m:sub>
                        </m:sSub>
                        <m:sSub>
                          <m:sSubPr>
                            <m:ctrlPr>
                              <a:rPr lang="en-US" sz="11200" i="1">
                                <a:latin typeface="Cambria Math"/>
                              </a:rPr>
                            </m:ctrlPr>
                          </m:sSubPr>
                          <m:e>
                            <m:r>
                              <a:rPr lang="en-US" sz="11200" i="1">
                                <a:latin typeface="Cambria Math"/>
                              </a:rPr>
                              <m:t>𝑇</m:t>
                            </m:r>
                          </m:e>
                          <m:sub>
                            <m:r>
                              <a:rPr lang="en-US" sz="11200" i="1">
                                <a:latin typeface="Cambria Math"/>
                              </a:rPr>
                              <m:t>𝑜𝑛𝑟</m:t>
                            </m:r>
                          </m:sub>
                        </m:sSub>
                      </m:num>
                      <m:den>
                        <m:sSub>
                          <m:sSubPr>
                            <m:ctrlPr>
                              <a:rPr lang="en-US" sz="11200" b="0" i="1" smtClean="0">
                                <a:latin typeface="Cambria Math"/>
                              </a:rPr>
                            </m:ctrlPr>
                          </m:sSubPr>
                          <m:e>
                            <m:r>
                              <a:rPr lang="en-US" sz="11200" b="0" i="1" smtClean="0">
                                <a:latin typeface="Cambria Math"/>
                              </a:rPr>
                              <m:t>𝑇</m:t>
                            </m:r>
                          </m:e>
                          <m:sub>
                            <m:r>
                              <a:rPr lang="en-US" sz="11200" b="0" i="1" smtClean="0">
                                <a:latin typeface="Cambria Math"/>
                              </a:rPr>
                              <m:t>𝑜𝑛𝑡</m:t>
                            </m:r>
                          </m:sub>
                        </m:sSub>
                        <m:r>
                          <a:rPr lang="en-US" sz="11200" b="0" i="1" smtClean="0">
                            <a:latin typeface="Cambria Math"/>
                          </a:rPr>
                          <m:t>+</m:t>
                        </m:r>
                        <m:sSub>
                          <m:sSubPr>
                            <m:ctrlPr>
                              <a:rPr lang="en-US" sz="11200" b="0" i="1" smtClean="0">
                                <a:latin typeface="Cambria Math"/>
                              </a:rPr>
                            </m:ctrlPr>
                          </m:sSubPr>
                          <m:e>
                            <m:r>
                              <a:rPr lang="en-US" sz="11200" b="0" i="1" smtClean="0">
                                <a:latin typeface="Cambria Math"/>
                              </a:rPr>
                              <m:t>𝑇</m:t>
                            </m:r>
                          </m:e>
                          <m:sub>
                            <m:r>
                              <a:rPr lang="en-US" sz="11200" b="0" i="1" smtClean="0">
                                <a:latin typeface="Cambria Math"/>
                              </a:rPr>
                              <m:t>𝑜𝑛𝑟</m:t>
                            </m:r>
                          </m:sub>
                        </m:sSub>
                      </m:den>
                    </m:f>
                  </m:oMath>
                </a14:m>
                <a:endParaRPr lang="en-US" sz="11200" dirty="0" smtClean="0">
                  <a:latin typeface="+mj-lt"/>
                </a:endParaRPr>
              </a:p>
              <a:p>
                <a:pPr lvl="2">
                  <a:lnSpc>
                    <a:spcPct val="120000"/>
                  </a:lnSpc>
                </a:pPr>
                <a14:m>
                  <m:oMath xmlns:m="http://schemas.openxmlformats.org/officeDocument/2006/math">
                    <m:sSub>
                      <m:sSubPr>
                        <m:ctrlPr>
                          <a:rPr lang="en-US" sz="8000" b="0" i="1" smtClean="0">
                            <a:latin typeface="Cambria Math"/>
                          </a:rPr>
                        </m:ctrlPr>
                      </m:sSubPr>
                      <m:e>
                        <m:r>
                          <a:rPr lang="en-US" sz="8000" b="0" i="1" smtClean="0">
                            <a:latin typeface="Cambria Math"/>
                          </a:rPr>
                          <m:t>𝑃</m:t>
                        </m:r>
                      </m:e>
                      <m:sub>
                        <m:r>
                          <a:rPr lang="en-US" sz="8000" b="0" i="1" smtClean="0">
                            <a:latin typeface="Cambria Math"/>
                          </a:rPr>
                          <m:t>𝑡</m:t>
                        </m:r>
                      </m:sub>
                    </m:sSub>
                  </m:oMath>
                </a14:m>
                <a:r>
                  <a:rPr lang="en-US" sz="8000" dirty="0" smtClean="0">
                    <a:latin typeface="+mj-lt"/>
                  </a:rPr>
                  <a:t> Transmission signal power, </a:t>
                </a:r>
                <a14:m>
                  <m:oMath xmlns:m="http://schemas.openxmlformats.org/officeDocument/2006/math">
                    <m:sSub>
                      <m:sSubPr>
                        <m:ctrlPr>
                          <a:rPr lang="en-US" sz="8000" i="1">
                            <a:latin typeface="Cambria Math"/>
                          </a:rPr>
                        </m:ctrlPr>
                      </m:sSubPr>
                      <m:e>
                        <m:r>
                          <a:rPr lang="en-US" sz="8000" i="1">
                            <a:latin typeface="Cambria Math"/>
                          </a:rPr>
                          <m:t>𝑃</m:t>
                        </m:r>
                      </m:e>
                      <m:sub>
                        <m:r>
                          <a:rPr lang="en-US" sz="8000" i="1">
                            <a:latin typeface="Cambria Math"/>
                          </a:rPr>
                          <m:t>𝑐𝑡</m:t>
                        </m:r>
                      </m:sub>
                    </m:sSub>
                  </m:oMath>
                </a14:m>
                <a:r>
                  <a:rPr lang="en-US" sz="8000" dirty="0" smtClean="0">
                    <a:latin typeface="+mj-lt"/>
                  </a:rPr>
                  <a:t> Transmitter circuit </a:t>
                </a:r>
                <a:r>
                  <a:rPr lang="en-US" sz="8000" dirty="0">
                    <a:latin typeface="+mj-lt"/>
                  </a:rPr>
                  <a:t>p</a:t>
                </a:r>
                <a:r>
                  <a:rPr lang="en-US" sz="8000" dirty="0" smtClean="0">
                    <a:latin typeface="+mj-lt"/>
                  </a:rPr>
                  <a:t>ower </a:t>
                </a:r>
              </a:p>
              <a:p>
                <a:pPr lvl="2"/>
                <a14:m>
                  <m:oMath xmlns:m="http://schemas.openxmlformats.org/officeDocument/2006/math">
                    <m:sSub>
                      <m:sSubPr>
                        <m:ctrlPr>
                          <a:rPr lang="en-US" sz="8000" b="0" i="1" smtClean="0">
                            <a:latin typeface="Cambria Math"/>
                          </a:rPr>
                        </m:ctrlPr>
                      </m:sSubPr>
                      <m:e>
                        <m:r>
                          <a:rPr lang="en-US" sz="8000" b="0" i="1" smtClean="0">
                            <a:latin typeface="Cambria Math"/>
                          </a:rPr>
                          <m:t>𝑃</m:t>
                        </m:r>
                      </m:e>
                      <m:sub>
                        <m:r>
                          <a:rPr lang="en-US" sz="8000" b="0" i="1" smtClean="0">
                            <a:latin typeface="Cambria Math"/>
                          </a:rPr>
                          <m:t>𝑃𝐴</m:t>
                        </m:r>
                      </m:sub>
                    </m:sSub>
                  </m:oMath>
                </a14:m>
                <a:r>
                  <a:rPr lang="en-US" sz="8000" dirty="0" smtClean="0">
                    <a:latin typeface="+mj-lt"/>
                  </a:rPr>
                  <a:t> Power amplifier power, </a:t>
                </a:r>
                <a14:m>
                  <m:oMath xmlns:m="http://schemas.openxmlformats.org/officeDocument/2006/math">
                    <m:sSub>
                      <m:sSubPr>
                        <m:ctrlPr>
                          <a:rPr lang="en-US" sz="8000" i="1">
                            <a:latin typeface="Cambria Math"/>
                          </a:rPr>
                        </m:ctrlPr>
                      </m:sSubPr>
                      <m:e>
                        <m:r>
                          <a:rPr lang="en-US" sz="8000" i="1">
                            <a:latin typeface="Cambria Math"/>
                          </a:rPr>
                          <m:t>𝑃</m:t>
                        </m:r>
                      </m:e>
                      <m:sub>
                        <m:r>
                          <a:rPr lang="en-US" sz="8000" i="1">
                            <a:latin typeface="Cambria Math"/>
                          </a:rPr>
                          <m:t>𝑐𝑟</m:t>
                        </m:r>
                      </m:sub>
                    </m:sSub>
                  </m:oMath>
                </a14:m>
                <a:r>
                  <a:rPr lang="en-US" sz="8000" dirty="0" smtClean="0">
                    <a:latin typeface="+mj-lt"/>
                  </a:rPr>
                  <a:t> Receiver </a:t>
                </a:r>
                <a:r>
                  <a:rPr lang="en-US" sz="8000" dirty="0">
                    <a:latin typeface="+mj-lt"/>
                  </a:rPr>
                  <a:t>c</a:t>
                </a:r>
                <a:r>
                  <a:rPr lang="en-US" sz="8000" dirty="0" smtClean="0">
                    <a:latin typeface="+mj-lt"/>
                  </a:rPr>
                  <a:t>ircuit power </a:t>
                </a:r>
              </a:p>
              <a:p>
                <a:pPr lvl="2"/>
                <a14:m>
                  <m:oMath xmlns:m="http://schemas.openxmlformats.org/officeDocument/2006/math">
                    <m:sSub>
                      <m:sSubPr>
                        <m:ctrlPr>
                          <a:rPr lang="en-US" sz="8000" b="0" i="1" smtClean="0">
                            <a:latin typeface="Cambria Math"/>
                          </a:rPr>
                        </m:ctrlPr>
                      </m:sSubPr>
                      <m:e>
                        <m:r>
                          <a:rPr lang="en-US" sz="8000" b="0" i="1" smtClean="0">
                            <a:latin typeface="Cambria Math"/>
                          </a:rPr>
                          <m:t>𝑇</m:t>
                        </m:r>
                      </m:e>
                      <m:sub>
                        <m:r>
                          <a:rPr lang="en-US" sz="8000" b="0" i="1" smtClean="0">
                            <a:latin typeface="Cambria Math"/>
                          </a:rPr>
                          <m:t>𝑜𝑛𝑡</m:t>
                        </m:r>
                      </m:sub>
                    </m:sSub>
                    <m:r>
                      <a:rPr lang="en-US" sz="8000" b="0" i="1" smtClean="0">
                        <a:latin typeface="Cambria Math"/>
                      </a:rPr>
                      <m:t>,</m:t>
                    </m:r>
                    <m:sSub>
                      <m:sSubPr>
                        <m:ctrlPr>
                          <a:rPr lang="en-US" sz="8000" i="1">
                            <a:latin typeface="Cambria Math"/>
                          </a:rPr>
                        </m:ctrlPr>
                      </m:sSubPr>
                      <m:e>
                        <m:r>
                          <a:rPr lang="en-US" sz="8000" i="1">
                            <a:latin typeface="Cambria Math"/>
                          </a:rPr>
                          <m:t>𝑇</m:t>
                        </m:r>
                      </m:e>
                      <m:sub>
                        <m:r>
                          <a:rPr lang="en-US" sz="8000" i="1">
                            <a:latin typeface="Cambria Math"/>
                          </a:rPr>
                          <m:t>𝑜𝑛𝑟</m:t>
                        </m:r>
                      </m:sub>
                    </m:sSub>
                  </m:oMath>
                </a14:m>
                <a:r>
                  <a:rPr lang="en-US" sz="8000" dirty="0" smtClean="0">
                    <a:latin typeface="+mj-lt"/>
                  </a:rPr>
                  <a:t>Time for transmitter and </a:t>
                </a:r>
                <a:r>
                  <a:rPr lang="en-US" sz="8000" dirty="0">
                    <a:latin typeface="+mj-lt"/>
                  </a:rPr>
                  <a:t>r</a:t>
                </a:r>
                <a:r>
                  <a:rPr lang="en-US" sz="8000" dirty="0" smtClean="0">
                    <a:latin typeface="+mj-lt"/>
                  </a:rPr>
                  <a:t>eceiver in active mode resp.</a:t>
                </a:r>
              </a:p>
              <a:p>
                <a:pPr marL="857250" lvl="2" indent="0">
                  <a:buNone/>
                </a:pPr>
                <a:r>
                  <a:rPr lang="en-US" sz="8000" dirty="0">
                    <a:latin typeface="+mj-lt"/>
                  </a:rPr>
                  <a:t> </a:t>
                </a:r>
                <a:endParaRPr lang="en-US" sz="8000" dirty="0" smtClean="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457200" y="1371600"/>
                <a:ext cx="8458200" cy="5181600"/>
              </a:xfrm>
              <a:blipFill rotWithShape="1">
                <a:blip r:embed="rId3"/>
                <a:stretch>
                  <a:fillRect l="-1369" t="-117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4</a:t>
            </a:fld>
            <a:endParaRPr lang="en-US"/>
          </a:p>
        </p:txBody>
      </p:sp>
      <p:sp>
        <p:nvSpPr>
          <p:cNvPr id="6" name="Date Placeholder 1"/>
          <p:cNvSpPr>
            <a:spLocks noGrp="1"/>
          </p:cNvSpPr>
          <p:nvPr>
            <p:ph type="dt" sz="half" idx="10"/>
          </p:nvPr>
        </p:nvSpPr>
        <p:spPr>
          <a:xfrm>
            <a:off x="685800" y="377825"/>
            <a:ext cx="1600200" cy="215900"/>
          </a:xfrm>
        </p:spPr>
        <p:txBody>
          <a:bodyPr/>
          <a:lstStyle/>
          <a:p>
            <a:r>
              <a:rPr lang="en-US" altLang="zh-CN" dirty="0" smtClean="0"/>
              <a:t>July 2013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Slide </a:t>
            </a:r>
            <a:fld id="{3D7B28C0-BB67-4036-BA37-A1CE406089FA}" type="slidenum">
              <a:rPr lang="en-US" smtClean="0"/>
              <a:pPr/>
              <a:t>5</a:t>
            </a:fld>
            <a:endParaRPr lang="en-US"/>
          </a:p>
        </p:txBody>
      </p:sp>
      <p:sp>
        <p:nvSpPr>
          <p:cNvPr id="4" name="Title 3"/>
          <p:cNvSpPr>
            <a:spLocks noGrp="1"/>
          </p:cNvSpPr>
          <p:nvPr>
            <p:ph type="title"/>
          </p:nvPr>
        </p:nvSpPr>
        <p:spPr/>
        <p:txBody>
          <a:bodyPr/>
          <a:lstStyle/>
          <a:p>
            <a:r>
              <a:rPr lang="en-US" dirty="0" smtClean="0"/>
              <a:t>Active Mode Power Components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85800" y="1447800"/>
                <a:ext cx="7772400" cy="4953000"/>
              </a:xfrm>
            </p:spPr>
            <p:txBody>
              <a:bodyPr/>
              <a:lstStyle/>
              <a:p>
                <a:pPr lvl="0"/>
                <a:r>
                  <a:rPr lang="en-US" sz="2400" dirty="0" smtClean="0">
                    <a:solidFill>
                      <a:srgbClr val="000000"/>
                    </a:solidFill>
                    <a:latin typeface="Times New Roman"/>
                  </a:rPr>
                  <a:t>Power amplifier Power (</a:t>
                </a:r>
                <a14:m>
                  <m:oMath xmlns:m="http://schemas.openxmlformats.org/officeDocument/2006/math">
                    <m:sSub>
                      <m:sSubPr>
                        <m:ctrlPr>
                          <a:rPr lang="en-US" sz="2400" i="1">
                            <a:solidFill>
                              <a:srgbClr val="000000"/>
                            </a:solidFill>
                            <a:latin typeface="Cambria Math"/>
                          </a:rPr>
                        </m:ctrlPr>
                      </m:sSubPr>
                      <m:e>
                        <m:r>
                          <a:rPr lang="en-US" sz="2400" i="1">
                            <a:solidFill>
                              <a:srgbClr val="000000"/>
                            </a:solidFill>
                            <a:latin typeface="Cambria Math"/>
                          </a:rPr>
                          <m:t>𝑃</m:t>
                        </m:r>
                      </m:e>
                      <m:sub>
                        <m:r>
                          <a:rPr lang="en-US" sz="2400" i="1">
                            <a:solidFill>
                              <a:srgbClr val="000000"/>
                            </a:solidFill>
                            <a:latin typeface="Cambria Math"/>
                          </a:rPr>
                          <m:t>𝑃𝐴</m:t>
                        </m:r>
                      </m:sub>
                    </m:sSub>
                    <m:r>
                      <a:rPr lang="en-US" sz="2400" b="0" i="1" smtClean="0">
                        <a:solidFill>
                          <a:srgbClr val="000000"/>
                        </a:solidFill>
                        <a:latin typeface="Cambria Math"/>
                      </a:rPr>
                      <m:t>)</m:t>
                    </m:r>
                  </m:oMath>
                </a14:m>
                <a:endParaRPr lang="en-US" sz="2400" dirty="0">
                  <a:solidFill>
                    <a:srgbClr val="000000"/>
                  </a:solidFill>
                </a:endParaRPr>
              </a:p>
              <a:p>
                <a:pPr lvl="1"/>
                <a14:m>
                  <m:oMath xmlns:m="http://schemas.openxmlformats.org/officeDocument/2006/math">
                    <m:sSub>
                      <m:sSubPr>
                        <m:ctrlPr>
                          <a:rPr lang="en-US" sz="1800" i="1">
                            <a:solidFill>
                              <a:srgbClr val="000000"/>
                            </a:solidFill>
                            <a:latin typeface="Cambria Math"/>
                          </a:rPr>
                        </m:ctrlPr>
                      </m:sSubPr>
                      <m:e>
                        <m:r>
                          <a:rPr lang="en-US" sz="1800" i="1">
                            <a:solidFill>
                              <a:srgbClr val="000000"/>
                            </a:solidFill>
                            <a:latin typeface="Cambria Math"/>
                          </a:rPr>
                          <m:t>𝑃</m:t>
                        </m:r>
                      </m:e>
                      <m:sub>
                        <m:r>
                          <a:rPr lang="en-US" sz="1800" i="1">
                            <a:solidFill>
                              <a:srgbClr val="000000"/>
                            </a:solidFill>
                            <a:latin typeface="Cambria Math"/>
                          </a:rPr>
                          <m:t>𝑃𝐴</m:t>
                        </m:r>
                      </m:sub>
                    </m:sSub>
                    <m:r>
                      <a:rPr lang="en-US" sz="1800" i="1">
                        <a:solidFill>
                          <a:srgbClr val="000000"/>
                        </a:solidFill>
                        <a:latin typeface="Cambria Math"/>
                      </a:rPr>
                      <m:t>=</m:t>
                    </m:r>
                    <m:r>
                      <a:rPr lang="en-US" sz="1800" i="1">
                        <a:solidFill>
                          <a:srgbClr val="000000"/>
                        </a:solidFill>
                        <a:latin typeface="Cambria Math"/>
                      </a:rPr>
                      <m:t>𝛼</m:t>
                    </m:r>
                    <m:sSub>
                      <m:sSubPr>
                        <m:ctrlPr>
                          <a:rPr lang="en-US" sz="1800" i="1">
                            <a:solidFill>
                              <a:srgbClr val="000000"/>
                            </a:solidFill>
                            <a:latin typeface="Cambria Math"/>
                          </a:rPr>
                        </m:ctrlPr>
                      </m:sSubPr>
                      <m:e>
                        <m:r>
                          <a:rPr lang="en-US" sz="1800" i="1">
                            <a:solidFill>
                              <a:srgbClr val="000000"/>
                            </a:solidFill>
                            <a:latin typeface="Cambria Math"/>
                          </a:rPr>
                          <m:t>𝑃</m:t>
                        </m:r>
                      </m:e>
                      <m:sub>
                        <m:r>
                          <a:rPr lang="en-US" sz="1800" i="1">
                            <a:solidFill>
                              <a:srgbClr val="000000"/>
                            </a:solidFill>
                            <a:latin typeface="Cambria Math"/>
                          </a:rPr>
                          <m:t>𝑡</m:t>
                        </m:r>
                      </m:sub>
                    </m:sSub>
                    <m:r>
                      <a:rPr lang="en-US" sz="1800" i="1">
                        <a:solidFill>
                          <a:srgbClr val="000000"/>
                        </a:solidFill>
                        <a:latin typeface="Cambria Math"/>
                      </a:rPr>
                      <m:t>, </m:t>
                    </m:r>
                    <m:r>
                      <a:rPr lang="en-US" sz="1800" i="1">
                        <a:solidFill>
                          <a:srgbClr val="000000"/>
                        </a:solidFill>
                        <a:latin typeface="Cambria Math"/>
                      </a:rPr>
                      <m:t>𝛼</m:t>
                    </m:r>
                    <m:r>
                      <a:rPr lang="en-US" sz="1800" i="1">
                        <a:solidFill>
                          <a:srgbClr val="000000"/>
                        </a:solidFill>
                        <a:latin typeface="Cambria Math"/>
                      </a:rPr>
                      <m:t>=</m:t>
                    </m:r>
                    <m:f>
                      <m:fPr>
                        <m:ctrlPr>
                          <a:rPr lang="en-US" sz="1800" i="1">
                            <a:solidFill>
                              <a:srgbClr val="000000"/>
                            </a:solidFill>
                            <a:latin typeface="Cambria Math"/>
                          </a:rPr>
                        </m:ctrlPr>
                      </m:fPr>
                      <m:num>
                        <m:r>
                          <a:rPr lang="en-US" sz="1800" i="1">
                            <a:solidFill>
                              <a:srgbClr val="000000"/>
                            </a:solidFill>
                            <a:latin typeface="Cambria Math"/>
                          </a:rPr>
                          <m:t>𝛽</m:t>
                        </m:r>
                      </m:num>
                      <m:den>
                        <m:r>
                          <m:rPr>
                            <m:sty m:val="p"/>
                          </m:rPr>
                          <a:rPr lang="el-GR" sz="1800" i="1">
                            <a:solidFill>
                              <a:srgbClr val="000000"/>
                            </a:solidFill>
                            <a:latin typeface="Cambria Math"/>
                          </a:rPr>
                          <m:t>η</m:t>
                        </m:r>
                        <m:r>
                          <a:rPr lang="en-US" sz="1800" i="1">
                            <a:solidFill>
                              <a:srgbClr val="000000"/>
                            </a:solidFill>
                            <a:latin typeface="Cambria Math"/>
                          </a:rPr>
                          <m:t> </m:t>
                        </m:r>
                      </m:den>
                    </m:f>
                    <m:r>
                      <a:rPr lang="en-US" sz="1800" i="1">
                        <a:solidFill>
                          <a:srgbClr val="000000"/>
                        </a:solidFill>
                        <a:latin typeface="Cambria Math"/>
                      </a:rPr>
                      <m:t>−1</m:t>
                    </m:r>
                  </m:oMath>
                </a14:m>
                <a:endParaRPr lang="en-US" sz="1800" dirty="0">
                  <a:solidFill>
                    <a:srgbClr val="000000"/>
                  </a:solidFill>
                  <a:latin typeface="Times New Roman"/>
                </a:endParaRPr>
              </a:p>
              <a:p>
                <a:pPr lvl="1"/>
                <a14:m>
                  <m:oMath xmlns:m="http://schemas.openxmlformats.org/officeDocument/2006/math">
                    <m:r>
                      <a:rPr lang="en-US" sz="1800" i="1">
                        <a:solidFill>
                          <a:srgbClr val="000000"/>
                        </a:solidFill>
                        <a:latin typeface="Cambria Math"/>
                      </a:rPr>
                      <m:t>𝛽</m:t>
                    </m:r>
                  </m:oMath>
                </a14:m>
                <a:r>
                  <a:rPr lang="en-US" sz="1800" dirty="0">
                    <a:solidFill>
                      <a:srgbClr val="000000"/>
                    </a:solidFill>
                    <a:latin typeface="Times New Roman"/>
                  </a:rPr>
                  <a:t> PAPR, </a:t>
                </a:r>
                <a14:m>
                  <m:oMath xmlns:m="http://schemas.openxmlformats.org/officeDocument/2006/math">
                    <m:r>
                      <m:rPr>
                        <m:sty m:val="p"/>
                      </m:rPr>
                      <a:rPr lang="el-GR" sz="1800" i="1">
                        <a:solidFill>
                          <a:srgbClr val="000000"/>
                        </a:solidFill>
                        <a:latin typeface="Cambria Math"/>
                      </a:rPr>
                      <m:t>η</m:t>
                    </m:r>
                  </m:oMath>
                </a14:m>
                <a:r>
                  <a:rPr lang="en-US" sz="1800" dirty="0">
                    <a:solidFill>
                      <a:srgbClr val="000000"/>
                    </a:solidFill>
                    <a:latin typeface="Times New Roman"/>
                  </a:rPr>
                  <a:t> drain efficiency of the PA</a:t>
                </a:r>
              </a:p>
              <a:p>
                <a:pPr lvl="1"/>
                <a14:m>
                  <m:oMath xmlns:m="http://schemas.openxmlformats.org/officeDocument/2006/math">
                    <m:r>
                      <m:rPr>
                        <m:sty m:val="p"/>
                      </m:rPr>
                      <a:rPr lang="el-GR" sz="1800" i="1">
                        <a:solidFill>
                          <a:srgbClr val="000000"/>
                        </a:solidFill>
                        <a:latin typeface="Cambria Math"/>
                      </a:rPr>
                      <m:t>η</m:t>
                    </m:r>
                    <m:r>
                      <a:rPr lang="el-GR" sz="1800" i="1">
                        <a:solidFill>
                          <a:srgbClr val="000000"/>
                        </a:solidFill>
                        <a:latin typeface="Cambria Math"/>
                      </a:rPr>
                      <m:t> </m:t>
                    </m:r>
                  </m:oMath>
                </a14:m>
                <a:r>
                  <a:rPr lang="en-US" sz="1800" dirty="0">
                    <a:solidFill>
                      <a:srgbClr val="000000"/>
                    </a:solidFill>
                    <a:latin typeface="Times New Roman"/>
                  </a:rPr>
                  <a:t> Typical Values</a:t>
                </a:r>
              </a:p>
              <a:p>
                <a:pPr lvl="2"/>
                <a:r>
                  <a:rPr lang="en-US" sz="1800" dirty="0">
                    <a:solidFill>
                      <a:srgbClr val="000000"/>
                    </a:solidFill>
                    <a:latin typeface="Times New Roman"/>
                  </a:rPr>
                  <a:t>Class A, </a:t>
                </a:r>
                <a14:m>
                  <m:oMath xmlns:m="http://schemas.openxmlformats.org/officeDocument/2006/math">
                    <m:r>
                      <m:rPr>
                        <m:sty m:val="p"/>
                      </m:rPr>
                      <a:rPr lang="el-GR" sz="1800" i="1">
                        <a:solidFill>
                          <a:srgbClr val="000000"/>
                        </a:solidFill>
                        <a:latin typeface="Cambria Math"/>
                      </a:rPr>
                      <m:t>η</m:t>
                    </m:r>
                    <m:r>
                      <a:rPr lang="en-US" sz="1800">
                        <a:solidFill>
                          <a:srgbClr val="000000"/>
                        </a:solidFill>
                        <a:latin typeface="Cambria Math"/>
                      </a:rPr>
                      <m:t>=</m:t>
                    </m:r>
                  </m:oMath>
                </a14:m>
                <a:r>
                  <a:rPr lang="en-US" sz="1800" dirty="0">
                    <a:solidFill>
                      <a:srgbClr val="000000"/>
                    </a:solidFill>
                    <a:latin typeface="Times New Roman"/>
                  </a:rPr>
                  <a:t>0.35 Class C,</a:t>
                </a:r>
                <a:r>
                  <a:rPr lang="el-GR" sz="1800" dirty="0">
                    <a:solidFill>
                      <a:srgbClr val="000000"/>
                    </a:solidFill>
                    <a:latin typeface="Times New Roman"/>
                  </a:rPr>
                  <a:t> </a:t>
                </a:r>
                <a14:m>
                  <m:oMath xmlns:m="http://schemas.openxmlformats.org/officeDocument/2006/math">
                    <m:r>
                      <m:rPr>
                        <m:sty m:val="p"/>
                      </m:rPr>
                      <a:rPr lang="el-GR" sz="1800" i="1">
                        <a:solidFill>
                          <a:srgbClr val="000000"/>
                        </a:solidFill>
                        <a:latin typeface="Cambria Math"/>
                      </a:rPr>
                      <m:t>η</m:t>
                    </m:r>
                    <m:r>
                      <a:rPr lang="en-US" sz="1800">
                        <a:solidFill>
                          <a:srgbClr val="000000"/>
                        </a:solidFill>
                        <a:latin typeface="Cambria Math"/>
                      </a:rPr>
                      <m:t>=</m:t>
                    </m:r>
                  </m:oMath>
                </a14:m>
                <a:r>
                  <a:rPr lang="en-US" sz="1800" dirty="0">
                    <a:solidFill>
                      <a:srgbClr val="000000"/>
                    </a:solidFill>
                    <a:latin typeface="Times New Roman"/>
                  </a:rPr>
                  <a:t>0.7 </a:t>
                </a:r>
                <a:endParaRPr lang="en-US" sz="1800" dirty="0" smtClean="0">
                  <a:solidFill>
                    <a:srgbClr val="000000"/>
                  </a:solidFill>
                  <a:latin typeface="Times New Roman"/>
                </a:endParaRPr>
              </a:p>
              <a:p>
                <a:pPr marL="857250" lvl="2" indent="0">
                  <a:buNone/>
                </a:pPr>
                <a:endParaRPr lang="en-US" sz="1800" dirty="0">
                  <a:solidFill>
                    <a:srgbClr val="000000"/>
                  </a:solidFill>
                  <a:latin typeface="Times New Roman"/>
                </a:endParaRPr>
              </a:p>
              <a:p>
                <a:pPr lvl="0"/>
                <a:r>
                  <a:rPr lang="en-US" sz="2400" dirty="0" smtClean="0">
                    <a:latin typeface="+mj-lt"/>
                  </a:rPr>
                  <a:t>Transmitter Circuit Power </a:t>
                </a:r>
                <a:r>
                  <a:rPr lang="en-US" sz="2400" dirty="0">
                    <a:solidFill>
                      <a:srgbClr val="000000"/>
                    </a:solidFill>
                    <a:latin typeface="Times New Roman"/>
                  </a:rPr>
                  <a:t>(</a:t>
                </a:r>
                <a14:m>
                  <m:oMath xmlns:m="http://schemas.openxmlformats.org/officeDocument/2006/math">
                    <m:sSub>
                      <m:sSubPr>
                        <m:ctrlPr>
                          <a:rPr lang="en-US" sz="2400" i="1">
                            <a:solidFill>
                              <a:srgbClr val="000000"/>
                            </a:solidFill>
                            <a:latin typeface="Cambria Math"/>
                          </a:rPr>
                        </m:ctrlPr>
                      </m:sSubPr>
                      <m:e>
                        <m:r>
                          <a:rPr lang="en-US" sz="2400" i="1">
                            <a:solidFill>
                              <a:srgbClr val="000000"/>
                            </a:solidFill>
                            <a:latin typeface="Cambria Math"/>
                          </a:rPr>
                          <m:t>𝑃</m:t>
                        </m:r>
                      </m:e>
                      <m:sub>
                        <m:r>
                          <a:rPr lang="en-US" sz="2400" b="0" i="1" smtClean="0">
                            <a:solidFill>
                              <a:srgbClr val="000000"/>
                            </a:solidFill>
                            <a:latin typeface="Cambria Math"/>
                          </a:rPr>
                          <m:t>𝑐𝑡</m:t>
                        </m:r>
                      </m:sub>
                    </m:sSub>
                    <m:r>
                      <a:rPr lang="en-US" sz="2400" i="1">
                        <a:solidFill>
                          <a:srgbClr val="000000"/>
                        </a:solidFill>
                        <a:latin typeface="Cambria Math"/>
                      </a:rPr>
                      <m:t>)</m:t>
                    </m:r>
                  </m:oMath>
                </a14:m>
                <a:endParaRPr lang="en-US" sz="3900" i="1" dirty="0" smtClean="0">
                  <a:latin typeface="Cambria Math"/>
                </a:endParaRPr>
              </a:p>
              <a:p>
                <a:pPr lvl="1"/>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𝑐𝑡</m:t>
                        </m:r>
                      </m:sub>
                    </m:sSub>
                    <m:r>
                      <a:rPr lang="en-US" sz="1800" i="1">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𝑚𝑖𝑥</m:t>
                        </m:r>
                      </m:sub>
                    </m:sSub>
                    <m:r>
                      <a:rPr lang="en-US" sz="1800" i="1">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𝑠𝑦𝑛</m:t>
                        </m:r>
                      </m:sub>
                    </m:sSub>
                    <m:r>
                      <a:rPr lang="en-US" sz="1800" i="1">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𝑓𝑖𝑙𝑡</m:t>
                        </m:r>
                      </m:sub>
                    </m:sSub>
                    <m:r>
                      <a:rPr lang="en-US" sz="1800" i="1">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𝐷𝐴𝐶</m:t>
                        </m:r>
                      </m:sub>
                    </m:sSub>
                  </m:oMath>
                </a14:m>
                <a:endParaRPr lang="en-US" sz="1800" dirty="0"/>
              </a:p>
              <a:p>
                <a:pPr lvl="1"/>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𝑚𝑖𝑥</m:t>
                        </m:r>
                      </m:sub>
                    </m:sSub>
                  </m:oMath>
                </a14:m>
                <a:r>
                  <a:rPr lang="en-US" sz="1800" dirty="0">
                    <a:latin typeface="+mj-lt"/>
                  </a:rPr>
                  <a:t> mixer power, </a:t>
                </a:r>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𝑠𝑦𝑛</m:t>
                        </m:r>
                      </m:sub>
                    </m:sSub>
                    <m:r>
                      <a:rPr lang="en-US" sz="1800" i="1">
                        <a:latin typeface="Cambria Math"/>
                      </a:rPr>
                      <m:t> </m:t>
                    </m:r>
                  </m:oMath>
                </a14:m>
                <a:r>
                  <a:rPr lang="en-US" sz="1800" dirty="0">
                    <a:latin typeface="+mj-lt"/>
                  </a:rPr>
                  <a:t>Frequency synthesizer power, </a:t>
                </a:r>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𝐷𝐴𝐶</m:t>
                        </m:r>
                      </m:sub>
                    </m:sSub>
                  </m:oMath>
                </a14:m>
                <a:r>
                  <a:rPr lang="en-US" sz="1800" dirty="0">
                    <a:latin typeface="+mj-lt"/>
                  </a:rPr>
                  <a:t>  DAC </a:t>
                </a:r>
                <a:r>
                  <a:rPr lang="en-US" sz="1800" dirty="0" smtClean="0">
                    <a:latin typeface="+mj-lt"/>
                  </a:rPr>
                  <a:t>power</a:t>
                </a:r>
              </a:p>
              <a:p>
                <a:pPr lvl="1"/>
                <a:endParaRPr lang="en-US" sz="1800" dirty="0">
                  <a:latin typeface="+mj-lt"/>
                </a:endParaRPr>
              </a:p>
              <a:p>
                <a:pPr lvl="0"/>
                <a:r>
                  <a:rPr lang="en-US" sz="2400" dirty="0" smtClean="0">
                    <a:latin typeface="+mj-lt"/>
                  </a:rPr>
                  <a:t>Receiver System Power </a:t>
                </a:r>
                <a:r>
                  <a:rPr lang="en-US" sz="2400" dirty="0">
                    <a:solidFill>
                      <a:srgbClr val="000000"/>
                    </a:solidFill>
                    <a:latin typeface="Times New Roman"/>
                  </a:rPr>
                  <a:t>(</a:t>
                </a:r>
                <a14:m>
                  <m:oMath xmlns:m="http://schemas.openxmlformats.org/officeDocument/2006/math">
                    <m:sSub>
                      <m:sSubPr>
                        <m:ctrlPr>
                          <a:rPr lang="en-US" sz="2400" i="1">
                            <a:solidFill>
                              <a:srgbClr val="000000"/>
                            </a:solidFill>
                            <a:latin typeface="Cambria Math"/>
                          </a:rPr>
                        </m:ctrlPr>
                      </m:sSubPr>
                      <m:e>
                        <m:r>
                          <a:rPr lang="en-US" sz="2400" i="1">
                            <a:solidFill>
                              <a:srgbClr val="000000"/>
                            </a:solidFill>
                            <a:latin typeface="Cambria Math"/>
                          </a:rPr>
                          <m:t>𝑃</m:t>
                        </m:r>
                      </m:e>
                      <m:sub>
                        <m:r>
                          <a:rPr lang="en-US" sz="2400" i="1">
                            <a:solidFill>
                              <a:srgbClr val="000000"/>
                            </a:solidFill>
                            <a:latin typeface="Cambria Math"/>
                          </a:rPr>
                          <m:t>𝑐</m:t>
                        </m:r>
                        <m:r>
                          <a:rPr lang="en-US" sz="2400" b="0" i="1" smtClean="0">
                            <a:solidFill>
                              <a:srgbClr val="000000"/>
                            </a:solidFill>
                            <a:latin typeface="Cambria Math"/>
                          </a:rPr>
                          <m:t>𝑟</m:t>
                        </m:r>
                      </m:sub>
                    </m:sSub>
                    <m:r>
                      <a:rPr lang="en-US" sz="2400" i="1">
                        <a:solidFill>
                          <a:srgbClr val="000000"/>
                        </a:solidFill>
                        <a:latin typeface="Cambria Math"/>
                      </a:rPr>
                      <m:t>)</m:t>
                    </m:r>
                  </m:oMath>
                </a14:m>
                <a:endParaRPr lang="en-US" sz="2400" i="1" dirty="0" smtClean="0">
                  <a:latin typeface="Cambria Math"/>
                </a:endParaRPr>
              </a:p>
              <a:p>
                <a:pPr lvl="1"/>
                <a:r>
                  <a:rPr lang="en-US" sz="2000" dirty="0">
                    <a:latin typeface="+mj-lt"/>
                  </a:rPr>
                  <a:t>C</a:t>
                </a:r>
                <a:r>
                  <a:rPr lang="en-US" sz="2000" dirty="0" smtClean="0">
                    <a:latin typeface="+mj-lt"/>
                  </a:rPr>
                  <a:t>omprises </a:t>
                </a:r>
                <a:r>
                  <a:rPr lang="en-US" sz="2000" dirty="0">
                    <a:latin typeface="+mj-lt"/>
                  </a:rPr>
                  <a:t>of power of LNA, mixer, Frequency synthesizer, IF amp and ADC</a:t>
                </a:r>
              </a:p>
              <a:p>
                <a:pPr lvl="1"/>
                <a:endParaRPr lang="en-US" sz="2000" i="1" dirty="0">
                  <a:latin typeface="Cambria Math"/>
                </a:endParaRPr>
              </a:p>
              <a:p>
                <a:endParaRPr lang="en-US" sz="2200" dirty="0">
                  <a:latin typeface="+mj-lt"/>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85800" y="1447800"/>
                <a:ext cx="7772400" cy="4953000"/>
              </a:xfrm>
              <a:blipFill rotWithShape="1">
                <a:blip r:embed="rId2"/>
                <a:stretch>
                  <a:fillRect l="-1098" t="-985" b="-985"/>
                </a:stretch>
              </a:blipFill>
            </p:spPr>
            <p:txBody>
              <a:bodyPr/>
              <a:lstStyle/>
              <a:p>
                <a:r>
                  <a:rPr lang="en-US">
                    <a:noFill/>
                  </a:rPr>
                  <a:t> </a:t>
                </a:r>
              </a:p>
            </p:txBody>
          </p:sp>
        </mc:Fallback>
      </mc:AlternateContent>
      <p:sp>
        <p:nvSpPr>
          <p:cNvPr id="6" name="Date Placeholder 1"/>
          <p:cNvSpPr txBox="1">
            <a:spLocks/>
          </p:cNvSpPr>
          <p:nvPr/>
        </p:nvSpPr>
        <p:spPr bwMode="auto">
          <a:xfrm>
            <a:off x="685800" y="36714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dirty="0" smtClean="0"/>
              <a:t>July 2013</a:t>
            </a:r>
            <a:endParaRPr lang="en-US" dirty="0"/>
          </a:p>
        </p:txBody>
      </p:sp>
    </p:spTree>
    <p:extLst>
      <p:ext uri="{BB962C8B-B14F-4D97-AF65-F5344CB8AC3E}">
        <p14:creationId xmlns:p14="http://schemas.microsoft.com/office/powerpoint/2010/main" val="340396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dirty="0" smtClean="0"/>
              <a:t>July 2013</a:t>
            </a:r>
            <a:endParaRPr lang="en-US" dirty="0"/>
          </a:p>
        </p:txBody>
      </p:sp>
      <p:sp>
        <p:nvSpPr>
          <p:cNvPr id="3" name="Slide Number Placeholder 2"/>
          <p:cNvSpPr>
            <a:spLocks noGrp="1"/>
          </p:cNvSpPr>
          <p:nvPr>
            <p:ph type="sldNum" sz="quarter" idx="12"/>
          </p:nvPr>
        </p:nvSpPr>
        <p:spPr/>
        <p:txBody>
          <a:bodyPr/>
          <a:lstStyle/>
          <a:p>
            <a:r>
              <a:rPr lang="en-US" smtClean="0"/>
              <a:t>Slide </a:t>
            </a:r>
            <a:fld id="{3D7B28C0-BB67-4036-BA37-A1CE406089FA}" type="slidenum">
              <a:rPr lang="en-US" smtClean="0"/>
              <a:pPr/>
              <a:t>6</a:t>
            </a:fld>
            <a:endParaRPr lang="en-US"/>
          </a:p>
        </p:txBody>
      </p:sp>
      <p:sp>
        <p:nvSpPr>
          <p:cNvPr id="4" name="Title 3"/>
          <p:cNvSpPr>
            <a:spLocks noGrp="1"/>
          </p:cNvSpPr>
          <p:nvPr>
            <p:ph type="title"/>
          </p:nvPr>
        </p:nvSpPr>
        <p:spPr/>
        <p:txBody>
          <a:bodyPr/>
          <a:lstStyle/>
          <a:p>
            <a:r>
              <a:rPr lang="en-US" dirty="0" smtClean="0"/>
              <a:t>Other Modes</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685800" y="1309255"/>
                <a:ext cx="8229600" cy="4953000"/>
              </a:xfrm>
            </p:spPr>
            <p:txBody>
              <a:bodyPr/>
              <a:lstStyle/>
              <a:p>
                <a:r>
                  <a:rPr lang="en-US" sz="2400" dirty="0" smtClean="0">
                    <a:latin typeface="+mj-lt"/>
                  </a:rPr>
                  <a:t>Transient Mode Power (</a:t>
                </a:r>
                <a14:m>
                  <m:oMath xmlns:m="http://schemas.openxmlformats.org/officeDocument/2006/math">
                    <m:sSub>
                      <m:sSubPr>
                        <m:ctrlPr>
                          <a:rPr lang="en-US" sz="2400" i="1">
                            <a:latin typeface="Cambria Math"/>
                          </a:rPr>
                        </m:ctrlPr>
                      </m:sSubPr>
                      <m:e>
                        <m:r>
                          <a:rPr lang="en-US" sz="2400" i="1">
                            <a:latin typeface="Cambria Math"/>
                          </a:rPr>
                          <m:t>𝑃</m:t>
                        </m:r>
                      </m:e>
                      <m:sub>
                        <m:r>
                          <a:rPr lang="en-US" sz="2400" i="1">
                            <a:latin typeface="Cambria Math"/>
                          </a:rPr>
                          <m:t>𝑡𝑟</m:t>
                        </m:r>
                      </m:sub>
                    </m:sSub>
                  </m:oMath>
                </a14:m>
                <a:r>
                  <a:rPr lang="en-US" sz="2400" dirty="0" smtClean="0">
                    <a:latin typeface="+mj-lt"/>
                  </a:rPr>
                  <a:t>)</a:t>
                </a:r>
                <a:endParaRPr lang="en-US" sz="2400" dirty="0">
                  <a:latin typeface="+mj-lt"/>
                </a:endParaRPr>
              </a:p>
              <a:p>
                <a:pPr lvl="1"/>
                <a:r>
                  <a:rPr lang="en-US" sz="1800" dirty="0">
                    <a:latin typeface="+mj-lt"/>
                  </a:rPr>
                  <a:t>Active mode to sleep mode is negligible</a:t>
                </a:r>
              </a:p>
              <a:p>
                <a:pPr lvl="1"/>
                <a:r>
                  <a:rPr lang="en-US" sz="1800" dirty="0">
                    <a:latin typeface="+mj-lt"/>
                  </a:rPr>
                  <a:t>Sleep Mode to active mode is slow</a:t>
                </a:r>
              </a:p>
              <a:p>
                <a:pPr lvl="2"/>
                <a:r>
                  <a:rPr lang="en-US" sz="1800" dirty="0">
                    <a:latin typeface="+mj-lt"/>
                  </a:rPr>
                  <a:t>Mainly governed by PLL settling time of frequency synthesizer </a:t>
                </a:r>
              </a:p>
              <a:p>
                <a:pPr lvl="2"/>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𝑡𝑟</m:t>
                        </m:r>
                      </m:sub>
                    </m:sSub>
                    <m:r>
                      <a:rPr lang="en-US" sz="1800" i="1">
                        <a:latin typeface="Cambria Math"/>
                      </a:rPr>
                      <m:t>≈2</m:t>
                    </m:r>
                    <m:sSub>
                      <m:sSubPr>
                        <m:ctrlPr>
                          <a:rPr lang="en-US" sz="1800" i="1">
                            <a:latin typeface="Cambria Math"/>
                          </a:rPr>
                        </m:ctrlPr>
                      </m:sSubPr>
                      <m:e>
                        <m:r>
                          <a:rPr lang="en-US" sz="1800" i="1">
                            <a:latin typeface="Cambria Math"/>
                          </a:rPr>
                          <m:t>𝑃</m:t>
                        </m:r>
                      </m:e>
                      <m:sub>
                        <m:r>
                          <a:rPr lang="en-US" sz="1800" i="1">
                            <a:latin typeface="Cambria Math"/>
                          </a:rPr>
                          <m:t>𝑠𝑦𝑛</m:t>
                        </m:r>
                      </m:sub>
                    </m:sSub>
                  </m:oMath>
                </a14:m>
                <a:endParaRPr lang="en-US" dirty="0" smtClean="0">
                  <a:latin typeface="+mj-lt"/>
                </a:endParaRPr>
              </a:p>
              <a:p>
                <a:pPr lvl="2"/>
                <a:endParaRPr lang="en-US" sz="800" dirty="0" smtClean="0">
                  <a:latin typeface="+mj-lt"/>
                </a:endParaRPr>
              </a:p>
              <a:p>
                <a:r>
                  <a:rPr lang="en-US" sz="2400" dirty="0" smtClean="0">
                    <a:latin typeface="+mj-lt"/>
                  </a:rPr>
                  <a:t>Sleep Mode Power </a:t>
                </a:r>
                <a14:m>
                  <m:oMath xmlns:m="http://schemas.openxmlformats.org/officeDocument/2006/math">
                    <m:sSub>
                      <m:sSubPr>
                        <m:ctrlPr>
                          <a:rPr lang="en-US" sz="2400" i="1">
                            <a:latin typeface="Cambria Math"/>
                          </a:rPr>
                        </m:ctrlPr>
                      </m:sSubPr>
                      <m:e>
                        <m:r>
                          <m:rPr>
                            <m:lit/>
                          </m:rPr>
                          <a:rPr lang="en-US" sz="2400" b="0" i="1" smtClean="0">
                            <a:latin typeface="Cambria Math"/>
                          </a:rPr>
                          <m:t>(</m:t>
                        </m:r>
                        <m:r>
                          <a:rPr lang="en-US" sz="2400" i="1">
                            <a:latin typeface="Cambria Math"/>
                          </a:rPr>
                          <m:t>𝑃</m:t>
                        </m:r>
                      </m:e>
                      <m:sub>
                        <m:r>
                          <a:rPr lang="en-US" sz="2400" b="0" i="1" smtClean="0">
                            <a:latin typeface="Cambria Math"/>
                          </a:rPr>
                          <m:t>𝑠𝑝</m:t>
                        </m:r>
                      </m:sub>
                    </m:sSub>
                    <m:r>
                      <m:rPr>
                        <m:lit/>
                      </m:rPr>
                      <a:rPr lang="en-US" sz="2400" b="0" i="1" smtClean="0">
                        <a:latin typeface="Cambria Math"/>
                      </a:rPr>
                      <m:t>)</m:t>
                    </m:r>
                  </m:oMath>
                </a14:m>
                <a:endParaRPr lang="en-US" sz="2400" dirty="0" smtClean="0">
                  <a:latin typeface="+mj-lt"/>
                </a:endParaRPr>
              </a:p>
              <a:p>
                <a:pPr lvl="1"/>
                <a:r>
                  <a:rPr lang="en-US" sz="1800" dirty="0">
                    <a:latin typeface="+mj-lt"/>
                  </a:rPr>
                  <a:t>Mainly due to the leaking current of switching </a:t>
                </a:r>
                <a:r>
                  <a:rPr lang="en-US" sz="1800" dirty="0" smtClean="0">
                    <a:latin typeface="+mj-lt"/>
                  </a:rPr>
                  <a:t>transistors</a:t>
                </a:r>
              </a:p>
              <a:p>
                <a:pPr lvl="1"/>
                <a:r>
                  <a:rPr lang="en-US" sz="1800" dirty="0" smtClean="0">
                    <a:latin typeface="+mj-lt"/>
                  </a:rPr>
                  <a:t>May be significant in deep sub-micron CMOS </a:t>
                </a:r>
              </a:p>
              <a:p>
                <a:pPr lvl="1"/>
                <a:endParaRPr lang="en-US" sz="800" dirty="0" smtClean="0">
                  <a:latin typeface="+mj-lt"/>
                </a:endParaRPr>
              </a:p>
              <a:p>
                <a:r>
                  <a:rPr lang="en-US" sz="2400" dirty="0" smtClean="0">
                    <a:latin typeface="+mj-lt"/>
                  </a:rPr>
                  <a:t>Overall Impact of Transmit Signal Power and Transceiver System Power </a:t>
                </a:r>
                <a:endParaRPr lang="en-US" sz="2400" dirty="0">
                  <a:latin typeface="+mj-lt"/>
                </a:endParaRPr>
              </a:p>
              <a:p>
                <a:pPr lvl="1"/>
                <a14:m>
                  <m:oMath xmlns:m="http://schemas.openxmlformats.org/officeDocument/2006/math">
                    <m:sSub>
                      <m:sSubPr>
                        <m:ctrlPr>
                          <a:rPr lang="en-US" sz="2600" b="0" i="1" smtClean="0">
                            <a:latin typeface="Cambria Math"/>
                          </a:rPr>
                        </m:ctrlPr>
                      </m:sSubPr>
                      <m:e>
                        <m:r>
                          <a:rPr lang="en-US" sz="2600" b="0" i="1" smtClean="0">
                            <a:latin typeface="Cambria Math"/>
                          </a:rPr>
                          <m:t>𝑃</m:t>
                        </m:r>
                      </m:e>
                      <m:sub>
                        <m:r>
                          <a:rPr lang="en-US" sz="2600" b="0" i="1" smtClean="0">
                            <a:latin typeface="Cambria Math"/>
                          </a:rPr>
                          <m:t>𝑜𝑛</m:t>
                        </m:r>
                      </m:sub>
                    </m:sSub>
                    <m:r>
                      <a:rPr lang="en-US" sz="2600" b="0" i="1" smtClean="0">
                        <a:latin typeface="Cambria Math"/>
                      </a:rPr>
                      <m:t>= </m:t>
                    </m:r>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𝑃</m:t>
                            </m:r>
                          </m:e>
                          <m:sub>
                            <m:r>
                              <a:rPr lang="en-US" sz="2600" b="0" i="1" smtClean="0">
                                <a:latin typeface="Cambria Math"/>
                              </a:rPr>
                              <m:t>𝑡</m:t>
                            </m:r>
                          </m:sub>
                        </m:sSub>
                        <m:sSub>
                          <m:sSubPr>
                            <m:ctrlPr>
                              <a:rPr lang="en-US" sz="2600" b="0" i="1" smtClean="0">
                                <a:latin typeface="Cambria Math"/>
                              </a:rPr>
                            </m:ctrlPr>
                          </m:sSubPr>
                          <m:e>
                            <m:r>
                              <a:rPr lang="en-US" sz="2600" b="0" i="1" smtClean="0">
                                <a:latin typeface="Cambria Math"/>
                              </a:rPr>
                              <m:t>𝑇</m:t>
                            </m:r>
                          </m:e>
                          <m:sub>
                            <m:r>
                              <a:rPr lang="en-US" sz="2600" b="0" i="1" smtClean="0">
                                <a:latin typeface="Cambria Math"/>
                              </a:rPr>
                              <m:t>𝑜𝑛𝑡</m:t>
                            </m:r>
                          </m:sub>
                        </m:sSub>
                      </m:num>
                      <m:den>
                        <m:sSub>
                          <m:sSubPr>
                            <m:ctrlPr>
                              <a:rPr lang="en-US" sz="2600" b="0" i="1" smtClean="0">
                                <a:latin typeface="Cambria Math"/>
                              </a:rPr>
                            </m:ctrlPr>
                          </m:sSubPr>
                          <m:e>
                            <m:r>
                              <a:rPr lang="en-US" sz="2600" b="0" i="1" smtClean="0">
                                <a:latin typeface="Cambria Math"/>
                              </a:rPr>
                              <m:t>𝑇</m:t>
                            </m:r>
                          </m:e>
                          <m:sub>
                            <m:r>
                              <a:rPr lang="en-US" sz="2600" b="0" i="1" smtClean="0">
                                <a:latin typeface="Cambria Math"/>
                              </a:rPr>
                              <m:t>𝑜𝑛𝑡</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𝑇</m:t>
                            </m:r>
                          </m:e>
                          <m:sub>
                            <m:r>
                              <a:rPr lang="en-US" sz="2600" b="0" i="1" smtClean="0">
                                <a:latin typeface="Cambria Math"/>
                              </a:rPr>
                              <m:t>𝑜𝑛𝑟</m:t>
                            </m:r>
                          </m:sub>
                        </m:sSub>
                      </m:den>
                    </m:f>
                  </m:oMath>
                </a14:m>
                <a:r>
                  <a:rPr lang="en-US" sz="2600" dirty="0" smtClean="0">
                    <a:latin typeface="+mj-lt"/>
                  </a:rPr>
                  <a:t> + </a:t>
                </a:r>
                <a14:m>
                  <m:oMath xmlns:m="http://schemas.openxmlformats.org/officeDocument/2006/math">
                    <m:f>
                      <m:fPr>
                        <m:ctrlPr>
                          <a:rPr lang="en-US" sz="2600" i="1" dirty="0" smtClean="0">
                            <a:latin typeface="Cambria Math"/>
                          </a:rPr>
                        </m:ctrlPr>
                      </m:fPr>
                      <m:num>
                        <m:r>
                          <m:rPr>
                            <m:lit/>
                          </m:rPr>
                          <a:rPr lang="en-US" sz="2600" b="0" i="1" dirty="0" smtClean="0">
                            <a:latin typeface="Cambria Math"/>
                          </a:rPr>
                          <m:t>(</m:t>
                        </m:r>
                        <m:sSub>
                          <m:sSubPr>
                            <m:ctrlPr>
                              <a:rPr lang="en-US" sz="2600" b="0" i="1" dirty="0" smtClean="0">
                                <a:latin typeface="Cambria Math"/>
                              </a:rPr>
                            </m:ctrlPr>
                          </m:sSubPr>
                          <m:e>
                            <m:r>
                              <a:rPr lang="en-US" sz="2600" b="0" i="1" dirty="0" smtClean="0">
                                <a:latin typeface="Cambria Math"/>
                              </a:rPr>
                              <m:t>𝑃</m:t>
                            </m:r>
                          </m:e>
                          <m:sub>
                            <m:r>
                              <a:rPr lang="en-US" sz="2600" b="0" i="1" dirty="0" smtClean="0">
                                <a:latin typeface="Cambria Math"/>
                              </a:rPr>
                              <m:t>𝑃𝐴</m:t>
                            </m:r>
                          </m:sub>
                        </m:sSub>
                        <m:r>
                          <a:rPr lang="en-US" sz="2600" b="0" i="1" dirty="0" smtClean="0">
                            <a:latin typeface="Cambria Math"/>
                          </a:rPr>
                          <m:t>+</m:t>
                        </m:r>
                        <m:sSub>
                          <m:sSubPr>
                            <m:ctrlPr>
                              <a:rPr lang="en-US" sz="2600" b="0" i="1" dirty="0" smtClean="0">
                                <a:latin typeface="Cambria Math"/>
                              </a:rPr>
                            </m:ctrlPr>
                          </m:sSubPr>
                          <m:e>
                            <m:r>
                              <a:rPr lang="en-US" sz="2600" b="0" i="1" dirty="0" smtClean="0">
                                <a:latin typeface="Cambria Math"/>
                              </a:rPr>
                              <m:t>𝑃</m:t>
                            </m:r>
                          </m:e>
                          <m:sub>
                            <m:r>
                              <a:rPr lang="en-US" sz="2600" b="0" i="1" dirty="0" smtClean="0">
                                <a:latin typeface="Cambria Math"/>
                              </a:rPr>
                              <m:t>𝑐𝑡</m:t>
                            </m:r>
                          </m:sub>
                        </m:sSub>
                        <m:r>
                          <m:rPr>
                            <m:lit/>
                          </m:rPr>
                          <a:rPr lang="en-US" sz="2600" b="0" i="1" dirty="0" smtClean="0">
                            <a:latin typeface="Cambria Math"/>
                          </a:rPr>
                          <m:t>)</m:t>
                        </m:r>
                        <m:sSub>
                          <m:sSubPr>
                            <m:ctrlPr>
                              <a:rPr lang="en-US" sz="2600" b="0" i="1" dirty="0" smtClean="0">
                                <a:latin typeface="Cambria Math"/>
                              </a:rPr>
                            </m:ctrlPr>
                          </m:sSubPr>
                          <m:e>
                            <m:r>
                              <a:rPr lang="en-US" sz="2600" b="0" i="1" dirty="0" smtClean="0">
                                <a:latin typeface="Cambria Math"/>
                              </a:rPr>
                              <m:t>𝑇</m:t>
                            </m:r>
                          </m:e>
                          <m:sub>
                            <m:r>
                              <a:rPr lang="en-US" sz="2600" b="0" i="1" dirty="0" smtClean="0">
                                <a:latin typeface="Cambria Math"/>
                              </a:rPr>
                              <m:t>𝑜𝑛𝑡</m:t>
                            </m:r>
                          </m:sub>
                        </m:sSub>
                        <m:r>
                          <a:rPr lang="en-US" sz="2600" b="0" i="1" dirty="0" smtClean="0">
                            <a:latin typeface="Cambria Math"/>
                          </a:rPr>
                          <m:t>+</m:t>
                        </m:r>
                        <m:sSub>
                          <m:sSubPr>
                            <m:ctrlPr>
                              <a:rPr lang="en-US" sz="2600" b="0" i="1" dirty="0" smtClean="0">
                                <a:latin typeface="Cambria Math"/>
                              </a:rPr>
                            </m:ctrlPr>
                          </m:sSubPr>
                          <m:e>
                            <m:r>
                              <a:rPr lang="en-US" sz="2600" b="0" i="1" dirty="0" smtClean="0">
                                <a:latin typeface="Cambria Math"/>
                              </a:rPr>
                              <m:t>𝑃</m:t>
                            </m:r>
                          </m:e>
                          <m:sub>
                            <m:r>
                              <a:rPr lang="en-US" sz="2600" b="0" i="1" dirty="0" smtClean="0">
                                <a:latin typeface="Cambria Math"/>
                              </a:rPr>
                              <m:t>𝑐𝑟</m:t>
                            </m:r>
                          </m:sub>
                        </m:sSub>
                        <m:sSub>
                          <m:sSubPr>
                            <m:ctrlPr>
                              <a:rPr lang="en-US" sz="2600" b="0" i="1" dirty="0" smtClean="0">
                                <a:latin typeface="Cambria Math"/>
                              </a:rPr>
                            </m:ctrlPr>
                          </m:sSubPr>
                          <m:e>
                            <m:r>
                              <a:rPr lang="en-US" sz="2600" b="0" i="1" dirty="0" smtClean="0">
                                <a:latin typeface="Cambria Math"/>
                              </a:rPr>
                              <m:t>𝑇</m:t>
                            </m:r>
                          </m:e>
                          <m:sub>
                            <m:r>
                              <a:rPr lang="en-US" sz="2600" b="0" i="1" dirty="0" smtClean="0">
                                <a:latin typeface="Cambria Math"/>
                              </a:rPr>
                              <m:t>𝑜𝑛𝑟</m:t>
                            </m:r>
                          </m:sub>
                        </m:sSub>
                      </m:num>
                      <m:den>
                        <m:sSub>
                          <m:sSubPr>
                            <m:ctrlPr>
                              <a:rPr lang="en-US" sz="2600" b="0" i="1" dirty="0" smtClean="0">
                                <a:latin typeface="Cambria Math"/>
                              </a:rPr>
                            </m:ctrlPr>
                          </m:sSubPr>
                          <m:e>
                            <m:r>
                              <a:rPr lang="en-US" sz="2600" b="0" i="1" dirty="0" smtClean="0">
                                <a:latin typeface="Cambria Math"/>
                              </a:rPr>
                              <m:t>𝑇</m:t>
                            </m:r>
                          </m:e>
                          <m:sub>
                            <m:r>
                              <a:rPr lang="en-US" sz="2600" b="0" i="1" dirty="0" smtClean="0">
                                <a:latin typeface="Cambria Math"/>
                              </a:rPr>
                              <m:t>𝑜𝑛𝑡</m:t>
                            </m:r>
                          </m:sub>
                        </m:sSub>
                        <m:r>
                          <a:rPr lang="en-US" sz="2600" b="0" i="1" dirty="0" smtClean="0">
                            <a:latin typeface="Cambria Math"/>
                          </a:rPr>
                          <m:t>+</m:t>
                        </m:r>
                        <m:sSub>
                          <m:sSubPr>
                            <m:ctrlPr>
                              <a:rPr lang="en-US" sz="2600" b="0" i="1" dirty="0" smtClean="0">
                                <a:latin typeface="Cambria Math"/>
                              </a:rPr>
                            </m:ctrlPr>
                          </m:sSubPr>
                          <m:e>
                            <m:r>
                              <a:rPr lang="en-US" sz="2600" b="0" i="1" dirty="0" smtClean="0">
                                <a:latin typeface="Cambria Math"/>
                              </a:rPr>
                              <m:t>𝑇</m:t>
                            </m:r>
                          </m:e>
                          <m:sub>
                            <m:r>
                              <a:rPr lang="en-US" sz="2600" b="0" i="1" dirty="0" smtClean="0">
                                <a:latin typeface="Cambria Math"/>
                              </a:rPr>
                              <m:t>𝑜𝑛𝑟</m:t>
                            </m:r>
                          </m:sub>
                        </m:sSub>
                      </m:den>
                    </m:f>
                  </m:oMath>
                </a14:m>
                <a:endParaRPr lang="en-US" sz="2600" dirty="0">
                  <a:latin typeface="+mj-lt"/>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685800" y="1309255"/>
                <a:ext cx="8229600" cy="4953000"/>
              </a:xfrm>
              <a:blipFill rotWithShape="1">
                <a:blip r:embed="rId2"/>
                <a:stretch>
                  <a:fillRect l="-1037" t="-985"/>
                </a:stretch>
              </a:blipFill>
            </p:spPr>
            <p:txBody>
              <a:bodyPr/>
              <a:lstStyle/>
              <a:p>
                <a:r>
                  <a:rPr lang="en-US">
                    <a:noFill/>
                  </a:rPr>
                  <a:t> </a:t>
                </a:r>
              </a:p>
            </p:txBody>
          </p:sp>
        </mc:Fallback>
      </mc:AlternateContent>
      <p:sp>
        <p:nvSpPr>
          <p:cNvPr id="6" name="Left Brace 5"/>
          <p:cNvSpPr/>
          <p:nvPr/>
        </p:nvSpPr>
        <p:spPr bwMode="auto">
          <a:xfrm rot="16200000">
            <a:off x="2857501" y="5482934"/>
            <a:ext cx="304800" cy="1295402"/>
          </a:xfrm>
          <a:prstGeom prst="leftBrace">
            <a:avLst/>
          </a:prstGeom>
          <a:solidFill>
            <a:srgbClr val="FFFFFF">
              <a:alpha val="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 name="Left Brace 6"/>
          <p:cNvSpPr/>
          <p:nvPr/>
        </p:nvSpPr>
        <p:spPr bwMode="auto">
          <a:xfrm rot="16200000">
            <a:off x="5227771" y="4852208"/>
            <a:ext cx="261746" cy="2541511"/>
          </a:xfrm>
          <a:prstGeom prst="leftBrace">
            <a:avLst/>
          </a:prstGeom>
          <a:solidFill>
            <a:srgbClr val="FFFFFF">
              <a:alpha val="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874212" y="6165366"/>
            <a:ext cx="2316788" cy="307777"/>
          </a:xfrm>
          <a:prstGeom prst="rect">
            <a:avLst/>
          </a:prstGeom>
          <a:noFill/>
        </p:spPr>
        <p:txBody>
          <a:bodyPr wrap="none" rtlCol="0">
            <a:spAutoFit/>
          </a:bodyPr>
          <a:lstStyle/>
          <a:p>
            <a:r>
              <a:rPr lang="en-US" sz="1400" dirty="0" smtClean="0"/>
              <a:t>Transmit Signal Power Comp</a:t>
            </a:r>
            <a:endParaRPr lang="en-US" sz="1400" dirty="0"/>
          </a:p>
        </p:txBody>
      </p:sp>
      <p:sp>
        <p:nvSpPr>
          <p:cNvPr id="9" name="TextBox 8"/>
          <p:cNvSpPr txBox="1"/>
          <p:nvPr/>
        </p:nvSpPr>
        <p:spPr>
          <a:xfrm>
            <a:off x="4426209" y="6169223"/>
            <a:ext cx="2677464" cy="307777"/>
          </a:xfrm>
          <a:prstGeom prst="rect">
            <a:avLst/>
          </a:prstGeom>
          <a:noFill/>
        </p:spPr>
        <p:txBody>
          <a:bodyPr wrap="none" rtlCol="0">
            <a:spAutoFit/>
          </a:bodyPr>
          <a:lstStyle/>
          <a:p>
            <a:r>
              <a:rPr lang="en-US" sz="1400" dirty="0" smtClean="0"/>
              <a:t>Transceiver  System </a:t>
            </a:r>
            <a:r>
              <a:rPr lang="en-US" sz="1400" dirty="0" smtClean="0"/>
              <a:t>Power Comp </a:t>
            </a:r>
            <a:endParaRPr lang="en-US" sz="1400" dirty="0"/>
          </a:p>
        </p:txBody>
      </p:sp>
    </p:spTree>
    <p:extLst>
      <p:ext uri="{BB962C8B-B14F-4D97-AF65-F5344CB8AC3E}">
        <p14:creationId xmlns:p14="http://schemas.microsoft.com/office/powerpoint/2010/main" val="14209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dirty="0"/>
              <a:t>July </a:t>
            </a:r>
            <a:r>
              <a:rPr lang="en-US" altLang="zh-CN" dirty="0" smtClean="0"/>
              <a:t>2013</a:t>
            </a:r>
            <a:endParaRPr lang="en-US" dirty="0"/>
          </a:p>
        </p:txBody>
      </p:sp>
      <p:sp>
        <p:nvSpPr>
          <p:cNvPr id="3" name="Slide Number Placeholder 2"/>
          <p:cNvSpPr>
            <a:spLocks noGrp="1"/>
          </p:cNvSpPr>
          <p:nvPr>
            <p:ph type="sldNum" sz="quarter" idx="12"/>
          </p:nvPr>
        </p:nvSpPr>
        <p:spPr/>
        <p:txBody>
          <a:bodyPr/>
          <a:lstStyle/>
          <a:p>
            <a:r>
              <a:rPr lang="en-US" smtClean="0"/>
              <a:t>Slide </a:t>
            </a:r>
            <a:fld id="{3D7B28C0-BB67-4036-BA37-A1CE406089FA}" type="slidenum">
              <a:rPr lang="en-US" smtClean="0"/>
              <a:pPr/>
              <a:t>7</a:t>
            </a:fld>
            <a:endParaRPr lang="en-US"/>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3424124896"/>
                  </p:ext>
                </p:extLst>
              </p:nvPr>
            </p:nvGraphicFramePr>
            <p:xfrm>
              <a:off x="457200" y="1371600"/>
              <a:ext cx="8458200" cy="4800600"/>
            </p:xfrm>
            <a:graphic>
              <a:graphicData uri="http://schemas.openxmlformats.org/drawingml/2006/table">
                <a:tbl>
                  <a:tblPr firstRow="1" bandRow="1">
                    <a:tableStyleId>{5C22544A-7EE6-4342-B048-85BDC9FD1C3A}</a:tableStyleId>
                  </a:tblPr>
                  <a:tblGrid>
                    <a:gridCol w="1736952"/>
                    <a:gridCol w="4435248"/>
                    <a:gridCol w="2286000"/>
                  </a:tblGrid>
                  <a:tr h="313777">
                    <a:tc>
                      <a:txBody>
                        <a:bodyPr/>
                        <a:lstStyle/>
                        <a:p>
                          <a:r>
                            <a:rPr lang="en-US" sz="1600" dirty="0" smtClean="0">
                              <a:latin typeface="+mj-lt"/>
                            </a:rPr>
                            <a:t>Parameter</a:t>
                          </a:r>
                          <a:endParaRPr lang="en-US" sz="1600" dirty="0">
                            <a:latin typeface="+mj-lt"/>
                          </a:endParaRPr>
                        </a:p>
                      </a:txBody>
                      <a:tcPr/>
                    </a:tc>
                    <a:tc>
                      <a:txBody>
                        <a:bodyPr/>
                        <a:lstStyle/>
                        <a:p>
                          <a:r>
                            <a:rPr lang="en-US" sz="1600" dirty="0" smtClean="0">
                              <a:latin typeface="+mj-lt"/>
                            </a:rPr>
                            <a:t>Expression</a:t>
                          </a:r>
                          <a:endParaRPr lang="en-US" sz="1600" dirty="0">
                            <a:latin typeface="+mj-lt"/>
                          </a:endParaRPr>
                        </a:p>
                      </a:txBody>
                      <a:tcPr/>
                    </a:tc>
                    <a:tc>
                      <a:txBody>
                        <a:bodyPr/>
                        <a:lstStyle/>
                        <a:p>
                          <a:r>
                            <a:rPr lang="en-US" sz="1600" dirty="0" smtClean="0">
                              <a:latin typeface="+mj-lt"/>
                            </a:rPr>
                            <a:t>Values</a:t>
                          </a:r>
                          <a:endParaRPr lang="en-US" sz="1600" dirty="0">
                            <a:latin typeface="+mj-lt"/>
                          </a:endParaRPr>
                        </a:p>
                      </a:txBody>
                      <a:tcPr/>
                    </a:tc>
                  </a:tr>
                  <a:tr h="313777">
                    <a:tc>
                      <a:txBody>
                        <a:bodyPr/>
                        <a:lstStyle/>
                        <a:p>
                          <a:r>
                            <a:rPr lang="en-US" sz="1600" dirty="0" smtClean="0">
                              <a:latin typeface="+mj-lt"/>
                            </a:rPr>
                            <a:t>Bandwidth</a:t>
                          </a:r>
                          <a:endParaRPr lang="en-US" sz="1600" dirty="0">
                            <a:latin typeface="+mj-lt"/>
                          </a:endParaRPr>
                        </a:p>
                      </a:txBody>
                      <a:tcPr/>
                    </a:tc>
                    <a:tc>
                      <a:txBody>
                        <a:bodyPr/>
                        <a:lstStyle/>
                        <a:p>
                          <a:pPr algn="l"/>
                          <a:r>
                            <a:rPr lang="en-US" sz="1600" i="1" dirty="0" smtClean="0">
                              <a:latin typeface="+mj-lt"/>
                            </a:rPr>
                            <a:t>B</a:t>
                          </a:r>
                          <a:endParaRPr lang="en-US" sz="1600" i="1" dirty="0">
                            <a:latin typeface="+mj-lt"/>
                          </a:endParaRPr>
                        </a:p>
                      </a:txBody>
                      <a:tcPr/>
                    </a:tc>
                    <a:tc>
                      <a:txBody>
                        <a:bodyPr/>
                        <a:lstStyle/>
                        <a:p>
                          <a:r>
                            <a:rPr lang="en-US" sz="1600" dirty="0" smtClean="0">
                              <a:latin typeface="+mj-lt"/>
                            </a:rPr>
                            <a:t>2 MHz</a:t>
                          </a:r>
                          <a:endParaRPr lang="en-US" sz="1600" dirty="0">
                            <a:latin typeface="+mj-lt"/>
                          </a:endParaRPr>
                        </a:p>
                      </a:txBody>
                      <a:tcPr/>
                    </a:tc>
                  </a:tr>
                  <a:tr h="313777">
                    <a:tc>
                      <a:txBody>
                        <a:bodyPr/>
                        <a:lstStyle/>
                        <a:p>
                          <a:r>
                            <a:rPr lang="en-US" sz="1600" dirty="0" smtClean="0">
                              <a:latin typeface="+mj-lt"/>
                            </a:rPr>
                            <a:t>Noise Power</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𝑁</m:t>
                                    </m:r>
                                  </m:sub>
                                </m:sSub>
                                <m:r>
                                  <a:rPr lang="en-US" sz="1600" b="0" i="1" smtClean="0">
                                    <a:latin typeface="Cambria Math"/>
                                  </a:rPr>
                                  <m:t>=</m:t>
                                </m:r>
                                <m:r>
                                  <a:rPr lang="en-US" sz="1600" b="0" i="1" smtClean="0">
                                    <a:latin typeface="Cambria Math"/>
                                  </a:rPr>
                                  <m:t>𝐾𝑇</m:t>
                                </m:r>
                                <m:sSub>
                                  <m:sSubPr>
                                    <m:ctrlPr>
                                      <a:rPr lang="en-US" sz="1600" b="0" i="1" smtClean="0">
                                        <a:latin typeface="Cambria Math"/>
                                      </a:rPr>
                                    </m:ctrlPr>
                                  </m:sSubPr>
                                  <m:e>
                                    <m:r>
                                      <a:rPr lang="en-US" sz="1600" b="0" i="1" smtClean="0">
                                        <a:latin typeface="Cambria Math"/>
                                      </a:rPr>
                                      <m:t>𝐵</m:t>
                                    </m:r>
                                  </m:e>
                                  <m:sub>
                                    <m:r>
                                      <a:rPr lang="en-US" sz="1600" b="0" i="1" smtClean="0">
                                        <a:latin typeface="Cambria Math"/>
                                      </a:rPr>
                                      <m:t>𝑛</m:t>
                                    </m:r>
                                  </m:sub>
                                </m:sSub>
                              </m:oMath>
                            </m:oMathPara>
                          </a14:m>
                          <a:endParaRPr lang="en-US" sz="1600" dirty="0">
                            <a:latin typeface="+mj-lt"/>
                          </a:endParaRPr>
                        </a:p>
                      </a:txBody>
                      <a:tcPr/>
                    </a:tc>
                    <a:tc>
                      <a:txBody>
                        <a:bodyPr/>
                        <a:lstStyle/>
                        <a:p>
                          <a:r>
                            <a:rPr lang="en-US" sz="1600" dirty="0" smtClean="0">
                              <a:latin typeface="+mj-lt"/>
                            </a:rPr>
                            <a:t>-111 </a:t>
                          </a:r>
                          <a:r>
                            <a:rPr lang="en-US" sz="1600" dirty="0" err="1" smtClean="0">
                              <a:latin typeface="+mj-lt"/>
                            </a:rPr>
                            <a:t>dBm</a:t>
                          </a:r>
                          <a:endParaRPr lang="en-US" sz="1600" dirty="0">
                            <a:latin typeface="+mj-lt"/>
                          </a:endParaRPr>
                        </a:p>
                      </a:txBody>
                      <a:tcPr/>
                    </a:tc>
                  </a:tr>
                  <a:tr h="313777">
                    <a:tc>
                      <a:txBody>
                        <a:bodyPr/>
                        <a:lstStyle/>
                        <a:p>
                          <a:r>
                            <a:rPr lang="en-US" sz="1600" dirty="0" smtClean="0">
                              <a:latin typeface="+mj-lt"/>
                            </a:rPr>
                            <a:t>Noise</a:t>
                          </a:r>
                          <a:r>
                            <a:rPr lang="en-US" sz="1600" baseline="0" dirty="0" smtClean="0">
                              <a:latin typeface="+mj-lt"/>
                            </a:rPr>
                            <a:t> Figure</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a:rPr>
                                    </m:ctrlPr>
                                  </m:sSubPr>
                                  <m:e>
                                    <m:r>
                                      <a:rPr lang="en-US" sz="1600" b="0" i="1" smtClean="0">
                                        <a:latin typeface="Cambria Math"/>
                                      </a:rPr>
                                      <m:t>𝑁</m:t>
                                    </m:r>
                                  </m:e>
                                  <m:sub>
                                    <m:r>
                                      <a:rPr lang="en-US" sz="1600" b="0" i="1" smtClean="0">
                                        <a:latin typeface="Cambria Math"/>
                                      </a:rPr>
                                      <m:t>𝐹</m:t>
                                    </m:r>
                                  </m:sub>
                                </m:sSub>
                              </m:oMath>
                            </m:oMathPara>
                          </a14:m>
                          <a:endParaRPr lang="en-US" sz="1600" dirty="0">
                            <a:latin typeface="+mj-lt"/>
                          </a:endParaRPr>
                        </a:p>
                      </a:txBody>
                      <a:tcPr/>
                    </a:tc>
                    <a:tc>
                      <a:txBody>
                        <a:bodyPr/>
                        <a:lstStyle/>
                        <a:p>
                          <a:r>
                            <a:rPr lang="en-US" sz="1600" dirty="0" smtClean="0">
                              <a:latin typeface="+mj-lt"/>
                            </a:rPr>
                            <a:t>10 dB</a:t>
                          </a:r>
                          <a:endParaRPr lang="en-US" sz="1600" dirty="0">
                            <a:latin typeface="+mj-lt"/>
                          </a:endParaRPr>
                        </a:p>
                      </a:txBody>
                      <a:tcPr/>
                    </a:tc>
                  </a:tr>
                  <a:tr h="313777">
                    <a:tc>
                      <a:txBody>
                        <a:bodyPr/>
                        <a:lstStyle/>
                        <a:p>
                          <a:r>
                            <a:rPr lang="en-US" sz="1600" dirty="0" smtClean="0">
                              <a:latin typeface="+mj-lt"/>
                            </a:rPr>
                            <a:t>SNR required</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r>
                                  <a:rPr lang="en-US" sz="1600" b="0" i="1" smtClean="0">
                                    <a:latin typeface="Cambria Math"/>
                                  </a:rPr>
                                  <m:t>𝑆𝑁𝑅</m:t>
                                </m:r>
                                <m:r>
                                  <a:rPr lang="en-US" sz="1600" b="0" i="1" smtClean="0">
                                    <a:latin typeface="Cambria Math"/>
                                  </a:rPr>
                                  <m:t> </m:t>
                                </m:r>
                              </m:oMath>
                            </m:oMathPara>
                          </a14:m>
                          <a:endParaRPr lang="en-US" sz="1600" dirty="0">
                            <a:latin typeface="+mj-lt"/>
                          </a:endParaRPr>
                        </a:p>
                      </a:txBody>
                      <a:tcPr/>
                    </a:tc>
                    <a:tc>
                      <a:txBody>
                        <a:bodyPr/>
                        <a:lstStyle/>
                        <a:p>
                          <a:r>
                            <a:rPr lang="en-US" sz="1600" dirty="0" smtClean="0">
                              <a:latin typeface="+mj-lt"/>
                            </a:rPr>
                            <a:t>11 dB</a:t>
                          </a:r>
                          <a:endParaRPr lang="en-US" sz="1600" dirty="0">
                            <a:latin typeface="+mj-lt"/>
                          </a:endParaRPr>
                        </a:p>
                      </a:txBody>
                      <a:tcPr/>
                    </a:tc>
                  </a:tr>
                  <a:tr h="313777">
                    <a:tc>
                      <a:txBody>
                        <a:bodyPr/>
                        <a:lstStyle/>
                        <a:p>
                          <a:r>
                            <a:rPr lang="en-US" sz="1600" dirty="0" smtClean="0">
                              <a:latin typeface="+mj-lt"/>
                            </a:rPr>
                            <a:t>Rx sensitivity </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𝑅𝑥</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𝑁</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𝑁</m:t>
                                    </m:r>
                                  </m:e>
                                  <m:sub>
                                    <m:r>
                                      <a:rPr lang="en-US" sz="1600" b="0" i="1" smtClean="0">
                                        <a:latin typeface="Cambria Math"/>
                                      </a:rPr>
                                      <m:t>𝐹</m:t>
                                    </m:r>
                                  </m:sub>
                                </m:sSub>
                                <m:r>
                                  <a:rPr lang="en-US" sz="1600" b="0" i="1" smtClean="0">
                                    <a:latin typeface="Cambria Math"/>
                                  </a:rPr>
                                  <m:t>+</m:t>
                                </m:r>
                                <m:r>
                                  <a:rPr lang="en-US" sz="1600" b="0" i="1" smtClean="0">
                                    <a:latin typeface="Cambria Math"/>
                                  </a:rPr>
                                  <m:t>𝑆𝑁𝑅</m:t>
                                </m:r>
                              </m:oMath>
                            </m:oMathPara>
                          </a14:m>
                          <a:endParaRPr lang="en-US" sz="1600" dirty="0">
                            <a:latin typeface="+mj-lt"/>
                          </a:endParaRPr>
                        </a:p>
                      </a:txBody>
                      <a:tcPr/>
                    </a:tc>
                    <a:tc>
                      <a:txBody>
                        <a:bodyPr/>
                        <a:lstStyle/>
                        <a:p>
                          <a:r>
                            <a:rPr lang="en-US" sz="1600" dirty="0" smtClean="0">
                              <a:latin typeface="+mj-lt"/>
                            </a:rPr>
                            <a:t>-90 </a:t>
                          </a:r>
                          <a:r>
                            <a:rPr lang="en-US" sz="1600" dirty="0" err="1" smtClean="0">
                              <a:latin typeface="+mj-lt"/>
                            </a:rPr>
                            <a:t>dBm</a:t>
                          </a:r>
                          <a:endParaRPr lang="en-US" sz="1600" dirty="0">
                            <a:latin typeface="+mj-lt"/>
                          </a:endParaRPr>
                        </a:p>
                      </a:txBody>
                      <a:tcPr/>
                    </a:tc>
                  </a:tr>
                  <a:tr h="598315">
                    <a:tc>
                      <a:txBody>
                        <a:bodyPr/>
                        <a:lstStyle/>
                        <a:p>
                          <a:r>
                            <a:rPr lang="en-US" sz="1600" dirty="0" smtClean="0">
                              <a:latin typeface="+mj-lt"/>
                            </a:rPr>
                            <a:t>Free Space path Loss</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r>
                                  <a:rPr lang="en-US" sz="1600" b="0" i="1" smtClean="0">
                                    <a:latin typeface="Cambria Math"/>
                                  </a:rPr>
                                  <m:t>𝑃𝐿</m:t>
                                </m:r>
                                <m:r>
                                  <a:rPr lang="en-US" sz="1600" b="0" i="1" smtClean="0">
                                    <a:latin typeface="Cambria Math"/>
                                  </a:rPr>
                                  <m:t>= 20</m:t>
                                </m:r>
                                <m:r>
                                  <a:rPr lang="en-US" sz="1600" i="1" smtClean="0">
                                    <a:latin typeface="Cambria Math"/>
                                  </a:rPr>
                                  <m:t>𝑙𝑜𝑔</m:t>
                                </m:r>
                                <m:r>
                                  <a:rPr lang="en-US" sz="1600" i="1" smtClean="0">
                                    <a:latin typeface="Cambria Math"/>
                                  </a:rPr>
                                  <m:t>10</m:t>
                                </m:r>
                                <m:d>
                                  <m:dPr>
                                    <m:ctrlPr>
                                      <a:rPr lang="en-US" sz="1600" i="1">
                                        <a:latin typeface="Cambria Math"/>
                                      </a:rPr>
                                    </m:ctrlPr>
                                  </m:dPr>
                                  <m:e>
                                    <m:f>
                                      <m:fPr>
                                        <m:ctrlPr>
                                          <a:rPr lang="en-US" sz="1600" i="1">
                                            <a:latin typeface="Cambria Math"/>
                                          </a:rPr>
                                        </m:ctrlPr>
                                      </m:fPr>
                                      <m:num>
                                        <m:r>
                                          <a:rPr lang="en-US" sz="1600" i="1">
                                            <a:latin typeface="Cambria Math"/>
                                          </a:rPr>
                                          <m:t>4</m:t>
                                        </m:r>
                                        <m:r>
                                          <a:rPr lang="en-US" sz="1600" i="1">
                                            <a:latin typeface="Cambria Math"/>
                                          </a:rPr>
                                          <m:t>𝜋</m:t>
                                        </m:r>
                                        <m:sSub>
                                          <m:sSubPr>
                                            <m:ctrlPr>
                                              <a:rPr lang="en-US" sz="1600" i="1">
                                                <a:latin typeface="Cambria Math"/>
                                              </a:rPr>
                                            </m:ctrlPr>
                                          </m:sSubPr>
                                          <m:e>
                                            <m:r>
                                              <a:rPr lang="en-US" sz="1600" i="1">
                                                <a:latin typeface="Cambria Math"/>
                                              </a:rPr>
                                              <m:t>𝑓</m:t>
                                            </m:r>
                                          </m:e>
                                          <m:sub>
                                            <m:r>
                                              <a:rPr lang="en-US" sz="1600" i="1">
                                                <a:latin typeface="Cambria Math"/>
                                              </a:rPr>
                                              <m:t>𝑐</m:t>
                                            </m:r>
                                          </m:sub>
                                        </m:sSub>
                                      </m:num>
                                      <m:den>
                                        <m:r>
                                          <a:rPr lang="en-US" sz="1600" i="1">
                                            <a:latin typeface="Cambria Math"/>
                                          </a:rPr>
                                          <m:t>𝑐</m:t>
                                        </m:r>
                                      </m:den>
                                    </m:f>
                                    <m:sSup>
                                      <m:sSupPr>
                                        <m:ctrlPr>
                                          <a:rPr lang="en-US" sz="1600" i="1">
                                            <a:latin typeface="Cambria Math"/>
                                          </a:rPr>
                                        </m:ctrlPr>
                                      </m:sSupPr>
                                      <m:e>
                                        <m:r>
                                          <a:rPr lang="en-US" sz="1600" i="1">
                                            <a:latin typeface="Cambria Math"/>
                                          </a:rPr>
                                          <m:t>𝑑</m:t>
                                        </m:r>
                                      </m:e>
                                      <m:sup>
                                        <m:r>
                                          <a:rPr lang="en-US" sz="1600" i="1">
                                            <a:latin typeface="Cambria Math"/>
                                          </a:rPr>
                                          <m:t>𝑛</m:t>
                                        </m:r>
                                        <m:r>
                                          <a:rPr lang="en-US" sz="1600" i="1">
                                            <a:latin typeface="Cambria Math"/>
                                          </a:rPr>
                                          <m:t>/2</m:t>
                                        </m:r>
                                      </m:sup>
                                    </m:sSup>
                                  </m:e>
                                </m:d>
                              </m:oMath>
                            </m:oMathPara>
                          </a14:m>
                          <a:endParaRPr lang="en-US" sz="1600" dirty="0">
                            <a:latin typeface="+mj-lt"/>
                          </a:endParaRPr>
                        </a:p>
                      </a:txBody>
                      <a:tcPr/>
                    </a:tc>
                    <a:tc>
                      <a:txBody>
                        <a:bodyPr/>
                        <a:lstStyle/>
                        <a:p>
                          <a:r>
                            <a:rPr lang="en-US" sz="1600" i="1" dirty="0" smtClean="0">
                              <a:latin typeface="+mj-lt"/>
                            </a:rPr>
                            <a:t>n=</a:t>
                          </a:r>
                          <a:r>
                            <a:rPr lang="en-US" sz="1600" i="1" baseline="0" dirty="0" smtClean="0">
                              <a:latin typeface="+mj-lt"/>
                            </a:rPr>
                            <a:t> </a:t>
                          </a:r>
                          <a:r>
                            <a:rPr lang="en-US" sz="1600" i="0" baseline="0" dirty="0" smtClean="0">
                              <a:latin typeface="+mj-lt"/>
                            </a:rPr>
                            <a:t>3,4</a:t>
                          </a:r>
                          <a:endParaRPr lang="en-US" sz="1600" i="0" dirty="0">
                            <a:latin typeface="+mj-lt"/>
                          </a:endParaRPr>
                        </a:p>
                      </a:txBody>
                      <a:tcPr/>
                    </a:tc>
                  </a:tr>
                  <a:tr h="560282">
                    <a:tc>
                      <a:txBody>
                        <a:bodyPr/>
                        <a:lstStyle/>
                        <a:p>
                          <a:r>
                            <a:rPr lang="en-US" sz="1600" dirty="0" smtClean="0">
                              <a:latin typeface="+mj-lt"/>
                            </a:rPr>
                            <a:t>Indoor Path Loss</a:t>
                          </a:r>
                          <a:endParaRPr lang="en-US"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𝑃𝐿</m:t>
                                </m:r>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𝑅𝑥</m:t>
                                    </m:r>
                                  </m:sub>
                                </m:sSub>
                                <m:r>
                                  <a:rPr lang="en-US" sz="1600" i="1">
                                    <a:latin typeface="Cambria Math"/>
                                  </a:rPr>
                                  <m:t>+20</m:t>
                                </m:r>
                                <m:r>
                                  <a:rPr lang="en-US" sz="1600" i="1">
                                    <a:latin typeface="Cambria Math"/>
                                  </a:rPr>
                                  <m:t>𝑙𝑜𝑔</m:t>
                                </m:r>
                                <m:r>
                                  <a:rPr lang="en-US" sz="1600" i="1">
                                    <a:latin typeface="Cambria Math"/>
                                  </a:rPr>
                                  <m:t>10</m:t>
                                </m:r>
                                <m:sSub>
                                  <m:sSubPr>
                                    <m:ctrlPr>
                                      <a:rPr lang="en-US" sz="1600" i="1">
                                        <a:latin typeface="Cambria Math"/>
                                      </a:rPr>
                                    </m:ctrlPr>
                                  </m:sSubPr>
                                  <m:e>
                                    <m:r>
                                      <a:rPr lang="en-US" sz="1600" i="1">
                                        <a:latin typeface="Cambria Math"/>
                                      </a:rPr>
                                      <m:t>𝑓</m:t>
                                    </m:r>
                                  </m:e>
                                  <m:sub>
                                    <m:r>
                                      <a:rPr lang="en-US" sz="1600" i="1">
                                        <a:latin typeface="Cambria Math"/>
                                      </a:rPr>
                                      <m:t>𝑐</m:t>
                                    </m:r>
                                  </m:sub>
                                </m:sSub>
                                <m:r>
                                  <a:rPr lang="en-US" sz="1600" i="1">
                                    <a:latin typeface="Cambria Math"/>
                                  </a:rPr>
                                  <m:t>+</m:t>
                                </m:r>
                                <m:r>
                                  <a:rPr lang="en-US" sz="1600" i="1">
                                    <a:latin typeface="Cambria Math"/>
                                  </a:rPr>
                                  <m:t>𝑁𝑙𝑜𝑔</m:t>
                                </m:r>
                                <m:r>
                                  <a:rPr lang="en-US" sz="1600" i="1">
                                    <a:latin typeface="Cambria Math"/>
                                  </a:rPr>
                                  <m:t>10</m:t>
                                </m:r>
                                <m:r>
                                  <a:rPr lang="en-US" sz="1600" i="1">
                                    <a:latin typeface="Cambria Math"/>
                                  </a:rPr>
                                  <m:t>𝑑</m:t>
                                </m:r>
                                <m:r>
                                  <a:rPr lang="en-US" sz="1600" i="1">
                                    <a:latin typeface="Cambria Math"/>
                                  </a:rPr>
                                  <m:t>−</m:t>
                                </m:r>
                                <m:sSub>
                                  <m:sSubPr>
                                    <m:ctrlPr>
                                      <a:rPr lang="en-US" sz="1600" i="1">
                                        <a:latin typeface="Cambria Math"/>
                                      </a:rPr>
                                    </m:ctrlPr>
                                  </m:sSubPr>
                                  <m:e>
                                    <m:r>
                                      <a:rPr lang="en-US" sz="1600" i="1">
                                        <a:latin typeface="Cambria Math"/>
                                      </a:rPr>
                                      <m:t>𝐿</m:t>
                                    </m:r>
                                  </m:e>
                                  <m:sub>
                                    <m:r>
                                      <a:rPr lang="en-US" sz="1600" i="1">
                                        <a:latin typeface="Cambria Math"/>
                                      </a:rPr>
                                      <m:t>𝑓</m:t>
                                    </m:r>
                                  </m:sub>
                                </m:sSub>
                                <m:d>
                                  <m:dPr>
                                    <m:ctrlPr>
                                      <a:rPr lang="en-US" sz="1600" i="1">
                                        <a:latin typeface="Cambria Math"/>
                                      </a:rPr>
                                    </m:ctrlPr>
                                  </m:dPr>
                                  <m:e>
                                    <m:r>
                                      <a:rPr lang="en-US" sz="1600" i="1">
                                        <a:latin typeface="Cambria Math"/>
                                      </a:rPr>
                                      <m:t>𝑛</m:t>
                                    </m:r>
                                  </m:e>
                                </m:d>
                                <m:r>
                                  <a:rPr lang="en-US" sz="1600" i="1">
                                    <a:latin typeface="Cambria Math"/>
                                  </a:rPr>
                                  <m:t>−28</m:t>
                                </m:r>
                              </m:oMath>
                            </m:oMathPara>
                          </a14:m>
                          <a:endParaRPr lang="en-US" sz="1600" dirty="0"/>
                        </a:p>
                        <a:p>
                          <a:pPr algn="ctr"/>
                          <a:endParaRPr lang="en-US" sz="1600" dirty="0">
                            <a:latin typeface="+mj-lt"/>
                          </a:endParaRPr>
                        </a:p>
                      </a:txBody>
                      <a:tcPr/>
                    </a:tc>
                    <a:tc>
                      <a:txBody>
                        <a:bodyPr/>
                        <a:lstStyle/>
                        <a:p>
                          <a:r>
                            <a:rPr lang="en-US" sz="1600" i="1" dirty="0" smtClean="0">
                              <a:latin typeface="+mj-lt"/>
                            </a:rPr>
                            <a:t>N</a:t>
                          </a:r>
                          <a:r>
                            <a:rPr lang="en-US" sz="1600" dirty="0" smtClean="0">
                              <a:latin typeface="+mj-lt"/>
                            </a:rPr>
                            <a:t> =30, </a:t>
                          </a:r>
                          <a14:m>
                            <m:oMath xmlns:m="http://schemas.openxmlformats.org/officeDocument/2006/math">
                              <m:sSub>
                                <m:sSubPr>
                                  <m:ctrlPr>
                                    <a:rPr lang="en-US" sz="1600" i="1" smtClean="0">
                                      <a:latin typeface="Cambria Math"/>
                                    </a:rPr>
                                  </m:ctrlPr>
                                </m:sSubPr>
                                <m:e>
                                  <m:r>
                                    <a:rPr lang="en-US" sz="1600" i="1">
                                      <a:latin typeface="Cambria Math"/>
                                    </a:rPr>
                                    <m:t>𝐿</m:t>
                                  </m:r>
                                </m:e>
                                <m:sub>
                                  <m:r>
                                    <a:rPr lang="en-US" sz="1600" i="1">
                                      <a:latin typeface="Cambria Math"/>
                                    </a:rPr>
                                    <m:t>𝑓</m:t>
                                  </m:r>
                                </m:sub>
                              </m:sSub>
                              <m:d>
                                <m:dPr>
                                  <m:ctrlPr>
                                    <a:rPr lang="en-US" sz="1600" i="1">
                                      <a:latin typeface="Cambria Math"/>
                                    </a:rPr>
                                  </m:ctrlPr>
                                </m:dPr>
                                <m:e>
                                  <m:r>
                                    <a:rPr lang="en-US" sz="1600" i="1">
                                      <a:latin typeface="Cambria Math"/>
                                    </a:rPr>
                                    <m:t>𝑛</m:t>
                                  </m:r>
                                </m:e>
                              </m:d>
                            </m:oMath>
                          </a14:m>
                          <a:r>
                            <a:rPr lang="en-US" sz="1600" dirty="0" smtClean="0">
                              <a:latin typeface="+mj-lt"/>
                            </a:rPr>
                            <a:t>=14</a:t>
                          </a:r>
                          <a:endParaRPr lang="en-US" sz="1600" dirty="0">
                            <a:latin typeface="+mj-lt"/>
                          </a:endParaRPr>
                        </a:p>
                      </a:txBody>
                      <a:tcPr/>
                    </a:tc>
                  </a:tr>
                  <a:tr h="313777">
                    <a:tc>
                      <a:txBody>
                        <a:bodyPr/>
                        <a:lstStyle/>
                        <a:p>
                          <a:r>
                            <a:rPr lang="en-US" sz="1600" dirty="0" smtClean="0">
                              <a:latin typeface="+mj-lt"/>
                            </a:rPr>
                            <a:t>Transmit Power</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1600" i="1" smtClean="0">
                                        <a:latin typeface="Cambria Math"/>
                                      </a:rPr>
                                    </m:ctrlPr>
                                  </m:sSubPr>
                                  <m:e>
                                    <m:r>
                                      <a:rPr lang="en-US" sz="1600" i="1">
                                        <a:latin typeface="Cambria Math"/>
                                      </a:rPr>
                                      <m:t>𝑃</m:t>
                                    </m:r>
                                  </m:e>
                                  <m:sub>
                                    <m:r>
                                      <a:rPr lang="en-US" sz="1600" b="0" i="1" smtClean="0">
                                        <a:latin typeface="Cambria Math"/>
                                      </a:rPr>
                                      <m:t>𝑡</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𝑅𝑥</m:t>
                                    </m:r>
                                  </m:sub>
                                </m:sSub>
                                <m:r>
                                  <a:rPr lang="en-US" sz="1600" i="1">
                                    <a:latin typeface="Cambria Math"/>
                                  </a:rPr>
                                  <m:t>+</m:t>
                                </m:r>
                                <m:r>
                                  <a:rPr lang="en-US" sz="1600" b="0" i="1" smtClean="0">
                                    <a:latin typeface="Cambria Math"/>
                                  </a:rPr>
                                  <m:t>𝑃𝐿</m:t>
                                </m:r>
                              </m:oMath>
                            </m:oMathPara>
                          </a14:m>
                          <a:endParaRPr lang="en-US" sz="1600" dirty="0">
                            <a:latin typeface="+mj-lt"/>
                          </a:endParaRPr>
                        </a:p>
                      </a:txBody>
                      <a:tcPr/>
                    </a:tc>
                    <a:tc>
                      <a:txBody>
                        <a:bodyPr/>
                        <a:lstStyle/>
                        <a:p>
                          <a:pPr/>
                          <a:r>
                            <a:rPr lang="en-US" sz="1600" dirty="0" smtClean="0">
                              <a:latin typeface="+mj-lt"/>
                            </a:rPr>
                            <a:t>Function</a:t>
                          </a:r>
                          <a:r>
                            <a:rPr lang="en-US" sz="1600" baseline="0" dirty="0" smtClean="0">
                              <a:latin typeface="+mj-lt"/>
                            </a:rPr>
                            <a:t> of distance </a:t>
                          </a:r>
                          <a:endParaRPr lang="en-US" sz="1600" dirty="0">
                            <a:latin typeface="+mj-lt"/>
                          </a:endParaRPr>
                        </a:p>
                      </a:txBody>
                      <a:tcPr/>
                    </a:tc>
                  </a:tr>
                  <a:tr h="576446">
                    <a:tc>
                      <a:txBody>
                        <a:bodyPr/>
                        <a:lstStyle/>
                        <a:p>
                          <a:r>
                            <a:rPr lang="en-US" sz="1600" dirty="0" smtClean="0">
                              <a:latin typeface="+mj-lt"/>
                            </a:rPr>
                            <a:t>Transmitter Power Efficiency</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a:rPr>
                                    </m:ctrlPr>
                                  </m:sSubPr>
                                  <m:e>
                                    <m:r>
                                      <m:rPr>
                                        <m:sty m:val="p"/>
                                      </m:rPr>
                                      <a:rPr lang="el-GR" sz="1600" b="0" i="1" smtClean="0">
                                        <a:latin typeface="Cambria Math"/>
                                      </a:rPr>
                                      <m:t>η</m:t>
                                    </m:r>
                                  </m:e>
                                  <m:sub>
                                    <m:r>
                                      <a:rPr lang="en-US" sz="1600" b="0" i="1" smtClean="0">
                                        <a:latin typeface="Cambria Math"/>
                                      </a:rPr>
                                      <m:t>𝑇</m:t>
                                    </m:r>
                                  </m:sub>
                                </m:sSub>
                                <m:r>
                                  <a:rPr lang="en-US" sz="1600" b="0" i="1" smtClean="0">
                                    <a:latin typeface="Cambria Math"/>
                                  </a:rPr>
                                  <m:t>=</m:t>
                                </m:r>
                                <m:f>
                                  <m:fPr>
                                    <m:ctrlPr>
                                      <a:rPr lang="en-US" sz="1600" b="0" i="1" smtClean="0">
                                        <a:latin typeface="Cambria Math"/>
                                      </a:rPr>
                                    </m:ctrlPr>
                                  </m:fPr>
                                  <m:num>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𝑡</m:t>
                                        </m:r>
                                      </m:sub>
                                    </m:sSub>
                                  </m:num>
                                  <m:den>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𝑃𝐴</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𝑝𝑟𝑒</m:t>
                                        </m:r>
                                        <m:r>
                                          <a:rPr lang="en-US" sz="1600" b="0" i="1" smtClean="0">
                                            <a:latin typeface="Cambria Math"/>
                                          </a:rPr>
                                          <m:t>−</m:t>
                                        </m:r>
                                        <m:r>
                                          <a:rPr lang="en-US" sz="1600" b="0" i="1" smtClean="0">
                                            <a:latin typeface="Cambria Math"/>
                                          </a:rPr>
                                          <m:t>𝑃𝐴</m:t>
                                        </m:r>
                                      </m:sub>
                                    </m:sSub>
                                  </m:den>
                                </m:f>
                              </m:oMath>
                            </m:oMathPara>
                          </a14:m>
                          <a:endParaRPr lang="en-US" sz="1600" dirty="0">
                            <a:latin typeface="+mj-lt"/>
                          </a:endParaRPr>
                        </a:p>
                      </a:txBody>
                      <a:tcPr/>
                    </a:tc>
                    <a:tc>
                      <a:txBody>
                        <a:bodyPr/>
                        <a:lstStyle/>
                        <a:p>
                          <a:pPr/>
                          <a14:m>
                            <m:oMath xmlns:m="http://schemas.openxmlformats.org/officeDocument/2006/math">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𝑃𝐴</m:t>
                                  </m:r>
                                </m:sub>
                              </m:sSub>
                            </m:oMath>
                          </a14:m>
                          <a:r>
                            <a:rPr lang="en-US" sz="1400" dirty="0" smtClean="0">
                              <a:latin typeface="+mj-lt"/>
                            </a:rPr>
                            <a:t> Power </a:t>
                          </a:r>
                          <a:r>
                            <a:rPr lang="en-US" sz="1400" baseline="0" dirty="0" smtClean="0">
                              <a:latin typeface="+mj-lt"/>
                            </a:rPr>
                            <a:t> of the PA</a:t>
                          </a:r>
                        </a:p>
                        <a:p>
                          <a:pPr/>
                          <a14:m>
                            <m:oMath xmlns:m="http://schemas.openxmlformats.org/officeDocument/2006/math">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𝑝𝑟𝑒</m:t>
                                  </m:r>
                                  <m:r>
                                    <a:rPr lang="en-US" sz="1400" b="0" i="1" smtClean="0">
                                      <a:latin typeface="Cambria Math"/>
                                    </a:rPr>
                                    <m:t>−</m:t>
                                  </m:r>
                                  <m:r>
                                    <a:rPr lang="en-US" sz="1400" b="0" i="1" smtClean="0">
                                      <a:latin typeface="Cambria Math"/>
                                    </a:rPr>
                                    <m:t>𝑃𝐴</m:t>
                                  </m:r>
                                </m:sub>
                              </m:sSub>
                            </m:oMath>
                          </a14:m>
                          <a:r>
                            <a:rPr lang="en-US" sz="1400" dirty="0" smtClean="0">
                              <a:latin typeface="+mj-lt"/>
                            </a:rPr>
                            <a:t> Power of </a:t>
                          </a:r>
                          <a:r>
                            <a:rPr lang="en-US" sz="1400" baseline="0" dirty="0" smtClean="0">
                              <a:latin typeface="+mj-lt"/>
                            </a:rPr>
                            <a:t>the Pre-PA</a:t>
                          </a:r>
                          <a:endParaRPr lang="en-US" sz="1400" dirty="0">
                            <a:latin typeface="+mj-lt"/>
                          </a:endParaRPr>
                        </a:p>
                      </a:txBody>
                      <a:tcPr/>
                    </a:tc>
                  </a:tr>
                  <a:tr h="599694">
                    <a:tc>
                      <a:txBody>
                        <a:bodyPr/>
                        <a:lstStyle/>
                        <a:p>
                          <a:r>
                            <a:rPr lang="en-US" sz="1600" dirty="0" smtClean="0">
                              <a:latin typeface="+mj-lt"/>
                            </a:rPr>
                            <a:t>Transmitter Circuit </a:t>
                          </a:r>
                          <a:r>
                            <a:rPr lang="en-US" sz="1600" baseline="0" dirty="0" smtClean="0">
                              <a:latin typeface="+mj-lt"/>
                            </a:rPr>
                            <a:t> </a:t>
                          </a:r>
                          <a:r>
                            <a:rPr lang="en-US" sz="1600" baseline="0" dirty="0" smtClean="0">
                              <a:latin typeface="+mj-lt"/>
                            </a:rPr>
                            <a:t>Power </a:t>
                          </a:r>
                          <a:endParaRPr lang="en-US" sz="1600" dirty="0">
                            <a:latin typeface="+mj-lt"/>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1600" i="1" smtClean="0">
                                        <a:latin typeface="Cambria Math"/>
                                      </a:rPr>
                                    </m:ctrlPr>
                                  </m:sSubPr>
                                  <m:e>
                                    <m:r>
                                      <a:rPr lang="en-US" sz="1600" i="1">
                                        <a:latin typeface="Cambria Math"/>
                                      </a:rPr>
                                      <m:t>𝑃</m:t>
                                    </m:r>
                                  </m:e>
                                  <m:sub>
                                    <m:r>
                                      <a:rPr lang="en-US" sz="1600" b="0" i="1" smtClean="0">
                                        <a:latin typeface="Cambria Math"/>
                                      </a:rPr>
                                      <m:t>𝑡𝑥</m:t>
                                    </m:r>
                                  </m:sub>
                                </m:sSub>
                                <m:r>
                                  <a:rPr lang="en-US" sz="1600" i="1">
                                    <a:latin typeface="Cambria Math"/>
                                  </a:rPr>
                                  <m:t>=</m:t>
                                </m:r>
                                <m:sSub>
                                  <m:sSubPr>
                                    <m:ctrlPr>
                                      <a:rPr lang="en-US" sz="1600" i="1">
                                        <a:latin typeface="Cambria Math"/>
                                      </a:rPr>
                                    </m:ctrlPr>
                                  </m:sSubPr>
                                  <m:e>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𝑃𝐴</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𝑝𝑟𝑒</m:t>
                                        </m:r>
                                        <m:r>
                                          <a:rPr lang="en-US" sz="1600" b="0" i="1" smtClean="0">
                                            <a:latin typeface="Cambria Math"/>
                                          </a:rPr>
                                          <m:t>−</m:t>
                                        </m:r>
                                        <m:r>
                                          <a:rPr lang="en-US" sz="1600" b="0" i="1" smtClean="0">
                                            <a:latin typeface="Cambria Math"/>
                                          </a:rPr>
                                          <m:t>𝑃𝐴</m:t>
                                        </m:r>
                                      </m:sub>
                                    </m:sSub>
                                    <m:r>
                                      <a:rPr lang="en-US" sz="1600" b="0" i="1" smtClean="0">
                                        <a:latin typeface="Cambria Math"/>
                                      </a:rPr>
                                      <m:t>= </m:t>
                                    </m:r>
                                    <m:r>
                                      <a:rPr lang="en-US" sz="1600" i="1">
                                        <a:latin typeface="Cambria Math"/>
                                      </a:rPr>
                                      <m:t>𝑃</m:t>
                                    </m:r>
                                  </m:e>
                                  <m:sub>
                                    <m:r>
                                      <a:rPr lang="en-US" sz="1600" b="0" i="1" smtClean="0">
                                        <a:latin typeface="Cambria Math"/>
                                      </a:rPr>
                                      <m:t>𝑡</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10</m:t>
                                    </m:r>
                                    <m:r>
                                      <a:rPr lang="en-US" sz="1600" b="0" i="1" smtClean="0">
                                        <a:latin typeface="Cambria Math"/>
                                      </a:rPr>
                                      <m:t>𝑙𝑜𝑔</m:t>
                                    </m:r>
                                    <m:r>
                                      <a:rPr lang="en-US" sz="1600" b="0" i="1" smtClean="0">
                                        <a:latin typeface="Cambria Math"/>
                                      </a:rPr>
                                      <m:t>10</m:t>
                                    </m:r>
                                    <m:r>
                                      <m:rPr>
                                        <m:sty m:val="p"/>
                                      </m:rPr>
                                      <a:rPr lang="el-GR" sz="1600" b="0" i="1" smtClean="0">
                                        <a:latin typeface="Cambria Math"/>
                                      </a:rPr>
                                      <m:t>η</m:t>
                                    </m:r>
                                  </m:e>
                                  <m:sub>
                                    <m:r>
                                      <a:rPr lang="en-US" sz="1600" b="0" i="1" smtClean="0">
                                        <a:latin typeface="Cambria Math"/>
                                      </a:rPr>
                                      <m:t>𝑇</m:t>
                                    </m:r>
                                  </m:sub>
                                </m:sSub>
                              </m:oMath>
                            </m:oMathPara>
                          </a14:m>
                          <a:endParaRPr lang="en-US" sz="1600" dirty="0" smtClean="0">
                            <a:latin typeface="+mj-lt"/>
                          </a:endParaRPr>
                        </a:p>
                      </a:txBody>
                      <a:tcPr/>
                    </a:tc>
                    <a:tc>
                      <a:txBody>
                        <a:bodyPr/>
                        <a:lstStyle/>
                        <a:p>
                          <a:pPr/>
                          <a:endParaRPr lang="en-US" sz="1600" dirty="0">
                            <a:latin typeface="+mj-lt"/>
                          </a:endParaRPr>
                        </a:p>
                      </a:txBody>
                      <a:tcPr/>
                    </a:tc>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3424124896"/>
                  </p:ext>
                </p:extLst>
              </p:nvPr>
            </p:nvGraphicFramePr>
            <p:xfrm>
              <a:off x="457200" y="1371600"/>
              <a:ext cx="8458200" cy="4800600"/>
            </p:xfrm>
            <a:graphic>
              <a:graphicData uri="http://schemas.openxmlformats.org/drawingml/2006/table">
                <a:tbl>
                  <a:tblPr firstRow="1" bandRow="1">
                    <a:tableStyleId>{5C22544A-7EE6-4342-B048-85BDC9FD1C3A}</a:tableStyleId>
                  </a:tblPr>
                  <a:tblGrid>
                    <a:gridCol w="1736952"/>
                    <a:gridCol w="4435248"/>
                    <a:gridCol w="2286000"/>
                  </a:tblGrid>
                  <a:tr h="335280">
                    <a:tc>
                      <a:txBody>
                        <a:bodyPr/>
                        <a:lstStyle/>
                        <a:p>
                          <a:r>
                            <a:rPr lang="en-US" sz="1600" dirty="0" smtClean="0">
                              <a:latin typeface="+mj-lt"/>
                            </a:rPr>
                            <a:t>Parameter</a:t>
                          </a:r>
                          <a:endParaRPr lang="en-US" sz="1600" dirty="0">
                            <a:latin typeface="+mj-lt"/>
                          </a:endParaRPr>
                        </a:p>
                      </a:txBody>
                      <a:tcPr/>
                    </a:tc>
                    <a:tc>
                      <a:txBody>
                        <a:bodyPr/>
                        <a:lstStyle/>
                        <a:p>
                          <a:r>
                            <a:rPr lang="en-US" sz="1600" dirty="0" smtClean="0">
                              <a:latin typeface="+mj-lt"/>
                            </a:rPr>
                            <a:t>Expression</a:t>
                          </a:r>
                          <a:endParaRPr lang="en-US" sz="1600" dirty="0">
                            <a:latin typeface="+mj-lt"/>
                          </a:endParaRPr>
                        </a:p>
                      </a:txBody>
                      <a:tcPr/>
                    </a:tc>
                    <a:tc>
                      <a:txBody>
                        <a:bodyPr/>
                        <a:lstStyle/>
                        <a:p>
                          <a:r>
                            <a:rPr lang="en-US" sz="1600" dirty="0" smtClean="0">
                              <a:latin typeface="+mj-lt"/>
                            </a:rPr>
                            <a:t>Values</a:t>
                          </a:r>
                          <a:endParaRPr lang="en-US" sz="1600" dirty="0">
                            <a:latin typeface="+mj-lt"/>
                          </a:endParaRPr>
                        </a:p>
                      </a:txBody>
                      <a:tcPr/>
                    </a:tc>
                  </a:tr>
                  <a:tr h="335280">
                    <a:tc>
                      <a:txBody>
                        <a:bodyPr/>
                        <a:lstStyle/>
                        <a:p>
                          <a:r>
                            <a:rPr lang="en-US" sz="1600" dirty="0" smtClean="0">
                              <a:latin typeface="+mj-lt"/>
                            </a:rPr>
                            <a:t>Bandwidth</a:t>
                          </a:r>
                          <a:endParaRPr lang="en-US" sz="1600" dirty="0">
                            <a:latin typeface="+mj-lt"/>
                          </a:endParaRPr>
                        </a:p>
                      </a:txBody>
                      <a:tcPr/>
                    </a:tc>
                    <a:tc>
                      <a:txBody>
                        <a:bodyPr/>
                        <a:lstStyle/>
                        <a:p>
                          <a:pPr algn="l"/>
                          <a:r>
                            <a:rPr lang="en-US" sz="1600" i="1" dirty="0" smtClean="0">
                              <a:latin typeface="+mj-lt"/>
                            </a:rPr>
                            <a:t>B</a:t>
                          </a:r>
                          <a:endParaRPr lang="en-US" sz="1600" i="1" dirty="0">
                            <a:latin typeface="+mj-lt"/>
                          </a:endParaRPr>
                        </a:p>
                      </a:txBody>
                      <a:tcPr/>
                    </a:tc>
                    <a:tc>
                      <a:txBody>
                        <a:bodyPr/>
                        <a:lstStyle/>
                        <a:p>
                          <a:r>
                            <a:rPr lang="en-US" sz="1600" dirty="0" smtClean="0">
                              <a:latin typeface="+mj-lt"/>
                            </a:rPr>
                            <a:t>2 MHz</a:t>
                          </a:r>
                          <a:endParaRPr lang="en-US" sz="1600" dirty="0">
                            <a:latin typeface="+mj-lt"/>
                          </a:endParaRPr>
                        </a:p>
                      </a:txBody>
                      <a:tcPr/>
                    </a:tc>
                  </a:tr>
                  <a:tr h="335280">
                    <a:tc>
                      <a:txBody>
                        <a:bodyPr/>
                        <a:lstStyle/>
                        <a:p>
                          <a:r>
                            <a:rPr lang="en-US" sz="1600" dirty="0" smtClean="0">
                              <a:latin typeface="+mj-lt"/>
                            </a:rPr>
                            <a:t>Noise Power</a:t>
                          </a:r>
                          <a:endParaRPr lang="en-US" sz="1600" dirty="0">
                            <a:latin typeface="+mj-lt"/>
                          </a:endParaRPr>
                        </a:p>
                      </a:txBody>
                      <a:tcPr/>
                    </a:tc>
                    <a:tc>
                      <a:txBody>
                        <a:bodyPr/>
                        <a:lstStyle/>
                        <a:p>
                          <a:endParaRPr lang="en-US"/>
                        </a:p>
                      </a:txBody>
                      <a:tcPr>
                        <a:blipFill rotWithShape="1">
                          <a:blip r:embed="rId2"/>
                          <a:stretch>
                            <a:fillRect l="-39148" t="-205455" r="-51511" b="-1149091"/>
                          </a:stretch>
                        </a:blipFill>
                      </a:tcPr>
                    </a:tc>
                    <a:tc>
                      <a:txBody>
                        <a:bodyPr/>
                        <a:lstStyle/>
                        <a:p>
                          <a:r>
                            <a:rPr lang="en-US" sz="1600" dirty="0" smtClean="0">
                              <a:latin typeface="+mj-lt"/>
                            </a:rPr>
                            <a:t>-111 </a:t>
                          </a:r>
                          <a:r>
                            <a:rPr lang="en-US" sz="1600" dirty="0" err="1" smtClean="0">
                              <a:latin typeface="+mj-lt"/>
                            </a:rPr>
                            <a:t>dBm</a:t>
                          </a:r>
                          <a:endParaRPr lang="en-US" sz="1600" dirty="0">
                            <a:latin typeface="+mj-lt"/>
                          </a:endParaRPr>
                        </a:p>
                      </a:txBody>
                      <a:tcPr/>
                    </a:tc>
                  </a:tr>
                  <a:tr h="335280">
                    <a:tc>
                      <a:txBody>
                        <a:bodyPr/>
                        <a:lstStyle/>
                        <a:p>
                          <a:r>
                            <a:rPr lang="en-US" sz="1600" dirty="0" smtClean="0">
                              <a:latin typeface="+mj-lt"/>
                            </a:rPr>
                            <a:t>Noise</a:t>
                          </a:r>
                          <a:r>
                            <a:rPr lang="en-US" sz="1600" baseline="0" dirty="0" smtClean="0">
                              <a:latin typeface="+mj-lt"/>
                            </a:rPr>
                            <a:t> Figure</a:t>
                          </a:r>
                          <a:endParaRPr lang="en-US" sz="1600" dirty="0">
                            <a:latin typeface="+mj-lt"/>
                          </a:endParaRPr>
                        </a:p>
                      </a:txBody>
                      <a:tcPr/>
                    </a:tc>
                    <a:tc>
                      <a:txBody>
                        <a:bodyPr/>
                        <a:lstStyle/>
                        <a:p>
                          <a:endParaRPr lang="en-US"/>
                        </a:p>
                      </a:txBody>
                      <a:tcPr>
                        <a:blipFill rotWithShape="1">
                          <a:blip r:embed="rId2"/>
                          <a:stretch>
                            <a:fillRect l="-39148" t="-305455" r="-51511" b="-1049091"/>
                          </a:stretch>
                        </a:blipFill>
                      </a:tcPr>
                    </a:tc>
                    <a:tc>
                      <a:txBody>
                        <a:bodyPr/>
                        <a:lstStyle/>
                        <a:p>
                          <a:r>
                            <a:rPr lang="en-US" sz="1600" dirty="0" smtClean="0">
                              <a:latin typeface="+mj-lt"/>
                            </a:rPr>
                            <a:t>10 dB</a:t>
                          </a:r>
                          <a:endParaRPr lang="en-US" sz="1600" dirty="0">
                            <a:latin typeface="+mj-lt"/>
                          </a:endParaRPr>
                        </a:p>
                      </a:txBody>
                      <a:tcPr/>
                    </a:tc>
                  </a:tr>
                  <a:tr h="335280">
                    <a:tc>
                      <a:txBody>
                        <a:bodyPr/>
                        <a:lstStyle/>
                        <a:p>
                          <a:r>
                            <a:rPr lang="en-US" sz="1600" dirty="0" smtClean="0">
                              <a:latin typeface="+mj-lt"/>
                            </a:rPr>
                            <a:t>SNR required</a:t>
                          </a:r>
                          <a:endParaRPr lang="en-US" sz="1600" dirty="0">
                            <a:latin typeface="+mj-lt"/>
                          </a:endParaRPr>
                        </a:p>
                      </a:txBody>
                      <a:tcPr/>
                    </a:tc>
                    <a:tc>
                      <a:txBody>
                        <a:bodyPr/>
                        <a:lstStyle/>
                        <a:p>
                          <a:endParaRPr lang="en-US"/>
                        </a:p>
                      </a:txBody>
                      <a:tcPr>
                        <a:blipFill rotWithShape="1">
                          <a:blip r:embed="rId2"/>
                          <a:stretch>
                            <a:fillRect l="-39148" t="-405455" r="-51511" b="-949091"/>
                          </a:stretch>
                        </a:blipFill>
                      </a:tcPr>
                    </a:tc>
                    <a:tc>
                      <a:txBody>
                        <a:bodyPr/>
                        <a:lstStyle/>
                        <a:p>
                          <a:r>
                            <a:rPr lang="en-US" sz="1600" dirty="0" smtClean="0">
                              <a:latin typeface="+mj-lt"/>
                            </a:rPr>
                            <a:t>11 dB</a:t>
                          </a:r>
                          <a:endParaRPr lang="en-US" sz="1600" dirty="0">
                            <a:latin typeface="+mj-lt"/>
                          </a:endParaRPr>
                        </a:p>
                      </a:txBody>
                      <a:tcPr/>
                    </a:tc>
                  </a:tr>
                  <a:tr h="335280">
                    <a:tc>
                      <a:txBody>
                        <a:bodyPr/>
                        <a:lstStyle/>
                        <a:p>
                          <a:r>
                            <a:rPr lang="en-US" sz="1600" dirty="0" smtClean="0">
                              <a:latin typeface="+mj-lt"/>
                            </a:rPr>
                            <a:t>Rx sensitivity </a:t>
                          </a:r>
                          <a:endParaRPr lang="en-US" sz="1600" dirty="0">
                            <a:latin typeface="+mj-lt"/>
                          </a:endParaRPr>
                        </a:p>
                      </a:txBody>
                      <a:tcPr/>
                    </a:tc>
                    <a:tc>
                      <a:txBody>
                        <a:bodyPr/>
                        <a:lstStyle/>
                        <a:p>
                          <a:endParaRPr lang="en-US"/>
                        </a:p>
                      </a:txBody>
                      <a:tcPr>
                        <a:blipFill rotWithShape="1">
                          <a:blip r:embed="rId2"/>
                          <a:stretch>
                            <a:fillRect l="-39148" t="-505455" r="-51511" b="-849091"/>
                          </a:stretch>
                        </a:blipFill>
                      </a:tcPr>
                    </a:tc>
                    <a:tc>
                      <a:txBody>
                        <a:bodyPr/>
                        <a:lstStyle/>
                        <a:p>
                          <a:r>
                            <a:rPr lang="en-US" sz="1600" dirty="0" smtClean="0">
                              <a:latin typeface="+mj-lt"/>
                            </a:rPr>
                            <a:t>-90 </a:t>
                          </a:r>
                          <a:r>
                            <a:rPr lang="en-US" sz="1600" dirty="0" err="1" smtClean="0">
                              <a:latin typeface="+mj-lt"/>
                            </a:rPr>
                            <a:t>dBm</a:t>
                          </a:r>
                          <a:endParaRPr lang="en-US" sz="1600" dirty="0">
                            <a:latin typeface="+mj-lt"/>
                          </a:endParaRPr>
                        </a:p>
                      </a:txBody>
                      <a:tcPr/>
                    </a:tc>
                  </a:tr>
                  <a:tr h="639318">
                    <a:tc>
                      <a:txBody>
                        <a:bodyPr/>
                        <a:lstStyle/>
                        <a:p>
                          <a:r>
                            <a:rPr lang="en-US" sz="1600" dirty="0" smtClean="0">
                              <a:latin typeface="+mj-lt"/>
                            </a:rPr>
                            <a:t>Free Space path Loss</a:t>
                          </a:r>
                          <a:endParaRPr lang="en-US" sz="1600" dirty="0">
                            <a:latin typeface="+mj-lt"/>
                          </a:endParaRPr>
                        </a:p>
                      </a:txBody>
                      <a:tcPr/>
                    </a:tc>
                    <a:tc>
                      <a:txBody>
                        <a:bodyPr/>
                        <a:lstStyle/>
                        <a:p>
                          <a:endParaRPr lang="en-US"/>
                        </a:p>
                      </a:txBody>
                      <a:tcPr>
                        <a:blipFill rotWithShape="1">
                          <a:blip r:embed="rId2"/>
                          <a:stretch>
                            <a:fillRect l="-39148" t="-317143" r="-51511" b="-344762"/>
                          </a:stretch>
                        </a:blipFill>
                      </a:tcPr>
                    </a:tc>
                    <a:tc>
                      <a:txBody>
                        <a:bodyPr/>
                        <a:lstStyle/>
                        <a:p>
                          <a:r>
                            <a:rPr lang="en-US" sz="1600" i="1" dirty="0" smtClean="0">
                              <a:latin typeface="+mj-lt"/>
                            </a:rPr>
                            <a:t>n=</a:t>
                          </a:r>
                          <a:r>
                            <a:rPr lang="en-US" sz="1600" i="1" baseline="0" dirty="0" smtClean="0">
                              <a:latin typeface="+mj-lt"/>
                            </a:rPr>
                            <a:t> </a:t>
                          </a:r>
                          <a:r>
                            <a:rPr lang="en-US" sz="1600" i="0" baseline="0" dirty="0" smtClean="0">
                              <a:latin typeface="+mj-lt"/>
                            </a:rPr>
                            <a:t>3,4</a:t>
                          </a:r>
                          <a:endParaRPr lang="en-US" sz="1600" i="0" dirty="0">
                            <a:latin typeface="+mj-lt"/>
                          </a:endParaRPr>
                        </a:p>
                      </a:txBody>
                      <a:tcPr/>
                    </a:tc>
                  </a:tr>
                  <a:tr h="598678">
                    <a:tc>
                      <a:txBody>
                        <a:bodyPr/>
                        <a:lstStyle/>
                        <a:p>
                          <a:r>
                            <a:rPr lang="en-US" sz="1600" dirty="0" smtClean="0">
                              <a:latin typeface="+mj-lt"/>
                            </a:rPr>
                            <a:t>Indoor Path Loss</a:t>
                          </a:r>
                          <a:endParaRPr lang="en-US" sz="1600" dirty="0">
                            <a:latin typeface="+mj-lt"/>
                          </a:endParaRPr>
                        </a:p>
                      </a:txBody>
                      <a:tcPr/>
                    </a:tc>
                    <a:tc>
                      <a:txBody>
                        <a:bodyPr/>
                        <a:lstStyle/>
                        <a:p>
                          <a:endParaRPr lang="en-US"/>
                        </a:p>
                      </a:txBody>
                      <a:tcPr>
                        <a:blipFill rotWithShape="1">
                          <a:blip r:embed="rId2"/>
                          <a:stretch>
                            <a:fillRect l="-39148" t="-446939" r="-51511" b="-269388"/>
                          </a:stretch>
                        </a:blipFill>
                      </a:tcPr>
                    </a:tc>
                    <a:tc>
                      <a:txBody>
                        <a:bodyPr/>
                        <a:lstStyle/>
                        <a:p>
                          <a:endParaRPr lang="en-US"/>
                        </a:p>
                      </a:txBody>
                      <a:tcPr>
                        <a:blipFill rotWithShape="1">
                          <a:blip r:embed="rId2"/>
                          <a:stretch>
                            <a:fillRect l="-270133" t="-446939" b="-269388"/>
                          </a:stretch>
                        </a:blipFill>
                      </a:tcPr>
                    </a:tc>
                  </a:tr>
                  <a:tr h="335280">
                    <a:tc>
                      <a:txBody>
                        <a:bodyPr/>
                        <a:lstStyle/>
                        <a:p>
                          <a:r>
                            <a:rPr lang="en-US" sz="1600" dirty="0" smtClean="0">
                              <a:latin typeface="+mj-lt"/>
                            </a:rPr>
                            <a:t>Transmit Power</a:t>
                          </a:r>
                          <a:endParaRPr lang="en-US" sz="1600" dirty="0">
                            <a:latin typeface="+mj-lt"/>
                          </a:endParaRPr>
                        </a:p>
                      </a:txBody>
                      <a:tcPr/>
                    </a:tc>
                    <a:tc>
                      <a:txBody>
                        <a:bodyPr/>
                        <a:lstStyle/>
                        <a:p>
                          <a:endParaRPr lang="en-US"/>
                        </a:p>
                      </a:txBody>
                      <a:tcPr>
                        <a:blipFill rotWithShape="1">
                          <a:blip r:embed="rId2"/>
                          <a:stretch>
                            <a:fillRect l="-39148" t="-974545" r="-51511" b="-380000"/>
                          </a:stretch>
                        </a:blipFill>
                      </a:tcPr>
                    </a:tc>
                    <a:tc>
                      <a:txBody>
                        <a:bodyPr/>
                        <a:lstStyle/>
                        <a:p>
                          <a:pPr/>
                          <a:r>
                            <a:rPr lang="en-US" sz="1600" dirty="0" smtClean="0">
                              <a:latin typeface="+mj-lt"/>
                            </a:rPr>
                            <a:t>Function</a:t>
                          </a:r>
                          <a:r>
                            <a:rPr lang="en-US" sz="1600" baseline="0" dirty="0" smtClean="0">
                              <a:latin typeface="+mj-lt"/>
                            </a:rPr>
                            <a:t> of distance </a:t>
                          </a:r>
                          <a:endParaRPr lang="en-US" sz="1600" dirty="0">
                            <a:latin typeface="+mj-lt"/>
                          </a:endParaRPr>
                        </a:p>
                      </a:txBody>
                      <a:tcPr/>
                    </a:tc>
                  </a:tr>
                  <a:tr h="615950">
                    <a:tc>
                      <a:txBody>
                        <a:bodyPr/>
                        <a:lstStyle/>
                        <a:p>
                          <a:r>
                            <a:rPr lang="en-US" sz="1600" dirty="0" smtClean="0">
                              <a:latin typeface="+mj-lt"/>
                            </a:rPr>
                            <a:t>Transmitter Power Efficiency</a:t>
                          </a:r>
                          <a:endParaRPr lang="en-US" sz="1600" dirty="0">
                            <a:latin typeface="+mj-lt"/>
                          </a:endParaRPr>
                        </a:p>
                      </a:txBody>
                      <a:tcPr/>
                    </a:tc>
                    <a:tc>
                      <a:txBody>
                        <a:bodyPr/>
                        <a:lstStyle/>
                        <a:p>
                          <a:endParaRPr lang="en-US"/>
                        </a:p>
                      </a:txBody>
                      <a:tcPr>
                        <a:blipFill rotWithShape="1">
                          <a:blip r:embed="rId2"/>
                          <a:stretch>
                            <a:fillRect l="-39148" t="-579412" r="-51511" b="-104902"/>
                          </a:stretch>
                        </a:blipFill>
                      </a:tcPr>
                    </a:tc>
                    <a:tc>
                      <a:txBody>
                        <a:bodyPr/>
                        <a:lstStyle/>
                        <a:p>
                          <a:endParaRPr lang="en-US"/>
                        </a:p>
                      </a:txBody>
                      <a:tcPr>
                        <a:blipFill rotWithShape="1">
                          <a:blip r:embed="rId2"/>
                          <a:stretch>
                            <a:fillRect l="-270133" t="-579412" b="-104902"/>
                          </a:stretch>
                        </a:blipFill>
                      </a:tcPr>
                    </a:tc>
                  </a:tr>
                  <a:tr h="599694">
                    <a:tc>
                      <a:txBody>
                        <a:bodyPr/>
                        <a:lstStyle/>
                        <a:p>
                          <a:r>
                            <a:rPr lang="en-US" sz="1600" dirty="0" smtClean="0">
                              <a:latin typeface="+mj-lt"/>
                            </a:rPr>
                            <a:t>Transmitter Circuit </a:t>
                          </a:r>
                          <a:r>
                            <a:rPr lang="en-US" sz="1600" baseline="0" dirty="0" smtClean="0">
                              <a:latin typeface="+mj-lt"/>
                            </a:rPr>
                            <a:t> </a:t>
                          </a:r>
                          <a:r>
                            <a:rPr lang="en-US" sz="1600" baseline="0" dirty="0" smtClean="0">
                              <a:latin typeface="+mj-lt"/>
                            </a:rPr>
                            <a:t>Power </a:t>
                          </a:r>
                          <a:endParaRPr lang="en-US" sz="1600" dirty="0">
                            <a:latin typeface="+mj-lt"/>
                          </a:endParaRPr>
                        </a:p>
                      </a:txBody>
                      <a:tcPr/>
                    </a:tc>
                    <a:tc>
                      <a:txBody>
                        <a:bodyPr/>
                        <a:lstStyle/>
                        <a:p>
                          <a:endParaRPr lang="en-US"/>
                        </a:p>
                      </a:txBody>
                      <a:tcPr>
                        <a:blipFill rotWithShape="1">
                          <a:blip r:embed="rId2"/>
                          <a:stretch>
                            <a:fillRect l="-39148" t="-707143" r="-51511" b="-9184"/>
                          </a:stretch>
                        </a:blipFill>
                      </a:tcPr>
                    </a:tc>
                    <a:tc>
                      <a:txBody>
                        <a:bodyPr/>
                        <a:lstStyle/>
                        <a:p>
                          <a:pPr/>
                          <a:endParaRPr lang="en-US" sz="1600" dirty="0">
                            <a:latin typeface="+mj-lt"/>
                          </a:endParaRPr>
                        </a:p>
                      </a:txBody>
                      <a:tcPr/>
                    </a:tc>
                  </a:tr>
                </a:tbl>
              </a:graphicData>
            </a:graphic>
          </p:graphicFrame>
        </mc:Fallback>
      </mc:AlternateContent>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609600" y="6096000"/>
                <a:ext cx="8153400" cy="457200"/>
              </a:xfrm>
            </p:spPr>
            <p:txBody>
              <a:bodyPr/>
              <a:lstStyle/>
              <a:p>
                <a:r>
                  <a:rPr lang="en-US" sz="2000" dirty="0" smtClean="0">
                    <a:latin typeface="+mj-lt"/>
                  </a:rPr>
                  <a:t>We plot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𝑡</m:t>
                        </m:r>
                      </m:sub>
                    </m:sSub>
                  </m:oMath>
                </a14:m>
                <a:r>
                  <a:rPr lang="en-US" sz="2000" dirty="0" smtClean="0">
                    <a:latin typeface="+mj-lt"/>
                  </a:rPr>
                  <a:t> and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𝑡𝑥</m:t>
                        </m:r>
                      </m:sub>
                    </m:sSub>
                  </m:oMath>
                </a14:m>
                <a:r>
                  <a:rPr lang="en-US" sz="2000" dirty="0" smtClean="0">
                    <a:latin typeface="+mj-lt"/>
                  </a:rPr>
                  <a:t> required as a function of distance</a:t>
                </a:r>
                <a:endParaRPr lang="en-US" sz="2000" dirty="0">
                  <a:latin typeface="+mj-lt"/>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609600" y="6096000"/>
                <a:ext cx="8153400" cy="457200"/>
              </a:xfrm>
              <a:blipFill rotWithShape="1">
                <a:blip r:embed="rId3"/>
                <a:stretch>
                  <a:fillRect l="-598" t="-6667"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itle 1"/>
              <p:cNvSpPr>
                <a:spLocks noGrp="1"/>
              </p:cNvSpPr>
              <p:nvPr>
                <p:ph type="title"/>
              </p:nvPr>
            </p:nvSpPr>
            <p:spPr>
              <a:xfrm>
                <a:off x="762000" y="609600"/>
                <a:ext cx="7772400" cy="762000"/>
              </a:xfrm>
            </p:spPr>
            <p:txBody>
              <a:bodyPr/>
              <a:lstStyle/>
              <a:p>
                <a:r>
                  <a:rPr lang="en-US" dirty="0" smtClean="0"/>
                  <a:t>Calculation of Reqd. </a:t>
                </a:r>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𝑡</m:t>
                        </m:r>
                      </m:sub>
                    </m:sSub>
                  </m:oMath>
                </a14:m>
                <a:r>
                  <a:rPr lang="en-US" dirty="0" smtClean="0"/>
                  <a:t> at a distance</a:t>
                </a:r>
                <a:endParaRPr lang="en-US" dirty="0"/>
              </a:p>
            </p:txBody>
          </p:sp>
        </mc:Choice>
        <mc:Fallback xmlns="">
          <p:sp>
            <p:nvSpPr>
              <p:cNvPr id="8" name="Title 1"/>
              <p:cNvSpPr>
                <a:spLocks noGrp="1" noRot="1" noChangeAspect="1" noMove="1" noResize="1" noEditPoints="1" noAdjustHandles="1" noChangeArrowheads="1" noChangeShapeType="1" noTextEdit="1"/>
              </p:cNvSpPr>
              <p:nvPr>
                <p:ph type="title"/>
              </p:nvPr>
            </p:nvSpPr>
            <p:spPr>
              <a:xfrm>
                <a:off x="762000" y="609600"/>
                <a:ext cx="7772400" cy="762000"/>
              </a:xfrm>
              <a:blipFill rotWithShape="1">
                <a:blip r:embed="rId4"/>
                <a:stretch>
                  <a:fillRect t="-4800" b="-21600"/>
                </a:stretch>
              </a:blipFill>
            </p:spPr>
            <p:txBody>
              <a:bodyPr/>
              <a:lstStyle/>
              <a:p>
                <a:r>
                  <a:rPr lang="en-US">
                    <a:noFill/>
                  </a:rPr>
                  <a:t> </a:t>
                </a:r>
              </a:p>
            </p:txBody>
          </p:sp>
        </mc:Fallback>
      </mc:AlternateContent>
    </p:spTree>
    <p:extLst>
      <p:ext uri="{BB962C8B-B14F-4D97-AF65-F5344CB8AC3E}">
        <p14:creationId xmlns:p14="http://schemas.microsoft.com/office/powerpoint/2010/main" val="224862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dirty="0" smtClean="0"/>
              <a:t>July 2013</a:t>
            </a:r>
            <a:endParaRPr lang="en-US" dirty="0"/>
          </a:p>
        </p:txBody>
      </p:sp>
      <p:sp>
        <p:nvSpPr>
          <p:cNvPr id="3" name="Slide Number Placeholder 2"/>
          <p:cNvSpPr>
            <a:spLocks noGrp="1"/>
          </p:cNvSpPr>
          <p:nvPr>
            <p:ph type="sldNum" sz="quarter" idx="12"/>
          </p:nvPr>
        </p:nvSpPr>
        <p:spPr/>
        <p:txBody>
          <a:bodyPr/>
          <a:lstStyle/>
          <a:p>
            <a:r>
              <a:rPr lang="en-US" smtClean="0"/>
              <a:t>Slide </a:t>
            </a:r>
            <a:fld id="{3D7B28C0-BB67-4036-BA37-A1CE406089FA}" type="slidenum">
              <a:rPr lang="en-US" smtClean="0"/>
              <a:pPr/>
              <a:t>8</a:t>
            </a:fld>
            <a:endParaRPr lang="en-US"/>
          </a:p>
        </p:txBody>
      </p:sp>
      <p:sp>
        <p:nvSpPr>
          <p:cNvPr id="4" name="Title 3"/>
          <p:cNvSpPr>
            <a:spLocks noGrp="1"/>
          </p:cNvSpPr>
          <p:nvPr>
            <p:ph type="title"/>
          </p:nvPr>
        </p:nvSpPr>
        <p:spPr>
          <a:xfrm>
            <a:off x="685800" y="838200"/>
            <a:ext cx="7772400" cy="609600"/>
          </a:xfrm>
        </p:spPr>
        <p:txBody>
          <a:bodyPr/>
          <a:lstStyle/>
          <a:p>
            <a:r>
              <a:rPr lang="en-US" dirty="0" smtClean="0"/>
              <a:t>Reference Powers for Transmitter and  Receiver Circuits</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228599" y="1828800"/>
                <a:ext cx="4724401" cy="4343400"/>
              </a:xfrm>
            </p:spPr>
            <p:txBody>
              <a:bodyPr/>
              <a:lstStyle/>
              <a:p>
                <a:pPr algn="just"/>
                <a:r>
                  <a:rPr lang="en-US" sz="1800" dirty="0" smtClean="0">
                    <a:latin typeface="+mj-lt"/>
                  </a:rPr>
                  <a:t>Transmitter Power Reference: For a 0 </a:t>
                </a:r>
                <a:r>
                  <a:rPr lang="en-US" sz="1800" dirty="0" err="1" smtClean="0">
                    <a:latin typeface="+mj-lt"/>
                  </a:rPr>
                  <a:t>dBm</a:t>
                </a:r>
                <a:r>
                  <a:rPr lang="en-US" sz="1800" dirty="0" smtClean="0">
                    <a:latin typeface="+mj-lt"/>
                  </a:rPr>
                  <a:t> Transmit power, and </a:t>
                </a:r>
                <a14:m>
                  <m:oMath xmlns:m="http://schemas.openxmlformats.org/officeDocument/2006/math">
                    <m:sSub>
                      <m:sSubPr>
                        <m:ctrlPr>
                          <a:rPr lang="en-US" sz="1800" b="0" i="1" smtClean="0">
                            <a:latin typeface="Cambria Math"/>
                          </a:rPr>
                        </m:ctrlPr>
                      </m:sSubPr>
                      <m:e>
                        <m:r>
                          <a:rPr lang="en-US" sz="1800" b="0" i="1" smtClean="0">
                            <a:latin typeface="Cambria Math"/>
                          </a:rPr>
                          <m:t>𝜂</m:t>
                        </m:r>
                      </m:e>
                      <m:sub>
                        <m:r>
                          <a:rPr lang="en-US" sz="1800" b="0" i="1" smtClean="0">
                            <a:latin typeface="Cambria Math"/>
                          </a:rPr>
                          <m:t>𝑇</m:t>
                        </m:r>
                      </m:sub>
                    </m:sSub>
                    <m:r>
                      <a:rPr lang="en-US" sz="1800" b="0" i="1" smtClean="0">
                        <a:latin typeface="Cambria Math"/>
                      </a:rPr>
                      <m:t>=0.2, </m:t>
                    </m:r>
                  </m:oMath>
                </a14:m>
                <a:r>
                  <a:rPr lang="en-US" sz="1800" dirty="0" smtClean="0">
                    <a:latin typeface="+mj-lt"/>
                  </a:rPr>
                  <a:t>The transmitter power is 5 mW</a:t>
                </a:r>
              </a:p>
              <a:p>
                <a:pPr algn="just"/>
                <a:endParaRPr lang="en-US" sz="1800" dirty="0" smtClean="0">
                  <a:latin typeface="+mj-lt"/>
                </a:endParaRPr>
              </a:p>
              <a:p>
                <a:pPr algn="just"/>
                <a:r>
                  <a:rPr lang="en-US" sz="1800" dirty="0">
                    <a:latin typeface="+mj-lt"/>
                  </a:rPr>
                  <a:t>Receiver Power Reference </a:t>
                </a:r>
                <a:r>
                  <a:rPr lang="en-US" sz="1800" dirty="0" smtClean="0">
                    <a:latin typeface="+mj-lt"/>
                  </a:rPr>
                  <a:t>1: For </a:t>
                </a:r>
                <a:r>
                  <a:rPr lang="en-US" sz="1800" dirty="0">
                    <a:latin typeface="+mj-lt"/>
                  </a:rPr>
                  <a:t>a </a:t>
                </a:r>
                <a:r>
                  <a:rPr lang="en-US" sz="1800" dirty="0" smtClean="0">
                    <a:latin typeface="+mj-lt"/>
                  </a:rPr>
                  <a:t>median receiver </a:t>
                </a:r>
                <a:r>
                  <a:rPr lang="en-US" sz="1800" dirty="0">
                    <a:latin typeface="+mj-lt"/>
                  </a:rPr>
                  <a:t>current of </a:t>
                </a:r>
                <a:r>
                  <a:rPr lang="en-US" sz="1800" dirty="0" smtClean="0">
                    <a:latin typeface="+mj-lt"/>
                  </a:rPr>
                  <a:t>20mA </a:t>
                </a:r>
                <a:r>
                  <a:rPr lang="en-US" sz="1800" dirty="0">
                    <a:latin typeface="+mj-lt"/>
                  </a:rPr>
                  <a:t>from vendor chipsets the power is </a:t>
                </a:r>
                <a:r>
                  <a:rPr lang="en-US" sz="1800" dirty="0" smtClean="0">
                    <a:latin typeface="+mj-lt"/>
                  </a:rPr>
                  <a:t>20</a:t>
                </a:r>
                <a:r>
                  <a:rPr lang="en-US" sz="1800" dirty="0">
                    <a:latin typeface="+mj-lt"/>
                  </a:rPr>
                  <a:t>mA</a:t>
                </a:r>
                <a14:m>
                  <m:oMath xmlns:m="http://schemas.openxmlformats.org/officeDocument/2006/math">
                    <m:r>
                      <a:rPr lang="en-US" sz="1800" i="1">
                        <a:latin typeface="Cambria Math"/>
                      </a:rPr>
                      <m:t>×3</m:t>
                    </m:r>
                  </m:oMath>
                </a14:m>
                <a:r>
                  <a:rPr lang="en-US" sz="1800" dirty="0">
                    <a:latin typeface="+mj-lt"/>
                  </a:rPr>
                  <a:t>V</a:t>
                </a:r>
                <a14:m>
                  <m:oMath xmlns:m="http://schemas.openxmlformats.org/officeDocument/2006/math">
                    <m:r>
                      <a:rPr lang="en-US" sz="1800" i="1" dirty="0">
                        <a:latin typeface="Cambria Math"/>
                      </a:rPr>
                      <m:t>≈</m:t>
                    </m:r>
                    <m:r>
                      <a:rPr lang="en-US" sz="1800" b="0" i="1" dirty="0" smtClean="0">
                        <a:latin typeface="Cambria Math"/>
                      </a:rPr>
                      <m:t>6</m:t>
                    </m:r>
                    <m:r>
                      <a:rPr lang="en-US" sz="1800" i="1" dirty="0">
                        <a:latin typeface="Cambria Math"/>
                      </a:rPr>
                      <m:t>0</m:t>
                    </m:r>
                    <m:r>
                      <a:rPr lang="en-US" sz="1800" i="1" dirty="0">
                        <a:latin typeface="Cambria Math"/>
                      </a:rPr>
                      <m:t>𝑚𝑊</m:t>
                    </m:r>
                    <m:r>
                      <a:rPr lang="en-US" sz="1800" i="1" dirty="0">
                        <a:latin typeface="Cambria Math"/>
                      </a:rPr>
                      <m:t> </m:t>
                    </m:r>
                  </m:oMath>
                </a14:m>
                <a:endParaRPr lang="en-US" sz="1800" dirty="0" smtClean="0">
                  <a:latin typeface="+mj-lt"/>
                </a:endParaRPr>
              </a:p>
              <a:p>
                <a:pPr marL="0" indent="0" algn="just">
                  <a:buNone/>
                </a:pPr>
                <a:endParaRPr lang="en-US" sz="1800" dirty="0">
                  <a:latin typeface="+mj-lt"/>
                </a:endParaRPr>
              </a:p>
              <a:p>
                <a:pPr algn="just"/>
                <a:r>
                  <a:rPr lang="en-US" sz="1800" dirty="0" smtClean="0">
                    <a:latin typeface="+mj-lt"/>
                  </a:rPr>
                  <a:t>Receiver Power Reference 2: For a minimum receiver current of 3.5mA from vendor chipsets the power is 3.5mA</a:t>
                </a:r>
                <a14:m>
                  <m:oMath xmlns:m="http://schemas.openxmlformats.org/officeDocument/2006/math">
                    <m:r>
                      <a:rPr lang="en-US" sz="1800" b="0" i="1" smtClean="0">
                        <a:latin typeface="Cambria Math"/>
                      </a:rPr>
                      <m:t>×3</m:t>
                    </m:r>
                  </m:oMath>
                </a14:m>
                <a:r>
                  <a:rPr lang="en-US" sz="1800" dirty="0" smtClean="0">
                    <a:latin typeface="+mj-lt"/>
                  </a:rPr>
                  <a:t>V</a:t>
                </a:r>
                <a14:m>
                  <m:oMath xmlns:m="http://schemas.openxmlformats.org/officeDocument/2006/math">
                    <m:r>
                      <a:rPr lang="en-US" sz="1800" b="0" i="1" dirty="0" smtClean="0">
                        <a:latin typeface="Cambria Math"/>
                      </a:rPr>
                      <m:t>≈10</m:t>
                    </m:r>
                    <m:r>
                      <a:rPr lang="en-US" sz="1800" b="0" i="1" dirty="0" smtClean="0">
                        <a:latin typeface="Cambria Math"/>
                      </a:rPr>
                      <m:t>𝑚𝑊</m:t>
                    </m:r>
                    <m:r>
                      <a:rPr lang="en-US" sz="1800" b="0" i="1" dirty="0" smtClean="0">
                        <a:latin typeface="Cambria Math"/>
                      </a:rPr>
                      <m:t> </m:t>
                    </m:r>
                  </m:oMath>
                </a14:m>
                <a:endParaRPr lang="en-US" sz="1800" b="0" dirty="0" smtClean="0">
                  <a:latin typeface="+mj-lt"/>
                </a:endParaRPr>
              </a:p>
              <a:p>
                <a:pPr marL="0" indent="0" algn="just">
                  <a:buNone/>
                </a:pPr>
                <a:endParaRPr lang="en-US" sz="1800" dirty="0" smtClean="0">
                  <a:latin typeface="+mj-lt"/>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228599" y="1828800"/>
                <a:ext cx="4724401" cy="4343400"/>
              </a:xfrm>
              <a:blipFill rotWithShape="1">
                <a:blip r:embed="rId2"/>
                <a:stretch>
                  <a:fillRect l="-773" t="-701" r="-1031"/>
                </a:stretch>
              </a:blipFill>
            </p:spPr>
            <p:txBody>
              <a:bodyPr/>
              <a:lstStyle/>
              <a:p>
                <a:r>
                  <a:rPr lang="en-US">
                    <a:noFill/>
                  </a:rPr>
                  <a:t> </a:t>
                </a:r>
              </a:p>
            </p:txBody>
          </p:sp>
        </mc:Fallback>
      </mc:AlternateContent>
      <p:pic>
        <p:nvPicPr>
          <p:cNvPr id="6" name="Picture 3"/>
          <p:cNvPicPr>
            <a:picLocks noChangeAspect="1" noChangeArrowheads="1"/>
          </p:cNvPicPr>
          <p:nvPr/>
        </p:nvPicPr>
        <p:blipFill>
          <a:blip r:embed="rId3" cstate="print"/>
          <a:stretch>
            <a:fillRect/>
          </a:stretch>
        </p:blipFill>
        <p:spPr bwMode="auto">
          <a:xfrm>
            <a:off x="5257800" y="2079913"/>
            <a:ext cx="3726872" cy="2796887"/>
          </a:xfrm>
          <a:prstGeom prst="rect">
            <a:avLst/>
          </a:prstGeom>
          <a:gradFill>
            <a:gsLst>
              <a:gs pos="0">
                <a:srgbClr val="00B0F0"/>
              </a:gs>
              <a:gs pos="39999">
                <a:srgbClr val="85C2FF"/>
              </a:gs>
              <a:gs pos="70000">
                <a:srgbClr val="C4D6EB"/>
              </a:gs>
              <a:gs pos="100000">
                <a:srgbClr val="FFEBFA"/>
              </a:gs>
            </a:gsLst>
            <a:lin ang="5400000" scaled="0"/>
          </a:gradFill>
          <a:ln w="9525">
            <a:noFill/>
            <a:miter lim="800000"/>
            <a:headEnd/>
            <a:tailEnd/>
          </a:ln>
        </p:spPr>
      </p:pic>
      <p:sp>
        <p:nvSpPr>
          <p:cNvPr id="7" name="TextBox 6"/>
          <p:cNvSpPr txBox="1"/>
          <p:nvPr/>
        </p:nvSpPr>
        <p:spPr>
          <a:xfrm>
            <a:off x="5482936" y="4858433"/>
            <a:ext cx="3581400" cy="646331"/>
          </a:xfrm>
          <a:prstGeom prst="rect">
            <a:avLst/>
          </a:prstGeom>
          <a:noFill/>
        </p:spPr>
        <p:txBody>
          <a:bodyPr wrap="square" rtlCol="0">
            <a:spAutoFit/>
          </a:bodyPr>
          <a:lstStyle/>
          <a:p>
            <a:r>
              <a:rPr lang="en-US" dirty="0" smtClean="0"/>
              <a:t>Ref [4]: </a:t>
            </a:r>
            <a:r>
              <a:rPr lang="en-US" dirty="0" smtClean="0"/>
              <a:t>IEEE902.15-12-0383-0000-4q “</a:t>
            </a:r>
            <a:r>
              <a:rPr lang="en-US" dirty="0" smtClean="0">
                <a:solidFill>
                  <a:schemeClr val="tx2"/>
                </a:solidFill>
              </a:rPr>
              <a:t>A</a:t>
            </a:r>
            <a:r>
              <a:rPr lang="en-US" b="1" dirty="0" smtClean="0">
                <a:solidFill>
                  <a:schemeClr val="tx2"/>
                </a:solidFill>
              </a:rPr>
              <a:t> </a:t>
            </a:r>
            <a:r>
              <a:rPr lang="en-US" dirty="0">
                <a:solidFill>
                  <a:schemeClr val="tx2"/>
                </a:solidFill>
              </a:rPr>
              <a:t>Limitation of Coin Cell </a:t>
            </a:r>
            <a:r>
              <a:rPr lang="en-US" dirty="0" smtClean="0">
                <a:solidFill>
                  <a:schemeClr val="tx2"/>
                </a:solidFill>
              </a:rPr>
              <a:t>Batteries” </a:t>
            </a:r>
            <a:r>
              <a:rPr lang="en-US" dirty="0" err="1" smtClean="0">
                <a:solidFill>
                  <a:schemeClr val="tx2"/>
                </a:solidFill>
              </a:rPr>
              <a:t>Shahriar</a:t>
            </a:r>
            <a:r>
              <a:rPr lang="en-US" dirty="0" smtClean="0">
                <a:solidFill>
                  <a:schemeClr val="tx2"/>
                </a:solidFill>
              </a:rPr>
              <a:t> </a:t>
            </a:r>
            <a:r>
              <a:rPr lang="en-US" dirty="0" err="1" smtClean="0">
                <a:solidFill>
                  <a:schemeClr val="tx2"/>
                </a:solidFill>
              </a:rPr>
              <a:t>Emami</a:t>
            </a:r>
            <a:endParaRPr lang="en-US" dirty="0">
              <a:solidFill>
                <a:schemeClr val="tx2"/>
              </a:solidFill>
            </a:endParaRPr>
          </a:p>
          <a:p>
            <a:endParaRPr lang="en-US" dirty="0"/>
          </a:p>
        </p:txBody>
      </p:sp>
    </p:spTree>
    <p:extLst>
      <p:ext uri="{BB962C8B-B14F-4D97-AF65-F5344CB8AC3E}">
        <p14:creationId xmlns:p14="http://schemas.microsoft.com/office/powerpoint/2010/main" val="2729207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085" t="5062" r="8052"/>
          <a:stretch/>
        </p:blipFill>
        <p:spPr bwMode="auto">
          <a:xfrm>
            <a:off x="4196705" y="3767075"/>
            <a:ext cx="4624839" cy="24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533400"/>
            <a:ext cx="7924800" cy="685800"/>
          </a:xfrm>
        </p:spPr>
        <p:txBody>
          <a:bodyPr/>
          <a:lstStyle/>
          <a:p>
            <a:r>
              <a:rPr lang="en-US" dirty="0" smtClean="0"/>
              <a:t>Results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381000" y="1143000"/>
                <a:ext cx="3810000" cy="5334000"/>
              </a:xfrm>
            </p:spPr>
            <p:txBody>
              <a:bodyPr/>
              <a:lstStyle/>
              <a:p>
                <a:pPr algn="just"/>
                <a:r>
                  <a:rPr lang="en-US" sz="2000" dirty="0" smtClean="0">
                    <a:solidFill>
                      <a:schemeClr val="tx1"/>
                    </a:solidFill>
                    <a:latin typeface="+mj-lt"/>
                  </a:rPr>
                  <a:t>For distances of below ~30 m, the reference transmitter and receiver system powers are higher than </a:t>
                </a:r>
                <a14:m>
                  <m:oMath xmlns:m="http://schemas.openxmlformats.org/officeDocument/2006/math">
                    <m:sSub>
                      <m:sSubPr>
                        <m:ctrlPr>
                          <a:rPr lang="en-US" sz="2000" b="0" i="1" smtClean="0">
                            <a:solidFill>
                              <a:schemeClr val="tx1"/>
                            </a:solidFill>
                            <a:latin typeface="Cambria Math"/>
                          </a:rPr>
                        </m:ctrlPr>
                      </m:sSubPr>
                      <m:e>
                        <m:r>
                          <a:rPr lang="en-US" sz="2000" b="0" i="1" smtClean="0">
                            <a:solidFill>
                              <a:schemeClr val="tx1"/>
                            </a:solidFill>
                            <a:latin typeface="Cambria Math"/>
                          </a:rPr>
                          <m:t>𝑃</m:t>
                        </m:r>
                      </m:e>
                      <m:sub>
                        <m:r>
                          <a:rPr lang="en-US" sz="2000" b="0" i="1" smtClean="0">
                            <a:solidFill>
                              <a:schemeClr val="tx1"/>
                            </a:solidFill>
                            <a:latin typeface="Cambria Math"/>
                          </a:rPr>
                          <m:t>𝑡</m:t>
                        </m:r>
                      </m:sub>
                    </m:sSub>
                  </m:oMath>
                </a14:m>
                <a:r>
                  <a:rPr lang="en-US" sz="2000" dirty="0" smtClean="0">
                    <a:solidFill>
                      <a:schemeClr val="tx1"/>
                    </a:solidFill>
                    <a:latin typeface="+mj-lt"/>
                  </a:rPr>
                  <a:t>  </a:t>
                </a:r>
              </a:p>
              <a:p>
                <a:pPr algn="just"/>
                <a:endParaRPr lang="en-US" sz="2000" dirty="0" smtClean="0">
                  <a:solidFill>
                    <a:schemeClr val="tx1"/>
                  </a:solidFill>
                  <a:latin typeface="+mj-lt"/>
                </a:endParaRPr>
              </a:p>
              <a:p>
                <a:pPr algn="just"/>
                <a:r>
                  <a:rPr lang="en-US" sz="2000" dirty="0" smtClean="0">
                    <a:latin typeface="+mj-lt"/>
                  </a:rPr>
                  <a:t>For </a:t>
                </a:r>
                <a14:m>
                  <m:oMath xmlns:m="http://schemas.openxmlformats.org/officeDocument/2006/math">
                    <m:sSub>
                      <m:sSubPr>
                        <m:ctrlPr>
                          <a:rPr lang="en-US" sz="2000" b="0" i="1" smtClean="0">
                            <a:latin typeface="Cambria Math"/>
                          </a:rPr>
                        </m:ctrlPr>
                      </m:sSubPr>
                      <m:e>
                        <m:r>
                          <a:rPr lang="en-US" sz="2000" b="0" i="1" smtClean="0">
                            <a:latin typeface="Cambria Math"/>
                          </a:rPr>
                          <m:t>𝜂</m:t>
                        </m:r>
                      </m:e>
                      <m:sub>
                        <m:r>
                          <a:rPr lang="en-US" sz="2000" b="0" i="1" smtClean="0">
                            <a:latin typeface="Cambria Math"/>
                          </a:rPr>
                          <m:t>𝑇</m:t>
                        </m:r>
                      </m:sub>
                    </m:sSub>
                    <m:r>
                      <a:rPr lang="en-US" sz="2000" b="0" i="1" smtClean="0">
                        <a:latin typeface="Cambria Math"/>
                      </a:rPr>
                      <m:t>=0.5,</m:t>
                    </m:r>
                  </m:oMath>
                </a14:m>
                <a:r>
                  <a:rPr lang="en-US" sz="2000" dirty="0" smtClean="0">
                    <a:solidFill>
                      <a:schemeClr val="tx1"/>
                    </a:solidFill>
                    <a:latin typeface="+mj-lt"/>
                  </a:rPr>
                  <a:t> for distances below ~ 20 m, the transmitter and receiver system powers are higher than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𝑡</m:t>
                        </m:r>
                        <m:r>
                          <a:rPr lang="en-US" sz="2000" b="0" i="1" smtClean="0">
                            <a:latin typeface="Cambria Math"/>
                          </a:rPr>
                          <m:t>𝑥</m:t>
                        </m:r>
                      </m:sub>
                    </m:sSub>
                  </m:oMath>
                </a14:m>
                <a:r>
                  <a:rPr lang="en-US" sz="2000" dirty="0" smtClean="0">
                    <a:solidFill>
                      <a:schemeClr val="tx1"/>
                    </a:solidFill>
                    <a:latin typeface="+mj-lt"/>
                  </a:rPr>
                  <a:t>   </a:t>
                </a:r>
              </a:p>
              <a:p>
                <a:pPr algn="just"/>
                <a:endParaRPr lang="en-US" sz="2000" dirty="0" smtClean="0">
                  <a:solidFill>
                    <a:schemeClr val="tx1"/>
                  </a:solidFill>
                  <a:latin typeface="+mj-lt"/>
                </a:endParaRPr>
              </a:p>
              <a:p>
                <a:pPr algn="just"/>
                <a:r>
                  <a:rPr lang="en-US" sz="2000" dirty="0" smtClean="0">
                    <a:solidFill>
                      <a:schemeClr val="tx1"/>
                    </a:solidFill>
                    <a:latin typeface="+mj-lt"/>
                  </a:rPr>
                  <a:t>For </a:t>
                </a:r>
                <a:r>
                  <a:rPr lang="en-US" sz="2000" dirty="0" smtClean="0">
                    <a:solidFill>
                      <a:schemeClr val="tx1"/>
                    </a:solidFill>
                    <a:latin typeface="+mj-lt"/>
                  </a:rPr>
                  <a:t>shorter distances </a:t>
                </a:r>
                <a:r>
                  <a:rPr lang="en-US" sz="2000" dirty="0" smtClean="0">
                    <a:solidFill>
                      <a:schemeClr val="tx1"/>
                    </a:solidFill>
                    <a:latin typeface="+mj-lt"/>
                  </a:rPr>
                  <a:t>the </a:t>
                </a:r>
                <a:r>
                  <a:rPr lang="en-US" sz="2000" dirty="0" smtClean="0">
                    <a:latin typeface="+mj-lt"/>
                  </a:rPr>
                  <a:t>Transmitter </a:t>
                </a:r>
                <a:r>
                  <a:rPr lang="en-US" sz="2000" dirty="0" smtClean="0">
                    <a:latin typeface="+mj-lt"/>
                  </a:rPr>
                  <a:t>powers and Receiver powers become more important than the Transmit signal power (EIRP)</a:t>
                </a:r>
              </a:p>
              <a:p>
                <a:pPr marL="0" indent="0">
                  <a:buNone/>
                </a:pPr>
                <a:endParaRPr lang="en-US" sz="2000" dirty="0">
                  <a:solidFill>
                    <a:schemeClr val="tx1"/>
                  </a:solidFill>
                  <a:latin typeface="+mj-lt"/>
                </a:endParaRPr>
              </a:p>
              <a:p>
                <a:endParaRPr lang="en-US" sz="2000" dirty="0">
                  <a:solidFill>
                    <a:schemeClr val="tx1"/>
                  </a:solidFill>
                  <a:latin typeface="+mj-lt"/>
                </a:endParaRP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381000" y="1143000"/>
                <a:ext cx="3810000" cy="5334000"/>
              </a:xfrm>
              <a:blipFill rotWithShape="1">
                <a:blip r:embed="rId3"/>
                <a:stretch>
                  <a:fillRect l="-1440" t="-571" r="-16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zh-CN" dirty="0" smtClean="0"/>
              <a:t>July 2013</a:t>
            </a:r>
            <a:endParaRPr lang="en-US" dirty="0"/>
          </a:p>
        </p:txBody>
      </p:sp>
      <p:sp>
        <p:nvSpPr>
          <p:cNvPr id="5" name="Slide Number Placeholder 4"/>
          <p:cNvSpPr>
            <a:spLocks noGrp="1"/>
          </p:cNvSpPr>
          <p:nvPr>
            <p:ph type="sldNum" sz="quarter" idx="12"/>
          </p:nvPr>
        </p:nvSpPr>
        <p:spPr>
          <a:xfrm>
            <a:off x="4403532" y="6599238"/>
            <a:ext cx="530225" cy="182562"/>
          </a:xfrm>
        </p:spPr>
        <p:txBody>
          <a:bodyPr/>
          <a:lstStyle/>
          <a:p>
            <a:r>
              <a:rPr lang="en-US" dirty="0" smtClean="0"/>
              <a:t>Slide </a:t>
            </a:r>
            <a:fld id="{3D7B28C0-BB67-4036-BA37-A1CE406089FA}" type="slidenum">
              <a:rPr lang="en-US" smtClean="0"/>
              <a:pPr/>
              <a:t>9</a:t>
            </a:fld>
            <a:endParaRPr lang="en-US" dirty="0"/>
          </a:p>
        </p:txBody>
      </p:sp>
      <p:sp>
        <p:nvSpPr>
          <p:cNvPr id="6" name="Oval 5"/>
          <p:cNvSpPr/>
          <p:nvPr/>
        </p:nvSpPr>
        <p:spPr bwMode="auto">
          <a:xfrm rot="5400000">
            <a:off x="5642861" y="4257978"/>
            <a:ext cx="433287" cy="2879808"/>
          </a:xfrm>
          <a:prstGeom prst="ellipse">
            <a:avLst/>
          </a:prstGeom>
          <a:solidFill>
            <a:schemeClr val="accent1">
              <a:alpha val="17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124" r="6924"/>
          <a:stretch/>
        </p:blipFill>
        <p:spPr bwMode="auto">
          <a:xfrm>
            <a:off x="4325744" y="1076190"/>
            <a:ext cx="4495800" cy="243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8" name="TextBox 7"/>
              <p:cNvSpPr txBox="1"/>
              <p:nvPr/>
            </p:nvSpPr>
            <p:spPr>
              <a:xfrm>
                <a:off x="4572000" y="3348335"/>
                <a:ext cx="4298293" cy="461665"/>
              </a:xfrm>
              <a:prstGeom prst="rect">
                <a:avLst/>
              </a:prstGeom>
              <a:noFill/>
            </p:spPr>
            <p:txBody>
              <a:bodyPr wrap="none" rtlCol="0">
                <a:spAutoFit/>
              </a:bodyPr>
              <a:lstStyle/>
              <a:p>
                <a:r>
                  <a:rPr lang="en-US" dirty="0" smtClean="0"/>
                  <a:t>Transmit Power Required </a:t>
                </a:r>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𝑡</m:t>
                        </m:r>
                      </m:sub>
                    </m:sSub>
                  </m:oMath>
                </a14:m>
                <a:r>
                  <a:rPr lang="en-US" dirty="0" smtClean="0"/>
                  <a:t> </a:t>
                </a:r>
                <a:r>
                  <a:rPr lang="en-US" dirty="0" smtClean="0"/>
                  <a:t>for various distances in Indoor </a:t>
                </a:r>
                <a:r>
                  <a:rPr lang="en-US" dirty="0" smtClean="0"/>
                  <a:t>LOS,</a:t>
                </a:r>
                <a:endParaRPr lang="en-US" dirty="0" smtClean="0"/>
              </a:p>
              <a:p>
                <a:r>
                  <a:rPr lang="en-US" dirty="0" smtClean="0"/>
                  <a:t>and </a:t>
                </a:r>
                <a:r>
                  <a:rPr lang="en-US" dirty="0" smtClean="0"/>
                  <a:t>with </a:t>
                </a:r>
                <a:r>
                  <a:rPr lang="en-US" dirty="0" smtClean="0"/>
                  <a:t>Free space path loss model with n=3 and n=4</a:t>
                </a:r>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4572000" y="3348335"/>
                <a:ext cx="4298293" cy="461665"/>
              </a:xfrm>
              <a:prstGeom prst="rect">
                <a:avLst/>
              </a:prstGeom>
              <a:blipFill rotWithShape="1">
                <a:blip r:embed="rId5"/>
                <a:stretch>
                  <a:fillRect b="-9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4490766" y="6123801"/>
                <a:ext cx="4348434" cy="276999"/>
              </a:xfrm>
              <a:prstGeom prst="rect">
                <a:avLst/>
              </a:prstGeom>
              <a:noFill/>
            </p:spPr>
            <p:txBody>
              <a:bodyPr wrap="none" rtlCol="0">
                <a:spAutoFit/>
              </a:bodyPr>
              <a:lstStyle/>
              <a:p>
                <a:r>
                  <a:rPr lang="en-US" dirty="0" smtClean="0"/>
                  <a:t>Corresp Transmitter </a:t>
                </a:r>
                <a:r>
                  <a:rPr lang="en-US" dirty="0" smtClean="0"/>
                  <a:t>Power </a:t>
                </a:r>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𝑡𝑥</m:t>
                        </m:r>
                      </m:sub>
                    </m:sSub>
                  </m:oMath>
                </a14:m>
                <a:r>
                  <a:rPr lang="en-US" dirty="0" smtClean="0"/>
                  <a:t> </a:t>
                </a:r>
                <a:r>
                  <a:rPr lang="en-US" dirty="0" smtClean="0"/>
                  <a:t>for various distances in Indoor </a:t>
                </a:r>
                <a:r>
                  <a:rPr lang="en-US" dirty="0" smtClean="0"/>
                  <a:t>LOS</a:t>
                </a:r>
                <a:endParaRPr lang="en-US" dirty="0" smtClean="0"/>
              </a:p>
            </p:txBody>
          </p:sp>
        </mc:Choice>
        <mc:Fallback>
          <p:sp>
            <p:nvSpPr>
              <p:cNvPr id="15" name="TextBox 14"/>
              <p:cNvSpPr txBox="1">
                <a:spLocks noRot="1" noChangeAspect="1" noMove="1" noResize="1" noEditPoints="1" noAdjustHandles="1" noChangeArrowheads="1" noChangeShapeType="1" noTextEdit="1"/>
              </p:cNvSpPr>
              <p:nvPr/>
            </p:nvSpPr>
            <p:spPr>
              <a:xfrm>
                <a:off x="4490766" y="6123801"/>
                <a:ext cx="4348434" cy="276999"/>
              </a:xfrm>
              <a:prstGeom prst="rect">
                <a:avLst/>
              </a:prstGeom>
              <a:blipFill rotWithShape="1">
                <a:blip r:embed="rId6"/>
                <a:stretch>
                  <a:fillRect l="-140" b="-17778"/>
                </a:stretch>
              </a:blipFill>
            </p:spPr>
            <p:txBody>
              <a:bodyPr/>
              <a:lstStyle/>
              <a:p>
                <a:r>
                  <a:rPr lang="en-US">
                    <a:noFill/>
                  </a:rPr>
                  <a:t> </a:t>
                </a:r>
              </a:p>
            </p:txBody>
          </p:sp>
        </mc:Fallback>
      </mc:AlternateContent>
      <p:sp>
        <p:nvSpPr>
          <p:cNvPr id="17" name="Oval 16"/>
          <p:cNvSpPr/>
          <p:nvPr/>
        </p:nvSpPr>
        <p:spPr bwMode="auto">
          <a:xfrm rot="5400000">
            <a:off x="5231656" y="2016735"/>
            <a:ext cx="433287" cy="1905000"/>
          </a:xfrm>
          <a:prstGeom prst="ellipse">
            <a:avLst/>
          </a:prstGeom>
          <a:solidFill>
            <a:schemeClr val="accent1">
              <a:alpha val="17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4256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18596</TotalTime>
  <Words>2070</Words>
  <Application>Microsoft Office PowerPoint</Application>
  <PresentationFormat>On-screen Show (4:3)</PresentationFormat>
  <Paragraphs>288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 Consumption Model</vt:lpstr>
      <vt:lpstr>Active Mode Power Components</vt:lpstr>
      <vt:lpstr>Other Modes</vt:lpstr>
      <vt:lpstr>Calculation of Reqd. P_t at a distance</vt:lpstr>
      <vt:lpstr>Reference Powers for Transmitter and  Receiver Circuits</vt:lpstr>
      <vt:lpstr>Results</vt:lpstr>
      <vt:lpstr>Impact of Modulation on PA</vt:lpstr>
      <vt:lpstr>Impact of Modulation on PA</vt:lpstr>
      <vt:lpstr>Start-Up Time</vt:lpstr>
      <vt:lpstr>BER Performance of Modulation Schemes</vt:lpstr>
      <vt:lpstr>Applications with Low Rx Power Requirement</vt:lpstr>
      <vt:lpstr>Energy Constrained Master Nodes</vt:lpstr>
      <vt:lpstr>Collaborating sensor nodes</vt:lpstr>
      <vt:lpstr>Receive Power of ICs</vt:lpstr>
      <vt:lpstr>Summary</vt:lpstr>
      <vt:lpstr>References</vt:lpstr>
    </vt:vector>
  </TitlesOfParts>
  <Company>BUPT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Models for IEEE 802.15.4q</dc:title>
  <dc:subject>Channel Models</dc:subject>
  <dc:creator>Jinesh P Nair</dc:creator>
  <cp:keywords>IEEE 802.15.4q</cp:keywords>
  <dc:description>Channel Models for IEEE 802.15.4q</dc:description>
  <cp:lastModifiedBy>Nair Jinesh P. (09506956)</cp:lastModifiedBy>
  <cp:revision>631</cp:revision>
  <cp:lastPrinted>1998-02-10T13:28:06Z</cp:lastPrinted>
  <dcterms:created xsi:type="dcterms:W3CDTF">1999-11-08T18:59:45Z</dcterms:created>
  <dcterms:modified xsi:type="dcterms:W3CDTF">2013-07-16T05:58:07Z</dcterms:modified>
  <cp:contentStatus>Draft</cp:contentStatus>
</cp:coreProperties>
</file>