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321" r:id="rId3"/>
    <p:sldId id="322" r:id="rId4"/>
    <p:sldId id="271" r:id="rId5"/>
    <p:sldId id="272" r:id="rId6"/>
    <p:sldId id="273" r:id="rId7"/>
    <p:sldId id="319" r:id="rId8"/>
    <p:sldId id="320" r:id="rId9"/>
    <p:sldId id="326" r:id="rId10"/>
    <p:sldId id="327" r:id="rId11"/>
    <p:sldId id="314" r:id="rId12"/>
    <p:sldId id="298" r:id="rId13"/>
    <p:sldId id="324" r:id="rId14"/>
    <p:sldId id="299" r:id="rId15"/>
    <p:sldId id="315" r:id="rId16"/>
    <p:sldId id="31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alAccount" initials="" lastIdx="6" clrIdx="0"/>
  <p:cmAuthor id="1" name="c00228773"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03" autoAdjust="0"/>
    <p:restoredTop sz="93399" autoAdjust="0"/>
  </p:normalViewPr>
  <p:slideViewPr>
    <p:cSldViewPr>
      <p:cViewPr varScale="1">
        <p:scale>
          <a:sx n="74" d="100"/>
          <a:sy n="74" d="100"/>
        </p:scale>
        <p:origin x="-73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98"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ltLang="zh-CN"/>
              <a:t>Page </a:t>
            </a:r>
            <a:fld id="{6261CEA6-3623-4B53-97DB-52D80C4E1A3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ltLang="zh-CN">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1B76384E-B173-4143-93E6-762FE22C5C82}"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ltLang="zh-CN">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a:xfrm>
            <a:off x="1154113" y="701675"/>
            <a:ext cx="4625975" cy="3468688"/>
          </a:xfrm>
          <a:ln/>
        </p:spPr>
      </p:sp>
      <p:sp>
        <p:nvSpPr>
          <p:cNvPr id="17410" name="备注占位符 2"/>
          <p:cNvSpPr>
            <a:spLocks noGrp="1"/>
          </p:cNvSpPr>
          <p:nvPr>
            <p:ph type="body" idx="1"/>
          </p:nvPr>
        </p:nvSpPr>
        <p:spPr>
          <a:noFill/>
          <a:ln/>
        </p:spPr>
        <p:txBody>
          <a:bodyPr/>
          <a:lstStyle/>
          <a:p>
            <a:endParaRPr lang="zh-CN" altLang="en-US" smtClean="0"/>
          </a:p>
        </p:txBody>
      </p:sp>
      <p:sp>
        <p:nvSpPr>
          <p:cNvPr id="17411" name="页眉占位符 3"/>
          <p:cNvSpPr>
            <a:spLocks noGrp="1"/>
          </p:cNvSpPr>
          <p:nvPr>
            <p:ph type="hdr" sz="quarter"/>
          </p:nvPr>
        </p:nvSpPr>
        <p:spPr>
          <a:noFill/>
        </p:spPr>
        <p:txBody>
          <a:bodyPr/>
          <a:lstStyle/>
          <a:p>
            <a:r>
              <a:rPr lang="en-US" altLang="zh-CN" smtClean="0"/>
              <a:t>doc.: IEEE 802.15-&lt;doc#&gt;</a:t>
            </a:r>
          </a:p>
        </p:txBody>
      </p:sp>
      <p:sp>
        <p:nvSpPr>
          <p:cNvPr id="17412" name="日期占位符 4"/>
          <p:cNvSpPr>
            <a:spLocks noGrp="1"/>
          </p:cNvSpPr>
          <p:nvPr>
            <p:ph type="dt" sz="quarter" idx="1"/>
          </p:nvPr>
        </p:nvSpPr>
        <p:spPr>
          <a:noFill/>
        </p:spPr>
        <p:txBody>
          <a:bodyPr/>
          <a:lstStyle/>
          <a:p>
            <a:r>
              <a:rPr lang="en-US" altLang="zh-CN" smtClean="0"/>
              <a:t>&lt;month year&gt;</a:t>
            </a:r>
          </a:p>
        </p:txBody>
      </p:sp>
      <p:sp>
        <p:nvSpPr>
          <p:cNvPr id="17413" name="页脚占位符 5"/>
          <p:cNvSpPr>
            <a:spLocks noGrp="1"/>
          </p:cNvSpPr>
          <p:nvPr>
            <p:ph type="ftr" sz="quarter" idx="4"/>
          </p:nvPr>
        </p:nvSpPr>
        <p:spPr>
          <a:noFill/>
        </p:spPr>
        <p:txBody>
          <a:bodyPr/>
          <a:lstStyle/>
          <a:p>
            <a:pPr lvl="4"/>
            <a:r>
              <a:rPr lang="en-US" altLang="zh-CN" smtClean="0"/>
              <a:t>&lt;author&gt;, &lt;company&gt;</a:t>
            </a:r>
          </a:p>
        </p:txBody>
      </p:sp>
      <p:sp>
        <p:nvSpPr>
          <p:cNvPr id="17414" name="灯片编号占位符 6"/>
          <p:cNvSpPr>
            <a:spLocks noGrp="1"/>
          </p:cNvSpPr>
          <p:nvPr>
            <p:ph type="sldNum" sz="quarter" idx="5"/>
          </p:nvPr>
        </p:nvSpPr>
        <p:spPr>
          <a:noFill/>
        </p:spPr>
        <p:txBody>
          <a:bodyPr/>
          <a:lstStyle/>
          <a:p>
            <a:r>
              <a:rPr lang="en-US" altLang="zh-CN" smtClean="0"/>
              <a:t>Page </a:t>
            </a:r>
            <a:fld id="{B4F63FAB-A1B9-4631-9D43-DA6590393365}" type="slidenum">
              <a:rPr lang="en-US" altLang="zh-CN" smtClean="0"/>
              <a:pPr/>
              <a:t>2</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p:cNvSpPr>
          <p:nvPr>
            <p:ph type="sldImg"/>
          </p:nvPr>
        </p:nvSpPr>
        <p:spPr>
          <a:xfrm>
            <a:off x="1154113" y="701675"/>
            <a:ext cx="4625975" cy="3468688"/>
          </a:xfrm>
          <a:ln/>
        </p:spPr>
      </p:sp>
      <p:sp>
        <p:nvSpPr>
          <p:cNvPr id="39938" name="备注占位符 2"/>
          <p:cNvSpPr>
            <a:spLocks noGrp="1"/>
          </p:cNvSpPr>
          <p:nvPr>
            <p:ph type="body" idx="1"/>
          </p:nvPr>
        </p:nvSpPr>
        <p:spPr>
          <a:noFill/>
          <a:ln/>
        </p:spPr>
        <p:txBody>
          <a:bodyPr/>
          <a:lstStyle/>
          <a:p>
            <a:endParaRPr lang="zh-CN" altLang="en-US" smtClean="0"/>
          </a:p>
        </p:txBody>
      </p:sp>
      <p:sp>
        <p:nvSpPr>
          <p:cNvPr id="39939" name="页眉占位符 3"/>
          <p:cNvSpPr>
            <a:spLocks noGrp="1"/>
          </p:cNvSpPr>
          <p:nvPr>
            <p:ph type="hdr" sz="quarter"/>
          </p:nvPr>
        </p:nvSpPr>
        <p:spPr>
          <a:noFill/>
        </p:spPr>
        <p:txBody>
          <a:bodyPr/>
          <a:lstStyle/>
          <a:p>
            <a:r>
              <a:rPr lang="en-US" altLang="zh-CN" smtClean="0"/>
              <a:t>doc.: IEEE 802.15-&lt;doc#&gt;</a:t>
            </a:r>
          </a:p>
        </p:txBody>
      </p:sp>
      <p:sp>
        <p:nvSpPr>
          <p:cNvPr id="39940" name="日期占位符 4"/>
          <p:cNvSpPr>
            <a:spLocks noGrp="1"/>
          </p:cNvSpPr>
          <p:nvPr>
            <p:ph type="dt" sz="quarter" idx="1"/>
          </p:nvPr>
        </p:nvSpPr>
        <p:spPr>
          <a:noFill/>
        </p:spPr>
        <p:txBody>
          <a:bodyPr/>
          <a:lstStyle/>
          <a:p>
            <a:r>
              <a:rPr lang="en-US" altLang="zh-CN" smtClean="0"/>
              <a:t>&lt;month year&gt;</a:t>
            </a:r>
          </a:p>
        </p:txBody>
      </p:sp>
      <p:sp>
        <p:nvSpPr>
          <p:cNvPr id="39941" name="页脚占位符 5"/>
          <p:cNvSpPr>
            <a:spLocks noGrp="1"/>
          </p:cNvSpPr>
          <p:nvPr>
            <p:ph type="ftr" sz="quarter" idx="4"/>
          </p:nvPr>
        </p:nvSpPr>
        <p:spPr>
          <a:noFill/>
        </p:spPr>
        <p:txBody>
          <a:bodyPr/>
          <a:lstStyle/>
          <a:p>
            <a:pPr lvl="4"/>
            <a:r>
              <a:rPr lang="en-US" altLang="zh-CN" smtClean="0"/>
              <a:t>&lt;author&gt;, &lt;company&gt;</a:t>
            </a:r>
          </a:p>
        </p:txBody>
      </p:sp>
      <p:sp>
        <p:nvSpPr>
          <p:cNvPr id="39942" name="灯片编号占位符 6"/>
          <p:cNvSpPr>
            <a:spLocks noGrp="1"/>
          </p:cNvSpPr>
          <p:nvPr>
            <p:ph type="sldNum" sz="quarter" idx="5"/>
          </p:nvPr>
        </p:nvSpPr>
        <p:spPr>
          <a:noFill/>
        </p:spPr>
        <p:txBody>
          <a:bodyPr/>
          <a:lstStyle/>
          <a:p>
            <a:r>
              <a:rPr lang="en-US" altLang="zh-CN" smtClean="0"/>
              <a:t>Page </a:t>
            </a:r>
            <a:fld id="{C1E9C5DA-E6DD-4345-95ED-5239C4D1E943}" type="slidenum">
              <a:rPr lang="en-US" altLang="zh-CN" smtClean="0"/>
              <a:pPr/>
              <a:t>14</a:t>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p:cNvSpPr>
            <a:spLocks noGrp="1" noRot="1" noChangeAspect="1"/>
          </p:cNvSpPr>
          <p:nvPr>
            <p:ph type="sldImg"/>
          </p:nvPr>
        </p:nvSpPr>
        <p:spPr>
          <a:xfrm>
            <a:off x="1154113" y="701675"/>
            <a:ext cx="4625975" cy="3468688"/>
          </a:xfrm>
          <a:ln/>
        </p:spPr>
      </p:sp>
      <p:sp>
        <p:nvSpPr>
          <p:cNvPr id="41986" name="备注占位符 2"/>
          <p:cNvSpPr>
            <a:spLocks noGrp="1"/>
          </p:cNvSpPr>
          <p:nvPr>
            <p:ph type="body" idx="1"/>
          </p:nvPr>
        </p:nvSpPr>
        <p:spPr>
          <a:noFill/>
          <a:ln/>
        </p:spPr>
        <p:txBody>
          <a:bodyPr/>
          <a:lstStyle/>
          <a:p>
            <a:endParaRPr lang="zh-CN" altLang="en-US" smtClean="0"/>
          </a:p>
        </p:txBody>
      </p:sp>
      <p:sp>
        <p:nvSpPr>
          <p:cNvPr id="41987" name="页眉占位符 3"/>
          <p:cNvSpPr>
            <a:spLocks noGrp="1"/>
          </p:cNvSpPr>
          <p:nvPr>
            <p:ph type="hdr" sz="quarter"/>
          </p:nvPr>
        </p:nvSpPr>
        <p:spPr>
          <a:noFill/>
        </p:spPr>
        <p:txBody>
          <a:bodyPr/>
          <a:lstStyle/>
          <a:p>
            <a:r>
              <a:rPr lang="en-US" altLang="zh-CN" smtClean="0"/>
              <a:t>doc.: IEEE 802.15-&lt;doc#&gt;</a:t>
            </a:r>
          </a:p>
        </p:txBody>
      </p:sp>
      <p:sp>
        <p:nvSpPr>
          <p:cNvPr id="41988" name="日期占位符 4"/>
          <p:cNvSpPr>
            <a:spLocks noGrp="1"/>
          </p:cNvSpPr>
          <p:nvPr>
            <p:ph type="dt" sz="quarter" idx="1"/>
          </p:nvPr>
        </p:nvSpPr>
        <p:spPr>
          <a:noFill/>
        </p:spPr>
        <p:txBody>
          <a:bodyPr/>
          <a:lstStyle/>
          <a:p>
            <a:r>
              <a:rPr lang="en-US" altLang="zh-CN" smtClean="0"/>
              <a:t>&lt;month year&gt;</a:t>
            </a:r>
          </a:p>
        </p:txBody>
      </p:sp>
      <p:sp>
        <p:nvSpPr>
          <p:cNvPr id="41989" name="页脚占位符 5"/>
          <p:cNvSpPr>
            <a:spLocks noGrp="1"/>
          </p:cNvSpPr>
          <p:nvPr>
            <p:ph type="ftr" sz="quarter" idx="4"/>
          </p:nvPr>
        </p:nvSpPr>
        <p:spPr>
          <a:noFill/>
        </p:spPr>
        <p:txBody>
          <a:bodyPr/>
          <a:lstStyle/>
          <a:p>
            <a:pPr lvl="4"/>
            <a:r>
              <a:rPr lang="en-US" altLang="zh-CN" smtClean="0"/>
              <a:t>&lt;author&gt;, &lt;company&gt;</a:t>
            </a:r>
          </a:p>
        </p:txBody>
      </p:sp>
      <p:sp>
        <p:nvSpPr>
          <p:cNvPr id="41990" name="灯片编号占位符 6"/>
          <p:cNvSpPr>
            <a:spLocks noGrp="1"/>
          </p:cNvSpPr>
          <p:nvPr>
            <p:ph type="sldNum" sz="quarter" idx="5"/>
          </p:nvPr>
        </p:nvSpPr>
        <p:spPr>
          <a:noFill/>
        </p:spPr>
        <p:txBody>
          <a:bodyPr/>
          <a:lstStyle/>
          <a:p>
            <a:r>
              <a:rPr lang="en-US" altLang="zh-CN" smtClean="0"/>
              <a:t>Page </a:t>
            </a:r>
            <a:fld id="{90997E90-D369-4120-A2F8-3AD85E7EAEA8}" type="slidenum">
              <a:rPr lang="en-US" altLang="zh-CN" smtClean="0"/>
              <a:pPr/>
              <a:t>15</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a:xfrm>
            <a:off x="1154113" y="701675"/>
            <a:ext cx="4625975" cy="3468688"/>
          </a:xfrm>
          <a:ln/>
        </p:spPr>
      </p:sp>
      <p:sp>
        <p:nvSpPr>
          <p:cNvPr id="19458" name="备注占位符 2"/>
          <p:cNvSpPr>
            <a:spLocks noGrp="1"/>
          </p:cNvSpPr>
          <p:nvPr>
            <p:ph type="body" idx="1"/>
          </p:nvPr>
        </p:nvSpPr>
        <p:spPr>
          <a:noFill/>
          <a:ln/>
        </p:spPr>
        <p:txBody>
          <a:bodyPr/>
          <a:lstStyle/>
          <a:p>
            <a:endParaRPr lang="zh-CN" altLang="en-US" smtClean="0"/>
          </a:p>
        </p:txBody>
      </p:sp>
      <p:sp>
        <p:nvSpPr>
          <p:cNvPr id="19459" name="页眉占位符 3"/>
          <p:cNvSpPr>
            <a:spLocks noGrp="1"/>
          </p:cNvSpPr>
          <p:nvPr>
            <p:ph type="hdr" sz="quarter"/>
          </p:nvPr>
        </p:nvSpPr>
        <p:spPr>
          <a:noFill/>
        </p:spPr>
        <p:txBody>
          <a:bodyPr/>
          <a:lstStyle/>
          <a:p>
            <a:r>
              <a:rPr lang="en-US" altLang="zh-CN" smtClean="0"/>
              <a:t>doc.: IEEE 802.15-&lt;doc#&gt;</a:t>
            </a:r>
          </a:p>
        </p:txBody>
      </p:sp>
      <p:sp>
        <p:nvSpPr>
          <p:cNvPr id="19460" name="日期占位符 4"/>
          <p:cNvSpPr>
            <a:spLocks noGrp="1"/>
          </p:cNvSpPr>
          <p:nvPr>
            <p:ph type="dt" sz="quarter" idx="1"/>
          </p:nvPr>
        </p:nvSpPr>
        <p:spPr>
          <a:noFill/>
        </p:spPr>
        <p:txBody>
          <a:bodyPr/>
          <a:lstStyle/>
          <a:p>
            <a:r>
              <a:rPr lang="en-US" altLang="zh-CN" smtClean="0"/>
              <a:t>&lt;month year&gt;</a:t>
            </a:r>
          </a:p>
        </p:txBody>
      </p:sp>
      <p:sp>
        <p:nvSpPr>
          <p:cNvPr id="19461" name="页脚占位符 5"/>
          <p:cNvSpPr>
            <a:spLocks noGrp="1"/>
          </p:cNvSpPr>
          <p:nvPr>
            <p:ph type="ftr" sz="quarter" idx="4"/>
          </p:nvPr>
        </p:nvSpPr>
        <p:spPr>
          <a:noFill/>
        </p:spPr>
        <p:txBody>
          <a:bodyPr/>
          <a:lstStyle/>
          <a:p>
            <a:pPr lvl="4"/>
            <a:r>
              <a:rPr lang="en-US" altLang="zh-CN" smtClean="0"/>
              <a:t>&lt;author&gt;, &lt;company&gt;</a:t>
            </a:r>
          </a:p>
        </p:txBody>
      </p:sp>
      <p:sp>
        <p:nvSpPr>
          <p:cNvPr id="19462" name="灯片编号占位符 6"/>
          <p:cNvSpPr>
            <a:spLocks noGrp="1"/>
          </p:cNvSpPr>
          <p:nvPr>
            <p:ph type="sldNum" sz="quarter" idx="5"/>
          </p:nvPr>
        </p:nvSpPr>
        <p:spPr>
          <a:noFill/>
        </p:spPr>
        <p:txBody>
          <a:bodyPr/>
          <a:lstStyle/>
          <a:p>
            <a:r>
              <a:rPr lang="en-US" altLang="zh-CN" smtClean="0"/>
              <a:t>Page </a:t>
            </a:r>
            <a:fld id="{550BFDBD-480F-4393-B5CB-687F10B6528A}" type="slidenum">
              <a:rPr lang="en-US" altLang="zh-CN" smtClean="0"/>
              <a:pPr/>
              <a:t>3</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a:xfrm>
            <a:off x="1154113" y="701675"/>
            <a:ext cx="4625975" cy="3468688"/>
          </a:xfrm>
          <a:ln/>
        </p:spPr>
      </p:sp>
      <p:sp>
        <p:nvSpPr>
          <p:cNvPr id="22530" name="备注占位符 2"/>
          <p:cNvSpPr>
            <a:spLocks noGrp="1"/>
          </p:cNvSpPr>
          <p:nvPr>
            <p:ph type="body" idx="1"/>
          </p:nvPr>
        </p:nvSpPr>
        <p:spPr>
          <a:noFill/>
          <a:ln/>
        </p:spPr>
        <p:txBody>
          <a:bodyPr/>
          <a:lstStyle/>
          <a:p>
            <a:endParaRPr lang="zh-CN" altLang="en-US" smtClean="0"/>
          </a:p>
        </p:txBody>
      </p:sp>
      <p:sp>
        <p:nvSpPr>
          <p:cNvPr id="22531" name="页眉占位符 3"/>
          <p:cNvSpPr>
            <a:spLocks noGrp="1"/>
          </p:cNvSpPr>
          <p:nvPr>
            <p:ph type="hdr" sz="quarter"/>
          </p:nvPr>
        </p:nvSpPr>
        <p:spPr>
          <a:noFill/>
        </p:spPr>
        <p:txBody>
          <a:bodyPr/>
          <a:lstStyle/>
          <a:p>
            <a:r>
              <a:rPr lang="en-US" altLang="zh-CN" smtClean="0"/>
              <a:t>doc.: IEEE 802.15-&lt;doc#&gt;</a:t>
            </a:r>
          </a:p>
        </p:txBody>
      </p:sp>
      <p:sp>
        <p:nvSpPr>
          <p:cNvPr id="22532" name="日期占位符 4"/>
          <p:cNvSpPr>
            <a:spLocks noGrp="1"/>
          </p:cNvSpPr>
          <p:nvPr>
            <p:ph type="dt" sz="quarter" idx="1"/>
          </p:nvPr>
        </p:nvSpPr>
        <p:spPr>
          <a:noFill/>
        </p:spPr>
        <p:txBody>
          <a:bodyPr/>
          <a:lstStyle/>
          <a:p>
            <a:r>
              <a:rPr lang="en-US" altLang="zh-CN" smtClean="0"/>
              <a:t>&lt;month year&gt;</a:t>
            </a:r>
          </a:p>
        </p:txBody>
      </p:sp>
      <p:sp>
        <p:nvSpPr>
          <p:cNvPr id="22533" name="页脚占位符 5"/>
          <p:cNvSpPr>
            <a:spLocks noGrp="1"/>
          </p:cNvSpPr>
          <p:nvPr>
            <p:ph type="ftr" sz="quarter" idx="4"/>
          </p:nvPr>
        </p:nvSpPr>
        <p:spPr>
          <a:noFill/>
        </p:spPr>
        <p:txBody>
          <a:bodyPr/>
          <a:lstStyle/>
          <a:p>
            <a:pPr lvl="4"/>
            <a:r>
              <a:rPr lang="en-US" altLang="zh-CN" smtClean="0"/>
              <a:t>&lt;author&gt;, &lt;company&gt;</a:t>
            </a:r>
          </a:p>
        </p:txBody>
      </p:sp>
      <p:sp>
        <p:nvSpPr>
          <p:cNvPr id="22534" name="灯片编号占位符 6"/>
          <p:cNvSpPr>
            <a:spLocks noGrp="1"/>
          </p:cNvSpPr>
          <p:nvPr>
            <p:ph type="sldNum" sz="quarter" idx="5"/>
          </p:nvPr>
        </p:nvSpPr>
        <p:spPr>
          <a:noFill/>
        </p:spPr>
        <p:txBody>
          <a:bodyPr/>
          <a:lstStyle/>
          <a:p>
            <a:r>
              <a:rPr lang="en-US" altLang="zh-CN" smtClean="0"/>
              <a:t>Page </a:t>
            </a:r>
            <a:fld id="{B30D32A4-1FCA-4984-A6A1-FE8A63FA729D}" type="slidenum">
              <a:rPr lang="en-US" altLang="zh-CN" smtClean="0"/>
              <a:pPr/>
              <a:t>5</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p:cNvSpPr>
          <p:nvPr>
            <p:ph type="sldImg"/>
          </p:nvPr>
        </p:nvSpPr>
        <p:spPr>
          <a:xfrm>
            <a:off x="1154113" y="701675"/>
            <a:ext cx="4625975" cy="3468688"/>
          </a:xfrm>
          <a:ln/>
        </p:spPr>
      </p:sp>
      <p:sp>
        <p:nvSpPr>
          <p:cNvPr id="25602" name="备注占位符 2"/>
          <p:cNvSpPr>
            <a:spLocks noGrp="1"/>
          </p:cNvSpPr>
          <p:nvPr>
            <p:ph type="body" idx="1"/>
          </p:nvPr>
        </p:nvSpPr>
        <p:spPr>
          <a:noFill/>
          <a:ln/>
        </p:spPr>
        <p:txBody>
          <a:bodyPr/>
          <a:lstStyle/>
          <a:p>
            <a:endParaRPr lang="zh-CN" altLang="zh-CN" smtClean="0"/>
          </a:p>
        </p:txBody>
      </p:sp>
      <p:sp>
        <p:nvSpPr>
          <p:cNvPr id="25603" name="页眉占位符 3"/>
          <p:cNvSpPr>
            <a:spLocks noGrp="1"/>
          </p:cNvSpPr>
          <p:nvPr>
            <p:ph type="hdr" sz="quarter"/>
          </p:nvPr>
        </p:nvSpPr>
        <p:spPr>
          <a:noFill/>
        </p:spPr>
        <p:txBody>
          <a:bodyPr/>
          <a:lstStyle/>
          <a:p>
            <a:r>
              <a:rPr lang="en-US" altLang="zh-CN" smtClean="0"/>
              <a:t>doc.: IEEE 802.15-&lt;doc#&gt;</a:t>
            </a:r>
          </a:p>
        </p:txBody>
      </p:sp>
      <p:sp>
        <p:nvSpPr>
          <p:cNvPr id="25604" name="日期占位符 4"/>
          <p:cNvSpPr>
            <a:spLocks noGrp="1"/>
          </p:cNvSpPr>
          <p:nvPr>
            <p:ph type="dt" sz="quarter" idx="1"/>
          </p:nvPr>
        </p:nvSpPr>
        <p:spPr>
          <a:noFill/>
        </p:spPr>
        <p:txBody>
          <a:bodyPr/>
          <a:lstStyle/>
          <a:p>
            <a:r>
              <a:rPr lang="en-US" altLang="zh-CN" smtClean="0"/>
              <a:t>&lt;month year&gt;</a:t>
            </a:r>
          </a:p>
        </p:txBody>
      </p:sp>
      <p:sp>
        <p:nvSpPr>
          <p:cNvPr id="25605" name="页脚占位符 5"/>
          <p:cNvSpPr>
            <a:spLocks noGrp="1"/>
          </p:cNvSpPr>
          <p:nvPr>
            <p:ph type="ftr" sz="quarter" idx="4"/>
          </p:nvPr>
        </p:nvSpPr>
        <p:spPr>
          <a:noFill/>
        </p:spPr>
        <p:txBody>
          <a:bodyPr/>
          <a:lstStyle/>
          <a:p>
            <a:pPr lvl="4"/>
            <a:r>
              <a:rPr lang="en-US" altLang="zh-CN" smtClean="0"/>
              <a:t>&lt;author&gt;, &lt;company&gt;</a:t>
            </a:r>
          </a:p>
        </p:txBody>
      </p:sp>
      <p:sp>
        <p:nvSpPr>
          <p:cNvPr id="25606" name="灯片编号占位符 6"/>
          <p:cNvSpPr>
            <a:spLocks noGrp="1"/>
          </p:cNvSpPr>
          <p:nvPr>
            <p:ph type="sldNum" sz="quarter" idx="5"/>
          </p:nvPr>
        </p:nvSpPr>
        <p:spPr>
          <a:noFill/>
        </p:spPr>
        <p:txBody>
          <a:bodyPr/>
          <a:lstStyle/>
          <a:p>
            <a:r>
              <a:rPr lang="en-US" altLang="zh-CN" smtClean="0"/>
              <a:t>Page </a:t>
            </a:r>
            <a:fld id="{797C2BC4-FBB4-461A-AA00-2CA7514A7AF4}" type="slidenum">
              <a:rPr lang="en-US" altLang="zh-CN" smtClean="0"/>
              <a:pPr/>
              <a:t>7</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p:cNvSpPr>
          <p:nvPr>
            <p:ph type="sldImg"/>
          </p:nvPr>
        </p:nvSpPr>
        <p:spPr>
          <a:xfrm>
            <a:off x="1154113" y="701675"/>
            <a:ext cx="4625975" cy="3468688"/>
          </a:xfrm>
          <a:ln/>
        </p:spPr>
      </p:sp>
      <p:sp>
        <p:nvSpPr>
          <p:cNvPr id="27650" name="备注占位符 2"/>
          <p:cNvSpPr>
            <a:spLocks noGrp="1"/>
          </p:cNvSpPr>
          <p:nvPr>
            <p:ph type="body" idx="1"/>
          </p:nvPr>
        </p:nvSpPr>
        <p:spPr>
          <a:noFill/>
          <a:ln/>
        </p:spPr>
        <p:txBody>
          <a:bodyPr/>
          <a:lstStyle/>
          <a:p>
            <a:endParaRPr lang="en-US" altLang="zh-CN" smtClean="0"/>
          </a:p>
        </p:txBody>
      </p:sp>
      <p:sp>
        <p:nvSpPr>
          <p:cNvPr id="27651" name="页眉占位符 3"/>
          <p:cNvSpPr>
            <a:spLocks noGrp="1"/>
          </p:cNvSpPr>
          <p:nvPr>
            <p:ph type="hdr" sz="quarter"/>
          </p:nvPr>
        </p:nvSpPr>
        <p:spPr>
          <a:noFill/>
        </p:spPr>
        <p:txBody>
          <a:bodyPr/>
          <a:lstStyle/>
          <a:p>
            <a:r>
              <a:rPr lang="en-US" altLang="zh-CN" smtClean="0"/>
              <a:t>doc.: IEEE 802.15-&lt;doc#&gt;</a:t>
            </a:r>
          </a:p>
        </p:txBody>
      </p:sp>
      <p:sp>
        <p:nvSpPr>
          <p:cNvPr id="27652" name="日期占位符 4"/>
          <p:cNvSpPr>
            <a:spLocks noGrp="1"/>
          </p:cNvSpPr>
          <p:nvPr>
            <p:ph type="dt" sz="quarter" idx="1"/>
          </p:nvPr>
        </p:nvSpPr>
        <p:spPr>
          <a:noFill/>
        </p:spPr>
        <p:txBody>
          <a:bodyPr/>
          <a:lstStyle/>
          <a:p>
            <a:r>
              <a:rPr lang="en-US" altLang="zh-CN" smtClean="0"/>
              <a:t>&lt;month year&gt;</a:t>
            </a:r>
          </a:p>
        </p:txBody>
      </p:sp>
      <p:sp>
        <p:nvSpPr>
          <p:cNvPr id="27653" name="页脚占位符 5"/>
          <p:cNvSpPr>
            <a:spLocks noGrp="1"/>
          </p:cNvSpPr>
          <p:nvPr>
            <p:ph type="ftr" sz="quarter" idx="4"/>
          </p:nvPr>
        </p:nvSpPr>
        <p:spPr>
          <a:noFill/>
        </p:spPr>
        <p:txBody>
          <a:bodyPr/>
          <a:lstStyle/>
          <a:p>
            <a:pPr lvl="4"/>
            <a:r>
              <a:rPr lang="en-US" altLang="zh-CN" smtClean="0"/>
              <a:t>&lt;author&gt;, &lt;company&gt;</a:t>
            </a:r>
          </a:p>
        </p:txBody>
      </p:sp>
      <p:sp>
        <p:nvSpPr>
          <p:cNvPr id="27654" name="灯片编号占位符 6"/>
          <p:cNvSpPr>
            <a:spLocks noGrp="1"/>
          </p:cNvSpPr>
          <p:nvPr>
            <p:ph type="sldNum" sz="quarter" idx="5"/>
          </p:nvPr>
        </p:nvSpPr>
        <p:spPr>
          <a:noFill/>
        </p:spPr>
        <p:txBody>
          <a:bodyPr/>
          <a:lstStyle/>
          <a:p>
            <a:r>
              <a:rPr lang="en-US" altLang="zh-CN" smtClean="0"/>
              <a:t>Page </a:t>
            </a:r>
            <a:fld id="{A16D5E09-C053-42FE-89F3-A7EF223FA3D6}" type="slidenum">
              <a:rPr lang="en-US" altLang="zh-CN" smtClean="0"/>
              <a:pPr/>
              <a:t>8</a:t>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p:cNvSpPr>
          <p:nvPr>
            <p:ph type="sldImg"/>
          </p:nvPr>
        </p:nvSpPr>
        <p:spPr>
          <a:xfrm>
            <a:off x="1154113" y="701675"/>
            <a:ext cx="4625975" cy="3468688"/>
          </a:xfrm>
          <a:ln/>
        </p:spPr>
      </p:sp>
      <p:sp>
        <p:nvSpPr>
          <p:cNvPr id="31746" name="备注占位符 2"/>
          <p:cNvSpPr>
            <a:spLocks noGrp="1"/>
          </p:cNvSpPr>
          <p:nvPr>
            <p:ph type="body" idx="1"/>
          </p:nvPr>
        </p:nvSpPr>
        <p:spPr>
          <a:noFill/>
          <a:ln/>
        </p:spPr>
        <p:txBody>
          <a:bodyPr/>
          <a:lstStyle/>
          <a:p>
            <a:endParaRPr lang="zh-CN" altLang="en-US" smtClean="0"/>
          </a:p>
        </p:txBody>
      </p:sp>
      <p:sp>
        <p:nvSpPr>
          <p:cNvPr id="31747" name="页眉占位符 3"/>
          <p:cNvSpPr>
            <a:spLocks noGrp="1"/>
          </p:cNvSpPr>
          <p:nvPr>
            <p:ph type="hdr" sz="quarter"/>
          </p:nvPr>
        </p:nvSpPr>
        <p:spPr>
          <a:noFill/>
        </p:spPr>
        <p:txBody>
          <a:bodyPr/>
          <a:lstStyle/>
          <a:p>
            <a:r>
              <a:rPr lang="en-US" altLang="zh-CN" smtClean="0"/>
              <a:t>doc.: IEEE 802.15-&lt;doc#&gt;</a:t>
            </a:r>
          </a:p>
        </p:txBody>
      </p:sp>
      <p:sp>
        <p:nvSpPr>
          <p:cNvPr id="31748" name="日期占位符 4"/>
          <p:cNvSpPr>
            <a:spLocks noGrp="1"/>
          </p:cNvSpPr>
          <p:nvPr>
            <p:ph type="dt" sz="quarter" idx="1"/>
          </p:nvPr>
        </p:nvSpPr>
        <p:spPr>
          <a:noFill/>
        </p:spPr>
        <p:txBody>
          <a:bodyPr/>
          <a:lstStyle/>
          <a:p>
            <a:r>
              <a:rPr lang="en-US" altLang="zh-CN" smtClean="0"/>
              <a:t>&lt;month year&gt;</a:t>
            </a:r>
          </a:p>
        </p:txBody>
      </p:sp>
      <p:sp>
        <p:nvSpPr>
          <p:cNvPr id="31749" name="页脚占位符 5"/>
          <p:cNvSpPr>
            <a:spLocks noGrp="1"/>
          </p:cNvSpPr>
          <p:nvPr>
            <p:ph type="ftr" sz="quarter" idx="4"/>
          </p:nvPr>
        </p:nvSpPr>
        <p:spPr>
          <a:noFill/>
        </p:spPr>
        <p:txBody>
          <a:bodyPr/>
          <a:lstStyle/>
          <a:p>
            <a:pPr lvl="4"/>
            <a:r>
              <a:rPr lang="en-US" altLang="zh-CN" smtClean="0"/>
              <a:t>&lt;author&gt;, &lt;company&gt;</a:t>
            </a:r>
          </a:p>
        </p:txBody>
      </p:sp>
      <p:sp>
        <p:nvSpPr>
          <p:cNvPr id="31750" name="灯片编号占位符 6"/>
          <p:cNvSpPr>
            <a:spLocks noGrp="1"/>
          </p:cNvSpPr>
          <p:nvPr>
            <p:ph type="sldNum" sz="quarter" idx="5"/>
          </p:nvPr>
        </p:nvSpPr>
        <p:spPr>
          <a:noFill/>
        </p:spPr>
        <p:txBody>
          <a:bodyPr/>
          <a:lstStyle/>
          <a:p>
            <a:r>
              <a:rPr lang="en-US" altLang="zh-CN" smtClean="0"/>
              <a:t>Page </a:t>
            </a:r>
            <a:fld id="{7E05BA8C-9B5B-4E1A-8143-3B75CF190E03}" type="slidenum">
              <a:rPr lang="en-US" altLang="zh-CN" smtClean="0"/>
              <a:pPr/>
              <a:t>10</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1" noRot="1" noChangeAspect="1"/>
          </p:cNvSpPr>
          <p:nvPr>
            <p:ph type="sldImg"/>
          </p:nvPr>
        </p:nvSpPr>
        <p:spPr>
          <a:xfrm>
            <a:off x="1154113" y="701675"/>
            <a:ext cx="4625975" cy="3468688"/>
          </a:xfrm>
          <a:ln/>
        </p:spPr>
      </p:sp>
      <p:sp>
        <p:nvSpPr>
          <p:cNvPr id="33794" name="备注占位符 2"/>
          <p:cNvSpPr>
            <a:spLocks noGrp="1"/>
          </p:cNvSpPr>
          <p:nvPr>
            <p:ph type="body" idx="1"/>
          </p:nvPr>
        </p:nvSpPr>
        <p:spPr>
          <a:noFill/>
          <a:ln/>
        </p:spPr>
        <p:txBody>
          <a:bodyPr/>
          <a:lstStyle/>
          <a:p>
            <a:endParaRPr lang="zh-CN" altLang="en-US" smtClean="0"/>
          </a:p>
        </p:txBody>
      </p:sp>
      <p:sp>
        <p:nvSpPr>
          <p:cNvPr id="33795" name="页眉占位符 3"/>
          <p:cNvSpPr>
            <a:spLocks noGrp="1"/>
          </p:cNvSpPr>
          <p:nvPr>
            <p:ph type="hdr" sz="quarter"/>
          </p:nvPr>
        </p:nvSpPr>
        <p:spPr>
          <a:noFill/>
        </p:spPr>
        <p:txBody>
          <a:bodyPr/>
          <a:lstStyle/>
          <a:p>
            <a:r>
              <a:rPr lang="en-US" altLang="zh-CN" smtClean="0"/>
              <a:t>doc.: IEEE 802.15-&lt;doc#&gt;</a:t>
            </a:r>
          </a:p>
        </p:txBody>
      </p:sp>
      <p:sp>
        <p:nvSpPr>
          <p:cNvPr id="33796" name="日期占位符 4"/>
          <p:cNvSpPr>
            <a:spLocks noGrp="1"/>
          </p:cNvSpPr>
          <p:nvPr>
            <p:ph type="dt" sz="quarter" idx="1"/>
          </p:nvPr>
        </p:nvSpPr>
        <p:spPr>
          <a:noFill/>
        </p:spPr>
        <p:txBody>
          <a:bodyPr/>
          <a:lstStyle/>
          <a:p>
            <a:r>
              <a:rPr lang="en-US" altLang="zh-CN" smtClean="0"/>
              <a:t>&lt;month year&gt;</a:t>
            </a:r>
          </a:p>
        </p:txBody>
      </p:sp>
      <p:sp>
        <p:nvSpPr>
          <p:cNvPr id="33797" name="页脚占位符 5"/>
          <p:cNvSpPr>
            <a:spLocks noGrp="1"/>
          </p:cNvSpPr>
          <p:nvPr>
            <p:ph type="ftr" sz="quarter" idx="4"/>
          </p:nvPr>
        </p:nvSpPr>
        <p:spPr>
          <a:noFill/>
        </p:spPr>
        <p:txBody>
          <a:bodyPr/>
          <a:lstStyle/>
          <a:p>
            <a:pPr lvl="4"/>
            <a:r>
              <a:rPr lang="en-US" altLang="zh-CN" smtClean="0"/>
              <a:t>&lt;author&gt;, &lt;company&gt;</a:t>
            </a:r>
          </a:p>
        </p:txBody>
      </p:sp>
      <p:sp>
        <p:nvSpPr>
          <p:cNvPr id="33798" name="灯片编号占位符 6"/>
          <p:cNvSpPr>
            <a:spLocks noGrp="1"/>
          </p:cNvSpPr>
          <p:nvPr>
            <p:ph type="sldNum" sz="quarter" idx="5"/>
          </p:nvPr>
        </p:nvSpPr>
        <p:spPr>
          <a:noFill/>
        </p:spPr>
        <p:txBody>
          <a:bodyPr/>
          <a:lstStyle/>
          <a:p>
            <a:r>
              <a:rPr lang="en-US" altLang="zh-CN" smtClean="0"/>
              <a:t>Page </a:t>
            </a:r>
            <a:fld id="{316C470F-9027-469B-A3F5-07C22789597D}" type="slidenum">
              <a:rPr lang="en-US" altLang="zh-CN" smtClean="0"/>
              <a:pPr/>
              <a:t>11</a:t>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p:cNvSpPr>
            <a:spLocks noGrp="1" noRot="1" noChangeAspect="1"/>
          </p:cNvSpPr>
          <p:nvPr>
            <p:ph type="sldImg"/>
          </p:nvPr>
        </p:nvSpPr>
        <p:spPr>
          <a:xfrm>
            <a:off x="1154113" y="701675"/>
            <a:ext cx="4625975" cy="3468688"/>
          </a:xfrm>
          <a:ln/>
        </p:spPr>
      </p:sp>
      <p:sp>
        <p:nvSpPr>
          <p:cNvPr id="35842" name="备注占位符 2"/>
          <p:cNvSpPr>
            <a:spLocks noGrp="1"/>
          </p:cNvSpPr>
          <p:nvPr>
            <p:ph type="body" idx="1"/>
          </p:nvPr>
        </p:nvSpPr>
        <p:spPr>
          <a:noFill/>
          <a:ln/>
        </p:spPr>
        <p:txBody>
          <a:bodyPr/>
          <a:lstStyle/>
          <a:p>
            <a:endParaRPr lang="zh-CN" altLang="en-US" smtClean="0"/>
          </a:p>
        </p:txBody>
      </p:sp>
      <p:sp>
        <p:nvSpPr>
          <p:cNvPr id="35843" name="页眉占位符 3"/>
          <p:cNvSpPr>
            <a:spLocks noGrp="1"/>
          </p:cNvSpPr>
          <p:nvPr>
            <p:ph type="hdr" sz="quarter"/>
          </p:nvPr>
        </p:nvSpPr>
        <p:spPr>
          <a:noFill/>
        </p:spPr>
        <p:txBody>
          <a:bodyPr/>
          <a:lstStyle/>
          <a:p>
            <a:r>
              <a:rPr lang="en-US" altLang="zh-CN" smtClean="0"/>
              <a:t>doc.: IEEE 802.15-&lt;doc#&gt;</a:t>
            </a:r>
          </a:p>
        </p:txBody>
      </p:sp>
      <p:sp>
        <p:nvSpPr>
          <p:cNvPr id="35844" name="日期占位符 4"/>
          <p:cNvSpPr>
            <a:spLocks noGrp="1"/>
          </p:cNvSpPr>
          <p:nvPr>
            <p:ph type="dt" sz="quarter" idx="1"/>
          </p:nvPr>
        </p:nvSpPr>
        <p:spPr>
          <a:noFill/>
        </p:spPr>
        <p:txBody>
          <a:bodyPr/>
          <a:lstStyle/>
          <a:p>
            <a:r>
              <a:rPr lang="en-US" altLang="zh-CN" smtClean="0"/>
              <a:t>&lt;month year&gt;</a:t>
            </a:r>
          </a:p>
        </p:txBody>
      </p:sp>
      <p:sp>
        <p:nvSpPr>
          <p:cNvPr id="35845" name="页脚占位符 5"/>
          <p:cNvSpPr>
            <a:spLocks noGrp="1"/>
          </p:cNvSpPr>
          <p:nvPr>
            <p:ph type="ftr" sz="quarter" idx="4"/>
          </p:nvPr>
        </p:nvSpPr>
        <p:spPr>
          <a:noFill/>
        </p:spPr>
        <p:txBody>
          <a:bodyPr/>
          <a:lstStyle/>
          <a:p>
            <a:pPr lvl="4"/>
            <a:r>
              <a:rPr lang="en-US" altLang="zh-CN" smtClean="0"/>
              <a:t>&lt;author&gt;, &lt;company&gt;</a:t>
            </a:r>
          </a:p>
        </p:txBody>
      </p:sp>
      <p:sp>
        <p:nvSpPr>
          <p:cNvPr id="35846" name="灯片编号占位符 6"/>
          <p:cNvSpPr>
            <a:spLocks noGrp="1"/>
          </p:cNvSpPr>
          <p:nvPr>
            <p:ph type="sldNum" sz="quarter" idx="5"/>
          </p:nvPr>
        </p:nvSpPr>
        <p:spPr>
          <a:noFill/>
        </p:spPr>
        <p:txBody>
          <a:bodyPr/>
          <a:lstStyle/>
          <a:p>
            <a:r>
              <a:rPr lang="en-US" altLang="zh-CN" smtClean="0"/>
              <a:t>Page </a:t>
            </a:r>
            <a:fld id="{0C96A936-3209-40C0-8976-1092FE63AC63}" type="slidenum">
              <a:rPr lang="en-US" altLang="zh-CN" smtClean="0"/>
              <a:pPr/>
              <a:t>12</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p:cNvSpPr>
          <p:nvPr>
            <p:ph type="sldImg"/>
          </p:nvPr>
        </p:nvSpPr>
        <p:spPr>
          <a:xfrm>
            <a:off x="1154113" y="701675"/>
            <a:ext cx="4625975" cy="3468688"/>
          </a:xfrm>
          <a:ln/>
        </p:spPr>
      </p:sp>
      <p:sp>
        <p:nvSpPr>
          <p:cNvPr id="37890" name="备注占位符 2"/>
          <p:cNvSpPr>
            <a:spLocks noGrp="1"/>
          </p:cNvSpPr>
          <p:nvPr>
            <p:ph type="body" idx="1"/>
          </p:nvPr>
        </p:nvSpPr>
        <p:spPr>
          <a:noFill/>
          <a:ln/>
        </p:spPr>
        <p:txBody>
          <a:bodyPr/>
          <a:lstStyle/>
          <a:p>
            <a:endParaRPr lang="zh-CN" altLang="en-US" smtClean="0"/>
          </a:p>
        </p:txBody>
      </p:sp>
      <p:sp>
        <p:nvSpPr>
          <p:cNvPr id="37891" name="页眉占位符 3"/>
          <p:cNvSpPr>
            <a:spLocks noGrp="1"/>
          </p:cNvSpPr>
          <p:nvPr>
            <p:ph type="hdr" sz="quarter"/>
          </p:nvPr>
        </p:nvSpPr>
        <p:spPr>
          <a:noFill/>
        </p:spPr>
        <p:txBody>
          <a:bodyPr/>
          <a:lstStyle/>
          <a:p>
            <a:r>
              <a:rPr lang="en-US" altLang="zh-CN" smtClean="0"/>
              <a:t>doc.: IEEE 802.15-&lt;doc#&gt;</a:t>
            </a:r>
          </a:p>
        </p:txBody>
      </p:sp>
      <p:sp>
        <p:nvSpPr>
          <p:cNvPr id="37892" name="日期占位符 4"/>
          <p:cNvSpPr>
            <a:spLocks noGrp="1"/>
          </p:cNvSpPr>
          <p:nvPr>
            <p:ph type="dt" sz="quarter" idx="1"/>
          </p:nvPr>
        </p:nvSpPr>
        <p:spPr>
          <a:noFill/>
        </p:spPr>
        <p:txBody>
          <a:bodyPr/>
          <a:lstStyle/>
          <a:p>
            <a:r>
              <a:rPr lang="en-US" altLang="zh-CN" smtClean="0"/>
              <a:t>&lt;month year&gt;</a:t>
            </a:r>
          </a:p>
        </p:txBody>
      </p:sp>
      <p:sp>
        <p:nvSpPr>
          <p:cNvPr id="37893" name="页脚占位符 5"/>
          <p:cNvSpPr>
            <a:spLocks noGrp="1"/>
          </p:cNvSpPr>
          <p:nvPr>
            <p:ph type="ftr" sz="quarter" idx="4"/>
          </p:nvPr>
        </p:nvSpPr>
        <p:spPr>
          <a:noFill/>
        </p:spPr>
        <p:txBody>
          <a:bodyPr/>
          <a:lstStyle/>
          <a:p>
            <a:pPr lvl="4"/>
            <a:r>
              <a:rPr lang="en-US" altLang="zh-CN" smtClean="0"/>
              <a:t>&lt;author&gt;, &lt;company&gt;</a:t>
            </a:r>
          </a:p>
        </p:txBody>
      </p:sp>
      <p:sp>
        <p:nvSpPr>
          <p:cNvPr id="37894" name="灯片编号占位符 6"/>
          <p:cNvSpPr>
            <a:spLocks noGrp="1"/>
          </p:cNvSpPr>
          <p:nvPr>
            <p:ph type="sldNum" sz="quarter" idx="5"/>
          </p:nvPr>
        </p:nvSpPr>
        <p:spPr>
          <a:noFill/>
        </p:spPr>
        <p:txBody>
          <a:bodyPr/>
          <a:lstStyle/>
          <a:p>
            <a:r>
              <a:rPr lang="en-US" altLang="zh-CN" smtClean="0"/>
              <a:t>Page </a:t>
            </a:r>
            <a:fld id="{71F392BD-9563-41B2-8224-46D7560C36DF}" type="slidenum">
              <a:rPr lang="en-US" altLang="zh-CN" smtClean="0"/>
              <a:pPr/>
              <a:t>13</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6259CAC-ECAD-456E-A4EB-314823C2361A}"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CC63C60-C496-46ED-8930-A6AAD61DA3BC}"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EBFE303-E003-42DD-BE43-FED5828C01E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5424D16-11F1-48D0-B55B-D5CBE4EEA0BD}"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2C3150C0-A9C1-43B8-9423-720DC18CAA73}"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384373A5-6D36-40CC-93D2-20F6721E329B}"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0D02F958-F9C6-47BB-8CD0-451482D5BDC2}"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5D795196-415F-4E52-869E-1F2C08F3BF4A}"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451E02C5-96B2-46A8-A0C3-3B8F2668570C}"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5" name="Rectangle 7"/>
          <p:cNvSpPr>
            <a:spLocks noChangeArrowheads="1"/>
          </p:cNvSpPr>
          <p:nvPr/>
        </p:nvSpPr>
        <p:spPr bwMode="auto">
          <a:xfrm>
            <a:off x="2514600" y="376238"/>
            <a:ext cx="5943600" cy="430212"/>
          </a:xfrm>
          <a:prstGeom prst="rect">
            <a:avLst/>
          </a:prstGeom>
          <a:noFill/>
          <a:ln w="9525">
            <a:noFill/>
            <a:miter lim="800000"/>
            <a:headEnd/>
            <a:tailEnd/>
          </a:ln>
          <a:effectLst/>
        </p:spPr>
        <p:txBody>
          <a:bodyPr lIns="0" tIns="0" rIns="0" bIns="0" anchor="b">
            <a:spAutoFit/>
          </a:bodyPr>
          <a:lstStyle/>
          <a:p>
            <a:pPr lvl="4" algn="r" eaLnBrk="0" hangingPunct="0">
              <a:defRPr/>
            </a:pPr>
            <a:r>
              <a:rPr lang="en-US" altLang="zh-CN" sz="1400" b="1" dirty="0"/>
              <a:t>doc</a:t>
            </a:r>
            <a:r>
              <a:rPr lang="en-US" altLang="zh-CN" sz="1400" b="1" dirty="0"/>
              <a:t>.:</a:t>
            </a:r>
            <a:endParaRPr lang="en-US" altLang="zh-CN" sz="1400" b="1" dirty="0"/>
          </a:p>
          <a:p>
            <a:pPr lvl="4" algn="r" eaLnBrk="0" hangingPunct="0">
              <a:defRPr/>
            </a:pPr>
            <a:endParaRPr lang="en-US" altLang="zh-CN" sz="1400" b="1" dirty="0"/>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9" name="日期占位符 4"/>
          <p:cNvSpPr>
            <a:spLocks noGrp="1"/>
          </p:cNvSpPr>
          <p:nvPr>
            <p:ph type="dt" sz="half" idx="10"/>
          </p:nvPr>
        </p:nvSpPr>
        <p:spPr/>
        <p:txBody>
          <a:bodyPr/>
          <a:lstStyle>
            <a:lvl1pPr>
              <a:defRPr smtClean="0"/>
            </a:lvl1pPr>
          </a:lstStyle>
          <a:p>
            <a:pPr>
              <a:defRPr/>
            </a:pPr>
            <a:r>
              <a:rPr lang="en-US" altLang="zh-CN"/>
              <a:t>July 2013</a:t>
            </a:r>
            <a:endParaRPr lang="en-US" altLang="zh-CN" dirty="0"/>
          </a:p>
        </p:txBody>
      </p:sp>
      <p:sp>
        <p:nvSpPr>
          <p:cNvPr id="10" name="页脚占位符 5"/>
          <p:cNvSpPr>
            <a:spLocks noGrp="1"/>
          </p:cNvSpPr>
          <p:nvPr>
            <p:ph type="ftr" sz="quarter" idx="11"/>
          </p:nvPr>
        </p:nvSpPr>
        <p:spPr/>
        <p:txBody>
          <a:bodyPr/>
          <a:lstStyle>
            <a:lvl1pPr>
              <a:defRPr smtClean="0"/>
            </a:lvl1pPr>
          </a:lstStyle>
          <a:p>
            <a:pPr>
              <a:defRPr/>
            </a:pPr>
            <a:r>
              <a:rPr lang="en-US" altLang="zh-CN"/>
              <a:t>Cai Yunlong, Huawei</a:t>
            </a:r>
            <a:endParaRPr lang="en-US" altLang="zh-CN" dirty="0"/>
          </a:p>
        </p:txBody>
      </p:sp>
      <p:sp>
        <p:nvSpPr>
          <p:cNvPr id="11" name="灯片编号占位符 6"/>
          <p:cNvSpPr>
            <a:spLocks noGrp="1"/>
          </p:cNvSpPr>
          <p:nvPr>
            <p:ph type="sldNum" sz="quarter" idx="12"/>
          </p:nvPr>
        </p:nvSpPr>
        <p:spPr/>
        <p:txBody>
          <a:bodyPr/>
          <a:lstStyle>
            <a:lvl1pPr>
              <a:defRPr/>
            </a:lvl1pPr>
          </a:lstStyle>
          <a:p>
            <a:pPr>
              <a:defRPr/>
            </a:pPr>
            <a:r>
              <a:rPr lang="en-US" altLang="zh-CN"/>
              <a:t>Slide </a:t>
            </a:r>
            <a:fld id="{0FCCDEBF-F38E-4E87-B5C6-32863AB2D6D3}"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F73AF081-B960-4D29-8FAF-E04C6A7076F2}"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宋体" charset="-122"/>
              </a:defRPr>
            </a:lvl1pPr>
          </a:lstStyle>
          <a:p>
            <a:pPr>
              <a:defRPr/>
            </a:pPr>
            <a:r>
              <a:rPr lang="en-US" altLang="zh-CN"/>
              <a:t>July 2013</a:t>
            </a:r>
            <a:endParaRPr lang="en-US" altLang="zh-CN"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dirty="0" err="1" smtClean="0">
                <a:ea typeface="宋体" charset="-122"/>
              </a:defRPr>
            </a:lvl1pPr>
          </a:lstStyle>
          <a:p>
            <a:pPr>
              <a:defRPr/>
            </a:pPr>
            <a:r>
              <a:rPr lang="en-US" altLang="zh-CN"/>
              <a:t>Cai</a:t>
            </a:r>
            <a:r>
              <a:rPr lang="en-US" altLang="zh-CN"/>
              <a:t> </a:t>
            </a:r>
            <a:r>
              <a:rPr lang="en-US" altLang="zh-CN"/>
              <a:t>Yunlong</a:t>
            </a:r>
            <a:r>
              <a:rPr lang="en-US" altLang="zh-CN"/>
              <a:t>, </a:t>
            </a:r>
            <a:r>
              <a:rPr lang="en-US" altLang="zh-CN"/>
              <a:t>Huawei</a:t>
            </a:r>
            <a:endParaRPr lang="en-US" altLang="zh-CN"/>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charset="-122"/>
              </a:defRPr>
            </a:lvl1pPr>
          </a:lstStyle>
          <a:p>
            <a:pPr>
              <a:defRPr/>
            </a:pPr>
            <a:r>
              <a:rPr lang="en-US" altLang="zh-CN"/>
              <a:t>Slide </a:t>
            </a:r>
            <a:fld id="{DA2F1181-88CE-4FD6-8300-A02C3634356B}" type="slidenum">
              <a:rPr lang="en-US" altLang="zh-CN"/>
              <a:pPr>
                <a:defRPr/>
              </a:pPr>
              <a:t>‹#›</a:t>
            </a:fld>
            <a:endParaRPr lang="en-US" altLang="zh-CN"/>
          </a:p>
        </p:txBody>
      </p:sp>
      <p:sp>
        <p:nvSpPr>
          <p:cNvPr id="1031" name="Rectangle 7"/>
          <p:cNvSpPr>
            <a:spLocks noChangeArrowheads="1"/>
          </p:cNvSpPr>
          <p:nvPr/>
        </p:nvSpPr>
        <p:spPr bwMode="auto">
          <a:xfrm>
            <a:off x="2514600" y="381000"/>
            <a:ext cx="5943600" cy="425450"/>
          </a:xfrm>
          <a:prstGeom prst="rect">
            <a:avLst/>
          </a:prstGeom>
          <a:noFill/>
          <a:ln w="9525">
            <a:noFill/>
            <a:miter lim="800000"/>
            <a:headEnd/>
            <a:tailEnd/>
          </a:ln>
          <a:effectLst/>
        </p:spPr>
        <p:txBody>
          <a:bodyPr lIns="0" tIns="0" rIns="0" bIns="0" anchor="b">
            <a:spAutoFit/>
          </a:bodyPr>
          <a:lstStyle/>
          <a:p>
            <a:pPr lvl="4" algn="r" eaLnBrk="0" hangingPunct="0"/>
            <a:r>
              <a:rPr lang="en-US" altLang="zh-CN" sz="1400" b="1"/>
              <a:t>doc. </a:t>
            </a:r>
            <a:r>
              <a:rPr lang="en-US" altLang="zh-CN" b="1"/>
              <a:t>15-13-0425-00-0thz</a:t>
            </a:r>
            <a:r>
              <a:rPr lang="en-US" altLang="zh-CN"/>
              <a:t> </a:t>
            </a:r>
            <a:r>
              <a:rPr lang="en-US" altLang="zh-CN" sz="1400" b="1"/>
              <a:t>:</a:t>
            </a:r>
          </a:p>
          <a:p>
            <a:pPr lvl="4" algn="r" eaLnBrk="0" hangingPunct="0"/>
            <a:endParaRPr lang="en-US" altLang="zh-CN"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灯片编号占位符 3"/>
          <p:cNvSpPr>
            <a:spLocks noGrp="1"/>
          </p:cNvSpPr>
          <p:nvPr>
            <p:ph type="sldNum" sz="quarter" idx="12"/>
          </p:nvPr>
        </p:nvSpPr>
        <p:spPr>
          <a:xfrm>
            <a:off x="4394200" y="6475413"/>
            <a:ext cx="431800" cy="184150"/>
          </a:xfrm>
          <a:noFill/>
        </p:spPr>
        <p:txBody>
          <a:bodyPr/>
          <a:lstStyle/>
          <a:p>
            <a:r>
              <a:rPr lang="en-US" altLang="zh-CN" smtClean="0">
                <a:cs typeface="Times New Roman" pitchFamily="18" charset="0"/>
              </a:rPr>
              <a:t>Slide </a:t>
            </a:r>
            <a:fld id="{BC85A827-77E8-4F8B-BD18-14E07ABD3074}" type="slidenum">
              <a:rPr lang="en-US" altLang="zh-CN" smtClean="0">
                <a:cs typeface="Times New Roman" pitchFamily="18" charset="0"/>
              </a:rPr>
              <a:pPr/>
              <a:t>1</a:t>
            </a:fld>
            <a:endParaRPr lang="en-US" altLang="zh-CN" smtClean="0">
              <a:cs typeface="Times New Roman" pitchFamily="18" charset="0"/>
            </a:endParaRPr>
          </a:p>
        </p:txBody>
      </p:sp>
      <p:sp>
        <p:nvSpPr>
          <p:cNvPr id="27651" name="Rectangle 3"/>
          <p:cNvSpPr>
            <a:spLocks noChangeArrowheads="1"/>
          </p:cNvSpPr>
          <p:nvPr/>
        </p:nvSpPr>
        <p:spPr bwMode="auto">
          <a:xfrm>
            <a:off x="152400" y="609600"/>
            <a:ext cx="8991600" cy="4862513"/>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1800" b="1" u="sng" dirty="0">
                <a:solidFill>
                  <a:schemeClr val="tx2"/>
                </a:solidFill>
                <a:effectLst>
                  <a:outerShdw blurRad="38100" dist="38100" dir="2700000" algn="tl">
                    <a:srgbClr val="C0C0C0"/>
                  </a:outerShdw>
                </a:effectLst>
                <a:cs typeface="Times New Roman" pitchFamily="18" charset="0"/>
              </a:rPr>
              <a:t>Project: IEEE P802.15 Working Group for Wireless Personal Area Networks (WPANs)</a:t>
            </a:r>
            <a:endParaRPr lang="en-US" altLang="zh-CN" sz="1600" b="1" dirty="0">
              <a:solidFill>
                <a:schemeClr val="tx2"/>
              </a:solidFill>
              <a:cs typeface="Times New Roman" pitchFamily="18" charset="0"/>
            </a:endParaRPr>
          </a:p>
          <a:p>
            <a:pPr eaLnBrk="0" hangingPunct="0">
              <a:defRPr/>
            </a:pP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Submission Title:</a:t>
            </a:r>
            <a:r>
              <a:rPr lang="en-US" altLang="zh-CN" sz="1600" dirty="0">
                <a:solidFill>
                  <a:schemeClr val="tx2"/>
                </a:solidFill>
                <a:cs typeface="Times New Roman" pitchFamily="18" charset="0"/>
              </a:rPr>
              <a:t> </a:t>
            </a:r>
            <a:r>
              <a:rPr lang="en-US" altLang="zh-CN" sz="1600" dirty="0">
                <a:solidFill>
                  <a:schemeClr val="tx2"/>
                </a:solidFill>
                <a:cs typeface="Times New Roman" pitchFamily="18" charset="0"/>
              </a:rPr>
              <a:t>THz Bridge for Data Center </a:t>
            </a:r>
            <a:r>
              <a:rPr lang="en-US" altLang="zh-CN" sz="1600" dirty="0">
                <a:solidFill>
                  <a:schemeClr val="tx2"/>
                </a:solidFill>
                <a:cs typeface="Times New Roman" pitchFamily="18" charset="0"/>
              </a:rPr>
              <a:t>		</a:t>
            </a:r>
          </a:p>
          <a:p>
            <a:pPr eaLnBrk="0" hangingPunct="0">
              <a:defRPr/>
            </a:pPr>
            <a:r>
              <a:rPr lang="en-US" altLang="zh-CN" sz="1600" b="1" dirty="0">
                <a:solidFill>
                  <a:schemeClr val="tx2"/>
                </a:solidFill>
                <a:cs typeface="Times New Roman" pitchFamily="18" charset="0"/>
              </a:rPr>
              <a:t>Date Submitted</a:t>
            </a:r>
            <a:r>
              <a:rPr lang="en-US" altLang="zh-CN" sz="1600" b="1" dirty="0">
                <a:solidFill>
                  <a:schemeClr val="tx2"/>
                </a:solidFill>
                <a:cs typeface="Times New Roman" pitchFamily="18" charset="0"/>
              </a:rPr>
              <a:t>:</a:t>
            </a: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Source:</a:t>
            </a:r>
            <a:r>
              <a:rPr lang="en-US" altLang="zh-CN" sz="1600" dirty="0">
                <a:solidFill>
                  <a:schemeClr val="tx2"/>
                </a:solidFill>
                <a:cs typeface="Times New Roman" pitchFamily="18" charset="0"/>
              </a:rPr>
              <a:t> </a:t>
            </a:r>
            <a:r>
              <a:rPr lang="en-US" altLang="zh-CN" sz="1600" b="1" dirty="0" err="1">
                <a:cs typeface="Times New Roman" pitchFamily="18" charset="0"/>
              </a:rPr>
              <a:t>Cai</a:t>
            </a:r>
            <a:r>
              <a:rPr lang="en-US" altLang="zh-CN" sz="1600" b="1" dirty="0">
                <a:cs typeface="Times New Roman" pitchFamily="18" charset="0"/>
              </a:rPr>
              <a:t> </a:t>
            </a:r>
            <a:r>
              <a:rPr lang="en-US" altLang="zh-CN" sz="1600" b="1" dirty="0" err="1">
                <a:cs typeface="Times New Roman" pitchFamily="18" charset="0"/>
              </a:rPr>
              <a:t>Yunlong</a:t>
            </a:r>
            <a:r>
              <a:rPr lang="en-US" altLang="zh-CN" sz="1600" b="1" dirty="0">
                <a:cs typeface="Times New Roman" pitchFamily="18" charset="0"/>
              </a:rPr>
              <a:t>, </a:t>
            </a:r>
            <a:r>
              <a:rPr lang="en-US" altLang="zh-CN" sz="1600" b="1" dirty="0" err="1">
                <a:cs typeface="Times New Roman" pitchFamily="18" charset="0"/>
              </a:rPr>
              <a:t>Huawei</a:t>
            </a:r>
            <a:endParaRPr lang="en-US" altLang="zh-CN" sz="1600" b="1" dirty="0">
              <a:cs typeface="Times New Roman" pitchFamily="18" charset="0"/>
            </a:endParaRPr>
          </a:p>
          <a:p>
            <a:pPr eaLnBrk="0" hangingPunct="0">
              <a:defRPr/>
            </a:pPr>
            <a:r>
              <a:rPr lang="en-US" altLang="zh-CN" sz="1600" dirty="0">
                <a:solidFill>
                  <a:schemeClr val="tx2"/>
                </a:solidFill>
                <a:cs typeface="Times New Roman" pitchFamily="18" charset="0"/>
              </a:rPr>
              <a:t>Address: </a:t>
            </a:r>
            <a:r>
              <a:rPr lang="en-US" altLang="zh-CN" sz="1600" dirty="0">
                <a:solidFill>
                  <a:schemeClr val="tx2"/>
                </a:solidFill>
                <a:cs typeface="Times New Roman" pitchFamily="18" charset="0"/>
              </a:rPr>
              <a:t> </a:t>
            </a:r>
            <a:r>
              <a:rPr lang="en-US" altLang="zh-CN" sz="1600" dirty="0" err="1">
                <a:solidFill>
                  <a:schemeClr val="tx2"/>
                </a:solidFill>
                <a:cs typeface="Times New Roman" pitchFamily="18" charset="0"/>
              </a:rPr>
              <a:t>Huawei</a:t>
            </a:r>
            <a:r>
              <a:rPr lang="en-US" altLang="zh-CN" sz="1600" dirty="0">
                <a:solidFill>
                  <a:schemeClr val="tx2"/>
                </a:solidFill>
                <a:cs typeface="Times New Roman" pitchFamily="18" charset="0"/>
              </a:rPr>
              <a:t> Building,  No.3 </a:t>
            </a:r>
            <a:r>
              <a:rPr lang="en-US" altLang="zh-CN" sz="1600" dirty="0" err="1">
                <a:solidFill>
                  <a:schemeClr val="tx2"/>
                </a:solidFill>
                <a:cs typeface="Times New Roman" pitchFamily="18" charset="0"/>
              </a:rPr>
              <a:t>Xinxi</a:t>
            </a:r>
            <a:r>
              <a:rPr lang="en-US" altLang="zh-CN" sz="1600" dirty="0">
                <a:solidFill>
                  <a:schemeClr val="tx2"/>
                </a:solidFill>
                <a:cs typeface="Times New Roman" pitchFamily="18" charset="0"/>
              </a:rPr>
              <a:t> Road, </a:t>
            </a:r>
            <a:r>
              <a:rPr lang="en-US" altLang="zh-CN" sz="1600" dirty="0" err="1">
                <a:solidFill>
                  <a:schemeClr val="tx2"/>
                </a:solidFill>
                <a:cs typeface="Times New Roman" pitchFamily="18" charset="0"/>
              </a:rPr>
              <a:t>Shangdi</a:t>
            </a:r>
            <a:r>
              <a:rPr lang="en-US" altLang="zh-CN" sz="1600" dirty="0">
                <a:solidFill>
                  <a:schemeClr val="tx2"/>
                </a:solidFill>
                <a:cs typeface="Times New Roman" pitchFamily="18" charset="0"/>
              </a:rPr>
              <a:t>, District </a:t>
            </a:r>
            <a:r>
              <a:rPr lang="en-US" altLang="zh-CN" sz="1600" dirty="0" err="1">
                <a:solidFill>
                  <a:schemeClr val="tx2"/>
                </a:solidFill>
                <a:cs typeface="Times New Roman" pitchFamily="18" charset="0"/>
              </a:rPr>
              <a:t>Haidian</a:t>
            </a:r>
            <a:r>
              <a:rPr lang="en-US" altLang="zh-CN" sz="1600" dirty="0">
                <a:solidFill>
                  <a:schemeClr val="tx2"/>
                </a:solidFill>
                <a:cs typeface="Times New Roman" pitchFamily="18" charset="0"/>
              </a:rPr>
              <a:t>, Beijing, 100085, China</a:t>
            </a:r>
            <a:endParaRPr lang="en-US" altLang="zh-CN" sz="1600" dirty="0">
              <a:solidFill>
                <a:schemeClr val="tx2"/>
              </a:solidFill>
              <a:cs typeface="Times New Roman" pitchFamily="18" charset="0"/>
            </a:endParaRPr>
          </a:p>
          <a:p>
            <a:pPr eaLnBrk="0" hangingPunct="0">
              <a:defRPr/>
            </a:pPr>
            <a:r>
              <a:rPr lang="en-US" altLang="zh-CN" sz="1600" dirty="0">
                <a:solidFill>
                  <a:schemeClr val="tx2"/>
                </a:solidFill>
                <a:cs typeface="Times New Roman" pitchFamily="18" charset="0"/>
              </a:rPr>
              <a:t>E-Mail: </a:t>
            </a:r>
            <a:r>
              <a:rPr lang="en-US" altLang="zh-CN" sz="1600" dirty="0">
                <a:solidFill>
                  <a:schemeClr val="tx2"/>
                </a:solidFill>
                <a:cs typeface="Times New Roman" pitchFamily="18" charset="0"/>
              </a:rPr>
              <a:t>&lt;caiyunlong@huawei.com&gt;</a:t>
            </a:r>
            <a:r>
              <a:rPr lang="en-US" altLang="zh-CN" sz="1600" dirty="0">
                <a:solidFill>
                  <a:schemeClr val="tx2"/>
                </a:solidFill>
                <a:cs typeface="Times New Roman" pitchFamily="18" charset="0"/>
              </a:rPr>
              <a:t>	</a:t>
            </a:r>
          </a:p>
          <a:p>
            <a:pPr eaLnBrk="0" hangingPunct="0">
              <a:spcBef>
                <a:spcPts val="600"/>
              </a:spcBef>
              <a:spcAft>
                <a:spcPts val="600"/>
              </a:spcAft>
              <a:defRPr/>
            </a:pPr>
            <a:r>
              <a:rPr lang="en-US" altLang="zh-CN" sz="1600" b="1" dirty="0">
                <a:solidFill>
                  <a:schemeClr val="tx2"/>
                </a:solidFill>
                <a:cs typeface="Times New Roman" pitchFamily="18" charset="0"/>
              </a:rPr>
              <a:t>Abstract:</a:t>
            </a:r>
            <a:r>
              <a:rPr lang="en-US" altLang="zh-CN" sz="1600" dirty="0">
                <a:solidFill>
                  <a:schemeClr val="tx2"/>
                </a:solidFill>
                <a:cs typeface="Times New Roman" pitchFamily="18" charset="0"/>
              </a:rPr>
              <a:t>	</a:t>
            </a:r>
            <a:r>
              <a:rPr lang="en-US" altLang="zh-CN" sz="1600" dirty="0">
                <a:solidFill>
                  <a:schemeClr val="tx2"/>
                </a:solidFill>
                <a:cs typeface="Times New Roman" pitchFamily="18" charset="0"/>
              </a:rPr>
              <a:t>THz has tens GHz bandwidth, which means big data-rate.  The data center is hungry for data-rate.  This proposal gives a investigation of data center architecture and its data-exchanging demand.  With comparison, THz shows some features than fiber, electrical lines, </a:t>
            </a:r>
            <a:r>
              <a:rPr lang="en-US" altLang="zh-CN" sz="1600" dirty="0" err="1">
                <a:solidFill>
                  <a:schemeClr val="tx2"/>
                </a:solidFill>
                <a:cs typeface="Times New Roman" pitchFamily="18" charset="0"/>
              </a:rPr>
              <a:t>SiPH</a:t>
            </a:r>
            <a:r>
              <a:rPr lang="en-US" altLang="zh-CN" sz="1600" dirty="0">
                <a:solidFill>
                  <a:schemeClr val="tx2"/>
                </a:solidFill>
                <a:cs typeface="Times New Roman" pitchFamily="18" charset="0"/>
              </a:rPr>
              <a:t> and so on.  THz will be a good candidate in ultra-high-speed data exchanging.</a:t>
            </a:r>
            <a:endParaRPr lang="en-US" altLang="zh-CN" sz="1600" dirty="0">
              <a:solidFill>
                <a:schemeClr val="tx2"/>
              </a:solidFill>
              <a:cs typeface="Times New Roman" pitchFamily="18" charset="0"/>
            </a:endParaRPr>
          </a:p>
          <a:p>
            <a:pPr eaLnBrk="0" hangingPunct="0">
              <a:spcBef>
                <a:spcPts val="600"/>
              </a:spcBef>
              <a:spcAft>
                <a:spcPts val="600"/>
              </a:spcAft>
              <a:defRPr/>
            </a:pPr>
            <a:r>
              <a:rPr lang="en-US" altLang="zh-CN" sz="1600" b="1" dirty="0">
                <a:solidFill>
                  <a:schemeClr val="tx2"/>
                </a:solidFill>
                <a:cs typeface="Times New Roman" pitchFamily="18" charset="0"/>
              </a:rPr>
              <a:t>Purpose: </a:t>
            </a:r>
            <a:r>
              <a:rPr lang="en-US" altLang="zh-CN" sz="1600" dirty="0">
                <a:solidFill>
                  <a:schemeClr val="tx2"/>
                </a:solidFill>
                <a:cs typeface="Times New Roman" pitchFamily="18" charset="0"/>
              </a:rPr>
              <a:t>Input for THz scenarios discussion</a:t>
            </a: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Notice:</a:t>
            </a:r>
            <a:r>
              <a:rPr lang="en-US" altLang="zh-CN" sz="1600" dirty="0">
                <a:solidFill>
                  <a:schemeClr val="tx2"/>
                </a:solidFill>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a:solidFill>
                  <a:schemeClr val="tx2"/>
                </a:solidFill>
                <a:cs typeface="Times New Roman" pitchFamily="18" charset="0"/>
              </a:rPr>
              <a:t>Release:</a:t>
            </a:r>
            <a:r>
              <a:rPr lang="en-US" altLang="zh-CN" sz="1600" dirty="0">
                <a:solidFill>
                  <a:schemeClr val="tx2"/>
                </a:solidFill>
                <a:cs typeface="Times New Roman" pitchFamily="18" charset="0"/>
              </a:rPr>
              <a:t> The contributor acknowledges and accepts that this contribution becomes the property of IEEE and may be made publicly available by P802.15.	</a:t>
            </a:r>
          </a:p>
        </p:txBody>
      </p:sp>
      <p:sp>
        <p:nvSpPr>
          <p:cNvPr id="15363" name="页脚占位符 3"/>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title"/>
          </p:nvPr>
        </p:nvSpPr>
        <p:spPr/>
        <p:txBody>
          <a:bodyPr/>
          <a:lstStyle/>
          <a:p>
            <a:r>
              <a:rPr lang="en-US" altLang="zh-CN" b="1" smtClean="0">
                <a:ea typeface="宋体" charset="-122"/>
              </a:rPr>
              <a:t> Size, Weight,  Power and Cost</a:t>
            </a:r>
            <a:endParaRPr lang="zh-CN" altLang="en-US" b="1" smtClean="0">
              <a:ea typeface="宋体" charset="-122"/>
            </a:endParaRPr>
          </a:p>
        </p:txBody>
      </p:sp>
      <p:sp>
        <p:nvSpPr>
          <p:cNvPr id="30722" name="内容占位符 2"/>
          <p:cNvSpPr>
            <a:spLocks noGrp="1"/>
          </p:cNvSpPr>
          <p:nvPr>
            <p:ph idx="1"/>
          </p:nvPr>
        </p:nvSpPr>
        <p:spPr>
          <a:xfrm>
            <a:off x="685800" y="1752600"/>
            <a:ext cx="7772400" cy="4648200"/>
          </a:xfrm>
        </p:spPr>
        <p:txBody>
          <a:bodyPr/>
          <a:lstStyle/>
          <a:p>
            <a:r>
              <a:rPr lang="en-US" altLang="zh-CN" sz="2800" smtClean="0">
                <a:ea typeface="宋体" charset="-122"/>
              </a:rPr>
              <a:t>Product of size and capacity</a:t>
            </a:r>
          </a:p>
          <a:p>
            <a:pPr lvl="1"/>
            <a:r>
              <a:rPr lang="en-US" altLang="zh-CN" sz="2400" smtClean="0">
                <a:ea typeface="宋体" charset="-122"/>
              </a:rPr>
              <a:t>ant. size-gain-SNR-capacity,</a:t>
            </a:r>
          </a:p>
          <a:p>
            <a:r>
              <a:rPr lang="en-US" altLang="zh-CN" sz="2800" smtClean="0">
                <a:ea typeface="宋体" charset="-122"/>
              </a:rPr>
              <a:t>Power &lt;5.5W@100Gb/s</a:t>
            </a:r>
          </a:p>
          <a:p>
            <a:pPr lvl="1"/>
            <a:r>
              <a:rPr lang="en-US" altLang="zh-CN" sz="2400" smtClean="0">
                <a:ea typeface="宋体" charset="-122"/>
              </a:rPr>
              <a:t>Finisar optical module,  24W;Cisco CPAK,  5.5W;</a:t>
            </a:r>
          </a:p>
          <a:p>
            <a:pPr lvl="1"/>
            <a:r>
              <a:rPr lang="en-US" altLang="zh-CN" sz="2400" smtClean="0">
                <a:ea typeface="宋体" charset="-122"/>
              </a:rPr>
              <a:t>Power dissipation is about1.5 times when data-rate double, i.e., 12.5Gb/s-&gt;25Gb/s </a:t>
            </a:r>
          </a:p>
          <a:p>
            <a:r>
              <a:rPr lang="en-US" altLang="zh-CN" sz="2800" smtClean="0">
                <a:ea typeface="宋体" charset="-122"/>
              </a:rPr>
              <a:t>Cost is sensitive</a:t>
            </a:r>
          </a:p>
          <a:p>
            <a:pPr lvl="1"/>
            <a:r>
              <a:rPr lang="en-US" altLang="zh-CN" sz="2400" smtClean="0">
                <a:ea typeface="宋体" charset="-122"/>
              </a:rPr>
              <a:t>Hardware, cable (THz, no)</a:t>
            </a:r>
          </a:p>
          <a:p>
            <a:pPr lvl="1"/>
            <a:r>
              <a:rPr lang="en-US" altLang="zh-CN" sz="2400" smtClean="0">
                <a:ea typeface="宋体" charset="-122"/>
              </a:rPr>
              <a:t>Maintenance, 15% of cost YOY*</a:t>
            </a:r>
          </a:p>
          <a:p>
            <a:pPr lvl="1"/>
            <a:r>
              <a:rPr lang="en-US" altLang="zh-CN" sz="2400" smtClean="0">
                <a:ea typeface="宋体" charset="-122"/>
              </a:rPr>
              <a:t>100Gb/s optical module,US$10k</a:t>
            </a:r>
            <a:endParaRPr lang="zh-CN" altLang="en-US" sz="2400" smtClean="0">
              <a:ea typeface="宋体" charset="-122"/>
            </a:endParaRPr>
          </a:p>
        </p:txBody>
      </p:sp>
      <p:sp>
        <p:nvSpPr>
          <p:cNvPr id="30723" name="灯片编号占位符 5"/>
          <p:cNvSpPr>
            <a:spLocks noGrp="1"/>
          </p:cNvSpPr>
          <p:nvPr>
            <p:ph type="sldNum" sz="quarter" idx="12"/>
          </p:nvPr>
        </p:nvSpPr>
        <p:spPr>
          <a:noFill/>
        </p:spPr>
        <p:txBody>
          <a:bodyPr/>
          <a:lstStyle/>
          <a:p>
            <a:r>
              <a:rPr lang="en-US" altLang="zh-CN" smtClean="0"/>
              <a:t>Slide </a:t>
            </a:r>
            <a:fld id="{35D3EC46-D57D-46A4-8146-6E9C9C76632E}" type="slidenum">
              <a:rPr lang="en-US" altLang="zh-CN" smtClean="0"/>
              <a:pPr/>
              <a:t>10</a:t>
            </a:fld>
            <a:endParaRPr lang="en-US" altLang="zh-CN" smtClean="0"/>
          </a:p>
        </p:txBody>
      </p:sp>
      <p:sp>
        <p:nvSpPr>
          <p:cNvPr id="30724" name="矩形 4"/>
          <p:cNvSpPr>
            <a:spLocks noChangeArrowheads="1"/>
          </p:cNvSpPr>
          <p:nvPr/>
        </p:nvSpPr>
        <p:spPr bwMode="auto">
          <a:xfrm>
            <a:off x="1447800" y="6200775"/>
            <a:ext cx="6248400" cy="276225"/>
          </a:xfrm>
          <a:prstGeom prst="rect">
            <a:avLst/>
          </a:prstGeom>
          <a:noFill/>
          <a:ln w="9525">
            <a:noFill/>
            <a:miter lim="800000"/>
            <a:headEnd/>
            <a:tailEnd/>
          </a:ln>
        </p:spPr>
        <p:txBody>
          <a:bodyPr>
            <a:spAutoFit/>
          </a:bodyPr>
          <a:lstStyle/>
          <a:p>
            <a:pPr eaLnBrk="0" hangingPunct="0"/>
            <a:r>
              <a:rPr lang="en-US" altLang="zh-CN"/>
              <a:t>* http://www.siemon.com/us/white_papers/11-02-15-higher-speed-cabling-solutions.asp</a:t>
            </a:r>
            <a:endParaRPr lang="zh-CN" altLang="en-US"/>
          </a:p>
        </p:txBody>
      </p:sp>
      <p:sp>
        <p:nvSpPr>
          <p:cNvPr id="30725" name="页脚占位符 6"/>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1"/>
          <p:cNvSpPr>
            <a:spLocks noGrp="1"/>
          </p:cNvSpPr>
          <p:nvPr>
            <p:ph type="title"/>
          </p:nvPr>
        </p:nvSpPr>
        <p:spPr/>
        <p:txBody>
          <a:bodyPr/>
          <a:lstStyle/>
          <a:p>
            <a:r>
              <a:rPr lang="en-US" altLang="zh-CN" b="1" smtClean="0">
                <a:ea typeface="宋体" charset="-122"/>
              </a:rPr>
              <a:t>Data Center Communication Protocols</a:t>
            </a:r>
            <a:endParaRPr lang="zh-CN" altLang="en-US" b="1" smtClean="0">
              <a:ea typeface="宋体" charset="-122"/>
            </a:endParaRPr>
          </a:p>
        </p:txBody>
      </p:sp>
      <p:sp>
        <p:nvSpPr>
          <p:cNvPr id="32770" name="内容占位符 2"/>
          <p:cNvSpPr>
            <a:spLocks noGrp="1"/>
          </p:cNvSpPr>
          <p:nvPr>
            <p:ph idx="1"/>
          </p:nvPr>
        </p:nvSpPr>
        <p:spPr>
          <a:xfrm>
            <a:off x="1524000" y="2362200"/>
            <a:ext cx="6400800" cy="2743200"/>
          </a:xfrm>
        </p:spPr>
        <p:txBody>
          <a:bodyPr/>
          <a:lstStyle/>
          <a:p>
            <a:r>
              <a:rPr lang="en-US" altLang="zh-CN" smtClean="0">
                <a:ea typeface="宋体" charset="-122"/>
              </a:rPr>
              <a:t>Ethernet </a:t>
            </a:r>
            <a:endParaRPr lang="zh-CN" altLang="zh-CN" smtClean="0">
              <a:ea typeface="宋体" charset="-122"/>
            </a:endParaRPr>
          </a:p>
          <a:p>
            <a:r>
              <a:rPr lang="en-US" altLang="zh-CN" smtClean="0">
                <a:ea typeface="宋体" charset="-122"/>
              </a:rPr>
              <a:t>Fibre Channel </a:t>
            </a:r>
            <a:endParaRPr lang="zh-CN" altLang="zh-CN" smtClean="0">
              <a:ea typeface="宋体" charset="-122"/>
            </a:endParaRPr>
          </a:p>
          <a:p>
            <a:r>
              <a:rPr lang="en-US" altLang="zh-CN" smtClean="0">
                <a:ea typeface="宋体" charset="-122"/>
              </a:rPr>
              <a:t>InfiniBand </a:t>
            </a:r>
          </a:p>
          <a:p>
            <a:r>
              <a:rPr lang="en-US" altLang="zh-CN" smtClean="0">
                <a:ea typeface="宋体" charset="-122"/>
              </a:rPr>
              <a:t>SiPH</a:t>
            </a:r>
            <a:endParaRPr lang="zh-CN" altLang="zh-CN" smtClean="0">
              <a:ea typeface="宋体" charset="-122"/>
            </a:endParaRPr>
          </a:p>
          <a:p>
            <a:r>
              <a:rPr lang="en-US" altLang="zh-CN" b="1" smtClean="0">
                <a:ea typeface="宋体" charset="-122"/>
              </a:rPr>
              <a:t>THz, new player?</a:t>
            </a:r>
          </a:p>
        </p:txBody>
      </p:sp>
      <p:sp>
        <p:nvSpPr>
          <p:cNvPr id="32771" name="灯片编号占位符 5"/>
          <p:cNvSpPr>
            <a:spLocks noGrp="1"/>
          </p:cNvSpPr>
          <p:nvPr>
            <p:ph type="sldNum" sz="quarter" idx="12"/>
          </p:nvPr>
        </p:nvSpPr>
        <p:spPr>
          <a:noFill/>
        </p:spPr>
        <p:txBody>
          <a:bodyPr/>
          <a:lstStyle/>
          <a:p>
            <a:r>
              <a:rPr lang="en-US" altLang="zh-CN" smtClean="0"/>
              <a:t>Slide </a:t>
            </a:r>
            <a:fld id="{3B3120B2-3685-45D3-ACA8-41AAD9A39A86}" type="slidenum">
              <a:rPr lang="en-US" altLang="zh-CN" smtClean="0"/>
              <a:pPr/>
              <a:t>11</a:t>
            </a:fld>
            <a:endParaRPr lang="en-US" altLang="zh-CN" smtClean="0"/>
          </a:p>
        </p:txBody>
      </p:sp>
      <p:pic>
        <p:nvPicPr>
          <p:cNvPr id="32772" name="Picture 2" descr="http://t3.baidu.com/it/u=2993963886,4261343448&amp;fm=21&amp;gp=0.jpg"/>
          <p:cNvPicPr>
            <a:picLocks noChangeAspect="1" noChangeArrowheads="1"/>
          </p:cNvPicPr>
          <p:nvPr/>
        </p:nvPicPr>
        <p:blipFill>
          <a:blip r:embed="rId3"/>
          <a:srcRect/>
          <a:stretch>
            <a:fillRect/>
          </a:stretch>
        </p:blipFill>
        <p:spPr bwMode="auto">
          <a:xfrm>
            <a:off x="5410200" y="2057400"/>
            <a:ext cx="838200" cy="838200"/>
          </a:xfrm>
          <a:prstGeom prst="rect">
            <a:avLst/>
          </a:prstGeom>
          <a:noFill/>
          <a:ln w="9525">
            <a:noFill/>
            <a:miter lim="800000"/>
            <a:headEnd/>
            <a:tailEnd/>
          </a:ln>
        </p:spPr>
      </p:pic>
      <p:pic>
        <p:nvPicPr>
          <p:cNvPr id="32773" name="Picture 3"/>
          <p:cNvPicPr>
            <a:picLocks noChangeAspect="1" noChangeArrowheads="1"/>
          </p:cNvPicPr>
          <p:nvPr/>
        </p:nvPicPr>
        <p:blipFill>
          <a:blip r:embed="rId4"/>
          <a:srcRect/>
          <a:stretch>
            <a:fillRect/>
          </a:stretch>
        </p:blipFill>
        <p:spPr bwMode="auto">
          <a:xfrm>
            <a:off x="5410200" y="3048000"/>
            <a:ext cx="1371600" cy="814388"/>
          </a:xfrm>
          <a:prstGeom prst="rect">
            <a:avLst/>
          </a:prstGeom>
          <a:noFill/>
          <a:ln w="9525">
            <a:noFill/>
            <a:miter lim="800000"/>
            <a:headEnd/>
            <a:tailEnd/>
          </a:ln>
        </p:spPr>
      </p:pic>
      <p:pic>
        <p:nvPicPr>
          <p:cNvPr id="32774" name="Picture 4"/>
          <p:cNvPicPr>
            <a:picLocks noChangeAspect="1" noChangeArrowheads="1"/>
          </p:cNvPicPr>
          <p:nvPr/>
        </p:nvPicPr>
        <p:blipFill>
          <a:blip r:embed="rId5"/>
          <a:srcRect/>
          <a:stretch>
            <a:fillRect/>
          </a:stretch>
        </p:blipFill>
        <p:spPr bwMode="auto">
          <a:xfrm>
            <a:off x="5334000" y="4038600"/>
            <a:ext cx="1295400" cy="809625"/>
          </a:xfrm>
          <a:prstGeom prst="rect">
            <a:avLst/>
          </a:prstGeom>
          <a:noFill/>
          <a:ln w="9525">
            <a:noFill/>
            <a:miter lim="800000"/>
            <a:headEnd/>
            <a:tailEnd/>
          </a:ln>
        </p:spPr>
      </p:pic>
      <p:sp>
        <p:nvSpPr>
          <p:cNvPr id="32775" name="页脚占位符 7"/>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a:xfrm>
            <a:off x="685800" y="533400"/>
            <a:ext cx="7772400" cy="1066800"/>
          </a:xfrm>
        </p:spPr>
        <p:txBody>
          <a:bodyPr/>
          <a:lstStyle/>
          <a:p>
            <a:r>
              <a:rPr lang="en-US" altLang="zh-CN" b="1" smtClean="0">
                <a:ea typeface="宋体" charset="-122"/>
              </a:rPr>
              <a:t>Electrical vs. Optical</a:t>
            </a:r>
            <a:endParaRPr lang="zh-CN" altLang="en-US" smtClean="0">
              <a:ea typeface="宋体" charset="-122"/>
            </a:endParaRPr>
          </a:p>
        </p:txBody>
      </p:sp>
      <p:sp>
        <p:nvSpPr>
          <p:cNvPr id="34818" name="内容占位符 2"/>
          <p:cNvSpPr>
            <a:spLocks noGrp="1"/>
          </p:cNvSpPr>
          <p:nvPr>
            <p:ph idx="1"/>
          </p:nvPr>
        </p:nvSpPr>
        <p:spPr>
          <a:xfrm>
            <a:off x="685800" y="1447800"/>
            <a:ext cx="7924800" cy="4953000"/>
          </a:xfrm>
        </p:spPr>
        <p:txBody>
          <a:bodyPr/>
          <a:lstStyle/>
          <a:p>
            <a:r>
              <a:rPr lang="en-US" altLang="zh-CN" sz="2400" b="1" smtClean="0">
                <a:ea typeface="宋体" charset="-122"/>
              </a:rPr>
              <a:t>Equalization cost vs. conversion cost </a:t>
            </a:r>
          </a:p>
          <a:p>
            <a:pPr lvl="1"/>
            <a:r>
              <a:rPr lang="en-US" altLang="zh-CN" sz="2000" smtClean="0">
                <a:ea typeface="宋体" charset="-122"/>
              </a:rPr>
              <a:t>Distance, data-rate, tech. dependent </a:t>
            </a:r>
          </a:p>
          <a:p>
            <a:r>
              <a:rPr lang="en-US" altLang="zh-CN" sz="2400" b="1" smtClean="0">
                <a:ea typeface="宋体" charset="-122"/>
              </a:rPr>
              <a:t>Heavy Equalization assumed to be expensive</a:t>
            </a:r>
          </a:p>
          <a:p>
            <a:r>
              <a:rPr lang="en-US" altLang="zh-CN" sz="2400" b="1" smtClean="0">
                <a:ea typeface="宋体" charset="-122"/>
              </a:rPr>
              <a:t>Electrical baseband</a:t>
            </a:r>
            <a:endParaRPr lang="en-US" altLang="zh-CN" sz="2400" smtClean="0">
              <a:ea typeface="宋体" charset="-122"/>
            </a:endParaRPr>
          </a:p>
          <a:p>
            <a:pPr lvl="1"/>
            <a:r>
              <a:rPr lang="en-US" altLang="zh-CN" sz="2000" smtClean="0">
                <a:ea typeface="宋体" charset="-122"/>
              </a:rPr>
              <a:t>Active (repeated) connector appears to enable 64Gb/s over 1m distance* </a:t>
            </a:r>
          </a:p>
          <a:p>
            <a:pPr lvl="2"/>
            <a:r>
              <a:rPr lang="en-US" altLang="zh-CN" sz="1600" smtClean="0">
                <a:ea typeface="宋体" charset="-122"/>
              </a:rPr>
              <a:t>Isolate package/connector reflections / crosstalk from actual long-distance link </a:t>
            </a:r>
            <a:endParaRPr lang="zh-CN" altLang="en-US" smtClean="0">
              <a:ea typeface="宋体" charset="-122"/>
            </a:endParaRPr>
          </a:p>
          <a:p>
            <a:pPr lvl="1"/>
            <a:r>
              <a:rPr lang="en-US" altLang="zh-CN" sz="2000" smtClean="0">
                <a:ea typeface="宋体" charset="-122"/>
              </a:rPr>
              <a:t>2PAM/4PAM 50Gb/s Backplane Transceiver</a:t>
            </a:r>
            <a:endParaRPr lang="en-US" altLang="zh-CN" sz="1200" smtClean="0">
              <a:ea typeface="宋体" charset="-122"/>
            </a:endParaRPr>
          </a:p>
          <a:p>
            <a:r>
              <a:rPr lang="en-US" altLang="zh-CN" sz="2400" smtClean="0">
                <a:ea typeface="宋体" charset="-122"/>
              </a:rPr>
              <a:t>Loss</a:t>
            </a:r>
            <a:r>
              <a:rPr lang="en-US" altLang="zh-CN" sz="2400" baseline="-25000" smtClean="0">
                <a:ea typeface="宋体" charset="-122"/>
              </a:rPr>
              <a:t>Optical</a:t>
            </a:r>
            <a:r>
              <a:rPr lang="en-US" altLang="zh-CN" sz="2400" smtClean="0">
                <a:ea typeface="宋体" charset="-122"/>
              </a:rPr>
              <a:t> </a:t>
            </a:r>
            <a:r>
              <a:rPr lang="zh-CN" altLang="zh-CN" sz="2400" smtClean="0">
                <a:ea typeface="宋体" charset="-122"/>
              </a:rPr>
              <a:t>≈</a:t>
            </a:r>
            <a:r>
              <a:rPr lang="en-US" altLang="zh-CN" sz="2400" smtClean="0">
                <a:ea typeface="宋体" charset="-122"/>
              </a:rPr>
              <a:t> 0.0035dB/m, but PSD@850nm  is 18dB higher than electrical channel operating at 290K**.</a:t>
            </a:r>
          </a:p>
          <a:p>
            <a:r>
              <a:rPr lang="en-US" altLang="zh-CN" sz="2400" smtClean="0">
                <a:ea typeface="宋体" charset="-122"/>
              </a:rPr>
              <a:t>Electrical has the limit: 25Gb/s,30 inches</a:t>
            </a:r>
            <a:endParaRPr lang="zh-CN" altLang="en-US" sz="2400" smtClean="0">
              <a:ea typeface="宋体" charset="-122"/>
            </a:endParaRPr>
          </a:p>
        </p:txBody>
      </p:sp>
      <p:sp>
        <p:nvSpPr>
          <p:cNvPr id="34819" name="灯片编号占位符 5"/>
          <p:cNvSpPr>
            <a:spLocks noGrp="1"/>
          </p:cNvSpPr>
          <p:nvPr>
            <p:ph type="sldNum" sz="quarter" idx="12"/>
          </p:nvPr>
        </p:nvSpPr>
        <p:spPr>
          <a:noFill/>
        </p:spPr>
        <p:txBody>
          <a:bodyPr/>
          <a:lstStyle/>
          <a:p>
            <a:r>
              <a:rPr lang="en-US" altLang="zh-CN" smtClean="0"/>
              <a:t>Slide </a:t>
            </a:r>
            <a:fld id="{5F1B4225-E917-4264-972B-0FED84350B3E}" type="slidenum">
              <a:rPr lang="en-US" altLang="zh-CN" smtClean="0"/>
              <a:pPr/>
              <a:t>12</a:t>
            </a:fld>
            <a:endParaRPr lang="en-US" altLang="zh-CN" smtClean="0"/>
          </a:p>
        </p:txBody>
      </p:sp>
      <p:sp>
        <p:nvSpPr>
          <p:cNvPr id="34820" name="矩形 4"/>
          <p:cNvSpPr>
            <a:spLocks noChangeArrowheads="1"/>
          </p:cNvSpPr>
          <p:nvPr/>
        </p:nvSpPr>
        <p:spPr bwMode="auto">
          <a:xfrm>
            <a:off x="762000" y="5943600"/>
            <a:ext cx="8077200" cy="461963"/>
          </a:xfrm>
          <a:prstGeom prst="rect">
            <a:avLst/>
          </a:prstGeom>
          <a:noFill/>
          <a:ln w="9525">
            <a:noFill/>
            <a:miter lim="800000"/>
            <a:headEnd/>
            <a:tailEnd/>
          </a:ln>
        </p:spPr>
        <p:txBody>
          <a:bodyPr>
            <a:spAutoFit/>
          </a:bodyPr>
          <a:lstStyle/>
          <a:p>
            <a:pPr eaLnBrk="0" hangingPunct="0"/>
            <a:r>
              <a:rPr lang="en-US" altLang="zh-CN"/>
              <a:t>** E. Yuceturk, “Comparative study of very short distance electrical and optical interconnects based on channel characteristics” Optics in Computing . Optical Soc. of America. 2003, pp.7-9. Washington, DC, USA Jun. 2003. </a:t>
            </a:r>
          </a:p>
        </p:txBody>
      </p:sp>
      <p:sp>
        <p:nvSpPr>
          <p:cNvPr id="34821" name="页脚占位符 6"/>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5"/>
          <p:cNvSpPr>
            <a:spLocks noGrp="1"/>
          </p:cNvSpPr>
          <p:nvPr>
            <p:ph type="title"/>
          </p:nvPr>
        </p:nvSpPr>
        <p:spPr/>
        <p:txBody>
          <a:bodyPr/>
          <a:lstStyle/>
          <a:p>
            <a:r>
              <a:rPr lang="en-US" altLang="zh-CN" b="1" smtClean="0">
                <a:ea typeface="宋体" charset="-122"/>
              </a:rPr>
              <a:t>High-speed GigE Means High Cost</a:t>
            </a:r>
            <a:endParaRPr lang="zh-CN" altLang="en-US" b="1" smtClean="0">
              <a:ea typeface="宋体" charset="-122"/>
            </a:endParaRPr>
          </a:p>
        </p:txBody>
      </p:sp>
      <p:sp>
        <p:nvSpPr>
          <p:cNvPr id="36866" name="内容占位符 6"/>
          <p:cNvSpPr>
            <a:spLocks noGrp="1"/>
          </p:cNvSpPr>
          <p:nvPr>
            <p:ph idx="1"/>
          </p:nvPr>
        </p:nvSpPr>
        <p:spPr>
          <a:xfrm>
            <a:off x="1219200" y="1981200"/>
            <a:ext cx="6705600" cy="4343400"/>
          </a:xfrm>
        </p:spPr>
        <p:txBody>
          <a:bodyPr/>
          <a:lstStyle/>
          <a:p>
            <a:r>
              <a:rPr lang="en-US" altLang="zh-CN" sz="2400" b="1" smtClean="0">
                <a:ea typeface="宋体" charset="-122"/>
              </a:rPr>
              <a:t>Issue is cost-performance utility</a:t>
            </a:r>
          </a:p>
          <a:p>
            <a:pPr lvl="1"/>
            <a:r>
              <a:rPr lang="en-US" altLang="zh-CN" sz="2000" smtClean="0">
                <a:ea typeface="宋体" charset="-122"/>
              </a:rPr>
              <a:t>40 GigE &gt; 4X Cost of 10 GigE</a:t>
            </a:r>
          </a:p>
          <a:p>
            <a:pPr lvl="1"/>
            <a:r>
              <a:rPr lang="en-US" altLang="zh-CN" sz="2000" smtClean="0">
                <a:ea typeface="宋体" charset="-122"/>
              </a:rPr>
              <a:t>100 GigE &gt;&gt;&gt; 10X Cost of 10 GigE</a:t>
            </a:r>
          </a:p>
          <a:p>
            <a:r>
              <a:rPr lang="en-US" altLang="zh-CN" sz="2400" b="1" smtClean="0">
                <a:ea typeface="宋体" charset="-122"/>
              </a:rPr>
              <a:t>Biggest problem is optics cost</a:t>
            </a:r>
          </a:p>
          <a:p>
            <a:pPr lvl="1"/>
            <a:r>
              <a:rPr lang="en-US" altLang="zh-CN" sz="2000" smtClean="0">
                <a:ea typeface="宋体" charset="-122"/>
              </a:rPr>
              <a:t>100 GigE optics are extremely expensive</a:t>
            </a:r>
          </a:p>
          <a:p>
            <a:pPr lvl="1"/>
            <a:r>
              <a:rPr lang="en-US" altLang="zh-CN" sz="2000" smtClean="0">
                <a:ea typeface="宋体" charset="-122"/>
              </a:rPr>
              <a:t>Even 40G optics are &gt; 4X 10G Optics</a:t>
            </a:r>
          </a:p>
          <a:p>
            <a:r>
              <a:rPr lang="en-US" altLang="zh-CN" sz="2400" b="1" smtClean="0">
                <a:ea typeface="宋体" charset="-122"/>
              </a:rPr>
              <a:t>Volume Adoption requires Cheaper Optics/other choice?</a:t>
            </a:r>
          </a:p>
          <a:p>
            <a:pPr lvl="1"/>
            <a:r>
              <a:rPr lang="en-US" altLang="zh-CN" sz="2000" smtClean="0">
                <a:ea typeface="宋体" charset="-122"/>
              </a:rPr>
              <a:t>100 GBE is about US$100,000 and there is only several hundred market.</a:t>
            </a:r>
          </a:p>
          <a:p>
            <a:pPr lvl="1"/>
            <a:r>
              <a:rPr lang="en-US" altLang="zh-CN" sz="2000" smtClean="0">
                <a:ea typeface="宋体" charset="-122"/>
              </a:rPr>
              <a:t>10 GigE, ~100m;  40 GigE, ~7m</a:t>
            </a:r>
            <a:endParaRPr lang="zh-CN" altLang="en-US" smtClean="0">
              <a:ea typeface="宋体" charset="-122"/>
            </a:endParaRPr>
          </a:p>
        </p:txBody>
      </p:sp>
      <p:sp>
        <p:nvSpPr>
          <p:cNvPr id="36867" name="灯片编号占位符 2"/>
          <p:cNvSpPr>
            <a:spLocks noGrp="1"/>
          </p:cNvSpPr>
          <p:nvPr>
            <p:ph type="sldNum" sz="quarter" idx="12"/>
          </p:nvPr>
        </p:nvSpPr>
        <p:spPr>
          <a:noFill/>
        </p:spPr>
        <p:txBody>
          <a:bodyPr/>
          <a:lstStyle/>
          <a:p>
            <a:r>
              <a:rPr lang="en-US" altLang="zh-CN" smtClean="0"/>
              <a:t>Slide </a:t>
            </a:r>
            <a:fld id="{47723BAA-A483-4F73-B32F-0B24FA4FC2C7}" type="slidenum">
              <a:rPr lang="en-US" altLang="zh-CN" smtClean="0"/>
              <a:pPr/>
              <a:t>13</a:t>
            </a:fld>
            <a:endParaRPr lang="en-US" altLang="zh-CN" smtClean="0"/>
          </a:p>
        </p:txBody>
      </p:sp>
      <p:sp>
        <p:nvSpPr>
          <p:cNvPr id="36868" name="页脚占位符 4"/>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en-US" altLang="zh-CN" b="1" smtClean="0">
                <a:ea typeface="宋体" charset="-122"/>
              </a:rPr>
              <a:t>High-speed SiPH System</a:t>
            </a:r>
            <a:endParaRPr lang="zh-CN" altLang="en-US" b="1" smtClean="0">
              <a:ea typeface="宋体" charset="-122"/>
            </a:endParaRPr>
          </a:p>
        </p:txBody>
      </p:sp>
      <p:sp>
        <p:nvSpPr>
          <p:cNvPr id="38914" name="灯片编号占位符 5"/>
          <p:cNvSpPr>
            <a:spLocks noGrp="1"/>
          </p:cNvSpPr>
          <p:nvPr>
            <p:ph type="sldNum" sz="quarter" idx="12"/>
          </p:nvPr>
        </p:nvSpPr>
        <p:spPr>
          <a:noFill/>
        </p:spPr>
        <p:txBody>
          <a:bodyPr/>
          <a:lstStyle/>
          <a:p>
            <a:r>
              <a:rPr lang="en-US" altLang="zh-CN" smtClean="0"/>
              <a:t>Slide </a:t>
            </a:r>
            <a:fld id="{8DBB36EF-E946-4F13-A398-C0AD40BCBBC8}" type="slidenum">
              <a:rPr lang="en-US" altLang="zh-CN" smtClean="0"/>
              <a:pPr/>
              <a:t>14</a:t>
            </a:fld>
            <a:endParaRPr lang="en-US" altLang="zh-CN" smtClean="0"/>
          </a:p>
        </p:txBody>
      </p:sp>
      <p:pic>
        <p:nvPicPr>
          <p:cNvPr id="38915" name="Picture 2"/>
          <p:cNvPicPr>
            <a:picLocks noGrp="1" noChangeAspect="1" noChangeArrowheads="1"/>
          </p:cNvPicPr>
          <p:nvPr>
            <p:ph idx="1"/>
          </p:nvPr>
        </p:nvPicPr>
        <p:blipFill>
          <a:blip r:embed="rId3"/>
          <a:srcRect/>
          <a:stretch>
            <a:fillRect/>
          </a:stretch>
        </p:blipFill>
        <p:spPr>
          <a:xfrm>
            <a:off x="2057400" y="1828800"/>
            <a:ext cx="4752975" cy="3171825"/>
          </a:xfrm>
        </p:spPr>
      </p:pic>
      <p:sp>
        <p:nvSpPr>
          <p:cNvPr id="10" name="矩形 9"/>
          <p:cNvSpPr/>
          <p:nvPr/>
        </p:nvSpPr>
        <p:spPr>
          <a:xfrm>
            <a:off x="1676400" y="5181600"/>
            <a:ext cx="5867400" cy="1262063"/>
          </a:xfrm>
          <a:prstGeom prst="rect">
            <a:avLst/>
          </a:prstGeom>
        </p:spPr>
        <p:txBody>
          <a:bodyPr>
            <a:spAutoFit/>
          </a:bodyPr>
          <a:lstStyle/>
          <a:p>
            <a:pPr marL="342900" indent="-342900" eaLnBrk="0" hangingPunct="0">
              <a:buFont typeface="+mj-lt"/>
              <a:buAutoNum type="arabicPeriod"/>
              <a:defRPr/>
            </a:pPr>
            <a:r>
              <a:rPr lang="en-US" altLang="zh-CN" sz="1600" dirty="0">
                <a:ea typeface="+mn-ea"/>
              </a:rPr>
              <a:t>This Intel </a:t>
            </a:r>
            <a:r>
              <a:rPr lang="en-US" altLang="zh-CN" sz="1600" dirty="0" err="1">
                <a:ea typeface="+mn-ea"/>
              </a:rPr>
              <a:t>SiPH</a:t>
            </a:r>
            <a:r>
              <a:rPr lang="en-US" altLang="zh-CN" sz="1600" dirty="0">
                <a:ea typeface="+mn-ea"/>
              </a:rPr>
              <a:t> module can support 100Gb/s @100m, which is aimed at data exchanging between RACs</a:t>
            </a:r>
            <a:r>
              <a:rPr lang="zh-CN" altLang="zh-CN" sz="1600" dirty="0">
                <a:ea typeface="+mn-ea"/>
              </a:rPr>
              <a:t>。</a:t>
            </a:r>
            <a:endParaRPr lang="en-US" altLang="zh-CN" sz="1600" dirty="0">
              <a:ea typeface="+mn-ea"/>
            </a:endParaRPr>
          </a:p>
          <a:p>
            <a:pPr marL="342900" indent="-342900" eaLnBrk="0" hangingPunct="0">
              <a:buFont typeface="+mj-lt"/>
              <a:buAutoNum type="arabicPeriod"/>
              <a:defRPr/>
            </a:pPr>
            <a:r>
              <a:rPr lang="en-US" altLang="zh-CN" sz="1600" dirty="0" err="1">
                <a:ea typeface="+mn-ea"/>
              </a:rPr>
              <a:t>InP</a:t>
            </a:r>
            <a:r>
              <a:rPr lang="en-US" altLang="zh-CN" sz="1600" dirty="0">
                <a:ea typeface="+mn-ea"/>
              </a:rPr>
              <a:t> generate the laser, complex and expensive.</a:t>
            </a:r>
          </a:p>
          <a:p>
            <a:pPr marL="342900" indent="-342900" eaLnBrk="0" hangingPunct="0">
              <a:buFont typeface="+mj-lt"/>
              <a:buAutoNum type="arabicPeriod"/>
              <a:defRPr/>
            </a:pPr>
            <a:endParaRPr lang="en-US" altLang="zh-CN" sz="1600" dirty="0">
              <a:ea typeface="+mn-ea"/>
            </a:endParaRPr>
          </a:p>
          <a:p>
            <a:pPr eaLnBrk="0" hangingPunct="0">
              <a:defRPr/>
            </a:pPr>
            <a:r>
              <a:rPr lang="en-US" altLang="zh-CN" dirty="0">
                <a:ea typeface="+mn-ea"/>
              </a:rPr>
              <a:t>Note: </a:t>
            </a:r>
            <a:r>
              <a:rPr lang="en-US" altLang="zh-CN" dirty="0" err="1">
                <a:ea typeface="+mn-ea"/>
              </a:rPr>
              <a:t>SiPH</a:t>
            </a:r>
            <a:r>
              <a:rPr lang="en-US" altLang="zh-CN" dirty="0">
                <a:ea typeface="+mn-ea"/>
              </a:rPr>
              <a:t>, silicon photonics</a:t>
            </a:r>
            <a:endParaRPr lang="zh-CN" altLang="en-US" dirty="0">
              <a:ea typeface="+mn-ea"/>
            </a:endParaRPr>
          </a:p>
        </p:txBody>
      </p:sp>
      <p:sp>
        <p:nvSpPr>
          <p:cNvPr id="38917" name="TextBox 11"/>
          <p:cNvSpPr txBox="1">
            <a:spLocks noChangeArrowheads="1"/>
          </p:cNvSpPr>
          <p:nvPr/>
        </p:nvSpPr>
        <p:spPr bwMode="auto">
          <a:xfrm>
            <a:off x="6934200" y="6096000"/>
            <a:ext cx="1990725" cy="276225"/>
          </a:xfrm>
          <a:prstGeom prst="rect">
            <a:avLst/>
          </a:prstGeom>
          <a:noFill/>
          <a:ln w="9525">
            <a:noFill/>
            <a:miter lim="800000"/>
            <a:headEnd/>
            <a:tailEnd/>
          </a:ln>
        </p:spPr>
        <p:txBody>
          <a:bodyPr wrap="none">
            <a:spAutoFit/>
          </a:bodyPr>
          <a:lstStyle/>
          <a:p>
            <a:pPr eaLnBrk="0" hangingPunct="0"/>
            <a:r>
              <a:rPr lang="en-US" altLang="zh-CN"/>
              <a:t>The latest speed is 4*25Gb/s</a:t>
            </a:r>
            <a:endParaRPr lang="zh-CN" altLang="en-US"/>
          </a:p>
        </p:txBody>
      </p:sp>
      <p:sp>
        <p:nvSpPr>
          <p:cNvPr id="38918" name="页脚占位符 6"/>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4"/>
          <p:cNvSpPr>
            <a:spLocks noGrp="1"/>
          </p:cNvSpPr>
          <p:nvPr>
            <p:ph type="title"/>
          </p:nvPr>
        </p:nvSpPr>
        <p:spPr/>
        <p:txBody>
          <a:bodyPr/>
          <a:lstStyle/>
          <a:p>
            <a:r>
              <a:rPr lang="en-US" altLang="zh-CN" b="1" smtClean="0">
                <a:ea typeface="宋体" charset="-122"/>
              </a:rPr>
              <a:t>THz and Rivalries comparison</a:t>
            </a:r>
            <a:endParaRPr lang="zh-CN" altLang="en-US" b="1" smtClean="0">
              <a:ea typeface="宋体" charset="-122"/>
            </a:endParaRPr>
          </a:p>
        </p:txBody>
      </p:sp>
      <p:sp>
        <p:nvSpPr>
          <p:cNvPr id="40962" name="灯片编号占位符 2"/>
          <p:cNvSpPr>
            <a:spLocks noGrp="1"/>
          </p:cNvSpPr>
          <p:nvPr>
            <p:ph type="sldNum" sz="quarter" idx="12"/>
          </p:nvPr>
        </p:nvSpPr>
        <p:spPr>
          <a:noFill/>
        </p:spPr>
        <p:txBody>
          <a:bodyPr/>
          <a:lstStyle/>
          <a:p>
            <a:r>
              <a:rPr lang="en-US" altLang="zh-CN" smtClean="0"/>
              <a:t>Slide </a:t>
            </a:r>
            <a:fld id="{6F3AC793-68E3-4216-9CFF-A330FFAFA957}" type="slidenum">
              <a:rPr lang="en-US" altLang="zh-CN" smtClean="0"/>
              <a:pPr/>
              <a:t>15</a:t>
            </a:fld>
            <a:endParaRPr lang="en-US" altLang="zh-CN" smtClean="0"/>
          </a:p>
        </p:txBody>
      </p:sp>
      <p:graphicFrame>
        <p:nvGraphicFramePr>
          <p:cNvPr id="7" name="表格 6"/>
          <p:cNvGraphicFramePr>
            <a:graphicFrameLocks noGrp="1"/>
          </p:cNvGraphicFramePr>
          <p:nvPr/>
        </p:nvGraphicFramePr>
        <p:xfrm>
          <a:off x="990600" y="1981200"/>
          <a:ext cx="6858000" cy="3390900"/>
        </p:xfrm>
        <a:graphic>
          <a:graphicData uri="http://schemas.openxmlformats.org/drawingml/2006/table">
            <a:tbl>
              <a:tblPr/>
              <a:tblGrid>
                <a:gridCol w="1250203"/>
                <a:gridCol w="1035797"/>
                <a:gridCol w="1295400"/>
                <a:gridCol w="1600200"/>
                <a:gridCol w="1676401"/>
              </a:tblGrid>
              <a:tr h="0">
                <a:tc>
                  <a:txBody>
                    <a:bodyPr/>
                    <a:lstStyle/>
                    <a:p>
                      <a:pPr algn="just">
                        <a:spcAft>
                          <a:spcPts val="0"/>
                        </a:spcAft>
                      </a:pPr>
                      <a:endParaRPr lang="en-US"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latin typeface="Calibri"/>
                          <a:ea typeface="宋体"/>
                          <a:cs typeface="Times New Roman"/>
                        </a:rPr>
                        <a:t>Cost</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latin typeface="Calibri"/>
                          <a:ea typeface="宋体"/>
                          <a:cs typeface="Times New Roman"/>
                        </a:rPr>
                        <a:t>Integration</a:t>
                      </a:r>
                    </a:p>
                    <a:p>
                      <a:pPr algn="just">
                        <a:spcAft>
                          <a:spcPts val="0"/>
                        </a:spcAft>
                      </a:pPr>
                      <a:r>
                        <a:rPr lang="en-US" altLang="zh-CN" sz="1800" kern="100" dirty="0" smtClean="0">
                          <a:latin typeface="Calibri"/>
                          <a:ea typeface="宋体"/>
                          <a:cs typeface="Times New Roman"/>
                        </a:rPr>
                        <a:t>In</a:t>
                      </a:r>
                      <a:r>
                        <a:rPr lang="en-US" altLang="zh-CN" sz="1800" kern="100" baseline="0" dirty="0" smtClean="0">
                          <a:latin typeface="Calibri"/>
                          <a:ea typeface="宋体"/>
                          <a:cs typeface="Times New Roman"/>
                        </a:rPr>
                        <a:t> PCB</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latin typeface="Calibri"/>
                          <a:ea typeface="宋体"/>
                          <a:cs typeface="Times New Roman"/>
                        </a:rPr>
                        <a:t>Data-rate</a:t>
                      </a:r>
                    </a:p>
                    <a:p>
                      <a:pPr algn="just">
                        <a:spcAft>
                          <a:spcPts val="0"/>
                        </a:spcAft>
                      </a:pPr>
                      <a:r>
                        <a:rPr lang="en-US" sz="1800" kern="100" dirty="0" smtClean="0">
                          <a:latin typeface="Calibri"/>
                          <a:ea typeface="宋体"/>
                          <a:cs typeface="Times New Roman"/>
                        </a:rPr>
                        <a:t>/</a:t>
                      </a:r>
                      <a:r>
                        <a:rPr lang="en-US" sz="1800" kern="100" dirty="0" err="1" smtClean="0">
                          <a:latin typeface="Calibri"/>
                          <a:ea typeface="宋体"/>
                          <a:cs typeface="Times New Roman"/>
                        </a:rPr>
                        <a:t>Gb</a:t>
                      </a:r>
                      <a:r>
                        <a:rPr lang="en-US" sz="1800" kern="100" dirty="0" smtClean="0">
                          <a:latin typeface="Calibri"/>
                          <a:ea typeface="宋体"/>
                          <a:cs typeface="Times New Roman"/>
                        </a:rPr>
                        <a:t>/s</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chemeClr val="tx1"/>
                          </a:solidFill>
                          <a:latin typeface="Calibri"/>
                          <a:ea typeface="宋体"/>
                          <a:cs typeface="Times New Roman"/>
                        </a:rPr>
                        <a:t>Distance</a:t>
                      </a:r>
                      <a:endParaRPr lang="en-US" sz="1800" kern="100" dirty="0">
                        <a:solidFill>
                          <a:schemeClr val="tx1"/>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1800" kern="100" dirty="0" smtClean="0">
                          <a:latin typeface="Calibri"/>
                          <a:ea typeface="宋体"/>
                          <a:cs typeface="Times New Roman"/>
                        </a:rPr>
                        <a:t>Fiber Channel</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High</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NO</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latin typeface="Calibri"/>
                          <a:ea typeface="宋体"/>
                          <a:cs typeface="Times New Roman"/>
                        </a:rPr>
                        <a:t>10, </a:t>
                      </a:r>
                      <a:r>
                        <a:rPr lang="en-US" sz="1800" kern="100" dirty="0" smtClean="0">
                          <a:latin typeface="Calibri"/>
                          <a:ea typeface="宋体"/>
                          <a:cs typeface="Times New Roman"/>
                        </a:rPr>
                        <a:t>14,28,100</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chemeClr val="tx1"/>
                          </a:solidFill>
                          <a:latin typeface="Calibri"/>
                          <a:ea typeface="宋体"/>
                          <a:cs typeface="Times New Roman"/>
                        </a:rPr>
                        <a:t>0.5m~50km,</a:t>
                      </a:r>
                    </a:p>
                    <a:p>
                      <a:pPr algn="just">
                        <a:spcAft>
                          <a:spcPts val="0"/>
                        </a:spcAft>
                      </a:pPr>
                      <a:r>
                        <a:rPr lang="en-US" sz="1800" kern="100" dirty="0" smtClean="0">
                          <a:solidFill>
                            <a:schemeClr val="tx1"/>
                          </a:solidFill>
                          <a:latin typeface="Calibri"/>
                          <a:ea typeface="宋体"/>
                          <a:cs typeface="Times New Roman"/>
                        </a:rPr>
                        <a:t>150m@100G</a:t>
                      </a:r>
                      <a:endParaRPr lang="en-US" sz="1800" kern="100" dirty="0">
                        <a:solidFill>
                          <a:schemeClr val="tx1"/>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1800" kern="100" dirty="0">
                          <a:latin typeface="Calibri"/>
                          <a:ea typeface="宋体"/>
                          <a:cs typeface="Times New Roman"/>
                        </a:rPr>
                        <a:t>Electrical</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latin typeface="Calibri"/>
                          <a:ea typeface="宋体"/>
                          <a:cs typeface="Times New Roman"/>
                        </a:rPr>
                        <a:t>Low</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YES</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latin typeface="Calibri"/>
                          <a:ea typeface="宋体"/>
                          <a:cs typeface="Times New Roman"/>
                        </a:rPr>
                        <a:t>10,25</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chemeClr val="tx1"/>
                          </a:solidFill>
                          <a:latin typeface="Calibri"/>
                          <a:ea typeface="宋体"/>
                          <a:cs typeface="Times New Roman"/>
                        </a:rPr>
                        <a:t>&lt;70cm**(PCB)</a:t>
                      </a:r>
                    </a:p>
                    <a:p>
                      <a:pPr algn="just">
                        <a:spcAft>
                          <a:spcPts val="0"/>
                        </a:spcAft>
                      </a:pPr>
                      <a:r>
                        <a:rPr lang="en-US" sz="1800" kern="100" dirty="0" smtClean="0">
                          <a:solidFill>
                            <a:schemeClr val="tx1"/>
                          </a:solidFill>
                          <a:latin typeface="Calibri"/>
                          <a:ea typeface="宋体"/>
                          <a:cs typeface="Times New Roman"/>
                        </a:rPr>
                        <a:t>100m@10G</a:t>
                      </a:r>
                      <a:endParaRPr lang="en-US" sz="1800" kern="100" dirty="0">
                        <a:solidFill>
                          <a:schemeClr val="tx1"/>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1800" kern="100" dirty="0" err="1">
                          <a:latin typeface="Calibri"/>
                          <a:ea typeface="宋体"/>
                          <a:cs typeface="Times New Roman"/>
                        </a:rPr>
                        <a:t>Infiniband</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High</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NO</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40,56</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chemeClr val="tx1"/>
                          </a:solidFill>
                          <a:latin typeface="Calibri"/>
                          <a:ea typeface="宋体"/>
                          <a:cs typeface="Times New Roman"/>
                        </a:rPr>
                        <a:t>&lt;15m(copper)</a:t>
                      </a:r>
                    </a:p>
                    <a:p>
                      <a:pPr algn="just">
                        <a:spcAft>
                          <a:spcPts val="0"/>
                        </a:spcAft>
                      </a:pPr>
                      <a:r>
                        <a:rPr lang="en-US" sz="1800" kern="100" dirty="0" smtClean="0">
                          <a:solidFill>
                            <a:schemeClr val="tx1"/>
                          </a:solidFill>
                          <a:latin typeface="Calibri"/>
                          <a:ea typeface="宋体"/>
                          <a:cs typeface="Times New Roman"/>
                        </a:rPr>
                        <a:t>100m(fiber)</a:t>
                      </a:r>
                      <a:endParaRPr lang="en-US" sz="1800" kern="100" dirty="0">
                        <a:solidFill>
                          <a:schemeClr val="tx1"/>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1800" kern="100">
                          <a:latin typeface="Calibri"/>
                          <a:ea typeface="宋体"/>
                          <a:cs typeface="Times New Roman"/>
                        </a:rPr>
                        <a:t>SiPH</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latin typeface="Calibri"/>
                          <a:ea typeface="宋体"/>
                          <a:cs typeface="Times New Roman"/>
                        </a:rPr>
                        <a:t>Middle</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latin typeface="Calibri"/>
                          <a:ea typeface="宋体"/>
                          <a:cs typeface="Times New Roman"/>
                        </a:rPr>
                        <a:t>YES***</a:t>
                      </a:r>
                      <a:endParaRPr lang="zh-CN" sz="1800" kern="100" dirty="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alibri"/>
                          <a:ea typeface="宋体"/>
                          <a:cs typeface="Times New Roman"/>
                        </a:rPr>
                        <a:t>100(4</a:t>
                      </a:r>
                      <a:r>
                        <a:rPr lang="zh-CN" sz="1800" kern="100">
                          <a:latin typeface="Calibri"/>
                          <a:ea typeface="宋体"/>
                          <a:cs typeface="Times New Roman"/>
                        </a:rPr>
                        <a:t>×</a:t>
                      </a:r>
                      <a:r>
                        <a:rPr lang="en-US" sz="1800" kern="100">
                          <a:latin typeface="Calibri"/>
                          <a:ea typeface="宋体"/>
                          <a:cs typeface="Times New Roman"/>
                        </a:rPr>
                        <a:t>25)</a:t>
                      </a:r>
                      <a:endParaRPr lang="zh-CN" sz="1800" kern="100">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chemeClr val="tx1"/>
                          </a:solidFill>
                          <a:latin typeface="Calibri"/>
                          <a:ea typeface="宋体"/>
                          <a:cs typeface="Times New Roman"/>
                        </a:rPr>
                        <a:t>&lt;100m</a:t>
                      </a:r>
                      <a:endParaRPr lang="en-US" sz="1800" kern="100" dirty="0">
                        <a:solidFill>
                          <a:schemeClr val="tx1"/>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1800" kern="100" dirty="0">
                          <a:solidFill>
                            <a:srgbClr val="92D050"/>
                          </a:solidFill>
                          <a:latin typeface="Calibri"/>
                          <a:ea typeface="宋体"/>
                          <a:cs typeface="Times New Roman"/>
                        </a:rPr>
                        <a:t>THz</a:t>
                      </a:r>
                      <a:endParaRPr lang="zh-CN" sz="1800" kern="100" dirty="0">
                        <a:solidFill>
                          <a:srgbClr val="92D050"/>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solidFill>
                            <a:srgbClr val="92D050"/>
                          </a:solidFill>
                          <a:latin typeface="Calibri"/>
                          <a:ea typeface="宋体"/>
                          <a:cs typeface="Times New Roman"/>
                        </a:rPr>
                        <a:t>Low</a:t>
                      </a:r>
                      <a:endParaRPr lang="zh-CN" sz="1800" kern="100" dirty="0">
                        <a:solidFill>
                          <a:srgbClr val="92D050"/>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solidFill>
                            <a:srgbClr val="92D050"/>
                          </a:solidFill>
                          <a:latin typeface="Calibri"/>
                          <a:ea typeface="宋体"/>
                          <a:cs typeface="Times New Roman"/>
                        </a:rPr>
                        <a:t>YES</a:t>
                      </a:r>
                      <a:endParaRPr lang="zh-CN" sz="1800" kern="100" dirty="0">
                        <a:solidFill>
                          <a:srgbClr val="92D050"/>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solidFill>
                            <a:srgbClr val="92D050"/>
                          </a:solidFill>
                          <a:latin typeface="Calibri"/>
                          <a:ea typeface="宋体"/>
                          <a:cs typeface="Times New Roman"/>
                        </a:rPr>
                        <a:t>40,100,180</a:t>
                      </a:r>
                      <a:r>
                        <a:rPr lang="en-US" sz="1800" kern="100" baseline="30000" dirty="0">
                          <a:solidFill>
                            <a:srgbClr val="92D050"/>
                          </a:solidFill>
                          <a:latin typeface="Calibri"/>
                          <a:ea typeface="宋体"/>
                          <a:cs typeface="Times New Roman"/>
                        </a:rPr>
                        <a:t>*</a:t>
                      </a:r>
                      <a:endParaRPr lang="zh-CN" sz="1800" kern="100" dirty="0">
                        <a:solidFill>
                          <a:srgbClr val="92D050"/>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rgbClr val="92D050"/>
                          </a:solidFill>
                          <a:latin typeface="Calibri"/>
                          <a:ea typeface="宋体"/>
                          <a:cs typeface="Times New Roman"/>
                        </a:rPr>
                        <a:t>10m?100m?</a:t>
                      </a:r>
                      <a:endParaRPr lang="en-US" sz="1800" kern="100" dirty="0">
                        <a:solidFill>
                          <a:srgbClr val="92D050"/>
                        </a:solidFill>
                        <a:latin typeface="Calibri"/>
                        <a:ea typeface="宋体"/>
                        <a:cs typeface="Times New Roman"/>
                      </a:endParaRPr>
                    </a:p>
                  </a:txBody>
                  <a:tcPr marL="68580" marR="68580" marT="72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007" name="TextBox 7"/>
          <p:cNvSpPr txBox="1">
            <a:spLocks noChangeArrowheads="1"/>
          </p:cNvSpPr>
          <p:nvPr/>
        </p:nvSpPr>
        <p:spPr bwMode="auto">
          <a:xfrm>
            <a:off x="3733800" y="5638800"/>
            <a:ext cx="5226050" cy="646113"/>
          </a:xfrm>
          <a:prstGeom prst="rect">
            <a:avLst/>
          </a:prstGeom>
          <a:noFill/>
          <a:ln w="9525">
            <a:noFill/>
            <a:miter lim="800000"/>
            <a:headEnd/>
            <a:tailEnd/>
          </a:ln>
        </p:spPr>
        <p:txBody>
          <a:bodyPr wrap="none">
            <a:spAutoFit/>
          </a:bodyPr>
          <a:lstStyle/>
          <a:p>
            <a:pPr eaLnBrk="0" hangingPunct="0"/>
            <a:r>
              <a:rPr lang="en-US" altLang="zh-CN"/>
              <a:t>* 180Gb/s, BW of THz is 275GHz~320GHz(45GHz), 16 QAM modulation.</a:t>
            </a:r>
          </a:p>
          <a:p>
            <a:pPr eaLnBrk="0" hangingPunct="0"/>
            <a:r>
              <a:rPr lang="en-US" altLang="zh-CN"/>
              <a:t>** 18inches line + 12inches  switch, i.e., 40cm@25Gb/s, IBM backplane solution</a:t>
            </a:r>
          </a:p>
          <a:p>
            <a:pPr eaLnBrk="0" hangingPunct="0"/>
            <a:r>
              <a:rPr lang="en-US" altLang="zh-CN"/>
              <a:t>*** Integrated Lasers by chip bonding or epi on Si</a:t>
            </a:r>
            <a:endParaRPr lang="zh-CN" altLang="en-US"/>
          </a:p>
        </p:txBody>
      </p:sp>
      <p:sp>
        <p:nvSpPr>
          <p:cNvPr id="41008" name="TextBox 5"/>
          <p:cNvSpPr txBox="1">
            <a:spLocks noChangeArrowheads="1"/>
          </p:cNvSpPr>
          <p:nvPr/>
        </p:nvSpPr>
        <p:spPr bwMode="auto">
          <a:xfrm>
            <a:off x="3962400" y="1524000"/>
            <a:ext cx="4216400" cy="338138"/>
          </a:xfrm>
          <a:prstGeom prst="rect">
            <a:avLst/>
          </a:prstGeom>
          <a:noFill/>
          <a:ln w="9525">
            <a:noFill/>
            <a:miter lim="800000"/>
            <a:headEnd/>
            <a:tailEnd/>
          </a:ln>
        </p:spPr>
        <p:txBody>
          <a:bodyPr wrap="none">
            <a:spAutoFit/>
          </a:bodyPr>
          <a:lstStyle/>
          <a:p>
            <a:pPr eaLnBrk="0" hangingPunct="0"/>
            <a:r>
              <a:rPr lang="en-US" altLang="zh-CN" sz="1600"/>
              <a:t>-Based on board2board and data center scenarios</a:t>
            </a:r>
            <a:endParaRPr lang="zh-CN" altLang="en-US" sz="1600"/>
          </a:p>
        </p:txBody>
      </p:sp>
      <p:sp>
        <p:nvSpPr>
          <p:cNvPr id="41009" name="页脚占位符 8"/>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1"/>
          <p:cNvSpPr>
            <a:spLocks noGrp="1"/>
          </p:cNvSpPr>
          <p:nvPr>
            <p:ph type="title"/>
          </p:nvPr>
        </p:nvSpPr>
        <p:spPr/>
        <p:txBody>
          <a:bodyPr/>
          <a:lstStyle/>
          <a:p>
            <a:r>
              <a:rPr lang="en-US" altLang="zh-CN" b="1" smtClean="0">
                <a:solidFill>
                  <a:schemeClr val="tx1"/>
                </a:solidFill>
                <a:ea typeface="宋体" charset="-122"/>
              </a:rPr>
              <a:t>Conclusion</a:t>
            </a:r>
            <a:endParaRPr lang="zh-CN" altLang="en-US" smtClean="0">
              <a:solidFill>
                <a:schemeClr val="tx1"/>
              </a:solidFill>
              <a:ea typeface="宋体" charset="-122"/>
            </a:endParaRPr>
          </a:p>
        </p:txBody>
      </p:sp>
      <p:sp>
        <p:nvSpPr>
          <p:cNvPr id="43010" name="内容占位符 2"/>
          <p:cNvSpPr>
            <a:spLocks noGrp="1"/>
          </p:cNvSpPr>
          <p:nvPr>
            <p:ph idx="1"/>
          </p:nvPr>
        </p:nvSpPr>
        <p:spPr>
          <a:xfrm>
            <a:off x="762000" y="1676400"/>
            <a:ext cx="7772400" cy="4114800"/>
          </a:xfrm>
        </p:spPr>
        <p:txBody>
          <a:bodyPr/>
          <a:lstStyle/>
          <a:p>
            <a:r>
              <a:rPr lang="en-US" altLang="zh-CN" smtClean="0">
                <a:ea typeface="宋体" charset="-122"/>
              </a:rPr>
              <a:t>Data center is hungry for bandwidth, especially between racks/blades.</a:t>
            </a:r>
          </a:p>
          <a:p>
            <a:r>
              <a:rPr lang="en-US" altLang="zh-CN" smtClean="0">
                <a:ea typeface="宋体" charset="-122"/>
              </a:rPr>
              <a:t>THz is a good candidate for information exchanging in data center.</a:t>
            </a:r>
          </a:p>
          <a:p>
            <a:pPr lvl="1"/>
            <a:r>
              <a:rPr lang="en-US" altLang="zh-CN" smtClean="0">
                <a:ea typeface="宋体" charset="-122"/>
              </a:rPr>
              <a:t>BW, LOS, Size……</a:t>
            </a:r>
          </a:p>
          <a:p>
            <a:pPr lvl="1"/>
            <a:r>
              <a:rPr lang="en-US" altLang="zh-CN" smtClean="0">
                <a:ea typeface="宋体" charset="-122"/>
              </a:rPr>
              <a:t>Cost evaluation?</a:t>
            </a:r>
          </a:p>
          <a:p>
            <a:pPr lvl="1"/>
            <a:r>
              <a:rPr lang="en-US" altLang="zh-CN" smtClean="0">
                <a:ea typeface="宋体" charset="-122"/>
              </a:rPr>
              <a:t>Power consumption?</a:t>
            </a:r>
          </a:p>
          <a:p>
            <a:pPr lvl="1"/>
            <a:r>
              <a:rPr lang="en-US" altLang="zh-CN" smtClean="0">
                <a:ea typeface="宋体" charset="-122"/>
              </a:rPr>
              <a:t>Mature time?</a:t>
            </a:r>
          </a:p>
        </p:txBody>
      </p:sp>
      <p:sp>
        <p:nvSpPr>
          <p:cNvPr id="43011" name="灯片编号占位符 5"/>
          <p:cNvSpPr>
            <a:spLocks noGrp="1"/>
          </p:cNvSpPr>
          <p:nvPr>
            <p:ph type="sldNum" sz="quarter" idx="12"/>
          </p:nvPr>
        </p:nvSpPr>
        <p:spPr>
          <a:noFill/>
        </p:spPr>
        <p:txBody>
          <a:bodyPr/>
          <a:lstStyle/>
          <a:p>
            <a:r>
              <a:rPr lang="en-US" altLang="zh-CN" smtClean="0"/>
              <a:t>Slide </a:t>
            </a:r>
            <a:fld id="{86BB680B-9F4E-463B-945B-C8024A33ED4B}" type="slidenum">
              <a:rPr lang="en-US" altLang="zh-CN" smtClean="0"/>
              <a:pPr/>
              <a:t>16</a:t>
            </a:fld>
            <a:endParaRPr lang="en-US" altLang="zh-CN" smtClean="0"/>
          </a:p>
        </p:txBody>
      </p:sp>
      <p:sp>
        <p:nvSpPr>
          <p:cNvPr id="43012" name="页脚占位符 4"/>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4"/>
          <p:cNvSpPr>
            <a:spLocks noGrp="1"/>
          </p:cNvSpPr>
          <p:nvPr>
            <p:ph type="title"/>
          </p:nvPr>
        </p:nvSpPr>
        <p:spPr/>
        <p:txBody>
          <a:bodyPr/>
          <a:lstStyle/>
          <a:p>
            <a:r>
              <a:rPr lang="en-US" altLang="zh-CN" b="1" smtClean="0">
                <a:ea typeface="宋体" charset="-122"/>
              </a:rPr>
              <a:t>What’s  flowing in Data Center</a:t>
            </a:r>
            <a:endParaRPr lang="zh-CN" altLang="en-US" b="1" smtClean="0">
              <a:ea typeface="宋体" charset="-122"/>
            </a:endParaRPr>
          </a:p>
        </p:txBody>
      </p:sp>
      <p:sp>
        <p:nvSpPr>
          <p:cNvPr id="16386" name="内容占位符 5"/>
          <p:cNvSpPr>
            <a:spLocks noGrp="1"/>
          </p:cNvSpPr>
          <p:nvPr>
            <p:ph idx="1"/>
          </p:nvPr>
        </p:nvSpPr>
        <p:spPr>
          <a:xfrm>
            <a:off x="1066800" y="1752600"/>
            <a:ext cx="7162800" cy="4114800"/>
          </a:xfrm>
        </p:spPr>
        <p:txBody>
          <a:bodyPr/>
          <a:lstStyle/>
          <a:p>
            <a:pPr eaLnBrk="1" hangingPunct="1"/>
            <a:r>
              <a:rPr lang="en-US" altLang="zh-CN" sz="2800" smtClean="0">
                <a:ea typeface="宋体" charset="-122"/>
              </a:rPr>
              <a:t>Google</a:t>
            </a:r>
          </a:p>
          <a:p>
            <a:pPr lvl="1" eaLnBrk="1" hangingPunct="1"/>
            <a:r>
              <a:rPr lang="en-US" altLang="zh-CN" sz="2000" smtClean="0">
                <a:ea typeface="宋体" charset="-122"/>
              </a:rPr>
              <a:t>Gmail, Searching, Map, Google Doc and Apps, Google Driver, Blogger, APPs</a:t>
            </a:r>
            <a:endParaRPr lang="en-US" altLang="zh-CN" sz="2400" smtClean="0">
              <a:ea typeface="宋体" charset="-122"/>
            </a:endParaRPr>
          </a:p>
          <a:p>
            <a:pPr eaLnBrk="1" hangingPunct="1"/>
            <a:r>
              <a:rPr lang="en-US" altLang="zh-CN" sz="2800" smtClean="0">
                <a:ea typeface="宋体" charset="-122"/>
              </a:rPr>
              <a:t>Facebook</a:t>
            </a:r>
          </a:p>
          <a:p>
            <a:pPr lvl="1" eaLnBrk="1" hangingPunct="1"/>
            <a:r>
              <a:rPr lang="en-US" altLang="zh-CN" sz="2000" smtClean="0">
                <a:ea typeface="宋体" charset="-122"/>
              </a:rPr>
              <a:t>Messaging, Insight and Metrics System(ODS);</a:t>
            </a:r>
            <a:endParaRPr lang="en-US" altLang="zh-CN" sz="2400" smtClean="0">
              <a:ea typeface="宋体" charset="-122"/>
            </a:endParaRPr>
          </a:p>
          <a:p>
            <a:pPr eaLnBrk="1" hangingPunct="1"/>
            <a:r>
              <a:rPr lang="en-US" altLang="zh-CN" sz="2800" smtClean="0">
                <a:ea typeface="宋体" charset="-122"/>
              </a:rPr>
              <a:t>Ebay&amp;Taobao</a:t>
            </a:r>
          </a:p>
          <a:p>
            <a:pPr lvl="1" eaLnBrk="1" hangingPunct="1"/>
            <a:r>
              <a:rPr lang="en-US" altLang="zh-CN" sz="2000" smtClean="0">
                <a:ea typeface="宋体" charset="-122"/>
              </a:rPr>
              <a:t>Users, Goods, Transactions</a:t>
            </a:r>
            <a:endParaRPr lang="en-US" altLang="zh-CN" sz="2400" smtClean="0">
              <a:ea typeface="宋体" charset="-122"/>
            </a:endParaRPr>
          </a:p>
          <a:p>
            <a:pPr eaLnBrk="1" hangingPunct="1"/>
            <a:r>
              <a:rPr lang="en-US" altLang="zh-CN" sz="2800" smtClean="0">
                <a:ea typeface="宋体" charset="-122"/>
              </a:rPr>
              <a:t>Cloud Computing</a:t>
            </a:r>
            <a:r>
              <a:rPr lang="zh-CN" altLang="en-US" sz="2800" smtClean="0">
                <a:ea typeface="宋体" charset="-122"/>
              </a:rPr>
              <a:t>，</a:t>
            </a:r>
            <a:r>
              <a:rPr lang="en-US" altLang="zh-CN" sz="2800" smtClean="0">
                <a:ea typeface="宋体" charset="-122"/>
              </a:rPr>
              <a:t>Virtualization, Internet Education, Online video&amp;broadcast</a:t>
            </a:r>
            <a:r>
              <a:rPr lang="zh-CN" altLang="en-US" sz="2800" smtClean="0">
                <a:ea typeface="宋体" charset="-122"/>
              </a:rPr>
              <a:t>；</a:t>
            </a:r>
          </a:p>
        </p:txBody>
      </p:sp>
      <p:sp>
        <p:nvSpPr>
          <p:cNvPr id="16387" name="灯片编号占位符 2"/>
          <p:cNvSpPr>
            <a:spLocks noGrp="1"/>
          </p:cNvSpPr>
          <p:nvPr>
            <p:ph type="sldNum" sz="quarter" idx="12"/>
          </p:nvPr>
        </p:nvSpPr>
        <p:spPr>
          <a:noFill/>
        </p:spPr>
        <p:txBody>
          <a:bodyPr/>
          <a:lstStyle/>
          <a:p>
            <a:r>
              <a:rPr lang="en-US" altLang="zh-CN" smtClean="0"/>
              <a:t>Slide </a:t>
            </a:r>
            <a:fld id="{6350A562-1936-46C1-86CF-385A126A94DF}" type="slidenum">
              <a:rPr lang="en-US" altLang="zh-CN" smtClean="0"/>
              <a:pPr/>
              <a:t>2</a:t>
            </a:fld>
            <a:endParaRPr lang="en-US" altLang="zh-CN" smtClean="0"/>
          </a:p>
        </p:txBody>
      </p:sp>
      <p:pic>
        <p:nvPicPr>
          <p:cNvPr id="16388" name="Picture 3"/>
          <p:cNvPicPr>
            <a:picLocks noChangeAspect="1" noChangeArrowheads="1"/>
          </p:cNvPicPr>
          <p:nvPr/>
        </p:nvPicPr>
        <p:blipFill>
          <a:blip r:embed="rId3"/>
          <a:srcRect/>
          <a:stretch>
            <a:fillRect/>
          </a:stretch>
        </p:blipFill>
        <p:spPr bwMode="auto">
          <a:xfrm>
            <a:off x="1524000" y="5867400"/>
            <a:ext cx="1114425" cy="400050"/>
          </a:xfrm>
          <a:prstGeom prst="rect">
            <a:avLst/>
          </a:prstGeom>
          <a:noFill/>
          <a:ln w="9525">
            <a:noFill/>
            <a:miter lim="800000"/>
            <a:headEnd/>
            <a:tailEnd/>
          </a:ln>
        </p:spPr>
      </p:pic>
      <p:pic>
        <p:nvPicPr>
          <p:cNvPr id="16389" name="Picture 6"/>
          <p:cNvPicPr>
            <a:picLocks noChangeAspect="1" noChangeArrowheads="1"/>
          </p:cNvPicPr>
          <p:nvPr/>
        </p:nvPicPr>
        <p:blipFill>
          <a:blip r:embed="rId4"/>
          <a:srcRect/>
          <a:stretch>
            <a:fillRect/>
          </a:stretch>
        </p:blipFill>
        <p:spPr bwMode="auto">
          <a:xfrm>
            <a:off x="3048000" y="5810250"/>
            <a:ext cx="1609725" cy="438150"/>
          </a:xfrm>
          <a:prstGeom prst="rect">
            <a:avLst/>
          </a:prstGeom>
          <a:noFill/>
          <a:ln w="9525">
            <a:noFill/>
            <a:miter lim="800000"/>
            <a:headEnd/>
            <a:tailEnd/>
          </a:ln>
        </p:spPr>
      </p:pic>
      <p:pic>
        <p:nvPicPr>
          <p:cNvPr id="16390" name="Picture 7"/>
          <p:cNvPicPr>
            <a:picLocks noChangeAspect="1" noChangeArrowheads="1"/>
          </p:cNvPicPr>
          <p:nvPr/>
        </p:nvPicPr>
        <p:blipFill>
          <a:blip r:embed="rId5"/>
          <a:srcRect/>
          <a:stretch>
            <a:fillRect/>
          </a:stretch>
        </p:blipFill>
        <p:spPr bwMode="auto">
          <a:xfrm>
            <a:off x="5181600" y="5562600"/>
            <a:ext cx="1209675" cy="904875"/>
          </a:xfrm>
          <a:prstGeom prst="rect">
            <a:avLst/>
          </a:prstGeom>
          <a:noFill/>
          <a:ln w="9525">
            <a:noFill/>
            <a:miter lim="800000"/>
            <a:headEnd/>
            <a:tailEnd/>
          </a:ln>
        </p:spPr>
      </p:pic>
      <p:pic>
        <p:nvPicPr>
          <p:cNvPr id="16391" name="Picture 8"/>
          <p:cNvPicPr>
            <a:picLocks noChangeAspect="1" noChangeArrowheads="1"/>
          </p:cNvPicPr>
          <p:nvPr/>
        </p:nvPicPr>
        <p:blipFill>
          <a:blip r:embed="rId6"/>
          <a:srcRect/>
          <a:stretch>
            <a:fillRect/>
          </a:stretch>
        </p:blipFill>
        <p:spPr bwMode="auto">
          <a:xfrm>
            <a:off x="6934200" y="5657850"/>
            <a:ext cx="976313" cy="795338"/>
          </a:xfrm>
          <a:prstGeom prst="rect">
            <a:avLst/>
          </a:prstGeom>
          <a:noFill/>
          <a:ln w="9525">
            <a:noFill/>
            <a:miter lim="800000"/>
            <a:headEnd/>
            <a:tailEnd/>
          </a:ln>
        </p:spPr>
      </p:pic>
      <p:sp>
        <p:nvSpPr>
          <p:cNvPr id="16392" name="页脚占位符 8"/>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r>
              <a:rPr lang="en-US" altLang="zh-CN" b="1" smtClean="0">
                <a:ea typeface="宋体" charset="-122"/>
              </a:rPr>
              <a:t>Data Center, Need for Speed</a:t>
            </a:r>
            <a:endParaRPr lang="zh-CN" altLang="en-US" smtClean="0">
              <a:ea typeface="宋体" charset="-122"/>
            </a:endParaRPr>
          </a:p>
        </p:txBody>
      </p:sp>
      <p:sp>
        <p:nvSpPr>
          <p:cNvPr id="18434" name="内容占位符 2"/>
          <p:cNvSpPr>
            <a:spLocks noGrp="1"/>
          </p:cNvSpPr>
          <p:nvPr>
            <p:ph idx="1"/>
          </p:nvPr>
        </p:nvSpPr>
        <p:spPr>
          <a:xfrm>
            <a:off x="685800" y="1981200"/>
            <a:ext cx="7772400" cy="3886200"/>
          </a:xfrm>
        </p:spPr>
        <p:txBody>
          <a:bodyPr/>
          <a:lstStyle/>
          <a:p>
            <a:r>
              <a:rPr lang="en-US" altLang="zh-CN" sz="2800" smtClean="0">
                <a:ea typeface="宋体" charset="-122"/>
              </a:rPr>
              <a:t>76 % of data flows remains within the data center between 2011 to 2016</a:t>
            </a:r>
            <a:r>
              <a:rPr lang="en-US" altLang="zh-CN" sz="2800" baseline="30000" smtClean="0">
                <a:ea typeface="宋体" charset="-122"/>
              </a:rPr>
              <a:t>*</a:t>
            </a:r>
            <a:r>
              <a:rPr lang="en-US" altLang="zh-CN" sz="2800" smtClean="0">
                <a:ea typeface="宋体" charset="-122"/>
              </a:rPr>
              <a:t>.</a:t>
            </a:r>
            <a:endParaRPr lang="en-US" altLang="zh-CN" sz="2800" baseline="30000" smtClean="0">
              <a:ea typeface="宋体" charset="-122"/>
            </a:endParaRPr>
          </a:p>
          <a:p>
            <a:r>
              <a:rPr lang="en-US" altLang="zh-CN" sz="2800" smtClean="0">
                <a:ea typeface="宋体" charset="-122"/>
              </a:rPr>
              <a:t>In the next 10 years, 10G/40G /100G interfaces will coexist**.</a:t>
            </a:r>
          </a:p>
          <a:p>
            <a:r>
              <a:rPr lang="en-US" altLang="zh-CN" sz="2800" smtClean="0">
                <a:ea typeface="宋体" charset="-122"/>
              </a:rPr>
              <a:t>Server &amp; Switch companies begin to merge.</a:t>
            </a:r>
          </a:p>
          <a:p>
            <a:r>
              <a:rPr lang="en-US" altLang="zh-CN" sz="2800" smtClean="0">
                <a:ea typeface="宋体" charset="-122"/>
              </a:rPr>
              <a:t>Interconnection between blades/racks</a:t>
            </a:r>
            <a:r>
              <a:rPr lang="zh-CN" altLang="en-US" sz="2800" smtClean="0">
                <a:ea typeface="宋体" charset="-122"/>
              </a:rPr>
              <a:t> </a:t>
            </a:r>
            <a:r>
              <a:rPr lang="en-US" altLang="zh-CN" sz="2800" smtClean="0">
                <a:ea typeface="宋体" charset="-122"/>
              </a:rPr>
              <a:t>is 40Gb/s, CPUs wait for data about half running time in some mobile case.</a:t>
            </a:r>
            <a:endParaRPr lang="zh-CN" altLang="zh-CN" sz="2800" smtClean="0">
              <a:ea typeface="宋体" charset="-122"/>
            </a:endParaRPr>
          </a:p>
          <a:p>
            <a:endParaRPr lang="zh-CN" altLang="en-US" sz="2800" smtClean="0">
              <a:ea typeface="宋体" charset="-122"/>
            </a:endParaRPr>
          </a:p>
        </p:txBody>
      </p:sp>
      <p:sp>
        <p:nvSpPr>
          <p:cNvPr id="18435" name="灯片编号占位符 5"/>
          <p:cNvSpPr>
            <a:spLocks noGrp="1"/>
          </p:cNvSpPr>
          <p:nvPr>
            <p:ph type="sldNum" sz="quarter" idx="12"/>
          </p:nvPr>
        </p:nvSpPr>
        <p:spPr>
          <a:noFill/>
        </p:spPr>
        <p:txBody>
          <a:bodyPr/>
          <a:lstStyle/>
          <a:p>
            <a:r>
              <a:rPr lang="en-US" altLang="zh-CN" smtClean="0"/>
              <a:t>Slide </a:t>
            </a:r>
            <a:fld id="{31644E14-AF2C-47B5-9097-ED60034EB99F}" type="slidenum">
              <a:rPr lang="en-US" altLang="zh-CN" smtClean="0"/>
              <a:pPr/>
              <a:t>3</a:t>
            </a:fld>
            <a:endParaRPr lang="en-US" altLang="zh-CN" smtClean="0"/>
          </a:p>
        </p:txBody>
      </p:sp>
      <p:sp>
        <p:nvSpPr>
          <p:cNvPr id="18436" name="矩形 6"/>
          <p:cNvSpPr>
            <a:spLocks noChangeArrowheads="1"/>
          </p:cNvSpPr>
          <p:nvPr/>
        </p:nvSpPr>
        <p:spPr bwMode="auto">
          <a:xfrm>
            <a:off x="4343400" y="5943600"/>
            <a:ext cx="4589463" cy="461963"/>
          </a:xfrm>
          <a:prstGeom prst="rect">
            <a:avLst/>
          </a:prstGeom>
          <a:noFill/>
          <a:ln w="9525">
            <a:noFill/>
            <a:miter lim="800000"/>
            <a:headEnd/>
            <a:tailEnd/>
          </a:ln>
        </p:spPr>
        <p:txBody>
          <a:bodyPr wrap="none">
            <a:spAutoFit/>
          </a:bodyPr>
          <a:lstStyle/>
          <a:p>
            <a:pPr eaLnBrk="0" hangingPunct="0"/>
            <a:r>
              <a:rPr lang="en-US" altLang="zh-CN" b="1"/>
              <a:t>* Cisco Global Cloud Index: Forecast and Methodology, 2011–2016</a:t>
            </a:r>
          </a:p>
          <a:p>
            <a:pPr eaLnBrk="0" hangingPunct="0"/>
            <a:r>
              <a:rPr lang="en-US" altLang="zh-CN" b="1"/>
              <a:t>** The Internet Data Center Network: Challenges and Solutions</a:t>
            </a:r>
          </a:p>
        </p:txBody>
      </p:sp>
      <p:sp>
        <p:nvSpPr>
          <p:cNvPr id="18437" name="页脚占位符 7"/>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p:cNvPicPr>
            <a:picLocks noChangeAspect="1" noChangeArrowheads="1"/>
          </p:cNvPicPr>
          <p:nvPr/>
        </p:nvPicPr>
        <p:blipFill>
          <a:blip r:embed="rId2"/>
          <a:srcRect/>
          <a:stretch>
            <a:fillRect/>
          </a:stretch>
        </p:blipFill>
        <p:spPr bwMode="auto">
          <a:xfrm>
            <a:off x="2438400" y="2209800"/>
            <a:ext cx="4286250" cy="2981325"/>
          </a:xfrm>
          <a:prstGeom prst="rect">
            <a:avLst/>
          </a:prstGeom>
          <a:noFill/>
          <a:ln w="9525">
            <a:noFill/>
            <a:miter lim="800000"/>
            <a:headEnd/>
            <a:tailEnd/>
          </a:ln>
        </p:spPr>
      </p:pic>
      <p:sp>
        <p:nvSpPr>
          <p:cNvPr id="20482" name="标题 1"/>
          <p:cNvSpPr>
            <a:spLocks noGrp="1"/>
          </p:cNvSpPr>
          <p:nvPr>
            <p:ph type="title"/>
          </p:nvPr>
        </p:nvSpPr>
        <p:spPr/>
        <p:txBody>
          <a:bodyPr/>
          <a:lstStyle/>
          <a:p>
            <a:r>
              <a:rPr lang="en-US" altLang="zh-CN" b="1" smtClean="0">
                <a:ea typeface="宋体" charset="-122"/>
              </a:rPr>
              <a:t>Data center Architecture </a:t>
            </a:r>
            <a:endParaRPr lang="zh-CN" altLang="en-US" b="1" smtClean="0">
              <a:ea typeface="宋体" charset="-122"/>
            </a:endParaRPr>
          </a:p>
        </p:txBody>
      </p:sp>
      <p:sp>
        <p:nvSpPr>
          <p:cNvPr id="20483" name="灯片编号占位符 5"/>
          <p:cNvSpPr>
            <a:spLocks noGrp="1"/>
          </p:cNvSpPr>
          <p:nvPr>
            <p:ph type="sldNum" sz="quarter" idx="12"/>
          </p:nvPr>
        </p:nvSpPr>
        <p:spPr>
          <a:noFill/>
        </p:spPr>
        <p:txBody>
          <a:bodyPr/>
          <a:lstStyle/>
          <a:p>
            <a:r>
              <a:rPr lang="en-US" altLang="zh-CN" smtClean="0"/>
              <a:t>Slide </a:t>
            </a:r>
            <a:fld id="{5A3E61D7-D19B-429E-A110-82F83F167ED9}" type="slidenum">
              <a:rPr lang="en-US" altLang="zh-CN" smtClean="0"/>
              <a:pPr/>
              <a:t>4</a:t>
            </a:fld>
            <a:endParaRPr lang="en-US" altLang="zh-CN" smtClean="0"/>
          </a:p>
        </p:txBody>
      </p:sp>
      <p:sp>
        <p:nvSpPr>
          <p:cNvPr id="20484" name="椭圆 6"/>
          <p:cNvSpPr>
            <a:spLocks noChangeArrowheads="1"/>
          </p:cNvSpPr>
          <p:nvPr/>
        </p:nvSpPr>
        <p:spPr bwMode="auto">
          <a:xfrm>
            <a:off x="2819400" y="2590800"/>
            <a:ext cx="762000" cy="2362200"/>
          </a:xfrm>
          <a:prstGeom prst="ellipse">
            <a:avLst/>
          </a:prstGeom>
          <a:solidFill>
            <a:schemeClr val="accent1">
              <a:alpha val="23921"/>
            </a:schemeClr>
          </a:solidFill>
          <a:ln w="12700" algn="ctr">
            <a:solidFill>
              <a:schemeClr val="tx1"/>
            </a:solidFill>
            <a:round/>
            <a:headEnd type="none" w="sm" len="sm"/>
            <a:tailEnd type="none" w="sm" len="sm"/>
          </a:ln>
        </p:spPr>
        <p:txBody>
          <a:bodyPr anchor="ctr" anchorCtr="1"/>
          <a:lstStyle/>
          <a:p>
            <a:pPr eaLnBrk="0" hangingPunct="0"/>
            <a:endParaRPr lang="en-US" altLang="zh-CN"/>
          </a:p>
          <a:p>
            <a:pPr algn="ctr" eaLnBrk="0" hangingPunct="0"/>
            <a:r>
              <a:rPr lang="en-US" altLang="zh-CN" b="1"/>
              <a:t>THz</a:t>
            </a:r>
          </a:p>
          <a:p>
            <a:pPr algn="ctr" eaLnBrk="0" hangingPunct="0"/>
            <a:r>
              <a:rPr lang="en-US" altLang="zh-CN" b="1"/>
              <a:t>Link</a:t>
            </a:r>
          </a:p>
          <a:p>
            <a:pPr algn="ctr" eaLnBrk="0" hangingPunct="0"/>
            <a:r>
              <a:rPr lang="en-US" altLang="zh-CN" b="1"/>
              <a:t>?</a:t>
            </a:r>
            <a:endParaRPr lang="zh-CN" altLang="en-US" b="1"/>
          </a:p>
        </p:txBody>
      </p:sp>
      <p:pic>
        <p:nvPicPr>
          <p:cNvPr id="20485" name="Picture 3"/>
          <p:cNvPicPr>
            <a:picLocks noChangeAspect="1" noChangeArrowheads="1"/>
          </p:cNvPicPr>
          <p:nvPr/>
        </p:nvPicPr>
        <p:blipFill>
          <a:blip r:embed="rId3"/>
          <a:srcRect/>
          <a:stretch>
            <a:fillRect/>
          </a:stretch>
        </p:blipFill>
        <p:spPr bwMode="auto">
          <a:xfrm>
            <a:off x="685800" y="2209800"/>
            <a:ext cx="1057275" cy="3009900"/>
          </a:xfrm>
          <a:prstGeom prst="rect">
            <a:avLst/>
          </a:prstGeom>
          <a:noFill/>
          <a:ln w="9525">
            <a:noFill/>
            <a:miter lim="800000"/>
            <a:headEnd/>
            <a:tailEnd/>
          </a:ln>
        </p:spPr>
      </p:pic>
      <p:pic>
        <p:nvPicPr>
          <p:cNvPr id="20486" name="Picture 4"/>
          <p:cNvPicPr>
            <a:picLocks noChangeAspect="1" noChangeArrowheads="1"/>
          </p:cNvPicPr>
          <p:nvPr/>
        </p:nvPicPr>
        <p:blipFill>
          <a:blip r:embed="rId4"/>
          <a:srcRect/>
          <a:stretch>
            <a:fillRect/>
          </a:stretch>
        </p:blipFill>
        <p:spPr bwMode="auto">
          <a:xfrm>
            <a:off x="7086600" y="2133600"/>
            <a:ext cx="1600200" cy="2867025"/>
          </a:xfrm>
          <a:prstGeom prst="rect">
            <a:avLst/>
          </a:prstGeom>
          <a:noFill/>
          <a:ln w="9525">
            <a:noFill/>
            <a:miter lim="800000"/>
            <a:headEnd/>
            <a:tailEnd/>
          </a:ln>
        </p:spPr>
      </p:pic>
      <p:sp>
        <p:nvSpPr>
          <p:cNvPr id="20487" name="TextBox 12"/>
          <p:cNvSpPr txBox="1">
            <a:spLocks noChangeArrowheads="1"/>
          </p:cNvSpPr>
          <p:nvPr/>
        </p:nvSpPr>
        <p:spPr bwMode="auto">
          <a:xfrm>
            <a:off x="7239000" y="4800600"/>
            <a:ext cx="1371600" cy="646113"/>
          </a:xfrm>
          <a:prstGeom prst="rect">
            <a:avLst/>
          </a:prstGeom>
          <a:noFill/>
          <a:ln w="9525">
            <a:noFill/>
            <a:miter lim="800000"/>
            <a:headEnd/>
            <a:tailEnd/>
          </a:ln>
        </p:spPr>
        <p:txBody>
          <a:bodyPr>
            <a:spAutoFit/>
          </a:bodyPr>
          <a:lstStyle/>
          <a:p>
            <a:pPr eaLnBrk="0" hangingPunct="0"/>
            <a:r>
              <a:rPr lang="en-US" altLang="zh-CN"/>
              <a:t>Pooled computing</a:t>
            </a:r>
          </a:p>
          <a:p>
            <a:pPr eaLnBrk="0" hangingPunct="0"/>
            <a:r>
              <a:rPr lang="en-US" altLang="zh-CN"/>
              <a:t>Pooled storage</a:t>
            </a:r>
          </a:p>
          <a:p>
            <a:pPr eaLnBrk="0" hangingPunct="0"/>
            <a:r>
              <a:rPr lang="en-US" altLang="zh-CN"/>
              <a:t>Pooled memory</a:t>
            </a:r>
            <a:endParaRPr lang="zh-CN" altLang="en-US"/>
          </a:p>
        </p:txBody>
      </p:sp>
      <p:sp>
        <p:nvSpPr>
          <p:cNvPr id="20488" name="右箭头 13"/>
          <p:cNvSpPr>
            <a:spLocks noChangeArrowheads="1"/>
          </p:cNvSpPr>
          <p:nvPr/>
        </p:nvSpPr>
        <p:spPr bwMode="auto">
          <a:xfrm>
            <a:off x="1524000" y="5410200"/>
            <a:ext cx="5562600" cy="304800"/>
          </a:xfrm>
          <a:prstGeom prst="rightArrow">
            <a:avLst>
              <a:gd name="adj1" fmla="val 50000"/>
              <a:gd name="adj2" fmla="val 50019"/>
            </a:avLst>
          </a:prstGeom>
          <a:gradFill rotWithShape="1">
            <a:gsLst>
              <a:gs pos="0">
                <a:srgbClr val="000082"/>
              </a:gs>
              <a:gs pos="30000">
                <a:srgbClr val="66008F"/>
              </a:gs>
              <a:gs pos="64999">
                <a:srgbClr val="BA0066"/>
              </a:gs>
              <a:gs pos="89999">
                <a:srgbClr val="FF0000"/>
              </a:gs>
              <a:gs pos="100000">
                <a:srgbClr val="FF8200"/>
              </a:gs>
            </a:gsLst>
            <a:lin ang="0"/>
          </a:gradFill>
          <a:ln w="12700" algn="ctr">
            <a:solidFill>
              <a:schemeClr val="tx1"/>
            </a:solidFill>
            <a:round/>
            <a:headEnd type="none" w="sm" len="sm"/>
            <a:tailEnd type="none" w="sm" len="sm"/>
          </a:ln>
        </p:spPr>
        <p:txBody>
          <a:bodyPr anchor="ctr" anchorCtr="1"/>
          <a:lstStyle/>
          <a:p>
            <a:pPr eaLnBrk="0" hangingPunct="0"/>
            <a:r>
              <a:rPr lang="en-US" altLang="zh-CN" sz="1600" b="1">
                <a:solidFill>
                  <a:srgbClr val="FF0000"/>
                </a:solidFill>
              </a:rPr>
              <a:t>Data-rate  demand</a:t>
            </a:r>
            <a:endParaRPr lang="zh-CN" altLang="en-US" sz="1600" b="1">
              <a:solidFill>
                <a:srgbClr val="FF0000"/>
              </a:solidFill>
            </a:endParaRPr>
          </a:p>
        </p:txBody>
      </p:sp>
      <p:sp>
        <p:nvSpPr>
          <p:cNvPr id="20489" name="TextBox 11"/>
          <p:cNvSpPr txBox="1">
            <a:spLocks noChangeArrowheads="1"/>
          </p:cNvSpPr>
          <p:nvPr/>
        </p:nvSpPr>
        <p:spPr bwMode="auto">
          <a:xfrm>
            <a:off x="2895600" y="5715000"/>
            <a:ext cx="3114675" cy="369888"/>
          </a:xfrm>
          <a:prstGeom prst="rect">
            <a:avLst/>
          </a:prstGeom>
          <a:noFill/>
          <a:ln w="9525">
            <a:noFill/>
            <a:miter lim="800000"/>
            <a:headEnd/>
            <a:tailEnd/>
          </a:ln>
        </p:spPr>
        <p:txBody>
          <a:bodyPr wrap="none">
            <a:spAutoFit/>
          </a:bodyPr>
          <a:lstStyle/>
          <a:p>
            <a:pPr marL="228600" indent="-228600" eaLnBrk="0" hangingPunct="0">
              <a:buClr>
                <a:srgbClr val="00B050"/>
              </a:buClr>
            </a:pPr>
            <a:r>
              <a:rPr lang="en-US" altLang="zh-CN" sz="1800" b="1"/>
              <a:t>Between CPU&amp;RAM and I/O</a:t>
            </a:r>
            <a:endParaRPr lang="zh-CN" altLang="en-US" sz="1800" b="1"/>
          </a:p>
        </p:txBody>
      </p:sp>
      <p:sp>
        <p:nvSpPr>
          <p:cNvPr id="20490" name="矩形 14"/>
          <p:cNvSpPr>
            <a:spLocks noChangeArrowheads="1"/>
          </p:cNvSpPr>
          <p:nvPr/>
        </p:nvSpPr>
        <p:spPr bwMode="auto">
          <a:xfrm>
            <a:off x="381000" y="5867400"/>
            <a:ext cx="2306638" cy="369888"/>
          </a:xfrm>
          <a:prstGeom prst="rect">
            <a:avLst/>
          </a:prstGeom>
          <a:noFill/>
          <a:ln w="9525">
            <a:noFill/>
            <a:miter lim="800000"/>
            <a:headEnd/>
            <a:tailEnd/>
          </a:ln>
        </p:spPr>
        <p:txBody>
          <a:bodyPr wrap="none">
            <a:spAutoFit/>
          </a:bodyPr>
          <a:lstStyle/>
          <a:p>
            <a:pPr eaLnBrk="0" hangingPunct="0"/>
            <a:r>
              <a:rPr lang="en-US" altLang="zh-CN" sz="1800" b="1">
                <a:solidFill>
                  <a:srgbClr val="000000"/>
                </a:solidFill>
              </a:rPr>
              <a:t>Between racks/blades</a:t>
            </a:r>
            <a:endParaRPr lang="zh-CN" altLang="en-US" sz="1800" b="1"/>
          </a:p>
        </p:txBody>
      </p:sp>
      <p:sp>
        <p:nvSpPr>
          <p:cNvPr id="20491" name="矩形 15"/>
          <p:cNvSpPr>
            <a:spLocks noChangeArrowheads="1"/>
          </p:cNvSpPr>
          <p:nvPr/>
        </p:nvSpPr>
        <p:spPr bwMode="auto">
          <a:xfrm>
            <a:off x="6111875" y="5867400"/>
            <a:ext cx="3032125" cy="369888"/>
          </a:xfrm>
          <a:prstGeom prst="rect">
            <a:avLst/>
          </a:prstGeom>
          <a:noFill/>
          <a:ln w="9525">
            <a:noFill/>
            <a:miter lim="800000"/>
            <a:headEnd/>
            <a:tailEnd/>
          </a:ln>
        </p:spPr>
        <p:txBody>
          <a:bodyPr wrap="none">
            <a:spAutoFit/>
          </a:bodyPr>
          <a:lstStyle/>
          <a:p>
            <a:pPr eaLnBrk="0" hangingPunct="0"/>
            <a:r>
              <a:rPr lang="en-US" altLang="zh-CN" sz="1800" b="1">
                <a:solidFill>
                  <a:srgbClr val="000000"/>
                </a:solidFill>
              </a:rPr>
              <a:t>Between the pooled modules </a:t>
            </a:r>
            <a:endParaRPr lang="zh-CN" altLang="en-US" sz="1800" b="1"/>
          </a:p>
        </p:txBody>
      </p:sp>
      <p:sp>
        <p:nvSpPr>
          <p:cNvPr id="20492" name="页脚占位符 16"/>
          <p:cNvSpPr>
            <a:spLocks noGrp="1"/>
          </p:cNvSpPr>
          <p:nvPr>
            <p:ph type="ftr" sz="quarter" idx="11"/>
          </p:nvPr>
        </p:nvSpPr>
        <p:spPr>
          <a:noFill/>
        </p:spPr>
        <p:txBody>
          <a:bodyPr/>
          <a:lstStyle/>
          <a:p>
            <a:r>
              <a:rPr lang="en-US" altLang="zh-CN"/>
              <a:t>Cai Yunlong,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3"/>
          <a:srcRect/>
          <a:stretch>
            <a:fillRect/>
          </a:stretch>
        </p:blipFill>
        <p:spPr bwMode="auto">
          <a:xfrm>
            <a:off x="5200650" y="1981200"/>
            <a:ext cx="3486150" cy="3257550"/>
          </a:xfrm>
          <a:prstGeom prst="rect">
            <a:avLst/>
          </a:prstGeom>
          <a:noFill/>
          <a:ln w="9525">
            <a:noFill/>
            <a:miter lim="800000"/>
            <a:headEnd/>
            <a:tailEnd/>
          </a:ln>
        </p:spPr>
      </p:pic>
      <p:sp>
        <p:nvSpPr>
          <p:cNvPr id="21506" name="标题 10"/>
          <p:cNvSpPr>
            <a:spLocks noGrp="1"/>
          </p:cNvSpPr>
          <p:nvPr>
            <p:ph type="title"/>
          </p:nvPr>
        </p:nvSpPr>
        <p:spPr/>
        <p:txBody>
          <a:bodyPr/>
          <a:lstStyle/>
          <a:p>
            <a:r>
              <a:rPr lang="en-US" altLang="zh-CN" b="1" smtClean="0">
                <a:ea typeface="宋体" charset="-122"/>
              </a:rPr>
              <a:t>Moore’s Law and Networking</a:t>
            </a:r>
            <a:endParaRPr lang="zh-CN" altLang="en-US" b="1" smtClean="0">
              <a:ea typeface="宋体" charset="-122"/>
            </a:endParaRPr>
          </a:p>
        </p:txBody>
      </p:sp>
      <p:sp>
        <p:nvSpPr>
          <p:cNvPr id="21507" name="内容占位符 11"/>
          <p:cNvSpPr>
            <a:spLocks noGrp="1"/>
          </p:cNvSpPr>
          <p:nvPr>
            <p:ph idx="1"/>
          </p:nvPr>
        </p:nvSpPr>
        <p:spPr>
          <a:xfrm>
            <a:off x="228600" y="1905000"/>
            <a:ext cx="7543800" cy="4419600"/>
          </a:xfrm>
        </p:spPr>
        <p:txBody>
          <a:bodyPr/>
          <a:lstStyle/>
          <a:p>
            <a:r>
              <a:rPr lang="en-US" altLang="zh-CN" sz="2000" b="1" smtClean="0">
                <a:ea typeface="宋体" charset="-122"/>
              </a:rPr>
              <a:t>Three Major Problems</a:t>
            </a:r>
          </a:p>
          <a:p>
            <a:pPr lvl="1"/>
            <a:r>
              <a:rPr lang="en-US" altLang="zh-CN" sz="1600" smtClean="0">
                <a:ea typeface="宋体" charset="-122"/>
              </a:rPr>
              <a:t>Moore’s Law applies to Transistors, not Speed</a:t>
            </a:r>
          </a:p>
          <a:p>
            <a:pPr lvl="1"/>
            <a:r>
              <a:rPr lang="en-US" altLang="zh-CN" sz="1600" smtClean="0">
                <a:ea typeface="宋体" charset="-122"/>
              </a:rPr>
              <a:t>Transistor count is doubling every 2 years</a:t>
            </a:r>
          </a:p>
          <a:p>
            <a:pPr lvl="1"/>
            <a:r>
              <a:rPr lang="en-US" altLang="zh-CN" sz="1600" smtClean="0">
                <a:ea typeface="宋体" charset="-122"/>
              </a:rPr>
              <a:t>Transistor speed is only increasing  slowly</a:t>
            </a:r>
          </a:p>
          <a:p>
            <a:r>
              <a:rPr lang="en-US" altLang="zh-CN" sz="2000" b="1" smtClean="0">
                <a:ea typeface="宋体" charset="-122"/>
              </a:rPr>
              <a:t>Number of I/O pins fixed</a:t>
            </a:r>
          </a:p>
          <a:p>
            <a:r>
              <a:rPr lang="en-US" altLang="zh-CN" sz="2000" b="1" smtClean="0">
                <a:ea typeface="宋体" charset="-122"/>
              </a:rPr>
              <a:t>Only improvement is I/O speed</a:t>
            </a:r>
          </a:p>
          <a:p>
            <a:r>
              <a:rPr lang="en-US" altLang="zh-CN" sz="2000" b="1" smtClean="0">
                <a:ea typeface="宋体" charset="-122"/>
              </a:rPr>
              <a:t>I/O Speed scales less than Moore</a:t>
            </a:r>
          </a:p>
          <a:p>
            <a:pPr lvl="1"/>
            <a:r>
              <a:rPr lang="en-US" altLang="zh-CN" sz="1600" smtClean="0">
                <a:ea typeface="宋体" charset="-122"/>
              </a:rPr>
              <a:t>Larger package sizes offset constraint</a:t>
            </a:r>
          </a:p>
          <a:p>
            <a:pPr lvl="1"/>
            <a:r>
              <a:rPr lang="en-US" altLang="zh-CN" sz="1600" smtClean="0">
                <a:ea typeface="宋体" charset="-122"/>
              </a:rPr>
              <a:t>Next step is 25 Gb/s SERDES in 2014</a:t>
            </a:r>
          </a:p>
          <a:p>
            <a:r>
              <a:rPr lang="en-US" altLang="zh-CN" sz="2000" b="1" smtClean="0">
                <a:ea typeface="宋体" charset="-122"/>
              </a:rPr>
              <a:t>Full-Custom Design Flow Required</a:t>
            </a:r>
          </a:p>
          <a:p>
            <a:pPr lvl="1"/>
            <a:r>
              <a:rPr lang="en-US" altLang="zh-CN" sz="1600" smtClean="0">
                <a:ea typeface="宋体" charset="-122"/>
              </a:rPr>
              <a:t>ASIC design flow wastes silicon potential</a:t>
            </a:r>
            <a:endParaRPr lang="zh-CN" altLang="en-US" sz="1800" smtClean="0">
              <a:ea typeface="宋体" charset="-122"/>
            </a:endParaRPr>
          </a:p>
        </p:txBody>
      </p:sp>
      <p:sp>
        <p:nvSpPr>
          <p:cNvPr id="21508" name="灯片编号占位符 5"/>
          <p:cNvSpPr>
            <a:spLocks noGrp="1"/>
          </p:cNvSpPr>
          <p:nvPr>
            <p:ph type="sldNum" sz="quarter" idx="12"/>
          </p:nvPr>
        </p:nvSpPr>
        <p:spPr>
          <a:noFill/>
        </p:spPr>
        <p:txBody>
          <a:bodyPr/>
          <a:lstStyle/>
          <a:p>
            <a:r>
              <a:rPr lang="en-US" altLang="zh-CN" smtClean="0"/>
              <a:t>Slide </a:t>
            </a:r>
            <a:fld id="{6A4E1653-4317-4FD0-A635-CCE04981C0A2}" type="slidenum">
              <a:rPr lang="en-US" altLang="zh-CN" smtClean="0"/>
              <a:pPr/>
              <a:t>5</a:t>
            </a:fld>
            <a:endParaRPr lang="en-US" altLang="zh-CN" smtClean="0"/>
          </a:p>
        </p:txBody>
      </p:sp>
      <p:sp>
        <p:nvSpPr>
          <p:cNvPr id="21509" name="TextBox 13"/>
          <p:cNvSpPr txBox="1">
            <a:spLocks noChangeArrowheads="1"/>
          </p:cNvSpPr>
          <p:nvPr/>
        </p:nvSpPr>
        <p:spPr bwMode="auto">
          <a:xfrm>
            <a:off x="6172200" y="2286000"/>
            <a:ext cx="1920875" cy="307975"/>
          </a:xfrm>
          <a:prstGeom prst="rect">
            <a:avLst/>
          </a:prstGeom>
          <a:noFill/>
          <a:ln w="9525">
            <a:noFill/>
            <a:miter lim="800000"/>
            <a:headEnd/>
            <a:tailEnd/>
          </a:ln>
        </p:spPr>
        <p:txBody>
          <a:bodyPr wrap="none">
            <a:spAutoFit/>
          </a:bodyPr>
          <a:lstStyle/>
          <a:p>
            <a:pPr eaLnBrk="0" hangingPunct="0"/>
            <a:r>
              <a:rPr lang="en-US" altLang="zh-CN" sz="1400" b="1"/>
              <a:t>THz High-speed I/O</a:t>
            </a:r>
            <a:r>
              <a:rPr lang="zh-CN" altLang="en-US" sz="1400" b="1"/>
              <a:t>？</a:t>
            </a:r>
          </a:p>
        </p:txBody>
      </p:sp>
      <p:sp>
        <p:nvSpPr>
          <p:cNvPr id="21510" name="TextBox 8"/>
          <p:cNvSpPr txBox="1">
            <a:spLocks noChangeArrowheads="1"/>
          </p:cNvSpPr>
          <p:nvPr/>
        </p:nvSpPr>
        <p:spPr bwMode="auto">
          <a:xfrm>
            <a:off x="6629400" y="5181600"/>
            <a:ext cx="1773238" cy="276225"/>
          </a:xfrm>
          <a:prstGeom prst="rect">
            <a:avLst/>
          </a:prstGeom>
          <a:noFill/>
          <a:ln w="9525">
            <a:noFill/>
            <a:miter lim="800000"/>
            <a:headEnd/>
            <a:tailEnd/>
          </a:ln>
        </p:spPr>
        <p:txBody>
          <a:bodyPr wrap="none">
            <a:spAutoFit/>
          </a:bodyPr>
          <a:lstStyle/>
          <a:p>
            <a:pPr eaLnBrk="0" hangingPunct="0"/>
            <a:r>
              <a:rPr lang="en-US" altLang="zh-CN"/>
              <a:t>Source: Ethernet Alliance</a:t>
            </a:r>
            <a:endParaRPr lang="zh-CN" altLang="en-US"/>
          </a:p>
        </p:txBody>
      </p:sp>
      <p:sp>
        <p:nvSpPr>
          <p:cNvPr id="21511" name="页脚占位符 7"/>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6"/>
          <p:cNvSpPr>
            <a:spLocks noGrp="1"/>
          </p:cNvSpPr>
          <p:nvPr>
            <p:ph type="title"/>
          </p:nvPr>
        </p:nvSpPr>
        <p:spPr/>
        <p:txBody>
          <a:bodyPr/>
          <a:lstStyle/>
          <a:p>
            <a:r>
              <a:rPr lang="en-US" altLang="zh-CN" b="1" smtClean="0">
                <a:ea typeface="宋体" charset="-122"/>
              </a:rPr>
              <a:t>Server 10/40/100Gb/s Adoption Cycle</a:t>
            </a:r>
            <a:endParaRPr lang="zh-CN" altLang="en-US" smtClean="0">
              <a:ea typeface="宋体" charset="-122"/>
            </a:endParaRPr>
          </a:p>
        </p:txBody>
      </p:sp>
      <p:sp>
        <p:nvSpPr>
          <p:cNvPr id="23554" name="灯片编号占位符 2"/>
          <p:cNvSpPr>
            <a:spLocks noGrp="1"/>
          </p:cNvSpPr>
          <p:nvPr>
            <p:ph type="sldNum" sz="quarter" idx="12"/>
          </p:nvPr>
        </p:nvSpPr>
        <p:spPr>
          <a:noFill/>
        </p:spPr>
        <p:txBody>
          <a:bodyPr/>
          <a:lstStyle/>
          <a:p>
            <a:r>
              <a:rPr lang="en-US" altLang="zh-CN" smtClean="0"/>
              <a:t>Slide </a:t>
            </a:r>
            <a:fld id="{55E47F4F-1A26-4BBC-968B-FDC225565424}" type="slidenum">
              <a:rPr lang="en-US" altLang="zh-CN" smtClean="0"/>
              <a:pPr/>
              <a:t>6</a:t>
            </a:fld>
            <a:endParaRPr lang="en-US" altLang="zh-CN" smtClean="0"/>
          </a:p>
        </p:txBody>
      </p:sp>
      <p:pic>
        <p:nvPicPr>
          <p:cNvPr id="23555" name="Picture 2"/>
          <p:cNvPicPr>
            <a:picLocks noChangeAspect="1" noChangeArrowheads="1"/>
          </p:cNvPicPr>
          <p:nvPr/>
        </p:nvPicPr>
        <p:blipFill>
          <a:blip r:embed="rId2"/>
          <a:srcRect t="15115" b="12328"/>
          <a:stretch>
            <a:fillRect/>
          </a:stretch>
        </p:blipFill>
        <p:spPr bwMode="auto">
          <a:xfrm>
            <a:off x="990600" y="1981200"/>
            <a:ext cx="7543800" cy="3657600"/>
          </a:xfrm>
          <a:prstGeom prst="rect">
            <a:avLst/>
          </a:prstGeom>
          <a:noFill/>
          <a:ln w="9525">
            <a:noFill/>
            <a:miter lim="800000"/>
            <a:headEnd/>
            <a:tailEnd/>
          </a:ln>
        </p:spPr>
      </p:pic>
      <p:pic>
        <p:nvPicPr>
          <p:cNvPr id="23556" name="Picture 4"/>
          <p:cNvPicPr>
            <a:picLocks noChangeAspect="1" noChangeArrowheads="1"/>
          </p:cNvPicPr>
          <p:nvPr/>
        </p:nvPicPr>
        <p:blipFill>
          <a:blip r:embed="rId3"/>
          <a:srcRect/>
          <a:stretch>
            <a:fillRect/>
          </a:stretch>
        </p:blipFill>
        <p:spPr bwMode="auto">
          <a:xfrm>
            <a:off x="4876800" y="5257800"/>
            <a:ext cx="2847975" cy="219075"/>
          </a:xfrm>
          <a:prstGeom prst="rect">
            <a:avLst/>
          </a:prstGeom>
          <a:noFill/>
          <a:ln w="9525">
            <a:noFill/>
            <a:miter lim="800000"/>
            <a:headEnd/>
            <a:tailEnd/>
          </a:ln>
        </p:spPr>
      </p:pic>
      <p:sp>
        <p:nvSpPr>
          <p:cNvPr id="23557" name="矩形 9"/>
          <p:cNvSpPr>
            <a:spLocks noChangeArrowheads="1"/>
          </p:cNvSpPr>
          <p:nvPr/>
        </p:nvSpPr>
        <p:spPr bwMode="auto">
          <a:xfrm>
            <a:off x="6781800" y="6096000"/>
            <a:ext cx="1763713" cy="276225"/>
          </a:xfrm>
          <a:prstGeom prst="rect">
            <a:avLst/>
          </a:prstGeom>
          <a:noFill/>
          <a:ln w="9525">
            <a:noFill/>
            <a:miter lim="800000"/>
            <a:headEnd/>
            <a:tailEnd/>
          </a:ln>
        </p:spPr>
        <p:txBody>
          <a:bodyPr wrap="none">
            <a:spAutoFit/>
          </a:bodyPr>
          <a:lstStyle/>
          <a:p>
            <a:pPr eaLnBrk="0" hangingPunct="0"/>
            <a:r>
              <a:rPr lang="en-US" altLang="zh-CN"/>
              <a:t>Source: Intel LAN Group</a:t>
            </a:r>
            <a:endParaRPr lang="zh-CN" altLang="en-US"/>
          </a:p>
        </p:txBody>
      </p:sp>
      <p:sp>
        <p:nvSpPr>
          <p:cNvPr id="23558" name="TextBox 8"/>
          <p:cNvSpPr txBox="1">
            <a:spLocks noChangeArrowheads="1"/>
          </p:cNvSpPr>
          <p:nvPr/>
        </p:nvSpPr>
        <p:spPr bwMode="auto">
          <a:xfrm>
            <a:off x="1524000" y="5562600"/>
            <a:ext cx="4089400" cy="523875"/>
          </a:xfrm>
          <a:prstGeom prst="rect">
            <a:avLst/>
          </a:prstGeom>
          <a:noFill/>
          <a:ln w="9525">
            <a:noFill/>
            <a:miter lim="800000"/>
            <a:headEnd/>
            <a:tailEnd/>
          </a:ln>
        </p:spPr>
        <p:txBody>
          <a:bodyPr wrap="none">
            <a:spAutoFit/>
          </a:bodyPr>
          <a:lstStyle/>
          <a:p>
            <a:pPr eaLnBrk="0" hangingPunct="0">
              <a:buFont typeface="Wingdings" pitchFamily="2" charset="2"/>
              <a:buChar char="Ø"/>
            </a:pPr>
            <a:r>
              <a:rPr lang="en-US" altLang="zh-CN" sz="1400" b="1"/>
              <a:t>40Gb/s will be the mainstream in the near future,</a:t>
            </a:r>
          </a:p>
          <a:p>
            <a:pPr eaLnBrk="0" hangingPunct="0">
              <a:buFont typeface="Wingdings" pitchFamily="2" charset="2"/>
              <a:buChar char="Ø"/>
            </a:pPr>
            <a:r>
              <a:rPr lang="en-US" altLang="zh-CN" sz="1400" b="1"/>
              <a:t>When the THz solution is ready?</a:t>
            </a:r>
            <a:endParaRPr lang="zh-CN" altLang="en-US" sz="1400" b="1"/>
          </a:p>
        </p:txBody>
      </p:sp>
      <p:sp>
        <p:nvSpPr>
          <p:cNvPr id="23559" name="椭圆 10"/>
          <p:cNvSpPr>
            <a:spLocks noChangeArrowheads="1"/>
          </p:cNvSpPr>
          <p:nvPr/>
        </p:nvSpPr>
        <p:spPr bwMode="auto">
          <a:xfrm>
            <a:off x="6477000" y="2895600"/>
            <a:ext cx="838200" cy="2362200"/>
          </a:xfrm>
          <a:prstGeom prst="ellipse">
            <a:avLst/>
          </a:prstGeom>
          <a:solidFill>
            <a:schemeClr val="accent1">
              <a:alpha val="29019"/>
            </a:schemeClr>
          </a:solidFill>
          <a:ln w="12700" algn="ctr">
            <a:solidFill>
              <a:schemeClr val="tx1"/>
            </a:solidFill>
            <a:round/>
            <a:headEnd type="none" w="sm" len="sm"/>
            <a:tailEnd type="none" w="sm" len="sm"/>
          </a:ln>
        </p:spPr>
        <p:txBody>
          <a:bodyPr anchor="ctr" anchorCtr="1"/>
          <a:lstStyle/>
          <a:p>
            <a:pPr eaLnBrk="0" hangingPunct="0"/>
            <a:r>
              <a:rPr lang="en-US" altLang="zh-CN"/>
              <a:t>Best time point</a:t>
            </a:r>
            <a:endParaRPr lang="zh-CN" altLang="en-US"/>
          </a:p>
        </p:txBody>
      </p:sp>
      <p:sp>
        <p:nvSpPr>
          <p:cNvPr id="23560" name="页脚占位符 11"/>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4"/>
          <p:cNvSpPr>
            <a:spLocks noGrp="1"/>
          </p:cNvSpPr>
          <p:nvPr>
            <p:ph type="title"/>
          </p:nvPr>
        </p:nvSpPr>
        <p:spPr>
          <a:xfrm>
            <a:off x="457200" y="685800"/>
            <a:ext cx="8229600" cy="1066800"/>
          </a:xfrm>
        </p:spPr>
        <p:txBody>
          <a:bodyPr/>
          <a:lstStyle/>
          <a:p>
            <a:r>
              <a:rPr lang="en-US" altLang="zh-CN" b="1" smtClean="0">
                <a:ea typeface="宋体" charset="-122"/>
              </a:rPr>
              <a:t>Board2Board Communications</a:t>
            </a:r>
            <a:endParaRPr lang="zh-CN" altLang="en-US" b="1" smtClean="0">
              <a:ea typeface="宋体" charset="-122"/>
            </a:endParaRPr>
          </a:p>
        </p:txBody>
      </p:sp>
      <p:sp>
        <p:nvSpPr>
          <p:cNvPr id="24578" name="内容占位符 5"/>
          <p:cNvSpPr>
            <a:spLocks noGrp="1"/>
          </p:cNvSpPr>
          <p:nvPr>
            <p:ph idx="1"/>
          </p:nvPr>
        </p:nvSpPr>
        <p:spPr>
          <a:xfrm>
            <a:off x="685800" y="1600200"/>
            <a:ext cx="7772400" cy="4724400"/>
          </a:xfrm>
        </p:spPr>
        <p:txBody>
          <a:bodyPr/>
          <a:lstStyle/>
          <a:p>
            <a:r>
              <a:rPr lang="en-US" altLang="zh-CN" sz="2000" smtClean="0">
                <a:ea typeface="宋体" charset="-122"/>
              </a:rPr>
              <a:t>Typical range</a:t>
            </a:r>
          </a:p>
          <a:p>
            <a:pPr lvl="1"/>
            <a:r>
              <a:rPr lang="en-US" altLang="zh-CN" sz="2000" smtClean="0">
                <a:ea typeface="宋体" charset="-122"/>
              </a:rPr>
              <a:t>a few cm</a:t>
            </a:r>
            <a:r>
              <a:rPr lang="en-US" altLang="zh-CN" sz="2000" b="1" smtClean="0">
                <a:solidFill>
                  <a:srgbClr val="FF0000"/>
                </a:solidFill>
                <a:ea typeface="宋体" charset="-122"/>
              </a:rPr>
              <a:t> </a:t>
            </a:r>
          </a:p>
          <a:p>
            <a:pPr lvl="2"/>
            <a:r>
              <a:rPr lang="en-US" altLang="zh-CN" sz="1600" smtClean="0">
                <a:ea typeface="宋体" charset="-122"/>
              </a:rPr>
              <a:t>cm range covers chip to chip. DDR4:51.2GB/s,  QPI: 96GB/s</a:t>
            </a:r>
            <a:endParaRPr lang="en-US" altLang="zh-CN" sz="1600" b="1" smtClean="0">
              <a:ea typeface="宋体" charset="-122"/>
            </a:endParaRPr>
          </a:p>
          <a:p>
            <a:pPr lvl="1"/>
            <a:r>
              <a:rPr lang="en-US" altLang="zh-CN" sz="2000" smtClean="0">
                <a:ea typeface="宋体" charset="-122"/>
              </a:rPr>
              <a:t>tens of cm better?</a:t>
            </a:r>
            <a:endParaRPr lang="zh-CN" altLang="zh-CN" sz="2000" b="1" smtClean="0">
              <a:ea typeface="宋体" charset="-122"/>
            </a:endParaRPr>
          </a:p>
          <a:p>
            <a:r>
              <a:rPr lang="en-US" altLang="zh-CN" sz="2000" smtClean="0">
                <a:ea typeface="宋体" charset="-122"/>
              </a:rPr>
              <a:t>Specific propagation conditions</a:t>
            </a:r>
          </a:p>
          <a:p>
            <a:pPr lvl="1"/>
            <a:r>
              <a:rPr lang="en-US" altLang="zh-CN" sz="1800" smtClean="0">
                <a:ea typeface="宋体" charset="-122"/>
              </a:rPr>
              <a:t>LOS/NLOS, potentially strong multi paths</a:t>
            </a:r>
            <a:endParaRPr lang="zh-CN" altLang="zh-CN" sz="1800" smtClean="0">
              <a:ea typeface="宋体" charset="-122"/>
            </a:endParaRPr>
          </a:p>
          <a:p>
            <a:r>
              <a:rPr lang="en-US" altLang="zh-CN" sz="2000" smtClean="0">
                <a:solidFill>
                  <a:schemeClr val="tx2"/>
                </a:solidFill>
                <a:ea typeface="宋体" charset="-122"/>
              </a:rPr>
              <a:t>Requirements for the antenna alignment</a:t>
            </a:r>
          </a:p>
          <a:p>
            <a:pPr lvl="1"/>
            <a:r>
              <a:rPr lang="en-US" altLang="zh-CN" sz="1600" smtClean="0">
                <a:ea typeface="宋体" charset="-122"/>
              </a:rPr>
              <a:t>In the chassis,  for redundancy/ disaster recovery, automatically aligning /switched beam is better</a:t>
            </a:r>
          </a:p>
          <a:p>
            <a:r>
              <a:rPr lang="en-US" altLang="zh-CN" sz="2000" smtClean="0">
                <a:solidFill>
                  <a:schemeClr val="tx2"/>
                </a:solidFill>
                <a:ea typeface="宋体" charset="-122"/>
              </a:rPr>
              <a:t>BER</a:t>
            </a:r>
            <a:endParaRPr lang="en-US" altLang="zh-CN" sz="2000" b="1" smtClean="0">
              <a:solidFill>
                <a:schemeClr val="tx2"/>
              </a:solidFill>
              <a:ea typeface="宋体" charset="-122"/>
            </a:endParaRPr>
          </a:p>
          <a:p>
            <a:pPr lvl="1"/>
            <a:r>
              <a:rPr lang="en-US" altLang="zh-CN" sz="1600" smtClean="0">
                <a:ea typeface="宋体" charset="-122"/>
              </a:rPr>
              <a:t>10</a:t>
            </a:r>
            <a:r>
              <a:rPr lang="en-US" altLang="zh-CN" sz="1600" baseline="30000" smtClean="0">
                <a:ea typeface="宋体" charset="-122"/>
              </a:rPr>
              <a:t>-12</a:t>
            </a:r>
            <a:r>
              <a:rPr lang="en-US" altLang="zh-CN" sz="1600" smtClean="0">
                <a:ea typeface="宋体" charset="-122"/>
              </a:rPr>
              <a:t>~10</a:t>
            </a:r>
            <a:r>
              <a:rPr lang="en-US" altLang="zh-CN" sz="1600" baseline="30000" smtClean="0">
                <a:ea typeface="宋体" charset="-122"/>
              </a:rPr>
              <a:t>-16</a:t>
            </a:r>
            <a:r>
              <a:rPr lang="en-US" altLang="zh-CN" sz="1600" smtClean="0">
                <a:ea typeface="宋体" charset="-122"/>
              </a:rPr>
              <a:t> </a:t>
            </a:r>
            <a:endParaRPr lang="en-US" altLang="zh-CN" sz="1600" baseline="30000" smtClean="0">
              <a:ea typeface="宋体" charset="-122"/>
            </a:endParaRPr>
          </a:p>
          <a:p>
            <a:r>
              <a:rPr lang="en-US" altLang="zh-CN" sz="2400" smtClean="0">
                <a:ea typeface="宋体" charset="-122"/>
              </a:rPr>
              <a:t>Topology</a:t>
            </a:r>
          </a:p>
          <a:p>
            <a:pPr lvl="1"/>
            <a:r>
              <a:rPr lang="en-US" altLang="zh-CN" sz="2000" smtClean="0">
                <a:ea typeface="宋体" charset="-122"/>
              </a:rPr>
              <a:t>Point-to-point</a:t>
            </a:r>
          </a:p>
          <a:p>
            <a:pPr>
              <a:buFontTx/>
              <a:buNone/>
            </a:pPr>
            <a:endParaRPr lang="en-US" altLang="zh-CN" sz="2400" smtClean="0">
              <a:solidFill>
                <a:srgbClr val="FF0000"/>
              </a:solidFill>
              <a:ea typeface="宋体" charset="-122"/>
            </a:endParaRPr>
          </a:p>
        </p:txBody>
      </p:sp>
      <p:sp>
        <p:nvSpPr>
          <p:cNvPr id="24579" name="灯片编号占位符 3"/>
          <p:cNvSpPr>
            <a:spLocks noGrp="1"/>
          </p:cNvSpPr>
          <p:nvPr>
            <p:ph type="sldNum" sz="quarter" idx="12"/>
          </p:nvPr>
        </p:nvSpPr>
        <p:spPr>
          <a:noFill/>
        </p:spPr>
        <p:txBody>
          <a:bodyPr/>
          <a:lstStyle/>
          <a:p>
            <a:r>
              <a:rPr lang="en-US" altLang="zh-CN" smtClean="0"/>
              <a:t>Slide </a:t>
            </a:r>
            <a:fld id="{0989B323-2029-432B-9F8E-4D0CC254C106}" type="slidenum">
              <a:rPr lang="en-US" altLang="zh-CN" smtClean="0"/>
              <a:pPr/>
              <a:t>7</a:t>
            </a:fld>
            <a:endParaRPr lang="en-US" altLang="zh-CN" smtClean="0"/>
          </a:p>
        </p:txBody>
      </p:sp>
      <p:sp>
        <p:nvSpPr>
          <p:cNvPr id="24580" name="页脚占位符 6"/>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4"/>
          <p:cNvSpPr>
            <a:spLocks noGrp="1"/>
          </p:cNvSpPr>
          <p:nvPr>
            <p:ph type="title"/>
          </p:nvPr>
        </p:nvSpPr>
        <p:spPr/>
        <p:txBody>
          <a:bodyPr/>
          <a:lstStyle/>
          <a:p>
            <a:r>
              <a:rPr lang="en-US" altLang="zh-CN" b="1" smtClean="0">
                <a:ea typeface="宋体" charset="-122"/>
              </a:rPr>
              <a:t>Data Center/Server Farm Wireless Data Distribution</a:t>
            </a:r>
            <a:endParaRPr lang="zh-CN" altLang="en-US" b="1" smtClean="0">
              <a:ea typeface="宋体" charset="-122"/>
            </a:endParaRPr>
          </a:p>
        </p:txBody>
      </p:sp>
      <p:sp>
        <p:nvSpPr>
          <p:cNvPr id="26626" name="内容占位符 5"/>
          <p:cNvSpPr>
            <a:spLocks noGrp="1"/>
          </p:cNvSpPr>
          <p:nvPr>
            <p:ph idx="1"/>
          </p:nvPr>
        </p:nvSpPr>
        <p:spPr/>
        <p:txBody>
          <a:bodyPr/>
          <a:lstStyle/>
          <a:p>
            <a:r>
              <a:rPr lang="en-US" altLang="zh-CN" sz="2000" smtClean="0">
                <a:ea typeface="宋体" charset="-122"/>
              </a:rPr>
              <a:t>Typical range: </a:t>
            </a:r>
          </a:p>
          <a:p>
            <a:pPr lvl="1"/>
            <a:r>
              <a:rPr lang="en-US" altLang="zh-CN" sz="1600" smtClean="0">
                <a:ea typeface="宋体" charset="-122"/>
              </a:rPr>
              <a:t>up to 100 meters</a:t>
            </a:r>
          </a:p>
          <a:p>
            <a:pPr lvl="1"/>
            <a:r>
              <a:rPr lang="en-US" altLang="zh-CN" sz="1600" smtClean="0">
                <a:ea typeface="宋体" charset="-122"/>
              </a:rPr>
              <a:t>10m? neighbored blade/rack?</a:t>
            </a:r>
            <a:endParaRPr lang="zh-CN" altLang="zh-CN" sz="1600" smtClean="0">
              <a:ea typeface="宋体" charset="-122"/>
            </a:endParaRPr>
          </a:p>
          <a:p>
            <a:r>
              <a:rPr lang="en-US" altLang="zh-CN" sz="2000" smtClean="0">
                <a:ea typeface="宋体" charset="-122"/>
              </a:rPr>
              <a:t>Specific propagation conditions</a:t>
            </a:r>
          </a:p>
          <a:p>
            <a:pPr lvl="1"/>
            <a:r>
              <a:rPr lang="en-US" altLang="zh-CN" sz="1600" smtClean="0">
                <a:ea typeface="宋体" charset="-122"/>
              </a:rPr>
              <a:t>LOS, Obstructed-LOS</a:t>
            </a:r>
            <a:endParaRPr lang="zh-CN" altLang="zh-CN" sz="1600" smtClean="0">
              <a:ea typeface="宋体" charset="-122"/>
            </a:endParaRPr>
          </a:p>
          <a:p>
            <a:r>
              <a:rPr lang="en-US" altLang="zh-CN" sz="2000" smtClean="0">
                <a:ea typeface="宋体" charset="-122"/>
              </a:rPr>
              <a:t>Requirements for the antenna alignment</a:t>
            </a:r>
          </a:p>
          <a:p>
            <a:pPr lvl="1"/>
            <a:r>
              <a:rPr lang="en-US" altLang="zh-CN" sz="1600" smtClean="0">
                <a:ea typeface="宋体" charset="-122"/>
              </a:rPr>
              <a:t>switched beam, spatial separation for frequency reuse</a:t>
            </a:r>
            <a:endParaRPr lang="zh-CN" altLang="zh-CN" sz="1600" smtClean="0">
              <a:ea typeface="宋体" charset="-122"/>
            </a:endParaRPr>
          </a:p>
          <a:p>
            <a:r>
              <a:rPr lang="en-US" altLang="zh-CN" sz="2000" smtClean="0">
                <a:ea typeface="宋体" charset="-122"/>
              </a:rPr>
              <a:t>Network is self-organizing, fixed node</a:t>
            </a:r>
          </a:p>
          <a:p>
            <a:r>
              <a:rPr lang="en-US" altLang="zh-CN" sz="2000" smtClean="0">
                <a:ea typeface="宋体" charset="-122"/>
              </a:rPr>
              <a:t>BER</a:t>
            </a:r>
            <a:r>
              <a:rPr lang="en-US" altLang="zh-CN" sz="2000" b="1" smtClean="0">
                <a:ea typeface="宋体" charset="-122"/>
              </a:rPr>
              <a:t> </a:t>
            </a:r>
          </a:p>
          <a:p>
            <a:pPr lvl="1"/>
            <a:r>
              <a:rPr lang="en-US" altLang="zh-CN" sz="1600" b="1" smtClean="0">
                <a:ea typeface="宋体" charset="-122"/>
              </a:rPr>
              <a:t>10</a:t>
            </a:r>
            <a:r>
              <a:rPr lang="en-US" altLang="zh-CN" sz="1600" b="1" baseline="30000" smtClean="0">
                <a:ea typeface="宋体" charset="-122"/>
              </a:rPr>
              <a:t>-15</a:t>
            </a:r>
            <a:r>
              <a:rPr lang="en-US" altLang="zh-CN" sz="1600" b="1" smtClean="0">
                <a:ea typeface="宋体" charset="-122"/>
              </a:rPr>
              <a:t>~10</a:t>
            </a:r>
            <a:r>
              <a:rPr lang="en-US" altLang="zh-CN" sz="1600" b="1" baseline="30000" smtClean="0">
                <a:ea typeface="宋体" charset="-122"/>
              </a:rPr>
              <a:t>-18</a:t>
            </a:r>
          </a:p>
          <a:p>
            <a:r>
              <a:rPr lang="en-US" altLang="zh-CN" sz="2000" smtClean="0">
                <a:ea typeface="宋体" charset="-122"/>
              </a:rPr>
              <a:t>Topology</a:t>
            </a:r>
            <a:r>
              <a:rPr lang="en-US" altLang="zh-CN" sz="2000" b="1" smtClean="0">
                <a:ea typeface="宋体" charset="-122"/>
              </a:rPr>
              <a:t> </a:t>
            </a:r>
          </a:p>
          <a:p>
            <a:pPr lvl="1"/>
            <a:r>
              <a:rPr lang="en-US" altLang="zh-CN" sz="1600" smtClean="0">
                <a:ea typeface="宋体" charset="-122"/>
              </a:rPr>
              <a:t>point to point, star</a:t>
            </a:r>
            <a:r>
              <a:rPr lang="zh-CN" altLang="en-US" sz="1600" smtClean="0">
                <a:ea typeface="宋体" charset="-122"/>
              </a:rPr>
              <a:t>，</a:t>
            </a:r>
            <a:r>
              <a:rPr lang="en-US" altLang="zh-CN" sz="1600" smtClean="0">
                <a:ea typeface="宋体" charset="-122"/>
              </a:rPr>
              <a:t>grid</a:t>
            </a:r>
            <a:endParaRPr lang="zh-CN" altLang="en-US" sz="1600" smtClean="0">
              <a:ea typeface="宋体" charset="-122"/>
            </a:endParaRPr>
          </a:p>
          <a:p>
            <a:endParaRPr lang="zh-CN" altLang="en-US" sz="2000" smtClean="0">
              <a:ea typeface="宋体" charset="-122"/>
            </a:endParaRPr>
          </a:p>
        </p:txBody>
      </p:sp>
      <p:sp>
        <p:nvSpPr>
          <p:cNvPr id="26627" name="TextBox 6"/>
          <p:cNvSpPr txBox="1">
            <a:spLocks noChangeArrowheads="1"/>
          </p:cNvSpPr>
          <p:nvPr/>
        </p:nvSpPr>
        <p:spPr bwMode="auto">
          <a:xfrm>
            <a:off x="6248400" y="6172200"/>
            <a:ext cx="2251075" cy="276225"/>
          </a:xfrm>
          <a:prstGeom prst="rect">
            <a:avLst/>
          </a:prstGeom>
          <a:noFill/>
          <a:ln w="9525">
            <a:noFill/>
            <a:miter lim="800000"/>
            <a:headEnd/>
            <a:tailEnd/>
          </a:ln>
        </p:spPr>
        <p:txBody>
          <a:bodyPr wrap="none">
            <a:spAutoFit/>
          </a:bodyPr>
          <a:lstStyle/>
          <a:p>
            <a:pPr eaLnBrk="0" hangingPunct="0"/>
            <a:r>
              <a:rPr lang="en-US" altLang="zh-CN"/>
              <a:t>Courtesy: Ji-Yong Shin and so on</a:t>
            </a:r>
            <a:endParaRPr lang="zh-CN" altLang="en-US"/>
          </a:p>
        </p:txBody>
      </p:sp>
      <p:sp>
        <p:nvSpPr>
          <p:cNvPr id="26628" name="灯片编号占位符 7"/>
          <p:cNvSpPr>
            <a:spLocks noGrp="1"/>
          </p:cNvSpPr>
          <p:nvPr>
            <p:ph type="sldNum" sz="quarter" idx="12"/>
          </p:nvPr>
        </p:nvSpPr>
        <p:spPr>
          <a:noFill/>
        </p:spPr>
        <p:txBody>
          <a:bodyPr/>
          <a:lstStyle/>
          <a:p>
            <a:r>
              <a:rPr lang="en-US" altLang="zh-CN" smtClean="0"/>
              <a:t>Slide </a:t>
            </a:r>
            <a:fld id="{3E0DECE6-4F1B-4373-9F00-F2097F7FC572}" type="slidenum">
              <a:rPr lang="en-US" altLang="zh-CN" smtClean="0"/>
              <a:pPr/>
              <a:t>8</a:t>
            </a:fld>
            <a:endParaRPr lang="en-US" altLang="zh-CN" smtClean="0"/>
          </a:p>
        </p:txBody>
      </p:sp>
      <p:pic>
        <p:nvPicPr>
          <p:cNvPr id="26629" name="Picture 1"/>
          <p:cNvPicPr>
            <a:picLocks noChangeAspect="1" noChangeArrowheads="1"/>
          </p:cNvPicPr>
          <p:nvPr/>
        </p:nvPicPr>
        <p:blipFill>
          <a:blip r:embed="rId3"/>
          <a:srcRect/>
          <a:stretch>
            <a:fillRect/>
          </a:stretch>
        </p:blipFill>
        <p:spPr bwMode="auto">
          <a:xfrm>
            <a:off x="6629400" y="1981200"/>
            <a:ext cx="1571625" cy="1752600"/>
          </a:xfrm>
          <a:prstGeom prst="rect">
            <a:avLst/>
          </a:prstGeom>
          <a:noFill/>
          <a:ln w="9525">
            <a:noFill/>
            <a:miter lim="800000"/>
            <a:headEnd/>
            <a:tailEnd/>
          </a:ln>
        </p:spPr>
      </p:pic>
      <p:pic>
        <p:nvPicPr>
          <p:cNvPr id="26630" name="Picture 2"/>
          <p:cNvPicPr>
            <a:picLocks noChangeAspect="1" noChangeArrowheads="1"/>
          </p:cNvPicPr>
          <p:nvPr/>
        </p:nvPicPr>
        <p:blipFill>
          <a:blip r:embed="rId4"/>
          <a:srcRect/>
          <a:stretch>
            <a:fillRect/>
          </a:stretch>
        </p:blipFill>
        <p:spPr bwMode="auto">
          <a:xfrm>
            <a:off x="6781800" y="4114800"/>
            <a:ext cx="1638300" cy="1619250"/>
          </a:xfrm>
          <a:prstGeom prst="rect">
            <a:avLst/>
          </a:prstGeom>
          <a:noFill/>
          <a:ln w="9525">
            <a:noFill/>
            <a:miter lim="800000"/>
            <a:headEnd/>
            <a:tailEnd/>
          </a:ln>
        </p:spPr>
      </p:pic>
      <p:sp>
        <p:nvSpPr>
          <p:cNvPr id="26631" name="页脚占位符 8"/>
          <p:cNvSpPr>
            <a:spLocks noGrp="1"/>
          </p:cNvSpPr>
          <p:nvPr>
            <p:ph type="ftr" sz="quarter" idx="11"/>
          </p:nvPr>
        </p:nvSpPr>
        <p:spPr>
          <a:noFill/>
        </p:spPr>
        <p:txBody>
          <a:bodyPr/>
          <a:lstStyle/>
          <a:p>
            <a:r>
              <a:rPr lang="en-US" altLang="zh-CN"/>
              <a:t>Cai Yunlong, Huawei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p:cNvPicPr>
            <a:picLocks noChangeAspect="1" noChangeArrowheads="1"/>
          </p:cNvPicPr>
          <p:nvPr/>
        </p:nvPicPr>
        <p:blipFill>
          <a:blip r:embed="rId3"/>
          <a:srcRect/>
          <a:stretch>
            <a:fillRect/>
          </a:stretch>
        </p:blipFill>
        <p:spPr bwMode="auto">
          <a:xfrm>
            <a:off x="5576888" y="3579813"/>
            <a:ext cx="2957512" cy="992187"/>
          </a:xfrm>
          <a:prstGeom prst="rect">
            <a:avLst/>
          </a:prstGeom>
          <a:noFill/>
          <a:ln w="9525">
            <a:noFill/>
            <a:miter lim="800000"/>
            <a:headEnd/>
            <a:tailEnd/>
          </a:ln>
        </p:spPr>
      </p:pic>
      <p:sp>
        <p:nvSpPr>
          <p:cNvPr id="3" name="内容占位符 2"/>
          <p:cNvSpPr>
            <a:spLocks noGrp="1"/>
          </p:cNvSpPr>
          <p:nvPr>
            <p:ph idx="1"/>
          </p:nvPr>
        </p:nvSpPr>
        <p:spPr/>
        <p:txBody>
          <a:bodyPr/>
          <a:lstStyle/>
          <a:p>
            <a:r>
              <a:rPr lang="en-US" altLang="zh-CN" sz="2800" smtClean="0">
                <a:ea typeface="宋体" charset="-122"/>
              </a:rPr>
              <a:t>Carrier frequencies: </a:t>
            </a:r>
            <a:r>
              <a:rPr lang="en-US" altLang="zh-CN" sz="2400" smtClean="0">
                <a:ea typeface="宋体" charset="-122"/>
              </a:rPr>
              <a:t>first window, 76GHz,mature?</a:t>
            </a:r>
            <a:endParaRPr lang="en-US" altLang="zh-CN" sz="2800" smtClean="0">
              <a:ea typeface="宋体" charset="-122"/>
            </a:endParaRPr>
          </a:p>
          <a:p>
            <a:r>
              <a:rPr lang="en-US" altLang="zh-CN" sz="2800" smtClean="0">
                <a:ea typeface="宋体" charset="-122"/>
              </a:rPr>
              <a:t>Antenna gain Vs size:</a:t>
            </a:r>
          </a:p>
          <a:p>
            <a:pPr marL="971550" lvl="1" indent="-457200">
              <a:buFont typeface="Times New Roman" pitchFamily="18" charset="0"/>
              <a:buAutoNum type="arabicPeriod"/>
            </a:pPr>
            <a:r>
              <a:rPr lang="en-US" altLang="zh-CN" sz="2000" smtClean="0">
                <a:ea typeface="宋体" charset="-122"/>
              </a:rPr>
              <a:t>R=5mm@300GHz, 30dBi,</a:t>
            </a:r>
          </a:p>
          <a:p>
            <a:pPr marL="971550" lvl="1" indent="-457200">
              <a:buFontTx/>
              <a:buNone/>
            </a:pPr>
            <a:r>
              <a:rPr lang="en-US" altLang="zh-CN" sz="2000" smtClean="0">
                <a:solidFill>
                  <a:srgbClr val="FF0000"/>
                </a:solidFill>
                <a:ea typeface="宋体" charset="-122"/>
              </a:rPr>
              <a:t>	Real horn antenna about  1cm</a:t>
            </a:r>
            <a:r>
              <a:rPr lang="en-US" altLang="zh-CN" sz="2000" baseline="30000" smtClean="0">
                <a:solidFill>
                  <a:srgbClr val="FF0000"/>
                </a:solidFill>
                <a:ea typeface="宋体" charset="-122"/>
              </a:rPr>
              <a:t>2</a:t>
            </a:r>
            <a:r>
              <a:rPr lang="en-US" altLang="zh-CN" sz="2000" smtClean="0">
                <a:solidFill>
                  <a:srgbClr val="FF0000"/>
                </a:solidFill>
                <a:ea typeface="宋体" charset="-122"/>
              </a:rPr>
              <a:t>*4cm, volume?</a:t>
            </a:r>
          </a:p>
          <a:p>
            <a:pPr marL="971550" lvl="1" indent="-457200">
              <a:buFont typeface="Times New Roman" pitchFamily="18" charset="0"/>
              <a:buAutoNum type="arabicPeriod" startAt="2"/>
            </a:pPr>
            <a:r>
              <a:rPr lang="en-US" altLang="zh-CN" sz="2000" smtClean="0">
                <a:ea typeface="宋体" charset="-122"/>
              </a:rPr>
              <a:t>How about 50dBi, 70dBi?</a:t>
            </a:r>
          </a:p>
          <a:p>
            <a:pPr marL="971550" lvl="1" indent="-457200">
              <a:buFont typeface="Times New Roman" pitchFamily="18" charset="0"/>
              <a:buAutoNum type="arabicPeriod" startAt="2"/>
            </a:pPr>
            <a:r>
              <a:rPr lang="en-US" altLang="zh-CN" sz="2000" smtClean="0">
                <a:ea typeface="宋体" charset="-122"/>
              </a:rPr>
              <a:t>For 70dBi, R=1m, the diameter of </a:t>
            </a:r>
          </a:p>
          <a:p>
            <a:pPr marL="971550" lvl="1" indent="-457200">
              <a:buFontTx/>
              <a:buNone/>
            </a:pPr>
            <a:r>
              <a:rPr lang="en-US" altLang="zh-CN" sz="2000" smtClean="0">
                <a:ea typeface="宋体" charset="-122"/>
              </a:rPr>
              <a:t>	radiated area, 2(R+b/2)?; b the spreading diameter at 1km</a:t>
            </a:r>
          </a:p>
          <a:p>
            <a:pPr marL="971550" lvl="1" indent="-457200">
              <a:buFontTx/>
              <a:buChar char="•"/>
            </a:pPr>
            <a:r>
              <a:rPr lang="en-US" altLang="zh-CN" smtClean="0">
                <a:ea typeface="宋体" charset="-122"/>
              </a:rPr>
              <a:t>In “board-to-board” and ”data center” scenarios, the size of port is important</a:t>
            </a:r>
          </a:p>
          <a:p>
            <a:pPr marL="971550" lvl="1" indent="-457200">
              <a:buFontTx/>
              <a:buChar char="•"/>
            </a:pPr>
            <a:r>
              <a:rPr lang="en-US" altLang="zh-CN" smtClean="0">
                <a:ea typeface="宋体" charset="-122"/>
              </a:rPr>
              <a:t>Antenna type: horn, parabolic, printed?</a:t>
            </a:r>
            <a:endParaRPr lang="zh-CN" altLang="en-US" smtClean="0">
              <a:ea typeface="宋体" charset="-122"/>
            </a:endParaRPr>
          </a:p>
        </p:txBody>
      </p:sp>
      <p:sp>
        <p:nvSpPr>
          <p:cNvPr id="3077" name="标题 1"/>
          <p:cNvSpPr>
            <a:spLocks noGrp="1"/>
          </p:cNvSpPr>
          <p:nvPr>
            <p:ph type="title"/>
          </p:nvPr>
        </p:nvSpPr>
        <p:spPr/>
        <p:txBody>
          <a:bodyPr/>
          <a:lstStyle/>
          <a:p>
            <a:r>
              <a:rPr lang="en-US" altLang="zh-CN" b="1" smtClean="0">
                <a:ea typeface="宋体" charset="-122"/>
              </a:rPr>
              <a:t>Transmission Range and Antenna </a:t>
            </a:r>
            <a:endParaRPr lang="zh-CN" altLang="en-US" b="1" smtClean="0">
              <a:ea typeface="宋体" charset="-122"/>
            </a:endParaRPr>
          </a:p>
        </p:txBody>
      </p:sp>
      <p:sp>
        <p:nvSpPr>
          <p:cNvPr id="3078" name="灯片编号占位符 5"/>
          <p:cNvSpPr>
            <a:spLocks noGrp="1"/>
          </p:cNvSpPr>
          <p:nvPr>
            <p:ph type="sldNum" sz="quarter" idx="12"/>
          </p:nvPr>
        </p:nvSpPr>
        <p:spPr>
          <a:noFill/>
        </p:spPr>
        <p:txBody>
          <a:bodyPr/>
          <a:lstStyle/>
          <a:p>
            <a:r>
              <a:rPr lang="en-US" altLang="zh-CN" smtClean="0"/>
              <a:t>Slide </a:t>
            </a:r>
            <a:fld id="{7B39647C-82E6-4776-BF0D-7DF769DDE4A8}" type="slidenum">
              <a:rPr lang="en-US" altLang="zh-CN" smtClean="0"/>
              <a:pPr/>
              <a:t>9</a:t>
            </a:fld>
            <a:endParaRPr lang="en-US" altLang="zh-CN" smtClean="0"/>
          </a:p>
        </p:txBody>
      </p:sp>
      <p:pic>
        <p:nvPicPr>
          <p:cNvPr id="3079" name="Picture 2"/>
          <p:cNvPicPr>
            <a:picLocks noChangeAspect="1" noChangeArrowheads="1"/>
          </p:cNvPicPr>
          <p:nvPr/>
        </p:nvPicPr>
        <p:blipFill>
          <a:blip r:embed="rId4"/>
          <a:srcRect/>
          <a:stretch>
            <a:fillRect/>
          </a:stretch>
        </p:blipFill>
        <p:spPr bwMode="auto">
          <a:xfrm>
            <a:off x="4953000" y="2743200"/>
            <a:ext cx="1600200" cy="517525"/>
          </a:xfrm>
          <a:prstGeom prst="rect">
            <a:avLst/>
          </a:prstGeom>
          <a:noFill/>
          <a:ln w="9525">
            <a:noFill/>
            <a:miter lim="800000"/>
            <a:headEnd/>
            <a:tailEnd/>
          </a:ln>
        </p:spPr>
      </p:pic>
      <p:graphicFrame>
        <p:nvGraphicFramePr>
          <p:cNvPr id="3074" name="Object 2"/>
          <p:cNvGraphicFramePr>
            <a:graphicFrameLocks noChangeAspect="1"/>
          </p:cNvGraphicFramePr>
          <p:nvPr/>
        </p:nvGraphicFramePr>
        <p:xfrm>
          <a:off x="6705600" y="2667000"/>
          <a:ext cx="1752600" cy="677863"/>
        </p:xfrm>
        <a:graphic>
          <a:graphicData uri="http://schemas.openxmlformats.org/presentationml/2006/ole">
            <p:oleObj spid="_x0000_s3074" name="公式" r:id="rId5" imgW="1180800" imgH="457200" progId="Equation.3">
              <p:embed/>
            </p:oleObj>
          </a:graphicData>
        </a:graphic>
      </p:graphicFrame>
      <p:sp>
        <p:nvSpPr>
          <p:cNvPr id="3080" name="页脚占位符 8"/>
          <p:cNvSpPr>
            <a:spLocks noGrp="1"/>
          </p:cNvSpPr>
          <p:nvPr>
            <p:ph type="ftr" sz="quarter" idx="11"/>
          </p:nvPr>
        </p:nvSpPr>
        <p:spPr>
          <a:noFill/>
        </p:spPr>
        <p:txBody>
          <a:bodyPr/>
          <a:lstStyle/>
          <a:p>
            <a:r>
              <a:rPr lang="en-US" altLang="zh-CN"/>
              <a:t>Cai Yunlong, Huawei</a:t>
            </a: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20608</TotalTime>
  <Words>1109</Words>
  <Application>Microsoft Office PowerPoint</Application>
  <PresentationFormat>On-screen Show (4:3)</PresentationFormat>
  <Paragraphs>260</Paragraphs>
  <Slides>16</Slides>
  <Notes>11</Notes>
  <HiddenSlides>0</HiddenSlides>
  <MMClips>0</MMClips>
  <ScaleCrop>false</ScaleCrop>
  <HeadingPairs>
    <vt:vector size="8" baseType="variant">
      <vt:variant>
        <vt:lpstr>已用的字体</vt:lpstr>
      </vt:variant>
      <vt:variant>
        <vt:i4>5</vt:i4>
      </vt:variant>
      <vt:variant>
        <vt:lpstr>演示文稿设计模板</vt:lpstr>
      </vt:variant>
      <vt:variant>
        <vt:i4>2</vt:i4>
      </vt:variant>
      <vt:variant>
        <vt:lpstr>嵌入 OLE 服务器</vt:lpstr>
      </vt:variant>
      <vt:variant>
        <vt:i4>1</vt:i4>
      </vt:variant>
      <vt:variant>
        <vt:lpstr>幻灯片标题</vt:lpstr>
      </vt:variant>
      <vt:variant>
        <vt:i4>16</vt:i4>
      </vt:variant>
    </vt:vector>
  </HeadingPairs>
  <TitlesOfParts>
    <vt:vector size="24" baseType="lpstr">
      <vt:lpstr>Times New Roman</vt:lpstr>
      <vt:lpstr>宋体</vt:lpstr>
      <vt:lpstr>Arial</vt:lpstr>
      <vt:lpstr>Wingdings</vt:lpstr>
      <vt:lpstr>Calibri</vt:lpstr>
      <vt:lpstr>IEEE-P802_15</vt:lpstr>
      <vt:lpstr>IEEE-P802_15</vt:lpstr>
      <vt:lpstr>公式</vt:lpstr>
      <vt:lpstr>幻灯片 1</vt:lpstr>
      <vt:lpstr>What’s  flowing in Data Center</vt:lpstr>
      <vt:lpstr>Data Center, Need for Speed</vt:lpstr>
      <vt:lpstr>Data center Architecture </vt:lpstr>
      <vt:lpstr>Moore’s Law and Networking</vt:lpstr>
      <vt:lpstr>Server 10/40/100Gb/s Adoption Cycle</vt:lpstr>
      <vt:lpstr>Board2Board Communications</vt:lpstr>
      <vt:lpstr>Data Center/Server Farm Wireless Data Distribution</vt:lpstr>
      <vt:lpstr>Transmission Range and Antenna </vt:lpstr>
      <vt:lpstr> Size, Weight,  Power and Cost</vt:lpstr>
      <vt:lpstr>Data Center Communication Protocols</vt:lpstr>
      <vt:lpstr>Electrical vs. Optical</vt:lpstr>
      <vt:lpstr>High-speed GigE Means High Cost</vt:lpstr>
      <vt:lpstr>High-speed SiPH System</vt:lpstr>
      <vt:lpstr>THz and Rivalries comparison</vt:lpstr>
      <vt:lpstr>Conclusion</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Leo Razoumov</dc:creator>
  <dc:description>&lt;doc#&gt;</dc:description>
  <cp:lastModifiedBy>yongjun</cp:lastModifiedBy>
  <cp:revision>442</cp:revision>
  <cp:lastPrinted>1998-02-10T13:28:06Z</cp:lastPrinted>
  <dcterms:created xsi:type="dcterms:W3CDTF">2008-03-17T12:50:31Z</dcterms:created>
  <dcterms:modified xsi:type="dcterms:W3CDTF">2013-07-15T18:38:25Z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(2)Y68NApAqBzkMfIUy/e4avKWvTQjqov5uqU3c+6tj0rYFe1UO0fvo7+Mqsz/S+znmcd6bB0ro_x000d_
uXUc1vJtCshXapUZmqk3FknvFcepb9UcAh69EGVWKVMJr53Waatv2d9jY3bzNzp0nEUdGlKs_x000d_
3Z1wXxoENTRolCDFW9RQjgNMuCzHX72TQJAc+D7h0oXecRL47sY8VQcSWVxp41gvll/LgAvE_x000d_
Ar/Pz2vz3x35yCeSL7</vt:lpwstr>
  </property>
  <property fmtid="{D5CDD505-2E9C-101B-9397-08002B2CF9AE}" pid="3" name="_ms_pID_725343_00">
    <vt:lpwstr>_</vt:lpwstr>
  </property>
  <property fmtid="{D5CDD505-2E9C-101B-9397-08002B2CF9AE}" pid="4" name="_ms_pID_7253431">
    <vt:lpwstr>Qe9DAoVzMoKEhS8puLneU/A6O3QX7ITJYEnGbSIbLbgOvrsA1xQrq6_x000d_
rVdJAm0r3y8=</vt:lpwstr>
  </property>
  <property fmtid="{D5CDD505-2E9C-101B-9397-08002B2CF9AE}" pid="5" name="_ms_pID_7253431_00">
    <vt:lpwstr>_</vt:lpwstr>
  </property>
  <property fmtid="{D5CDD505-2E9C-101B-9397-08002B2CF9AE}" pid="6" name="sflag">
    <vt:lpwstr>1371692547</vt:lpwstr>
  </property>
</Properties>
</file>