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312" r:id="rId3"/>
    <p:sldId id="339" r:id="rId4"/>
    <p:sldId id="341" r:id="rId5"/>
    <p:sldId id="342" r:id="rId6"/>
    <p:sldId id="340" r:id="rId7"/>
    <p:sldId id="343" r:id="rId8"/>
    <p:sldId id="337" r:id="rId9"/>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0000"/>
    <a:srgbClr val="FFFF3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60"/>
  </p:normalViewPr>
  <p:slideViewPr>
    <p:cSldViewPr>
      <p:cViewPr varScale="1">
        <p:scale>
          <a:sx n="69" d="100"/>
          <a:sy n="69" d="100"/>
        </p:scale>
        <p:origin x="-163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5" y="-34925"/>
            <a:ext cx="2722563"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802.15-09-0117-00-0007</a:t>
            </a:r>
          </a:p>
        </p:txBody>
      </p:sp>
      <p:sp>
        <p:nvSpPr>
          <p:cNvPr id="3075" name="Rectangle 3"/>
          <p:cNvSpPr>
            <a:spLocks noGrp="1" noChangeArrowheads="1"/>
          </p:cNvSpPr>
          <p:nvPr>
            <p:ph type="dt" sz="quarter" idx="1"/>
          </p:nvPr>
        </p:nvSpPr>
        <p:spPr bwMode="auto">
          <a:xfrm>
            <a:off x="703263" y="177800"/>
            <a:ext cx="23352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7/16/2013</a:t>
            </a:fld>
            <a:r>
              <a:rPr lang="en-US"/>
              <a:t>&lt;month year&gt;</a:t>
            </a:r>
          </a:p>
        </p:txBody>
      </p:sp>
      <p:sp>
        <p:nvSpPr>
          <p:cNvPr id="3076" name="Rectangle 4"/>
          <p:cNvSpPr>
            <a:spLocks noGrp="1" noChangeArrowheads="1"/>
          </p:cNvSpPr>
          <p:nvPr>
            <p:ph type="ftr" sz="quarter" idx="2"/>
          </p:nvPr>
        </p:nvSpPr>
        <p:spPr bwMode="auto">
          <a:xfrm>
            <a:off x="4206875" y="8997950"/>
            <a:ext cx="218122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5" y="8997950"/>
            <a:ext cx="140017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5"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2563"/>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5"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8096743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4300"/>
            <a:ext cx="2844800"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802.15-09-0117-00-0007</a:t>
            </a:r>
          </a:p>
        </p:txBody>
      </p:sp>
      <p:sp>
        <p:nvSpPr>
          <p:cNvPr id="2051" name="Rectangle 3"/>
          <p:cNvSpPr>
            <a:spLocks noGrp="1" noChangeArrowheads="1"/>
          </p:cNvSpPr>
          <p:nvPr>
            <p:ph type="dt" idx="1"/>
          </p:nvPr>
        </p:nvSpPr>
        <p:spPr bwMode="auto">
          <a:xfrm>
            <a:off x="661988" y="98425"/>
            <a:ext cx="27654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7/16/2013</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0" y="4416425"/>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5" y="9001125"/>
            <a:ext cx="2536825"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0" y="9001125"/>
            <a:ext cx="81121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8" y="9001125"/>
            <a:ext cx="719137" cy="182563"/>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0"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26369695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pPr/>
              <a:t>7/16/2013</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8425"/>
            <a:ext cx="2844800" cy="212725"/>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8425"/>
            <a:ext cx="2765425" cy="212725"/>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September 2009doc.: IEEE 802.15-09-0117-00-0007</a:t>
            </a:r>
          </a:p>
        </p:txBody>
      </p:sp>
      <p:sp>
        <p:nvSpPr>
          <p:cNvPr id="5" name="Rectangle 3"/>
          <p:cNvSpPr>
            <a:spLocks noGrp="1" noChangeArrowheads="1"/>
          </p:cNvSpPr>
          <p:nvPr>
            <p:ph type="dt" idx="1"/>
          </p:nvPr>
        </p:nvSpPr>
        <p:spPr>
          <a:ln/>
        </p:spPr>
        <p:txBody>
          <a:bodyPr/>
          <a:lstStyle/>
          <a:p>
            <a:fld id="{11E650E0-DD4F-4648-8823-CBA1A06EC7D0}" type="datetime1">
              <a:rPr lang="en-US"/>
              <a:pPr/>
              <a:t>7/16/2013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September 2009doc.: IEEE 802.15-09-0117-00-0007</a:t>
            </a:r>
          </a:p>
        </p:txBody>
      </p:sp>
      <p:sp>
        <p:nvSpPr>
          <p:cNvPr id="5" name="Rectangle 3"/>
          <p:cNvSpPr>
            <a:spLocks noGrp="1" noChangeArrowheads="1"/>
          </p:cNvSpPr>
          <p:nvPr>
            <p:ph type="dt" idx="1"/>
          </p:nvPr>
        </p:nvSpPr>
        <p:spPr>
          <a:ln/>
        </p:spPr>
        <p:txBody>
          <a:bodyPr/>
          <a:lstStyle/>
          <a:p>
            <a:fld id="{11E650E0-DD4F-4648-8823-CBA1A06EC7D0}" type="datetime1">
              <a:rPr lang="en-US"/>
              <a:pPr/>
              <a:t>7/16/2013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September 2009doc.: IEEE 802.15-09-0117-00-0007</a:t>
            </a:r>
          </a:p>
        </p:txBody>
      </p:sp>
      <p:sp>
        <p:nvSpPr>
          <p:cNvPr id="5" name="Rectangle 3"/>
          <p:cNvSpPr>
            <a:spLocks noGrp="1" noChangeArrowheads="1"/>
          </p:cNvSpPr>
          <p:nvPr>
            <p:ph type="dt" idx="1"/>
          </p:nvPr>
        </p:nvSpPr>
        <p:spPr>
          <a:ln/>
        </p:spPr>
        <p:txBody>
          <a:bodyPr/>
          <a:lstStyle/>
          <a:p>
            <a:fld id="{11E650E0-DD4F-4648-8823-CBA1A06EC7D0}" type="datetime1">
              <a:rPr lang="en-US"/>
              <a:pPr/>
              <a:t>7/16/2013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September 2009doc.: IEEE 802.15-09-0117-00-0007</a:t>
            </a:r>
          </a:p>
        </p:txBody>
      </p:sp>
      <p:sp>
        <p:nvSpPr>
          <p:cNvPr id="5" name="Rectangle 3"/>
          <p:cNvSpPr>
            <a:spLocks noGrp="1" noChangeArrowheads="1"/>
          </p:cNvSpPr>
          <p:nvPr>
            <p:ph type="dt" idx="1"/>
          </p:nvPr>
        </p:nvSpPr>
        <p:spPr>
          <a:ln/>
        </p:spPr>
        <p:txBody>
          <a:bodyPr/>
          <a:lstStyle/>
          <a:p>
            <a:fld id="{11E650E0-DD4F-4648-8823-CBA1A06EC7D0}" type="datetime1">
              <a:rPr lang="en-US"/>
              <a:pPr/>
              <a:t>7/16/2013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September 2009doc.: IEEE 802.15-09-0117-00-0007</a:t>
            </a:r>
          </a:p>
        </p:txBody>
      </p:sp>
      <p:sp>
        <p:nvSpPr>
          <p:cNvPr id="5" name="Rectangle 3"/>
          <p:cNvSpPr>
            <a:spLocks noGrp="1" noChangeArrowheads="1"/>
          </p:cNvSpPr>
          <p:nvPr>
            <p:ph type="dt" idx="1"/>
          </p:nvPr>
        </p:nvSpPr>
        <p:spPr>
          <a:ln/>
        </p:spPr>
        <p:txBody>
          <a:bodyPr/>
          <a:lstStyle/>
          <a:p>
            <a:fld id="{11E650E0-DD4F-4648-8823-CBA1A06EC7D0}" type="datetime1">
              <a:rPr lang="en-US"/>
              <a:pPr/>
              <a:t>7/16/2013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September 2009doc.: IEEE 802.15-09-0117-00-0007</a:t>
            </a:r>
          </a:p>
        </p:txBody>
      </p:sp>
      <p:sp>
        <p:nvSpPr>
          <p:cNvPr id="5" name="Rectangle 3"/>
          <p:cNvSpPr>
            <a:spLocks noGrp="1" noChangeArrowheads="1"/>
          </p:cNvSpPr>
          <p:nvPr>
            <p:ph type="dt" idx="1"/>
          </p:nvPr>
        </p:nvSpPr>
        <p:spPr>
          <a:ln/>
        </p:spPr>
        <p:txBody>
          <a:bodyPr/>
          <a:lstStyle/>
          <a:p>
            <a:fld id="{11E650E0-DD4F-4648-8823-CBA1A06EC7D0}" type="datetime1">
              <a:rPr lang="en-US"/>
              <a:pPr/>
              <a:t>7/16/2013</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10"/>
          <p:cNvSpPr>
            <a:spLocks noGrp="1" noChangeArrowheads="1"/>
          </p:cNvSpPr>
          <p:nvPr>
            <p:ph type="dt" sz="half" idx="10"/>
          </p:nvPr>
        </p:nvSpPr>
        <p:spPr/>
        <p:txBody>
          <a:bodyPr/>
          <a:lstStyle>
            <a:lvl1pPr>
              <a:defRPr/>
            </a:lvl1pPr>
          </a:lstStyle>
          <a:p>
            <a:r>
              <a:rPr lang="en-US"/>
              <a:t>September 2009July 2009</a:t>
            </a:r>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en-US"/>
              <a:t>Yeong Min Jang, Kookmin UniversityYeong Min Jang, Kookmin University</a:t>
            </a:r>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t>September 2009</a:t>
            </a:r>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t>September 2009September 2009</a:t>
            </a:r>
          </a:p>
        </p:txBody>
      </p:sp>
      <p:sp>
        <p:nvSpPr>
          <p:cNvPr id="11" name="Rectangle 10"/>
          <p:cNvSpPr>
            <a:spLocks noGrp="1" noChangeArrowheads="1"/>
          </p:cNvSpPr>
          <p:nvPr>
            <p:ph type="ftr" sz="quarter" idx="11"/>
          </p:nvPr>
        </p:nvSpPr>
        <p:spPr/>
        <p:txBody>
          <a:bodyPr/>
          <a:lstStyle>
            <a:lvl1pPr>
              <a:defRPr/>
            </a:lvl1pPr>
          </a:lstStyle>
          <a:p>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September 2009</a:t>
            </a:r>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t>September 2009</a:t>
            </a:r>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September 2009</a:t>
            </a:r>
          </a:p>
        </p:txBody>
      </p:sp>
      <p:sp>
        <p:nvSpPr>
          <p:cNvPr id="3" name="Rectangle 5"/>
          <p:cNvSpPr>
            <a:spLocks noGrp="1" noChangeArrowheads="1"/>
          </p:cNvSpPr>
          <p:nvPr>
            <p:ph type="ftr" sz="quarter" idx="11"/>
          </p:nvPr>
        </p:nvSpPr>
        <p:spPr>
          <a:ln/>
        </p:spPr>
        <p:txBody>
          <a:bodyPr/>
          <a:lstStyle>
            <a:lvl1pPr>
              <a:defRPr/>
            </a:lvl1pPr>
          </a:lstStyle>
          <a:p>
            <a:r>
              <a:rPr lang="en-US" dirty="0" err="1"/>
              <a:t>Yeong</a:t>
            </a:r>
            <a:r>
              <a:rPr lang="en-US" dirty="0"/>
              <a:t> Min Jang, </a:t>
            </a:r>
            <a:r>
              <a:rPr lang="en-US" dirty="0" err="1"/>
              <a:t>Kookmin</a:t>
            </a:r>
            <a:r>
              <a:rPr lang="en-US" dirty="0"/>
              <a:t>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3568" y="331894"/>
            <a:ext cx="1189936" cy="215444"/>
          </a:xfrm>
          <a:ln/>
        </p:spPr>
        <p:txBody>
          <a:bodyPr/>
          <a:lstStyle/>
          <a:p>
            <a:r>
              <a:rPr lang="en-US" dirty="0" smtClean="0"/>
              <a:t>July 2013</a:t>
            </a:r>
          </a:p>
        </p:txBody>
      </p:sp>
      <p:sp>
        <p:nvSpPr>
          <p:cNvPr id="6" name="Rectangle 5"/>
          <p:cNvSpPr>
            <a:spLocks noGrp="1" noChangeArrowheads="1"/>
          </p:cNvSpPr>
          <p:nvPr>
            <p:ph type="ftr" sz="quarter" idx="11"/>
          </p:nvPr>
        </p:nvSpPr>
        <p:spPr>
          <a:ln/>
        </p:spPr>
        <p:txBody>
          <a:bodyPr/>
          <a:lstStyle/>
          <a:p>
            <a:r>
              <a:rPr lang="en-US"/>
              <a:t>Yeong Min Jang, Kookmin University</a:t>
            </a:r>
          </a:p>
        </p:txBody>
      </p:sp>
      <p:sp>
        <p:nvSpPr>
          <p:cNvPr id="7" name="Rectangle 6"/>
          <p:cNvSpPr>
            <a:spLocks noGrp="1" noChangeArrowheads="1"/>
          </p:cNvSpPr>
          <p:nvPr>
            <p:ph type="sldNum" sz="quarter" idx="12"/>
          </p:nvPr>
        </p:nvSpPr>
        <p:spPr>
          <a:ln/>
        </p:spPr>
        <p:txBody>
          <a:bodyPr/>
          <a:lstStyle/>
          <a:p>
            <a:pPr>
              <a:defRPr/>
            </a:pPr>
            <a:r>
              <a:rPr lang="en-US"/>
              <a:t>Slide </a:t>
            </a:r>
            <a:fld id="{168A0E28-C750-41B9-A69D-2C32EC8D3106}" type="slidenum">
              <a:rPr lang="en-US"/>
              <a:pPr>
                <a:defRPr/>
              </a:pPr>
              <a:t>1</a:t>
            </a:fld>
            <a:endParaRPr lang="en-US"/>
          </a:p>
        </p:txBody>
      </p:sp>
      <p:sp>
        <p:nvSpPr>
          <p:cNvPr id="5124"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911D9691-58C5-4164-BE99-69BB7BA310E3}" type="slidenum">
              <a:rPr lang="en-US"/>
              <a:pPr algn="ctr" eaLnBrk="0" hangingPunct="0"/>
              <a:t>1</a:t>
            </a:fld>
            <a:endParaRPr lang="en-US" dirty="0"/>
          </a:p>
        </p:txBody>
      </p:sp>
      <p:sp>
        <p:nvSpPr>
          <p:cNvPr id="27651" name="Rectangle 3"/>
          <p:cNvSpPr>
            <a:spLocks noChangeArrowheads="1"/>
          </p:cNvSpPr>
          <p:nvPr/>
        </p:nvSpPr>
        <p:spPr bwMode="auto">
          <a:xfrm>
            <a:off x="152400" y="609600"/>
            <a:ext cx="8763000" cy="4524315"/>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[Visual Cell OOK Modulation for MIMO CamCom]</a:t>
            </a:r>
            <a:r>
              <a:rPr lang="en-US" sz="1600" dirty="0">
                <a:solidFill>
                  <a:schemeClr val="tx2"/>
                </a:solidFill>
              </a:rPr>
              <a:t>	</a:t>
            </a:r>
          </a:p>
          <a:p>
            <a:pPr marL="739775" indent="-739775" eaLnBrk="0" hangingPunct="0"/>
            <a:r>
              <a:rPr lang="en-US" sz="1600" b="1" dirty="0">
                <a:solidFill>
                  <a:schemeClr val="tx2"/>
                </a:solidFill>
              </a:rPr>
              <a:t>Date Submitted: </a:t>
            </a:r>
            <a:r>
              <a:rPr lang="en-US" sz="1600" dirty="0" smtClean="0">
                <a:solidFill>
                  <a:schemeClr val="tx2"/>
                </a:solidFill>
              </a:rPr>
              <a:t>[July</a:t>
            </a:r>
            <a:r>
              <a:rPr lang="en-US" sz="1600" dirty="0" smtClean="0"/>
              <a:t>, 2013</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altLang="ko-KR" sz="1600" dirty="0" smtClean="0">
                <a:solidFill>
                  <a:schemeClr val="tx2"/>
                </a:solidFill>
                <a:ea typeface="굴림" pitchFamily="34" charset="-127"/>
              </a:rPr>
              <a:t>Yeong Min Jang,</a:t>
            </a:r>
            <a:r>
              <a:rPr lang="en-US" sz="1600" dirty="0" smtClean="0"/>
              <a:t> </a:t>
            </a:r>
            <a:r>
              <a:rPr lang="en-US" altLang="ko-KR" sz="1600" dirty="0" smtClean="0">
                <a:solidFill>
                  <a:schemeClr val="tx2"/>
                </a:solidFill>
                <a:ea typeface="굴림" pitchFamily="34" charset="-127"/>
              </a:rPr>
              <a:t>Ratan Kumar Mondal, Nam Tuan Le</a:t>
            </a:r>
            <a:r>
              <a:rPr lang="en-US" sz="1600" dirty="0" smtClean="0">
                <a:solidFill>
                  <a:schemeClr val="tx2"/>
                </a:solidFill>
              </a:rPr>
              <a:t> ]</a:t>
            </a:r>
            <a:endParaRPr lang="en-US" sz="1600" dirty="0">
              <a:solidFill>
                <a:schemeClr val="tx2"/>
              </a:solidFill>
            </a:endParaRPr>
          </a:p>
          <a:p>
            <a:pPr marL="739775" indent="-739775" eaLnBrk="0" hangingPunct="0"/>
            <a:r>
              <a:rPr lang="en-US" sz="1600" dirty="0">
                <a:solidFill>
                  <a:schemeClr val="tx2"/>
                </a:solidFill>
              </a:rPr>
              <a:t>Address [Kookmin University, Seoul, Korea]</a:t>
            </a:r>
          </a:p>
          <a:p>
            <a:pPr marL="739775" indent="-739775" eaLnBrk="0" hangingPunct="0"/>
            <a:r>
              <a:rPr lang="en-US" sz="1600" dirty="0">
                <a:solidFill>
                  <a:schemeClr val="tx2"/>
                </a:solidFill>
              </a:rPr>
              <a:t>Voice:[82-2-910-5068</a:t>
            </a:r>
            <a:r>
              <a:rPr lang="en-US" sz="1600" dirty="0"/>
              <a:t>], </a:t>
            </a:r>
            <a:r>
              <a:rPr lang="en-US" sz="1600" dirty="0">
                <a:solidFill>
                  <a:schemeClr val="tx2"/>
                </a:solidFill>
              </a:rPr>
              <a:t>FAX: [82-2-910-5068], E-Mail:[ yjang@kookmin.ac.kr]	</a:t>
            </a:r>
          </a:p>
          <a:p>
            <a:pPr marL="739775" indent="-739775" eaLnBrk="0" hangingPunct="0">
              <a:spcBef>
                <a:spcPts val="600"/>
              </a:spcBef>
              <a:spcAft>
                <a:spcPts val="600"/>
              </a:spcAft>
            </a:pPr>
            <a:r>
              <a:rPr lang="en-US" sz="1600" b="1" dirty="0">
                <a:solidFill>
                  <a:schemeClr val="tx2"/>
                </a:solidFill>
              </a:rPr>
              <a:t>Re:</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[Amendment </a:t>
            </a:r>
            <a:r>
              <a:rPr lang="en-US" altLang="ko-KR" sz="1600" dirty="0" smtClean="0">
                <a:solidFill>
                  <a:schemeClr val="tx2"/>
                </a:solidFill>
              </a:rPr>
              <a:t>Issues </a:t>
            </a:r>
            <a:r>
              <a:rPr lang="en-US" altLang="ko-KR" sz="1600" dirty="0">
                <a:solidFill>
                  <a:schemeClr val="tx2"/>
                </a:solidFill>
              </a:rPr>
              <a:t>of IEEE 802.15.7 Specification for LBS-based LED-ID</a:t>
            </a:r>
            <a:r>
              <a:rPr lang="en-US" sz="1600" dirty="0" smtClean="0">
                <a:solidFill>
                  <a:schemeClr val="tx2"/>
                </a:solidFill>
              </a:rPr>
              <a:t>]</a:t>
            </a:r>
            <a:endParaRPr lang="en-US" sz="1600" dirty="0">
              <a:solidFill>
                <a:schemeClr val="tx2"/>
              </a:solidFill>
            </a:endParaRPr>
          </a:p>
          <a:p>
            <a:pPr marL="739775" indent="-739775" eaLnBrk="0" hangingPunct="0">
              <a:spcBef>
                <a:spcPts val="600"/>
              </a:spcBef>
              <a:spcAft>
                <a:spcPts val="600"/>
              </a:spcAft>
            </a:pPr>
            <a:r>
              <a:rPr lang="en-US" sz="1600" b="1" dirty="0">
                <a:solidFill>
                  <a:schemeClr val="tx2"/>
                </a:solidFill>
              </a:rPr>
              <a:t>Purpose:</a:t>
            </a:r>
            <a:r>
              <a:rPr lang="en-US" sz="1600" dirty="0">
                <a:solidFill>
                  <a:schemeClr val="tx2"/>
                </a:solidFill>
              </a:rPr>
              <a:t>	[</a:t>
            </a:r>
            <a:r>
              <a:rPr lang="en-US" sz="1600" dirty="0"/>
              <a:t>Contribution to IEEE 802.15.7 </a:t>
            </a:r>
            <a:r>
              <a:rPr lang="en-US" sz="1600" dirty="0" smtClean="0"/>
              <a:t>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9" name="Rectangle 8"/>
          <p:cNvSpPr/>
          <p:nvPr/>
        </p:nvSpPr>
        <p:spPr>
          <a:xfrm>
            <a:off x="6215074" y="285728"/>
            <a:ext cx="2786082" cy="307777"/>
          </a:xfrm>
          <a:prstGeom prst="rect">
            <a:avLst/>
          </a:prstGeom>
        </p:spPr>
        <p:txBody>
          <a:bodyPr wrap="square">
            <a:spAutoFit/>
          </a:bodyPr>
          <a:lstStyle/>
          <a:p>
            <a:r>
              <a:rPr lang="en-US" sz="1400" b="1" dirty="0" smtClean="0"/>
              <a:t>IEEE </a:t>
            </a:r>
            <a:r>
              <a:rPr lang="en-US" sz="1400" b="1" dirty="0" smtClean="0"/>
              <a:t>802.15-13-0422-00-0led</a:t>
            </a:r>
            <a:endParaRPr lang="ko-KR" alt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772400" cy="726976"/>
          </a:xfrm>
        </p:spPr>
        <p:txBody>
          <a:bodyPr/>
          <a:lstStyle/>
          <a:p>
            <a:r>
              <a:rPr lang="en-US" dirty="0" smtClean="0"/>
              <a:t>Contents</a:t>
            </a:r>
          </a:p>
        </p:txBody>
      </p:sp>
      <p:sp>
        <p:nvSpPr>
          <p:cNvPr id="45059" name="Rectangle 3"/>
          <p:cNvSpPr>
            <a:spLocks noGrp="1" noChangeArrowheads="1"/>
          </p:cNvSpPr>
          <p:nvPr>
            <p:ph idx="1"/>
          </p:nvPr>
        </p:nvSpPr>
        <p:spPr>
          <a:xfrm>
            <a:off x="685800" y="1628800"/>
            <a:ext cx="7772400" cy="4114800"/>
          </a:xfrm>
        </p:spPr>
        <p:txBody>
          <a:bodyPr/>
          <a:lstStyle/>
          <a:p>
            <a:r>
              <a:rPr lang="en-US" sz="2400" dirty="0" smtClean="0"/>
              <a:t>What is OOK based </a:t>
            </a:r>
            <a:r>
              <a:rPr lang="en-US" sz="2400" dirty="0"/>
              <a:t>c</a:t>
            </a:r>
            <a:r>
              <a:rPr lang="en-US" sz="2400" dirty="0" smtClean="0"/>
              <a:t>amera communication</a:t>
            </a:r>
          </a:p>
          <a:p>
            <a:r>
              <a:rPr lang="en-US" sz="2400" dirty="0" smtClean="0"/>
              <a:t>Frame Structure</a:t>
            </a:r>
          </a:p>
          <a:p>
            <a:r>
              <a:rPr lang="en-US" sz="2400" dirty="0" smtClean="0"/>
              <a:t>OOK-CamCom Synchronization</a:t>
            </a:r>
          </a:p>
          <a:p>
            <a:r>
              <a:rPr lang="en-US" sz="2400" dirty="0"/>
              <a:t>MIMO-OOK signal detection using </a:t>
            </a:r>
            <a:r>
              <a:rPr lang="en-US" sz="2400" dirty="0" smtClean="0"/>
              <a:t>CamCom</a:t>
            </a:r>
          </a:p>
          <a:p>
            <a:r>
              <a:rPr lang="en-US" sz="2400" dirty="0"/>
              <a:t>MIMO-OOK </a:t>
            </a:r>
            <a:r>
              <a:rPr lang="en-US" sz="2400" dirty="0" smtClean="0"/>
              <a:t>based </a:t>
            </a:r>
            <a:r>
              <a:rPr lang="en-US" sz="2400" dirty="0"/>
              <a:t>System Model</a:t>
            </a:r>
            <a:endParaRPr lang="en-US" sz="2400" dirty="0" smtClean="0"/>
          </a:p>
          <a:p>
            <a:r>
              <a:rPr lang="en-US" sz="2400" dirty="0" smtClean="0"/>
              <a:t>Conclusion</a:t>
            </a:r>
          </a:p>
          <a:p>
            <a:endParaRPr lang="en-US" sz="2800" dirty="0" smtClean="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2</a:t>
            </a:fld>
            <a:endParaRPr lang="en-US"/>
          </a:p>
        </p:txBody>
      </p:sp>
      <p:sp>
        <p:nvSpPr>
          <p:cNvPr id="8" name="Rectangle 4"/>
          <p:cNvSpPr>
            <a:spLocks noGrp="1" noChangeArrowheads="1"/>
          </p:cNvSpPr>
          <p:nvPr>
            <p:ph type="dt" sz="half" idx="10"/>
          </p:nvPr>
        </p:nvSpPr>
        <p:spPr>
          <a:xfrm>
            <a:off x="683568" y="331894"/>
            <a:ext cx="1189936" cy="215444"/>
          </a:xfrm>
          <a:ln/>
        </p:spPr>
        <p:txBody>
          <a:bodyPr/>
          <a:lstStyle/>
          <a:p>
            <a:r>
              <a:rPr lang="en-US" dirty="0" smtClean="0"/>
              <a:t>July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20688"/>
            <a:ext cx="7772400" cy="943000"/>
          </a:xfrm>
        </p:spPr>
        <p:txBody>
          <a:bodyPr>
            <a:normAutofit/>
          </a:bodyPr>
          <a:lstStyle/>
          <a:p>
            <a:r>
              <a:rPr lang="en-US" dirty="0" smtClean="0"/>
              <a:t>OOK CamCom Architecture</a:t>
            </a:r>
          </a:p>
        </p:txBody>
      </p:sp>
      <p:sp>
        <p:nvSpPr>
          <p:cNvPr id="45059" name="Rectangle 3"/>
          <p:cNvSpPr>
            <a:spLocks noGrp="1" noChangeArrowheads="1"/>
          </p:cNvSpPr>
          <p:nvPr>
            <p:ph idx="1"/>
          </p:nvPr>
        </p:nvSpPr>
        <p:spPr>
          <a:xfrm>
            <a:off x="785786" y="5572140"/>
            <a:ext cx="7772400" cy="857232"/>
          </a:xfrm>
        </p:spPr>
        <p:txBody>
          <a:bodyPr/>
          <a:lstStyle/>
          <a:p>
            <a:pPr lvl="1"/>
            <a:endParaRPr lang="en-US" sz="2400" dirty="0" smtClean="0"/>
          </a:p>
          <a:p>
            <a:pPr lvl="1"/>
            <a:endParaRPr lang="en-US" dirty="0" smtClean="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3</a:t>
            </a:fld>
            <a:endParaRPr lang="en-US"/>
          </a:p>
        </p:txBody>
      </p:sp>
      <p:pic>
        <p:nvPicPr>
          <p:cNvPr id="8" name="Picture 7" descr="http://us.123rf.com/400wm/400/400/anyata/anyata1207/anyata120700084/14579049-black-and-white-contour-photo-camera-vector--illustration.jpg"/>
          <p:cNvPicPr/>
          <p:nvPr/>
        </p:nvPicPr>
        <p:blipFill>
          <a:blip r:embed="rId3" cstate="print"/>
          <a:srcRect/>
          <a:stretch>
            <a:fillRect/>
          </a:stretch>
        </p:blipFill>
        <p:spPr bwMode="auto">
          <a:xfrm>
            <a:off x="4500562" y="1928802"/>
            <a:ext cx="785818" cy="785818"/>
          </a:xfrm>
          <a:prstGeom prst="rect">
            <a:avLst/>
          </a:prstGeom>
          <a:noFill/>
          <a:ln w="9525">
            <a:noFill/>
            <a:miter lim="800000"/>
            <a:headEnd/>
            <a:tailEnd/>
          </a:ln>
        </p:spPr>
      </p:pic>
      <p:pic>
        <p:nvPicPr>
          <p:cNvPr id="39940" name="Picture 4" descr="http://static.ddmcdn.com/gif/led-rev-1.jpg"/>
          <p:cNvPicPr>
            <a:picLocks noChangeAspect="1" noChangeArrowheads="1"/>
          </p:cNvPicPr>
          <p:nvPr/>
        </p:nvPicPr>
        <p:blipFill>
          <a:blip r:embed="rId4" cstate="print"/>
          <a:srcRect/>
          <a:stretch>
            <a:fillRect/>
          </a:stretch>
        </p:blipFill>
        <p:spPr bwMode="auto">
          <a:xfrm flipH="1">
            <a:off x="2571736" y="2214554"/>
            <a:ext cx="428628" cy="642941"/>
          </a:xfrm>
          <a:prstGeom prst="rect">
            <a:avLst/>
          </a:prstGeom>
          <a:noFill/>
        </p:spPr>
      </p:pic>
      <p:sp>
        <p:nvSpPr>
          <p:cNvPr id="16" name="Oval 15"/>
          <p:cNvSpPr/>
          <p:nvPr/>
        </p:nvSpPr>
        <p:spPr bwMode="auto">
          <a:xfrm>
            <a:off x="3143240" y="1928802"/>
            <a:ext cx="428628" cy="1000132"/>
          </a:xfrm>
          <a:prstGeom prst="ellipse">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18" name="Group 17"/>
          <p:cNvGrpSpPr/>
          <p:nvPr/>
        </p:nvGrpSpPr>
        <p:grpSpPr>
          <a:xfrm>
            <a:off x="3357554" y="1928802"/>
            <a:ext cx="1357322" cy="1000130"/>
            <a:chOff x="5786446" y="2643183"/>
            <a:chExt cx="1357322" cy="1000130"/>
          </a:xfrm>
        </p:grpSpPr>
        <p:cxnSp>
          <p:nvCxnSpPr>
            <p:cNvPr id="19" name="Straight Connector 18"/>
            <p:cNvCxnSpPr/>
            <p:nvPr/>
          </p:nvCxnSpPr>
          <p:spPr bwMode="auto">
            <a:xfrm rot="10800000">
              <a:off x="5786446" y="2643183"/>
              <a:ext cx="1357322" cy="535785"/>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20" name="Straight Connector 19"/>
            <p:cNvCxnSpPr/>
            <p:nvPr/>
          </p:nvCxnSpPr>
          <p:spPr bwMode="auto">
            <a:xfrm rot="10800000" flipV="1">
              <a:off x="5786446" y="3178966"/>
              <a:ext cx="1357322" cy="464347"/>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cxnSp>
        <p:nvCxnSpPr>
          <p:cNvPr id="22" name="Straight Connector 21"/>
          <p:cNvCxnSpPr/>
          <p:nvPr/>
        </p:nvCxnSpPr>
        <p:spPr bwMode="auto">
          <a:xfrm rot="5400000" flipH="1" flipV="1">
            <a:off x="607985" y="3178173"/>
            <a:ext cx="214314"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3" name="Straight Connector 22"/>
          <p:cNvCxnSpPr/>
          <p:nvPr/>
        </p:nvCxnSpPr>
        <p:spPr bwMode="auto">
          <a:xfrm rot="5400000" flipH="1" flipV="1">
            <a:off x="965175" y="3178173"/>
            <a:ext cx="214314"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4" name="Straight Connector 23"/>
          <p:cNvCxnSpPr/>
          <p:nvPr/>
        </p:nvCxnSpPr>
        <p:spPr bwMode="auto">
          <a:xfrm rot="5400000" flipH="1" flipV="1">
            <a:off x="1322365" y="3178173"/>
            <a:ext cx="214314"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6" name="Straight Connector 25"/>
          <p:cNvCxnSpPr/>
          <p:nvPr/>
        </p:nvCxnSpPr>
        <p:spPr bwMode="auto">
          <a:xfrm rot="5400000" flipH="1" flipV="1">
            <a:off x="1679555" y="3178173"/>
            <a:ext cx="214314"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7" name="Straight Connector 26"/>
          <p:cNvCxnSpPr/>
          <p:nvPr/>
        </p:nvCxnSpPr>
        <p:spPr bwMode="auto">
          <a:xfrm rot="5400000" flipH="1" flipV="1">
            <a:off x="2036745" y="3178173"/>
            <a:ext cx="214314"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9" name="Straight Connector 28"/>
          <p:cNvCxnSpPr/>
          <p:nvPr/>
        </p:nvCxnSpPr>
        <p:spPr bwMode="auto">
          <a:xfrm rot="5400000" flipH="1" flipV="1">
            <a:off x="2393935" y="3178173"/>
            <a:ext cx="214314"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0" name="Straight Connector 29"/>
          <p:cNvCxnSpPr/>
          <p:nvPr/>
        </p:nvCxnSpPr>
        <p:spPr bwMode="auto">
          <a:xfrm rot="5400000" flipH="1" flipV="1">
            <a:off x="2751125" y="3178173"/>
            <a:ext cx="214314"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1" name="Straight Connector 30"/>
          <p:cNvCxnSpPr/>
          <p:nvPr/>
        </p:nvCxnSpPr>
        <p:spPr bwMode="auto">
          <a:xfrm rot="5400000" flipH="1" flipV="1">
            <a:off x="3108315" y="3178173"/>
            <a:ext cx="214314"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2" name="Straight Connector 31"/>
          <p:cNvCxnSpPr/>
          <p:nvPr/>
        </p:nvCxnSpPr>
        <p:spPr bwMode="auto">
          <a:xfrm rot="5400000" flipH="1" flipV="1">
            <a:off x="3465505" y="3178173"/>
            <a:ext cx="214314"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4" name="Straight Connector 33"/>
          <p:cNvCxnSpPr/>
          <p:nvPr/>
        </p:nvCxnSpPr>
        <p:spPr bwMode="auto">
          <a:xfrm>
            <a:off x="714348" y="3071810"/>
            <a:ext cx="357190"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5" name="Straight Connector 34"/>
          <p:cNvCxnSpPr/>
          <p:nvPr/>
        </p:nvCxnSpPr>
        <p:spPr bwMode="auto">
          <a:xfrm>
            <a:off x="1071538" y="3286124"/>
            <a:ext cx="357190"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6" name="Straight Connector 35"/>
          <p:cNvCxnSpPr/>
          <p:nvPr/>
        </p:nvCxnSpPr>
        <p:spPr bwMode="auto">
          <a:xfrm>
            <a:off x="1428728" y="3071810"/>
            <a:ext cx="357190"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7" name="Straight Connector 36"/>
          <p:cNvCxnSpPr/>
          <p:nvPr/>
        </p:nvCxnSpPr>
        <p:spPr bwMode="auto">
          <a:xfrm>
            <a:off x="1785918" y="3286124"/>
            <a:ext cx="357190"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8" name="Straight Connector 37"/>
          <p:cNvCxnSpPr/>
          <p:nvPr/>
        </p:nvCxnSpPr>
        <p:spPr bwMode="auto">
          <a:xfrm>
            <a:off x="2143108" y="3071810"/>
            <a:ext cx="357190"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9" name="Straight Connector 38"/>
          <p:cNvCxnSpPr/>
          <p:nvPr/>
        </p:nvCxnSpPr>
        <p:spPr bwMode="auto">
          <a:xfrm>
            <a:off x="2500298" y="3286124"/>
            <a:ext cx="357190"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40" name="Straight Connector 39"/>
          <p:cNvCxnSpPr/>
          <p:nvPr/>
        </p:nvCxnSpPr>
        <p:spPr bwMode="auto">
          <a:xfrm>
            <a:off x="2857488" y="3071810"/>
            <a:ext cx="357190"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41" name="Straight Connector 40"/>
          <p:cNvCxnSpPr/>
          <p:nvPr/>
        </p:nvCxnSpPr>
        <p:spPr bwMode="auto">
          <a:xfrm>
            <a:off x="3214678" y="3286124"/>
            <a:ext cx="357190" cy="1588"/>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42" name="Flowchart: Data 41"/>
          <p:cNvSpPr/>
          <p:nvPr/>
        </p:nvSpPr>
        <p:spPr bwMode="auto">
          <a:xfrm>
            <a:off x="5429256" y="2143116"/>
            <a:ext cx="714380" cy="857256"/>
          </a:xfrm>
          <a:prstGeom prst="flowChartInputOutpu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Flowchart: Data 42"/>
          <p:cNvSpPr/>
          <p:nvPr/>
        </p:nvSpPr>
        <p:spPr bwMode="auto">
          <a:xfrm>
            <a:off x="5572132" y="2000240"/>
            <a:ext cx="714380" cy="857256"/>
          </a:xfrm>
          <a:prstGeom prst="flowChartInputOutpu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4" name="Flowchart: Data 43"/>
          <p:cNvSpPr/>
          <p:nvPr/>
        </p:nvSpPr>
        <p:spPr bwMode="auto">
          <a:xfrm>
            <a:off x="5715008" y="1857364"/>
            <a:ext cx="714380" cy="857256"/>
          </a:xfrm>
          <a:prstGeom prst="flowChartInputOutpu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Flowchart: Data 44"/>
          <p:cNvSpPr/>
          <p:nvPr/>
        </p:nvSpPr>
        <p:spPr bwMode="auto">
          <a:xfrm>
            <a:off x="5857884" y="1714488"/>
            <a:ext cx="714380" cy="857256"/>
          </a:xfrm>
          <a:prstGeom prst="flowChartInputOutput">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Oval 45"/>
          <p:cNvSpPr/>
          <p:nvPr/>
        </p:nvSpPr>
        <p:spPr bwMode="auto">
          <a:xfrm>
            <a:off x="5607644" y="2696864"/>
            <a:ext cx="142876" cy="142876"/>
          </a:xfrm>
          <a:prstGeom prst="ellipse">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81" name="Group 80"/>
          <p:cNvGrpSpPr/>
          <p:nvPr/>
        </p:nvGrpSpPr>
        <p:grpSpPr>
          <a:xfrm>
            <a:off x="4186445" y="3214686"/>
            <a:ext cx="4814711" cy="2092341"/>
            <a:chOff x="3000365" y="3622675"/>
            <a:chExt cx="4814711" cy="2092341"/>
          </a:xfrm>
        </p:grpSpPr>
        <p:cxnSp>
          <p:nvCxnSpPr>
            <p:cNvPr id="39942" name="AutoShape 6"/>
            <p:cNvCxnSpPr>
              <a:cxnSpLocks noChangeShapeType="1"/>
            </p:cNvCxnSpPr>
            <p:nvPr/>
          </p:nvCxnSpPr>
          <p:spPr bwMode="auto">
            <a:xfrm flipV="1">
              <a:off x="3751245" y="3916161"/>
              <a:ext cx="2446" cy="565769"/>
            </a:xfrm>
            <a:prstGeom prst="straightConnector1">
              <a:avLst/>
            </a:prstGeom>
            <a:noFill/>
            <a:ln w="9525">
              <a:solidFill>
                <a:srgbClr val="000000"/>
              </a:solidFill>
              <a:round/>
              <a:headEnd type="triangle" w="med" len="med"/>
              <a:tailEnd/>
            </a:ln>
          </p:spPr>
        </p:cxnSp>
        <p:cxnSp>
          <p:nvCxnSpPr>
            <p:cNvPr id="39943" name="AutoShape 7"/>
            <p:cNvCxnSpPr>
              <a:cxnSpLocks noChangeShapeType="1"/>
            </p:cNvCxnSpPr>
            <p:nvPr/>
          </p:nvCxnSpPr>
          <p:spPr bwMode="auto">
            <a:xfrm flipV="1">
              <a:off x="4109564" y="4209646"/>
              <a:ext cx="0" cy="256660"/>
            </a:xfrm>
            <a:prstGeom prst="straightConnector1">
              <a:avLst/>
            </a:prstGeom>
            <a:noFill/>
            <a:ln w="9525">
              <a:solidFill>
                <a:srgbClr val="000000"/>
              </a:solidFill>
              <a:round/>
              <a:headEnd type="triangle" w="med" len="med"/>
              <a:tailEnd/>
            </a:ln>
          </p:spPr>
        </p:cxnSp>
        <p:cxnSp>
          <p:nvCxnSpPr>
            <p:cNvPr id="39944" name="AutoShape 8"/>
            <p:cNvCxnSpPr>
              <a:cxnSpLocks noChangeShapeType="1"/>
            </p:cNvCxnSpPr>
            <p:nvPr/>
          </p:nvCxnSpPr>
          <p:spPr bwMode="auto">
            <a:xfrm flipV="1">
              <a:off x="4456876" y="4209646"/>
              <a:ext cx="0" cy="256660"/>
            </a:xfrm>
            <a:prstGeom prst="straightConnector1">
              <a:avLst/>
            </a:prstGeom>
            <a:noFill/>
            <a:ln w="9525">
              <a:solidFill>
                <a:srgbClr val="000000"/>
              </a:solidFill>
              <a:round/>
              <a:headEnd type="triangle" w="med" len="med"/>
              <a:tailEnd/>
            </a:ln>
          </p:spPr>
        </p:cxnSp>
        <p:cxnSp>
          <p:nvCxnSpPr>
            <p:cNvPr id="39945" name="AutoShape 9"/>
            <p:cNvCxnSpPr>
              <a:cxnSpLocks noChangeShapeType="1"/>
            </p:cNvCxnSpPr>
            <p:nvPr/>
          </p:nvCxnSpPr>
          <p:spPr bwMode="auto">
            <a:xfrm flipV="1">
              <a:off x="6625133" y="4216342"/>
              <a:ext cx="0" cy="256660"/>
            </a:xfrm>
            <a:prstGeom prst="straightConnector1">
              <a:avLst/>
            </a:prstGeom>
            <a:noFill/>
            <a:ln w="9525">
              <a:solidFill>
                <a:srgbClr val="000000"/>
              </a:solidFill>
              <a:round/>
              <a:headEnd type="triangle" w="med" len="med"/>
              <a:tailEnd/>
            </a:ln>
          </p:spPr>
        </p:cxnSp>
        <p:cxnSp>
          <p:nvCxnSpPr>
            <p:cNvPr id="39946" name="AutoShape 10"/>
            <p:cNvCxnSpPr>
              <a:cxnSpLocks noChangeShapeType="1"/>
            </p:cNvCxnSpPr>
            <p:nvPr/>
          </p:nvCxnSpPr>
          <p:spPr bwMode="auto">
            <a:xfrm flipV="1">
              <a:off x="6963885" y="4216342"/>
              <a:ext cx="0" cy="256660"/>
            </a:xfrm>
            <a:prstGeom prst="straightConnector1">
              <a:avLst/>
            </a:prstGeom>
            <a:noFill/>
            <a:ln w="9525">
              <a:solidFill>
                <a:srgbClr val="000000"/>
              </a:solidFill>
              <a:round/>
              <a:headEnd type="triangle" w="med" len="med"/>
              <a:tailEnd/>
            </a:ln>
          </p:spPr>
        </p:cxnSp>
        <p:cxnSp>
          <p:nvCxnSpPr>
            <p:cNvPr id="39947" name="AutoShape 11"/>
            <p:cNvCxnSpPr>
              <a:cxnSpLocks noChangeShapeType="1"/>
            </p:cNvCxnSpPr>
            <p:nvPr/>
          </p:nvCxnSpPr>
          <p:spPr bwMode="auto">
            <a:xfrm flipV="1">
              <a:off x="7349109" y="4216342"/>
              <a:ext cx="0" cy="256660"/>
            </a:xfrm>
            <a:prstGeom prst="straightConnector1">
              <a:avLst/>
            </a:prstGeom>
            <a:noFill/>
            <a:ln w="9525">
              <a:solidFill>
                <a:srgbClr val="000000"/>
              </a:solidFill>
              <a:round/>
              <a:headEnd type="triangle" w="med" len="med"/>
              <a:tailEnd/>
            </a:ln>
          </p:spPr>
        </p:cxnSp>
        <p:cxnSp>
          <p:nvCxnSpPr>
            <p:cNvPr id="39948" name="AutoShape 12"/>
            <p:cNvCxnSpPr>
              <a:cxnSpLocks noChangeShapeType="1"/>
            </p:cNvCxnSpPr>
            <p:nvPr/>
          </p:nvCxnSpPr>
          <p:spPr bwMode="auto">
            <a:xfrm>
              <a:off x="3583703" y="4641506"/>
              <a:ext cx="0" cy="709722"/>
            </a:xfrm>
            <a:prstGeom prst="straightConnector1">
              <a:avLst/>
            </a:prstGeom>
            <a:noFill/>
            <a:ln w="9525">
              <a:solidFill>
                <a:srgbClr val="000000"/>
              </a:solidFill>
              <a:round/>
              <a:headEnd/>
              <a:tailEnd/>
            </a:ln>
          </p:spPr>
        </p:cxnSp>
        <p:cxnSp>
          <p:nvCxnSpPr>
            <p:cNvPr id="39949" name="AutoShape 13"/>
            <p:cNvCxnSpPr>
              <a:cxnSpLocks noChangeShapeType="1"/>
            </p:cNvCxnSpPr>
            <p:nvPr/>
          </p:nvCxnSpPr>
          <p:spPr bwMode="auto">
            <a:xfrm>
              <a:off x="7531325" y="4641506"/>
              <a:ext cx="0" cy="709722"/>
            </a:xfrm>
            <a:prstGeom prst="straightConnector1">
              <a:avLst/>
            </a:prstGeom>
            <a:noFill/>
            <a:ln w="9525">
              <a:solidFill>
                <a:srgbClr val="000000"/>
              </a:solidFill>
              <a:round/>
              <a:headEnd/>
              <a:tailEnd/>
            </a:ln>
          </p:spPr>
        </p:cxnSp>
        <p:cxnSp>
          <p:nvCxnSpPr>
            <p:cNvPr id="39950" name="AutoShape 14"/>
            <p:cNvCxnSpPr>
              <a:cxnSpLocks noChangeShapeType="1"/>
            </p:cNvCxnSpPr>
            <p:nvPr/>
          </p:nvCxnSpPr>
          <p:spPr bwMode="auto">
            <a:xfrm>
              <a:off x="3940799" y="4641506"/>
              <a:ext cx="0" cy="412889"/>
            </a:xfrm>
            <a:prstGeom prst="straightConnector1">
              <a:avLst/>
            </a:prstGeom>
            <a:noFill/>
            <a:ln w="9525">
              <a:solidFill>
                <a:srgbClr val="000000"/>
              </a:solidFill>
              <a:round/>
              <a:headEnd/>
              <a:tailEnd/>
            </a:ln>
          </p:spPr>
        </p:cxnSp>
        <p:cxnSp>
          <p:nvCxnSpPr>
            <p:cNvPr id="39951" name="AutoShape 15"/>
            <p:cNvCxnSpPr>
              <a:cxnSpLocks noChangeShapeType="1"/>
            </p:cNvCxnSpPr>
            <p:nvPr/>
          </p:nvCxnSpPr>
          <p:spPr bwMode="auto">
            <a:xfrm>
              <a:off x="3583703" y="5351228"/>
              <a:ext cx="3947622" cy="0"/>
            </a:xfrm>
            <a:prstGeom prst="straightConnector1">
              <a:avLst/>
            </a:prstGeom>
            <a:noFill/>
            <a:ln w="6350">
              <a:solidFill>
                <a:srgbClr val="000000"/>
              </a:solidFill>
              <a:round/>
              <a:headEnd type="triangle" w="med" len="med"/>
              <a:tailEnd type="triangle" w="med" len="med"/>
            </a:ln>
          </p:spPr>
        </p:cxnSp>
        <p:cxnSp>
          <p:nvCxnSpPr>
            <p:cNvPr id="39952" name="AutoShape 16"/>
            <p:cNvCxnSpPr>
              <a:cxnSpLocks noChangeShapeType="1"/>
            </p:cNvCxnSpPr>
            <p:nvPr/>
          </p:nvCxnSpPr>
          <p:spPr bwMode="auto">
            <a:xfrm flipV="1">
              <a:off x="3313435" y="4920484"/>
              <a:ext cx="270268" cy="14507"/>
            </a:xfrm>
            <a:prstGeom prst="straightConnector1">
              <a:avLst/>
            </a:prstGeom>
            <a:noFill/>
            <a:ln w="9525">
              <a:solidFill>
                <a:srgbClr val="000000"/>
              </a:solidFill>
              <a:round/>
              <a:headEnd/>
              <a:tailEnd type="triangle" w="med" len="med"/>
            </a:ln>
          </p:spPr>
        </p:cxnSp>
        <p:cxnSp>
          <p:nvCxnSpPr>
            <p:cNvPr id="39953" name="AutoShape 17"/>
            <p:cNvCxnSpPr>
              <a:cxnSpLocks noChangeShapeType="1"/>
            </p:cNvCxnSpPr>
            <p:nvPr/>
          </p:nvCxnSpPr>
          <p:spPr bwMode="auto">
            <a:xfrm flipH="1">
              <a:off x="3940799" y="4920484"/>
              <a:ext cx="261707" cy="0"/>
            </a:xfrm>
            <a:prstGeom prst="straightConnector1">
              <a:avLst/>
            </a:prstGeom>
            <a:noFill/>
            <a:ln w="9525">
              <a:solidFill>
                <a:srgbClr val="000000"/>
              </a:solidFill>
              <a:round/>
              <a:headEnd/>
              <a:tailEnd type="triangle" w="med" len="med"/>
            </a:ln>
          </p:spPr>
        </p:cxnSp>
        <p:sp>
          <p:nvSpPr>
            <p:cNvPr id="39954" name="Rectangle 18"/>
            <p:cNvSpPr>
              <a:spLocks noChangeArrowheads="1"/>
            </p:cNvSpPr>
            <p:nvPr/>
          </p:nvSpPr>
          <p:spPr bwMode="auto">
            <a:xfrm>
              <a:off x="3583703" y="4481930"/>
              <a:ext cx="357096" cy="159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39955" name="Rectangle 19"/>
            <p:cNvSpPr>
              <a:spLocks noChangeArrowheads="1"/>
            </p:cNvSpPr>
            <p:nvPr/>
          </p:nvSpPr>
          <p:spPr bwMode="auto">
            <a:xfrm>
              <a:off x="3940799" y="4481930"/>
              <a:ext cx="357096" cy="159576"/>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39956" name="Rectangle 20"/>
            <p:cNvSpPr>
              <a:spLocks noChangeArrowheads="1"/>
            </p:cNvSpPr>
            <p:nvPr/>
          </p:nvSpPr>
          <p:spPr bwMode="auto">
            <a:xfrm>
              <a:off x="4297895" y="4481930"/>
              <a:ext cx="357096" cy="159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39957" name="Rectangle 21"/>
            <p:cNvSpPr>
              <a:spLocks noChangeArrowheads="1"/>
            </p:cNvSpPr>
            <p:nvPr/>
          </p:nvSpPr>
          <p:spPr bwMode="auto">
            <a:xfrm>
              <a:off x="4654991" y="4481930"/>
              <a:ext cx="357096" cy="159576"/>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39958" name="Rectangle 22"/>
            <p:cNvSpPr>
              <a:spLocks noChangeArrowheads="1"/>
            </p:cNvSpPr>
            <p:nvPr/>
          </p:nvSpPr>
          <p:spPr bwMode="auto">
            <a:xfrm>
              <a:off x="6102942" y="4481930"/>
              <a:ext cx="357096" cy="159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39959" name="Rectangle 23"/>
            <p:cNvSpPr>
              <a:spLocks noChangeArrowheads="1"/>
            </p:cNvSpPr>
            <p:nvPr/>
          </p:nvSpPr>
          <p:spPr bwMode="auto">
            <a:xfrm>
              <a:off x="6460038" y="4481930"/>
              <a:ext cx="357096" cy="159576"/>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39960" name="Rectangle 24"/>
            <p:cNvSpPr>
              <a:spLocks noChangeArrowheads="1"/>
            </p:cNvSpPr>
            <p:nvPr/>
          </p:nvSpPr>
          <p:spPr bwMode="auto">
            <a:xfrm>
              <a:off x="6817133" y="4481930"/>
              <a:ext cx="357096" cy="159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39961" name="Rectangle 25"/>
            <p:cNvSpPr>
              <a:spLocks noChangeArrowheads="1"/>
            </p:cNvSpPr>
            <p:nvPr/>
          </p:nvSpPr>
          <p:spPr bwMode="auto">
            <a:xfrm>
              <a:off x="7174229" y="4481930"/>
              <a:ext cx="357096" cy="159576"/>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39963" name="Rectangle 27"/>
            <p:cNvSpPr>
              <a:spLocks noChangeArrowheads="1"/>
            </p:cNvSpPr>
            <p:nvPr/>
          </p:nvSpPr>
          <p:spPr bwMode="auto">
            <a:xfrm>
              <a:off x="5021870" y="5302127"/>
              <a:ext cx="1090855" cy="4128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9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1s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64" name="Rectangle 28"/>
            <p:cNvSpPr>
              <a:spLocks noChangeArrowheads="1"/>
            </p:cNvSpPr>
            <p:nvPr/>
          </p:nvSpPr>
          <p:spPr bwMode="auto">
            <a:xfrm>
              <a:off x="3551487" y="4979203"/>
              <a:ext cx="793682" cy="4128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mj-lt"/>
                  <a:ea typeface="맑은 고딕" pitchFamily="50" charset="-127"/>
                  <a:cs typeface="Arial" pitchFamily="34" charset="0"/>
                </a:rPr>
                <a:t>1/30s</a:t>
              </a:r>
              <a:endParaRPr kumimoji="0" lang="en-US" sz="2400" b="0" i="0" u="none" strike="noStrike" cap="none" normalizeH="0" baseline="0" dirty="0" smtClean="0">
                <a:ln>
                  <a:noFill/>
                </a:ln>
                <a:solidFill>
                  <a:schemeClr val="tx1"/>
                </a:solidFill>
                <a:effectLst/>
                <a:latin typeface="+mj-lt"/>
                <a:cs typeface="Arial" pitchFamily="34" charset="0"/>
              </a:endParaRPr>
            </a:p>
          </p:txBody>
        </p:sp>
        <p:grpSp>
          <p:nvGrpSpPr>
            <p:cNvPr id="39965" name="Group 29"/>
            <p:cNvGrpSpPr>
              <a:grpSpLocks/>
            </p:cNvGrpSpPr>
            <p:nvPr/>
          </p:nvGrpSpPr>
          <p:grpSpPr bwMode="auto">
            <a:xfrm>
              <a:off x="3619191" y="4604680"/>
              <a:ext cx="4195885" cy="348166"/>
              <a:chOff x="7147" y="1076"/>
              <a:chExt cx="3431" cy="270"/>
            </a:xfrm>
          </p:grpSpPr>
          <p:sp>
            <p:nvSpPr>
              <p:cNvPr id="39966" name="Rectangle 30"/>
              <p:cNvSpPr>
                <a:spLocks noChangeArrowheads="1"/>
              </p:cNvSpPr>
              <p:nvPr/>
            </p:nvSpPr>
            <p:spPr bwMode="auto">
              <a:xfrm>
                <a:off x="7147" y="1076"/>
                <a:ext cx="513" cy="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mj-lt"/>
                    <a:ea typeface="맑은 고딕" pitchFamily="50" charset="-127"/>
                    <a:cs typeface="Arial" pitchFamily="34" charset="0"/>
                  </a:rPr>
                  <a:t>#1</a:t>
                </a:r>
                <a:endParaRPr kumimoji="0" lang="en-US" sz="2800" b="0" i="0" u="none" strike="noStrike" cap="none" normalizeH="0" baseline="0" dirty="0" smtClean="0">
                  <a:ln>
                    <a:noFill/>
                  </a:ln>
                  <a:solidFill>
                    <a:schemeClr val="tx1"/>
                  </a:solidFill>
                  <a:effectLst/>
                  <a:latin typeface="+mj-lt"/>
                  <a:cs typeface="Arial" pitchFamily="34" charset="0"/>
                </a:endParaRPr>
              </a:p>
            </p:txBody>
          </p:sp>
          <p:sp>
            <p:nvSpPr>
              <p:cNvPr id="39967" name="Rectangle 31"/>
              <p:cNvSpPr>
                <a:spLocks noChangeArrowheads="1"/>
              </p:cNvSpPr>
              <p:nvPr/>
            </p:nvSpPr>
            <p:spPr bwMode="auto">
              <a:xfrm>
                <a:off x="7438" y="1076"/>
                <a:ext cx="513" cy="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mj-lt"/>
                    <a:ea typeface="맑은 고딕" pitchFamily="50" charset="-127"/>
                    <a:cs typeface="Arial" pitchFamily="34" charset="0"/>
                  </a:rPr>
                  <a:t>#2</a:t>
                </a:r>
                <a:endParaRPr kumimoji="0" lang="en-US" sz="2800" b="0" i="0" u="none" strike="noStrike" cap="none" normalizeH="0" baseline="0" dirty="0" smtClean="0">
                  <a:ln>
                    <a:noFill/>
                  </a:ln>
                  <a:solidFill>
                    <a:schemeClr val="tx1"/>
                  </a:solidFill>
                  <a:effectLst/>
                  <a:latin typeface="+mj-lt"/>
                  <a:cs typeface="Arial" pitchFamily="34" charset="0"/>
                </a:endParaRPr>
              </a:p>
            </p:txBody>
          </p:sp>
          <p:sp>
            <p:nvSpPr>
              <p:cNvPr id="39968" name="Rectangle 32"/>
              <p:cNvSpPr>
                <a:spLocks noChangeArrowheads="1"/>
              </p:cNvSpPr>
              <p:nvPr/>
            </p:nvSpPr>
            <p:spPr bwMode="auto">
              <a:xfrm>
                <a:off x="10065" y="1076"/>
                <a:ext cx="513" cy="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mj-lt"/>
                    <a:ea typeface="맑은 고딕" pitchFamily="50" charset="-127"/>
                    <a:cs typeface="Arial" pitchFamily="34" charset="0"/>
                  </a:rPr>
                  <a:t>#30</a:t>
                </a:r>
                <a:endParaRPr kumimoji="0" lang="en-US" sz="2800" b="0" i="0" u="none" strike="noStrike" cap="none" normalizeH="0" baseline="0" dirty="0" smtClean="0">
                  <a:ln>
                    <a:noFill/>
                  </a:ln>
                  <a:solidFill>
                    <a:schemeClr val="tx1"/>
                  </a:solidFill>
                  <a:effectLst/>
                  <a:latin typeface="+mj-lt"/>
                  <a:cs typeface="Arial" pitchFamily="34" charset="0"/>
                </a:endParaRPr>
              </a:p>
            </p:txBody>
          </p:sp>
          <p:sp>
            <p:nvSpPr>
              <p:cNvPr id="39969" name="Rectangle 33"/>
              <p:cNvSpPr>
                <a:spLocks noChangeArrowheads="1"/>
              </p:cNvSpPr>
              <p:nvPr/>
            </p:nvSpPr>
            <p:spPr bwMode="auto">
              <a:xfrm>
                <a:off x="9779" y="1076"/>
                <a:ext cx="513" cy="2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mj-lt"/>
                    <a:ea typeface="맑은 고딕" pitchFamily="50" charset="-127"/>
                    <a:cs typeface="Arial" pitchFamily="34" charset="0"/>
                  </a:rPr>
                  <a:t>#29</a:t>
                </a:r>
                <a:endParaRPr kumimoji="0" lang="en-US" sz="2800" b="0" i="0" u="none" strike="noStrike" cap="none" normalizeH="0" baseline="0" dirty="0" smtClean="0">
                  <a:ln>
                    <a:noFill/>
                  </a:ln>
                  <a:solidFill>
                    <a:schemeClr val="tx1"/>
                  </a:solidFill>
                  <a:effectLst/>
                  <a:latin typeface="+mj-lt"/>
                  <a:cs typeface="Arial" pitchFamily="34" charset="0"/>
                </a:endParaRPr>
              </a:p>
            </p:txBody>
          </p:sp>
        </p:grpSp>
        <p:sp>
          <p:nvSpPr>
            <p:cNvPr id="39970" name="Rectangle 34"/>
            <p:cNvSpPr>
              <a:spLocks noChangeArrowheads="1"/>
            </p:cNvSpPr>
            <p:nvPr/>
          </p:nvSpPr>
          <p:spPr bwMode="auto">
            <a:xfrm>
              <a:off x="4321227" y="4525450"/>
              <a:ext cx="1090855" cy="4273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100" b="0" i="0" u="none" strike="noStrike" cap="none" normalizeH="0" baseline="0" dirty="0" smtClean="0">
                  <a:ln>
                    <a:noFill/>
                  </a:ln>
                  <a:solidFill>
                    <a:schemeClr val="tx1"/>
                  </a:solidFill>
                  <a:effectLst/>
                  <a:latin typeface="+mj-lt"/>
                  <a:ea typeface="맑은 고딕" pitchFamily="50" charset="-127"/>
                  <a:cs typeface="Arial" pitchFamily="34" charset="0"/>
                </a:rPr>
                <a:t>…..</a:t>
              </a:r>
              <a:endParaRPr kumimoji="0" lang="en-US" sz="1100" b="0" i="0" u="none" strike="noStrike" cap="none" normalizeH="0" baseline="0" dirty="0" smtClean="0">
                <a:ln>
                  <a:noFill/>
                </a:ln>
                <a:solidFill>
                  <a:schemeClr val="tx1"/>
                </a:solidFill>
                <a:effectLst/>
                <a:latin typeface="+mj-lt"/>
                <a:cs typeface="Arial" pitchFamily="34" charset="0"/>
              </a:endParaRPr>
            </a:p>
          </p:txBody>
        </p:sp>
        <p:sp>
          <p:nvSpPr>
            <p:cNvPr id="39971" name="Rectangle 35"/>
            <p:cNvSpPr>
              <a:spLocks noChangeArrowheads="1"/>
            </p:cNvSpPr>
            <p:nvPr/>
          </p:nvSpPr>
          <p:spPr bwMode="auto">
            <a:xfrm>
              <a:off x="5341055" y="4466307"/>
              <a:ext cx="357096" cy="159576"/>
            </a:xfrm>
            <a:prstGeom prst="rect">
              <a:avLst/>
            </a:prstGeom>
            <a:solidFill>
              <a:srgbClr val="FFFFFF"/>
            </a:solidFill>
            <a:ln w="9525" cap="rnd">
              <a:solidFill>
                <a:srgbClr val="000000"/>
              </a:solidFill>
              <a:prstDash val="sysDot"/>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39972" name="Rectangle 36"/>
            <p:cNvSpPr>
              <a:spLocks noChangeArrowheads="1"/>
            </p:cNvSpPr>
            <p:nvPr/>
          </p:nvSpPr>
          <p:spPr bwMode="auto">
            <a:xfrm>
              <a:off x="5329242" y="4376744"/>
              <a:ext cx="1090855" cy="3564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100" b="0" i="0" u="none" strike="noStrike" cap="none" normalizeH="0" baseline="0" dirty="0" smtClean="0">
                  <a:ln>
                    <a:noFill/>
                  </a:ln>
                  <a:solidFill>
                    <a:schemeClr val="tx1"/>
                  </a:solidFill>
                  <a:effectLst/>
                  <a:latin typeface="+mj-lt"/>
                  <a:ea typeface="맑은 고딕" pitchFamily="50" charset="-127"/>
                  <a:cs typeface="Arial" pitchFamily="34" charset="0"/>
                </a:rPr>
                <a:t>…..</a:t>
              </a:r>
              <a:endParaRPr kumimoji="0" lang="en-US" sz="1800" b="0" i="0" u="none" strike="noStrike" cap="none" normalizeH="0" baseline="0" dirty="0" smtClean="0">
                <a:ln>
                  <a:noFill/>
                </a:ln>
                <a:solidFill>
                  <a:schemeClr val="tx1"/>
                </a:solidFill>
                <a:effectLst/>
                <a:latin typeface="+mj-lt"/>
                <a:cs typeface="Arial" pitchFamily="34" charset="0"/>
              </a:endParaRPr>
            </a:p>
          </p:txBody>
        </p:sp>
        <p:sp>
          <p:nvSpPr>
            <p:cNvPr id="39973" name="Rectangle 37"/>
            <p:cNvSpPr>
              <a:spLocks noChangeArrowheads="1"/>
            </p:cNvSpPr>
            <p:nvPr/>
          </p:nvSpPr>
          <p:spPr bwMode="auto">
            <a:xfrm>
              <a:off x="4991297" y="4602449"/>
              <a:ext cx="1090855" cy="4128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700" b="0" i="0" u="none" strike="noStrike" cap="none" normalizeH="0" baseline="0" dirty="0" smtClean="0">
                  <a:ln>
                    <a:noFill/>
                  </a:ln>
                  <a:solidFill>
                    <a:schemeClr val="tx1"/>
                  </a:solidFill>
                  <a:effectLst/>
                  <a:latin typeface="+mj-lt"/>
                  <a:ea typeface="맑은 고딕" pitchFamily="50" charset="-127"/>
                  <a:cs typeface="Arial" pitchFamily="34" charset="0"/>
                </a:rPr>
                <a:t>#</a:t>
              </a:r>
              <a:r>
                <a:rPr kumimoji="0" lang="en-US" altLang="ko-KR" sz="1000" b="0" i="0" u="none" strike="noStrike" cap="none" normalizeH="0" baseline="0" dirty="0" smtClean="0">
                  <a:ln>
                    <a:noFill/>
                  </a:ln>
                  <a:solidFill>
                    <a:schemeClr val="tx1"/>
                  </a:solidFill>
                  <a:effectLst/>
                  <a:latin typeface="+mj-lt"/>
                  <a:ea typeface="맑은 고딕" pitchFamily="50" charset="-127"/>
                  <a:cs typeface="Arial" pitchFamily="34" charset="0"/>
                </a:rPr>
                <a:t>15</a:t>
              </a:r>
              <a:endParaRPr kumimoji="0" lang="en-US" sz="1800" b="0" i="0" u="none" strike="noStrike" cap="none" normalizeH="0" baseline="0" dirty="0" smtClean="0">
                <a:ln>
                  <a:noFill/>
                </a:ln>
                <a:solidFill>
                  <a:schemeClr val="tx1"/>
                </a:solidFill>
                <a:effectLst/>
                <a:latin typeface="+mj-lt"/>
                <a:cs typeface="Arial" pitchFamily="34" charset="0"/>
              </a:endParaRPr>
            </a:p>
          </p:txBody>
        </p:sp>
        <p:sp>
          <p:nvSpPr>
            <p:cNvPr id="39974" name="Rectangle 38"/>
            <p:cNvSpPr>
              <a:spLocks noChangeArrowheads="1"/>
            </p:cNvSpPr>
            <p:nvPr/>
          </p:nvSpPr>
          <p:spPr bwMode="auto">
            <a:xfrm>
              <a:off x="3000365" y="3622675"/>
              <a:ext cx="1599594" cy="4128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600" b="0" i="0" u="none" strike="noStrike" cap="none" normalizeH="0" baseline="0" dirty="0" smtClean="0">
                  <a:ln>
                    <a:noFill/>
                  </a:ln>
                  <a:solidFill>
                    <a:schemeClr val="tx1"/>
                  </a:solidFill>
                  <a:effectLst/>
                  <a:latin typeface="+mj-lt"/>
                  <a:ea typeface="맑은 고딕" pitchFamily="50" charset="-127"/>
                  <a:cs typeface="Arial" pitchFamily="34" charset="0"/>
                </a:rPr>
                <a:t>Frame sampling</a:t>
              </a:r>
              <a:endParaRPr kumimoji="0" lang="en-US" sz="4800" b="0" i="0" u="none" strike="noStrike" cap="none" normalizeH="0" baseline="0" dirty="0" smtClean="0">
                <a:ln>
                  <a:noFill/>
                </a:ln>
                <a:solidFill>
                  <a:schemeClr val="tx1"/>
                </a:solidFill>
                <a:effectLst/>
                <a:latin typeface="+mj-lt"/>
                <a:cs typeface="Arial" pitchFamily="34" charset="0"/>
              </a:endParaRPr>
            </a:p>
          </p:txBody>
        </p:sp>
      </p:grpSp>
      <p:sp>
        <p:nvSpPr>
          <p:cNvPr id="69" name="Rectangle 4"/>
          <p:cNvSpPr>
            <a:spLocks noGrp="1" noChangeArrowheads="1"/>
          </p:cNvSpPr>
          <p:nvPr>
            <p:ph type="dt" sz="half" idx="10"/>
          </p:nvPr>
        </p:nvSpPr>
        <p:spPr>
          <a:xfrm>
            <a:off x="683568" y="331894"/>
            <a:ext cx="1189936" cy="215444"/>
          </a:xfrm>
          <a:ln/>
        </p:spPr>
        <p:txBody>
          <a:bodyPr/>
          <a:lstStyle/>
          <a:p>
            <a:r>
              <a:rPr lang="en-US" dirty="0" smtClean="0"/>
              <a:t>July 2013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772400" cy="870992"/>
          </a:xfrm>
        </p:spPr>
        <p:txBody>
          <a:bodyPr>
            <a:normAutofit/>
          </a:bodyPr>
          <a:lstStyle/>
          <a:p>
            <a:r>
              <a:rPr lang="en-US" dirty="0" smtClean="0"/>
              <a:t>OOK CamCom Superframe</a:t>
            </a:r>
          </a:p>
        </p:txBody>
      </p:sp>
      <p:sp>
        <p:nvSpPr>
          <p:cNvPr id="45059" name="Rectangle 3"/>
          <p:cNvSpPr>
            <a:spLocks noGrp="1" noChangeArrowheads="1"/>
          </p:cNvSpPr>
          <p:nvPr>
            <p:ph idx="1"/>
          </p:nvPr>
        </p:nvSpPr>
        <p:spPr>
          <a:xfrm>
            <a:off x="857224" y="5572140"/>
            <a:ext cx="7772400" cy="857232"/>
          </a:xfrm>
        </p:spPr>
        <p:txBody>
          <a:bodyPr/>
          <a:lstStyle/>
          <a:p>
            <a:pPr lvl="1"/>
            <a:endParaRPr lang="en-US" sz="2400" dirty="0" smtClean="0"/>
          </a:p>
          <a:p>
            <a:pPr lvl="1"/>
            <a:endParaRPr lang="en-US" dirty="0" smtClean="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4</a:t>
            </a:fld>
            <a:endParaRPr lang="en-US"/>
          </a:p>
        </p:txBody>
      </p:sp>
      <p:sp>
        <p:nvSpPr>
          <p:cNvPr id="50182" name="Rectangle 6"/>
          <p:cNvSpPr>
            <a:spLocks noChangeArrowheads="1"/>
          </p:cNvSpPr>
          <p:nvPr/>
        </p:nvSpPr>
        <p:spPr bwMode="auto">
          <a:xfrm>
            <a:off x="2584298" y="3068708"/>
            <a:ext cx="381133" cy="294187"/>
          </a:xfrm>
          <a:prstGeom prst="rect">
            <a:avLst/>
          </a:prstGeom>
          <a:noFill/>
          <a:ln w="9525" cap="rnd">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183" name="Rectangle 7"/>
          <p:cNvSpPr>
            <a:spLocks noChangeArrowheads="1"/>
          </p:cNvSpPr>
          <p:nvPr/>
        </p:nvSpPr>
        <p:spPr bwMode="auto">
          <a:xfrm>
            <a:off x="3859502" y="2992392"/>
            <a:ext cx="434749" cy="413970"/>
          </a:xfrm>
          <a:prstGeom prst="rect">
            <a:avLst/>
          </a:prstGeom>
          <a:noFill/>
          <a:ln w="9525">
            <a:noFill/>
            <a:prstDash val="dash"/>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6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184" name="Rectangle 8"/>
          <p:cNvSpPr>
            <a:spLocks noChangeArrowheads="1"/>
          </p:cNvSpPr>
          <p:nvPr/>
        </p:nvSpPr>
        <p:spPr bwMode="auto">
          <a:xfrm>
            <a:off x="2965430" y="3068708"/>
            <a:ext cx="381133" cy="294187"/>
          </a:xfrm>
          <a:prstGeom prst="rect">
            <a:avLst/>
          </a:prstGeom>
          <a:noFill/>
          <a:ln w="9525" cap="rnd">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185" name="Rectangle 9"/>
          <p:cNvSpPr>
            <a:spLocks noChangeArrowheads="1"/>
          </p:cNvSpPr>
          <p:nvPr/>
        </p:nvSpPr>
        <p:spPr bwMode="auto">
          <a:xfrm>
            <a:off x="3346563" y="3068708"/>
            <a:ext cx="381133" cy="294187"/>
          </a:xfrm>
          <a:prstGeom prst="rect">
            <a:avLst/>
          </a:prstGeom>
          <a:noFill/>
          <a:ln w="9525" cap="rnd">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186" name="Rectangle 10"/>
          <p:cNvSpPr>
            <a:spLocks noChangeArrowheads="1"/>
          </p:cNvSpPr>
          <p:nvPr/>
        </p:nvSpPr>
        <p:spPr bwMode="auto">
          <a:xfrm>
            <a:off x="4790167" y="3068708"/>
            <a:ext cx="381133" cy="294187"/>
          </a:xfrm>
          <a:prstGeom prst="rect">
            <a:avLst/>
          </a:prstGeom>
          <a:noFill/>
          <a:ln w="9525" cap="rnd">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187" name="Rectangle 11"/>
          <p:cNvSpPr>
            <a:spLocks noChangeArrowheads="1"/>
          </p:cNvSpPr>
          <p:nvPr/>
        </p:nvSpPr>
        <p:spPr bwMode="auto">
          <a:xfrm>
            <a:off x="5171300" y="3068708"/>
            <a:ext cx="381133" cy="294187"/>
          </a:xfrm>
          <a:prstGeom prst="rect">
            <a:avLst/>
          </a:prstGeom>
          <a:noFill/>
          <a:ln w="9525" cap="rnd">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188" name="Rectangle 12"/>
          <p:cNvSpPr>
            <a:spLocks noChangeArrowheads="1"/>
          </p:cNvSpPr>
          <p:nvPr/>
        </p:nvSpPr>
        <p:spPr bwMode="auto">
          <a:xfrm>
            <a:off x="5552433" y="3068708"/>
            <a:ext cx="381133" cy="294187"/>
          </a:xfrm>
          <a:prstGeom prst="rect">
            <a:avLst/>
          </a:prstGeom>
          <a:noFill/>
          <a:ln w="9525" cap="rnd">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189" name="Rectangle 13"/>
          <p:cNvSpPr>
            <a:spLocks noChangeArrowheads="1"/>
          </p:cNvSpPr>
          <p:nvPr/>
        </p:nvSpPr>
        <p:spPr bwMode="auto">
          <a:xfrm>
            <a:off x="4409035" y="3068708"/>
            <a:ext cx="381133" cy="294187"/>
          </a:xfrm>
          <a:prstGeom prst="rect">
            <a:avLst/>
          </a:prstGeom>
          <a:noFill/>
          <a:ln w="9525" cap="rnd">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190" name="Rectangle 14"/>
          <p:cNvSpPr>
            <a:spLocks noChangeArrowheads="1"/>
          </p:cNvSpPr>
          <p:nvPr/>
        </p:nvSpPr>
        <p:spPr bwMode="auto">
          <a:xfrm>
            <a:off x="1838709" y="3321640"/>
            <a:ext cx="669592" cy="555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6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#1</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191" name="Rectangle 15"/>
          <p:cNvSpPr>
            <a:spLocks noChangeArrowheads="1"/>
          </p:cNvSpPr>
          <p:nvPr/>
        </p:nvSpPr>
        <p:spPr bwMode="auto">
          <a:xfrm>
            <a:off x="2205230" y="3321640"/>
            <a:ext cx="669592" cy="555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6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#2</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192" name="Rectangle 16"/>
          <p:cNvSpPr>
            <a:spLocks noChangeArrowheads="1"/>
          </p:cNvSpPr>
          <p:nvPr/>
        </p:nvSpPr>
        <p:spPr bwMode="auto">
          <a:xfrm>
            <a:off x="5508697" y="3321640"/>
            <a:ext cx="669592" cy="555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6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#30</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193" name="Rectangle 17"/>
          <p:cNvSpPr>
            <a:spLocks noChangeArrowheads="1"/>
          </p:cNvSpPr>
          <p:nvPr/>
        </p:nvSpPr>
        <p:spPr bwMode="auto">
          <a:xfrm>
            <a:off x="5124857" y="3321640"/>
            <a:ext cx="669592" cy="555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6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#29</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194" name="Rectangle 18"/>
          <p:cNvSpPr>
            <a:spLocks noChangeArrowheads="1"/>
          </p:cNvSpPr>
          <p:nvPr/>
        </p:nvSpPr>
        <p:spPr bwMode="auto">
          <a:xfrm>
            <a:off x="1822033" y="3730586"/>
            <a:ext cx="381133" cy="2941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195" name="Rectangle 19"/>
          <p:cNvSpPr>
            <a:spLocks noChangeArrowheads="1"/>
          </p:cNvSpPr>
          <p:nvPr/>
        </p:nvSpPr>
        <p:spPr bwMode="auto">
          <a:xfrm>
            <a:off x="4653857" y="3725134"/>
            <a:ext cx="381133" cy="294187"/>
          </a:xfrm>
          <a:prstGeom prst="rect">
            <a:avLst/>
          </a:prstGeom>
          <a:noFill/>
          <a:ln w="9525" cap="rnd">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196" name="Rectangle 20"/>
          <p:cNvSpPr>
            <a:spLocks noChangeArrowheads="1"/>
          </p:cNvSpPr>
          <p:nvPr/>
        </p:nvSpPr>
        <p:spPr bwMode="auto">
          <a:xfrm>
            <a:off x="2202599" y="3718212"/>
            <a:ext cx="2186291" cy="3432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6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Synchronization frame</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197" name="Rectangle 21"/>
          <p:cNvSpPr>
            <a:spLocks noChangeArrowheads="1"/>
          </p:cNvSpPr>
          <p:nvPr/>
        </p:nvSpPr>
        <p:spPr bwMode="auto">
          <a:xfrm>
            <a:off x="5222945" y="3718212"/>
            <a:ext cx="1797327" cy="365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6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Data frame</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198" name="Rectangle 22"/>
          <p:cNvSpPr>
            <a:spLocks noChangeArrowheads="1"/>
          </p:cNvSpPr>
          <p:nvPr/>
        </p:nvSpPr>
        <p:spPr bwMode="auto">
          <a:xfrm>
            <a:off x="1822033" y="2420888"/>
            <a:ext cx="616077" cy="292129"/>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199" name="Rectangle 23"/>
          <p:cNvSpPr>
            <a:spLocks noChangeArrowheads="1"/>
          </p:cNvSpPr>
          <p:nvPr/>
        </p:nvSpPr>
        <p:spPr bwMode="auto">
          <a:xfrm>
            <a:off x="2438110" y="2420888"/>
            <a:ext cx="1691602" cy="292129"/>
          </a:xfrm>
          <a:prstGeom prst="rect">
            <a:avLst/>
          </a:prstGeom>
          <a:no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200" name="Rectangle 24"/>
          <p:cNvSpPr>
            <a:spLocks noChangeArrowheads="1"/>
          </p:cNvSpPr>
          <p:nvPr/>
        </p:nvSpPr>
        <p:spPr bwMode="auto">
          <a:xfrm>
            <a:off x="4129712" y="2420888"/>
            <a:ext cx="616077" cy="292129"/>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50201" name="Rectangle 25"/>
          <p:cNvSpPr>
            <a:spLocks noChangeArrowheads="1"/>
          </p:cNvSpPr>
          <p:nvPr/>
        </p:nvSpPr>
        <p:spPr bwMode="auto">
          <a:xfrm>
            <a:off x="4745789" y="2420888"/>
            <a:ext cx="1691602" cy="292129"/>
          </a:xfrm>
          <a:prstGeom prst="rect">
            <a:avLst/>
          </a:prstGeom>
          <a:no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en-US" sz="3600"/>
          </a:p>
        </p:txBody>
      </p:sp>
      <p:cxnSp>
        <p:nvCxnSpPr>
          <p:cNvPr id="50203" name="AutoShape 27"/>
          <p:cNvCxnSpPr>
            <a:cxnSpLocks noChangeShapeType="1"/>
          </p:cNvCxnSpPr>
          <p:nvPr/>
        </p:nvCxnSpPr>
        <p:spPr bwMode="auto">
          <a:xfrm rot="16200000" flipH="1">
            <a:off x="2333518" y="2817608"/>
            <a:ext cx="350813" cy="141629"/>
          </a:xfrm>
          <a:prstGeom prst="straightConnector1">
            <a:avLst/>
          </a:prstGeom>
          <a:noFill/>
          <a:ln w="9525">
            <a:solidFill>
              <a:srgbClr val="000000"/>
            </a:solidFill>
            <a:round/>
            <a:headEnd/>
            <a:tailEnd/>
          </a:ln>
        </p:spPr>
      </p:cxnSp>
      <p:cxnSp>
        <p:nvCxnSpPr>
          <p:cNvPr id="50204" name="AutoShape 28"/>
          <p:cNvCxnSpPr>
            <a:cxnSpLocks noChangeShapeType="1"/>
          </p:cNvCxnSpPr>
          <p:nvPr/>
        </p:nvCxnSpPr>
        <p:spPr bwMode="auto">
          <a:xfrm>
            <a:off x="4129712" y="2713017"/>
            <a:ext cx="1807613" cy="350813"/>
          </a:xfrm>
          <a:prstGeom prst="straightConnector1">
            <a:avLst/>
          </a:prstGeom>
          <a:noFill/>
          <a:ln w="9525">
            <a:solidFill>
              <a:srgbClr val="000000"/>
            </a:solidFill>
            <a:round/>
            <a:headEnd/>
            <a:tailEnd/>
          </a:ln>
        </p:spPr>
      </p:cxnSp>
      <p:sp>
        <p:nvSpPr>
          <p:cNvPr id="92" name="Rectangle 4"/>
          <p:cNvSpPr>
            <a:spLocks noChangeArrowheads="1"/>
          </p:cNvSpPr>
          <p:nvPr/>
        </p:nvSpPr>
        <p:spPr bwMode="auto">
          <a:xfrm>
            <a:off x="2198606" y="3071768"/>
            <a:ext cx="381133" cy="2941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3600"/>
          </a:p>
        </p:txBody>
      </p:sp>
      <p:sp>
        <p:nvSpPr>
          <p:cNvPr id="33" name="Rectangle 4"/>
          <p:cNvSpPr>
            <a:spLocks noChangeArrowheads="1"/>
          </p:cNvSpPr>
          <p:nvPr/>
        </p:nvSpPr>
        <p:spPr bwMode="auto">
          <a:xfrm>
            <a:off x="1831890" y="3073356"/>
            <a:ext cx="381133" cy="2941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3600"/>
          </a:p>
        </p:txBody>
      </p:sp>
      <p:cxnSp>
        <p:nvCxnSpPr>
          <p:cNvPr id="37" name="Straight Connector 36"/>
          <p:cNvCxnSpPr/>
          <p:nvPr/>
        </p:nvCxnSpPr>
        <p:spPr bwMode="auto">
          <a:xfrm rot="5400000" flipH="1" flipV="1">
            <a:off x="1508376" y="3028111"/>
            <a:ext cx="642942"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4" name="Rectangle 4"/>
          <p:cNvSpPr>
            <a:spLocks noGrp="1" noChangeArrowheads="1"/>
          </p:cNvSpPr>
          <p:nvPr>
            <p:ph type="dt" sz="half" idx="10"/>
          </p:nvPr>
        </p:nvSpPr>
        <p:spPr>
          <a:xfrm>
            <a:off x="683568" y="331894"/>
            <a:ext cx="1189936" cy="215444"/>
          </a:xfrm>
          <a:ln/>
        </p:spPr>
        <p:txBody>
          <a:bodyPr/>
          <a:lstStyle/>
          <a:p>
            <a:r>
              <a:rPr lang="en-US" dirty="0" smtClean="0"/>
              <a:t>July 2013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772400" cy="870992"/>
          </a:xfrm>
        </p:spPr>
        <p:txBody>
          <a:bodyPr>
            <a:normAutofit/>
          </a:bodyPr>
          <a:lstStyle/>
          <a:p>
            <a:r>
              <a:rPr lang="en-US" dirty="0" smtClean="0"/>
              <a:t>OOK CamCom Synchronization</a:t>
            </a:r>
          </a:p>
        </p:txBody>
      </p:sp>
      <p:sp>
        <p:nvSpPr>
          <p:cNvPr id="45059" name="Rectangle 3"/>
          <p:cNvSpPr>
            <a:spLocks noGrp="1" noChangeArrowheads="1"/>
          </p:cNvSpPr>
          <p:nvPr>
            <p:ph idx="1"/>
          </p:nvPr>
        </p:nvSpPr>
        <p:spPr>
          <a:xfrm>
            <a:off x="857224" y="5572140"/>
            <a:ext cx="7772400" cy="857232"/>
          </a:xfrm>
        </p:spPr>
        <p:txBody>
          <a:bodyPr/>
          <a:lstStyle/>
          <a:p>
            <a:pPr lvl="1"/>
            <a:endParaRPr lang="en-US" sz="2400" dirty="0" smtClean="0"/>
          </a:p>
          <a:p>
            <a:pPr lvl="1"/>
            <a:endParaRPr lang="en-US" dirty="0" smtClean="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5</a:t>
            </a:fld>
            <a:endParaRPr lang="en-US"/>
          </a:p>
        </p:txBody>
      </p:sp>
      <p:grpSp>
        <p:nvGrpSpPr>
          <p:cNvPr id="81" name="Group 80"/>
          <p:cNvGrpSpPr/>
          <p:nvPr/>
        </p:nvGrpSpPr>
        <p:grpSpPr>
          <a:xfrm>
            <a:off x="357158" y="2214554"/>
            <a:ext cx="3929090" cy="1928826"/>
            <a:chOff x="1428499" y="2285992"/>
            <a:chExt cx="3072724" cy="1186147"/>
          </a:xfrm>
        </p:grpSpPr>
        <p:cxnSp>
          <p:nvCxnSpPr>
            <p:cNvPr id="51203" name="AutoShape 3"/>
            <p:cNvCxnSpPr>
              <a:cxnSpLocks noChangeShapeType="1"/>
            </p:cNvCxnSpPr>
            <p:nvPr/>
          </p:nvCxnSpPr>
          <p:spPr bwMode="auto">
            <a:xfrm flipV="1">
              <a:off x="1861993" y="2285992"/>
              <a:ext cx="0" cy="409631"/>
            </a:xfrm>
            <a:prstGeom prst="straightConnector1">
              <a:avLst/>
            </a:prstGeom>
            <a:noFill/>
            <a:ln w="9525">
              <a:solidFill>
                <a:srgbClr val="000000"/>
              </a:solidFill>
              <a:round/>
              <a:headEnd type="triangle" w="med" len="med"/>
              <a:tailEnd/>
            </a:ln>
          </p:spPr>
        </p:cxnSp>
        <p:sp>
          <p:nvSpPr>
            <p:cNvPr id="51204" name="Rectangle 4"/>
            <p:cNvSpPr>
              <a:spLocks noChangeArrowheads="1"/>
            </p:cNvSpPr>
            <p:nvPr/>
          </p:nvSpPr>
          <p:spPr bwMode="auto">
            <a:xfrm>
              <a:off x="1473897" y="2720557"/>
              <a:ext cx="259918" cy="2546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05" name="Rectangle 5"/>
            <p:cNvSpPr>
              <a:spLocks noChangeArrowheads="1"/>
            </p:cNvSpPr>
            <p:nvPr/>
          </p:nvSpPr>
          <p:spPr bwMode="auto">
            <a:xfrm>
              <a:off x="1733814" y="2720557"/>
              <a:ext cx="259918" cy="254683"/>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06" name="Rectangle 6"/>
            <p:cNvSpPr>
              <a:spLocks noChangeArrowheads="1"/>
            </p:cNvSpPr>
            <p:nvPr/>
          </p:nvSpPr>
          <p:spPr bwMode="auto">
            <a:xfrm>
              <a:off x="1993732" y="2720557"/>
              <a:ext cx="259918" cy="2546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07" name="Rectangle 7"/>
            <p:cNvSpPr>
              <a:spLocks noChangeArrowheads="1"/>
            </p:cNvSpPr>
            <p:nvPr/>
          </p:nvSpPr>
          <p:spPr bwMode="auto">
            <a:xfrm>
              <a:off x="2253650" y="2720557"/>
              <a:ext cx="259918" cy="254683"/>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08" name="Rectangle 8"/>
            <p:cNvSpPr>
              <a:spLocks noChangeArrowheads="1"/>
            </p:cNvSpPr>
            <p:nvPr/>
          </p:nvSpPr>
          <p:spPr bwMode="auto">
            <a:xfrm>
              <a:off x="3307562" y="2720557"/>
              <a:ext cx="259918" cy="2546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09" name="Rectangle 9"/>
            <p:cNvSpPr>
              <a:spLocks noChangeArrowheads="1"/>
            </p:cNvSpPr>
            <p:nvPr/>
          </p:nvSpPr>
          <p:spPr bwMode="auto">
            <a:xfrm>
              <a:off x="3567479" y="2720557"/>
              <a:ext cx="259918" cy="254683"/>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10" name="Rectangle 10"/>
            <p:cNvSpPr>
              <a:spLocks noChangeArrowheads="1"/>
            </p:cNvSpPr>
            <p:nvPr/>
          </p:nvSpPr>
          <p:spPr bwMode="auto">
            <a:xfrm>
              <a:off x="3827397" y="2720557"/>
              <a:ext cx="259918" cy="2546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11" name="Rectangle 11"/>
            <p:cNvSpPr>
              <a:spLocks noChangeArrowheads="1"/>
            </p:cNvSpPr>
            <p:nvPr/>
          </p:nvSpPr>
          <p:spPr bwMode="auto">
            <a:xfrm>
              <a:off x="4087315" y="2720557"/>
              <a:ext cx="259918" cy="254683"/>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14" name="Rectangle 14"/>
            <p:cNvSpPr>
              <a:spLocks noChangeArrowheads="1"/>
            </p:cNvSpPr>
            <p:nvPr/>
          </p:nvSpPr>
          <p:spPr bwMode="auto">
            <a:xfrm>
              <a:off x="1428499" y="3064289"/>
              <a:ext cx="385426" cy="3996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#1</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15" name="Rectangle 15"/>
            <p:cNvSpPr>
              <a:spLocks noChangeArrowheads="1"/>
            </p:cNvSpPr>
            <p:nvPr/>
          </p:nvSpPr>
          <p:spPr bwMode="auto">
            <a:xfrm>
              <a:off x="1714230" y="3068388"/>
              <a:ext cx="380975" cy="3996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#2</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16" name="Rectangle 16"/>
            <p:cNvSpPr>
              <a:spLocks noChangeArrowheads="1"/>
            </p:cNvSpPr>
            <p:nvPr/>
          </p:nvSpPr>
          <p:spPr bwMode="auto">
            <a:xfrm>
              <a:off x="4072181" y="3072487"/>
              <a:ext cx="429042" cy="3996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#30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17" name="Rectangle 17"/>
            <p:cNvSpPr>
              <a:spLocks noChangeArrowheads="1"/>
            </p:cNvSpPr>
            <p:nvPr/>
          </p:nvSpPr>
          <p:spPr bwMode="auto">
            <a:xfrm>
              <a:off x="3786450" y="3072487"/>
              <a:ext cx="383645" cy="3996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#29</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1219" name="Rectangle 19"/>
            <p:cNvSpPr>
              <a:spLocks noChangeArrowheads="1"/>
            </p:cNvSpPr>
            <p:nvPr/>
          </p:nvSpPr>
          <p:spPr bwMode="auto">
            <a:xfrm>
              <a:off x="2762343" y="2732947"/>
              <a:ext cx="259918" cy="254683"/>
            </a:xfrm>
            <a:prstGeom prst="rect">
              <a:avLst/>
            </a:prstGeom>
            <a:solidFill>
              <a:srgbClr val="FFFFFF"/>
            </a:solidFill>
            <a:ln w="9525" cap="rnd">
              <a:solidFill>
                <a:srgbClr val="000000"/>
              </a:solidFill>
              <a:prstDash val="sysDot"/>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20" name="Rectangle 20"/>
            <p:cNvSpPr>
              <a:spLocks noChangeArrowheads="1"/>
            </p:cNvSpPr>
            <p:nvPr/>
          </p:nvSpPr>
          <p:spPr bwMode="auto">
            <a:xfrm>
              <a:off x="2747432" y="2769236"/>
              <a:ext cx="731106" cy="2777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1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51222" name="AutoShape 22"/>
            <p:cNvCxnSpPr>
              <a:cxnSpLocks noChangeShapeType="1"/>
            </p:cNvCxnSpPr>
            <p:nvPr/>
          </p:nvCxnSpPr>
          <p:spPr bwMode="auto">
            <a:xfrm flipV="1">
              <a:off x="1601185" y="2296678"/>
              <a:ext cx="0" cy="409631"/>
            </a:xfrm>
            <a:prstGeom prst="straightConnector1">
              <a:avLst/>
            </a:prstGeom>
            <a:noFill/>
            <a:ln w="9525">
              <a:solidFill>
                <a:srgbClr val="000000"/>
              </a:solidFill>
              <a:round/>
              <a:headEnd type="triangle" w="med" len="med"/>
              <a:tailEnd/>
            </a:ln>
          </p:spPr>
        </p:cxnSp>
        <p:cxnSp>
          <p:nvCxnSpPr>
            <p:cNvPr id="51223" name="AutoShape 23"/>
            <p:cNvCxnSpPr>
              <a:cxnSpLocks noChangeShapeType="1"/>
            </p:cNvCxnSpPr>
            <p:nvPr/>
          </p:nvCxnSpPr>
          <p:spPr bwMode="auto">
            <a:xfrm flipV="1">
              <a:off x="2366696" y="2285992"/>
              <a:ext cx="0" cy="409631"/>
            </a:xfrm>
            <a:prstGeom prst="straightConnector1">
              <a:avLst/>
            </a:prstGeom>
            <a:noFill/>
            <a:ln w="9525">
              <a:solidFill>
                <a:srgbClr val="000000"/>
              </a:solidFill>
              <a:round/>
              <a:headEnd type="triangle" w="med" len="med"/>
              <a:tailEnd/>
            </a:ln>
          </p:spPr>
        </p:cxnSp>
        <p:cxnSp>
          <p:nvCxnSpPr>
            <p:cNvPr id="51224" name="AutoShape 24"/>
            <p:cNvCxnSpPr>
              <a:cxnSpLocks noChangeShapeType="1"/>
            </p:cNvCxnSpPr>
            <p:nvPr/>
          </p:nvCxnSpPr>
          <p:spPr bwMode="auto">
            <a:xfrm flipV="1">
              <a:off x="2105888" y="2296678"/>
              <a:ext cx="0" cy="409631"/>
            </a:xfrm>
            <a:prstGeom prst="straightConnector1">
              <a:avLst/>
            </a:prstGeom>
            <a:noFill/>
            <a:ln w="9525">
              <a:solidFill>
                <a:srgbClr val="000000"/>
              </a:solidFill>
              <a:round/>
              <a:headEnd type="triangle" w="med" len="med"/>
              <a:tailEnd/>
            </a:ln>
          </p:spPr>
        </p:cxnSp>
        <p:cxnSp>
          <p:nvCxnSpPr>
            <p:cNvPr id="51225" name="AutoShape 25"/>
            <p:cNvCxnSpPr>
              <a:cxnSpLocks noChangeShapeType="1"/>
            </p:cNvCxnSpPr>
            <p:nvPr/>
          </p:nvCxnSpPr>
          <p:spPr bwMode="auto">
            <a:xfrm flipV="1">
              <a:off x="3686757" y="2285992"/>
              <a:ext cx="0" cy="409631"/>
            </a:xfrm>
            <a:prstGeom prst="straightConnector1">
              <a:avLst/>
            </a:prstGeom>
            <a:noFill/>
            <a:ln w="9525">
              <a:solidFill>
                <a:srgbClr val="000000"/>
              </a:solidFill>
              <a:round/>
              <a:headEnd type="triangle" w="med" len="med"/>
              <a:tailEnd/>
            </a:ln>
          </p:spPr>
        </p:cxnSp>
        <p:cxnSp>
          <p:nvCxnSpPr>
            <p:cNvPr id="51226" name="AutoShape 26"/>
            <p:cNvCxnSpPr>
              <a:cxnSpLocks noChangeShapeType="1"/>
            </p:cNvCxnSpPr>
            <p:nvPr/>
          </p:nvCxnSpPr>
          <p:spPr bwMode="auto">
            <a:xfrm flipV="1">
              <a:off x="3425949" y="2296678"/>
              <a:ext cx="0" cy="409631"/>
            </a:xfrm>
            <a:prstGeom prst="straightConnector1">
              <a:avLst/>
            </a:prstGeom>
            <a:noFill/>
            <a:ln w="9525">
              <a:solidFill>
                <a:srgbClr val="000000"/>
              </a:solidFill>
              <a:round/>
              <a:headEnd type="triangle" w="med" len="med"/>
              <a:tailEnd/>
            </a:ln>
          </p:spPr>
        </p:cxnSp>
        <p:cxnSp>
          <p:nvCxnSpPr>
            <p:cNvPr id="51227" name="AutoShape 27"/>
            <p:cNvCxnSpPr>
              <a:cxnSpLocks noChangeShapeType="1"/>
            </p:cNvCxnSpPr>
            <p:nvPr/>
          </p:nvCxnSpPr>
          <p:spPr bwMode="auto">
            <a:xfrm flipV="1">
              <a:off x="4215493" y="2316269"/>
              <a:ext cx="0" cy="409631"/>
            </a:xfrm>
            <a:prstGeom prst="straightConnector1">
              <a:avLst/>
            </a:prstGeom>
            <a:noFill/>
            <a:ln w="9525">
              <a:solidFill>
                <a:srgbClr val="000000"/>
              </a:solidFill>
              <a:round/>
              <a:headEnd type="triangle" w="med" len="med"/>
              <a:tailEnd/>
            </a:ln>
          </p:spPr>
        </p:cxnSp>
        <p:cxnSp>
          <p:nvCxnSpPr>
            <p:cNvPr id="51228" name="AutoShape 28"/>
            <p:cNvCxnSpPr>
              <a:cxnSpLocks noChangeShapeType="1"/>
            </p:cNvCxnSpPr>
            <p:nvPr/>
          </p:nvCxnSpPr>
          <p:spPr bwMode="auto">
            <a:xfrm flipV="1">
              <a:off x="3954685" y="2326955"/>
              <a:ext cx="0" cy="409631"/>
            </a:xfrm>
            <a:prstGeom prst="straightConnector1">
              <a:avLst/>
            </a:prstGeom>
            <a:noFill/>
            <a:ln w="9525">
              <a:solidFill>
                <a:srgbClr val="000000"/>
              </a:solidFill>
              <a:round/>
              <a:headEnd type="triangle" w="med" len="med"/>
              <a:tailEnd/>
            </a:ln>
          </p:spPr>
        </p:cxnSp>
      </p:grpSp>
      <p:cxnSp>
        <p:nvCxnSpPr>
          <p:cNvPr id="107" name="AutoShape 3"/>
          <p:cNvCxnSpPr>
            <a:cxnSpLocks noChangeShapeType="1"/>
          </p:cNvCxnSpPr>
          <p:nvPr/>
        </p:nvCxnSpPr>
        <p:spPr bwMode="auto">
          <a:xfrm flipV="1">
            <a:off x="5245855" y="2251878"/>
            <a:ext cx="0" cy="666112"/>
          </a:xfrm>
          <a:prstGeom prst="straightConnector1">
            <a:avLst/>
          </a:prstGeom>
          <a:noFill/>
          <a:ln w="9525">
            <a:solidFill>
              <a:srgbClr val="000000"/>
            </a:solidFill>
            <a:round/>
            <a:headEnd type="triangle" w="med" len="med"/>
            <a:tailEnd/>
          </a:ln>
        </p:spPr>
      </p:cxnSp>
      <p:sp>
        <p:nvSpPr>
          <p:cNvPr id="108" name="Rectangle 4"/>
          <p:cNvSpPr>
            <a:spLocks noChangeArrowheads="1"/>
          </p:cNvSpPr>
          <p:nvPr/>
        </p:nvSpPr>
        <p:spPr bwMode="auto">
          <a:xfrm>
            <a:off x="4915802" y="2921212"/>
            <a:ext cx="332357" cy="4141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 name="Rectangle 5"/>
          <p:cNvSpPr>
            <a:spLocks noChangeArrowheads="1"/>
          </p:cNvSpPr>
          <p:nvPr/>
        </p:nvSpPr>
        <p:spPr bwMode="auto">
          <a:xfrm>
            <a:off x="5248158" y="2921212"/>
            <a:ext cx="332357" cy="414147"/>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 name="Rectangle 6"/>
          <p:cNvSpPr>
            <a:spLocks noChangeArrowheads="1"/>
          </p:cNvSpPr>
          <p:nvPr/>
        </p:nvSpPr>
        <p:spPr bwMode="auto">
          <a:xfrm>
            <a:off x="5580515" y="2921212"/>
            <a:ext cx="332357" cy="4141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 name="Rectangle 7"/>
          <p:cNvSpPr>
            <a:spLocks noChangeArrowheads="1"/>
          </p:cNvSpPr>
          <p:nvPr/>
        </p:nvSpPr>
        <p:spPr bwMode="auto">
          <a:xfrm>
            <a:off x="5912872" y="2921212"/>
            <a:ext cx="332357" cy="414147"/>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2" name="Rectangle 8"/>
          <p:cNvSpPr>
            <a:spLocks noChangeArrowheads="1"/>
          </p:cNvSpPr>
          <p:nvPr/>
        </p:nvSpPr>
        <p:spPr bwMode="auto">
          <a:xfrm>
            <a:off x="7260509" y="2921212"/>
            <a:ext cx="332357" cy="4141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3" name="Rectangle 9"/>
          <p:cNvSpPr>
            <a:spLocks noChangeArrowheads="1"/>
          </p:cNvSpPr>
          <p:nvPr/>
        </p:nvSpPr>
        <p:spPr bwMode="auto">
          <a:xfrm>
            <a:off x="7592864" y="2921212"/>
            <a:ext cx="332357" cy="414147"/>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4" name="Rectangle 10"/>
          <p:cNvSpPr>
            <a:spLocks noChangeArrowheads="1"/>
          </p:cNvSpPr>
          <p:nvPr/>
        </p:nvSpPr>
        <p:spPr bwMode="auto">
          <a:xfrm>
            <a:off x="7925221" y="2921212"/>
            <a:ext cx="332357" cy="4141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5" name="Rectangle 11"/>
          <p:cNvSpPr>
            <a:spLocks noChangeArrowheads="1"/>
          </p:cNvSpPr>
          <p:nvPr/>
        </p:nvSpPr>
        <p:spPr bwMode="auto">
          <a:xfrm>
            <a:off x="8257578" y="2921212"/>
            <a:ext cx="332357" cy="414147"/>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6" name="Rectangle 14"/>
          <p:cNvSpPr>
            <a:spLocks noChangeArrowheads="1"/>
          </p:cNvSpPr>
          <p:nvPr/>
        </p:nvSpPr>
        <p:spPr bwMode="auto">
          <a:xfrm>
            <a:off x="4857752" y="3480164"/>
            <a:ext cx="492844" cy="649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#1</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7" name="Rectangle 15"/>
          <p:cNvSpPr>
            <a:spLocks noChangeArrowheads="1"/>
          </p:cNvSpPr>
          <p:nvPr/>
        </p:nvSpPr>
        <p:spPr bwMode="auto">
          <a:xfrm>
            <a:off x="5223116" y="3486829"/>
            <a:ext cx="487152" cy="649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#2</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8" name="Rectangle 16"/>
          <p:cNvSpPr>
            <a:spLocks noChangeArrowheads="1"/>
          </p:cNvSpPr>
          <p:nvPr/>
        </p:nvSpPr>
        <p:spPr bwMode="auto">
          <a:xfrm>
            <a:off x="8238226" y="3493495"/>
            <a:ext cx="548616" cy="649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#30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9" name="Rectangle 17"/>
          <p:cNvSpPr>
            <a:spLocks noChangeArrowheads="1"/>
          </p:cNvSpPr>
          <p:nvPr/>
        </p:nvSpPr>
        <p:spPr bwMode="auto">
          <a:xfrm>
            <a:off x="7872862" y="3493495"/>
            <a:ext cx="490567" cy="6498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0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#29</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 name="Rectangle 19"/>
          <p:cNvSpPr>
            <a:spLocks noChangeArrowheads="1"/>
          </p:cNvSpPr>
          <p:nvPr/>
        </p:nvSpPr>
        <p:spPr bwMode="auto">
          <a:xfrm>
            <a:off x="6563337" y="2941360"/>
            <a:ext cx="332357" cy="414147"/>
          </a:xfrm>
          <a:prstGeom prst="rect">
            <a:avLst/>
          </a:prstGeom>
          <a:solidFill>
            <a:srgbClr val="FFFFFF"/>
          </a:solidFill>
          <a:ln w="9525" cap="rnd">
            <a:solidFill>
              <a:srgbClr val="000000"/>
            </a:solidFill>
            <a:prstDash val="sysDot"/>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1" name="Rectangle 20"/>
          <p:cNvSpPr>
            <a:spLocks noChangeArrowheads="1"/>
          </p:cNvSpPr>
          <p:nvPr/>
        </p:nvSpPr>
        <p:spPr bwMode="auto">
          <a:xfrm>
            <a:off x="6538503" y="3000372"/>
            <a:ext cx="1015281" cy="4517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sz="1100" b="0" i="0" u="none" strike="noStrike" cap="none" normalizeH="0" baseline="0" dirty="0" smtClean="0">
                <a:ln>
                  <a:noFill/>
                </a:ln>
                <a:solidFill>
                  <a:schemeClr val="tx1"/>
                </a:solidFill>
                <a:effectLst/>
                <a:latin typeface="Calibri" pitchFamily="34" charset="0"/>
                <a:ea typeface="맑은 고딕" pitchFamily="50" charset="-127"/>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22" name="AutoShape 22"/>
          <p:cNvCxnSpPr>
            <a:cxnSpLocks noChangeShapeType="1"/>
          </p:cNvCxnSpPr>
          <p:nvPr/>
        </p:nvCxnSpPr>
        <p:spPr bwMode="auto">
          <a:xfrm flipV="1">
            <a:off x="4912360" y="2259924"/>
            <a:ext cx="0" cy="666112"/>
          </a:xfrm>
          <a:prstGeom prst="straightConnector1">
            <a:avLst/>
          </a:prstGeom>
          <a:noFill/>
          <a:ln w="9525">
            <a:solidFill>
              <a:srgbClr val="000000"/>
            </a:solidFill>
            <a:round/>
            <a:headEnd type="triangle" w="med" len="med"/>
            <a:tailEnd/>
          </a:ln>
        </p:spPr>
      </p:cxnSp>
      <p:cxnSp>
        <p:nvCxnSpPr>
          <p:cNvPr id="123" name="AutoShape 23"/>
          <p:cNvCxnSpPr>
            <a:cxnSpLocks noChangeShapeType="1"/>
          </p:cNvCxnSpPr>
          <p:nvPr/>
        </p:nvCxnSpPr>
        <p:spPr bwMode="auto">
          <a:xfrm flipV="1">
            <a:off x="5891219" y="2233216"/>
            <a:ext cx="0" cy="666112"/>
          </a:xfrm>
          <a:prstGeom prst="straightConnector1">
            <a:avLst/>
          </a:prstGeom>
          <a:noFill/>
          <a:ln w="9525">
            <a:solidFill>
              <a:srgbClr val="000000"/>
            </a:solidFill>
            <a:round/>
            <a:headEnd type="triangle" w="med" len="med"/>
            <a:tailEnd/>
          </a:ln>
        </p:spPr>
      </p:cxnSp>
      <p:cxnSp>
        <p:nvCxnSpPr>
          <p:cNvPr id="124" name="AutoShape 24"/>
          <p:cNvCxnSpPr>
            <a:cxnSpLocks noChangeShapeType="1"/>
          </p:cNvCxnSpPr>
          <p:nvPr/>
        </p:nvCxnSpPr>
        <p:spPr bwMode="auto">
          <a:xfrm flipV="1">
            <a:off x="5557724" y="2250593"/>
            <a:ext cx="0" cy="666112"/>
          </a:xfrm>
          <a:prstGeom prst="straightConnector1">
            <a:avLst/>
          </a:prstGeom>
          <a:noFill/>
          <a:ln w="9525">
            <a:solidFill>
              <a:srgbClr val="000000"/>
            </a:solidFill>
            <a:round/>
            <a:headEnd type="triangle" w="med" len="med"/>
            <a:tailEnd/>
          </a:ln>
        </p:spPr>
      </p:cxnSp>
      <p:cxnSp>
        <p:nvCxnSpPr>
          <p:cNvPr id="125" name="AutoShape 25"/>
          <p:cNvCxnSpPr>
            <a:cxnSpLocks noChangeShapeType="1"/>
          </p:cNvCxnSpPr>
          <p:nvPr/>
        </p:nvCxnSpPr>
        <p:spPr bwMode="auto">
          <a:xfrm flipV="1">
            <a:off x="7579180" y="2251878"/>
            <a:ext cx="0" cy="666112"/>
          </a:xfrm>
          <a:prstGeom prst="straightConnector1">
            <a:avLst/>
          </a:prstGeom>
          <a:noFill/>
          <a:ln w="9525">
            <a:solidFill>
              <a:srgbClr val="000000"/>
            </a:solidFill>
            <a:round/>
            <a:headEnd type="triangle" w="med" len="med"/>
            <a:tailEnd/>
          </a:ln>
        </p:spPr>
      </p:cxnSp>
      <p:cxnSp>
        <p:nvCxnSpPr>
          <p:cNvPr id="126" name="AutoShape 26"/>
          <p:cNvCxnSpPr>
            <a:cxnSpLocks noChangeShapeType="1"/>
          </p:cNvCxnSpPr>
          <p:nvPr/>
        </p:nvCxnSpPr>
        <p:spPr bwMode="auto">
          <a:xfrm flipV="1">
            <a:off x="7245685" y="2250593"/>
            <a:ext cx="0" cy="666112"/>
          </a:xfrm>
          <a:prstGeom prst="straightConnector1">
            <a:avLst/>
          </a:prstGeom>
          <a:noFill/>
          <a:ln w="9525">
            <a:solidFill>
              <a:srgbClr val="000000"/>
            </a:solidFill>
            <a:round/>
            <a:headEnd type="triangle" w="med" len="med"/>
            <a:tailEnd/>
          </a:ln>
        </p:spPr>
      </p:cxnSp>
      <p:cxnSp>
        <p:nvCxnSpPr>
          <p:cNvPr id="127" name="AutoShape 27"/>
          <p:cNvCxnSpPr>
            <a:cxnSpLocks noChangeShapeType="1"/>
          </p:cNvCxnSpPr>
          <p:nvPr/>
        </p:nvCxnSpPr>
        <p:spPr bwMode="auto">
          <a:xfrm flipV="1">
            <a:off x="8255274" y="2235795"/>
            <a:ext cx="0" cy="666112"/>
          </a:xfrm>
          <a:prstGeom prst="straightConnector1">
            <a:avLst/>
          </a:prstGeom>
          <a:noFill/>
          <a:ln w="9525">
            <a:solidFill>
              <a:srgbClr val="000000"/>
            </a:solidFill>
            <a:round/>
            <a:headEnd type="triangle" w="med" len="med"/>
            <a:tailEnd/>
          </a:ln>
        </p:spPr>
      </p:cxnSp>
      <p:cxnSp>
        <p:nvCxnSpPr>
          <p:cNvPr id="128" name="AutoShape 28"/>
          <p:cNvCxnSpPr>
            <a:cxnSpLocks noChangeShapeType="1"/>
          </p:cNvCxnSpPr>
          <p:nvPr/>
        </p:nvCxnSpPr>
        <p:spPr bwMode="auto">
          <a:xfrm flipV="1">
            <a:off x="7921779" y="2253172"/>
            <a:ext cx="0" cy="666112"/>
          </a:xfrm>
          <a:prstGeom prst="straightConnector1">
            <a:avLst/>
          </a:prstGeom>
          <a:noFill/>
          <a:ln w="9525">
            <a:solidFill>
              <a:srgbClr val="000000"/>
            </a:solidFill>
            <a:round/>
            <a:headEnd type="triangle" w="med" len="med"/>
            <a:tailEnd/>
          </a:ln>
        </p:spPr>
      </p:cxnSp>
      <p:sp>
        <p:nvSpPr>
          <p:cNvPr id="129" name="Rounded Rectangle 128"/>
          <p:cNvSpPr/>
          <p:nvPr/>
        </p:nvSpPr>
        <p:spPr bwMode="auto">
          <a:xfrm>
            <a:off x="214282" y="2000240"/>
            <a:ext cx="4071966" cy="2428892"/>
          </a:xfrm>
          <a:prstGeom prst="roundRect">
            <a:avLst/>
          </a:prstGeom>
          <a:noFill/>
          <a:ln w="12700" cap="flat" cmpd="sng" algn="ctr">
            <a:solidFill>
              <a:srgbClr val="CC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0" name="Rounded Rectangle 129"/>
          <p:cNvSpPr/>
          <p:nvPr/>
        </p:nvSpPr>
        <p:spPr bwMode="auto">
          <a:xfrm>
            <a:off x="4714876" y="2000240"/>
            <a:ext cx="4071966" cy="2428892"/>
          </a:xfrm>
          <a:prstGeom prst="roundRect">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1" name="Rectangle 130"/>
          <p:cNvSpPr/>
          <p:nvPr/>
        </p:nvSpPr>
        <p:spPr bwMode="auto">
          <a:xfrm>
            <a:off x="357158" y="4500570"/>
            <a:ext cx="3714776" cy="64294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US" sz="2000" dirty="0" smtClean="0"/>
              <a:t>Synchronization</a:t>
            </a:r>
            <a:endParaRPr lang="en-US" sz="1600" dirty="0" smtClean="0"/>
          </a:p>
        </p:txBody>
      </p:sp>
      <p:sp>
        <p:nvSpPr>
          <p:cNvPr id="132" name="Rectangle 131"/>
          <p:cNvSpPr/>
          <p:nvPr/>
        </p:nvSpPr>
        <p:spPr bwMode="auto">
          <a:xfrm>
            <a:off x="4857752" y="4500570"/>
            <a:ext cx="3714776" cy="64294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US" sz="2000" dirty="0" smtClean="0"/>
              <a:t>Loss Synchronization</a:t>
            </a:r>
            <a:endParaRPr lang="en-US" sz="1600" dirty="0" smtClean="0"/>
          </a:p>
        </p:txBody>
      </p:sp>
      <p:sp>
        <p:nvSpPr>
          <p:cNvPr id="57" name="Rectangle 4"/>
          <p:cNvSpPr>
            <a:spLocks noGrp="1" noChangeArrowheads="1"/>
          </p:cNvSpPr>
          <p:nvPr>
            <p:ph type="dt" sz="half" idx="10"/>
          </p:nvPr>
        </p:nvSpPr>
        <p:spPr>
          <a:xfrm>
            <a:off x="683568" y="331894"/>
            <a:ext cx="1189936" cy="215444"/>
          </a:xfrm>
          <a:ln/>
        </p:spPr>
        <p:txBody>
          <a:bodyPr/>
          <a:lstStyle/>
          <a:p>
            <a:r>
              <a:rPr lang="en-US" dirty="0" smtClean="0"/>
              <a:t>July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772400" cy="726976"/>
          </a:xfrm>
        </p:spPr>
        <p:txBody>
          <a:bodyPr>
            <a:normAutofit/>
          </a:bodyPr>
          <a:lstStyle/>
          <a:p>
            <a:r>
              <a:rPr lang="en-US" sz="2800" dirty="0" smtClean="0"/>
              <a:t>MIMO-OOK signal detection using CamCom</a:t>
            </a:r>
          </a:p>
        </p:txBody>
      </p:sp>
      <p:sp>
        <p:nvSpPr>
          <p:cNvPr id="45059" name="Rectangle 3"/>
          <p:cNvSpPr>
            <a:spLocks noGrp="1" noChangeArrowheads="1"/>
          </p:cNvSpPr>
          <p:nvPr>
            <p:ph idx="1"/>
          </p:nvPr>
        </p:nvSpPr>
        <p:spPr>
          <a:xfrm>
            <a:off x="785786" y="5572140"/>
            <a:ext cx="7772400" cy="857232"/>
          </a:xfrm>
        </p:spPr>
        <p:txBody>
          <a:bodyPr/>
          <a:lstStyle/>
          <a:p>
            <a:pPr lvl="1"/>
            <a:endParaRPr lang="en-US" sz="2400" dirty="0" smtClean="0"/>
          </a:p>
          <a:p>
            <a:pPr lvl="1"/>
            <a:endParaRPr lang="en-US" dirty="0" smtClean="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6</a:t>
            </a:fld>
            <a:endParaRPr lang="en-US"/>
          </a:p>
        </p:txBody>
      </p:sp>
      <p:grpSp>
        <p:nvGrpSpPr>
          <p:cNvPr id="131" name="Group 130"/>
          <p:cNvGrpSpPr/>
          <p:nvPr/>
        </p:nvGrpSpPr>
        <p:grpSpPr>
          <a:xfrm>
            <a:off x="2305364" y="3878718"/>
            <a:ext cx="4714908" cy="2214578"/>
            <a:chOff x="2500298" y="2000240"/>
            <a:chExt cx="4714908" cy="2214578"/>
          </a:xfrm>
        </p:grpSpPr>
        <p:pic>
          <p:nvPicPr>
            <p:cNvPr id="126" name="Picture 125" descr="http://us.123rf.com/400wm/400/400/anyata/anyata1207/anyata120700084/14579049-black-and-white-contour-photo-camera-vector--illustration.jpg"/>
            <p:cNvPicPr/>
            <p:nvPr/>
          </p:nvPicPr>
          <p:blipFill>
            <a:blip r:embed="rId3" cstate="print"/>
            <a:srcRect/>
            <a:stretch>
              <a:fillRect/>
            </a:stretch>
          </p:blipFill>
          <p:spPr bwMode="auto">
            <a:xfrm rot="597937">
              <a:off x="5595156" y="2570477"/>
              <a:ext cx="557856" cy="627304"/>
            </a:xfrm>
            <a:prstGeom prst="rect">
              <a:avLst/>
            </a:prstGeom>
            <a:noFill/>
            <a:ln w="9525">
              <a:noFill/>
              <a:miter lim="800000"/>
              <a:headEnd/>
              <a:tailEnd/>
            </a:ln>
          </p:spPr>
        </p:pic>
        <p:sp>
          <p:nvSpPr>
            <p:cNvPr id="49155" name="Rectangle 3"/>
            <p:cNvSpPr>
              <a:spLocks noChangeArrowheads="1"/>
            </p:cNvSpPr>
            <p:nvPr/>
          </p:nvSpPr>
          <p:spPr bwMode="auto">
            <a:xfrm>
              <a:off x="2500298" y="2000240"/>
              <a:ext cx="1800804" cy="2214578"/>
            </a:xfrm>
            <a:prstGeom prst="rect">
              <a:avLst/>
            </a:prstGeom>
            <a:solidFill>
              <a:srgbClr val="FFFFFF"/>
            </a:solid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grpSp>
          <p:nvGrpSpPr>
            <p:cNvPr id="49156" name="Group 4"/>
            <p:cNvGrpSpPr>
              <a:grpSpLocks/>
            </p:cNvGrpSpPr>
            <p:nvPr/>
          </p:nvGrpSpPr>
          <p:grpSpPr bwMode="auto">
            <a:xfrm>
              <a:off x="3037216" y="2562737"/>
              <a:ext cx="756047" cy="1040552"/>
              <a:chOff x="1406" y="1610"/>
              <a:chExt cx="728" cy="764"/>
            </a:xfrm>
          </p:grpSpPr>
          <p:cxnSp>
            <p:nvCxnSpPr>
              <p:cNvPr id="49157" name="AutoShape 5"/>
              <p:cNvCxnSpPr>
                <a:cxnSpLocks noChangeShapeType="1"/>
              </p:cNvCxnSpPr>
              <p:nvPr/>
            </p:nvCxnSpPr>
            <p:spPr bwMode="auto">
              <a:xfrm>
                <a:off x="1406" y="1610"/>
                <a:ext cx="0" cy="764"/>
              </a:xfrm>
              <a:prstGeom prst="straightConnector1">
                <a:avLst/>
              </a:prstGeom>
              <a:noFill/>
              <a:ln w="3175">
                <a:solidFill>
                  <a:srgbClr val="000000"/>
                </a:solidFill>
                <a:round/>
                <a:headEnd/>
                <a:tailEnd/>
              </a:ln>
            </p:spPr>
          </p:cxnSp>
          <p:cxnSp>
            <p:nvCxnSpPr>
              <p:cNvPr id="49158" name="AutoShape 6"/>
              <p:cNvCxnSpPr>
                <a:cxnSpLocks noChangeShapeType="1"/>
              </p:cNvCxnSpPr>
              <p:nvPr/>
            </p:nvCxnSpPr>
            <p:spPr bwMode="auto">
              <a:xfrm>
                <a:off x="1406" y="1610"/>
                <a:ext cx="728" cy="147"/>
              </a:xfrm>
              <a:prstGeom prst="straightConnector1">
                <a:avLst/>
              </a:prstGeom>
              <a:noFill/>
              <a:ln w="3175">
                <a:solidFill>
                  <a:srgbClr val="000000"/>
                </a:solidFill>
                <a:round/>
                <a:headEnd/>
                <a:tailEnd/>
              </a:ln>
            </p:spPr>
          </p:cxnSp>
          <p:cxnSp>
            <p:nvCxnSpPr>
              <p:cNvPr id="49159" name="AutoShape 7"/>
              <p:cNvCxnSpPr>
                <a:cxnSpLocks noChangeShapeType="1"/>
              </p:cNvCxnSpPr>
              <p:nvPr/>
            </p:nvCxnSpPr>
            <p:spPr bwMode="auto">
              <a:xfrm flipV="1">
                <a:off x="1406" y="2249"/>
                <a:ext cx="728" cy="125"/>
              </a:xfrm>
              <a:prstGeom prst="straightConnector1">
                <a:avLst/>
              </a:prstGeom>
              <a:noFill/>
              <a:ln w="3175">
                <a:solidFill>
                  <a:srgbClr val="000000"/>
                </a:solidFill>
                <a:round/>
                <a:headEnd/>
                <a:tailEnd/>
              </a:ln>
            </p:spPr>
          </p:cxnSp>
          <p:cxnSp>
            <p:nvCxnSpPr>
              <p:cNvPr id="49160" name="AutoShape 8"/>
              <p:cNvCxnSpPr>
                <a:cxnSpLocks noChangeShapeType="1"/>
              </p:cNvCxnSpPr>
              <p:nvPr/>
            </p:nvCxnSpPr>
            <p:spPr bwMode="auto">
              <a:xfrm>
                <a:off x="2134" y="1763"/>
                <a:ext cx="0" cy="486"/>
              </a:xfrm>
              <a:prstGeom prst="straightConnector1">
                <a:avLst/>
              </a:prstGeom>
              <a:noFill/>
              <a:ln w="3175">
                <a:solidFill>
                  <a:srgbClr val="000000"/>
                </a:solidFill>
                <a:round/>
                <a:headEnd/>
                <a:tailEnd/>
              </a:ln>
            </p:spPr>
          </p:cxnSp>
          <p:sp>
            <p:nvSpPr>
              <p:cNvPr id="49161" name="Oval 9"/>
              <p:cNvSpPr>
                <a:spLocks noChangeArrowheads="1"/>
              </p:cNvSpPr>
              <p:nvPr/>
            </p:nvSpPr>
            <p:spPr bwMode="auto">
              <a:xfrm>
                <a:off x="1434" y="1633"/>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62" name="Oval 10"/>
              <p:cNvSpPr>
                <a:spLocks noChangeArrowheads="1"/>
              </p:cNvSpPr>
              <p:nvPr/>
            </p:nvSpPr>
            <p:spPr bwMode="auto">
              <a:xfrm>
                <a:off x="1434" y="1921"/>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63" name="Oval 11"/>
              <p:cNvSpPr>
                <a:spLocks noChangeArrowheads="1"/>
              </p:cNvSpPr>
              <p:nvPr/>
            </p:nvSpPr>
            <p:spPr bwMode="auto">
              <a:xfrm>
                <a:off x="1434" y="2099"/>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64" name="Oval 12"/>
              <p:cNvSpPr>
                <a:spLocks noChangeArrowheads="1"/>
              </p:cNvSpPr>
              <p:nvPr/>
            </p:nvSpPr>
            <p:spPr bwMode="auto">
              <a:xfrm>
                <a:off x="1434" y="2288"/>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65" name="Oval 13"/>
              <p:cNvSpPr>
                <a:spLocks noChangeArrowheads="1"/>
              </p:cNvSpPr>
              <p:nvPr/>
            </p:nvSpPr>
            <p:spPr bwMode="auto">
              <a:xfrm>
                <a:off x="1627" y="2021"/>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66" name="Oval 14"/>
              <p:cNvSpPr>
                <a:spLocks noChangeArrowheads="1"/>
              </p:cNvSpPr>
              <p:nvPr/>
            </p:nvSpPr>
            <p:spPr bwMode="auto">
              <a:xfrm>
                <a:off x="1627" y="1854"/>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67" name="Oval 15"/>
              <p:cNvSpPr>
                <a:spLocks noChangeArrowheads="1"/>
              </p:cNvSpPr>
              <p:nvPr/>
            </p:nvSpPr>
            <p:spPr bwMode="auto">
              <a:xfrm>
                <a:off x="1752" y="1763"/>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68" name="Oval 16"/>
              <p:cNvSpPr>
                <a:spLocks noChangeArrowheads="1"/>
              </p:cNvSpPr>
              <p:nvPr/>
            </p:nvSpPr>
            <p:spPr bwMode="auto">
              <a:xfrm>
                <a:off x="1893" y="1720"/>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69" name="Oval 17"/>
              <p:cNvSpPr>
                <a:spLocks noChangeArrowheads="1"/>
              </p:cNvSpPr>
              <p:nvPr/>
            </p:nvSpPr>
            <p:spPr bwMode="auto">
              <a:xfrm>
                <a:off x="1891" y="2087"/>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70" name="Oval 18"/>
              <p:cNvSpPr>
                <a:spLocks noChangeArrowheads="1"/>
              </p:cNvSpPr>
              <p:nvPr/>
            </p:nvSpPr>
            <p:spPr bwMode="auto">
              <a:xfrm>
                <a:off x="2044" y="1908"/>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71" name="Oval 19"/>
              <p:cNvSpPr>
                <a:spLocks noChangeArrowheads="1"/>
              </p:cNvSpPr>
              <p:nvPr/>
            </p:nvSpPr>
            <p:spPr bwMode="auto">
              <a:xfrm>
                <a:off x="2044" y="2151"/>
                <a:ext cx="71" cy="7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grpSp>
        <p:sp>
          <p:nvSpPr>
            <p:cNvPr id="49172" name="Text Box 20"/>
            <p:cNvSpPr txBox="1">
              <a:spLocks noChangeArrowheads="1"/>
            </p:cNvSpPr>
            <p:nvPr/>
          </p:nvSpPr>
          <p:spPr bwMode="auto">
            <a:xfrm>
              <a:off x="2719427" y="3672750"/>
              <a:ext cx="1377085" cy="33855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1600" b="0" i="0" u="none" strike="noStrike" cap="none" normalizeH="0" baseline="0" dirty="0" smtClean="0">
                  <a:ln>
                    <a:noFill/>
                  </a:ln>
                  <a:solidFill>
                    <a:schemeClr val="tx1"/>
                  </a:solidFill>
                  <a:effectLst/>
                  <a:latin typeface="+mj-lt"/>
                  <a:ea typeface="맑은 고딕" pitchFamily="50" charset="-127"/>
                  <a:cs typeface="Arial" pitchFamily="34" charset="0"/>
                </a:rPr>
                <a:t>Transmitter</a:t>
              </a:r>
              <a:endParaRPr kumimoji="0" lang="en-US" sz="1800" b="0" i="0" u="none" strike="noStrike" cap="none" normalizeH="0" baseline="0" dirty="0" smtClean="0">
                <a:ln>
                  <a:noFill/>
                </a:ln>
                <a:solidFill>
                  <a:schemeClr val="tx1"/>
                </a:solidFill>
                <a:effectLst/>
                <a:latin typeface="+mj-lt"/>
                <a:cs typeface="Arial" pitchFamily="34" charset="0"/>
              </a:endParaRPr>
            </a:p>
          </p:txBody>
        </p:sp>
        <p:cxnSp>
          <p:nvCxnSpPr>
            <p:cNvPr id="49173" name="AutoShape 21"/>
            <p:cNvCxnSpPr>
              <a:cxnSpLocks noChangeShapeType="1"/>
            </p:cNvCxnSpPr>
            <p:nvPr/>
          </p:nvCxnSpPr>
          <p:spPr bwMode="auto">
            <a:xfrm>
              <a:off x="3811019" y="3032419"/>
              <a:ext cx="1738493" cy="1362"/>
            </a:xfrm>
            <a:prstGeom prst="straightConnector1">
              <a:avLst/>
            </a:prstGeom>
            <a:noFill/>
            <a:ln w="3175">
              <a:solidFill>
                <a:srgbClr val="000000"/>
              </a:solidFill>
              <a:round/>
              <a:headEnd type="arrow" w="med" len="med"/>
              <a:tailEnd type="arrow" w="med" len="med"/>
            </a:ln>
          </p:spPr>
        </p:cxnSp>
        <p:sp>
          <p:nvSpPr>
            <p:cNvPr id="49174" name="Rectangle 22"/>
            <p:cNvSpPr>
              <a:spLocks noChangeArrowheads="1"/>
            </p:cNvSpPr>
            <p:nvPr/>
          </p:nvSpPr>
          <p:spPr bwMode="auto">
            <a:xfrm>
              <a:off x="5414402" y="2000240"/>
              <a:ext cx="1800804" cy="2214578"/>
            </a:xfrm>
            <a:prstGeom prst="rect">
              <a:avLst/>
            </a:prstGeom>
            <a:noFill/>
            <a:ln w="9525">
              <a:solidFill>
                <a:srgbClr val="000000"/>
              </a:solidFill>
              <a:prstDash val="dashDot"/>
              <a:miter lim="800000"/>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76" name="Text Box 24"/>
            <p:cNvSpPr txBox="1">
              <a:spLocks noChangeArrowheads="1"/>
            </p:cNvSpPr>
            <p:nvPr/>
          </p:nvSpPr>
          <p:spPr bwMode="auto">
            <a:xfrm>
              <a:off x="5576412" y="3616909"/>
              <a:ext cx="1377085" cy="33855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1600" b="0" i="0" u="none" strike="noStrike" cap="none" normalizeH="0" baseline="0" dirty="0" smtClean="0">
                  <a:ln>
                    <a:noFill/>
                  </a:ln>
                  <a:solidFill>
                    <a:schemeClr val="tx1"/>
                  </a:solidFill>
                  <a:effectLst/>
                  <a:latin typeface="+mj-lt"/>
                  <a:ea typeface="맑은 고딕" pitchFamily="50" charset="-127"/>
                  <a:cs typeface="Arial" pitchFamily="34" charset="0"/>
                </a:rPr>
                <a:t>Receiver</a:t>
              </a:r>
              <a:endParaRPr kumimoji="0" lang="en-US" sz="1800" b="0" i="0" u="none" strike="noStrike" cap="none" normalizeH="0" baseline="0" dirty="0" smtClean="0">
                <a:ln>
                  <a:noFill/>
                </a:ln>
                <a:solidFill>
                  <a:schemeClr val="tx1"/>
                </a:solidFill>
                <a:effectLst/>
                <a:latin typeface="+mj-lt"/>
                <a:cs typeface="Arial" pitchFamily="34" charset="0"/>
              </a:endParaRPr>
            </a:p>
          </p:txBody>
        </p:sp>
        <p:cxnSp>
          <p:nvCxnSpPr>
            <p:cNvPr id="49177" name="AutoShape 25"/>
            <p:cNvCxnSpPr>
              <a:cxnSpLocks noChangeShapeType="1"/>
            </p:cNvCxnSpPr>
            <p:nvPr/>
          </p:nvCxnSpPr>
          <p:spPr bwMode="auto">
            <a:xfrm flipH="1" flipV="1">
              <a:off x="6055172" y="3168818"/>
              <a:ext cx="198358" cy="91253"/>
            </a:xfrm>
            <a:prstGeom prst="straightConnector1">
              <a:avLst/>
            </a:prstGeom>
            <a:noFill/>
            <a:ln w="3175" cap="rnd">
              <a:solidFill>
                <a:srgbClr val="000000"/>
              </a:solidFill>
              <a:prstDash val="sysDot"/>
              <a:round/>
              <a:headEnd/>
              <a:tailEnd/>
            </a:ln>
          </p:spPr>
        </p:cxnSp>
        <p:cxnSp>
          <p:nvCxnSpPr>
            <p:cNvPr id="49178" name="AutoShape 26"/>
            <p:cNvCxnSpPr>
              <a:cxnSpLocks noChangeShapeType="1"/>
            </p:cNvCxnSpPr>
            <p:nvPr/>
          </p:nvCxnSpPr>
          <p:spPr bwMode="auto">
            <a:xfrm flipV="1">
              <a:off x="6243146" y="2425177"/>
              <a:ext cx="820435" cy="160714"/>
            </a:xfrm>
            <a:prstGeom prst="straightConnector1">
              <a:avLst/>
            </a:prstGeom>
            <a:noFill/>
            <a:ln w="3175">
              <a:solidFill>
                <a:srgbClr val="000000"/>
              </a:solidFill>
              <a:round/>
              <a:headEnd/>
              <a:tailEnd/>
            </a:ln>
          </p:spPr>
        </p:cxnSp>
        <p:cxnSp>
          <p:nvCxnSpPr>
            <p:cNvPr id="49179" name="AutoShape 27"/>
            <p:cNvCxnSpPr>
              <a:cxnSpLocks noChangeShapeType="1"/>
            </p:cNvCxnSpPr>
            <p:nvPr/>
          </p:nvCxnSpPr>
          <p:spPr bwMode="auto">
            <a:xfrm>
              <a:off x="6243146" y="3254622"/>
              <a:ext cx="820435" cy="217917"/>
            </a:xfrm>
            <a:prstGeom prst="straightConnector1">
              <a:avLst/>
            </a:prstGeom>
            <a:noFill/>
            <a:ln w="3175">
              <a:solidFill>
                <a:srgbClr val="000000"/>
              </a:solidFill>
              <a:round/>
              <a:headEnd/>
              <a:tailEnd/>
            </a:ln>
          </p:spPr>
        </p:cxnSp>
        <p:cxnSp>
          <p:nvCxnSpPr>
            <p:cNvPr id="49180" name="AutoShape 28"/>
            <p:cNvCxnSpPr>
              <a:cxnSpLocks noChangeShapeType="1"/>
            </p:cNvCxnSpPr>
            <p:nvPr/>
          </p:nvCxnSpPr>
          <p:spPr bwMode="auto">
            <a:xfrm>
              <a:off x="6243146" y="2592700"/>
              <a:ext cx="0" cy="661922"/>
            </a:xfrm>
            <a:prstGeom prst="straightConnector1">
              <a:avLst/>
            </a:prstGeom>
            <a:noFill/>
            <a:ln w="3175" cap="rnd">
              <a:solidFill>
                <a:srgbClr val="000000"/>
              </a:solidFill>
              <a:prstDash val="sysDot"/>
              <a:round/>
              <a:headEnd/>
              <a:tailEnd/>
            </a:ln>
          </p:spPr>
        </p:cxnSp>
        <p:cxnSp>
          <p:nvCxnSpPr>
            <p:cNvPr id="49181" name="AutoShape 29"/>
            <p:cNvCxnSpPr>
              <a:cxnSpLocks noChangeShapeType="1"/>
            </p:cNvCxnSpPr>
            <p:nvPr/>
          </p:nvCxnSpPr>
          <p:spPr bwMode="auto">
            <a:xfrm>
              <a:off x="7063581" y="2429263"/>
              <a:ext cx="0" cy="1040552"/>
            </a:xfrm>
            <a:prstGeom prst="straightConnector1">
              <a:avLst/>
            </a:prstGeom>
            <a:noFill/>
            <a:ln w="3175" cap="rnd">
              <a:solidFill>
                <a:srgbClr val="000000"/>
              </a:solidFill>
              <a:prstDash val="sysDot"/>
              <a:round/>
              <a:headEnd/>
              <a:tailEnd/>
            </a:ln>
          </p:spPr>
        </p:cxnSp>
        <p:cxnSp>
          <p:nvCxnSpPr>
            <p:cNvPr id="49182" name="AutoShape 30"/>
            <p:cNvCxnSpPr>
              <a:cxnSpLocks noChangeShapeType="1"/>
            </p:cNvCxnSpPr>
            <p:nvPr/>
          </p:nvCxnSpPr>
          <p:spPr bwMode="auto">
            <a:xfrm flipV="1">
              <a:off x="6243146" y="2558651"/>
              <a:ext cx="820435" cy="111682"/>
            </a:xfrm>
            <a:prstGeom prst="straightConnector1">
              <a:avLst/>
            </a:prstGeom>
            <a:noFill/>
            <a:ln w="3175" cap="rnd">
              <a:solidFill>
                <a:srgbClr val="000000"/>
              </a:solidFill>
              <a:prstDash val="sysDot"/>
              <a:round/>
              <a:headEnd/>
              <a:tailEnd/>
            </a:ln>
          </p:spPr>
        </p:cxnSp>
        <p:cxnSp>
          <p:nvCxnSpPr>
            <p:cNvPr id="49183" name="AutoShape 31"/>
            <p:cNvCxnSpPr>
              <a:cxnSpLocks noChangeShapeType="1"/>
            </p:cNvCxnSpPr>
            <p:nvPr/>
          </p:nvCxnSpPr>
          <p:spPr bwMode="auto">
            <a:xfrm flipV="1">
              <a:off x="6243146" y="2697573"/>
              <a:ext cx="820435" cy="66737"/>
            </a:xfrm>
            <a:prstGeom prst="straightConnector1">
              <a:avLst/>
            </a:prstGeom>
            <a:noFill/>
            <a:ln w="3175" cap="rnd">
              <a:solidFill>
                <a:srgbClr val="000000"/>
              </a:solidFill>
              <a:prstDash val="sysDot"/>
              <a:round/>
              <a:headEnd/>
              <a:tailEnd/>
            </a:ln>
          </p:spPr>
        </p:cxnSp>
        <p:cxnSp>
          <p:nvCxnSpPr>
            <p:cNvPr id="49184" name="AutoShape 32"/>
            <p:cNvCxnSpPr>
              <a:cxnSpLocks noChangeShapeType="1"/>
            </p:cNvCxnSpPr>
            <p:nvPr/>
          </p:nvCxnSpPr>
          <p:spPr bwMode="auto">
            <a:xfrm flipV="1">
              <a:off x="6243146" y="2825599"/>
              <a:ext cx="820435" cy="36773"/>
            </a:xfrm>
            <a:prstGeom prst="straightConnector1">
              <a:avLst/>
            </a:prstGeom>
            <a:noFill/>
            <a:ln w="3175" cap="rnd">
              <a:solidFill>
                <a:srgbClr val="000000"/>
              </a:solidFill>
              <a:prstDash val="sysDot"/>
              <a:round/>
              <a:headEnd/>
              <a:tailEnd/>
            </a:ln>
          </p:spPr>
        </p:cxnSp>
        <p:cxnSp>
          <p:nvCxnSpPr>
            <p:cNvPr id="49185" name="AutoShape 33"/>
            <p:cNvCxnSpPr>
              <a:cxnSpLocks noChangeShapeType="1"/>
            </p:cNvCxnSpPr>
            <p:nvPr/>
          </p:nvCxnSpPr>
          <p:spPr bwMode="auto">
            <a:xfrm>
              <a:off x="6243146" y="2949539"/>
              <a:ext cx="820435" cy="0"/>
            </a:xfrm>
            <a:prstGeom prst="straightConnector1">
              <a:avLst/>
            </a:prstGeom>
            <a:noFill/>
            <a:ln w="3175" cap="rnd">
              <a:solidFill>
                <a:srgbClr val="000000"/>
              </a:solidFill>
              <a:prstDash val="sysDot"/>
              <a:round/>
              <a:headEnd/>
              <a:tailEnd/>
            </a:ln>
          </p:spPr>
        </p:cxnSp>
        <p:cxnSp>
          <p:nvCxnSpPr>
            <p:cNvPr id="49186" name="AutoShape 34"/>
            <p:cNvCxnSpPr>
              <a:cxnSpLocks noChangeShapeType="1"/>
            </p:cNvCxnSpPr>
            <p:nvPr/>
          </p:nvCxnSpPr>
          <p:spPr bwMode="auto">
            <a:xfrm>
              <a:off x="6243146" y="3024448"/>
              <a:ext cx="820435" cy="49031"/>
            </a:xfrm>
            <a:prstGeom prst="straightConnector1">
              <a:avLst/>
            </a:prstGeom>
            <a:noFill/>
            <a:ln w="3175" cap="rnd">
              <a:solidFill>
                <a:srgbClr val="000000"/>
              </a:solidFill>
              <a:prstDash val="sysDot"/>
              <a:round/>
              <a:headEnd/>
              <a:tailEnd/>
            </a:ln>
          </p:spPr>
        </p:cxnSp>
        <p:cxnSp>
          <p:nvCxnSpPr>
            <p:cNvPr id="49187" name="AutoShape 35"/>
            <p:cNvCxnSpPr>
              <a:cxnSpLocks noChangeShapeType="1"/>
            </p:cNvCxnSpPr>
            <p:nvPr/>
          </p:nvCxnSpPr>
          <p:spPr bwMode="auto">
            <a:xfrm>
              <a:off x="6243146" y="3110253"/>
              <a:ext cx="820435" cy="96701"/>
            </a:xfrm>
            <a:prstGeom prst="straightConnector1">
              <a:avLst/>
            </a:prstGeom>
            <a:noFill/>
            <a:ln w="3175" cap="rnd">
              <a:solidFill>
                <a:srgbClr val="000000"/>
              </a:solidFill>
              <a:prstDash val="sysDot"/>
              <a:round/>
              <a:headEnd/>
              <a:tailEnd/>
            </a:ln>
          </p:spPr>
        </p:cxnSp>
        <p:cxnSp>
          <p:nvCxnSpPr>
            <p:cNvPr id="49188" name="AutoShape 36"/>
            <p:cNvCxnSpPr>
              <a:cxnSpLocks noChangeShapeType="1"/>
            </p:cNvCxnSpPr>
            <p:nvPr/>
          </p:nvCxnSpPr>
          <p:spPr bwMode="auto">
            <a:xfrm>
              <a:off x="6243146" y="3186523"/>
              <a:ext cx="820435" cy="147094"/>
            </a:xfrm>
            <a:prstGeom prst="straightConnector1">
              <a:avLst/>
            </a:prstGeom>
            <a:noFill/>
            <a:ln w="3175" cap="rnd">
              <a:solidFill>
                <a:srgbClr val="000000"/>
              </a:solidFill>
              <a:prstDash val="sysDot"/>
              <a:round/>
              <a:headEnd/>
              <a:tailEnd/>
            </a:ln>
          </p:spPr>
        </p:cxnSp>
        <p:cxnSp>
          <p:nvCxnSpPr>
            <p:cNvPr id="49189" name="AutoShape 37"/>
            <p:cNvCxnSpPr>
              <a:cxnSpLocks noChangeShapeType="1"/>
            </p:cNvCxnSpPr>
            <p:nvPr/>
          </p:nvCxnSpPr>
          <p:spPr bwMode="auto">
            <a:xfrm>
              <a:off x="6640901" y="2501448"/>
              <a:ext cx="0" cy="863495"/>
            </a:xfrm>
            <a:prstGeom prst="straightConnector1">
              <a:avLst/>
            </a:prstGeom>
            <a:noFill/>
            <a:ln w="3175" cap="rnd">
              <a:solidFill>
                <a:srgbClr val="000000"/>
              </a:solidFill>
              <a:prstDash val="sysDot"/>
              <a:round/>
              <a:headEnd/>
              <a:tailEnd/>
            </a:ln>
          </p:spPr>
        </p:cxnSp>
        <p:cxnSp>
          <p:nvCxnSpPr>
            <p:cNvPr id="49190" name="AutoShape 38"/>
            <p:cNvCxnSpPr>
              <a:cxnSpLocks noChangeShapeType="1"/>
            </p:cNvCxnSpPr>
            <p:nvPr/>
          </p:nvCxnSpPr>
          <p:spPr bwMode="auto">
            <a:xfrm>
              <a:off x="6842375" y="2464674"/>
              <a:ext cx="0" cy="942490"/>
            </a:xfrm>
            <a:prstGeom prst="straightConnector1">
              <a:avLst/>
            </a:prstGeom>
            <a:noFill/>
            <a:ln w="3175" cap="rnd">
              <a:solidFill>
                <a:srgbClr val="000000"/>
              </a:solidFill>
              <a:prstDash val="sysDot"/>
              <a:round/>
              <a:headEnd/>
              <a:tailEnd/>
            </a:ln>
          </p:spPr>
        </p:cxnSp>
        <p:cxnSp>
          <p:nvCxnSpPr>
            <p:cNvPr id="49191" name="AutoShape 39"/>
            <p:cNvCxnSpPr>
              <a:cxnSpLocks noChangeShapeType="1"/>
            </p:cNvCxnSpPr>
            <p:nvPr/>
          </p:nvCxnSpPr>
          <p:spPr bwMode="auto">
            <a:xfrm>
              <a:off x="6944151" y="2442883"/>
              <a:ext cx="0" cy="1005141"/>
            </a:xfrm>
            <a:prstGeom prst="straightConnector1">
              <a:avLst/>
            </a:prstGeom>
            <a:noFill/>
            <a:ln w="3175" cap="rnd">
              <a:solidFill>
                <a:srgbClr val="000000"/>
              </a:solidFill>
              <a:prstDash val="sysDot"/>
              <a:round/>
              <a:headEnd/>
              <a:tailEnd/>
            </a:ln>
          </p:spPr>
        </p:cxnSp>
        <p:cxnSp>
          <p:nvCxnSpPr>
            <p:cNvPr id="49192" name="AutoShape 40"/>
            <p:cNvCxnSpPr>
              <a:cxnSpLocks noChangeShapeType="1"/>
            </p:cNvCxnSpPr>
            <p:nvPr/>
          </p:nvCxnSpPr>
          <p:spPr bwMode="auto">
            <a:xfrm>
              <a:off x="6734368" y="2496000"/>
              <a:ext cx="0" cy="874391"/>
            </a:xfrm>
            <a:prstGeom prst="straightConnector1">
              <a:avLst/>
            </a:prstGeom>
            <a:noFill/>
            <a:ln w="3175" cap="rnd">
              <a:solidFill>
                <a:srgbClr val="000000"/>
              </a:solidFill>
              <a:prstDash val="sysDot"/>
              <a:round/>
              <a:headEnd/>
              <a:tailEnd/>
            </a:ln>
          </p:spPr>
        </p:cxnSp>
        <p:cxnSp>
          <p:nvCxnSpPr>
            <p:cNvPr id="49193" name="AutoShape 41"/>
            <p:cNvCxnSpPr>
              <a:cxnSpLocks noChangeShapeType="1"/>
            </p:cNvCxnSpPr>
            <p:nvPr/>
          </p:nvCxnSpPr>
          <p:spPr bwMode="auto">
            <a:xfrm>
              <a:off x="6437350" y="2545031"/>
              <a:ext cx="0" cy="757260"/>
            </a:xfrm>
            <a:prstGeom prst="straightConnector1">
              <a:avLst/>
            </a:prstGeom>
            <a:noFill/>
            <a:ln w="3175" cap="rnd">
              <a:solidFill>
                <a:srgbClr val="000000"/>
              </a:solidFill>
              <a:prstDash val="sysDot"/>
              <a:round/>
              <a:headEnd/>
              <a:tailEnd/>
            </a:ln>
          </p:spPr>
        </p:cxnSp>
        <p:cxnSp>
          <p:nvCxnSpPr>
            <p:cNvPr id="49194" name="AutoShape 42"/>
            <p:cNvCxnSpPr>
              <a:cxnSpLocks noChangeShapeType="1"/>
            </p:cNvCxnSpPr>
            <p:nvPr/>
          </p:nvCxnSpPr>
          <p:spPr bwMode="auto">
            <a:xfrm>
              <a:off x="6340767" y="2581805"/>
              <a:ext cx="0" cy="678266"/>
            </a:xfrm>
            <a:prstGeom prst="straightConnector1">
              <a:avLst/>
            </a:prstGeom>
            <a:noFill/>
            <a:ln w="3175" cap="rnd">
              <a:solidFill>
                <a:srgbClr val="000000"/>
              </a:solidFill>
              <a:prstDash val="sysDot"/>
              <a:round/>
              <a:headEnd/>
              <a:tailEnd/>
            </a:ln>
          </p:spPr>
        </p:cxnSp>
        <p:cxnSp>
          <p:nvCxnSpPr>
            <p:cNvPr id="49195" name="AutoShape 43"/>
            <p:cNvCxnSpPr>
              <a:cxnSpLocks noChangeShapeType="1"/>
            </p:cNvCxnSpPr>
            <p:nvPr/>
          </p:nvCxnSpPr>
          <p:spPr bwMode="auto">
            <a:xfrm>
              <a:off x="6537048" y="2528687"/>
              <a:ext cx="0" cy="804930"/>
            </a:xfrm>
            <a:prstGeom prst="straightConnector1">
              <a:avLst/>
            </a:prstGeom>
            <a:noFill/>
            <a:ln w="3175" cap="rnd">
              <a:solidFill>
                <a:srgbClr val="000000"/>
              </a:solidFill>
              <a:prstDash val="sysDot"/>
              <a:round/>
              <a:headEnd/>
              <a:tailEnd/>
            </a:ln>
          </p:spPr>
        </p:cxnSp>
        <p:sp>
          <p:nvSpPr>
            <p:cNvPr id="49196" name="Oval 44"/>
            <p:cNvSpPr>
              <a:spLocks noChangeArrowheads="1"/>
            </p:cNvSpPr>
            <p:nvPr/>
          </p:nvSpPr>
          <p:spPr bwMode="auto">
            <a:xfrm>
              <a:off x="6449812" y="2538221"/>
              <a:ext cx="73735" cy="9670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97" name="Oval 45"/>
            <p:cNvSpPr>
              <a:spLocks noChangeArrowheads="1"/>
            </p:cNvSpPr>
            <p:nvPr/>
          </p:nvSpPr>
          <p:spPr bwMode="auto">
            <a:xfrm>
              <a:off x="6744754" y="2956349"/>
              <a:ext cx="73735" cy="9670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98" name="Oval 46"/>
            <p:cNvSpPr>
              <a:spLocks noChangeArrowheads="1"/>
            </p:cNvSpPr>
            <p:nvPr/>
          </p:nvSpPr>
          <p:spPr bwMode="auto">
            <a:xfrm>
              <a:off x="6447735" y="3038068"/>
              <a:ext cx="73735" cy="9670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199" name="Oval 47"/>
            <p:cNvSpPr>
              <a:spLocks noChangeArrowheads="1"/>
            </p:cNvSpPr>
            <p:nvPr/>
          </p:nvSpPr>
          <p:spPr bwMode="auto">
            <a:xfrm>
              <a:off x="6547434" y="2743880"/>
              <a:ext cx="73735" cy="9670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200" name="Oval 48"/>
            <p:cNvSpPr>
              <a:spLocks noChangeArrowheads="1"/>
            </p:cNvSpPr>
            <p:nvPr/>
          </p:nvSpPr>
          <p:spPr bwMode="auto">
            <a:xfrm>
              <a:off x="6744754" y="2728898"/>
              <a:ext cx="73735" cy="9670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201" name="Oval 49"/>
            <p:cNvSpPr>
              <a:spLocks noChangeArrowheads="1"/>
            </p:cNvSpPr>
            <p:nvPr/>
          </p:nvSpPr>
          <p:spPr bwMode="auto">
            <a:xfrm>
              <a:off x="6640901" y="3260070"/>
              <a:ext cx="73735" cy="9670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202" name="Oval 50"/>
            <p:cNvSpPr>
              <a:spLocks noChangeArrowheads="1"/>
            </p:cNvSpPr>
            <p:nvPr/>
          </p:nvSpPr>
          <p:spPr bwMode="auto">
            <a:xfrm>
              <a:off x="6253531" y="2855562"/>
              <a:ext cx="73735" cy="9670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203" name="Oval 51"/>
            <p:cNvSpPr>
              <a:spLocks noChangeArrowheads="1"/>
            </p:cNvSpPr>
            <p:nvPr/>
          </p:nvSpPr>
          <p:spPr bwMode="auto">
            <a:xfrm>
              <a:off x="6253531" y="3186523"/>
              <a:ext cx="73735" cy="96701"/>
            </a:xfrm>
            <a:prstGeom prst="ellipse">
              <a:avLst/>
            </a:prstGeom>
            <a:solidFill>
              <a:srgbClr val="FF0000"/>
            </a:solidFill>
            <a:ln w="317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cxnSp>
          <p:nvCxnSpPr>
            <p:cNvPr id="49204" name="AutoShape 52"/>
            <p:cNvCxnSpPr>
              <a:cxnSpLocks noChangeShapeType="1"/>
            </p:cNvCxnSpPr>
            <p:nvPr/>
          </p:nvCxnSpPr>
          <p:spPr bwMode="auto">
            <a:xfrm flipH="1">
              <a:off x="5893162" y="2587253"/>
              <a:ext cx="349983" cy="117130"/>
            </a:xfrm>
            <a:prstGeom prst="straightConnector1">
              <a:avLst/>
            </a:prstGeom>
            <a:noFill/>
            <a:ln w="3175" cap="rnd">
              <a:solidFill>
                <a:srgbClr val="000000"/>
              </a:solidFill>
              <a:prstDash val="sysDot"/>
              <a:round/>
              <a:headEnd/>
              <a:tailEnd/>
            </a:ln>
          </p:spPr>
        </p:cxnSp>
        <p:cxnSp>
          <p:nvCxnSpPr>
            <p:cNvPr id="49205" name="AutoShape 53"/>
            <p:cNvCxnSpPr>
              <a:cxnSpLocks noChangeShapeType="1"/>
            </p:cNvCxnSpPr>
            <p:nvPr/>
          </p:nvCxnSpPr>
          <p:spPr bwMode="auto">
            <a:xfrm flipH="1">
              <a:off x="6055172" y="2431987"/>
              <a:ext cx="1008409" cy="488951"/>
            </a:xfrm>
            <a:prstGeom prst="straightConnector1">
              <a:avLst/>
            </a:prstGeom>
            <a:noFill/>
            <a:ln w="3175" cap="rnd">
              <a:solidFill>
                <a:srgbClr val="000000"/>
              </a:solidFill>
              <a:prstDash val="sysDot"/>
              <a:round/>
              <a:headEnd/>
              <a:tailEnd/>
            </a:ln>
          </p:spPr>
        </p:cxnSp>
        <p:cxnSp>
          <p:nvCxnSpPr>
            <p:cNvPr id="49206" name="AutoShape 54"/>
            <p:cNvCxnSpPr>
              <a:cxnSpLocks noChangeShapeType="1"/>
            </p:cNvCxnSpPr>
            <p:nvPr/>
          </p:nvCxnSpPr>
          <p:spPr bwMode="auto">
            <a:xfrm rot="10800000">
              <a:off x="6072198" y="3071810"/>
              <a:ext cx="991384" cy="398008"/>
            </a:xfrm>
            <a:prstGeom prst="straightConnector1">
              <a:avLst/>
            </a:prstGeom>
            <a:noFill/>
            <a:ln w="3175" cap="rnd">
              <a:solidFill>
                <a:srgbClr val="000000"/>
              </a:solidFill>
              <a:prstDash val="sysDot"/>
              <a:round/>
              <a:headEnd/>
              <a:tailEnd/>
            </a:ln>
          </p:spPr>
        </p:cxnSp>
        <p:sp>
          <p:nvSpPr>
            <p:cNvPr id="49207" name="Text Box 55"/>
            <p:cNvSpPr txBox="1">
              <a:spLocks noChangeArrowheads="1"/>
            </p:cNvSpPr>
            <p:nvPr/>
          </p:nvSpPr>
          <p:spPr bwMode="auto">
            <a:xfrm>
              <a:off x="3279192" y="2191824"/>
              <a:ext cx="335444" cy="2769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b="0" i="1" u="none" strike="noStrike" cap="none" normalizeH="0" baseline="0" dirty="0" smtClean="0">
                  <a:ln>
                    <a:noFill/>
                  </a:ln>
                  <a:solidFill>
                    <a:schemeClr val="tx1"/>
                  </a:solidFill>
                  <a:effectLst/>
                  <a:latin typeface="+mj-lt"/>
                  <a:ea typeface="맑은 고딕" pitchFamily="50" charset="-127"/>
                  <a:cs typeface="Arial" pitchFamily="34" charset="0"/>
                </a:rPr>
                <a:t>M</a:t>
              </a:r>
              <a:endParaRPr kumimoji="0" lang="en-US" sz="1800" b="0" i="0" u="none" strike="noStrike" cap="none" normalizeH="0" baseline="0" dirty="0" smtClean="0">
                <a:ln>
                  <a:noFill/>
                </a:ln>
                <a:solidFill>
                  <a:schemeClr val="tx1"/>
                </a:solidFill>
                <a:effectLst/>
                <a:latin typeface="+mj-lt"/>
                <a:cs typeface="Arial" pitchFamily="34" charset="0"/>
              </a:endParaRPr>
            </a:p>
          </p:txBody>
        </p:sp>
        <p:sp>
          <p:nvSpPr>
            <p:cNvPr id="49208" name="AutoShape 56"/>
            <p:cNvSpPr>
              <a:spLocks/>
            </p:cNvSpPr>
            <p:nvPr/>
          </p:nvSpPr>
          <p:spPr bwMode="auto">
            <a:xfrm rot="16718437">
              <a:off x="3344876" y="2170652"/>
              <a:ext cx="155266" cy="726968"/>
            </a:xfrm>
            <a:prstGeom prst="rightBrace">
              <a:avLst>
                <a:gd name="adj1" fmla="val 51170"/>
                <a:gd name="adj2" fmla="val 47731"/>
              </a:avLst>
            </a:pr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209" name="AutoShape 57"/>
            <p:cNvSpPr>
              <a:spLocks/>
            </p:cNvSpPr>
            <p:nvPr/>
          </p:nvSpPr>
          <p:spPr bwMode="auto">
            <a:xfrm rot="10800000">
              <a:off x="2862744" y="2569547"/>
              <a:ext cx="149548" cy="1036466"/>
            </a:xfrm>
            <a:prstGeom prst="rightBrace">
              <a:avLst>
                <a:gd name="adj1" fmla="val 44039"/>
                <a:gd name="adj2" fmla="val 47731"/>
              </a:avLst>
            </a:pr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latin typeface="+mj-lt"/>
              </a:endParaRPr>
            </a:p>
          </p:txBody>
        </p:sp>
        <p:sp>
          <p:nvSpPr>
            <p:cNvPr id="49210" name="Text Box 58"/>
            <p:cNvSpPr txBox="1">
              <a:spLocks noChangeArrowheads="1"/>
            </p:cNvSpPr>
            <p:nvPr/>
          </p:nvSpPr>
          <p:spPr bwMode="auto">
            <a:xfrm>
              <a:off x="2601136" y="2941368"/>
              <a:ext cx="279363" cy="2769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ko-KR" b="0" i="1" u="none" strike="noStrike" cap="none" normalizeH="0" baseline="0" dirty="0" smtClean="0">
                  <a:ln>
                    <a:noFill/>
                  </a:ln>
                  <a:solidFill>
                    <a:schemeClr val="tx1"/>
                  </a:solidFill>
                  <a:effectLst/>
                  <a:latin typeface="+mj-lt"/>
                  <a:ea typeface="맑은 고딕" pitchFamily="50" charset="-127"/>
                  <a:cs typeface="Arial" pitchFamily="34" charset="0"/>
                </a:rPr>
                <a:t>N</a:t>
              </a:r>
              <a:endParaRPr kumimoji="0" lang="en-US" sz="2000" b="0" i="0" u="none" strike="noStrike" cap="none" normalizeH="0" baseline="0" dirty="0" smtClean="0">
                <a:ln>
                  <a:noFill/>
                </a:ln>
                <a:solidFill>
                  <a:schemeClr val="tx1"/>
                </a:solidFill>
                <a:effectLst/>
                <a:latin typeface="+mj-lt"/>
                <a:cs typeface="Arial" pitchFamily="34" charset="0"/>
              </a:endParaRPr>
            </a:p>
          </p:txBody>
        </p:sp>
      </p:grpSp>
      <p:sp>
        <p:nvSpPr>
          <p:cNvPr id="65" name="Rectangle 4"/>
          <p:cNvSpPr>
            <a:spLocks noGrp="1" noChangeArrowheads="1"/>
          </p:cNvSpPr>
          <p:nvPr>
            <p:ph type="dt" sz="half" idx="10"/>
          </p:nvPr>
        </p:nvSpPr>
        <p:spPr>
          <a:xfrm>
            <a:off x="683568" y="331894"/>
            <a:ext cx="1189936" cy="215444"/>
          </a:xfrm>
          <a:ln/>
        </p:spPr>
        <p:txBody>
          <a:bodyPr/>
          <a:lstStyle/>
          <a:p>
            <a:r>
              <a:rPr lang="en-US" dirty="0" smtClean="0"/>
              <a:t>July 2013</a:t>
            </a:r>
          </a:p>
        </p:txBody>
      </p:sp>
      <p:sp>
        <p:nvSpPr>
          <p:cNvPr id="66" name="Rectangle 3"/>
          <p:cNvSpPr txBox="1">
            <a:spLocks noChangeArrowheads="1"/>
          </p:cNvSpPr>
          <p:nvPr/>
        </p:nvSpPr>
        <p:spPr bwMode="auto">
          <a:xfrm>
            <a:off x="685800" y="16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M×N LEDs OOK signal is detected by camera’s light detector plane </a:t>
            </a:r>
          </a:p>
          <a:p>
            <a:r>
              <a:rPr lang="en-US" sz="2400" kern="0" dirty="0" smtClean="0"/>
              <a:t>Multiple OOK modulated signal is detected in the camera’s standard frame format</a:t>
            </a:r>
            <a:endParaRPr lang="en-US" sz="2800" kern="0" dirty="0" smtClean="0"/>
          </a:p>
          <a:p>
            <a:endParaRPr lang="en-US" sz="2800" kern="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772400" cy="870992"/>
          </a:xfrm>
        </p:spPr>
        <p:txBody>
          <a:bodyPr>
            <a:normAutofit/>
          </a:bodyPr>
          <a:lstStyle/>
          <a:p>
            <a:r>
              <a:rPr lang="en-US" sz="2800" dirty="0" smtClean="0"/>
              <a:t>MIMO-OOK based CamCom System Model</a:t>
            </a:r>
          </a:p>
        </p:txBody>
      </p:sp>
      <p:sp>
        <p:nvSpPr>
          <p:cNvPr id="45059" name="Rectangle 3"/>
          <p:cNvSpPr>
            <a:spLocks noGrp="1" noChangeArrowheads="1"/>
          </p:cNvSpPr>
          <p:nvPr>
            <p:ph idx="1"/>
          </p:nvPr>
        </p:nvSpPr>
        <p:spPr>
          <a:xfrm>
            <a:off x="785786" y="5572140"/>
            <a:ext cx="7772400" cy="857232"/>
          </a:xfrm>
        </p:spPr>
        <p:txBody>
          <a:bodyPr/>
          <a:lstStyle/>
          <a:p>
            <a:pPr lvl="1"/>
            <a:endParaRPr lang="en-US" sz="2400" dirty="0" smtClean="0">
              <a:latin typeface="+mj-lt"/>
            </a:endParaRPr>
          </a:p>
          <a:p>
            <a:pPr lvl="1"/>
            <a:endParaRPr lang="en-US" dirty="0" smtClean="0">
              <a:latin typeface="+mj-lt"/>
            </a:endParaRPr>
          </a:p>
        </p:txBody>
      </p:sp>
      <p:sp>
        <p:nvSpPr>
          <p:cNvPr id="5" name="Footer Placeholder 4"/>
          <p:cNvSpPr>
            <a:spLocks noGrp="1"/>
          </p:cNvSpPr>
          <p:nvPr>
            <p:ph type="ftr" sz="quarter" idx="11"/>
          </p:nvPr>
        </p:nvSpPr>
        <p:spPr/>
        <p:txBody>
          <a:bodyPr/>
          <a:lstStyle/>
          <a:p>
            <a:r>
              <a:rPr lang="en-US">
                <a:latin typeface="+mj-lt"/>
              </a:rPr>
              <a:t>Yeong Min Jang, Kookmin University</a:t>
            </a:r>
          </a:p>
        </p:txBody>
      </p:sp>
      <p:sp>
        <p:nvSpPr>
          <p:cNvPr id="6" name="Slide Number Placeholder 5"/>
          <p:cNvSpPr>
            <a:spLocks noGrp="1"/>
          </p:cNvSpPr>
          <p:nvPr>
            <p:ph type="sldNum" sz="quarter" idx="12"/>
          </p:nvPr>
        </p:nvSpPr>
        <p:spPr>
          <a:xfrm>
            <a:off x="4393695" y="6475413"/>
            <a:ext cx="432811" cy="184666"/>
          </a:xfrm>
        </p:spPr>
        <p:txBody>
          <a:bodyPr/>
          <a:lstStyle/>
          <a:p>
            <a:pPr>
              <a:defRPr/>
            </a:pPr>
            <a:r>
              <a:rPr lang="en-US">
                <a:latin typeface="+mj-lt"/>
              </a:rPr>
              <a:t>Slide </a:t>
            </a:r>
            <a:fld id="{0378C6A3-7036-4E6F-8085-A918276A0AAD}" type="slidenum">
              <a:rPr lang="en-US">
                <a:latin typeface="+mj-lt"/>
              </a:rPr>
              <a:pPr>
                <a:defRPr/>
              </a:pPr>
              <a:t>7</a:t>
            </a:fld>
            <a:endParaRPr lang="en-US">
              <a:latin typeface="+mj-lt"/>
            </a:endParaRPr>
          </a:p>
        </p:txBody>
      </p:sp>
      <p:grpSp>
        <p:nvGrpSpPr>
          <p:cNvPr id="96" name="Group 95"/>
          <p:cNvGrpSpPr/>
          <p:nvPr/>
        </p:nvGrpSpPr>
        <p:grpSpPr>
          <a:xfrm>
            <a:off x="1691680" y="1772816"/>
            <a:ext cx="5786478" cy="4071966"/>
            <a:chOff x="2000232" y="1928802"/>
            <a:chExt cx="5786478" cy="4071966"/>
          </a:xfrm>
        </p:grpSpPr>
        <p:pic>
          <p:nvPicPr>
            <p:cNvPr id="92" name="Picture 91" descr="http://us.123rf.com/400wm/400/400/anyata/anyata1207/anyata120700084/14579049-black-and-white-contour-photo-camera-vector--illustration.jpg"/>
            <p:cNvPicPr/>
            <p:nvPr/>
          </p:nvPicPr>
          <p:blipFill>
            <a:blip r:embed="rId3" cstate="print"/>
            <a:srcRect/>
            <a:stretch>
              <a:fillRect/>
            </a:stretch>
          </p:blipFill>
          <p:spPr bwMode="auto">
            <a:xfrm rot="6236609">
              <a:off x="7026712" y="3477841"/>
              <a:ext cx="525213" cy="578942"/>
            </a:xfrm>
            <a:prstGeom prst="rect">
              <a:avLst/>
            </a:prstGeom>
            <a:noFill/>
            <a:ln w="9525">
              <a:noFill/>
              <a:miter lim="800000"/>
              <a:headEnd/>
              <a:tailEnd/>
            </a:ln>
          </p:spPr>
        </p:pic>
        <p:sp>
          <p:nvSpPr>
            <p:cNvPr id="105" name="Rectangle 231"/>
            <p:cNvSpPr>
              <a:spLocks noChangeArrowheads="1"/>
            </p:cNvSpPr>
            <p:nvPr/>
          </p:nvSpPr>
          <p:spPr bwMode="auto">
            <a:xfrm>
              <a:off x="2000232" y="1928802"/>
              <a:ext cx="895995" cy="633246"/>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dirty="0" smtClean="0">
                  <a:ln>
                    <a:noFill/>
                  </a:ln>
                  <a:solidFill>
                    <a:schemeClr val="tx1"/>
                  </a:solidFill>
                  <a:effectLst/>
                  <a:latin typeface="+mj-lt"/>
                  <a:ea typeface="맑은 고딕" pitchFamily="50" charset="-127"/>
                  <a:cs typeface="Arial" pitchFamily="34" charset="0"/>
                </a:rPr>
                <a:t>Data stream</a:t>
              </a:r>
              <a:endParaRPr kumimoji="0" lang="en-US" sz="2000" b="0" i="0" u="none" strike="noStrike" cap="none" normalizeH="0" baseline="0" dirty="0" smtClean="0">
                <a:ln>
                  <a:noFill/>
                </a:ln>
                <a:solidFill>
                  <a:schemeClr val="tx1"/>
                </a:solidFill>
                <a:effectLst/>
                <a:latin typeface="+mj-lt"/>
                <a:cs typeface="Arial" pitchFamily="34" charset="0"/>
              </a:endParaRPr>
            </a:p>
          </p:txBody>
        </p:sp>
        <p:cxnSp>
          <p:nvCxnSpPr>
            <p:cNvPr id="109" name="AutoShape 238"/>
            <p:cNvCxnSpPr>
              <a:cxnSpLocks noChangeShapeType="1"/>
            </p:cNvCxnSpPr>
            <p:nvPr/>
          </p:nvCxnSpPr>
          <p:spPr bwMode="auto">
            <a:xfrm>
              <a:off x="2896227" y="2246065"/>
              <a:ext cx="302353" cy="0"/>
            </a:xfrm>
            <a:prstGeom prst="straightConnector1">
              <a:avLst/>
            </a:prstGeom>
            <a:noFill/>
            <a:ln w="9525">
              <a:solidFill>
                <a:srgbClr val="000000"/>
              </a:solidFill>
              <a:round/>
              <a:headEnd/>
              <a:tailEnd type="triangle" w="med" len="med"/>
            </a:ln>
          </p:spPr>
        </p:cxnSp>
        <p:sp>
          <p:nvSpPr>
            <p:cNvPr id="8" name="Rectangle 231"/>
            <p:cNvSpPr>
              <a:spLocks noChangeArrowheads="1"/>
            </p:cNvSpPr>
            <p:nvPr/>
          </p:nvSpPr>
          <p:spPr bwMode="auto">
            <a:xfrm>
              <a:off x="3198578" y="1928802"/>
              <a:ext cx="1772325" cy="633246"/>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dirty="0" smtClean="0">
                  <a:ln>
                    <a:noFill/>
                  </a:ln>
                  <a:solidFill>
                    <a:schemeClr val="tx1"/>
                  </a:solidFill>
                  <a:effectLst/>
                  <a:latin typeface="+mj-lt"/>
                  <a:ea typeface="맑은 고딕" pitchFamily="50" charset="-127"/>
                  <a:cs typeface="Arial" pitchFamily="34" charset="0"/>
                </a:rPr>
                <a:t>Serial to parallel converter </a:t>
              </a:r>
              <a:endParaRPr kumimoji="0" lang="en-US" sz="2000" b="0" i="0" u="none" strike="noStrike" cap="none" normalizeH="0" baseline="0" dirty="0" smtClean="0">
                <a:ln>
                  <a:noFill/>
                </a:ln>
                <a:solidFill>
                  <a:schemeClr val="tx1"/>
                </a:solidFill>
                <a:effectLst/>
                <a:latin typeface="+mj-lt"/>
                <a:cs typeface="Arial" pitchFamily="34" charset="0"/>
              </a:endParaRPr>
            </a:p>
          </p:txBody>
        </p:sp>
        <p:sp>
          <p:nvSpPr>
            <p:cNvPr id="9" name="Rectangle 231"/>
            <p:cNvSpPr>
              <a:spLocks noChangeArrowheads="1"/>
            </p:cNvSpPr>
            <p:nvPr/>
          </p:nvSpPr>
          <p:spPr bwMode="auto">
            <a:xfrm>
              <a:off x="5417056" y="1928802"/>
              <a:ext cx="780462" cy="633246"/>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smtClean="0">
                  <a:ln>
                    <a:noFill/>
                  </a:ln>
                  <a:solidFill>
                    <a:schemeClr val="tx1"/>
                  </a:solidFill>
                  <a:effectLst/>
                  <a:latin typeface="+mj-lt"/>
                  <a:ea typeface="맑은 고딕" pitchFamily="50" charset="-127"/>
                  <a:cs typeface="Arial" pitchFamily="34" charset="0"/>
                </a:rPr>
                <a:t>LED control</a:t>
              </a:r>
              <a:endParaRPr kumimoji="0" lang="en-US" sz="2000" b="0" i="0" u="none" strike="noStrike" cap="none" normalizeH="0" baseline="0" smtClean="0">
                <a:ln>
                  <a:noFill/>
                </a:ln>
                <a:solidFill>
                  <a:schemeClr val="tx1"/>
                </a:solidFill>
                <a:effectLst/>
                <a:latin typeface="+mj-lt"/>
                <a:cs typeface="Arial" pitchFamily="34" charset="0"/>
              </a:endParaRPr>
            </a:p>
          </p:txBody>
        </p:sp>
        <p:cxnSp>
          <p:nvCxnSpPr>
            <p:cNvPr id="10" name="AutoShape 238"/>
            <p:cNvCxnSpPr>
              <a:cxnSpLocks noChangeShapeType="1"/>
            </p:cNvCxnSpPr>
            <p:nvPr/>
          </p:nvCxnSpPr>
          <p:spPr bwMode="auto">
            <a:xfrm>
              <a:off x="4970903" y="2244786"/>
              <a:ext cx="446153" cy="0"/>
            </a:xfrm>
            <a:prstGeom prst="straightConnector1">
              <a:avLst/>
            </a:prstGeom>
            <a:noFill/>
            <a:ln w="9525">
              <a:solidFill>
                <a:srgbClr val="000000"/>
              </a:solidFill>
              <a:round/>
              <a:headEnd/>
              <a:tailEnd type="triangle" w="med" len="med"/>
            </a:ln>
          </p:spPr>
        </p:cxnSp>
        <p:sp>
          <p:nvSpPr>
            <p:cNvPr id="11" name="Rectangle 231"/>
            <p:cNvSpPr>
              <a:spLocks noChangeArrowheads="1"/>
            </p:cNvSpPr>
            <p:nvPr/>
          </p:nvSpPr>
          <p:spPr bwMode="auto">
            <a:xfrm>
              <a:off x="6708812" y="1928802"/>
              <a:ext cx="913202" cy="633246"/>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smtClean="0">
                  <a:ln>
                    <a:noFill/>
                  </a:ln>
                  <a:solidFill>
                    <a:schemeClr val="tx1"/>
                  </a:solidFill>
                  <a:effectLst/>
                  <a:latin typeface="+mj-lt"/>
                  <a:ea typeface="맑은 고딕" pitchFamily="50" charset="-127"/>
                  <a:cs typeface="Arial" pitchFamily="34" charset="0"/>
                </a:rPr>
                <a:t>LED array</a:t>
              </a:r>
              <a:endParaRPr kumimoji="0" lang="en-US" sz="2000" b="0" i="0" u="none" strike="noStrike" cap="none" normalizeH="0" baseline="0" smtClean="0">
                <a:ln>
                  <a:noFill/>
                </a:ln>
                <a:solidFill>
                  <a:schemeClr val="tx1"/>
                </a:solidFill>
                <a:effectLst/>
                <a:latin typeface="+mj-lt"/>
                <a:cs typeface="Arial" pitchFamily="34" charset="0"/>
              </a:endParaRPr>
            </a:p>
          </p:txBody>
        </p:sp>
        <p:cxnSp>
          <p:nvCxnSpPr>
            <p:cNvPr id="12" name="AutoShape 238"/>
            <p:cNvCxnSpPr>
              <a:cxnSpLocks noChangeShapeType="1"/>
            </p:cNvCxnSpPr>
            <p:nvPr/>
          </p:nvCxnSpPr>
          <p:spPr bwMode="auto">
            <a:xfrm>
              <a:off x="6197518" y="2244786"/>
              <a:ext cx="451070" cy="0"/>
            </a:xfrm>
            <a:prstGeom prst="straightConnector1">
              <a:avLst/>
            </a:prstGeom>
            <a:noFill/>
            <a:ln w="9525">
              <a:solidFill>
                <a:srgbClr val="000000"/>
              </a:solidFill>
              <a:round/>
              <a:headEnd/>
              <a:tailEnd type="triangle" w="med" len="med"/>
            </a:ln>
          </p:spPr>
        </p:cxnSp>
        <p:grpSp>
          <p:nvGrpSpPr>
            <p:cNvPr id="1034" name="Group 10"/>
            <p:cNvGrpSpPr>
              <a:grpSpLocks/>
            </p:cNvGrpSpPr>
            <p:nvPr/>
          </p:nvGrpSpPr>
          <p:grpSpPr bwMode="auto">
            <a:xfrm>
              <a:off x="6733394" y="2900739"/>
              <a:ext cx="888620" cy="720237"/>
              <a:chOff x="4693" y="9960"/>
              <a:chExt cx="723" cy="563"/>
            </a:xfrm>
          </p:grpSpPr>
          <p:cxnSp>
            <p:nvCxnSpPr>
              <p:cNvPr id="1035" name="AutoShape 11"/>
              <p:cNvCxnSpPr>
                <a:cxnSpLocks noChangeShapeType="1"/>
              </p:cNvCxnSpPr>
              <p:nvPr/>
            </p:nvCxnSpPr>
            <p:spPr bwMode="auto">
              <a:xfrm flipH="1" flipV="1">
                <a:off x="4693" y="10086"/>
                <a:ext cx="381" cy="437"/>
              </a:xfrm>
              <a:prstGeom prst="straightConnector1">
                <a:avLst/>
              </a:prstGeom>
              <a:noFill/>
              <a:ln w="9525" cap="rnd">
                <a:solidFill>
                  <a:srgbClr val="000000"/>
                </a:solidFill>
                <a:prstDash val="sysDot"/>
                <a:round/>
                <a:headEnd/>
                <a:tailEnd/>
              </a:ln>
            </p:spPr>
          </p:cxnSp>
          <p:cxnSp>
            <p:nvCxnSpPr>
              <p:cNvPr id="1036" name="AutoShape 12"/>
              <p:cNvCxnSpPr>
                <a:cxnSpLocks noChangeShapeType="1"/>
              </p:cNvCxnSpPr>
              <p:nvPr/>
            </p:nvCxnSpPr>
            <p:spPr bwMode="auto">
              <a:xfrm flipV="1">
                <a:off x="5095" y="10086"/>
                <a:ext cx="321" cy="437"/>
              </a:xfrm>
              <a:prstGeom prst="straightConnector1">
                <a:avLst/>
              </a:prstGeom>
              <a:noFill/>
              <a:ln w="9525" cap="rnd">
                <a:solidFill>
                  <a:srgbClr val="000000"/>
                </a:solidFill>
                <a:prstDash val="sysDot"/>
                <a:round/>
                <a:headEnd/>
                <a:tailEnd/>
              </a:ln>
            </p:spPr>
          </p:cxnSp>
          <p:sp>
            <p:nvSpPr>
              <p:cNvPr id="1037" name="Oval 13"/>
              <p:cNvSpPr>
                <a:spLocks noChangeArrowheads="1"/>
              </p:cNvSpPr>
              <p:nvPr/>
            </p:nvSpPr>
            <p:spPr bwMode="auto">
              <a:xfrm>
                <a:off x="4693" y="9960"/>
                <a:ext cx="723" cy="218"/>
              </a:xfrm>
              <a:prstGeom prst="ellipse">
                <a:avLst/>
              </a:prstGeom>
              <a:noFill/>
              <a:ln w="9525" cap="rnd">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pPr algn="ctr"/>
                <a:endParaRPr lang="en-US" sz="2000">
                  <a:latin typeface="+mj-lt"/>
                </a:endParaRPr>
              </a:p>
            </p:txBody>
          </p:sp>
        </p:grpSp>
        <p:sp>
          <p:nvSpPr>
            <p:cNvPr id="13" name="Rectangle 15"/>
            <p:cNvSpPr>
              <a:spLocks noChangeArrowheads="1"/>
            </p:cNvSpPr>
            <p:nvPr/>
          </p:nvSpPr>
          <p:spPr bwMode="auto">
            <a:xfrm>
              <a:off x="6679315" y="4395265"/>
              <a:ext cx="1107395" cy="666508"/>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smtClean="0">
                  <a:ln>
                    <a:noFill/>
                  </a:ln>
                  <a:solidFill>
                    <a:schemeClr val="tx1"/>
                  </a:solidFill>
                  <a:effectLst/>
                  <a:latin typeface="+mj-lt"/>
                  <a:ea typeface="맑은 고딕" pitchFamily="50" charset="-127"/>
                  <a:cs typeface="Arial" pitchFamily="34" charset="0"/>
                </a:rPr>
                <a:t>Sampling control</a:t>
              </a:r>
              <a:endParaRPr kumimoji="0" lang="en-US" sz="2000" b="0" i="0" u="none" strike="noStrike" cap="none" normalizeH="0" baseline="0" smtClean="0">
                <a:ln>
                  <a:noFill/>
                </a:ln>
                <a:solidFill>
                  <a:schemeClr val="tx1"/>
                </a:solidFill>
                <a:effectLst/>
                <a:latin typeface="+mj-lt"/>
                <a:cs typeface="Arial" pitchFamily="34" charset="0"/>
              </a:endParaRPr>
            </a:p>
          </p:txBody>
        </p:sp>
        <p:sp>
          <p:nvSpPr>
            <p:cNvPr id="14" name="Rectangle 16"/>
            <p:cNvSpPr>
              <a:spLocks noChangeArrowheads="1"/>
            </p:cNvSpPr>
            <p:nvPr/>
          </p:nvSpPr>
          <p:spPr bwMode="auto">
            <a:xfrm>
              <a:off x="6793619" y="5306116"/>
              <a:ext cx="875100" cy="666508"/>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smtClean="0">
                  <a:ln>
                    <a:noFill/>
                  </a:ln>
                  <a:solidFill>
                    <a:schemeClr val="tx1"/>
                  </a:solidFill>
                  <a:effectLst/>
                  <a:latin typeface="+mj-lt"/>
                  <a:ea typeface="맑은 고딕" pitchFamily="50" charset="-127"/>
                  <a:cs typeface="Arial" pitchFamily="34" charset="0"/>
                </a:rPr>
                <a:t>Image frame</a:t>
              </a:r>
              <a:endParaRPr kumimoji="0" lang="en-US" sz="2000" b="0" i="0" u="none" strike="noStrike" cap="none" normalizeH="0" baseline="0" smtClean="0">
                <a:ln>
                  <a:noFill/>
                </a:ln>
                <a:solidFill>
                  <a:schemeClr val="tx1"/>
                </a:solidFill>
                <a:effectLst/>
                <a:latin typeface="+mj-lt"/>
                <a:cs typeface="Arial" pitchFamily="34" charset="0"/>
              </a:endParaRPr>
            </a:p>
          </p:txBody>
        </p:sp>
        <p:cxnSp>
          <p:nvCxnSpPr>
            <p:cNvPr id="15" name="AutoShape 238"/>
            <p:cNvCxnSpPr>
              <a:cxnSpLocks noChangeShapeType="1"/>
            </p:cNvCxnSpPr>
            <p:nvPr/>
          </p:nvCxnSpPr>
          <p:spPr bwMode="auto">
            <a:xfrm flipH="1">
              <a:off x="4586203" y="5668154"/>
              <a:ext cx="379784" cy="1279"/>
            </a:xfrm>
            <a:prstGeom prst="straightConnector1">
              <a:avLst/>
            </a:prstGeom>
            <a:noFill/>
            <a:ln w="9525">
              <a:solidFill>
                <a:srgbClr val="000000"/>
              </a:solidFill>
              <a:round/>
              <a:headEnd/>
              <a:tailEnd type="triangle" w="med" len="med"/>
            </a:ln>
          </p:spPr>
        </p:cxnSp>
        <p:sp>
          <p:nvSpPr>
            <p:cNvPr id="16" name="Rectangle 18"/>
            <p:cNvSpPr>
              <a:spLocks noChangeArrowheads="1"/>
            </p:cNvSpPr>
            <p:nvPr/>
          </p:nvSpPr>
          <p:spPr bwMode="auto">
            <a:xfrm>
              <a:off x="3465287" y="5307395"/>
              <a:ext cx="1088959" cy="666508"/>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smtClean="0">
                  <a:ln>
                    <a:noFill/>
                  </a:ln>
                  <a:solidFill>
                    <a:schemeClr val="tx1"/>
                  </a:solidFill>
                  <a:effectLst/>
                  <a:latin typeface="+mj-lt"/>
                  <a:ea typeface="맑은 고딕" pitchFamily="50" charset="-127"/>
                  <a:cs typeface="Arial" pitchFamily="34" charset="0"/>
                </a:rPr>
                <a:t>Pattern extraction</a:t>
              </a:r>
              <a:endParaRPr kumimoji="0" lang="en-US" sz="2000" b="0" i="0" u="none" strike="noStrike" cap="none" normalizeH="0" baseline="0" smtClean="0">
                <a:ln>
                  <a:noFill/>
                </a:ln>
                <a:solidFill>
                  <a:schemeClr val="tx1"/>
                </a:solidFill>
                <a:effectLst/>
                <a:latin typeface="+mj-lt"/>
                <a:cs typeface="Arial" pitchFamily="34" charset="0"/>
              </a:endParaRPr>
            </a:p>
          </p:txBody>
        </p:sp>
        <p:sp>
          <p:nvSpPr>
            <p:cNvPr id="17" name="Rectangle 19"/>
            <p:cNvSpPr>
              <a:spLocks noChangeArrowheads="1"/>
            </p:cNvSpPr>
            <p:nvPr/>
          </p:nvSpPr>
          <p:spPr bwMode="auto">
            <a:xfrm>
              <a:off x="2019897" y="5334260"/>
              <a:ext cx="1088959" cy="666508"/>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smtClean="0">
                  <a:ln>
                    <a:noFill/>
                  </a:ln>
                  <a:solidFill>
                    <a:schemeClr val="tx1"/>
                  </a:solidFill>
                  <a:effectLst/>
                  <a:latin typeface="+mj-lt"/>
                  <a:ea typeface="맑은 고딕" pitchFamily="50" charset="-127"/>
                  <a:cs typeface="Arial" pitchFamily="34" charset="0"/>
                </a:rPr>
                <a:t>Cell decode</a:t>
              </a:r>
              <a:endParaRPr kumimoji="0" lang="en-US" sz="2000" b="0" i="0" u="none" strike="noStrike" cap="none" normalizeH="0" baseline="0" smtClean="0">
                <a:ln>
                  <a:noFill/>
                </a:ln>
                <a:solidFill>
                  <a:schemeClr val="tx1"/>
                </a:solidFill>
                <a:effectLst/>
                <a:latin typeface="+mj-lt"/>
                <a:cs typeface="Arial" pitchFamily="34" charset="0"/>
              </a:endParaRPr>
            </a:p>
          </p:txBody>
        </p:sp>
        <p:cxnSp>
          <p:nvCxnSpPr>
            <p:cNvPr id="18" name="AutoShape 238"/>
            <p:cNvCxnSpPr>
              <a:cxnSpLocks noChangeShapeType="1"/>
            </p:cNvCxnSpPr>
            <p:nvPr/>
          </p:nvCxnSpPr>
          <p:spPr bwMode="auto">
            <a:xfrm flipH="1">
              <a:off x="6390175" y="5660478"/>
              <a:ext cx="376097" cy="0"/>
            </a:xfrm>
            <a:prstGeom prst="straightConnector1">
              <a:avLst/>
            </a:prstGeom>
            <a:noFill/>
            <a:ln w="9525">
              <a:solidFill>
                <a:srgbClr val="000000"/>
              </a:solidFill>
              <a:round/>
              <a:headEnd/>
              <a:tailEnd type="triangle" w="med" len="med"/>
            </a:ln>
          </p:spPr>
        </p:cxnSp>
        <p:cxnSp>
          <p:nvCxnSpPr>
            <p:cNvPr id="19" name="AutoShape 238"/>
            <p:cNvCxnSpPr>
              <a:cxnSpLocks noChangeShapeType="1"/>
            </p:cNvCxnSpPr>
            <p:nvPr/>
          </p:nvCxnSpPr>
          <p:spPr bwMode="auto">
            <a:xfrm flipH="1">
              <a:off x="3108856" y="5675399"/>
              <a:ext cx="356431" cy="1279"/>
            </a:xfrm>
            <a:prstGeom prst="straightConnector1">
              <a:avLst/>
            </a:prstGeom>
            <a:noFill/>
            <a:ln w="9525">
              <a:solidFill>
                <a:srgbClr val="000000"/>
              </a:solidFill>
              <a:round/>
              <a:headEnd/>
              <a:tailEnd type="triangle" w="med" len="med"/>
            </a:ln>
          </p:spPr>
        </p:cxnSp>
        <p:sp>
          <p:nvSpPr>
            <p:cNvPr id="20" name="Rectangle 231"/>
            <p:cNvSpPr>
              <a:spLocks noChangeArrowheads="1"/>
            </p:cNvSpPr>
            <p:nvPr/>
          </p:nvSpPr>
          <p:spPr bwMode="auto">
            <a:xfrm>
              <a:off x="2019897" y="4186741"/>
              <a:ext cx="1772324" cy="633246"/>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smtClean="0">
                  <a:ln>
                    <a:noFill/>
                  </a:ln>
                  <a:solidFill>
                    <a:schemeClr val="tx1"/>
                  </a:solidFill>
                  <a:effectLst/>
                  <a:latin typeface="+mj-lt"/>
                  <a:ea typeface="맑은 고딕" pitchFamily="50" charset="-127"/>
                  <a:cs typeface="Arial" pitchFamily="34" charset="0"/>
                </a:rPr>
                <a:t>Parallel to Serial converter </a:t>
              </a:r>
              <a:endParaRPr kumimoji="0" lang="en-US" sz="2000" b="0" i="0" u="none" strike="noStrike" cap="none" normalizeH="0" baseline="0" smtClean="0">
                <a:ln>
                  <a:noFill/>
                </a:ln>
                <a:solidFill>
                  <a:schemeClr val="tx1"/>
                </a:solidFill>
                <a:effectLst/>
                <a:latin typeface="+mj-lt"/>
                <a:cs typeface="Arial" pitchFamily="34" charset="0"/>
              </a:endParaRPr>
            </a:p>
          </p:txBody>
        </p:sp>
        <p:cxnSp>
          <p:nvCxnSpPr>
            <p:cNvPr id="21" name="AutoShape 238"/>
            <p:cNvCxnSpPr>
              <a:cxnSpLocks noChangeShapeType="1"/>
            </p:cNvCxnSpPr>
            <p:nvPr/>
          </p:nvCxnSpPr>
          <p:spPr bwMode="auto">
            <a:xfrm flipV="1">
              <a:off x="2548399" y="4840456"/>
              <a:ext cx="0" cy="493804"/>
            </a:xfrm>
            <a:prstGeom prst="straightConnector1">
              <a:avLst/>
            </a:prstGeom>
            <a:noFill/>
            <a:ln w="9525">
              <a:solidFill>
                <a:srgbClr val="000000"/>
              </a:solidFill>
              <a:round/>
              <a:headEnd/>
              <a:tailEnd type="triangle" w="med" len="med"/>
            </a:ln>
          </p:spPr>
        </p:cxnSp>
        <p:sp>
          <p:nvSpPr>
            <p:cNvPr id="22" name="Rectangle 231"/>
            <p:cNvSpPr>
              <a:spLocks noChangeArrowheads="1"/>
            </p:cNvSpPr>
            <p:nvPr/>
          </p:nvSpPr>
          <p:spPr bwMode="auto">
            <a:xfrm>
              <a:off x="4094573" y="4186741"/>
              <a:ext cx="895995" cy="633246"/>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smtClean="0">
                  <a:ln>
                    <a:noFill/>
                  </a:ln>
                  <a:solidFill>
                    <a:schemeClr val="tx1"/>
                  </a:solidFill>
                  <a:effectLst/>
                  <a:latin typeface="+mj-lt"/>
                  <a:ea typeface="맑은 고딕" pitchFamily="50" charset="-127"/>
                  <a:cs typeface="Arial" pitchFamily="34" charset="0"/>
                </a:rPr>
                <a:t>Data stream</a:t>
              </a:r>
              <a:endParaRPr kumimoji="0" lang="en-US" sz="2000" b="0" i="0" u="none" strike="noStrike" cap="none" normalizeH="0" baseline="0" smtClean="0">
                <a:ln>
                  <a:noFill/>
                </a:ln>
                <a:solidFill>
                  <a:schemeClr val="tx1"/>
                </a:solidFill>
                <a:effectLst/>
                <a:latin typeface="+mj-lt"/>
                <a:cs typeface="Arial" pitchFamily="34" charset="0"/>
              </a:endParaRPr>
            </a:p>
          </p:txBody>
        </p:sp>
        <p:cxnSp>
          <p:nvCxnSpPr>
            <p:cNvPr id="23" name="AutoShape 238"/>
            <p:cNvCxnSpPr>
              <a:cxnSpLocks noChangeShapeType="1"/>
            </p:cNvCxnSpPr>
            <p:nvPr/>
          </p:nvCxnSpPr>
          <p:spPr bwMode="auto">
            <a:xfrm>
              <a:off x="3792221" y="4502725"/>
              <a:ext cx="302352" cy="0"/>
            </a:xfrm>
            <a:prstGeom prst="straightConnector1">
              <a:avLst/>
            </a:prstGeom>
            <a:noFill/>
            <a:ln w="9525">
              <a:solidFill>
                <a:srgbClr val="000000"/>
              </a:solidFill>
              <a:round/>
              <a:headEnd/>
              <a:tailEnd type="triangle" w="med" len="med"/>
            </a:ln>
          </p:spPr>
        </p:cxnSp>
        <p:cxnSp>
          <p:nvCxnSpPr>
            <p:cNvPr id="24" name="AutoShape 238"/>
            <p:cNvCxnSpPr>
              <a:cxnSpLocks noChangeShapeType="1"/>
            </p:cNvCxnSpPr>
            <p:nvPr/>
          </p:nvCxnSpPr>
          <p:spPr bwMode="auto">
            <a:xfrm>
              <a:off x="7228711" y="4038344"/>
              <a:ext cx="1229" cy="312146"/>
            </a:xfrm>
            <a:prstGeom prst="straightConnector1">
              <a:avLst/>
            </a:prstGeom>
            <a:noFill/>
            <a:ln w="9525">
              <a:solidFill>
                <a:srgbClr val="000000"/>
              </a:solidFill>
              <a:round/>
              <a:headEnd/>
              <a:tailEnd type="triangle" w="med" len="med"/>
            </a:ln>
          </p:spPr>
        </p:cxnSp>
        <p:cxnSp>
          <p:nvCxnSpPr>
            <p:cNvPr id="25" name="AutoShape 238"/>
            <p:cNvCxnSpPr>
              <a:cxnSpLocks noChangeShapeType="1"/>
            </p:cNvCxnSpPr>
            <p:nvPr/>
          </p:nvCxnSpPr>
          <p:spPr bwMode="auto">
            <a:xfrm>
              <a:off x="7229940" y="5061772"/>
              <a:ext cx="1229" cy="236668"/>
            </a:xfrm>
            <a:prstGeom prst="straightConnector1">
              <a:avLst/>
            </a:prstGeom>
            <a:noFill/>
            <a:ln w="9525">
              <a:solidFill>
                <a:srgbClr val="000000"/>
              </a:solidFill>
              <a:round/>
              <a:headEnd/>
              <a:tailEnd type="triangle" w="med" len="med"/>
            </a:ln>
          </p:spPr>
        </p:cxnSp>
        <p:sp>
          <p:nvSpPr>
            <p:cNvPr id="26" name="Rectangle 28"/>
            <p:cNvSpPr>
              <a:spLocks noChangeArrowheads="1"/>
            </p:cNvSpPr>
            <p:nvPr/>
          </p:nvSpPr>
          <p:spPr bwMode="auto">
            <a:xfrm>
              <a:off x="4857752" y="5316350"/>
              <a:ext cx="1522898" cy="666508"/>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ko-KR" sz="2000" b="0" i="0" u="none" strike="noStrike" cap="none" normalizeH="0" baseline="0" smtClean="0">
                  <a:ln>
                    <a:noFill/>
                  </a:ln>
                  <a:solidFill>
                    <a:schemeClr val="tx1"/>
                  </a:solidFill>
                  <a:effectLst/>
                  <a:latin typeface="+mj-lt"/>
                  <a:ea typeface="맑은 고딕" pitchFamily="50" charset="-127"/>
                  <a:cs typeface="Arial" pitchFamily="34" charset="0"/>
                </a:rPr>
                <a:t>Quality enhancement</a:t>
              </a:r>
              <a:endParaRPr kumimoji="0" lang="en-US" sz="2000" b="0" i="0" u="none" strike="noStrike" cap="none" normalizeH="0" baseline="0" smtClean="0">
                <a:ln>
                  <a:noFill/>
                </a:ln>
                <a:solidFill>
                  <a:schemeClr val="tx1"/>
                </a:solidFill>
                <a:effectLst/>
                <a:latin typeface="+mj-lt"/>
                <a:cs typeface="Arial" pitchFamily="34" charset="0"/>
              </a:endParaRPr>
            </a:p>
          </p:txBody>
        </p:sp>
      </p:grpSp>
      <p:sp>
        <p:nvSpPr>
          <p:cNvPr id="35" name="Rectangle 4"/>
          <p:cNvSpPr>
            <a:spLocks noGrp="1" noChangeArrowheads="1"/>
          </p:cNvSpPr>
          <p:nvPr>
            <p:ph type="dt" sz="half" idx="10"/>
          </p:nvPr>
        </p:nvSpPr>
        <p:spPr>
          <a:xfrm>
            <a:off x="683568" y="331894"/>
            <a:ext cx="1189936" cy="215444"/>
          </a:xfrm>
          <a:ln/>
        </p:spPr>
        <p:txBody>
          <a:bodyPr/>
          <a:lstStyle/>
          <a:p>
            <a:r>
              <a:rPr lang="en-US" dirty="0" smtClean="0">
                <a:latin typeface="+mj-lt"/>
              </a:rPr>
              <a:t>July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err="1" smtClean="0"/>
              <a:t>Yeong</a:t>
            </a:r>
            <a:r>
              <a:rPr lang="en-US" dirty="0" smtClean="0"/>
              <a:t> Min Jang, </a:t>
            </a:r>
            <a:r>
              <a:rPr lang="en-US" dirty="0" err="1" smtClean="0"/>
              <a:t>Kookmin</a:t>
            </a:r>
            <a:r>
              <a:rPr lang="en-US" dirty="0" smtClean="0"/>
              <a:t> University</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C65D8D74-25E4-4A14-9B13-1C1CBE0663D9}" type="slidenum">
              <a:rPr lang="en-US" smtClean="0"/>
              <a:pPr>
                <a:defRPr/>
              </a:pPr>
              <a:t>8</a:t>
            </a:fld>
            <a:endParaRPr lang="en-US" dirty="0"/>
          </a:p>
        </p:txBody>
      </p:sp>
      <p:sp>
        <p:nvSpPr>
          <p:cNvPr id="5" name="Rectangle 4"/>
          <p:cNvSpPr/>
          <p:nvPr/>
        </p:nvSpPr>
        <p:spPr>
          <a:xfrm>
            <a:off x="3048000" y="566736"/>
            <a:ext cx="2743200" cy="646331"/>
          </a:xfrm>
          <a:prstGeom prst="rect">
            <a:avLst/>
          </a:prstGeom>
        </p:spPr>
        <p:txBody>
          <a:bodyPr wrap="square">
            <a:spAutoFit/>
          </a:bodyPr>
          <a:lstStyle/>
          <a:p>
            <a:pPr algn="ctr"/>
            <a:r>
              <a:rPr lang="en-US" sz="3600" dirty="0" smtClean="0"/>
              <a:t>Conclusion</a:t>
            </a:r>
          </a:p>
        </p:txBody>
      </p:sp>
      <p:sp>
        <p:nvSpPr>
          <p:cNvPr id="6" name="Rectangle 3"/>
          <p:cNvSpPr txBox="1">
            <a:spLocks noChangeArrowheads="1"/>
          </p:cNvSpPr>
          <p:nvPr/>
        </p:nvSpPr>
        <p:spPr>
          <a:xfrm>
            <a:off x="611560" y="1340768"/>
            <a:ext cx="7772400" cy="3581400"/>
          </a:xfrm>
          <a:prstGeom prst="rect">
            <a:avLst/>
          </a:prstGeom>
        </p:spPr>
        <p:txBody>
          <a:bodyPr/>
          <a:lstStyle/>
          <a:p>
            <a:pPr marL="342900" indent="-342900" eaLnBrk="0" hangingPunct="0">
              <a:spcBef>
                <a:spcPct val="20000"/>
              </a:spcBef>
              <a:buFontTx/>
              <a:buChar char="•"/>
              <a:defRPr/>
            </a:pPr>
            <a:r>
              <a:rPr lang="en-US" altLang="ko-KR" sz="2400" kern="0" dirty="0" smtClean="0"/>
              <a:t>Multiple LEDs based MIMO operation opens the high data rate opportunity in camera communication</a:t>
            </a:r>
          </a:p>
          <a:p>
            <a:pPr marL="342900" indent="-342900" eaLnBrk="0" hangingPunct="0">
              <a:spcBef>
                <a:spcPct val="20000"/>
              </a:spcBef>
              <a:buFontTx/>
              <a:buChar char="•"/>
              <a:defRPr/>
            </a:pPr>
            <a:r>
              <a:rPr lang="en-US" altLang="ko-KR" sz="2400" kern="0" dirty="0" smtClean="0"/>
              <a:t>Specific frame structure is required for synchronization</a:t>
            </a:r>
          </a:p>
          <a:p>
            <a:pPr marL="342900" indent="-342900" eaLnBrk="0" hangingPunct="0">
              <a:spcBef>
                <a:spcPct val="20000"/>
              </a:spcBef>
              <a:buFontTx/>
              <a:buChar char="•"/>
              <a:defRPr/>
            </a:pPr>
            <a:r>
              <a:rPr lang="en-US" altLang="ko-KR" sz="2400" kern="0" dirty="0" smtClean="0"/>
              <a:t>Computer vision could be used from the received imaging plane into the </a:t>
            </a:r>
            <a:r>
              <a:rPr lang="en-US" altLang="ko-KR" sz="2400" kern="0" smtClean="0"/>
              <a:t>data demodulation</a:t>
            </a:r>
            <a:endParaRPr kumimoji="0" lang="en-US" sz="2400" b="0" i="0" u="none" strike="noStrike" kern="0" cap="none" spc="0" normalizeH="0" baseline="0" noProof="0" dirty="0" smtClean="0">
              <a:ln>
                <a:noFill/>
              </a:ln>
              <a:solidFill>
                <a:schemeClr val="tx1"/>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Times New Roman" pitchFamily="18" charset="0"/>
            </a:endParaRPr>
          </a:p>
        </p:txBody>
      </p:sp>
      <p:sp>
        <p:nvSpPr>
          <p:cNvPr id="9" name="Rectangle 4"/>
          <p:cNvSpPr>
            <a:spLocks noGrp="1" noChangeArrowheads="1"/>
          </p:cNvSpPr>
          <p:nvPr>
            <p:ph type="dt" sz="half" idx="10"/>
          </p:nvPr>
        </p:nvSpPr>
        <p:spPr>
          <a:xfrm>
            <a:off x="683568" y="331894"/>
            <a:ext cx="1189936" cy="215444"/>
          </a:xfrm>
          <a:ln/>
        </p:spPr>
        <p:txBody>
          <a:bodyPr/>
          <a:lstStyle/>
          <a:p>
            <a:r>
              <a:rPr lang="en-US" dirty="0" smtClean="0"/>
              <a:t>July 2013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9562</TotalTime>
  <Words>361</Words>
  <Application>Microsoft Office PowerPoint</Application>
  <PresentationFormat>화면 슬라이드 쇼(4:3)</PresentationFormat>
  <Paragraphs>118</Paragraphs>
  <Slides>8</Slides>
  <Notes>7</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VLC_Composition_090917</vt:lpstr>
      <vt:lpstr>PowerPoint 프레젠테이션</vt:lpstr>
      <vt:lpstr>Contents</vt:lpstr>
      <vt:lpstr>OOK CamCom Architecture</vt:lpstr>
      <vt:lpstr>OOK CamCom Superframe</vt:lpstr>
      <vt:lpstr>OOK CamCom Synchronization</vt:lpstr>
      <vt:lpstr>MIMO-OOK signal detection using CamCom</vt:lpstr>
      <vt:lpstr>MIMO-OOK based CamCom System Model</vt:lpstr>
      <vt:lpstr>PowerPoint 프레젠테이션</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653</cp:revision>
  <cp:lastPrinted>1998-02-10T13:28:06Z</cp:lastPrinted>
  <dcterms:created xsi:type="dcterms:W3CDTF">2009-09-18T11:31:33Z</dcterms:created>
  <dcterms:modified xsi:type="dcterms:W3CDTF">2013-07-15T15:52:03Z</dcterms:modified>
</cp:coreProperties>
</file>