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70" r:id="rId3"/>
    <p:sldId id="291" r:id="rId4"/>
    <p:sldId id="290" r:id="rId5"/>
    <p:sldId id="282" r:id="rId6"/>
    <p:sldId id="289" r:id="rId7"/>
    <p:sldId id="280" r:id="rId8"/>
    <p:sldId id="292" r:id="rId9"/>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705" autoAdjust="0"/>
  </p:normalViewPr>
  <p:slideViewPr>
    <p:cSldViewPr>
      <p:cViewPr>
        <p:scale>
          <a:sx n="78" d="100"/>
          <a:sy n="78" d="100"/>
        </p:scale>
        <p:origin x="-115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7/16/2013</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7/16/2013</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7/16/2013</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[Study Issues of Positioning on CamCom Platform]</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[July, 2013]</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a:t>
            </a:r>
            <a:r>
              <a:rPr lang="en-US" altLang="ko-KR" sz="1600" dirty="0" smtClean="0"/>
              <a:t>Jang</a:t>
            </a:r>
            <a:r>
              <a:rPr lang="en-US" altLang="ko-KR" sz="1600" dirty="0"/>
              <a:t>,</a:t>
            </a:r>
            <a:r>
              <a:rPr lang="en-US" altLang="ko-KR" sz="1600" dirty="0" smtClean="0"/>
              <a:t> and Ratan Kumar Mondal]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[Study issues of positioning on CamCom platform]</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486400" y="319570"/>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5562600" y="228600"/>
            <a:ext cx="3429000" cy="307777"/>
            <a:chOff x="5588696" y="254056"/>
            <a:chExt cx="3429000" cy="378802"/>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5588696" y="254056"/>
              <a:ext cx="3429000" cy="378802"/>
            </a:xfrm>
            <a:prstGeom prst="rect">
              <a:avLst/>
            </a:prstGeom>
            <a:noFill/>
          </p:spPr>
          <p:txBody>
            <a:bodyPr wrap="square" rtlCol="0">
              <a:spAutoFit/>
            </a:bodyPr>
            <a:lstStyle/>
            <a:p>
              <a:r>
                <a:rPr lang="en-US" altLang="ko-KR" sz="1400" b="1" dirty="0" smtClean="0">
                  <a:latin typeface="+mj-lt"/>
                </a:rPr>
                <a:t>doc.: </a:t>
              </a:r>
              <a:r>
                <a:rPr lang="en-US" altLang="ko-KR" sz="1400" b="1" dirty="0" smtClean="0">
                  <a:latin typeface="+mj-lt"/>
                </a:rPr>
                <a:t>IEEE 15-13-0421-00-0</a:t>
              </a:r>
              <a:r>
                <a:rPr lang="en-US" altLang="ko-KR" sz="1400" b="1" dirty="0" smtClean="0">
                  <a:latin typeface="+mj-lt"/>
                </a:rPr>
                <a:t>led</a:t>
              </a:r>
              <a:r>
                <a:rPr lang="en-US" altLang="ko-KR" sz="1400" b="1" dirty="0" smtClean="0">
                  <a:latin typeface="+mj-lt"/>
                </a:rPr>
                <a:t>  </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dirty="0" smtClean="0"/>
              <a:t>Contents</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6088040" y="296840"/>
            <a:ext cx="3429000" cy="523220"/>
            <a:chOff x="6088040" y="296840"/>
            <a:chExt cx="3429000" cy="523220"/>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523220"/>
            </a:xfrm>
            <a:prstGeom prst="rect">
              <a:avLst/>
            </a:prstGeom>
            <a:noFill/>
          </p:spPr>
          <p:txBody>
            <a:bodyPr wrap="square" rtlCol="0">
              <a:spAutoFit/>
            </a:bodyPr>
            <a:lstStyle/>
            <a:p>
              <a:r>
                <a:rPr lang="en-US" altLang="ko-KR" sz="1400" b="1" dirty="0" smtClean="0"/>
                <a:t>doc</a:t>
              </a:r>
              <a:r>
                <a:rPr lang="en-US" altLang="ko-KR" sz="1400" b="1" dirty="0"/>
                <a:t>.: IEEE 15-13-0421-00-0led  </a:t>
              </a:r>
              <a:endParaRPr lang="ko-KR" altLang="en-US" sz="1400" b="1" dirty="0"/>
            </a:p>
            <a:p>
              <a:r>
                <a:rPr lang="en-US" altLang="ko-KR" sz="1400" b="1" dirty="0" smtClean="0">
                  <a:latin typeface="+mj-lt"/>
                </a:rPr>
                <a:t> </a:t>
              </a:r>
              <a:endParaRPr lang="ko-KR" altLang="en-US" sz="1400" b="1" dirty="0">
                <a:latin typeface="+mj-lt"/>
              </a:endParaRPr>
            </a:p>
          </p:txBody>
        </p:sp>
      </p:grpSp>
      <p:sp>
        <p:nvSpPr>
          <p:cNvPr id="11" name="TextBox 10"/>
          <p:cNvSpPr txBox="1"/>
          <p:nvPr/>
        </p:nvSpPr>
        <p:spPr>
          <a:xfrm>
            <a:off x="838200" y="1371600"/>
            <a:ext cx="7467600" cy="3077766"/>
          </a:xfrm>
          <a:prstGeom prst="rect">
            <a:avLst/>
          </a:prstGeom>
          <a:noFill/>
        </p:spPr>
        <p:txBody>
          <a:bodyPr wrap="square" rtlCol="0">
            <a:spAutoFit/>
          </a:bodyPr>
          <a:lstStyle/>
          <a:p>
            <a:pPr>
              <a:spcBef>
                <a:spcPts val="600"/>
              </a:spcBef>
              <a:spcAft>
                <a:spcPts val="600"/>
              </a:spcAft>
              <a:buFont typeface="Wingdings" pitchFamily="2" charset="2"/>
              <a:buChar char="v"/>
            </a:pPr>
            <a:r>
              <a:rPr lang="en-US" sz="2400" dirty="0" smtClean="0"/>
              <a:t> Goals</a:t>
            </a:r>
          </a:p>
          <a:p>
            <a:pPr>
              <a:spcBef>
                <a:spcPts val="600"/>
              </a:spcBef>
              <a:spcAft>
                <a:spcPts val="600"/>
              </a:spcAft>
              <a:buFont typeface="Wingdings" pitchFamily="2" charset="2"/>
              <a:buChar char="v"/>
            </a:pPr>
            <a:r>
              <a:rPr lang="en-US" sz="2400" dirty="0" smtClean="0"/>
              <a:t> Deployment Service Scenario</a:t>
            </a:r>
          </a:p>
          <a:p>
            <a:pPr>
              <a:spcBef>
                <a:spcPts val="600"/>
              </a:spcBef>
              <a:spcAft>
                <a:spcPts val="600"/>
              </a:spcAft>
              <a:buFont typeface="Wingdings" pitchFamily="2" charset="2"/>
              <a:buChar char="v"/>
            </a:pPr>
            <a:r>
              <a:rPr lang="en-US" sz="2400" dirty="0" smtClean="0"/>
              <a:t> </a:t>
            </a:r>
            <a:r>
              <a:rPr lang="en-US" sz="2400" dirty="0"/>
              <a:t>VLC Positioning Comparison and </a:t>
            </a:r>
            <a:r>
              <a:rPr lang="en-US" sz="2400" dirty="0" smtClean="0"/>
              <a:t>Opportunities</a:t>
            </a:r>
          </a:p>
          <a:p>
            <a:pPr>
              <a:spcBef>
                <a:spcPts val="600"/>
              </a:spcBef>
              <a:spcAft>
                <a:spcPts val="600"/>
              </a:spcAft>
              <a:buFont typeface="Wingdings" pitchFamily="2" charset="2"/>
              <a:buChar char="v"/>
            </a:pPr>
            <a:r>
              <a:rPr lang="en-US" sz="2400" dirty="0"/>
              <a:t> </a:t>
            </a:r>
            <a:r>
              <a:rPr lang="en-US" sz="2400" dirty="0" smtClean="0"/>
              <a:t>Development and Challenges</a:t>
            </a:r>
          </a:p>
          <a:p>
            <a:pPr>
              <a:spcBef>
                <a:spcPts val="600"/>
              </a:spcBef>
              <a:spcAft>
                <a:spcPts val="600"/>
              </a:spcAft>
              <a:buFont typeface="Wingdings" pitchFamily="2" charset="2"/>
              <a:buChar char="v"/>
            </a:pPr>
            <a:r>
              <a:rPr lang="en-US" sz="2400" dirty="0" smtClean="0"/>
              <a:t> Study Issues</a:t>
            </a:r>
          </a:p>
          <a:p>
            <a:pPr>
              <a:spcBef>
                <a:spcPts val="600"/>
              </a:spcBef>
              <a:spcAft>
                <a:spcPts val="600"/>
              </a:spcAft>
              <a:buFont typeface="Wingdings" pitchFamily="2" charset="2"/>
              <a:buChar char="v"/>
            </a:pPr>
            <a:r>
              <a:rPr lang="en-US" sz="2400" dirty="0" smtClean="0"/>
              <a:t> Conclusions</a:t>
            </a:r>
            <a:endParaRPr lang="en-US" sz="2400" dirty="0"/>
          </a:p>
        </p:txBody>
      </p:sp>
      <p:sp>
        <p:nvSpPr>
          <p:cNvPr id="12"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Tree>
    <p:extLst>
      <p:ext uri="{BB962C8B-B14F-4D97-AF65-F5344CB8AC3E}">
        <p14:creationId xmlns:p14="http://schemas.microsoft.com/office/powerpoint/2010/main" val="16765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3200" dirty="0" smtClean="0"/>
              <a:t>Goals</a:t>
            </a:r>
          </a:p>
        </p:txBody>
      </p:sp>
      <p:sp>
        <p:nvSpPr>
          <p:cNvPr id="3075" name="Content Placeholder 2"/>
          <p:cNvSpPr>
            <a:spLocks noGrp="1"/>
          </p:cNvSpPr>
          <p:nvPr>
            <p:ph idx="1"/>
          </p:nvPr>
        </p:nvSpPr>
        <p:spPr>
          <a:xfrm>
            <a:off x="685800" y="1524000"/>
            <a:ext cx="7946408" cy="4267200"/>
          </a:xfrm>
        </p:spPr>
        <p:txBody>
          <a:bodyPr/>
          <a:lstStyle/>
          <a:p>
            <a:pPr algn="just">
              <a:lnSpc>
                <a:spcPct val="170000"/>
              </a:lnSpc>
              <a:buFont typeface="Wingdings" pitchFamily="2" charset="2"/>
              <a:buChar char="v"/>
            </a:pPr>
            <a:r>
              <a:rPr lang="en-US" sz="2400" dirty="0" smtClean="0"/>
              <a:t>Need to study easy deployment strategies of VLC system</a:t>
            </a:r>
          </a:p>
          <a:p>
            <a:pPr algn="just">
              <a:lnSpc>
                <a:spcPct val="170000"/>
              </a:lnSpc>
              <a:buFont typeface="Wingdings" pitchFamily="2" charset="2"/>
              <a:buChar char="v"/>
            </a:pPr>
            <a:r>
              <a:rPr lang="en-US" sz="2400" dirty="0" smtClean="0"/>
              <a:t>Need to enhance the VLC based positioning system </a:t>
            </a:r>
          </a:p>
          <a:p>
            <a:pPr algn="just">
              <a:lnSpc>
                <a:spcPct val="170000"/>
              </a:lnSpc>
              <a:buFont typeface="Wingdings" pitchFamily="2" charset="2"/>
              <a:buChar char="v"/>
            </a:pPr>
            <a:r>
              <a:rPr lang="en-US" sz="2400" dirty="0" smtClean="0"/>
              <a:t>Addressing user service oriented developing challenges and study direction</a:t>
            </a:r>
          </a:p>
          <a:p>
            <a:pPr algn="just">
              <a:lnSpc>
                <a:spcPct val="170000"/>
              </a:lnSpc>
              <a:buFont typeface="Wingdings" pitchFamily="2" charset="2"/>
              <a:buChar char="v"/>
            </a:pPr>
            <a:r>
              <a:rPr lang="en-US" sz="2400" dirty="0" smtClean="0"/>
              <a:t>What we need to study for VLC positioning deployment issue</a:t>
            </a:r>
          </a:p>
          <a:p>
            <a:pPr algn="just">
              <a:lnSpc>
                <a:spcPct val="170000"/>
              </a:lnSpc>
              <a:buFont typeface="Wingdings" pitchFamily="2" charset="2"/>
              <a:buChar char="v"/>
            </a:pPr>
            <a:endParaRPr lang="en-US" sz="24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2" name="그룹 14"/>
          <p:cNvGrpSpPr/>
          <p:nvPr/>
        </p:nvGrpSpPr>
        <p:grpSpPr>
          <a:xfrm>
            <a:off x="6088040" y="296840"/>
            <a:ext cx="3429000" cy="523220"/>
            <a:chOff x="6088040" y="296840"/>
            <a:chExt cx="3429000" cy="523220"/>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523220"/>
            </a:xfrm>
            <a:prstGeom prst="rect">
              <a:avLst/>
            </a:prstGeom>
            <a:noFill/>
          </p:spPr>
          <p:txBody>
            <a:bodyPr wrap="square" rtlCol="0">
              <a:spAutoFit/>
            </a:bodyPr>
            <a:lstStyle/>
            <a:p>
              <a:r>
                <a:rPr lang="en-US" altLang="ko-KR" sz="1400" b="1" dirty="0" smtClean="0"/>
                <a:t>doc</a:t>
              </a:r>
              <a:r>
                <a:rPr lang="en-US" altLang="ko-KR" sz="1400" b="1" dirty="0"/>
                <a:t>.: IEEE 15-13-0421-00-0led  </a:t>
              </a:r>
              <a:endParaRPr lang="ko-KR" altLang="en-US" sz="1400" b="1" dirty="0"/>
            </a:p>
            <a:p>
              <a:r>
                <a:rPr lang="en-US" altLang="ko-KR" sz="1400" b="1" dirty="0" smtClean="0">
                  <a:latin typeface="+mj-lt"/>
                </a:rPr>
                <a:t> </a:t>
              </a:r>
              <a:endParaRPr lang="ko-KR" altLang="en-US" sz="1400" b="1" dirty="0">
                <a:latin typeface="+mj-lt"/>
              </a:endParaRPr>
            </a:p>
          </p:txBody>
        </p:sp>
      </p:grpSp>
      <p:sp>
        <p:nvSpPr>
          <p:cNvPr id="13"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sz="2800" dirty="0" smtClean="0"/>
              <a:t>Deployment Service Scenario</a:t>
            </a:r>
          </a:p>
        </p:txBody>
      </p:sp>
      <p:sp>
        <p:nvSpPr>
          <p:cNvPr id="6" name="Rectangle 6"/>
          <p:cNvSpPr>
            <a:spLocks noGrp="1" noChangeArrowheads="1"/>
          </p:cNvSpPr>
          <p:nvPr>
            <p:ph type="sldNum" sz="quarter" idx="12"/>
          </p:nvPr>
        </p:nvSpPr>
        <p:spPr>
          <a:xfrm>
            <a:off x="44211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2" name="그룹 14"/>
          <p:cNvGrpSpPr/>
          <p:nvPr/>
        </p:nvGrpSpPr>
        <p:grpSpPr>
          <a:xfrm>
            <a:off x="6088040" y="296840"/>
            <a:ext cx="3429000" cy="523220"/>
            <a:chOff x="6088040" y="296840"/>
            <a:chExt cx="3429000" cy="523220"/>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523220"/>
            </a:xfrm>
            <a:prstGeom prst="rect">
              <a:avLst/>
            </a:prstGeom>
            <a:noFill/>
          </p:spPr>
          <p:txBody>
            <a:bodyPr wrap="square" rtlCol="0">
              <a:spAutoFit/>
            </a:bodyPr>
            <a:lstStyle/>
            <a:p>
              <a:r>
                <a:rPr lang="en-US" altLang="ko-KR" sz="1400" b="1" dirty="0" smtClean="0"/>
                <a:t>doc</a:t>
              </a:r>
              <a:r>
                <a:rPr lang="en-US" altLang="ko-KR" sz="1400" b="1" dirty="0"/>
                <a:t>.: IEEE 15-13-0421-00-0led  </a:t>
              </a:r>
              <a:endParaRPr lang="ko-KR" altLang="en-US" sz="1400" b="1" dirty="0"/>
            </a:p>
            <a:p>
              <a:endParaRPr lang="ko-KR" altLang="en-US" sz="1400" b="1" dirty="0">
                <a:latin typeface="+mj-lt"/>
              </a:endParaRPr>
            </a:p>
          </p:txBody>
        </p:sp>
      </p:grpSp>
      <p:pic>
        <p:nvPicPr>
          <p:cNvPr id="27652" name="Picture 4"/>
          <p:cNvPicPr>
            <a:picLocks noChangeAspect="1" noChangeArrowheads="1"/>
          </p:cNvPicPr>
          <p:nvPr/>
        </p:nvPicPr>
        <p:blipFill>
          <a:blip r:embed="rId2"/>
          <a:srcRect/>
          <a:stretch>
            <a:fillRect/>
          </a:stretch>
        </p:blipFill>
        <p:spPr bwMode="auto">
          <a:xfrm>
            <a:off x="5808947" y="1981200"/>
            <a:ext cx="2725453" cy="2362200"/>
          </a:xfrm>
          <a:prstGeom prst="rect">
            <a:avLst/>
          </a:prstGeom>
          <a:noFill/>
          <a:ln w="9525">
            <a:noFill/>
            <a:miter lim="800000"/>
            <a:headEnd/>
            <a:tailEnd/>
          </a:ln>
          <a:effectLst/>
        </p:spPr>
      </p:pic>
      <p:sp>
        <p:nvSpPr>
          <p:cNvPr id="80" name="TextBox 79"/>
          <p:cNvSpPr txBox="1"/>
          <p:nvPr/>
        </p:nvSpPr>
        <p:spPr>
          <a:xfrm>
            <a:off x="5791200" y="4368225"/>
            <a:ext cx="2967594" cy="584775"/>
          </a:xfrm>
          <a:prstGeom prst="rect">
            <a:avLst/>
          </a:prstGeom>
          <a:noFill/>
        </p:spPr>
        <p:txBody>
          <a:bodyPr wrap="square" rtlCol="0">
            <a:spAutoFit/>
          </a:bodyPr>
          <a:lstStyle/>
          <a:p>
            <a:r>
              <a:rPr lang="en-US" sz="1600" dirty="0" smtClean="0"/>
              <a:t>Localization by reference lighting system for LBS application</a:t>
            </a:r>
          </a:p>
        </p:txBody>
      </p:sp>
      <p:sp>
        <p:nvSpPr>
          <p:cNvPr id="82" name="Content Placeholder 2"/>
          <p:cNvSpPr>
            <a:spLocks noGrp="1"/>
          </p:cNvSpPr>
          <p:nvPr>
            <p:ph idx="1"/>
          </p:nvPr>
        </p:nvSpPr>
        <p:spPr>
          <a:xfrm>
            <a:off x="609600" y="1295400"/>
            <a:ext cx="4800600" cy="4953000"/>
          </a:xfrm>
        </p:spPr>
        <p:txBody>
          <a:bodyPr/>
          <a:lstStyle/>
          <a:p>
            <a:pPr algn="just">
              <a:spcBef>
                <a:spcPts val="600"/>
              </a:spcBef>
              <a:spcAft>
                <a:spcPts val="600"/>
              </a:spcAft>
              <a:buFont typeface="Wingdings" pitchFamily="2" charset="2"/>
              <a:buChar char="v"/>
            </a:pPr>
            <a:r>
              <a:rPr lang="en-US" sz="2000" dirty="0" smtClean="0"/>
              <a:t>Indoor localization- Mobile coordinate estimation by using Smartphone camera in VLC environment</a:t>
            </a:r>
          </a:p>
          <a:p>
            <a:pPr algn="just">
              <a:spcBef>
                <a:spcPts val="600"/>
              </a:spcBef>
              <a:spcAft>
                <a:spcPts val="600"/>
              </a:spcAft>
              <a:buFont typeface="Wingdings" pitchFamily="2" charset="2"/>
              <a:buChar char="v"/>
            </a:pPr>
            <a:r>
              <a:rPr lang="en-US" sz="2000" dirty="0" smtClean="0"/>
              <a:t>Image sensor (in Smartphone Camera) will be used for receiving LED modulated data</a:t>
            </a:r>
          </a:p>
          <a:p>
            <a:pPr algn="just">
              <a:spcBef>
                <a:spcPts val="600"/>
              </a:spcBef>
              <a:spcAft>
                <a:spcPts val="600"/>
              </a:spcAft>
              <a:buFont typeface="Wingdings" pitchFamily="2" charset="2"/>
              <a:buChar char="v"/>
            </a:pPr>
            <a:r>
              <a:rPr lang="en-US" sz="2000" dirty="0" smtClean="0"/>
              <a:t>Position estimation techniques- </a:t>
            </a:r>
          </a:p>
          <a:p>
            <a:pPr lvl="1" algn="just">
              <a:spcBef>
                <a:spcPts val="600"/>
              </a:spcBef>
              <a:spcAft>
                <a:spcPts val="600"/>
              </a:spcAft>
              <a:buFont typeface="Wingdings" pitchFamily="2" charset="2"/>
              <a:buChar char="v"/>
            </a:pPr>
            <a:r>
              <a:rPr lang="en-US" sz="1600" dirty="0" smtClean="0"/>
              <a:t>One-way positioning- suitable scenario for CamCom </a:t>
            </a:r>
          </a:p>
          <a:p>
            <a:pPr lvl="1" algn="just">
              <a:spcBef>
                <a:spcPts val="600"/>
              </a:spcBef>
              <a:spcAft>
                <a:spcPts val="600"/>
              </a:spcAft>
              <a:buFont typeface="Wingdings" pitchFamily="2" charset="2"/>
              <a:buChar char="v"/>
            </a:pPr>
            <a:r>
              <a:rPr lang="en-US" sz="1600" dirty="0" smtClean="0"/>
              <a:t>Two-way positioning- difficult to deploy in Smartphone platform (have no reliable uplink transmitting option in Smartphone which convenient with the LED based eco-system)</a:t>
            </a:r>
          </a:p>
          <a:p>
            <a:pPr lvl="1" algn="just">
              <a:spcBef>
                <a:spcPts val="600"/>
              </a:spcBef>
              <a:spcAft>
                <a:spcPts val="600"/>
              </a:spcAft>
              <a:buFont typeface="Wingdings" pitchFamily="2" charset="2"/>
              <a:buChar char="v"/>
            </a:pPr>
            <a:r>
              <a:rPr lang="en-US" sz="1600" dirty="0" smtClean="0"/>
              <a:t>Tentative localization techniques- AOA, TDOA, TOA, RSSI, Cell-ID etc.</a:t>
            </a:r>
          </a:p>
        </p:txBody>
      </p:sp>
      <p:sp>
        <p:nvSpPr>
          <p:cNvPr id="72"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sz="2800" dirty="0" smtClean="0"/>
              <a:t>VLC Positioning Comparison and Opportunities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2" name="그룹 14"/>
          <p:cNvGrpSpPr/>
          <p:nvPr/>
        </p:nvGrpSpPr>
        <p:grpSpPr>
          <a:xfrm>
            <a:off x="6088040" y="296840"/>
            <a:ext cx="3429000" cy="523220"/>
            <a:chOff x="6088040" y="296840"/>
            <a:chExt cx="3429000" cy="523220"/>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523220"/>
            </a:xfrm>
            <a:prstGeom prst="rect">
              <a:avLst/>
            </a:prstGeom>
            <a:noFill/>
          </p:spPr>
          <p:txBody>
            <a:bodyPr wrap="square" rtlCol="0">
              <a:spAutoFit/>
            </a:bodyPr>
            <a:lstStyle/>
            <a:p>
              <a:r>
                <a:rPr lang="en-US" altLang="ko-KR" sz="1400" b="1" dirty="0" smtClean="0">
                  <a:latin typeface="+mj-lt"/>
                </a:rPr>
                <a:t>doc.: </a:t>
              </a:r>
              <a:r>
                <a:rPr lang="en-US" altLang="ko-KR" sz="1400" b="1" dirty="0" smtClean="0"/>
                <a:t>IEEE </a:t>
              </a:r>
              <a:r>
                <a:rPr lang="en-US" altLang="ko-KR" sz="1400" b="1" dirty="0"/>
                <a:t>15-13-0421-00-0led  </a:t>
              </a:r>
              <a:endParaRPr lang="ko-KR" altLang="en-US" sz="1400" b="1" dirty="0"/>
            </a:p>
            <a:p>
              <a:r>
                <a:rPr lang="en-US" altLang="ko-KR" sz="1400" b="1" dirty="0" smtClean="0">
                  <a:latin typeface="+mj-lt"/>
                </a:rPr>
                <a:t> </a:t>
              </a:r>
              <a:endParaRPr lang="ko-KR" altLang="en-US" sz="1400" b="1" dirty="0">
                <a:latin typeface="+mj-lt"/>
              </a:endParaRPr>
            </a:p>
          </p:txBody>
        </p:sp>
      </p:grpSp>
      <p:graphicFrame>
        <p:nvGraphicFramePr>
          <p:cNvPr id="13" name="Table 12"/>
          <p:cNvGraphicFramePr>
            <a:graphicFrameLocks noGrp="1"/>
          </p:cNvGraphicFramePr>
          <p:nvPr>
            <p:extLst>
              <p:ext uri="{D42A27DB-BD31-4B8C-83A1-F6EECF244321}">
                <p14:modId xmlns:p14="http://schemas.microsoft.com/office/powerpoint/2010/main" val="3079980623"/>
              </p:ext>
            </p:extLst>
          </p:nvPr>
        </p:nvGraphicFramePr>
        <p:xfrm>
          <a:off x="228598" y="1295400"/>
          <a:ext cx="8686800" cy="4988999"/>
        </p:xfrm>
        <a:graphic>
          <a:graphicData uri="http://schemas.openxmlformats.org/drawingml/2006/table">
            <a:tbl>
              <a:tblPr firstRow="1" bandRow="1">
                <a:tableStyleId>{5940675A-B579-460E-94D1-54222C63F5DA}</a:tableStyleId>
              </a:tblPr>
              <a:tblGrid>
                <a:gridCol w="1752602"/>
                <a:gridCol w="1447800"/>
                <a:gridCol w="1219200"/>
                <a:gridCol w="1219200"/>
                <a:gridCol w="1524000"/>
                <a:gridCol w="1523998"/>
              </a:tblGrid>
              <a:tr h="481167">
                <a:tc>
                  <a:txBody>
                    <a:bodyPr/>
                    <a:lstStyle/>
                    <a:p>
                      <a:endParaRPr lang="en-US" sz="1400" dirty="0">
                        <a:latin typeface="+mj-lt"/>
                      </a:endParaRPr>
                    </a:p>
                  </a:txBody>
                  <a:tcPr anchor="ctr"/>
                </a:tc>
                <a:tc>
                  <a:txBody>
                    <a:bodyPr/>
                    <a:lstStyle/>
                    <a:p>
                      <a:pPr algn="ctr"/>
                      <a:r>
                        <a:rPr lang="en-US" sz="1400" b="1" dirty="0" smtClean="0">
                          <a:latin typeface="+mj-lt"/>
                        </a:rPr>
                        <a:t>TDOA</a:t>
                      </a:r>
                      <a:endParaRPr lang="en-US" sz="1400" b="1" dirty="0">
                        <a:latin typeface="+mj-lt"/>
                        <a:cs typeface="Times New Roman" pitchFamily="18" charset="0"/>
                      </a:endParaRPr>
                    </a:p>
                  </a:txBody>
                  <a:tcPr anchor="ctr"/>
                </a:tc>
                <a:tc>
                  <a:txBody>
                    <a:bodyPr/>
                    <a:lstStyle/>
                    <a:p>
                      <a:pPr algn="ctr"/>
                      <a:r>
                        <a:rPr lang="en-US" sz="1400" b="1" dirty="0" smtClean="0">
                          <a:latin typeface="+mj-lt"/>
                        </a:rPr>
                        <a:t>TOA</a:t>
                      </a:r>
                      <a:endParaRPr lang="en-US" sz="1400" b="1" dirty="0">
                        <a:latin typeface="+mj-lt"/>
                        <a:cs typeface="Times New Roman" pitchFamily="18" charset="0"/>
                      </a:endParaRPr>
                    </a:p>
                  </a:txBody>
                  <a:tcPr anchor="ctr"/>
                </a:tc>
                <a:tc>
                  <a:txBody>
                    <a:bodyPr/>
                    <a:lstStyle/>
                    <a:p>
                      <a:pPr algn="ctr"/>
                      <a:r>
                        <a:rPr lang="en-US" sz="1400" b="1" dirty="0" smtClean="0">
                          <a:latin typeface="+mj-lt"/>
                        </a:rPr>
                        <a:t>RSSI</a:t>
                      </a:r>
                      <a:endParaRPr lang="en-US" sz="1400" b="1" dirty="0">
                        <a:latin typeface="+mj-lt"/>
                        <a:cs typeface="Times New Roman" pitchFamily="18" charset="0"/>
                      </a:endParaRPr>
                    </a:p>
                  </a:txBody>
                  <a:tcPr anchor="ctr"/>
                </a:tc>
                <a:tc>
                  <a:txBody>
                    <a:bodyPr/>
                    <a:lstStyle/>
                    <a:p>
                      <a:pPr algn="ctr"/>
                      <a:r>
                        <a:rPr lang="en-US" sz="1400" b="1" dirty="0" smtClean="0">
                          <a:latin typeface="+mj-lt"/>
                        </a:rPr>
                        <a:t>AOA</a:t>
                      </a:r>
                      <a:endParaRPr lang="en-US" sz="1400" b="1" dirty="0">
                        <a:latin typeface="+mj-lt"/>
                        <a:cs typeface="Times New Roman" pitchFamily="18" charset="0"/>
                      </a:endParaRPr>
                    </a:p>
                  </a:txBody>
                  <a:tcPr anchor="ctr"/>
                </a:tc>
                <a:tc>
                  <a:txBody>
                    <a:bodyPr/>
                    <a:lstStyle/>
                    <a:p>
                      <a:pPr algn="ctr"/>
                      <a:r>
                        <a:rPr lang="en-US" sz="1400" b="1" dirty="0" smtClean="0">
                          <a:latin typeface="+mj-lt"/>
                        </a:rPr>
                        <a:t>Cell-ID</a:t>
                      </a:r>
                      <a:endParaRPr lang="en-US" sz="1400" b="1" dirty="0">
                        <a:latin typeface="+mj-lt"/>
                        <a:cs typeface="Times New Roman" pitchFamily="18" charset="0"/>
                      </a:endParaRPr>
                    </a:p>
                  </a:txBody>
                  <a:tcPr anchor="ctr"/>
                </a:tc>
              </a:tr>
              <a:tr h="1123247">
                <a:tc>
                  <a:txBody>
                    <a:bodyPr/>
                    <a:lstStyle/>
                    <a:p>
                      <a:pPr algn="just">
                        <a:lnSpc>
                          <a:spcPts val="1600"/>
                        </a:lnSpc>
                      </a:pPr>
                      <a:r>
                        <a:rPr lang="en-US" sz="1400" b="1" dirty="0" smtClean="0">
                          <a:latin typeface="+mj-lt"/>
                        </a:rPr>
                        <a:t>Description</a:t>
                      </a:r>
                      <a:endParaRPr lang="en-US" sz="1400" b="1"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Signal travel time difference between user and LED transmitters</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Signal travel time between user and LED transmitters</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Estimation of path distance from signal propagation attenuation</a:t>
                      </a:r>
                      <a:endParaRPr lang="en-US" sz="1400" dirty="0">
                        <a:latin typeface="+mj-lt"/>
                        <a:cs typeface="Times New Roman" pitchFamily="18" charset="0"/>
                      </a:endParaRPr>
                    </a:p>
                  </a:txBody>
                  <a:tcPr/>
                </a:tc>
                <a:tc>
                  <a:txBody>
                    <a:bodyPr/>
                    <a:lstStyle/>
                    <a:p>
                      <a:pPr algn="l">
                        <a:lnSpc>
                          <a:spcPts val="1600"/>
                        </a:lnSpc>
                      </a:pPr>
                      <a:r>
                        <a:rPr lang="en-US" sz="1400" kern="1200" dirty="0" smtClean="0">
                          <a:solidFill>
                            <a:schemeClr val="tx1"/>
                          </a:solidFill>
                          <a:effectLst/>
                          <a:latin typeface="+mj-lt"/>
                          <a:ea typeface="+mn-ea"/>
                          <a:cs typeface="+mn-cs"/>
                        </a:rPr>
                        <a:t>Intersection of angular radials from</a:t>
                      </a:r>
                      <a:r>
                        <a:rPr lang="en-US" sz="1400" kern="1200" baseline="0" dirty="0" smtClean="0">
                          <a:solidFill>
                            <a:schemeClr val="tx1"/>
                          </a:solidFill>
                          <a:effectLst/>
                          <a:latin typeface="+mj-lt"/>
                          <a:ea typeface="+mn-ea"/>
                          <a:cs typeface="+mn-cs"/>
                        </a:rPr>
                        <a:t> </a:t>
                      </a:r>
                      <a:r>
                        <a:rPr lang="en-US" sz="1400" kern="1200" dirty="0" smtClean="0">
                          <a:solidFill>
                            <a:schemeClr val="tx1"/>
                          </a:solidFill>
                          <a:effectLst/>
                          <a:latin typeface="+mj-lt"/>
                          <a:ea typeface="+mn-ea"/>
                          <a:cs typeface="+mn-cs"/>
                        </a:rPr>
                        <a:t>multiple LED transmitters</a:t>
                      </a:r>
                      <a:endParaRPr lang="en-US" sz="1400" dirty="0">
                        <a:latin typeface="+mj-lt"/>
                        <a:cs typeface="Times New Roman" pitchFamily="18" charset="0"/>
                      </a:endParaRPr>
                    </a:p>
                  </a:txBody>
                  <a:tcPr/>
                </a:tc>
                <a:tc>
                  <a:txBody>
                    <a:bodyPr/>
                    <a:lstStyle/>
                    <a:p>
                      <a:pPr algn="l">
                        <a:lnSpc>
                          <a:spcPts val="1600"/>
                        </a:lnSpc>
                      </a:pPr>
                      <a:r>
                        <a:rPr lang="en-US" sz="1400" kern="1200" dirty="0" smtClean="0">
                          <a:solidFill>
                            <a:schemeClr val="tx1"/>
                          </a:solidFill>
                          <a:effectLst/>
                          <a:latin typeface="+mj-lt"/>
                          <a:ea typeface="+mn-ea"/>
                          <a:cs typeface="+mn-cs"/>
                        </a:rPr>
                        <a:t>Networks can identify approximate position of user by knowing the serving cell</a:t>
                      </a:r>
                      <a:endParaRPr lang="en-US" sz="1400" dirty="0">
                        <a:latin typeface="+mj-lt"/>
                        <a:cs typeface="Times New Roman" pitchFamily="18" charset="0"/>
                      </a:endParaRPr>
                    </a:p>
                  </a:txBody>
                  <a:tcPr/>
                </a:tc>
              </a:tr>
              <a:tr h="702345">
                <a:tc>
                  <a:txBody>
                    <a:bodyPr/>
                    <a:lstStyle/>
                    <a:p>
                      <a:pPr algn="just">
                        <a:lnSpc>
                          <a:spcPts val="1600"/>
                        </a:lnSpc>
                      </a:pPr>
                      <a:r>
                        <a:rPr lang="en-US" sz="1400" b="1" kern="1200" dirty="0" smtClean="0">
                          <a:solidFill>
                            <a:schemeClr val="tx1"/>
                          </a:solidFill>
                          <a:effectLst/>
                          <a:latin typeface="+mj-lt"/>
                          <a:ea typeface="+mn-ea"/>
                          <a:cs typeface="+mn-cs"/>
                        </a:rPr>
                        <a:t>Accuracy Potential</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High</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High</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Moderate</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High</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Low</a:t>
                      </a:r>
                      <a:endParaRPr lang="en-US" sz="1400" dirty="0">
                        <a:latin typeface="+mj-lt"/>
                        <a:cs typeface="Times New Roman" pitchFamily="18" charset="0"/>
                      </a:endParaRPr>
                    </a:p>
                  </a:txBody>
                  <a:tcPr/>
                </a:tc>
              </a:tr>
              <a:tr h="609600">
                <a:tc>
                  <a:txBody>
                    <a:bodyPr/>
                    <a:lstStyle/>
                    <a:p>
                      <a:pPr marL="0" marR="0" algn="l">
                        <a:lnSpc>
                          <a:spcPct val="115000"/>
                        </a:lnSpc>
                        <a:spcBef>
                          <a:spcPts val="0"/>
                        </a:spcBef>
                        <a:spcAft>
                          <a:spcPts val="600"/>
                        </a:spcAft>
                      </a:pPr>
                      <a:r>
                        <a:rPr lang="en-US" sz="1400" b="1" dirty="0">
                          <a:effectLst/>
                          <a:latin typeface="+mj-lt"/>
                          <a:ea typeface="SimSun"/>
                          <a:cs typeface="Times New Roman"/>
                        </a:rPr>
                        <a:t>Synchronization</a:t>
                      </a:r>
                      <a:endParaRPr lang="en-US" sz="1400" dirty="0">
                        <a:effectLst/>
                        <a:latin typeface="+mj-lt"/>
                        <a:ea typeface="SimSun"/>
                        <a:cs typeface="Times New Roman"/>
                      </a:endParaRPr>
                    </a:p>
                  </a:txBody>
                  <a:tcPr marL="68580" marR="68580" marT="0" marB="0"/>
                </a:tc>
                <a:tc>
                  <a:txBody>
                    <a:bodyPr/>
                    <a:lstStyle/>
                    <a:p>
                      <a:pPr algn="just">
                        <a:lnSpc>
                          <a:spcPts val="1600"/>
                        </a:lnSpc>
                      </a:pPr>
                      <a:r>
                        <a:rPr lang="en-US" sz="1400" kern="1200" dirty="0" smtClean="0">
                          <a:solidFill>
                            <a:schemeClr val="tx1"/>
                          </a:solidFill>
                          <a:effectLst/>
                          <a:latin typeface="+mj-lt"/>
                          <a:ea typeface="+mn-ea"/>
                          <a:cs typeface="+mn-cs"/>
                        </a:rPr>
                        <a:t>Yes (Precisely) </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Yes(Precisely)</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No</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No</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No</a:t>
                      </a:r>
                      <a:endParaRPr lang="en-US" sz="1400" dirty="0">
                        <a:latin typeface="+mj-lt"/>
                        <a:cs typeface="Times New Roman" pitchFamily="18" charset="0"/>
                      </a:endParaRPr>
                    </a:p>
                  </a:txBody>
                  <a:tcPr/>
                </a:tc>
              </a:tr>
              <a:tr h="762000">
                <a:tc>
                  <a:txBody>
                    <a:bodyPr/>
                    <a:lstStyle/>
                    <a:p>
                      <a:pPr marL="0" marR="0" algn="l">
                        <a:lnSpc>
                          <a:spcPct val="115000"/>
                        </a:lnSpc>
                        <a:spcBef>
                          <a:spcPts val="0"/>
                        </a:spcBef>
                        <a:spcAft>
                          <a:spcPts val="600"/>
                        </a:spcAft>
                      </a:pPr>
                      <a:r>
                        <a:rPr lang="en-US" sz="1400" b="1" kern="1200" dirty="0" smtClean="0">
                          <a:solidFill>
                            <a:schemeClr val="tx1"/>
                          </a:solidFill>
                          <a:effectLst/>
                          <a:latin typeface="+mj-lt"/>
                          <a:ea typeface="+mn-ea"/>
                          <a:cs typeface="+mn-cs"/>
                        </a:rPr>
                        <a:t>Implementable as one-way positioning</a:t>
                      </a:r>
                      <a:endParaRPr lang="en-US" sz="1400" dirty="0">
                        <a:effectLst/>
                        <a:latin typeface="+mj-lt"/>
                        <a:ea typeface="SimSun"/>
                        <a:cs typeface="Times New Roman"/>
                      </a:endParaRPr>
                    </a:p>
                  </a:txBody>
                  <a:tcPr marL="68580" marR="68580" marT="0" marB="0"/>
                </a:tc>
                <a:tc>
                  <a:txBody>
                    <a:bodyPr/>
                    <a:lstStyle/>
                    <a:p>
                      <a:pPr algn="just">
                        <a:lnSpc>
                          <a:spcPts val="1600"/>
                        </a:lnSpc>
                      </a:pPr>
                      <a:r>
                        <a:rPr lang="en-US" sz="1400" kern="1200" dirty="0" smtClean="0">
                          <a:solidFill>
                            <a:schemeClr val="tx1"/>
                          </a:solidFill>
                          <a:effectLst/>
                          <a:latin typeface="+mj-lt"/>
                          <a:ea typeface="+mn-ea"/>
                          <a:cs typeface="+mn-cs"/>
                        </a:rPr>
                        <a:t>YES</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YES</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YES</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YES</a:t>
                      </a: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YES</a:t>
                      </a:r>
                      <a:endParaRPr lang="en-US" sz="1400" dirty="0">
                        <a:latin typeface="+mj-lt"/>
                        <a:cs typeface="Times New Roman" pitchFamily="18" charset="0"/>
                      </a:endParaRPr>
                    </a:p>
                  </a:txBody>
                  <a:tcPr/>
                </a:tc>
              </a:tr>
              <a:tr h="1123247">
                <a:tc>
                  <a:txBody>
                    <a:bodyPr/>
                    <a:lstStyle/>
                    <a:p>
                      <a:pPr marL="0" marR="0" algn="l">
                        <a:lnSpc>
                          <a:spcPct val="115000"/>
                        </a:lnSpc>
                        <a:spcBef>
                          <a:spcPts val="0"/>
                        </a:spcBef>
                        <a:spcAft>
                          <a:spcPts val="600"/>
                        </a:spcAft>
                      </a:pPr>
                      <a:r>
                        <a:rPr lang="en-US" sz="1400" b="1" kern="1200" dirty="0" smtClean="0">
                          <a:solidFill>
                            <a:schemeClr val="tx1"/>
                          </a:solidFill>
                          <a:effectLst/>
                          <a:latin typeface="+mj-lt"/>
                          <a:ea typeface="+mn-ea"/>
                          <a:cs typeface="+mn-cs"/>
                        </a:rPr>
                        <a:t>Recommended Optical Implementation</a:t>
                      </a:r>
                      <a:endParaRPr lang="en-US" sz="1400" dirty="0">
                        <a:effectLst/>
                        <a:latin typeface="+mj-lt"/>
                        <a:ea typeface="SimSun"/>
                        <a:cs typeface="Times New Roman"/>
                      </a:endParaRPr>
                    </a:p>
                  </a:txBody>
                  <a:tcPr marL="68580" marR="68580" marT="0" marB="0"/>
                </a:tc>
                <a:tc>
                  <a:txBody>
                    <a:bodyPr/>
                    <a:lstStyle/>
                    <a:p>
                      <a:pPr algn="just">
                        <a:lnSpc>
                          <a:spcPts val="1600"/>
                        </a:lnSpc>
                      </a:pPr>
                      <a:r>
                        <a:rPr lang="en-US" sz="1400" kern="1200" dirty="0" smtClean="0">
                          <a:solidFill>
                            <a:schemeClr val="tx1"/>
                          </a:solidFill>
                          <a:effectLst/>
                          <a:latin typeface="+mj-lt"/>
                          <a:ea typeface="+mn-ea"/>
                          <a:cs typeface="+mn-cs"/>
                        </a:rPr>
                        <a:t>Non-imaging lens with optical concentrator</a:t>
                      </a:r>
                      <a:endParaRPr lang="en-US" sz="1400" dirty="0">
                        <a:latin typeface="+mj-lt"/>
                        <a:cs typeface="Times New Roman" pitchFamily="18" charset="0"/>
                      </a:endParaRPr>
                    </a:p>
                  </a:txBody>
                  <a:tcPr/>
                </a:tc>
                <a:tc>
                  <a:txBody>
                    <a:bodyPr/>
                    <a:lstStyle/>
                    <a:p>
                      <a:pPr algn="l">
                        <a:lnSpc>
                          <a:spcPts val="1600"/>
                        </a:lnSpc>
                      </a:pPr>
                      <a:r>
                        <a:rPr lang="en-US" sz="1400" kern="1200" dirty="0" smtClean="0">
                          <a:solidFill>
                            <a:schemeClr val="tx1"/>
                          </a:solidFill>
                          <a:effectLst/>
                          <a:latin typeface="+mj-lt"/>
                          <a:ea typeface="+mn-ea"/>
                          <a:cs typeface="+mn-cs"/>
                        </a:rPr>
                        <a:t>Non-imaging lens with optical concentrator</a:t>
                      </a:r>
                      <a:endParaRPr lang="en-US" sz="1400" dirty="0">
                        <a:latin typeface="+mj-lt"/>
                        <a:cs typeface="Times New Roman" pitchFamily="18" charset="0"/>
                      </a:endParaRPr>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lang="en-US" sz="1400" kern="1200" dirty="0" smtClean="0">
                          <a:solidFill>
                            <a:schemeClr val="tx1"/>
                          </a:solidFill>
                          <a:effectLst/>
                          <a:latin typeface="+mj-lt"/>
                          <a:ea typeface="+mn-ea"/>
                          <a:cs typeface="+mn-cs"/>
                        </a:rPr>
                        <a:t>Imaging lens with image sensor</a:t>
                      </a:r>
                      <a:endParaRPr lang="en-US" sz="1400" kern="1200" dirty="0" smtClean="0">
                        <a:solidFill>
                          <a:schemeClr val="tx1"/>
                        </a:solidFill>
                        <a:latin typeface="+mj-lt"/>
                        <a:ea typeface="+mn-ea"/>
                        <a:cs typeface="Times New Roman" pitchFamily="18" charset="0"/>
                      </a:endParaRPr>
                    </a:p>
                    <a:p>
                      <a:pPr algn="l">
                        <a:lnSpc>
                          <a:spcPts val="1600"/>
                        </a:lnSpc>
                      </a:pPr>
                      <a:endParaRPr lang="en-US" sz="1400" dirty="0">
                        <a:latin typeface="+mj-lt"/>
                        <a:cs typeface="Times New Roman" pitchFamily="18" charset="0"/>
                      </a:endParaRPr>
                    </a:p>
                  </a:txBody>
                  <a:tcPr/>
                </a:tc>
                <a:tc>
                  <a:txBody>
                    <a:bodyPr/>
                    <a:lstStyle/>
                    <a:p>
                      <a:pPr algn="just">
                        <a:lnSpc>
                          <a:spcPts val="1600"/>
                        </a:lnSpc>
                      </a:pPr>
                      <a:r>
                        <a:rPr lang="en-US" sz="1400" kern="1200" dirty="0" smtClean="0">
                          <a:solidFill>
                            <a:schemeClr val="tx1"/>
                          </a:solidFill>
                          <a:effectLst/>
                          <a:latin typeface="+mj-lt"/>
                          <a:ea typeface="+mn-ea"/>
                          <a:cs typeface="+mn-cs"/>
                        </a:rPr>
                        <a:t>Imaging lens with image sensor</a:t>
                      </a:r>
                      <a:endParaRPr lang="en-US" sz="1400" dirty="0">
                        <a:latin typeface="+mj-lt"/>
                        <a:cs typeface="Times New Roman" pitchFamily="18" charset="0"/>
                      </a:endParaRPr>
                    </a:p>
                  </a:txBody>
                  <a:tcPr/>
                </a:tc>
                <a:tc>
                  <a:txBody>
                    <a:bodyPr/>
                    <a:lstStyle/>
                    <a:p>
                      <a:pPr marL="0" marR="0" indent="0" algn="just" defTabSz="914400" rtl="0" eaLnBrk="1" fontAlgn="auto" latinLnBrk="0" hangingPunct="1">
                        <a:lnSpc>
                          <a:spcPts val="1600"/>
                        </a:lnSpc>
                        <a:spcBef>
                          <a:spcPts val="0"/>
                        </a:spcBef>
                        <a:spcAft>
                          <a:spcPts val="0"/>
                        </a:spcAft>
                        <a:buClrTx/>
                        <a:buSzTx/>
                        <a:buFontTx/>
                        <a:buNone/>
                        <a:tabLst/>
                        <a:defRPr/>
                      </a:pPr>
                      <a:r>
                        <a:rPr lang="en-US" sz="1400" kern="1200" dirty="0" smtClean="0">
                          <a:solidFill>
                            <a:schemeClr val="tx1"/>
                          </a:solidFill>
                          <a:effectLst/>
                          <a:latin typeface="+mj-lt"/>
                          <a:ea typeface="+mn-ea"/>
                          <a:cs typeface="+mn-cs"/>
                        </a:rPr>
                        <a:t>Imaging lens with image sensor</a:t>
                      </a:r>
                      <a:endParaRPr lang="en-US" sz="1400" kern="1200" dirty="0" smtClean="0">
                        <a:solidFill>
                          <a:schemeClr val="tx1"/>
                        </a:solidFill>
                        <a:latin typeface="+mj-lt"/>
                        <a:ea typeface="+mn-ea"/>
                        <a:cs typeface="Times New Roman" pitchFamily="18" charset="0"/>
                      </a:endParaRPr>
                    </a:p>
                    <a:p>
                      <a:pPr algn="just">
                        <a:lnSpc>
                          <a:spcPts val="1600"/>
                        </a:lnSpc>
                      </a:pPr>
                      <a:endParaRPr lang="en-US" sz="1400" dirty="0">
                        <a:latin typeface="+mj-lt"/>
                        <a:cs typeface="Times New Roman" pitchFamily="18" charset="0"/>
                      </a:endParaRPr>
                    </a:p>
                  </a:txBody>
                  <a:tcPr/>
                </a:tc>
              </a:tr>
            </a:tbl>
          </a:graphicData>
        </a:graphic>
      </p:graphicFrame>
      <p:sp>
        <p:nvSpPr>
          <p:cNvPr id="14"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sz="3200" dirty="0" smtClean="0"/>
              <a:t>Development &amp; Challenges</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2" name="그룹 14"/>
          <p:cNvGrpSpPr/>
          <p:nvPr/>
        </p:nvGrpSpPr>
        <p:grpSpPr>
          <a:xfrm>
            <a:off x="6088040" y="296840"/>
            <a:ext cx="3429000" cy="523220"/>
            <a:chOff x="6088040" y="296840"/>
            <a:chExt cx="3429000" cy="523220"/>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523220"/>
            </a:xfrm>
            <a:prstGeom prst="rect">
              <a:avLst/>
            </a:prstGeom>
            <a:noFill/>
          </p:spPr>
          <p:txBody>
            <a:bodyPr wrap="square" rtlCol="0">
              <a:spAutoFit/>
            </a:bodyPr>
            <a:lstStyle/>
            <a:p>
              <a:r>
                <a:rPr lang="en-US" altLang="ko-KR" sz="1400" b="1" dirty="0" smtClean="0">
                  <a:latin typeface="+mj-lt"/>
                </a:rPr>
                <a:t>doc.: </a:t>
              </a:r>
              <a:r>
                <a:rPr lang="en-US" altLang="ko-KR" sz="1400" b="1" dirty="0" smtClean="0"/>
                <a:t>IEEE </a:t>
              </a:r>
              <a:r>
                <a:rPr lang="en-US" altLang="ko-KR" sz="1400" b="1" dirty="0"/>
                <a:t>15-13-0421-00-0led  </a:t>
              </a:r>
              <a:endParaRPr lang="ko-KR" altLang="en-US" sz="1400" b="1" dirty="0"/>
            </a:p>
            <a:p>
              <a:r>
                <a:rPr lang="en-US" altLang="ko-KR" sz="1400" b="1" dirty="0" smtClean="0">
                  <a:latin typeface="+mj-lt"/>
                </a:rPr>
                <a:t> </a:t>
              </a:r>
              <a:endParaRPr lang="ko-KR" altLang="en-US" sz="1400" b="1" dirty="0">
                <a:latin typeface="+mj-lt"/>
              </a:endParaRPr>
            </a:p>
          </p:txBody>
        </p:sp>
      </p:grpSp>
      <p:sp>
        <p:nvSpPr>
          <p:cNvPr id="19" name="Content Placeholder 2"/>
          <p:cNvSpPr>
            <a:spLocks noGrp="1"/>
          </p:cNvSpPr>
          <p:nvPr>
            <p:ph idx="1"/>
          </p:nvPr>
        </p:nvSpPr>
        <p:spPr>
          <a:xfrm>
            <a:off x="685800" y="1295400"/>
            <a:ext cx="7848600" cy="5029200"/>
          </a:xfrm>
        </p:spPr>
        <p:txBody>
          <a:bodyPr/>
          <a:lstStyle/>
          <a:p>
            <a:pPr algn="just">
              <a:spcBef>
                <a:spcPts val="600"/>
              </a:spcBef>
              <a:spcAft>
                <a:spcPts val="0"/>
              </a:spcAft>
              <a:buFont typeface="Wingdings" pitchFamily="2" charset="2"/>
              <a:buChar char="v"/>
            </a:pPr>
            <a:r>
              <a:rPr lang="en-US" sz="2400" dirty="0"/>
              <a:t>Handling imaging optics- </a:t>
            </a:r>
            <a:r>
              <a:rPr lang="en-US" sz="2000" dirty="0"/>
              <a:t>spatial separation of reference LED light </a:t>
            </a:r>
            <a:r>
              <a:rPr lang="en-US" sz="2000" dirty="0" smtClean="0"/>
              <a:t>signal</a:t>
            </a:r>
          </a:p>
          <a:p>
            <a:pPr algn="just">
              <a:spcBef>
                <a:spcPts val="600"/>
              </a:spcBef>
              <a:spcAft>
                <a:spcPts val="0"/>
              </a:spcAft>
              <a:buFont typeface="Wingdings" pitchFamily="2" charset="2"/>
              <a:buChar char="v"/>
            </a:pPr>
            <a:r>
              <a:rPr lang="en-US" sz="2400" dirty="0" smtClean="0"/>
              <a:t>Precise position estimation- Need to use error correction scheme</a:t>
            </a:r>
          </a:p>
          <a:p>
            <a:pPr algn="just">
              <a:spcBef>
                <a:spcPts val="600"/>
              </a:spcBef>
              <a:spcAft>
                <a:spcPts val="0"/>
              </a:spcAft>
              <a:buFont typeface="Wingdings" pitchFamily="2" charset="2"/>
              <a:buChar char="v"/>
            </a:pPr>
            <a:r>
              <a:rPr lang="en-US" sz="2400" dirty="0" smtClean="0"/>
              <a:t>Line-of-sight interruption problem</a:t>
            </a:r>
          </a:p>
          <a:p>
            <a:pPr lvl="1" algn="just">
              <a:spcBef>
                <a:spcPts val="600"/>
              </a:spcBef>
              <a:spcAft>
                <a:spcPts val="0"/>
              </a:spcAft>
              <a:buFont typeface="Wingdings" pitchFamily="2" charset="2"/>
              <a:buChar char="v"/>
            </a:pPr>
            <a:r>
              <a:rPr lang="en-US" sz="2000" dirty="0" smtClean="0"/>
              <a:t>Need to provide seamless connectivity by fast link recover</a:t>
            </a:r>
          </a:p>
          <a:p>
            <a:pPr algn="just">
              <a:spcBef>
                <a:spcPts val="600"/>
              </a:spcBef>
              <a:spcAft>
                <a:spcPts val="0"/>
              </a:spcAft>
              <a:buFont typeface="Wingdings" pitchFamily="2" charset="2"/>
              <a:buChar char="v"/>
            </a:pPr>
            <a:r>
              <a:rPr lang="en-US" sz="2400" dirty="0" smtClean="0"/>
              <a:t>Supporting network and operation:</a:t>
            </a:r>
          </a:p>
          <a:p>
            <a:pPr lvl="1" algn="just">
              <a:spcBef>
                <a:spcPts val="600"/>
              </a:spcBef>
              <a:spcAft>
                <a:spcPts val="0"/>
              </a:spcAft>
              <a:buFont typeface="Wingdings" pitchFamily="2" charset="2"/>
              <a:buChar char="v"/>
            </a:pPr>
            <a:r>
              <a:rPr lang="en-US" sz="2000" dirty="0" smtClean="0"/>
              <a:t>Cell ID or coordinate system development</a:t>
            </a:r>
          </a:p>
          <a:p>
            <a:pPr lvl="1" algn="just">
              <a:spcBef>
                <a:spcPts val="600"/>
              </a:spcBef>
              <a:spcAft>
                <a:spcPts val="0"/>
              </a:spcAft>
              <a:buFont typeface="Wingdings" pitchFamily="2" charset="2"/>
              <a:buChar char="v"/>
            </a:pPr>
            <a:r>
              <a:rPr lang="en-US" sz="2000" dirty="0" smtClean="0"/>
              <a:t>Network based localization techniques developing for dynamic estimation  </a:t>
            </a:r>
          </a:p>
          <a:p>
            <a:pPr lvl="1" algn="just">
              <a:spcBef>
                <a:spcPts val="600"/>
              </a:spcBef>
              <a:spcAft>
                <a:spcPts val="0"/>
              </a:spcAft>
              <a:buFont typeface="Wingdings" pitchFamily="2" charset="2"/>
              <a:buChar char="v"/>
            </a:pPr>
            <a:r>
              <a:rPr lang="en-US" sz="2000" dirty="0" smtClean="0"/>
              <a:t>Enhancing cell search  procedure in MAC frame operation</a:t>
            </a:r>
          </a:p>
          <a:p>
            <a:pPr lvl="1" algn="just">
              <a:spcBef>
                <a:spcPts val="600"/>
              </a:spcBef>
              <a:spcAft>
                <a:spcPts val="0"/>
              </a:spcAft>
              <a:buFont typeface="Wingdings" pitchFamily="2" charset="2"/>
              <a:buChar char="v"/>
            </a:pPr>
            <a:r>
              <a:rPr lang="en-US" sz="2000" dirty="0" err="1" smtClean="0"/>
              <a:t>Lightwave</a:t>
            </a:r>
            <a:r>
              <a:rPr lang="en-US" sz="2000" dirty="0" smtClean="0"/>
              <a:t> signal configuration which wil</a:t>
            </a:r>
            <a:r>
              <a:rPr lang="en-US" sz="2000" dirty="0"/>
              <a:t>l</a:t>
            </a:r>
            <a:r>
              <a:rPr lang="en-US" sz="2000" dirty="0" smtClean="0"/>
              <a:t> be aligned with VLC network operation</a:t>
            </a:r>
          </a:p>
        </p:txBody>
      </p:sp>
      <p:sp>
        <p:nvSpPr>
          <p:cNvPr id="18"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Conclusions</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000" dirty="0" smtClean="0"/>
              <a:t>Need to standardize VLC positioning in CamCom platform</a:t>
            </a:r>
          </a:p>
          <a:p>
            <a:pPr algn="just">
              <a:lnSpc>
                <a:spcPct val="150000"/>
              </a:lnSpc>
              <a:buFont typeface="Wingdings" pitchFamily="2" charset="2"/>
              <a:buChar char="v"/>
            </a:pPr>
            <a:r>
              <a:rPr lang="en-US" sz="2000" dirty="0" smtClean="0"/>
              <a:t>Need to fixed easy deployment strategies of the current standard of particular application</a:t>
            </a:r>
            <a:endParaRPr lang="en-US" sz="2000" dirty="0"/>
          </a:p>
          <a:p>
            <a:pPr algn="just">
              <a:lnSpc>
                <a:spcPct val="150000"/>
              </a:lnSpc>
              <a:buFont typeface="Wingdings" pitchFamily="2" charset="2"/>
              <a:buChar char="v"/>
            </a:pPr>
            <a:r>
              <a:rPr lang="en-US" sz="2000" dirty="0" smtClean="0"/>
              <a:t>Need to enhance the position estimation technique based on the Smartphone platform which will pursuit with the LED communication</a:t>
            </a:r>
          </a:p>
          <a:p>
            <a:pPr algn="just">
              <a:lnSpc>
                <a:spcPct val="150000"/>
              </a:lnSpc>
              <a:buFont typeface="Wingdings" pitchFamily="2" charset="2"/>
              <a:buChar char="v"/>
            </a:pPr>
            <a:r>
              <a:rPr lang="en-US" sz="2000" dirty="0" smtClean="0"/>
              <a:t>Study contents should be implementable and Smartphone oriented services</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2" name="그룹 14"/>
          <p:cNvGrpSpPr/>
          <p:nvPr/>
        </p:nvGrpSpPr>
        <p:grpSpPr>
          <a:xfrm>
            <a:off x="6088040" y="296840"/>
            <a:ext cx="3429000" cy="523220"/>
            <a:chOff x="6088040" y="296840"/>
            <a:chExt cx="3429000" cy="523220"/>
          </a:xfrm>
        </p:grpSpPr>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088040" y="296840"/>
              <a:ext cx="3429000" cy="523220"/>
            </a:xfrm>
            <a:prstGeom prst="rect">
              <a:avLst/>
            </a:prstGeom>
            <a:noFill/>
          </p:spPr>
          <p:txBody>
            <a:bodyPr wrap="square" rtlCol="0">
              <a:spAutoFit/>
            </a:bodyPr>
            <a:lstStyle/>
            <a:p>
              <a:r>
                <a:rPr lang="en-US" altLang="ko-KR" sz="1400" b="1" dirty="0" smtClean="0">
                  <a:latin typeface="+mj-lt"/>
                </a:rPr>
                <a:t>doc</a:t>
              </a:r>
              <a:r>
                <a:rPr lang="en-US" altLang="ko-KR" sz="1400" b="1" dirty="0" smtClean="0">
                  <a:latin typeface="+mj-lt"/>
                </a:rPr>
                <a:t>.:</a:t>
              </a:r>
              <a:r>
                <a:rPr lang="en-US" altLang="ko-KR" sz="1400" b="1" dirty="0"/>
                <a:t> </a:t>
              </a:r>
              <a:r>
                <a:rPr lang="en-US" altLang="ko-KR" sz="1400" b="1" dirty="0" smtClean="0"/>
                <a:t>IEEE </a:t>
              </a:r>
              <a:r>
                <a:rPr lang="en-US" altLang="ko-KR" sz="1400" b="1" dirty="0"/>
                <a:t>15-13-0421-00-0led  </a:t>
              </a:r>
              <a:endParaRPr lang="ko-KR" altLang="en-US" sz="1400" b="1" dirty="0"/>
            </a:p>
            <a:p>
              <a:r>
                <a:rPr lang="en-US" altLang="ko-KR" sz="1400" b="1" dirty="0" smtClean="0">
                  <a:latin typeface="+mj-lt"/>
                </a:rPr>
                <a:t> </a:t>
              </a:r>
              <a:endParaRPr lang="ko-KR" altLang="en-US" sz="1400" b="1" dirty="0">
                <a:latin typeface="+mj-lt"/>
              </a:endParaRPr>
            </a:p>
          </p:txBody>
        </p:sp>
      </p:grpSp>
      <p:sp>
        <p:nvSpPr>
          <p:cNvPr id="1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References</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1800" dirty="0" smtClean="0"/>
              <a:t>“VLC system deployment discussion,” R. Roberts, IEEE P802.15.7 working group for wireless  personal area networks, March 2013.</a:t>
            </a:r>
          </a:p>
          <a:p>
            <a:pPr algn="just">
              <a:lnSpc>
                <a:spcPct val="150000"/>
              </a:lnSpc>
              <a:buFont typeface="Wingdings" pitchFamily="2" charset="2"/>
              <a:buChar char="v"/>
            </a:pPr>
            <a:r>
              <a:rPr lang="en-US" sz="1800" dirty="0" smtClean="0"/>
              <a:t>“Technical Issues of </a:t>
            </a:r>
            <a:r>
              <a:rPr lang="en-US" altLang="ko-KR" sz="1800" dirty="0" smtClean="0"/>
              <a:t> Active LED-ID system,” Y. M. Jang, R. K. Mondal, and T. Nguyen, </a:t>
            </a:r>
            <a:r>
              <a:rPr lang="en-US" sz="1800" dirty="0" smtClean="0"/>
              <a:t>IEEE P802.15.7 working group for wireless  personal area networks, November 2012.</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8</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2" name="그룹 14"/>
          <p:cNvGrpSpPr/>
          <p:nvPr/>
        </p:nvGrpSpPr>
        <p:grpSpPr>
          <a:xfrm>
            <a:off x="6088040" y="296840"/>
            <a:ext cx="3429000" cy="523220"/>
            <a:chOff x="6088040" y="296840"/>
            <a:chExt cx="3429000" cy="523220"/>
          </a:xfrm>
        </p:grpSpPr>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088040" y="296840"/>
              <a:ext cx="3429000" cy="523220"/>
            </a:xfrm>
            <a:prstGeom prst="rect">
              <a:avLst/>
            </a:prstGeom>
            <a:noFill/>
          </p:spPr>
          <p:txBody>
            <a:bodyPr wrap="square" rtlCol="0">
              <a:spAutoFit/>
            </a:bodyPr>
            <a:lstStyle/>
            <a:p>
              <a:r>
                <a:rPr lang="en-US" altLang="ko-KR" sz="1400" b="1" dirty="0" smtClean="0">
                  <a:latin typeface="+mj-lt"/>
                </a:rPr>
                <a:t>d</a:t>
              </a:r>
              <a:r>
                <a:rPr lang="en-US" altLang="ko-KR" sz="1400" b="1" dirty="0" smtClean="0"/>
                <a:t>oc</a:t>
              </a:r>
              <a:r>
                <a:rPr lang="en-US" altLang="ko-KR" sz="1400" b="1" dirty="0"/>
                <a:t>.: IEEE 15-13-0421-00-0led  </a:t>
              </a:r>
              <a:endParaRPr lang="ko-KR" altLang="en-US" sz="1400" b="1" dirty="0"/>
            </a:p>
            <a:p>
              <a:r>
                <a:rPr lang="en-US" altLang="ko-KR" sz="1400" b="1" dirty="0" smtClean="0">
                  <a:latin typeface="+mj-lt"/>
                </a:rPr>
                <a:t> </a:t>
              </a:r>
              <a:endParaRPr lang="ko-KR" altLang="en-US" sz="1400" b="1" dirty="0">
                <a:latin typeface="+mj-lt"/>
              </a:endParaRPr>
            </a:p>
          </p:txBody>
        </p:sp>
      </p:grpSp>
      <p:sp>
        <p:nvSpPr>
          <p:cNvPr id="12"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12010</TotalTime>
  <Words>607</Words>
  <Application>Microsoft Office PowerPoint</Application>
  <PresentationFormat>화면 슬라이드 쇼(4:3)</PresentationFormat>
  <Paragraphs>131</Paragraphs>
  <Slides>8</Slides>
  <Notes>1</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VLC_Composition_090917</vt:lpstr>
      <vt:lpstr>PowerPoint 프레젠테이션</vt:lpstr>
      <vt:lpstr>Contents</vt:lpstr>
      <vt:lpstr>Goals</vt:lpstr>
      <vt:lpstr>Deployment Service Scenario</vt:lpstr>
      <vt:lpstr>VLC Positioning Comparison and Opportunities </vt:lpstr>
      <vt:lpstr>Development &amp; Challenges</vt:lpstr>
      <vt:lpstr>Conclusions</vt:lpstr>
      <vt:lpstr>References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857</cp:revision>
  <cp:lastPrinted>2012-03-12T07:40:50Z</cp:lastPrinted>
  <dcterms:created xsi:type="dcterms:W3CDTF">2009-09-18T11:31:33Z</dcterms:created>
  <dcterms:modified xsi:type="dcterms:W3CDTF">2013-07-15T15:48:26Z</dcterms:modified>
</cp:coreProperties>
</file>