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9" r:id="rId2"/>
    <p:sldId id="258" r:id="rId3"/>
    <p:sldId id="278" r:id="rId4"/>
    <p:sldId id="271" r:id="rId5"/>
    <p:sldId id="272" r:id="rId6"/>
    <p:sldId id="273" r:id="rId7"/>
    <p:sldId id="274" r:id="rId8"/>
    <p:sldId id="289" r:id="rId9"/>
    <p:sldId id="286" r:id="rId10"/>
    <p:sldId id="277" r:id="rId11"/>
    <p:sldId id="276" r:id="rId12"/>
    <p:sldId id="288" r:id="rId13"/>
    <p:sldId id="283" r:id="rId14"/>
    <p:sldId id="287" r:id="rId15"/>
    <p:sldId id="281" r:id="rId16"/>
    <p:sldId id="282" r:id="rId17"/>
    <p:sldId id="292" r:id="rId18"/>
    <p:sldId id="294" r:id="rId19"/>
    <p:sldId id="295"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9316" autoAdjust="0"/>
  </p:normalViewPr>
  <p:slideViewPr>
    <p:cSldViewPr>
      <p:cViewPr varScale="1">
        <p:scale>
          <a:sx n="75" d="100"/>
          <a:sy n="75" d="100"/>
        </p:scale>
        <p:origin x="-1152" y="-102"/>
      </p:cViewPr>
      <p:guideLst>
        <p:guide orient="horz" pos="2160"/>
        <p:guide pos="2880"/>
      </p:guideLst>
    </p:cSldViewPr>
  </p:slideViewPr>
  <p:notesTextViewPr>
    <p:cViewPr>
      <p:scale>
        <a:sx n="1" d="1"/>
        <a:sy n="1" d="1"/>
      </p:scale>
      <p:origin x="0" y="0"/>
    </p:cViewPr>
  </p:notesTextViewPr>
  <p:sorterViewPr>
    <p:cViewPr>
      <p:scale>
        <a:sx n="80" d="100"/>
        <a:sy n="80" d="100"/>
      </p:scale>
      <p:origin x="0" y="99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atin typeface="Times New Roman" pitchFamily="18" charset="0"/>
                <a:ea typeface="+mn-ea"/>
              </a:defRPr>
            </a:lvl1pPr>
          </a:lstStyle>
          <a:p>
            <a:pPr>
              <a:defRPr/>
            </a:pPr>
            <a:r>
              <a:rPr lang="en-US"/>
              <a:t>doc.: IEEE 802.15-12-0026-00-0ptc</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atin typeface="Times New Roman" pitchFamily="18" charset="0"/>
                <a:ea typeface="+mn-ea"/>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atin typeface="Times New Roman" pitchFamily="18" charset="0"/>
                <a:ea typeface="+mn-ea"/>
              </a:defRPr>
            </a:lvl1pPr>
          </a:lstStyle>
          <a:p>
            <a:pPr>
              <a:defRPr/>
            </a:pPr>
            <a:r>
              <a:rPr lang="fi-FI"/>
              <a:t>Jon Adams, Lilee Systems</a:t>
            </a:r>
            <a:endParaRPr lang="en-US"/>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pPr>
              <a:defRPr/>
            </a:pPr>
            <a:r>
              <a:rPr lang="en-US"/>
              <a:t>Page </a:t>
            </a:r>
            <a:fld id="{DA46D31D-9480-4E70-AB4B-AE276F5066E1}" type="slidenum">
              <a:rPr lang="en-US"/>
              <a:pPr>
                <a:defRPr/>
              </a:pPr>
              <a:t>‹#›</a:t>
            </a:fld>
            <a:endParaRPr lang="en-US"/>
          </a:p>
        </p:txBody>
      </p:sp>
      <p:sp>
        <p:nvSpPr>
          <p:cNvPr id="2355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355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33450">
              <a:defRPr/>
            </a:pPr>
            <a:r>
              <a:rPr lang="en-US">
                <a:latin typeface="Times New Roman" charset="0"/>
                <a:ea typeface="ＭＳ Ｐゴシック" charset="0"/>
              </a:rPr>
              <a:t>Submission</a:t>
            </a:r>
          </a:p>
        </p:txBody>
      </p:sp>
      <p:sp>
        <p:nvSpPr>
          <p:cNvPr id="2356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10464426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atin typeface="Times New Roman" pitchFamily="18" charset="0"/>
                <a:ea typeface="+mn-ea"/>
              </a:defRPr>
            </a:lvl1pPr>
          </a:lstStyle>
          <a:p>
            <a:pPr>
              <a:defRPr/>
            </a:pPr>
            <a:r>
              <a:rPr lang="en-US"/>
              <a:t>doc.: IEEE 802.15-12-0026-00-0ptc</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atin typeface="Times New Roman" pitchFamily="18" charset="0"/>
                <a:ea typeface="+mn-ea"/>
              </a:defRPr>
            </a:lvl1pPr>
          </a:lstStyle>
          <a:p>
            <a:pPr>
              <a:defRPr/>
            </a:pPr>
            <a:r>
              <a:rPr lang="en-US"/>
              <a:t>&lt;month year&gt;</a:t>
            </a:r>
          </a:p>
        </p:txBody>
      </p:sp>
      <p:sp>
        <p:nvSpPr>
          <p:cNvPr id="2048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atin typeface="Times New Roman" pitchFamily="18" charset="0"/>
                <a:ea typeface="+mn-ea"/>
              </a:defRPr>
            </a:lvl5pPr>
          </a:lstStyle>
          <a:p>
            <a:pPr lvl="4">
              <a:defRPr/>
            </a:pPr>
            <a:r>
              <a:rPr lang="fi-FI"/>
              <a:t>Jon Adams, Lilee Systems</a:t>
            </a:r>
            <a:endParaRPr lang="en-US"/>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pPr>
              <a:defRPr/>
            </a:pPr>
            <a:r>
              <a:rPr lang="en-US"/>
              <a:t>Page </a:t>
            </a:r>
            <a:fld id="{4D215845-BFAA-4E19-8D56-3F4ABBD107CA}" type="slidenum">
              <a:rPr lang="en-US"/>
              <a:pPr>
                <a:defRPr/>
              </a:pPr>
              <a:t>‹#›</a:t>
            </a:fld>
            <a:endParaRPr lang="en-US"/>
          </a:p>
        </p:txBody>
      </p:sp>
      <p:sp>
        <p:nvSpPr>
          <p:cNvPr id="2048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a:latin typeface="Times New Roman" charset="0"/>
                <a:ea typeface="ＭＳ Ｐゴシック" charset="0"/>
              </a:rPr>
              <a:t>Submission</a:t>
            </a:r>
          </a:p>
        </p:txBody>
      </p:sp>
      <p:sp>
        <p:nvSpPr>
          <p:cNvPr id="2048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049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385404732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20483" name="Notes Placeholder 2"/>
          <p:cNvSpPr>
            <a:spLocks noGrp="1"/>
          </p:cNvSpPr>
          <p:nvPr>
            <p:ph type="body" idx="1"/>
          </p:nvPr>
        </p:nvSpPr>
        <p:spPr>
          <a:noFill/>
        </p:spPr>
        <p:txBody>
          <a:bodyPr/>
          <a:lstStyle/>
          <a:p>
            <a:endParaRPr lang="en-US" smtClean="0"/>
          </a:p>
        </p:txBody>
      </p:sp>
      <p:sp>
        <p:nvSpPr>
          <p:cNvPr id="4" name="Header Placeholder 3"/>
          <p:cNvSpPr>
            <a:spLocks noGrp="1"/>
          </p:cNvSpPr>
          <p:nvPr>
            <p:ph type="hdr" sz="quarter"/>
          </p:nvPr>
        </p:nvSpPr>
        <p:spPr/>
        <p:txBody>
          <a:bodyPr/>
          <a:lstStyle/>
          <a:p>
            <a:pPr>
              <a:defRPr/>
            </a:pPr>
            <a:r>
              <a:rPr lang="en-US"/>
              <a:t>doc.: IEEE 802.15-12-0026-00-0ptc</a:t>
            </a:r>
          </a:p>
        </p:txBody>
      </p:sp>
      <p:sp>
        <p:nvSpPr>
          <p:cNvPr id="5" name="Date Placeholder 4"/>
          <p:cNvSpPr>
            <a:spLocks noGrp="1"/>
          </p:cNvSpPr>
          <p:nvPr>
            <p:ph type="dt" sz="quarter" idx="1"/>
          </p:nvPr>
        </p:nvSpPr>
        <p:spPr/>
        <p:txBody>
          <a:bodyPr/>
          <a:lstStyle/>
          <a:p>
            <a:pPr>
              <a:defRPr/>
            </a:pPr>
            <a:r>
              <a:rPr lang="en-US"/>
              <a:t>&lt;month year&gt;</a:t>
            </a:r>
          </a:p>
        </p:txBody>
      </p:sp>
      <p:sp>
        <p:nvSpPr>
          <p:cNvPr id="6" name="Footer Placeholder 5"/>
          <p:cNvSpPr>
            <a:spLocks noGrp="1"/>
          </p:cNvSpPr>
          <p:nvPr>
            <p:ph type="ftr" sz="quarter" idx="4"/>
          </p:nvPr>
        </p:nvSpPr>
        <p:spPr/>
        <p:txBody>
          <a:bodyPr/>
          <a:lstStyle/>
          <a:p>
            <a:pPr lvl="4">
              <a:defRPr/>
            </a:pPr>
            <a:r>
              <a:rPr lang="fi-FI"/>
              <a:t>Jon Adams, Lilee Systems</a:t>
            </a:r>
            <a:endParaRPr lang="en-US"/>
          </a:p>
        </p:txBody>
      </p:sp>
      <p:sp>
        <p:nvSpPr>
          <p:cNvPr id="20487" name="Slide Number Placeholder 6"/>
          <p:cNvSpPr>
            <a:spLocks noGrp="1"/>
          </p:cNvSpPr>
          <p:nvPr>
            <p:ph type="sldNum" sz="quarter" idx="5"/>
          </p:nvPr>
        </p:nvSpPr>
        <p:spPr>
          <a:noFill/>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Page </a:t>
            </a:r>
            <a:fld id="{5E6787D6-FC09-472F-A06C-D228C868B300}" type="slidenum">
              <a:rPr lang="en-US" smtClean="0"/>
              <a:pPr/>
              <a:t>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xfrm>
            <a:off x="2933700" y="8985250"/>
            <a:ext cx="801688" cy="1841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25513">
              <a:defRPr sz="1200">
                <a:solidFill>
                  <a:schemeClr val="tx1"/>
                </a:solidFill>
                <a:latin typeface="Times New Roman" pitchFamily="18" charset="0"/>
                <a:ea typeface="MS PGothic" pitchFamily="34" charset="-128"/>
              </a:defRPr>
            </a:lvl1pPr>
            <a:lvl2pPr marL="742950" indent="-285750" defTabSz="925513">
              <a:defRPr sz="1200">
                <a:solidFill>
                  <a:schemeClr val="tx1"/>
                </a:solidFill>
                <a:latin typeface="Times New Roman" pitchFamily="18" charset="0"/>
                <a:ea typeface="MS PGothic" pitchFamily="34" charset="-128"/>
              </a:defRPr>
            </a:lvl2pPr>
            <a:lvl3pPr marL="1143000" indent="-228600" defTabSz="925513">
              <a:defRPr sz="1200">
                <a:solidFill>
                  <a:schemeClr val="tx1"/>
                </a:solidFill>
                <a:latin typeface="Times New Roman" pitchFamily="18" charset="0"/>
                <a:ea typeface="MS PGothic" pitchFamily="34" charset="-128"/>
              </a:defRPr>
            </a:lvl3pPr>
            <a:lvl4pPr marL="1600200" indent="-228600" defTabSz="925513">
              <a:defRPr sz="1200">
                <a:solidFill>
                  <a:schemeClr val="tx1"/>
                </a:solidFill>
                <a:latin typeface="Times New Roman" pitchFamily="18" charset="0"/>
                <a:ea typeface="MS PGothic" pitchFamily="34" charset="-128"/>
              </a:defRPr>
            </a:lvl4pPr>
            <a:lvl5pPr marL="2057400" indent="-228600" defTabSz="925513">
              <a:defRPr sz="1200">
                <a:solidFill>
                  <a:schemeClr val="tx1"/>
                </a:solidFill>
                <a:latin typeface="Times New Roman" pitchFamily="18" charset="0"/>
                <a:ea typeface="MS PGothic" pitchFamily="34" charset="-128"/>
              </a:defRPr>
            </a:lvl5pPr>
            <a:lvl6pPr marL="2514600" indent="-228600" defTabSz="925513"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25513"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25513"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25513"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fld id="{E1787193-9C73-4A4D-A4E6-604067B568E1}" type="slidenum">
              <a:rPr lang="en-US" smtClean="0"/>
              <a:pPr>
                <a:defRPr/>
              </a:pPr>
              <a:t>7</a:t>
            </a:fld>
            <a:endParaRPr lang="en-US" smtClean="0"/>
          </a:p>
        </p:txBody>
      </p:sp>
      <p:sp>
        <p:nvSpPr>
          <p:cNvPr id="22531" name="Rectangle 2"/>
          <p:cNvSpPr>
            <a:spLocks noGrp="1" noRot="1" noChangeAspect="1" noChangeArrowheads="1" noTextEdit="1"/>
          </p:cNvSpPr>
          <p:nvPr>
            <p:ph type="sldImg"/>
          </p:nvPr>
        </p:nvSpPr>
        <p:spPr>
          <a:xfrm>
            <a:off x="1154113" y="701675"/>
            <a:ext cx="4625975" cy="3468688"/>
          </a:xfrm>
          <a:ln/>
        </p:spPr>
      </p:sp>
      <p:sp>
        <p:nvSpPr>
          <p:cNvPr id="22532" name="Rectangle 3"/>
          <p:cNvSpPr>
            <a:spLocks noGrp="1" noChangeArrowheads="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en-GB">
              <a:latin typeface="Times New Roman" charset="0"/>
              <a:ea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ea typeface="MS PGothic" charset="0"/>
                <a:cs typeface="MS PGothic" charset="0"/>
              </a:rPr>
              <a:t>doc.: IEEE 802.15-12-0026-00-0ptc</a:t>
            </a:r>
            <a:endParaRPr lang="en-US" sz="1400">
              <a:ea typeface="MS PGothic" charset="0"/>
              <a:cs typeface="MS PGothic" charset="0"/>
            </a:endParaRPr>
          </a:p>
        </p:txBody>
      </p:sp>
      <p:sp>
        <p:nvSpPr>
          <p:cNvPr id="21507" name="Rectangle 3"/>
          <p:cNvSpPr>
            <a:spLocks noGrp="1" noChangeArrowheads="1"/>
          </p:cNvSpPr>
          <p:nvPr>
            <p:ph type="dt" sz="quarter" idx="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ea typeface="MS PGothic" charset="0"/>
                <a:cs typeface="MS PGothic" charset="0"/>
              </a:rPr>
              <a:t>&lt;month year&gt;</a:t>
            </a:r>
            <a:endParaRPr lang="en-US" sz="1400">
              <a:ea typeface="MS PGothic" charset="0"/>
              <a:cs typeface="MS PGothic" charset="0"/>
            </a:endParaRPr>
          </a:p>
        </p:txBody>
      </p:sp>
      <p:sp>
        <p:nvSpPr>
          <p:cNvPr id="2150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Page </a:t>
            </a:r>
            <a:fld id="{4783C936-305A-413F-A3AB-3D0C305A28AE}" type="slidenum">
              <a:rPr lang="en-US" smtClean="0"/>
              <a:pPr>
                <a:defRPr/>
              </a:pPr>
              <a:t>16</a:t>
            </a:fld>
            <a:endParaRPr lang="en-US" smtClean="0"/>
          </a:p>
        </p:txBody>
      </p:sp>
      <p:sp>
        <p:nvSpPr>
          <p:cNvPr id="22533"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a:defRPr sz="1200">
                <a:solidFill>
                  <a:schemeClr val="tx1"/>
                </a:solidFill>
                <a:latin typeface="Times New Roman" pitchFamily="18" charset="0"/>
                <a:ea typeface="MS PGothic" pitchFamily="34" charset="-128"/>
              </a:defRPr>
            </a:lvl1pPr>
            <a:lvl2pPr marL="742950" indent="-285750" defTabSz="920750">
              <a:defRPr sz="1200">
                <a:solidFill>
                  <a:schemeClr val="tx1"/>
                </a:solidFill>
                <a:latin typeface="Times New Roman" pitchFamily="18" charset="0"/>
                <a:ea typeface="MS PGothic" pitchFamily="34" charset="-128"/>
              </a:defRPr>
            </a:lvl2pPr>
            <a:lvl3pPr marL="1143000" indent="-228600" defTabSz="920750">
              <a:defRPr sz="1200">
                <a:solidFill>
                  <a:schemeClr val="tx1"/>
                </a:solidFill>
                <a:latin typeface="Times New Roman" pitchFamily="18" charset="0"/>
                <a:ea typeface="MS PGothic" pitchFamily="34" charset="-128"/>
              </a:defRPr>
            </a:lvl3pPr>
            <a:lvl4pPr marL="1600200" indent="-228600" defTabSz="920750">
              <a:defRPr sz="1200">
                <a:solidFill>
                  <a:schemeClr val="tx1"/>
                </a:solidFill>
                <a:latin typeface="Times New Roman" pitchFamily="18" charset="0"/>
                <a:ea typeface="MS PGothic" pitchFamily="34" charset="-128"/>
              </a:defRPr>
            </a:lvl4pPr>
            <a:lvl5pPr marL="2057400" indent="-228600" defTabSz="920750">
              <a:defRPr sz="1200">
                <a:solidFill>
                  <a:schemeClr val="tx1"/>
                </a:solidFill>
                <a:latin typeface="Times New Roman" pitchFamily="18" charset="0"/>
                <a:ea typeface="MS PGothic" pitchFamily="34" charset="-128"/>
              </a:defRPr>
            </a:lvl5pPr>
            <a:lvl6pPr marL="25146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fld id="{BC4E20A4-BEF6-486E-8D58-0F564474947A}" type="datetime6">
              <a:rPr lang="en-US" sz="1400" b="1"/>
              <a:pPr/>
              <a:t>July 13</a:t>
            </a:fld>
            <a:endParaRPr lang="en-US" sz="1400" b="1"/>
          </a:p>
        </p:txBody>
      </p:sp>
      <p:sp>
        <p:nvSpPr>
          <p:cNvPr id="22534"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a:defRPr sz="1200">
                <a:solidFill>
                  <a:schemeClr val="tx1"/>
                </a:solidFill>
                <a:latin typeface="Times New Roman" pitchFamily="18" charset="0"/>
                <a:ea typeface="MS PGothic" pitchFamily="34" charset="-128"/>
              </a:defRPr>
            </a:lvl1pPr>
            <a:lvl2pPr marL="742950" indent="-285750" defTabSz="920750">
              <a:defRPr sz="1200">
                <a:solidFill>
                  <a:schemeClr val="tx1"/>
                </a:solidFill>
                <a:latin typeface="Times New Roman" pitchFamily="18" charset="0"/>
                <a:ea typeface="MS PGothic" pitchFamily="34" charset="-128"/>
              </a:defRPr>
            </a:lvl2pPr>
            <a:lvl3pPr marL="1143000" indent="-228600" defTabSz="920750">
              <a:defRPr sz="1200">
                <a:solidFill>
                  <a:schemeClr val="tx1"/>
                </a:solidFill>
                <a:latin typeface="Times New Roman" pitchFamily="18" charset="0"/>
                <a:ea typeface="MS PGothic" pitchFamily="34" charset="-128"/>
              </a:defRPr>
            </a:lvl3pPr>
            <a:lvl4pPr marL="1600200" indent="-228600" defTabSz="920750">
              <a:defRPr sz="1200">
                <a:solidFill>
                  <a:schemeClr val="tx1"/>
                </a:solidFill>
                <a:latin typeface="Times New Roman" pitchFamily="18" charset="0"/>
                <a:ea typeface="MS PGothic" pitchFamily="34" charset="-128"/>
              </a:defRPr>
            </a:lvl4pPr>
            <a:lvl5pPr marL="2057400" indent="-228600" defTabSz="920750">
              <a:defRPr sz="1200">
                <a:solidFill>
                  <a:schemeClr val="tx1"/>
                </a:solidFill>
                <a:latin typeface="Times New Roman" pitchFamily="18" charset="0"/>
                <a:ea typeface="MS PGothic" pitchFamily="34" charset="-128"/>
              </a:defRPr>
            </a:lvl5pPr>
            <a:lvl6pPr marL="25146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207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r"/>
            <a:r>
              <a:rPr lang="en-US"/>
              <a:t>Page </a:t>
            </a:r>
            <a:fld id="{084A3434-5DED-414B-813E-C11191FA9C9B}" type="slidenum">
              <a:rPr lang="en-US"/>
              <a:pPr algn="r"/>
              <a:t>16</a:t>
            </a:fld>
            <a:endParaRPr lang="en-US"/>
          </a:p>
        </p:txBody>
      </p:sp>
      <p:sp>
        <p:nvSpPr>
          <p:cNvPr id="21511" name="Rectangle 2"/>
          <p:cNvSpPr>
            <a:spLocks noGrp="1" noRot="1" noChangeAspect="1" noChangeArrowheads="1" noTextEdit="1"/>
          </p:cNvSpPr>
          <p:nvPr>
            <p:ph type="sldImg"/>
          </p:nvPr>
        </p:nvSpPr>
        <p:spPr>
          <a:xfrm>
            <a:off x="1157288" y="701675"/>
            <a:ext cx="4624387" cy="3468688"/>
          </a:xfrm>
          <a:ln/>
        </p:spPr>
      </p:sp>
      <p:sp>
        <p:nvSpPr>
          <p:cNvPr id="21512" name="Rectangle 3"/>
          <p:cNvSpPr>
            <a:spLocks noGrp="1" noChangeArrowheads="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lIns="92756" tIns="46379" rIns="92756" bIns="46379"/>
          <a:lstStyle/>
          <a:p>
            <a:pPr defTabSz="914400">
              <a:defRPr/>
            </a:pPr>
            <a:endParaRPr lang="en-US" sz="1000">
              <a:latin typeface="Times New Roman" charset="0"/>
              <a:ea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C8027FB-C1A5-4189-AAC5-9BD7379A9A7A}" type="slidenum">
              <a:rPr lang="en-US"/>
              <a:pPr>
                <a:defRPr/>
              </a:pPr>
              <a:t>‹#›</a:t>
            </a:fld>
            <a:endParaRPr lang="en-US"/>
          </a:p>
        </p:txBody>
      </p:sp>
    </p:spTree>
    <p:extLst>
      <p:ext uri="{BB962C8B-B14F-4D97-AF65-F5344CB8AC3E}">
        <p14:creationId xmlns:p14="http://schemas.microsoft.com/office/powerpoint/2010/main" val="23320960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46F3304-9F4C-4244-A5EC-21F6BB786C18}" type="slidenum">
              <a:rPr lang="en-US"/>
              <a:pPr>
                <a:defRPr/>
              </a:pPr>
              <a:t>‹#›</a:t>
            </a:fld>
            <a:endParaRPr lang="en-US"/>
          </a:p>
        </p:txBody>
      </p:sp>
    </p:spTree>
    <p:extLst>
      <p:ext uri="{BB962C8B-B14F-4D97-AF65-F5344CB8AC3E}">
        <p14:creationId xmlns:p14="http://schemas.microsoft.com/office/powerpoint/2010/main" val="3838808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8BAFBF8-4DBF-4F14-9BD9-3CA2471D9474}" type="slidenum">
              <a:rPr lang="en-US"/>
              <a:pPr>
                <a:defRPr/>
              </a:pPr>
              <a:t>‹#›</a:t>
            </a:fld>
            <a:endParaRPr lang="en-US"/>
          </a:p>
        </p:txBody>
      </p:sp>
    </p:spTree>
    <p:extLst>
      <p:ext uri="{BB962C8B-B14F-4D97-AF65-F5344CB8AC3E}">
        <p14:creationId xmlns:p14="http://schemas.microsoft.com/office/powerpoint/2010/main" val="2863590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973466A-90C4-4832-A300-55DCE5069FD4}" type="slidenum">
              <a:rPr lang="en-US"/>
              <a:pPr>
                <a:defRPr/>
              </a:pPr>
              <a:t>‹#›</a:t>
            </a:fld>
            <a:endParaRPr lang="en-US"/>
          </a:p>
        </p:txBody>
      </p:sp>
    </p:spTree>
    <p:extLst>
      <p:ext uri="{BB962C8B-B14F-4D97-AF65-F5344CB8AC3E}">
        <p14:creationId xmlns:p14="http://schemas.microsoft.com/office/powerpoint/2010/main" val="16731788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0B815A7-8723-4834-B0BE-8544BDA97B2E}" type="slidenum">
              <a:rPr lang="en-US"/>
              <a:pPr>
                <a:defRPr/>
              </a:pPr>
              <a:t>‹#›</a:t>
            </a:fld>
            <a:endParaRPr lang="en-US"/>
          </a:p>
        </p:txBody>
      </p:sp>
    </p:spTree>
    <p:extLst>
      <p:ext uri="{BB962C8B-B14F-4D97-AF65-F5344CB8AC3E}">
        <p14:creationId xmlns:p14="http://schemas.microsoft.com/office/powerpoint/2010/main" val="723828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7192C6C1-AAD8-48B7-AC58-87BF980A612D}" type="slidenum">
              <a:rPr lang="en-US"/>
              <a:pPr>
                <a:defRPr/>
              </a:pPr>
              <a:t>‹#›</a:t>
            </a:fld>
            <a:endParaRPr lang="en-US"/>
          </a:p>
        </p:txBody>
      </p:sp>
    </p:spTree>
    <p:extLst>
      <p:ext uri="{BB962C8B-B14F-4D97-AF65-F5344CB8AC3E}">
        <p14:creationId xmlns:p14="http://schemas.microsoft.com/office/powerpoint/2010/main" val="479398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2013</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C2B6A84-96B9-48D6-9A35-B89ADBDB1684}" type="slidenum">
              <a:rPr lang="en-US"/>
              <a:pPr>
                <a:defRPr/>
              </a:pPr>
              <a:t>‹#›</a:t>
            </a:fld>
            <a:endParaRPr lang="en-US"/>
          </a:p>
        </p:txBody>
      </p:sp>
    </p:spTree>
    <p:extLst>
      <p:ext uri="{BB962C8B-B14F-4D97-AF65-F5344CB8AC3E}">
        <p14:creationId xmlns:p14="http://schemas.microsoft.com/office/powerpoint/2010/main" val="40200088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2013</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911C1BBE-8EB2-4A85-9677-D8F7FCBD661C}" type="slidenum">
              <a:rPr lang="en-US"/>
              <a:pPr>
                <a:defRPr/>
              </a:pPr>
              <a:t>‹#›</a:t>
            </a:fld>
            <a:endParaRPr lang="en-US"/>
          </a:p>
        </p:txBody>
      </p:sp>
    </p:spTree>
    <p:extLst>
      <p:ext uri="{BB962C8B-B14F-4D97-AF65-F5344CB8AC3E}">
        <p14:creationId xmlns:p14="http://schemas.microsoft.com/office/powerpoint/2010/main" val="10157505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2013</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83AFC0D-50F5-43AE-9DCA-9AA17C05B970}" type="slidenum">
              <a:rPr lang="en-US"/>
              <a:pPr>
                <a:defRPr/>
              </a:pPr>
              <a:t>‹#›</a:t>
            </a:fld>
            <a:endParaRPr lang="en-US"/>
          </a:p>
        </p:txBody>
      </p:sp>
    </p:spTree>
    <p:extLst>
      <p:ext uri="{BB962C8B-B14F-4D97-AF65-F5344CB8AC3E}">
        <p14:creationId xmlns:p14="http://schemas.microsoft.com/office/powerpoint/2010/main" val="41040915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9634E8F-C404-4682-8537-9EF96DA6FBD9}" type="slidenum">
              <a:rPr lang="en-US"/>
              <a:pPr>
                <a:defRPr/>
              </a:pPr>
              <a:t>‹#›</a:t>
            </a:fld>
            <a:endParaRPr lang="en-US"/>
          </a:p>
        </p:txBody>
      </p:sp>
    </p:spTree>
    <p:extLst>
      <p:ext uri="{BB962C8B-B14F-4D97-AF65-F5344CB8AC3E}">
        <p14:creationId xmlns:p14="http://schemas.microsoft.com/office/powerpoint/2010/main" val="3529465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27388E2F-A7DA-495A-B49B-7B8FD545212D}" type="slidenum">
              <a:rPr lang="en-US"/>
              <a:pPr>
                <a:defRPr/>
              </a:pPr>
              <a:t>‹#›</a:t>
            </a:fld>
            <a:endParaRPr lang="en-US"/>
          </a:p>
        </p:txBody>
      </p:sp>
    </p:spTree>
    <p:extLst>
      <p:ext uri="{BB962C8B-B14F-4D97-AF65-F5344CB8AC3E}">
        <p14:creationId xmlns:p14="http://schemas.microsoft.com/office/powerpoint/2010/main" val="27299532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Times New Roman" pitchFamily="18" charset="0"/>
                <a:ea typeface="+mn-ea"/>
              </a:defRPr>
            </a:lvl1pPr>
          </a:lstStyle>
          <a:p>
            <a:pPr>
              <a:defRPr/>
            </a:pPr>
            <a:r>
              <a:rPr lang="en-US" smtClean="0"/>
              <a:t>July 2013</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Times New Roman" pitchFamily="18" charset="0"/>
                <a:ea typeface="+mn-ea"/>
              </a:defRPr>
            </a:lvl1pPr>
          </a:lstStyle>
          <a:p>
            <a:pPr>
              <a:defRPr/>
            </a:pPr>
            <a:r>
              <a:rPr lang="en-US"/>
              <a:t>Jon Adams, Lilee Systems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4D7BB864-A55C-4052-9E82-BCCB3EA329FD}" type="slidenum">
              <a:rPr lang="en-US"/>
              <a:pPr>
                <a:defRPr/>
              </a:pPr>
              <a:t>‹#›</a:t>
            </a:fld>
            <a:endParaRPr lang="en-US"/>
          </a:p>
        </p:txBody>
      </p:sp>
      <p:sp>
        <p:nvSpPr>
          <p:cNvPr id="1031" name="Rectangle 7"/>
          <p:cNvSpPr>
            <a:spLocks noChangeArrowheads="1"/>
          </p:cNvSpPr>
          <p:nvPr/>
        </p:nvSpPr>
        <p:spPr bwMode="auto">
          <a:xfrm>
            <a:off x="4114800" y="425450"/>
            <a:ext cx="43434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b="1" dirty="0"/>
              <a:t>IEEE </a:t>
            </a:r>
            <a:r>
              <a:rPr lang="en-US" b="1" dirty="0" smtClean="0"/>
              <a:t>802-15-13-0418-00-004p</a:t>
            </a:r>
            <a:endParaRPr lang="en-US" sz="1400" b="1" dirty="0">
              <a:latin typeface="Times New Roman" charset="0"/>
              <a:ea typeface="ＭＳ Ｐゴシック"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a:latin typeface="Times New Roman" charset="0"/>
                <a:ea typeface="ＭＳ Ｐゴシック"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MS PGothic" pitchFamily="34" charset="-128"/>
          <a:cs typeface="+mj-cs"/>
        </a:defRPr>
      </a:lvl1pPr>
      <a:lvl2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2pPr>
      <a:lvl3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3pPr>
      <a:lvl4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4pPr>
      <a:lvl5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sz="2400">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20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20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ieee802.org/Mike_Spring_Article_on_Stds_Process.pdf"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jpe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July 2013</a:t>
            </a:r>
            <a:endParaRPr lang="en-US" sz="1400" dirty="0" smtClean="0"/>
          </a:p>
        </p:txBody>
      </p:sp>
      <p:sp>
        <p:nvSpPr>
          <p:cNvPr id="2051" name="Footer Placeholder 2"/>
          <p:cNvSpPr>
            <a:spLocks noGrp="1"/>
          </p:cNvSpPr>
          <p:nvPr>
            <p:ph type="ftr" sz="quarter" idx="11"/>
          </p:nvPr>
        </p:nvSpPr>
        <p:spPr>
          <a:xfrm>
            <a:off x="5486400" y="6475413"/>
            <a:ext cx="3124200" cy="184150"/>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2052"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C148739B-F178-4A87-918B-07996DC01A7B}" type="slidenum">
              <a:rPr lang="en-US" smtClean="0"/>
              <a:pPr>
                <a:defRPr/>
              </a:pPr>
              <a:t>1</a:t>
            </a:fld>
            <a:endParaRPr lang="en-US" smtClean="0"/>
          </a:p>
        </p:txBody>
      </p:sp>
      <p:sp>
        <p:nvSpPr>
          <p:cNvPr id="27651" name="Rectangle 3"/>
          <p:cNvSpPr>
            <a:spLocks noChangeArrowheads="1"/>
          </p:cNvSpPr>
          <p:nvPr/>
        </p:nvSpPr>
        <p:spPr bwMode="auto">
          <a:xfrm>
            <a:off x="76200" y="609600"/>
            <a:ext cx="8991600" cy="5246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a:defRPr/>
            </a:pPr>
            <a:endParaRPr lang="en-US" sz="1600" dirty="0">
              <a:solidFill>
                <a:schemeClr val="tx2"/>
              </a:solidFill>
            </a:endParaRPr>
          </a:p>
          <a:p>
            <a:pPr>
              <a:defRPr/>
            </a:pPr>
            <a:r>
              <a:rPr lang="en-US" sz="1600" b="1" dirty="0">
                <a:solidFill>
                  <a:schemeClr val="tx2"/>
                </a:solidFill>
              </a:rPr>
              <a:t>Submission Title:</a:t>
            </a:r>
            <a:r>
              <a:rPr lang="en-US" sz="1600" dirty="0">
                <a:solidFill>
                  <a:schemeClr val="tx2"/>
                </a:solidFill>
              </a:rPr>
              <a:t> [</a:t>
            </a:r>
            <a:r>
              <a:rPr lang="en-US" sz="1600" dirty="0">
                <a:solidFill>
                  <a:srgbClr val="FF0000"/>
                </a:solidFill>
              </a:rPr>
              <a:t>IEEE 802.15.4p Positive Train Control Task Group Opening Session</a:t>
            </a:r>
            <a:r>
              <a:rPr lang="en-US" sz="1600" dirty="0">
                <a:solidFill>
                  <a:schemeClr val="tx2"/>
                </a:solidFill>
              </a:rPr>
              <a:t>]	</a:t>
            </a:r>
          </a:p>
          <a:p>
            <a:pPr>
              <a:defRPr/>
            </a:pPr>
            <a:r>
              <a:rPr lang="en-US" sz="1600" b="1" dirty="0">
                <a:solidFill>
                  <a:schemeClr val="tx2"/>
                </a:solidFill>
              </a:rPr>
              <a:t>Date Submitted: </a:t>
            </a:r>
            <a:r>
              <a:rPr lang="en-US" sz="1600" dirty="0" smtClean="0">
                <a:solidFill>
                  <a:schemeClr val="tx2"/>
                </a:solidFill>
              </a:rPr>
              <a:t>[</a:t>
            </a:r>
            <a:r>
              <a:rPr lang="en-US" sz="1600" dirty="0" smtClean="0">
                <a:solidFill>
                  <a:srgbClr val="FF0000"/>
                </a:solidFill>
              </a:rPr>
              <a:t>15 July 2013</a:t>
            </a:r>
            <a:r>
              <a:rPr lang="en-US" sz="1600" dirty="0">
                <a:solidFill>
                  <a:schemeClr val="tx2"/>
                </a:solidFill>
              </a:rPr>
              <a:t>]	</a:t>
            </a:r>
          </a:p>
          <a:p>
            <a:pPr>
              <a:defRPr/>
            </a:pPr>
            <a:r>
              <a:rPr lang="en-US" sz="1600" b="1" dirty="0">
                <a:solidFill>
                  <a:schemeClr val="tx2"/>
                </a:solidFill>
              </a:rPr>
              <a:t>Source:</a:t>
            </a:r>
            <a:r>
              <a:rPr lang="en-US" sz="1600" dirty="0">
                <a:solidFill>
                  <a:schemeClr val="tx2"/>
                </a:solidFill>
              </a:rPr>
              <a:t> [</a:t>
            </a:r>
            <a:r>
              <a:rPr lang="en-US" sz="1600" dirty="0">
                <a:solidFill>
                  <a:srgbClr val="FF0000"/>
                </a:solidFill>
              </a:rPr>
              <a:t>Jon Adams</a:t>
            </a:r>
            <a:r>
              <a:rPr lang="en-US" sz="1600" dirty="0">
                <a:solidFill>
                  <a:schemeClr val="tx2"/>
                </a:solidFill>
              </a:rPr>
              <a:t>] Company [</a:t>
            </a:r>
            <a:r>
              <a:rPr lang="en-US" sz="1600" dirty="0" err="1">
                <a:solidFill>
                  <a:srgbClr val="FF0000"/>
                </a:solidFill>
              </a:rPr>
              <a:t>Lilee</a:t>
            </a:r>
            <a:r>
              <a:rPr lang="en-US" sz="1600" dirty="0">
                <a:solidFill>
                  <a:srgbClr val="FF0000"/>
                </a:solidFill>
              </a:rPr>
              <a:t> Systems Ltd.</a:t>
            </a:r>
            <a:r>
              <a:rPr lang="en-US" sz="1600" dirty="0">
                <a:solidFill>
                  <a:schemeClr val="tx2"/>
                </a:solidFill>
              </a:rPr>
              <a:t>]</a:t>
            </a:r>
          </a:p>
          <a:p>
            <a:pPr>
              <a:defRPr/>
            </a:pPr>
            <a:r>
              <a:rPr lang="en-US" sz="1600" dirty="0">
                <a:solidFill>
                  <a:schemeClr val="tx2"/>
                </a:solidFill>
              </a:rPr>
              <a:t>Address [</a:t>
            </a:r>
            <a:r>
              <a:rPr lang="en-US" sz="1600" dirty="0">
                <a:solidFill>
                  <a:srgbClr val="FF0000"/>
                </a:solidFill>
              </a:rPr>
              <a:t>2905 </a:t>
            </a:r>
            <a:r>
              <a:rPr lang="en-US" sz="1600" dirty="0" err="1">
                <a:solidFill>
                  <a:srgbClr val="FF0000"/>
                </a:solidFill>
              </a:rPr>
              <a:t>Stender</a:t>
            </a:r>
            <a:r>
              <a:rPr lang="en-US" sz="1600" dirty="0">
                <a:solidFill>
                  <a:srgbClr val="FF0000"/>
                </a:solidFill>
              </a:rPr>
              <a:t> Way, Suite 78, Santa Clara, CA 95054 USA</a:t>
            </a:r>
            <a:r>
              <a:rPr lang="en-US" sz="1600" dirty="0">
                <a:solidFill>
                  <a:schemeClr val="tx2"/>
                </a:solidFill>
              </a:rPr>
              <a:t>]</a:t>
            </a:r>
          </a:p>
          <a:p>
            <a:pPr>
              <a:defRPr/>
            </a:pPr>
            <a:r>
              <a:rPr lang="en-US" sz="1600" dirty="0">
                <a:solidFill>
                  <a:schemeClr val="tx2"/>
                </a:solidFill>
              </a:rPr>
              <a:t>Voice:[</a:t>
            </a:r>
            <a:r>
              <a:rPr lang="en-US" sz="1600" dirty="0">
                <a:solidFill>
                  <a:srgbClr val="FF0000"/>
                </a:solidFill>
              </a:rPr>
              <a:t>+1 480.628.6686</a:t>
            </a:r>
            <a:r>
              <a:rPr lang="en-US" sz="1600" dirty="0">
                <a:solidFill>
                  <a:schemeClr val="tx2"/>
                </a:solidFill>
              </a:rPr>
              <a:t>], FAX: [</a:t>
            </a:r>
            <a:r>
              <a:rPr lang="en-US" sz="1600" dirty="0">
                <a:solidFill>
                  <a:srgbClr val="FF0000"/>
                </a:solidFill>
              </a:rPr>
              <a:t>Add FAX number</a:t>
            </a:r>
            <a:r>
              <a:rPr lang="en-US" sz="1600" dirty="0">
                <a:solidFill>
                  <a:schemeClr val="tx2"/>
                </a:solidFill>
              </a:rPr>
              <a:t>], E-Mail:[</a:t>
            </a:r>
            <a:r>
              <a:rPr lang="en-US" sz="1600" dirty="0">
                <a:solidFill>
                  <a:srgbClr val="FF0000"/>
                </a:solidFill>
              </a:rPr>
              <a:t>jonadams@ieee.org</a:t>
            </a:r>
            <a:r>
              <a:rPr lang="en-US" sz="1600" dirty="0">
                <a:solidFill>
                  <a:schemeClr val="tx2"/>
                </a:solidFill>
              </a:rPr>
              <a:t>]	</a:t>
            </a:r>
          </a:p>
          <a:p>
            <a:pPr>
              <a:spcBef>
                <a:spcPts val="600"/>
              </a:spcBef>
              <a:spcAft>
                <a:spcPts val="600"/>
              </a:spcAft>
              <a:defRPr/>
            </a:pPr>
            <a:r>
              <a:rPr lang="en-US" sz="1600" b="1" dirty="0">
                <a:solidFill>
                  <a:schemeClr val="tx2"/>
                </a:solidFill>
              </a:rPr>
              <a:t>Re:</a:t>
            </a:r>
            <a:r>
              <a:rPr lang="en-US" sz="1600" dirty="0">
                <a:solidFill>
                  <a:schemeClr val="tx2"/>
                </a:solidFill>
              </a:rPr>
              <a:t> [</a:t>
            </a:r>
            <a:r>
              <a:rPr lang="en-US" sz="1600" dirty="0">
                <a:solidFill>
                  <a:srgbClr val="FF0000"/>
                </a:solidFill>
              </a:rPr>
              <a:t>If this is a proposed revision, cite the original document.</a:t>
            </a:r>
            <a:r>
              <a:rPr lang="en-US" sz="1600" dirty="0">
                <a:solidFill>
                  <a:schemeClr val="tx2"/>
                </a:solidFill>
              </a:rPr>
              <a:t>]</a:t>
            </a:r>
          </a:p>
          <a:p>
            <a:pPr>
              <a:spcBef>
                <a:spcPts val="100"/>
              </a:spcBef>
              <a:spcAft>
                <a:spcPts val="100"/>
              </a:spcAft>
              <a:defRPr/>
            </a:pPr>
            <a:r>
              <a:rPr lang="en-US" dirty="0">
                <a:solidFill>
                  <a:schemeClr val="accent2"/>
                </a:solidFill>
              </a:rPr>
              <a:t>[If this is a response to a Call for Contributions, cite the name and date of the Call for Contributions to which this document responds, as well as the relevant item number in the Call for Contributions.]</a:t>
            </a:r>
          </a:p>
          <a:p>
            <a:pPr>
              <a:defRPr/>
            </a:pPr>
            <a:r>
              <a:rPr lang="en-US" dirty="0">
                <a:solidFill>
                  <a:schemeClr val="accent2"/>
                </a:solidFill>
              </a:rPr>
              <a:t>[Note: Contributions that are not responsive to this section of the template, and contributions which do</a:t>
            </a:r>
          </a:p>
          <a:p>
            <a:pPr>
              <a:defRPr/>
            </a:pPr>
            <a:r>
              <a:rPr lang="en-US" dirty="0">
                <a:solidFill>
                  <a:schemeClr val="accent2"/>
                </a:solidFill>
              </a:rPr>
              <a:t>not address the topic under which they are submitted, may be refused or consigned to the </a:t>
            </a:r>
            <a:r>
              <a:rPr lang="ja-JP" altLang="en-US" dirty="0">
                <a:solidFill>
                  <a:schemeClr val="accent2"/>
                </a:solidFill>
              </a:rPr>
              <a:t>“</a:t>
            </a:r>
            <a:r>
              <a:rPr lang="en-US" altLang="ja-JP" dirty="0">
                <a:solidFill>
                  <a:schemeClr val="accent2"/>
                </a:solidFill>
              </a:rPr>
              <a:t>General Contributions</a:t>
            </a:r>
            <a:r>
              <a:rPr lang="ja-JP" altLang="en-US" dirty="0">
                <a:solidFill>
                  <a:schemeClr val="accent2"/>
                </a:solidFill>
              </a:rPr>
              <a:t>”</a:t>
            </a:r>
            <a:r>
              <a:rPr lang="en-US" altLang="ja-JP" dirty="0">
                <a:solidFill>
                  <a:schemeClr val="accent2"/>
                </a:solidFill>
              </a:rPr>
              <a:t> area.]	</a:t>
            </a:r>
            <a:endParaRPr lang="en-US" altLang="ja-JP" dirty="0">
              <a:solidFill>
                <a:schemeClr val="tx2"/>
              </a:solidFill>
            </a:endParaRPr>
          </a:p>
          <a:p>
            <a:pPr>
              <a:spcBef>
                <a:spcPts val="600"/>
              </a:spcBef>
              <a:spcAft>
                <a:spcPts val="600"/>
              </a:spcAft>
              <a:defRPr/>
            </a:pPr>
            <a:r>
              <a:rPr lang="en-US" sz="1600" b="1" dirty="0">
                <a:solidFill>
                  <a:schemeClr val="tx2"/>
                </a:solidFill>
              </a:rPr>
              <a:t>Abstract:</a:t>
            </a:r>
            <a:r>
              <a:rPr lang="en-US" sz="1600" dirty="0">
                <a:solidFill>
                  <a:schemeClr val="tx2"/>
                </a:solidFill>
              </a:rPr>
              <a:t>	[]</a:t>
            </a:r>
          </a:p>
          <a:p>
            <a:pPr>
              <a:spcBef>
                <a:spcPts val="600"/>
              </a:spcBef>
              <a:spcAft>
                <a:spcPts val="600"/>
              </a:spcAft>
              <a:defRPr/>
            </a:pPr>
            <a:r>
              <a:rPr lang="en-US" sz="1600" b="1" dirty="0">
                <a:solidFill>
                  <a:schemeClr val="tx2"/>
                </a:solidFill>
              </a:rPr>
              <a:t>Purpose:</a:t>
            </a:r>
            <a:r>
              <a:rPr lang="en-US" sz="1600" dirty="0">
                <a:solidFill>
                  <a:schemeClr val="tx2"/>
                </a:solidFill>
              </a:rPr>
              <a:t>	[]</a:t>
            </a:r>
          </a:p>
          <a:p>
            <a:pPr>
              <a:defRPr/>
            </a:pPr>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a:defRPr/>
            </a:pPr>
            <a:r>
              <a:rPr lang="en-US" dirty="0" smtClean="0">
                <a:ea typeface="ＭＳ Ｐゴシック" charset="0"/>
              </a:rPr>
              <a:t>15.4p Session </a:t>
            </a:r>
            <a:r>
              <a:rPr lang="en-US" dirty="0">
                <a:ea typeface="ＭＳ Ｐゴシック" charset="0"/>
              </a:rPr>
              <a:t>Objectives</a:t>
            </a:r>
          </a:p>
        </p:txBody>
      </p:sp>
      <p:sp>
        <p:nvSpPr>
          <p:cNvPr id="5123" name="Content Placeholder 2"/>
          <p:cNvSpPr>
            <a:spLocks noGrp="1"/>
          </p:cNvSpPr>
          <p:nvPr>
            <p:ph idx="1"/>
          </p:nvPr>
        </p:nvSpPr>
        <p:spPr/>
        <p:txBody>
          <a:bodyPr/>
          <a:lstStyle/>
          <a:p>
            <a:pPr>
              <a:defRPr/>
            </a:pPr>
            <a:r>
              <a:rPr lang="en-US" dirty="0" smtClean="0">
                <a:ea typeface="ＭＳ Ｐゴシック" charset="0"/>
              </a:rPr>
              <a:t>Review letter ballot results</a:t>
            </a:r>
          </a:p>
          <a:p>
            <a:pPr>
              <a:defRPr/>
            </a:pPr>
            <a:r>
              <a:rPr lang="en-US" dirty="0">
                <a:ea typeface="ＭＳ Ｐゴシック" charset="0"/>
              </a:rPr>
              <a:t>Organize sponsor ballot pool</a:t>
            </a:r>
          </a:p>
          <a:p>
            <a:pPr>
              <a:defRPr/>
            </a:pPr>
            <a:r>
              <a:rPr lang="en-US" dirty="0" smtClean="0">
                <a:ea typeface="ＭＳ Ｐゴシック" charset="0"/>
              </a:rPr>
              <a:t>Prepare for sponsor ballot</a:t>
            </a:r>
          </a:p>
          <a:p>
            <a:pPr marL="0" indent="0">
              <a:buNone/>
              <a:defRPr/>
            </a:pPr>
            <a:endParaRPr lang="en-US" dirty="0" smtClean="0">
              <a:ea typeface="ＭＳ Ｐゴシック" charset="0"/>
            </a:endParaRPr>
          </a:p>
        </p:txBody>
      </p:sp>
      <p:sp>
        <p:nvSpPr>
          <p:cNvPr id="5125"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5126"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34CD618C-ED28-4B11-816A-0258B9FEDA0C}" type="slidenum">
              <a:rPr lang="en-US" smtClean="0"/>
              <a:pPr>
                <a:defRPr/>
              </a:pPr>
              <a:t>10</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July 2013</a:t>
            </a:r>
            <a:endParaRPr lang="en-US" sz="14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a:defRPr/>
            </a:pPr>
            <a:r>
              <a:rPr lang="en-US" dirty="0" smtClean="0">
                <a:ea typeface="ＭＳ Ｐゴシック" charset="0"/>
              </a:rPr>
              <a:t>Week’s Agenda</a:t>
            </a:r>
            <a:endParaRPr lang="en-US" dirty="0">
              <a:ea typeface="ＭＳ Ｐゴシック" charset="0"/>
            </a:endParaRPr>
          </a:p>
        </p:txBody>
      </p:sp>
      <p:sp>
        <p:nvSpPr>
          <p:cNvPr id="10290"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10291"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2158A1F6-2ED1-4D53-9B09-24562B40E904}" type="slidenum">
              <a:rPr lang="en-US" smtClean="0"/>
              <a:pPr>
                <a:defRPr/>
              </a:pPr>
              <a:t>11</a:t>
            </a:fld>
            <a:endParaRPr lang="en-US" smtClean="0"/>
          </a:p>
        </p:txBody>
      </p:sp>
      <p:sp>
        <p:nvSpPr>
          <p:cNvPr id="10"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July 2013</a:t>
            </a:r>
            <a:endParaRPr lang="en-US" sz="1400" dirty="0" smtClean="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2988" y="1595438"/>
            <a:ext cx="7056437" cy="3667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a:defRPr/>
            </a:pPr>
            <a:r>
              <a:rPr lang="en-US" dirty="0" smtClean="0"/>
              <a:t>Approval of July Meeting Agenda</a:t>
            </a:r>
            <a:endParaRPr lang="en-US" dirty="0"/>
          </a:p>
        </p:txBody>
      </p:sp>
      <p:sp>
        <p:nvSpPr>
          <p:cNvPr id="3" name="Content Placeholder 2"/>
          <p:cNvSpPr>
            <a:spLocks noGrp="1"/>
          </p:cNvSpPr>
          <p:nvPr>
            <p:ph idx="1"/>
          </p:nvPr>
        </p:nvSpPr>
        <p:spPr/>
        <p:txBody>
          <a:bodyPr/>
          <a:lstStyle/>
          <a:p>
            <a:pPr>
              <a:defRPr/>
            </a:pPr>
            <a:r>
              <a:rPr lang="en-US" dirty="0" smtClean="0"/>
              <a:t>Document 15-13-0366-00-004p</a:t>
            </a:r>
          </a:p>
          <a:p>
            <a:pPr>
              <a:defRPr/>
            </a:pPr>
            <a:r>
              <a:rPr lang="en-US" dirty="0" smtClean="0"/>
              <a:t>Motion to Approve Agenda as Submitted</a:t>
            </a:r>
          </a:p>
          <a:p>
            <a:pPr lvl="1">
              <a:defRPr/>
            </a:pPr>
            <a:r>
              <a:rPr lang="en-US" dirty="0" smtClean="0"/>
              <a:t>Mover: D Eggert (Atmel)</a:t>
            </a:r>
          </a:p>
          <a:p>
            <a:pPr lvl="1">
              <a:defRPr/>
            </a:pPr>
            <a:r>
              <a:rPr lang="en-US" dirty="0" smtClean="0"/>
              <a:t>Second: S </a:t>
            </a:r>
            <a:r>
              <a:rPr lang="en-US" dirty="0" err="1" smtClean="0"/>
              <a:t>Jillings</a:t>
            </a:r>
            <a:r>
              <a:rPr lang="en-US" dirty="0" smtClean="0"/>
              <a:t> (</a:t>
            </a:r>
            <a:r>
              <a:rPr lang="en-US" dirty="0" err="1" smtClean="0"/>
              <a:t>Semtech</a:t>
            </a:r>
            <a:r>
              <a:rPr lang="en-US" dirty="0" smtClean="0"/>
              <a:t>)</a:t>
            </a:r>
          </a:p>
          <a:p>
            <a:pPr lvl="1">
              <a:defRPr/>
            </a:pPr>
            <a:r>
              <a:rPr lang="en-US" dirty="0" smtClean="0"/>
              <a:t>Yes/No/Abstain: unanimous</a:t>
            </a:r>
          </a:p>
        </p:txBody>
      </p:sp>
      <p:sp>
        <p:nvSpPr>
          <p:cNvPr id="13316" name="Footer Placeholder 4"/>
          <p:cNvSpPr>
            <a:spLocks noGrp="1"/>
          </p:cNvSpPr>
          <p:nvPr>
            <p:ph type="ftr" sz="quarter" idx="11"/>
          </p:nvPr>
        </p:nvSpPr>
        <p:spPr>
          <a:noFill/>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Jon Adams, Lilee Systems</a:t>
            </a:r>
          </a:p>
        </p:txBody>
      </p:sp>
      <p:sp>
        <p:nvSpPr>
          <p:cNvPr id="13317"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78D73C6A-447C-4CEC-89C5-9162B9B769F3}" type="slidenum">
              <a:rPr lang="en-US" smtClean="0"/>
              <a:pPr/>
              <a:t>12</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July 2013</a:t>
            </a:r>
            <a:endParaRPr lang="en-US" sz="14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a:defRPr/>
            </a:pPr>
            <a:r>
              <a:rPr lang="en-US" dirty="0">
                <a:ea typeface="ＭＳ Ｐゴシック" charset="0"/>
              </a:rPr>
              <a:t>Approval of </a:t>
            </a:r>
            <a:r>
              <a:rPr lang="en-US" dirty="0" smtClean="0">
                <a:ea typeface="ＭＳ Ｐゴシック" charset="0"/>
              </a:rPr>
              <a:t>May </a:t>
            </a:r>
            <a:r>
              <a:rPr lang="en-US" dirty="0">
                <a:ea typeface="ＭＳ Ｐゴシック" charset="0"/>
              </a:rPr>
              <a:t>Meeting Minutes</a:t>
            </a:r>
          </a:p>
        </p:txBody>
      </p:sp>
      <p:sp>
        <p:nvSpPr>
          <p:cNvPr id="3" name="Content Placeholder 2"/>
          <p:cNvSpPr>
            <a:spLocks noGrp="1"/>
          </p:cNvSpPr>
          <p:nvPr>
            <p:ph idx="1"/>
          </p:nvPr>
        </p:nvSpPr>
        <p:spPr/>
        <p:txBody>
          <a:bodyPr/>
          <a:lstStyle/>
          <a:p>
            <a:pPr>
              <a:defRPr/>
            </a:pPr>
            <a:r>
              <a:rPr lang="en-US" dirty="0" smtClean="0">
                <a:ea typeface="+mn-ea"/>
              </a:rPr>
              <a:t>Document 15-12-0338-00-004p</a:t>
            </a:r>
          </a:p>
          <a:p>
            <a:pPr>
              <a:defRPr/>
            </a:pPr>
            <a:r>
              <a:rPr lang="en-US" dirty="0" smtClean="0">
                <a:ea typeface="+mn-ea"/>
              </a:rPr>
              <a:t>Motion to Approve Minutes as Submitted</a:t>
            </a:r>
          </a:p>
          <a:p>
            <a:pPr lvl="1">
              <a:defRPr/>
            </a:pPr>
            <a:r>
              <a:rPr lang="en-US" dirty="0" smtClean="0">
                <a:ea typeface="+mn-ea"/>
              </a:rPr>
              <a:t>Mover: S </a:t>
            </a:r>
            <a:r>
              <a:rPr lang="en-US" dirty="0" err="1" smtClean="0">
                <a:ea typeface="+mn-ea"/>
              </a:rPr>
              <a:t>Jillings</a:t>
            </a:r>
            <a:r>
              <a:rPr lang="en-US" dirty="0" smtClean="0">
                <a:ea typeface="+mn-ea"/>
              </a:rPr>
              <a:t> (</a:t>
            </a:r>
            <a:r>
              <a:rPr lang="en-US" dirty="0" err="1" smtClean="0">
                <a:ea typeface="+mn-ea"/>
              </a:rPr>
              <a:t>Semtech</a:t>
            </a:r>
            <a:r>
              <a:rPr lang="en-US" dirty="0" smtClean="0">
                <a:ea typeface="+mn-ea"/>
              </a:rPr>
              <a:t>)</a:t>
            </a:r>
          </a:p>
          <a:p>
            <a:pPr lvl="1">
              <a:defRPr/>
            </a:pPr>
            <a:r>
              <a:rPr lang="en-US" dirty="0" smtClean="0">
                <a:ea typeface="+mn-ea"/>
              </a:rPr>
              <a:t>Second: D Eggert (Atmel)</a:t>
            </a:r>
          </a:p>
          <a:p>
            <a:pPr lvl="1">
              <a:defRPr/>
            </a:pPr>
            <a:r>
              <a:rPr lang="en-US" dirty="0" smtClean="0">
                <a:ea typeface="+mn-ea"/>
              </a:rPr>
              <a:t>Yes/No/Abstain: Unanimous</a:t>
            </a:r>
          </a:p>
        </p:txBody>
      </p:sp>
      <p:sp>
        <p:nvSpPr>
          <p:cNvPr id="16389"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16390"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39BB13E9-6152-44B8-A9A6-AE882A9530F2}" type="slidenum">
              <a:rPr lang="en-US" smtClean="0"/>
              <a:pPr>
                <a:defRPr/>
              </a:pPr>
              <a:t>13</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July 2013</a:t>
            </a:r>
            <a:endParaRPr lang="en-US" sz="14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a:xfrm>
            <a:off x="685800" y="685800"/>
            <a:ext cx="7772400" cy="609600"/>
          </a:xfrm>
        </p:spPr>
        <p:txBody>
          <a:bodyPr/>
          <a:lstStyle/>
          <a:p>
            <a:pPr>
              <a:defRPr/>
            </a:pPr>
            <a:r>
              <a:rPr lang="en-US" dirty="0" smtClean="0"/>
              <a:t>90+ Participants from 70 Entities</a:t>
            </a:r>
          </a:p>
        </p:txBody>
      </p:sp>
      <p:sp>
        <p:nvSpPr>
          <p:cNvPr id="3" name="Content Placeholder 2"/>
          <p:cNvSpPr>
            <a:spLocks noGrp="1"/>
          </p:cNvSpPr>
          <p:nvPr>
            <p:ph sz="half" idx="1"/>
          </p:nvPr>
        </p:nvSpPr>
        <p:spPr>
          <a:xfrm>
            <a:off x="381000" y="1295400"/>
            <a:ext cx="2667000" cy="5105400"/>
          </a:xfrm>
        </p:spPr>
        <p:txBody>
          <a:bodyPr>
            <a:noAutofit/>
          </a:bodyPr>
          <a:lstStyle/>
          <a:p>
            <a:pPr>
              <a:defRPr/>
            </a:pPr>
            <a:r>
              <a:rPr lang="en-US" sz="1200" dirty="0" smtClean="0"/>
              <a:t>Herzog</a:t>
            </a:r>
          </a:p>
          <a:p>
            <a:pPr>
              <a:defRPr/>
            </a:pPr>
            <a:r>
              <a:rPr lang="en-US" sz="1200" dirty="0" smtClean="0"/>
              <a:t>TI</a:t>
            </a:r>
          </a:p>
          <a:p>
            <a:pPr>
              <a:defRPr/>
            </a:pPr>
            <a:r>
              <a:rPr lang="en-US" sz="1200" dirty="0" err="1" smtClean="0"/>
              <a:t>GuardRFID</a:t>
            </a:r>
            <a:endParaRPr lang="en-US" sz="1200" dirty="0" smtClean="0"/>
          </a:p>
          <a:p>
            <a:pPr>
              <a:defRPr/>
            </a:pPr>
            <a:r>
              <a:rPr lang="en-US" sz="1200" dirty="0" err="1" smtClean="0"/>
              <a:t>Inha</a:t>
            </a:r>
            <a:r>
              <a:rPr lang="en-US" sz="1200" dirty="0" smtClean="0"/>
              <a:t> </a:t>
            </a:r>
            <a:r>
              <a:rPr lang="en-US" sz="1200" dirty="0"/>
              <a:t>University</a:t>
            </a:r>
          </a:p>
          <a:p>
            <a:pPr>
              <a:defRPr/>
            </a:pPr>
            <a:r>
              <a:rPr lang="en-US" sz="1200" dirty="0" err="1" smtClean="0"/>
              <a:t>OneAccess</a:t>
            </a:r>
            <a:r>
              <a:rPr lang="en-US" sz="1200" dirty="0" smtClean="0"/>
              <a:t> Networks</a:t>
            </a:r>
          </a:p>
          <a:p>
            <a:pPr>
              <a:defRPr/>
            </a:pPr>
            <a:r>
              <a:rPr lang="en-US" sz="1200" dirty="0" smtClean="0"/>
              <a:t>Meiji University </a:t>
            </a:r>
          </a:p>
          <a:p>
            <a:pPr>
              <a:defRPr/>
            </a:pPr>
            <a:r>
              <a:rPr lang="en-US" sz="1200" dirty="0" smtClean="0"/>
              <a:t>ARINC</a:t>
            </a:r>
          </a:p>
          <a:p>
            <a:pPr>
              <a:defRPr/>
            </a:pPr>
            <a:r>
              <a:rPr lang="en-US" sz="1200" dirty="0" smtClean="0"/>
              <a:t>Siemens</a:t>
            </a:r>
          </a:p>
          <a:p>
            <a:pPr>
              <a:defRPr/>
            </a:pPr>
            <a:r>
              <a:rPr lang="en-US" sz="1200" dirty="0" smtClean="0"/>
              <a:t>US DOT</a:t>
            </a:r>
          </a:p>
          <a:p>
            <a:pPr>
              <a:defRPr/>
            </a:pPr>
            <a:r>
              <a:rPr lang="en-US" sz="1200" dirty="0" smtClean="0"/>
              <a:t>Sunrise Micro</a:t>
            </a:r>
          </a:p>
          <a:p>
            <a:pPr>
              <a:defRPr/>
            </a:pPr>
            <a:r>
              <a:rPr lang="en-US" sz="1200" dirty="0" smtClean="0"/>
              <a:t>US DOT FTA</a:t>
            </a:r>
          </a:p>
          <a:p>
            <a:pPr>
              <a:defRPr/>
            </a:pPr>
            <a:r>
              <a:rPr lang="en-US" sz="1200" dirty="0" smtClean="0"/>
              <a:t>Samsung Information Systems America</a:t>
            </a:r>
          </a:p>
          <a:p>
            <a:pPr>
              <a:defRPr/>
            </a:pPr>
            <a:r>
              <a:rPr lang="en-US" sz="1200" dirty="0" smtClean="0"/>
              <a:t>The Ohio State University</a:t>
            </a:r>
          </a:p>
          <a:p>
            <a:pPr>
              <a:defRPr/>
            </a:pPr>
            <a:r>
              <a:rPr lang="en-US" sz="1200" dirty="0" smtClean="0"/>
              <a:t>Electronics and Telecommunications Research Institute</a:t>
            </a:r>
          </a:p>
          <a:p>
            <a:pPr>
              <a:defRPr/>
            </a:pPr>
            <a:r>
              <a:rPr lang="en-US" sz="1200" dirty="0" smtClean="0"/>
              <a:t>US DOT Volpe</a:t>
            </a:r>
          </a:p>
          <a:p>
            <a:pPr>
              <a:defRPr/>
            </a:pPr>
            <a:r>
              <a:rPr lang="en-US" sz="1200" dirty="0" err="1" smtClean="0"/>
              <a:t>Safetran</a:t>
            </a:r>
            <a:r>
              <a:rPr lang="en-US" sz="1200" dirty="0" smtClean="0"/>
              <a:t> (Invensys Rail)</a:t>
            </a:r>
          </a:p>
          <a:p>
            <a:pPr>
              <a:defRPr/>
            </a:pPr>
            <a:r>
              <a:rPr lang="en-US" sz="1200" dirty="0" smtClean="0"/>
              <a:t>Union Pacific RR</a:t>
            </a:r>
          </a:p>
          <a:p>
            <a:pPr>
              <a:defRPr/>
            </a:pPr>
            <a:r>
              <a:rPr lang="en-US" sz="1200" dirty="0" smtClean="0"/>
              <a:t>LG Electronics</a:t>
            </a:r>
          </a:p>
          <a:p>
            <a:pPr>
              <a:defRPr/>
            </a:pPr>
            <a:r>
              <a:rPr lang="en-US" sz="1200" dirty="0" err="1" smtClean="0"/>
              <a:t>Notor</a:t>
            </a:r>
            <a:r>
              <a:rPr lang="en-US" sz="1200" dirty="0" smtClean="0"/>
              <a:t> Research</a:t>
            </a:r>
          </a:p>
          <a:p>
            <a:pPr>
              <a:defRPr/>
            </a:pPr>
            <a:r>
              <a:rPr lang="en-US" sz="1200" dirty="0" err="1" smtClean="0"/>
              <a:t>Semtech</a:t>
            </a:r>
            <a:endParaRPr lang="en-US" sz="1200" dirty="0" smtClean="0"/>
          </a:p>
          <a:p>
            <a:pPr>
              <a:defRPr/>
            </a:pPr>
            <a:r>
              <a:rPr lang="en-US" sz="1200" dirty="0" err="1" smtClean="0"/>
              <a:t>Orthotron</a:t>
            </a:r>
            <a:endParaRPr lang="en-US" sz="1200" dirty="0"/>
          </a:p>
        </p:txBody>
      </p:sp>
      <p:sp>
        <p:nvSpPr>
          <p:cNvPr id="7" name="Content Placeholder 6"/>
          <p:cNvSpPr>
            <a:spLocks noGrp="1"/>
          </p:cNvSpPr>
          <p:nvPr>
            <p:ph sz="half" idx="2"/>
          </p:nvPr>
        </p:nvSpPr>
        <p:spPr>
          <a:xfrm>
            <a:off x="5791200" y="1295400"/>
            <a:ext cx="2971800" cy="5105400"/>
          </a:xfrm>
        </p:spPr>
        <p:txBody>
          <a:bodyPr>
            <a:noAutofit/>
          </a:bodyPr>
          <a:lstStyle/>
          <a:p>
            <a:pPr>
              <a:defRPr/>
            </a:pPr>
            <a:r>
              <a:rPr lang="en-US" sz="1200" dirty="0" err="1" smtClean="0"/>
              <a:t>Noblis</a:t>
            </a:r>
            <a:endParaRPr lang="en-US" sz="1200" dirty="0"/>
          </a:p>
          <a:p>
            <a:pPr>
              <a:defRPr/>
            </a:pPr>
            <a:r>
              <a:rPr lang="en-US" sz="1200" dirty="0"/>
              <a:t>Tohoku University </a:t>
            </a:r>
            <a:r>
              <a:rPr lang="en-US" sz="1200" dirty="0" smtClean="0"/>
              <a:t>REIC</a:t>
            </a:r>
            <a:endParaRPr lang="en-US" sz="1200" dirty="0"/>
          </a:p>
          <a:p>
            <a:pPr>
              <a:defRPr/>
            </a:pPr>
            <a:r>
              <a:rPr lang="en-US" sz="1200" dirty="0" smtClean="0"/>
              <a:t>Beijing </a:t>
            </a:r>
            <a:r>
              <a:rPr lang="en-US" sz="1200" dirty="0" err="1" smtClean="0"/>
              <a:t>Univ</a:t>
            </a:r>
            <a:r>
              <a:rPr lang="en-US" sz="1200" dirty="0" smtClean="0"/>
              <a:t> of Posts and Telecommunications</a:t>
            </a:r>
          </a:p>
          <a:p>
            <a:pPr>
              <a:defRPr/>
            </a:pPr>
            <a:r>
              <a:rPr lang="en-US" sz="1200" dirty="0" smtClean="0"/>
              <a:t>NXP</a:t>
            </a:r>
          </a:p>
          <a:p>
            <a:pPr>
              <a:defRPr/>
            </a:pPr>
            <a:r>
              <a:rPr lang="en-US" sz="1200" dirty="0" smtClean="0"/>
              <a:t>Verizon</a:t>
            </a:r>
          </a:p>
          <a:p>
            <a:pPr>
              <a:defRPr/>
            </a:pPr>
            <a:r>
              <a:rPr lang="en-US" sz="1200" dirty="0" err="1" smtClean="0"/>
              <a:t>Authentec</a:t>
            </a:r>
            <a:endParaRPr lang="en-US" sz="1200" dirty="0" smtClean="0"/>
          </a:p>
          <a:p>
            <a:pPr>
              <a:defRPr/>
            </a:pPr>
            <a:r>
              <a:rPr lang="en-US" sz="1200" dirty="0" err="1" smtClean="0"/>
              <a:t>Sensus</a:t>
            </a:r>
            <a:endParaRPr lang="en-US" sz="1200" dirty="0" smtClean="0"/>
          </a:p>
          <a:p>
            <a:pPr>
              <a:defRPr/>
            </a:pPr>
            <a:r>
              <a:rPr lang="en-US" sz="1200" dirty="0" smtClean="0"/>
              <a:t>TU </a:t>
            </a:r>
            <a:r>
              <a:rPr lang="en-US" sz="1200" dirty="0" err="1" smtClean="0"/>
              <a:t>Braunschweig</a:t>
            </a:r>
            <a:endParaRPr lang="en-US" sz="1200" dirty="0" smtClean="0"/>
          </a:p>
          <a:p>
            <a:pPr>
              <a:defRPr/>
            </a:pPr>
            <a:r>
              <a:rPr lang="en-US" sz="1200" dirty="0" smtClean="0"/>
              <a:t>Via Technologies</a:t>
            </a:r>
          </a:p>
          <a:p>
            <a:pPr>
              <a:defRPr/>
            </a:pPr>
            <a:r>
              <a:rPr lang="en-US" sz="1200" dirty="0" err="1" smtClean="0"/>
              <a:t>Halcrow</a:t>
            </a:r>
            <a:endParaRPr lang="en-US" sz="1200" dirty="0" smtClean="0"/>
          </a:p>
          <a:p>
            <a:pPr>
              <a:defRPr/>
            </a:pPr>
            <a:r>
              <a:rPr lang="en-US" sz="1200" dirty="0" smtClean="0"/>
              <a:t>US DOT FRA</a:t>
            </a:r>
          </a:p>
          <a:p>
            <a:pPr>
              <a:defRPr/>
            </a:pPr>
            <a:r>
              <a:rPr lang="en-US" sz="1200" dirty="0" smtClean="0"/>
              <a:t>Philips</a:t>
            </a:r>
          </a:p>
          <a:p>
            <a:pPr>
              <a:defRPr/>
            </a:pPr>
            <a:r>
              <a:rPr lang="en-US" sz="1200" dirty="0" err="1" smtClean="0"/>
              <a:t>Astrin</a:t>
            </a:r>
            <a:r>
              <a:rPr lang="en-US" sz="1200" dirty="0" smtClean="0"/>
              <a:t> Radio</a:t>
            </a:r>
          </a:p>
          <a:p>
            <a:pPr>
              <a:defRPr/>
            </a:pPr>
            <a:r>
              <a:rPr lang="en-US" sz="1200" dirty="0" smtClean="0"/>
              <a:t>China Academy of Telecomm Research</a:t>
            </a:r>
          </a:p>
          <a:p>
            <a:pPr>
              <a:defRPr/>
            </a:pPr>
            <a:r>
              <a:rPr lang="en-US" sz="1200" dirty="0" smtClean="0"/>
              <a:t>Gannett Fleming</a:t>
            </a:r>
          </a:p>
          <a:p>
            <a:pPr>
              <a:defRPr/>
            </a:pPr>
            <a:r>
              <a:rPr lang="en-US" sz="1200" dirty="0" smtClean="0"/>
              <a:t>GE</a:t>
            </a:r>
          </a:p>
          <a:p>
            <a:pPr>
              <a:defRPr/>
            </a:pPr>
            <a:r>
              <a:rPr lang="en-US" sz="1200" dirty="0" smtClean="0"/>
              <a:t>APTA</a:t>
            </a:r>
          </a:p>
          <a:p>
            <a:pPr>
              <a:defRPr/>
            </a:pPr>
            <a:r>
              <a:rPr lang="en-US" sz="1200" dirty="0"/>
              <a:t>Semaphore </a:t>
            </a:r>
            <a:r>
              <a:rPr lang="en-US" sz="1200" dirty="0" smtClean="0"/>
              <a:t>Group</a:t>
            </a:r>
          </a:p>
          <a:p>
            <a:pPr>
              <a:defRPr/>
            </a:pPr>
            <a:r>
              <a:rPr lang="en-US" sz="1200" dirty="0" smtClean="0"/>
              <a:t>Anritsu</a:t>
            </a:r>
          </a:p>
          <a:p>
            <a:pPr>
              <a:defRPr/>
            </a:pPr>
            <a:r>
              <a:rPr lang="en-US" sz="1200" dirty="0" smtClean="0"/>
              <a:t>Oki</a:t>
            </a:r>
          </a:p>
          <a:p>
            <a:pPr>
              <a:defRPr/>
            </a:pPr>
            <a:r>
              <a:rPr lang="en-US" sz="1200" dirty="0" err="1" smtClean="0"/>
              <a:t>Commsource</a:t>
            </a:r>
            <a:endParaRPr lang="en-US" sz="1200" dirty="0" smtClean="0"/>
          </a:p>
          <a:p>
            <a:pPr>
              <a:defRPr/>
            </a:pPr>
            <a:r>
              <a:rPr lang="en-US" sz="1200" dirty="0" smtClean="0"/>
              <a:t>American University of Beirut</a:t>
            </a:r>
          </a:p>
        </p:txBody>
      </p:sp>
      <p:sp>
        <p:nvSpPr>
          <p:cNvPr id="23" name="Footer Placeholder 22"/>
          <p:cNvSpPr>
            <a:spLocks noGrp="1"/>
          </p:cNvSpPr>
          <p:nvPr>
            <p:ph type="ftr" sz="quarter" idx="11"/>
          </p:nvPr>
        </p:nvSpPr>
        <p:spPr/>
        <p:txBody>
          <a:bodyPr/>
          <a:lstStyle/>
          <a:p>
            <a:pPr>
              <a:defRPr/>
            </a:pPr>
            <a:r>
              <a:rPr lang="en-US" smtClean="0"/>
              <a:t>Jon Adams, Lilee Systems</a:t>
            </a:r>
            <a:endParaRPr lang="en-US"/>
          </a:p>
        </p:txBody>
      </p:sp>
      <p:sp>
        <p:nvSpPr>
          <p:cNvPr id="15366" name="Slide Number Placeholder 1"/>
          <p:cNvSpPr>
            <a:spLocks noGrp="1"/>
          </p:cNvSpPr>
          <p:nvPr>
            <p:ph type="sldNum" sz="quarter" idx="12"/>
          </p:nvPr>
        </p:nvSpPr>
        <p:spPr>
          <a:noFill/>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EC86E0EF-3575-48AA-9B1D-CFD31EF4EC40}" type="slidenum">
              <a:rPr lang="en-US" smtClean="0"/>
              <a:pPr/>
              <a:t>14</a:t>
            </a:fld>
            <a:endParaRPr lang="en-US" smtClean="0"/>
          </a:p>
        </p:txBody>
      </p:sp>
      <p:sp>
        <p:nvSpPr>
          <p:cNvPr id="8" name="Content Placeholder 2"/>
          <p:cNvSpPr txBox="1">
            <a:spLocks/>
          </p:cNvSpPr>
          <p:nvPr/>
        </p:nvSpPr>
        <p:spPr bwMode="auto">
          <a:xfrm>
            <a:off x="2971800" y="1295400"/>
            <a:ext cx="2895600" cy="510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lIns="92075" tIns="46038" rIns="92075" bIns="46038"/>
          <a:lstStyle>
            <a:lvl1pPr marL="342900" indent="-342900" algn="l" rtl="0" eaLnBrk="0" fontAlgn="base" hangingPunct="0">
              <a:spcBef>
                <a:spcPct val="20000"/>
              </a:spcBef>
              <a:spcAft>
                <a:spcPct val="0"/>
              </a:spcAft>
              <a:buChar char="•"/>
              <a:defRPr sz="28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4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sz="2000">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8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8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800">
                <a:solidFill>
                  <a:schemeClr val="tx1"/>
                </a:solidFill>
                <a:latin typeface="+mn-lt"/>
              </a:defRPr>
            </a:lvl6pPr>
            <a:lvl7pPr marL="2686050" indent="-228600" algn="l" rtl="0" eaLnBrk="0" fontAlgn="base" hangingPunct="0">
              <a:spcBef>
                <a:spcPct val="20000"/>
              </a:spcBef>
              <a:spcAft>
                <a:spcPct val="0"/>
              </a:spcAft>
              <a:buChar char="•"/>
              <a:defRPr sz="1800">
                <a:solidFill>
                  <a:schemeClr val="tx1"/>
                </a:solidFill>
                <a:latin typeface="+mn-lt"/>
              </a:defRPr>
            </a:lvl7pPr>
            <a:lvl8pPr marL="3143250" indent="-228600" algn="l" rtl="0" eaLnBrk="0" fontAlgn="base" hangingPunct="0">
              <a:spcBef>
                <a:spcPct val="20000"/>
              </a:spcBef>
              <a:spcAft>
                <a:spcPct val="0"/>
              </a:spcAft>
              <a:buChar char="•"/>
              <a:defRPr sz="1800">
                <a:solidFill>
                  <a:schemeClr val="tx1"/>
                </a:solidFill>
                <a:latin typeface="+mn-lt"/>
              </a:defRPr>
            </a:lvl8pPr>
            <a:lvl9pPr marL="3600450" indent="-228600" algn="l" rtl="0" eaLnBrk="0" fontAlgn="base" hangingPunct="0">
              <a:spcBef>
                <a:spcPct val="20000"/>
              </a:spcBef>
              <a:spcAft>
                <a:spcPct val="0"/>
              </a:spcAft>
              <a:buChar char="•"/>
              <a:defRPr sz="1800">
                <a:solidFill>
                  <a:schemeClr val="tx1"/>
                </a:solidFill>
                <a:latin typeface="+mn-lt"/>
              </a:defRPr>
            </a:lvl9pPr>
          </a:lstStyle>
          <a:p>
            <a:pPr>
              <a:defRPr/>
            </a:pPr>
            <a:r>
              <a:rPr lang="en-US" sz="1200" dirty="0" err="1"/>
              <a:t>CalAmp</a:t>
            </a:r>
            <a:endParaRPr lang="en-US" sz="1200" dirty="0"/>
          </a:p>
          <a:p>
            <a:pPr>
              <a:defRPr/>
            </a:pPr>
            <a:r>
              <a:rPr lang="en-US" sz="1200" dirty="0"/>
              <a:t>Rail Safety Consulting</a:t>
            </a:r>
          </a:p>
          <a:p>
            <a:pPr>
              <a:defRPr/>
            </a:pPr>
            <a:r>
              <a:rPr lang="en-US" sz="1200" dirty="0" smtClean="0"/>
              <a:t>Institute </a:t>
            </a:r>
            <a:r>
              <a:rPr lang="en-US" sz="1200" dirty="0"/>
              <a:t>for </a:t>
            </a:r>
            <a:r>
              <a:rPr lang="en-US" sz="1200" dirty="0" err="1"/>
              <a:t>Infocomm</a:t>
            </a:r>
            <a:r>
              <a:rPr lang="en-US" sz="1200" dirty="0"/>
              <a:t> Research</a:t>
            </a:r>
          </a:p>
          <a:p>
            <a:pPr>
              <a:defRPr/>
            </a:pPr>
            <a:r>
              <a:rPr lang="en-US" sz="1200" dirty="0"/>
              <a:t>National Taiwan University</a:t>
            </a:r>
          </a:p>
          <a:p>
            <a:pPr>
              <a:defRPr/>
            </a:pPr>
            <a:r>
              <a:rPr lang="en-US" sz="1200" dirty="0"/>
              <a:t>Qualcomm</a:t>
            </a:r>
          </a:p>
          <a:p>
            <a:pPr>
              <a:defRPr/>
            </a:pPr>
            <a:r>
              <a:rPr lang="en-US" sz="1200" dirty="0" err="1"/>
              <a:t>Freescale</a:t>
            </a:r>
            <a:endParaRPr lang="en-US" sz="1200" dirty="0"/>
          </a:p>
          <a:p>
            <a:pPr>
              <a:defRPr/>
            </a:pPr>
            <a:r>
              <a:rPr lang="en-US" sz="1200" dirty="0"/>
              <a:t>Kyocera</a:t>
            </a:r>
          </a:p>
          <a:p>
            <a:pPr>
              <a:defRPr/>
            </a:pPr>
            <a:r>
              <a:rPr lang="en-US" sz="1200" dirty="0" err="1" smtClean="0"/>
              <a:t>Interdigital</a:t>
            </a:r>
            <a:endParaRPr lang="en-US" sz="1200" dirty="0" smtClean="0"/>
          </a:p>
          <a:p>
            <a:pPr>
              <a:defRPr/>
            </a:pPr>
            <a:r>
              <a:rPr lang="en-US" sz="1200" dirty="0" err="1" smtClean="0"/>
              <a:t>Tensorcom</a:t>
            </a:r>
            <a:endParaRPr lang="en-US" sz="1200" dirty="0" smtClean="0"/>
          </a:p>
          <a:p>
            <a:pPr>
              <a:defRPr/>
            </a:pPr>
            <a:r>
              <a:rPr lang="en-US" sz="1200" dirty="0" smtClean="0"/>
              <a:t>Inside Secure</a:t>
            </a:r>
          </a:p>
          <a:p>
            <a:pPr>
              <a:defRPr/>
            </a:pPr>
            <a:r>
              <a:rPr lang="en-US" sz="1200" dirty="0" smtClean="0"/>
              <a:t>Analog Devices</a:t>
            </a:r>
          </a:p>
          <a:p>
            <a:pPr>
              <a:defRPr/>
            </a:pPr>
            <a:r>
              <a:rPr lang="en-US" sz="1200" dirty="0" smtClean="0"/>
              <a:t>CSX</a:t>
            </a:r>
          </a:p>
          <a:p>
            <a:pPr>
              <a:defRPr/>
            </a:pPr>
            <a:r>
              <a:rPr lang="en-US" sz="1200" dirty="0" smtClean="0"/>
              <a:t>National Technical Systems</a:t>
            </a:r>
          </a:p>
          <a:p>
            <a:pPr>
              <a:defRPr/>
            </a:pPr>
            <a:r>
              <a:rPr lang="en-US" sz="1200" dirty="0" smtClean="0"/>
              <a:t>Parsons Brinckerhoff</a:t>
            </a:r>
          </a:p>
          <a:p>
            <a:pPr>
              <a:defRPr/>
            </a:pPr>
            <a:r>
              <a:rPr lang="en-US" sz="1200" dirty="0" err="1" smtClean="0"/>
              <a:t>Stantec</a:t>
            </a:r>
            <a:endParaRPr lang="en-US" sz="1200" dirty="0" smtClean="0"/>
          </a:p>
          <a:p>
            <a:pPr>
              <a:defRPr/>
            </a:pPr>
            <a:r>
              <a:rPr lang="en-US" sz="1200" dirty="0"/>
              <a:t>Bombardier Transportation</a:t>
            </a:r>
          </a:p>
          <a:p>
            <a:pPr>
              <a:defRPr/>
            </a:pPr>
            <a:r>
              <a:rPr lang="en-US" sz="1200" dirty="0"/>
              <a:t>Rohde and Schwarz</a:t>
            </a:r>
          </a:p>
          <a:p>
            <a:pPr>
              <a:defRPr/>
            </a:pPr>
            <a:r>
              <a:rPr lang="en-US" sz="1200" dirty="0"/>
              <a:t>Korea Railroad Research Institute</a:t>
            </a:r>
          </a:p>
          <a:p>
            <a:pPr>
              <a:defRPr/>
            </a:pPr>
            <a:r>
              <a:rPr lang="en-US" sz="1200" dirty="0"/>
              <a:t>Lilee Systems</a:t>
            </a:r>
          </a:p>
          <a:p>
            <a:pPr>
              <a:defRPr/>
            </a:pPr>
            <a:r>
              <a:rPr lang="en-US" sz="1200" dirty="0"/>
              <a:t>Parsons</a:t>
            </a:r>
          </a:p>
          <a:p>
            <a:pPr>
              <a:defRPr/>
            </a:pPr>
            <a:r>
              <a:rPr lang="en-US" sz="1200" dirty="0"/>
              <a:t>The Boeing </a:t>
            </a:r>
            <a:r>
              <a:rPr lang="en-US" sz="1200" dirty="0" smtClean="0"/>
              <a:t>Company</a:t>
            </a:r>
          </a:p>
          <a:p>
            <a:pPr>
              <a:defRPr/>
            </a:pPr>
            <a:r>
              <a:rPr lang="en-US" sz="1200" dirty="0" err="1" smtClean="0"/>
              <a:t>Vinnotech</a:t>
            </a:r>
            <a:endParaRPr lang="en-US" sz="1200" dirty="0" smtClean="0"/>
          </a:p>
          <a:p>
            <a:pPr>
              <a:defRPr/>
            </a:pPr>
            <a:r>
              <a:rPr lang="en-US" sz="1200" dirty="0" smtClean="0"/>
              <a:t>Yokogawa</a:t>
            </a:r>
          </a:p>
          <a:p>
            <a:pPr>
              <a:defRPr/>
            </a:pPr>
            <a:r>
              <a:rPr lang="en-US" sz="1200" dirty="0" smtClean="0"/>
              <a:t>Sony</a:t>
            </a:r>
            <a:endParaRPr lang="en-US" sz="1200" dirty="0"/>
          </a:p>
        </p:txBody>
      </p:sp>
      <p:sp>
        <p:nvSpPr>
          <p:cNvPr id="10"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July 2013</a:t>
            </a:r>
            <a:endParaRPr lang="en-US" sz="14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Footer Placeholder 2"/>
          <p:cNvSpPr>
            <a:spLocks noGrp="1"/>
          </p:cNvSpPr>
          <p:nvPr>
            <p:ph type="ftr" sz="quarter" idx="1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ea typeface="MS PGothic" charset="0"/>
                <a:cs typeface="MS PGothic" charset="0"/>
              </a:rPr>
              <a:t>Jon Adams, Lilee Systems</a:t>
            </a:r>
          </a:p>
        </p:txBody>
      </p:sp>
      <p:sp>
        <p:nvSpPr>
          <p:cNvPr id="7172" name="Slide Number Placeholder 3"/>
          <p:cNvSpPr>
            <a:spLocks noGrp="1"/>
          </p:cNvSpPr>
          <p:nvPr>
            <p:ph type="sldNum" sz="quarter"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068E34E2-59C1-49A8-9475-D8FA7712C9D2}" type="slidenum">
              <a:rPr lang="en-US" smtClean="0"/>
              <a:pPr>
                <a:defRPr/>
              </a:pPr>
              <a:t>15</a:t>
            </a:fld>
            <a:endParaRPr lang="en-US" smtClean="0"/>
          </a:p>
        </p:txBody>
      </p:sp>
      <p:sp>
        <p:nvSpPr>
          <p:cNvPr id="16388"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t>Slide </a:t>
            </a:r>
            <a:fld id="{1EBFD337-6EF6-434B-91A9-915B6894C2C5}" type="slidenum">
              <a:rPr lang="en-US"/>
              <a:pPr algn="ctr"/>
              <a:t>15</a:t>
            </a:fld>
            <a:endParaRPr lang="en-US"/>
          </a:p>
        </p:txBody>
      </p:sp>
      <p:sp>
        <p:nvSpPr>
          <p:cNvPr id="7174" name="Rectangle 2"/>
          <p:cNvSpPr>
            <a:spLocks noGrp="1" noChangeArrowheads="1"/>
          </p:cNvSpPr>
          <p:nvPr>
            <p:ph type="title" idx="4294967295"/>
          </p:nvPr>
        </p:nvSpPr>
        <p:spPr/>
        <p:txBody>
          <a:bodyPr/>
          <a:lstStyle/>
          <a:p>
            <a:pPr>
              <a:defRPr/>
            </a:pPr>
            <a:r>
              <a:rPr lang="en-US" dirty="0" smtClean="0">
                <a:ea typeface="ＭＳ Ｐゴシック" charset="0"/>
              </a:rPr>
              <a:t>15.4p </a:t>
            </a:r>
            <a:r>
              <a:rPr lang="en-US" dirty="0">
                <a:ea typeface="ＭＳ Ｐゴシック" charset="0"/>
              </a:rPr>
              <a:t>Officers</a:t>
            </a:r>
          </a:p>
        </p:txBody>
      </p:sp>
      <p:sp>
        <p:nvSpPr>
          <p:cNvPr id="7175" name="Rectangle 3"/>
          <p:cNvSpPr>
            <a:spLocks noGrp="1" noChangeArrowheads="1"/>
          </p:cNvSpPr>
          <p:nvPr>
            <p:ph type="body" idx="4294967295"/>
          </p:nvPr>
        </p:nvSpPr>
        <p:spPr>
          <a:xfrm>
            <a:off x="762000" y="1752600"/>
            <a:ext cx="7772400" cy="4419600"/>
          </a:xfrm>
        </p:spPr>
        <p:txBody>
          <a:bodyPr/>
          <a:lstStyle/>
          <a:p>
            <a:pPr>
              <a:lnSpc>
                <a:spcPct val="80000"/>
              </a:lnSpc>
              <a:buFontTx/>
              <a:buNone/>
              <a:defRPr/>
            </a:pPr>
            <a:r>
              <a:rPr lang="en-US" sz="1800" dirty="0">
                <a:ea typeface="ＭＳ Ｐゴシック" charset="0"/>
              </a:rPr>
              <a:t>Chair:		Jon Adams (</a:t>
            </a:r>
            <a:r>
              <a:rPr lang="en-US" sz="1800" dirty="0" err="1">
                <a:ea typeface="ＭＳ Ｐゴシック" charset="0"/>
              </a:rPr>
              <a:t>Lilee</a:t>
            </a:r>
            <a:r>
              <a:rPr lang="en-US" sz="1800" dirty="0">
                <a:ea typeface="ＭＳ Ｐゴシック" charset="0"/>
              </a:rPr>
              <a:t> Systems)</a:t>
            </a:r>
          </a:p>
          <a:p>
            <a:pPr>
              <a:lnSpc>
                <a:spcPct val="80000"/>
              </a:lnSpc>
              <a:buFontTx/>
              <a:buNone/>
              <a:defRPr/>
            </a:pPr>
            <a:endParaRPr lang="en-US" sz="1800" dirty="0">
              <a:ea typeface="ＭＳ Ｐゴシック" charset="0"/>
            </a:endParaRPr>
          </a:p>
          <a:p>
            <a:pPr>
              <a:lnSpc>
                <a:spcPct val="80000"/>
              </a:lnSpc>
              <a:buFontTx/>
              <a:buNone/>
              <a:defRPr/>
            </a:pPr>
            <a:r>
              <a:rPr lang="en-US" sz="1800" dirty="0">
                <a:ea typeface="ＭＳ Ｐゴシック" charset="0"/>
              </a:rPr>
              <a:t>Vice Chair:	</a:t>
            </a:r>
            <a:r>
              <a:rPr lang="en-US" sz="1800" dirty="0" err="1">
                <a:ea typeface="ＭＳ Ｐゴシック" charset="0"/>
              </a:rPr>
              <a:t>Dr</a:t>
            </a:r>
            <a:r>
              <a:rPr lang="en-US" sz="1800" dirty="0">
                <a:ea typeface="ＭＳ Ｐゴシック" charset="0"/>
              </a:rPr>
              <a:t> Alan </a:t>
            </a:r>
            <a:r>
              <a:rPr lang="en-US" sz="1800" dirty="0" err="1">
                <a:ea typeface="ＭＳ Ｐゴシック" charset="0"/>
              </a:rPr>
              <a:t>Rao</a:t>
            </a:r>
            <a:r>
              <a:rPr lang="en-US" sz="1800" dirty="0">
                <a:ea typeface="ＭＳ Ｐゴシック" charset="0"/>
              </a:rPr>
              <a:t> (DOT Volpe Center) </a:t>
            </a:r>
          </a:p>
          <a:p>
            <a:pPr>
              <a:lnSpc>
                <a:spcPct val="80000"/>
              </a:lnSpc>
              <a:buFontTx/>
              <a:buNone/>
              <a:defRPr/>
            </a:pPr>
            <a:endParaRPr lang="en-US" sz="1800" dirty="0">
              <a:ea typeface="ＭＳ Ｐゴシック" charset="0"/>
            </a:endParaRPr>
          </a:p>
          <a:p>
            <a:pPr>
              <a:lnSpc>
                <a:spcPct val="80000"/>
              </a:lnSpc>
              <a:buFontTx/>
              <a:buNone/>
              <a:defRPr/>
            </a:pPr>
            <a:r>
              <a:rPr lang="en-US" sz="1800" dirty="0">
                <a:ea typeface="ＭＳ Ｐゴシック" charset="0"/>
              </a:rPr>
              <a:t>Secretary:	</a:t>
            </a:r>
            <a:r>
              <a:rPr lang="en-US" sz="1800" dirty="0" smtClean="0">
                <a:ea typeface="ＭＳ Ｐゴシック" charset="0"/>
              </a:rPr>
              <a:t>Jon Adams (Lilee Systems)</a:t>
            </a:r>
            <a:endParaRPr lang="en-US" sz="1800" dirty="0">
              <a:ea typeface="ＭＳ Ｐゴシック" charset="0"/>
            </a:endParaRPr>
          </a:p>
          <a:p>
            <a:pPr>
              <a:lnSpc>
                <a:spcPct val="80000"/>
              </a:lnSpc>
              <a:buFontTx/>
              <a:buNone/>
              <a:defRPr/>
            </a:pPr>
            <a:endParaRPr lang="en-US" sz="1800" dirty="0">
              <a:ea typeface="ＭＳ Ｐゴシック" charset="0"/>
            </a:endParaRPr>
          </a:p>
          <a:p>
            <a:pPr>
              <a:lnSpc>
                <a:spcPct val="80000"/>
              </a:lnSpc>
              <a:buFontTx/>
              <a:buNone/>
              <a:defRPr/>
            </a:pPr>
            <a:r>
              <a:rPr lang="en-US" sz="1800" dirty="0">
                <a:ea typeface="ＭＳ Ｐゴシック" charset="0"/>
              </a:rPr>
              <a:t>Technical </a:t>
            </a:r>
            <a:r>
              <a:rPr lang="en-US" sz="1800" dirty="0" smtClean="0">
                <a:ea typeface="ＭＳ Ｐゴシック" charset="0"/>
              </a:rPr>
              <a:t>Editor:</a:t>
            </a:r>
            <a:r>
              <a:rPr lang="en-US" sz="1800" dirty="0">
                <a:ea typeface="ＭＳ Ｐゴシック" charset="0"/>
              </a:rPr>
              <a:t>	</a:t>
            </a:r>
            <a:r>
              <a:rPr lang="en-US" sz="1800" dirty="0" smtClean="0">
                <a:ea typeface="ＭＳ Ｐゴシック" charset="0"/>
              </a:rPr>
              <a:t>Monique Brown (M B Brown Consulting)</a:t>
            </a:r>
            <a:endParaRPr lang="en-US" sz="1800" dirty="0">
              <a:ea typeface="ＭＳ Ｐゴシック" charset="0"/>
            </a:endParaRPr>
          </a:p>
        </p:txBody>
      </p:sp>
      <p:sp>
        <p:nvSpPr>
          <p:cNvPr id="9"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July 2013</a:t>
            </a:r>
            <a:endParaRPr lang="en-US" sz="14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Footer Placeholder 2"/>
          <p:cNvSpPr>
            <a:spLocks noGrp="1"/>
          </p:cNvSpPr>
          <p:nvPr>
            <p:ph type="ftr" sz="quarter" idx="1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ea typeface="MS PGothic" charset="0"/>
                <a:cs typeface="MS PGothic" charset="0"/>
              </a:rPr>
              <a:t>Jon Adams, Lilee Systems</a:t>
            </a:r>
          </a:p>
        </p:txBody>
      </p:sp>
      <p:sp>
        <p:nvSpPr>
          <p:cNvPr id="8196" name="Slide Number Placeholder 3"/>
          <p:cNvSpPr>
            <a:spLocks noGrp="1"/>
          </p:cNvSpPr>
          <p:nvPr>
            <p:ph type="sldNum" sz="quarter"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45ECF3E9-FE74-4B22-99FA-5CD29BB3B434}" type="slidenum">
              <a:rPr lang="en-US" smtClean="0"/>
              <a:pPr>
                <a:defRPr/>
              </a:pPr>
              <a:t>16</a:t>
            </a:fld>
            <a:endParaRPr lang="en-US" smtClean="0"/>
          </a:p>
        </p:txBody>
      </p:sp>
      <p:sp>
        <p:nvSpPr>
          <p:cNvPr id="17412"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t>Slide </a:t>
            </a:r>
            <a:fld id="{BA885772-4DD6-4A5D-BBE8-B98350796F04}" type="slidenum">
              <a:rPr lang="en-US"/>
              <a:pPr algn="ctr"/>
              <a:t>16</a:t>
            </a:fld>
            <a:endParaRPr lang="en-US"/>
          </a:p>
        </p:txBody>
      </p:sp>
      <p:sp>
        <p:nvSpPr>
          <p:cNvPr id="8198" name="Rectangle 2"/>
          <p:cNvSpPr>
            <a:spLocks noGrp="1" noChangeArrowheads="1"/>
          </p:cNvSpPr>
          <p:nvPr>
            <p:ph type="title" idx="4294967295"/>
          </p:nvPr>
        </p:nvSpPr>
        <p:spPr>
          <a:xfrm>
            <a:off x="762000" y="457200"/>
            <a:ext cx="7772400" cy="762000"/>
          </a:xfrm>
        </p:spPr>
        <p:txBody>
          <a:bodyPr/>
          <a:lstStyle/>
          <a:p>
            <a:pPr>
              <a:defRPr/>
            </a:pPr>
            <a:r>
              <a:rPr lang="en-US" smtClean="0"/>
              <a:t>Chair</a:t>
            </a:r>
            <a:r>
              <a:rPr lang="en-US" altLang="en-US" smtClean="0"/>
              <a:t>’</a:t>
            </a:r>
            <a:r>
              <a:rPr lang="en-US" smtClean="0"/>
              <a:t>s Role</a:t>
            </a:r>
          </a:p>
        </p:txBody>
      </p:sp>
      <p:sp>
        <p:nvSpPr>
          <p:cNvPr id="8199" name="Rectangle 3"/>
          <p:cNvSpPr>
            <a:spLocks noGrp="1" noChangeArrowheads="1"/>
          </p:cNvSpPr>
          <p:nvPr>
            <p:ph type="body" idx="4294967295"/>
          </p:nvPr>
        </p:nvSpPr>
        <p:spPr>
          <a:xfrm>
            <a:off x="762000" y="1371600"/>
            <a:ext cx="7772400" cy="4876800"/>
          </a:xfrm>
        </p:spPr>
        <p:txBody>
          <a:bodyPr/>
          <a:lstStyle/>
          <a:p>
            <a:pPr>
              <a:lnSpc>
                <a:spcPct val="80000"/>
              </a:lnSpc>
              <a:defRPr/>
            </a:pPr>
            <a:r>
              <a:rPr lang="en-US" sz="2400" b="1" smtClean="0">
                <a:hlinkClick r:id="rId3"/>
              </a:rPr>
              <a:t>http://ieee802.org/Mike_Spring_Article_on_Stds_Process.pdf</a:t>
            </a:r>
            <a:endParaRPr lang="en-US" sz="2400" b="1" smtClean="0"/>
          </a:p>
          <a:p>
            <a:pPr>
              <a:lnSpc>
                <a:spcPct val="80000"/>
              </a:lnSpc>
              <a:buFontTx/>
              <a:buNone/>
              <a:defRPr/>
            </a:pPr>
            <a:r>
              <a:rPr lang="en-US" sz="2400" i="1" smtClean="0"/>
              <a:t>…the chairperson of the working group is key to what and how fast a standard is produced.</a:t>
            </a:r>
            <a:endParaRPr lang="en-US" sz="2400" smtClean="0"/>
          </a:p>
          <a:p>
            <a:pPr>
              <a:lnSpc>
                <a:spcPct val="80000"/>
              </a:lnSpc>
              <a:buFontTx/>
              <a:buNone/>
              <a:defRPr/>
            </a:pPr>
            <a:endParaRPr lang="en-US" sz="2400" smtClean="0"/>
          </a:p>
          <a:p>
            <a:pPr>
              <a:lnSpc>
                <a:spcPct val="80000"/>
              </a:lnSpc>
              <a:buFontTx/>
              <a:buNone/>
              <a:defRPr/>
            </a:pPr>
            <a:r>
              <a:rPr lang="en-US" sz="2400" smtClean="0"/>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
        <p:nvSpPr>
          <p:cNvPr id="9"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July 2013</a:t>
            </a:r>
            <a:endParaRPr lang="en-US" sz="1400" dirty="0" smtClean="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mtClean="0"/>
              <a:t>15.4p PAR</a:t>
            </a:r>
            <a:endParaRPr lang="en-US" dirty="0"/>
          </a:p>
        </p:txBody>
      </p:sp>
      <p:sp>
        <p:nvSpPr>
          <p:cNvPr id="3" name="Content Placeholder 2"/>
          <p:cNvSpPr>
            <a:spLocks noGrp="1"/>
          </p:cNvSpPr>
          <p:nvPr>
            <p:ph idx="1"/>
          </p:nvPr>
        </p:nvSpPr>
        <p:spPr/>
        <p:txBody>
          <a:bodyPr>
            <a:normAutofit fontScale="47500" lnSpcReduction="20000"/>
          </a:bodyPr>
          <a:lstStyle/>
          <a:p>
            <a:pPr>
              <a:defRPr/>
            </a:pPr>
            <a:r>
              <a:rPr lang="en-US" dirty="0" smtClean="0"/>
              <a:t>This amendment specifies a </a:t>
            </a:r>
            <a:r>
              <a:rPr lang="en-US" dirty="0" err="1" smtClean="0"/>
              <a:t>PHYsical</a:t>
            </a:r>
            <a:r>
              <a:rPr lang="en-US" dirty="0" smtClean="0"/>
              <a:t> layer (PHY) for IEEE 802.15.4, and any Medium Access Control (MAC) changes needed to support this PHY</a:t>
            </a:r>
          </a:p>
          <a:p>
            <a:pPr lvl="1">
              <a:defRPr/>
            </a:pPr>
            <a:r>
              <a:rPr lang="en-US" dirty="0" smtClean="0"/>
              <a:t>For use in equipment intended to address industry needs and to meet United States (US) Positive Train Control regulatory requirements and similar regulatory requirements in other parts of the world</a:t>
            </a:r>
          </a:p>
          <a:p>
            <a:pPr>
              <a:defRPr/>
            </a:pPr>
            <a:r>
              <a:rPr lang="en-US" dirty="0" smtClean="0"/>
              <a:t>Operation in licensed or license-free radio bands</a:t>
            </a:r>
          </a:p>
          <a:p>
            <a:pPr>
              <a:defRPr/>
            </a:pPr>
            <a:r>
              <a:rPr lang="en-US" dirty="0" smtClean="0"/>
              <a:t>Operation up to 6 GHz</a:t>
            </a:r>
          </a:p>
          <a:p>
            <a:pPr>
              <a:defRPr/>
            </a:pPr>
            <a:r>
              <a:rPr lang="en-US" dirty="0" smtClean="0"/>
              <a:t>Depending on frequency band and operating rules, TX output power  &gt;&gt;+30dBm</a:t>
            </a:r>
          </a:p>
          <a:p>
            <a:pPr>
              <a:defRPr/>
            </a:pPr>
            <a:r>
              <a:rPr lang="en-US" dirty="0" smtClean="0"/>
              <a:t>Meets performance requirements at speeds up to 600 km/h</a:t>
            </a:r>
          </a:p>
          <a:p>
            <a:pPr>
              <a:defRPr/>
            </a:pPr>
            <a:r>
              <a:rPr lang="en-US" dirty="0" smtClean="0"/>
              <a:t>Range up to 70 km</a:t>
            </a:r>
          </a:p>
          <a:p>
            <a:pPr>
              <a:defRPr/>
            </a:pPr>
            <a:r>
              <a:rPr lang="en-US" dirty="0" smtClean="0"/>
              <a:t>Allows operation in contiguous or non-contiguous channel bandwidths as narrow as 5 kHz</a:t>
            </a:r>
          </a:p>
          <a:p>
            <a:pPr>
              <a:defRPr/>
            </a:pPr>
            <a:r>
              <a:rPr lang="en-US" dirty="0" smtClean="0"/>
              <a:t>supports data rates up to 1 Mbps with flexible and robust quality of service</a:t>
            </a:r>
          </a:p>
          <a:p>
            <a:pPr>
              <a:defRPr/>
            </a:pPr>
            <a:r>
              <a:rPr lang="en-US" dirty="0" smtClean="0"/>
              <a:t>Provides modulation methods and spectral characteristics consistent with local regulatory requirements</a:t>
            </a:r>
          </a:p>
          <a:p>
            <a:pPr>
              <a:defRPr/>
            </a:pPr>
            <a:r>
              <a:rPr lang="en-US" dirty="0" smtClean="0"/>
              <a:t>Accommodates rapidly changing network membership.</a:t>
            </a:r>
            <a:endParaRPr lang="en-US" dirty="0"/>
          </a:p>
        </p:txBody>
      </p:sp>
      <p:sp>
        <p:nvSpPr>
          <p:cNvPr id="5" name="Footer Placeholder 4"/>
          <p:cNvSpPr>
            <a:spLocks noGrp="1"/>
          </p:cNvSpPr>
          <p:nvPr>
            <p:ph type="ftr" sz="quarter" idx="11"/>
          </p:nvPr>
        </p:nvSpPr>
        <p:spPr/>
        <p:txBody>
          <a:bodyPr/>
          <a:lstStyle/>
          <a:p>
            <a:pPr>
              <a:defRPr/>
            </a:pPr>
            <a:r>
              <a:rPr lang="en-US" smtClean="0"/>
              <a:t>Jon Adams, Lilee Systems</a:t>
            </a:r>
            <a:endParaRPr lang="en-US"/>
          </a:p>
        </p:txBody>
      </p:sp>
      <p:sp>
        <p:nvSpPr>
          <p:cNvPr id="18437"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E55ED3E8-7F37-46B7-8120-EA7E683BD177}" type="slidenum">
              <a:rPr lang="en-US" smtClean="0"/>
              <a:pPr/>
              <a:t>17</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July 2013</a:t>
            </a:r>
            <a:endParaRPr lang="en-US" sz="1400"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Motion</a:t>
            </a:r>
            <a:endParaRPr lang="en-US" dirty="0"/>
          </a:p>
        </p:txBody>
      </p:sp>
      <p:sp>
        <p:nvSpPr>
          <p:cNvPr id="3" name="Content Placeholder 2"/>
          <p:cNvSpPr>
            <a:spLocks noGrp="1"/>
          </p:cNvSpPr>
          <p:nvPr>
            <p:ph idx="1"/>
          </p:nvPr>
        </p:nvSpPr>
        <p:spPr/>
        <p:txBody>
          <a:bodyPr/>
          <a:lstStyle/>
          <a:p>
            <a:r>
              <a:rPr lang="en-US" dirty="0"/>
              <a:t>TG4p requests the 802.15 WG to request approval from the 802 Executive Committee to submit D2P802-15-14p_Draft_Standard.pdf to Sponsor </a:t>
            </a:r>
            <a:r>
              <a:rPr lang="en-US" dirty="0" smtClean="0"/>
              <a:t>Ballot</a:t>
            </a:r>
          </a:p>
          <a:p>
            <a:pPr lvl="1"/>
            <a:r>
              <a:rPr lang="en-US" dirty="0" smtClean="0"/>
              <a:t>Moved: S </a:t>
            </a:r>
            <a:r>
              <a:rPr lang="en-US" dirty="0" err="1" smtClean="0"/>
              <a:t>Jillings</a:t>
            </a:r>
            <a:r>
              <a:rPr lang="en-US" dirty="0" smtClean="0"/>
              <a:t> (</a:t>
            </a:r>
            <a:r>
              <a:rPr lang="en-US" dirty="0" err="1" smtClean="0"/>
              <a:t>Semtech</a:t>
            </a:r>
            <a:r>
              <a:rPr lang="en-US" dirty="0" smtClean="0"/>
              <a:t>)</a:t>
            </a:r>
          </a:p>
          <a:p>
            <a:pPr lvl="1"/>
            <a:r>
              <a:rPr lang="en-US" dirty="0" smtClean="0"/>
              <a:t>Seconded: D Eggert (Atmel)</a:t>
            </a:r>
          </a:p>
          <a:p>
            <a:pPr lvl="1"/>
            <a:r>
              <a:rPr lang="en-US" dirty="0" smtClean="0"/>
              <a:t>Yes/No/Abstain: unanimous</a:t>
            </a:r>
            <a:endParaRPr lang="en-US" dirty="0"/>
          </a:p>
        </p:txBody>
      </p:sp>
      <p:sp>
        <p:nvSpPr>
          <p:cNvPr id="4" name="Date Placeholder 3"/>
          <p:cNvSpPr>
            <a:spLocks noGrp="1"/>
          </p:cNvSpPr>
          <p:nvPr>
            <p:ph type="dt" sz="half" idx="10"/>
          </p:nvPr>
        </p:nvSpPr>
        <p:spPr/>
        <p:txBody>
          <a:bodyPr/>
          <a:lstStyle/>
          <a:p>
            <a:pPr>
              <a:defRPr/>
            </a:pPr>
            <a:r>
              <a:rPr lang="en-US" smtClean="0"/>
              <a:t>July 2013</a:t>
            </a:r>
            <a:endParaRPr lang="en-US"/>
          </a:p>
        </p:txBody>
      </p:sp>
      <p:sp>
        <p:nvSpPr>
          <p:cNvPr id="5" name="Footer Placeholder 4"/>
          <p:cNvSpPr>
            <a:spLocks noGrp="1"/>
          </p:cNvSpPr>
          <p:nvPr>
            <p:ph type="ftr" sz="quarter" idx="11"/>
          </p:nvPr>
        </p:nvSpPr>
        <p:spPr/>
        <p:txBody>
          <a:bodyPr/>
          <a:lstStyle/>
          <a:p>
            <a:pPr>
              <a:defRPr/>
            </a:pPr>
            <a:r>
              <a:rPr lang="en-US" smtClean="0"/>
              <a:t>Jon Adams, Lilee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973466A-90C4-4832-A300-55DCE5069FD4}" type="slidenum">
              <a:rPr lang="en-US" smtClean="0"/>
              <a:pPr>
                <a:defRPr/>
              </a:pPr>
              <a:t>18</a:t>
            </a:fld>
            <a:endParaRPr lang="en-US"/>
          </a:p>
        </p:txBody>
      </p:sp>
    </p:spTree>
    <p:extLst>
      <p:ext uri="{BB962C8B-B14F-4D97-AF65-F5344CB8AC3E}">
        <p14:creationId xmlns:p14="http://schemas.microsoft.com/office/powerpoint/2010/main" val="21576643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 and Future Plan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Drafting</a:t>
            </a:r>
          </a:p>
          <a:p>
            <a:pPr lvl="1"/>
            <a:r>
              <a:rPr lang="en-US" dirty="0" smtClean="0"/>
              <a:t>Preliminary draft document	Jan 2013</a:t>
            </a:r>
          </a:p>
          <a:p>
            <a:pPr lvl="1"/>
            <a:r>
              <a:rPr lang="en-US" dirty="0" smtClean="0"/>
              <a:t>Final Draft: 				Apr 2013</a:t>
            </a:r>
          </a:p>
          <a:p>
            <a:r>
              <a:rPr lang="en-US" dirty="0" smtClean="0"/>
              <a:t>Balloting</a:t>
            </a:r>
          </a:p>
          <a:p>
            <a:pPr lvl="1"/>
            <a:r>
              <a:rPr lang="en-US" dirty="0" smtClean="0"/>
              <a:t>WG Letter Ballot			Apr-May 2013</a:t>
            </a:r>
          </a:p>
          <a:p>
            <a:pPr lvl="1"/>
            <a:r>
              <a:rPr lang="en-US" dirty="0" err="1" smtClean="0"/>
              <a:t>Recirc</a:t>
            </a:r>
            <a:r>
              <a:rPr lang="en-US" dirty="0" smtClean="0"/>
              <a:t>					Jun 2013</a:t>
            </a:r>
          </a:p>
          <a:p>
            <a:pPr lvl="1"/>
            <a:r>
              <a:rPr lang="en-US" dirty="0" smtClean="0"/>
              <a:t>Sponsor Ballot			Aug 2013</a:t>
            </a:r>
          </a:p>
          <a:p>
            <a:pPr lvl="1"/>
            <a:r>
              <a:rPr lang="en-US" dirty="0" err="1" smtClean="0"/>
              <a:t>Recirc</a:t>
            </a:r>
            <a:r>
              <a:rPr lang="en-US" dirty="0" smtClean="0"/>
              <a:t>					Sep-Oct 2013</a:t>
            </a:r>
          </a:p>
          <a:p>
            <a:pPr lvl="1"/>
            <a:r>
              <a:rPr lang="en-US" dirty="0" smtClean="0"/>
              <a:t>Submit for </a:t>
            </a:r>
            <a:r>
              <a:rPr lang="en-US" dirty="0" err="1" smtClean="0"/>
              <a:t>RevCom</a:t>
            </a:r>
            <a:r>
              <a:rPr lang="en-US" dirty="0" smtClean="0"/>
              <a:t>			</a:t>
            </a:r>
            <a:r>
              <a:rPr lang="en-US" smtClean="0"/>
              <a:t>21 Oct 2013</a:t>
            </a:r>
            <a:endParaRPr lang="en-US" dirty="0" smtClean="0"/>
          </a:p>
          <a:p>
            <a:pPr lvl="1"/>
            <a:r>
              <a:rPr lang="en-US" dirty="0" err="1" smtClean="0"/>
              <a:t>RevCom</a:t>
            </a:r>
            <a:r>
              <a:rPr lang="en-US" dirty="0" smtClean="0"/>
              <a:t> Approval			Dec 2013</a:t>
            </a:r>
            <a:endParaRPr lang="en-US" dirty="0"/>
          </a:p>
        </p:txBody>
      </p:sp>
      <p:sp>
        <p:nvSpPr>
          <p:cNvPr id="4" name="Date Placeholder 3"/>
          <p:cNvSpPr>
            <a:spLocks noGrp="1"/>
          </p:cNvSpPr>
          <p:nvPr>
            <p:ph type="dt" sz="half" idx="10"/>
          </p:nvPr>
        </p:nvSpPr>
        <p:spPr/>
        <p:txBody>
          <a:bodyPr/>
          <a:lstStyle/>
          <a:p>
            <a:pPr>
              <a:defRPr/>
            </a:pPr>
            <a:r>
              <a:rPr lang="en-US" smtClean="0"/>
              <a:t>July 2013</a:t>
            </a:r>
            <a:endParaRPr lang="en-US"/>
          </a:p>
        </p:txBody>
      </p:sp>
      <p:sp>
        <p:nvSpPr>
          <p:cNvPr id="5" name="Footer Placeholder 4"/>
          <p:cNvSpPr>
            <a:spLocks noGrp="1"/>
          </p:cNvSpPr>
          <p:nvPr>
            <p:ph type="ftr" sz="quarter" idx="11"/>
          </p:nvPr>
        </p:nvSpPr>
        <p:spPr/>
        <p:txBody>
          <a:bodyPr/>
          <a:lstStyle/>
          <a:p>
            <a:pPr>
              <a:defRPr/>
            </a:pPr>
            <a:r>
              <a:rPr lang="en-US" smtClean="0"/>
              <a:t>Jon Adams, Lilee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973466A-90C4-4832-A300-55DCE5069FD4}" type="slidenum">
              <a:rPr lang="en-US" smtClean="0"/>
              <a:pPr>
                <a:defRPr/>
              </a:pPr>
              <a:t>19</a:t>
            </a:fld>
            <a:endParaRPr lang="en-US"/>
          </a:p>
        </p:txBody>
      </p:sp>
    </p:spTree>
    <p:extLst>
      <p:ext uri="{BB962C8B-B14F-4D97-AF65-F5344CB8AC3E}">
        <p14:creationId xmlns:p14="http://schemas.microsoft.com/office/powerpoint/2010/main" val="29438703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Footer Placeholder 4"/>
          <p:cNvSpPr>
            <a:spLocks noGrp="1"/>
          </p:cNvSpPr>
          <p:nvPr>
            <p:ph type="ftr" sz="quarter" idx="11"/>
          </p:nvPr>
        </p:nvSpPr>
        <p:spPr>
          <a:xfrm>
            <a:off x="5486400" y="6475413"/>
            <a:ext cx="3124200" cy="184150"/>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3076"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2D8F1FC1-80F6-4F4F-95A8-633463B81171}" type="slidenum">
              <a:rPr lang="en-US" smtClean="0"/>
              <a:pPr>
                <a:defRPr/>
              </a:pPr>
              <a:t>2</a:t>
            </a:fld>
            <a:endParaRPr lang="en-US" smtClean="0"/>
          </a:p>
        </p:txBody>
      </p:sp>
      <p:sp>
        <p:nvSpPr>
          <p:cNvPr id="3077" name="Rectangle 2"/>
          <p:cNvSpPr>
            <a:spLocks noGrp="1" noChangeArrowheads="1"/>
          </p:cNvSpPr>
          <p:nvPr>
            <p:ph type="ctrTitle"/>
          </p:nvPr>
        </p:nvSpPr>
        <p:spPr>
          <a:xfrm>
            <a:off x="685800" y="2286000"/>
            <a:ext cx="7772400" cy="1143000"/>
          </a:xfrm>
        </p:spPr>
        <p:txBody>
          <a:bodyPr/>
          <a:lstStyle/>
          <a:p>
            <a:pPr>
              <a:defRPr/>
            </a:pPr>
            <a:r>
              <a:rPr lang="en-US" dirty="0" smtClean="0">
                <a:ea typeface="ＭＳ Ｐゴシック" charset="0"/>
              </a:rPr>
              <a:t>15.4p Positive </a:t>
            </a:r>
            <a:r>
              <a:rPr lang="en-US" dirty="0">
                <a:ea typeface="ＭＳ Ｐゴシック" charset="0"/>
              </a:rPr>
              <a:t>Train Control</a:t>
            </a:r>
            <a:br>
              <a:rPr lang="en-US" dirty="0">
                <a:ea typeface="ＭＳ Ｐゴシック" charset="0"/>
              </a:rPr>
            </a:br>
            <a:r>
              <a:rPr lang="en-US" dirty="0">
                <a:ea typeface="ＭＳ Ｐゴシック" charset="0"/>
              </a:rPr>
              <a:t>Opening Session</a:t>
            </a:r>
          </a:p>
        </p:txBody>
      </p:sp>
      <p:sp>
        <p:nvSpPr>
          <p:cNvPr id="3078" name="Rectangle 3"/>
          <p:cNvSpPr>
            <a:spLocks noGrp="1" noChangeArrowheads="1"/>
          </p:cNvSpPr>
          <p:nvPr>
            <p:ph type="subTitle" idx="1"/>
          </p:nvPr>
        </p:nvSpPr>
        <p:spPr/>
        <p:txBody>
          <a:bodyPr/>
          <a:lstStyle/>
          <a:p>
            <a:pPr>
              <a:defRPr/>
            </a:pPr>
            <a:r>
              <a:rPr lang="en-US">
                <a:ea typeface="ＭＳ Ｐゴシック" charset="0"/>
              </a:rPr>
              <a:t>Jon Adams</a:t>
            </a:r>
          </a:p>
          <a:p>
            <a:pPr>
              <a:defRPr/>
            </a:pPr>
            <a:r>
              <a:rPr lang="en-US">
                <a:ea typeface="ＭＳ Ｐゴシック" charset="0"/>
              </a:rPr>
              <a:t>Lilee Systems</a:t>
            </a:r>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July 2013</a:t>
            </a:r>
            <a:endParaRPr lang="en-US" sz="14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a:defRPr/>
            </a:pPr>
            <a:r>
              <a:rPr lang="en-US" smtClean="0"/>
              <a:t>Welcome – Record Your Attendance!</a:t>
            </a:r>
          </a:p>
        </p:txBody>
      </p:sp>
      <p:sp>
        <p:nvSpPr>
          <p:cNvPr id="4099" name="Content Placeholder 2"/>
          <p:cNvSpPr>
            <a:spLocks noGrp="1"/>
          </p:cNvSpPr>
          <p:nvPr>
            <p:ph idx="1"/>
          </p:nvPr>
        </p:nvSpPr>
        <p:spPr/>
        <p:txBody>
          <a:bodyPr/>
          <a:lstStyle/>
          <a:p>
            <a:pPr>
              <a:defRPr/>
            </a:pPr>
            <a:r>
              <a:rPr lang="en-US" dirty="0" smtClean="0">
                <a:ea typeface="ＭＳ Ｐゴシック" charset="0"/>
              </a:rPr>
              <a:t>https://imat.ieee.org</a:t>
            </a:r>
            <a:endParaRPr lang="en-US" dirty="0">
              <a:ea typeface="ＭＳ Ｐゴシック" charset="0"/>
            </a:endParaRPr>
          </a:p>
        </p:txBody>
      </p:sp>
      <p:sp>
        <p:nvSpPr>
          <p:cNvPr id="4101"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4102"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17A8AEB4-5916-4784-9431-3DBF62F9BB36}" type="slidenum">
              <a:rPr lang="en-US" smtClean="0"/>
              <a:pPr>
                <a:defRPr/>
              </a:pPr>
              <a:t>3</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July 2013</a:t>
            </a:r>
            <a:endParaRPr lang="en-US" sz="14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026"/>
          <p:cNvSpPr>
            <a:spLocks noGrp="1" noChangeArrowheads="1"/>
          </p:cNvSpPr>
          <p:nvPr>
            <p:ph type="title"/>
          </p:nvPr>
        </p:nvSpPr>
        <p:spPr>
          <a:xfrm>
            <a:off x="304800" y="457200"/>
            <a:ext cx="8839200" cy="838200"/>
          </a:xfrm>
        </p:spPr>
        <p:txBody>
          <a:bodyPr/>
          <a:lstStyle/>
          <a:p>
            <a:pPr>
              <a:defRPr/>
            </a:pPr>
            <a:r>
              <a:rPr lang="en-US" sz="3200" u="sng">
                <a:ea typeface="ＭＳ Ｐゴシック" charset="0"/>
              </a:rPr>
              <a:t>Participants, Patents, and Duty to Inform</a:t>
            </a:r>
            <a:endParaRPr lang="en-US" sz="3200">
              <a:ea typeface="ＭＳ Ｐゴシック" charset="0"/>
            </a:endParaRPr>
          </a:p>
        </p:txBody>
      </p:sp>
      <p:sp>
        <p:nvSpPr>
          <p:cNvPr id="12291" name="Rectangle 1027"/>
          <p:cNvSpPr>
            <a:spLocks noGrp="1" noChangeArrowheads="1"/>
          </p:cNvSpPr>
          <p:nvPr>
            <p:ph type="body" idx="1"/>
          </p:nvPr>
        </p:nvSpPr>
        <p:spPr>
          <a:xfrm>
            <a:off x="0" y="1143000"/>
            <a:ext cx="9144000" cy="4876800"/>
          </a:xfrm>
        </p:spPr>
        <p:txBody>
          <a:bodyPr/>
          <a:lstStyle/>
          <a:p>
            <a:pPr algn="ctr">
              <a:buFont typeface="Monotype Sorts" charset="2"/>
              <a:buNone/>
              <a:defRPr/>
            </a:pPr>
            <a:r>
              <a:rPr lang="en-US" sz="1600" b="1" smtClean="0"/>
              <a:t>All participants in this meeting have certain obligations under the IEEE-SA Patent Policy. </a:t>
            </a:r>
          </a:p>
          <a:p>
            <a:pPr lvl="1">
              <a:defRPr/>
            </a:pPr>
            <a:r>
              <a:rPr lang="en-US" sz="1600" b="1" smtClean="0">
                <a:solidFill>
                  <a:srgbClr val="003399"/>
                </a:solidFill>
              </a:rPr>
              <a:t>Participants [Note: </a:t>
            </a:r>
            <a:r>
              <a:rPr lang="en-GB" sz="1600" b="1" smtClean="0">
                <a:solidFill>
                  <a:srgbClr val="003399"/>
                </a:solidFill>
              </a:rPr>
              <a:t>Quoted text excerpted from IEEE-SA Standards Board Bylaws subclause 6.2</a:t>
            </a:r>
            <a:r>
              <a:rPr lang="en-US" sz="1600" b="1" smtClean="0">
                <a:solidFill>
                  <a:srgbClr val="003399"/>
                </a:solidFill>
              </a:rPr>
              <a:t>]:</a:t>
            </a:r>
          </a:p>
          <a:p>
            <a:pPr lvl="2">
              <a:defRPr/>
            </a:pPr>
            <a:r>
              <a:rPr lang="ja-JP" altLang="en-US" sz="1600" b="1" smtClean="0">
                <a:solidFill>
                  <a:srgbClr val="003399"/>
                </a:solidFill>
              </a:rPr>
              <a:t>“</a:t>
            </a:r>
            <a:r>
              <a:rPr lang="en-US" altLang="ja-JP" sz="1600" b="1" smtClean="0">
                <a:solidFill>
                  <a:srgbClr val="003399"/>
                </a:solidFill>
              </a:rPr>
              <a:t>Shall inform the IEEE (or cause the IEEE to be informed)</a:t>
            </a:r>
            <a:r>
              <a:rPr lang="ja-JP" altLang="en-US" sz="1600" b="1" smtClean="0">
                <a:solidFill>
                  <a:srgbClr val="003399"/>
                </a:solidFill>
              </a:rPr>
              <a:t>”</a:t>
            </a:r>
            <a:r>
              <a:rPr lang="en-US" altLang="ja-JP" sz="1600" b="1" smtClean="0">
                <a:solidFill>
                  <a:srgbClr val="003399"/>
                </a:solidFill>
              </a:rPr>
              <a:t> of the identity of each </a:t>
            </a:r>
            <a:r>
              <a:rPr lang="ja-JP" altLang="en-US" sz="1600" b="1" smtClean="0">
                <a:solidFill>
                  <a:srgbClr val="003399"/>
                </a:solidFill>
              </a:rPr>
              <a:t>“</a:t>
            </a:r>
            <a:r>
              <a:rPr lang="en-US" altLang="ja-JP" sz="1600" b="1" smtClean="0">
                <a:solidFill>
                  <a:srgbClr val="003399"/>
                </a:solidFill>
              </a:rPr>
              <a:t>holder of any potential Essential Patent Claims of which they are personally aware</a:t>
            </a:r>
            <a:r>
              <a:rPr lang="ja-JP" altLang="en-US" sz="1600" b="1" smtClean="0">
                <a:solidFill>
                  <a:srgbClr val="003399"/>
                </a:solidFill>
              </a:rPr>
              <a:t>”</a:t>
            </a:r>
            <a:r>
              <a:rPr lang="en-US" altLang="ja-JP" sz="1600" b="1" smtClean="0">
                <a:solidFill>
                  <a:srgbClr val="003399"/>
                </a:solidFill>
              </a:rPr>
              <a:t> if the claims are owned or controlled by the participant or the entity the participant is from, employed by, or otherwise represents</a:t>
            </a:r>
            <a:endParaRPr lang="en-US" altLang="ja-JP" sz="1600" smtClean="0"/>
          </a:p>
          <a:p>
            <a:pPr lvl="3">
              <a:defRPr/>
            </a:pPr>
            <a:r>
              <a:rPr lang="ja-JP" altLang="en-US" sz="1400" b="1" smtClean="0">
                <a:solidFill>
                  <a:srgbClr val="003399"/>
                </a:solidFill>
              </a:rPr>
              <a:t>“</a:t>
            </a:r>
            <a:r>
              <a:rPr lang="en-US" altLang="ja-JP" sz="1400" b="1" smtClean="0">
                <a:solidFill>
                  <a:srgbClr val="003399"/>
                </a:solidFill>
              </a:rPr>
              <a:t>Personal awareness</a:t>
            </a:r>
            <a:r>
              <a:rPr lang="ja-JP" altLang="en-US" sz="1400" b="1" smtClean="0">
                <a:solidFill>
                  <a:srgbClr val="003399"/>
                </a:solidFill>
              </a:rPr>
              <a:t>”</a:t>
            </a:r>
            <a:r>
              <a:rPr lang="en-US" altLang="ja-JP" sz="1400" b="1" smtClean="0">
                <a:solidFill>
                  <a:srgbClr val="003399"/>
                </a:solidFill>
              </a:rPr>
              <a:t> means that the participant </a:t>
            </a:r>
            <a:r>
              <a:rPr lang="ja-JP" altLang="en-US" sz="1400" b="1" smtClean="0">
                <a:solidFill>
                  <a:srgbClr val="003399"/>
                </a:solidFill>
              </a:rPr>
              <a:t>“</a:t>
            </a:r>
            <a:r>
              <a:rPr lang="en-US" altLang="ja-JP" sz="1400" b="1" smtClean="0">
                <a:solidFill>
                  <a:srgbClr val="003399"/>
                </a:solidFill>
              </a:rPr>
              <a:t>is personally aware that the holder may have a potential Essential Patent Claim,</a:t>
            </a:r>
            <a:r>
              <a:rPr lang="ja-JP" altLang="en-US" sz="1400" b="1" smtClean="0">
                <a:solidFill>
                  <a:srgbClr val="003399"/>
                </a:solidFill>
              </a:rPr>
              <a:t>”</a:t>
            </a:r>
            <a:r>
              <a:rPr lang="en-US" altLang="ja-JP" sz="1400" b="1" smtClean="0">
                <a:solidFill>
                  <a:srgbClr val="003399"/>
                </a:solidFill>
              </a:rPr>
              <a:t> even if the participant is not personally aware of the specific patents or patent claims</a:t>
            </a:r>
          </a:p>
          <a:p>
            <a:pPr lvl="2">
              <a:defRPr/>
            </a:pPr>
            <a:r>
              <a:rPr lang="ja-JP" altLang="en-US" sz="1600" b="1" smtClean="0">
                <a:solidFill>
                  <a:srgbClr val="003399"/>
                </a:solidFill>
              </a:rPr>
              <a:t>“</a:t>
            </a:r>
            <a:r>
              <a:rPr lang="en-US" altLang="ja-JP" sz="1600" b="1" smtClean="0">
                <a:solidFill>
                  <a:srgbClr val="003399"/>
                </a:solidFill>
              </a:rPr>
              <a:t>Should inform the IEEE (or cause the IEEE to be informed)</a:t>
            </a:r>
            <a:r>
              <a:rPr lang="ja-JP" altLang="en-US" sz="1600" b="1" smtClean="0">
                <a:solidFill>
                  <a:srgbClr val="003399"/>
                </a:solidFill>
              </a:rPr>
              <a:t>”</a:t>
            </a:r>
            <a:r>
              <a:rPr lang="en-US" altLang="ja-JP" sz="1600" b="1" smtClean="0">
                <a:solidFill>
                  <a:srgbClr val="003399"/>
                </a:solidFill>
              </a:rPr>
              <a:t> of the identity of </a:t>
            </a:r>
            <a:r>
              <a:rPr lang="ja-JP" altLang="en-US" sz="1600" b="1" smtClean="0">
                <a:solidFill>
                  <a:srgbClr val="003399"/>
                </a:solidFill>
              </a:rPr>
              <a:t>“</a:t>
            </a:r>
            <a:r>
              <a:rPr lang="en-US" altLang="ja-JP" sz="1600" b="1" smtClean="0">
                <a:solidFill>
                  <a:srgbClr val="003399"/>
                </a:solidFill>
              </a:rPr>
              <a:t>any other holders of such potential Essential Patent Claims</a:t>
            </a:r>
            <a:r>
              <a:rPr lang="ja-JP" altLang="en-US" sz="1600" b="1" smtClean="0">
                <a:solidFill>
                  <a:srgbClr val="003399"/>
                </a:solidFill>
              </a:rPr>
              <a:t>”</a:t>
            </a:r>
            <a:r>
              <a:rPr lang="en-US" altLang="ja-JP" sz="1600" b="1" smtClean="0">
                <a:solidFill>
                  <a:srgbClr val="003399"/>
                </a:solidFill>
              </a:rPr>
              <a:t> (that is, third parties that are not affiliated with the participant, with the participant</a:t>
            </a:r>
            <a:r>
              <a:rPr lang="ja-JP" altLang="en-US" sz="1600" b="1" smtClean="0">
                <a:solidFill>
                  <a:srgbClr val="003399"/>
                </a:solidFill>
              </a:rPr>
              <a:t>’</a:t>
            </a:r>
            <a:r>
              <a:rPr lang="en-US" altLang="ja-JP" sz="1600" b="1" smtClean="0">
                <a:solidFill>
                  <a:srgbClr val="003399"/>
                </a:solidFill>
              </a:rPr>
              <a:t>s employer, or with anyone else that the participant is from or otherwise represents)</a:t>
            </a:r>
          </a:p>
          <a:p>
            <a:pPr lvl="1">
              <a:defRPr/>
            </a:pPr>
            <a:r>
              <a:rPr lang="en-US" sz="1600" b="1" smtClean="0">
                <a:solidFill>
                  <a:srgbClr val="003399"/>
                </a:solidFill>
              </a:rPr>
              <a:t>The above does not apply if the patent claim is already the subject of an Accepted Letter of Assurance that applies to the proposed standard(s) under consideration by this group</a:t>
            </a:r>
          </a:p>
          <a:p>
            <a:pPr lvl="1">
              <a:defRPr/>
            </a:pPr>
            <a:r>
              <a:rPr lang="en-US" sz="1600" b="1" smtClean="0">
                <a:solidFill>
                  <a:srgbClr val="003399"/>
                </a:solidFill>
              </a:rPr>
              <a:t>Early identification of holders of potential Essential Patent Claims is strongly encouraged</a:t>
            </a:r>
          </a:p>
          <a:p>
            <a:pPr lvl="1">
              <a:defRPr/>
            </a:pPr>
            <a:r>
              <a:rPr lang="en-US" sz="1600" b="1" smtClean="0">
                <a:solidFill>
                  <a:srgbClr val="003399"/>
                </a:solidFill>
              </a:rPr>
              <a:t>No duty to perform a patent search</a:t>
            </a:r>
            <a:endParaRPr lang="en-US" sz="1600" smtClean="0"/>
          </a:p>
        </p:txBody>
      </p:sp>
      <p:sp>
        <p:nvSpPr>
          <p:cNvPr id="12294" name="Footer Placeholder 2"/>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12295"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AF9F2456-9915-487B-B4AD-67FA38DD9734}" type="slidenum">
              <a:rPr lang="en-US" smtClean="0"/>
              <a:pPr>
                <a:defRPr/>
              </a:pPr>
              <a:t>4</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July 2013</a:t>
            </a:r>
            <a:endParaRPr lang="en-US" sz="14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381000"/>
            <a:ext cx="7772400" cy="1143000"/>
          </a:xfrm>
        </p:spPr>
        <p:txBody>
          <a:bodyPr/>
          <a:lstStyle/>
          <a:p>
            <a:pPr>
              <a:defRPr/>
            </a:pPr>
            <a:r>
              <a:rPr lang="en-GB" u="sng">
                <a:ea typeface="ＭＳ Ｐゴシック" charset="0"/>
              </a:rPr>
              <a:t>Patent Related Links</a:t>
            </a:r>
            <a:endParaRPr lang="en-US" u="sng">
              <a:ea typeface="ＭＳ Ｐゴシック" charset="0"/>
            </a:endParaRPr>
          </a:p>
        </p:txBody>
      </p:sp>
      <p:sp>
        <p:nvSpPr>
          <p:cNvPr id="13315"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defRPr/>
            </a:pPr>
            <a:r>
              <a:rPr lang="en-US" sz="2400">
                <a:ea typeface="ＭＳ Ｐゴシック"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defRPr/>
            </a:pPr>
            <a:r>
              <a:rPr lang="en-US" sz="2400">
                <a:ea typeface="ＭＳ Ｐゴシック" charset="0"/>
                <a:cs typeface="Times New Roman" charset="0"/>
              </a:rPr>
              <a:t>	Patent Policy is stated in these sources:</a:t>
            </a:r>
          </a:p>
          <a:p>
            <a:pPr lvl="1">
              <a:lnSpc>
                <a:spcPct val="90000"/>
              </a:lnSpc>
              <a:buFont typeface="Monotype Sorts" charset="0"/>
              <a:buNone/>
              <a:defRPr/>
            </a:pPr>
            <a:r>
              <a:rPr lang="en-GB" sz="2400">
                <a:ea typeface="ＭＳ Ｐゴシック" charset="0"/>
              </a:rPr>
              <a:t>		IEEE-SA Standards Boards Bylaws</a:t>
            </a:r>
          </a:p>
          <a:p>
            <a:pPr lvl="1">
              <a:lnSpc>
                <a:spcPct val="90000"/>
              </a:lnSpc>
              <a:buFont typeface="Monotype Sorts" charset="0"/>
              <a:buNone/>
              <a:defRPr/>
            </a:pPr>
            <a:r>
              <a:rPr lang="en-US" sz="2100">
                <a:ea typeface="ＭＳ Ｐゴシック" charset="0"/>
              </a:rPr>
              <a:t>		</a:t>
            </a:r>
            <a:r>
              <a:rPr lang="en-US" sz="2100" i="1">
                <a:ea typeface="ＭＳ Ｐゴシック" charset="0"/>
              </a:rPr>
              <a:t>http://standards.ieee.org/develop/policies/bylaws/sect6-7.html#6</a:t>
            </a:r>
          </a:p>
          <a:p>
            <a:pPr lvl="1">
              <a:lnSpc>
                <a:spcPct val="90000"/>
              </a:lnSpc>
              <a:buFont typeface="Monotype Sorts" charset="0"/>
              <a:buNone/>
              <a:defRPr/>
            </a:pPr>
            <a:r>
              <a:rPr lang="en-GB" sz="2400">
                <a:ea typeface="ＭＳ Ｐゴシック" charset="0"/>
              </a:rPr>
              <a:t>		IEEE-SA Standards Board Operations Manual</a:t>
            </a:r>
          </a:p>
          <a:p>
            <a:pPr lvl="1">
              <a:lnSpc>
                <a:spcPct val="90000"/>
              </a:lnSpc>
              <a:buFont typeface="Monotype Sorts" charset="0"/>
              <a:buNone/>
              <a:defRPr/>
            </a:pPr>
            <a:r>
              <a:rPr lang="en-US" sz="2400">
                <a:ea typeface="ＭＳ Ｐゴシック" charset="0"/>
              </a:rPr>
              <a:t>		</a:t>
            </a:r>
            <a:r>
              <a:rPr lang="en-US" sz="2100" i="1">
                <a:ea typeface="ＭＳ Ｐゴシック" charset="0"/>
              </a:rPr>
              <a:t>http://standards.ieee.org/develop/policies/opman/sect6.html#6.3</a:t>
            </a:r>
            <a:endParaRPr lang="en-US" sz="2400">
              <a:ea typeface="ＭＳ Ｐゴシック" charset="0"/>
            </a:endParaRPr>
          </a:p>
          <a:p>
            <a:pPr lvl="1">
              <a:lnSpc>
                <a:spcPct val="90000"/>
              </a:lnSpc>
              <a:buFont typeface="Monotype Sorts" charset="0"/>
              <a:buNone/>
              <a:defRPr/>
            </a:pPr>
            <a:r>
              <a:rPr lang="en-US" sz="2400">
                <a:ea typeface="ＭＳ Ｐゴシック" charset="0"/>
                <a:cs typeface="Times New Roman" charset="0"/>
              </a:rPr>
              <a:t>	Material about the patent policy is available at</a:t>
            </a:r>
            <a:r>
              <a:rPr lang="en-US" sz="2400">
                <a:ea typeface="ＭＳ Ｐゴシック" charset="0"/>
              </a:rPr>
              <a:t> </a:t>
            </a:r>
          </a:p>
          <a:p>
            <a:pPr lvl="1">
              <a:lnSpc>
                <a:spcPct val="90000"/>
              </a:lnSpc>
              <a:buFont typeface="Monotype Sorts" charset="0"/>
              <a:buNone/>
              <a:defRPr/>
            </a:pPr>
            <a:r>
              <a:rPr lang="en-US" sz="2400">
                <a:ea typeface="ＭＳ Ｐゴシック" charset="0"/>
              </a:rPr>
              <a:t>		</a:t>
            </a:r>
            <a:r>
              <a:rPr lang="en-US" sz="2100" i="1">
                <a:ea typeface="ＭＳ Ｐゴシック" charset="0"/>
              </a:rPr>
              <a:t>http://standards.ieee.org/about/sasb/patcom/materials.html</a:t>
            </a:r>
          </a:p>
        </p:txBody>
      </p:sp>
      <p:sp>
        <p:nvSpPr>
          <p:cNvPr id="6148"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charset="2"/>
              <a:buNone/>
            </a:pPr>
            <a:endParaRPr 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b="1">
                <a:solidFill>
                  <a:srgbClr val="000099"/>
                </a:solidFill>
                <a:latin typeface="Arial" pitchFamily="34" charset="0"/>
              </a:rPr>
              <a:t>This slide set is available at https://development.standards.ieee.org/myproject/Public/mytools/mob/slideset.ppt</a:t>
            </a:r>
          </a:p>
        </p:txBody>
      </p:sp>
      <p:sp>
        <p:nvSpPr>
          <p:cNvPr id="13319" name="Footer Placeholder 2"/>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13320"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9392197F-9981-4A49-8477-1438E090B720}" type="slidenum">
              <a:rPr lang="en-US" smtClean="0"/>
              <a:pPr>
                <a:defRPr/>
              </a:pPr>
              <a:t>5</a:t>
            </a:fld>
            <a:endParaRPr lang="en-US" smtClean="0"/>
          </a:p>
        </p:txBody>
      </p:sp>
      <p:sp>
        <p:nvSpPr>
          <p:cNvPr id="9"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July 2013</a:t>
            </a:r>
            <a:endParaRPr lang="en-US" sz="14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026"/>
          <p:cNvSpPr>
            <a:spLocks noGrp="1" noChangeArrowheads="1"/>
          </p:cNvSpPr>
          <p:nvPr>
            <p:ph type="title"/>
          </p:nvPr>
        </p:nvSpPr>
        <p:spPr>
          <a:xfrm>
            <a:off x="304800" y="609600"/>
            <a:ext cx="8686800" cy="1143000"/>
          </a:xfrm>
        </p:spPr>
        <p:txBody>
          <a:bodyPr/>
          <a:lstStyle/>
          <a:p>
            <a:pPr>
              <a:defRPr/>
            </a:pPr>
            <a:r>
              <a:rPr lang="en-US">
                <a:ea typeface="ＭＳ Ｐゴシック" charset="0"/>
              </a:rPr>
              <a:t>Call for Potentially Essential Patents</a:t>
            </a:r>
          </a:p>
        </p:txBody>
      </p:sp>
      <p:sp>
        <p:nvSpPr>
          <p:cNvPr id="14339" name="Rectangle 1027"/>
          <p:cNvSpPr>
            <a:spLocks noGrp="1" noChangeArrowheads="1"/>
          </p:cNvSpPr>
          <p:nvPr>
            <p:ph type="body" idx="1"/>
          </p:nvPr>
        </p:nvSpPr>
        <p:spPr/>
        <p:txBody>
          <a:bodyPr/>
          <a:lstStyle/>
          <a:p>
            <a:pPr>
              <a:defRPr/>
            </a:pPr>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sz="2000" smtClean="0"/>
              <a:t>Either speak up now or</a:t>
            </a:r>
          </a:p>
          <a:p>
            <a:pPr lvl="1">
              <a:defRPr/>
            </a:pPr>
            <a:r>
              <a:rPr lang="en-US" sz="2000" smtClean="0"/>
              <a:t>Provide the chair of this group with the identity of the holder(s) of any and all such claims as soon as possible or</a:t>
            </a:r>
          </a:p>
          <a:p>
            <a:pPr lvl="1">
              <a:defRPr/>
            </a:pPr>
            <a:r>
              <a:rPr lang="en-US" sz="2000" smtClean="0"/>
              <a:t>Cause an LOA to be submitted</a:t>
            </a:r>
          </a:p>
        </p:txBody>
      </p:sp>
      <p:sp>
        <p:nvSpPr>
          <p:cNvPr id="14342" name="Footer Placeholder 2"/>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14343"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1FD51566-3C7D-47B5-B8DC-D73BABFCF323}" type="slidenum">
              <a:rPr lang="en-US" smtClean="0"/>
              <a:pPr>
                <a:defRPr/>
              </a:pPr>
              <a:t>6</a:t>
            </a:fld>
            <a:endParaRPr lang="en-US" smtClean="0"/>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July 2013</a:t>
            </a:r>
            <a:endParaRPr lang="en-US" sz="14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81000" y="609600"/>
            <a:ext cx="8458200" cy="609600"/>
          </a:xfrm>
        </p:spPr>
        <p:txBody>
          <a:bodyPr/>
          <a:lstStyle/>
          <a:p>
            <a:pPr>
              <a:defRPr/>
            </a:pPr>
            <a:r>
              <a:rPr lang="en-US" sz="3200" u="sng">
                <a:ea typeface="ＭＳ Ｐゴシック" charset="0"/>
              </a:rPr>
              <a:t>Other Guidelines for IEEE WG Meetings</a:t>
            </a:r>
          </a:p>
        </p:txBody>
      </p:sp>
      <p:sp>
        <p:nvSpPr>
          <p:cNvPr id="8195" name="Rectangle 3"/>
          <p:cNvSpPr>
            <a:spLocks noChangeArrowheads="1"/>
          </p:cNvSpPr>
          <p:nvPr/>
        </p:nvSpPr>
        <p:spPr bwMode="auto">
          <a:xfrm>
            <a:off x="533400" y="5334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pitchFamily="34" charset="0"/>
            </a:endParaRPr>
          </a:p>
        </p:txBody>
      </p:sp>
      <p:sp>
        <p:nvSpPr>
          <p:cNvPr id="8196" name="Rectangle 4"/>
          <p:cNvSpPr>
            <a:spLocks noChangeArrowheads="1"/>
          </p:cNvSpPr>
          <p:nvPr/>
        </p:nvSpPr>
        <p:spPr bwMode="auto">
          <a:xfrm>
            <a:off x="533400" y="1524000"/>
            <a:ext cx="82296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2"/>
              <a:buChar char="l"/>
            </a:pPr>
            <a:endParaRPr lang="en-US" sz="700" u="sng">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charset="2"/>
              <a:buChar char="l"/>
            </a:pPr>
            <a:r>
              <a:rPr lang="en-US" sz="1800" b="1">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2"/>
              <a:buChar char="l"/>
            </a:pPr>
            <a:r>
              <a:rPr lang="en-US" sz="1600" b="1">
                <a:solidFill>
                  <a:srgbClr val="000099"/>
                </a:solidFill>
                <a:latin typeface="Arial" pitchFamily="34" charset="0"/>
              </a:rPr>
              <a:t>Don’</a:t>
            </a:r>
            <a:r>
              <a:rPr lang="en-US" altLang="ja-JP" sz="1600" b="1">
                <a:solidFill>
                  <a:srgbClr val="000099"/>
                </a:solidFill>
                <a:latin typeface="Arial" pitchFamily="34"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2"/>
              <a:buChar char="l"/>
            </a:pPr>
            <a:r>
              <a:rPr lang="en-US" sz="1600" b="1">
                <a:solidFill>
                  <a:srgbClr val="000099"/>
                </a:solidFill>
                <a:latin typeface="Arial" pitchFamily="34" charset="0"/>
              </a:rPr>
              <a:t>Don’</a:t>
            </a:r>
            <a:r>
              <a:rPr lang="en-US" altLang="ja-JP" sz="1600" b="1">
                <a:solidFill>
                  <a:srgbClr val="000099"/>
                </a:solidFill>
                <a:latin typeface="Arial" pitchFamily="34"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2"/>
              <a:buChar char="l"/>
            </a:pPr>
            <a:r>
              <a:rPr lang="en-US" sz="140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2"/>
              <a:buChar char="l"/>
            </a:pPr>
            <a:r>
              <a:rPr lang="en-GB" sz="1400">
                <a:solidFill>
                  <a:srgbClr val="000099"/>
                </a:solidFill>
                <a:latin typeface="Arial" pitchFamily="34" charset="0"/>
              </a:rPr>
              <a:t>Technical considerations remain primary focus</a:t>
            </a:r>
            <a:endParaRPr lang="en-US" sz="140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charset="2"/>
              <a:buChar char="l"/>
            </a:pPr>
            <a:r>
              <a:rPr lang="en-US" sz="1600" b="1">
                <a:solidFill>
                  <a:srgbClr val="000099"/>
                </a:solidFill>
                <a:latin typeface="Arial" pitchFamily="34" charset="0"/>
              </a:rPr>
              <a:t>Don’</a:t>
            </a:r>
            <a:r>
              <a:rPr lang="en-US" altLang="ja-JP" sz="1600" b="1">
                <a:solidFill>
                  <a:srgbClr val="000099"/>
                </a:solidFill>
                <a:latin typeface="Arial" pitchFamily="34"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2"/>
              <a:buChar char="l"/>
            </a:pPr>
            <a:r>
              <a:rPr lang="en-US" sz="1600" b="1">
                <a:solidFill>
                  <a:srgbClr val="000099"/>
                </a:solidFill>
                <a:latin typeface="Arial" pitchFamily="34" charset="0"/>
              </a:rPr>
              <a:t>Don’</a:t>
            </a:r>
            <a:r>
              <a:rPr lang="en-US" altLang="ja-JP" sz="1600" b="1">
                <a:solidFill>
                  <a:srgbClr val="000099"/>
                </a:solidFill>
                <a:latin typeface="Arial" pitchFamily="34"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2"/>
              <a:buChar char="l"/>
            </a:pPr>
            <a:r>
              <a:rPr lang="en-US" sz="1600" b="1">
                <a:solidFill>
                  <a:srgbClr val="000099"/>
                </a:solidFill>
                <a:latin typeface="Arial" pitchFamily="34" charset="0"/>
              </a:rPr>
              <a:t>Don’</a:t>
            </a:r>
            <a:r>
              <a:rPr lang="en-US" altLang="ja-JP" sz="1600" b="1">
                <a:solidFill>
                  <a:srgbClr val="000099"/>
                </a:solidFill>
                <a:latin typeface="Arial" pitchFamily="34"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2"/>
              <a:buNone/>
            </a:pPr>
            <a:r>
              <a:rPr lang="en-US" sz="1000" b="1">
                <a:solidFill>
                  <a:srgbClr val="000099"/>
                </a:solidFill>
                <a:latin typeface="Arial" pitchFamily="34" charset="0"/>
              </a:rPr>
              <a:t>---------------------------------------------------------------   </a:t>
            </a:r>
            <a:endParaRPr lang="en-US" b="1">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charset="2"/>
              <a:buNone/>
            </a:pPr>
            <a:r>
              <a:rPr lang="en-US" b="1">
                <a:solidFill>
                  <a:srgbClr val="000099"/>
                </a:solidFill>
                <a:latin typeface="Arial" pitchFamily="34" charset="0"/>
              </a:rPr>
              <a:t>See </a:t>
            </a:r>
            <a:r>
              <a:rPr lang="en-US" b="1" i="1">
                <a:solidFill>
                  <a:srgbClr val="000099"/>
                </a:solidFill>
                <a:latin typeface="Arial" pitchFamily="34" charset="0"/>
              </a:rPr>
              <a:t>IEEE-SA Standards Board Operations Manual</a:t>
            </a:r>
            <a:r>
              <a:rPr lang="en-US" b="1">
                <a:solidFill>
                  <a:srgbClr val="000099"/>
                </a:solidFill>
                <a:latin typeface="Arial" pitchFamily="34" charset="0"/>
              </a:rPr>
              <a:t>, clause 5.3.10 and </a:t>
            </a:r>
            <a:r>
              <a:rPr lang="en-GB" altLang="en-US" b="1">
                <a:solidFill>
                  <a:srgbClr val="000099"/>
                </a:solidFill>
                <a:latin typeface="Arial" pitchFamily="34" charset="0"/>
              </a:rPr>
              <a:t>“</a:t>
            </a:r>
            <a:r>
              <a:rPr lang="en-GB" b="1">
                <a:solidFill>
                  <a:srgbClr val="000099"/>
                </a:solidFill>
                <a:latin typeface="Arial" pitchFamily="34" charset="0"/>
              </a:rPr>
              <a:t>Promoting Competition and Innovation: What You Need to Know about the IEEE Standards Association's Antitrust and Competition Policy</a:t>
            </a:r>
            <a:r>
              <a:rPr lang="en-GB" altLang="en-US" b="1">
                <a:solidFill>
                  <a:srgbClr val="000099"/>
                </a:solidFill>
                <a:latin typeface="Arial" pitchFamily="34" charset="0"/>
              </a:rPr>
              <a:t>”</a:t>
            </a:r>
            <a:r>
              <a:rPr lang="en-US" altLang="ja-JP" b="1">
                <a:solidFill>
                  <a:srgbClr val="000099"/>
                </a:solidFill>
                <a:latin typeface="Arial" pitchFamily="34" charset="0"/>
              </a:rPr>
              <a:t> for more details.</a:t>
            </a:r>
            <a:endParaRPr lang="en-US" b="1">
              <a:solidFill>
                <a:srgbClr val="000099"/>
              </a:solidFill>
              <a:latin typeface="Arial" pitchFamily="34" charset="0"/>
            </a:endParaRPr>
          </a:p>
        </p:txBody>
      </p:sp>
      <p:sp>
        <p:nvSpPr>
          <p:cNvPr id="15367" name="Footer Placeholder 2"/>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15368"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0BCF921C-6975-43FB-8862-BFE1DA56BA7C}" type="slidenum">
              <a:rPr lang="en-US" smtClean="0"/>
              <a:pPr>
                <a:defRPr/>
              </a:pPr>
              <a:t>7</a:t>
            </a:fld>
            <a:endParaRPr lang="en-US" smtClean="0"/>
          </a:p>
        </p:txBody>
      </p:sp>
      <p:sp>
        <p:nvSpPr>
          <p:cNvPr id="9"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July 2013</a:t>
            </a:r>
            <a:endParaRPr lang="en-US" sz="1400" dirty="0" smtClean="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547812"/>
            <a:ext cx="8871765" cy="43957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685800" y="685800"/>
            <a:ext cx="7772400" cy="609600"/>
          </a:xfrm>
        </p:spPr>
        <p:txBody>
          <a:bodyPr/>
          <a:lstStyle/>
          <a:p>
            <a:pPr>
              <a:defRPr/>
            </a:pPr>
            <a:r>
              <a:rPr lang="en-US" dirty="0" smtClean="0"/>
              <a:t>Overall Session Agenda (R0)</a:t>
            </a:r>
            <a:endParaRPr lang="en-US" dirty="0"/>
          </a:p>
        </p:txBody>
      </p:sp>
      <p:sp>
        <p:nvSpPr>
          <p:cNvPr id="5" name="Footer Placeholder 4"/>
          <p:cNvSpPr>
            <a:spLocks noGrp="1"/>
          </p:cNvSpPr>
          <p:nvPr>
            <p:ph type="ftr" sz="quarter" idx="11"/>
          </p:nvPr>
        </p:nvSpPr>
        <p:spPr/>
        <p:txBody>
          <a:bodyPr/>
          <a:lstStyle/>
          <a:p>
            <a:pPr>
              <a:defRPr/>
            </a:pPr>
            <a:r>
              <a:rPr lang="en-US" smtClean="0"/>
              <a:t>Jon Adams, Lilee Systems</a:t>
            </a:r>
            <a:endParaRPr lang="en-US"/>
          </a:p>
        </p:txBody>
      </p:sp>
      <p:sp>
        <p:nvSpPr>
          <p:cNvPr id="9221"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9238FC92-40FF-4900-BB71-02C744438E95}" type="slidenum">
              <a:rPr lang="en-US" smtClean="0"/>
              <a:pPr/>
              <a:t>8</a:t>
            </a:fld>
            <a:endParaRPr lang="en-US" smtClean="0"/>
          </a:p>
        </p:txBody>
      </p:sp>
      <p:sp>
        <p:nvSpPr>
          <p:cNvPr id="9222" name="Rectangle 5"/>
          <p:cNvSpPr>
            <a:spLocks noChangeArrowheads="1"/>
          </p:cNvSpPr>
          <p:nvPr/>
        </p:nvSpPr>
        <p:spPr bwMode="auto">
          <a:xfrm>
            <a:off x="2819400" y="4114800"/>
            <a:ext cx="381000" cy="609600"/>
          </a:xfrm>
          <a:prstGeom prst="rect">
            <a:avLst/>
          </a:prstGeom>
          <a:solidFill>
            <a:srgbClr val="00CC99">
              <a:alpha val="20000"/>
            </a:srgbClr>
          </a:solidFill>
          <a:ln w="12700" algn="ctr">
            <a:solidFill>
              <a:schemeClr val="tx1"/>
            </a:solidFill>
            <a:round/>
            <a:headEnd type="none" w="sm" len="sm"/>
            <a:tailEnd type="none" w="sm" len="sm"/>
          </a:ln>
        </p:spPr>
        <p:txBody>
          <a:bodyPr/>
          <a:lstStyle/>
          <a:p>
            <a:endParaRPr lang="en-US"/>
          </a:p>
        </p:txBody>
      </p:sp>
      <p:sp>
        <p:nvSpPr>
          <p:cNvPr id="9223" name="Rectangle 9"/>
          <p:cNvSpPr>
            <a:spLocks noChangeArrowheads="1"/>
          </p:cNvSpPr>
          <p:nvPr/>
        </p:nvSpPr>
        <p:spPr bwMode="auto">
          <a:xfrm>
            <a:off x="4178300" y="2552700"/>
            <a:ext cx="342900" cy="571500"/>
          </a:xfrm>
          <a:prstGeom prst="rect">
            <a:avLst/>
          </a:prstGeom>
          <a:solidFill>
            <a:srgbClr val="00CC99">
              <a:alpha val="20000"/>
            </a:srgbClr>
          </a:solidFill>
          <a:ln w="12700" algn="ctr">
            <a:solidFill>
              <a:schemeClr val="tx1"/>
            </a:solidFill>
            <a:round/>
            <a:headEnd type="none" w="sm" len="sm"/>
            <a:tailEnd type="none" w="sm" len="sm"/>
          </a:ln>
        </p:spPr>
        <p:txBody>
          <a:bodyPr/>
          <a:lstStyle/>
          <a:p>
            <a:endParaRPr lang="en-US"/>
          </a:p>
        </p:txBody>
      </p:sp>
      <p:sp>
        <p:nvSpPr>
          <p:cNvPr id="9224" name="Rectangle 11"/>
          <p:cNvSpPr>
            <a:spLocks noChangeArrowheads="1"/>
          </p:cNvSpPr>
          <p:nvPr/>
        </p:nvSpPr>
        <p:spPr bwMode="auto">
          <a:xfrm>
            <a:off x="7124700" y="1905000"/>
            <a:ext cx="419100" cy="1331912"/>
          </a:xfrm>
          <a:prstGeom prst="rect">
            <a:avLst/>
          </a:prstGeom>
          <a:solidFill>
            <a:srgbClr val="00CC99">
              <a:alpha val="20000"/>
            </a:srgbClr>
          </a:solidFill>
          <a:ln w="12700" algn="ctr">
            <a:solidFill>
              <a:schemeClr val="tx1"/>
            </a:solidFill>
            <a:round/>
            <a:headEnd type="none" w="sm" len="sm"/>
            <a:tailEnd type="none" w="sm" len="sm"/>
          </a:ln>
        </p:spPr>
        <p:txBody>
          <a:bodyPr/>
          <a:lstStyle/>
          <a:p>
            <a:endParaRPr lang="en-US"/>
          </a:p>
        </p:txBody>
      </p:sp>
      <p:sp>
        <p:nvSpPr>
          <p:cNvPr id="11"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July 2013</a:t>
            </a:r>
            <a:endParaRPr lang="en-US" sz="1400" dirty="0" smtClean="0"/>
          </a:p>
        </p:txBody>
      </p:sp>
      <p:sp>
        <p:nvSpPr>
          <p:cNvPr id="12" name="Rectangle 9"/>
          <p:cNvSpPr>
            <a:spLocks noChangeArrowheads="1"/>
          </p:cNvSpPr>
          <p:nvPr/>
        </p:nvSpPr>
        <p:spPr bwMode="auto">
          <a:xfrm>
            <a:off x="6159500" y="2565400"/>
            <a:ext cx="342900" cy="571500"/>
          </a:xfrm>
          <a:prstGeom prst="rect">
            <a:avLst/>
          </a:prstGeom>
          <a:solidFill>
            <a:srgbClr val="00CC99">
              <a:alpha val="20000"/>
            </a:srgbClr>
          </a:solidFill>
          <a:ln w="12700" algn="ctr">
            <a:solidFill>
              <a:schemeClr val="tx1"/>
            </a:solidFill>
            <a:round/>
            <a:headEnd type="none" w="sm" len="sm"/>
            <a:tailEnd type="none" w="sm" len="sm"/>
          </a:ln>
        </p:spPr>
        <p:txBody>
          <a:bodyPr/>
          <a:lstStyle/>
          <a:p>
            <a:endParaRPr lang="en-US"/>
          </a:p>
        </p:txBody>
      </p:sp>
      <p:sp>
        <p:nvSpPr>
          <p:cNvPr id="13" name="Rectangle 9"/>
          <p:cNvSpPr>
            <a:spLocks noChangeArrowheads="1"/>
          </p:cNvSpPr>
          <p:nvPr/>
        </p:nvSpPr>
        <p:spPr bwMode="auto">
          <a:xfrm>
            <a:off x="6172200" y="4140200"/>
            <a:ext cx="342900" cy="571500"/>
          </a:xfrm>
          <a:prstGeom prst="rect">
            <a:avLst/>
          </a:prstGeom>
          <a:solidFill>
            <a:srgbClr val="00CC99">
              <a:alpha val="20000"/>
            </a:srgbClr>
          </a:solidFill>
          <a:ln w="12700" algn="ctr">
            <a:solidFill>
              <a:schemeClr val="tx1"/>
            </a:solidFill>
            <a:round/>
            <a:headEnd type="none" w="sm" len="sm"/>
            <a:tailEnd type="none" w="sm" len="sm"/>
          </a:ln>
        </p:spPr>
        <p:txBody>
          <a:bodyPr/>
          <a:lstStyle/>
          <a:p>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17800" y="3117850"/>
            <a:ext cx="1800225"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pPr eaLnBrk="1" hangingPunct="1">
              <a:defRPr/>
            </a:pPr>
            <a:r>
              <a:rPr lang="en-US" dirty="0" smtClean="0"/>
              <a:t>Where IEEE 802.15.4p Work Fits In</a:t>
            </a:r>
          </a:p>
        </p:txBody>
      </p:sp>
      <p:sp>
        <p:nvSpPr>
          <p:cNvPr id="7" name="Content Placeholder 6"/>
          <p:cNvSpPr>
            <a:spLocks noGrp="1"/>
          </p:cNvSpPr>
          <p:nvPr>
            <p:ph idx="1"/>
          </p:nvPr>
        </p:nvSpPr>
        <p:spPr>
          <a:xfrm>
            <a:off x="609600" y="1581150"/>
            <a:ext cx="7772400" cy="1695450"/>
          </a:xfrm>
        </p:spPr>
        <p:txBody>
          <a:bodyPr>
            <a:normAutofit fontScale="55000" lnSpcReduction="20000"/>
          </a:bodyPr>
          <a:lstStyle/>
          <a:p>
            <a:pPr eaLnBrk="1" hangingPunct="1">
              <a:defRPr/>
            </a:pPr>
            <a:r>
              <a:rPr lang="en-US" dirty="0" smtClean="0"/>
              <a:t>Adds vehicular mobility and new operating frequency bands to 802.15.4</a:t>
            </a:r>
          </a:p>
          <a:p>
            <a:pPr eaLnBrk="1" hangingPunct="1">
              <a:defRPr/>
            </a:pPr>
            <a:r>
              <a:rPr lang="en-US" dirty="0" smtClean="0"/>
              <a:t>Initial application is interoperable communications between</a:t>
            </a:r>
          </a:p>
          <a:p>
            <a:pPr lvl="1" eaLnBrk="1" hangingPunct="1">
              <a:defRPr/>
            </a:pPr>
            <a:r>
              <a:rPr lang="en-US" dirty="0" smtClean="0"/>
              <a:t>Train and Wayside</a:t>
            </a:r>
          </a:p>
          <a:p>
            <a:pPr lvl="1" eaLnBrk="1" hangingPunct="1">
              <a:defRPr/>
            </a:pPr>
            <a:r>
              <a:rPr lang="en-US" dirty="0" smtClean="0"/>
              <a:t>Train and Network Infrastructure</a:t>
            </a:r>
          </a:p>
          <a:p>
            <a:pPr lvl="1" eaLnBrk="1" hangingPunct="1">
              <a:defRPr/>
            </a:pPr>
            <a:r>
              <a:rPr lang="en-US" dirty="0" smtClean="0"/>
              <a:t>Wayside and Network Infrastructure</a:t>
            </a:r>
          </a:p>
          <a:p>
            <a:pPr eaLnBrk="1" hangingPunct="1">
              <a:defRPr/>
            </a:pPr>
            <a:r>
              <a:rPr lang="en-US" dirty="0" smtClean="0"/>
              <a:t>Potential to see it extended to other vehicular functions</a:t>
            </a:r>
            <a:endParaRPr lang="en-US" dirty="0"/>
          </a:p>
        </p:txBody>
      </p:sp>
      <p:sp>
        <p:nvSpPr>
          <p:cNvPr id="14" name="Title 1"/>
          <p:cNvSpPr>
            <a:spLocks noGrp="1"/>
          </p:cNvSpPr>
          <p:nvPr/>
        </p:nvSpPr>
        <p:spPr bwMode="auto">
          <a:xfrm>
            <a:off x="685800" y="581025"/>
            <a:ext cx="7772400" cy="685800"/>
          </a:xfrm>
          <a:prstGeom prst="rect">
            <a:avLst/>
          </a:prstGeom>
          <a:noFill/>
          <a:ln w="9525">
            <a:noFill/>
            <a:miter lim="800000"/>
            <a:headEnd/>
            <a:tailEnd/>
          </a:ln>
        </p:spPr>
        <p:txBody>
          <a:bodyPr lIns="92075" tIns="46038" rIns="92075" bIns="46038" anchor="ctr"/>
          <a:lstStyle>
            <a:lvl1pPr algn="ctr" rtl="0" fontAlgn="base">
              <a:spcBef>
                <a:spcPct val="0"/>
              </a:spcBef>
              <a:spcAft>
                <a:spcPct val="0"/>
              </a:spcAft>
              <a:defRPr sz="3600" b="1">
                <a:solidFill>
                  <a:schemeClr val="accent2"/>
                </a:solidFill>
                <a:latin typeface="Calibri" pitchFamily="34" charset="0"/>
                <a:ea typeface="+mj-ea"/>
                <a:cs typeface="Calibri" pitchFamily="34" charset="0"/>
              </a:defRPr>
            </a:lvl1pPr>
            <a:lvl2pPr algn="ctr" rtl="0" fontAlgn="base">
              <a:spcBef>
                <a:spcPct val="0"/>
              </a:spcBef>
              <a:spcAft>
                <a:spcPct val="0"/>
              </a:spcAft>
              <a:defRPr sz="3600" b="1">
                <a:solidFill>
                  <a:schemeClr val="accent2"/>
                </a:solidFill>
                <a:latin typeface="Calibri" pitchFamily="34" charset="0"/>
              </a:defRPr>
            </a:lvl2pPr>
            <a:lvl3pPr algn="ctr" rtl="0" fontAlgn="base">
              <a:spcBef>
                <a:spcPct val="0"/>
              </a:spcBef>
              <a:spcAft>
                <a:spcPct val="0"/>
              </a:spcAft>
              <a:defRPr sz="3600" b="1">
                <a:solidFill>
                  <a:schemeClr val="accent2"/>
                </a:solidFill>
                <a:latin typeface="Calibri" pitchFamily="34" charset="0"/>
              </a:defRPr>
            </a:lvl3pPr>
            <a:lvl4pPr algn="ctr" rtl="0" fontAlgn="base">
              <a:spcBef>
                <a:spcPct val="0"/>
              </a:spcBef>
              <a:spcAft>
                <a:spcPct val="0"/>
              </a:spcAft>
              <a:defRPr sz="3600" b="1">
                <a:solidFill>
                  <a:schemeClr val="accent2"/>
                </a:solidFill>
                <a:latin typeface="Calibri" pitchFamily="34" charset="0"/>
              </a:defRPr>
            </a:lvl4pPr>
            <a:lvl5pPr algn="ctr" rtl="0" fontAlgn="base">
              <a:spcBef>
                <a:spcPct val="0"/>
              </a:spcBef>
              <a:spcAft>
                <a:spcPct val="0"/>
              </a:spcAft>
              <a:defRPr sz="3600" b="1">
                <a:solidFill>
                  <a:schemeClr val="accent2"/>
                </a:solidFill>
                <a:latin typeface="Calibri" pitchFamily="34"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a:defRPr/>
            </a:pPr>
            <a:endParaRPr lang="en-US" kern="0" dirty="0">
              <a:solidFill>
                <a:srgbClr val="009DD9"/>
              </a:solidFill>
            </a:endParaRPr>
          </a:p>
        </p:txBody>
      </p:sp>
      <p:pic>
        <p:nvPicPr>
          <p:cNvPr id="102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38400" y="5218113"/>
            <a:ext cx="2819400"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3" name="Straight Connector 2"/>
          <p:cNvCxnSpPr/>
          <p:nvPr/>
        </p:nvCxnSpPr>
        <p:spPr bwMode="auto">
          <a:xfrm>
            <a:off x="609600" y="5665788"/>
            <a:ext cx="7696200" cy="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1" name="Straight Connector 10"/>
          <p:cNvCxnSpPr/>
          <p:nvPr/>
        </p:nvCxnSpPr>
        <p:spPr bwMode="auto">
          <a:xfrm>
            <a:off x="762000" y="5818188"/>
            <a:ext cx="7696200" cy="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3" name="Straight Connector 12"/>
          <p:cNvCxnSpPr/>
          <p:nvPr/>
        </p:nvCxnSpPr>
        <p:spPr bwMode="auto">
          <a:xfrm>
            <a:off x="717550"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6" name="Straight Connector 15"/>
          <p:cNvCxnSpPr/>
          <p:nvPr/>
        </p:nvCxnSpPr>
        <p:spPr bwMode="auto">
          <a:xfrm>
            <a:off x="885825"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7" name="Straight Connector 16"/>
          <p:cNvCxnSpPr/>
          <p:nvPr/>
        </p:nvCxnSpPr>
        <p:spPr bwMode="auto">
          <a:xfrm>
            <a:off x="1038225"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8" name="Straight Connector 17"/>
          <p:cNvCxnSpPr/>
          <p:nvPr/>
        </p:nvCxnSpPr>
        <p:spPr bwMode="auto">
          <a:xfrm>
            <a:off x="565150"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3" name="Straight Connector 22"/>
          <p:cNvCxnSpPr/>
          <p:nvPr/>
        </p:nvCxnSpPr>
        <p:spPr bwMode="auto">
          <a:xfrm>
            <a:off x="1339850"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4" name="Straight Connector 23"/>
          <p:cNvCxnSpPr/>
          <p:nvPr/>
        </p:nvCxnSpPr>
        <p:spPr bwMode="auto">
          <a:xfrm>
            <a:off x="1508125"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5" name="Straight Connector 24"/>
          <p:cNvCxnSpPr/>
          <p:nvPr/>
        </p:nvCxnSpPr>
        <p:spPr bwMode="auto">
          <a:xfrm>
            <a:off x="1660525"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6" name="Straight Connector 25"/>
          <p:cNvCxnSpPr/>
          <p:nvPr/>
        </p:nvCxnSpPr>
        <p:spPr bwMode="auto">
          <a:xfrm>
            <a:off x="1187450"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7" name="Straight Connector 26"/>
          <p:cNvCxnSpPr/>
          <p:nvPr/>
        </p:nvCxnSpPr>
        <p:spPr bwMode="auto">
          <a:xfrm>
            <a:off x="196532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8" name="Straight Connector 27"/>
          <p:cNvCxnSpPr/>
          <p:nvPr/>
        </p:nvCxnSpPr>
        <p:spPr bwMode="auto">
          <a:xfrm>
            <a:off x="21336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9" name="Straight Connector 28"/>
          <p:cNvCxnSpPr/>
          <p:nvPr/>
        </p:nvCxnSpPr>
        <p:spPr bwMode="auto">
          <a:xfrm>
            <a:off x="22860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0" name="Straight Connector 29"/>
          <p:cNvCxnSpPr/>
          <p:nvPr/>
        </p:nvCxnSpPr>
        <p:spPr bwMode="auto">
          <a:xfrm>
            <a:off x="181292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1" name="Straight Connector 30"/>
          <p:cNvCxnSpPr/>
          <p:nvPr/>
        </p:nvCxnSpPr>
        <p:spPr bwMode="auto">
          <a:xfrm>
            <a:off x="258762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2" name="Straight Connector 31"/>
          <p:cNvCxnSpPr/>
          <p:nvPr/>
        </p:nvCxnSpPr>
        <p:spPr bwMode="auto">
          <a:xfrm>
            <a:off x="27559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3" name="Straight Connector 32"/>
          <p:cNvCxnSpPr/>
          <p:nvPr/>
        </p:nvCxnSpPr>
        <p:spPr bwMode="auto">
          <a:xfrm>
            <a:off x="29083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4" name="Straight Connector 33"/>
          <p:cNvCxnSpPr/>
          <p:nvPr/>
        </p:nvCxnSpPr>
        <p:spPr bwMode="auto">
          <a:xfrm>
            <a:off x="243522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5" name="Straight Connector 34"/>
          <p:cNvCxnSpPr/>
          <p:nvPr/>
        </p:nvCxnSpPr>
        <p:spPr bwMode="auto">
          <a:xfrm>
            <a:off x="32131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6" name="Straight Connector 35"/>
          <p:cNvCxnSpPr/>
          <p:nvPr/>
        </p:nvCxnSpPr>
        <p:spPr bwMode="auto">
          <a:xfrm>
            <a:off x="338137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7" name="Straight Connector 36"/>
          <p:cNvCxnSpPr/>
          <p:nvPr/>
        </p:nvCxnSpPr>
        <p:spPr bwMode="auto">
          <a:xfrm>
            <a:off x="353377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8" name="Straight Connector 37"/>
          <p:cNvCxnSpPr/>
          <p:nvPr/>
        </p:nvCxnSpPr>
        <p:spPr bwMode="auto">
          <a:xfrm>
            <a:off x="30607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9" name="Straight Connector 38"/>
          <p:cNvCxnSpPr/>
          <p:nvPr/>
        </p:nvCxnSpPr>
        <p:spPr bwMode="auto">
          <a:xfrm>
            <a:off x="38354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0" name="Straight Connector 39"/>
          <p:cNvCxnSpPr/>
          <p:nvPr/>
        </p:nvCxnSpPr>
        <p:spPr bwMode="auto">
          <a:xfrm>
            <a:off x="400367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1" name="Straight Connector 40"/>
          <p:cNvCxnSpPr/>
          <p:nvPr/>
        </p:nvCxnSpPr>
        <p:spPr bwMode="auto">
          <a:xfrm>
            <a:off x="415607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2" name="Straight Connector 41"/>
          <p:cNvCxnSpPr/>
          <p:nvPr/>
        </p:nvCxnSpPr>
        <p:spPr bwMode="auto">
          <a:xfrm>
            <a:off x="36830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3" name="Straight Connector 42"/>
          <p:cNvCxnSpPr/>
          <p:nvPr/>
        </p:nvCxnSpPr>
        <p:spPr bwMode="auto">
          <a:xfrm>
            <a:off x="4460875"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4" name="Straight Connector 43"/>
          <p:cNvCxnSpPr/>
          <p:nvPr/>
        </p:nvCxnSpPr>
        <p:spPr bwMode="auto">
          <a:xfrm>
            <a:off x="4629150"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5" name="Straight Connector 44"/>
          <p:cNvCxnSpPr/>
          <p:nvPr/>
        </p:nvCxnSpPr>
        <p:spPr bwMode="auto">
          <a:xfrm>
            <a:off x="4781550"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6" name="Straight Connector 45"/>
          <p:cNvCxnSpPr/>
          <p:nvPr/>
        </p:nvCxnSpPr>
        <p:spPr bwMode="auto">
          <a:xfrm>
            <a:off x="4308475"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7" name="Straight Connector 46"/>
          <p:cNvCxnSpPr/>
          <p:nvPr/>
        </p:nvCxnSpPr>
        <p:spPr bwMode="auto">
          <a:xfrm>
            <a:off x="5083175"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8" name="Straight Connector 47"/>
          <p:cNvCxnSpPr/>
          <p:nvPr/>
        </p:nvCxnSpPr>
        <p:spPr bwMode="auto">
          <a:xfrm>
            <a:off x="5251450"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9" name="Straight Connector 48"/>
          <p:cNvCxnSpPr/>
          <p:nvPr/>
        </p:nvCxnSpPr>
        <p:spPr bwMode="auto">
          <a:xfrm>
            <a:off x="5403850"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0" name="Straight Connector 49"/>
          <p:cNvCxnSpPr/>
          <p:nvPr/>
        </p:nvCxnSpPr>
        <p:spPr bwMode="auto">
          <a:xfrm>
            <a:off x="4930775"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1" name="Straight Connector 50"/>
          <p:cNvCxnSpPr/>
          <p:nvPr/>
        </p:nvCxnSpPr>
        <p:spPr bwMode="auto">
          <a:xfrm>
            <a:off x="570388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2" name="Straight Connector 51"/>
          <p:cNvCxnSpPr/>
          <p:nvPr/>
        </p:nvCxnSpPr>
        <p:spPr bwMode="auto">
          <a:xfrm>
            <a:off x="5872163"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3" name="Straight Connector 52"/>
          <p:cNvCxnSpPr/>
          <p:nvPr/>
        </p:nvCxnSpPr>
        <p:spPr bwMode="auto">
          <a:xfrm>
            <a:off x="6024563"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4" name="Straight Connector 53"/>
          <p:cNvCxnSpPr/>
          <p:nvPr/>
        </p:nvCxnSpPr>
        <p:spPr bwMode="auto">
          <a:xfrm>
            <a:off x="555148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5" name="Straight Connector 54"/>
          <p:cNvCxnSpPr/>
          <p:nvPr/>
        </p:nvCxnSpPr>
        <p:spPr bwMode="auto">
          <a:xfrm>
            <a:off x="632618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6" name="Straight Connector 55"/>
          <p:cNvCxnSpPr/>
          <p:nvPr/>
        </p:nvCxnSpPr>
        <p:spPr bwMode="auto">
          <a:xfrm>
            <a:off x="6494463"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7" name="Straight Connector 56"/>
          <p:cNvCxnSpPr/>
          <p:nvPr/>
        </p:nvCxnSpPr>
        <p:spPr bwMode="auto">
          <a:xfrm>
            <a:off x="6646863"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8" name="Straight Connector 57"/>
          <p:cNvCxnSpPr/>
          <p:nvPr/>
        </p:nvCxnSpPr>
        <p:spPr bwMode="auto">
          <a:xfrm>
            <a:off x="617378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9" name="Straight Connector 58"/>
          <p:cNvCxnSpPr/>
          <p:nvPr/>
        </p:nvCxnSpPr>
        <p:spPr bwMode="auto">
          <a:xfrm>
            <a:off x="6951663"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0" name="Straight Connector 59"/>
          <p:cNvCxnSpPr/>
          <p:nvPr/>
        </p:nvCxnSpPr>
        <p:spPr bwMode="auto">
          <a:xfrm>
            <a:off x="7119938"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1" name="Straight Connector 60"/>
          <p:cNvCxnSpPr/>
          <p:nvPr/>
        </p:nvCxnSpPr>
        <p:spPr bwMode="auto">
          <a:xfrm>
            <a:off x="7272338"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2" name="Straight Connector 61"/>
          <p:cNvCxnSpPr/>
          <p:nvPr/>
        </p:nvCxnSpPr>
        <p:spPr bwMode="auto">
          <a:xfrm>
            <a:off x="6799263"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3" name="Straight Connector 62"/>
          <p:cNvCxnSpPr/>
          <p:nvPr/>
        </p:nvCxnSpPr>
        <p:spPr bwMode="auto">
          <a:xfrm>
            <a:off x="7573963"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4" name="Straight Connector 63"/>
          <p:cNvCxnSpPr/>
          <p:nvPr/>
        </p:nvCxnSpPr>
        <p:spPr bwMode="auto">
          <a:xfrm>
            <a:off x="7742238"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5" name="Straight Connector 64"/>
          <p:cNvCxnSpPr/>
          <p:nvPr/>
        </p:nvCxnSpPr>
        <p:spPr bwMode="auto">
          <a:xfrm>
            <a:off x="7894638"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6" name="Straight Connector 65"/>
          <p:cNvCxnSpPr/>
          <p:nvPr/>
        </p:nvCxnSpPr>
        <p:spPr bwMode="auto">
          <a:xfrm>
            <a:off x="7421563"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7" name="Straight Connector 66"/>
          <p:cNvCxnSpPr/>
          <p:nvPr/>
        </p:nvCxnSpPr>
        <p:spPr bwMode="auto">
          <a:xfrm>
            <a:off x="819943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70" name="Straight Connector 69"/>
          <p:cNvCxnSpPr/>
          <p:nvPr/>
        </p:nvCxnSpPr>
        <p:spPr bwMode="auto">
          <a:xfrm>
            <a:off x="804703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pic>
        <p:nvPicPr>
          <p:cNvPr id="10299"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75538" y="3984625"/>
            <a:ext cx="685800" cy="1490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0" name="Picture 6" descr="http://t1.gstatic.com/images?q=tbn:ANd9GcQvZ9IlVKddUA6tm6ce_gwyawqrlpaam9eC6Co_rMwkJMNHX0pko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11788" y="3894138"/>
            <a:ext cx="919162" cy="1243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1" name="TextBox 72"/>
          <p:cNvSpPr txBox="1">
            <a:spLocks noChangeArrowheads="1"/>
          </p:cNvSpPr>
          <p:nvPr/>
        </p:nvSpPr>
        <p:spPr bwMode="auto">
          <a:xfrm>
            <a:off x="2609850" y="4340225"/>
            <a:ext cx="21907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z="1400">
                <a:latin typeface="Calibri" pitchFamily="34" charset="0"/>
              </a:rPr>
              <a:t>Network Control Center</a:t>
            </a:r>
          </a:p>
        </p:txBody>
      </p:sp>
      <p:pic>
        <p:nvPicPr>
          <p:cNvPr id="10302" name="Picture 3"/>
          <p:cNvPicPr>
            <a:picLocks noChangeAspect="1" noChangeArrowheads="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832600" y="4860925"/>
            <a:ext cx="668338"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3" name="Picture 6" descr="http://t1.gstatic.com/images?q=tbn:ANd9GcQvZ9IlVKddUA6tm6ce_gwyawqrlpaam9eC6Co_rMwkJMNHX0pko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93763" y="3886200"/>
            <a:ext cx="919162" cy="1243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0" name="Circular Arrow 79"/>
          <p:cNvSpPr/>
          <p:nvPr/>
        </p:nvSpPr>
        <p:spPr bwMode="auto">
          <a:xfrm rot="1877147">
            <a:off x="6165850" y="4283075"/>
            <a:ext cx="1198563" cy="446088"/>
          </a:xfrm>
          <a:prstGeom prst="circularArrow">
            <a:avLst>
              <a:gd name="adj1" fmla="val 15761"/>
              <a:gd name="adj2" fmla="val 1142319"/>
              <a:gd name="adj3" fmla="val 19937435"/>
              <a:gd name="adj4" fmla="val 10800000"/>
              <a:gd name="adj5" fmla="val 13852"/>
            </a:avLst>
          </a:prstGeom>
          <a:solidFill>
            <a:srgbClr val="FFFF00"/>
          </a:solidFill>
          <a:ln w="12700" cap="flat" cmpd="sng" algn="ctr">
            <a:solidFill>
              <a:schemeClr val="tx1"/>
            </a:solidFill>
            <a:prstDash val="solid"/>
            <a:round/>
            <a:headEnd type="none" w="sm" len="sm"/>
            <a:tailEnd type="none" w="sm" len="sm"/>
          </a:ln>
          <a:effectLst/>
          <a:extLst/>
        </p:spPr>
        <p:txBody>
          <a:bodyPr/>
          <a:lstStyle/>
          <a:p>
            <a:pPr>
              <a:defRPr/>
            </a:pPr>
            <a:endParaRPr lang="en-US">
              <a:cs typeface="Arial" pitchFamily="34" charset="0"/>
            </a:endParaRPr>
          </a:p>
        </p:txBody>
      </p:sp>
      <p:sp>
        <p:nvSpPr>
          <p:cNvPr id="91" name="Circular Arrow 90"/>
          <p:cNvSpPr/>
          <p:nvPr/>
        </p:nvSpPr>
        <p:spPr bwMode="auto">
          <a:xfrm rot="1877147">
            <a:off x="1700213" y="4494213"/>
            <a:ext cx="1198562" cy="444500"/>
          </a:xfrm>
          <a:prstGeom prst="circularArrow">
            <a:avLst>
              <a:gd name="adj1" fmla="val 25000"/>
              <a:gd name="adj2" fmla="val 1752872"/>
              <a:gd name="adj3" fmla="val 20889300"/>
              <a:gd name="adj4" fmla="val 10800000"/>
              <a:gd name="adj5" fmla="val 12500"/>
            </a:avLst>
          </a:prstGeom>
          <a:solidFill>
            <a:srgbClr val="FFFF00"/>
          </a:solidFill>
          <a:ln w="12700" cap="flat" cmpd="sng" algn="ctr">
            <a:solidFill>
              <a:schemeClr val="tx1"/>
            </a:solidFill>
            <a:prstDash val="solid"/>
            <a:round/>
            <a:headEnd type="none" w="sm" len="sm"/>
            <a:tailEnd type="none" w="sm" len="sm"/>
          </a:ln>
          <a:effectLst/>
          <a:extLst/>
        </p:spPr>
        <p:txBody>
          <a:bodyPr/>
          <a:lstStyle/>
          <a:p>
            <a:pPr>
              <a:defRPr/>
            </a:pPr>
            <a:endParaRPr lang="en-US">
              <a:cs typeface="Arial" pitchFamily="34" charset="0"/>
            </a:endParaRPr>
          </a:p>
        </p:txBody>
      </p:sp>
      <p:sp>
        <p:nvSpPr>
          <p:cNvPr id="92" name="Circular Arrow 91"/>
          <p:cNvSpPr/>
          <p:nvPr/>
        </p:nvSpPr>
        <p:spPr bwMode="auto">
          <a:xfrm rot="19032225">
            <a:off x="4332288" y="4494213"/>
            <a:ext cx="1198562" cy="444500"/>
          </a:xfrm>
          <a:prstGeom prst="circularArrow">
            <a:avLst>
              <a:gd name="adj1" fmla="val 25000"/>
              <a:gd name="adj2" fmla="val 1142319"/>
              <a:gd name="adj3" fmla="val 19462492"/>
              <a:gd name="adj4" fmla="val 10800000"/>
              <a:gd name="adj5" fmla="val 12500"/>
            </a:avLst>
          </a:prstGeom>
          <a:solidFill>
            <a:srgbClr val="FFFF00"/>
          </a:solidFill>
          <a:ln w="12700" cap="flat" cmpd="sng" algn="ctr">
            <a:solidFill>
              <a:schemeClr val="tx1"/>
            </a:solidFill>
            <a:prstDash val="solid"/>
            <a:round/>
            <a:headEnd type="none" w="sm" len="sm"/>
            <a:tailEnd type="none" w="sm" len="sm"/>
          </a:ln>
          <a:effectLst/>
          <a:extLst/>
        </p:spPr>
        <p:txBody>
          <a:bodyPr/>
          <a:lstStyle/>
          <a:p>
            <a:pPr>
              <a:defRPr/>
            </a:pPr>
            <a:endParaRPr lang="en-US">
              <a:cs typeface="Arial" pitchFamily="34" charset="0"/>
            </a:endParaRPr>
          </a:p>
        </p:txBody>
      </p:sp>
      <p:sp>
        <p:nvSpPr>
          <p:cNvPr id="93" name="Circular Arrow 92"/>
          <p:cNvSpPr/>
          <p:nvPr/>
        </p:nvSpPr>
        <p:spPr bwMode="auto">
          <a:xfrm rot="10800000">
            <a:off x="5086350" y="5286375"/>
            <a:ext cx="2170113" cy="949325"/>
          </a:xfrm>
          <a:prstGeom prst="circularArrow">
            <a:avLst>
              <a:gd name="adj1" fmla="val 12500"/>
              <a:gd name="adj2" fmla="val 1142319"/>
              <a:gd name="adj3" fmla="val 20457681"/>
              <a:gd name="adj4" fmla="val 10715666"/>
              <a:gd name="adj5" fmla="val 12500"/>
            </a:avLst>
          </a:prstGeom>
          <a:solidFill>
            <a:srgbClr val="FFFF00"/>
          </a:solidFill>
          <a:ln w="12700" cap="flat" cmpd="sng" algn="ctr">
            <a:solidFill>
              <a:schemeClr val="tx1"/>
            </a:solidFill>
            <a:prstDash val="solid"/>
            <a:round/>
            <a:headEnd type="none" w="sm" len="sm"/>
            <a:tailEnd type="none" w="sm" len="sm"/>
          </a:ln>
          <a:effectLst/>
          <a:extLst/>
        </p:spPr>
        <p:txBody>
          <a:bodyPr/>
          <a:lstStyle/>
          <a:p>
            <a:pPr>
              <a:defRPr/>
            </a:pPr>
            <a:endParaRPr lang="en-US">
              <a:cs typeface="Arial" pitchFamily="34" charset="0"/>
            </a:endParaRPr>
          </a:p>
        </p:txBody>
      </p:sp>
      <p:sp>
        <p:nvSpPr>
          <p:cNvPr id="5" name="Footer Placeholder 4"/>
          <p:cNvSpPr>
            <a:spLocks noGrp="1"/>
          </p:cNvSpPr>
          <p:nvPr>
            <p:ph type="ftr" sz="quarter" idx="11"/>
          </p:nvPr>
        </p:nvSpPr>
        <p:spPr/>
        <p:txBody>
          <a:bodyPr/>
          <a:lstStyle/>
          <a:p>
            <a:pPr>
              <a:defRPr/>
            </a:pPr>
            <a:r>
              <a:rPr lang="en-US"/>
              <a:t>Jon Adams, Lilee Systems</a:t>
            </a:r>
          </a:p>
        </p:txBody>
      </p:sp>
      <p:sp>
        <p:nvSpPr>
          <p:cNvPr id="10309" name="Slide Number Placeholder 1"/>
          <p:cNvSpPr>
            <a:spLocks noGrp="1"/>
          </p:cNvSpPr>
          <p:nvPr>
            <p:ph type="sldNum" sz="quarter" idx="12"/>
          </p:nvPr>
        </p:nvSpPr>
        <p:spPr>
          <a:noFill/>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A3C9C7E1-98BA-416B-98C6-455A62A34640}" type="slidenum">
              <a:rPr lang="en-US" smtClean="0"/>
              <a:pPr/>
              <a:t>9</a:t>
            </a:fld>
            <a:endParaRPr lang="en-US" smtClean="0"/>
          </a:p>
        </p:txBody>
      </p:sp>
      <p:sp>
        <p:nvSpPr>
          <p:cNvPr id="72"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July 2013</a:t>
            </a:r>
            <a:endParaRPr lang="en-US" sz="1400" dirty="0" smtClean="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1217</TotalTime>
  <Words>1346</Words>
  <Application>Microsoft Office PowerPoint</Application>
  <PresentationFormat>On-screen Show (4:3)</PresentationFormat>
  <Paragraphs>262</Paragraphs>
  <Slides>19</Slides>
  <Notes>3</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Default Design</vt:lpstr>
      <vt:lpstr>PowerPoint Presentation</vt:lpstr>
      <vt:lpstr>15.4p Positive Train Control Opening Session</vt:lpstr>
      <vt:lpstr>Welcome – Record Your Attendance!</vt:lpstr>
      <vt:lpstr>Participants, Patents, and Duty to Inform</vt:lpstr>
      <vt:lpstr>Patent Related Links</vt:lpstr>
      <vt:lpstr>Call for Potentially Essential Patents</vt:lpstr>
      <vt:lpstr>Other Guidelines for IEEE WG Meetings</vt:lpstr>
      <vt:lpstr>Overall Session Agenda (R0)</vt:lpstr>
      <vt:lpstr>Where IEEE 802.15.4p Work Fits In</vt:lpstr>
      <vt:lpstr>15.4p Session Objectives</vt:lpstr>
      <vt:lpstr>Week’s Agenda</vt:lpstr>
      <vt:lpstr>Approval of July Meeting Agenda</vt:lpstr>
      <vt:lpstr>Approval of May Meeting Minutes</vt:lpstr>
      <vt:lpstr>90+ Participants from 70 Entities</vt:lpstr>
      <vt:lpstr>15.4p Officers</vt:lpstr>
      <vt:lpstr>Chair’s Role</vt:lpstr>
      <vt:lpstr>15.4p PAR</vt:lpstr>
      <vt:lpstr>Motion</vt:lpstr>
      <vt:lpstr>Timeline and Future Plan</vt:lpstr>
    </vt:vector>
  </TitlesOfParts>
  <Company>GTE Laboratories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jta</cp:lastModifiedBy>
  <cp:revision>79</cp:revision>
  <cp:lastPrinted>1998-02-10T13:28:06Z</cp:lastPrinted>
  <dcterms:created xsi:type="dcterms:W3CDTF">1999-11-08T18:59:45Z</dcterms:created>
  <dcterms:modified xsi:type="dcterms:W3CDTF">2013-07-16T07:02:07Z</dcterms:modified>
</cp:coreProperties>
</file>