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75" r:id="rId2"/>
    <p:sldId id="256" r:id="rId3"/>
    <p:sldId id="257" r:id="rId4"/>
    <p:sldId id="265" r:id="rId5"/>
    <p:sldId id="276" r:id="rId6"/>
    <p:sldId id="274" r:id="rId7"/>
    <p:sldId id="269" r:id="rId8"/>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4" autoAdjust="0"/>
    <p:restoredTop sz="87566" autoAdjust="0"/>
  </p:normalViewPr>
  <p:slideViewPr>
    <p:cSldViewPr>
      <p:cViewPr varScale="1">
        <p:scale>
          <a:sx n="77" d="100"/>
          <a:sy n="77" d="100"/>
        </p:scale>
        <p:origin x="398" y="101"/>
      </p:cViewPr>
      <p:guideLst>
        <p:guide orient="horz" pos="2160"/>
        <p:guide pos="288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65" d="100"/>
          <a:sy n="65" d="100"/>
        </p:scale>
        <p:origin x="214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802.15-13-0408-00-0000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dirty="0" smtClean="0"/>
              <a:t>July 2013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802.15-13-0408-00-0000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dirty="0" smtClean="0"/>
              <a:t>July 2013</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802.15-13-0408-00-0000</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July 2013</a:t>
            </a: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802.15-13-0408-00-0000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dirty="0">
                <a:latin typeface="Times New Roman" pitchFamily="18" charset="0"/>
                <a:ea typeface="Arial Unicode MS" pitchFamily="34" charset="-128"/>
                <a:cs typeface="Arial Unicode MS" pitchFamily="34" charset="-128"/>
              </a:rPr>
              <a:t>July 2013</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extLst>
      <p:ext uri="{BB962C8B-B14F-4D97-AF65-F5344CB8AC3E}">
        <p14:creationId xmlns:p14="http://schemas.microsoft.com/office/powerpoint/2010/main" val="14102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p14="http://schemas.microsoft.com/office/powerpoint/2010/main" val="3490027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6</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p14="http://schemas.microsoft.com/office/powerpoint/2010/main" val="2629508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latin typeface="Times New Roman" pitchFamily="18" charset="0"/>
                <a:ea typeface="Arial Unicode MS" pitchFamily="34" charset="-128"/>
                <a:cs typeface="Arial Unicode MS" pitchFamily="34" charset="-128"/>
              </a:rPr>
              <a:t>July </a:t>
            </a:r>
            <a:r>
              <a:rPr lang="en-US" dirty="0" smtClean="0"/>
              <a:t>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 Rolfe (BCA), Jon </a:t>
            </a:r>
            <a:r>
              <a:rPr lang="en-GB" dirty="0" err="1" smtClean="0"/>
              <a:t>Rosdahl</a:t>
            </a:r>
            <a:r>
              <a:rPr lang="en-GB" dirty="0" smtClean="0"/>
              <a:t>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latin typeface="Times New Roman" pitchFamily="18" charset="0"/>
                <a:ea typeface="Arial Unicode MS" pitchFamily="34" charset="-128"/>
                <a:cs typeface="Arial Unicode MS" pitchFamily="34" charset="-128"/>
              </a:rPr>
              <a:t>July </a:t>
            </a:r>
            <a:r>
              <a:rPr lang="en-US" dirty="0" smtClean="0"/>
              <a:t>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 Rolfe (BCA), Jon </a:t>
            </a:r>
            <a:r>
              <a:rPr lang="en-GB" dirty="0" err="1" smtClean="0"/>
              <a:t>Rosdahl</a:t>
            </a:r>
            <a:r>
              <a:rPr lang="en-GB" dirty="0" smtClean="0"/>
              <a:t>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latin typeface="Times New Roman" pitchFamily="18" charset="0"/>
                <a:ea typeface="Arial Unicode MS" pitchFamily="34" charset="-128"/>
                <a:cs typeface="Arial Unicode MS" pitchFamily="34" charset="-128"/>
              </a:rPr>
              <a:t>July </a:t>
            </a:r>
            <a:r>
              <a:rPr lang="en-US" dirty="0" smtClean="0"/>
              <a:t>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 Rolfe (BCA), Jon </a:t>
            </a:r>
            <a:r>
              <a:rPr lang="en-GB" dirty="0" err="1" smtClean="0"/>
              <a:t>Rosdahl</a:t>
            </a:r>
            <a:r>
              <a:rPr lang="en-GB" dirty="0" smtClean="0"/>
              <a:t>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dirty="0" smtClean="0">
                <a:latin typeface="Times New Roman" pitchFamily="18" charset="0"/>
                <a:ea typeface="Arial Unicode MS" pitchFamily="34" charset="-128"/>
                <a:cs typeface="Arial Unicode MS" pitchFamily="34" charset="-128"/>
              </a:rPr>
              <a:t>July </a:t>
            </a:r>
            <a:r>
              <a:rPr lang="en-US" dirty="0" smtClean="0"/>
              <a:t>2013</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dirty="0" smtClean="0"/>
              <a:t>B. Rolfe (BCA), Jon </a:t>
            </a:r>
            <a:r>
              <a:rPr lang="en-GB" dirty="0" err="1" smtClean="0"/>
              <a:t>Rosdahl</a:t>
            </a:r>
            <a:r>
              <a:rPr lang="en-GB" dirty="0" smtClean="0"/>
              <a:t>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dirty="0" smtClean="0"/>
              <a:t>July 2013</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dirty="0" smtClean="0"/>
              <a:t>B. Rolfe (BCA), Jon </a:t>
            </a:r>
            <a:r>
              <a:rPr lang="en-GB" dirty="0" err="1" smtClean="0"/>
              <a:t>Rosdahl</a:t>
            </a:r>
            <a:r>
              <a:rPr lang="en-GB" dirty="0" smtClean="0"/>
              <a:t>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July 2013</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dirty="0" smtClean="0"/>
              <a:t>B. Rolfe (BCA), Jon </a:t>
            </a:r>
            <a:r>
              <a:rPr lang="en-GB" dirty="0" err="1" smtClean="0"/>
              <a:t>Rosdahl</a:t>
            </a:r>
            <a:r>
              <a:rPr lang="en-GB" dirty="0" smtClean="0"/>
              <a:t>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dirty="0" smtClean="0"/>
              <a:t>July 2013</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dirty="0" smtClean="0"/>
              <a:t>B. Rolfe (BCA), Jon </a:t>
            </a:r>
            <a:r>
              <a:rPr lang="en-GB" dirty="0" err="1" smtClean="0"/>
              <a:t>Rosdahl</a:t>
            </a:r>
            <a:r>
              <a:rPr lang="en-GB" dirty="0" smtClean="0"/>
              <a:t>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July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 Rolfe (BCA), Jon </a:t>
            </a:r>
            <a:r>
              <a:rPr lang="en-GB" dirty="0" err="1" smtClean="0"/>
              <a:t>Rosdahl</a:t>
            </a:r>
            <a:r>
              <a:rPr lang="en-GB" dirty="0" smtClean="0"/>
              <a:t>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July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 Rolfe (BCA), Jon </a:t>
            </a:r>
            <a:r>
              <a:rPr lang="en-GB" dirty="0" err="1" smtClean="0"/>
              <a:t>Rosdahl</a:t>
            </a:r>
            <a:r>
              <a:rPr lang="en-GB" dirty="0" smtClean="0"/>
              <a:t>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dirty="0" smtClean="0"/>
              <a:t>July 2013</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B. Rolfe (BCA), Jon </a:t>
            </a:r>
            <a:r>
              <a:rPr lang="en-GB" dirty="0" err="1" smtClean="0"/>
              <a:t>Rosdahl</a:t>
            </a:r>
            <a:r>
              <a:rPr lang="en-GB" dirty="0" smtClean="0"/>
              <a:t>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4953000" y="357188"/>
            <a:ext cx="35004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a:t>
            </a:r>
            <a:r>
              <a:rPr lang="en-US" sz="1800" b="1" dirty="0" smtClean="0">
                <a:solidFill>
                  <a:schemeClr val="tx1"/>
                </a:solidFill>
                <a:effectLst/>
              </a:rPr>
              <a:t>15-13-0408-00-0000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dirty="0" smtClean="0"/>
              <a:t>July 2013</a:t>
            </a:r>
          </a:p>
        </p:txBody>
      </p:sp>
      <p:sp>
        <p:nvSpPr>
          <p:cNvPr id="5" name="Footer Placeholder 4"/>
          <p:cNvSpPr>
            <a:spLocks noGrp="1"/>
          </p:cNvSpPr>
          <p:nvPr>
            <p:ph type="ftr" idx="11"/>
          </p:nvPr>
        </p:nvSpPr>
        <p:spPr/>
        <p:txBody>
          <a:bodyPr/>
          <a:lstStyle/>
          <a:p>
            <a:pPr>
              <a:defRPr/>
            </a:pPr>
            <a:r>
              <a:rPr lang="en-GB" dirty="0" smtClean="0"/>
              <a:t>Ben Rolfe (BCA), Jon </a:t>
            </a:r>
            <a:r>
              <a:rPr lang="en-GB" dirty="0" err="1" smtClean="0"/>
              <a:t>Rosdahl</a:t>
            </a:r>
            <a:r>
              <a:rPr lang="en-GB" dirty="0" smtClean="0"/>
              <a:t> (CSR)</a:t>
            </a:r>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July 2013</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14 July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July 2013 for the Joint 802.11/.15 Wireless funds.  </a:t>
            </a:r>
            <a:r>
              <a:rPr lang="en-US" sz="1600" dirty="0" smtClean="0">
                <a:solidFill>
                  <a:schemeClr val="tx1"/>
                </a:solidFill>
              </a:rPr>
              <a:t>See Also document # </a:t>
            </a:r>
            <a:r>
              <a:rPr lang="en-GB" sz="1600">
                <a:solidFill>
                  <a:srgbClr val="000000"/>
                </a:solidFill>
                <a:latin typeface="Times New Roman" pitchFamily="16" charset="0"/>
                <a:ea typeface="MS Gothic" charset="-128"/>
                <a:cs typeface="Arial Unicode MS" charset="0"/>
              </a:rPr>
              <a:t>11-13/0695r0</a:t>
            </a:r>
            <a:r>
              <a:rPr lang="en-GB" sz="1600" b="1" dirty="0" smtClean="0">
                <a:solidFill>
                  <a:srgbClr val="000000"/>
                </a:solidFill>
                <a:latin typeface="Times New Roman" pitchFamily="16" charset="0"/>
                <a:ea typeface="MS Gothic" charset="-128"/>
                <a:cs typeface="Arial Unicode MS" charset="0"/>
              </a:rPr>
              <a:t>.</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July 2013</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July 2013</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2013-7-14</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mc:AlternateContent xmlns:mc="http://schemas.openxmlformats.org/markup-compatibility/2006">
              <mc:Choice xmlns:v="urn:schemas-microsoft-com:vml" Requires="v">
                <p:oleObj spid="_x0000_s1048" name="Document" r:id="rId4" imgW="8257888" imgH="2948721" progId="Word.Document.8">
                  <p:embed/>
                </p:oleObj>
              </mc:Choice>
              <mc:Fallback>
                <p:oleObj name="Document" r:id="rId4" imgW="8257888" imgH="2948721"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463" y="2286000"/>
                        <a:ext cx="7704137"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dirty="0">
                <a:latin typeface="Times New Roman" pitchFamily="18" charset="0"/>
                <a:ea typeface="Arial Unicode MS" pitchFamily="34" charset="-128"/>
                <a:cs typeface="Arial Unicode MS" pitchFamily="34" charset="-128"/>
              </a:rPr>
              <a:t>July 2013</a:t>
            </a:r>
            <a:endParaRPr lang="en-GB" dirty="0"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Treasurer report for </a:t>
            </a:r>
            <a:r>
              <a:rPr lang="en-US" dirty="0">
                <a:latin typeface="Times New Roman" pitchFamily="18" charset="0"/>
                <a:ea typeface="Arial Unicode MS" pitchFamily="34" charset="-128"/>
                <a:cs typeface="Arial Unicode MS" pitchFamily="34" charset="-128"/>
              </a:rPr>
              <a:t>July </a:t>
            </a:r>
            <a:r>
              <a:rPr lang="en-GB" dirty="0" smtClean="0"/>
              <a:t>2013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a:t>
            </a:r>
            <a:r>
              <a:rPr lang="en-GB" dirty="0" smtClean="0"/>
              <a:t>802.11 </a:t>
            </a:r>
            <a:r>
              <a:rPr lang="en-GB" dirty="0" smtClean="0"/>
              <a:t>doc: </a:t>
            </a:r>
            <a:r>
              <a:rPr lang="en-GB" dirty="0" smtClean="0"/>
              <a:t>11-13-0695-00-0000</a:t>
            </a:r>
            <a:r>
              <a:rPr lang="en-GB" dirty="0" smtClean="0"/>
              <a:t>.</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r>
              <a:rPr lang="en-US" dirty="0">
                <a:latin typeface="Times New Roman" pitchFamily="18" charset="0"/>
                <a:ea typeface="Arial Unicode MS" pitchFamily="34" charset="-128"/>
                <a:cs typeface="Arial Unicode MS" pitchFamily="34" charset="-128"/>
              </a:rPr>
              <a:t>July 2013</a:t>
            </a:r>
            <a:endParaRPr lang="en-GB" dirty="0"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smtClean="0"/>
              <a:t>Treasury Net Worth</a:t>
            </a:r>
            <a:br>
              <a:rPr lang="en-US" sz="2800" smtClean="0"/>
            </a:br>
            <a:r>
              <a:rPr lang="en-US" sz="2400" smtClean="0"/>
              <a:t>(Unaudited)</a:t>
            </a:r>
          </a:p>
        </p:txBody>
      </p:sp>
      <p:sp>
        <p:nvSpPr>
          <p:cNvPr id="5127" name="Rectangle 3"/>
          <p:cNvSpPr>
            <a:spLocks noGrp="1" noChangeArrowheads="1"/>
          </p:cNvSpPr>
          <p:nvPr>
            <p:ph type="body" idx="4294967295"/>
          </p:nvPr>
        </p:nvSpPr>
        <p:spPr>
          <a:xfrm>
            <a:off x="533400" y="1447800"/>
            <a:ext cx="8001000" cy="4648200"/>
          </a:xfrm>
        </p:spPr>
        <p:txBody>
          <a:bodyPr lIns="92075" tIns="46038" rIns="92075" bIns="46038"/>
          <a:lstStyle/>
          <a:p>
            <a:pPr lvl="1" defTabSz="914400" eaLnBrk="1" hangingPunct="1">
              <a:lnSpc>
                <a:spcPct val="90000"/>
              </a:lnSpc>
              <a:tabLst>
                <a:tab pos="7372350" algn="r"/>
              </a:tabLst>
            </a:pPr>
            <a:endParaRPr lang="en-US" sz="1600" dirty="0" smtClean="0"/>
          </a:p>
          <a:p>
            <a:pPr lvl="1" defTabSz="914400" eaLnBrk="1" hangingPunct="1">
              <a:lnSpc>
                <a:spcPct val="90000"/>
              </a:lnSpc>
              <a:tabLst>
                <a:tab pos="7372350" algn="r"/>
              </a:tabLst>
            </a:pPr>
            <a:endParaRPr lang="en-US" sz="1600" dirty="0" smtClean="0"/>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May 1, 2013 - $569,314.79</a:t>
            </a:r>
          </a:p>
          <a:p>
            <a:pPr lvl="1" defTabSz="914400" eaLnBrk="1" hangingPunct="1">
              <a:lnSpc>
                <a:spcPct val="90000"/>
              </a:lnSpc>
              <a:tabLst>
                <a:tab pos="7372350" algn="r"/>
              </a:tabLst>
            </a:pPr>
            <a:r>
              <a:rPr lang="en-US" sz="1600" dirty="0" smtClean="0"/>
              <a:t>IEEE account: $385,728.64 +76.93+88.47 +82.47 = $385,976.51</a:t>
            </a:r>
          </a:p>
          <a:p>
            <a:pPr lvl="1" defTabSz="914400" eaLnBrk="1" hangingPunct="1">
              <a:lnSpc>
                <a:spcPct val="90000"/>
              </a:lnSpc>
              <a:tabLst>
                <a:tab pos="7372350" algn="r"/>
              </a:tabLst>
            </a:pPr>
            <a:r>
              <a:rPr lang="en-US" sz="1600" dirty="0" smtClean="0"/>
              <a:t>Face-to-Face:  $64,848.90 – 14,223.07+57150-25,537.56+101,100 = $183,338.28</a:t>
            </a:r>
          </a:p>
          <a:p>
            <a:pPr lvl="1" defTabSz="914400" eaLnBrk="1" hangingPunct="1">
              <a:lnSpc>
                <a:spcPct val="90000"/>
              </a:lnSpc>
              <a:tabLst>
                <a:tab pos="7372350" algn="r"/>
              </a:tabLst>
            </a:pPr>
            <a:endParaRPr lang="en-US" sz="1600" dirty="0"/>
          </a:p>
          <a:p>
            <a:pPr defTabSz="914400" eaLnBrk="1" hangingPunct="1">
              <a:lnSpc>
                <a:spcPct val="90000"/>
              </a:lnSpc>
              <a:tabLst>
                <a:tab pos="7372350" algn="r"/>
              </a:tabLst>
            </a:pPr>
            <a:r>
              <a:rPr lang="en-US" dirty="0" smtClean="0"/>
              <a:t>June 30, </a:t>
            </a:r>
            <a:r>
              <a:rPr lang="en-US" dirty="0"/>
              <a:t>2013 – </a:t>
            </a:r>
            <a:r>
              <a:rPr lang="en-US" dirty="0" smtClean="0"/>
              <a:t>$</a:t>
            </a:r>
            <a:r>
              <a:rPr lang="en-US" dirty="0"/>
              <a:t> 386,061.74</a:t>
            </a:r>
          </a:p>
          <a:p>
            <a:pPr lvl="1" defTabSz="914400" eaLnBrk="1" hangingPunct="1">
              <a:lnSpc>
                <a:spcPct val="90000"/>
              </a:lnSpc>
              <a:tabLst>
                <a:tab pos="7372350" algn="r"/>
              </a:tabLst>
            </a:pPr>
            <a:r>
              <a:rPr lang="en-US" sz="1600" dirty="0"/>
              <a:t>IEEE account: </a:t>
            </a:r>
            <a:r>
              <a:rPr lang="en-US" sz="1600" dirty="0" smtClean="0"/>
              <a:t> </a:t>
            </a:r>
            <a:r>
              <a:rPr lang="en-US" sz="1600" dirty="0"/>
              <a:t>$385,976.51 + 85.23 </a:t>
            </a:r>
            <a:r>
              <a:rPr lang="en-US" sz="1600" dirty="0" smtClean="0"/>
              <a:t>= $386,061.74 </a:t>
            </a:r>
            <a:endParaRPr lang="en-US" sz="1600" dirty="0" smtClean="0"/>
          </a:p>
          <a:p>
            <a:pPr lvl="1" defTabSz="914400" eaLnBrk="1" hangingPunct="1">
              <a:lnSpc>
                <a:spcPct val="90000"/>
              </a:lnSpc>
              <a:tabLst>
                <a:tab pos="7372350" algn="r"/>
              </a:tabLst>
            </a:pPr>
            <a:r>
              <a:rPr lang="en-US" sz="1600" dirty="0"/>
              <a:t>Face-to-Face:  $183,338.28 + $71,400.00 - $61,737.97  = $193,000.31 </a:t>
            </a:r>
            <a:r>
              <a:rPr lang="en-US" sz="1600" dirty="0" smtClean="0"/>
              <a:t>(as of May 29)</a:t>
            </a:r>
            <a:endParaRPr lang="en-US" sz="1600" dirty="0"/>
          </a:p>
          <a:p>
            <a:pPr lvl="1" defTabSz="914400" eaLnBrk="1" hangingPunct="1">
              <a:lnSpc>
                <a:spcPct val="90000"/>
              </a:lnSpc>
              <a:tabLst>
                <a:tab pos="7372350" algn="r"/>
              </a:tabLst>
            </a:pPr>
            <a:endParaRPr lang="en-US" sz="1600" dirty="0" smtClean="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dirty="0">
                <a:latin typeface="Times New Roman" pitchFamily="18" charset="0"/>
                <a:ea typeface="Arial Unicode MS" pitchFamily="34" charset="-128"/>
                <a:cs typeface="Arial Unicode MS" pitchFamily="34" charset="-128"/>
              </a:rPr>
              <a:t>July 2013</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Waikoloa, Hawaii – May 2013</a:t>
            </a:r>
          </a:p>
        </p:txBody>
      </p:sp>
      <p:sp>
        <p:nvSpPr>
          <p:cNvPr id="7175" name="Rectangle 3"/>
          <p:cNvSpPr txBox="1">
            <a:spLocks noChangeArrowheads="1"/>
          </p:cNvSpPr>
          <p:nvPr/>
        </p:nvSpPr>
        <p:spPr bwMode="auto">
          <a:xfrm>
            <a:off x="304800" y="20574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smtClean="0">
                <a:solidFill>
                  <a:schemeClr val="tx1"/>
                </a:solidFill>
                <a:ea typeface="MS PGothic" pitchFamily="34" charset="-128"/>
              </a:rPr>
              <a:t>$192,750	$218,850	     </a:t>
            </a:r>
            <a:r>
              <a:rPr lang="en-US" sz="1600" b="1" dirty="0" smtClean="0">
                <a:solidFill>
                  <a:schemeClr val="tx1"/>
                </a:solidFill>
              </a:rPr>
              <a:t>$232,500.00 </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a:t>
            </a:r>
            <a:r>
              <a:rPr lang="en-US" sz="1400" dirty="0" smtClean="0">
                <a:solidFill>
                  <a:schemeClr val="tx1"/>
                </a:solidFill>
                <a:ea typeface="MS PGothic" pitchFamily="34" charset="-128"/>
              </a:rPr>
              <a:t>Credits	$0	      $</a:t>
            </a:r>
            <a:r>
              <a:rPr lang="en-US" sz="1400" dirty="0">
                <a:solidFill>
                  <a:schemeClr val="tx1"/>
                </a:solidFill>
                <a:ea typeface="MS PGothic" pitchFamily="34" charset="-128"/>
              </a:rPr>
              <a:t>5,500     </a:t>
            </a:r>
            <a:r>
              <a:rPr lang="en-US" sz="1400" dirty="0" smtClean="0">
                <a:solidFill>
                  <a:schemeClr val="tx1"/>
                </a:solidFill>
                <a:ea typeface="MS PGothic" pitchFamily="34" charset="-128"/>
              </a:rPr>
              <a:t> $5,558.52</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300	325                  337</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$204,183	$238,703</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$248,231.62</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$24,700</a:t>
            </a:r>
            <a:r>
              <a:rPr lang="en-US" sz="1400" dirty="0">
                <a:solidFill>
                  <a:schemeClr val="tx1"/>
                </a:solidFill>
                <a:ea typeface="MS PGothic" pitchFamily="34" charset="-128"/>
              </a:rPr>
              <a:t>	</a:t>
            </a:r>
            <a:r>
              <a:rPr lang="en-US" sz="1400" dirty="0" smtClean="0">
                <a:solidFill>
                  <a:schemeClr val="tx1"/>
                </a:solidFill>
                <a:ea typeface="MS PGothic" pitchFamily="34" charset="-128"/>
              </a:rPr>
              <a:t> $  19,460	</a:t>
            </a:r>
            <a:r>
              <a:rPr lang="en-US" sz="1400" dirty="0">
                <a:solidFill>
                  <a:schemeClr val="tx1"/>
                </a:solidFill>
              </a:rPr>
              <a:t> $20,734.20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$10,683	 $  11,443	 $13,212.03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$37,500	 $  </a:t>
            </a:r>
            <a:r>
              <a:rPr lang="en-US" sz="1400" dirty="0" smtClean="0">
                <a:solidFill>
                  <a:schemeClr val="tx1"/>
                </a:solidFill>
                <a:ea typeface="MS PGothic" pitchFamily="34" charset="-128"/>
              </a:rPr>
              <a:t>43,000	</a:t>
            </a:r>
            <a:r>
              <a:rPr lang="en-US" sz="1400" dirty="0"/>
              <a:t> </a:t>
            </a:r>
            <a:r>
              <a:rPr lang="en-US" sz="1400" dirty="0">
                <a:solidFill>
                  <a:schemeClr val="tx1"/>
                </a:solidFill>
              </a:rPr>
              <a:t>$</a:t>
            </a:r>
            <a:r>
              <a:rPr lang="en-US" sz="1400" dirty="0" smtClean="0">
                <a:solidFill>
                  <a:schemeClr val="tx1"/>
                </a:solidFill>
              </a:rPr>
              <a:t>41,563.04</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Food &amp; Beverage	$60,000	 $  </a:t>
            </a:r>
            <a:r>
              <a:rPr lang="en-US" sz="1400" dirty="0" smtClean="0">
                <a:solidFill>
                  <a:schemeClr val="tx1"/>
                </a:solidFill>
                <a:ea typeface="MS PGothic" pitchFamily="34" charset="-128"/>
              </a:rPr>
              <a:t>85,000</a:t>
            </a:r>
            <a:r>
              <a:rPr lang="en-US" sz="1400" dirty="0">
                <a:solidFill>
                  <a:schemeClr val="tx1"/>
                </a:solidFill>
                <a:ea typeface="MS PGothic" pitchFamily="34" charset="-128"/>
              </a:rPr>
              <a:t>	</a:t>
            </a:r>
            <a:r>
              <a:rPr lang="en-US" sz="1400" dirty="0" smtClean="0">
                <a:solidFill>
                  <a:schemeClr val="tx1"/>
                </a:solidFill>
                <a:ea typeface="MS PGothic" pitchFamily="34" charset="-128"/>
              </a:rPr>
              <a:t>$87,340.16</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Network Services	$39,500	 $  </a:t>
            </a:r>
            <a:r>
              <a:rPr lang="en-US" sz="1400" dirty="0" smtClean="0">
                <a:solidFill>
                  <a:schemeClr val="tx1"/>
                </a:solidFill>
                <a:ea typeface="MS PGothic" pitchFamily="34" charset="-128"/>
              </a:rPr>
              <a:t>42,500</a:t>
            </a:r>
            <a:r>
              <a:rPr lang="en-US" sz="1400" dirty="0">
                <a:solidFill>
                  <a:schemeClr val="tx1"/>
                </a:solidFill>
                <a:ea typeface="MS PGothic" pitchFamily="34" charset="-128"/>
              </a:rPr>
              <a:t>	$43,851.76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a:t>
            </a:r>
            <a:r>
              <a:rPr lang="en-US" sz="1400" dirty="0">
                <a:solidFill>
                  <a:schemeClr val="tx1"/>
                </a:solidFill>
                <a:ea typeface="MS PGothic" pitchFamily="34" charset="-128"/>
              </a:rPr>
              <a:t>	$18,000	 $  </a:t>
            </a:r>
            <a:r>
              <a:rPr lang="en-US" sz="1400" dirty="0" smtClean="0">
                <a:solidFill>
                  <a:schemeClr val="tx1"/>
                </a:solidFill>
                <a:ea typeface="MS PGothic" pitchFamily="34" charset="-128"/>
              </a:rPr>
              <a:t>23,500</a:t>
            </a:r>
            <a:r>
              <a:rPr lang="en-US" sz="1400" dirty="0">
                <a:solidFill>
                  <a:schemeClr val="tx1"/>
                </a:solidFill>
                <a:ea typeface="MS PGothic" pitchFamily="34" charset="-128"/>
              </a:rPr>
              <a:t>	$26,023.79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a:solidFill>
                  <a:schemeClr val="tx1"/>
                </a:solidFill>
                <a:ea typeface="MS PGothic" pitchFamily="34" charset="-128"/>
              </a:rPr>
              <a:t>	$12,250	 $  </a:t>
            </a:r>
            <a:r>
              <a:rPr lang="en-US" sz="1400" dirty="0" smtClean="0">
                <a:solidFill>
                  <a:schemeClr val="tx1"/>
                </a:solidFill>
                <a:ea typeface="MS PGothic" pitchFamily="34" charset="-128"/>
              </a:rPr>
              <a:t>12,250</a:t>
            </a:r>
            <a:r>
              <a:rPr lang="en-US" sz="1400" dirty="0">
                <a:solidFill>
                  <a:schemeClr val="tx1"/>
                </a:solidFill>
                <a:ea typeface="MS PGothic" pitchFamily="34" charset="-128"/>
              </a:rPr>
              <a:t>	</a:t>
            </a:r>
            <a:r>
              <a:rPr lang="en-US" sz="1400" dirty="0" smtClean="0">
                <a:solidFill>
                  <a:schemeClr val="tx1"/>
                </a:solidFill>
                <a:ea typeface="MS PGothic" pitchFamily="34" charset="-128"/>
              </a:rPr>
              <a:t>$</a:t>
            </a:r>
            <a:r>
              <a:rPr lang="en-US" sz="1400" dirty="0">
                <a:solidFill>
                  <a:schemeClr val="tx1"/>
                </a:solidFill>
                <a:ea typeface="MS PGothic" pitchFamily="34" charset="-128"/>
              </a:rPr>
              <a:t>12,335.18</a:t>
            </a:r>
          </a:p>
          <a:p>
            <a:pPr lvl="1" defTabSz="914400" eaLnBrk="0" hangingPunct="0">
              <a:lnSpc>
                <a:spcPct val="90000"/>
              </a:lnSpc>
              <a:spcBef>
                <a:spcPct val="20000"/>
              </a:spcBef>
              <a:buFontTx/>
              <a:buChar char="–"/>
              <a:tabLst>
                <a:tab pos="3654425" algn="l"/>
                <a:tab pos="5487988" algn="l"/>
                <a:tab pos="7372350" algn="r"/>
              </a:tabLst>
            </a:pPr>
            <a:r>
              <a:rPr lang="en-US" sz="1400" dirty="0" err="1" smtClean="0">
                <a:solidFill>
                  <a:schemeClr val="tx1"/>
                </a:solidFill>
                <a:ea typeface="MS PGothic" pitchFamily="34" charset="-128"/>
              </a:rPr>
              <a:t>Misc</a:t>
            </a:r>
            <a:r>
              <a:rPr lang="en-US" sz="1400" dirty="0">
                <a:solidFill>
                  <a:schemeClr val="tx1"/>
                </a:solidFill>
                <a:ea typeface="MS PGothic" pitchFamily="34" charset="-128"/>
              </a:rPr>
              <a:t>	$  1,550	 $    </a:t>
            </a:r>
            <a:r>
              <a:rPr lang="en-US" sz="1400" dirty="0" smtClean="0">
                <a:solidFill>
                  <a:schemeClr val="tx1"/>
                </a:solidFill>
                <a:ea typeface="MS PGothic" pitchFamily="34" charset="-128"/>
              </a:rPr>
              <a:t>1,550	$1150.42</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Staff Rooms	--	--	$</a:t>
            </a:r>
            <a:r>
              <a:rPr lang="en-US" sz="1400" dirty="0" smtClean="0">
                <a:solidFill>
                  <a:schemeClr val="tx1"/>
                </a:solidFill>
                <a:ea typeface="MS PGothic" pitchFamily="34" charset="-128"/>
              </a:rPr>
              <a:t>2,021.04</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$(10,533)	$(14,353</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a:t>
            </a:r>
            <a:r>
              <a:rPr lang="en-US" sz="1600" b="1" dirty="0">
                <a:solidFill>
                  <a:srgbClr val="FF0000"/>
                </a:solidFill>
                <a:ea typeface="MS PGothic" pitchFamily="34" charset="-128"/>
              </a:rPr>
              <a:t>10,173.10)</a:t>
            </a: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334869"/>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Feb 2013</a:t>
            </a:r>
            <a:endParaRPr lang="en-US" sz="1800" b="1" dirty="0">
              <a:solidFill>
                <a:schemeClr val="tx1"/>
              </a:solidFill>
              <a:ea typeface="MS PGothic" pitchFamily="34" charset="-128"/>
            </a:endParaRPr>
          </a:p>
        </p:txBody>
      </p:sp>
      <p:sp>
        <p:nvSpPr>
          <p:cNvPr id="10" name="Text Box 8"/>
          <p:cNvSpPr txBox="1">
            <a:spLocks noChangeArrowheads="1"/>
          </p:cNvSpPr>
          <p:nvPr/>
        </p:nvSpPr>
        <p:spPr bwMode="auto">
          <a:xfrm>
            <a:off x="5257800" y="1057870"/>
            <a:ext cx="17526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Estimated Budget May 2013</a:t>
            </a:r>
            <a:endParaRPr lang="en-US" sz="1800" b="1" dirty="0">
              <a:solidFill>
                <a:schemeClr val="tx1"/>
              </a:solidFill>
              <a:ea typeface="MS PGothic" pitchFamily="34" charset="-128"/>
            </a:endParaRPr>
          </a:p>
        </p:txBody>
      </p:sp>
      <p:sp>
        <p:nvSpPr>
          <p:cNvPr id="3" name="TextBox 2"/>
          <p:cNvSpPr txBox="1"/>
          <p:nvPr/>
        </p:nvSpPr>
        <p:spPr>
          <a:xfrm>
            <a:off x="6858000" y="1334869"/>
            <a:ext cx="1143000" cy="646331"/>
          </a:xfrm>
          <a:prstGeom prst="rect">
            <a:avLst/>
          </a:prstGeom>
          <a:noFill/>
        </p:spPr>
        <p:txBody>
          <a:bodyPr wrap="square" rtlCol="0">
            <a:spAutoFit/>
          </a:bodyPr>
          <a:lstStyle/>
          <a:p>
            <a:pPr algn="ctr"/>
            <a:r>
              <a:rPr lang="en-US" sz="1800" b="1" dirty="0" smtClean="0">
                <a:solidFill>
                  <a:schemeClr val="tx1"/>
                </a:solidFill>
                <a:ea typeface="MS PGothic" pitchFamily="34" charset="-128"/>
              </a:rPr>
              <a:t>Actual </a:t>
            </a:r>
          </a:p>
          <a:p>
            <a:pPr algn="ct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2594671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dirty="0">
                <a:latin typeface="Times New Roman" pitchFamily="18" charset="0"/>
                <a:ea typeface="Arial Unicode MS" pitchFamily="34" charset="-128"/>
                <a:cs typeface="Arial Unicode MS" pitchFamily="34" charset="-128"/>
              </a:rPr>
              <a:t>July 2013</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6</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6</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Nanjing, </a:t>
            </a:r>
            <a:r>
              <a:rPr lang="en-US" dirty="0" smtClean="0"/>
              <a:t>China </a:t>
            </a:r>
            <a:r>
              <a:rPr lang="en-US" dirty="0" smtClean="0"/>
              <a:t>– Sept 2013</a:t>
            </a:r>
            <a:endParaRPr lang="en-US" dirty="0" smtClean="0"/>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152400" y="1066800"/>
            <a:ext cx="45720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
        <p:nvSpPr>
          <p:cNvPr id="2" name="TextBox 1"/>
          <p:cNvSpPr txBox="1"/>
          <p:nvPr/>
        </p:nvSpPr>
        <p:spPr>
          <a:xfrm>
            <a:off x="304800" y="1447800"/>
            <a:ext cx="5257800" cy="5262979"/>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tx1"/>
                </a:solidFill>
              </a:rPr>
              <a:t>Registration Income:                		$212,700		 </a:t>
            </a:r>
          </a:p>
          <a:p>
            <a:pPr marL="1028700" lvl="1">
              <a:buFont typeface="Times New Roman" panose="02020603050405020304" pitchFamily="18" charset="0"/>
              <a:buChar char="−"/>
            </a:pPr>
            <a:r>
              <a:rPr lang="en-US" sz="1600" dirty="0">
                <a:solidFill>
                  <a:schemeClr val="tx1"/>
                </a:solidFill>
              </a:rPr>
              <a:t>Registrations				300</a:t>
            </a:r>
          </a:p>
          <a:p>
            <a:pPr marL="1028700" lvl="1">
              <a:buFont typeface="Times New Roman" panose="02020603050405020304" pitchFamily="18" charset="0"/>
              <a:buChar char="−"/>
            </a:pPr>
            <a:r>
              <a:rPr lang="en-US" sz="1600" dirty="0">
                <a:solidFill>
                  <a:schemeClr val="tx1"/>
                </a:solidFill>
              </a:rPr>
              <a:t>Meeting Expense Estimate    	$206,148</a:t>
            </a:r>
          </a:p>
          <a:p>
            <a:pPr marL="1028700" lvl="1">
              <a:buFont typeface="Times New Roman" panose="02020603050405020304" pitchFamily="18" charset="0"/>
              <a:buChar char="−"/>
            </a:pPr>
            <a:r>
              <a:rPr lang="en-US" sz="1600" dirty="0">
                <a:solidFill>
                  <a:schemeClr val="tx1"/>
                </a:solidFill>
              </a:rPr>
              <a:t>Estimated Surplus			$6,552</a:t>
            </a:r>
          </a:p>
          <a:p>
            <a:pPr marL="285750" indent="-285750">
              <a:buFont typeface="Arial" panose="020B0604020202020204" pitchFamily="34" charset="0"/>
              <a:buChar char="•"/>
            </a:pPr>
            <a:r>
              <a:rPr lang="en-US" sz="1600" dirty="0" smtClean="0">
                <a:solidFill>
                  <a:schemeClr val="tx1"/>
                </a:solidFill>
              </a:rPr>
              <a:t>Expense Estimates</a:t>
            </a:r>
            <a:endParaRPr lang="en-US" sz="1600" dirty="0">
              <a:solidFill>
                <a:schemeClr val="tx1"/>
              </a:solidFill>
            </a:endParaRPr>
          </a:p>
          <a:p>
            <a:pPr marL="1028700" lvl="1">
              <a:buFont typeface="Times New Roman" panose="02020603050405020304" pitchFamily="18" charset="0"/>
              <a:buChar char="−"/>
            </a:pPr>
            <a:r>
              <a:rPr lang="en-US" sz="1600" dirty="0" smtClean="0">
                <a:solidFill>
                  <a:schemeClr val="tx1"/>
                </a:solidFill>
              </a:rPr>
              <a:t>Registration Service			$  4,500</a:t>
            </a:r>
          </a:p>
          <a:p>
            <a:pPr marL="1028700" lvl="1">
              <a:buFont typeface="Times New Roman" panose="02020603050405020304" pitchFamily="18" charset="0"/>
              <a:buChar char="−"/>
            </a:pPr>
            <a:r>
              <a:rPr lang="en-US" sz="1600" dirty="0" smtClean="0">
                <a:solidFill>
                  <a:schemeClr val="tx1"/>
                </a:solidFill>
              </a:rPr>
              <a:t>Networking &amp; Shipping		$62,000</a:t>
            </a:r>
          </a:p>
          <a:p>
            <a:pPr marL="1028700" lvl="1">
              <a:buFont typeface="Times New Roman" panose="02020603050405020304" pitchFamily="18" charset="0"/>
              <a:buChar char="−"/>
            </a:pPr>
            <a:r>
              <a:rPr lang="en-US" sz="1600" dirty="0" smtClean="0">
                <a:solidFill>
                  <a:schemeClr val="tx1"/>
                </a:solidFill>
              </a:rPr>
              <a:t>Special Services on site		$16,500</a:t>
            </a:r>
          </a:p>
          <a:p>
            <a:pPr marL="1028700" lvl="1">
              <a:buFont typeface="Times New Roman" panose="02020603050405020304" pitchFamily="18" charset="0"/>
              <a:buChar char="−"/>
            </a:pPr>
            <a:r>
              <a:rPr lang="en-US" sz="1600" dirty="0" smtClean="0">
                <a:solidFill>
                  <a:schemeClr val="tx1"/>
                </a:solidFill>
              </a:rPr>
              <a:t>On site setup				$ 7,000</a:t>
            </a:r>
          </a:p>
          <a:p>
            <a:pPr marL="1028700" lvl="1">
              <a:buFont typeface="Times New Roman" panose="02020603050405020304" pitchFamily="18" charset="0"/>
              <a:buChar char="−"/>
            </a:pPr>
            <a:r>
              <a:rPr lang="en-US" sz="1600" dirty="0" smtClean="0">
                <a:solidFill>
                  <a:schemeClr val="tx1"/>
                </a:solidFill>
              </a:rPr>
              <a:t>Staffing on site			$20,100</a:t>
            </a:r>
          </a:p>
          <a:p>
            <a:pPr marL="1028700" lvl="1">
              <a:buFont typeface="Times New Roman" panose="02020603050405020304" pitchFamily="18" charset="0"/>
              <a:buChar char="−"/>
            </a:pPr>
            <a:r>
              <a:rPr lang="en-US" sz="1600" dirty="0" err="1" smtClean="0">
                <a:solidFill>
                  <a:schemeClr val="tx1"/>
                </a:solidFill>
              </a:rPr>
              <a:t>Misc</a:t>
            </a:r>
            <a:r>
              <a:rPr lang="en-US" sz="1600" dirty="0" smtClean="0">
                <a:solidFill>
                  <a:schemeClr val="tx1"/>
                </a:solidFill>
              </a:rPr>
              <a:t>					$ 4,500</a:t>
            </a:r>
          </a:p>
          <a:p>
            <a:pPr marL="1028700" lvl="1">
              <a:buFont typeface="Times New Roman" panose="02020603050405020304" pitchFamily="18" charset="0"/>
              <a:buChar char="−"/>
            </a:pPr>
            <a:r>
              <a:rPr lang="en-US" sz="1600" dirty="0" smtClean="0">
                <a:solidFill>
                  <a:schemeClr val="tx1"/>
                </a:solidFill>
              </a:rPr>
              <a:t>Accounting and Legal		$20,808</a:t>
            </a:r>
          </a:p>
          <a:p>
            <a:pPr marL="1028700" lvl="1">
              <a:buFont typeface="Times New Roman" panose="02020603050405020304" pitchFamily="18" charset="0"/>
              <a:buChar char="−"/>
            </a:pPr>
            <a:r>
              <a:rPr lang="en-US" sz="1600" dirty="0" smtClean="0">
                <a:solidFill>
                  <a:schemeClr val="tx1"/>
                </a:solidFill>
              </a:rPr>
              <a:t>Management				$27,900</a:t>
            </a:r>
          </a:p>
          <a:p>
            <a:pPr marL="1028700" lvl="1">
              <a:buFont typeface="Times New Roman" panose="02020603050405020304" pitchFamily="18" charset="0"/>
              <a:buChar char="−"/>
            </a:pPr>
            <a:r>
              <a:rPr lang="en-US" sz="1600" dirty="0" smtClean="0">
                <a:solidFill>
                  <a:schemeClr val="tx1"/>
                </a:solidFill>
              </a:rPr>
              <a:t>Delegate Materials			$2,940</a:t>
            </a:r>
          </a:p>
          <a:p>
            <a:pPr marL="1028700" lvl="1">
              <a:buFont typeface="Times New Roman" panose="02020603050405020304" pitchFamily="18" charset="0"/>
              <a:buChar char="−"/>
            </a:pPr>
            <a:r>
              <a:rPr lang="en-US" sz="1600" dirty="0" smtClean="0">
                <a:solidFill>
                  <a:schemeClr val="tx1"/>
                </a:solidFill>
              </a:rPr>
              <a:t>Special Events				$39,000</a:t>
            </a:r>
          </a:p>
          <a:p>
            <a:pPr marL="1028700" lvl="1">
              <a:buFont typeface="Times New Roman" panose="02020603050405020304" pitchFamily="18" charset="0"/>
              <a:buChar char="−"/>
            </a:pPr>
            <a:r>
              <a:rPr lang="en-US" sz="1600" dirty="0" smtClean="0">
                <a:solidFill>
                  <a:schemeClr val="tx1"/>
                </a:solidFill>
              </a:rPr>
              <a:t>Printing and </a:t>
            </a:r>
            <a:r>
              <a:rPr lang="en-US" sz="1600" dirty="0" err="1" smtClean="0">
                <a:solidFill>
                  <a:schemeClr val="tx1"/>
                </a:solidFill>
              </a:rPr>
              <a:t>Publicatino</a:t>
            </a:r>
            <a:r>
              <a:rPr lang="en-US" sz="1600" dirty="0" smtClean="0">
                <a:solidFill>
                  <a:schemeClr val="tx1"/>
                </a:solidFill>
              </a:rPr>
              <a:t>		$   900</a:t>
            </a:r>
          </a:p>
          <a:p>
            <a:r>
              <a:rPr lang="en-US" sz="1600" dirty="0" smtClean="0">
                <a:solidFill>
                  <a:schemeClr val="tx1"/>
                </a:solidFill>
              </a:rPr>
              <a:t>            </a:t>
            </a:r>
          </a:p>
          <a:p>
            <a:pPr marL="285750" indent="-285750">
              <a:buFont typeface="Arial" panose="020B0604020202020204" pitchFamily="34" charset="0"/>
              <a:buChar char="•"/>
            </a:pPr>
            <a:r>
              <a:rPr lang="en-US" sz="1600" dirty="0" smtClean="0">
                <a:solidFill>
                  <a:schemeClr val="tx1"/>
                </a:solidFill>
              </a:rPr>
              <a:t>Estimated Sponsor Contribution:   $77,000		</a:t>
            </a:r>
          </a:p>
          <a:p>
            <a:pPr marL="1028700" lvl="1">
              <a:buFont typeface="Times New Roman" panose="02020603050405020304" pitchFamily="18" charset="0"/>
              <a:buChar char="−"/>
            </a:pPr>
            <a:r>
              <a:rPr lang="en-US" sz="1600" dirty="0" smtClean="0">
                <a:solidFill>
                  <a:schemeClr val="tx1"/>
                </a:solidFill>
              </a:rPr>
              <a:t>Meeting facilities		$32,000</a:t>
            </a:r>
          </a:p>
          <a:p>
            <a:pPr marL="1028700" lvl="1">
              <a:buFont typeface="Times New Roman" panose="02020603050405020304" pitchFamily="18" charset="0"/>
              <a:buChar char="−"/>
            </a:pPr>
            <a:r>
              <a:rPr lang="en-US" sz="1600" dirty="0" smtClean="0">
                <a:solidFill>
                  <a:schemeClr val="tx1"/>
                </a:solidFill>
              </a:rPr>
              <a:t>AV					$45,000</a:t>
            </a:r>
            <a:endParaRPr lang="en-US" sz="1600" dirty="0">
              <a:solidFill>
                <a:schemeClr val="tx1"/>
              </a:solidFill>
            </a:endParaRPr>
          </a:p>
          <a:p>
            <a:pPr marL="1028700" lvl="1">
              <a:buFont typeface="Arial" panose="020B0604020202020204" pitchFamily="34" charset="0"/>
              <a:buChar char="•"/>
            </a:pPr>
            <a:endParaRPr lang="en-US" sz="1600" dirty="0">
              <a:solidFill>
                <a:schemeClr val="tx1"/>
              </a:solidFill>
            </a:endParaRPr>
          </a:p>
        </p:txBody>
      </p:sp>
      <p:sp>
        <p:nvSpPr>
          <p:cNvPr id="4" name="TextBox 3"/>
          <p:cNvSpPr txBox="1"/>
          <p:nvPr/>
        </p:nvSpPr>
        <p:spPr>
          <a:xfrm>
            <a:off x="4924425" y="5569803"/>
            <a:ext cx="2819400" cy="830997"/>
          </a:xfrm>
          <a:prstGeom prst="rect">
            <a:avLst/>
          </a:prstGeom>
          <a:noFill/>
        </p:spPr>
        <p:txBody>
          <a:bodyPr wrap="square" rtlCol="0">
            <a:spAutoFit/>
          </a:bodyPr>
          <a:lstStyle/>
          <a:p>
            <a:r>
              <a:rPr lang="en-US" sz="1600" dirty="0">
                <a:solidFill>
                  <a:schemeClr val="tx1"/>
                </a:solidFill>
              </a:rPr>
              <a:t>NOTE:  Nanjing is a sponsored event so any surplus goes to the </a:t>
            </a:r>
            <a:r>
              <a:rPr lang="en-US" sz="1600" dirty="0" smtClean="0">
                <a:solidFill>
                  <a:schemeClr val="tx1"/>
                </a:solidFill>
              </a:rPr>
              <a:t>sponsor</a:t>
            </a: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dirty="0">
                <a:latin typeface="Times New Roman" pitchFamily="18" charset="0"/>
                <a:ea typeface="Arial Unicode MS" pitchFamily="34" charset="-128"/>
                <a:cs typeface="Arial Unicode MS" pitchFamily="34" charset="-128"/>
              </a:rPr>
              <a:t>July 2013</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6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a:t>
            </a:r>
            <a:r>
              <a:rPr lang="en-US" sz="1400" dirty="0" smtClean="0">
                <a:solidFill>
                  <a:srgbClr val="FF0000"/>
                </a:solidFill>
              </a:rPr>
              <a:t>$680</a:t>
            </a:r>
            <a:r>
              <a:rPr lang="en-US" sz="1400" dirty="0" smtClean="0"/>
              <a:t> -   </a:t>
            </a:r>
            <a:r>
              <a:rPr lang="en-US" sz="1400" dirty="0" smtClean="0">
                <a:solidFill>
                  <a:srgbClr val="FF0000"/>
                </a:solidFill>
              </a:rPr>
              <a:t>$100.35</a:t>
            </a:r>
            <a:r>
              <a:rPr lang="en-US" sz="1400" dirty="0" smtClean="0"/>
              <a:t>)</a:t>
            </a:r>
          </a:p>
          <a:p>
            <a:pPr marL="515938" lvl="1" indent="-174625" defTabSz="914400" eaLnBrk="1" hangingPunct="1">
              <a:lnSpc>
                <a:spcPct val="90000"/>
              </a:lnSpc>
              <a:tabLst>
                <a:tab pos="7372350" algn="r"/>
              </a:tabLst>
            </a:pPr>
            <a:r>
              <a:rPr lang="en-US" sz="1400" dirty="0" smtClean="0"/>
              <a:t>314 – Indian Wells (</a:t>
            </a:r>
            <a:r>
              <a:rPr lang="en-US" sz="1400" dirty="0" smtClean="0">
                <a:solidFill>
                  <a:srgbClr val="FF0000"/>
                </a:solidFill>
                <a:ea typeface="MS PGothic" pitchFamily="34" charset="-128"/>
              </a:rPr>
              <a:t>$7,665 -  </a:t>
            </a:r>
            <a:r>
              <a:rPr lang="en-US" sz="1400" dirty="0" smtClean="0">
                <a:solidFill>
                  <a:schemeClr val="tx1"/>
                </a:solidFill>
                <a:ea typeface="MS PGothic" pitchFamily="34" charset="-128"/>
              </a:rPr>
              <a:t>$ 15,480) </a:t>
            </a:r>
            <a:endParaRPr lang="en-US" sz="1400" dirty="0" smtClean="0">
              <a:solidFill>
                <a:schemeClr val="tx1"/>
              </a:solidFill>
            </a:endParaRPr>
          </a:p>
          <a:p>
            <a:pPr marL="115888" indent="-174625" defTabSz="914400" eaLnBrk="1" hangingPunct="1">
              <a:lnSpc>
                <a:spcPct val="90000"/>
              </a:lnSpc>
              <a:tabLst>
                <a:tab pos="7372350" algn="r"/>
              </a:tabLst>
            </a:pPr>
            <a:r>
              <a:rPr lang="en-US" sz="1800" b="1" dirty="0" smtClean="0">
                <a:solidFill>
                  <a:schemeClr val="tx1"/>
                </a:solidFill>
                <a:ea typeface="MS PGothic" pitchFamily="34" charset="-128"/>
              </a:rPr>
              <a:t>2013</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356 – </a:t>
            </a:r>
            <a:r>
              <a:rPr lang="en-US" sz="1600" b="1" dirty="0" smtClean="0">
                <a:solidFill>
                  <a:schemeClr val="tx1"/>
                </a:solidFill>
                <a:ea typeface="MS PGothic" pitchFamily="34" charset="-128"/>
              </a:rPr>
              <a:t>Vancouver</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$15,259 -  $ </a:t>
            </a:r>
            <a:r>
              <a:rPr lang="en-US" sz="1600" b="1" dirty="0" smtClean="0">
                <a:solidFill>
                  <a:srgbClr val="FF0000"/>
                </a:solidFill>
                <a:ea typeface="MS PGothic" pitchFamily="34" charset="-128"/>
              </a:rPr>
              <a:t>5,887</a:t>
            </a:r>
            <a:r>
              <a:rPr lang="en-US" sz="1600" dirty="0" smtClean="0">
                <a:solidFill>
                  <a:schemeClr val="tx1"/>
                </a:solidFill>
                <a:ea typeface="MS PGothic" pitchFamily="34" charset="-128"/>
              </a:rPr>
              <a:t>)</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337 – </a:t>
            </a:r>
            <a:r>
              <a:rPr lang="en-US" sz="1600" b="1" dirty="0" smtClean="0">
                <a:solidFill>
                  <a:schemeClr val="tx1"/>
                </a:solidFill>
                <a:ea typeface="MS PGothic" pitchFamily="34" charset="-128"/>
              </a:rPr>
              <a:t>Hawaii</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a:t>
            </a:r>
            <a:r>
              <a:rPr lang="en-US" sz="1600" b="1" dirty="0" smtClean="0">
                <a:solidFill>
                  <a:srgbClr val="FF0000"/>
                </a:solidFill>
                <a:ea typeface="MS PGothic" pitchFamily="34" charset="-128"/>
              </a:rPr>
              <a:t> 10,533  - </a:t>
            </a:r>
            <a:r>
              <a:rPr lang="en-US" sz="1600" b="1" dirty="0">
                <a:solidFill>
                  <a:srgbClr val="FF0000"/>
                </a:solidFill>
                <a:ea typeface="MS PGothic" pitchFamily="34" charset="-128"/>
              </a:rPr>
              <a:t>$10,173</a:t>
            </a:r>
            <a:r>
              <a:rPr lang="en-US" sz="1600" dirty="0" smtClean="0">
                <a:solidFill>
                  <a:schemeClr val="tx1"/>
                </a:solidFill>
                <a:ea typeface="MS PGothic" pitchFamily="34" charset="-128"/>
              </a:rPr>
              <a:t>)</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300 </a:t>
            </a:r>
            <a:r>
              <a:rPr lang="en-US" sz="1400" dirty="0">
                <a:solidFill>
                  <a:schemeClr val="tx1"/>
                </a:solidFill>
                <a:ea typeface="MS PGothic" pitchFamily="34" charset="-128"/>
              </a:rPr>
              <a:t>– </a:t>
            </a:r>
            <a:r>
              <a:rPr lang="en-US" sz="1400" b="1" dirty="0">
                <a:solidFill>
                  <a:schemeClr val="tx1"/>
                </a:solidFill>
                <a:ea typeface="MS PGothic" pitchFamily="34" charset="-128"/>
              </a:rPr>
              <a:t>Nanjing </a:t>
            </a:r>
            <a:r>
              <a:rPr lang="en-US" sz="1400" b="1" smtClean="0">
                <a:solidFill>
                  <a:schemeClr val="tx1"/>
                </a:solidFill>
                <a:ea typeface="MS PGothic" pitchFamily="34" charset="-128"/>
              </a:rPr>
              <a:t>($0)</a:t>
            </a:r>
            <a:endParaRPr lang="en-US" sz="1400" dirty="0" smtClean="0">
              <a:solidFill>
                <a:schemeClr val="tx1"/>
              </a:solidFill>
              <a:ea typeface="MS PGothic" pitchFamily="34" charset="-128"/>
            </a:endParaRPr>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5943600" y="64770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3518</TotalTime>
  <Words>713</Words>
  <Application>Microsoft Office PowerPoint</Application>
  <PresentationFormat>On-screen Show (4:3)</PresentationFormat>
  <Paragraphs>182</Paragraphs>
  <Slides>7</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굴림</vt:lpstr>
      <vt:lpstr>MS Gothic</vt:lpstr>
      <vt:lpstr>MS PGothic</vt:lpstr>
      <vt:lpstr>Arial</vt:lpstr>
      <vt:lpstr>Times New Roman</vt:lpstr>
      <vt:lpstr>802-11-Submission</vt:lpstr>
      <vt:lpstr>Document</vt:lpstr>
      <vt:lpstr>PowerPoint Presentation</vt:lpstr>
      <vt:lpstr>Treasurer Report July 2013</vt:lpstr>
      <vt:lpstr>Abstract</vt:lpstr>
      <vt:lpstr>Treasury Net Worth (Unaudited)</vt:lpstr>
      <vt:lpstr>Waikoloa, Hawaii – May 2013</vt:lpstr>
      <vt:lpstr>Nanjing, China – Sept 2013</vt:lpstr>
      <vt:lpstr>Historical Attendance</vt:lpstr>
    </vt:vector>
  </TitlesOfParts>
  <Company>CSR, BCA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July 2013</dc:title>
  <dc:creator>Jon Rosdahl</dc:creator>
  <cp:keywords>July  2013</cp:keywords>
  <cp:lastModifiedBy>Benjamin Rolfe</cp:lastModifiedBy>
  <cp:revision>58</cp:revision>
  <cp:lastPrinted>1601-01-01T00:00:00Z</cp:lastPrinted>
  <dcterms:created xsi:type="dcterms:W3CDTF">2012-05-13T15:07:35Z</dcterms:created>
  <dcterms:modified xsi:type="dcterms:W3CDTF">2013-07-14T14:44:23Z</dcterms:modified>
</cp:coreProperties>
</file>