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9" r:id="rId2"/>
    <p:sldId id="286" r:id="rId3"/>
    <p:sldId id="287" r:id="rId4"/>
    <p:sldId id="301" r:id="rId5"/>
    <p:sldId id="302" r:id="rId6"/>
    <p:sldId id="288" r:id="rId7"/>
    <p:sldId id="289" r:id="rId8"/>
    <p:sldId id="290" r:id="rId9"/>
    <p:sldId id="292" r:id="rId10"/>
    <p:sldId id="297" r:id="rId11"/>
    <p:sldId id="294" r:id="rId12"/>
    <p:sldId id="295" r:id="rId13"/>
    <p:sldId id="296" r:id="rId14"/>
    <p:sldId id="298" r:id="rId15"/>
    <p:sldId id="293" r:id="rId16"/>
    <p:sldId id="299" r:id="rId17"/>
    <p:sldId id="300" r:id="rId18"/>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CC6"/>
    <a:srgbClr val="33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101" d="100"/>
          <a:sy n="101" d="100"/>
        </p:scale>
        <p:origin x="-67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1" y="199841"/>
            <a:ext cx="275813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74522">
              <a:defRPr sz="1500" b="1"/>
            </a:lvl1pPr>
          </a:lstStyle>
          <a:p>
            <a:r>
              <a:rPr lang="en-US" altLang="ja-JP"/>
              <a:t>doc.: IEEE 802.15-&lt;doc#&gt;</a:t>
            </a:r>
          </a:p>
        </p:txBody>
      </p:sp>
      <p:sp>
        <p:nvSpPr>
          <p:cNvPr id="3075" name="Rectangle 3"/>
          <p:cNvSpPr>
            <a:spLocks noGrp="1" noChangeArrowheads="1"/>
          </p:cNvSpPr>
          <p:nvPr>
            <p:ph type="dt" sz="quarter" idx="1"/>
          </p:nvPr>
        </p:nvSpPr>
        <p:spPr bwMode="auto">
          <a:xfrm>
            <a:off x="711881" y="199841"/>
            <a:ext cx="236480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74522">
              <a:defRPr sz="1500" b="1"/>
            </a:lvl1pPr>
          </a:lstStyle>
          <a:p>
            <a:r>
              <a:rPr lang="en-US" altLang="ja-JP" smtClean="0"/>
              <a:t>April 2013</a:t>
            </a:r>
            <a:endParaRPr lang="en-US" altLang="ja-JP"/>
          </a:p>
        </p:txBody>
      </p:sp>
      <p:sp>
        <p:nvSpPr>
          <p:cNvPr id="3076" name="Rectangle 4"/>
          <p:cNvSpPr>
            <a:spLocks noGrp="1" noChangeArrowheads="1"/>
          </p:cNvSpPr>
          <p:nvPr>
            <p:ph type="ftr" sz="quarter" idx="2"/>
          </p:nvPr>
        </p:nvSpPr>
        <p:spPr bwMode="auto">
          <a:xfrm>
            <a:off x="4259906" y="9905481"/>
            <a:ext cx="2208779" cy="15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74522">
              <a:defRPr sz="1000"/>
            </a:lvl1pPr>
          </a:lstStyle>
          <a:p>
            <a:r>
              <a:rPr lang="en-US" altLang="ja-JP" smtClean="0"/>
              <a:t>Shoichi Kitazawa (ATR)</a:t>
            </a:r>
            <a:endParaRPr lang="en-US" altLang="ja-JP"/>
          </a:p>
        </p:txBody>
      </p:sp>
      <p:sp>
        <p:nvSpPr>
          <p:cNvPr id="3077" name="Rectangle 5"/>
          <p:cNvSpPr>
            <a:spLocks noGrp="1" noChangeArrowheads="1"/>
          </p:cNvSpPr>
          <p:nvPr>
            <p:ph type="sldNum" sz="quarter" idx="3"/>
          </p:nvPr>
        </p:nvSpPr>
        <p:spPr bwMode="auto">
          <a:xfrm>
            <a:off x="2761382" y="9905481"/>
            <a:ext cx="1418884" cy="159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74522">
              <a:defRPr sz="1000"/>
            </a:lvl1pPr>
          </a:lstStyle>
          <a:p>
            <a:r>
              <a:rPr lang="en-US" altLang="ja-JP"/>
              <a:t>Page </a:t>
            </a:r>
            <a:fld id="{1C9E7F0A-1D88-47D1-B7ED-5CA346B4FD43}" type="slidenum">
              <a:rPr lang="en-US" altLang="ja-JP"/>
              <a:pPr/>
              <a:t>‹#›</a:t>
            </a:fld>
            <a:endParaRPr lang="en-US" altLang="ja-JP"/>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63" tIns="47732" rIns="95463" bIns="47732" anchor="ctr"/>
          <a:lstStyle/>
          <a:p>
            <a:endParaRPr lang="ja-JP" altLang="en-US"/>
          </a:p>
        </p:txBody>
      </p:sp>
      <p:sp>
        <p:nvSpPr>
          <p:cNvPr id="3079" name="Rectangle 7"/>
          <p:cNvSpPr>
            <a:spLocks noChangeArrowheads="1"/>
          </p:cNvSpPr>
          <p:nvPr/>
        </p:nvSpPr>
        <p:spPr bwMode="auto">
          <a:xfrm>
            <a:off x="710256" y="9905482"/>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74522"/>
            <a:r>
              <a:rPr lang="en-US" altLang="ja-JP"/>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63" tIns="47732" rIns="95463" bIns="47732" anchor="ctr"/>
          <a:lstStyle/>
          <a:p>
            <a:endParaRPr lang="ja-JP" altLang="en-US"/>
          </a:p>
        </p:txBody>
      </p:sp>
    </p:spTree>
    <p:extLst>
      <p:ext uri="{BB962C8B-B14F-4D97-AF65-F5344CB8AC3E}">
        <p14:creationId xmlns:p14="http://schemas.microsoft.com/office/powerpoint/2010/main" val="1842867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1" y="112306"/>
            <a:ext cx="288165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74522">
              <a:defRPr sz="1500" b="1"/>
            </a:lvl1pPr>
          </a:lstStyle>
          <a:p>
            <a:r>
              <a:rPr lang="en-US" altLang="ja-JP"/>
              <a:t>doc.: IEEE 802.15-&lt;doc#&gt;</a:t>
            </a:r>
          </a:p>
        </p:txBody>
      </p:sp>
      <p:sp>
        <p:nvSpPr>
          <p:cNvPr id="2051" name="Rectangle 3"/>
          <p:cNvSpPr>
            <a:spLocks noGrp="1" noChangeArrowheads="1"/>
          </p:cNvSpPr>
          <p:nvPr>
            <p:ph type="dt" idx="1"/>
          </p:nvPr>
        </p:nvSpPr>
        <p:spPr bwMode="auto">
          <a:xfrm>
            <a:off x="669623" y="112306"/>
            <a:ext cx="280201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74522">
              <a:defRPr sz="1500" b="1"/>
            </a:lvl1pPr>
          </a:lstStyle>
          <a:p>
            <a:r>
              <a:rPr lang="en-US" altLang="ja-JP" smtClean="0"/>
              <a:t>April 2013</a:t>
            </a:r>
            <a:endParaRPr lang="en-US" altLang="ja-JP"/>
          </a:p>
        </p:txBody>
      </p:sp>
      <p:sp>
        <p:nvSpPr>
          <p:cNvPr id="2052" name="Rectangle 4"/>
          <p:cNvSpPr>
            <a:spLocks noGrp="1" noRot="1" noChangeAspect="1" noChangeArrowheads="1" noTextEdit="1"/>
          </p:cNvSpPr>
          <p:nvPr>
            <p:ph type="sldImg" idx="2"/>
          </p:nvPr>
        </p:nvSpPr>
        <p:spPr bwMode="auto">
          <a:xfrm>
            <a:off x="1000125" y="774700"/>
            <a:ext cx="5099050" cy="38242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45924" y="4861704"/>
            <a:ext cx="5207453" cy="460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783" tIns="48064" rIns="97783" bIns="48064"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861707" y="9908983"/>
            <a:ext cx="2569596" cy="19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77317" lvl="4" algn="r" defTabSz="974522">
              <a:defRPr/>
            </a:lvl5pPr>
          </a:lstStyle>
          <a:p>
            <a:pPr lvl="4"/>
            <a:r>
              <a:rPr lang="en-US" altLang="ja-JP" smtClean="0"/>
              <a:t>Shoichi Kitazawa (ATR)</a:t>
            </a:r>
            <a:endParaRPr lang="en-US" altLang="ja-JP"/>
          </a:p>
        </p:txBody>
      </p:sp>
      <p:sp>
        <p:nvSpPr>
          <p:cNvPr id="2055" name="Rectangle 7"/>
          <p:cNvSpPr>
            <a:spLocks noGrp="1" noChangeArrowheads="1"/>
          </p:cNvSpPr>
          <p:nvPr>
            <p:ph type="sldNum" sz="quarter" idx="5"/>
          </p:nvPr>
        </p:nvSpPr>
        <p:spPr bwMode="auto">
          <a:xfrm>
            <a:off x="3003550" y="9908983"/>
            <a:ext cx="820776" cy="19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74522">
              <a:defRPr/>
            </a:lvl1pPr>
          </a:lstStyle>
          <a:p>
            <a:r>
              <a:rPr lang="en-US" altLang="ja-JP"/>
              <a:t>Page </a:t>
            </a:r>
            <a:fld id="{DF3F4172-E538-446E-867D-56FDB194A550}" type="slidenum">
              <a:rPr lang="en-US" altLang="ja-JP"/>
              <a:pPr/>
              <a:t>‹#›</a:t>
            </a:fld>
            <a:endParaRPr lang="en-US" altLang="ja-JP"/>
          </a:p>
        </p:txBody>
      </p:sp>
      <p:sp>
        <p:nvSpPr>
          <p:cNvPr id="2056" name="Rectangle 8"/>
          <p:cNvSpPr>
            <a:spLocks noChangeArrowheads="1"/>
          </p:cNvSpPr>
          <p:nvPr/>
        </p:nvSpPr>
        <p:spPr bwMode="auto">
          <a:xfrm>
            <a:off x="741136" y="9908983"/>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63" tIns="47732" rIns="95463" bIns="47732" anchor="ctr"/>
          <a:lstStyle/>
          <a:p>
            <a:endParaRPr lang="ja-JP" altLang="en-US"/>
          </a:p>
        </p:txBody>
      </p:sp>
      <p:sp>
        <p:nvSpPr>
          <p:cNvPr id="2058" name="Line 10"/>
          <p:cNvSpPr>
            <a:spLocks noChangeShapeType="1"/>
          </p:cNvSpPr>
          <p:nvPr/>
        </p:nvSpPr>
        <p:spPr bwMode="auto">
          <a:xfrm>
            <a:off x="663122" y="327382"/>
            <a:ext cx="577305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463" tIns="47732" rIns="95463" bIns="47732" anchor="ctr"/>
          <a:lstStyle/>
          <a:p>
            <a:endParaRPr lang="ja-JP" altLang="en-US"/>
          </a:p>
        </p:txBody>
      </p:sp>
    </p:spTree>
    <p:extLst>
      <p:ext uri="{BB962C8B-B14F-4D97-AF65-F5344CB8AC3E}">
        <p14:creationId xmlns:p14="http://schemas.microsoft.com/office/powerpoint/2010/main" val="69661814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2013</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018E0977-DC1B-42DD-B45E-59C02A783531}" type="slidenum">
              <a:rPr lang="en-US" altLang="ja-JP"/>
              <a:pPr/>
              <a:t>‹#›</a:t>
            </a:fld>
            <a:endParaRPr lang="en-US" altLang="ja-JP"/>
          </a:p>
        </p:txBody>
      </p:sp>
    </p:spTree>
    <p:extLst>
      <p:ext uri="{BB962C8B-B14F-4D97-AF65-F5344CB8AC3E}">
        <p14:creationId xmlns:p14="http://schemas.microsoft.com/office/powerpoint/2010/main" val="4285537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2013</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36B3A71F-4814-4FD0-B5BF-45F7AA6F4C8B}" type="slidenum">
              <a:rPr lang="en-US" altLang="ja-JP"/>
              <a:pPr/>
              <a:t>‹#›</a:t>
            </a:fld>
            <a:endParaRPr lang="en-US" altLang="ja-JP"/>
          </a:p>
        </p:txBody>
      </p:sp>
    </p:spTree>
    <p:extLst>
      <p:ext uri="{BB962C8B-B14F-4D97-AF65-F5344CB8AC3E}">
        <p14:creationId xmlns:p14="http://schemas.microsoft.com/office/powerpoint/2010/main" val="27619700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2013</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17C47D4F-CAA3-4307-B0EF-8C4B3E0CF21D}" type="slidenum">
              <a:rPr lang="en-US" altLang="ja-JP"/>
              <a:pPr/>
              <a:t>‹#›</a:t>
            </a:fld>
            <a:endParaRPr lang="en-US" altLang="ja-JP"/>
          </a:p>
        </p:txBody>
      </p:sp>
    </p:spTree>
    <p:extLst>
      <p:ext uri="{BB962C8B-B14F-4D97-AF65-F5344CB8AC3E}">
        <p14:creationId xmlns:p14="http://schemas.microsoft.com/office/powerpoint/2010/main" val="22005650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2013</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8242A585-2600-43B1-ABC9-06D037E96BAE}" type="slidenum">
              <a:rPr lang="en-US" altLang="ja-JP"/>
              <a:pPr/>
              <a:t>‹#›</a:t>
            </a:fld>
            <a:endParaRPr lang="en-US" altLang="ja-JP"/>
          </a:p>
        </p:txBody>
      </p:sp>
    </p:spTree>
    <p:extLst>
      <p:ext uri="{BB962C8B-B14F-4D97-AF65-F5344CB8AC3E}">
        <p14:creationId xmlns:p14="http://schemas.microsoft.com/office/powerpoint/2010/main" val="26344436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July 2013</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74847ECA-0452-41E3-B15B-04905DA18685}" type="slidenum">
              <a:rPr lang="en-US" altLang="ja-JP"/>
              <a:pPr/>
              <a:t>‹#›</a:t>
            </a:fld>
            <a:endParaRPr lang="en-US" altLang="ja-JP"/>
          </a:p>
        </p:txBody>
      </p:sp>
    </p:spTree>
    <p:extLst>
      <p:ext uri="{BB962C8B-B14F-4D97-AF65-F5344CB8AC3E}">
        <p14:creationId xmlns:p14="http://schemas.microsoft.com/office/powerpoint/2010/main" val="35560528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July 2013</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BC763230-8612-4F82-9598-E8DB08C9F578}" type="slidenum">
              <a:rPr lang="en-US" altLang="ja-JP"/>
              <a:pPr/>
              <a:t>‹#›</a:t>
            </a:fld>
            <a:endParaRPr lang="en-US" altLang="ja-JP"/>
          </a:p>
        </p:txBody>
      </p:sp>
    </p:spTree>
    <p:extLst>
      <p:ext uri="{BB962C8B-B14F-4D97-AF65-F5344CB8AC3E}">
        <p14:creationId xmlns:p14="http://schemas.microsoft.com/office/powerpoint/2010/main" val="10770419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July 2013</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F345BDCD-0A82-43EF-9F50-431A9535906C}" type="slidenum">
              <a:rPr lang="en-US" altLang="ja-JP"/>
              <a:pPr/>
              <a:t>‹#›</a:t>
            </a:fld>
            <a:endParaRPr lang="en-US" altLang="ja-JP"/>
          </a:p>
        </p:txBody>
      </p:sp>
    </p:spTree>
    <p:extLst>
      <p:ext uri="{BB962C8B-B14F-4D97-AF65-F5344CB8AC3E}">
        <p14:creationId xmlns:p14="http://schemas.microsoft.com/office/powerpoint/2010/main" val="6198729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July 2013</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F80C6039-A5FA-4F5B-9853-58798A63706D}" type="slidenum">
              <a:rPr lang="en-US" altLang="ja-JP"/>
              <a:pPr/>
              <a:t>‹#›</a:t>
            </a:fld>
            <a:endParaRPr lang="en-US" altLang="ja-JP"/>
          </a:p>
        </p:txBody>
      </p:sp>
    </p:spTree>
    <p:extLst>
      <p:ext uri="{BB962C8B-B14F-4D97-AF65-F5344CB8AC3E}">
        <p14:creationId xmlns:p14="http://schemas.microsoft.com/office/powerpoint/2010/main" val="2181049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July 2013</a:t>
            </a:r>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266A080E-4E30-4968-B029-7CF782D6220C}" type="slidenum">
              <a:rPr lang="en-US" altLang="ja-JP"/>
              <a:pPr/>
              <a:t>‹#›</a:t>
            </a:fld>
            <a:endParaRPr lang="en-US" altLang="ja-JP"/>
          </a:p>
        </p:txBody>
      </p:sp>
    </p:spTree>
    <p:extLst>
      <p:ext uri="{BB962C8B-B14F-4D97-AF65-F5344CB8AC3E}">
        <p14:creationId xmlns:p14="http://schemas.microsoft.com/office/powerpoint/2010/main" val="25016208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2013</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DA055100-B070-402A-915F-F75138044036}" type="slidenum">
              <a:rPr lang="en-US" altLang="ja-JP"/>
              <a:pPr/>
              <a:t>‹#›</a:t>
            </a:fld>
            <a:endParaRPr lang="en-US" altLang="ja-JP"/>
          </a:p>
        </p:txBody>
      </p:sp>
    </p:spTree>
    <p:extLst>
      <p:ext uri="{BB962C8B-B14F-4D97-AF65-F5344CB8AC3E}">
        <p14:creationId xmlns:p14="http://schemas.microsoft.com/office/powerpoint/2010/main" val="23915078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2013</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en-US" altLang="ja-JP" smtClean="0"/>
              <a:t>Shoichi Kitazawa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86348C59-0566-4162-B54D-0A1849E52EE9}" type="slidenum">
              <a:rPr lang="en-US" altLang="ja-JP"/>
              <a:pPr/>
              <a:t>‹#›</a:t>
            </a:fld>
            <a:endParaRPr lang="en-US" altLang="ja-JP"/>
          </a:p>
        </p:txBody>
      </p:sp>
    </p:spTree>
    <p:extLst>
      <p:ext uri="{BB962C8B-B14F-4D97-AF65-F5344CB8AC3E}">
        <p14:creationId xmlns:p14="http://schemas.microsoft.com/office/powerpoint/2010/main" val="42546584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smtClean="0"/>
              <a:t>July 2013</a:t>
            </a:r>
            <a:endParaRPr lang="en-US" altLang="ja-JP"/>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smtClean="0"/>
              <a:t>Shoichi Kitazawa (ATR)</a:t>
            </a:r>
            <a:endParaRPr lang="en-US" altLang="ja-JP"/>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a:t>Slide </a:t>
            </a:r>
            <a:fld id="{EAFD9030-C83D-42D9-9BFB-ADDEB84EB1F4}" type="slidenum">
              <a:rPr lang="en-US" altLang="ja-JP"/>
              <a:pPr/>
              <a:t>‹#›</a:t>
            </a:fld>
            <a:endParaRPr lang="en-US" altLang="ja-JP"/>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a:t>
            </a:r>
            <a:r>
              <a:rPr lang="en-US" altLang="ja-JP" sz="1400" b="1" dirty="0" smtClean="0">
                <a:ea typeface="ＭＳ Ｐゴシック" charset="-128"/>
              </a:rPr>
              <a:t>802.15-13-0404-00-wng0</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smtClean="0"/>
              <a:t>July 2013</a:t>
            </a:r>
            <a:endParaRPr lang="en-US" altLang="ja-JP"/>
          </a:p>
        </p:txBody>
      </p:sp>
      <p:sp>
        <p:nvSpPr>
          <p:cNvPr id="5" name="フッター プレースホルダー 2"/>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3"/>
          <p:cNvSpPr>
            <a:spLocks noGrp="1"/>
          </p:cNvSpPr>
          <p:nvPr>
            <p:ph type="sldNum" sz="quarter" idx="12"/>
          </p:nvPr>
        </p:nvSpPr>
        <p:spPr/>
        <p:txBody>
          <a:bodyPr/>
          <a:lstStyle/>
          <a:p>
            <a:r>
              <a:rPr lang="en-US" altLang="ja-JP"/>
              <a:t>Slide </a:t>
            </a:r>
            <a:fld id="{372F3947-031E-4295-B632-0BF31AAEF223}" type="slidenum">
              <a:rPr lang="en-US" altLang="ja-JP"/>
              <a:pPr/>
              <a:t>1</a:t>
            </a:fld>
            <a:endParaRPr lang="en-US" altLang="ja-JP"/>
          </a:p>
        </p:txBody>
      </p:sp>
      <p:sp>
        <p:nvSpPr>
          <p:cNvPr id="27651" name="Rectangle 3"/>
          <p:cNvSpPr>
            <a:spLocks noChangeArrowheads="1"/>
          </p:cNvSpPr>
          <p:nvPr/>
        </p:nvSpPr>
        <p:spPr bwMode="auto">
          <a:xfrm>
            <a:off x="35496" y="609600"/>
            <a:ext cx="8991600" cy="498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a:t>
            </a:r>
            <a:r>
              <a:rPr lang="en-US" altLang="ja-JP" sz="1600" dirty="0" smtClean="0">
                <a:ea typeface="ＭＳ Ｐゴシック" charset="-128"/>
              </a:rPr>
              <a:t>[</a:t>
            </a:r>
            <a:r>
              <a:rPr lang="en-US" altLang="ja-JP" sz="1600" dirty="0">
                <a:cs typeface="Times New Roman" pitchFamily="18" charset="0"/>
              </a:rPr>
              <a:t>Establishing a Study Group for a Spectrum Resource Utilization (SRU) through Radio Resource Measurement and Management for WPANs</a:t>
            </a:r>
            <a:r>
              <a:rPr lang="en-US" altLang="ja-JP" sz="1600" dirty="0" smtClean="0">
                <a:ea typeface="ＭＳ Ｐゴシック" charset="-128"/>
              </a:rPr>
              <a:t>]</a:t>
            </a:r>
            <a:r>
              <a:rPr lang="en-US" altLang="ja-JP" sz="1600" dirty="0">
                <a:ea typeface="ＭＳ Ｐゴシック" charset="-128"/>
              </a:rPr>
              <a:t>	</a:t>
            </a:r>
          </a:p>
          <a:p>
            <a:r>
              <a:rPr lang="en-US" altLang="ja-JP" sz="1600" b="1" dirty="0">
                <a:ea typeface="ＭＳ Ｐゴシック" charset="-128"/>
              </a:rPr>
              <a:t>Date Submitted: </a:t>
            </a:r>
            <a:r>
              <a:rPr lang="en-US" altLang="ja-JP" sz="1600" dirty="0" smtClean="0">
                <a:ea typeface="ＭＳ Ｐゴシック" charset="-128"/>
              </a:rPr>
              <a:t>[July 12, 2013]</a:t>
            </a:r>
            <a:r>
              <a:rPr lang="en-US" altLang="ja-JP" sz="1600" dirty="0">
                <a:ea typeface="ＭＳ Ｐゴシック" charset="-128"/>
              </a:rPr>
              <a:t>	</a:t>
            </a:r>
          </a:p>
          <a:p>
            <a:r>
              <a:rPr lang="en-US" altLang="ja-JP" sz="1600" b="1" dirty="0">
                <a:ea typeface="ＭＳ Ｐゴシック" charset="-128"/>
              </a:rPr>
              <a:t>Source:</a:t>
            </a:r>
            <a:r>
              <a:rPr lang="en-US" altLang="ja-JP" sz="1600" dirty="0">
                <a:ea typeface="ＭＳ Ｐゴシック" charset="-128"/>
              </a:rPr>
              <a:t> </a:t>
            </a:r>
            <a:r>
              <a:rPr lang="en-US" altLang="ja-JP" sz="1600" dirty="0" smtClean="0">
                <a:ea typeface="ＭＳ Ｐゴシック" charset="-128"/>
              </a:rPr>
              <a:t>[Shoichi Kitazawa] </a:t>
            </a:r>
            <a:r>
              <a:rPr lang="en-US" altLang="ja-JP" sz="1600" dirty="0">
                <a:ea typeface="ＭＳ Ｐゴシック" charset="-128"/>
              </a:rPr>
              <a:t>Company </a:t>
            </a:r>
            <a:r>
              <a:rPr lang="en-US" altLang="ja-JP" sz="1600" dirty="0" smtClean="0">
                <a:ea typeface="ＭＳ Ｐゴシック" charset="-128"/>
              </a:rPr>
              <a:t>[ATR]</a:t>
            </a:r>
            <a:endParaRPr lang="en-US" altLang="ja-JP" sz="1600" dirty="0">
              <a:ea typeface="ＭＳ Ｐゴシック" charset="-128"/>
            </a:endParaRPr>
          </a:p>
          <a:p>
            <a:r>
              <a:rPr lang="en-US" altLang="ja-JP" sz="1600" dirty="0">
                <a:ea typeface="ＭＳ Ｐゴシック" charset="-128"/>
              </a:rPr>
              <a:t>Address </a:t>
            </a:r>
            <a:r>
              <a:rPr lang="en-US" altLang="ja-JP" sz="1600" dirty="0" smtClean="0">
                <a:ea typeface="ＭＳ Ｐゴシック" charset="-128"/>
              </a:rPr>
              <a:t>[2-2-2, Hikaridai, Seika, Kyoto, Japan]</a:t>
            </a:r>
            <a:endParaRPr lang="en-US" altLang="ja-JP" sz="1600" dirty="0">
              <a:ea typeface="ＭＳ Ｐゴシック" charset="-128"/>
            </a:endParaRPr>
          </a:p>
          <a:p>
            <a:r>
              <a:rPr lang="en-US" altLang="ja-JP" sz="1600" dirty="0">
                <a:ea typeface="ＭＳ Ｐゴシック" charset="-128"/>
              </a:rPr>
              <a:t>Voice</a:t>
            </a:r>
            <a:r>
              <a:rPr lang="en-US" altLang="ja-JP" sz="1600" dirty="0" smtClean="0">
                <a:ea typeface="ＭＳ Ｐゴシック" charset="-128"/>
              </a:rPr>
              <a:t>:[+81-774-95-1511], </a:t>
            </a:r>
            <a:r>
              <a:rPr lang="en-US" altLang="ja-JP" sz="1600" dirty="0">
                <a:ea typeface="ＭＳ Ｐゴシック" charset="-128"/>
              </a:rPr>
              <a:t>FAX: </a:t>
            </a:r>
            <a:r>
              <a:rPr lang="en-US" altLang="ja-JP" sz="1600" dirty="0" smtClean="0">
                <a:ea typeface="ＭＳ Ｐゴシック" charset="-128"/>
              </a:rPr>
              <a:t>[ ], </a:t>
            </a:r>
            <a:r>
              <a:rPr lang="en-US" altLang="ja-JP" sz="1600" dirty="0">
                <a:ea typeface="ＭＳ Ｐゴシック" charset="-128"/>
              </a:rPr>
              <a:t>E-Mail</a:t>
            </a:r>
            <a:r>
              <a:rPr lang="en-US" altLang="ja-JP" sz="1600" dirty="0" smtClean="0">
                <a:ea typeface="ＭＳ Ｐゴシック" charset="-128"/>
              </a:rPr>
              <a:t>:[kitazawa@atr.jp]</a:t>
            </a:r>
            <a:r>
              <a:rPr lang="en-US" altLang="ja-JP" sz="1600" dirty="0">
                <a:ea typeface="ＭＳ Ｐゴシック" charset="-128"/>
              </a:rPr>
              <a:t>	</a:t>
            </a:r>
          </a:p>
          <a:p>
            <a:pPr>
              <a:spcBef>
                <a:spcPts val="600"/>
              </a:spcBef>
              <a:spcAft>
                <a:spcPts val="600"/>
              </a:spcAft>
            </a:pPr>
            <a:r>
              <a:rPr lang="en-US" altLang="ja-JP" sz="1600" b="1" dirty="0">
                <a:solidFill>
                  <a:schemeClr val="tx2"/>
                </a:solidFill>
                <a:ea typeface="ＭＳ Ｐゴシック" charset="-128"/>
              </a:rPr>
              <a:t>Re: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proposes establishment of the Study </a:t>
            </a:r>
            <a:r>
              <a:rPr lang="en-US" altLang="ja-JP" sz="1600" dirty="0" smtClean="0">
                <a:solidFill>
                  <a:schemeClr val="tx2"/>
                </a:solidFill>
                <a:ea typeface="ＭＳ Ｐゴシック" charset="-128"/>
              </a:rPr>
              <a:t>group for </a:t>
            </a:r>
            <a:r>
              <a:rPr lang="en-US" altLang="ja-JP" sz="1600" dirty="0">
                <a:cs typeface="Times New Roman" pitchFamily="18" charset="0"/>
              </a:rPr>
              <a:t>Spectrum Resource </a:t>
            </a:r>
            <a:r>
              <a:rPr lang="en-US" altLang="ja-JP" sz="1600" dirty="0" smtClean="0">
                <a:cs typeface="Times New Roman" pitchFamily="18" charset="0"/>
              </a:rPr>
              <a:t>Utilization.</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ea typeface="ＭＳ Ｐゴシック" charset="-128"/>
              </a:rPr>
              <a:t>[Information to SC WNG]</a:t>
            </a:r>
            <a:endParaRPr lang="en-US" altLang="ja-JP" sz="1600" dirty="0">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smtClean="0"/>
              <a:t>Conceptual Model</a:t>
            </a:r>
            <a:r>
              <a:rPr lang="ja-JP" altLang="en-US" dirty="0" smtClean="0"/>
              <a:t> </a:t>
            </a:r>
            <a:r>
              <a:rPr lang="en-US" altLang="ja-JP" dirty="0" smtClean="0"/>
              <a:t>for RRMM</a:t>
            </a:r>
            <a:endParaRPr lang="ja-JP" altLang="en-US" dirty="0"/>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smtClean="0"/>
              <a:t>Slide </a:t>
            </a:r>
            <a:fld id="{8242A585-2600-43B1-ABC9-06D037E96BAE}" type="slidenum">
              <a:rPr lang="en-US" altLang="ja-JP" smtClean="0"/>
              <a:pPr/>
              <a:t>10</a:t>
            </a:fld>
            <a:endParaRPr lang="en-US" altLang="ja-JP"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2316" y="1772816"/>
            <a:ext cx="6339367"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515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dirty="0" smtClean="0"/>
              <a:t>Use Case Examples</a:t>
            </a:r>
            <a:endParaRPr lang="en-GB" dirty="0"/>
          </a:p>
        </p:txBody>
      </p:sp>
      <p:sp>
        <p:nvSpPr>
          <p:cNvPr id="3" name="コンテンツ プレースホルダー 2"/>
          <p:cNvSpPr>
            <a:spLocks noGrp="1"/>
          </p:cNvSpPr>
          <p:nvPr>
            <p:ph idx="1"/>
          </p:nvPr>
        </p:nvSpPr>
        <p:spPr/>
        <p:txBody>
          <a:bodyPr/>
          <a:lstStyle/>
          <a:p>
            <a:r>
              <a:rPr lang="en-GB" dirty="0" smtClean="0">
                <a:latin typeface="+mj-lt"/>
              </a:rPr>
              <a:t>Three major use cases have been in consideration</a:t>
            </a:r>
          </a:p>
          <a:p>
            <a:pPr lvl="1"/>
            <a:r>
              <a:rPr lang="en-GB" dirty="0" smtClean="0">
                <a:latin typeface="+mj-lt"/>
              </a:rPr>
              <a:t>Hospital/Medical/Healthcare</a:t>
            </a:r>
            <a:endParaRPr lang="en-GB" dirty="0">
              <a:latin typeface="+mj-lt"/>
            </a:endParaRPr>
          </a:p>
          <a:p>
            <a:pPr lvl="1"/>
            <a:r>
              <a:rPr lang="en-GB" dirty="0">
                <a:latin typeface="+mj-lt"/>
              </a:rPr>
              <a:t>Industrial </a:t>
            </a:r>
            <a:r>
              <a:rPr lang="en-GB" dirty="0" smtClean="0">
                <a:latin typeface="+mj-lt"/>
              </a:rPr>
              <a:t>Automation</a:t>
            </a:r>
          </a:p>
          <a:p>
            <a:pPr lvl="1"/>
            <a:r>
              <a:rPr lang="en-GB" dirty="0">
                <a:latin typeface="+mj-lt"/>
              </a:rPr>
              <a:t>Infrastructure </a:t>
            </a:r>
            <a:r>
              <a:rPr lang="en-GB" dirty="0" smtClean="0">
                <a:latin typeface="+mj-lt"/>
              </a:rPr>
              <a:t>Monitoring</a:t>
            </a:r>
            <a:endParaRPr lang="en-GB" dirty="0">
              <a:latin typeface="+mj-lt"/>
            </a:endParaRPr>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11</a:t>
            </a:fld>
            <a:endParaRPr lang="en-US" altLang="ja-JP" dirty="0"/>
          </a:p>
        </p:txBody>
      </p:sp>
    </p:spTree>
    <p:extLst>
      <p:ext uri="{BB962C8B-B14F-4D97-AF65-F5344CB8AC3E}">
        <p14:creationId xmlns:p14="http://schemas.microsoft.com/office/powerpoint/2010/main" val="2221386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Use </a:t>
            </a:r>
            <a:r>
              <a:rPr lang="en-GB" altLang="ja-JP" dirty="0" smtClean="0"/>
              <a:t>case: </a:t>
            </a:r>
            <a:r>
              <a:rPr lang="en-US" altLang="ja-JP" dirty="0" smtClean="0"/>
              <a:t>Hospital</a:t>
            </a:r>
            <a:endParaRPr kumimoji="1" lang="ja-JP" altLang="en-US" dirty="0"/>
          </a:p>
        </p:txBody>
      </p:sp>
      <p:sp>
        <p:nvSpPr>
          <p:cNvPr id="3" name="コンテンツ プレースホルダー 2"/>
          <p:cNvSpPr>
            <a:spLocks noGrp="1"/>
          </p:cNvSpPr>
          <p:nvPr>
            <p:ph idx="1"/>
          </p:nvPr>
        </p:nvSpPr>
        <p:spPr>
          <a:xfrm>
            <a:off x="469776" y="1554088"/>
            <a:ext cx="8134672" cy="2162944"/>
          </a:xfrm>
        </p:spPr>
        <p:txBody>
          <a:bodyPr/>
          <a:lstStyle/>
          <a:p>
            <a:pPr marL="0" indent="0">
              <a:buNone/>
            </a:pPr>
            <a:r>
              <a:rPr lang="en-US" altLang="ja-JP" sz="2400" dirty="0">
                <a:latin typeface="Times New Roman" pitchFamily="18" charset="0"/>
                <a:cs typeface="Times New Roman" pitchFamily="18" charset="0"/>
              </a:rPr>
              <a:t>Various wireless systems are </a:t>
            </a:r>
            <a:r>
              <a:rPr lang="en-US" altLang="ja-JP" sz="2400" dirty="0" smtClean="0">
                <a:latin typeface="Times New Roman" pitchFamily="18" charset="0"/>
                <a:cs typeface="Times New Roman" pitchFamily="18" charset="0"/>
              </a:rPr>
              <a:t>deployed in </a:t>
            </a:r>
            <a:r>
              <a:rPr lang="en-US" altLang="ja-JP" sz="2400" dirty="0">
                <a:latin typeface="Times New Roman" pitchFamily="18" charset="0"/>
                <a:cs typeface="Times New Roman" pitchFamily="18" charset="0"/>
              </a:rPr>
              <a:t>medical environments.  </a:t>
            </a:r>
          </a:p>
          <a:p>
            <a:endParaRPr lang="en-US" altLang="ja-JP" sz="2000" dirty="0" smtClean="0">
              <a:latin typeface="Times New Roman" pitchFamily="18" charset="0"/>
              <a:cs typeface="Times New Roman" pitchFamily="18" charset="0"/>
            </a:endParaRPr>
          </a:p>
          <a:p>
            <a:r>
              <a:rPr lang="en-US" altLang="ja-JP" sz="2000" dirty="0" smtClean="0">
                <a:latin typeface="Times New Roman" pitchFamily="18" charset="0"/>
                <a:cs typeface="Times New Roman" pitchFamily="18" charset="0"/>
              </a:rPr>
              <a:t>Requirement</a:t>
            </a:r>
          </a:p>
          <a:p>
            <a:pPr lvl="1"/>
            <a:r>
              <a:rPr lang="en-US" altLang="ja-JP" sz="1600" dirty="0" smtClean="0">
                <a:latin typeface="Times New Roman" pitchFamily="18" charset="0"/>
                <a:cs typeface="Times New Roman" pitchFamily="18" charset="0"/>
              </a:rPr>
              <a:t>Self-organizing </a:t>
            </a:r>
            <a:r>
              <a:rPr lang="en-US" altLang="ja-JP" sz="1600" dirty="0">
                <a:latin typeface="Times New Roman" pitchFamily="18" charset="0"/>
                <a:cs typeface="Times New Roman" pitchFamily="18" charset="0"/>
              </a:rPr>
              <a:t>wireless system</a:t>
            </a:r>
          </a:p>
          <a:p>
            <a:pPr lvl="1"/>
            <a:r>
              <a:rPr lang="en-US" altLang="ja-JP" sz="1600" dirty="0">
                <a:latin typeface="Times New Roman" pitchFamily="18" charset="0"/>
                <a:cs typeface="Times New Roman" pitchFamily="18" charset="0"/>
              </a:rPr>
              <a:t>Spectrum sensing of whole band for searching vacant radio resources</a:t>
            </a:r>
          </a:p>
          <a:p>
            <a:pPr lvl="1"/>
            <a:r>
              <a:rPr lang="en-US" altLang="ja-JP" sz="1600" dirty="0">
                <a:latin typeface="Times New Roman" pitchFamily="18" charset="0"/>
                <a:cs typeface="Times New Roman" pitchFamily="18" charset="0"/>
              </a:rPr>
              <a:t>Radio resource assignment and network topology management </a:t>
            </a:r>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12</a:t>
            </a:fld>
            <a:endParaRPr lang="en-US" altLang="ja-JP"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573328"/>
            <a:ext cx="4547616"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3563888" y="6248345"/>
            <a:ext cx="5449633" cy="276999"/>
          </a:xfrm>
          <a:prstGeom prst="rect">
            <a:avLst/>
          </a:prstGeom>
          <a:noFill/>
        </p:spPr>
        <p:txBody>
          <a:bodyPr wrap="none" rtlCol="0">
            <a:spAutoFit/>
          </a:bodyPr>
          <a:lstStyle/>
          <a:p>
            <a:r>
              <a:rPr lang="en-US" altLang="ja-JP" dirty="0"/>
              <a:t>A Use Case of Self-Organizing Wireless Network for Medical </a:t>
            </a:r>
            <a:r>
              <a:rPr lang="en-US" altLang="ja-JP" dirty="0" smtClean="0"/>
              <a:t>System(15-13-0306r0)</a:t>
            </a:r>
            <a:endParaRPr kumimoji="1" lang="ja-JP" alt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33"/>
          <a:stretch/>
        </p:blipFill>
        <p:spPr bwMode="auto">
          <a:xfrm>
            <a:off x="4755360" y="3707607"/>
            <a:ext cx="4137120" cy="238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550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0110" y="1341088"/>
            <a:ext cx="5674378"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GB" altLang="ja-JP" dirty="0"/>
              <a:t>Use case: </a:t>
            </a:r>
            <a:r>
              <a:rPr lang="en-US" altLang="ja-JP" dirty="0" smtClean="0"/>
              <a:t>Industrial Automation </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13</a:t>
            </a:fld>
            <a:endParaRPr lang="en-US" altLang="ja-JP"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113336"/>
            <a:ext cx="6779998"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047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Use case: </a:t>
            </a:r>
            <a:r>
              <a:rPr lang="en-US" altLang="ja-JP" dirty="0" smtClean="0"/>
              <a:t>Infrastructure monitoring</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14</a:t>
            </a:fld>
            <a:endParaRPr lang="en-US" altLang="ja-JP" dirty="0"/>
          </a:p>
        </p:txBody>
      </p:sp>
      <p:sp>
        <p:nvSpPr>
          <p:cNvPr id="73" name="テキスト ボックス 72"/>
          <p:cNvSpPr txBox="1"/>
          <p:nvPr/>
        </p:nvSpPr>
        <p:spPr>
          <a:xfrm>
            <a:off x="4564705" y="6178890"/>
            <a:ext cx="4392549" cy="276999"/>
          </a:xfrm>
          <a:prstGeom prst="rect">
            <a:avLst/>
          </a:prstGeom>
          <a:noFill/>
        </p:spPr>
        <p:txBody>
          <a:bodyPr wrap="none" rtlCol="0">
            <a:spAutoFit/>
          </a:bodyPr>
          <a:lstStyle/>
          <a:p>
            <a:r>
              <a:rPr lang="en-US" altLang="ja-JP" dirty="0">
                <a:ea typeface="ＭＳ Ｐゴシック" pitchFamily="50" charset="-128"/>
              </a:rPr>
              <a:t>Proposal of  radio resource management </a:t>
            </a:r>
            <a:r>
              <a:rPr lang="en-US" altLang="ja-JP" dirty="0" smtClean="0">
                <a:ea typeface="ＭＳ Ｐゴシック" pitchFamily="50" charset="-128"/>
              </a:rPr>
              <a:t>architecture(15-13-0285r1)</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72816"/>
            <a:ext cx="3773414"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正方形/長方形 26"/>
          <p:cNvSpPr/>
          <p:nvPr/>
        </p:nvSpPr>
        <p:spPr>
          <a:xfrm>
            <a:off x="5652543" y="3346368"/>
            <a:ext cx="2160241" cy="100252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Times New Roman" pitchFamily="18" charset="0"/>
              <a:cs typeface="Times New Roman" pitchFamily="18" charset="0"/>
            </a:endParaRPr>
          </a:p>
        </p:txBody>
      </p:sp>
      <p:sp>
        <p:nvSpPr>
          <p:cNvPr id="28" name="正方形/長方形 27"/>
          <p:cNvSpPr/>
          <p:nvPr/>
        </p:nvSpPr>
        <p:spPr>
          <a:xfrm>
            <a:off x="5652543" y="1805481"/>
            <a:ext cx="2160241" cy="90087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Times New Roman" pitchFamily="18" charset="0"/>
              <a:cs typeface="Times New Roman" pitchFamily="18" charset="0"/>
            </a:endParaRPr>
          </a:p>
        </p:txBody>
      </p:sp>
      <p:sp>
        <p:nvSpPr>
          <p:cNvPr id="29" name="正方形/長方形 28"/>
          <p:cNvSpPr/>
          <p:nvPr/>
        </p:nvSpPr>
        <p:spPr>
          <a:xfrm>
            <a:off x="5984329" y="1833694"/>
            <a:ext cx="1545616" cy="307777"/>
          </a:xfrm>
          <a:prstGeom prst="rect">
            <a:avLst/>
          </a:prstGeom>
        </p:spPr>
        <p:txBody>
          <a:bodyPr wrap="none">
            <a:spAutoFit/>
          </a:bodyPr>
          <a:lstStyle/>
          <a:p>
            <a:pPr algn="ctr"/>
            <a:r>
              <a:rPr lang="en-US" altLang="ja-JP" sz="1400" smtClean="0">
                <a:cs typeface="Times New Roman" pitchFamily="18" charset="0"/>
              </a:rPr>
              <a:t>Application Server</a:t>
            </a:r>
            <a:endParaRPr lang="en-US" altLang="ja-JP" sz="1400" dirty="0">
              <a:cs typeface="Times New Roman" pitchFamily="18" charset="0"/>
            </a:endParaRPr>
          </a:p>
        </p:txBody>
      </p:sp>
      <p:sp>
        <p:nvSpPr>
          <p:cNvPr id="30" name="正方形/長方形 29"/>
          <p:cNvSpPr/>
          <p:nvPr/>
        </p:nvSpPr>
        <p:spPr>
          <a:xfrm>
            <a:off x="5968624" y="2306889"/>
            <a:ext cx="1556128" cy="3104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Status Management</a:t>
            </a:r>
            <a:endParaRPr kumimoji="1" lang="ja-JP" altLang="en-US" dirty="0" smtClean="0">
              <a:solidFill>
                <a:schemeClr val="tx1"/>
              </a:solidFill>
              <a:latin typeface="Times New Roman" pitchFamily="18" charset="0"/>
              <a:cs typeface="Times New Roman" pitchFamily="18" charset="0"/>
            </a:endParaRPr>
          </a:p>
        </p:txBody>
      </p:sp>
      <p:sp>
        <p:nvSpPr>
          <p:cNvPr id="31" name="正方形/長方形 30"/>
          <p:cNvSpPr/>
          <p:nvPr/>
        </p:nvSpPr>
        <p:spPr>
          <a:xfrm>
            <a:off x="5436520" y="5041719"/>
            <a:ext cx="2565400" cy="105157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latin typeface="Times New Roman" pitchFamily="18" charset="0"/>
              <a:cs typeface="Times New Roman" pitchFamily="18" charset="0"/>
            </a:endParaRPr>
          </a:p>
          <a:p>
            <a:pPr algn="ctr"/>
            <a:endParaRPr lang="en-US" altLang="ja-JP" dirty="0" smtClean="0">
              <a:solidFill>
                <a:schemeClr val="tx1"/>
              </a:solidFill>
              <a:latin typeface="Times New Roman" pitchFamily="18" charset="0"/>
              <a:cs typeface="Times New Roman" pitchFamily="18" charset="0"/>
            </a:endParaRPr>
          </a:p>
          <a:p>
            <a:pPr algn="ctr"/>
            <a:endParaRPr lang="ja-JP" altLang="en-US" dirty="0" smtClean="0">
              <a:solidFill>
                <a:schemeClr val="tx1"/>
              </a:solidFill>
              <a:latin typeface="Times New Roman" pitchFamily="18" charset="0"/>
              <a:cs typeface="Times New Roman" pitchFamily="18" charset="0"/>
            </a:endParaRPr>
          </a:p>
        </p:txBody>
      </p:sp>
      <p:sp>
        <p:nvSpPr>
          <p:cNvPr id="32" name="正方形/長方形 31"/>
          <p:cNvSpPr/>
          <p:nvPr/>
        </p:nvSpPr>
        <p:spPr>
          <a:xfrm>
            <a:off x="6009873" y="5126822"/>
            <a:ext cx="1241878" cy="307777"/>
          </a:xfrm>
          <a:prstGeom prst="rect">
            <a:avLst/>
          </a:prstGeom>
        </p:spPr>
        <p:txBody>
          <a:bodyPr wrap="none">
            <a:spAutoFit/>
          </a:bodyPr>
          <a:lstStyle/>
          <a:p>
            <a:pPr algn="ctr"/>
            <a:r>
              <a:rPr lang="en-US" altLang="ja-JP" sz="1400" dirty="0">
                <a:cs typeface="Times New Roman" pitchFamily="18" charset="0"/>
              </a:rPr>
              <a:t>Wireless </a:t>
            </a:r>
            <a:r>
              <a:rPr lang="en-US" altLang="ja-JP" sz="1400" dirty="0" smtClean="0">
                <a:cs typeface="Times New Roman" pitchFamily="18" charset="0"/>
              </a:rPr>
              <a:t>Node</a:t>
            </a:r>
            <a:endParaRPr lang="en-US" altLang="ja-JP" sz="1400" dirty="0">
              <a:cs typeface="Times New Roman" pitchFamily="18" charset="0"/>
            </a:endParaRPr>
          </a:p>
        </p:txBody>
      </p:sp>
      <p:sp>
        <p:nvSpPr>
          <p:cNvPr id="33" name="正方形/長方形 32"/>
          <p:cNvSpPr/>
          <p:nvPr/>
        </p:nvSpPr>
        <p:spPr>
          <a:xfrm>
            <a:off x="5891071" y="3346368"/>
            <a:ext cx="1606529" cy="523220"/>
          </a:xfrm>
          <a:prstGeom prst="rect">
            <a:avLst/>
          </a:prstGeom>
        </p:spPr>
        <p:txBody>
          <a:bodyPr wrap="none">
            <a:spAutoFit/>
          </a:bodyPr>
          <a:lstStyle/>
          <a:p>
            <a:pPr algn="ctr"/>
            <a:r>
              <a:rPr lang="en-US" altLang="ja-JP" sz="1400" dirty="0" smtClean="0">
                <a:cs typeface="Times New Roman" pitchFamily="18" charset="0"/>
              </a:rPr>
              <a:t>Radio Resource </a:t>
            </a:r>
          </a:p>
          <a:p>
            <a:pPr algn="ctr"/>
            <a:r>
              <a:rPr lang="en-US" altLang="ja-JP" sz="1400" dirty="0" smtClean="0">
                <a:cs typeface="Times New Roman" pitchFamily="18" charset="0"/>
              </a:rPr>
              <a:t>Management Entity</a:t>
            </a:r>
            <a:endParaRPr lang="en-US" altLang="ja-JP" sz="1400" dirty="0">
              <a:cs typeface="Times New Roman" pitchFamily="18" charset="0"/>
            </a:endParaRPr>
          </a:p>
        </p:txBody>
      </p:sp>
      <p:sp>
        <p:nvSpPr>
          <p:cNvPr id="34" name="正方形/長方形 33"/>
          <p:cNvSpPr/>
          <p:nvPr/>
        </p:nvSpPr>
        <p:spPr>
          <a:xfrm>
            <a:off x="5868568" y="3923213"/>
            <a:ext cx="1671221" cy="3318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Optimization  Function</a:t>
            </a:r>
            <a:endParaRPr kumimoji="1" lang="ja-JP" altLang="en-US" dirty="0" smtClean="0">
              <a:solidFill>
                <a:schemeClr val="tx1"/>
              </a:solidFill>
              <a:latin typeface="Times New Roman" pitchFamily="18" charset="0"/>
              <a:cs typeface="Times New Roman" pitchFamily="18" charset="0"/>
            </a:endParaRPr>
          </a:p>
        </p:txBody>
      </p:sp>
      <p:sp>
        <p:nvSpPr>
          <p:cNvPr id="35" name="右矢印 34"/>
          <p:cNvSpPr/>
          <p:nvPr/>
        </p:nvSpPr>
        <p:spPr>
          <a:xfrm rot="5400000">
            <a:off x="6713857" y="2987699"/>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6" name="右矢印 35"/>
          <p:cNvSpPr/>
          <p:nvPr/>
        </p:nvSpPr>
        <p:spPr>
          <a:xfrm rot="16200000" flipV="1">
            <a:off x="6417643" y="2975819"/>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7" name="右矢印 36"/>
          <p:cNvSpPr/>
          <p:nvPr/>
        </p:nvSpPr>
        <p:spPr>
          <a:xfrm rot="5400000">
            <a:off x="6713857" y="4601191"/>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8" name="右矢印 37"/>
          <p:cNvSpPr/>
          <p:nvPr/>
        </p:nvSpPr>
        <p:spPr>
          <a:xfrm rot="16200000" flipV="1">
            <a:off x="6409018" y="4589311"/>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9" name="正方形/長方形 38"/>
          <p:cNvSpPr/>
          <p:nvPr/>
        </p:nvSpPr>
        <p:spPr>
          <a:xfrm>
            <a:off x="5515260" y="5506607"/>
            <a:ext cx="1180176" cy="4861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Radio Resource</a:t>
            </a:r>
          </a:p>
          <a:p>
            <a:pPr algn="ctr"/>
            <a:r>
              <a:rPr kumimoji="1" lang="en-US" altLang="ja-JP" dirty="0" smtClean="0">
                <a:solidFill>
                  <a:schemeClr val="tx1"/>
                </a:solidFill>
                <a:latin typeface="Times New Roman" pitchFamily="18" charset="0"/>
                <a:cs typeface="Times New Roman" pitchFamily="18" charset="0"/>
              </a:rPr>
              <a:t>Measurement</a:t>
            </a:r>
            <a:endParaRPr kumimoji="1" lang="ja-JP" altLang="en-US" dirty="0" smtClean="0">
              <a:solidFill>
                <a:schemeClr val="tx1"/>
              </a:solidFill>
              <a:latin typeface="Times New Roman" pitchFamily="18" charset="0"/>
              <a:cs typeface="Times New Roman" pitchFamily="18" charset="0"/>
            </a:endParaRPr>
          </a:p>
        </p:txBody>
      </p:sp>
      <p:sp>
        <p:nvSpPr>
          <p:cNvPr id="40" name="正方形/長方形 39"/>
          <p:cNvSpPr/>
          <p:nvPr/>
        </p:nvSpPr>
        <p:spPr>
          <a:xfrm>
            <a:off x="6993808" y="2780928"/>
            <a:ext cx="1609287" cy="523220"/>
          </a:xfrm>
          <a:prstGeom prst="rect">
            <a:avLst/>
          </a:prstGeom>
        </p:spPr>
        <p:txBody>
          <a:bodyPr wrap="none">
            <a:spAutoFit/>
          </a:bodyPr>
          <a:lstStyle/>
          <a:p>
            <a:r>
              <a:rPr lang="en-US" altLang="ja-JP" sz="1400" dirty="0" smtClean="0">
                <a:cs typeface="Times New Roman" pitchFamily="18" charset="0"/>
              </a:rPr>
              <a:t>desired  </a:t>
            </a:r>
            <a:r>
              <a:rPr lang="en-US" altLang="ja-JP" sz="1400" dirty="0" err="1" smtClean="0">
                <a:cs typeface="Times New Roman" pitchFamily="18" charset="0"/>
              </a:rPr>
              <a:t>QoS</a:t>
            </a:r>
            <a:endParaRPr lang="en-US" altLang="ja-JP" sz="1400" dirty="0" smtClean="0">
              <a:cs typeface="Times New Roman" pitchFamily="18" charset="0"/>
            </a:endParaRPr>
          </a:p>
          <a:p>
            <a:r>
              <a:rPr lang="en-US" altLang="ja-JP" sz="1400" dirty="0">
                <a:cs typeface="Times New Roman" pitchFamily="18" charset="0"/>
              </a:rPr>
              <a:t>(</a:t>
            </a:r>
            <a:r>
              <a:rPr lang="en-US" altLang="ja-JP" sz="1400" dirty="0" smtClean="0">
                <a:cs typeface="Times New Roman" pitchFamily="18" charset="0"/>
              </a:rPr>
              <a:t>data rate, delay, ...)</a:t>
            </a:r>
          </a:p>
        </p:txBody>
      </p:sp>
      <p:sp>
        <p:nvSpPr>
          <p:cNvPr id="41" name="正方形/長方形 40"/>
          <p:cNvSpPr/>
          <p:nvPr/>
        </p:nvSpPr>
        <p:spPr>
          <a:xfrm>
            <a:off x="6681412" y="5506607"/>
            <a:ext cx="1248500" cy="4861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Configuration</a:t>
            </a:r>
          </a:p>
          <a:p>
            <a:pPr algn="ctr"/>
            <a:r>
              <a:rPr kumimoji="1" lang="en-US" altLang="ja-JP" dirty="0" smtClean="0">
                <a:solidFill>
                  <a:schemeClr val="tx1"/>
                </a:solidFill>
                <a:latin typeface="Times New Roman" pitchFamily="18" charset="0"/>
                <a:cs typeface="Times New Roman" pitchFamily="18" charset="0"/>
              </a:rPr>
              <a:t>Modification</a:t>
            </a:r>
            <a:endParaRPr kumimoji="1" lang="ja-JP" altLang="en-US" dirty="0" smtClean="0">
              <a:solidFill>
                <a:schemeClr val="tx1"/>
              </a:solidFill>
              <a:latin typeface="Times New Roman" pitchFamily="18" charset="0"/>
              <a:cs typeface="Times New Roman" pitchFamily="18" charset="0"/>
            </a:endParaRPr>
          </a:p>
        </p:txBody>
      </p:sp>
      <p:sp>
        <p:nvSpPr>
          <p:cNvPr id="42" name="正方形/長方形 41"/>
          <p:cNvSpPr/>
          <p:nvPr/>
        </p:nvSpPr>
        <p:spPr>
          <a:xfrm>
            <a:off x="4545536" y="2780928"/>
            <a:ext cx="2000869" cy="523220"/>
          </a:xfrm>
          <a:prstGeom prst="rect">
            <a:avLst/>
          </a:prstGeom>
        </p:spPr>
        <p:txBody>
          <a:bodyPr wrap="none">
            <a:spAutoFit/>
          </a:bodyPr>
          <a:lstStyle/>
          <a:p>
            <a:r>
              <a:rPr lang="en-US" altLang="ja-JP" sz="1400" dirty="0" smtClean="0">
                <a:cs typeface="Times New Roman" pitchFamily="18" charset="0"/>
              </a:rPr>
              <a:t>  network condition</a:t>
            </a:r>
          </a:p>
          <a:p>
            <a:r>
              <a:rPr lang="en-US" altLang="ja-JP" sz="1400" dirty="0" smtClean="0">
                <a:cs typeface="Times New Roman" pitchFamily="18" charset="0"/>
              </a:rPr>
              <a:t>(maximum data rate, …)</a:t>
            </a:r>
          </a:p>
        </p:txBody>
      </p:sp>
      <p:sp>
        <p:nvSpPr>
          <p:cNvPr id="43" name="正方形/長方形 42"/>
          <p:cNvSpPr/>
          <p:nvPr/>
        </p:nvSpPr>
        <p:spPr>
          <a:xfrm>
            <a:off x="4473528" y="4446491"/>
            <a:ext cx="2006831" cy="523220"/>
          </a:xfrm>
          <a:prstGeom prst="rect">
            <a:avLst/>
          </a:prstGeom>
        </p:spPr>
        <p:txBody>
          <a:bodyPr wrap="none">
            <a:spAutoFit/>
          </a:bodyPr>
          <a:lstStyle/>
          <a:p>
            <a:r>
              <a:rPr lang="en-US" altLang="ja-JP" sz="1400" dirty="0" smtClean="0">
                <a:cs typeface="Times New Roman" pitchFamily="18" charset="0"/>
              </a:rPr>
              <a:t>      measurement result</a:t>
            </a:r>
          </a:p>
          <a:p>
            <a:r>
              <a:rPr lang="en-US" altLang="ja-JP" sz="1400" dirty="0" smtClean="0">
                <a:cs typeface="Times New Roman" pitchFamily="18" charset="0"/>
              </a:rPr>
              <a:t>(interference, battery, …)</a:t>
            </a:r>
          </a:p>
        </p:txBody>
      </p:sp>
      <p:sp>
        <p:nvSpPr>
          <p:cNvPr id="44" name="正方形/長方形 43"/>
          <p:cNvSpPr/>
          <p:nvPr/>
        </p:nvSpPr>
        <p:spPr>
          <a:xfrm>
            <a:off x="6928099" y="4417948"/>
            <a:ext cx="2180405" cy="523220"/>
          </a:xfrm>
          <a:prstGeom prst="rect">
            <a:avLst/>
          </a:prstGeom>
        </p:spPr>
        <p:txBody>
          <a:bodyPr wrap="none">
            <a:spAutoFit/>
          </a:bodyPr>
          <a:lstStyle/>
          <a:p>
            <a:r>
              <a:rPr lang="en-US" altLang="ja-JP" sz="1400" dirty="0" smtClean="0">
                <a:cs typeface="Times New Roman" pitchFamily="18" charset="0"/>
              </a:rPr>
              <a:t>communication parameters</a:t>
            </a:r>
          </a:p>
          <a:p>
            <a:r>
              <a:rPr lang="en-US" altLang="ja-JP" sz="1400" dirty="0" smtClean="0">
                <a:cs typeface="Times New Roman" pitchFamily="18" charset="0"/>
              </a:rPr>
              <a:t>(interval, topology, ...)</a:t>
            </a:r>
          </a:p>
        </p:txBody>
      </p:sp>
    </p:spTree>
    <p:extLst>
      <p:ext uri="{BB962C8B-B14F-4D97-AF65-F5344CB8AC3E}">
        <p14:creationId xmlns:p14="http://schemas.microsoft.com/office/powerpoint/2010/main" val="1580054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Related Issues on 802.11 Standards</a:t>
            </a:r>
            <a:endParaRPr kumimoji="1" lang="ja-JP" altLang="en-US" dirty="0"/>
          </a:p>
        </p:txBody>
      </p:sp>
      <p:sp>
        <p:nvSpPr>
          <p:cNvPr id="3" name="コンテンツ プレースホルダ 2"/>
          <p:cNvSpPr>
            <a:spLocks noGrp="1"/>
          </p:cNvSpPr>
          <p:nvPr>
            <p:ph idx="1"/>
          </p:nvPr>
        </p:nvSpPr>
        <p:spPr>
          <a:xfrm>
            <a:off x="251520" y="1981200"/>
            <a:ext cx="4320480" cy="4328120"/>
          </a:xfrm>
        </p:spPr>
        <p:txBody>
          <a:bodyPr/>
          <a:lstStyle/>
          <a:p>
            <a:r>
              <a:rPr lang="en-US" altLang="ja-JP" sz="1800" dirty="0">
                <a:latin typeface="+mj-lt"/>
              </a:rPr>
              <a:t>802.11k Radio Resource </a:t>
            </a:r>
            <a:r>
              <a:rPr lang="en-US" altLang="ja-JP" sz="1800" dirty="0" smtClean="0">
                <a:latin typeface="+mj-lt"/>
              </a:rPr>
              <a:t>Management</a:t>
            </a:r>
            <a:endParaRPr kumimoji="1" lang="en-US" altLang="ja-JP" sz="1800" dirty="0" smtClean="0">
              <a:latin typeface="+mj-lt"/>
            </a:endParaRPr>
          </a:p>
          <a:p>
            <a:pPr lvl="1"/>
            <a:endParaRPr kumimoji="1" lang="ja-JP" altLang="en-US" sz="2000" dirty="0">
              <a:latin typeface="+mj-lt"/>
            </a:endParaRPr>
          </a:p>
        </p:txBody>
      </p:sp>
      <p:sp>
        <p:nvSpPr>
          <p:cNvPr id="4" name="日付プレースホルダ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 5"/>
          <p:cNvSpPr>
            <a:spLocks noGrp="1"/>
          </p:cNvSpPr>
          <p:nvPr>
            <p:ph type="sldNum" sz="quarter" idx="12"/>
          </p:nvPr>
        </p:nvSpPr>
        <p:spPr/>
        <p:txBody>
          <a:bodyPr/>
          <a:lstStyle/>
          <a:p>
            <a:r>
              <a:rPr lang="en-US" altLang="ja-JP" smtClean="0"/>
              <a:t>Slide </a:t>
            </a:r>
            <a:fld id="{8242A585-2600-43B1-ABC9-06D037E96BAE}" type="slidenum">
              <a:rPr lang="en-US" altLang="ja-JP" smtClean="0"/>
              <a:pPr/>
              <a:t>15</a:t>
            </a:fld>
            <a:endParaRPr lang="en-US" altLang="ja-JP" dirty="0"/>
          </a:p>
        </p:txBody>
      </p:sp>
      <p:sp>
        <p:nvSpPr>
          <p:cNvPr id="7" name="コンテンツ プレースホルダ 2"/>
          <p:cNvSpPr txBox="1">
            <a:spLocks/>
          </p:cNvSpPr>
          <p:nvPr/>
        </p:nvSpPr>
        <p:spPr bwMode="auto">
          <a:xfrm>
            <a:off x="4572000" y="1988840"/>
            <a:ext cx="439248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marL="171450" indent="-171450">
              <a:buFont typeface="Arial" pitchFamily="34" charset="0"/>
              <a:buChar char="•"/>
            </a:pPr>
            <a:r>
              <a:rPr kumimoji="1" lang="en-US" altLang="ja-JP" sz="1800" dirty="0"/>
              <a:t>802.11v </a:t>
            </a:r>
            <a:r>
              <a:rPr kumimoji="1" lang="en-US" altLang="ja-JP" sz="1800" dirty="0" smtClean="0"/>
              <a:t>Wireless Network Management </a:t>
            </a:r>
          </a:p>
          <a:p>
            <a:r>
              <a:rPr kumimoji="1" lang="en-US" altLang="ja-JP" sz="1400" dirty="0"/>
              <a:t> </a:t>
            </a:r>
            <a:r>
              <a:rPr kumimoji="1" lang="en-US" altLang="ja-JP" sz="1400" dirty="0" smtClean="0"/>
              <a:t>   (</a:t>
            </a:r>
            <a:r>
              <a:rPr kumimoji="1" lang="en-US" altLang="ja-JP" sz="1400" b="1" dirty="0"/>
              <a:t>Bold</a:t>
            </a:r>
            <a:r>
              <a:rPr kumimoji="1" lang="en-US" altLang="ja-JP" sz="1400" dirty="0"/>
              <a:t> items may be important for RRMM</a:t>
            </a:r>
            <a:r>
              <a:rPr kumimoji="1" lang="en-US" altLang="ja-JP" sz="1400" dirty="0" smtClean="0"/>
              <a:t>)</a:t>
            </a:r>
            <a:r>
              <a:rPr kumimoji="1" lang="en-US" altLang="ja-JP" dirty="0" smtClean="0"/>
              <a:t> </a:t>
            </a:r>
            <a:endParaRPr kumimoji="1" lang="en-US" altLang="ja-JP" dirty="0"/>
          </a:p>
        </p:txBody>
      </p:sp>
      <p:sp>
        <p:nvSpPr>
          <p:cNvPr id="9" name="正方形/長方形 8"/>
          <p:cNvSpPr/>
          <p:nvPr/>
        </p:nvSpPr>
        <p:spPr bwMode="auto">
          <a:xfrm>
            <a:off x="251520" y="2564904"/>
            <a:ext cx="4140000" cy="36004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342900" indent="-342900">
              <a:buFont typeface="Wingdings" pitchFamily="2" charset="2"/>
              <a:buChar char="Ø"/>
            </a:pPr>
            <a:r>
              <a:rPr lang="en-US" altLang="ja-JP" sz="1600" dirty="0"/>
              <a:t>Channel load</a:t>
            </a:r>
          </a:p>
          <a:p>
            <a:pPr marL="342900" indent="-342900">
              <a:buFont typeface="Wingdings" pitchFamily="2" charset="2"/>
              <a:buChar char="Ø"/>
            </a:pPr>
            <a:r>
              <a:rPr lang="en-US" altLang="ja-JP" sz="1600" dirty="0"/>
              <a:t>Noise histogram</a:t>
            </a:r>
          </a:p>
          <a:p>
            <a:pPr marL="342900" indent="-342900">
              <a:buFont typeface="Wingdings" pitchFamily="2" charset="2"/>
              <a:buChar char="Ø"/>
            </a:pPr>
            <a:r>
              <a:rPr lang="en-US" altLang="ja-JP" sz="1600" dirty="0"/>
              <a:t>Beacon</a:t>
            </a:r>
          </a:p>
          <a:p>
            <a:pPr marL="342900" indent="-342900">
              <a:buFont typeface="Wingdings" pitchFamily="2" charset="2"/>
              <a:buChar char="Ø"/>
            </a:pPr>
            <a:r>
              <a:rPr lang="en-US" altLang="ja-JP" sz="1600" dirty="0"/>
              <a:t>Frame</a:t>
            </a:r>
          </a:p>
          <a:p>
            <a:pPr marL="342900" indent="-342900">
              <a:buFont typeface="Wingdings" pitchFamily="2" charset="2"/>
              <a:buChar char="Ø"/>
            </a:pPr>
            <a:r>
              <a:rPr lang="en-US" altLang="ja-JP" sz="1600" dirty="0"/>
              <a:t>STA statics</a:t>
            </a:r>
          </a:p>
          <a:p>
            <a:pPr marL="342900" indent="-342900">
              <a:buFont typeface="Wingdings" pitchFamily="2" charset="2"/>
              <a:buChar char="Ø"/>
            </a:pPr>
            <a:r>
              <a:rPr lang="en-US" altLang="ja-JP" sz="1600" dirty="0"/>
              <a:t>LCI(Location Configuration Information)</a:t>
            </a:r>
          </a:p>
          <a:p>
            <a:pPr marL="342900" indent="-342900">
              <a:buFont typeface="Wingdings" pitchFamily="2" charset="2"/>
              <a:buChar char="Ø"/>
            </a:pPr>
            <a:r>
              <a:rPr lang="en-US" altLang="ja-JP" sz="1600" dirty="0"/>
              <a:t>Transmit stream/category measurement</a:t>
            </a:r>
          </a:p>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tx1"/>
              </a:solidFill>
              <a:effectLst/>
              <a:latin typeface="Times New Roman" pitchFamily="18" charset="0"/>
            </a:endParaRPr>
          </a:p>
        </p:txBody>
      </p:sp>
      <p:sp>
        <p:nvSpPr>
          <p:cNvPr id="10" name="正方形/長方形 9"/>
          <p:cNvSpPr/>
          <p:nvPr/>
        </p:nvSpPr>
        <p:spPr bwMode="auto">
          <a:xfrm>
            <a:off x="4788024" y="2564904"/>
            <a:ext cx="4140000" cy="36004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2" rtlCol="0" anchor="t" anchorCtr="0" compatLnSpc="1">
            <a:prstTxWarp prst="textNoShape">
              <a:avLst/>
            </a:prstTxWarp>
          </a:bodyPr>
          <a:lstStyle/>
          <a:p>
            <a:pPr marL="171450" indent="-171450">
              <a:buFont typeface="Wingdings" pitchFamily="2" charset="2"/>
              <a:buChar char="Ø"/>
            </a:pPr>
            <a:r>
              <a:rPr lang="en-US" altLang="ja-JP" sz="1400" dirty="0"/>
              <a:t>BSS Max idle period management</a:t>
            </a:r>
          </a:p>
          <a:p>
            <a:pPr marL="171450" indent="-171450">
              <a:buFont typeface="Wingdings" pitchFamily="2" charset="2"/>
              <a:buChar char="Ø"/>
            </a:pPr>
            <a:r>
              <a:rPr lang="en-US" altLang="ja-JP" sz="1400" b="1" dirty="0"/>
              <a:t>BSS transition management</a:t>
            </a:r>
          </a:p>
          <a:p>
            <a:pPr marL="171450" indent="-171450">
              <a:buFont typeface="Wingdings" pitchFamily="2" charset="2"/>
              <a:buChar char="Ø"/>
            </a:pPr>
            <a:r>
              <a:rPr lang="en-US" altLang="ja-JP" sz="1400" b="1" dirty="0"/>
              <a:t>Channel usage</a:t>
            </a:r>
          </a:p>
          <a:p>
            <a:pPr marL="171450" indent="-171450">
              <a:buFont typeface="Wingdings" pitchFamily="2" charset="2"/>
              <a:buChar char="Ø"/>
            </a:pPr>
            <a:r>
              <a:rPr lang="en-US" altLang="ja-JP" sz="1400" b="1" dirty="0"/>
              <a:t>Collocated interference reporting</a:t>
            </a:r>
          </a:p>
          <a:p>
            <a:pPr marL="171450" indent="-171450">
              <a:buFont typeface="Wingdings" pitchFamily="2" charset="2"/>
              <a:buChar char="Ø"/>
            </a:pPr>
            <a:r>
              <a:rPr lang="en-US" altLang="ja-JP" sz="1400" b="1" dirty="0"/>
              <a:t>Diagnostic reporting</a:t>
            </a:r>
          </a:p>
          <a:p>
            <a:pPr marL="171450" indent="-171450">
              <a:buFont typeface="Wingdings" pitchFamily="2" charset="2"/>
              <a:buChar char="Ø"/>
            </a:pPr>
            <a:r>
              <a:rPr lang="en-US" altLang="ja-JP" sz="1400" dirty="0"/>
              <a:t>Directed multicast service (DMS)</a:t>
            </a:r>
          </a:p>
          <a:p>
            <a:pPr marL="171450" indent="-171450">
              <a:buFont typeface="Wingdings" pitchFamily="2" charset="2"/>
              <a:buChar char="Ø"/>
            </a:pPr>
            <a:r>
              <a:rPr lang="en-US" altLang="ja-JP" sz="1400" b="1" dirty="0"/>
              <a:t>Event reporting</a:t>
            </a:r>
          </a:p>
          <a:p>
            <a:pPr marL="171450" indent="-171450">
              <a:buFont typeface="Wingdings" pitchFamily="2" charset="2"/>
              <a:buChar char="Ø"/>
            </a:pPr>
            <a:r>
              <a:rPr lang="en-US" altLang="ja-JP" sz="1400" dirty="0"/>
              <a:t>Flexible multicast service (FMS)</a:t>
            </a:r>
          </a:p>
          <a:p>
            <a:pPr marL="171450" indent="-171450">
              <a:buFont typeface="Wingdings" pitchFamily="2" charset="2"/>
              <a:buChar char="Ø"/>
            </a:pPr>
            <a:r>
              <a:rPr lang="en-US" altLang="ja-JP" sz="1400" dirty="0"/>
              <a:t>Location services</a:t>
            </a:r>
          </a:p>
          <a:p>
            <a:pPr marL="171450" indent="-171450">
              <a:buFont typeface="Wingdings" pitchFamily="2" charset="2"/>
              <a:buChar char="Ø"/>
            </a:pPr>
            <a:r>
              <a:rPr lang="en-US" altLang="ja-JP" sz="1400" b="1" dirty="0"/>
              <a:t>Multicast diagnostic reporting</a:t>
            </a:r>
          </a:p>
          <a:p>
            <a:pPr marL="171450" indent="-171450">
              <a:buFont typeface="Wingdings" pitchFamily="2" charset="2"/>
              <a:buChar char="Ø"/>
            </a:pPr>
            <a:r>
              <a:rPr lang="en-US" altLang="ja-JP" sz="1400" dirty="0"/>
              <a:t>Multiple BSSID capability</a:t>
            </a:r>
          </a:p>
          <a:p>
            <a:pPr marL="171450" indent="-171450">
              <a:buFont typeface="Wingdings" pitchFamily="2" charset="2"/>
              <a:buChar char="Ø"/>
            </a:pPr>
            <a:r>
              <a:rPr lang="en-US" altLang="ja-JP" sz="1400" dirty="0"/>
              <a:t>Proxy ARP</a:t>
            </a:r>
          </a:p>
          <a:p>
            <a:pPr marL="171450" indent="-171450">
              <a:buFont typeface="Wingdings" pitchFamily="2" charset="2"/>
              <a:buChar char="Ø"/>
            </a:pPr>
            <a:r>
              <a:rPr lang="en-US" altLang="ja-JP" sz="1400" b="1" dirty="0" err="1"/>
              <a:t>QoS</a:t>
            </a:r>
            <a:r>
              <a:rPr lang="en-US" altLang="ja-JP" sz="1400" b="1" dirty="0"/>
              <a:t> traffic capability</a:t>
            </a:r>
          </a:p>
          <a:p>
            <a:pPr marL="171450" indent="-171450">
              <a:buFont typeface="Wingdings" pitchFamily="2" charset="2"/>
              <a:buChar char="Ø"/>
            </a:pPr>
            <a:r>
              <a:rPr lang="en-US" altLang="ja-JP" sz="1400" dirty="0"/>
              <a:t>SSID list</a:t>
            </a:r>
          </a:p>
          <a:p>
            <a:pPr marL="171450" indent="-171450">
              <a:buFont typeface="Wingdings" pitchFamily="2" charset="2"/>
              <a:buChar char="Ø"/>
            </a:pPr>
            <a:r>
              <a:rPr lang="en-US" altLang="ja-JP" sz="1400" b="1" dirty="0"/>
              <a:t>Triggered STA statistics</a:t>
            </a:r>
          </a:p>
          <a:p>
            <a:pPr marL="171450" indent="-171450">
              <a:buFont typeface="Wingdings" pitchFamily="2" charset="2"/>
              <a:buChar char="Ø"/>
            </a:pPr>
            <a:r>
              <a:rPr lang="en-US" altLang="ja-JP" sz="1400" dirty="0"/>
              <a:t>TIM broadcast</a:t>
            </a:r>
          </a:p>
          <a:p>
            <a:pPr marL="171450" indent="-171450">
              <a:buFont typeface="Wingdings" pitchFamily="2" charset="2"/>
              <a:buChar char="Ø"/>
            </a:pPr>
            <a:r>
              <a:rPr lang="en-US" altLang="ja-JP" sz="1400" dirty="0"/>
              <a:t>Timing measurement</a:t>
            </a:r>
          </a:p>
          <a:p>
            <a:pPr marL="171450" indent="-171450">
              <a:buFont typeface="Wingdings" pitchFamily="2" charset="2"/>
              <a:buChar char="Ø"/>
            </a:pPr>
            <a:r>
              <a:rPr lang="en-US" altLang="ja-JP" sz="1400" b="1" dirty="0"/>
              <a:t>Traffic filtering service</a:t>
            </a:r>
          </a:p>
          <a:p>
            <a:pPr marL="171450" indent="-171450">
              <a:buFont typeface="Wingdings" pitchFamily="2" charset="2"/>
              <a:buChar char="Ø"/>
            </a:pPr>
            <a:r>
              <a:rPr lang="en-US" altLang="ja-JP" sz="1400" dirty="0"/>
              <a:t>U-APSD Coexistence</a:t>
            </a:r>
          </a:p>
          <a:p>
            <a:pPr marL="171450" indent="-171450">
              <a:buFont typeface="Wingdings" pitchFamily="2" charset="2"/>
              <a:buChar char="Ø"/>
            </a:pPr>
            <a:r>
              <a:rPr lang="en-US" altLang="ja-JP" sz="1400" b="1" dirty="0"/>
              <a:t>WNM-Notification</a:t>
            </a:r>
          </a:p>
          <a:p>
            <a:pPr marL="171450" indent="-171450">
              <a:buFont typeface="Wingdings" pitchFamily="2" charset="2"/>
              <a:buChar char="Ø"/>
            </a:pPr>
            <a:r>
              <a:rPr lang="en-US" altLang="ja-JP" sz="1400" dirty="0"/>
              <a:t>WNM-Sleep mode</a:t>
            </a:r>
            <a:endParaRPr kumimoji="1" lang="ja-JP" altLang="en-US" sz="1400" dirty="0"/>
          </a:p>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071083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Proposed Timeline</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16</a:t>
            </a:fld>
            <a:endParaRPr lang="en-US" altLang="ja-JP" dirty="0"/>
          </a:p>
        </p:txBody>
      </p:sp>
      <p:graphicFrame>
        <p:nvGraphicFramePr>
          <p:cNvPr id="10" name="Table 5"/>
          <p:cNvGraphicFramePr>
            <a:graphicFrameLocks noGrp="1" noChangeAspect="1"/>
          </p:cNvGraphicFramePr>
          <p:nvPr>
            <p:extLst>
              <p:ext uri="{D42A27DB-BD31-4B8C-83A1-F6EECF244321}">
                <p14:modId xmlns:p14="http://schemas.microsoft.com/office/powerpoint/2010/main" val="637958014"/>
              </p:ext>
            </p:extLst>
          </p:nvPr>
        </p:nvGraphicFramePr>
        <p:xfrm>
          <a:off x="373787" y="1524984"/>
          <a:ext cx="8396426" cy="4208272"/>
        </p:xfrm>
        <a:graphic>
          <a:graphicData uri="http://schemas.openxmlformats.org/drawingml/2006/table">
            <a:tbl>
              <a:tblPr/>
              <a:tblGrid>
                <a:gridCol w="453797"/>
                <a:gridCol w="2928045"/>
                <a:gridCol w="417882"/>
                <a:gridCol w="417882"/>
                <a:gridCol w="417882"/>
                <a:gridCol w="417882"/>
                <a:gridCol w="417882"/>
                <a:gridCol w="417882"/>
                <a:gridCol w="417882"/>
                <a:gridCol w="417882"/>
                <a:gridCol w="417882"/>
                <a:gridCol w="417882"/>
                <a:gridCol w="417882"/>
                <a:gridCol w="417882"/>
              </a:tblGrid>
              <a:tr h="288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Year</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2014</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88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Month</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5</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3</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5</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7</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9</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alibri" pitchFamily="34" charset="0"/>
                          <a:ea typeface="ＭＳ Ｐゴシック" pitchFamily="50" charset="-128"/>
                        </a:rPr>
                        <a:t>11</a:t>
                      </a:r>
                      <a:endParaRPr kumimoji="1" lang="ja-JP" altLang="en-US" sz="1400" b="1"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24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Preparatory phase (IG)</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24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normalizeH="0" baseline="0" dirty="0" smtClean="0">
                          <a:ln>
                            <a:noFill/>
                          </a:ln>
                          <a:solidFill>
                            <a:srgbClr val="000000"/>
                          </a:solidFill>
                          <a:effectLst/>
                          <a:latin typeface="Calibri" pitchFamily="34" charset="0"/>
                          <a:ea typeface="ＭＳ Ｐゴシック" pitchFamily="50" charset="-128"/>
                          <a:cs typeface="+mn-cs"/>
                        </a:rPr>
                        <a:t>Technical presentation &amp; Use cases</a:t>
                      </a:r>
                      <a:endParaRPr kumimoji="1" lang="ja-JP" altLang="en-US" sz="14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r>
              <a:tr h="324000">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SG Work Items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vert="vert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PAR development</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Use Cases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Title</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Scope &amp; Purpose</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5C analyses</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kern="1200" cap="none" normalizeH="0" baseline="0" dirty="0" smtClean="0">
                        <a:ln>
                          <a:noFill/>
                        </a:ln>
                        <a:solidFill>
                          <a:srgbClr val="000000"/>
                        </a:solidFill>
                        <a:effectLst/>
                        <a:latin typeface="Calibri" pitchFamily="34" charset="0"/>
                        <a:ea typeface="ＭＳ Ｐゴシック" pitchFamily="50" charset="-128"/>
                        <a:cs typeface="+mn-cs"/>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Interaction with other TG/WG</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(to identify relationship )</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BEEF4"/>
                    </a:solidFill>
                  </a:tcPr>
                </a:tc>
              </a:tr>
              <a:tr h="32400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Submission to WG</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r>
              <a:tr h="432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Calibri" pitchFamily="34" charset="0"/>
                          <a:ea typeface="ＭＳ Ｐゴシック" pitchFamily="50" charset="-128"/>
                        </a:rPr>
                        <a:t>Standard development phase (TG)</a:t>
                      </a:r>
                      <a:endParaRPr kumimoji="1" lang="ja-JP" altLang="en-US" sz="14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smtClean="0">
                          <a:ln>
                            <a:noFill/>
                          </a:ln>
                          <a:solidFill>
                            <a:srgbClr val="000000"/>
                          </a:solidFill>
                          <a:effectLst/>
                          <a:latin typeface="Calibri" pitchFamily="34" charset="0"/>
                          <a:ea typeface="ＭＳ Ｐゴシック" pitchFamily="50" charset="-128"/>
                        </a:rPr>
                        <a:t>Ad Hoc </a:t>
                      </a:r>
                      <a:endParaRPr kumimoji="1" lang="ja-JP" altLang="en-US" sz="12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smtClean="0">
                        <a:ln>
                          <a:noFill/>
                        </a:ln>
                        <a:solidFill>
                          <a:srgbClr val="000000"/>
                        </a:solidFill>
                        <a:effectLst/>
                        <a:latin typeface="Calibri" pitchFamily="34" charset="0"/>
                        <a:ea typeface="ＭＳ Ｐゴシック" pitchFamily="50"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r>
            </a:tbl>
          </a:graphicData>
        </a:graphic>
      </p:graphicFrame>
      <p:sp>
        <p:nvSpPr>
          <p:cNvPr id="11" name="Content Placeholder 2"/>
          <p:cNvSpPr txBox="1">
            <a:spLocks/>
          </p:cNvSpPr>
          <p:nvPr/>
        </p:nvSpPr>
        <p:spPr bwMode="auto">
          <a:xfrm>
            <a:off x="467544" y="5661248"/>
            <a:ext cx="822960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buFont typeface="Wingdings" pitchFamily="2" charset="2"/>
              <a:buChar char="q"/>
            </a:pPr>
            <a:r>
              <a:rPr lang="en-GB" altLang="ja-JP" sz="1600" kern="0" dirty="0" smtClean="0"/>
              <a:t>Target dates:</a:t>
            </a:r>
          </a:p>
          <a:p>
            <a:pPr lvl="1">
              <a:buFont typeface="Wingdings" pitchFamily="2" charset="2"/>
              <a:buChar char="ü"/>
            </a:pPr>
            <a:r>
              <a:rPr lang="en-GB" altLang="ja-JP" sz="1600" kern="0" dirty="0" smtClean="0"/>
              <a:t>PAR submission to NesCom in March 2014</a:t>
            </a:r>
          </a:p>
          <a:p>
            <a:pPr lvl="1">
              <a:buFont typeface="Wingdings" pitchFamily="2" charset="2"/>
              <a:buChar char="ü"/>
            </a:pPr>
            <a:r>
              <a:rPr lang="en-GB" altLang="ja-JP" sz="1600" kern="0" dirty="0" smtClean="0"/>
              <a:t>SASB approval in June 2014</a:t>
            </a:r>
          </a:p>
        </p:txBody>
      </p:sp>
    </p:spTree>
    <p:extLst>
      <p:ext uri="{BB962C8B-B14F-4D97-AF65-F5344CB8AC3E}">
        <p14:creationId xmlns:p14="http://schemas.microsoft.com/office/powerpoint/2010/main" val="378768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References</a:t>
            </a:r>
            <a:endParaRPr kumimoji="1" lang="ja-JP" altLang="en-US" dirty="0"/>
          </a:p>
        </p:txBody>
      </p:sp>
      <p:sp>
        <p:nvSpPr>
          <p:cNvPr id="3" name="コンテンツ プレースホルダー 2"/>
          <p:cNvSpPr>
            <a:spLocks noGrp="1"/>
          </p:cNvSpPr>
          <p:nvPr>
            <p:ph idx="1"/>
          </p:nvPr>
        </p:nvSpPr>
        <p:spPr>
          <a:xfrm>
            <a:off x="251520" y="1981200"/>
            <a:ext cx="8640960" cy="4114800"/>
          </a:xfrm>
        </p:spPr>
        <p:txBody>
          <a:bodyPr/>
          <a:lstStyle/>
          <a:p>
            <a:pPr marL="514350" indent="-514350">
              <a:buFont typeface="+mj-lt"/>
              <a:buAutoNum type="arabicPeriod"/>
            </a:pPr>
            <a:r>
              <a:rPr lang="en-US" altLang="ja-JP" sz="2000" dirty="0" smtClean="0">
                <a:latin typeface="+mj-lt"/>
                <a:ea typeface="ＭＳ Ｐゴシック" pitchFamily="50" charset="-128"/>
              </a:rPr>
              <a:t>Proposal </a:t>
            </a:r>
            <a:r>
              <a:rPr lang="en-US" altLang="ja-JP" sz="2000" dirty="0">
                <a:latin typeface="+mj-lt"/>
                <a:ea typeface="ＭＳ Ｐゴシック" pitchFamily="50" charset="-128"/>
              </a:rPr>
              <a:t>of  radio resource management architecture(15-13-0285r1</a:t>
            </a:r>
            <a:r>
              <a:rPr lang="en-US" altLang="ja-JP" sz="2000" dirty="0" smtClean="0">
                <a:latin typeface="+mj-lt"/>
                <a:ea typeface="ＭＳ Ｐゴシック" pitchFamily="50" charset="-128"/>
              </a:rPr>
              <a:t>)</a:t>
            </a:r>
          </a:p>
          <a:p>
            <a:pPr marL="514350" indent="-514350">
              <a:buFont typeface="+mj-lt"/>
              <a:buAutoNum type="arabicPeriod"/>
            </a:pPr>
            <a:r>
              <a:rPr lang="en-US" altLang="ja-JP" sz="2000" dirty="0">
                <a:latin typeface="+mj-lt"/>
              </a:rPr>
              <a:t>A Use Case of Self-Organizing Wireless Network for Medical </a:t>
            </a:r>
            <a:r>
              <a:rPr lang="en-US" altLang="ja-JP" sz="2000" dirty="0" smtClean="0">
                <a:latin typeface="+mj-lt"/>
              </a:rPr>
              <a:t>System(15-13-306-0)</a:t>
            </a:r>
            <a:endParaRPr lang="ja-JP" altLang="en-US" sz="2000" dirty="0">
              <a:latin typeface="+mj-lt"/>
            </a:endParaRPr>
          </a:p>
          <a:p>
            <a:pPr marL="514350" indent="-514350">
              <a:buFont typeface="+mj-lt"/>
              <a:buAutoNum type="arabicPeriod"/>
            </a:pPr>
            <a:r>
              <a:rPr lang="en-US" altLang="ja-JP" sz="2000" dirty="0">
                <a:latin typeface="+mj-lt"/>
              </a:rPr>
              <a:t>IG SRU Working Draft RRMM-usecases and </a:t>
            </a:r>
            <a:r>
              <a:rPr lang="en-US" altLang="ja-JP" sz="2000" dirty="0" smtClean="0">
                <a:latin typeface="+mj-lt"/>
              </a:rPr>
              <a:t>5C(15-13-0294r1)</a:t>
            </a:r>
          </a:p>
          <a:p>
            <a:pPr marL="514350" indent="-514350">
              <a:buFont typeface="+mj-lt"/>
              <a:buAutoNum type="arabicPeriod"/>
            </a:pPr>
            <a:r>
              <a:rPr lang="en-US" altLang="ja-JP" sz="2000" dirty="0">
                <a:latin typeface="+mj-lt"/>
              </a:rPr>
              <a:t>IG SRU </a:t>
            </a:r>
            <a:r>
              <a:rPr lang="en-US" altLang="ja-JP" sz="2000" dirty="0" err="1" smtClean="0">
                <a:latin typeface="+mj-lt"/>
              </a:rPr>
              <a:t>Usecase</a:t>
            </a:r>
            <a:r>
              <a:rPr lang="en-US" altLang="ja-JP" sz="2000" dirty="0" smtClean="0">
                <a:latin typeface="+mj-lt"/>
              </a:rPr>
              <a:t> </a:t>
            </a:r>
            <a:r>
              <a:rPr lang="en-US" altLang="ja-JP" sz="2000" dirty="0">
                <a:latin typeface="+mj-lt"/>
              </a:rPr>
              <a:t>requirements </a:t>
            </a:r>
            <a:r>
              <a:rPr lang="en-US" altLang="ja-JP" sz="2000" dirty="0" smtClean="0">
                <a:latin typeface="+mj-lt"/>
              </a:rPr>
              <a:t>table(15-13-0293r1)</a:t>
            </a:r>
          </a:p>
          <a:p>
            <a:pPr marL="514350" indent="-514350">
              <a:buFont typeface="+mj-lt"/>
              <a:buAutoNum type="arabicPeriod"/>
            </a:pPr>
            <a:endParaRPr lang="en-US" altLang="ja-JP" sz="2000" dirty="0" smtClean="0">
              <a:latin typeface="+mj-lt"/>
            </a:endParaRPr>
          </a:p>
          <a:p>
            <a:pPr marL="514350" indent="-514350">
              <a:buFont typeface="+mj-lt"/>
              <a:buAutoNum type="arabicPeriod"/>
            </a:pPr>
            <a:endParaRPr kumimoji="1" lang="ja-JP" altLang="en-US" sz="2000" dirty="0">
              <a:latin typeface="+mj-lt"/>
            </a:endParaRPr>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17</a:t>
            </a:fld>
            <a:endParaRPr lang="en-US" altLang="ja-JP" dirty="0"/>
          </a:p>
        </p:txBody>
      </p:sp>
    </p:spTree>
    <p:extLst>
      <p:ext uri="{BB962C8B-B14F-4D97-AF65-F5344CB8AC3E}">
        <p14:creationId xmlns:p14="http://schemas.microsoft.com/office/powerpoint/2010/main" val="2023612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1628801"/>
            <a:ext cx="7772400" cy="2473274"/>
          </a:xfrm>
        </p:spPr>
        <p:txBody>
          <a:bodyPr/>
          <a:lstStyle/>
          <a:p>
            <a:r>
              <a:rPr lang="en-US" altLang="ja-JP" dirty="0" smtClean="0">
                <a:cs typeface="Times New Roman" pitchFamily="18" charset="0"/>
              </a:rPr>
              <a:t>Establishing a </a:t>
            </a:r>
            <a:r>
              <a:rPr lang="en-US" altLang="ja-JP" dirty="0">
                <a:cs typeface="Times New Roman" pitchFamily="18" charset="0"/>
              </a:rPr>
              <a:t>Study Group for a Spectrum </a:t>
            </a:r>
            <a:r>
              <a:rPr lang="en-US" altLang="ja-JP" dirty="0" smtClean="0">
                <a:cs typeface="Times New Roman" pitchFamily="18" charset="0"/>
              </a:rPr>
              <a:t>Resource </a:t>
            </a:r>
            <a:r>
              <a:rPr lang="en-US" altLang="ja-JP" dirty="0">
                <a:cs typeface="Times New Roman" pitchFamily="18" charset="0"/>
              </a:rPr>
              <a:t>Utilization (SRU) through Radio Resource </a:t>
            </a:r>
            <a:r>
              <a:rPr lang="en-US" altLang="ja-JP" dirty="0" smtClean="0">
                <a:cs typeface="Times New Roman" pitchFamily="18" charset="0"/>
              </a:rPr>
              <a:t>Measurement </a:t>
            </a:r>
            <a:r>
              <a:rPr lang="en-US" altLang="ja-JP" dirty="0">
                <a:cs typeface="Times New Roman" pitchFamily="18" charset="0"/>
              </a:rPr>
              <a:t>and Management for WPANs</a:t>
            </a:r>
            <a:endParaRPr kumimoji="1" lang="ja-JP" altLang="en-US" dirty="0"/>
          </a:p>
        </p:txBody>
      </p:sp>
      <p:sp>
        <p:nvSpPr>
          <p:cNvPr id="6" name="サブタイトル 5"/>
          <p:cNvSpPr>
            <a:spLocks noGrp="1"/>
          </p:cNvSpPr>
          <p:nvPr>
            <p:ph type="subTitle" idx="1"/>
          </p:nvPr>
        </p:nvSpPr>
        <p:spPr>
          <a:xfrm>
            <a:off x="1371600" y="4340696"/>
            <a:ext cx="6400800" cy="1752600"/>
          </a:xfrm>
        </p:spPr>
        <p:txBody>
          <a:bodyPr/>
          <a:lstStyle/>
          <a:p>
            <a:r>
              <a:rPr kumimoji="1" lang="en-US" altLang="ja-JP" sz="2400" dirty="0" smtClean="0">
                <a:latin typeface="+mj-lt"/>
              </a:rPr>
              <a:t>Shoichi Kitazawa</a:t>
            </a:r>
          </a:p>
          <a:p>
            <a:r>
              <a:rPr lang="en-US" altLang="ja-JP" sz="2000" dirty="0" smtClean="0">
                <a:latin typeface="+mj-lt"/>
              </a:rPr>
              <a:t>ATR</a:t>
            </a:r>
            <a:endParaRPr kumimoji="1" lang="en-US" altLang="ja-JP" sz="2000" dirty="0" smtClean="0">
              <a:latin typeface="+mj-lt"/>
            </a:endParaRPr>
          </a:p>
          <a:p>
            <a:r>
              <a:rPr lang="en-US" altLang="ja-JP" sz="2000" dirty="0" smtClean="0">
                <a:latin typeface="+mj-lt"/>
              </a:rPr>
              <a:t>Chair IEEE 802.15 IG SRU</a:t>
            </a:r>
            <a:endParaRPr kumimoji="1" lang="en-US" altLang="ja-JP" sz="2000" dirty="0" smtClean="0">
              <a:latin typeface="+mj-lt"/>
            </a:endParaRPr>
          </a:p>
        </p:txBody>
      </p:sp>
      <p:sp>
        <p:nvSpPr>
          <p:cNvPr id="2" name="日付プレースホルダー 1"/>
          <p:cNvSpPr>
            <a:spLocks noGrp="1"/>
          </p:cNvSpPr>
          <p:nvPr>
            <p:ph type="dt" sz="half" idx="10"/>
          </p:nvPr>
        </p:nvSpPr>
        <p:spPr>
          <a:xfrm>
            <a:off x="685800" y="378281"/>
            <a:ext cx="1600200" cy="215444"/>
          </a:xfrm>
        </p:spPr>
        <p:txBody>
          <a:bodyPr/>
          <a:lstStyle/>
          <a:p>
            <a:r>
              <a:rPr lang="en-US" altLang="ja-JP" smtClean="0">
                <a:latin typeface="+mj-lt"/>
              </a:rPr>
              <a:t>July 2013</a:t>
            </a:r>
            <a:endParaRPr lang="en-US" altLang="ja-JP" dirty="0">
              <a:latin typeface="+mj-lt"/>
            </a:endParaRPr>
          </a:p>
        </p:txBody>
      </p:sp>
      <p:sp>
        <p:nvSpPr>
          <p:cNvPr id="3" name="フッター プレースホルダー 2"/>
          <p:cNvSpPr>
            <a:spLocks noGrp="1"/>
          </p:cNvSpPr>
          <p:nvPr>
            <p:ph type="ftr" sz="quarter" idx="11"/>
          </p:nvPr>
        </p:nvSpPr>
        <p:spPr>
          <a:xfrm>
            <a:off x="5486400" y="6475413"/>
            <a:ext cx="3124200" cy="184666"/>
          </a:xfrm>
        </p:spPr>
        <p:txBody>
          <a:bodyPr/>
          <a:lstStyle/>
          <a:p>
            <a:r>
              <a:rPr lang="en-US" altLang="ja-JP" dirty="0" smtClean="0">
                <a:latin typeface="+mj-lt"/>
              </a:rPr>
              <a:t>Shoichi Kitazawa (ATR)</a:t>
            </a:r>
            <a:endParaRPr lang="en-US" altLang="ja-JP" dirty="0">
              <a:latin typeface="+mj-lt"/>
            </a:endParaRPr>
          </a:p>
        </p:txBody>
      </p:sp>
      <p:sp>
        <p:nvSpPr>
          <p:cNvPr id="4" name="スライド番号プレースホルダー 3"/>
          <p:cNvSpPr>
            <a:spLocks noGrp="1"/>
          </p:cNvSpPr>
          <p:nvPr>
            <p:ph type="sldNum" sz="quarter" idx="12"/>
          </p:nvPr>
        </p:nvSpPr>
        <p:spPr>
          <a:xfrm>
            <a:off x="4393695" y="6475413"/>
            <a:ext cx="432811" cy="184666"/>
          </a:xfrm>
        </p:spPr>
        <p:txBody>
          <a:bodyPr/>
          <a:lstStyle/>
          <a:p>
            <a:r>
              <a:rPr lang="en-US" altLang="ja-JP" dirty="0" smtClean="0">
                <a:latin typeface="+mj-lt"/>
              </a:rPr>
              <a:t>Slide </a:t>
            </a:r>
            <a:fld id="{266A080E-4E30-4968-B029-7CF782D6220C}" type="slidenum">
              <a:rPr lang="en-US" altLang="ja-JP" smtClean="0">
                <a:latin typeface="+mj-lt"/>
              </a:rPr>
              <a:pPr/>
              <a:t>2</a:t>
            </a:fld>
            <a:endParaRPr lang="en-US" altLang="ja-JP" dirty="0">
              <a:latin typeface="+mj-lt"/>
            </a:endParaRPr>
          </a:p>
        </p:txBody>
      </p:sp>
    </p:spTree>
    <p:extLst>
      <p:ext uri="{BB962C8B-B14F-4D97-AF65-F5344CB8AC3E}">
        <p14:creationId xmlns:p14="http://schemas.microsoft.com/office/powerpoint/2010/main" val="3868604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Contributors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smtClean="0"/>
              <a:t>Slide </a:t>
            </a:r>
            <a:fld id="{8242A585-2600-43B1-ABC9-06D037E96BAE}" type="slidenum">
              <a:rPr lang="en-US" altLang="ja-JP" smtClean="0"/>
              <a:pPr/>
              <a:t>3</a:t>
            </a:fld>
            <a:endParaRPr lang="en-US" altLang="ja-JP" dirty="0"/>
          </a:p>
        </p:txBody>
      </p:sp>
      <p:graphicFrame>
        <p:nvGraphicFramePr>
          <p:cNvPr id="1026" name="Object 2"/>
          <p:cNvGraphicFramePr>
            <a:graphicFrameLocks noChangeAspect="1"/>
          </p:cNvGraphicFramePr>
          <p:nvPr>
            <p:extLst>
              <p:ext uri="{D42A27DB-BD31-4B8C-83A1-F6EECF244321}">
                <p14:modId xmlns:p14="http://schemas.microsoft.com/office/powerpoint/2010/main" val="297915569"/>
              </p:ext>
            </p:extLst>
          </p:nvPr>
        </p:nvGraphicFramePr>
        <p:xfrm>
          <a:off x="320675" y="1916113"/>
          <a:ext cx="8483600" cy="4445000"/>
        </p:xfrm>
        <a:graphic>
          <a:graphicData uri="http://schemas.openxmlformats.org/presentationml/2006/ole">
            <mc:AlternateContent xmlns:mc="http://schemas.openxmlformats.org/markup-compatibility/2006">
              <mc:Choice xmlns:v="urn:schemas-microsoft-com:vml" Requires="v">
                <p:oleObj spid="_x0000_s1039" name="Document" r:id="rId4" imgW="9439845" imgH="4959461" progId="Word.Document.8">
                  <p:embed/>
                </p:oleObj>
              </mc:Choice>
              <mc:Fallback>
                <p:oleObj name="Document" r:id="rId4" imgW="9439845" imgH="4959461" progId="Word.Document.8">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1916113"/>
                        <a:ext cx="8483600" cy="444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76778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Outline</a:t>
            </a:r>
            <a:endParaRPr kumimoji="1" lang="ja-JP" altLang="en-US" dirty="0"/>
          </a:p>
        </p:txBody>
      </p:sp>
      <p:sp>
        <p:nvSpPr>
          <p:cNvPr id="6" name="コンテンツ プレースホルダー 5"/>
          <p:cNvSpPr>
            <a:spLocks noGrp="1"/>
          </p:cNvSpPr>
          <p:nvPr>
            <p:ph idx="1"/>
          </p:nvPr>
        </p:nvSpPr>
        <p:spPr/>
        <p:txBody>
          <a:bodyPr/>
          <a:lstStyle/>
          <a:p>
            <a:r>
              <a:rPr kumimoji="1" lang="en-US" altLang="ja-JP" sz="2400" dirty="0" smtClean="0"/>
              <a:t>Goal</a:t>
            </a:r>
          </a:p>
          <a:p>
            <a:r>
              <a:rPr lang="en-US" altLang="ja-JP" sz="2400" dirty="0"/>
              <a:t>Background</a:t>
            </a:r>
            <a:endParaRPr kumimoji="1" lang="en-US" altLang="ja-JP" sz="2400" dirty="0" smtClean="0"/>
          </a:p>
          <a:p>
            <a:r>
              <a:rPr lang="en-US" altLang="ja-JP" sz="2400" dirty="0" smtClean="0"/>
              <a:t>Review of IG SRU activity</a:t>
            </a:r>
          </a:p>
          <a:p>
            <a:r>
              <a:rPr lang="en-GB" altLang="ja-JP" sz="2400" dirty="0"/>
              <a:t>Scope and </a:t>
            </a:r>
            <a:r>
              <a:rPr lang="en-GB" altLang="ja-JP" sz="2400" dirty="0" smtClean="0"/>
              <a:t>Objectives</a:t>
            </a:r>
          </a:p>
          <a:p>
            <a:r>
              <a:rPr lang="en-GB" altLang="ja-JP" sz="2400" dirty="0" smtClean="0"/>
              <a:t>Use case</a:t>
            </a:r>
          </a:p>
          <a:p>
            <a:r>
              <a:rPr lang="en-GB" altLang="ja-JP" sz="2400" dirty="0" smtClean="0"/>
              <a:t>Timeline</a:t>
            </a:r>
            <a:endParaRPr lang="en-US" altLang="ja-JP" sz="2400" dirty="0" smtClean="0"/>
          </a:p>
          <a:p>
            <a:endParaRPr kumimoji="1" lang="ja-JP" altLang="en-US" sz="2400" dirty="0"/>
          </a:p>
        </p:txBody>
      </p:sp>
      <p:sp>
        <p:nvSpPr>
          <p:cNvPr id="3" name="日付プレースホルダー 2"/>
          <p:cNvSpPr>
            <a:spLocks noGrp="1"/>
          </p:cNvSpPr>
          <p:nvPr>
            <p:ph type="dt" sz="half" idx="10"/>
          </p:nvPr>
        </p:nvSpPr>
        <p:spPr/>
        <p:txBody>
          <a:bodyPr/>
          <a:lstStyle/>
          <a:p>
            <a:r>
              <a:rPr lang="en-US" altLang="ja-JP" smtClean="0"/>
              <a:t>July 2013</a:t>
            </a:r>
            <a:endParaRPr lang="en-US" altLang="ja-JP"/>
          </a:p>
        </p:txBody>
      </p:sp>
      <p:sp>
        <p:nvSpPr>
          <p:cNvPr id="4" name="フッター プレースホルダー 3"/>
          <p:cNvSpPr>
            <a:spLocks noGrp="1"/>
          </p:cNvSpPr>
          <p:nvPr>
            <p:ph type="ftr" sz="quarter" idx="11"/>
          </p:nvPr>
        </p:nvSpPr>
        <p:spPr/>
        <p:txBody>
          <a:bodyPr/>
          <a:lstStyle/>
          <a:p>
            <a:r>
              <a:rPr lang="en-US" altLang="ja-JP" smtClean="0"/>
              <a:t>Shoichi Kitazawa (ATR)</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F80C6039-A5FA-4F5B-9853-58798A63706D}" type="slidenum">
              <a:rPr lang="en-US" altLang="ja-JP" smtClean="0"/>
              <a:pPr/>
              <a:t>4</a:t>
            </a:fld>
            <a:endParaRPr lang="en-US" altLang="ja-JP"/>
          </a:p>
        </p:txBody>
      </p:sp>
    </p:spTree>
    <p:extLst>
      <p:ext uri="{BB962C8B-B14F-4D97-AF65-F5344CB8AC3E}">
        <p14:creationId xmlns:p14="http://schemas.microsoft.com/office/powerpoint/2010/main" val="606613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Goal for SG SRU</a:t>
            </a:r>
            <a:endParaRPr kumimoji="1" lang="ja-JP" altLang="en-US" dirty="0"/>
          </a:p>
        </p:txBody>
      </p:sp>
      <p:sp>
        <p:nvSpPr>
          <p:cNvPr id="3" name="コンテンツ プレースホルダー 2"/>
          <p:cNvSpPr>
            <a:spLocks noGrp="1"/>
          </p:cNvSpPr>
          <p:nvPr>
            <p:ph idx="1"/>
          </p:nvPr>
        </p:nvSpPr>
        <p:spPr/>
        <p:txBody>
          <a:bodyPr/>
          <a:lstStyle/>
          <a:p>
            <a:r>
              <a:rPr lang="en-US" altLang="ja-JP" sz="2400" dirty="0">
                <a:latin typeface="Times New Roman" pitchFamily="18" charset="0"/>
                <a:cs typeface="Times New Roman" pitchFamily="18" charset="0"/>
              </a:rPr>
              <a:t>The focus of the Study Group is to draft a PAR and 5C for achieving more efficient utilization of spectrum resources through mechanisms of Radio Resource Measurement and Management for WPANs, primarily targeting applications using 802.15.4. </a:t>
            </a:r>
            <a:endParaRPr lang="en-US" altLang="ja-JP" sz="2400" dirty="0" smtClean="0">
              <a:latin typeface="Times New Roman" pitchFamily="18" charset="0"/>
              <a:cs typeface="Times New Roman" pitchFamily="18" charset="0"/>
            </a:endParaRPr>
          </a:p>
          <a:p>
            <a:r>
              <a:rPr lang="en-US" altLang="ja-JP" sz="2400" dirty="0" smtClean="0">
                <a:latin typeface="Times New Roman" pitchFamily="18" charset="0"/>
                <a:cs typeface="Times New Roman" pitchFamily="18" charset="0"/>
              </a:rPr>
              <a:t>Of </a:t>
            </a:r>
            <a:r>
              <a:rPr lang="en-US" altLang="ja-JP" sz="2400" dirty="0">
                <a:latin typeface="Times New Roman" pitchFamily="18" charset="0"/>
                <a:cs typeface="Times New Roman" pitchFamily="18" charset="0"/>
              </a:rPr>
              <a:t>particular interest are applications typical of those found in Hospital/Medical/Healthcare, Industrial Automation, and Infrastructure Monitoring.</a:t>
            </a:r>
            <a:endParaRPr lang="en-US" altLang="ja-JP" sz="2400" dirty="0">
              <a:latin typeface="Times New Roman" pitchFamily="18" charset="0"/>
              <a:cs typeface="Times New Roman" pitchFamily="18" charset="0"/>
              <a:sym typeface="Wingdings" pitchFamily="2" charset="2"/>
            </a:endParaRPr>
          </a:p>
          <a:p>
            <a:endParaRPr kumimoji="1" lang="ja-JP" altLang="en-US" sz="2400" dirty="0"/>
          </a:p>
        </p:txBody>
      </p:sp>
      <p:sp>
        <p:nvSpPr>
          <p:cNvPr id="4" name="日付プレースホルダー 3"/>
          <p:cNvSpPr>
            <a:spLocks noGrp="1"/>
          </p:cNvSpPr>
          <p:nvPr>
            <p:ph type="dt" sz="half" idx="10"/>
          </p:nvPr>
        </p:nvSpPr>
        <p:spPr/>
        <p:txBody>
          <a:bodyPr/>
          <a:lstStyle/>
          <a:p>
            <a:r>
              <a:rPr lang="en-US" altLang="ja-JP" smtClean="0"/>
              <a:t>July 2013</a:t>
            </a:r>
            <a:endParaRPr lang="en-US" altLang="ja-JP"/>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8242A585-2600-43B1-ABC9-06D037E96BAE}" type="slidenum">
              <a:rPr lang="en-US" altLang="ja-JP" smtClean="0"/>
              <a:pPr/>
              <a:t>5</a:t>
            </a:fld>
            <a:endParaRPr lang="en-US" altLang="ja-JP"/>
          </a:p>
        </p:txBody>
      </p:sp>
    </p:spTree>
    <p:extLst>
      <p:ext uri="{BB962C8B-B14F-4D97-AF65-F5344CB8AC3E}">
        <p14:creationId xmlns:p14="http://schemas.microsoft.com/office/powerpoint/2010/main" val="1471959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Background</a:t>
            </a:r>
            <a:endParaRPr lang="en-GB" dirty="0"/>
          </a:p>
        </p:txBody>
      </p:sp>
      <p:sp>
        <p:nvSpPr>
          <p:cNvPr id="3" name="コンテンツ プレースホルダー 2"/>
          <p:cNvSpPr>
            <a:spLocks noGrp="1"/>
          </p:cNvSpPr>
          <p:nvPr>
            <p:ph idx="1"/>
          </p:nvPr>
        </p:nvSpPr>
        <p:spPr/>
        <p:txBody>
          <a:bodyPr/>
          <a:lstStyle/>
          <a:p>
            <a:r>
              <a:rPr lang="en-US" altLang="ja-JP" sz="2400" dirty="0" smtClean="0">
                <a:latin typeface="Times New Roman" pitchFamily="18" charset="0"/>
                <a:cs typeface="Times New Roman" pitchFamily="18" charset="0"/>
                <a:sym typeface="Wingdings" pitchFamily="2" charset="2"/>
              </a:rPr>
              <a:t>Heavy </a:t>
            </a:r>
            <a:r>
              <a:rPr lang="en-US" altLang="ja-JP" sz="2400" dirty="0">
                <a:latin typeface="Times New Roman" pitchFamily="18" charset="0"/>
                <a:cs typeface="Times New Roman" pitchFamily="18" charset="0"/>
                <a:sym typeface="Wingdings" pitchFamily="2" charset="2"/>
              </a:rPr>
              <a:t>interference </a:t>
            </a:r>
            <a:r>
              <a:rPr lang="en-US" altLang="ja-JP" sz="2400" dirty="0" smtClean="0">
                <a:latin typeface="Times New Roman" pitchFamily="18" charset="0"/>
                <a:cs typeface="Times New Roman" pitchFamily="18" charset="0"/>
                <a:sym typeface="Wingdings" pitchFamily="2" charset="2"/>
              </a:rPr>
              <a:t>has been occurred due to </a:t>
            </a:r>
            <a:r>
              <a:rPr lang="en-US" altLang="ja-JP" sz="2400" dirty="0" smtClean="0">
                <a:latin typeface="Times New Roman" pitchFamily="18" charset="0"/>
                <a:ea typeface="+mj-ea"/>
                <a:cs typeface="Times New Roman" pitchFamily="18" charset="0"/>
              </a:rPr>
              <a:t>various </a:t>
            </a:r>
            <a:r>
              <a:rPr lang="en-US" altLang="ja-JP" sz="2400" dirty="0">
                <a:latin typeface="Times New Roman" pitchFamily="18" charset="0"/>
                <a:ea typeface="+mj-ea"/>
                <a:cs typeface="Times New Roman" pitchFamily="18" charset="0"/>
              </a:rPr>
              <a:t>wireless systems are </a:t>
            </a:r>
            <a:r>
              <a:rPr lang="en-US" altLang="ja-JP" sz="2400" dirty="0" smtClean="0">
                <a:latin typeface="Times New Roman" pitchFamily="18" charset="0"/>
                <a:ea typeface="+mj-ea"/>
                <a:cs typeface="Times New Roman" pitchFamily="18" charset="0"/>
              </a:rPr>
              <a:t>operating in</a:t>
            </a:r>
            <a:r>
              <a:rPr lang="ja-JP" altLang="en-US" sz="2400" dirty="0">
                <a:latin typeface="Times New Roman" pitchFamily="18" charset="0"/>
                <a:ea typeface="+mj-ea"/>
                <a:cs typeface="Times New Roman" pitchFamily="18" charset="0"/>
              </a:rPr>
              <a:t> </a:t>
            </a:r>
            <a:r>
              <a:rPr lang="en-US" altLang="ja-JP" sz="2400" dirty="0" smtClean="0">
                <a:latin typeface="Times New Roman" pitchFamily="18" charset="0"/>
                <a:ea typeface="+mj-ea"/>
                <a:cs typeface="Times New Roman" pitchFamily="18" charset="0"/>
              </a:rPr>
              <a:t>the unlicensed band.</a:t>
            </a:r>
            <a:r>
              <a:rPr lang="ja-JP" altLang="en-US" sz="2400" dirty="0" smtClean="0">
                <a:latin typeface="Times New Roman" pitchFamily="18" charset="0"/>
                <a:ea typeface="+mj-ea"/>
                <a:cs typeface="Times New Roman" pitchFamily="18" charset="0"/>
              </a:rPr>
              <a:t> </a:t>
            </a:r>
            <a:endParaRPr lang="en-US" altLang="ja-JP" sz="2400" dirty="0" smtClean="0">
              <a:latin typeface="Times New Roman" pitchFamily="18" charset="0"/>
              <a:ea typeface="+mj-ea"/>
              <a:cs typeface="Times New Roman" pitchFamily="18" charset="0"/>
            </a:endParaRPr>
          </a:p>
          <a:p>
            <a:r>
              <a:rPr lang="en-US" altLang="ja-JP" sz="2400" dirty="0" smtClean="0">
                <a:latin typeface="Times New Roman" pitchFamily="18" charset="0"/>
                <a:ea typeface="+mj-ea"/>
                <a:cs typeface="Times New Roman" pitchFamily="18" charset="0"/>
                <a:sym typeface="Wingdings" pitchFamily="2" charset="2"/>
              </a:rPr>
              <a:t>In order for these wireless systems to operate in better quality, more efficient Spectrum Resource Utilization needs to be considered.</a:t>
            </a:r>
          </a:p>
          <a:p>
            <a:pPr marL="457200" lvl="1" indent="0">
              <a:buNone/>
            </a:pPr>
            <a:endParaRPr lang="en-GB" sz="2000" dirty="0">
              <a:latin typeface="+mj-lt"/>
            </a:endParaRPr>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6</a:t>
            </a:fld>
            <a:endParaRPr lang="en-US" altLang="ja-JP"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645024"/>
            <a:ext cx="3363007"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572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smtClean="0"/>
              <a:t>Overview of IG-SRU</a:t>
            </a:r>
            <a:endParaRPr kumimoji="1" lang="ja-JP" altLang="en-US" dirty="0"/>
          </a:p>
        </p:txBody>
      </p:sp>
      <p:sp>
        <p:nvSpPr>
          <p:cNvPr id="3" name="コンテンツ プレースホルダ 2"/>
          <p:cNvSpPr>
            <a:spLocks noGrp="1"/>
          </p:cNvSpPr>
          <p:nvPr>
            <p:ph idx="1"/>
          </p:nvPr>
        </p:nvSpPr>
        <p:spPr>
          <a:xfrm>
            <a:off x="251520" y="1844824"/>
            <a:ext cx="8640960" cy="4608512"/>
          </a:xfrm>
        </p:spPr>
        <p:txBody>
          <a:bodyPr>
            <a:normAutofit fontScale="92500" lnSpcReduction="10000"/>
          </a:bodyPr>
          <a:lstStyle/>
          <a:p>
            <a:r>
              <a:rPr lang="en-US" altLang="ja-JP" sz="2400" dirty="0" smtClean="0">
                <a:latin typeface="+mj-lt"/>
              </a:rPr>
              <a:t>The IG SRU (Spectrum Resources Usage in WPANs) started in November 2010.</a:t>
            </a:r>
            <a:endParaRPr lang="en-US" altLang="ja-JP" sz="2000" dirty="0" smtClean="0">
              <a:latin typeface="+mj-lt"/>
            </a:endParaRPr>
          </a:p>
          <a:p>
            <a:pPr lvl="1"/>
            <a:r>
              <a:rPr lang="en-US" altLang="ja-JP" sz="2000" dirty="0" smtClean="0">
                <a:latin typeface="+mj-lt"/>
              </a:rPr>
              <a:t>The IG was established based on “</a:t>
            </a:r>
            <a:r>
              <a:rPr lang="en-US" altLang="ja-JP" sz="2000" dirty="0" smtClean="0">
                <a:solidFill>
                  <a:schemeClr val="tx2"/>
                </a:solidFill>
                <a:latin typeface="+mj-lt"/>
                <a:ea typeface="ＭＳ Ｐゴシック" charset="-128"/>
              </a:rPr>
              <a:t>A Proposal Toward Better Use of Spectrum Resources in future WPAN (15-10-0739-01)</a:t>
            </a:r>
            <a:r>
              <a:rPr lang="en-US" altLang="ja-JP" sz="2000" dirty="0" smtClean="0">
                <a:latin typeface="+mj-lt"/>
              </a:rPr>
              <a:t>” in September 2010.</a:t>
            </a:r>
            <a:endParaRPr lang="en-GB" altLang="ja-JP" dirty="0" smtClean="0">
              <a:latin typeface="+mj-lt"/>
            </a:endParaRPr>
          </a:p>
          <a:p>
            <a:r>
              <a:rPr lang="en-GB" altLang="ja-JP" sz="2400" dirty="0" smtClean="0">
                <a:latin typeface="+mj-lt"/>
              </a:rPr>
              <a:t>Objectives</a:t>
            </a:r>
          </a:p>
          <a:p>
            <a:pPr lvl="1"/>
            <a:r>
              <a:rPr lang="en-US" altLang="ja-JP" sz="2000" dirty="0" smtClean="0">
                <a:latin typeface="+mj-lt"/>
              </a:rPr>
              <a:t>To explorer advanced technologies for improving the efficiency of spectrum usage in ISM and unlicensed band</a:t>
            </a:r>
          </a:p>
          <a:p>
            <a:pPr lvl="1"/>
            <a:r>
              <a:rPr lang="en-US" altLang="ja-JP" sz="2000" dirty="0" smtClean="0">
                <a:latin typeface="+mj-lt"/>
              </a:rPr>
              <a:t>To summarize informative ideas to judge to establish SG</a:t>
            </a:r>
            <a:endParaRPr lang="en-GB" altLang="ja-JP" sz="2000" dirty="0" smtClean="0">
              <a:latin typeface="+mj-lt"/>
            </a:endParaRPr>
          </a:p>
          <a:p>
            <a:r>
              <a:rPr lang="en-GB" altLang="ja-JP" sz="2400" dirty="0" smtClean="0">
                <a:latin typeface="+mj-lt"/>
              </a:rPr>
              <a:t>Discussion topics</a:t>
            </a:r>
          </a:p>
          <a:p>
            <a:pPr lvl="1"/>
            <a:r>
              <a:rPr lang="en-US" altLang="ja-JP" sz="2000" dirty="0" smtClean="0">
                <a:latin typeface="+mj-lt"/>
              </a:rPr>
              <a:t>Measurements and simulations of </a:t>
            </a:r>
            <a:r>
              <a:rPr lang="en-US" altLang="ja-JP" sz="2000" dirty="0">
                <a:latin typeface="+mj-lt"/>
              </a:rPr>
              <a:t>c</a:t>
            </a:r>
            <a:r>
              <a:rPr lang="en-US" altLang="ja-JP" sz="2000" dirty="0" smtClean="0">
                <a:latin typeface="+mj-lt"/>
              </a:rPr>
              <a:t>ongestion situation in 2.4GHz</a:t>
            </a:r>
          </a:p>
          <a:p>
            <a:pPr lvl="1"/>
            <a:r>
              <a:rPr lang="en-US" altLang="ja-JP" sz="2000" dirty="0" smtClean="0">
                <a:latin typeface="+mj-lt"/>
              </a:rPr>
              <a:t>System and mechanism proposals</a:t>
            </a:r>
            <a:endParaRPr lang="en-GB" altLang="ja-JP" sz="2000" dirty="0" smtClean="0">
              <a:latin typeface="+mj-lt"/>
            </a:endParaRPr>
          </a:p>
          <a:p>
            <a:r>
              <a:rPr lang="en-GB" altLang="ja-JP" sz="2400" dirty="0" smtClean="0">
                <a:latin typeface="+mj-lt"/>
              </a:rPr>
              <a:t>Achievements (deliverables) of IG SRU so far</a:t>
            </a:r>
          </a:p>
          <a:p>
            <a:pPr lvl="1"/>
            <a:r>
              <a:rPr lang="en-GB" altLang="ja-JP" sz="2000" dirty="0" smtClean="0">
                <a:latin typeface="+mj-lt"/>
              </a:rPr>
              <a:t>IG SRU Technical Document (15-12-184r1) has been released</a:t>
            </a:r>
          </a:p>
          <a:p>
            <a:endParaRPr kumimoji="1" lang="ja-JP" altLang="en-US" sz="2400" dirty="0">
              <a:latin typeface="+mj-lt"/>
            </a:endParaRPr>
          </a:p>
        </p:txBody>
      </p:sp>
      <p:sp>
        <p:nvSpPr>
          <p:cNvPr id="4" name="日付プレースホルダ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 5"/>
          <p:cNvSpPr>
            <a:spLocks noGrp="1"/>
          </p:cNvSpPr>
          <p:nvPr>
            <p:ph type="sldNum" sz="quarter" idx="12"/>
          </p:nvPr>
        </p:nvSpPr>
        <p:spPr/>
        <p:txBody>
          <a:bodyPr/>
          <a:lstStyle/>
          <a:p>
            <a:r>
              <a:rPr lang="en-US" altLang="ja-JP" smtClean="0"/>
              <a:t>Slide </a:t>
            </a:r>
            <a:fld id="{8242A585-2600-43B1-ABC9-06D037E96BAE}" type="slidenum">
              <a:rPr lang="en-US" altLang="ja-JP" smtClean="0"/>
              <a:pPr/>
              <a:t>7</a:t>
            </a:fld>
            <a:endParaRPr lang="en-US" altLang="ja-JP" dirty="0"/>
          </a:p>
        </p:txBody>
      </p:sp>
    </p:spTree>
    <p:extLst>
      <p:ext uri="{BB962C8B-B14F-4D97-AF65-F5344CB8AC3E}">
        <p14:creationId xmlns:p14="http://schemas.microsoft.com/office/powerpoint/2010/main" val="910604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smtClean="0"/>
              <a:t>Overview of IG-SRU</a:t>
            </a:r>
            <a:endParaRPr kumimoji="1" lang="ja-JP" altLang="en-US" dirty="0"/>
          </a:p>
        </p:txBody>
      </p:sp>
      <p:sp>
        <p:nvSpPr>
          <p:cNvPr id="4" name="日付プレースホルダ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 4"/>
          <p:cNvSpPr>
            <a:spLocks noGrp="1"/>
          </p:cNvSpPr>
          <p:nvPr>
            <p:ph type="ftr" sz="quarter" idx="11"/>
          </p:nvPr>
        </p:nvSpPr>
        <p:spPr>
          <a:xfrm>
            <a:off x="5486400" y="6475413"/>
            <a:ext cx="3124200" cy="184666"/>
          </a:xfrm>
        </p:spPr>
        <p:txBody>
          <a:bodyPr/>
          <a:lstStyle/>
          <a:p>
            <a:r>
              <a:rPr lang="en-US" altLang="ja-JP" dirty="0" smtClean="0">
                <a:latin typeface="+mj-lt"/>
              </a:rPr>
              <a:t>Shoichi Kitazawa (ATR)</a:t>
            </a:r>
            <a:endParaRPr lang="en-US" altLang="ja-JP" dirty="0">
              <a:latin typeface="+mj-lt"/>
            </a:endParaRPr>
          </a:p>
        </p:txBody>
      </p:sp>
      <p:sp>
        <p:nvSpPr>
          <p:cNvPr id="6" name="スライド番号プレースホルダ 5"/>
          <p:cNvSpPr>
            <a:spLocks noGrp="1"/>
          </p:cNvSpPr>
          <p:nvPr>
            <p:ph type="sldNum" sz="quarter" idx="12"/>
          </p:nvPr>
        </p:nvSpPr>
        <p:spPr>
          <a:xfrm>
            <a:off x="4393695" y="6475413"/>
            <a:ext cx="432811" cy="184666"/>
          </a:xfrm>
        </p:spPr>
        <p:txBody>
          <a:bodyPr/>
          <a:lstStyle/>
          <a:p>
            <a:r>
              <a:rPr lang="en-US" altLang="ja-JP" dirty="0" smtClean="0">
                <a:latin typeface="+mj-lt"/>
              </a:rPr>
              <a:t>Slide </a:t>
            </a:r>
            <a:fld id="{8242A585-2600-43B1-ABC9-06D037E96BAE}" type="slidenum">
              <a:rPr lang="en-US" altLang="ja-JP" smtClean="0">
                <a:latin typeface="+mj-lt"/>
              </a:rPr>
              <a:pPr/>
              <a:t>8</a:t>
            </a:fld>
            <a:endParaRPr lang="en-US" altLang="ja-JP" dirty="0">
              <a:latin typeface="+mj-lt"/>
            </a:endParaRPr>
          </a:p>
        </p:txBody>
      </p:sp>
      <p:graphicFrame>
        <p:nvGraphicFramePr>
          <p:cNvPr id="10" name="コンテンツ プレースホルダ 6"/>
          <p:cNvGraphicFramePr>
            <a:graphicFrameLocks noGrp="1"/>
          </p:cNvGraphicFramePr>
          <p:nvPr>
            <p:extLst>
              <p:ext uri="{D42A27DB-BD31-4B8C-83A1-F6EECF244321}">
                <p14:modId xmlns:p14="http://schemas.microsoft.com/office/powerpoint/2010/main" val="778998471"/>
              </p:ext>
            </p:extLst>
          </p:nvPr>
        </p:nvGraphicFramePr>
        <p:xfrm>
          <a:off x="540581" y="2996952"/>
          <a:ext cx="8135875" cy="3384381"/>
        </p:xfrm>
        <a:graphic>
          <a:graphicData uri="http://schemas.openxmlformats.org/drawingml/2006/table">
            <a:tbl>
              <a:tblPr/>
              <a:tblGrid>
                <a:gridCol w="576000"/>
                <a:gridCol w="1008000"/>
                <a:gridCol w="1439863"/>
                <a:gridCol w="1332000"/>
                <a:gridCol w="1332000"/>
                <a:gridCol w="1332000"/>
                <a:gridCol w="1116012"/>
              </a:tblGrid>
              <a:tr h="43797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Year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Month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Venue</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Agenda</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Closing Report</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Minutes</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rgbClr val="000000"/>
                          </a:solidFill>
                          <a:effectLst/>
                          <a:latin typeface="Arial" charset="0"/>
                          <a:ea typeface="ＭＳ Ｐゴシック" charset="-128"/>
                        </a:rPr>
                        <a:t>Number of participant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464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November</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Dallas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15-10-0839-01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15-10-0924-01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15-10-0934-00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March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Singapore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15-11-0159-01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15-11-0298-00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15-11-0440-00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8</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July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San Francisco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15-11-0456-00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15-11-0552-00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15-11-755-00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November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Atlanta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15-11-0757-01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15-11-0830-00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15-12-0106-00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13</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2012</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March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Waikoloa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15-12-0107-00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15-12-0191-00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15-12-0197-00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4</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July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San Diego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15-12-0326-01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15-12-0425-00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15-12-0440-00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November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San Antonio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15-12-0595-01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15-12-0628-01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15-12-0659-01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9</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294641">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2013</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January</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Vancouver</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15-12-0681-02</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15-13-0078-00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15-13-0093-00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4641">
                <a:tc vMerge="1">
                  <a:txBody>
                    <a:bodyPr/>
                    <a:lstStyle/>
                    <a:p>
                      <a:endParaRPr kumimoji="1" lang="ja-JP" altLang="en-US"/>
                    </a:p>
                  </a:txBody>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March </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Orlando</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15-13-105-01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15-13-0225-00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15-13-0305-00</a:t>
                      </a:r>
                      <a:endParaRPr kumimoji="1" lang="ja-JP" altLang="en-US" sz="14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12</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4641">
                <a:tc vMerge="1">
                  <a:txBody>
                    <a:bodyPr/>
                    <a:lstStyle/>
                    <a:p>
                      <a:pPr marL="0" marR="0" lvl="0" indent="0" algn="r" defTabSz="914400" rtl="0" eaLnBrk="1" fontAlgn="ctr" latinLnBrk="0" hangingPunct="1">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May</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Waikoloa</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15-13-260-01</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15-13-0318-00</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15-13-0344-00</a:t>
                      </a:r>
                      <a:endParaRPr kumimoji="1" lang="ja-JP" altLang="en-US" sz="1400" b="0" i="0" u="none" strike="noStrike" cap="none" normalizeH="0" baseline="0" dirty="0" smtClean="0">
                        <a:ln>
                          <a:noFill/>
                        </a:ln>
                        <a:solidFill>
                          <a:srgbClr val="000000"/>
                        </a:solidFill>
                        <a:effectLst/>
                        <a:latin typeface="Arial" charset="0"/>
                        <a:ea typeface="ＭＳ Ｐゴシック" charset="-128"/>
                      </a:endParaRP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Arial" charset="0"/>
                          <a:ea typeface="ＭＳ Ｐゴシック" charset="-128"/>
                        </a:rPr>
                        <a:t>9</a:t>
                      </a:r>
                    </a:p>
                  </a:txBody>
                  <a:tcPr marL="9524" marR="9524" marT="9524"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コンテンツ プレースホルダ 2"/>
          <p:cNvSpPr>
            <a:spLocks noGrp="1"/>
          </p:cNvSpPr>
          <p:nvPr>
            <p:ph idx="1"/>
          </p:nvPr>
        </p:nvSpPr>
        <p:spPr>
          <a:xfrm>
            <a:off x="251520" y="1844824"/>
            <a:ext cx="8640960" cy="1152128"/>
          </a:xfrm>
        </p:spPr>
        <p:txBody>
          <a:bodyPr/>
          <a:lstStyle/>
          <a:p>
            <a:r>
              <a:rPr lang="en-GB" altLang="ja-JP" sz="2000" dirty="0" smtClean="0">
                <a:latin typeface="+mj-lt"/>
              </a:rPr>
              <a:t>History</a:t>
            </a:r>
          </a:p>
          <a:p>
            <a:pPr lvl="1"/>
            <a:r>
              <a:rPr lang="en-US" altLang="ja-JP" sz="1800" dirty="0" smtClean="0">
                <a:latin typeface="+mj-lt"/>
              </a:rPr>
              <a:t>Ten F2F and three teleconference meetings</a:t>
            </a:r>
            <a:r>
              <a:rPr lang="ja-JP" altLang="en-US" sz="1800" dirty="0">
                <a:latin typeface="+mj-lt"/>
              </a:rPr>
              <a:t> </a:t>
            </a:r>
            <a:r>
              <a:rPr lang="en-US" altLang="ja-JP" sz="1800" dirty="0" smtClean="0">
                <a:latin typeface="+mj-lt"/>
              </a:rPr>
              <a:t>were held.</a:t>
            </a:r>
          </a:p>
          <a:p>
            <a:pPr lvl="1"/>
            <a:r>
              <a:rPr lang="en-US" altLang="ja-JP" sz="1800" dirty="0" smtClean="0">
                <a:latin typeface="+mj-lt"/>
              </a:rPr>
              <a:t>Average number of attendee is 10.</a:t>
            </a:r>
            <a:endParaRPr lang="en-GB" altLang="ja-JP" sz="1800" dirty="0" smtClean="0">
              <a:latin typeface="+mj-lt"/>
            </a:endParaRPr>
          </a:p>
          <a:p>
            <a:pPr marL="0" indent="0">
              <a:buNone/>
            </a:pPr>
            <a:endParaRPr kumimoji="1" lang="ja-JP" altLang="en-US" sz="2000" dirty="0">
              <a:latin typeface="+mj-lt"/>
            </a:endParaRPr>
          </a:p>
        </p:txBody>
      </p:sp>
    </p:spTree>
    <p:extLst>
      <p:ext uri="{BB962C8B-B14F-4D97-AF65-F5344CB8AC3E}">
        <p14:creationId xmlns:p14="http://schemas.microsoft.com/office/powerpoint/2010/main" val="678080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Scope and Objectives</a:t>
            </a:r>
            <a:endParaRPr kumimoji="1" lang="ja-JP" altLang="en-US" dirty="0"/>
          </a:p>
        </p:txBody>
      </p:sp>
      <p:sp>
        <p:nvSpPr>
          <p:cNvPr id="3" name="コンテンツ プレースホルダー 2"/>
          <p:cNvSpPr>
            <a:spLocks noGrp="1"/>
          </p:cNvSpPr>
          <p:nvPr>
            <p:ph idx="1"/>
          </p:nvPr>
        </p:nvSpPr>
        <p:spPr/>
        <p:txBody>
          <a:bodyPr/>
          <a:lstStyle/>
          <a:p>
            <a:r>
              <a:rPr lang="en-US" altLang="ja-JP" sz="2800" dirty="0" smtClean="0">
                <a:latin typeface="+mj-lt"/>
              </a:rPr>
              <a:t>Scope</a:t>
            </a:r>
          </a:p>
          <a:p>
            <a:pPr lvl="1"/>
            <a:r>
              <a:rPr lang="en-US" altLang="ja-JP" sz="2400" dirty="0" smtClean="0">
                <a:latin typeface="+mj-lt"/>
              </a:rPr>
              <a:t>SG-SRU focuses on mechanisms of Radio Resource Measurement and Management</a:t>
            </a:r>
            <a:r>
              <a:rPr lang="ja-JP" altLang="en-US" sz="2400" dirty="0">
                <a:latin typeface="+mj-lt"/>
              </a:rPr>
              <a:t> </a:t>
            </a:r>
            <a:r>
              <a:rPr lang="en-US" altLang="ja-JP" sz="2400" dirty="0" smtClean="0">
                <a:latin typeface="+mj-lt"/>
              </a:rPr>
              <a:t>(RRMM) for WPANs.</a:t>
            </a:r>
          </a:p>
          <a:p>
            <a:pPr lvl="2"/>
            <a:r>
              <a:rPr lang="en-US" altLang="ja-JP" sz="2000" dirty="0" smtClean="0">
                <a:latin typeface="+mj-lt"/>
              </a:rPr>
              <a:t>Primary target may be on 802.15.4</a:t>
            </a:r>
          </a:p>
          <a:p>
            <a:r>
              <a:rPr lang="en-US" altLang="ja-JP" sz="2800" dirty="0" smtClean="0">
                <a:latin typeface="+mj-lt"/>
              </a:rPr>
              <a:t>Objectives</a:t>
            </a:r>
          </a:p>
          <a:p>
            <a:pPr lvl="1"/>
            <a:r>
              <a:rPr lang="en-US" altLang="ja-JP" sz="2400" dirty="0" smtClean="0">
                <a:latin typeface="+mj-lt"/>
              </a:rPr>
              <a:t>A common RRMM </a:t>
            </a:r>
            <a:r>
              <a:rPr lang="en-GB" altLang="ja-JP" sz="2400" dirty="0" smtClean="0">
                <a:latin typeface="+mj-lt"/>
              </a:rPr>
              <a:t>mechanisms</a:t>
            </a:r>
            <a:r>
              <a:rPr lang="en-US" altLang="ja-JP" sz="2400" dirty="0" smtClean="0">
                <a:latin typeface="+mj-lt"/>
              </a:rPr>
              <a:t> for WPANs will be established for achieving efficient spectrum resource utilization.</a:t>
            </a:r>
          </a:p>
        </p:txBody>
      </p:sp>
      <p:sp>
        <p:nvSpPr>
          <p:cNvPr id="4" name="日付プレースホルダー 3"/>
          <p:cNvSpPr>
            <a:spLocks noGrp="1"/>
          </p:cNvSpPr>
          <p:nvPr>
            <p:ph type="dt" sz="half" idx="10"/>
          </p:nvPr>
        </p:nvSpPr>
        <p:spPr/>
        <p:txBody>
          <a:bodyPr/>
          <a:lstStyle/>
          <a:p>
            <a:r>
              <a:rPr lang="en-US" altLang="ja-JP" smtClean="0"/>
              <a:t>July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9</a:t>
            </a:fld>
            <a:endParaRPr lang="en-US" altLang="ja-JP" dirty="0"/>
          </a:p>
        </p:txBody>
      </p:sp>
    </p:spTree>
    <p:extLst>
      <p:ext uri="{BB962C8B-B14F-4D97-AF65-F5344CB8AC3E}">
        <p14:creationId xmlns:p14="http://schemas.microsoft.com/office/powerpoint/2010/main" val="1754366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2891</TotalTime>
  <Words>918</Words>
  <Application>Microsoft Office PowerPoint</Application>
  <PresentationFormat>画面に合わせる (4:3)</PresentationFormat>
  <Paragraphs>280</Paragraphs>
  <Slides>17</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19" baseType="lpstr">
      <vt:lpstr>IEEE-P802_15</vt:lpstr>
      <vt:lpstr>Document</vt:lpstr>
      <vt:lpstr>PowerPoint プレゼンテーション</vt:lpstr>
      <vt:lpstr>Establishing a Study Group for a Spectrum Resource Utilization (SRU) through Radio Resource Measurement and Management for WPANs</vt:lpstr>
      <vt:lpstr>Contributors</vt:lpstr>
      <vt:lpstr>Outline</vt:lpstr>
      <vt:lpstr>Goal for SG SRU</vt:lpstr>
      <vt:lpstr>Background</vt:lpstr>
      <vt:lpstr>Overview of IG-SRU</vt:lpstr>
      <vt:lpstr>Overview of IG-SRU</vt:lpstr>
      <vt:lpstr>Scope and Objectives</vt:lpstr>
      <vt:lpstr>Conceptual Model for RRMM</vt:lpstr>
      <vt:lpstr>Use Case Examples</vt:lpstr>
      <vt:lpstr>Use case: Hospital</vt:lpstr>
      <vt:lpstr>Use case: Industrial Automation </vt:lpstr>
      <vt:lpstr>Use case: Infrastructure monitoring</vt:lpstr>
      <vt:lpstr>Related Issues on 802.11 Standards</vt:lpstr>
      <vt:lpstr>Proposed Timeline</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Shoichi Kitazawa</dc:creator>
  <dc:description>&lt;doc#&gt;</dc:description>
  <cp:lastModifiedBy>Shoichi Kitazawa</cp:lastModifiedBy>
  <cp:revision>74</cp:revision>
  <cp:lastPrinted>2013-07-12T01:02:31Z</cp:lastPrinted>
  <dcterms:created xsi:type="dcterms:W3CDTF">2013-04-16T01:38:08Z</dcterms:created>
  <dcterms:modified xsi:type="dcterms:W3CDTF">2013-07-12T06:28:03Z</dcterms:modified>
</cp:coreProperties>
</file>