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8" r:id="rId3"/>
    <p:sldId id="256" r:id="rId4"/>
    <p:sldId id="262" r:id="rId5"/>
    <p:sldId id="269" r:id="rId6"/>
    <p:sldId id="268" r:id="rId7"/>
    <p:sldId id="260" r:id="rId8"/>
    <p:sldId id="273" r:id="rId9"/>
    <p:sldId id="271" r:id="rId10"/>
    <p:sldId id="265" r:id="rId11"/>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02"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GB"/>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GB"/>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GB"/>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GB"/>
              <a:t>Page </a:t>
            </a:r>
            <a:fld id="{78E39C3C-0C17-405E-86F3-CF76A08AE85F}" type="slidenum">
              <a:rPr lang="en-GB"/>
              <a:pPr>
                <a:defRPr/>
              </a:pPr>
              <a:t>‹#›</a:t>
            </a:fld>
            <a:endParaRPr lang="en-GB"/>
          </a:p>
        </p:txBody>
      </p:sp>
      <p:sp>
        <p:nvSpPr>
          <p:cNvPr id="21510"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endParaRPr lang="nl-NL"/>
          </a:p>
        </p:txBody>
      </p:sp>
      <p:sp>
        <p:nvSpPr>
          <p:cNvPr id="21511" name="Rectangle 7"/>
          <p:cNvSpPr>
            <a:spLocks noChangeArrowheads="1"/>
          </p:cNvSpPr>
          <p:nvPr/>
        </p:nvSpPr>
        <p:spPr bwMode="auto">
          <a:xfrm>
            <a:off x="693738" y="8982075"/>
            <a:ext cx="711200" cy="182563"/>
          </a:xfrm>
          <a:prstGeom prst="rect">
            <a:avLst/>
          </a:prstGeom>
          <a:noFill/>
          <a:ln w="9525">
            <a:noFill/>
            <a:miter lim="800000"/>
            <a:headEnd/>
            <a:tailEnd/>
          </a:ln>
        </p:spPr>
        <p:txBody>
          <a:bodyPr lIns="0" tIns="0" rIns="0" bIns="0">
            <a:spAutoFit/>
          </a:bodyPr>
          <a:lstStyle/>
          <a:p>
            <a:pPr defTabSz="933450"/>
            <a:r>
              <a:rPr lang="en-GB"/>
              <a:t>Submission</a:t>
            </a:r>
          </a:p>
        </p:txBody>
      </p:sp>
      <p:sp>
        <p:nvSpPr>
          <p:cNvPr id="21512"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endParaRPr lang="nl-NL"/>
          </a:p>
        </p:txBody>
      </p:sp>
    </p:spTree>
    <p:extLst>
      <p:ext uri="{BB962C8B-B14F-4D97-AF65-F5344CB8AC3E}">
        <p14:creationId xmlns:p14="http://schemas.microsoft.com/office/powerpoint/2010/main" val="159375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GB"/>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GB"/>
              <a:t>&lt;month year&gt;</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GB"/>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pPr>
              <a:defRPr/>
            </a:pPr>
            <a:r>
              <a:rPr lang="en-GB"/>
              <a:t>Page </a:t>
            </a:r>
            <a:fld id="{D30C5E6B-866F-4B69-9769-B4DA2298433B}" type="slidenum">
              <a:rPr lang="en-GB"/>
              <a:pPr>
                <a:defRPr/>
              </a:pPr>
              <a:t>‹#›</a:t>
            </a:fld>
            <a:endParaRPr lang="en-GB"/>
          </a:p>
        </p:txBody>
      </p:sp>
      <p:sp>
        <p:nvSpPr>
          <p:cNvPr id="12296" name="Rectangle 8"/>
          <p:cNvSpPr>
            <a:spLocks noChangeArrowheads="1"/>
          </p:cNvSpPr>
          <p:nvPr/>
        </p:nvSpPr>
        <p:spPr bwMode="auto">
          <a:xfrm>
            <a:off x="723900" y="8985250"/>
            <a:ext cx="711200" cy="182563"/>
          </a:xfrm>
          <a:prstGeom prst="rect">
            <a:avLst/>
          </a:prstGeom>
          <a:noFill/>
          <a:ln w="9525">
            <a:noFill/>
            <a:miter lim="800000"/>
            <a:headEnd/>
            <a:tailEnd/>
          </a:ln>
        </p:spPr>
        <p:txBody>
          <a:bodyPr lIns="0" tIns="0" rIns="0" bIns="0">
            <a:spAutoFit/>
          </a:bodyPr>
          <a:lstStyle/>
          <a:p>
            <a:r>
              <a:rPr lang="en-GB"/>
              <a:t>Submission</a:t>
            </a:r>
          </a:p>
        </p:txBody>
      </p:sp>
      <p:sp>
        <p:nvSpPr>
          <p:cNvPr id="1229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endParaRPr lang="nl-NL"/>
          </a:p>
        </p:txBody>
      </p:sp>
      <p:sp>
        <p:nvSpPr>
          <p:cNvPr id="1229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endParaRPr lang="nl-NL"/>
          </a:p>
        </p:txBody>
      </p:sp>
    </p:spTree>
    <p:extLst>
      <p:ext uri="{BB962C8B-B14F-4D97-AF65-F5344CB8AC3E}">
        <p14:creationId xmlns:p14="http://schemas.microsoft.com/office/powerpoint/2010/main" val="33637664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GB" smtClean="0"/>
              <a:t>doc.: IEEE 802.15-&lt;doc#&gt;</a:t>
            </a:r>
          </a:p>
        </p:txBody>
      </p:sp>
      <p:sp>
        <p:nvSpPr>
          <p:cNvPr id="13315" name="Rectangle 3"/>
          <p:cNvSpPr>
            <a:spLocks noGrp="1" noChangeArrowheads="1"/>
          </p:cNvSpPr>
          <p:nvPr>
            <p:ph type="dt" sz="quarter" idx="1"/>
          </p:nvPr>
        </p:nvSpPr>
        <p:spPr>
          <a:noFill/>
        </p:spPr>
        <p:txBody>
          <a:bodyPr/>
          <a:lstStyle/>
          <a:p>
            <a:r>
              <a:rPr lang="en-GB" smtClean="0"/>
              <a:t>&lt;month year&gt;</a:t>
            </a:r>
          </a:p>
        </p:txBody>
      </p:sp>
      <p:sp>
        <p:nvSpPr>
          <p:cNvPr id="13316" name="Rectangle 6"/>
          <p:cNvSpPr>
            <a:spLocks noGrp="1" noChangeArrowheads="1"/>
          </p:cNvSpPr>
          <p:nvPr>
            <p:ph type="ftr" sz="quarter" idx="4"/>
          </p:nvPr>
        </p:nvSpPr>
        <p:spPr>
          <a:noFill/>
        </p:spPr>
        <p:txBody>
          <a:bodyPr/>
          <a:lstStyle/>
          <a:p>
            <a:pPr lvl="4"/>
            <a:r>
              <a:rPr lang="en-GB" smtClean="0"/>
              <a:t>&lt;author&gt;, &lt;company&gt;</a:t>
            </a:r>
          </a:p>
        </p:txBody>
      </p:sp>
      <p:sp>
        <p:nvSpPr>
          <p:cNvPr id="13317" name="Rectangle 7"/>
          <p:cNvSpPr>
            <a:spLocks noGrp="1" noChangeArrowheads="1"/>
          </p:cNvSpPr>
          <p:nvPr>
            <p:ph type="sldNum" sz="quarter" idx="5"/>
          </p:nvPr>
        </p:nvSpPr>
        <p:spPr>
          <a:noFill/>
        </p:spPr>
        <p:txBody>
          <a:bodyPr/>
          <a:lstStyle/>
          <a:p>
            <a:r>
              <a:rPr lang="en-GB" smtClean="0"/>
              <a:t>Page </a:t>
            </a:r>
            <a:fld id="{5D1A0307-69B4-4F11-88C5-E103C07E15B5}" type="slidenum">
              <a:rPr lang="en-GB" smtClean="0"/>
              <a:pPr/>
              <a:t>3</a:t>
            </a:fld>
            <a:endParaRPr lang="en-GB" smtClean="0"/>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a:noFill/>
        </p:spPr>
        <p:txBody>
          <a:bodyPr/>
          <a:lstStyle/>
          <a:p>
            <a:r>
              <a:rPr lang="en-GB" smtClean="0"/>
              <a:t>doc.: IEEE 802.15-&lt;doc#&gt;</a:t>
            </a:r>
          </a:p>
        </p:txBody>
      </p:sp>
      <p:sp>
        <p:nvSpPr>
          <p:cNvPr id="14339" name="Rectangle 3"/>
          <p:cNvSpPr>
            <a:spLocks noGrp="1" noChangeArrowheads="1"/>
          </p:cNvSpPr>
          <p:nvPr>
            <p:ph type="dt" sz="quarter" idx="1"/>
          </p:nvPr>
        </p:nvSpPr>
        <p:spPr>
          <a:noFill/>
        </p:spPr>
        <p:txBody>
          <a:bodyPr/>
          <a:lstStyle/>
          <a:p>
            <a:r>
              <a:rPr lang="en-GB" smtClean="0"/>
              <a:t>&lt;month year&gt;</a:t>
            </a:r>
          </a:p>
        </p:txBody>
      </p:sp>
      <p:sp>
        <p:nvSpPr>
          <p:cNvPr id="14340" name="Rectangle 6"/>
          <p:cNvSpPr>
            <a:spLocks noGrp="1" noChangeArrowheads="1"/>
          </p:cNvSpPr>
          <p:nvPr>
            <p:ph type="ftr" sz="quarter" idx="4"/>
          </p:nvPr>
        </p:nvSpPr>
        <p:spPr>
          <a:noFill/>
        </p:spPr>
        <p:txBody>
          <a:bodyPr/>
          <a:lstStyle/>
          <a:p>
            <a:pPr lvl="4"/>
            <a:r>
              <a:rPr lang="en-GB" smtClean="0"/>
              <a:t>&lt;author&gt;, &lt;company&gt;</a:t>
            </a:r>
          </a:p>
        </p:txBody>
      </p:sp>
      <p:sp>
        <p:nvSpPr>
          <p:cNvPr id="14341" name="Rectangle 7"/>
          <p:cNvSpPr>
            <a:spLocks noGrp="1" noChangeArrowheads="1"/>
          </p:cNvSpPr>
          <p:nvPr>
            <p:ph type="sldNum" sz="quarter" idx="5"/>
          </p:nvPr>
        </p:nvSpPr>
        <p:spPr>
          <a:noFill/>
        </p:spPr>
        <p:txBody>
          <a:bodyPr/>
          <a:lstStyle/>
          <a:p>
            <a:r>
              <a:rPr lang="en-GB" smtClean="0"/>
              <a:t>Page </a:t>
            </a:r>
            <a:fld id="{E73C510D-8300-45B6-8BA7-480F2166A23C}" type="slidenum">
              <a:rPr lang="en-GB" smtClean="0"/>
              <a:pPr/>
              <a:t>4</a:t>
            </a:fld>
            <a:endParaRPr lang="en-GB" smtClean="0"/>
          </a:p>
        </p:txBody>
      </p:sp>
      <p:sp>
        <p:nvSpPr>
          <p:cNvPr id="14342" name="Rectangle 2"/>
          <p:cNvSpPr>
            <a:spLocks noGrp="1" noRot="1" noChangeAspect="1" noChangeArrowheads="1" noTextEdit="1"/>
          </p:cNvSpPr>
          <p:nvPr>
            <p:ph type="sldImg"/>
          </p:nvPr>
        </p:nvSpPr>
        <p:spPr>
          <a:xfrm>
            <a:off x="1154113" y="701675"/>
            <a:ext cx="4625975" cy="3468688"/>
          </a:xfrm>
          <a:ln/>
        </p:spPr>
      </p:sp>
      <p:sp>
        <p:nvSpPr>
          <p:cNvPr id="1434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a:noFill/>
        </p:spPr>
        <p:txBody>
          <a:bodyPr/>
          <a:lstStyle/>
          <a:p>
            <a:r>
              <a:rPr lang="en-GB" smtClean="0"/>
              <a:t>doc.: IEEE 802.15-&lt;doc#&gt;</a:t>
            </a:r>
          </a:p>
        </p:txBody>
      </p:sp>
      <p:sp>
        <p:nvSpPr>
          <p:cNvPr id="15363" name="Rectangle 3"/>
          <p:cNvSpPr>
            <a:spLocks noGrp="1" noChangeArrowheads="1"/>
          </p:cNvSpPr>
          <p:nvPr>
            <p:ph type="dt" sz="quarter" idx="1"/>
          </p:nvPr>
        </p:nvSpPr>
        <p:spPr>
          <a:noFill/>
        </p:spPr>
        <p:txBody>
          <a:bodyPr/>
          <a:lstStyle/>
          <a:p>
            <a:r>
              <a:rPr lang="en-GB" smtClean="0"/>
              <a:t>&lt;month year&gt;</a:t>
            </a:r>
          </a:p>
        </p:txBody>
      </p:sp>
      <p:sp>
        <p:nvSpPr>
          <p:cNvPr id="15364" name="Rectangle 6"/>
          <p:cNvSpPr>
            <a:spLocks noGrp="1" noChangeArrowheads="1"/>
          </p:cNvSpPr>
          <p:nvPr>
            <p:ph type="ftr" sz="quarter" idx="4"/>
          </p:nvPr>
        </p:nvSpPr>
        <p:spPr>
          <a:noFill/>
        </p:spPr>
        <p:txBody>
          <a:bodyPr/>
          <a:lstStyle/>
          <a:p>
            <a:pPr lvl="4"/>
            <a:r>
              <a:rPr lang="en-GB" smtClean="0"/>
              <a:t>&lt;author&gt;, &lt;company&gt;</a:t>
            </a:r>
          </a:p>
        </p:txBody>
      </p:sp>
      <p:sp>
        <p:nvSpPr>
          <p:cNvPr id="15365" name="Rectangle 7"/>
          <p:cNvSpPr>
            <a:spLocks noGrp="1" noChangeArrowheads="1"/>
          </p:cNvSpPr>
          <p:nvPr>
            <p:ph type="sldNum" sz="quarter" idx="5"/>
          </p:nvPr>
        </p:nvSpPr>
        <p:spPr>
          <a:noFill/>
        </p:spPr>
        <p:txBody>
          <a:bodyPr/>
          <a:lstStyle/>
          <a:p>
            <a:r>
              <a:rPr lang="en-GB" smtClean="0"/>
              <a:t>Page </a:t>
            </a:r>
            <a:fld id="{982CC659-8245-4BD8-BED8-2059DD2F1832}" type="slidenum">
              <a:rPr lang="en-GB" smtClean="0"/>
              <a:pPr/>
              <a:t>5</a:t>
            </a:fld>
            <a:endParaRPr lang="en-GB" smtClean="0"/>
          </a:p>
        </p:txBody>
      </p:sp>
      <p:sp>
        <p:nvSpPr>
          <p:cNvPr id="15366" name="Rectangle 2"/>
          <p:cNvSpPr>
            <a:spLocks noGrp="1" noRot="1" noChangeAspect="1" noChangeArrowheads="1" noTextEdit="1"/>
          </p:cNvSpPr>
          <p:nvPr>
            <p:ph type="sldImg"/>
          </p:nvPr>
        </p:nvSpPr>
        <p:spPr>
          <a:xfrm>
            <a:off x="1154113" y="701675"/>
            <a:ext cx="4625975" cy="3468688"/>
          </a:xfrm>
          <a:ln/>
        </p:spPr>
      </p:sp>
      <p:sp>
        <p:nvSpPr>
          <p:cNvPr id="153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p:spPr>
        <p:txBody>
          <a:bodyPr/>
          <a:lstStyle/>
          <a:p>
            <a:r>
              <a:rPr lang="en-GB" smtClean="0"/>
              <a:t>doc.: IEEE 802.15-&lt;doc#&gt;</a:t>
            </a:r>
          </a:p>
        </p:txBody>
      </p:sp>
      <p:sp>
        <p:nvSpPr>
          <p:cNvPr id="16387" name="Rectangle 3"/>
          <p:cNvSpPr>
            <a:spLocks noGrp="1" noChangeArrowheads="1"/>
          </p:cNvSpPr>
          <p:nvPr>
            <p:ph type="dt" sz="quarter" idx="1"/>
          </p:nvPr>
        </p:nvSpPr>
        <p:spPr>
          <a:noFill/>
        </p:spPr>
        <p:txBody>
          <a:bodyPr/>
          <a:lstStyle/>
          <a:p>
            <a:r>
              <a:rPr lang="en-GB" smtClean="0"/>
              <a:t>&lt;month year&gt;</a:t>
            </a:r>
          </a:p>
        </p:txBody>
      </p:sp>
      <p:sp>
        <p:nvSpPr>
          <p:cNvPr id="16388" name="Rectangle 6"/>
          <p:cNvSpPr>
            <a:spLocks noGrp="1" noChangeArrowheads="1"/>
          </p:cNvSpPr>
          <p:nvPr>
            <p:ph type="ftr" sz="quarter" idx="4"/>
          </p:nvPr>
        </p:nvSpPr>
        <p:spPr>
          <a:noFill/>
        </p:spPr>
        <p:txBody>
          <a:bodyPr/>
          <a:lstStyle/>
          <a:p>
            <a:pPr lvl="4"/>
            <a:r>
              <a:rPr lang="en-GB" smtClean="0"/>
              <a:t>&lt;author&gt;, &lt;company&gt;</a:t>
            </a:r>
          </a:p>
        </p:txBody>
      </p:sp>
      <p:sp>
        <p:nvSpPr>
          <p:cNvPr id="16389" name="Rectangle 7"/>
          <p:cNvSpPr>
            <a:spLocks noGrp="1" noChangeArrowheads="1"/>
          </p:cNvSpPr>
          <p:nvPr>
            <p:ph type="sldNum" sz="quarter" idx="5"/>
          </p:nvPr>
        </p:nvSpPr>
        <p:spPr>
          <a:noFill/>
        </p:spPr>
        <p:txBody>
          <a:bodyPr/>
          <a:lstStyle/>
          <a:p>
            <a:r>
              <a:rPr lang="en-GB" smtClean="0"/>
              <a:t>Page </a:t>
            </a:r>
            <a:fld id="{F613FA4A-3535-45E4-8072-4A33F7AB73EF}" type="slidenum">
              <a:rPr lang="en-GB" smtClean="0"/>
              <a:pPr/>
              <a:t>6</a:t>
            </a:fld>
            <a:endParaRPr lang="en-GB"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p:spPr>
        <p:txBody>
          <a:bodyPr/>
          <a:lstStyle/>
          <a:p>
            <a:r>
              <a:rPr lang="en-GB" smtClean="0"/>
              <a:t>doc.: IEEE 802.15-&lt;doc#&gt;</a:t>
            </a:r>
          </a:p>
        </p:txBody>
      </p:sp>
      <p:sp>
        <p:nvSpPr>
          <p:cNvPr id="17411" name="Rectangle 3"/>
          <p:cNvSpPr>
            <a:spLocks noGrp="1" noChangeArrowheads="1"/>
          </p:cNvSpPr>
          <p:nvPr>
            <p:ph type="dt" sz="quarter" idx="1"/>
          </p:nvPr>
        </p:nvSpPr>
        <p:spPr>
          <a:noFill/>
        </p:spPr>
        <p:txBody>
          <a:bodyPr/>
          <a:lstStyle/>
          <a:p>
            <a:r>
              <a:rPr lang="en-GB" smtClean="0"/>
              <a:t>&lt;month year&gt;</a:t>
            </a:r>
          </a:p>
        </p:txBody>
      </p:sp>
      <p:sp>
        <p:nvSpPr>
          <p:cNvPr id="17412" name="Rectangle 6"/>
          <p:cNvSpPr>
            <a:spLocks noGrp="1" noChangeArrowheads="1"/>
          </p:cNvSpPr>
          <p:nvPr>
            <p:ph type="ftr" sz="quarter" idx="4"/>
          </p:nvPr>
        </p:nvSpPr>
        <p:spPr>
          <a:noFill/>
        </p:spPr>
        <p:txBody>
          <a:bodyPr/>
          <a:lstStyle/>
          <a:p>
            <a:pPr lvl="4"/>
            <a:r>
              <a:rPr lang="en-GB" smtClean="0"/>
              <a:t>&lt;author&gt;, &lt;company&gt;</a:t>
            </a:r>
          </a:p>
        </p:txBody>
      </p:sp>
      <p:sp>
        <p:nvSpPr>
          <p:cNvPr id="17413" name="Rectangle 7"/>
          <p:cNvSpPr>
            <a:spLocks noGrp="1" noChangeArrowheads="1"/>
          </p:cNvSpPr>
          <p:nvPr>
            <p:ph type="sldNum" sz="quarter" idx="5"/>
          </p:nvPr>
        </p:nvSpPr>
        <p:spPr>
          <a:noFill/>
        </p:spPr>
        <p:txBody>
          <a:bodyPr/>
          <a:lstStyle/>
          <a:p>
            <a:r>
              <a:rPr lang="en-GB" smtClean="0"/>
              <a:t>Page </a:t>
            </a:r>
            <a:fld id="{A1BAADB2-A6C0-46F9-991E-C3AA3D5EDEE2}" type="slidenum">
              <a:rPr lang="en-GB" smtClean="0"/>
              <a:pPr/>
              <a:t>7</a:t>
            </a:fld>
            <a:endParaRPr lang="en-GB" smtClean="0"/>
          </a:p>
        </p:txBody>
      </p:sp>
      <p:sp>
        <p:nvSpPr>
          <p:cNvPr id="17414" name="Rectangle 2"/>
          <p:cNvSpPr>
            <a:spLocks noGrp="1" noRot="1" noChangeAspect="1" noChangeArrowheads="1" noTextEdit="1"/>
          </p:cNvSpPr>
          <p:nvPr>
            <p:ph type="sldImg"/>
          </p:nvPr>
        </p:nvSpPr>
        <p:spPr>
          <a:xfrm>
            <a:off x="1154113" y="701675"/>
            <a:ext cx="4625975" cy="3468688"/>
          </a:xfrm>
          <a:ln/>
        </p:spPr>
      </p:sp>
      <p:sp>
        <p:nvSpPr>
          <p:cNvPr id="174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p:spPr>
        <p:txBody>
          <a:bodyPr/>
          <a:lstStyle/>
          <a:p>
            <a:r>
              <a:rPr lang="en-GB" smtClean="0"/>
              <a:t>doc.: IEEE 802.15-&lt;doc#&gt;</a:t>
            </a:r>
          </a:p>
        </p:txBody>
      </p:sp>
      <p:sp>
        <p:nvSpPr>
          <p:cNvPr id="18435" name="Rectangle 3"/>
          <p:cNvSpPr>
            <a:spLocks noGrp="1" noChangeArrowheads="1"/>
          </p:cNvSpPr>
          <p:nvPr>
            <p:ph type="dt" sz="quarter" idx="1"/>
          </p:nvPr>
        </p:nvSpPr>
        <p:spPr>
          <a:noFill/>
        </p:spPr>
        <p:txBody>
          <a:bodyPr/>
          <a:lstStyle/>
          <a:p>
            <a:r>
              <a:rPr lang="en-GB" smtClean="0"/>
              <a:t>&lt;month year&gt;</a:t>
            </a:r>
          </a:p>
        </p:txBody>
      </p:sp>
      <p:sp>
        <p:nvSpPr>
          <p:cNvPr id="18436" name="Rectangle 6"/>
          <p:cNvSpPr>
            <a:spLocks noGrp="1" noChangeArrowheads="1"/>
          </p:cNvSpPr>
          <p:nvPr>
            <p:ph type="ftr" sz="quarter" idx="4"/>
          </p:nvPr>
        </p:nvSpPr>
        <p:spPr>
          <a:noFill/>
        </p:spPr>
        <p:txBody>
          <a:bodyPr/>
          <a:lstStyle/>
          <a:p>
            <a:pPr lvl="4"/>
            <a:r>
              <a:rPr lang="en-GB" smtClean="0"/>
              <a:t>&lt;author&gt;, &lt;company&gt;</a:t>
            </a:r>
          </a:p>
        </p:txBody>
      </p:sp>
      <p:sp>
        <p:nvSpPr>
          <p:cNvPr id="18437" name="Rectangle 7"/>
          <p:cNvSpPr>
            <a:spLocks noGrp="1" noChangeArrowheads="1"/>
          </p:cNvSpPr>
          <p:nvPr>
            <p:ph type="sldNum" sz="quarter" idx="5"/>
          </p:nvPr>
        </p:nvSpPr>
        <p:spPr>
          <a:noFill/>
        </p:spPr>
        <p:txBody>
          <a:bodyPr/>
          <a:lstStyle/>
          <a:p>
            <a:r>
              <a:rPr lang="en-GB" smtClean="0"/>
              <a:t>Page </a:t>
            </a:r>
            <a:fld id="{20D6D44F-90B6-4DD0-B0C6-D74AB912B8BD}" type="slidenum">
              <a:rPr lang="en-GB" smtClean="0"/>
              <a:pPr/>
              <a:t>8</a:t>
            </a:fld>
            <a:endParaRPr lang="en-GB" smtClean="0"/>
          </a:p>
        </p:txBody>
      </p:sp>
      <p:sp>
        <p:nvSpPr>
          <p:cNvPr id="18438" name="Rectangle 2"/>
          <p:cNvSpPr>
            <a:spLocks noGrp="1" noRot="1" noChangeAspect="1" noChangeArrowheads="1" noTextEdit="1"/>
          </p:cNvSpPr>
          <p:nvPr>
            <p:ph type="sldImg"/>
          </p:nvPr>
        </p:nvSpPr>
        <p:spPr>
          <a:xfrm>
            <a:off x="1154113" y="701675"/>
            <a:ext cx="4625975" cy="3468688"/>
          </a:xfrm>
          <a:ln/>
        </p:spPr>
      </p:sp>
      <p:sp>
        <p:nvSpPr>
          <p:cNvPr id="184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noFill/>
        </p:spPr>
        <p:txBody>
          <a:bodyPr/>
          <a:lstStyle/>
          <a:p>
            <a:r>
              <a:rPr lang="en-GB" smtClean="0"/>
              <a:t>doc.: IEEE 802.15-&lt;doc#&gt;</a:t>
            </a:r>
          </a:p>
        </p:txBody>
      </p:sp>
      <p:sp>
        <p:nvSpPr>
          <p:cNvPr id="19459" name="Rectangle 3"/>
          <p:cNvSpPr>
            <a:spLocks noGrp="1" noChangeArrowheads="1"/>
          </p:cNvSpPr>
          <p:nvPr>
            <p:ph type="dt" sz="quarter" idx="1"/>
          </p:nvPr>
        </p:nvSpPr>
        <p:spPr>
          <a:noFill/>
        </p:spPr>
        <p:txBody>
          <a:bodyPr/>
          <a:lstStyle/>
          <a:p>
            <a:r>
              <a:rPr lang="en-GB" smtClean="0"/>
              <a:t>&lt;month year&gt;</a:t>
            </a:r>
          </a:p>
        </p:txBody>
      </p:sp>
      <p:sp>
        <p:nvSpPr>
          <p:cNvPr id="19460" name="Rectangle 6"/>
          <p:cNvSpPr>
            <a:spLocks noGrp="1" noChangeArrowheads="1"/>
          </p:cNvSpPr>
          <p:nvPr>
            <p:ph type="ftr" sz="quarter" idx="4"/>
          </p:nvPr>
        </p:nvSpPr>
        <p:spPr>
          <a:noFill/>
        </p:spPr>
        <p:txBody>
          <a:bodyPr/>
          <a:lstStyle/>
          <a:p>
            <a:pPr lvl="4"/>
            <a:r>
              <a:rPr lang="en-GB" smtClean="0"/>
              <a:t>&lt;author&gt;, &lt;company&gt;</a:t>
            </a:r>
          </a:p>
        </p:txBody>
      </p:sp>
      <p:sp>
        <p:nvSpPr>
          <p:cNvPr id="19461" name="Rectangle 7"/>
          <p:cNvSpPr>
            <a:spLocks noGrp="1" noChangeArrowheads="1"/>
          </p:cNvSpPr>
          <p:nvPr>
            <p:ph type="sldNum" sz="quarter" idx="5"/>
          </p:nvPr>
        </p:nvSpPr>
        <p:spPr>
          <a:noFill/>
        </p:spPr>
        <p:txBody>
          <a:bodyPr/>
          <a:lstStyle/>
          <a:p>
            <a:r>
              <a:rPr lang="en-GB" smtClean="0"/>
              <a:t>Page </a:t>
            </a:r>
            <a:fld id="{2FED55D7-558F-4839-83FE-908962E0853B}" type="slidenum">
              <a:rPr lang="en-GB" smtClean="0"/>
              <a:pPr/>
              <a:t>9</a:t>
            </a:fld>
            <a:endParaRPr lang="en-GB" smtClean="0"/>
          </a:p>
        </p:txBody>
      </p:sp>
      <p:sp>
        <p:nvSpPr>
          <p:cNvPr id="19462" name="Rectangle 2"/>
          <p:cNvSpPr>
            <a:spLocks noGrp="1" noRot="1" noChangeAspect="1" noChangeArrowheads="1" noTextEdit="1"/>
          </p:cNvSpPr>
          <p:nvPr>
            <p:ph type="sldImg"/>
          </p:nvPr>
        </p:nvSpPr>
        <p:spPr>
          <a:xfrm>
            <a:off x="1154113" y="701675"/>
            <a:ext cx="4625975" cy="3468688"/>
          </a:xfrm>
          <a:ln/>
        </p:spPr>
      </p:sp>
      <p:sp>
        <p:nvSpPr>
          <p:cNvPr id="194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p>
            <a:r>
              <a:rPr lang="en-GB" smtClean="0"/>
              <a:t>doc.: IEEE 802.15-&lt;doc#&gt;</a:t>
            </a:r>
          </a:p>
        </p:txBody>
      </p:sp>
      <p:sp>
        <p:nvSpPr>
          <p:cNvPr id="20483" name="Rectangle 3"/>
          <p:cNvSpPr>
            <a:spLocks noGrp="1" noChangeArrowheads="1"/>
          </p:cNvSpPr>
          <p:nvPr>
            <p:ph type="dt" sz="quarter" idx="1"/>
          </p:nvPr>
        </p:nvSpPr>
        <p:spPr>
          <a:noFill/>
        </p:spPr>
        <p:txBody>
          <a:bodyPr/>
          <a:lstStyle/>
          <a:p>
            <a:r>
              <a:rPr lang="en-GB" smtClean="0"/>
              <a:t>&lt;month year&gt;</a:t>
            </a:r>
          </a:p>
        </p:txBody>
      </p:sp>
      <p:sp>
        <p:nvSpPr>
          <p:cNvPr id="20484" name="Rectangle 6"/>
          <p:cNvSpPr>
            <a:spLocks noGrp="1" noChangeArrowheads="1"/>
          </p:cNvSpPr>
          <p:nvPr>
            <p:ph type="ftr" sz="quarter" idx="4"/>
          </p:nvPr>
        </p:nvSpPr>
        <p:spPr>
          <a:noFill/>
        </p:spPr>
        <p:txBody>
          <a:bodyPr/>
          <a:lstStyle/>
          <a:p>
            <a:pPr lvl="4"/>
            <a:r>
              <a:rPr lang="en-GB" smtClean="0"/>
              <a:t>&lt;author&gt;, &lt;company&gt;</a:t>
            </a:r>
          </a:p>
        </p:txBody>
      </p:sp>
      <p:sp>
        <p:nvSpPr>
          <p:cNvPr id="20485" name="Rectangle 7"/>
          <p:cNvSpPr>
            <a:spLocks noGrp="1" noChangeArrowheads="1"/>
          </p:cNvSpPr>
          <p:nvPr>
            <p:ph type="sldNum" sz="quarter" idx="5"/>
          </p:nvPr>
        </p:nvSpPr>
        <p:spPr>
          <a:noFill/>
        </p:spPr>
        <p:txBody>
          <a:bodyPr/>
          <a:lstStyle/>
          <a:p>
            <a:r>
              <a:rPr lang="en-GB" smtClean="0"/>
              <a:t>Page </a:t>
            </a:r>
            <a:fld id="{67CE3107-62E8-43A8-B77A-C350BCA23E8F}" type="slidenum">
              <a:rPr lang="en-GB" smtClean="0"/>
              <a:pPr/>
              <a:t>10</a:t>
            </a:fld>
            <a:endParaRPr lang="en-GB"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9496A57D-2047-4197-B13E-140570C2AD4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0AE5C66B-A547-4000-9353-FD80A68230A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A2C651D8-7818-45B4-B0F7-2A4BA16047C8}"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CA858DD0-3640-4B59-9719-A97F55F4B330}"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5"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BE739B7F-9BBE-4CE3-B202-56B5CC39604B}"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68ADDA6B-0DF5-48CD-96D0-F5552510FD9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8"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GB"/>
              <a:t>Slide </a:t>
            </a:r>
            <a:fld id="{A795E902-EF18-472A-AFE5-0D078C47B14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4"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t>Slide </a:t>
            </a:r>
            <a:fld id="{F69C6103-98C6-4D24-866C-57275ACFCFD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85800" y="378281"/>
            <a:ext cx="1600200" cy="215444"/>
          </a:xfrm>
          <a:ln/>
        </p:spPr>
        <p:txBody>
          <a:bodyPr/>
          <a:lstStyle>
            <a:lvl1pPr>
              <a:defRPr/>
            </a:lvl1pPr>
          </a:lstStyle>
          <a:p>
            <a:pPr>
              <a:defRPr/>
            </a:pPr>
            <a:r>
              <a:rPr lang="en-GB" dirty="0" smtClean="0"/>
              <a:t>July 2013</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5C8C53B2-6AE3-4C3D-9DBD-6DF7D009D87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97C4C261-5960-40F1-8850-D08A832C0371}"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GB"/>
              <a:t>&lt;month year&gt;</a:t>
            </a:r>
          </a:p>
        </p:txBody>
      </p:sp>
      <p:sp>
        <p:nvSpPr>
          <p:cNvPr id="6" name="Rectangle 5"/>
          <p:cNvSpPr>
            <a:spLocks noGrp="1" noChangeArrowheads="1"/>
          </p:cNvSpPr>
          <p:nvPr>
            <p:ph type="ftr" sz="quarter" idx="11"/>
          </p:nvPr>
        </p:nvSpPr>
        <p:spPr>
          <a:ln/>
        </p:spPr>
        <p:txBody>
          <a:bodyPr/>
          <a:lstStyle>
            <a:lvl1pPr>
              <a:defRPr/>
            </a:lvl1pPr>
          </a:lstStyle>
          <a:p>
            <a:pPr>
              <a:defRPr/>
            </a:pPr>
            <a:r>
              <a:rPr lang="en-GB"/>
              <a:t>&lt;author&gt;, &lt;company&gt;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AAB283FF-F8F3-4DDE-AD45-A6B665631D08}"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GB"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GB"/>
              <a:t>&lt;month year&gt;</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GB"/>
              <a:t>&lt;author&gt;, &lt;company&gt;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t>Slide </a:t>
            </a:r>
            <a:fld id="{B52A631D-96C8-49F9-8C85-26D203D55465}" type="slidenum">
              <a:rPr lang="en-GB"/>
              <a:pPr>
                <a:defRPr/>
              </a:pPr>
              <a:t>‹#›</a:t>
            </a:fld>
            <a:endParaRPr lang="en-GB"/>
          </a:p>
        </p:txBody>
      </p:sp>
      <p:sp>
        <p:nvSpPr>
          <p:cNvPr id="1031" name="Rectangle 7"/>
          <p:cNvSpPr>
            <a:spLocks noChangeArrowheads="1"/>
          </p:cNvSpPr>
          <p:nvPr/>
        </p:nvSpPr>
        <p:spPr bwMode="auto">
          <a:xfrm>
            <a:off x="3347864" y="394156"/>
            <a:ext cx="5110336" cy="215444"/>
          </a:xfrm>
          <a:prstGeom prst="rect">
            <a:avLst/>
          </a:prstGeom>
          <a:noFill/>
          <a:ln w="9525">
            <a:noFill/>
            <a:miter lim="800000"/>
            <a:headEnd/>
            <a:tailEnd/>
          </a:ln>
        </p:spPr>
        <p:txBody>
          <a:bodyPr wrap="square" lIns="0" tIns="0" rIns="0" bIns="0" anchor="b">
            <a:spAutoFit/>
          </a:bodyPr>
          <a:lstStyle/>
          <a:p>
            <a:pPr lvl="4" algn="r"/>
            <a:r>
              <a:rPr lang="en-GB" sz="1400" b="1" dirty="0"/>
              <a:t>doc.: IEEE </a:t>
            </a:r>
            <a:r>
              <a:rPr lang="en-GB" sz="1400" b="1" dirty="0" smtClean="0"/>
              <a:t>802.15-13-0403-01-wng0</a:t>
            </a:r>
            <a:endParaRPr lang="en-GB"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endParaRPr lang="nl-NL"/>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r>
              <a:rPr lang="en-GB"/>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xml"/><Relationship Id="rId5" Type="http://schemas.openxmlformats.org/officeDocument/2006/relationships/image" Target="../media/image5.jpe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tags" Target="../tags/tag14.xml"/><Relationship Id="rId18" Type="http://schemas.openxmlformats.org/officeDocument/2006/relationships/tags" Target="../tags/tag19.xml"/><Relationship Id="rId3" Type="http://schemas.openxmlformats.org/officeDocument/2006/relationships/tags" Target="../tags/tag4.xml"/><Relationship Id="rId21" Type="http://schemas.openxmlformats.org/officeDocument/2006/relationships/notesSlide" Target="../notesSlides/notesSlide6.xml"/><Relationship Id="rId7" Type="http://schemas.openxmlformats.org/officeDocument/2006/relationships/tags" Target="../tags/tag8.xml"/><Relationship Id="rId12" Type="http://schemas.openxmlformats.org/officeDocument/2006/relationships/tags" Target="../tags/tag13.xml"/><Relationship Id="rId17" Type="http://schemas.openxmlformats.org/officeDocument/2006/relationships/tags" Target="../tags/tag18.xml"/><Relationship Id="rId2" Type="http://schemas.openxmlformats.org/officeDocument/2006/relationships/tags" Target="../tags/tag3.xml"/><Relationship Id="rId16" Type="http://schemas.openxmlformats.org/officeDocument/2006/relationships/tags" Target="../tags/tag17.xml"/><Relationship Id="rId20"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tags" Target="../tags/tag12.xml"/><Relationship Id="rId5" Type="http://schemas.openxmlformats.org/officeDocument/2006/relationships/tags" Target="../tags/tag6.xml"/><Relationship Id="rId15" Type="http://schemas.openxmlformats.org/officeDocument/2006/relationships/tags" Target="../tags/tag16.xml"/><Relationship Id="rId10" Type="http://schemas.openxmlformats.org/officeDocument/2006/relationships/tags" Target="../tags/tag11.xml"/><Relationship Id="rId19" Type="http://schemas.openxmlformats.org/officeDocument/2006/relationships/tags" Target="../tags/tag20.xml"/><Relationship Id="rId4" Type="http://schemas.openxmlformats.org/officeDocument/2006/relationships/tags" Target="../tags/tag5.xml"/><Relationship Id="rId9" Type="http://schemas.openxmlformats.org/officeDocument/2006/relationships/tags" Target="../tags/tag10.xml"/><Relationship Id="rId14" Type="http://schemas.openxmlformats.org/officeDocument/2006/relationships/tags" Target="../tags/tag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xfrm>
            <a:off x="685800" y="378281"/>
            <a:ext cx="1600200" cy="215444"/>
          </a:xfrm>
          <a:noFill/>
        </p:spPr>
        <p:txBody>
          <a:bodyPr/>
          <a:lstStyle/>
          <a:p>
            <a:r>
              <a:rPr lang="en-GB" dirty="0" smtClean="0"/>
              <a:t>July 2013</a:t>
            </a:r>
          </a:p>
        </p:txBody>
      </p:sp>
      <p:sp>
        <p:nvSpPr>
          <p:cNvPr id="2051" name="Footer Placeholder 2"/>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2052" name="Slide Number Placeholder 3"/>
          <p:cNvSpPr>
            <a:spLocks noGrp="1"/>
          </p:cNvSpPr>
          <p:nvPr>
            <p:ph type="sldNum" sz="quarter" idx="12"/>
          </p:nvPr>
        </p:nvSpPr>
        <p:spPr>
          <a:noFill/>
        </p:spPr>
        <p:txBody>
          <a:bodyPr/>
          <a:lstStyle/>
          <a:p>
            <a:r>
              <a:rPr lang="en-GB" smtClean="0"/>
              <a:t>Slide </a:t>
            </a:r>
            <a:fld id="{2D102292-62DD-4BF6-9F43-CB377AE9AA9A}" type="slidenum">
              <a:rPr lang="en-GB" smtClean="0"/>
              <a:pPr/>
              <a:t>1</a:t>
            </a:fld>
            <a:endParaRPr lang="en-GB" smtClean="0"/>
          </a:p>
        </p:txBody>
      </p:sp>
      <p:sp>
        <p:nvSpPr>
          <p:cNvPr id="27651" name="Rectangle 3"/>
          <p:cNvSpPr>
            <a:spLocks noChangeArrowheads="1"/>
          </p:cNvSpPr>
          <p:nvPr/>
        </p:nvSpPr>
        <p:spPr bwMode="auto">
          <a:xfrm>
            <a:off x="152400" y="609600"/>
            <a:ext cx="8991600" cy="5287963"/>
          </a:xfrm>
          <a:prstGeom prst="rect">
            <a:avLst/>
          </a:prstGeom>
          <a:noFill/>
          <a:ln w="12700">
            <a:noFill/>
            <a:miter lim="800000"/>
            <a:headEnd type="none" w="sm" len="sm"/>
            <a:tailEnd type="none" w="sm" len="sm"/>
          </a:ln>
          <a:effectLst/>
        </p:spPr>
        <p:txBody>
          <a:bodyPr>
            <a:spAutoFit/>
          </a:bodyPr>
          <a:lstStyle/>
          <a:p>
            <a:pPr algn="ctr">
              <a:defRPr/>
            </a:pPr>
            <a:r>
              <a:rPr lang="en-GB" sz="1800" b="1" u="sng" dirty="0">
                <a:solidFill>
                  <a:schemeClr val="tx2"/>
                </a:solidFill>
                <a:effectLst>
                  <a:outerShdw blurRad="38100" dist="38100" dir="2700000" algn="tl">
                    <a:srgbClr val="C0C0C0"/>
                  </a:outerShdw>
                </a:effectLst>
              </a:rPr>
              <a:t>Project: IEEE P802.15 Working Group for Wireless Personal Area Networks (WPANs)</a:t>
            </a:r>
            <a:endParaRPr lang="en-GB" sz="1600" b="1" dirty="0">
              <a:solidFill>
                <a:schemeClr val="tx2"/>
              </a:solidFill>
            </a:endParaRPr>
          </a:p>
          <a:p>
            <a:pPr>
              <a:defRPr/>
            </a:pPr>
            <a:endParaRPr lang="en-GB" sz="1600" dirty="0">
              <a:solidFill>
                <a:schemeClr val="tx2"/>
              </a:solidFill>
            </a:endParaRPr>
          </a:p>
          <a:p>
            <a:pPr>
              <a:defRPr/>
            </a:pPr>
            <a:r>
              <a:rPr lang="en-GB" sz="1600" b="1" dirty="0">
                <a:solidFill>
                  <a:schemeClr val="tx2"/>
                </a:solidFill>
              </a:rPr>
              <a:t>Submission Title:</a:t>
            </a:r>
            <a:r>
              <a:rPr lang="en-GB" sz="1600" dirty="0">
                <a:solidFill>
                  <a:schemeClr val="tx2"/>
                </a:solidFill>
              </a:rPr>
              <a:t> [Medical Body Area Network Systems European Update]	</a:t>
            </a:r>
          </a:p>
          <a:p>
            <a:pPr>
              <a:defRPr/>
            </a:pPr>
            <a:r>
              <a:rPr lang="en-GB" sz="1600" b="1" dirty="0">
                <a:solidFill>
                  <a:schemeClr val="tx2"/>
                </a:solidFill>
              </a:rPr>
              <a:t>Date Submitted: </a:t>
            </a:r>
            <a:r>
              <a:rPr lang="en-GB" sz="1600" dirty="0" smtClean="0">
                <a:solidFill>
                  <a:schemeClr val="tx2"/>
                </a:solidFill>
              </a:rPr>
              <a:t>[11 July 2013]</a:t>
            </a:r>
            <a:r>
              <a:rPr lang="en-GB" sz="1600" dirty="0">
                <a:solidFill>
                  <a:schemeClr val="tx2"/>
                </a:solidFill>
              </a:rPr>
              <a:t>	</a:t>
            </a:r>
          </a:p>
          <a:p>
            <a:pPr>
              <a:defRPr/>
            </a:pPr>
            <a:r>
              <a:rPr lang="en-GB" sz="1600" b="1" dirty="0">
                <a:solidFill>
                  <a:schemeClr val="tx2"/>
                </a:solidFill>
              </a:rPr>
              <a:t>Source:</a:t>
            </a:r>
            <a:r>
              <a:rPr lang="en-GB" sz="1600" dirty="0">
                <a:solidFill>
                  <a:schemeClr val="tx2"/>
                </a:solidFill>
              </a:rPr>
              <a:t> [Dave Evans] Company [Philips]</a:t>
            </a:r>
          </a:p>
          <a:p>
            <a:pPr>
              <a:defRPr/>
            </a:pPr>
            <a:r>
              <a:rPr lang="en-GB" sz="1600" dirty="0">
                <a:solidFill>
                  <a:schemeClr val="tx2"/>
                </a:solidFill>
              </a:rPr>
              <a:t>Address [101 Cambridge Science Park, Milton Road, Cambridge, CB4 0FY, UK]</a:t>
            </a:r>
          </a:p>
          <a:p>
            <a:pPr>
              <a:defRPr/>
            </a:pPr>
            <a:r>
              <a:rPr lang="en-GB" sz="1600" dirty="0">
                <a:solidFill>
                  <a:schemeClr val="tx2"/>
                </a:solidFill>
              </a:rPr>
              <a:t>Voice:[+44 1293 886490], FAX: [</a:t>
            </a:r>
            <a:r>
              <a:rPr lang="en-GB" sz="1600" dirty="0">
                <a:solidFill>
                  <a:srgbClr val="FF0000"/>
                </a:solidFill>
              </a:rPr>
              <a:t>Add FAX number</a:t>
            </a:r>
            <a:r>
              <a:rPr lang="en-GB" sz="1600" dirty="0">
                <a:solidFill>
                  <a:schemeClr val="tx2"/>
                </a:solidFill>
              </a:rPr>
              <a:t>], E-Mail:[david.evans@philips.com]	</a:t>
            </a:r>
          </a:p>
          <a:p>
            <a:pPr>
              <a:spcBef>
                <a:spcPts val="600"/>
              </a:spcBef>
              <a:spcAft>
                <a:spcPts val="600"/>
              </a:spcAft>
              <a:defRPr/>
            </a:pPr>
            <a:r>
              <a:rPr lang="en-GB" sz="1600" b="1" dirty="0">
                <a:solidFill>
                  <a:schemeClr val="tx2"/>
                </a:solidFill>
              </a:rPr>
              <a:t>Re:</a:t>
            </a:r>
            <a:r>
              <a:rPr lang="en-GB" sz="1600" dirty="0">
                <a:solidFill>
                  <a:schemeClr val="tx2"/>
                </a:solidFill>
              </a:rPr>
              <a:t> [</a:t>
            </a:r>
            <a:r>
              <a:rPr lang="en-GB" sz="1600" dirty="0">
                <a:solidFill>
                  <a:srgbClr val="FF0000"/>
                </a:solidFill>
              </a:rPr>
              <a:t>If this is a proposed revision, cite the original document.</a:t>
            </a:r>
            <a:r>
              <a:rPr lang="en-GB" sz="1600" dirty="0">
                <a:solidFill>
                  <a:schemeClr val="tx2"/>
                </a:solidFill>
              </a:rPr>
              <a:t>]</a:t>
            </a:r>
          </a:p>
          <a:p>
            <a:pPr>
              <a:spcBef>
                <a:spcPts val="100"/>
              </a:spcBef>
              <a:spcAft>
                <a:spcPts val="100"/>
              </a:spcAft>
              <a:defRPr/>
            </a:pPr>
            <a:r>
              <a:rPr lang="en-GB"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GB" dirty="0">
                <a:solidFill>
                  <a:schemeClr val="accent2"/>
                </a:solidFill>
              </a:rPr>
              <a:t>[Note: Contributions that are not responsive to this section of the template, and contributions which do</a:t>
            </a:r>
          </a:p>
          <a:p>
            <a:pPr>
              <a:defRPr/>
            </a:pPr>
            <a:r>
              <a:rPr lang="en-GB" dirty="0">
                <a:solidFill>
                  <a:schemeClr val="accent2"/>
                </a:solidFill>
              </a:rPr>
              <a:t>not address the topic under which they are submitted, may be refused or consigned to the “General Contributions” area.]	</a:t>
            </a:r>
            <a:endParaRPr lang="en-GB" dirty="0">
              <a:solidFill>
                <a:schemeClr val="tx2"/>
              </a:solidFill>
            </a:endParaRPr>
          </a:p>
          <a:p>
            <a:pPr>
              <a:spcBef>
                <a:spcPts val="600"/>
              </a:spcBef>
              <a:spcAft>
                <a:spcPts val="600"/>
              </a:spcAft>
              <a:defRPr/>
            </a:pPr>
            <a:r>
              <a:rPr lang="en-GB" sz="1600" b="1" dirty="0">
                <a:solidFill>
                  <a:schemeClr val="tx2"/>
                </a:solidFill>
              </a:rPr>
              <a:t>Abstract:</a:t>
            </a:r>
            <a:r>
              <a:rPr lang="en-GB" sz="1600" dirty="0">
                <a:solidFill>
                  <a:schemeClr val="tx2"/>
                </a:solidFill>
              </a:rPr>
              <a:t>	[Reviews MBANS, MBANS in USA and summarises the MBANS situation in Europe]</a:t>
            </a:r>
          </a:p>
          <a:p>
            <a:pPr>
              <a:spcBef>
                <a:spcPts val="600"/>
              </a:spcBef>
              <a:spcAft>
                <a:spcPts val="600"/>
              </a:spcAft>
              <a:defRPr/>
            </a:pPr>
            <a:r>
              <a:rPr lang="en-GB" sz="1600" b="1" dirty="0">
                <a:solidFill>
                  <a:schemeClr val="tx2"/>
                </a:solidFill>
              </a:rPr>
              <a:t>Purpose:</a:t>
            </a:r>
            <a:r>
              <a:rPr lang="en-GB" sz="1600" dirty="0">
                <a:solidFill>
                  <a:schemeClr val="tx2"/>
                </a:solidFill>
              </a:rPr>
              <a:t>	[To inform WG 802.15 on the MBANS regulatory and standards status in Europe.]</a:t>
            </a:r>
          </a:p>
          <a:p>
            <a:pPr>
              <a:defRPr/>
            </a:pPr>
            <a:r>
              <a:rPr lang="en-GB" sz="1600" b="1" dirty="0">
                <a:solidFill>
                  <a:schemeClr val="tx2"/>
                </a:solidFill>
              </a:rPr>
              <a:t>Notice:</a:t>
            </a:r>
            <a:r>
              <a:rPr lang="en-GB"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GB" sz="1600" b="1" dirty="0">
                <a:solidFill>
                  <a:schemeClr val="tx2"/>
                </a:solidFill>
              </a:rPr>
              <a:t>Release:</a:t>
            </a:r>
            <a:r>
              <a:rPr lang="en-GB"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11267"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11268" name="Slide Number Placeholder 5"/>
          <p:cNvSpPr>
            <a:spLocks noGrp="1"/>
          </p:cNvSpPr>
          <p:nvPr>
            <p:ph type="sldNum" sz="quarter" idx="12"/>
          </p:nvPr>
        </p:nvSpPr>
        <p:spPr>
          <a:noFill/>
        </p:spPr>
        <p:txBody>
          <a:bodyPr/>
          <a:lstStyle/>
          <a:p>
            <a:r>
              <a:rPr lang="en-GB" smtClean="0"/>
              <a:t>Slide </a:t>
            </a:r>
            <a:fld id="{A549617A-5E15-44A6-B667-95E21990BEC0}" type="slidenum">
              <a:rPr lang="en-GB" smtClean="0"/>
              <a:pPr/>
              <a:t>10</a:t>
            </a:fld>
            <a:endParaRPr lang="en-GB" smtClean="0"/>
          </a:p>
        </p:txBody>
      </p:sp>
      <p:sp>
        <p:nvSpPr>
          <p:cNvPr id="11269" name="Rectangle 2"/>
          <p:cNvSpPr>
            <a:spLocks noGrp="1" noChangeArrowheads="1"/>
          </p:cNvSpPr>
          <p:nvPr>
            <p:ph type="title"/>
          </p:nvPr>
        </p:nvSpPr>
        <p:spPr/>
        <p:txBody>
          <a:bodyPr/>
          <a:lstStyle/>
          <a:p>
            <a:pPr eaLnBrk="1" hangingPunct="1"/>
            <a:r>
              <a:rPr lang="en-US" sz="3200" smtClean="0"/>
              <a:t>Conclusion</a:t>
            </a:r>
          </a:p>
        </p:txBody>
      </p:sp>
      <p:sp>
        <p:nvSpPr>
          <p:cNvPr id="11270" name="Rectangle 3"/>
          <p:cNvSpPr>
            <a:spLocks noGrp="1" noChangeArrowheads="1"/>
          </p:cNvSpPr>
          <p:nvPr>
            <p:ph type="body" idx="1"/>
          </p:nvPr>
        </p:nvSpPr>
        <p:spPr>
          <a:xfrm>
            <a:off x="685800" y="1981200"/>
            <a:ext cx="7847013" cy="4114800"/>
          </a:xfrm>
        </p:spPr>
        <p:txBody>
          <a:bodyPr/>
          <a:lstStyle/>
          <a:p>
            <a:pPr eaLnBrk="1" hangingPunct="1"/>
            <a:r>
              <a:rPr lang="en-US" sz="2800" dirty="0" smtClean="0"/>
              <a:t>European MBANS frequency band </a:t>
            </a:r>
            <a:r>
              <a:rPr lang="en-US" sz="2800" dirty="0" smtClean="0"/>
              <a:t>identified</a:t>
            </a:r>
          </a:p>
          <a:p>
            <a:pPr eaLnBrk="1" hangingPunct="1"/>
            <a:r>
              <a:rPr lang="en-US" sz="2800" dirty="0" smtClean="0"/>
              <a:t>MBANS </a:t>
            </a:r>
            <a:r>
              <a:rPr lang="en-US" sz="2800" dirty="0" smtClean="0"/>
              <a:t>SRD regulations are being defined</a:t>
            </a:r>
          </a:p>
          <a:p>
            <a:pPr eaLnBrk="1" hangingPunct="1"/>
            <a:r>
              <a:rPr lang="en-US" sz="2800" dirty="0" smtClean="0"/>
              <a:t>Coexistence discussions are on-going between the SRDs in the band</a:t>
            </a:r>
          </a:p>
          <a:p>
            <a:pPr eaLnBrk="1" hangingPunct="1"/>
            <a:r>
              <a:rPr lang="en-US" sz="2800" dirty="0" smtClean="0"/>
              <a:t>ETSI harmonized standard development started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3075"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3076" name="Slide Number Placeholder 5"/>
          <p:cNvSpPr>
            <a:spLocks noGrp="1"/>
          </p:cNvSpPr>
          <p:nvPr>
            <p:ph type="sldNum" sz="quarter" idx="12"/>
          </p:nvPr>
        </p:nvSpPr>
        <p:spPr>
          <a:noFill/>
        </p:spPr>
        <p:txBody>
          <a:bodyPr/>
          <a:lstStyle/>
          <a:p>
            <a:r>
              <a:rPr lang="en-GB" smtClean="0"/>
              <a:t>Slide </a:t>
            </a:r>
            <a:fld id="{1B6E9A28-A18F-4BC6-9CE1-F72119410EFB}" type="slidenum">
              <a:rPr lang="en-GB" smtClean="0"/>
              <a:pPr/>
              <a:t>2</a:t>
            </a:fld>
            <a:endParaRPr lang="en-GB" smtClean="0"/>
          </a:p>
        </p:txBody>
      </p:sp>
      <p:sp>
        <p:nvSpPr>
          <p:cNvPr id="3077" name="Rectangle 2"/>
          <p:cNvSpPr>
            <a:spLocks noGrp="1" noChangeArrowheads="1"/>
          </p:cNvSpPr>
          <p:nvPr>
            <p:ph type="ctrTitle"/>
          </p:nvPr>
        </p:nvSpPr>
        <p:spPr>
          <a:xfrm>
            <a:off x="685800" y="2286000"/>
            <a:ext cx="7772400" cy="1143000"/>
          </a:xfrm>
        </p:spPr>
        <p:txBody>
          <a:bodyPr/>
          <a:lstStyle/>
          <a:p>
            <a:pPr eaLnBrk="1" hangingPunct="1"/>
            <a:r>
              <a:rPr lang="en-US" smtClean="0"/>
              <a:t>Medical Body Area Network Systems</a:t>
            </a:r>
            <a:br>
              <a:rPr lang="en-US" smtClean="0"/>
            </a:br>
            <a:r>
              <a:rPr lang="en-US" smtClean="0"/>
              <a:t>European Update</a:t>
            </a:r>
          </a:p>
        </p:txBody>
      </p:sp>
      <p:sp>
        <p:nvSpPr>
          <p:cNvPr id="3078" name="Rectangle 3"/>
          <p:cNvSpPr>
            <a:spLocks noGrp="1" noChangeArrowheads="1"/>
          </p:cNvSpPr>
          <p:nvPr>
            <p:ph type="subTitle" idx="1"/>
          </p:nvPr>
        </p:nvSpPr>
        <p:spPr/>
        <p:txBody>
          <a:bodyPr/>
          <a:lstStyle/>
          <a:p>
            <a:pPr eaLnBrk="1" hangingPunct="1"/>
            <a:r>
              <a:rPr lang="en-US" smtClean="0"/>
              <a:t>Geneva</a:t>
            </a:r>
          </a:p>
          <a:p>
            <a:pPr eaLnBrk="1" hangingPunct="1"/>
            <a:r>
              <a:rPr lang="en-US" smtClean="0"/>
              <a:t>July 2013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4099"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4100" name="Slide Number Placeholder 5"/>
          <p:cNvSpPr>
            <a:spLocks noGrp="1"/>
          </p:cNvSpPr>
          <p:nvPr>
            <p:ph type="sldNum" sz="quarter" idx="12"/>
          </p:nvPr>
        </p:nvSpPr>
        <p:spPr>
          <a:noFill/>
        </p:spPr>
        <p:txBody>
          <a:bodyPr/>
          <a:lstStyle/>
          <a:p>
            <a:r>
              <a:rPr lang="en-GB" smtClean="0"/>
              <a:t>Slide </a:t>
            </a:r>
            <a:fld id="{21109446-78F8-4914-9A2B-36838C990AD7}" type="slidenum">
              <a:rPr lang="en-GB" smtClean="0"/>
              <a:pPr/>
              <a:t>3</a:t>
            </a:fld>
            <a:endParaRPr lang="en-GB" smtClean="0"/>
          </a:p>
        </p:txBody>
      </p:sp>
      <p:sp>
        <p:nvSpPr>
          <p:cNvPr id="4101" name="Rectangle 2"/>
          <p:cNvSpPr>
            <a:spLocks noGrp="1" noChangeArrowheads="1"/>
          </p:cNvSpPr>
          <p:nvPr>
            <p:ph type="title"/>
          </p:nvPr>
        </p:nvSpPr>
        <p:spPr/>
        <p:txBody>
          <a:bodyPr/>
          <a:lstStyle/>
          <a:p>
            <a:pPr eaLnBrk="1" hangingPunct="1"/>
            <a:r>
              <a:rPr lang="en-US" sz="3200" smtClean="0"/>
              <a:t>Content</a:t>
            </a:r>
          </a:p>
        </p:txBody>
      </p:sp>
      <p:sp>
        <p:nvSpPr>
          <p:cNvPr id="4102" name="Rectangle 3"/>
          <p:cNvSpPr>
            <a:spLocks noGrp="1" noChangeArrowheads="1"/>
          </p:cNvSpPr>
          <p:nvPr>
            <p:ph type="body" idx="1"/>
          </p:nvPr>
        </p:nvSpPr>
        <p:spPr/>
        <p:txBody>
          <a:bodyPr/>
          <a:lstStyle/>
          <a:p>
            <a:pPr eaLnBrk="1" hangingPunct="1"/>
            <a:r>
              <a:rPr lang="en-US" sz="2800" smtClean="0"/>
              <a:t>MBANS</a:t>
            </a:r>
          </a:p>
          <a:p>
            <a:pPr eaLnBrk="1" hangingPunct="1"/>
            <a:r>
              <a:rPr lang="en-US" sz="2800" smtClean="0"/>
              <a:t>MBANS in USA</a:t>
            </a:r>
          </a:p>
          <a:p>
            <a:pPr eaLnBrk="1" hangingPunct="1"/>
            <a:r>
              <a:rPr lang="en-US" sz="2800" smtClean="0"/>
              <a:t>European Regulatory Status</a:t>
            </a:r>
          </a:p>
          <a:p>
            <a:pPr eaLnBrk="1" hangingPunct="1"/>
            <a:r>
              <a:rPr lang="en-US" sz="2800" smtClean="0"/>
              <a:t>European Standard Status</a:t>
            </a:r>
          </a:p>
          <a:p>
            <a:pPr eaLnBrk="1" hangingPunct="1"/>
            <a:r>
              <a:rPr lang="en-US" sz="2800" smtClean="0"/>
              <a:t>Conclusions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5123"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5124" name="Slide Number Placeholder 5"/>
          <p:cNvSpPr>
            <a:spLocks noGrp="1"/>
          </p:cNvSpPr>
          <p:nvPr>
            <p:ph type="sldNum" sz="quarter" idx="12"/>
          </p:nvPr>
        </p:nvSpPr>
        <p:spPr>
          <a:noFill/>
        </p:spPr>
        <p:txBody>
          <a:bodyPr/>
          <a:lstStyle/>
          <a:p>
            <a:r>
              <a:rPr lang="en-GB" smtClean="0"/>
              <a:t>Slide </a:t>
            </a:r>
            <a:fld id="{CBFCB769-C569-4A45-BC33-FB4B1DB620D0}" type="slidenum">
              <a:rPr lang="en-GB" smtClean="0"/>
              <a:pPr/>
              <a:t>4</a:t>
            </a:fld>
            <a:endParaRPr lang="en-GB" smtClean="0"/>
          </a:p>
        </p:txBody>
      </p:sp>
      <p:sp>
        <p:nvSpPr>
          <p:cNvPr id="5125" name="Rectangle 2"/>
          <p:cNvSpPr>
            <a:spLocks noGrp="1" noChangeArrowheads="1"/>
          </p:cNvSpPr>
          <p:nvPr>
            <p:ph type="title"/>
          </p:nvPr>
        </p:nvSpPr>
        <p:spPr/>
        <p:txBody>
          <a:bodyPr/>
          <a:lstStyle/>
          <a:p>
            <a:pPr eaLnBrk="1" hangingPunct="1"/>
            <a:r>
              <a:rPr lang="en-US" sz="3200" smtClean="0"/>
              <a:t>MBANS – Ubiquitous patient monitoring</a:t>
            </a:r>
          </a:p>
        </p:txBody>
      </p:sp>
      <p:sp>
        <p:nvSpPr>
          <p:cNvPr id="5126" name="Rectangle 3"/>
          <p:cNvSpPr>
            <a:spLocks noGrp="1" noChangeArrowheads="1"/>
          </p:cNvSpPr>
          <p:nvPr>
            <p:ph type="body" idx="1"/>
          </p:nvPr>
        </p:nvSpPr>
        <p:spPr>
          <a:xfrm>
            <a:off x="685800" y="1981200"/>
            <a:ext cx="5038725" cy="4114800"/>
          </a:xfrm>
        </p:spPr>
        <p:txBody>
          <a:bodyPr/>
          <a:lstStyle/>
          <a:p>
            <a:pPr>
              <a:defRPr/>
            </a:pPr>
            <a:r>
              <a:rPr lang="en-US" sz="1800" dirty="0" smtClean="0"/>
              <a:t>Ubiquitous monitoring aims to monitor patients everywhere in the hospital</a:t>
            </a:r>
          </a:p>
          <a:p>
            <a:pPr lvl="1">
              <a:defRPr/>
            </a:pPr>
            <a:r>
              <a:rPr lang="en-US" sz="1800" dirty="0" smtClean="0"/>
              <a:t>Vital sign monitoring, freedom of movement for patients</a:t>
            </a:r>
          </a:p>
          <a:p>
            <a:pPr marL="709613" lvl="1">
              <a:defRPr/>
            </a:pPr>
            <a:r>
              <a:rPr lang="en-US" sz="1800" dirty="0"/>
              <a:t>Improves recognition and response to changes in a patient’s condition</a:t>
            </a:r>
          </a:p>
          <a:p>
            <a:pPr marL="709613" lvl="1">
              <a:defRPr/>
            </a:pPr>
            <a:r>
              <a:rPr lang="en-US" sz="1800" dirty="0"/>
              <a:t>Enables immediate and seamless integration of patient data into EMR and Clinical Decision Support Systems</a:t>
            </a:r>
          </a:p>
          <a:p>
            <a:pPr marL="711200" lvl="1" indent="-254000">
              <a:lnSpc>
                <a:spcPct val="105000"/>
              </a:lnSpc>
              <a:buSzPct val="100000"/>
              <a:defRPr/>
            </a:pPr>
            <a:r>
              <a:rPr lang="en-US" sz="1800" dirty="0"/>
              <a:t>Contributes to reduce costs of healthcare</a:t>
            </a:r>
          </a:p>
          <a:p>
            <a:pPr marL="711200" lvl="1" indent="-254000">
              <a:lnSpc>
                <a:spcPct val="105000"/>
              </a:lnSpc>
              <a:buSzPct val="100000"/>
              <a:defRPr/>
            </a:pPr>
            <a:r>
              <a:rPr lang="en-US" sz="1800" dirty="0"/>
              <a:t>Provides an opportunity to bridge the gap between professional and home healthcare solutions</a:t>
            </a:r>
          </a:p>
          <a:p>
            <a:pPr eaLnBrk="1" hangingPunct="1">
              <a:defRPr/>
            </a:pPr>
            <a:endParaRPr lang="en-US" sz="2800" dirty="0" smtClean="0"/>
          </a:p>
          <a:p>
            <a:pPr eaLnBrk="1" hangingPunct="1">
              <a:defRPr/>
            </a:pPr>
            <a:endParaRPr lang="en-US" sz="2800" dirty="0" smtClean="0"/>
          </a:p>
        </p:txBody>
      </p:sp>
      <p:pic>
        <p:nvPicPr>
          <p:cNvPr id="7" name="Picture 12" descr="C:\Documents and Settings\dep07455\Desktop\pg_intellivueMP5_main_en.jpg"/>
          <p:cNvPicPr>
            <a:picLocks noChangeAspect="1" noChangeArrowheads="1"/>
          </p:cNvPicPr>
          <p:nvPr/>
        </p:nvPicPr>
        <p:blipFill>
          <a:blip r:embed="rId3" cstate="print"/>
          <a:srcRect/>
          <a:stretch>
            <a:fillRect/>
          </a:stretch>
        </p:blipFill>
        <p:spPr bwMode="auto">
          <a:xfrm>
            <a:off x="6156325" y="1989138"/>
            <a:ext cx="2514600" cy="2286000"/>
          </a:xfrm>
          <a:prstGeom prst="rect">
            <a:avLst/>
          </a:prstGeom>
          <a:ln>
            <a:noFill/>
          </a:ln>
          <a:effectLst>
            <a:outerShdw blurRad="292100" dist="139700" dir="2700000" algn="tl" rotWithShape="0">
              <a:srgbClr val="333333">
                <a:alpha val="65000"/>
              </a:srgbClr>
            </a:outerShdw>
          </a:effectLst>
        </p:spPr>
      </p:pic>
      <p:pic>
        <p:nvPicPr>
          <p:cNvPr id="8" name="Picture 7"/>
          <p:cNvPicPr>
            <a:picLocks noChangeAspect="1"/>
          </p:cNvPicPr>
          <p:nvPr/>
        </p:nvPicPr>
        <p:blipFill>
          <a:blip r:embed="rId4" cstate="print"/>
          <a:stretch>
            <a:fillRect/>
          </a:stretch>
        </p:blipFill>
        <p:spPr>
          <a:xfrm>
            <a:off x="7359650" y="4652963"/>
            <a:ext cx="1533525" cy="1533525"/>
          </a:xfrm>
          <a:prstGeom prst="rect">
            <a:avLst/>
          </a:prstGeom>
          <a:effectLst>
            <a:outerShdw blurRad="292100" dist="139700" dir="2700000" algn="tl" rotWithShape="0">
              <a:prstClr val="black">
                <a:alpha val="40000"/>
              </a:prstClr>
            </a:outerShdw>
          </a:effectLst>
        </p:spPr>
      </p:pic>
      <p:pic>
        <p:nvPicPr>
          <p:cNvPr id="9" name="Picture 8"/>
          <p:cNvPicPr>
            <a:picLocks noChangeAspect="1"/>
          </p:cNvPicPr>
          <p:nvPr/>
        </p:nvPicPr>
        <p:blipFill>
          <a:blip r:embed="rId5" cstate="print"/>
          <a:stretch>
            <a:fillRect/>
          </a:stretch>
        </p:blipFill>
        <p:spPr>
          <a:xfrm>
            <a:off x="5502275" y="4652963"/>
            <a:ext cx="1857375" cy="1533525"/>
          </a:xfrm>
          <a:prstGeom prst="rect">
            <a:avLst/>
          </a:prstGeom>
          <a:effectLst>
            <a:outerShdw blurRad="292100" dist="139700" dir="2700000" algn="tl" rotWithShape="0">
              <a:prstClr val="black">
                <a:alpha val="40000"/>
              </a:prst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6147"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6148" name="Slide Number Placeholder 5"/>
          <p:cNvSpPr>
            <a:spLocks noGrp="1"/>
          </p:cNvSpPr>
          <p:nvPr>
            <p:ph type="sldNum" sz="quarter" idx="12"/>
          </p:nvPr>
        </p:nvSpPr>
        <p:spPr>
          <a:noFill/>
        </p:spPr>
        <p:txBody>
          <a:bodyPr/>
          <a:lstStyle/>
          <a:p>
            <a:r>
              <a:rPr lang="en-GB" smtClean="0"/>
              <a:t>Slide </a:t>
            </a:r>
            <a:fld id="{96E1B4C6-3F2F-495A-B215-768D60C16067}" type="slidenum">
              <a:rPr lang="en-GB" smtClean="0"/>
              <a:pPr/>
              <a:t>5</a:t>
            </a:fld>
            <a:endParaRPr lang="en-GB" smtClean="0"/>
          </a:p>
        </p:txBody>
      </p:sp>
      <p:sp>
        <p:nvSpPr>
          <p:cNvPr id="6149" name="Rectangle 2"/>
          <p:cNvSpPr>
            <a:spLocks noGrp="1" noChangeArrowheads="1"/>
          </p:cNvSpPr>
          <p:nvPr>
            <p:ph type="title"/>
          </p:nvPr>
        </p:nvSpPr>
        <p:spPr/>
        <p:txBody>
          <a:bodyPr/>
          <a:lstStyle/>
          <a:p>
            <a:pPr eaLnBrk="1" hangingPunct="1"/>
            <a:r>
              <a:rPr lang="en-US" sz="3200" smtClean="0"/>
              <a:t>MBANS – Ubiquitous patient monitoring</a:t>
            </a:r>
          </a:p>
        </p:txBody>
      </p:sp>
      <p:sp>
        <p:nvSpPr>
          <p:cNvPr id="5126" name="Rectangle 3"/>
          <p:cNvSpPr>
            <a:spLocks noGrp="1" noChangeArrowheads="1"/>
          </p:cNvSpPr>
          <p:nvPr>
            <p:ph type="body" idx="1"/>
          </p:nvPr>
        </p:nvSpPr>
        <p:spPr>
          <a:xfrm>
            <a:off x="685800" y="1981200"/>
            <a:ext cx="4462463" cy="1663700"/>
          </a:xfrm>
        </p:spPr>
        <p:txBody>
          <a:bodyPr/>
          <a:lstStyle/>
          <a:p>
            <a:pPr marL="254000" indent="-254000">
              <a:lnSpc>
                <a:spcPct val="105000"/>
              </a:lnSpc>
              <a:buSzPct val="100000"/>
              <a:defRPr/>
            </a:pPr>
            <a:r>
              <a:rPr lang="en-US" sz="1800" dirty="0" smtClean="0"/>
              <a:t>Patients wear multiple MBANS sensors</a:t>
            </a:r>
            <a:endParaRPr lang="en-US" sz="1800" dirty="0">
              <a:solidFill>
                <a:srgbClr val="000000"/>
              </a:solidFill>
            </a:endParaRPr>
          </a:p>
          <a:p>
            <a:pPr marL="709613" lvl="1" indent="-254000">
              <a:lnSpc>
                <a:spcPct val="105000"/>
              </a:lnSpc>
              <a:buSzPct val="100000"/>
              <a:defRPr/>
            </a:pPr>
            <a:r>
              <a:rPr lang="en-US" sz="1800" dirty="0"/>
              <a:t>Electrocardiogram (ECG)</a:t>
            </a:r>
          </a:p>
          <a:p>
            <a:pPr marL="709613" lvl="1" indent="-254000">
              <a:lnSpc>
                <a:spcPct val="105000"/>
              </a:lnSpc>
              <a:buSzPct val="100000"/>
              <a:defRPr/>
            </a:pPr>
            <a:r>
              <a:rPr lang="en-US" sz="1800" dirty="0"/>
              <a:t>Oxygen saturation (SpO2)</a:t>
            </a:r>
          </a:p>
          <a:p>
            <a:pPr marL="709613" lvl="1" indent="-254000">
              <a:lnSpc>
                <a:spcPct val="105000"/>
              </a:lnSpc>
              <a:buSzPct val="100000"/>
              <a:defRPr/>
            </a:pPr>
            <a:r>
              <a:rPr lang="en-US" sz="1800" dirty="0"/>
              <a:t>Blood Pressure </a:t>
            </a:r>
          </a:p>
          <a:p>
            <a:pPr marL="709613" lvl="1" indent="-254000">
              <a:lnSpc>
                <a:spcPct val="105000"/>
              </a:lnSpc>
              <a:buSzPct val="100000"/>
              <a:defRPr/>
            </a:pPr>
            <a:r>
              <a:rPr lang="en-US" sz="1800" dirty="0"/>
              <a:t>Respiration</a:t>
            </a:r>
          </a:p>
          <a:p>
            <a:pPr marL="709613" lvl="1" indent="-254000">
              <a:lnSpc>
                <a:spcPct val="105000"/>
              </a:lnSpc>
              <a:buSzPct val="100000"/>
              <a:defRPr/>
            </a:pPr>
            <a:r>
              <a:rPr lang="en-US" sz="1800" dirty="0"/>
              <a:t>Temperature</a:t>
            </a:r>
            <a:endParaRPr lang="en-US" sz="1800" dirty="0">
              <a:solidFill>
                <a:srgbClr val="000000"/>
              </a:solidFill>
            </a:endParaRPr>
          </a:p>
          <a:p>
            <a:pPr>
              <a:defRPr/>
            </a:pPr>
            <a:endParaRPr lang="en-US" sz="1800" dirty="0" smtClean="0"/>
          </a:p>
        </p:txBody>
      </p:sp>
      <p:sp>
        <p:nvSpPr>
          <p:cNvPr id="11" name="Text Placeholder 2"/>
          <p:cNvSpPr txBox="1">
            <a:spLocks/>
          </p:cNvSpPr>
          <p:nvPr/>
        </p:nvSpPr>
        <p:spPr bwMode="auto">
          <a:xfrm>
            <a:off x="4543425" y="4505325"/>
            <a:ext cx="3995738" cy="1871663"/>
          </a:xfrm>
          <a:prstGeom prst="rect">
            <a:avLst/>
          </a:prstGeom>
          <a:noFill/>
          <a:ln w="0">
            <a:noFill/>
            <a:miter lim="800000"/>
            <a:headEnd/>
            <a:tailEnd/>
          </a:ln>
        </p:spPr>
        <p:txBody>
          <a:bodyPr lIns="0" tIns="0" rIns="0" bIns="0"/>
          <a:lstStyle/>
          <a:p>
            <a:pPr marL="285750" indent="-285750">
              <a:spcBef>
                <a:spcPts val="600"/>
              </a:spcBef>
              <a:buFont typeface="Arial" pitchFamily="34" charset="0"/>
              <a:buChar char="•"/>
              <a:defRPr/>
            </a:pPr>
            <a:r>
              <a:rPr lang="en-US" sz="1800" dirty="0">
                <a:latin typeface="+mn-lt"/>
              </a:rPr>
              <a:t>MBANS sensors communicate with MBANS hub devices via short range (body area) wireless link</a:t>
            </a:r>
          </a:p>
          <a:p>
            <a:pPr marL="285750" indent="-285750">
              <a:spcBef>
                <a:spcPts val="600"/>
              </a:spcBef>
              <a:buFont typeface="Arial" pitchFamily="34" charset="0"/>
              <a:buChar char="•"/>
              <a:defRPr/>
            </a:pPr>
            <a:r>
              <a:rPr lang="en-US" sz="1800" dirty="0">
                <a:latin typeface="+mn-lt"/>
              </a:rPr>
              <a:t>Hub device communicates with hospital infrastructure (e.g. Wi-Fi)</a:t>
            </a:r>
          </a:p>
        </p:txBody>
      </p:sp>
      <p:pic>
        <p:nvPicPr>
          <p:cNvPr id="6152" name="Object 1"/>
          <p:cNvPicPr>
            <a:picLocks noChangeArrowheads="1"/>
          </p:cNvPicPr>
          <p:nvPr>
            <p:custDataLst>
              <p:tags r:id="rId1"/>
            </p:custDataLst>
          </p:nvPr>
        </p:nvPicPr>
        <p:blipFill>
          <a:blip r:embed="rId4" cstate="print"/>
          <a:srcRect t="-336" r="-2576" b="-470"/>
          <a:stretch>
            <a:fillRect/>
          </a:stretch>
        </p:blipFill>
        <p:spPr bwMode="auto">
          <a:xfrm>
            <a:off x="900113" y="4508500"/>
            <a:ext cx="3311525" cy="1368425"/>
          </a:xfrm>
          <a:prstGeom prst="rect">
            <a:avLst/>
          </a:prstGeom>
          <a:noFill/>
          <a:ln w="9525">
            <a:noFill/>
            <a:miter lim="800000"/>
            <a:headEnd/>
            <a:tailEnd/>
          </a:ln>
        </p:spPr>
      </p:pic>
      <p:pic>
        <p:nvPicPr>
          <p:cNvPr id="13" name="Picture 12" descr="_THM9504ed.jpg"/>
          <p:cNvPicPr>
            <a:picLocks noChangeAspect="1"/>
          </p:cNvPicPr>
          <p:nvPr/>
        </p:nvPicPr>
        <p:blipFill>
          <a:blip r:embed="rId5" cstate="print">
            <a:lum bright="14000"/>
          </a:blip>
          <a:stretch>
            <a:fillRect/>
          </a:stretch>
        </p:blipFill>
        <p:spPr>
          <a:xfrm>
            <a:off x="5724525" y="2060575"/>
            <a:ext cx="2668588" cy="19304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7171"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7172" name="Slide Number Placeholder 5"/>
          <p:cNvSpPr>
            <a:spLocks noGrp="1"/>
          </p:cNvSpPr>
          <p:nvPr>
            <p:ph type="sldNum" sz="quarter" idx="12"/>
          </p:nvPr>
        </p:nvSpPr>
        <p:spPr>
          <a:noFill/>
        </p:spPr>
        <p:txBody>
          <a:bodyPr/>
          <a:lstStyle/>
          <a:p>
            <a:r>
              <a:rPr lang="en-GB" smtClean="0"/>
              <a:t>Slide </a:t>
            </a:r>
            <a:fld id="{7A2A39FC-D60C-42BE-B8B1-80D4D17E82AD}" type="slidenum">
              <a:rPr lang="en-GB" smtClean="0"/>
              <a:pPr/>
              <a:t>6</a:t>
            </a:fld>
            <a:endParaRPr lang="en-GB" smtClean="0"/>
          </a:p>
        </p:txBody>
      </p:sp>
      <p:sp>
        <p:nvSpPr>
          <p:cNvPr id="7173" name="Rectangle 2"/>
          <p:cNvSpPr>
            <a:spLocks noGrp="1" noChangeArrowheads="1"/>
          </p:cNvSpPr>
          <p:nvPr>
            <p:ph type="title"/>
          </p:nvPr>
        </p:nvSpPr>
        <p:spPr/>
        <p:txBody>
          <a:bodyPr/>
          <a:lstStyle/>
          <a:p>
            <a:pPr eaLnBrk="1" hangingPunct="1"/>
            <a:r>
              <a:rPr lang="en-US" sz="3200" smtClean="0"/>
              <a:t>MBANS in USA</a:t>
            </a:r>
            <a:endParaRPr lang="en-US" sz="3200" smtClean="0">
              <a:solidFill>
                <a:srgbClr val="FF0000"/>
              </a:solidFill>
            </a:endParaRPr>
          </a:p>
        </p:txBody>
      </p:sp>
      <p:sp>
        <p:nvSpPr>
          <p:cNvPr id="7174" name="Rectangle 3"/>
          <p:cNvSpPr>
            <a:spLocks noGrp="1" noChangeArrowheads="1"/>
          </p:cNvSpPr>
          <p:nvPr>
            <p:ph type="body" idx="1"/>
          </p:nvPr>
        </p:nvSpPr>
        <p:spPr>
          <a:xfrm>
            <a:off x="685800" y="1981200"/>
            <a:ext cx="4087813" cy="2887663"/>
          </a:xfrm>
        </p:spPr>
        <p:txBody>
          <a:bodyPr/>
          <a:lstStyle/>
          <a:p>
            <a:r>
              <a:rPr lang="en-US" sz="1800" smtClean="0"/>
              <a:t>Philips, GE-Healthcare and  AFTRCC collaborated and presented a joint proposal to the US FCC for sharing frequency spectrum </a:t>
            </a:r>
          </a:p>
          <a:p>
            <a:r>
              <a:rPr lang="en-US" sz="1800" smtClean="0"/>
              <a:t>FCC published MBAN service rules in September 2012</a:t>
            </a:r>
          </a:p>
          <a:p>
            <a:r>
              <a:rPr lang="en-US" sz="1800" smtClean="0"/>
              <a:t>Work on certification aspects is progressing</a:t>
            </a:r>
            <a:endParaRPr lang="en-US" sz="1800" smtClean="0">
              <a:solidFill>
                <a:srgbClr val="0B5ED7"/>
              </a:solidFill>
            </a:endParaRPr>
          </a:p>
        </p:txBody>
      </p:sp>
      <p:grpSp>
        <p:nvGrpSpPr>
          <p:cNvPr id="7175" name="Group 6"/>
          <p:cNvGrpSpPr>
            <a:grpSpLocks/>
          </p:cNvGrpSpPr>
          <p:nvPr/>
        </p:nvGrpSpPr>
        <p:grpSpPr bwMode="auto">
          <a:xfrm>
            <a:off x="4773613" y="2133600"/>
            <a:ext cx="3937000" cy="2022475"/>
            <a:chOff x="4932040" y="1622509"/>
            <a:chExt cx="3936887" cy="2022505"/>
          </a:xfrm>
        </p:grpSpPr>
        <p:pic>
          <p:nvPicPr>
            <p:cNvPr id="7178" name="Picture 2"/>
            <p:cNvPicPr>
              <a:picLocks noChangeAspect="1" noChangeArrowheads="1"/>
            </p:cNvPicPr>
            <p:nvPr/>
          </p:nvPicPr>
          <p:blipFill>
            <a:blip r:embed="rId3" cstate="print"/>
            <a:srcRect/>
            <a:stretch>
              <a:fillRect/>
            </a:stretch>
          </p:blipFill>
          <p:spPr bwMode="auto">
            <a:xfrm>
              <a:off x="6941593" y="1622509"/>
              <a:ext cx="1927334" cy="685800"/>
            </a:xfrm>
            <a:prstGeom prst="rect">
              <a:avLst/>
            </a:prstGeom>
            <a:noFill/>
            <a:ln w="9525">
              <a:noFill/>
              <a:miter lim="800000"/>
              <a:headEnd/>
              <a:tailEnd/>
            </a:ln>
          </p:spPr>
        </p:pic>
        <p:pic>
          <p:nvPicPr>
            <p:cNvPr id="7179" name="Picture 3"/>
            <p:cNvPicPr>
              <a:picLocks noChangeAspect="1" noChangeArrowheads="1"/>
            </p:cNvPicPr>
            <p:nvPr/>
          </p:nvPicPr>
          <p:blipFill>
            <a:blip r:embed="rId4" cstate="print"/>
            <a:srcRect/>
            <a:stretch>
              <a:fillRect/>
            </a:stretch>
          </p:blipFill>
          <p:spPr bwMode="auto">
            <a:xfrm>
              <a:off x="4932040" y="1698709"/>
              <a:ext cx="2009553" cy="533400"/>
            </a:xfrm>
            <a:prstGeom prst="rect">
              <a:avLst/>
            </a:prstGeom>
            <a:noFill/>
            <a:ln w="9525">
              <a:noFill/>
              <a:miter lim="800000"/>
              <a:headEnd/>
              <a:tailEnd/>
            </a:ln>
          </p:spPr>
        </p:pic>
        <p:pic>
          <p:nvPicPr>
            <p:cNvPr id="7180" name="Picture 4"/>
            <p:cNvPicPr>
              <a:picLocks noChangeAspect="1" noChangeArrowheads="1"/>
            </p:cNvPicPr>
            <p:nvPr/>
          </p:nvPicPr>
          <p:blipFill>
            <a:blip r:embed="rId5" cstate="print"/>
            <a:srcRect/>
            <a:stretch>
              <a:fillRect/>
            </a:stretch>
          </p:blipFill>
          <p:spPr bwMode="auto">
            <a:xfrm>
              <a:off x="5334731" y="2636912"/>
              <a:ext cx="2438400" cy="1008102"/>
            </a:xfrm>
            <a:prstGeom prst="rect">
              <a:avLst/>
            </a:prstGeom>
            <a:noFill/>
            <a:ln w="9525">
              <a:noFill/>
              <a:miter lim="800000"/>
              <a:headEnd/>
              <a:tailEnd/>
            </a:ln>
          </p:spPr>
        </p:pic>
      </p:grpSp>
      <p:sp>
        <p:nvSpPr>
          <p:cNvPr id="7176" name="Text Placeholder 2"/>
          <p:cNvSpPr txBox="1">
            <a:spLocks/>
          </p:cNvSpPr>
          <p:nvPr/>
        </p:nvSpPr>
        <p:spPr bwMode="auto">
          <a:xfrm>
            <a:off x="3995738" y="4968875"/>
            <a:ext cx="4670425" cy="1295400"/>
          </a:xfrm>
          <a:prstGeom prst="rect">
            <a:avLst/>
          </a:prstGeom>
          <a:noFill/>
          <a:ln w="0">
            <a:noFill/>
            <a:miter lim="800000"/>
            <a:headEnd/>
            <a:tailEnd/>
          </a:ln>
        </p:spPr>
        <p:txBody>
          <a:bodyPr lIns="0" tIns="0" rIns="0" bIns="0"/>
          <a:lstStyle/>
          <a:p>
            <a:pPr marL="254000" indent="-254000">
              <a:lnSpc>
                <a:spcPct val="105000"/>
              </a:lnSpc>
              <a:spcBef>
                <a:spcPct val="20000"/>
              </a:spcBef>
              <a:buSzPct val="100000"/>
              <a:buFontTx/>
              <a:buChar char="•"/>
            </a:pPr>
            <a:r>
              <a:rPr lang="en-US" sz="1800">
                <a:latin typeface="Arial" charset="0"/>
              </a:rPr>
              <a:t>IEEE published 802.15.4j in February 2013</a:t>
            </a:r>
          </a:p>
          <a:p>
            <a:pPr marL="254000" indent="-254000">
              <a:lnSpc>
                <a:spcPct val="105000"/>
              </a:lnSpc>
              <a:spcBef>
                <a:spcPct val="20000"/>
              </a:spcBef>
              <a:buSzPct val="100000"/>
              <a:buFontTx/>
              <a:buChar char="•"/>
            </a:pPr>
            <a:r>
              <a:rPr lang="en-US" sz="1800">
                <a:latin typeface="Arial" charset="0"/>
              </a:rPr>
              <a:t>Amendment specifies MBAN use in 2360 to 2400 MHz USA band</a:t>
            </a:r>
          </a:p>
          <a:p>
            <a:pPr lvl="1">
              <a:lnSpc>
                <a:spcPct val="105000"/>
              </a:lnSpc>
              <a:spcBef>
                <a:spcPct val="20000"/>
              </a:spcBef>
              <a:buSzPct val="100000"/>
            </a:pPr>
            <a:endParaRPr lang="en-US" sz="1800" i="1">
              <a:latin typeface="Arial" charset="0"/>
            </a:endParaRPr>
          </a:p>
        </p:txBody>
      </p:sp>
      <p:pic>
        <p:nvPicPr>
          <p:cNvPr id="7177" name="Picture 2"/>
          <p:cNvPicPr>
            <a:picLocks noChangeAspect="1" noChangeArrowheads="1"/>
          </p:cNvPicPr>
          <p:nvPr/>
        </p:nvPicPr>
        <p:blipFill>
          <a:blip r:embed="rId6" cstate="print"/>
          <a:srcRect/>
          <a:stretch>
            <a:fillRect/>
          </a:stretch>
        </p:blipFill>
        <p:spPr bwMode="auto">
          <a:xfrm>
            <a:off x="1603375" y="4968875"/>
            <a:ext cx="1793875" cy="884238"/>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8195"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8196" name="Slide Number Placeholder 5"/>
          <p:cNvSpPr>
            <a:spLocks noGrp="1"/>
          </p:cNvSpPr>
          <p:nvPr>
            <p:ph type="sldNum" sz="quarter" idx="12"/>
          </p:nvPr>
        </p:nvSpPr>
        <p:spPr>
          <a:noFill/>
        </p:spPr>
        <p:txBody>
          <a:bodyPr/>
          <a:lstStyle/>
          <a:p>
            <a:r>
              <a:rPr lang="en-GB" smtClean="0"/>
              <a:t>Slide </a:t>
            </a:r>
            <a:fld id="{8401D33D-F4B5-4F0E-B481-50D97F8B6DB9}" type="slidenum">
              <a:rPr lang="en-GB" smtClean="0"/>
              <a:pPr/>
              <a:t>7</a:t>
            </a:fld>
            <a:endParaRPr lang="en-GB" smtClean="0"/>
          </a:p>
        </p:txBody>
      </p:sp>
      <p:sp>
        <p:nvSpPr>
          <p:cNvPr id="8197" name="Rectangle 2"/>
          <p:cNvSpPr>
            <a:spLocks noGrp="1" noChangeArrowheads="1"/>
          </p:cNvSpPr>
          <p:nvPr>
            <p:ph type="title"/>
          </p:nvPr>
        </p:nvSpPr>
        <p:spPr/>
        <p:txBody>
          <a:bodyPr/>
          <a:lstStyle/>
          <a:p>
            <a:pPr eaLnBrk="1" hangingPunct="1"/>
            <a:r>
              <a:rPr lang="en-US" sz="3200" smtClean="0"/>
              <a:t>MBANS </a:t>
            </a:r>
            <a:r>
              <a:rPr lang="en-US" sz="3200" smtClean="0">
                <a:solidFill>
                  <a:schemeClr val="tx1"/>
                </a:solidFill>
              </a:rPr>
              <a:t>European Regulatory Status</a:t>
            </a:r>
          </a:p>
        </p:txBody>
      </p:sp>
      <p:sp>
        <p:nvSpPr>
          <p:cNvPr id="6150" name="Rectangle 3"/>
          <p:cNvSpPr>
            <a:spLocks noGrp="1" noChangeArrowheads="1"/>
          </p:cNvSpPr>
          <p:nvPr>
            <p:ph type="body" idx="1"/>
          </p:nvPr>
        </p:nvSpPr>
        <p:spPr>
          <a:xfrm>
            <a:off x="685800" y="1628800"/>
            <a:ext cx="7989888" cy="4114800"/>
          </a:xfrm>
        </p:spPr>
        <p:txBody>
          <a:bodyPr/>
          <a:lstStyle/>
          <a:p>
            <a:pPr eaLnBrk="1" hangingPunct="1">
              <a:defRPr/>
            </a:pPr>
            <a:r>
              <a:rPr lang="en-US" sz="2400" dirty="0" smtClean="0"/>
              <a:t>CEPT/ECC WG System Engineering (SE) commenced an MBANS compatibility studies with systems in various frequency bands (2011)</a:t>
            </a:r>
          </a:p>
          <a:p>
            <a:pPr marL="720000" lvl="1" eaLnBrk="1" hangingPunct="1">
              <a:spcBef>
                <a:spcPts val="0"/>
              </a:spcBef>
              <a:defRPr/>
            </a:pPr>
            <a:r>
              <a:rPr lang="en-US" sz="2000" dirty="0" smtClean="0"/>
              <a:t>Considered bands from 2300 to 2500 MHz</a:t>
            </a:r>
          </a:p>
          <a:p>
            <a:pPr eaLnBrk="1" hangingPunct="1">
              <a:defRPr/>
            </a:pPr>
            <a:r>
              <a:rPr lang="en-US" sz="2400" dirty="0" smtClean="0"/>
              <a:t>SE24 (SRDs) completes report on compatibility studies </a:t>
            </a:r>
            <a:r>
              <a:rPr lang="en-US" sz="2400" dirty="0"/>
              <a:t>(</a:t>
            </a:r>
            <a:r>
              <a:rPr lang="en-US" sz="2400" dirty="0" smtClean="0"/>
              <a:t>April 2013)</a:t>
            </a:r>
          </a:p>
          <a:p>
            <a:pPr marL="720000" lvl="1" eaLnBrk="1" hangingPunct="1">
              <a:spcBef>
                <a:spcPts val="0"/>
              </a:spcBef>
              <a:defRPr/>
            </a:pPr>
            <a:r>
              <a:rPr lang="en-US" sz="2000" dirty="0" smtClean="0"/>
              <a:t>MBANS compatible with Services in 2483.5–2500 MHz band</a:t>
            </a:r>
          </a:p>
          <a:p>
            <a:pPr marL="720000" lvl="1" eaLnBrk="1" hangingPunct="1">
              <a:spcBef>
                <a:spcPts val="0"/>
              </a:spcBef>
              <a:defRPr/>
            </a:pPr>
            <a:r>
              <a:rPr lang="en-US" sz="2000" dirty="0" smtClean="0"/>
              <a:t>No support to use of the 2360–2400 MHz band - preference of specific administrations for future use of the 2300–2400 MHz band for IMT/4G</a:t>
            </a:r>
          </a:p>
          <a:p>
            <a:pPr marL="720000" lvl="1" eaLnBrk="1" hangingPunct="1">
              <a:spcBef>
                <a:spcPts val="0"/>
              </a:spcBef>
              <a:defRPr/>
            </a:pPr>
            <a:r>
              <a:rPr lang="en-US" sz="2000" dirty="0" smtClean="0"/>
              <a:t>Public consultation of this ECC Report 201 ends on 17 July</a:t>
            </a:r>
          </a:p>
          <a:p>
            <a:pPr eaLnBrk="1" hangingPunct="1">
              <a:defRPr/>
            </a:pPr>
            <a:r>
              <a:rPr lang="en-US" sz="2400" dirty="0"/>
              <a:t>CEPT/ECC WG Frequency Management agreed to develop </a:t>
            </a:r>
            <a:r>
              <a:rPr lang="en-US" sz="2400" dirty="0" smtClean="0"/>
              <a:t>regulations </a:t>
            </a:r>
            <a:r>
              <a:rPr lang="en-US" sz="2400" dirty="0"/>
              <a:t>for MBANS in </a:t>
            </a:r>
            <a:r>
              <a:rPr lang="en-US" sz="2400" dirty="0" smtClean="0"/>
              <a:t>Europe</a:t>
            </a:r>
          </a:p>
          <a:p>
            <a:pPr lvl="1" eaLnBrk="1" hangingPunct="1">
              <a:spcBef>
                <a:spcPts val="0"/>
              </a:spcBef>
              <a:defRPr/>
            </a:pPr>
            <a:r>
              <a:rPr lang="en-US" sz="2000" dirty="0" smtClean="0"/>
              <a:t>To be included in </a:t>
            </a:r>
            <a:r>
              <a:rPr lang="en-US" sz="2000" dirty="0"/>
              <a:t>ECC Rec </a:t>
            </a:r>
            <a:r>
              <a:rPr lang="en-US" sz="2000" dirty="0" smtClean="0"/>
              <a:t>70-03 for SRDs</a:t>
            </a:r>
            <a:endParaRPr lang="en-US" sz="2000" dirty="0"/>
          </a:p>
          <a:p>
            <a:pPr eaLnBrk="1" hangingPunct="1">
              <a:defRPr/>
            </a:pPr>
            <a:endParaRPr lang="en-US"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9219"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9220" name="Slide Number Placeholder 5"/>
          <p:cNvSpPr>
            <a:spLocks noGrp="1"/>
          </p:cNvSpPr>
          <p:nvPr>
            <p:ph type="sldNum" sz="quarter" idx="12"/>
          </p:nvPr>
        </p:nvSpPr>
        <p:spPr>
          <a:noFill/>
        </p:spPr>
        <p:txBody>
          <a:bodyPr/>
          <a:lstStyle/>
          <a:p>
            <a:r>
              <a:rPr lang="en-GB" smtClean="0"/>
              <a:t>Slide </a:t>
            </a:r>
            <a:fld id="{ACB186D3-E843-41FE-B342-58A5E1A2D6AA}" type="slidenum">
              <a:rPr lang="en-GB" smtClean="0"/>
              <a:pPr/>
              <a:t>8</a:t>
            </a:fld>
            <a:endParaRPr lang="en-GB" smtClean="0"/>
          </a:p>
        </p:txBody>
      </p:sp>
      <p:sp>
        <p:nvSpPr>
          <p:cNvPr id="9221" name="Rectangle 2"/>
          <p:cNvSpPr>
            <a:spLocks noGrp="1" noChangeArrowheads="1"/>
          </p:cNvSpPr>
          <p:nvPr>
            <p:ph type="title"/>
          </p:nvPr>
        </p:nvSpPr>
        <p:spPr/>
        <p:txBody>
          <a:bodyPr/>
          <a:lstStyle/>
          <a:p>
            <a:pPr eaLnBrk="1" hangingPunct="1"/>
            <a:r>
              <a:rPr lang="en-US" sz="3200" smtClean="0"/>
              <a:t>MBANS European </a:t>
            </a:r>
            <a:r>
              <a:rPr lang="en-US" sz="3200" smtClean="0">
                <a:solidFill>
                  <a:schemeClr val="tx1"/>
                </a:solidFill>
              </a:rPr>
              <a:t>Regulatory Status</a:t>
            </a:r>
          </a:p>
        </p:txBody>
      </p:sp>
      <p:sp>
        <p:nvSpPr>
          <p:cNvPr id="9222" name="Rectangle 3"/>
          <p:cNvSpPr>
            <a:spLocks noGrp="1" noChangeArrowheads="1"/>
          </p:cNvSpPr>
          <p:nvPr>
            <p:ph type="body" idx="1"/>
          </p:nvPr>
        </p:nvSpPr>
        <p:spPr>
          <a:xfrm>
            <a:off x="685800" y="1981200"/>
            <a:ext cx="7989888" cy="4114800"/>
          </a:xfrm>
        </p:spPr>
        <p:txBody>
          <a:bodyPr/>
          <a:lstStyle/>
          <a:p>
            <a:pPr eaLnBrk="1" hangingPunct="1"/>
            <a:endParaRPr lang="en-US" sz="2400" smtClean="0">
              <a:solidFill>
                <a:srgbClr val="FF0000"/>
              </a:solidFill>
            </a:endParaRPr>
          </a:p>
          <a:p>
            <a:pPr eaLnBrk="1" hangingPunct="1"/>
            <a:endParaRPr lang="en-US" sz="2400" smtClean="0"/>
          </a:p>
        </p:txBody>
      </p:sp>
      <p:grpSp>
        <p:nvGrpSpPr>
          <p:cNvPr id="9223" name="Group 6"/>
          <p:cNvGrpSpPr>
            <a:grpSpLocks/>
          </p:cNvGrpSpPr>
          <p:nvPr/>
        </p:nvGrpSpPr>
        <p:grpSpPr bwMode="auto">
          <a:xfrm>
            <a:off x="1673225" y="2376488"/>
            <a:ext cx="5832475" cy="3536950"/>
            <a:chOff x="1691680" y="2845757"/>
            <a:chExt cx="5832648" cy="3535571"/>
          </a:xfrm>
        </p:grpSpPr>
        <p:sp>
          <p:nvSpPr>
            <p:cNvPr id="8" name="Rectangle 7"/>
            <p:cNvSpPr/>
            <p:nvPr>
              <p:custDataLst>
                <p:tags r:id="rId1"/>
              </p:custDataLst>
            </p:nvPr>
          </p:nvSpPr>
          <p:spPr bwMode="auto">
            <a:xfrm>
              <a:off x="2414014" y="4288231"/>
              <a:ext cx="1543096" cy="647447"/>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a:defRPr/>
              </a:pPr>
              <a:endParaRPr lang="en-US">
                <a:solidFill>
                  <a:srgbClr val="000000"/>
                </a:solidFill>
              </a:endParaRPr>
            </a:p>
          </p:txBody>
        </p:sp>
        <p:sp>
          <p:nvSpPr>
            <p:cNvPr id="9225" name="TextBox 9"/>
            <p:cNvSpPr txBox="1">
              <a:spLocks noChangeArrowheads="1"/>
            </p:cNvSpPr>
            <p:nvPr>
              <p:custDataLst>
                <p:tags r:id="rId2"/>
              </p:custDataLst>
            </p:nvPr>
          </p:nvSpPr>
          <p:spPr bwMode="auto">
            <a:xfrm rot="-1601348">
              <a:off x="2139577" y="3599296"/>
              <a:ext cx="338554" cy="792163"/>
            </a:xfrm>
            <a:prstGeom prst="rect">
              <a:avLst/>
            </a:prstGeom>
            <a:noFill/>
            <a:ln w="9525">
              <a:noFill/>
              <a:miter lim="800000"/>
              <a:headEnd/>
              <a:tailEnd/>
            </a:ln>
          </p:spPr>
          <p:txBody>
            <a:bodyPr vert="eaVert">
              <a:spAutoFit/>
            </a:bodyPr>
            <a:lstStyle/>
            <a:p>
              <a:pPr eaLnBrk="1" hangingPunct="1"/>
              <a:r>
                <a:rPr lang="en-US" sz="1000" b="1">
                  <a:solidFill>
                    <a:srgbClr val="000000"/>
                  </a:solidFill>
                  <a:latin typeface="Arial" charset="0"/>
                </a:rPr>
                <a:t>2300 MHz</a:t>
              </a:r>
            </a:p>
          </p:txBody>
        </p:sp>
        <p:sp>
          <p:nvSpPr>
            <p:cNvPr id="9226" name="TextBox 5"/>
            <p:cNvSpPr txBox="1">
              <a:spLocks noChangeArrowheads="1"/>
            </p:cNvSpPr>
            <p:nvPr>
              <p:custDataLst>
                <p:tags r:id="rId3"/>
              </p:custDataLst>
            </p:nvPr>
          </p:nvSpPr>
          <p:spPr bwMode="auto">
            <a:xfrm>
              <a:off x="1691680" y="5365665"/>
              <a:ext cx="1788566" cy="1015663"/>
            </a:xfrm>
            <a:prstGeom prst="rect">
              <a:avLst/>
            </a:prstGeom>
            <a:noFill/>
            <a:ln w="9525">
              <a:noFill/>
              <a:miter lim="800000"/>
              <a:headEnd/>
              <a:tailEnd/>
            </a:ln>
          </p:spPr>
          <p:txBody>
            <a:bodyPr>
              <a:spAutoFit/>
            </a:bodyPr>
            <a:lstStyle/>
            <a:p>
              <a:pPr marL="171450" indent="-171450" eaLnBrk="1" hangingPunct="1">
                <a:buFont typeface="Arial" charset="0"/>
                <a:buChar char="•"/>
              </a:pPr>
              <a:r>
                <a:rPr lang="en-US">
                  <a:solidFill>
                    <a:srgbClr val="000000"/>
                  </a:solidFill>
                  <a:latin typeface="Arial" charset="0"/>
                </a:rPr>
                <a:t>Amateur radio</a:t>
              </a:r>
            </a:p>
            <a:p>
              <a:pPr marL="171450" indent="-171450" eaLnBrk="1" hangingPunct="1">
                <a:buFont typeface="Arial" charset="0"/>
                <a:buChar char="•"/>
              </a:pPr>
              <a:r>
                <a:rPr lang="en-GB">
                  <a:solidFill>
                    <a:srgbClr val="C00000"/>
                  </a:solidFill>
                  <a:latin typeface="Arial" charset="0"/>
                </a:rPr>
                <a:t>Aeronautical Telemetry Systems</a:t>
              </a:r>
            </a:p>
            <a:p>
              <a:pPr marL="171450" indent="-171450" eaLnBrk="1" hangingPunct="1">
                <a:buFont typeface="Arial" charset="0"/>
                <a:buChar char="•"/>
              </a:pPr>
              <a:r>
                <a:rPr lang="en-GB">
                  <a:solidFill>
                    <a:srgbClr val="C00000"/>
                  </a:solidFill>
                  <a:latin typeface="Arial" charset="0"/>
                </a:rPr>
                <a:t>Europe: 4G/LTE</a:t>
              </a:r>
            </a:p>
            <a:p>
              <a:pPr marL="171450" indent="-171450" eaLnBrk="1" hangingPunct="1">
                <a:buFont typeface="Arial" charset="0"/>
                <a:buChar char="•"/>
              </a:pPr>
              <a:r>
                <a:rPr lang="en-GB">
                  <a:solidFill>
                    <a:srgbClr val="000000"/>
                  </a:solidFill>
                  <a:latin typeface="Arial" charset="0"/>
                </a:rPr>
                <a:t>etc. </a:t>
              </a:r>
              <a:r>
                <a:rPr lang="en-US">
                  <a:solidFill>
                    <a:srgbClr val="000000"/>
                  </a:solidFill>
                  <a:latin typeface="Arial" charset="0"/>
                </a:rPr>
                <a:t> </a:t>
              </a:r>
            </a:p>
          </p:txBody>
        </p:sp>
        <p:cxnSp>
          <p:nvCxnSpPr>
            <p:cNvPr id="9227" name="Straight Arrow Connector 9"/>
            <p:cNvCxnSpPr>
              <a:cxnSpLocks noChangeShapeType="1"/>
            </p:cNvCxnSpPr>
            <p:nvPr>
              <p:custDataLst>
                <p:tags r:id="rId4"/>
              </p:custDataLst>
            </p:nvPr>
          </p:nvCxnSpPr>
          <p:spPr bwMode="auto">
            <a:xfrm flipV="1">
              <a:off x="2885765" y="5249213"/>
              <a:ext cx="299802" cy="116452"/>
            </a:xfrm>
            <a:prstGeom prst="straightConnector1">
              <a:avLst/>
            </a:prstGeom>
            <a:noFill/>
            <a:ln w="9525" algn="ctr">
              <a:solidFill>
                <a:schemeClr val="tx1"/>
              </a:solidFill>
              <a:round/>
              <a:headEnd/>
              <a:tailEnd type="arrow" w="med" len="med"/>
            </a:ln>
          </p:spPr>
        </p:cxnSp>
        <p:sp>
          <p:nvSpPr>
            <p:cNvPr id="12" name="Rectangle 11"/>
            <p:cNvSpPr/>
            <p:nvPr>
              <p:custDataLst>
                <p:tags r:id="rId5"/>
              </p:custDataLst>
            </p:nvPr>
          </p:nvSpPr>
          <p:spPr bwMode="auto">
            <a:xfrm>
              <a:off x="3957110" y="4285058"/>
              <a:ext cx="1262099" cy="647447"/>
            </a:xfrm>
            <a:prstGeom prst="rect">
              <a:avLst/>
            </a:prstGeom>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a:defRPr/>
              </a:pPr>
              <a:endParaRPr lang="en-US">
                <a:solidFill>
                  <a:srgbClr val="000000"/>
                </a:solidFill>
              </a:endParaRPr>
            </a:p>
          </p:txBody>
        </p:sp>
        <p:sp>
          <p:nvSpPr>
            <p:cNvPr id="9229" name="TextBox 13"/>
            <p:cNvSpPr txBox="1">
              <a:spLocks noChangeArrowheads="1"/>
            </p:cNvSpPr>
            <p:nvPr>
              <p:custDataLst>
                <p:tags r:id="rId6"/>
              </p:custDataLst>
            </p:nvPr>
          </p:nvSpPr>
          <p:spPr bwMode="auto">
            <a:xfrm>
              <a:off x="3995936" y="4508331"/>
              <a:ext cx="1201737" cy="276999"/>
            </a:xfrm>
            <a:prstGeom prst="rect">
              <a:avLst/>
            </a:prstGeom>
            <a:noFill/>
            <a:ln w="9525">
              <a:noFill/>
              <a:miter lim="800000"/>
              <a:headEnd/>
              <a:tailEnd/>
            </a:ln>
          </p:spPr>
          <p:txBody>
            <a:bodyPr>
              <a:spAutoFit/>
            </a:bodyPr>
            <a:lstStyle/>
            <a:p>
              <a:pPr algn="ctr" eaLnBrk="1" hangingPunct="1"/>
              <a:r>
                <a:rPr lang="en-US">
                  <a:solidFill>
                    <a:srgbClr val="000000"/>
                  </a:solidFill>
                  <a:latin typeface="Arial" charset="0"/>
                </a:rPr>
                <a:t>ISM band</a:t>
              </a:r>
            </a:p>
          </p:txBody>
        </p:sp>
        <p:sp>
          <p:nvSpPr>
            <p:cNvPr id="14" name="TextBox 13"/>
            <p:cNvSpPr txBox="1"/>
            <p:nvPr>
              <p:custDataLst>
                <p:tags r:id="rId7"/>
              </p:custDataLst>
            </p:nvPr>
          </p:nvSpPr>
          <p:spPr>
            <a:xfrm>
              <a:off x="2196520" y="2847343"/>
              <a:ext cx="2663904" cy="645861"/>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lgn="ctr">
                <a:defRPr/>
              </a:pPr>
              <a:r>
                <a:rPr lang="en-US" b="1" i="1" dirty="0"/>
                <a:t>MBAN USA</a:t>
              </a:r>
            </a:p>
            <a:p>
              <a:pPr>
                <a:defRPr/>
              </a:pPr>
              <a:r>
                <a:rPr lang="en-US" b="1" i="1" dirty="0"/>
                <a:t>30 MHz for in-hospital</a:t>
              </a:r>
            </a:p>
            <a:p>
              <a:pPr>
                <a:defRPr/>
              </a:pPr>
              <a:r>
                <a:rPr lang="en-US" b="1" i="1" dirty="0"/>
                <a:t>10 MHz for home and ambulance</a:t>
              </a:r>
            </a:p>
          </p:txBody>
        </p:sp>
        <p:sp>
          <p:nvSpPr>
            <p:cNvPr id="9231" name="TextBox 9"/>
            <p:cNvSpPr txBox="1">
              <a:spLocks noChangeArrowheads="1"/>
            </p:cNvSpPr>
            <p:nvPr>
              <p:custDataLst>
                <p:tags r:id="rId8"/>
              </p:custDataLst>
            </p:nvPr>
          </p:nvSpPr>
          <p:spPr bwMode="auto">
            <a:xfrm rot="-1601348">
              <a:off x="3713541" y="3599296"/>
              <a:ext cx="338554" cy="792163"/>
            </a:xfrm>
            <a:prstGeom prst="rect">
              <a:avLst/>
            </a:prstGeom>
            <a:noFill/>
            <a:ln w="9525">
              <a:noFill/>
              <a:miter lim="800000"/>
              <a:headEnd/>
              <a:tailEnd/>
            </a:ln>
          </p:spPr>
          <p:txBody>
            <a:bodyPr vert="eaVert">
              <a:spAutoFit/>
            </a:bodyPr>
            <a:lstStyle/>
            <a:p>
              <a:pPr eaLnBrk="1" hangingPunct="1"/>
              <a:r>
                <a:rPr lang="en-US" sz="1000" b="1">
                  <a:solidFill>
                    <a:srgbClr val="000000"/>
                  </a:solidFill>
                  <a:latin typeface="Arial" charset="0"/>
                </a:rPr>
                <a:t>2400 MHz</a:t>
              </a:r>
            </a:p>
          </p:txBody>
        </p:sp>
        <p:sp>
          <p:nvSpPr>
            <p:cNvPr id="9232" name="TextBox 9"/>
            <p:cNvSpPr txBox="1">
              <a:spLocks noChangeArrowheads="1"/>
            </p:cNvSpPr>
            <p:nvPr>
              <p:custDataLst>
                <p:tags r:id="rId9"/>
              </p:custDataLst>
            </p:nvPr>
          </p:nvSpPr>
          <p:spPr bwMode="auto">
            <a:xfrm rot="-1601348">
              <a:off x="4891804" y="3527288"/>
              <a:ext cx="338554" cy="792163"/>
            </a:xfrm>
            <a:prstGeom prst="rect">
              <a:avLst/>
            </a:prstGeom>
            <a:noFill/>
            <a:ln w="9525">
              <a:noFill/>
              <a:miter lim="800000"/>
              <a:headEnd/>
              <a:tailEnd/>
            </a:ln>
          </p:spPr>
          <p:txBody>
            <a:bodyPr vert="eaVert">
              <a:spAutoFit/>
            </a:bodyPr>
            <a:lstStyle/>
            <a:p>
              <a:pPr eaLnBrk="1" hangingPunct="1"/>
              <a:r>
                <a:rPr lang="en-US" sz="1000" b="1">
                  <a:solidFill>
                    <a:srgbClr val="000000"/>
                  </a:solidFill>
                  <a:latin typeface="Arial" charset="0"/>
                </a:rPr>
                <a:t>2483.5 MHz</a:t>
              </a:r>
            </a:p>
          </p:txBody>
        </p:sp>
        <p:sp>
          <p:nvSpPr>
            <p:cNvPr id="9233" name="TextBox 9"/>
            <p:cNvSpPr txBox="1">
              <a:spLocks noChangeArrowheads="1"/>
            </p:cNvSpPr>
            <p:nvPr>
              <p:custDataLst>
                <p:tags r:id="rId10"/>
              </p:custDataLst>
            </p:nvPr>
          </p:nvSpPr>
          <p:spPr bwMode="auto">
            <a:xfrm rot="-1601348">
              <a:off x="5225709" y="3595025"/>
              <a:ext cx="338554" cy="792163"/>
            </a:xfrm>
            <a:prstGeom prst="rect">
              <a:avLst/>
            </a:prstGeom>
            <a:noFill/>
            <a:ln w="9525">
              <a:noFill/>
              <a:miter lim="800000"/>
              <a:headEnd/>
              <a:tailEnd/>
            </a:ln>
          </p:spPr>
          <p:txBody>
            <a:bodyPr vert="eaVert">
              <a:spAutoFit/>
            </a:bodyPr>
            <a:lstStyle/>
            <a:p>
              <a:pPr eaLnBrk="1" hangingPunct="1"/>
              <a:r>
                <a:rPr lang="en-US" sz="1000" b="1">
                  <a:solidFill>
                    <a:srgbClr val="000000"/>
                  </a:solidFill>
                  <a:latin typeface="Arial" charset="0"/>
                </a:rPr>
                <a:t>2500 MHz</a:t>
              </a:r>
            </a:p>
          </p:txBody>
        </p:sp>
        <p:sp>
          <p:nvSpPr>
            <p:cNvPr id="18" name="Rectangle 17"/>
            <p:cNvSpPr/>
            <p:nvPr>
              <p:custDataLst>
                <p:tags r:id="rId11"/>
              </p:custDataLst>
            </p:nvPr>
          </p:nvSpPr>
          <p:spPr bwMode="auto">
            <a:xfrm>
              <a:off x="5219210" y="4285058"/>
              <a:ext cx="274646" cy="647447"/>
            </a:xfrm>
            <a:prstGeom prst="rect">
              <a:avLst/>
            </a:prstGeom>
            <a:solidFill>
              <a:srgbClr val="00B050"/>
            </a:solid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a:defRPr/>
              </a:pPr>
              <a:endParaRPr lang="en-US">
                <a:solidFill>
                  <a:srgbClr val="000000"/>
                </a:solidFill>
              </a:endParaRPr>
            </a:p>
          </p:txBody>
        </p:sp>
        <p:cxnSp>
          <p:nvCxnSpPr>
            <p:cNvPr id="19" name="Straight Connector 18"/>
            <p:cNvCxnSpPr/>
            <p:nvPr/>
          </p:nvCxnSpPr>
          <p:spPr bwMode="auto">
            <a:xfrm flipV="1">
              <a:off x="1890124" y="4285058"/>
              <a:ext cx="4194299" cy="3174"/>
            </a:xfrm>
            <a:prstGeom prst="line">
              <a:avLst/>
            </a:prstGeom>
            <a:solidFill>
              <a:schemeClr val="accent1"/>
            </a:solidFill>
            <a:ln w="25400" cap="flat" cmpd="sng" algn="ctr">
              <a:solidFill>
                <a:schemeClr val="accent4"/>
              </a:solidFill>
              <a:prstDash val="solid"/>
              <a:round/>
              <a:headEnd type="none" w="med" len="med"/>
              <a:tailEnd type="none" w="med" len="med"/>
            </a:ln>
            <a:effectLst/>
          </p:spPr>
        </p:cxnSp>
        <p:cxnSp>
          <p:nvCxnSpPr>
            <p:cNvPr id="20" name="Straight Connector 19"/>
            <p:cNvCxnSpPr/>
            <p:nvPr/>
          </p:nvCxnSpPr>
          <p:spPr bwMode="auto">
            <a:xfrm flipV="1">
              <a:off x="2052054" y="4948374"/>
              <a:ext cx="4194299" cy="3174"/>
            </a:xfrm>
            <a:prstGeom prst="line">
              <a:avLst/>
            </a:prstGeom>
            <a:solidFill>
              <a:schemeClr val="accent1"/>
            </a:solidFill>
            <a:ln w="25400" cap="flat" cmpd="sng" algn="ctr">
              <a:solidFill>
                <a:schemeClr val="accent4"/>
              </a:solidFill>
              <a:prstDash val="solid"/>
              <a:round/>
              <a:headEnd type="none" w="med" len="med"/>
              <a:tailEnd type="none" w="med" len="med"/>
            </a:ln>
            <a:effectLst/>
          </p:spPr>
        </p:cxnSp>
        <p:sp>
          <p:nvSpPr>
            <p:cNvPr id="21" name="Rectangle 20"/>
            <p:cNvSpPr/>
            <p:nvPr>
              <p:custDataLst>
                <p:tags r:id="rId12"/>
              </p:custDataLst>
            </p:nvPr>
          </p:nvSpPr>
          <p:spPr bwMode="auto">
            <a:xfrm>
              <a:off x="3418931" y="4292993"/>
              <a:ext cx="538179" cy="647447"/>
            </a:xfrm>
            <a:prstGeom prst="rect">
              <a:avLst/>
            </a:prstGeom>
            <a:solidFill>
              <a:srgbClr val="00B050"/>
            </a:solidFill>
            <a:ln>
              <a:headEnd type="none" w="med" len="med"/>
              <a:tailEnd type="none" w="med" len="med"/>
            </a:ln>
          </p:spPr>
          <p:style>
            <a:lnRef idx="1">
              <a:schemeClr val="accent3"/>
            </a:lnRef>
            <a:fillRef idx="2">
              <a:schemeClr val="accent3"/>
            </a:fillRef>
            <a:effectRef idx="1">
              <a:schemeClr val="accent3"/>
            </a:effectRef>
            <a:fontRef idx="minor">
              <a:schemeClr val="dk1"/>
            </a:fontRef>
          </p:style>
          <p:txBody>
            <a:bodyPr/>
            <a:lstStyle/>
            <a:p>
              <a:pPr>
                <a:defRPr/>
              </a:pPr>
              <a:endParaRPr lang="en-US">
                <a:solidFill>
                  <a:srgbClr val="000000"/>
                </a:solidFill>
              </a:endParaRPr>
            </a:p>
          </p:txBody>
        </p:sp>
        <p:cxnSp>
          <p:nvCxnSpPr>
            <p:cNvPr id="9238" name="Straight Connector 21"/>
            <p:cNvCxnSpPr>
              <a:cxnSpLocks noChangeShapeType="1"/>
            </p:cNvCxnSpPr>
            <p:nvPr/>
          </p:nvCxnSpPr>
          <p:spPr bwMode="auto">
            <a:xfrm>
              <a:off x="2413248" y="5145370"/>
              <a:ext cx="1544638" cy="0"/>
            </a:xfrm>
            <a:prstGeom prst="line">
              <a:avLst/>
            </a:prstGeom>
            <a:noFill/>
            <a:ln w="12700" algn="ctr">
              <a:solidFill>
                <a:schemeClr val="tx1"/>
              </a:solidFill>
              <a:round/>
              <a:headEnd type="oval" w="med" len="med"/>
              <a:tailEnd type="oval" w="med" len="med"/>
            </a:ln>
          </p:spPr>
        </p:cxnSp>
        <p:cxnSp>
          <p:nvCxnSpPr>
            <p:cNvPr id="9239" name="Straight Connector 22"/>
            <p:cNvCxnSpPr>
              <a:cxnSpLocks noChangeShapeType="1"/>
            </p:cNvCxnSpPr>
            <p:nvPr/>
          </p:nvCxnSpPr>
          <p:spPr bwMode="auto">
            <a:xfrm>
              <a:off x="3957886" y="5145048"/>
              <a:ext cx="1262062" cy="322"/>
            </a:xfrm>
            <a:prstGeom prst="line">
              <a:avLst/>
            </a:prstGeom>
            <a:noFill/>
            <a:ln w="12700" algn="ctr">
              <a:solidFill>
                <a:schemeClr val="tx1"/>
              </a:solidFill>
              <a:round/>
              <a:headEnd type="oval" w="med" len="med"/>
              <a:tailEnd type="oval" w="med" len="med"/>
            </a:ln>
          </p:spPr>
        </p:cxnSp>
        <p:cxnSp>
          <p:nvCxnSpPr>
            <p:cNvPr id="9240" name="Straight Connector 23"/>
            <p:cNvCxnSpPr>
              <a:cxnSpLocks noChangeShapeType="1"/>
            </p:cNvCxnSpPr>
            <p:nvPr/>
          </p:nvCxnSpPr>
          <p:spPr bwMode="auto">
            <a:xfrm flipV="1">
              <a:off x="5236422" y="5145048"/>
              <a:ext cx="258164" cy="552"/>
            </a:xfrm>
            <a:prstGeom prst="line">
              <a:avLst/>
            </a:prstGeom>
            <a:noFill/>
            <a:ln w="12700" algn="ctr">
              <a:solidFill>
                <a:schemeClr val="tx1"/>
              </a:solidFill>
              <a:round/>
              <a:headEnd type="oval" w="med" len="med"/>
              <a:tailEnd type="oval" w="med" len="med"/>
            </a:ln>
          </p:spPr>
        </p:cxnSp>
        <p:sp>
          <p:nvSpPr>
            <p:cNvPr id="9241" name="TextBox 5"/>
            <p:cNvSpPr txBox="1">
              <a:spLocks noChangeArrowheads="1"/>
            </p:cNvSpPr>
            <p:nvPr>
              <p:custDataLst>
                <p:tags r:id="rId13"/>
              </p:custDataLst>
            </p:nvPr>
          </p:nvSpPr>
          <p:spPr bwMode="auto">
            <a:xfrm>
              <a:off x="3553549" y="5365665"/>
              <a:ext cx="1644124" cy="1015663"/>
            </a:xfrm>
            <a:prstGeom prst="rect">
              <a:avLst/>
            </a:prstGeom>
            <a:noFill/>
            <a:ln w="9525">
              <a:noFill/>
              <a:miter lim="800000"/>
              <a:headEnd/>
              <a:tailEnd/>
            </a:ln>
          </p:spPr>
          <p:txBody>
            <a:bodyPr>
              <a:spAutoFit/>
            </a:bodyPr>
            <a:lstStyle/>
            <a:p>
              <a:pPr marL="171450" indent="-171450" eaLnBrk="1" hangingPunct="1">
                <a:buFont typeface="Arial" charset="0"/>
                <a:buChar char="•"/>
              </a:pPr>
              <a:r>
                <a:rPr lang="en-US">
                  <a:solidFill>
                    <a:srgbClr val="000000"/>
                  </a:solidFill>
                  <a:latin typeface="Arial" charset="0"/>
                </a:rPr>
                <a:t>Wi-Fi</a:t>
              </a:r>
            </a:p>
            <a:p>
              <a:pPr marL="171450" indent="-171450" eaLnBrk="1" hangingPunct="1">
                <a:buFont typeface="Arial" charset="0"/>
                <a:buChar char="•"/>
              </a:pPr>
              <a:r>
                <a:rPr lang="en-US">
                  <a:solidFill>
                    <a:srgbClr val="000000"/>
                  </a:solidFill>
                  <a:latin typeface="Arial" charset="0"/>
                </a:rPr>
                <a:t>Bluetooth</a:t>
              </a:r>
            </a:p>
            <a:p>
              <a:pPr marL="171450" indent="-171450" eaLnBrk="1" hangingPunct="1">
                <a:buFont typeface="Arial" charset="0"/>
                <a:buChar char="•"/>
              </a:pPr>
              <a:r>
                <a:rPr lang="en-US">
                  <a:solidFill>
                    <a:srgbClr val="000000"/>
                  </a:solidFill>
                  <a:latin typeface="Arial" charset="0"/>
                </a:rPr>
                <a:t>ZigBee</a:t>
              </a:r>
            </a:p>
            <a:p>
              <a:pPr marL="171450" indent="-171450" eaLnBrk="1" hangingPunct="1">
                <a:buFont typeface="Arial" charset="0"/>
                <a:buChar char="•"/>
              </a:pPr>
              <a:r>
                <a:rPr lang="en-US">
                  <a:solidFill>
                    <a:srgbClr val="000000"/>
                  </a:solidFill>
                  <a:latin typeface="Arial" charset="0"/>
                </a:rPr>
                <a:t>Microwave ovens</a:t>
              </a:r>
            </a:p>
            <a:p>
              <a:pPr marL="171450" indent="-171450" eaLnBrk="1" hangingPunct="1">
                <a:buFont typeface="Arial" charset="0"/>
                <a:buChar char="•"/>
              </a:pPr>
              <a:r>
                <a:rPr lang="en-US">
                  <a:solidFill>
                    <a:srgbClr val="000000"/>
                  </a:solidFill>
                  <a:latin typeface="Arial" charset="0"/>
                </a:rPr>
                <a:t>etc</a:t>
              </a:r>
            </a:p>
          </p:txBody>
        </p:sp>
        <p:cxnSp>
          <p:nvCxnSpPr>
            <p:cNvPr id="9242" name="Straight Arrow Connector 9"/>
            <p:cNvCxnSpPr>
              <a:cxnSpLocks noChangeShapeType="1"/>
              <a:stCxn id="9241" idx="0"/>
            </p:cNvCxnSpPr>
            <p:nvPr>
              <p:custDataLst>
                <p:tags r:id="rId14"/>
              </p:custDataLst>
            </p:nvPr>
          </p:nvCxnSpPr>
          <p:spPr bwMode="auto">
            <a:xfrm flipV="1">
              <a:off x="4375611" y="5249213"/>
              <a:ext cx="125621" cy="116452"/>
            </a:xfrm>
            <a:prstGeom prst="straightConnector1">
              <a:avLst/>
            </a:prstGeom>
            <a:noFill/>
            <a:ln w="9525" algn="ctr">
              <a:solidFill>
                <a:schemeClr val="tx1"/>
              </a:solidFill>
              <a:round/>
              <a:headEnd/>
              <a:tailEnd type="arrow" w="med" len="med"/>
            </a:ln>
          </p:spPr>
        </p:cxnSp>
        <p:sp>
          <p:nvSpPr>
            <p:cNvPr id="9243" name="TextBox 5"/>
            <p:cNvSpPr txBox="1">
              <a:spLocks noChangeArrowheads="1"/>
            </p:cNvSpPr>
            <p:nvPr>
              <p:custDataLst>
                <p:tags r:id="rId15"/>
              </p:custDataLst>
            </p:nvPr>
          </p:nvSpPr>
          <p:spPr bwMode="auto">
            <a:xfrm>
              <a:off x="5197673" y="5470772"/>
              <a:ext cx="2110631" cy="830997"/>
            </a:xfrm>
            <a:prstGeom prst="rect">
              <a:avLst/>
            </a:prstGeom>
            <a:noFill/>
            <a:ln w="9525">
              <a:noFill/>
              <a:miter lim="800000"/>
              <a:headEnd/>
              <a:tailEnd/>
            </a:ln>
          </p:spPr>
          <p:txBody>
            <a:bodyPr>
              <a:spAutoFit/>
            </a:bodyPr>
            <a:lstStyle/>
            <a:p>
              <a:pPr marL="171450" indent="-171450" eaLnBrk="1" hangingPunct="1">
                <a:buFont typeface="Arial" charset="0"/>
                <a:buChar char="•"/>
              </a:pPr>
              <a:r>
                <a:rPr lang="en-US">
                  <a:solidFill>
                    <a:srgbClr val="000000"/>
                  </a:solidFill>
                  <a:latin typeface="Arial" charset="0"/>
                </a:rPr>
                <a:t>SAP/SAB video links</a:t>
              </a:r>
            </a:p>
            <a:p>
              <a:pPr marL="171450" indent="-171450" eaLnBrk="1" hangingPunct="1">
                <a:buFont typeface="Arial" charset="0"/>
                <a:buChar char="•"/>
              </a:pPr>
              <a:r>
                <a:rPr lang="en-US">
                  <a:solidFill>
                    <a:srgbClr val="C00000"/>
                  </a:solidFill>
                  <a:latin typeface="Arial" charset="0"/>
                </a:rPr>
                <a:t>Medical Implants</a:t>
              </a:r>
            </a:p>
            <a:p>
              <a:pPr marL="171450" indent="-171450" eaLnBrk="1" hangingPunct="1">
                <a:buFont typeface="Arial" charset="0"/>
                <a:buChar char="•"/>
              </a:pPr>
              <a:r>
                <a:rPr lang="en-US">
                  <a:solidFill>
                    <a:srgbClr val="000000"/>
                  </a:solidFill>
                  <a:latin typeface="Arial" charset="0"/>
                </a:rPr>
                <a:t>Galileo</a:t>
              </a:r>
            </a:p>
            <a:p>
              <a:pPr marL="171450" indent="-171450" eaLnBrk="1" hangingPunct="1">
                <a:buFont typeface="Arial" charset="0"/>
                <a:buChar char="•"/>
              </a:pPr>
              <a:r>
                <a:rPr lang="en-US">
                  <a:solidFill>
                    <a:srgbClr val="000000"/>
                  </a:solidFill>
                  <a:latin typeface="Arial" charset="0"/>
                </a:rPr>
                <a:t>etc. </a:t>
              </a:r>
            </a:p>
          </p:txBody>
        </p:sp>
        <p:cxnSp>
          <p:nvCxnSpPr>
            <p:cNvPr id="9244" name="Straight Arrow Connector 9"/>
            <p:cNvCxnSpPr>
              <a:cxnSpLocks noChangeShapeType="1"/>
            </p:cNvCxnSpPr>
            <p:nvPr>
              <p:custDataLst>
                <p:tags r:id="rId16"/>
              </p:custDataLst>
            </p:nvPr>
          </p:nvCxnSpPr>
          <p:spPr bwMode="auto">
            <a:xfrm flipH="1" flipV="1">
              <a:off x="5365505" y="5232526"/>
              <a:ext cx="527054" cy="238246"/>
            </a:xfrm>
            <a:prstGeom prst="straightConnector1">
              <a:avLst/>
            </a:prstGeom>
            <a:noFill/>
            <a:ln w="9525" algn="ctr">
              <a:solidFill>
                <a:schemeClr val="tx1"/>
              </a:solidFill>
              <a:round/>
              <a:headEnd/>
              <a:tailEnd type="arrow" w="med" len="med"/>
            </a:ln>
          </p:spPr>
        </p:cxnSp>
        <p:sp>
          <p:nvSpPr>
            <p:cNvPr id="29" name="TextBox 28"/>
            <p:cNvSpPr txBox="1"/>
            <p:nvPr>
              <p:custDataLst>
                <p:tags r:id="rId17"/>
              </p:custDataLst>
            </p:nvPr>
          </p:nvSpPr>
          <p:spPr>
            <a:xfrm>
              <a:off x="5579583" y="2845757"/>
              <a:ext cx="1944745" cy="645860"/>
            </a:xfrm>
            <a:prstGeom prst="rect">
              <a:avLst/>
            </a:prstGeom>
          </p:spPr>
          <p:style>
            <a:lnRef idx="2">
              <a:schemeClr val="accent4"/>
            </a:lnRef>
            <a:fillRef idx="1">
              <a:schemeClr val="lt1"/>
            </a:fillRef>
            <a:effectRef idx="0">
              <a:schemeClr val="accent4"/>
            </a:effectRef>
            <a:fontRef idx="minor">
              <a:schemeClr val="dk1"/>
            </a:fontRef>
          </p:style>
          <p:txBody>
            <a:bodyPr>
              <a:spAutoFit/>
            </a:bodyPr>
            <a:lstStyle/>
            <a:p>
              <a:pPr algn="ctr">
                <a:defRPr/>
              </a:pPr>
              <a:r>
                <a:rPr lang="en-US" b="1" i="1" dirty="0"/>
                <a:t>MBANS Europe</a:t>
              </a:r>
            </a:p>
            <a:p>
              <a:pPr>
                <a:defRPr/>
              </a:pPr>
              <a:r>
                <a:rPr lang="en-US" b="1" i="1" dirty="0"/>
                <a:t>16.5 MHz for in-hospital and </a:t>
              </a:r>
              <a:r>
                <a:rPr lang="en-US" b="1" i="1" dirty="0" smtClean="0"/>
                <a:t>in-home </a:t>
              </a:r>
              <a:r>
                <a:rPr lang="en-US" b="1" i="1" dirty="0" smtClean="0">
                  <a:solidFill>
                    <a:srgbClr val="FF0000"/>
                  </a:solidFill>
                </a:rPr>
                <a:t>(proposed)</a:t>
              </a:r>
              <a:endParaRPr lang="en-US" b="1" i="1" dirty="0"/>
            </a:p>
          </p:txBody>
        </p:sp>
        <p:cxnSp>
          <p:nvCxnSpPr>
            <p:cNvPr id="30" name="Straight Arrow Connector 29"/>
            <p:cNvCxnSpPr/>
            <p:nvPr>
              <p:custDataLst>
                <p:tags r:id="rId18"/>
              </p:custDataLst>
            </p:nvPr>
          </p:nvCxnSpPr>
          <p:spPr bwMode="auto">
            <a:xfrm>
              <a:off x="3418931" y="3493204"/>
              <a:ext cx="269883" cy="1015604"/>
            </a:xfrm>
            <a:prstGeom prst="straightConnector1">
              <a:avLst/>
            </a:prstGeom>
            <a:ln>
              <a:headEnd type="none" w="med" len="med"/>
              <a:tailEnd type="arrow"/>
            </a:ln>
          </p:spPr>
          <p:style>
            <a:lnRef idx="2">
              <a:schemeClr val="accent4"/>
            </a:lnRef>
            <a:fillRef idx="1">
              <a:schemeClr val="lt1"/>
            </a:fillRef>
            <a:effectRef idx="0">
              <a:schemeClr val="accent4"/>
            </a:effectRef>
            <a:fontRef idx="minor">
              <a:schemeClr val="dk1"/>
            </a:fontRef>
          </p:style>
        </p:cxnSp>
        <p:cxnSp>
          <p:nvCxnSpPr>
            <p:cNvPr id="31" name="Straight Arrow Connector 30"/>
            <p:cNvCxnSpPr/>
            <p:nvPr>
              <p:custDataLst>
                <p:tags r:id="rId19"/>
              </p:custDataLst>
            </p:nvPr>
          </p:nvCxnSpPr>
          <p:spPr bwMode="auto">
            <a:xfrm flipH="1">
              <a:off x="5365264" y="3493204"/>
              <a:ext cx="1054131" cy="1015604"/>
            </a:xfrm>
            <a:prstGeom prst="straightConnector1">
              <a:avLst/>
            </a:prstGeom>
            <a:ln>
              <a:headEnd type="none" w="med" len="med"/>
              <a:tailEnd type="arrow"/>
            </a:ln>
          </p:spPr>
          <p:style>
            <a:lnRef idx="2">
              <a:schemeClr val="accent4"/>
            </a:lnRef>
            <a:fillRef idx="1">
              <a:schemeClr val="lt1"/>
            </a:fillRef>
            <a:effectRef idx="0">
              <a:schemeClr val="accent4"/>
            </a:effectRef>
            <a:fontRef idx="minor">
              <a:schemeClr val="dk1"/>
            </a:fontRef>
          </p:style>
        </p:cxn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xfrm>
            <a:off x="685800" y="377825"/>
            <a:ext cx="1600200" cy="215900"/>
          </a:xfrm>
          <a:noFill/>
        </p:spPr>
        <p:txBody>
          <a:bodyPr/>
          <a:lstStyle/>
          <a:p>
            <a:r>
              <a:rPr lang="en-GB" smtClean="0"/>
              <a:t>July 2013</a:t>
            </a:r>
          </a:p>
        </p:txBody>
      </p:sp>
      <p:sp>
        <p:nvSpPr>
          <p:cNvPr id="10243" name="Footer Placeholder 4"/>
          <p:cNvSpPr>
            <a:spLocks noGrp="1"/>
          </p:cNvSpPr>
          <p:nvPr>
            <p:ph type="ftr" sz="quarter" idx="11"/>
          </p:nvPr>
        </p:nvSpPr>
        <p:spPr>
          <a:xfrm>
            <a:off x="5486400" y="6475413"/>
            <a:ext cx="3124200" cy="184150"/>
          </a:xfrm>
          <a:noFill/>
        </p:spPr>
        <p:txBody>
          <a:bodyPr/>
          <a:lstStyle/>
          <a:p>
            <a:r>
              <a:rPr lang="en-GB" smtClean="0"/>
              <a:t>Dave Evans, Philips</a:t>
            </a:r>
          </a:p>
        </p:txBody>
      </p:sp>
      <p:sp>
        <p:nvSpPr>
          <p:cNvPr id="10244" name="Slide Number Placeholder 5"/>
          <p:cNvSpPr>
            <a:spLocks noGrp="1"/>
          </p:cNvSpPr>
          <p:nvPr>
            <p:ph type="sldNum" sz="quarter" idx="12"/>
          </p:nvPr>
        </p:nvSpPr>
        <p:spPr>
          <a:noFill/>
        </p:spPr>
        <p:txBody>
          <a:bodyPr/>
          <a:lstStyle/>
          <a:p>
            <a:r>
              <a:rPr lang="en-GB" smtClean="0"/>
              <a:t>Slide </a:t>
            </a:r>
            <a:fld id="{78EC8702-A49A-4D32-B459-8A40570A52C0}" type="slidenum">
              <a:rPr lang="en-GB" smtClean="0"/>
              <a:pPr/>
              <a:t>9</a:t>
            </a:fld>
            <a:endParaRPr lang="en-GB" smtClean="0"/>
          </a:p>
        </p:txBody>
      </p:sp>
      <p:sp>
        <p:nvSpPr>
          <p:cNvPr id="10245" name="Rectangle 2"/>
          <p:cNvSpPr>
            <a:spLocks noGrp="1" noChangeArrowheads="1"/>
          </p:cNvSpPr>
          <p:nvPr>
            <p:ph type="title"/>
          </p:nvPr>
        </p:nvSpPr>
        <p:spPr/>
        <p:txBody>
          <a:bodyPr/>
          <a:lstStyle/>
          <a:p>
            <a:pPr eaLnBrk="1" hangingPunct="1"/>
            <a:r>
              <a:rPr lang="en-US" sz="3200" smtClean="0"/>
              <a:t>MBANS European </a:t>
            </a:r>
            <a:r>
              <a:rPr lang="en-US" sz="3200" smtClean="0">
                <a:solidFill>
                  <a:schemeClr val="tx1"/>
                </a:solidFill>
              </a:rPr>
              <a:t>Standard Status</a:t>
            </a:r>
          </a:p>
        </p:txBody>
      </p:sp>
      <p:sp>
        <p:nvSpPr>
          <p:cNvPr id="11270" name="Rectangle 3"/>
          <p:cNvSpPr>
            <a:spLocks noGrp="1" noChangeArrowheads="1"/>
          </p:cNvSpPr>
          <p:nvPr>
            <p:ph type="body" idx="1"/>
          </p:nvPr>
        </p:nvSpPr>
        <p:spPr>
          <a:xfrm>
            <a:off x="685800" y="1628800"/>
            <a:ext cx="7989888" cy="4114800"/>
          </a:xfrm>
        </p:spPr>
        <p:txBody>
          <a:bodyPr/>
          <a:lstStyle/>
          <a:p>
            <a:pPr marL="342900" lvl="1" indent="-342900" eaLnBrk="1" hangingPunct="1">
              <a:buFontTx/>
              <a:buChar char="•"/>
              <a:defRPr/>
            </a:pPr>
            <a:r>
              <a:rPr lang="en-GB" sz="2400" dirty="0" smtClean="0"/>
              <a:t>MBANS and all LP-AMI devices shall co-exist in the band 2483.5–2500 MHz on the basis of equal access to the band</a:t>
            </a:r>
            <a:endParaRPr lang="en-US" sz="2400" dirty="0" smtClean="0"/>
          </a:p>
          <a:p>
            <a:pPr eaLnBrk="1" hangingPunct="1">
              <a:defRPr/>
            </a:pPr>
            <a:r>
              <a:rPr lang="en-US" sz="2400" dirty="0" smtClean="0"/>
              <a:t>ETSI ERM-TG30 (</a:t>
            </a:r>
            <a:r>
              <a:rPr lang="en-US" sz="2400" dirty="0"/>
              <a:t>M</a:t>
            </a:r>
            <a:r>
              <a:rPr lang="en-US" sz="2400" dirty="0" smtClean="0"/>
              <a:t>edical devices) </a:t>
            </a:r>
            <a:r>
              <a:rPr lang="en-GB" sz="2400" dirty="0" smtClean="0"/>
              <a:t>has been requested by ECC WG FM to address the coexistence of MBANS and LP-AMI in the band 2483.5–2500 MHz</a:t>
            </a:r>
          </a:p>
          <a:p>
            <a:pPr marL="719138" lvl="1">
              <a:spcBef>
                <a:spcPts val="475"/>
              </a:spcBef>
              <a:buFontTx/>
              <a:buChar char="-"/>
              <a:defRPr/>
            </a:pPr>
            <a:r>
              <a:rPr lang="en-US" sz="2000" dirty="0" smtClean="0"/>
              <a:t>The coexistence issue will be solved by industry</a:t>
            </a:r>
          </a:p>
          <a:p>
            <a:pPr marL="719138" lvl="1">
              <a:spcBef>
                <a:spcPts val="0"/>
              </a:spcBef>
              <a:buFontTx/>
              <a:buChar char="-"/>
              <a:defRPr/>
            </a:pPr>
            <a:r>
              <a:rPr lang="en-GB" sz="2000" dirty="0" smtClean="0"/>
              <a:t>Discussions have begun between MBANS and implant manufacturers to solve the issues and come to a band sharing solution</a:t>
            </a:r>
          </a:p>
          <a:p>
            <a:pPr eaLnBrk="1" hangingPunct="1">
              <a:defRPr/>
            </a:pPr>
            <a:r>
              <a:rPr lang="en-US" sz="2400" dirty="0" smtClean="0"/>
              <a:t>ETSI starts the development of a Harmonized Standard for MBANS in support of the  EU regulatory requirement</a:t>
            </a:r>
          </a:p>
          <a:p>
            <a:pPr eaLnBrk="1" hangingPunct="1">
              <a:defRPr/>
            </a:pPr>
            <a:endParaRPr lang="en-US" sz="2400" dirty="0" smtClean="0"/>
          </a:p>
          <a:p>
            <a:pPr eaLnBrk="1" hangingPunct="1">
              <a:defRPr/>
            </a:pPr>
            <a:endParaRPr lang="en-US" sz="2400" dirty="0" smtClean="0"/>
          </a:p>
          <a:p>
            <a:pPr eaLnBrk="1" hangingPunct="1">
              <a:defRPr/>
            </a:pPr>
            <a:endParaRPr lang="en-US" sz="2400" dirty="0" smtClean="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LORSETCLASSNAME" val="ColorSet1"/>
  <p:tag name="COLORS" val="-2;-2;-2;-2;-1;-2"/>
</p:tagLst>
</file>

<file path=ppt/tags/tag10.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1.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2.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13.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14.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5.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2;Scheme1;-1;-2"/>
</p:tagLst>
</file>

<file path=ppt/tags/tag16.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17.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2;Scheme1;-1;-2"/>
</p:tagLst>
</file>

<file path=ppt/tags/tag18.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8;Scheme1;SlideTextFontColor;-2"/>
</p:tagLst>
</file>

<file path=ppt/tags/tag19.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8;Scheme1;-1;-2"/>
</p:tagLst>
</file>

<file path=ppt/tags/tag2.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20.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8;Scheme1;-1;-2"/>
</p:tagLst>
</file>

<file path=ppt/tags/tag3.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4.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5.xml><?xml version="1.0" encoding="utf-8"?>
<p:tagLst xmlns:a="http://schemas.openxmlformats.org/drawingml/2006/main" xmlns:r="http://schemas.openxmlformats.org/officeDocument/2006/relationships" xmlns:p="http://schemas.openxmlformats.org/presentationml/2006/main">
  <p:tag name="COLORSETCLASSNAME" val="ColorSet1"/>
  <p:tag name="COLORS" val="-2;-2;Scheme2;Scheme1;-1;-2"/>
</p:tagLst>
</file>

<file path=ppt/tags/tag6.xml><?xml version="1.0" encoding="utf-8"?>
<p:tagLst xmlns:a="http://schemas.openxmlformats.org/drawingml/2006/main" xmlns:r="http://schemas.openxmlformats.org/officeDocument/2006/relationships" xmlns:p="http://schemas.openxmlformats.org/presentationml/2006/main">
  <p:tag name="COLORSETCLASSNAME" val="ColorSet1"/>
  <p:tag name="COLORS" val="-1;-1;-1;Scheme1;-1;Scheme2"/>
</p:tagLst>
</file>

<file path=ppt/tags/tag7.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ags/tag8.xml><?xml version="1.0" encoding="utf-8"?>
<p:tagLst xmlns:a="http://schemas.openxmlformats.org/drawingml/2006/main" xmlns:r="http://schemas.openxmlformats.org/officeDocument/2006/relationships" xmlns:p="http://schemas.openxmlformats.org/presentationml/2006/main">
  <p:tag name="COLORSETCLASSNAME" val="ColorSet1"/>
  <p:tag name="COLORS" val="Scheme1;Scheme1;Scheme8;Scheme1;SlideTextFontColor;-2"/>
</p:tagLst>
</file>

<file path=ppt/tags/tag9.xml><?xml version="1.0" encoding="utf-8"?>
<p:tagLst xmlns:a="http://schemas.openxmlformats.org/drawingml/2006/main" xmlns:r="http://schemas.openxmlformats.org/officeDocument/2006/relationships" xmlns:p="http://schemas.openxmlformats.org/presentationml/2006/main">
  <p:tag name="COLORSETCLASSNAME" val="ColorSet1"/>
  <p:tag name="COLORS" val="-2;-2;-2;-2;SlideTextFontColor;-2"/>
</p:tagLst>
</file>

<file path=ppt/theme/theme1.xml><?xml version="1.0" encoding="utf-8"?>
<a:theme xmlns:a="http://schemas.openxmlformats.org/drawingml/2006/main" name="IEEE-P802_15-1">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IEEE-P802_15-1</Template>
  <TotalTime>1025</TotalTime>
  <Words>741</Words>
  <Application>Microsoft Office PowerPoint</Application>
  <PresentationFormat>On-screen Show (4:3)</PresentationFormat>
  <Paragraphs>153</Paragraphs>
  <Slides>10</Slides>
  <Notes>8</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IEEE-P802_15-1</vt:lpstr>
      <vt:lpstr>PowerPoint Presentation</vt:lpstr>
      <vt:lpstr>Medical Body Area Network Systems European Update</vt:lpstr>
      <vt:lpstr>Content</vt:lpstr>
      <vt:lpstr>MBANS – Ubiquitous patient monitoring</vt:lpstr>
      <vt:lpstr>MBANS – Ubiquitous patient monitoring</vt:lpstr>
      <vt:lpstr>MBANS in USA</vt:lpstr>
      <vt:lpstr>MBANS European Regulatory Status</vt:lpstr>
      <vt:lpstr>MBANS European Regulatory Status</vt:lpstr>
      <vt:lpstr>MBANS European Standard Status</vt:lpstr>
      <vt:lpstr>Conclusion</vt:lpstr>
    </vt:vector>
  </TitlesOfParts>
  <Company>Philips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IEEE 802.15 &lt;subject&gt;</dc:subject>
  <dc:creator>David Evans</dc:creator>
  <dc:description>&lt;doc#&gt;</dc:description>
  <cp:lastModifiedBy>Evans, David</cp:lastModifiedBy>
  <cp:revision>86</cp:revision>
  <cp:lastPrinted>1998-02-10T13:28:06Z</cp:lastPrinted>
  <dcterms:created xsi:type="dcterms:W3CDTF">2010-02-23T10:53:15Z</dcterms:created>
  <dcterms:modified xsi:type="dcterms:W3CDTF">2013-07-11T07:49:06Z</dcterms:modified>
</cp:coreProperties>
</file>