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8"/>
  </p:notesMasterIdLst>
  <p:handoutMasterIdLst>
    <p:handoutMasterId r:id="rId9"/>
  </p:handoutMasterIdLst>
  <p:sldIdLst>
    <p:sldId id="264" r:id="rId3"/>
    <p:sldId id="265" r:id="rId4"/>
    <p:sldId id="270" r:id="rId5"/>
    <p:sldId id="274" r:id="rId6"/>
    <p:sldId id="275"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CC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EBBBCC-DAD2-459C-BE2E-F6DE35CF9A28}" styleName="濃色スタイル 2 - アクセント 3/アクセント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258"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802.15-13-0400-00-0sru</a:t>
            </a:r>
            <a:endParaRPr lang="en-US" altLang="ja-JP"/>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A2B96661-050E-4D68-A250-06238C3267DA}"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33450"/>
            <a:r>
              <a:rPr lang="en-US" altLang="ja-JP"/>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2833654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802.15-13-0400-00-0sru</a:t>
            </a:r>
            <a:endParaRPr lang="en-US" altLang="ja-JP"/>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A8A614F1-55F1-49E9-B155-0B95A29F2418}"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09898342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802.15-13-0400-00-0sru</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A8A614F1-55F1-49E9-B155-0B95A29F2418}" type="slidenum">
              <a:rPr lang="en-US" altLang="ja-JP" smtClean="0"/>
              <a:pPr/>
              <a:t>1</a:t>
            </a:fld>
            <a:endParaRPr lang="en-US" altLang="ja-JP"/>
          </a:p>
        </p:txBody>
      </p:sp>
    </p:spTree>
    <p:extLst>
      <p:ext uri="{BB962C8B-B14F-4D97-AF65-F5344CB8AC3E}">
        <p14:creationId xmlns:p14="http://schemas.microsoft.com/office/powerpoint/2010/main" val="15208469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802.15-13-0400-00-0sru</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A8A614F1-55F1-49E9-B155-0B95A29F2418}" type="slidenum">
              <a:rPr lang="en-US" altLang="ja-JP" smtClean="0"/>
              <a:pPr/>
              <a:t>3</a:t>
            </a:fld>
            <a:endParaRPr lang="en-US" altLang="ja-JP"/>
          </a:p>
        </p:txBody>
      </p:sp>
    </p:spTree>
    <p:extLst>
      <p:ext uri="{BB962C8B-B14F-4D97-AF65-F5344CB8AC3E}">
        <p14:creationId xmlns:p14="http://schemas.microsoft.com/office/powerpoint/2010/main" val="35362552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July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Takashi Yamamoto, Sumitomo Electric Industries</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75771C9F-DEDF-4769-94EE-06B90CAFC0BA}" type="slidenum">
              <a:rPr lang="en-US" altLang="ja-JP"/>
              <a:pPr/>
              <a:t>‹#›</a:t>
            </a:fld>
            <a:endParaRPr lang="en-US" altLang="ja-JP"/>
          </a:p>
        </p:txBody>
      </p:sp>
    </p:spTree>
    <p:extLst>
      <p:ext uri="{BB962C8B-B14F-4D97-AF65-F5344CB8AC3E}">
        <p14:creationId xmlns:p14="http://schemas.microsoft.com/office/powerpoint/2010/main" val="2566363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July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Takashi Yamamoto, Sumitomo Electric Industries</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5B2697D1-D2B4-4D97-B9E6-31BE6D687CF2}" type="slidenum">
              <a:rPr lang="en-US" altLang="ja-JP"/>
              <a:pPr/>
              <a:t>‹#›</a:t>
            </a:fld>
            <a:endParaRPr lang="en-US" altLang="ja-JP"/>
          </a:p>
        </p:txBody>
      </p:sp>
    </p:spTree>
    <p:extLst>
      <p:ext uri="{BB962C8B-B14F-4D97-AF65-F5344CB8AC3E}">
        <p14:creationId xmlns:p14="http://schemas.microsoft.com/office/powerpoint/2010/main" val="321072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July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Takashi Yamamoto, Sumitomo Electric Industries</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3B04F0AF-1E00-45C9-B250-BF97C6FCB379}" type="slidenum">
              <a:rPr lang="en-US" altLang="ja-JP"/>
              <a:pPr/>
              <a:t>‹#›</a:t>
            </a:fld>
            <a:endParaRPr lang="en-US" altLang="ja-JP"/>
          </a:p>
        </p:txBody>
      </p:sp>
    </p:spTree>
    <p:extLst>
      <p:ext uri="{BB962C8B-B14F-4D97-AF65-F5344CB8AC3E}">
        <p14:creationId xmlns:p14="http://schemas.microsoft.com/office/powerpoint/2010/main" val="33236972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53C693D-9B2A-4CA8-923B-D2DB97C6E254}" type="datetimeFigureOut">
              <a:rPr kumimoji="1" lang="ja-JP" altLang="en-US" smtClean="0"/>
              <a:t>2013/7/9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2669325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53C693D-9B2A-4CA8-923B-D2DB97C6E254}" type="datetimeFigureOut">
              <a:rPr kumimoji="1" lang="ja-JP" altLang="en-US" smtClean="0"/>
              <a:t>2013/7/9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5173556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53C693D-9B2A-4CA8-923B-D2DB97C6E254}" type="datetimeFigureOut">
              <a:rPr kumimoji="1" lang="ja-JP" altLang="en-US" smtClean="0"/>
              <a:t>2013/7/9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33861662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53C693D-9B2A-4CA8-923B-D2DB97C6E254}" type="datetimeFigureOut">
              <a:rPr kumimoji="1" lang="ja-JP" altLang="en-US" smtClean="0"/>
              <a:t>2013/7/9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10325429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53C693D-9B2A-4CA8-923B-D2DB97C6E254}" type="datetimeFigureOut">
              <a:rPr kumimoji="1" lang="ja-JP" altLang="en-US" smtClean="0"/>
              <a:t>2013/7/9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15355896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53C693D-9B2A-4CA8-923B-D2DB97C6E254}" type="datetimeFigureOut">
              <a:rPr kumimoji="1" lang="ja-JP" altLang="en-US" smtClean="0"/>
              <a:t>2013/7/9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37945478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53C693D-9B2A-4CA8-923B-D2DB97C6E254}" type="datetimeFigureOut">
              <a:rPr kumimoji="1" lang="ja-JP" altLang="en-US" smtClean="0"/>
              <a:t>2013/7/9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27089897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53C693D-9B2A-4CA8-923B-D2DB97C6E254}" type="datetimeFigureOut">
              <a:rPr kumimoji="1" lang="ja-JP" altLang="en-US" smtClean="0"/>
              <a:t>2013/7/9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3675187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July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Takashi Yamamoto, Sumitomo Electric Industries</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6BD89FA5-7F58-4A0B-820C-A6F8580EBC1D}" type="slidenum">
              <a:rPr lang="en-US" altLang="ja-JP"/>
              <a:pPr/>
              <a:t>‹#›</a:t>
            </a:fld>
            <a:endParaRPr lang="en-US" altLang="ja-JP"/>
          </a:p>
        </p:txBody>
      </p:sp>
    </p:spTree>
    <p:extLst>
      <p:ext uri="{BB962C8B-B14F-4D97-AF65-F5344CB8AC3E}">
        <p14:creationId xmlns:p14="http://schemas.microsoft.com/office/powerpoint/2010/main" val="28816174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53C693D-9B2A-4CA8-923B-D2DB97C6E254}" type="datetimeFigureOut">
              <a:rPr kumimoji="1" lang="ja-JP" altLang="en-US" smtClean="0"/>
              <a:t>2013/7/9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14192374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53C693D-9B2A-4CA8-923B-D2DB97C6E254}" type="datetimeFigureOut">
              <a:rPr kumimoji="1" lang="ja-JP" altLang="en-US" smtClean="0"/>
              <a:t>2013/7/9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26180658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53C693D-9B2A-4CA8-923B-D2DB97C6E254}" type="datetimeFigureOut">
              <a:rPr kumimoji="1" lang="ja-JP" altLang="en-US" smtClean="0"/>
              <a:t>2013/7/9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259110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July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Takashi Yamamoto, Sumitomo Electric Industries</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E2A8FBDC-6598-40A7-AED9-6D5CF8EB0237}" type="slidenum">
              <a:rPr lang="en-US" altLang="ja-JP"/>
              <a:pPr/>
              <a:t>‹#›</a:t>
            </a:fld>
            <a:endParaRPr lang="en-US" altLang="ja-JP"/>
          </a:p>
        </p:txBody>
      </p:sp>
    </p:spTree>
    <p:extLst>
      <p:ext uri="{BB962C8B-B14F-4D97-AF65-F5344CB8AC3E}">
        <p14:creationId xmlns:p14="http://schemas.microsoft.com/office/powerpoint/2010/main" val="48096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July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Takashi Yamamoto, Sumitomo Electric Industries</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F4AC1533-BA05-44F2-8D23-8AF3BEA49CEC}" type="slidenum">
              <a:rPr lang="en-US" altLang="ja-JP"/>
              <a:pPr/>
              <a:t>‹#›</a:t>
            </a:fld>
            <a:endParaRPr lang="en-US" altLang="ja-JP"/>
          </a:p>
        </p:txBody>
      </p:sp>
    </p:spTree>
    <p:extLst>
      <p:ext uri="{BB962C8B-B14F-4D97-AF65-F5344CB8AC3E}">
        <p14:creationId xmlns:p14="http://schemas.microsoft.com/office/powerpoint/2010/main" val="3408292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smtClean="0"/>
              <a:t>July 2013</a:t>
            </a:r>
            <a:endParaRPr lang="en-US" altLang="ja-JP"/>
          </a:p>
        </p:txBody>
      </p:sp>
      <p:sp>
        <p:nvSpPr>
          <p:cNvPr id="8" name="フッター プレースホルダー 7"/>
          <p:cNvSpPr>
            <a:spLocks noGrp="1"/>
          </p:cNvSpPr>
          <p:nvPr>
            <p:ph type="ftr" sz="quarter" idx="11"/>
          </p:nvPr>
        </p:nvSpPr>
        <p:spPr/>
        <p:txBody>
          <a:bodyPr/>
          <a:lstStyle>
            <a:lvl1pPr>
              <a:defRPr/>
            </a:lvl1pPr>
          </a:lstStyle>
          <a:p>
            <a:r>
              <a:rPr lang="en-US" altLang="ja-JP" smtClean="0"/>
              <a:t>Takashi Yamamoto, Sumitomo Electric Industries</a:t>
            </a:r>
            <a:endParaRPr lang="en-US" altLang="ja-JP"/>
          </a:p>
        </p:txBody>
      </p:sp>
      <p:sp>
        <p:nvSpPr>
          <p:cNvPr id="9" name="スライド番号プレースホルダー 8"/>
          <p:cNvSpPr>
            <a:spLocks noGrp="1"/>
          </p:cNvSpPr>
          <p:nvPr>
            <p:ph type="sldNum" sz="quarter" idx="12"/>
          </p:nvPr>
        </p:nvSpPr>
        <p:spPr/>
        <p:txBody>
          <a:bodyPr/>
          <a:lstStyle>
            <a:lvl1pPr>
              <a:defRPr/>
            </a:lvl1pPr>
          </a:lstStyle>
          <a:p>
            <a:r>
              <a:rPr lang="en-US" altLang="ja-JP"/>
              <a:t>Slide </a:t>
            </a:r>
            <a:fld id="{0B491EFD-477A-42D4-A9EA-EE2AA1483DD1}" type="slidenum">
              <a:rPr lang="en-US" altLang="ja-JP"/>
              <a:pPr/>
              <a:t>‹#›</a:t>
            </a:fld>
            <a:endParaRPr lang="en-US" altLang="ja-JP"/>
          </a:p>
        </p:txBody>
      </p:sp>
    </p:spTree>
    <p:extLst>
      <p:ext uri="{BB962C8B-B14F-4D97-AF65-F5344CB8AC3E}">
        <p14:creationId xmlns:p14="http://schemas.microsoft.com/office/powerpoint/2010/main" val="1142127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692696"/>
            <a:ext cx="7772400" cy="1066800"/>
          </a:xfrm>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July 2013</a:t>
            </a:r>
            <a:endParaRPr lang="en-US" altLang="ja-JP"/>
          </a:p>
        </p:txBody>
      </p:sp>
      <p:sp>
        <p:nvSpPr>
          <p:cNvPr id="4" name="フッター プレースホルダー 3"/>
          <p:cNvSpPr>
            <a:spLocks noGrp="1"/>
          </p:cNvSpPr>
          <p:nvPr>
            <p:ph type="ftr" sz="quarter" idx="11"/>
          </p:nvPr>
        </p:nvSpPr>
        <p:spPr/>
        <p:txBody>
          <a:bodyPr/>
          <a:lstStyle>
            <a:lvl1pPr>
              <a:defRPr/>
            </a:lvl1pPr>
          </a:lstStyle>
          <a:p>
            <a:r>
              <a:rPr lang="en-US" altLang="ja-JP" smtClean="0"/>
              <a:t>Takashi Yamamoto, Sumitomo Electric Industries</a:t>
            </a:r>
            <a:endParaRPr lang="en-US" altLang="ja-JP"/>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1E4FF75B-5044-4029-9087-12F2B1E946AB}" type="slidenum">
              <a:rPr lang="en-US" altLang="ja-JP"/>
              <a:pPr/>
              <a:t>‹#›</a:t>
            </a:fld>
            <a:endParaRPr lang="en-US" altLang="ja-JP"/>
          </a:p>
        </p:txBody>
      </p:sp>
    </p:spTree>
    <p:extLst>
      <p:ext uri="{BB962C8B-B14F-4D97-AF65-F5344CB8AC3E}">
        <p14:creationId xmlns:p14="http://schemas.microsoft.com/office/powerpoint/2010/main" val="3560368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smtClean="0"/>
              <a:t>July 2013</a:t>
            </a:r>
            <a:endParaRPr lang="en-US" altLang="ja-JP" dirty="0"/>
          </a:p>
        </p:txBody>
      </p:sp>
      <p:sp>
        <p:nvSpPr>
          <p:cNvPr id="3" name="フッター プレースホルダー 2"/>
          <p:cNvSpPr>
            <a:spLocks noGrp="1"/>
          </p:cNvSpPr>
          <p:nvPr>
            <p:ph type="ftr" sz="quarter" idx="11"/>
          </p:nvPr>
        </p:nvSpPr>
        <p:spPr>
          <a:xfrm>
            <a:off x="5076056" y="6475413"/>
            <a:ext cx="3534544" cy="184666"/>
          </a:xfrm>
        </p:spPr>
        <p:txBody>
          <a:bodyPr/>
          <a:lstStyle>
            <a:lvl1pPr>
              <a:defRPr/>
            </a:lvl1pPr>
          </a:lstStyle>
          <a:p>
            <a:r>
              <a:rPr lang="en-US" altLang="ja-JP" dirty="0" smtClean="0"/>
              <a:t>Takashi Yamamoto, Sumitomo Electric Industries</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695CBC65-B846-4A6B-9904-8C0EF9D87513}" type="slidenum">
              <a:rPr lang="en-US" altLang="ja-JP"/>
              <a:pPr/>
              <a:t>‹#›</a:t>
            </a:fld>
            <a:endParaRPr lang="en-US" altLang="ja-JP"/>
          </a:p>
        </p:txBody>
      </p:sp>
    </p:spTree>
    <p:extLst>
      <p:ext uri="{BB962C8B-B14F-4D97-AF65-F5344CB8AC3E}">
        <p14:creationId xmlns:p14="http://schemas.microsoft.com/office/powerpoint/2010/main" val="2037966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July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Takashi Yamamoto, Sumitomo Electric Industries</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5B73BFD1-2CFC-4A0C-BAC2-733133E8728B}" type="slidenum">
              <a:rPr lang="en-US" altLang="ja-JP"/>
              <a:pPr/>
              <a:t>‹#›</a:t>
            </a:fld>
            <a:endParaRPr lang="en-US" altLang="ja-JP"/>
          </a:p>
        </p:txBody>
      </p:sp>
    </p:spTree>
    <p:extLst>
      <p:ext uri="{BB962C8B-B14F-4D97-AF65-F5344CB8AC3E}">
        <p14:creationId xmlns:p14="http://schemas.microsoft.com/office/powerpoint/2010/main" val="145190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July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Takashi Yamamoto, Sumitomo Electric Industries</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3018F577-4318-420B-BFD1-A9D260EF0D34}" type="slidenum">
              <a:rPr lang="en-US" altLang="ja-JP"/>
              <a:pPr/>
              <a:t>‹#›</a:t>
            </a:fld>
            <a:endParaRPr lang="en-US" altLang="ja-JP"/>
          </a:p>
        </p:txBody>
      </p:sp>
    </p:spTree>
    <p:extLst>
      <p:ext uri="{BB962C8B-B14F-4D97-AF65-F5344CB8AC3E}">
        <p14:creationId xmlns:p14="http://schemas.microsoft.com/office/powerpoint/2010/main" val="2253720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smtClean="0"/>
              <a:t>July 2013</a:t>
            </a:r>
            <a:endParaRPr lang="en-US" altLang="ja-JP"/>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itchFamily="50" charset="-128"/>
              </a:defRPr>
            </a:lvl1pPr>
          </a:lstStyle>
          <a:p>
            <a:r>
              <a:rPr lang="en-US" altLang="ja-JP" smtClean="0"/>
              <a:t>Takashi Yamamoto, Sumitomo Electric Industries</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r>
              <a:rPr lang="en-US" altLang="ja-JP"/>
              <a:t>Slide </a:t>
            </a:r>
            <a:fld id="{A431CB8A-5DAC-4093-80EE-4432B16EF944}" type="slidenum">
              <a:rPr lang="en-US" altLang="ja-JP"/>
              <a:pPr/>
              <a:t>‹#›</a:t>
            </a:fld>
            <a:endParaRPr lang="en-US" altLang="ja-JP"/>
          </a:p>
        </p:txBody>
      </p:sp>
      <p:sp>
        <p:nvSpPr>
          <p:cNvPr id="1031" name="Rectangle 7"/>
          <p:cNvSpPr>
            <a:spLocks noChangeArrowheads="1"/>
          </p:cNvSpPr>
          <p:nvPr/>
        </p:nvSpPr>
        <p:spPr bwMode="auto">
          <a:xfrm>
            <a:off x="3923928" y="394156"/>
            <a:ext cx="453427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ＭＳ Ｐゴシック" pitchFamily="50" charset="-128"/>
              </a:rPr>
              <a:t>doc.: IEEE </a:t>
            </a:r>
            <a:r>
              <a:rPr lang="en-US" altLang="ja-JP" sz="1400" b="1" dirty="0" smtClean="0">
                <a:ea typeface="ＭＳ Ｐゴシック" pitchFamily="50" charset="-128"/>
              </a:rPr>
              <a:t>802.15-13-0400-00-0sru</a:t>
            </a:r>
            <a:endParaRPr lang="en-US" altLang="ja-JP" sz="1400" b="1" dirty="0">
              <a:ea typeface="ＭＳ Ｐゴシック" pitchFamily="50"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itchFamily="50"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3C693D-9B2A-4CA8-923B-D2DB97C6E254}" type="datetimeFigureOut">
              <a:rPr kumimoji="1" lang="ja-JP" altLang="en-US" smtClean="0"/>
              <a:t>2013/7/9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8E970E-48E2-4DC6-B11D-128AD5F4239D}" type="slidenum">
              <a:rPr kumimoji="1" lang="ja-JP" altLang="en-US" smtClean="0"/>
              <a:t>‹#›</a:t>
            </a:fld>
            <a:endParaRPr kumimoji="1" lang="ja-JP" altLang="en-US"/>
          </a:p>
        </p:txBody>
      </p:sp>
    </p:spTree>
    <p:extLst>
      <p:ext uri="{BB962C8B-B14F-4D97-AF65-F5344CB8AC3E}">
        <p14:creationId xmlns:p14="http://schemas.microsoft.com/office/powerpoint/2010/main" val="32469793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July 2013</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Takashi Yamamoto, Sumitomo Electric Industries</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695CBC65-B846-4A6B-9904-8C0EF9D87513}" type="slidenum">
              <a:rPr lang="en-US" altLang="ja-JP" smtClean="0"/>
              <a:pPr/>
              <a:t>1</a:t>
            </a:fld>
            <a:endParaRPr lang="en-US" altLang="ja-JP"/>
          </a:p>
        </p:txBody>
      </p:sp>
      <p:sp>
        <p:nvSpPr>
          <p:cNvPr id="5" name="Rectangle 3"/>
          <p:cNvSpPr>
            <a:spLocks noChangeArrowheads="1"/>
          </p:cNvSpPr>
          <p:nvPr/>
        </p:nvSpPr>
        <p:spPr bwMode="auto">
          <a:xfrm>
            <a:off x="152400" y="609600"/>
            <a:ext cx="89916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itchFamily="50" charset="-128"/>
              </a:rPr>
              <a:t>Project: IEEE P802.15 Working Group for Wireless Personal Area Networks (WPANs)</a:t>
            </a:r>
            <a:endParaRPr lang="en-US" altLang="ja-JP" sz="1600" b="1" dirty="0">
              <a:solidFill>
                <a:schemeClr val="tx2"/>
              </a:solidFill>
              <a:ea typeface="ＭＳ Ｐゴシック" pitchFamily="50" charset="-128"/>
            </a:endParaRPr>
          </a:p>
          <a:p>
            <a:endParaRPr lang="en-US" altLang="ja-JP" sz="1600" dirty="0">
              <a:solidFill>
                <a:schemeClr val="tx2"/>
              </a:solidFill>
              <a:ea typeface="ＭＳ Ｐゴシック" pitchFamily="50" charset="-128"/>
            </a:endParaRPr>
          </a:p>
          <a:p>
            <a:r>
              <a:rPr lang="en-US" altLang="ja-JP" sz="1600" b="1" dirty="0">
                <a:solidFill>
                  <a:schemeClr val="tx2"/>
                </a:solidFill>
                <a:ea typeface="ＭＳ Ｐゴシック" pitchFamily="50" charset="-128"/>
              </a:rPr>
              <a:t>Submission Title:</a:t>
            </a: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a:t>
            </a:r>
            <a:r>
              <a:rPr lang="en-US" altLang="ja-JP" sz="1600" dirty="0" smtClean="0">
                <a:ea typeface="ＭＳ Ｐゴシック" pitchFamily="50" charset="-128"/>
              </a:rPr>
              <a:t>Processing the work on the new measurement parameters for </a:t>
            </a:r>
            <a:r>
              <a:rPr lang="en-US" altLang="ja-JP" sz="1600" dirty="0" smtClean="0">
                <a:ea typeface="ＭＳ Ｐゴシック" pitchFamily="50" charset="-128"/>
              </a:rPr>
              <a:t>radio resource management</a:t>
            </a:r>
            <a:r>
              <a:rPr lang="en-US" altLang="ja-JP" sz="1600" dirty="0" smtClean="0">
                <a:solidFill>
                  <a:schemeClr val="tx2"/>
                </a:solidFill>
                <a:ea typeface="ＭＳ Ｐゴシック" pitchFamily="50" charset="-128"/>
              </a:rPr>
              <a:t>]</a:t>
            </a:r>
            <a:r>
              <a:rPr lang="en-US" altLang="ja-JP" sz="1600" dirty="0">
                <a:solidFill>
                  <a:schemeClr val="tx2"/>
                </a:solidFill>
                <a:ea typeface="ＭＳ Ｐゴシック" pitchFamily="50" charset="-128"/>
              </a:rPr>
              <a:t>	</a:t>
            </a:r>
          </a:p>
          <a:p>
            <a:r>
              <a:rPr lang="en-US" altLang="ja-JP" sz="1600" b="1" dirty="0">
                <a:solidFill>
                  <a:schemeClr val="tx2"/>
                </a:solidFill>
                <a:ea typeface="ＭＳ Ｐゴシック" pitchFamily="50" charset="-128"/>
              </a:rPr>
              <a:t>Date </a:t>
            </a:r>
            <a:r>
              <a:rPr lang="en-US" altLang="ja-JP" sz="1600" b="1" dirty="0">
                <a:ea typeface="ＭＳ Ｐゴシック" pitchFamily="50" charset="-128"/>
              </a:rPr>
              <a:t>Submitted: </a:t>
            </a:r>
            <a:r>
              <a:rPr lang="en-US" altLang="ja-JP" sz="1600" dirty="0" smtClean="0">
                <a:ea typeface="ＭＳ Ｐゴシック" pitchFamily="50" charset="-128"/>
              </a:rPr>
              <a:t>[14 </a:t>
            </a:r>
            <a:r>
              <a:rPr lang="en-US" altLang="ja-JP" sz="1600" dirty="0">
                <a:ea typeface="ＭＳ Ｐゴシック" pitchFamily="50" charset="-128"/>
              </a:rPr>
              <a:t>May, </a:t>
            </a:r>
            <a:r>
              <a:rPr lang="en-US" altLang="ja-JP" sz="1600" dirty="0" smtClean="0">
                <a:ea typeface="ＭＳ Ｐゴシック" pitchFamily="50" charset="-128"/>
              </a:rPr>
              <a:t>2013]</a:t>
            </a:r>
            <a:r>
              <a:rPr lang="en-US" altLang="ja-JP" sz="1600" dirty="0">
                <a:ea typeface="ＭＳ Ｐゴシック" pitchFamily="50" charset="-128"/>
              </a:rPr>
              <a:t>	</a:t>
            </a:r>
          </a:p>
          <a:p>
            <a:r>
              <a:rPr lang="en-US" altLang="ja-JP" sz="1600" b="1" dirty="0">
                <a:ea typeface="ＭＳ Ｐゴシック" pitchFamily="50" charset="-128"/>
              </a:rPr>
              <a:t>Source:</a:t>
            </a:r>
            <a:r>
              <a:rPr lang="en-US" altLang="ja-JP" sz="1600" dirty="0">
                <a:ea typeface="ＭＳ Ｐゴシック" pitchFamily="50" charset="-128"/>
              </a:rPr>
              <a:t> </a:t>
            </a:r>
            <a:r>
              <a:rPr lang="en-US" altLang="ja-JP" sz="1600" dirty="0" smtClean="0">
                <a:ea typeface="ＭＳ Ｐゴシック" pitchFamily="50" charset="-128"/>
              </a:rPr>
              <a:t>[Takashi Yamamoto] </a:t>
            </a:r>
            <a:r>
              <a:rPr lang="en-US" altLang="ja-JP" sz="1600" dirty="0">
                <a:ea typeface="ＭＳ Ｐゴシック" pitchFamily="50" charset="-128"/>
              </a:rPr>
              <a:t>Company </a:t>
            </a:r>
            <a:r>
              <a:rPr lang="en-US" altLang="ja-JP" sz="1600" dirty="0" smtClean="0">
                <a:ea typeface="ＭＳ Ｐゴシック" pitchFamily="50" charset="-128"/>
              </a:rPr>
              <a:t>[Sumitomo Electric Industries, Ltd]</a:t>
            </a:r>
            <a:endParaRPr lang="en-US" altLang="ja-JP" sz="1600" dirty="0">
              <a:ea typeface="ＭＳ Ｐゴシック" pitchFamily="50" charset="-128"/>
            </a:endParaRPr>
          </a:p>
          <a:p>
            <a:r>
              <a:rPr lang="en-US" altLang="ja-JP" sz="1600" dirty="0">
                <a:ea typeface="ＭＳ Ｐゴシック" pitchFamily="50" charset="-128"/>
              </a:rPr>
              <a:t>Address </a:t>
            </a:r>
            <a:r>
              <a:rPr lang="en-US" altLang="ja-JP" sz="1600" dirty="0" smtClean="0">
                <a:ea typeface="ＭＳ Ｐゴシック" pitchFamily="50" charset="-128"/>
              </a:rPr>
              <a:t>[1-1-3, </a:t>
            </a:r>
            <a:r>
              <a:rPr lang="en-US" altLang="ja-JP" sz="1600" dirty="0" err="1" smtClean="0">
                <a:ea typeface="ＭＳ Ｐゴシック" pitchFamily="50" charset="-128"/>
              </a:rPr>
              <a:t>Shimaya</a:t>
            </a:r>
            <a:r>
              <a:rPr lang="en-US" altLang="ja-JP" sz="1600" dirty="0" smtClean="0">
                <a:ea typeface="ＭＳ Ｐゴシック" pitchFamily="50" charset="-128"/>
              </a:rPr>
              <a:t>, Konohana-</a:t>
            </a:r>
            <a:r>
              <a:rPr lang="en-US" altLang="ja-JP" sz="1600" dirty="0" err="1" smtClean="0">
                <a:ea typeface="ＭＳ Ｐゴシック" pitchFamily="50" charset="-128"/>
              </a:rPr>
              <a:t>ku</a:t>
            </a:r>
            <a:r>
              <a:rPr lang="en-US" altLang="ja-JP" sz="1600" dirty="0" smtClean="0">
                <a:ea typeface="ＭＳ Ｐゴシック" pitchFamily="50" charset="-128"/>
              </a:rPr>
              <a:t>, Osaka, 554-0024 Japan]</a:t>
            </a:r>
            <a:endParaRPr lang="en-US" altLang="ja-JP" sz="1600" dirty="0">
              <a:ea typeface="ＭＳ Ｐゴシック" pitchFamily="50" charset="-128"/>
            </a:endParaRPr>
          </a:p>
          <a:p>
            <a:r>
              <a:rPr lang="en-US" altLang="ja-JP" sz="1600" dirty="0">
                <a:ea typeface="ＭＳ Ｐゴシック" pitchFamily="50" charset="-128"/>
              </a:rPr>
              <a:t>Voice</a:t>
            </a:r>
            <a:r>
              <a:rPr lang="en-US" altLang="ja-JP" sz="1600" dirty="0" smtClean="0">
                <a:ea typeface="ＭＳ Ｐゴシック" pitchFamily="50" charset="-128"/>
              </a:rPr>
              <a:t>:[+81-06-6466-5695], </a:t>
            </a:r>
            <a:r>
              <a:rPr lang="en-US" altLang="ja-JP" sz="1600" dirty="0">
                <a:ea typeface="ＭＳ Ｐゴシック" pitchFamily="50" charset="-128"/>
              </a:rPr>
              <a:t>FAX: </a:t>
            </a:r>
            <a:r>
              <a:rPr lang="en-US" altLang="ja-JP" sz="1600" dirty="0" smtClean="0">
                <a:ea typeface="ＭＳ Ｐゴシック" pitchFamily="50" charset="-128"/>
              </a:rPr>
              <a:t>[+81-06-6462-4586], </a:t>
            </a:r>
            <a:r>
              <a:rPr lang="en-US" altLang="ja-JP" sz="1600" dirty="0">
                <a:ea typeface="ＭＳ Ｐゴシック" pitchFamily="50" charset="-128"/>
              </a:rPr>
              <a:t>E-Mail</a:t>
            </a:r>
            <a:r>
              <a:rPr lang="en-US" altLang="ja-JP" sz="1600" dirty="0" smtClean="0">
                <a:ea typeface="ＭＳ Ｐゴシック" pitchFamily="50" charset="-128"/>
              </a:rPr>
              <a:t>:[yamamoto-takashi@sei.co.jp]</a:t>
            </a:r>
            <a:r>
              <a:rPr lang="en-US" altLang="ja-JP" sz="1600" dirty="0">
                <a:solidFill>
                  <a:schemeClr val="tx2"/>
                </a:solidFill>
                <a:ea typeface="ＭＳ Ｐゴシック" pitchFamily="50" charset="-128"/>
              </a:rPr>
              <a:t>	</a:t>
            </a:r>
          </a:p>
          <a:p>
            <a:pPr>
              <a:spcBef>
                <a:spcPts val="600"/>
              </a:spcBef>
              <a:spcAft>
                <a:spcPts val="600"/>
              </a:spcAft>
            </a:pPr>
            <a:r>
              <a:rPr lang="en-US" altLang="ja-JP" sz="1600" b="1" dirty="0">
                <a:solidFill>
                  <a:schemeClr val="tx2"/>
                </a:solidFill>
                <a:ea typeface="ＭＳ Ｐゴシック" pitchFamily="50" charset="-128"/>
              </a:rPr>
              <a:t>Re:</a:t>
            </a: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a:t>
            </a:r>
            <a:r>
              <a:rPr lang="en-US" altLang="ja-JP" sz="1600" dirty="0" smtClean="0">
                <a:ea typeface="ＭＳ Ｐゴシック" pitchFamily="50" charset="-128"/>
              </a:rPr>
              <a:t>In response to call for pre-proposals for potential SRU Study Group</a:t>
            </a:r>
            <a:r>
              <a:rPr lang="en-US" altLang="ja-JP" sz="1600" dirty="0" smtClean="0">
                <a:solidFill>
                  <a:schemeClr val="tx2"/>
                </a:solidFill>
                <a:ea typeface="ＭＳ Ｐゴシック" pitchFamily="50" charset="-128"/>
              </a:rPr>
              <a:t>]</a:t>
            </a:r>
            <a:endParaRPr lang="en-US" altLang="ja-JP" sz="1600" dirty="0">
              <a:solidFill>
                <a:schemeClr val="tx2"/>
              </a:solidFill>
              <a:ea typeface="ＭＳ Ｐゴシック" pitchFamily="50" charset="-128"/>
            </a:endParaRPr>
          </a:p>
          <a:p>
            <a:pPr>
              <a:spcBef>
                <a:spcPts val="600"/>
              </a:spcBef>
              <a:spcAft>
                <a:spcPts val="600"/>
              </a:spcAft>
            </a:pPr>
            <a:r>
              <a:rPr lang="en-US" altLang="ja-JP" sz="1600" b="1" dirty="0" smtClean="0">
                <a:solidFill>
                  <a:schemeClr val="tx2"/>
                </a:solidFill>
                <a:ea typeface="ＭＳ Ｐゴシック" pitchFamily="50" charset="-128"/>
              </a:rPr>
              <a:t>Abstract</a:t>
            </a:r>
            <a:r>
              <a:rPr lang="en-US" altLang="ja-JP" sz="1600" b="1" dirty="0">
                <a:solidFill>
                  <a:schemeClr val="tx2"/>
                </a:solidFill>
                <a:ea typeface="ＭＳ Ｐゴシック" pitchFamily="50" charset="-128"/>
              </a:rPr>
              <a:t>:</a:t>
            </a: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[The </a:t>
            </a:r>
            <a:r>
              <a:rPr lang="en-US" altLang="ja-JP" sz="1600" dirty="0">
                <a:solidFill>
                  <a:schemeClr val="tx2"/>
                </a:solidFill>
                <a:ea typeface="ＭＳ Ｐゴシック" pitchFamily="50" charset="-128"/>
              </a:rPr>
              <a:t>proceedings to identify </a:t>
            </a:r>
            <a:r>
              <a:rPr lang="en-US" altLang="ja-JP" sz="1600" dirty="0" smtClean="0">
                <a:solidFill>
                  <a:schemeClr val="tx2"/>
                </a:solidFill>
                <a:ea typeface="ＭＳ Ｐゴシック" pitchFamily="50" charset="-128"/>
              </a:rPr>
              <a:t>new </a:t>
            </a:r>
            <a:r>
              <a:rPr lang="en-US" altLang="ja-JP" sz="1600" dirty="0">
                <a:solidFill>
                  <a:schemeClr val="tx2"/>
                </a:solidFill>
                <a:ea typeface="ＭＳ Ｐゴシック" pitchFamily="50" charset="-128"/>
              </a:rPr>
              <a:t>radio resource measurement and management </a:t>
            </a:r>
            <a:r>
              <a:rPr lang="en-US" altLang="ja-JP" sz="1600" dirty="0" smtClean="0">
                <a:solidFill>
                  <a:schemeClr val="tx2"/>
                </a:solidFill>
                <a:ea typeface="ＭＳ Ｐゴシック" pitchFamily="50" charset="-128"/>
              </a:rPr>
              <a:t>strategies</a:t>
            </a: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are proposed.]</a:t>
            </a:r>
            <a:endParaRPr lang="en-US" altLang="ja-JP" sz="1600" dirty="0">
              <a:solidFill>
                <a:schemeClr val="tx2"/>
              </a:solidFill>
              <a:ea typeface="ＭＳ Ｐゴシック" pitchFamily="50" charset="-128"/>
            </a:endParaRPr>
          </a:p>
          <a:p>
            <a:pPr>
              <a:spcBef>
                <a:spcPts val="600"/>
              </a:spcBef>
              <a:spcAft>
                <a:spcPts val="600"/>
              </a:spcAft>
            </a:pPr>
            <a:r>
              <a:rPr lang="en-US" altLang="ja-JP" sz="1600" b="1" dirty="0" smtClean="0">
                <a:solidFill>
                  <a:schemeClr val="tx2"/>
                </a:solidFill>
                <a:ea typeface="ＭＳ Ｐゴシック" pitchFamily="50" charset="-128"/>
              </a:rPr>
              <a:t>Purpose:</a:t>
            </a:r>
            <a:r>
              <a:rPr lang="en-US" altLang="ja-JP" sz="1600" dirty="0">
                <a:solidFill>
                  <a:schemeClr val="tx2"/>
                </a:solidFill>
                <a:ea typeface="ＭＳ Ｐゴシック" pitchFamily="50" charset="-128"/>
              </a:rPr>
              <a:t>	</a:t>
            </a:r>
            <a:r>
              <a:rPr lang="en-US" altLang="ja-JP" sz="1600" dirty="0" smtClean="0">
                <a:solidFill>
                  <a:schemeClr val="tx2"/>
                </a:solidFill>
                <a:ea typeface="ＭＳ Ｐゴシック" pitchFamily="50" charset="-128"/>
              </a:rPr>
              <a:t>[For the future SG work</a:t>
            </a:r>
            <a:r>
              <a:rPr lang="en-US" altLang="ja-JP" sz="1600" dirty="0" smtClean="0">
                <a:solidFill>
                  <a:schemeClr val="tx2"/>
                </a:solidFill>
                <a:ea typeface="ＭＳ Ｐゴシック" pitchFamily="50" charset="-128"/>
              </a:rPr>
              <a:t>]</a:t>
            </a:r>
          </a:p>
          <a:p>
            <a:r>
              <a:rPr lang="en-US" altLang="ja-JP" sz="1600" b="1" dirty="0" smtClean="0">
                <a:solidFill>
                  <a:schemeClr val="tx2"/>
                </a:solidFill>
                <a:ea typeface="ＭＳ Ｐゴシック" pitchFamily="50" charset="-128"/>
              </a:rPr>
              <a:t>Notice</a:t>
            </a:r>
            <a:r>
              <a:rPr lang="en-US" altLang="ja-JP" sz="1600" b="1" dirty="0">
                <a:solidFill>
                  <a:schemeClr val="tx2"/>
                </a:solidFill>
                <a:ea typeface="ＭＳ Ｐゴシック" pitchFamily="50" charset="-128"/>
              </a:rPr>
              <a:t>:</a:t>
            </a:r>
            <a:r>
              <a:rPr lang="en-US" altLang="ja-JP" sz="1600" dirty="0">
                <a:solidFill>
                  <a:schemeClr val="tx2"/>
                </a:solidFill>
                <a:ea typeface="ＭＳ Ｐゴシック" pitchFamily="50"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itchFamily="50" charset="-128"/>
              </a:rPr>
              <a:t>Release:</a:t>
            </a:r>
            <a:r>
              <a:rPr lang="en-US" altLang="ja-JP" sz="1600" dirty="0">
                <a:solidFill>
                  <a:schemeClr val="tx2"/>
                </a:solidFill>
                <a:ea typeface="ＭＳ Ｐゴシック" pitchFamily="50"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25347304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July 2013</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Takashi Yamamoto, Sumitomo Electric Industries</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695CBC65-B846-4A6B-9904-8C0EF9D87513}" type="slidenum">
              <a:rPr lang="en-US" altLang="ja-JP" smtClean="0"/>
              <a:pPr/>
              <a:t>2</a:t>
            </a:fld>
            <a:endParaRPr lang="en-US" altLang="ja-JP"/>
          </a:p>
        </p:txBody>
      </p:sp>
      <p:sp>
        <p:nvSpPr>
          <p:cNvPr id="5" name="Rectangle 1"/>
          <p:cNvSpPr txBox="1">
            <a:spLocks noChangeArrowheads="1"/>
          </p:cNvSpPr>
          <p:nvPr/>
        </p:nvSpPr>
        <p:spPr bwMode="auto">
          <a:xfrm>
            <a:off x="533400" y="685800"/>
            <a:ext cx="8143056"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lv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b="0" dirty="0">
                <a:ea typeface="ＭＳ Ｐゴシック" pitchFamily="50" charset="-128"/>
              </a:rPr>
              <a:t>Processing the work on the new measurement parameters for radio resource management</a:t>
            </a:r>
            <a:endParaRPr kumimoji="0" lang="en-GB" sz="2800" b="0" i="0" u="none" strike="noStrike" kern="0" cap="none" spc="0" normalizeH="0" baseline="0" noProof="0" dirty="0">
              <a:ln>
                <a:noFill/>
              </a:ln>
              <a:solidFill>
                <a:srgbClr val="000000"/>
              </a:solidFill>
              <a:effectLst/>
              <a:uLnTx/>
              <a:uFillTx/>
              <a:latin typeface="Times New Roman"/>
              <a:ea typeface="MS Gothic"/>
            </a:endParaRPr>
          </a:p>
        </p:txBody>
      </p:sp>
      <p:sp>
        <p:nvSpPr>
          <p:cNvPr id="7" name="Rectangle 4"/>
          <p:cNvSpPr>
            <a:spLocks noChangeArrowheads="1"/>
          </p:cNvSpPr>
          <p:nvPr/>
        </p:nvSpPr>
        <p:spPr bwMode="auto">
          <a:xfrm>
            <a:off x="533400" y="1795907"/>
            <a:ext cx="1447800" cy="381000"/>
          </a:xfrm>
          <a:prstGeom prst="rect">
            <a:avLst/>
          </a:prstGeom>
          <a:noFill/>
          <a:ln w="9525">
            <a:noFill/>
            <a:round/>
            <a:headEnd/>
            <a:tailEnd/>
          </a:ln>
          <a:effectLst/>
        </p:spPr>
        <p:txBody>
          <a:bodyPr lIns="92160" tIns="46080" rIns="92160" bIns="46080"/>
          <a:lstStyle/>
          <a:p>
            <a:pPr defTabSz="449263">
              <a:spcBef>
                <a:spcPts val="500"/>
              </a:spcBef>
              <a:buClr>
                <a:srgbClr val="000000"/>
              </a:buClr>
              <a:buSzPct val="100000"/>
              <a:buFont typeface="Times New Roman" pitchFamily="16"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latin typeface="Times New Roman" pitchFamily="16" charset="0"/>
                <a:ea typeface="MS Gothic" charset="-128"/>
              </a:rPr>
              <a:t>Authors:</a:t>
            </a:r>
          </a:p>
        </p:txBody>
      </p:sp>
      <p:graphicFrame>
        <p:nvGraphicFramePr>
          <p:cNvPr id="8" name="表 7"/>
          <p:cNvGraphicFramePr>
            <a:graphicFrameLocks noGrp="1"/>
          </p:cNvGraphicFramePr>
          <p:nvPr>
            <p:extLst>
              <p:ext uri="{D42A27DB-BD31-4B8C-83A1-F6EECF244321}">
                <p14:modId xmlns:p14="http://schemas.microsoft.com/office/powerpoint/2010/main" val="1074251516"/>
              </p:ext>
            </p:extLst>
          </p:nvPr>
        </p:nvGraphicFramePr>
        <p:xfrm>
          <a:off x="683568" y="2276870"/>
          <a:ext cx="7846640" cy="2304258"/>
        </p:xfrm>
        <a:graphic>
          <a:graphicData uri="http://schemas.openxmlformats.org/drawingml/2006/table">
            <a:tbl>
              <a:tblPr firstRow="1" bandRow="1">
                <a:tableStyleId>{5940675A-B579-460E-94D1-54222C63F5DA}</a:tableStyleId>
              </a:tblPr>
              <a:tblGrid>
                <a:gridCol w="1584176"/>
                <a:gridCol w="1368152"/>
                <a:gridCol w="1296144"/>
                <a:gridCol w="1368152"/>
                <a:gridCol w="2230016"/>
              </a:tblGrid>
              <a:tr h="384043">
                <a:tc>
                  <a:txBody>
                    <a:bodyPr/>
                    <a:lstStyle/>
                    <a:p>
                      <a:r>
                        <a:rPr kumimoji="1" lang="en-US" altLang="ja-JP" b="1" dirty="0" smtClean="0">
                          <a:latin typeface="Times New Roman" pitchFamily="18" charset="0"/>
                          <a:ea typeface="+mj-ea"/>
                          <a:cs typeface="Times New Roman" pitchFamily="18" charset="0"/>
                        </a:rPr>
                        <a:t>Name</a:t>
                      </a:r>
                      <a:endParaRPr kumimoji="1" lang="ja-JP" altLang="en-US" b="1" dirty="0">
                        <a:latin typeface="Times New Roman" pitchFamily="18" charset="0"/>
                        <a:ea typeface="+mj-ea"/>
                        <a:cs typeface="Times New Roman" pitchFamily="18" charset="0"/>
                      </a:endParaRPr>
                    </a:p>
                  </a:txBody>
                  <a:tcPr/>
                </a:tc>
                <a:tc>
                  <a:txBody>
                    <a:bodyPr/>
                    <a:lstStyle/>
                    <a:p>
                      <a:r>
                        <a:rPr kumimoji="1" lang="en-US" altLang="ja-JP" b="1" dirty="0" smtClean="0">
                          <a:latin typeface="Times New Roman" pitchFamily="18" charset="0"/>
                          <a:ea typeface="+mj-ea"/>
                          <a:cs typeface="Times New Roman" pitchFamily="18" charset="0"/>
                        </a:rPr>
                        <a:t>Affiliations</a:t>
                      </a:r>
                      <a:endParaRPr kumimoji="1" lang="ja-JP" altLang="en-US" b="1" dirty="0">
                        <a:latin typeface="Times New Roman" pitchFamily="18" charset="0"/>
                        <a:ea typeface="+mj-ea"/>
                        <a:cs typeface="Times New Roman" pitchFamily="18" charset="0"/>
                      </a:endParaRPr>
                    </a:p>
                  </a:txBody>
                  <a:tcPr/>
                </a:tc>
                <a:tc>
                  <a:txBody>
                    <a:bodyPr/>
                    <a:lstStyle/>
                    <a:p>
                      <a:r>
                        <a:rPr kumimoji="1" lang="en-US" altLang="ja-JP" b="1" dirty="0" smtClean="0">
                          <a:latin typeface="Times New Roman" pitchFamily="18" charset="0"/>
                          <a:ea typeface="+mj-ea"/>
                          <a:cs typeface="Times New Roman" pitchFamily="18" charset="0"/>
                        </a:rPr>
                        <a:t>Address</a:t>
                      </a:r>
                      <a:endParaRPr kumimoji="1" lang="ja-JP" altLang="en-US" b="1" dirty="0">
                        <a:latin typeface="Times New Roman" pitchFamily="18" charset="0"/>
                        <a:ea typeface="+mj-ea"/>
                        <a:cs typeface="Times New Roman" pitchFamily="18" charset="0"/>
                      </a:endParaRPr>
                    </a:p>
                  </a:txBody>
                  <a:tcPr/>
                </a:tc>
                <a:tc>
                  <a:txBody>
                    <a:bodyPr/>
                    <a:lstStyle/>
                    <a:p>
                      <a:r>
                        <a:rPr kumimoji="1" lang="en-US" altLang="ja-JP" b="1" dirty="0" smtClean="0">
                          <a:latin typeface="Times New Roman" pitchFamily="18" charset="0"/>
                          <a:ea typeface="+mj-ea"/>
                          <a:cs typeface="Times New Roman" pitchFamily="18" charset="0"/>
                        </a:rPr>
                        <a:t>Phone</a:t>
                      </a:r>
                      <a:endParaRPr kumimoji="1" lang="ja-JP" altLang="en-US" b="1" dirty="0">
                        <a:latin typeface="Times New Roman" pitchFamily="18" charset="0"/>
                        <a:ea typeface="+mj-ea"/>
                        <a:cs typeface="Times New Roman" pitchFamily="18" charset="0"/>
                      </a:endParaRPr>
                    </a:p>
                  </a:txBody>
                  <a:tcPr/>
                </a:tc>
                <a:tc>
                  <a:txBody>
                    <a:bodyPr/>
                    <a:lstStyle/>
                    <a:p>
                      <a:r>
                        <a:rPr kumimoji="1" lang="en-US" altLang="ja-JP" b="1" dirty="0" smtClean="0">
                          <a:latin typeface="Times New Roman" pitchFamily="18" charset="0"/>
                          <a:ea typeface="+mj-ea"/>
                          <a:cs typeface="Times New Roman" pitchFamily="18" charset="0"/>
                        </a:rPr>
                        <a:t>email</a:t>
                      </a:r>
                      <a:endParaRPr kumimoji="1" lang="ja-JP" altLang="en-US" b="1" dirty="0">
                        <a:latin typeface="Times New Roman" pitchFamily="18" charset="0"/>
                        <a:ea typeface="+mj-ea"/>
                        <a:cs typeface="Times New Roman" pitchFamily="18" charset="0"/>
                      </a:endParaRPr>
                    </a:p>
                  </a:txBody>
                  <a:tcPr/>
                </a:tc>
              </a:tr>
              <a:tr h="384043">
                <a:tc>
                  <a:txBody>
                    <a:bodyPr/>
                    <a:lstStyle/>
                    <a:p>
                      <a:r>
                        <a:rPr kumimoji="1" lang="en-US" altLang="ja-JP" sz="1200" dirty="0" smtClean="0">
                          <a:latin typeface="Times New Roman" pitchFamily="18" charset="0"/>
                          <a:ea typeface="+mj-ea"/>
                          <a:cs typeface="Times New Roman" pitchFamily="18" charset="0"/>
                        </a:rPr>
                        <a:t>Takashi Yamamoto</a:t>
                      </a:r>
                      <a:endParaRPr kumimoji="1" lang="ja-JP" altLang="en-US" sz="1200" dirty="0">
                        <a:latin typeface="Times New Roman" pitchFamily="18" charset="0"/>
                        <a:ea typeface="+mj-ea"/>
                        <a:cs typeface="Times New Roman" pitchFamily="18" charset="0"/>
                      </a:endParaRPr>
                    </a:p>
                  </a:txBody>
                  <a:tcPr/>
                </a:tc>
                <a:tc rowSpan="5">
                  <a:txBody>
                    <a:bodyPr/>
                    <a:lstStyle/>
                    <a:p>
                      <a:r>
                        <a:rPr kumimoji="1" lang="en-US" altLang="ja-JP" sz="1200" dirty="0" smtClean="0">
                          <a:latin typeface="Times New Roman" pitchFamily="18" charset="0"/>
                          <a:ea typeface="+mj-ea"/>
                          <a:cs typeface="Times New Roman" pitchFamily="18" charset="0"/>
                        </a:rPr>
                        <a:t>Sumitomo Electric Industries, Ltd.</a:t>
                      </a:r>
                      <a:endParaRPr kumimoji="1" lang="ja-JP" altLang="en-US" sz="1200" dirty="0">
                        <a:latin typeface="Times New Roman" pitchFamily="18" charset="0"/>
                        <a:ea typeface="+mj-ea"/>
                        <a:cs typeface="Times New Roman" pitchFamily="18" charset="0"/>
                      </a:endParaRPr>
                    </a:p>
                  </a:txBody>
                  <a:tcPr/>
                </a:tc>
                <a:tc rowSpan="5">
                  <a:txBody>
                    <a:bodyPr/>
                    <a:lstStyle/>
                    <a:p>
                      <a:r>
                        <a:rPr kumimoji="1" lang="fi-FI" altLang="ja-JP" sz="1200" dirty="0" smtClean="0">
                          <a:latin typeface="Times New Roman" pitchFamily="18" charset="0"/>
                          <a:ea typeface="+mj-ea"/>
                          <a:cs typeface="Times New Roman" pitchFamily="18" charset="0"/>
                        </a:rPr>
                        <a:t>1-1-3, Shimaya, Konohana-ku, Osaka, 554-0024</a:t>
                      </a:r>
                      <a:r>
                        <a:rPr kumimoji="1" lang="fi-FI" altLang="ja-JP" sz="1200" baseline="0" dirty="0" smtClean="0">
                          <a:latin typeface="Times New Roman" pitchFamily="18" charset="0"/>
                          <a:ea typeface="+mj-ea"/>
                          <a:cs typeface="Times New Roman" pitchFamily="18" charset="0"/>
                        </a:rPr>
                        <a:t>  </a:t>
                      </a:r>
                      <a:r>
                        <a:rPr kumimoji="1" lang="fi-FI" altLang="ja-JP" sz="1200" dirty="0" smtClean="0">
                          <a:latin typeface="Times New Roman" pitchFamily="18" charset="0"/>
                          <a:ea typeface="+mj-ea"/>
                          <a:cs typeface="Times New Roman" pitchFamily="18" charset="0"/>
                        </a:rPr>
                        <a:t>Japan</a:t>
                      </a:r>
                      <a:endParaRPr kumimoji="1" lang="ja-JP" altLang="en-US" sz="1200" dirty="0">
                        <a:latin typeface="Times New Roman" pitchFamily="18" charset="0"/>
                        <a:ea typeface="+mj-ea"/>
                        <a:cs typeface="Times New Roman" pitchFamily="18" charset="0"/>
                      </a:endParaRPr>
                    </a:p>
                  </a:txBody>
                  <a:tcPr/>
                </a:tc>
                <a:tc rowSpan="5">
                  <a:txBody>
                    <a:bodyPr/>
                    <a:lstStyle/>
                    <a:p>
                      <a:r>
                        <a:rPr kumimoji="1" lang="en-US" altLang="ja-JP" sz="1200" dirty="0" smtClean="0">
                          <a:latin typeface="Times New Roman" pitchFamily="18" charset="0"/>
                          <a:ea typeface="+mj-ea"/>
                          <a:cs typeface="Times New Roman" pitchFamily="18" charset="0"/>
                        </a:rPr>
                        <a:t>+81-06-6466-5695</a:t>
                      </a:r>
                      <a:endParaRPr kumimoji="1" lang="ja-JP" altLang="en-US" sz="1200" dirty="0">
                        <a:latin typeface="Times New Roman" pitchFamily="18" charset="0"/>
                        <a:ea typeface="+mj-ea"/>
                        <a:cs typeface="Times New Roman" pitchFamily="18" charset="0"/>
                      </a:endParaRPr>
                    </a:p>
                  </a:txBody>
                  <a:tcPr/>
                </a:tc>
                <a:tc>
                  <a:txBody>
                    <a:bodyPr/>
                    <a:lstStyle/>
                    <a:p>
                      <a:r>
                        <a:rPr kumimoji="1" lang="en-US" altLang="ja-JP" sz="1200" dirty="0" smtClean="0">
                          <a:latin typeface="Times New Roman" pitchFamily="18" charset="0"/>
                          <a:ea typeface="+mj-ea"/>
                          <a:cs typeface="Times New Roman" pitchFamily="18" charset="0"/>
                        </a:rPr>
                        <a:t>yamamoto-takashi@sei.co.jp</a:t>
                      </a:r>
                      <a:endParaRPr kumimoji="1" lang="ja-JP" altLang="en-US" sz="1200" dirty="0">
                        <a:latin typeface="Times New Roman" pitchFamily="18" charset="0"/>
                        <a:ea typeface="+mj-ea"/>
                        <a:cs typeface="Times New Roman" pitchFamily="18" charset="0"/>
                      </a:endParaRPr>
                    </a:p>
                  </a:txBody>
                  <a:tcPr/>
                </a:tc>
              </a:tr>
              <a:tr h="384043">
                <a:tc>
                  <a:txBody>
                    <a:bodyPr/>
                    <a:lstStyle/>
                    <a:p>
                      <a:r>
                        <a:rPr kumimoji="1" lang="en-US" altLang="ja-JP" sz="1200" dirty="0" err="1" smtClean="0">
                          <a:latin typeface="Times New Roman" pitchFamily="18" charset="0"/>
                          <a:ea typeface="+mj-ea"/>
                          <a:cs typeface="Times New Roman" pitchFamily="18" charset="0"/>
                        </a:rPr>
                        <a:t>Yoshizo</a:t>
                      </a:r>
                      <a:r>
                        <a:rPr kumimoji="1" lang="en-US" altLang="ja-JP" sz="1200" dirty="0" smtClean="0">
                          <a:latin typeface="Times New Roman" pitchFamily="18" charset="0"/>
                          <a:ea typeface="+mj-ea"/>
                          <a:cs typeface="Times New Roman" pitchFamily="18" charset="0"/>
                        </a:rPr>
                        <a:t> Tanaka</a:t>
                      </a:r>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a:txBody>
                    <a:bodyPr/>
                    <a:lstStyle/>
                    <a:p>
                      <a:r>
                        <a:rPr kumimoji="1" lang="en-US" altLang="ja-JP" sz="1200" dirty="0" smtClean="0">
                          <a:latin typeface="Times New Roman" pitchFamily="18" charset="0"/>
                          <a:ea typeface="+mj-ea"/>
                          <a:cs typeface="Times New Roman" pitchFamily="18" charset="0"/>
                        </a:rPr>
                        <a:t>yoshizo-tanaka@sei.co.jp</a:t>
                      </a:r>
                      <a:endParaRPr kumimoji="1" lang="ja-JP" altLang="en-US" sz="1200" dirty="0">
                        <a:latin typeface="Times New Roman" pitchFamily="18" charset="0"/>
                        <a:ea typeface="+mj-ea"/>
                        <a:cs typeface="Times New Roman" pitchFamily="18" charset="0"/>
                      </a:endParaRPr>
                    </a:p>
                  </a:txBody>
                  <a:tcPr/>
                </a:tc>
              </a:tr>
              <a:tr h="384043">
                <a:tc>
                  <a:txBody>
                    <a:bodyPr/>
                    <a:lstStyle/>
                    <a:p>
                      <a:r>
                        <a:rPr kumimoji="1" lang="en-US" altLang="ja-JP" sz="1200" dirty="0" smtClean="0">
                          <a:latin typeface="Times New Roman" pitchFamily="18" charset="0"/>
                          <a:ea typeface="+mj-ea"/>
                          <a:cs typeface="Times New Roman" pitchFamily="18" charset="0"/>
                        </a:rPr>
                        <a:t>Kenichi Murakami</a:t>
                      </a:r>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a:txBody>
                    <a:bodyPr/>
                    <a:lstStyle/>
                    <a:p>
                      <a:r>
                        <a:rPr kumimoji="1" lang="en-US" altLang="ja-JP" sz="1200" dirty="0" smtClean="0">
                          <a:latin typeface="Times New Roman" pitchFamily="18" charset="0"/>
                          <a:ea typeface="+mj-ea"/>
                          <a:cs typeface="Times New Roman" pitchFamily="18" charset="0"/>
                        </a:rPr>
                        <a:t>kenichi-murakami@sei.co.jp</a:t>
                      </a:r>
                      <a:endParaRPr kumimoji="1" lang="ja-JP" altLang="en-US" sz="1200" dirty="0">
                        <a:latin typeface="Times New Roman" pitchFamily="18" charset="0"/>
                        <a:ea typeface="+mj-ea"/>
                        <a:cs typeface="Times New Roman" pitchFamily="18" charset="0"/>
                      </a:endParaRPr>
                    </a:p>
                  </a:txBody>
                  <a:tcPr/>
                </a:tc>
              </a:tr>
              <a:tr h="384043">
                <a:tc>
                  <a:txBody>
                    <a:bodyPr/>
                    <a:lstStyle/>
                    <a:p>
                      <a:r>
                        <a:rPr kumimoji="1" lang="en-US" altLang="ja-JP" sz="1200" dirty="0" err="1" smtClean="0">
                          <a:latin typeface="Times New Roman" pitchFamily="18" charset="0"/>
                          <a:ea typeface="+mj-ea"/>
                          <a:cs typeface="Times New Roman" pitchFamily="18" charset="0"/>
                        </a:rPr>
                        <a:t>Hirotsugu</a:t>
                      </a:r>
                      <a:r>
                        <a:rPr kumimoji="1" lang="en-US" altLang="ja-JP" sz="1200" baseline="0" dirty="0" smtClean="0">
                          <a:latin typeface="Times New Roman" pitchFamily="18" charset="0"/>
                          <a:ea typeface="+mj-ea"/>
                          <a:cs typeface="Times New Roman" pitchFamily="18" charset="0"/>
                        </a:rPr>
                        <a:t> Yamamoto</a:t>
                      </a:r>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a:txBody>
                    <a:bodyPr/>
                    <a:lstStyle/>
                    <a:p>
                      <a:r>
                        <a:rPr kumimoji="1" lang="en-US" altLang="ja-JP" sz="1200" dirty="0" smtClean="0">
                          <a:latin typeface="Times New Roman" pitchFamily="18" charset="0"/>
                          <a:ea typeface="+mj-ea"/>
                          <a:cs typeface="Times New Roman" pitchFamily="18" charset="0"/>
                        </a:rPr>
                        <a:t>hirotsugu-yamamoto@sei.co.jp</a:t>
                      </a:r>
                      <a:endParaRPr kumimoji="1" lang="ja-JP" altLang="en-US" sz="1200" dirty="0">
                        <a:latin typeface="Times New Roman" pitchFamily="18" charset="0"/>
                        <a:ea typeface="+mj-ea"/>
                        <a:cs typeface="Times New Roman" pitchFamily="18" charset="0"/>
                      </a:endParaRPr>
                    </a:p>
                  </a:txBody>
                  <a:tcPr/>
                </a:tc>
              </a:tr>
              <a:tr h="384043">
                <a:tc>
                  <a:txBody>
                    <a:bodyPr/>
                    <a:lstStyle/>
                    <a:p>
                      <a:r>
                        <a:rPr kumimoji="1" lang="en-US" altLang="ja-JP" sz="1200" dirty="0" err="1" smtClean="0">
                          <a:latin typeface="Times New Roman" pitchFamily="18" charset="0"/>
                          <a:ea typeface="+mj-ea"/>
                          <a:cs typeface="Times New Roman" pitchFamily="18" charset="0"/>
                        </a:rPr>
                        <a:t>Yoji</a:t>
                      </a:r>
                      <a:r>
                        <a:rPr kumimoji="1" lang="en-US" altLang="ja-JP" sz="1200" baseline="0" dirty="0" smtClean="0">
                          <a:latin typeface="Times New Roman" pitchFamily="18" charset="0"/>
                          <a:ea typeface="+mj-ea"/>
                          <a:cs typeface="Times New Roman" pitchFamily="18" charset="0"/>
                        </a:rPr>
                        <a:t> Okada</a:t>
                      </a:r>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vMerge="1">
                  <a:txBody>
                    <a:bodyPr/>
                    <a:lstStyle/>
                    <a:p>
                      <a:endParaRPr kumimoji="1" lang="ja-JP" altLang="en-US" sz="1200" dirty="0">
                        <a:latin typeface="Times New Roman" pitchFamily="18" charset="0"/>
                        <a:ea typeface="+mj-ea"/>
                        <a:cs typeface="Times New Roman" pitchFamily="18" charset="0"/>
                      </a:endParaRPr>
                    </a:p>
                  </a:txBody>
                  <a:tcPr/>
                </a:tc>
                <a:tc>
                  <a:txBody>
                    <a:bodyPr/>
                    <a:lstStyle/>
                    <a:p>
                      <a:r>
                        <a:rPr kumimoji="1" lang="en-US" altLang="ja-JP" sz="1200" dirty="0" smtClean="0">
                          <a:latin typeface="Times New Roman" pitchFamily="18" charset="0"/>
                          <a:ea typeface="+mj-ea"/>
                          <a:cs typeface="Times New Roman" pitchFamily="18" charset="0"/>
                        </a:rPr>
                        <a:t>yoji-okada@sei.co.jp</a:t>
                      </a:r>
                      <a:endParaRPr kumimoji="1" lang="ja-JP" altLang="en-US" sz="1200" dirty="0">
                        <a:latin typeface="Times New Roman" pitchFamily="18" charset="0"/>
                        <a:ea typeface="+mj-ea"/>
                        <a:cs typeface="Times New Roman" pitchFamily="18" charset="0"/>
                      </a:endParaRPr>
                    </a:p>
                  </a:txBody>
                  <a:tcPr/>
                </a:tc>
              </a:tr>
            </a:tbl>
          </a:graphicData>
        </a:graphic>
      </p:graphicFrame>
    </p:spTree>
    <p:extLst>
      <p:ext uri="{BB962C8B-B14F-4D97-AF65-F5344CB8AC3E}">
        <p14:creationId xmlns:p14="http://schemas.microsoft.com/office/powerpoint/2010/main" val="25302389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pPr lvl="0" eaLnBrk="0" hangingPunct="0">
              <a:defRPr/>
            </a:pPr>
            <a:r>
              <a:rPr lang="en-US" altLang="ja-JP" dirty="0" smtClean="0">
                <a:solidFill>
                  <a:schemeClr val="tx1"/>
                </a:solidFill>
                <a:ea typeface="ＭＳ Ｐゴシック" charset="-128"/>
              </a:rPr>
              <a:t>Introduction</a:t>
            </a:r>
            <a:endParaRPr lang="ja-JP" altLang="en-US" dirty="0">
              <a:solidFill>
                <a:schemeClr val="tx1"/>
              </a:solidFill>
              <a:ea typeface="ＭＳ Ｐゴシック" charset="-128"/>
            </a:endParaRPr>
          </a:p>
        </p:txBody>
      </p:sp>
      <p:sp>
        <p:nvSpPr>
          <p:cNvPr id="2" name="日付プレースホルダー 1"/>
          <p:cNvSpPr>
            <a:spLocks noGrp="1"/>
          </p:cNvSpPr>
          <p:nvPr>
            <p:ph type="dt" sz="half" idx="10"/>
          </p:nvPr>
        </p:nvSpPr>
        <p:spPr/>
        <p:txBody>
          <a:bodyPr/>
          <a:lstStyle/>
          <a:p>
            <a:r>
              <a:rPr lang="en-US" altLang="ja-JP" smtClean="0"/>
              <a:t>July 2013</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Takashi Yamamoto, Sumitomo Electric Industries</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695CBC65-B846-4A6B-9904-8C0EF9D87513}" type="slidenum">
              <a:rPr lang="en-US" altLang="ja-JP" smtClean="0"/>
              <a:pPr/>
              <a:t>3</a:t>
            </a:fld>
            <a:endParaRPr lang="en-US" altLang="ja-JP"/>
          </a:p>
        </p:txBody>
      </p:sp>
      <p:sp>
        <p:nvSpPr>
          <p:cNvPr id="7" name="Rectangle 3"/>
          <p:cNvSpPr txBox="1">
            <a:spLocks noChangeArrowheads="1"/>
          </p:cNvSpPr>
          <p:nvPr/>
        </p:nvSpPr>
        <p:spPr>
          <a:xfrm>
            <a:off x="685800" y="1981200"/>
            <a:ext cx="7772400" cy="4114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latin typeface="Times New Roman" pitchFamily="18" charset="0"/>
                <a:ea typeface="ＭＳ Ｐゴシック" pitchFamily="50" charset="-128"/>
                <a:cs typeface="Times New Roman" pitchFamily="18" charset="0"/>
              </a:rPr>
              <a:t>The LQI</a:t>
            </a:r>
            <a:r>
              <a:rPr lang="ja-JP" altLang="en-US" sz="2400" kern="0" dirty="0">
                <a:latin typeface="Times New Roman" pitchFamily="18" charset="0"/>
                <a:ea typeface="ＭＳ Ｐゴシック" pitchFamily="50" charset="-128"/>
                <a:cs typeface="Times New Roman" pitchFamily="18" charset="0"/>
              </a:rPr>
              <a:t> </a:t>
            </a:r>
            <a:r>
              <a:rPr lang="en-US" altLang="ja-JP" sz="2400" kern="0" dirty="0" smtClean="0">
                <a:latin typeface="Times New Roman" pitchFamily="18" charset="0"/>
                <a:ea typeface="ＭＳ Ｐゴシック" pitchFamily="50" charset="-128"/>
                <a:cs typeface="Times New Roman" pitchFamily="18" charset="0"/>
              </a:rPr>
              <a:t>(Link Quality Indicator) is one of the measurement parameters specified in IEEE802.15.4, but its definition is vague and imprecise.</a:t>
            </a:r>
          </a:p>
          <a:p>
            <a:r>
              <a:rPr lang="en-US" altLang="ja-JP" sz="2400" kern="0" dirty="0" smtClean="0">
                <a:latin typeface="Times New Roman" pitchFamily="18" charset="0"/>
                <a:ea typeface="ＭＳ Ｐゴシック" pitchFamily="50" charset="-128"/>
                <a:cs typeface="Times New Roman" pitchFamily="18" charset="0"/>
              </a:rPr>
              <a:t>Since manufacturers may implement different computation method of the LQI, it is difficult to use for radio resource management system.</a:t>
            </a:r>
          </a:p>
          <a:p>
            <a:pPr lvl="1"/>
            <a:r>
              <a:rPr lang="en-US" altLang="ja-JP" sz="2000" kern="0" dirty="0">
                <a:latin typeface="Times New Roman" pitchFamily="18" charset="0"/>
                <a:ea typeface="ＭＳ Ｐゴシック" pitchFamily="50" charset="-128"/>
                <a:cs typeface="Times New Roman" pitchFamily="18" charset="0"/>
              </a:rPr>
              <a:t>A specific device may obtain more radio resources than other devices.</a:t>
            </a:r>
          </a:p>
          <a:p>
            <a:pPr lvl="1"/>
            <a:endParaRPr lang="en-US" altLang="ja-JP" sz="2000" kern="0" dirty="0" smtClean="0">
              <a:latin typeface="Times New Roman" pitchFamily="18" charset="0"/>
              <a:ea typeface="ＭＳ Ｐゴシック" pitchFamily="50" charset="-128"/>
              <a:cs typeface="Times New Roman" pitchFamily="18" charset="0"/>
            </a:endParaRPr>
          </a:p>
        </p:txBody>
      </p:sp>
    </p:spTree>
    <p:extLst>
      <p:ext uri="{BB962C8B-B14F-4D97-AF65-F5344CB8AC3E}">
        <p14:creationId xmlns:p14="http://schemas.microsoft.com/office/powerpoint/2010/main" val="31646617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pPr eaLnBrk="0" hangingPunct="0">
              <a:defRPr/>
            </a:pPr>
            <a:r>
              <a:rPr lang="en-US" altLang="ja-JP" dirty="0" smtClean="0">
                <a:solidFill>
                  <a:schemeClr val="tx1"/>
                </a:solidFill>
                <a:ea typeface="ＭＳ Ｐゴシック" charset="-128"/>
              </a:rPr>
              <a:t>Current Definition of the LQI</a:t>
            </a:r>
            <a:endParaRPr lang="ja-JP" altLang="en-US" dirty="0">
              <a:solidFill>
                <a:schemeClr val="tx1"/>
              </a:solidFill>
              <a:ea typeface="ＭＳ Ｐゴシック" charset="-128"/>
            </a:endParaRPr>
          </a:p>
        </p:txBody>
      </p:sp>
      <p:sp>
        <p:nvSpPr>
          <p:cNvPr id="2" name="日付プレースホルダー 1"/>
          <p:cNvSpPr>
            <a:spLocks noGrp="1"/>
          </p:cNvSpPr>
          <p:nvPr>
            <p:ph type="dt" sz="half" idx="10"/>
          </p:nvPr>
        </p:nvSpPr>
        <p:spPr/>
        <p:txBody>
          <a:bodyPr/>
          <a:lstStyle/>
          <a:p>
            <a:r>
              <a:rPr lang="en-US" altLang="ja-JP" smtClean="0"/>
              <a:t>July 2013</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Takashi Yamamoto, Sumitomo Electric Industries</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695CBC65-B846-4A6B-9904-8C0EF9D87513}" type="slidenum">
              <a:rPr lang="en-US" altLang="ja-JP" smtClean="0"/>
              <a:pPr/>
              <a:t>4</a:t>
            </a:fld>
            <a:endParaRPr lang="en-US" altLang="ja-JP"/>
          </a:p>
        </p:txBody>
      </p:sp>
      <p:sp>
        <p:nvSpPr>
          <p:cNvPr id="7" name="Rectangle 3"/>
          <p:cNvSpPr txBox="1">
            <a:spLocks noChangeArrowheads="1"/>
          </p:cNvSpPr>
          <p:nvPr/>
        </p:nvSpPr>
        <p:spPr>
          <a:xfrm>
            <a:off x="685800" y="1981200"/>
            <a:ext cx="7918648" cy="4114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latin typeface="Times New Roman" pitchFamily="18" charset="0"/>
                <a:ea typeface="ＭＳ Ｐゴシック" pitchFamily="50" charset="-128"/>
                <a:cs typeface="Times New Roman" pitchFamily="18" charset="0"/>
              </a:rPr>
              <a:t>IEEE802.15.4-2011  8.2.6 </a:t>
            </a:r>
            <a:r>
              <a:rPr lang="en-US" altLang="ja-JP" sz="2400" kern="0" dirty="0">
                <a:latin typeface="Times New Roman" pitchFamily="18" charset="0"/>
                <a:ea typeface="ＭＳ Ｐゴシック" pitchFamily="50" charset="-128"/>
                <a:cs typeface="Times New Roman" pitchFamily="18" charset="0"/>
              </a:rPr>
              <a:t>Link quality indicator (LQI</a:t>
            </a:r>
            <a:r>
              <a:rPr lang="en-US" altLang="ja-JP" sz="2400" kern="0" dirty="0" smtClean="0">
                <a:latin typeface="Times New Roman" pitchFamily="18" charset="0"/>
                <a:ea typeface="ＭＳ Ｐゴシック" pitchFamily="50" charset="-128"/>
                <a:cs typeface="Times New Roman" pitchFamily="18" charset="0"/>
              </a:rPr>
              <a:t>)</a:t>
            </a:r>
          </a:p>
          <a:p>
            <a:pPr lvl="1"/>
            <a:r>
              <a:rPr lang="en-US" altLang="ja-JP" sz="2000" kern="0" dirty="0" smtClean="0">
                <a:latin typeface="Times New Roman" pitchFamily="18" charset="0"/>
                <a:ea typeface="ＭＳ Ｐゴシック" pitchFamily="50" charset="-128"/>
                <a:cs typeface="Times New Roman" pitchFamily="18" charset="0"/>
              </a:rPr>
              <a:t>The </a:t>
            </a:r>
            <a:r>
              <a:rPr lang="en-US" altLang="ja-JP" sz="2000" kern="0" dirty="0">
                <a:latin typeface="Times New Roman" pitchFamily="18" charset="0"/>
                <a:ea typeface="ＭＳ Ｐゴシック" pitchFamily="50" charset="-128"/>
                <a:cs typeface="Times New Roman" pitchFamily="18" charset="0"/>
              </a:rPr>
              <a:t>LQI measurement is a characterization of the strength and/or quality of a received packet. </a:t>
            </a:r>
            <a:r>
              <a:rPr lang="en-US" altLang="ja-JP" sz="2000" kern="0" dirty="0" smtClean="0">
                <a:solidFill>
                  <a:srgbClr val="FF0000"/>
                </a:solidFill>
                <a:latin typeface="Times New Roman" pitchFamily="18" charset="0"/>
                <a:ea typeface="ＭＳ Ｐゴシック" pitchFamily="50" charset="-128"/>
                <a:cs typeface="Times New Roman" pitchFamily="18" charset="0"/>
              </a:rPr>
              <a:t>The measurement </a:t>
            </a:r>
            <a:r>
              <a:rPr lang="en-US" altLang="ja-JP" sz="2000" kern="0" dirty="0">
                <a:solidFill>
                  <a:srgbClr val="FF0000"/>
                </a:solidFill>
                <a:latin typeface="Times New Roman" pitchFamily="18" charset="0"/>
                <a:ea typeface="ＭＳ Ｐゴシック" pitchFamily="50" charset="-128"/>
                <a:cs typeface="Times New Roman" pitchFamily="18" charset="0"/>
              </a:rPr>
              <a:t>may be implemented using receiver ED, a signal-to-noise ratio estimation, or a combination </a:t>
            </a:r>
            <a:r>
              <a:rPr lang="en-US" altLang="ja-JP" sz="2000" kern="0" dirty="0" smtClean="0">
                <a:solidFill>
                  <a:srgbClr val="FF0000"/>
                </a:solidFill>
                <a:latin typeface="Times New Roman" pitchFamily="18" charset="0"/>
                <a:ea typeface="ＭＳ Ｐゴシック" pitchFamily="50" charset="-128"/>
                <a:cs typeface="Times New Roman" pitchFamily="18" charset="0"/>
              </a:rPr>
              <a:t>of these </a:t>
            </a:r>
            <a:r>
              <a:rPr lang="en-US" altLang="ja-JP" sz="2000" kern="0" dirty="0">
                <a:solidFill>
                  <a:srgbClr val="FF0000"/>
                </a:solidFill>
                <a:latin typeface="Times New Roman" pitchFamily="18" charset="0"/>
                <a:ea typeface="ＭＳ Ｐゴシック" pitchFamily="50" charset="-128"/>
                <a:cs typeface="Times New Roman" pitchFamily="18" charset="0"/>
              </a:rPr>
              <a:t>methods.</a:t>
            </a:r>
            <a:r>
              <a:rPr lang="en-US" altLang="ja-JP" sz="2000" kern="0" dirty="0">
                <a:latin typeface="Times New Roman" pitchFamily="18" charset="0"/>
                <a:ea typeface="ＭＳ Ｐゴシック" pitchFamily="50" charset="-128"/>
                <a:cs typeface="Times New Roman" pitchFamily="18" charset="0"/>
              </a:rPr>
              <a:t> The use of the LQI result by the network or application layers is not specified in this standard.</a:t>
            </a:r>
          </a:p>
          <a:p>
            <a:pPr lvl="1"/>
            <a:r>
              <a:rPr lang="en-US" altLang="ja-JP" sz="2000" kern="0" dirty="0">
                <a:latin typeface="Times New Roman" pitchFamily="18" charset="0"/>
                <a:ea typeface="ＭＳ Ｐゴシック" pitchFamily="50" charset="-128"/>
                <a:cs typeface="Times New Roman" pitchFamily="18" charset="0"/>
              </a:rPr>
              <a:t>The LQI measurement shall be performed for each received packet. The minimum and maximum LQI </a:t>
            </a:r>
            <a:r>
              <a:rPr lang="en-US" altLang="ja-JP" sz="2000" kern="0" dirty="0" smtClean="0">
                <a:latin typeface="Times New Roman" pitchFamily="18" charset="0"/>
                <a:ea typeface="ＭＳ Ｐゴシック" pitchFamily="50" charset="-128"/>
                <a:cs typeface="Times New Roman" pitchFamily="18" charset="0"/>
              </a:rPr>
              <a:t>values (</a:t>
            </a:r>
            <a:r>
              <a:rPr lang="en-US" altLang="ja-JP" sz="2000" kern="0" dirty="0">
                <a:latin typeface="Times New Roman" pitchFamily="18" charset="0"/>
                <a:ea typeface="ＭＳ Ｐゴシック" pitchFamily="50" charset="-128"/>
                <a:cs typeface="Times New Roman" pitchFamily="18" charset="0"/>
              </a:rPr>
              <a:t>0x00 and 0xff) should be associated with the lowest and highest quality compliant signals detectable by </a:t>
            </a:r>
            <a:r>
              <a:rPr lang="en-US" altLang="ja-JP" sz="2000" kern="0" dirty="0" smtClean="0">
                <a:latin typeface="Times New Roman" pitchFamily="18" charset="0"/>
                <a:ea typeface="ＭＳ Ｐゴシック" pitchFamily="50" charset="-128"/>
                <a:cs typeface="Times New Roman" pitchFamily="18" charset="0"/>
              </a:rPr>
              <a:t>the receiver</a:t>
            </a:r>
            <a:r>
              <a:rPr lang="en-US" altLang="ja-JP" sz="2000" kern="0" dirty="0">
                <a:latin typeface="Times New Roman" pitchFamily="18" charset="0"/>
                <a:ea typeface="ＭＳ Ｐゴシック" pitchFamily="50" charset="-128"/>
                <a:cs typeface="Times New Roman" pitchFamily="18" charset="0"/>
              </a:rPr>
              <a:t>, and LQI values in between should be uniformly distributed between these two limits. At least </a:t>
            </a:r>
            <a:r>
              <a:rPr lang="en-US" altLang="ja-JP" sz="2000" kern="0" dirty="0" smtClean="0">
                <a:latin typeface="Times New Roman" pitchFamily="18" charset="0"/>
                <a:ea typeface="ＭＳ Ｐゴシック" pitchFamily="50" charset="-128"/>
                <a:cs typeface="Times New Roman" pitchFamily="18" charset="0"/>
              </a:rPr>
              <a:t>eight unique </a:t>
            </a:r>
            <a:r>
              <a:rPr lang="en-US" altLang="ja-JP" sz="2000" kern="0" dirty="0">
                <a:latin typeface="Times New Roman" pitchFamily="18" charset="0"/>
                <a:ea typeface="ＭＳ Ｐゴシック" pitchFamily="50" charset="-128"/>
                <a:cs typeface="Times New Roman" pitchFamily="18" charset="0"/>
              </a:rPr>
              <a:t>values of LQI shall be used.</a:t>
            </a:r>
            <a:endParaRPr lang="en-US" altLang="ja-JP" sz="2000" kern="0" dirty="0" smtClean="0">
              <a:latin typeface="Times New Roman" pitchFamily="18" charset="0"/>
              <a:ea typeface="ＭＳ Ｐゴシック" pitchFamily="50" charset="-128"/>
              <a:cs typeface="Times New Roman" pitchFamily="18" charset="0"/>
            </a:endParaRPr>
          </a:p>
        </p:txBody>
      </p:sp>
    </p:spTree>
    <p:extLst>
      <p:ext uri="{BB962C8B-B14F-4D97-AF65-F5344CB8AC3E}">
        <p14:creationId xmlns:p14="http://schemas.microsoft.com/office/powerpoint/2010/main" val="7638622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pPr lvl="0" eaLnBrk="0" hangingPunct="0">
              <a:defRPr/>
            </a:pPr>
            <a:r>
              <a:rPr lang="en-US" altLang="ja-JP" dirty="0"/>
              <a:t>How do we </a:t>
            </a:r>
            <a:r>
              <a:rPr lang="en-US" altLang="ja-JP" dirty="0" smtClean="0"/>
              <a:t>proceed?</a:t>
            </a:r>
            <a:endParaRPr lang="ja-JP" altLang="en-US" dirty="0">
              <a:solidFill>
                <a:schemeClr val="tx1"/>
              </a:solidFill>
              <a:ea typeface="ＭＳ Ｐゴシック" charset="-128"/>
            </a:endParaRPr>
          </a:p>
        </p:txBody>
      </p:sp>
      <p:sp>
        <p:nvSpPr>
          <p:cNvPr id="2" name="日付プレースホルダー 1"/>
          <p:cNvSpPr>
            <a:spLocks noGrp="1"/>
          </p:cNvSpPr>
          <p:nvPr>
            <p:ph type="dt" sz="half" idx="10"/>
          </p:nvPr>
        </p:nvSpPr>
        <p:spPr/>
        <p:txBody>
          <a:bodyPr/>
          <a:lstStyle/>
          <a:p>
            <a:r>
              <a:rPr lang="en-US" altLang="ja-JP" smtClean="0"/>
              <a:t>July 2013</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Takashi Yamamoto, Sumitomo Electric Industries</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695CBC65-B846-4A6B-9904-8C0EF9D87513}" type="slidenum">
              <a:rPr lang="en-US" altLang="ja-JP" smtClean="0"/>
              <a:pPr/>
              <a:t>5</a:t>
            </a:fld>
            <a:endParaRPr lang="en-US" altLang="ja-JP"/>
          </a:p>
        </p:txBody>
      </p:sp>
      <p:sp>
        <p:nvSpPr>
          <p:cNvPr id="7" name="Rectangle 3"/>
          <p:cNvSpPr txBox="1">
            <a:spLocks noChangeArrowheads="1"/>
          </p:cNvSpPr>
          <p:nvPr/>
        </p:nvSpPr>
        <p:spPr>
          <a:xfrm>
            <a:off x="685800" y="1844824"/>
            <a:ext cx="7918648" cy="4400128"/>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latin typeface="Times New Roman" pitchFamily="18" charset="0"/>
                <a:ea typeface="ＭＳ Ｐゴシック" pitchFamily="50" charset="-128"/>
                <a:cs typeface="Times New Roman" pitchFamily="18" charset="0"/>
              </a:rPr>
              <a:t>Identify and evaluate new radio resource management strategies in the following steps. </a:t>
            </a:r>
          </a:p>
          <a:p>
            <a:pPr lvl="1"/>
            <a:r>
              <a:rPr lang="en-US" altLang="ja-JP" sz="2400" kern="0" dirty="0" smtClean="0">
                <a:latin typeface="Times New Roman" pitchFamily="18" charset="0"/>
                <a:ea typeface="ＭＳ Ｐゴシック" pitchFamily="50" charset="-128"/>
                <a:cs typeface="Times New Roman" pitchFamily="18" charset="0"/>
              </a:rPr>
              <a:t>Step1: Establish evaluation methodology</a:t>
            </a:r>
            <a:r>
              <a:rPr lang="ja-JP" altLang="en-US" sz="2400" kern="0" dirty="0">
                <a:latin typeface="Times New Roman" pitchFamily="18" charset="0"/>
                <a:ea typeface="ＭＳ Ｐゴシック" pitchFamily="50" charset="-128"/>
                <a:cs typeface="Times New Roman" pitchFamily="18" charset="0"/>
              </a:rPr>
              <a:t> </a:t>
            </a:r>
            <a:r>
              <a:rPr lang="en-US" altLang="ja-JP" sz="2400" kern="0" dirty="0" smtClean="0">
                <a:latin typeface="Times New Roman" pitchFamily="18" charset="0"/>
                <a:ea typeface="ＭＳ Ｐゴシック" pitchFamily="50" charset="-128"/>
                <a:cs typeface="Times New Roman" pitchFamily="18" charset="0"/>
              </a:rPr>
              <a:t>(e.g. network simulation and experiment</a:t>
            </a:r>
            <a:r>
              <a:rPr lang="en-US" altLang="ja-JP" sz="2400" kern="0" dirty="0">
                <a:latin typeface="Times New Roman" pitchFamily="18" charset="0"/>
                <a:ea typeface="ＭＳ Ｐゴシック" pitchFamily="50" charset="-128"/>
                <a:cs typeface="Times New Roman" pitchFamily="18" charset="0"/>
              </a:rPr>
              <a:t>). </a:t>
            </a:r>
            <a:endParaRPr lang="en-US" altLang="ja-JP" sz="2400" kern="0" dirty="0" smtClean="0">
              <a:latin typeface="Times New Roman" pitchFamily="18" charset="0"/>
              <a:ea typeface="ＭＳ Ｐゴシック" pitchFamily="50" charset="-128"/>
              <a:cs typeface="Times New Roman" pitchFamily="18" charset="0"/>
            </a:endParaRPr>
          </a:p>
          <a:p>
            <a:pPr lvl="1"/>
            <a:r>
              <a:rPr lang="en-US" altLang="ja-JP" sz="2400" kern="0" dirty="0" smtClean="0">
                <a:latin typeface="Times New Roman" pitchFamily="18" charset="0"/>
                <a:ea typeface="ＭＳ Ｐゴシック" pitchFamily="50" charset="-128"/>
                <a:cs typeface="Times New Roman" pitchFamily="18" charset="0"/>
              </a:rPr>
              <a:t>Step2: Evaluate </a:t>
            </a:r>
            <a:r>
              <a:rPr lang="en-US" altLang="ja-JP" sz="2400" kern="0" dirty="0" smtClean="0">
                <a:latin typeface="Times New Roman" pitchFamily="18" charset="0"/>
                <a:ea typeface="ＭＳ Ｐゴシック" pitchFamily="50" charset="-128"/>
                <a:cs typeface="Times New Roman" pitchFamily="18" charset="0"/>
              </a:rPr>
              <a:t>radio resource management </a:t>
            </a:r>
            <a:r>
              <a:rPr lang="en-US" altLang="ja-JP" sz="2400" kern="0" dirty="0" smtClean="0">
                <a:latin typeface="Times New Roman" pitchFamily="18" charset="0"/>
                <a:ea typeface="ＭＳ Ｐゴシック" pitchFamily="50" charset="-128"/>
                <a:cs typeface="Times New Roman" pitchFamily="18" charset="0"/>
              </a:rPr>
              <a:t>performance under legacy IEEE802.15.4 measurement features including LQI and ED</a:t>
            </a:r>
            <a:r>
              <a:rPr lang="en-US" altLang="ja-JP" sz="2400" kern="0" dirty="0" smtClean="0">
                <a:latin typeface="Times New Roman" pitchFamily="18" charset="0"/>
                <a:ea typeface="ＭＳ Ｐゴシック" pitchFamily="50" charset="-128"/>
                <a:cs typeface="Times New Roman" pitchFamily="18" charset="0"/>
              </a:rPr>
              <a:t>.</a:t>
            </a:r>
          </a:p>
          <a:p>
            <a:pPr lvl="1"/>
            <a:r>
              <a:rPr lang="en-US" altLang="ja-JP" sz="2400" kern="0" dirty="0" smtClean="0">
                <a:latin typeface="Times New Roman" pitchFamily="18" charset="0"/>
                <a:ea typeface="ＭＳ Ｐゴシック" pitchFamily="50" charset="-128"/>
                <a:cs typeface="Times New Roman" pitchFamily="18" charset="0"/>
              </a:rPr>
              <a:t>Step3: Collect proposals for new measurement features and evaluate their performance.</a:t>
            </a:r>
            <a:endParaRPr lang="en-US" altLang="ja-JP" sz="2400" kern="0" dirty="0" smtClean="0">
              <a:latin typeface="Times New Roman" pitchFamily="18" charset="0"/>
              <a:ea typeface="ＭＳ Ｐゴシック" pitchFamily="50" charset="-128"/>
              <a:cs typeface="Times New Roman" pitchFamily="18" charset="0"/>
            </a:endParaRPr>
          </a:p>
          <a:p>
            <a:pPr lvl="1"/>
            <a:r>
              <a:rPr lang="en-US" altLang="ja-JP" sz="2400" kern="0" dirty="0" smtClean="0">
                <a:latin typeface="Times New Roman" pitchFamily="18" charset="0"/>
                <a:ea typeface="ＭＳ Ｐゴシック" pitchFamily="50" charset="-128"/>
                <a:cs typeface="Times New Roman" pitchFamily="18" charset="0"/>
              </a:rPr>
              <a:t>Step4: Define </a:t>
            </a:r>
            <a:r>
              <a:rPr lang="en-US" altLang="ja-JP" sz="2400" kern="0" dirty="0" smtClean="0">
                <a:latin typeface="Times New Roman" pitchFamily="18" charset="0"/>
                <a:ea typeface="ＭＳ Ｐゴシック" pitchFamily="50" charset="-128"/>
                <a:cs typeface="Times New Roman" pitchFamily="18" charset="0"/>
              </a:rPr>
              <a:t>new measurement procedures that can help improve user </a:t>
            </a:r>
            <a:r>
              <a:rPr lang="en-US" altLang="ja-JP" sz="2400" kern="0" dirty="0">
                <a:latin typeface="Times New Roman" pitchFamily="18" charset="0"/>
                <a:ea typeface="ＭＳ Ｐゴシック" pitchFamily="50" charset="-128"/>
                <a:cs typeface="Times New Roman" pitchFamily="18" charset="0"/>
              </a:rPr>
              <a:t>experience quantitatively. </a:t>
            </a:r>
            <a:endParaRPr lang="en-US" altLang="ja-JP" sz="2400" kern="0" dirty="0" smtClean="0">
              <a:latin typeface="Times New Roman" pitchFamily="18" charset="0"/>
              <a:ea typeface="ＭＳ Ｐゴシック" pitchFamily="50" charset="-128"/>
              <a:cs typeface="Times New Roman" pitchFamily="18" charset="0"/>
            </a:endParaRPr>
          </a:p>
        </p:txBody>
      </p:sp>
    </p:spTree>
    <p:extLst>
      <p:ext uri="{BB962C8B-B14F-4D97-AF65-F5344CB8AC3E}">
        <p14:creationId xmlns:p14="http://schemas.microsoft.com/office/powerpoint/2010/main" val="3675281041"/>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3856</TotalTime>
  <Words>432</Words>
  <Application>Microsoft Office PowerPoint</Application>
  <PresentationFormat>画面に合わせる (4:3)</PresentationFormat>
  <Paragraphs>69</Paragraphs>
  <Slides>5</Slides>
  <Notes>2</Notes>
  <HiddenSlides>0</HiddenSlides>
  <MMClips>0</MMClips>
  <ScaleCrop>false</ScaleCrop>
  <HeadingPairs>
    <vt:vector size="4" baseType="variant">
      <vt:variant>
        <vt:lpstr>テーマ</vt:lpstr>
      </vt:variant>
      <vt:variant>
        <vt:i4>2</vt:i4>
      </vt:variant>
      <vt:variant>
        <vt:lpstr>スライド タイトル</vt:lpstr>
      </vt:variant>
      <vt:variant>
        <vt:i4>5</vt:i4>
      </vt:variant>
    </vt:vector>
  </HeadingPairs>
  <TitlesOfParts>
    <vt:vector size="7" baseType="lpstr">
      <vt:lpstr>IEEE-P802_15</vt:lpstr>
      <vt:lpstr>デザインの設定</vt:lpstr>
      <vt:lpstr>PowerPoint プレゼンテーション</vt:lpstr>
      <vt:lpstr>PowerPoint プレゼンテーション</vt:lpstr>
      <vt:lpstr>Introduction</vt:lpstr>
      <vt:lpstr>Current Definition of the LQI</vt:lpstr>
      <vt:lpstr>How do we proceed?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山本 剛史</dc:creator>
  <dc:description>&lt;doc#&gt;</dc:description>
  <cp:lastModifiedBy>山本 剛史</cp:lastModifiedBy>
  <cp:revision>115</cp:revision>
  <cp:lastPrinted>1998-02-10T13:28:06Z</cp:lastPrinted>
  <dcterms:created xsi:type="dcterms:W3CDTF">2013-05-08T04:23:48Z</dcterms:created>
  <dcterms:modified xsi:type="dcterms:W3CDTF">2013-07-09T08:29:18Z</dcterms:modified>
</cp:coreProperties>
</file>