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9"/>
  </p:notesMasterIdLst>
  <p:handoutMasterIdLst>
    <p:handoutMasterId r:id="rId20"/>
  </p:handoutMasterIdLst>
  <p:sldIdLst>
    <p:sldId id="507" r:id="rId2"/>
    <p:sldId id="547" r:id="rId3"/>
    <p:sldId id="573" r:id="rId4"/>
    <p:sldId id="580" r:id="rId5"/>
    <p:sldId id="567" r:id="rId6"/>
    <p:sldId id="556" r:id="rId7"/>
    <p:sldId id="576" r:id="rId8"/>
    <p:sldId id="568" r:id="rId9"/>
    <p:sldId id="572" r:id="rId10"/>
    <p:sldId id="571" r:id="rId11"/>
    <p:sldId id="577" r:id="rId12"/>
    <p:sldId id="570" r:id="rId13"/>
    <p:sldId id="578" r:id="rId14"/>
    <p:sldId id="579" r:id="rId15"/>
    <p:sldId id="569" r:id="rId16"/>
    <p:sldId id="581" r:id="rId17"/>
    <p:sldId id="5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6600"/>
    <a:srgbClr val="D46C2C"/>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240" autoAdjust="0"/>
    <p:restoredTop sz="78863" autoAdjust="0"/>
  </p:normalViewPr>
  <p:slideViewPr>
    <p:cSldViewPr>
      <p:cViewPr varScale="1">
        <p:scale>
          <a:sx n="87" d="100"/>
          <a:sy n="87" d="100"/>
        </p:scale>
        <p:origin x="-10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50" d="100"/>
          <a:sy n="150" d="100"/>
        </p:scale>
        <p:origin x="-540" y="16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2013-07-08</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xmlns=""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7/8/2013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smtClean="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7/8/2013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15-13-0394-00-0008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7/8/2013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15-13-0394-00-0008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7/8/2013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Technical proposal of PAC procedure</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July 7</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	</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Jinyoung Chun, </a:t>
            </a:r>
            <a:r>
              <a:rPr lang="en-US" altLang="ko-KR" sz="1600" dirty="0" smtClean="0">
                <a:latin typeface="Times New Roman" pitchFamily="18" charset="0"/>
                <a:ea typeface="굴림" pitchFamily="50" charset="-127"/>
                <a:cs typeface="Times New Roman" pitchFamily="18" charset="0"/>
              </a:rPr>
              <a:t>Suhwook Kim,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smtClean="0">
                <a:latin typeface="Times New Roman" pitchFamily="18" charset="0"/>
                <a:ea typeface="굴림" pitchFamily="50" charset="-127"/>
                <a:cs typeface="Times New Roman" pitchFamily="18" charset="0"/>
              </a:rPr>
              <a:t>Seocho</a:t>
            </a:r>
            <a:r>
              <a:rPr kumimoji="0" lang="en-US" altLang="ko-KR" sz="1600" dirty="0" smtClean="0">
                <a:latin typeface="Times New Roman" pitchFamily="18" charset="0"/>
                <a:ea typeface="굴림" pitchFamily="50" charset="-127"/>
                <a:cs typeface="Times New Roman" pitchFamily="18" charset="0"/>
              </a:rPr>
              <a:t> R&amp;D Campus, </a:t>
            </a:r>
            <a:r>
              <a:rPr lang="es-ES" altLang="ko-KR" sz="1600" dirty="0" smtClean="0">
                <a:latin typeface="Times New Roman" pitchFamily="18" charset="0"/>
                <a:ea typeface="굴림" pitchFamily="50" charset="-127"/>
                <a:cs typeface="Times New Roman" pitchFamily="18" charset="0"/>
              </a:rPr>
              <a:t>19, Yangjae-daero 11gil, Seocho-gu, Seoul , Korea</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dirty="0" smtClean="0">
                <a:latin typeface="Times New Roman" pitchFamily="18" charset="0"/>
                <a:ea typeface="굴림" pitchFamily="50" charset="-127"/>
                <a:cs typeface="Times New Roman" pitchFamily="18" charset="0"/>
              </a:rPr>
              <a:t>	E-Mail: </a:t>
            </a:r>
            <a:r>
              <a:rPr lang="en-US" altLang="ko-KR" sz="1600" dirty="0" smtClean="0">
                <a:latin typeface="Times New Roman" pitchFamily="18" charset="0"/>
                <a:ea typeface="굴림" pitchFamily="50" charset="-127"/>
                <a:cs typeface="Times New Roman" pitchFamily="18" charset="0"/>
              </a:rPr>
              <a:t>jiny.chun</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lang="en-US" altLang="ko-KR" sz="1600" dirty="0" smtClean="0">
                <a:latin typeface="Times New Roman" pitchFamily="18" charset="0"/>
                <a:ea typeface="굴림" pitchFamily="50" charset="-127"/>
                <a:cs typeface="Times New Roman" pitchFamily="18" charset="0"/>
              </a:rPr>
              <a:t> Technical Proposal for PAC Framework Document</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for PAC Framework Document</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 (Cont’d)</a:t>
            </a:r>
            <a:endParaRPr lang="ko-KR" altLang="en-US" dirty="0"/>
          </a:p>
        </p:txBody>
      </p:sp>
      <p:sp>
        <p:nvSpPr>
          <p:cNvPr id="3" name="내용 개체 틀 2"/>
          <p:cNvSpPr>
            <a:spLocks noGrp="1"/>
          </p:cNvSpPr>
          <p:nvPr>
            <p:ph idx="1"/>
          </p:nvPr>
        </p:nvSpPr>
        <p:spPr>
          <a:xfrm>
            <a:off x="457200" y="1571612"/>
            <a:ext cx="8043890" cy="4554551"/>
          </a:xfrm>
        </p:spPr>
        <p:txBody>
          <a:bodyPr>
            <a:normAutofit lnSpcReduction="10000"/>
          </a:bodyPr>
          <a:lstStyle/>
          <a:p>
            <a:r>
              <a:rPr lang="en-US" altLang="ko-KR" sz="2400" dirty="0" smtClean="0"/>
              <a:t>Peering procedure</a:t>
            </a:r>
          </a:p>
          <a:p>
            <a:pPr lvl="1"/>
            <a:r>
              <a:rPr lang="en-US" altLang="ko-KR" sz="2000" dirty="0" smtClean="0"/>
              <a:t>Wait for timing1</a:t>
            </a:r>
          </a:p>
          <a:p>
            <a:pPr lvl="2"/>
            <a:r>
              <a:rPr lang="en-US" altLang="ko-KR" sz="1600" dirty="0" smtClean="0"/>
              <a:t>Discovering PD moves to the channel of discovered PD. When the remaining duration of the hopping slot of discovered PD is less than time of 3 messages exchange, discovering PD waits and do peering in the next hopping slot.</a:t>
            </a:r>
          </a:p>
          <a:p>
            <a:pPr lvl="1"/>
            <a:r>
              <a:rPr lang="en-US" altLang="ko-KR" sz="2000" dirty="0" smtClean="0"/>
              <a:t>Slot-sync &amp; peering</a:t>
            </a:r>
          </a:p>
          <a:p>
            <a:pPr lvl="2"/>
            <a:r>
              <a:rPr lang="en-US" altLang="ko-KR" sz="1600" dirty="0" smtClean="0"/>
              <a:t>Discovering PD transmits ‘Peering request message’</a:t>
            </a:r>
            <a:r>
              <a:rPr lang="en-US" sz="1600" dirty="0" smtClean="0"/>
              <a:t> with device ID of discovered PD</a:t>
            </a:r>
            <a:r>
              <a:rPr lang="en-US" altLang="ko-KR" sz="1600" dirty="0" smtClean="0"/>
              <a:t>, which is ‘I want to do peering to you and follow your slot timing’.</a:t>
            </a:r>
            <a:endParaRPr lang="en-US" altLang="ko-KR" sz="1600" dirty="0" smtClean="0">
              <a:solidFill>
                <a:schemeClr val="bg1">
                  <a:lumMod val="50000"/>
                </a:schemeClr>
              </a:solidFill>
            </a:endParaRPr>
          </a:p>
          <a:p>
            <a:pPr lvl="2"/>
            <a:r>
              <a:rPr lang="en-US" sz="1600" dirty="0" smtClean="0"/>
              <a:t>Discovered PD receives the message and check its device ID, and transmits ‘Peering response message’, </a:t>
            </a:r>
            <a:r>
              <a:rPr lang="en-US" altLang="ko-KR" sz="1600" dirty="0" smtClean="0"/>
              <a:t>which is ‘OK’ and peering information.</a:t>
            </a:r>
          </a:p>
          <a:p>
            <a:pPr lvl="2"/>
            <a:r>
              <a:rPr lang="en-US" altLang="ko-KR" sz="1600" dirty="0" smtClean="0"/>
              <a:t>Discovering PD transmits ‘Peering confirmation’ message, which is peering information. </a:t>
            </a:r>
            <a:endParaRPr lang="en-US" altLang="ko-KR" sz="1600" dirty="0" smtClean="0">
              <a:solidFill>
                <a:schemeClr val="bg1">
                  <a:lumMod val="50000"/>
                </a:schemeClr>
              </a:solidFill>
            </a:endParaRPr>
          </a:p>
          <a:p>
            <a:pPr lvl="1">
              <a:buNone/>
            </a:pPr>
            <a:r>
              <a:rPr lang="en-US" altLang="ko-KR" sz="1400" dirty="0" smtClean="0">
                <a:solidFill>
                  <a:schemeClr val="tx1">
                    <a:lumMod val="65000"/>
                    <a:lumOff val="35000"/>
                  </a:schemeClr>
                </a:solidFill>
              </a:rPr>
              <a:t>	[Note] There is no physical timing procedure. The slot sync is rough timing (e.g. units of milliseconds) by message exchange.</a:t>
            </a:r>
          </a:p>
          <a:p>
            <a:pPr lvl="1"/>
            <a:r>
              <a:rPr lang="en-US" altLang="ko-KR" sz="2000" dirty="0" smtClean="0"/>
              <a:t>Wait for timing2</a:t>
            </a:r>
          </a:p>
          <a:p>
            <a:pPr lvl="2"/>
            <a:r>
              <a:rPr lang="en-US" altLang="ko-KR" sz="1600" dirty="0" smtClean="0"/>
              <a:t>Discovering PD waits the newly revised slot timing before communication region is started.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 (Cont’d)</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sz="2400" dirty="0" smtClean="0"/>
              <a:t>Peering message information</a:t>
            </a:r>
          </a:p>
          <a:p>
            <a:pPr lvl="1"/>
            <a:r>
              <a:rPr lang="en-US" altLang="ko-KR" sz="2000" dirty="0" smtClean="0">
                <a:solidFill>
                  <a:prstClr val="black"/>
                </a:solidFill>
              </a:rPr>
              <a:t>Peering request message</a:t>
            </a:r>
          </a:p>
          <a:p>
            <a:pPr lvl="2"/>
            <a:r>
              <a:rPr lang="en-US" altLang="ko-KR" sz="1800" dirty="0" smtClean="0"/>
              <a:t>Sync negotiation: I’ll follow you.</a:t>
            </a:r>
          </a:p>
          <a:p>
            <a:pPr lvl="1"/>
            <a:r>
              <a:rPr lang="en-US" altLang="ko-KR" sz="2000" dirty="0" smtClean="0">
                <a:solidFill>
                  <a:prstClr val="black"/>
                </a:solidFill>
              </a:rPr>
              <a:t>Peering response message</a:t>
            </a:r>
          </a:p>
          <a:p>
            <a:pPr lvl="2"/>
            <a:r>
              <a:rPr lang="en-US" altLang="ko-KR" sz="1800" dirty="0" smtClean="0">
                <a:solidFill>
                  <a:prstClr val="black"/>
                </a:solidFill>
              </a:rPr>
              <a:t>Sync negotiation: Ok. </a:t>
            </a:r>
          </a:p>
          <a:p>
            <a:pPr lvl="2"/>
            <a:r>
              <a:rPr lang="en-US" altLang="ko-KR" sz="1800" dirty="0" smtClean="0"/>
              <a:t>Peering information: </a:t>
            </a:r>
            <a:r>
              <a:rPr lang="en-GB" altLang="ko-KR" sz="1800" dirty="0" smtClean="0">
                <a:solidFill>
                  <a:prstClr val="black"/>
                </a:solidFill>
              </a:rPr>
              <a:t>available channels</a:t>
            </a:r>
            <a:r>
              <a:rPr lang="en-GB" altLang="ko-KR" sz="1800" baseline="30000" dirty="0" smtClean="0">
                <a:solidFill>
                  <a:prstClr val="black"/>
                </a:solidFill>
              </a:rPr>
              <a:t>1)</a:t>
            </a:r>
            <a:r>
              <a:rPr lang="en-GB" altLang="ko-KR" sz="1800" dirty="0" smtClean="0">
                <a:solidFill>
                  <a:prstClr val="black"/>
                </a:solidFill>
              </a:rPr>
              <a:t>, status</a:t>
            </a:r>
            <a:r>
              <a:rPr lang="en-GB" altLang="ko-KR" sz="1800" baseline="30000" dirty="0" smtClean="0">
                <a:solidFill>
                  <a:prstClr val="black"/>
                </a:solidFill>
              </a:rPr>
              <a:t>2)</a:t>
            </a:r>
            <a:r>
              <a:rPr lang="en-GB" altLang="ko-KR" sz="1800" dirty="0" smtClean="0">
                <a:solidFill>
                  <a:prstClr val="black"/>
                </a:solidFill>
              </a:rPr>
              <a:t>, authentication information, </a:t>
            </a:r>
            <a:r>
              <a:rPr lang="en-US" altLang="ko-KR" sz="1800" dirty="0" smtClean="0"/>
              <a:t>etc</a:t>
            </a:r>
            <a:endParaRPr lang="en-GB" altLang="ko-KR" sz="1800" dirty="0" smtClean="0">
              <a:solidFill>
                <a:prstClr val="black"/>
              </a:solidFill>
            </a:endParaRPr>
          </a:p>
          <a:p>
            <a:pPr lvl="1"/>
            <a:r>
              <a:rPr lang="en-US" altLang="ko-KR" sz="2000" dirty="0" smtClean="0">
                <a:solidFill>
                  <a:prstClr val="black"/>
                </a:solidFill>
              </a:rPr>
              <a:t>Peering confirmation message</a:t>
            </a:r>
          </a:p>
          <a:p>
            <a:pPr lvl="2"/>
            <a:r>
              <a:rPr lang="en-US" altLang="ko-KR" sz="1800" dirty="0" smtClean="0">
                <a:solidFill>
                  <a:prstClr val="black"/>
                </a:solidFill>
              </a:rPr>
              <a:t>If the sync negotiation is failed, the message isn’t transmitted.</a:t>
            </a:r>
          </a:p>
          <a:p>
            <a:pPr lvl="2"/>
            <a:r>
              <a:rPr lang="en-US" altLang="ko-KR" sz="1800" dirty="0" smtClean="0"/>
              <a:t>Peering information: Hopping pattern, slot timing, </a:t>
            </a:r>
            <a:r>
              <a:rPr lang="en-GB" altLang="ko-KR" sz="1800" dirty="0" smtClean="0">
                <a:solidFill>
                  <a:prstClr val="black"/>
                </a:solidFill>
              </a:rPr>
              <a:t>available channels</a:t>
            </a:r>
            <a:r>
              <a:rPr lang="en-GB" altLang="ko-KR" sz="1800" baseline="30000" dirty="0" smtClean="0">
                <a:solidFill>
                  <a:prstClr val="black"/>
                </a:solidFill>
              </a:rPr>
              <a:t>1)</a:t>
            </a:r>
            <a:r>
              <a:rPr lang="en-GB" altLang="ko-KR" sz="1800" dirty="0" smtClean="0">
                <a:solidFill>
                  <a:prstClr val="black"/>
                </a:solidFill>
              </a:rPr>
              <a:t>, status</a:t>
            </a:r>
            <a:r>
              <a:rPr lang="en-GB" altLang="ko-KR" sz="1800" baseline="30000" dirty="0" smtClean="0">
                <a:solidFill>
                  <a:prstClr val="black"/>
                </a:solidFill>
              </a:rPr>
              <a:t>2)</a:t>
            </a:r>
            <a:r>
              <a:rPr lang="en-GB" altLang="ko-KR" sz="1800" dirty="0" smtClean="0">
                <a:solidFill>
                  <a:prstClr val="black"/>
                </a:solidFill>
              </a:rPr>
              <a:t>, authentication information, </a:t>
            </a:r>
            <a:r>
              <a:rPr lang="en-US" altLang="ko-KR" sz="1800" dirty="0" smtClean="0"/>
              <a:t>etc</a:t>
            </a:r>
            <a:endParaRPr lang="en-US" altLang="ko-KR" sz="1800" dirty="0" smtClean="0">
              <a:solidFill>
                <a:prstClr val="black"/>
              </a:solidFill>
            </a:endParaRPr>
          </a:p>
          <a:p>
            <a:pPr marL="914400" lvl="1" indent="-457200">
              <a:buFont typeface="+mj-lt"/>
              <a:buAutoNum type="arabicParenR"/>
            </a:pPr>
            <a:endParaRPr lang="en-US" altLang="ko-KR" sz="1600" dirty="0" smtClean="0">
              <a:latin typeface="Tw Cen MT" pitchFamily="34" charset="0"/>
            </a:endParaRPr>
          </a:p>
          <a:p>
            <a:pPr marL="914400" lvl="1" indent="-457200">
              <a:buFont typeface="+mj-lt"/>
              <a:buAutoNum type="arabicParenR"/>
            </a:pPr>
            <a:r>
              <a:rPr lang="en-US" altLang="ko-KR" sz="1600" dirty="0" smtClean="0">
                <a:latin typeface="Tw Cen MT" pitchFamily="34" charset="0"/>
              </a:rPr>
              <a:t>Available channels: channels that the PD can be operated in e.g. when the usage of the channels are divided</a:t>
            </a:r>
          </a:p>
          <a:p>
            <a:pPr marL="914400" lvl="1" indent="-457200">
              <a:buFont typeface="+mj-lt"/>
              <a:buAutoNum type="arabicParenR"/>
            </a:pPr>
            <a:r>
              <a:rPr lang="en-US" altLang="ko-KR" sz="1600" dirty="0" smtClean="0">
                <a:latin typeface="Tw Cen MT" pitchFamily="34" charset="0"/>
              </a:rPr>
              <a:t>Status: sleep timing, availability check information about the remaining capability for new connection, e.g. the number and channel of already communicated PDs,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Communication</a:t>
            </a:r>
            <a:endParaRPr lang="ko-KR" altLang="en-US" dirty="0"/>
          </a:p>
        </p:txBody>
      </p:sp>
      <p:sp>
        <p:nvSpPr>
          <p:cNvPr id="3" name="내용 개체 틀 2"/>
          <p:cNvSpPr>
            <a:spLocks noGrp="1"/>
          </p:cNvSpPr>
          <p:nvPr>
            <p:ph idx="1"/>
          </p:nvPr>
        </p:nvSpPr>
        <p:spPr>
          <a:xfrm>
            <a:off x="457200" y="1500174"/>
            <a:ext cx="8229600" cy="4857784"/>
          </a:xfrm>
        </p:spPr>
        <p:txBody>
          <a:bodyPr>
            <a:normAutofit lnSpcReduction="10000"/>
          </a:bodyPr>
          <a:lstStyle/>
          <a:p>
            <a:r>
              <a:rPr lang="en-US" altLang="ko-KR" sz="2200" dirty="0" smtClean="0"/>
              <a:t>What is communication procedure</a:t>
            </a:r>
          </a:p>
          <a:p>
            <a:pPr lvl="1"/>
            <a:r>
              <a:rPr lang="en-US" altLang="ko-KR" sz="1800" dirty="0" smtClean="0"/>
              <a:t>Peered PDs communicates each other when they meet in same channel.</a:t>
            </a:r>
          </a:p>
          <a:p>
            <a:pPr lvl="1"/>
            <a:endParaRPr lang="en-US" altLang="ko-KR" sz="1100" dirty="0" smtClean="0"/>
          </a:p>
          <a:p>
            <a:r>
              <a:rPr lang="en-US" altLang="ko-KR" sz="2200" dirty="0" smtClean="0"/>
              <a:t>Communication region</a:t>
            </a:r>
          </a:p>
          <a:p>
            <a:endParaRPr lang="en-US" altLang="ko-KR" sz="2200" dirty="0" smtClean="0"/>
          </a:p>
          <a:p>
            <a:endParaRPr lang="en-US" altLang="ko-KR" sz="2200" dirty="0" smtClean="0"/>
          </a:p>
          <a:p>
            <a:endParaRPr lang="en-US" altLang="ko-KR" sz="2200" dirty="0" smtClean="0"/>
          </a:p>
          <a:p>
            <a:pPr lvl="1"/>
            <a:endParaRPr lang="en-US" altLang="ko-KR" sz="1800" dirty="0" smtClean="0"/>
          </a:p>
          <a:p>
            <a:pPr lvl="1"/>
            <a:endParaRPr lang="en-US" altLang="ko-KR" sz="1800" dirty="0" smtClean="0"/>
          </a:p>
          <a:p>
            <a:pPr lvl="1"/>
            <a:r>
              <a:rPr lang="en-US" altLang="ko-KR" sz="1800" dirty="0" smtClean="0"/>
              <a:t>Peered PDs have the same hopping slot timing and moves the channel according to the hopping pattern. When they meet in the same channel, they can communicate each other.</a:t>
            </a:r>
          </a:p>
          <a:p>
            <a:pPr lvl="1"/>
            <a:r>
              <a:rPr lang="en-US" altLang="ko-KR" sz="1800" dirty="0" smtClean="0"/>
              <a:t>In the region, hopping pattern is applied repeatedly unless PD transmits the signal to change it or to allocate discovery region.</a:t>
            </a:r>
          </a:p>
          <a:p>
            <a:pPr lvl="1"/>
            <a:r>
              <a:rPr lang="en-US" altLang="ko-KR" sz="1800" dirty="0" smtClean="0"/>
              <a:t>During the region, they also can listen discovery request message from other PDs.</a:t>
            </a:r>
          </a:p>
        </p:txBody>
      </p:sp>
      <p:pic>
        <p:nvPicPr>
          <p:cNvPr id="1028" name="Picture 4"/>
          <p:cNvPicPr>
            <a:picLocks noChangeAspect="1" noChangeArrowheads="1"/>
          </p:cNvPicPr>
          <p:nvPr/>
        </p:nvPicPr>
        <p:blipFill>
          <a:blip r:embed="rId3"/>
          <a:srcRect/>
          <a:stretch>
            <a:fillRect/>
          </a:stretch>
        </p:blipFill>
        <p:spPr bwMode="auto">
          <a:xfrm>
            <a:off x="857224" y="2714621"/>
            <a:ext cx="7143800" cy="15379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t>Channel hopping pattern</a:t>
            </a:r>
          </a:p>
        </p:txBody>
      </p:sp>
      <p:sp>
        <p:nvSpPr>
          <p:cNvPr id="3" name="내용 개체 틀 2"/>
          <p:cNvSpPr>
            <a:spLocks noGrp="1"/>
          </p:cNvSpPr>
          <p:nvPr>
            <p:ph idx="1"/>
          </p:nvPr>
        </p:nvSpPr>
        <p:spPr>
          <a:xfrm>
            <a:off x="457200" y="1428736"/>
            <a:ext cx="8115328" cy="4697427"/>
          </a:xfrm>
        </p:spPr>
        <p:txBody>
          <a:bodyPr>
            <a:normAutofit/>
          </a:bodyPr>
          <a:lstStyle/>
          <a:p>
            <a:r>
              <a:rPr lang="en-US" altLang="ko-KR" sz="2200" dirty="0" smtClean="0"/>
              <a:t>What is (channel) hopping pattern?</a:t>
            </a:r>
          </a:p>
          <a:p>
            <a:pPr lvl="1"/>
            <a:r>
              <a:rPr lang="en-US" altLang="ko-KR" sz="1900" dirty="0" smtClean="0"/>
              <a:t>Channel information of hopping slots in communication region</a:t>
            </a:r>
          </a:p>
          <a:p>
            <a:pPr lvl="1"/>
            <a:endParaRPr lang="en-US" altLang="ko-KR" sz="800" dirty="0" smtClean="0"/>
          </a:p>
          <a:p>
            <a:r>
              <a:rPr lang="en-US" altLang="ko-KR" sz="2200" dirty="0" smtClean="0"/>
              <a:t>Why channel hopping is needed?</a:t>
            </a:r>
          </a:p>
          <a:p>
            <a:pPr lvl="1"/>
            <a:r>
              <a:rPr lang="en-US" altLang="ko-KR" sz="1900" dirty="0" smtClean="0"/>
              <a:t>PDs have to be operated in whole channels in the well-distributed manner. </a:t>
            </a:r>
          </a:p>
          <a:p>
            <a:pPr lvl="1"/>
            <a:r>
              <a:rPr lang="en-US" altLang="ko-KR" sz="1900" dirty="0" smtClean="0"/>
              <a:t>PDs have to support the concurrent communication mode, which a PD has multiple communication links in multiple channels.</a:t>
            </a:r>
          </a:p>
          <a:p>
            <a:pPr lvl="1"/>
            <a:endParaRPr lang="en-US" altLang="ko-KR" sz="900" dirty="0" smtClean="0"/>
          </a:p>
          <a:p>
            <a:r>
              <a:rPr lang="en-US" altLang="ko-KR" sz="2200" dirty="0" smtClean="0"/>
              <a:t>The basic rule to make channel hopping pattern</a:t>
            </a:r>
          </a:p>
          <a:p>
            <a:pPr lvl="1"/>
            <a:r>
              <a:rPr lang="en-US" altLang="ko-KR" sz="1900" dirty="0" smtClean="0"/>
              <a:t>When a PD turns on or make the first communication link,</a:t>
            </a:r>
          </a:p>
          <a:p>
            <a:pPr lvl="2"/>
            <a:r>
              <a:rPr lang="en-US" altLang="ko-KR" sz="1700" dirty="0" smtClean="0"/>
              <a:t>‘Discovering PD’ follows the hopping pattern of ‘Discovered PD’.</a:t>
            </a:r>
          </a:p>
          <a:p>
            <a:pPr lvl="1"/>
            <a:r>
              <a:rPr lang="en-US" altLang="ko-KR" sz="1900" dirty="0" smtClean="0"/>
              <a:t>When a PD make more than a communication link,</a:t>
            </a:r>
          </a:p>
          <a:p>
            <a:pPr lvl="2"/>
            <a:r>
              <a:rPr lang="en-US" altLang="ko-KR" sz="1700" dirty="0" smtClean="0"/>
              <a:t>‘Discovering PD’ changes parts of its hoping pattern to meet ‘Discovered PD’.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600" dirty="0" smtClean="0"/>
              <a:t>Channel hopping pattern</a:t>
            </a:r>
            <a:r>
              <a:rPr lang="en-US" altLang="ko-KR" dirty="0" smtClean="0"/>
              <a:t> (Cont’d)</a:t>
            </a:r>
            <a:endParaRPr lang="ko-KR" altLang="en-US" dirty="0"/>
          </a:p>
        </p:txBody>
      </p:sp>
      <p:sp>
        <p:nvSpPr>
          <p:cNvPr id="3" name="내용 개체 틀 2"/>
          <p:cNvSpPr>
            <a:spLocks noGrp="1"/>
          </p:cNvSpPr>
          <p:nvPr>
            <p:ph idx="1"/>
          </p:nvPr>
        </p:nvSpPr>
        <p:spPr>
          <a:xfrm>
            <a:off x="457200" y="1428736"/>
            <a:ext cx="8115328" cy="4697427"/>
          </a:xfrm>
        </p:spPr>
        <p:txBody>
          <a:bodyPr>
            <a:normAutofit/>
          </a:bodyPr>
          <a:lstStyle/>
          <a:p>
            <a:r>
              <a:rPr lang="en-US" altLang="ko-KR" sz="2200" dirty="0" smtClean="0"/>
              <a:t>Parameters and signaling for hopping pattern</a:t>
            </a:r>
            <a:endParaRPr lang="en-US" altLang="ko-KR" sz="700" dirty="0" smtClean="0"/>
          </a:p>
          <a:p>
            <a:pPr lvl="1"/>
            <a:r>
              <a:rPr lang="en-US" altLang="ko-KR" sz="1900" dirty="0" smtClean="0"/>
              <a:t>Pre-determined parameters</a:t>
            </a:r>
          </a:p>
          <a:p>
            <a:pPr lvl="2"/>
            <a:r>
              <a:rPr lang="en-US" altLang="ko-KR" sz="1700" dirty="0" smtClean="0"/>
              <a:t>Number of total channels</a:t>
            </a:r>
          </a:p>
          <a:p>
            <a:pPr lvl="2"/>
            <a:r>
              <a:rPr lang="en-US" altLang="ko-KR" sz="1700" dirty="0" smtClean="0"/>
              <a:t>Maximum number of channels that a PD communicates concurrently</a:t>
            </a:r>
          </a:p>
          <a:p>
            <a:pPr lvl="2"/>
            <a:r>
              <a:rPr lang="en-US" altLang="ko-KR" sz="1700" dirty="0" smtClean="0"/>
              <a:t>The length of hopping pattern</a:t>
            </a:r>
          </a:p>
          <a:p>
            <a:pPr lvl="1"/>
            <a:r>
              <a:rPr lang="en-US" altLang="ko-KR" sz="1900" dirty="0" smtClean="0"/>
              <a:t>Signaling information for hopping pattern</a:t>
            </a:r>
          </a:p>
          <a:p>
            <a:pPr lvl="2"/>
            <a:r>
              <a:rPr lang="en-US" altLang="ko-KR" sz="1700" dirty="0" smtClean="0"/>
              <a:t>Channel indexes of hopping slots</a:t>
            </a:r>
          </a:p>
          <a:p>
            <a:pPr lvl="1"/>
            <a:r>
              <a:rPr lang="en-US" altLang="ko-KR" sz="1900" dirty="0" smtClean="0"/>
              <a:t>Signaling of hopping pattern</a:t>
            </a:r>
          </a:p>
          <a:p>
            <a:pPr lvl="2"/>
            <a:r>
              <a:rPr lang="en-US" altLang="ko-KR" sz="1700" dirty="0" smtClean="0"/>
              <a:t>PD can change the hopping pattern when it is in communication region, e.g.  channel status is changed. The amount of data communication in each channel is increased/decreased or become zero.</a:t>
            </a:r>
          </a:p>
          <a:p>
            <a:pPr lvl="2"/>
            <a:r>
              <a:rPr lang="en-US" altLang="ko-KR" sz="1700" dirty="0" smtClean="0"/>
              <a:t>Then the PD has to announce the changes to already communicated PDs.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PAC operation example</a:t>
            </a:r>
            <a:endParaRPr lang="ko-KR" altLang="en-US" dirty="0"/>
          </a:p>
        </p:txBody>
      </p:sp>
      <p:sp>
        <p:nvSpPr>
          <p:cNvPr id="3" name="내용 개체 틀 2"/>
          <p:cNvSpPr>
            <a:spLocks noGrp="1"/>
          </p:cNvSpPr>
          <p:nvPr>
            <p:ph idx="1"/>
          </p:nvPr>
        </p:nvSpPr>
        <p:spPr>
          <a:xfrm>
            <a:off x="457200" y="3286124"/>
            <a:ext cx="8229600" cy="2857520"/>
          </a:xfrm>
        </p:spPr>
        <p:txBody>
          <a:bodyPr>
            <a:noAutofit/>
          </a:bodyPr>
          <a:lstStyle/>
          <a:p>
            <a:pPr marL="457200" indent="-457200">
              <a:buFont typeface="+mj-ea"/>
              <a:buAutoNum type="circleNumDbPlain"/>
            </a:pPr>
            <a:r>
              <a:rPr lang="en-US" altLang="ko-KR" sz="1700" dirty="0" err="1" smtClean="0"/>
              <a:t>PD</a:t>
            </a:r>
            <a:r>
              <a:rPr lang="en-US" altLang="ko-KR" sz="1700" baseline="-25000" dirty="0" err="1" smtClean="0"/>
              <a:t>ing</a:t>
            </a:r>
            <a:r>
              <a:rPr lang="en-US" altLang="ko-KR" sz="1700" dirty="0" smtClean="0"/>
              <a:t> transmits ‘Discovery request message’ (Device ID, service type) @ channel 1.</a:t>
            </a:r>
          </a:p>
          <a:p>
            <a:pPr marL="457200" indent="-457200">
              <a:buFont typeface="+mj-ea"/>
              <a:buAutoNum type="circleNumDbPlain"/>
            </a:pPr>
            <a:r>
              <a:rPr lang="en-US" altLang="ko-KR" sz="1700" dirty="0" err="1" smtClean="0"/>
              <a:t>PD</a:t>
            </a:r>
            <a:r>
              <a:rPr lang="en-US" altLang="ko-KR" sz="1700" baseline="-25000" dirty="0" err="1" smtClean="0"/>
              <a:t>ed</a:t>
            </a:r>
            <a:r>
              <a:rPr lang="en-US" altLang="ko-KR" sz="1700" dirty="0" smtClean="0"/>
              <a:t> transmits ‘Discovery response message’ (Device ID, service type, slot timing, hopping pattern) and receives ‘ACK message’ @ channel 1.</a:t>
            </a:r>
          </a:p>
          <a:p>
            <a:pPr marL="457200" indent="-457200">
              <a:buFont typeface="+mj-ea"/>
              <a:buAutoNum type="circleNumDbPlain"/>
            </a:pPr>
            <a:r>
              <a:rPr lang="en-US" altLang="ko-KR" sz="1700" dirty="0" err="1" smtClean="0"/>
              <a:t>PD</a:t>
            </a:r>
            <a:r>
              <a:rPr lang="en-US" altLang="ko-KR" sz="1700" baseline="-25000" dirty="0" err="1" smtClean="0"/>
              <a:t>ing</a:t>
            </a:r>
            <a:r>
              <a:rPr lang="en-US" altLang="ko-KR" sz="1700" dirty="0" smtClean="0"/>
              <a:t> moves to channel 2 and transmits ‘Peering request message’. (I’ll follow your slot timing).</a:t>
            </a:r>
          </a:p>
          <a:p>
            <a:pPr marL="457200" indent="-457200">
              <a:buFont typeface="+mj-ea"/>
              <a:buAutoNum type="circleNumDbPlain"/>
            </a:pPr>
            <a:r>
              <a:rPr lang="en-US" altLang="ko-KR" sz="1700" dirty="0" err="1" smtClean="0"/>
              <a:t>PD</a:t>
            </a:r>
            <a:r>
              <a:rPr lang="en-US" altLang="ko-KR" sz="1700" baseline="-25000" dirty="0" err="1" smtClean="0"/>
              <a:t>ed</a:t>
            </a:r>
            <a:r>
              <a:rPr lang="en-US" altLang="ko-KR" sz="1700" dirty="0" smtClean="0"/>
              <a:t> transmits ‘Peering response message’ (OK, authentication info).</a:t>
            </a:r>
          </a:p>
          <a:p>
            <a:pPr marL="457200" indent="-457200">
              <a:buFont typeface="+mj-ea"/>
              <a:buAutoNum type="circleNumDbPlain"/>
            </a:pPr>
            <a:r>
              <a:rPr lang="en-US" altLang="ko-KR" sz="1700" dirty="0" err="1" smtClean="0"/>
              <a:t>PD</a:t>
            </a:r>
            <a:r>
              <a:rPr lang="en-US" altLang="ko-KR" sz="1700" baseline="-25000" dirty="0" err="1" smtClean="0"/>
              <a:t>ing</a:t>
            </a:r>
            <a:r>
              <a:rPr lang="en-US" altLang="ko-KR" sz="1700" baseline="-25000" dirty="0" smtClean="0"/>
              <a:t> </a:t>
            </a:r>
            <a:r>
              <a:rPr lang="en-US" altLang="ko-KR" sz="1700" dirty="0" smtClean="0"/>
              <a:t> transmits ‘Peering confirmation message’ (hopping pattern, authentication info).</a:t>
            </a:r>
          </a:p>
          <a:p>
            <a:pPr marL="457200" indent="-457200">
              <a:buFont typeface="+mj-ea"/>
              <a:buAutoNum type="circleNumDbPlain"/>
            </a:pPr>
            <a:r>
              <a:rPr lang="en-US" altLang="ko-KR" sz="1700" dirty="0" err="1" smtClean="0"/>
              <a:t>PD</a:t>
            </a:r>
            <a:r>
              <a:rPr lang="en-US" altLang="ko-KR" sz="1700" baseline="-25000" dirty="0" err="1" smtClean="0"/>
              <a:t>ing</a:t>
            </a:r>
            <a:r>
              <a:rPr lang="en-US" altLang="ko-KR" sz="1700" baseline="-25000" dirty="0" smtClean="0"/>
              <a:t> </a:t>
            </a:r>
            <a:r>
              <a:rPr lang="en-US" altLang="ko-KR" sz="1700" dirty="0" smtClean="0"/>
              <a:t> and </a:t>
            </a:r>
            <a:r>
              <a:rPr lang="en-US" altLang="ko-KR" sz="1700" dirty="0" err="1" smtClean="0"/>
              <a:t>PD</a:t>
            </a:r>
            <a:r>
              <a:rPr lang="en-US" altLang="ko-KR" sz="1700" baseline="-25000" dirty="0" err="1" smtClean="0"/>
              <a:t>ed</a:t>
            </a:r>
            <a:r>
              <a:rPr lang="en-US" altLang="ko-KR" sz="1700" dirty="0" smtClean="0"/>
              <a:t> does the contention-based communication in the hopping slot they meet.</a:t>
            </a:r>
            <a:endParaRPr lang="ko-KR" altLang="en-US" sz="1700" dirty="0"/>
          </a:p>
        </p:txBody>
      </p:sp>
      <p:pic>
        <p:nvPicPr>
          <p:cNvPr id="19460" name="Picture 4"/>
          <p:cNvPicPr>
            <a:picLocks noChangeAspect="1" noChangeArrowheads="1"/>
          </p:cNvPicPr>
          <p:nvPr/>
        </p:nvPicPr>
        <p:blipFill>
          <a:blip r:embed="rId3"/>
          <a:srcRect/>
          <a:stretch>
            <a:fillRect/>
          </a:stretch>
        </p:blipFill>
        <p:spPr bwMode="auto">
          <a:xfrm>
            <a:off x="500034" y="1428736"/>
            <a:ext cx="8279115" cy="1714512"/>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Frame Structure</a:t>
            </a:r>
            <a:endParaRPr lang="ko-KR" altLang="en-US" dirty="0"/>
          </a:p>
        </p:txBody>
      </p:sp>
      <p:sp>
        <p:nvSpPr>
          <p:cNvPr id="3" name="내용 개체 틀 2"/>
          <p:cNvSpPr>
            <a:spLocks noGrp="1"/>
          </p:cNvSpPr>
          <p:nvPr>
            <p:ph idx="1"/>
          </p:nvPr>
        </p:nvSpPr>
        <p:spPr>
          <a:xfrm>
            <a:off x="457200" y="3357562"/>
            <a:ext cx="8229600" cy="3000396"/>
          </a:xfrm>
        </p:spPr>
        <p:txBody>
          <a:bodyPr>
            <a:normAutofit fontScale="77500" lnSpcReduction="20000"/>
          </a:bodyPr>
          <a:lstStyle/>
          <a:p>
            <a:pPr lvl="1"/>
            <a:r>
              <a:rPr lang="en-US" altLang="ko-KR" sz="2700" dirty="0" smtClean="0"/>
              <a:t>PPDU structure</a:t>
            </a:r>
          </a:p>
          <a:p>
            <a:pPr lvl="2"/>
            <a:r>
              <a:rPr lang="en-US" altLang="ko-KR" dirty="0" smtClean="0"/>
              <a:t>Preamble: sequence(s) for time/freq offset, channel estimation, etc</a:t>
            </a:r>
          </a:p>
          <a:p>
            <a:pPr lvl="2"/>
            <a:r>
              <a:rPr lang="en-US" altLang="ko-KR" dirty="0" smtClean="0"/>
              <a:t>Physical header: physical information such as bandwidth, PPDU length, etc.</a:t>
            </a:r>
          </a:p>
          <a:p>
            <a:pPr lvl="2"/>
            <a:r>
              <a:rPr lang="en-US" altLang="ko-KR" dirty="0" smtClean="0"/>
              <a:t>PSDU</a:t>
            </a:r>
          </a:p>
          <a:p>
            <a:pPr lvl="1"/>
            <a:r>
              <a:rPr lang="en-US" altLang="ko-KR" sz="2700" dirty="0" smtClean="0"/>
              <a:t>MPDU structure</a:t>
            </a:r>
          </a:p>
          <a:p>
            <a:pPr lvl="2"/>
            <a:r>
              <a:rPr lang="en-US" altLang="ko-KR" dirty="0" smtClean="0"/>
              <a:t>MAC header: data type, MPDU length, MCS, etc</a:t>
            </a:r>
          </a:p>
          <a:p>
            <a:pPr lvl="2"/>
            <a:r>
              <a:rPr lang="en-US" altLang="ko-KR" dirty="0" smtClean="0"/>
              <a:t>Frame body: data such as request/response messages</a:t>
            </a:r>
          </a:p>
          <a:p>
            <a:pPr lvl="2"/>
            <a:r>
              <a:rPr lang="en-US" altLang="ko-KR" dirty="0" smtClean="0"/>
              <a:t>FCS: 32-bit CRC</a:t>
            </a:r>
          </a:p>
        </p:txBody>
      </p:sp>
      <p:pic>
        <p:nvPicPr>
          <p:cNvPr id="1026" name="Picture 2"/>
          <p:cNvPicPr>
            <a:picLocks noChangeAspect="1" noChangeArrowheads="1"/>
          </p:cNvPicPr>
          <p:nvPr/>
        </p:nvPicPr>
        <p:blipFill>
          <a:blip r:embed="rId2"/>
          <a:srcRect/>
          <a:stretch>
            <a:fillRect/>
          </a:stretch>
        </p:blipFill>
        <p:spPr bwMode="auto">
          <a:xfrm>
            <a:off x="1000100" y="1285860"/>
            <a:ext cx="7430402" cy="1822347"/>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200" dirty="0" smtClean="0"/>
              <a:t>In this slide, we introduce the technical view for PFD.</a:t>
            </a:r>
          </a:p>
          <a:p>
            <a:r>
              <a:rPr lang="en-US" altLang="ko-KR" sz="2200" dirty="0" smtClean="0"/>
              <a:t>The specific proposed text is in IEEE </a:t>
            </a:r>
            <a:r>
              <a:rPr lang="en-US" altLang="ko-KR" sz="2200" dirty="0" smtClean="0"/>
              <a:t>15-13-0395.doc</a:t>
            </a:r>
            <a:r>
              <a:rPr lang="en-US" altLang="ko-KR" sz="2200"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Basic conditions</a:t>
            </a:r>
          </a:p>
          <a:p>
            <a:r>
              <a:rPr lang="en-US" altLang="ko-KR" sz="2400" dirty="0" smtClean="0"/>
              <a:t>Overview of PAC structure</a:t>
            </a:r>
          </a:p>
          <a:p>
            <a:r>
              <a:rPr lang="en-US" altLang="ko-KR" sz="2400" dirty="0" smtClean="0"/>
              <a:t>PAC procedures</a:t>
            </a:r>
          </a:p>
          <a:p>
            <a:pPr lvl="1"/>
            <a:r>
              <a:rPr lang="en-US" altLang="ko-KR" sz="2000" dirty="0" smtClean="0"/>
              <a:t>Discovery procedure</a:t>
            </a:r>
          </a:p>
          <a:p>
            <a:pPr lvl="1"/>
            <a:r>
              <a:rPr lang="en-US" altLang="ko-KR" sz="2000" dirty="0" smtClean="0">
                <a:solidFill>
                  <a:prstClr val="black"/>
                </a:solidFill>
              </a:rPr>
              <a:t>Peering procedure</a:t>
            </a:r>
          </a:p>
          <a:p>
            <a:pPr lvl="1"/>
            <a:r>
              <a:rPr lang="en-US" altLang="ko-KR" sz="2000" dirty="0" smtClean="0">
                <a:solidFill>
                  <a:prstClr val="black"/>
                </a:solidFill>
              </a:rPr>
              <a:t>Communication procedure</a:t>
            </a:r>
          </a:p>
          <a:p>
            <a:pPr lvl="1"/>
            <a:r>
              <a:rPr lang="en-US" altLang="ko-KR" sz="2000" dirty="0" smtClean="0">
                <a:solidFill>
                  <a:prstClr val="black"/>
                </a:solidFill>
              </a:rPr>
              <a:t>Operation example</a:t>
            </a:r>
          </a:p>
          <a:p>
            <a:r>
              <a:rPr lang="en-US" altLang="ko-KR" sz="2400" dirty="0" smtClean="0">
                <a:solidFill>
                  <a:prstClr val="black"/>
                </a:solidFill>
              </a:rPr>
              <a:t>MAC/PHY Design</a:t>
            </a:r>
          </a:p>
          <a:p>
            <a:pPr lvl="1"/>
            <a:r>
              <a:rPr lang="en-US" altLang="ko-KR" sz="2000" dirty="0" smtClean="0">
                <a:solidFill>
                  <a:prstClr val="black"/>
                </a:solidFill>
              </a:rPr>
              <a:t>Frame structure, etc</a:t>
            </a:r>
          </a:p>
          <a:p>
            <a:r>
              <a:rPr lang="en-US" altLang="ko-KR" sz="2400" dirty="0" smtClean="0">
                <a:solidFill>
                  <a:prstClr val="black"/>
                </a:solidFill>
              </a:rPr>
              <a:t>Conclusion</a:t>
            </a:r>
          </a:p>
          <a:p>
            <a:pPr lvl="0">
              <a:buNone/>
            </a:pPr>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Basic Conditions</a:t>
            </a:r>
            <a:endParaRPr lang="ko-KR" altLang="en-US" dirty="0"/>
          </a:p>
        </p:txBody>
      </p:sp>
      <p:sp>
        <p:nvSpPr>
          <p:cNvPr id="3" name="내용 개체 틀 2"/>
          <p:cNvSpPr>
            <a:spLocks noGrp="1"/>
          </p:cNvSpPr>
          <p:nvPr>
            <p:ph idx="1"/>
          </p:nvPr>
        </p:nvSpPr>
        <p:spPr>
          <a:xfrm>
            <a:off x="457200" y="1428736"/>
            <a:ext cx="8229600" cy="4929222"/>
          </a:xfrm>
        </p:spPr>
        <p:txBody>
          <a:bodyPr>
            <a:normAutofit fontScale="70000" lnSpcReduction="20000"/>
          </a:bodyPr>
          <a:lstStyle/>
          <a:p>
            <a:r>
              <a:rPr lang="en-US" altLang="ko-KR" dirty="0" smtClean="0"/>
              <a:t>IDs for PAC discovery</a:t>
            </a:r>
          </a:p>
          <a:p>
            <a:pPr lvl="1"/>
            <a:r>
              <a:rPr lang="en-US" altLang="ko-KR" dirty="0" smtClean="0"/>
              <a:t>Device ID [e.g. 48bits]</a:t>
            </a:r>
          </a:p>
          <a:p>
            <a:pPr lvl="2"/>
            <a:r>
              <a:rPr lang="en-US" altLang="ko-KR" dirty="0" smtClean="0"/>
              <a:t>Unique device address (e.g. MAC address)</a:t>
            </a:r>
          </a:p>
          <a:p>
            <a:pPr lvl="1"/>
            <a:r>
              <a:rPr lang="en-US" altLang="ko-KR" dirty="0" smtClean="0"/>
              <a:t>Service type ID [e.g. 8bits]</a:t>
            </a:r>
          </a:p>
          <a:p>
            <a:pPr lvl="2"/>
            <a:r>
              <a:rPr lang="en-US" altLang="ko-KR" dirty="0" smtClean="0"/>
              <a:t>Discovery according to service type is useful because a PD can discover  other PDs with a capability to support the service, not all neighbor PDs.</a:t>
            </a:r>
          </a:p>
          <a:p>
            <a:pPr lvl="2"/>
            <a:r>
              <a:rPr lang="en-US" altLang="ko-KR" dirty="0" smtClean="0"/>
              <a:t>e.g. real-time streaming, display, talking, two-way gaming, etc</a:t>
            </a:r>
          </a:p>
          <a:p>
            <a:pPr>
              <a:buNone/>
            </a:pPr>
            <a:r>
              <a:rPr lang="en-US" altLang="ko-KR" sz="2300" i="1" dirty="0" smtClean="0"/>
              <a:t>	</a:t>
            </a:r>
            <a:r>
              <a:rPr lang="en-US" altLang="ko-KR" sz="2000" dirty="0" smtClean="0">
                <a:solidFill>
                  <a:schemeClr val="tx1">
                    <a:lumMod val="65000"/>
                    <a:lumOff val="35000"/>
                  </a:schemeClr>
                </a:solidFill>
              </a:rPr>
              <a:t>[Note] ‘Application type’ is useless for discovery because there are lots of service types in it (e.g. data transfer, talking, gaming in SNS). And ‘application specific ID’ may be useful but there are too many IDs now and it will increase in the future. Moreover periodic updates of the IDs are not possible without center control tower/server.</a:t>
            </a:r>
          </a:p>
          <a:p>
            <a:pPr>
              <a:buNone/>
            </a:pPr>
            <a:endParaRPr lang="en-US" altLang="ko-KR" sz="1700" i="1" dirty="0" smtClean="0">
              <a:solidFill>
                <a:schemeClr val="tx1">
                  <a:lumMod val="50000"/>
                  <a:lumOff val="50000"/>
                </a:schemeClr>
              </a:solidFill>
            </a:endParaRPr>
          </a:p>
          <a:p>
            <a:r>
              <a:rPr lang="en-US" altLang="ko-KR" dirty="0" smtClean="0"/>
              <a:t>Operation band</a:t>
            </a:r>
          </a:p>
          <a:p>
            <a:pPr lvl="1"/>
            <a:r>
              <a:rPr lang="en-US" altLang="ko-KR" dirty="0" smtClean="0"/>
              <a:t>PAC uses unlicensed bands with multiple channels.</a:t>
            </a:r>
          </a:p>
          <a:p>
            <a:pPr lvl="2"/>
            <a:r>
              <a:rPr lang="en-US" altLang="ko-KR" dirty="0" smtClean="0"/>
              <a:t>e.g. PAC can use all or parts of channels among 3 channels in 2.4GHz and 8 channels in 5GHz (UNII-1, UNII-3) when bandwidth is 20MHz </a:t>
            </a:r>
            <a:r>
              <a:rPr lang="en-US" altLang="ko-KR" dirty="0" smtClean="0"/>
              <a:t>per </a:t>
            </a:r>
            <a:r>
              <a:rPr lang="en-US" altLang="ko-KR" dirty="0" smtClean="0"/>
              <a:t>channel.</a:t>
            </a:r>
          </a:p>
          <a:p>
            <a:pPr lvl="1"/>
            <a:r>
              <a:rPr lang="en-US" altLang="ko-KR" dirty="0" smtClean="0"/>
              <a:t>The fundamental access method of the IEEE802.15.8 PAC is CSMA/CA (Carrier Sense Multiple Access with Collision Avoidance).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Overall PAC structure</a:t>
            </a:r>
            <a:endParaRPr lang="ko-KR" altLang="en-US" dirty="0"/>
          </a:p>
        </p:txBody>
      </p:sp>
      <p:sp>
        <p:nvSpPr>
          <p:cNvPr id="3" name="내용 개체 틀 2"/>
          <p:cNvSpPr>
            <a:spLocks noGrp="1"/>
          </p:cNvSpPr>
          <p:nvPr>
            <p:ph idx="1"/>
          </p:nvPr>
        </p:nvSpPr>
        <p:spPr>
          <a:xfrm>
            <a:off x="385762" y="1214422"/>
            <a:ext cx="8401080" cy="5214974"/>
          </a:xfrm>
        </p:spPr>
        <p:txBody>
          <a:bodyPr>
            <a:normAutofit/>
          </a:bodyPr>
          <a:lstStyle/>
          <a:p>
            <a:pPr lvl="1"/>
            <a:endParaRPr lang="en-US" altLang="ko-KR" sz="1600" dirty="0" smtClean="0"/>
          </a:p>
          <a:p>
            <a:pPr lvl="1"/>
            <a:endParaRPr lang="en-US" altLang="ko-KR" sz="1600" dirty="0" smtClean="0"/>
          </a:p>
          <a:p>
            <a:endParaRPr lang="en-US" altLang="ko-KR" sz="2000" dirty="0" smtClean="0"/>
          </a:p>
          <a:p>
            <a:endParaRPr lang="en-US" altLang="ko-KR" sz="2000" dirty="0" smtClean="0"/>
          </a:p>
          <a:p>
            <a:endParaRPr lang="en-US" altLang="ko-KR" sz="2000" dirty="0" smtClean="0"/>
          </a:p>
          <a:p>
            <a:pPr marL="450850" lvl="1" indent="0">
              <a:buNone/>
            </a:pPr>
            <a:r>
              <a:rPr lang="en-US" altLang="ko-KR" sz="1600" b="1" dirty="0" smtClean="0">
                <a:solidFill>
                  <a:prstClr val="black"/>
                </a:solidFill>
              </a:rPr>
              <a:t>PD transmits signals for each usage in each region, respectively. The fundamental access method for the signaling is CSMA/CA.</a:t>
            </a:r>
          </a:p>
          <a:p>
            <a:pPr lvl="1"/>
            <a:r>
              <a:rPr lang="en-GB" altLang="ko-KR" sz="1900" dirty="0" smtClean="0">
                <a:solidFill>
                  <a:prstClr val="black"/>
                </a:solidFill>
              </a:rPr>
              <a:t>Discovery region</a:t>
            </a:r>
          </a:p>
          <a:p>
            <a:pPr lvl="2"/>
            <a:r>
              <a:rPr lang="en-GB" altLang="ko-KR" sz="1600" dirty="0" smtClean="0">
                <a:solidFill>
                  <a:prstClr val="black"/>
                </a:solidFill>
              </a:rPr>
              <a:t>It is region for PD to search other neighbour PDs.</a:t>
            </a:r>
          </a:p>
          <a:p>
            <a:pPr lvl="2"/>
            <a:r>
              <a:rPr lang="en-GB" altLang="ko-KR" sz="1600" dirty="0" smtClean="0">
                <a:solidFill>
                  <a:prstClr val="black"/>
                </a:solidFill>
              </a:rPr>
              <a:t>The size is unit(s) of hopping slot. It divides multiple discovery slots.</a:t>
            </a:r>
          </a:p>
          <a:p>
            <a:pPr lvl="1"/>
            <a:r>
              <a:rPr lang="en-US" altLang="ko-KR" sz="1900" dirty="0" smtClean="0"/>
              <a:t>Peering region</a:t>
            </a:r>
          </a:p>
          <a:p>
            <a:pPr lvl="2"/>
            <a:r>
              <a:rPr lang="en-US" altLang="ko-KR" sz="1600" dirty="0" smtClean="0"/>
              <a:t>It is region for PD to fit its slot sync with discovered PDs and make peering.</a:t>
            </a:r>
          </a:p>
          <a:p>
            <a:pPr lvl="2"/>
            <a:r>
              <a:rPr lang="en-US" altLang="ko-KR" sz="1600" dirty="0" smtClean="0"/>
              <a:t>The size is flexible because slot sync can be changed.</a:t>
            </a:r>
          </a:p>
          <a:p>
            <a:pPr lvl="1"/>
            <a:r>
              <a:rPr lang="en-US" altLang="ko-KR" sz="1900" dirty="0" smtClean="0"/>
              <a:t>Communication region</a:t>
            </a:r>
          </a:p>
          <a:p>
            <a:pPr lvl="2"/>
            <a:r>
              <a:rPr lang="en-US" altLang="ko-KR" sz="1600" dirty="0" smtClean="0"/>
              <a:t>It is region for PD to communicate with peered PDs.</a:t>
            </a:r>
          </a:p>
          <a:p>
            <a:pPr lvl="2"/>
            <a:r>
              <a:rPr lang="en-US" altLang="ko-KR" sz="1600" dirty="0" smtClean="0"/>
              <a:t>The size is units of hopping slot. The operating channel is changed by hopping pattern.</a:t>
            </a:r>
            <a:endParaRPr lang="ko-KR" altLang="en-US" sz="1600" dirty="0"/>
          </a:p>
        </p:txBody>
      </p:sp>
      <p:pic>
        <p:nvPicPr>
          <p:cNvPr id="4" name="Picture 11"/>
          <p:cNvPicPr>
            <a:picLocks noChangeAspect="1" noChangeArrowheads="1"/>
          </p:cNvPicPr>
          <p:nvPr/>
        </p:nvPicPr>
        <p:blipFill>
          <a:blip r:embed="rId2"/>
          <a:srcRect t="5016"/>
          <a:stretch>
            <a:fillRect/>
          </a:stretch>
        </p:blipFill>
        <p:spPr bwMode="auto">
          <a:xfrm>
            <a:off x="928662" y="1428736"/>
            <a:ext cx="7469855" cy="135732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Overall PAC procedure</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t>Overview of PAC procedure</a:t>
            </a:r>
          </a:p>
          <a:p>
            <a:pPr lvl="1"/>
            <a:r>
              <a:rPr lang="en-US" altLang="ko-KR" sz="2000" dirty="0" smtClean="0"/>
              <a:t>Discovery procedure</a:t>
            </a:r>
          </a:p>
          <a:p>
            <a:pPr lvl="2"/>
            <a:r>
              <a:rPr lang="en-US" altLang="ko-KR" sz="1600" dirty="0" smtClean="0"/>
              <a:t>Active discovery is mandatory.</a:t>
            </a:r>
          </a:p>
          <a:p>
            <a:pPr lvl="2"/>
            <a:r>
              <a:rPr lang="en-US" altLang="ko-KR" sz="1600" dirty="0" smtClean="0"/>
              <a:t>When a PD turns on, it starts from discovery region. During communication, discovery region is allocated when it wants to discover others.</a:t>
            </a:r>
          </a:p>
          <a:p>
            <a:pPr lvl="2"/>
            <a:r>
              <a:rPr lang="en-US" altLang="ko-KR" sz="1600" dirty="0" smtClean="0"/>
              <a:t>In discovery region, a PD can discover other PDs over all channels by moving the each channel in each discovery slot.</a:t>
            </a:r>
          </a:p>
          <a:p>
            <a:pPr lvl="1"/>
            <a:r>
              <a:rPr lang="en-US" altLang="ko-KR" sz="2000" dirty="0" smtClean="0"/>
              <a:t>Peering procedure</a:t>
            </a:r>
          </a:p>
          <a:p>
            <a:pPr lvl="2"/>
            <a:r>
              <a:rPr lang="en-US" altLang="ko-KR" sz="1600" dirty="0" smtClean="0"/>
              <a:t>After discovery, the PD goes to the channel in the discovered PDs.</a:t>
            </a:r>
          </a:p>
          <a:p>
            <a:pPr lvl="2"/>
            <a:r>
              <a:rPr lang="en-US" altLang="ko-KR" sz="1600" dirty="0" smtClean="0"/>
              <a:t>They make hopping slot timing same and exchange the peering information.</a:t>
            </a:r>
          </a:p>
          <a:p>
            <a:pPr lvl="1"/>
            <a:r>
              <a:rPr lang="en-US" altLang="ko-KR" sz="2000" dirty="0" smtClean="0"/>
              <a:t>Communication procedure</a:t>
            </a:r>
          </a:p>
          <a:p>
            <a:pPr lvl="2"/>
            <a:r>
              <a:rPr lang="en-US" altLang="ko-KR" sz="1600" dirty="0" smtClean="0"/>
              <a:t>After peering, the PD starts communication with the same hopping slot timing with connected PDs.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a:t>
            </a:r>
            <a:endParaRPr lang="ko-KR" altLang="en-US" dirty="0"/>
          </a:p>
        </p:txBody>
      </p:sp>
      <p:sp>
        <p:nvSpPr>
          <p:cNvPr id="7" name="내용 개체 틀 2"/>
          <p:cNvSpPr>
            <a:spLocks noGrp="1"/>
          </p:cNvSpPr>
          <p:nvPr>
            <p:ph idx="1"/>
          </p:nvPr>
        </p:nvSpPr>
        <p:spPr>
          <a:xfrm>
            <a:off x="457200" y="1357298"/>
            <a:ext cx="8229600" cy="5000660"/>
          </a:xfrm>
        </p:spPr>
        <p:txBody>
          <a:bodyPr>
            <a:normAutofit fontScale="92500" lnSpcReduction="10000"/>
          </a:bodyPr>
          <a:lstStyle/>
          <a:p>
            <a:r>
              <a:rPr lang="en-GB" altLang="ko-KR" sz="2400" dirty="0" smtClean="0">
                <a:solidFill>
                  <a:prstClr val="black"/>
                </a:solidFill>
              </a:rPr>
              <a:t>What is discovery procedure?</a:t>
            </a:r>
          </a:p>
          <a:p>
            <a:pPr lvl="1"/>
            <a:r>
              <a:rPr lang="en-GB" altLang="ko-KR" sz="2000" dirty="0" smtClean="0">
                <a:solidFill>
                  <a:prstClr val="black"/>
                </a:solidFill>
              </a:rPr>
              <a:t>The procedure that PDs know transmits discovery request and receives discovery response. finds other PD’s device ID.</a:t>
            </a:r>
          </a:p>
          <a:p>
            <a:pPr lvl="1"/>
            <a:endParaRPr lang="en-GB" altLang="ko-KR" sz="900" dirty="0" smtClean="0">
              <a:solidFill>
                <a:prstClr val="black"/>
              </a:solidFill>
            </a:endParaRPr>
          </a:p>
          <a:p>
            <a:r>
              <a:rPr lang="en-GB" altLang="ko-KR" sz="2400" dirty="0" smtClean="0">
                <a:solidFill>
                  <a:prstClr val="black"/>
                </a:solidFill>
              </a:rPr>
              <a:t>Discovery region format</a:t>
            </a: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r>
              <a:rPr lang="en-GB" altLang="ko-KR" sz="2200" dirty="0" smtClean="0">
                <a:solidFill>
                  <a:prstClr val="black"/>
                </a:solidFill>
              </a:rPr>
              <a:t>Discovery region</a:t>
            </a:r>
          </a:p>
          <a:p>
            <a:pPr lvl="2"/>
            <a:r>
              <a:rPr lang="en-GB" altLang="ko-KR" sz="1800" dirty="0" smtClean="0">
                <a:solidFill>
                  <a:prstClr val="black"/>
                </a:solidFill>
              </a:rPr>
              <a:t>The size is one or more times of hopping slots.</a:t>
            </a:r>
          </a:p>
          <a:p>
            <a:pPr lvl="2"/>
            <a:r>
              <a:rPr lang="en-GB" altLang="ko-KR" sz="1800" dirty="0" smtClean="0">
                <a:solidFill>
                  <a:prstClr val="black"/>
                </a:solidFill>
              </a:rPr>
              <a:t>It divides multiple discovery slots(e.g. number of channels)</a:t>
            </a:r>
          </a:p>
          <a:p>
            <a:pPr lvl="1"/>
            <a:r>
              <a:rPr lang="en-GB" altLang="ko-KR" sz="2200" dirty="0" smtClean="0">
                <a:solidFill>
                  <a:prstClr val="black"/>
                </a:solidFill>
              </a:rPr>
              <a:t>Discovery slot</a:t>
            </a:r>
          </a:p>
          <a:p>
            <a:pPr lvl="2"/>
            <a:r>
              <a:rPr lang="en-GB" altLang="ko-KR" sz="1800" dirty="0" smtClean="0">
                <a:solidFill>
                  <a:prstClr val="black"/>
                </a:solidFill>
              </a:rPr>
              <a:t>PD moves to the corresponding channel during each discovery slot, and discovers the neighbour PDs in the channel.</a:t>
            </a:r>
          </a:p>
        </p:txBody>
      </p:sp>
      <p:pic>
        <p:nvPicPr>
          <p:cNvPr id="5121" name="Picture 1"/>
          <p:cNvPicPr>
            <a:picLocks noChangeAspect="1" noChangeArrowheads="1"/>
          </p:cNvPicPr>
          <p:nvPr/>
        </p:nvPicPr>
        <p:blipFill>
          <a:blip r:embed="rId3"/>
          <a:srcRect/>
          <a:stretch>
            <a:fillRect/>
          </a:stretch>
        </p:blipFill>
        <p:spPr bwMode="auto">
          <a:xfrm>
            <a:off x="1071538" y="2866337"/>
            <a:ext cx="4786346" cy="1419919"/>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6215074" y="3357562"/>
            <a:ext cx="2210340"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(Cont’d)</a:t>
            </a:r>
            <a:endParaRPr lang="ko-KR" altLang="en-US" dirty="0"/>
          </a:p>
        </p:txBody>
      </p:sp>
      <p:sp>
        <p:nvSpPr>
          <p:cNvPr id="7" name="내용 개체 틀 2"/>
          <p:cNvSpPr>
            <a:spLocks noGrp="1"/>
          </p:cNvSpPr>
          <p:nvPr>
            <p:ph idx="1"/>
          </p:nvPr>
        </p:nvSpPr>
        <p:spPr>
          <a:xfrm>
            <a:off x="457200" y="1543072"/>
            <a:ext cx="8229600" cy="5029200"/>
          </a:xfrm>
        </p:spPr>
        <p:txBody>
          <a:bodyPr>
            <a:normAutofit/>
          </a:bodyPr>
          <a:lstStyle/>
          <a:p>
            <a:r>
              <a:rPr lang="en-GB" altLang="ko-KR" sz="2400" dirty="0" smtClean="0">
                <a:solidFill>
                  <a:prstClr val="black"/>
                </a:solidFill>
              </a:rPr>
              <a:t>Discovery procedure</a:t>
            </a:r>
          </a:p>
          <a:p>
            <a:pPr marL="914400" lvl="1" indent="-457200">
              <a:buFont typeface="+mj-lt"/>
              <a:buAutoNum type="arabicPeriod"/>
            </a:pPr>
            <a:r>
              <a:rPr lang="en-GB" altLang="ko-KR" sz="1800" dirty="0" smtClean="0">
                <a:solidFill>
                  <a:prstClr val="black"/>
                </a:solidFill>
              </a:rPr>
              <a:t>Discovering PD transmits ‘discovery request message’ and waits ‘discovery response message’ in each discovery slot at each channel.</a:t>
            </a:r>
          </a:p>
          <a:p>
            <a:pPr marL="914400" lvl="1" indent="-457200">
              <a:buFont typeface="+mj-lt"/>
              <a:buAutoNum type="arabicPeriod"/>
            </a:pPr>
            <a:r>
              <a:rPr lang="en-GB" altLang="ko-KR" sz="1800" dirty="0" smtClean="0">
                <a:solidFill>
                  <a:prstClr val="black"/>
                </a:solidFill>
              </a:rPr>
              <a:t>Discovered PD receiving ‘discovery request message’ transmits ‘discovery response message’ within the discovery slot. </a:t>
            </a:r>
          </a:p>
          <a:p>
            <a:pPr marL="914400" lvl="1" indent="-457200">
              <a:buFont typeface="+mj-lt"/>
              <a:buAutoNum type="arabicPeriod"/>
            </a:pPr>
            <a:r>
              <a:rPr lang="en-GB" altLang="ko-KR" sz="1800" dirty="0" smtClean="0">
                <a:solidFill>
                  <a:prstClr val="black"/>
                </a:solidFill>
              </a:rPr>
              <a:t>Discovering PD transmits ACK message right after the response message. (it’s omitted in figure)</a:t>
            </a:r>
          </a:p>
          <a:p>
            <a:pPr lvl="1"/>
            <a:r>
              <a:rPr lang="en-GB" altLang="ko-KR" sz="2000" dirty="0" smtClean="0">
                <a:solidFill>
                  <a:prstClr val="black"/>
                </a:solidFill>
              </a:rPr>
              <a:t>Others</a:t>
            </a:r>
          </a:p>
          <a:p>
            <a:pPr lvl="2"/>
            <a:r>
              <a:rPr lang="en-GB" altLang="ko-KR" sz="1800" dirty="0" smtClean="0">
                <a:solidFill>
                  <a:prstClr val="black"/>
                </a:solidFill>
              </a:rPr>
              <a:t>If discovering PD already has communication links, Discovery region is pre-announced to the already communicated PDs.</a:t>
            </a:r>
          </a:p>
          <a:p>
            <a:pPr lvl="2"/>
            <a:r>
              <a:rPr lang="en-US" altLang="ko-KR" sz="1800" dirty="0" smtClean="0">
                <a:solidFill>
                  <a:prstClr val="black"/>
                </a:solidFill>
              </a:rPr>
              <a:t>Several PDs can be discovered over several channels. They can make a peering in next peering region or after the region. But they are waiting without re-discovery because they all received ACK messages.</a:t>
            </a:r>
            <a:endParaRPr lang="en-GB" altLang="ko-KR" sz="1800" dirty="0" smtClean="0">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(Cont’d)</a:t>
            </a:r>
            <a:endParaRPr lang="ko-KR" altLang="en-US" dirty="0"/>
          </a:p>
        </p:txBody>
      </p:sp>
      <p:sp>
        <p:nvSpPr>
          <p:cNvPr id="3" name="내용 개체 틀 2"/>
          <p:cNvSpPr>
            <a:spLocks noGrp="1"/>
          </p:cNvSpPr>
          <p:nvPr>
            <p:ph idx="1"/>
          </p:nvPr>
        </p:nvSpPr>
        <p:spPr>
          <a:xfrm>
            <a:off x="457200" y="1428736"/>
            <a:ext cx="8229600" cy="5000660"/>
          </a:xfrm>
        </p:spPr>
        <p:txBody>
          <a:bodyPr>
            <a:normAutofit fontScale="77500" lnSpcReduction="20000"/>
          </a:bodyPr>
          <a:lstStyle/>
          <a:p>
            <a:r>
              <a:rPr lang="en-GB" altLang="ko-KR" sz="2800" dirty="0" smtClean="0">
                <a:solidFill>
                  <a:prstClr val="black"/>
                </a:solidFill>
              </a:rPr>
              <a:t>Information of discovery messages</a:t>
            </a:r>
          </a:p>
          <a:p>
            <a:pPr lvl="1"/>
            <a:r>
              <a:rPr lang="en-GB" altLang="ko-KR" sz="2400" dirty="0" smtClean="0">
                <a:solidFill>
                  <a:prstClr val="black"/>
                </a:solidFill>
              </a:rPr>
              <a:t>Discovery request message</a:t>
            </a:r>
          </a:p>
          <a:p>
            <a:pPr lvl="2"/>
            <a:r>
              <a:rPr lang="en-GB" altLang="ko-KR" sz="2000" dirty="0" smtClean="0">
                <a:solidFill>
                  <a:prstClr val="black"/>
                </a:solidFill>
              </a:rPr>
              <a:t>device ID, service type(s), (offset of the next discovery region</a:t>
            </a:r>
            <a:r>
              <a:rPr lang="en-GB" altLang="ko-KR" sz="2100" baseline="30000" dirty="0" smtClean="0">
                <a:solidFill>
                  <a:prstClr val="black"/>
                </a:solidFill>
              </a:rPr>
              <a:t>1)</a:t>
            </a:r>
            <a:r>
              <a:rPr lang="en-GB" altLang="ko-KR" sz="2000" dirty="0" smtClean="0">
                <a:solidFill>
                  <a:prstClr val="black"/>
                </a:solidFill>
              </a:rPr>
              <a:t>), etc</a:t>
            </a:r>
          </a:p>
          <a:p>
            <a:pPr lvl="1"/>
            <a:r>
              <a:rPr lang="en-GB" altLang="ko-KR" sz="2400" dirty="0" smtClean="0">
                <a:solidFill>
                  <a:prstClr val="black"/>
                </a:solidFill>
              </a:rPr>
              <a:t>Discovery response message</a:t>
            </a:r>
          </a:p>
          <a:p>
            <a:pPr lvl="2"/>
            <a:r>
              <a:rPr lang="en-GB" altLang="ko-KR" sz="2000" dirty="0" smtClean="0">
                <a:solidFill>
                  <a:prstClr val="black"/>
                </a:solidFill>
              </a:rPr>
              <a:t>Device ID, service type(s)</a:t>
            </a:r>
            <a:r>
              <a:rPr lang="en-GB" altLang="ko-KR" sz="2000" baseline="30000" dirty="0" smtClean="0">
                <a:solidFill>
                  <a:prstClr val="black"/>
                </a:solidFill>
              </a:rPr>
              <a:t>2)</a:t>
            </a:r>
            <a:r>
              <a:rPr lang="en-GB" altLang="ko-KR" sz="2000" dirty="0" smtClean="0">
                <a:solidFill>
                  <a:prstClr val="black"/>
                </a:solidFill>
              </a:rPr>
              <a:t>, slot timing info</a:t>
            </a:r>
            <a:r>
              <a:rPr lang="en-GB" altLang="ko-KR" sz="2000" baseline="30000" dirty="0" smtClean="0">
                <a:solidFill>
                  <a:prstClr val="black"/>
                </a:solidFill>
              </a:rPr>
              <a:t>3)</a:t>
            </a:r>
            <a:r>
              <a:rPr lang="en-GB" altLang="ko-KR" sz="2000" dirty="0" smtClean="0">
                <a:solidFill>
                  <a:prstClr val="black"/>
                </a:solidFill>
              </a:rPr>
              <a:t>, hopping pattern</a:t>
            </a:r>
            <a:r>
              <a:rPr lang="en-GB" altLang="ko-KR" sz="2000" baseline="30000" dirty="0" smtClean="0">
                <a:solidFill>
                  <a:prstClr val="black"/>
                </a:solidFill>
              </a:rPr>
              <a:t>4)</a:t>
            </a:r>
            <a:r>
              <a:rPr lang="en-GB" altLang="ko-KR" sz="2000" dirty="0" smtClean="0">
                <a:solidFill>
                  <a:prstClr val="black"/>
                </a:solidFill>
              </a:rPr>
              <a:t>,  etc</a:t>
            </a:r>
          </a:p>
          <a:p>
            <a:pPr marL="514350" indent="-457200">
              <a:buNone/>
            </a:pPr>
            <a:endParaRPr lang="en-US" altLang="ko-KR" sz="1800" dirty="0" smtClean="0">
              <a:latin typeface="Tw Cen MT" pitchFamily="34" charset="0"/>
            </a:endParaRPr>
          </a:p>
          <a:p>
            <a:pPr marL="265113" indent="-207963">
              <a:buFont typeface="+mj-lt"/>
              <a:buAutoNum type="arabicParenR"/>
            </a:pPr>
            <a:r>
              <a:rPr lang="en-US" altLang="ko-KR" sz="2100" dirty="0" smtClean="0">
                <a:latin typeface="Tw Cen MT" pitchFamily="34" charset="0"/>
              </a:rPr>
              <a:t>offset of the next discovery region: indicate next discovery region for the PDs which receives the request message but can’t transmit the response message within the discovery slot due to e.g. contention</a:t>
            </a:r>
          </a:p>
          <a:p>
            <a:pPr marL="265113" indent="-207963">
              <a:buFont typeface="+mj-lt"/>
              <a:buAutoNum type="arabicParenR"/>
            </a:pPr>
            <a:r>
              <a:rPr lang="en-US" altLang="ko-KR" sz="2100" dirty="0" smtClean="0">
                <a:latin typeface="Tw Cen MT" pitchFamily="34" charset="0"/>
              </a:rPr>
              <a:t>If service type(s) of the responder is same with the requester, the field can be omitted.</a:t>
            </a:r>
          </a:p>
          <a:p>
            <a:pPr marL="265113" indent="-207963">
              <a:buFont typeface="+mj-lt"/>
              <a:buAutoNum type="arabicParenR"/>
            </a:pPr>
            <a:r>
              <a:rPr lang="en-US" altLang="ko-KR" sz="2100" dirty="0" smtClean="0">
                <a:latin typeface="Tw Cen MT" pitchFamily="34" charset="0"/>
              </a:rPr>
              <a:t>slot timing info: time offset to transmit this message(e.g. </a:t>
            </a:r>
            <a:r>
              <a:rPr lang="en-US" altLang="ko-KR" sz="2100" i="1" dirty="0" smtClean="0">
                <a:latin typeface="Tw Cen MT" pitchFamily="34" charset="0"/>
              </a:rPr>
              <a:t>x</a:t>
            </a:r>
            <a:r>
              <a:rPr lang="en-US" altLang="ko-KR" sz="2100" dirty="0" smtClean="0">
                <a:latin typeface="Tw Cen MT" pitchFamily="34" charset="0"/>
              </a:rPr>
              <a:t> in the below figure) when the start timing of a hopping slot is zero, and the index of the current hopping slot(e.g. 0 in the below figure), etc</a:t>
            </a:r>
          </a:p>
          <a:p>
            <a:pPr marL="265113" indent="-207963">
              <a:buFont typeface="+mj-lt"/>
              <a:buAutoNum type="arabicParenR"/>
            </a:pPr>
            <a:endParaRPr lang="en-US" altLang="ko-KR" sz="2100" i="1" u="sng" dirty="0" smtClean="0">
              <a:solidFill>
                <a:prstClr val="black"/>
              </a:solidFill>
              <a:latin typeface="Tw Cen MT" pitchFamily="34" charset="0"/>
              <a:ea typeface="Arial Unicode MS" pitchFamily="50" charset="-127"/>
              <a:cs typeface="Times New Roman" pitchFamily="18" charset="0"/>
            </a:endParaRPr>
          </a:p>
          <a:p>
            <a:pPr marL="265113" indent="-207963">
              <a:buFont typeface="+mj-lt"/>
              <a:buAutoNum type="arabicParenR"/>
            </a:pPr>
            <a:endParaRPr lang="en-US" altLang="ko-KR" sz="2100" i="1" u="sng" dirty="0" smtClean="0">
              <a:solidFill>
                <a:prstClr val="black"/>
              </a:solidFill>
              <a:latin typeface="Tw Cen MT" pitchFamily="34" charset="0"/>
              <a:ea typeface="Arial Unicode MS" pitchFamily="50" charset="-127"/>
              <a:cs typeface="Times New Roman" pitchFamily="18" charset="0"/>
            </a:endParaRPr>
          </a:p>
          <a:p>
            <a:pPr marL="265113" indent="-207963">
              <a:buFont typeface="+mj-lt"/>
              <a:buAutoNum type="arabicParenR"/>
            </a:pPr>
            <a:endParaRPr lang="en-US" altLang="ko-KR" sz="2100" i="1" u="sng" dirty="0" smtClean="0">
              <a:solidFill>
                <a:prstClr val="black"/>
              </a:solidFill>
              <a:latin typeface="Tw Cen MT" pitchFamily="34" charset="0"/>
              <a:ea typeface="Arial Unicode MS" pitchFamily="50" charset="-127"/>
              <a:cs typeface="Times New Roman" pitchFamily="18" charset="0"/>
            </a:endParaRPr>
          </a:p>
          <a:p>
            <a:pPr marL="265113" indent="-207963">
              <a:buFont typeface="+mj-lt"/>
              <a:buAutoNum type="arabicParenR"/>
            </a:pPr>
            <a:endParaRPr lang="en-US" altLang="ko-KR" sz="2100" i="1" u="sng" dirty="0" smtClean="0">
              <a:solidFill>
                <a:prstClr val="black"/>
              </a:solidFill>
              <a:latin typeface="Tw Cen MT" pitchFamily="34" charset="0"/>
              <a:ea typeface="Arial Unicode MS" pitchFamily="50" charset="-127"/>
              <a:cs typeface="Times New Roman" pitchFamily="18" charset="0"/>
            </a:endParaRPr>
          </a:p>
          <a:p>
            <a:pPr marL="265113" indent="-207963">
              <a:buFont typeface="+mj-lt"/>
              <a:buAutoNum type="arabicParenR"/>
            </a:pPr>
            <a:endParaRPr lang="en-US" altLang="ko-KR" sz="1800" i="1" u="sng" dirty="0" smtClean="0">
              <a:solidFill>
                <a:prstClr val="black"/>
              </a:solidFill>
              <a:latin typeface="Times New Roman" pitchFamily="18" charset="0"/>
              <a:ea typeface="Arial Unicode MS" pitchFamily="50" charset="-127"/>
              <a:cs typeface="Times New Roman" pitchFamily="18" charset="0"/>
            </a:endParaRPr>
          </a:p>
          <a:p>
            <a:pPr marL="265113" indent="-207963">
              <a:buFont typeface="+mj-lt"/>
              <a:buAutoNum type="arabicParenR"/>
            </a:pPr>
            <a:r>
              <a:rPr lang="en-US" altLang="ko-KR" sz="2100" dirty="0" smtClean="0">
                <a:latin typeface="Tw Cen MT" pitchFamily="34" charset="0"/>
              </a:rPr>
              <a:t>hopping pattern: the channel information of hopping slots in communication region. The detail is in slide </a:t>
            </a:r>
            <a:r>
              <a:rPr lang="en-US" altLang="ko-KR" sz="2100" dirty="0" smtClean="0">
                <a:latin typeface="Tw Cen MT" pitchFamily="34" charset="0"/>
              </a:rPr>
              <a:t>13.</a:t>
            </a:r>
            <a:endParaRPr lang="en-US" altLang="ko-KR" sz="1800" i="1" u="sng" dirty="0" smtClean="0">
              <a:solidFill>
                <a:prstClr val="black"/>
              </a:solidFill>
              <a:latin typeface="Times New Roman" pitchFamily="18" charset="0"/>
              <a:ea typeface="Arial Unicode MS" pitchFamily="50" charset="-127"/>
              <a:cs typeface="Times New Roman" pitchFamily="18" charset="0"/>
            </a:endParaRPr>
          </a:p>
        </p:txBody>
      </p:sp>
      <p:pic>
        <p:nvPicPr>
          <p:cNvPr id="3073" name="Picture 1"/>
          <p:cNvPicPr>
            <a:picLocks noChangeAspect="1" noChangeArrowheads="1"/>
          </p:cNvPicPr>
          <p:nvPr/>
        </p:nvPicPr>
        <p:blipFill>
          <a:blip r:embed="rId3"/>
          <a:srcRect/>
          <a:stretch>
            <a:fillRect/>
          </a:stretch>
        </p:blipFill>
        <p:spPr bwMode="auto">
          <a:xfrm>
            <a:off x="2171721" y="4519146"/>
            <a:ext cx="6100287" cy="10529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a:xfrm>
            <a:off x="457200" y="1500174"/>
            <a:ext cx="8229600" cy="5000660"/>
          </a:xfrm>
        </p:spPr>
        <p:txBody>
          <a:bodyPr>
            <a:normAutofit/>
          </a:bodyPr>
          <a:lstStyle/>
          <a:p>
            <a:r>
              <a:rPr lang="en-US" altLang="ko-KR" sz="2200" dirty="0" smtClean="0"/>
              <a:t>What is peering procedure?</a:t>
            </a:r>
          </a:p>
          <a:p>
            <a:pPr lvl="1"/>
            <a:r>
              <a:rPr lang="en-US" altLang="ko-KR" sz="1900" dirty="0" smtClean="0"/>
              <a:t>Make slot-sync &amp; Peering</a:t>
            </a:r>
          </a:p>
          <a:p>
            <a:pPr lvl="2"/>
            <a:r>
              <a:rPr lang="en-US" altLang="ko-KR" sz="1500" dirty="0" smtClean="0"/>
              <a:t>PDs make the same hopping slot timing  each other.</a:t>
            </a:r>
          </a:p>
          <a:p>
            <a:pPr lvl="2"/>
            <a:r>
              <a:rPr lang="en-US" altLang="ko-KR" sz="1500" dirty="0" smtClean="0"/>
              <a:t>PDs exchange their peering information such as hopping pattern, authenticate each other. </a:t>
            </a:r>
          </a:p>
          <a:p>
            <a:pPr lvl="1"/>
            <a:endParaRPr lang="en-US" altLang="ko-KR" sz="1050" dirty="0" smtClean="0"/>
          </a:p>
          <a:p>
            <a:r>
              <a:rPr lang="en-US" altLang="ko-KR" sz="2200" dirty="0" smtClean="0"/>
              <a:t>Peering region</a:t>
            </a:r>
          </a:p>
          <a:p>
            <a:pPr lvl="1"/>
            <a:endParaRPr lang="en-US" altLang="ko-KR" sz="1800" dirty="0" smtClean="0"/>
          </a:p>
          <a:p>
            <a:pPr lvl="1"/>
            <a:endParaRPr lang="en-US" altLang="ko-KR" sz="1800" dirty="0" smtClean="0"/>
          </a:p>
          <a:p>
            <a:pPr lvl="1"/>
            <a:endParaRPr lang="en-US" altLang="ko-KR" sz="1800" dirty="0" smtClean="0"/>
          </a:p>
          <a:p>
            <a:pPr lvl="1"/>
            <a:endParaRPr lang="en-US" altLang="ko-KR" sz="1800" dirty="0" smtClean="0"/>
          </a:p>
          <a:p>
            <a:pPr lvl="1"/>
            <a:r>
              <a:rPr lang="en-US" altLang="ko-KR" sz="1900" dirty="0" smtClean="0"/>
              <a:t>The size of the region is flexible because the region includes the time for slot-sync of discovering PD to fit discovered PDs.</a:t>
            </a:r>
          </a:p>
          <a:p>
            <a:pPr lvl="1"/>
            <a:r>
              <a:rPr lang="en-US" altLang="ko-KR" sz="1900" dirty="0" smtClean="0">
                <a:solidFill>
                  <a:prstClr val="black"/>
                </a:solidFill>
              </a:rPr>
              <a:t>PDs transmits and receives the messages to match hopping slot timing and make a peering.</a:t>
            </a:r>
          </a:p>
        </p:txBody>
      </p:sp>
      <p:pic>
        <p:nvPicPr>
          <p:cNvPr id="3077" name="Picture 5"/>
          <p:cNvPicPr>
            <a:picLocks noChangeAspect="1" noChangeArrowheads="1"/>
          </p:cNvPicPr>
          <p:nvPr/>
        </p:nvPicPr>
        <p:blipFill>
          <a:blip r:embed="rId3"/>
          <a:srcRect/>
          <a:stretch>
            <a:fillRect/>
          </a:stretch>
        </p:blipFill>
        <p:spPr bwMode="auto">
          <a:xfrm>
            <a:off x="5715008" y="3534212"/>
            <a:ext cx="2143140" cy="1180672"/>
          </a:xfrm>
          <a:prstGeom prst="rect">
            <a:avLst/>
          </a:prstGeom>
          <a:noFill/>
          <a:ln w="9525">
            <a:noFill/>
            <a:miter lim="800000"/>
            <a:headEnd/>
            <a:tailEnd/>
          </a:ln>
          <a:effectLst/>
        </p:spPr>
      </p:pic>
      <p:pic>
        <p:nvPicPr>
          <p:cNvPr id="3079" name="Picture 7"/>
          <p:cNvPicPr>
            <a:picLocks noChangeAspect="1" noChangeArrowheads="1"/>
          </p:cNvPicPr>
          <p:nvPr/>
        </p:nvPicPr>
        <p:blipFill>
          <a:blip r:embed="rId4"/>
          <a:srcRect/>
          <a:stretch>
            <a:fillRect/>
          </a:stretch>
        </p:blipFill>
        <p:spPr bwMode="auto">
          <a:xfrm>
            <a:off x="1357290" y="3500438"/>
            <a:ext cx="3753933" cy="121444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187747</TotalTime>
  <Words>1522</Words>
  <Application>Microsoft Office PowerPoint</Application>
  <PresentationFormat>화면 슬라이드 쇼(4:3)</PresentationFormat>
  <Paragraphs>209</Paragraphs>
  <Slides>17</Slides>
  <Notes>12</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Office Theme</vt:lpstr>
      <vt:lpstr>슬라이드 1</vt:lpstr>
      <vt:lpstr>Outline</vt:lpstr>
      <vt:lpstr>Basic Conditions</vt:lpstr>
      <vt:lpstr>Overall PAC structure</vt:lpstr>
      <vt:lpstr>Overall PAC procedure</vt:lpstr>
      <vt:lpstr>Discovery</vt:lpstr>
      <vt:lpstr>Discovery (Cont’d)</vt:lpstr>
      <vt:lpstr>Discovery (Cont’d)</vt:lpstr>
      <vt:lpstr>Peering</vt:lpstr>
      <vt:lpstr>Peering (Cont’d)</vt:lpstr>
      <vt:lpstr>Peering (Cont’d)</vt:lpstr>
      <vt:lpstr>Communication</vt:lpstr>
      <vt:lpstr>Channel hopping pattern</vt:lpstr>
      <vt:lpstr>Channel hopping pattern (Cont’d)</vt:lpstr>
      <vt:lpstr>The PAC operation example</vt:lpstr>
      <vt:lpstr>PAC Frame Structure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jiny.chun</cp:lastModifiedBy>
  <cp:revision>2948</cp:revision>
  <dcterms:created xsi:type="dcterms:W3CDTF">2010-05-03T18:32:55Z</dcterms:created>
  <dcterms:modified xsi:type="dcterms:W3CDTF">2013-07-08T06:14:18Z</dcterms:modified>
</cp:coreProperties>
</file>