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commentAuthors.xml" ContentType="application/vnd.openxmlformats-officedocument.presentationml.commentAuthors+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48" r:id="rId1"/>
  </p:sldMasterIdLst>
  <p:notesMasterIdLst>
    <p:notesMasterId r:id="rId16"/>
  </p:notesMasterIdLst>
  <p:handoutMasterIdLst>
    <p:handoutMasterId r:id="rId17"/>
  </p:handoutMasterIdLst>
  <p:sldIdLst>
    <p:sldId id="507" r:id="rId2"/>
    <p:sldId id="547" r:id="rId3"/>
    <p:sldId id="567" r:id="rId4"/>
    <p:sldId id="556" r:id="rId5"/>
    <p:sldId id="577" r:id="rId6"/>
    <p:sldId id="582" r:id="rId7"/>
    <p:sldId id="588" r:id="rId8"/>
    <p:sldId id="578" r:id="rId9"/>
    <p:sldId id="584" r:id="rId10"/>
    <p:sldId id="587" r:id="rId11"/>
    <p:sldId id="562" r:id="rId12"/>
    <p:sldId id="589" r:id="rId13"/>
    <p:sldId id="591" r:id="rId14"/>
    <p:sldId id="59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jiny.chun" initials="j"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33CC"/>
    <a:srgbClr val="006600"/>
    <a:srgbClr val="D46C2C"/>
    <a:srgbClr val="000000"/>
    <a:srgbClr val="FF99FF"/>
    <a:srgbClr val="E33E1D"/>
    <a:srgbClr val="D7E4BD"/>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2A488322-F2BA-4B5B-9748-0D474271808F}" styleName="보통 스타일 3 - 강조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40" autoAdjust="0"/>
    <p:restoredTop sz="94585" autoAdjust="0"/>
  </p:normalViewPr>
  <p:slideViewPr>
    <p:cSldViewPr>
      <p:cViewPr varScale="1">
        <p:scale>
          <a:sx n="73" d="100"/>
          <a:sy n="73" d="100"/>
        </p:scale>
        <p:origin x="-167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150" d="100"/>
          <a:sy n="150" d="100"/>
        </p:scale>
        <p:origin x="-540" y="16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2C455B-F0A0-4813-B15D-6A08E42DAEFC}" type="datetimeFigureOut">
              <a:rPr lang="ko-KR" altLang="en-US" smtClean="0"/>
              <a:pPr/>
              <a:t>2013-07-15</a:t>
            </a:fld>
            <a:endParaRPr lang="ko-KR" altLang="en-US"/>
          </a:p>
        </p:txBody>
      </p:sp>
      <p:sp>
        <p:nvSpPr>
          <p:cNvPr id="4" name="바닥글 개체 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ko-KR" altLang="en-US"/>
          </a:p>
        </p:txBody>
      </p:sp>
      <p:sp>
        <p:nvSpPr>
          <p:cNvPr id="5" name="슬라이드 번호 개체 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A297069-8D9D-4657-9ED2-F2848090BA43}" type="slidenum">
              <a:rPr lang="ko-KR" altLang="en-US" smtClean="0"/>
              <a:pPr/>
              <a:t>‹#›</a:t>
            </a:fld>
            <a:endParaRPr lang="ko-KR" altLang="en-US"/>
          </a:p>
        </p:txBody>
      </p:sp>
    </p:spTree>
    <p:extLst>
      <p:ext uri="{BB962C8B-B14F-4D97-AF65-F5344CB8AC3E}">
        <p14:creationId xmlns="" xmlns:p14="http://schemas.microsoft.com/office/powerpoint/2010/main" val="17181740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F29679F-BA6A-46AA-9605-E3ADEF6577B1}" type="datetimeFigureOut">
              <a:rPr lang="en-US" smtClean="0"/>
              <a:pPr/>
              <a:t>7/15/2013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E8E286-FF09-4294-8AF4-AA83327DC834}" type="slidenum">
              <a:rPr lang="en-US" smtClean="0"/>
              <a:pPr/>
              <a:t>‹#›</a:t>
            </a:fld>
            <a:endParaRPr lang="en-US"/>
          </a:p>
        </p:txBody>
      </p:sp>
    </p:spTree>
    <p:extLst>
      <p:ext uri="{BB962C8B-B14F-4D97-AF65-F5344CB8AC3E}">
        <p14:creationId xmlns="" xmlns:p14="http://schemas.microsoft.com/office/powerpoint/2010/main" val="1518651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pPr>
              <a:buFontTx/>
              <a:buNone/>
            </a:pPr>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4</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pPr>
              <a:buFontTx/>
              <a:buNone/>
            </a:pPr>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normAutofit/>
          </a:bodyPr>
          <a:lstStyle/>
          <a:p>
            <a:endParaRPr lang="ko-KR" altLang="en-US" dirty="0"/>
          </a:p>
        </p:txBody>
      </p:sp>
      <p:sp>
        <p:nvSpPr>
          <p:cNvPr id="4" name="슬라이드 번호 개체 틀 3"/>
          <p:cNvSpPr>
            <a:spLocks noGrp="1"/>
          </p:cNvSpPr>
          <p:nvPr>
            <p:ph type="sldNum" sz="quarter" idx="10"/>
          </p:nvPr>
        </p:nvSpPr>
        <p:spPr/>
        <p:txBody>
          <a:bodyPr/>
          <a:lstStyle/>
          <a:p>
            <a:fld id="{FBE8E286-FF09-4294-8AF4-AA83327DC834}"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EA03FB6-36C0-4092-9C05-E6E6CDDEB8E5}" type="datetime1">
              <a:rPr lang="en-US" smtClean="0"/>
              <a:pPr/>
              <a:t>7/15/2013</a:t>
            </a:fld>
            <a:endParaRPr lang="en-US" dirty="0"/>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57200" y="152400"/>
            <a:ext cx="1905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2013</a:t>
            </a:r>
            <a:endParaRPr lang="en-US" sz="1400" b="1" dirty="0">
              <a:latin typeface="Times New Roman" pitchFamily="18" charset="0"/>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15-13-0389-01-0008</a:t>
            </a:r>
            <a:endParaRPr lang="en-US" sz="1400" b="1" dirty="0">
              <a:latin typeface="Times New Roman" pitchFamily="18" charset="0"/>
              <a:cs typeface="Times New Roman" pitchFamily="18" charset="0"/>
            </a:endParaRPr>
          </a:p>
        </p:txBody>
      </p: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2" name="Date Placeholder 3"/>
          <p:cNvSpPr txBox="1">
            <a:spLocks/>
          </p:cNvSpPr>
          <p:nvPr userDrawn="1"/>
        </p:nvSpPr>
        <p:spPr>
          <a:xfrm>
            <a:off x="6248400" y="6324600"/>
            <a:ext cx="24384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44562"/>
          </a:xfrm>
        </p:spPr>
        <p:txBody>
          <a:bodyPr/>
          <a:lstStyle/>
          <a:p>
            <a:r>
              <a:rPr lang="en-US" smtClean="0"/>
              <a:t>Click to edit Master title style</a:t>
            </a:r>
            <a:endParaRPr lang="en-US"/>
          </a:p>
        </p:txBody>
      </p:sp>
      <p:sp>
        <p:nvSpPr>
          <p:cNvPr id="3" name="Content Placeholder 2"/>
          <p:cNvSpPr>
            <a:spLocks noGrp="1"/>
          </p:cNvSpPr>
          <p:nvPr>
            <p:ph idx="1"/>
          </p:nvPr>
        </p:nvSpPr>
        <p:spPr>
          <a:xfrm>
            <a:off x="457200" y="1676400"/>
            <a:ext cx="8229600" cy="4449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C94A9D-3CA5-4E76-925B-592E65E91FFC}" type="datetime1">
              <a:rPr lang="en-US" smtClean="0"/>
              <a:pPr/>
              <a:t>7/15/2013</a:t>
            </a:fld>
            <a:endParaRPr lang="en-US"/>
          </a:p>
        </p:txBody>
      </p:sp>
      <p:sp>
        <p:nvSpPr>
          <p:cNvPr id="6" name="Slide Number Placeholder 5"/>
          <p:cNvSpPr>
            <a:spLocks noGrp="1"/>
          </p:cNvSpPr>
          <p:nvPr>
            <p:ph type="sldNum" sz="quarter" idx="12"/>
          </p:nvPr>
        </p:nvSpPr>
        <p:spPr/>
        <p:txBody>
          <a:bodyPr/>
          <a:lstStyle/>
          <a:p>
            <a:fld id="{3478F476-1752-4E10-A7F6-CBA497807E87}" type="slidenum">
              <a:rPr lang="en-US" smtClean="0"/>
              <a:pPr/>
              <a:t>‹#›</a:t>
            </a:fld>
            <a:endParaRPr lang="en-US"/>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a:ln>
                <a:noFill/>
              </a:ln>
              <a:solidFill>
                <a:schemeClr val="tx1"/>
              </a:solidFill>
              <a:effectLst/>
              <a:uLnTx/>
              <a:uFillTx/>
              <a:latin typeface="Times New Roman" pitchFamily="18" charset="0"/>
              <a:ea typeface="+mn-ea"/>
              <a:cs typeface="Times New Roman" pitchFamily="18" charset="0"/>
            </a:endParaRPr>
          </a:p>
        </p:txBody>
      </p:sp>
      <p:sp>
        <p:nvSpPr>
          <p:cNvPr id="9" name="Date Placeholder 3"/>
          <p:cNvSpPr txBox="1">
            <a:spLocks/>
          </p:cNvSpPr>
          <p:nvPr userDrawn="1"/>
        </p:nvSpPr>
        <p:spPr>
          <a:xfrm>
            <a:off x="5943600" y="632460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Suhwook Kim, LG Electronics</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0" name="Straight Connector 9"/>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4478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July 2013</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15-13-0389-01-0008</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3203848" y="6309320"/>
            <a:ext cx="27432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Slide </a:t>
            </a:r>
            <a:fld id="{03A12984-0DDF-4C5E-9156-2D48CD352EE6}" type="slidenum">
              <a:rPr kumimoji="0" lang="en-US" sz="1400" b="0" i="0" u="none" strike="noStrike" kern="1200" cap="none" spc="0" normalizeH="0" baseline="0" noProof="0" smtClean="0">
                <a:ln>
                  <a:noFill/>
                </a:ln>
                <a:solidFill>
                  <a:schemeClr val="tx1"/>
                </a:solidFill>
                <a:effectLst/>
                <a:uLnTx/>
                <a:uFillTx/>
                <a:latin typeface="Times New Roman" pitchFamily="18" charset="0"/>
                <a:ea typeface="+mn-ea"/>
                <a:cs typeface="Times New Roman" pitchFamily="18" charset="0"/>
              </a:rPr>
              <a:pPr marL="0" marR="0" lvl="0" indent="0" algn="ctr" defTabSz="914400" rtl="0" eaLnBrk="1" fontAlgn="auto" latinLnBrk="0" hangingPunct="1">
                <a:lnSpc>
                  <a:spcPct val="100000"/>
                </a:lnSpc>
                <a:spcBef>
                  <a:spcPts val="0"/>
                </a:spcBef>
                <a:spcAft>
                  <a:spcPts val="0"/>
                </a:spcAft>
                <a:buClrTx/>
                <a:buSzTx/>
                <a:buFontTx/>
                <a:buNone/>
                <a:tabLst/>
                <a:defRPr/>
              </a:pPr>
              <a:t>‹#›</a:t>
            </a:fld>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944562"/>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371600"/>
            <a:ext cx="8229600" cy="47545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2FB845-3490-4031-89C6-D7D1529633E8}" type="datetime1">
              <a:rPr lang="en-US" smtClean="0"/>
              <a:pPr/>
              <a:t>7/15/2013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Slide 1</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78F476-1752-4E10-A7F6-CBA497807E8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sldNum="0" hdr="0" ftr="0" dt="0"/>
  <p:txStyles>
    <p:titleStyle>
      <a:lvl1pPr algn="ctr" defTabSz="914400" rtl="0" eaLnBrk="1" latinLnBrk="0" hangingPunct="1">
        <a:spcBef>
          <a:spcPct val="0"/>
        </a:spcBef>
        <a:buNone/>
        <a:defRPr sz="3800" b="1" i="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emf"/></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16648"/>
          </a:xfrm>
          <a:prstGeom prst="rect">
            <a:avLst/>
          </a:prstGeom>
          <a:noFill/>
          <a:ln w="12700">
            <a:noFill/>
            <a:miter lim="800000"/>
            <a:headEnd type="none" w="sm" len="sm"/>
            <a:tailEnd type="none" w="sm" len="sm"/>
          </a:ln>
          <a:effectLst/>
        </p:spPr>
        <p:txBody>
          <a:bodyPr>
            <a:spAutoFit/>
          </a:bodyPr>
          <a:lstStyle/>
          <a:p>
            <a:pPr algn="ctr" latinLnBrk="0">
              <a:defRPr/>
            </a:pPr>
            <a:r>
              <a:rPr kumimoji="0" lang="en-US" altLang="ko-KR" b="1" u="sng" dirty="0">
                <a:effectLst>
                  <a:outerShdw blurRad="38100" dist="38100" dir="2700000" algn="tl">
                    <a:srgbClr val="C0C0C0"/>
                  </a:outerShdw>
                </a:effectLst>
                <a:latin typeface="Times New Roman" pitchFamily="18" charset="0"/>
                <a:ea typeface="굴림" pitchFamily="50" charset="-127"/>
                <a:cs typeface="Times New Roman" pitchFamily="18" charset="0"/>
              </a:rPr>
              <a:t>Project: IEEE P802.15 Working Group for Wireless Personal Area Networks (WPANs)</a:t>
            </a:r>
            <a:endParaRPr kumimoji="0" lang="en-US" altLang="ko-KR" sz="1600" b="1" dirty="0">
              <a:latin typeface="Times New Roman" pitchFamily="18" charset="0"/>
              <a:ea typeface="굴림" pitchFamily="50" charset="-127"/>
              <a:cs typeface="Times New Roman" pitchFamily="18" charset="0"/>
            </a:endParaRPr>
          </a:p>
          <a:p>
            <a:pPr latinLnBrk="0">
              <a:defRPr/>
            </a:pP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Submission Title</a:t>
            </a:r>
            <a:r>
              <a:rPr kumimoji="0" lang="en-US" altLang="ko-KR" sz="1600" b="1" dirty="0" smtClean="0">
                <a:latin typeface="Times New Roman" pitchFamily="18" charset="0"/>
                <a:ea typeface="굴림" pitchFamily="50" charset="-127"/>
                <a:cs typeface="Times New Roman" pitchFamily="18" charset="0"/>
              </a:rPr>
              <a:t>:</a:t>
            </a:r>
            <a:r>
              <a:rPr kumimoji="0" lang="en-US" altLang="ko-KR" sz="1600" dirty="0" smtClean="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Performance evaluation for LG’s proposal</a:t>
            </a:r>
            <a:endParaRPr kumimoji="0" lang="en-US" altLang="ko-KR" sz="1600" dirty="0">
              <a:latin typeface="Times New Roman" pitchFamily="18" charset="0"/>
              <a:ea typeface="굴림" pitchFamily="50" charset="-127"/>
              <a:cs typeface="Times New Roman" pitchFamily="18" charset="0"/>
            </a:endParaRPr>
          </a:p>
          <a:p>
            <a:pPr>
              <a:defRPr/>
            </a:pPr>
            <a:r>
              <a:rPr kumimoji="0" lang="en-US" altLang="ko-KR" sz="1600" b="1" dirty="0">
                <a:latin typeface="Times New Roman" pitchFamily="18" charset="0"/>
                <a:ea typeface="굴림" pitchFamily="50" charset="-127"/>
                <a:cs typeface="Times New Roman" pitchFamily="18" charset="0"/>
              </a:rPr>
              <a:t>Date Submitted</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July 7</a:t>
            </a:r>
            <a:r>
              <a:rPr lang="en-US" altLang="ko-KR" sz="1600" baseline="30000" dirty="0" smtClean="0">
                <a:latin typeface="Times New Roman" pitchFamily="18" charset="0"/>
                <a:ea typeface="굴림" pitchFamily="50" charset="-127"/>
                <a:cs typeface="Times New Roman" pitchFamily="18" charset="0"/>
              </a:rPr>
              <a:t>th</a:t>
            </a:r>
            <a:r>
              <a:rPr lang="en-US" altLang="ko-KR" sz="1600" dirty="0" smtClean="0">
                <a:latin typeface="Times New Roman" pitchFamily="18" charset="0"/>
                <a:ea typeface="굴림" pitchFamily="50" charset="-127"/>
                <a:cs typeface="Times New Roman" pitchFamily="18" charset="0"/>
              </a:rPr>
              <a:t>, 2013	</a:t>
            </a:r>
            <a:r>
              <a:rPr kumimoji="0" lang="en-US" altLang="ko-KR" sz="1600" dirty="0">
                <a:latin typeface="Times New Roman" pitchFamily="18" charset="0"/>
                <a:ea typeface="굴림" pitchFamily="50" charset="-127"/>
                <a:cs typeface="Times New Roman" pitchFamily="18" charset="0"/>
              </a:rPr>
              <a:t>	</a:t>
            </a:r>
          </a:p>
          <a:p>
            <a:pPr>
              <a:defRPr/>
            </a:pPr>
            <a:r>
              <a:rPr kumimoji="0" lang="en-US" altLang="ko-KR" sz="1600" b="1" dirty="0">
                <a:latin typeface="Times New Roman" pitchFamily="18" charset="0"/>
                <a:ea typeface="굴림" pitchFamily="50" charset="-127"/>
                <a:cs typeface="Times New Roman" pitchFamily="18" charset="0"/>
              </a:rPr>
              <a:t>Source:</a:t>
            </a:r>
            <a:r>
              <a:rPr kumimoji="0" lang="en-US" altLang="ko-KR" sz="1600" dirty="0">
                <a:latin typeface="Times New Roman" pitchFamily="18" charset="0"/>
                <a:ea typeface="굴림" pitchFamily="50" charset="-127"/>
                <a:cs typeface="Times New Roman" pitchFamily="18" charset="0"/>
              </a:rPr>
              <a:t> </a:t>
            </a:r>
            <a:r>
              <a:rPr lang="en-US" altLang="ko-KR" sz="1600" dirty="0" smtClean="0">
                <a:latin typeface="Times New Roman" pitchFamily="18" charset="0"/>
                <a:ea typeface="굴림" pitchFamily="50" charset="-127"/>
                <a:cs typeface="Times New Roman" pitchFamily="18" charset="0"/>
              </a:rPr>
              <a:t>Suhwook Kim, </a:t>
            </a:r>
            <a:r>
              <a:rPr lang="en-US" altLang="ko-KR" sz="1600" dirty="0" err="1" smtClean="0">
                <a:latin typeface="Times New Roman" pitchFamily="18" charset="0"/>
                <a:ea typeface="굴림" pitchFamily="50" charset="-127"/>
                <a:cs typeface="Times New Roman" pitchFamily="18" charset="0"/>
              </a:rPr>
              <a:t>Jinyoung</a:t>
            </a:r>
            <a:r>
              <a:rPr lang="en-US" altLang="ko-KR" sz="1600" dirty="0" smtClean="0">
                <a:latin typeface="Times New Roman" pitchFamily="18" charset="0"/>
                <a:ea typeface="굴림" pitchFamily="50" charset="-127"/>
                <a:cs typeface="Times New Roman" pitchFamily="18" charset="0"/>
              </a:rPr>
              <a:t> Chun,  Han </a:t>
            </a:r>
            <a:r>
              <a:rPr lang="en-US" altLang="ko-KR" sz="1600" dirty="0" err="1" smtClean="0">
                <a:latin typeface="Times New Roman" pitchFamily="18" charset="0"/>
                <a:ea typeface="굴림" pitchFamily="50" charset="-127"/>
                <a:cs typeface="Times New Roman" pitchFamily="18" charset="0"/>
              </a:rPr>
              <a:t>Gyu</a:t>
            </a:r>
            <a:r>
              <a:rPr lang="en-US" altLang="ko-KR" sz="1600" dirty="0" smtClean="0">
                <a:latin typeface="Times New Roman" pitchFamily="18" charset="0"/>
                <a:ea typeface="굴림" pitchFamily="50" charset="-127"/>
                <a:cs typeface="Times New Roman" pitchFamily="18" charset="0"/>
              </a:rPr>
              <a:t> Cho </a:t>
            </a:r>
            <a:r>
              <a:rPr kumimoji="0" lang="en-US" altLang="ko-KR" sz="1600" dirty="0" smtClean="0">
                <a:latin typeface="Times New Roman" pitchFamily="18" charset="0"/>
                <a:ea typeface="굴림" pitchFamily="50" charset="-127"/>
                <a:cs typeface="Times New Roman" pitchFamily="18" charset="0"/>
              </a:rPr>
              <a:t>(LG Electronics)</a:t>
            </a:r>
            <a:endParaRPr kumimoji="0" lang="en-US" altLang="ko-KR" sz="1600" dirty="0">
              <a:latin typeface="Times New Roman" pitchFamily="18" charset="0"/>
              <a:ea typeface="굴림" pitchFamily="50" charset="-127"/>
              <a:cs typeface="Times New Roman" pitchFamily="18" charset="0"/>
            </a:endParaRPr>
          </a:p>
          <a:p>
            <a:pPr>
              <a:defRPr/>
            </a:pPr>
            <a:r>
              <a:rPr kumimoji="0" lang="en-US" altLang="ko-KR" sz="1600" b="1" dirty="0">
                <a:latin typeface="Times New Roman" pitchFamily="18" charset="0"/>
                <a:ea typeface="굴림" pitchFamily="50" charset="-127"/>
                <a:cs typeface="Times New Roman" pitchFamily="18" charset="0"/>
              </a:rPr>
              <a:t>Address</a:t>
            </a:r>
            <a:r>
              <a:rPr kumimoji="0" lang="en-US" altLang="ko-KR" sz="1600" dirty="0">
                <a:latin typeface="Times New Roman" pitchFamily="18" charset="0"/>
                <a:ea typeface="굴림" pitchFamily="50" charset="-127"/>
                <a:cs typeface="Times New Roman" pitchFamily="18" charset="0"/>
              </a:rPr>
              <a:t>: </a:t>
            </a:r>
            <a:r>
              <a:rPr lang="en-US" altLang="ko-KR" sz="1600" dirty="0" err="1" smtClean="0">
                <a:latin typeface="Times New Roman" pitchFamily="18" charset="0"/>
                <a:ea typeface="굴림" pitchFamily="50" charset="-127"/>
                <a:cs typeface="Times New Roman" pitchFamily="18" charset="0"/>
              </a:rPr>
              <a:t>Seocho</a:t>
            </a:r>
            <a:r>
              <a:rPr lang="en-US" altLang="ko-KR" sz="1600" dirty="0" smtClean="0">
                <a:latin typeface="Times New Roman" pitchFamily="18" charset="0"/>
                <a:ea typeface="굴림" pitchFamily="50" charset="-127"/>
                <a:cs typeface="Times New Roman" pitchFamily="18" charset="0"/>
              </a:rPr>
              <a:t> R&amp;D Campus, </a:t>
            </a:r>
            <a:r>
              <a:rPr lang="es-ES" altLang="ko-KR" sz="1600" dirty="0" smtClean="0">
                <a:latin typeface="Times New Roman" pitchFamily="18" charset="0"/>
                <a:ea typeface="굴림" pitchFamily="50" charset="-127"/>
                <a:cs typeface="Times New Roman" pitchFamily="18" charset="0"/>
              </a:rPr>
              <a:t>19, Yangjae-daero 11gil, Seocho-gu, Seoul , Korea</a:t>
            </a:r>
            <a:endParaRPr kumimoji="0" lang="en-US" altLang="ko-KR" sz="1600" dirty="0">
              <a:latin typeface="Times New Roman" pitchFamily="18" charset="0"/>
              <a:ea typeface="굴림" pitchFamily="50" charset="-127"/>
              <a:cs typeface="Times New Roman" pitchFamily="18" charset="0"/>
            </a:endParaRPr>
          </a:p>
          <a:p>
            <a:pPr latinLnBrk="0">
              <a:defRPr/>
            </a:pPr>
            <a:r>
              <a:rPr kumimoji="0" lang="en-US" altLang="ko-KR" sz="1600" dirty="0" smtClean="0">
                <a:latin typeface="Times New Roman" pitchFamily="18" charset="0"/>
                <a:ea typeface="굴림" pitchFamily="50" charset="-127"/>
                <a:cs typeface="Times New Roman" pitchFamily="18" charset="0"/>
              </a:rPr>
              <a:t>Voice: +82-2-6912-6589, E-Mail: </a:t>
            </a:r>
            <a:r>
              <a:rPr lang="en-US" altLang="ko-KR" sz="1600" dirty="0" smtClean="0">
                <a:latin typeface="Times New Roman" pitchFamily="18" charset="0"/>
                <a:ea typeface="굴림" pitchFamily="50" charset="-127"/>
                <a:cs typeface="Times New Roman" pitchFamily="18" charset="0"/>
              </a:rPr>
              <a:t>suhwook.kim</a:t>
            </a:r>
            <a:r>
              <a:rPr kumimoji="0" lang="en-US" altLang="ko-KR" sz="1600" dirty="0" smtClean="0">
                <a:latin typeface="Times New Roman" pitchFamily="18" charset="0"/>
                <a:ea typeface="굴림" pitchFamily="50" charset="-127"/>
                <a:cs typeface="Times New Roman" pitchFamily="18" charset="0"/>
              </a:rPr>
              <a:t>@lge.com</a:t>
            </a:r>
          </a:p>
          <a:p>
            <a:pPr latinLnBrk="0">
              <a:defRPr/>
            </a:pPr>
            <a:endParaRPr kumimoji="0" lang="en-US" altLang="ko-KR" sz="1600" b="1" dirty="0">
              <a:latin typeface="Times New Roman" pitchFamily="18" charset="0"/>
              <a:ea typeface="굴림" pitchFamily="50" charset="-127"/>
              <a:cs typeface="Times New Roman" pitchFamily="18" charset="0"/>
            </a:endParaRPr>
          </a:p>
          <a:p>
            <a:pPr>
              <a:defRPr/>
            </a:pPr>
            <a:r>
              <a:rPr kumimoji="0" lang="en-US" altLang="ko-KR" sz="1600" b="1" dirty="0" smtClean="0">
                <a:latin typeface="Times New Roman" pitchFamily="18" charset="0"/>
                <a:ea typeface="굴림" pitchFamily="50" charset="-127"/>
                <a:cs typeface="Times New Roman" pitchFamily="18" charset="0"/>
              </a:rPr>
              <a:t>Re:</a:t>
            </a:r>
            <a:r>
              <a:rPr lang="en-US" altLang="ko-KR" sz="1600" dirty="0" smtClean="0">
                <a:latin typeface="Times New Roman" pitchFamily="18" charset="0"/>
                <a:ea typeface="굴림" pitchFamily="50" charset="-127"/>
                <a:cs typeface="Times New Roman" pitchFamily="18" charset="0"/>
              </a:rPr>
              <a:t> Proposal for PFD</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Abstract: </a:t>
            </a:r>
            <a:r>
              <a:rPr lang="en-US" altLang="ko-KR" sz="1600" dirty="0" smtClean="0">
                <a:latin typeface="Times New Roman" pitchFamily="18" charset="0"/>
                <a:ea typeface="굴림" pitchFamily="50" charset="-127"/>
                <a:cs typeface="Times New Roman" pitchFamily="18" charset="0"/>
              </a:rPr>
              <a:t>Technical proposal of  PAC procedure</a:t>
            </a:r>
            <a:endParaRPr kumimoji="0" lang="en-US" altLang="ko-KR" sz="1600" dirty="0">
              <a:latin typeface="Times New Roman" pitchFamily="18" charset="0"/>
              <a:ea typeface="굴림" pitchFamily="50" charset="-127"/>
              <a:cs typeface="Times New Roman" pitchFamily="18" charset="0"/>
            </a:endParaRPr>
          </a:p>
          <a:p>
            <a:pPr>
              <a:spcBef>
                <a:spcPts val="600"/>
              </a:spcBef>
              <a:spcAft>
                <a:spcPts val="600"/>
              </a:spcAft>
              <a:defRPr/>
            </a:pPr>
            <a:r>
              <a:rPr kumimoji="0" lang="en-US" altLang="ko-KR" sz="1600" b="1" dirty="0">
                <a:latin typeface="Times New Roman" pitchFamily="18" charset="0"/>
                <a:ea typeface="굴림" pitchFamily="50" charset="-127"/>
                <a:cs typeface="Times New Roman" pitchFamily="18" charset="0"/>
              </a:rPr>
              <a:t>Purpose</a:t>
            </a:r>
            <a:r>
              <a:rPr kumimoji="0" lang="en-US" altLang="ko-KR" sz="1600" b="1" dirty="0" smtClean="0">
                <a:latin typeface="Times New Roman" pitchFamily="18" charset="0"/>
                <a:ea typeface="굴림" pitchFamily="50" charset="-127"/>
                <a:cs typeface="Times New Roman" pitchFamily="18" charset="0"/>
              </a:rPr>
              <a:t>:</a:t>
            </a:r>
            <a:r>
              <a:rPr lang="en-US" altLang="ko-KR" sz="1600" dirty="0" smtClean="0">
                <a:latin typeface="Times New Roman" pitchFamily="18" charset="0"/>
                <a:ea typeface="굴림" pitchFamily="50" charset="-127"/>
                <a:cs typeface="Times New Roman" pitchFamily="18" charset="0"/>
              </a:rPr>
              <a:t> Proposal for discussion</a:t>
            </a:r>
            <a:endParaRPr lang="en-US" altLang="ko-KR" sz="1600" dirty="0">
              <a:latin typeface="Times New Roman" pitchFamily="18" charset="0"/>
              <a:ea typeface="굴림" pitchFamily="50" charset="-127"/>
              <a:cs typeface="Times New Roman" pitchFamily="18" charset="0"/>
            </a:endParaRPr>
          </a:p>
          <a:p>
            <a:pPr latinLnBrk="0">
              <a:defRPr/>
            </a:pPr>
            <a:r>
              <a:rPr kumimoji="0" lang="en-US" altLang="ko-KR" sz="1600" b="1" dirty="0">
                <a:latin typeface="Times New Roman" pitchFamily="18" charset="0"/>
                <a:ea typeface="굴림" pitchFamily="50" charset="-127"/>
                <a:cs typeface="Times New Roman" pitchFamily="18" charset="0"/>
              </a:rPr>
              <a:t>Notice:</a:t>
            </a:r>
            <a:r>
              <a:rPr kumimoji="0" lang="en-US" altLang="ko-KR" sz="1600" dirty="0">
                <a:latin typeface="Times New Roman" pitchFamily="18" charset="0"/>
                <a:ea typeface="굴림" pitchFamily="50" charset="-127"/>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latinLnBrk="0">
              <a:defRPr/>
            </a:pPr>
            <a:r>
              <a:rPr kumimoji="0" lang="en-US" altLang="ko-KR" sz="1600" b="1" dirty="0">
                <a:latin typeface="Times New Roman" pitchFamily="18" charset="0"/>
                <a:ea typeface="굴림" pitchFamily="50" charset="-127"/>
                <a:cs typeface="Times New Roman" pitchFamily="18" charset="0"/>
              </a:rPr>
              <a:t>Release:</a:t>
            </a:r>
            <a:r>
              <a:rPr kumimoji="0" lang="en-US" altLang="ko-KR" sz="1600" dirty="0">
                <a:latin typeface="Times New Roman" pitchFamily="18" charset="0"/>
                <a:ea typeface="굴림" pitchFamily="50" charset="-127"/>
                <a:cs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Analysis</a:t>
            </a:r>
            <a:endParaRPr lang="ko-KR" altLang="en-US" dirty="0"/>
          </a:p>
        </p:txBody>
      </p:sp>
      <p:sp>
        <p:nvSpPr>
          <p:cNvPr id="7" name="내용 개체 틀 2"/>
          <p:cNvSpPr>
            <a:spLocks noGrp="1"/>
          </p:cNvSpPr>
          <p:nvPr>
            <p:ph idx="1"/>
          </p:nvPr>
        </p:nvSpPr>
        <p:spPr>
          <a:xfrm>
            <a:off x="457200" y="1371600"/>
            <a:ext cx="8507288" cy="4865712"/>
          </a:xfrm>
        </p:spPr>
        <p:txBody>
          <a:bodyPr>
            <a:normAutofit/>
          </a:bodyPr>
          <a:lstStyle/>
          <a:p>
            <a:r>
              <a:rPr lang="en-US" altLang="ko-KR" sz="2400" dirty="0" smtClean="0">
                <a:solidFill>
                  <a:prstClr val="black"/>
                </a:solidFill>
              </a:rPr>
              <a:t>20, 40, 60, 100, 200 devices in [100m </a:t>
            </a:r>
            <a:r>
              <a:rPr lang="en-US" altLang="ko-KR" sz="2400" dirty="0" err="1" smtClean="0">
                <a:solidFill>
                  <a:prstClr val="black"/>
                </a:solidFill>
              </a:rPr>
              <a:t>100m</a:t>
            </a:r>
            <a:r>
              <a:rPr lang="en-US" altLang="ko-KR" sz="2400" dirty="0" smtClean="0">
                <a:solidFill>
                  <a:prstClr val="black"/>
                </a:solidFill>
              </a:rPr>
              <a:t>]</a:t>
            </a:r>
          </a:p>
          <a:p>
            <a:endParaRPr lang="en-US" altLang="ko-KR" sz="2400" dirty="0" smtClean="0">
              <a:solidFill>
                <a:prstClr val="black"/>
              </a:solidFill>
            </a:endParaRPr>
          </a:p>
          <a:p>
            <a:endParaRPr lang="en-US" altLang="ko-KR" sz="2400" dirty="0" smtClean="0">
              <a:solidFill>
                <a:prstClr val="black"/>
              </a:solidFill>
            </a:endParaRPr>
          </a:p>
          <a:p>
            <a:endParaRPr lang="en-US" altLang="ko-KR" sz="2400" dirty="0" smtClean="0">
              <a:solidFill>
                <a:prstClr val="black"/>
              </a:solidFill>
            </a:endParaRPr>
          </a:p>
          <a:p>
            <a:endParaRPr lang="en-US" altLang="ko-KR" sz="2400" dirty="0" smtClean="0">
              <a:solidFill>
                <a:prstClr val="black"/>
              </a:solidFill>
            </a:endParaRPr>
          </a:p>
          <a:p>
            <a:endParaRPr lang="en-US" altLang="ko-KR" sz="2400" dirty="0" smtClean="0">
              <a:solidFill>
                <a:prstClr val="black"/>
              </a:solidFill>
            </a:endParaRPr>
          </a:p>
          <a:p>
            <a:endParaRPr lang="en-US" altLang="ko-KR" sz="2400" dirty="0" smtClean="0">
              <a:solidFill>
                <a:prstClr val="black"/>
              </a:solidFill>
            </a:endParaRPr>
          </a:p>
          <a:p>
            <a:r>
              <a:rPr lang="en-US" altLang="ko-KR" sz="2400" dirty="0" smtClean="0">
                <a:solidFill>
                  <a:prstClr val="black"/>
                </a:solidFill>
              </a:rPr>
              <a:t>Mean of discovering time varies in 300 ~ 700 </a:t>
            </a:r>
            <a:r>
              <a:rPr lang="en-US" altLang="ko-KR" sz="2400" dirty="0" err="1" smtClean="0">
                <a:solidFill>
                  <a:prstClr val="black"/>
                </a:solidFill>
              </a:rPr>
              <a:t>msec</a:t>
            </a:r>
            <a:endParaRPr lang="en-US" altLang="ko-KR" sz="2400" dirty="0" smtClean="0">
              <a:solidFill>
                <a:prstClr val="black"/>
              </a:solidFill>
            </a:endParaRPr>
          </a:p>
          <a:p>
            <a:r>
              <a:rPr lang="en-US" altLang="ko-KR" sz="2400" dirty="0" smtClean="0">
                <a:solidFill>
                  <a:prstClr val="black"/>
                </a:solidFill>
              </a:rPr>
              <a:t>Mean of discovery complete time varies in 1 ~ 2 seconds</a:t>
            </a:r>
          </a:p>
          <a:p>
            <a:r>
              <a:rPr lang="en-US" altLang="ko-KR" sz="2400" dirty="0" smtClean="0">
                <a:solidFill>
                  <a:prstClr val="black"/>
                </a:solidFill>
              </a:rPr>
              <a:t>When the device density increases, discovery time also increases but not linearly</a:t>
            </a:r>
          </a:p>
        </p:txBody>
      </p:sp>
      <p:graphicFrame>
        <p:nvGraphicFramePr>
          <p:cNvPr id="4" name="표 3"/>
          <p:cNvGraphicFramePr>
            <a:graphicFrameLocks noGrp="1"/>
          </p:cNvGraphicFramePr>
          <p:nvPr/>
        </p:nvGraphicFramePr>
        <p:xfrm>
          <a:off x="683566" y="1916833"/>
          <a:ext cx="7704857" cy="2424734"/>
        </p:xfrm>
        <a:graphic>
          <a:graphicData uri="http://schemas.openxmlformats.org/drawingml/2006/table">
            <a:tbl>
              <a:tblPr firstRow="1" bandRow="1">
                <a:tableStyleId>{93296810-A885-4BE3-A3E7-6D5BEEA58F35}</a:tableStyleId>
              </a:tblPr>
              <a:tblGrid>
                <a:gridCol w="1901742"/>
                <a:gridCol w="1160623"/>
                <a:gridCol w="1160623"/>
                <a:gridCol w="1160623"/>
                <a:gridCol w="1160623"/>
                <a:gridCol w="1160623"/>
              </a:tblGrid>
              <a:tr h="634508">
                <a:tc>
                  <a:txBody>
                    <a:bodyPr/>
                    <a:lstStyle/>
                    <a:p>
                      <a:pPr algn="ctr" latinLnBrk="1"/>
                      <a:r>
                        <a:rPr lang="en-US" altLang="ko-KR" dirty="0" smtClean="0"/>
                        <a:t>Mean</a:t>
                      </a:r>
                      <a:r>
                        <a:rPr lang="en-US" altLang="ko-KR" baseline="0" dirty="0" smtClean="0"/>
                        <a:t> value</a:t>
                      </a:r>
                      <a:endParaRPr lang="ko-KR" altLang="en-US" dirty="0"/>
                    </a:p>
                  </a:txBody>
                  <a:tcPr anchor="ctr"/>
                </a:tc>
                <a:tc>
                  <a:txBody>
                    <a:bodyPr/>
                    <a:lstStyle/>
                    <a:p>
                      <a:pPr algn="ctr" latinLnBrk="1"/>
                      <a:r>
                        <a:rPr lang="en-US" altLang="ko-KR" dirty="0" smtClean="0"/>
                        <a:t>20 devices</a:t>
                      </a:r>
                      <a:endParaRPr lang="ko-KR" altLang="en-US" dirty="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40 devices</a:t>
                      </a:r>
                      <a:endParaRPr lang="ko-KR" altLang="en-US" dirty="0" smtClean="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60 devices</a:t>
                      </a:r>
                      <a:endParaRPr lang="ko-KR" altLang="en-US" dirty="0" smtClean="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100 devices</a:t>
                      </a:r>
                      <a:endParaRPr lang="ko-KR" altLang="en-US" dirty="0" smtClean="0"/>
                    </a:p>
                  </a:txBody>
                  <a:tcPr anchor="ctr"/>
                </a:tc>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lang="en-US" altLang="ko-KR" dirty="0" smtClean="0"/>
                        <a:t>200 devices</a:t>
                      </a:r>
                      <a:endParaRPr lang="ko-KR" altLang="en-US" dirty="0" smtClean="0"/>
                    </a:p>
                  </a:txBody>
                  <a:tcPr anchor="ctr"/>
                </a:tc>
              </a:tr>
              <a:tr h="572287">
                <a:tc>
                  <a:txBody>
                    <a:bodyPr/>
                    <a:lstStyle/>
                    <a:p>
                      <a:pPr latinLnBrk="1"/>
                      <a:r>
                        <a:rPr lang="en-US" altLang="ko-KR" dirty="0" smtClean="0"/>
                        <a:t>Discovering time</a:t>
                      </a:r>
                      <a:endParaRPr lang="ko-KR" altLang="en-US" dirty="0"/>
                    </a:p>
                  </a:txBody>
                  <a:tcPr anchor="ctr"/>
                </a:tc>
                <a:tc>
                  <a:txBody>
                    <a:bodyPr/>
                    <a:lstStyle/>
                    <a:p>
                      <a:pPr latinLnBrk="1"/>
                      <a:r>
                        <a:rPr lang="en-US" altLang="ko-KR" sz="1800" dirty="0" smtClean="0">
                          <a:solidFill>
                            <a:prstClr val="black"/>
                          </a:solidFill>
                        </a:rPr>
                        <a:t>380 </a:t>
                      </a:r>
                      <a:r>
                        <a:rPr lang="en-US" altLang="ko-KR" sz="1800" dirty="0" err="1" smtClean="0">
                          <a:solidFill>
                            <a:prstClr val="black"/>
                          </a:solidFill>
                        </a:rPr>
                        <a:t>msec</a:t>
                      </a:r>
                      <a:endParaRPr lang="ko-KR" altLang="en-US" dirty="0"/>
                    </a:p>
                  </a:txBody>
                  <a:tcPr anchor="ctr"/>
                </a:tc>
                <a:tc>
                  <a:txBody>
                    <a:bodyPr/>
                    <a:lstStyle/>
                    <a:p>
                      <a:pPr latinLnBrk="1"/>
                      <a:r>
                        <a:rPr lang="en-US" altLang="ko-KR" dirty="0" smtClean="0"/>
                        <a:t>420 </a:t>
                      </a:r>
                      <a:r>
                        <a:rPr lang="en-US" altLang="ko-KR" dirty="0" err="1" smtClean="0"/>
                        <a:t>msec</a:t>
                      </a:r>
                      <a:endParaRPr lang="ko-KR" altLang="en-US" dirty="0"/>
                    </a:p>
                  </a:txBody>
                  <a:tcPr anchor="ctr"/>
                </a:tc>
                <a:tc>
                  <a:txBody>
                    <a:bodyPr/>
                    <a:lstStyle/>
                    <a:p>
                      <a:pPr latinLnBrk="1"/>
                      <a:r>
                        <a:rPr lang="en-US" altLang="ko-KR" dirty="0" smtClean="0"/>
                        <a:t>448 </a:t>
                      </a:r>
                      <a:r>
                        <a:rPr lang="en-US" altLang="ko-KR" dirty="0" err="1" smtClean="0"/>
                        <a:t>msec</a:t>
                      </a:r>
                      <a:endParaRPr lang="ko-KR" altLang="en-US" dirty="0"/>
                    </a:p>
                  </a:txBody>
                  <a:tcPr anchor="ctr"/>
                </a:tc>
                <a:tc>
                  <a:txBody>
                    <a:bodyPr/>
                    <a:lstStyle/>
                    <a:p>
                      <a:pPr latinLnBrk="1"/>
                      <a:r>
                        <a:rPr lang="en-US" altLang="ko-KR" dirty="0" smtClean="0"/>
                        <a:t>508 </a:t>
                      </a:r>
                      <a:r>
                        <a:rPr lang="en-US" altLang="ko-KR" dirty="0" err="1" smtClean="0"/>
                        <a:t>msec</a:t>
                      </a:r>
                      <a:endParaRPr lang="ko-KR" altLang="en-US" dirty="0"/>
                    </a:p>
                  </a:txBody>
                  <a:tcPr anchor="ctr"/>
                </a:tc>
                <a:tc>
                  <a:txBody>
                    <a:bodyPr/>
                    <a:lstStyle/>
                    <a:p>
                      <a:pPr latinLnBrk="1"/>
                      <a:r>
                        <a:rPr lang="en-US" altLang="ko-KR" dirty="0" smtClean="0"/>
                        <a:t>644</a:t>
                      </a:r>
                      <a:r>
                        <a:rPr lang="en-US" altLang="ko-KR" baseline="0" dirty="0" smtClean="0"/>
                        <a:t> </a:t>
                      </a:r>
                      <a:r>
                        <a:rPr lang="en-US" altLang="ko-KR" baseline="0" dirty="0" err="1" smtClean="0"/>
                        <a:t>msec</a:t>
                      </a:r>
                      <a:endParaRPr lang="ko-KR" altLang="en-US" dirty="0"/>
                    </a:p>
                  </a:txBody>
                  <a:tcPr anchor="ctr"/>
                </a:tc>
              </a:tr>
              <a:tr h="597181">
                <a:tc>
                  <a:txBody>
                    <a:bodyPr/>
                    <a:lstStyle/>
                    <a:p>
                      <a:pPr latinLnBrk="1"/>
                      <a:r>
                        <a:rPr lang="en-US" altLang="ko-KR" sz="1800" dirty="0" smtClean="0">
                          <a:solidFill>
                            <a:prstClr val="black"/>
                          </a:solidFill>
                        </a:rPr>
                        <a:t>Discovery </a:t>
                      </a:r>
                      <a:r>
                        <a:rPr lang="en-US" altLang="ko-KR" dirty="0" smtClean="0"/>
                        <a:t>complete</a:t>
                      </a:r>
                      <a:r>
                        <a:rPr lang="en-US" altLang="ko-KR" baseline="0" dirty="0" smtClean="0"/>
                        <a:t> time </a:t>
                      </a:r>
                      <a:endParaRPr lang="ko-KR" altLang="en-US" dirty="0"/>
                    </a:p>
                  </a:txBody>
                  <a:tcPr anchor="ctr"/>
                </a:tc>
                <a:tc>
                  <a:txBody>
                    <a:bodyPr/>
                    <a:lstStyle/>
                    <a:p>
                      <a:pPr latinLnBrk="1"/>
                      <a:r>
                        <a:rPr lang="en-US" altLang="ko-KR" sz="1800" dirty="0" smtClean="0">
                          <a:solidFill>
                            <a:prstClr val="black"/>
                          </a:solidFill>
                        </a:rPr>
                        <a:t>1.06 sec</a:t>
                      </a:r>
                      <a:endParaRPr lang="ko-KR" altLang="en-US" dirty="0"/>
                    </a:p>
                  </a:txBody>
                  <a:tcPr anchor="ctr"/>
                </a:tc>
                <a:tc>
                  <a:txBody>
                    <a:bodyPr/>
                    <a:lstStyle/>
                    <a:p>
                      <a:pPr latinLnBrk="1"/>
                      <a:r>
                        <a:rPr lang="en-US" altLang="ko-KR" sz="1800" dirty="0" smtClean="0">
                          <a:solidFill>
                            <a:prstClr val="black"/>
                          </a:solidFill>
                        </a:rPr>
                        <a:t>1.45 sec</a:t>
                      </a:r>
                      <a:endParaRPr lang="ko-KR" altLang="en-US" dirty="0"/>
                    </a:p>
                  </a:txBody>
                  <a:tcPr anchor="ctr"/>
                </a:tc>
                <a:tc>
                  <a:txBody>
                    <a:bodyPr/>
                    <a:lstStyle/>
                    <a:p>
                      <a:pPr latinLnBrk="1"/>
                      <a:r>
                        <a:rPr lang="en-US" altLang="ko-KR" dirty="0" smtClean="0"/>
                        <a:t>1.71 sec</a:t>
                      </a:r>
                      <a:endParaRPr lang="ko-KR" altLang="en-US" dirty="0"/>
                    </a:p>
                  </a:txBody>
                  <a:tcPr anchor="ctr"/>
                </a:tc>
                <a:tc>
                  <a:txBody>
                    <a:bodyPr/>
                    <a:lstStyle/>
                    <a:p>
                      <a:pPr latinLnBrk="1"/>
                      <a:r>
                        <a:rPr lang="en-US" altLang="ko-KR" dirty="0" smtClean="0"/>
                        <a:t>2.10 sec</a:t>
                      </a:r>
                      <a:endParaRPr lang="ko-KR" altLang="en-US" dirty="0"/>
                    </a:p>
                  </a:txBody>
                  <a:tcPr anchor="ctr"/>
                </a:tc>
                <a:tc>
                  <a:txBody>
                    <a:bodyPr/>
                    <a:lstStyle/>
                    <a:p>
                      <a:pPr latinLnBrk="1"/>
                      <a:r>
                        <a:rPr lang="en-US" altLang="ko-KR" dirty="0" smtClean="0"/>
                        <a:t>2.49 sec</a:t>
                      </a:r>
                      <a:endParaRPr lang="ko-KR" altLang="en-US" dirty="0"/>
                    </a:p>
                  </a:txBody>
                  <a:tcPr anchor="ctr"/>
                </a:tc>
              </a:tr>
              <a:tr h="572287">
                <a:tc>
                  <a:txBody>
                    <a:bodyPr/>
                    <a:lstStyle/>
                    <a:p>
                      <a:pPr latinLnBrk="1"/>
                      <a:r>
                        <a:rPr lang="en-US" altLang="ko-KR" dirty="0" smtClean="0"/>
                        <a:t>#</a:t>
                      </a:r>
                      <a:r>
                        <a:rPr lang="en-US" altLang="ko-KR" baseline="0" dirty="0" smtClean="0"/>
                        <a:t> of neighbor PDs</a:t>
                      </a:r>
                      <a:endParaRPr lang="ko-KR" altLang="en-US" dirty="0"/>
                    </a:p>
                  </a:txBody>
                  <a:tcPr anchor="ctr"/>
                </a:tc>
                <a:tc>
                  <a:txBody>
                    <a:bodyPr/>
                    <a:lstStyle/>
                    <a:p>
                      <a:pPr latinLnBrk="1"/>
                      <a:r>
                        <a:rPr lang="en-US" altLang="ko-KR" sz="1800" dirty="0" smtClean="0">
                          <a:solidFill>
                            <a:prstClr val="black"/>
                          </a:solidFill>
                        </a:rPr>
                        <a:t>9.2</a:t>
                      </a:r>
                      <a:endParaRPr lang="ko-KR" altLang="en-US" dirty="0"/>
                    </a:p>
                  </a:txBody>
                  <a:tcPr anchor="ctr"/>
                </a:tc>
                <a:tc>
                  <a:txBody>
                    <a:bodyPr/>
                    <a:lstStyle/>
                    <a:p>
                      <a:pPr latinLnBrk="1"/>
                      <a:r>
                        <a:rPr lang="en-US" altLang="ko-KR" sz="1800" dirty="0" smtClean="0">
                          <a:solidFill>
                            <a:prstClr val="black"/>
                          </a:solidFill>
                        </a:rPr>
                        <a:t>18.8 </a:t>
                      </a:r>
                      <a:endParaRPr lang="ko-KR" altLang="en-US" dirty="0"/>
                    </a:p>
                  </a:txBody>
                  <a:tcPr anchor="ctr"/>
                </a:tc>
                <a:tc>
                  <a:txBody>
                    <a:bodyPr/>
                    <a:lstStyle/>
                    <a:p>
                      <a:pPr latinLnBrk="1"/>
                      <a:r>
                        <a:rPr lang="en-US" altLang="ko-KR" dirty="0" smtClean="0"/>
                        <a:t>28.5</a:t>
                      </a:r>
                      <a:endParaRPr lang="ko-KR" altLang="en-US" dirty="0"/>
                    </a:p>
                  </a:txBody>
                  <a:tcPr anchor="ctr"/>
                </a:tc>
                <a:tc>
                  <a:txBody>
                    <a:bodyPr/>
                    <a:lstStyle/>
                    <a:p>
                      <a:pPr latinLnBrk="1"/>
                      <a:r>
                        <a:rPr lang="en-US" altLang="ko-KR" dirty="0" smtClean="0"/>
                        <a:t>47.8</a:t>
                      </a:r>
                      <a:endParaRPr lang="ko-KR" altLang="en-US" dirty="0"/>
                    </a:p>
                  </a:txBody>
                  <a:tcPr anchor="ctr"/>
                </a:tc>
                <a:tc>
                  <a:txBody>
                    <a:bodyPr/>
                    <a:lstStyle/>
                    <a:p>
                      <a:pPr latinLnBrk="1"/>
                      <a:r>
                        <a:rPr lang="en-US" altLang="ko-KR" dirty="0" smtClean="0"/>
                        <a:t>96.2</a:t>
                      </a:r>
                      <a:endParaRPr lang="ko-KR" altLang="en-US" dirty="0"/>
                    </a:p>
                  </a:txBody>
                  <a:tcPr anchor="ctr"/>
                </a:tc>
              </a:tr>
            </a:tbl>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altLang="ko-KR" sz="2400" dirty="0" smtClean="0"/>
              <a:t>We proposes channel hopping system with performance evaluation</a:t>
            </a:r>
          </a:p>
          <a:p>
            <a:r>
              <a:rPr lang="en-US" altLang="ko-KR" sz="2400" dirty="0" smtClean="0"/>
              <a:t>By our discovery mechanism, a PD can find its whole neighbor PDs in certain time</a:t>
            </a:r>
          </a:p>
          <a:p>
            <a:r>
              <a:rPr lang="en-US" altLang="ko-KR" sz="2400" dirty="0" smtClean="0"/>
              <a:t>More evaluation results will be submitted next meeting</a:t>
            </a:r>
          </a:p>
          <a:p>
            <a:pPr lvl="1"/>
            <a:r>
              <a:rPr lang="en-US" altLang="ko-KR" sz="2000" dirty="0" smtClean="0"/>
              <a:t>Resolving random turn-on offset</a:t>
            </a:r>
          </a:p>
          <a:p>
            <a:pPr lvl="1"/>
            <a:r>
              <a:rPr lang="en-US" altLang="ko-KR" sz="2000" dirty="0" smtClean="0"/>
              <a:t>Different </a:t>
            </a:r>
            <a:r>
              <a:rPr lang="en-US" altLang="ko-KR" sz="2000" dirty="0" smtClean="0"/>
              <a:t>hopping slot length</a:t>
            </a:r>
          </a:p>
          <a:p>
            <a:pPr lvl="1"/>
            <a:r>
              <a:rPr lang="en-US" altLang="ko-KR" sz="2000" dirty="0" smtClean="0"/>
              <a:t>Post-peering discovery</a:t>
            </a:r>
          </a:p>
          <a:p>
            <a:pPr lvl="1"/>
            <a:endParaRPr lang="en-US" altLang="ko-KR" sz="2000"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altLang="ko-KR" sz="2400" dirty="0" smtClean="0">
                <a:solidFill>
                  <a:prstClr val="black"/>
                </a:solidFill>
              </a:rPr>
              <a:t>Results form other topologies</a:t>
            </a:r>
          </a:p>
          <a:p>
            <a:endParaRPr lang="en-US" altLang="ko-KR" sz="2400" dirty="0" smtClean="0"/>
          </a:p>
        </p:txBody>
      </p:sp>
      <p:graphicFrame>
        <p:nvGraphicFramePr>
          <p:cNvPr id="4" name="표 3"/>
          <p:cNvGraphicFramePr>
            <a:graphicFrameLocks noGrp="1"/>
          </p:cNvGraphicFramePr>
          <p:nvPr/>
        </p:nvGraphicFramePr>
        <p:xfrm>
          <a:off x="395536" y="2060848"/>
          <a:ext cx="8424935" cy="2683855"/>
        </p:xfrm>
        <a:graphic>
          <a:graphicData uri="http://schemas.openxmlformats.org/drawingml/2006/table">
            <a:tbl>
              <a:tblPr firstRow="1" bandRow="1">
                <a:tableStyleId>{93296810-A885-4BE3-A3E7-6D5BEEA58F35}</a:tableStyleId>
              </a:tblPr>
              <a:tblGrid>
                <a:gridCol w="2448272"/>
                <a:gridCol w="1992221"/>
                <a:gridCol w="1992221"/>
                <a:gridCol w="1992221"/>
              </a:tblGrid>
              <a:tr h="946749">
                <a:tc>
                  <a:txBody>
                    <a:bodyPr/>
                    <a:lstStyle/>
                    <a:p>
                      <a:pPr latinLnBrk="1"/>
                      <a:r>
                        <a:rPr lang="en-US" altLang="ko-KR" dirty="0" smtClean="0"/>
                        <a:t>Mean</a:t>
                      </a:r>
                      <a:r>
                        <a:rPr lang="en-US" altLang="ko-KR" baseline="0" dirty="0" smtClean="0"/>
                        <a:t> value</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100</a:t>
                      </a:r>
                      <a:r>
                        <a:rPr lang="en-US" altLang="ko-KR" baseline="0" dirty="0" smtClean="0"/>
                        <a:t> devices in [500m </a:t>
                      </a:r>
                      <a:r>
                        <a:rPr lang="en-US" altLang="ko-KR" baseline="0" dirty="0" err="1" smtClean="0"/>
                        <a:t>500m</a:t>
                      </a:r>
                      <a:r>
                        <a:rPr lang="en-US" altLang="ko-KR" baseline="0" dirty="0" smtClean="0"/>
                        <a:t>]</a:t>
                      </a:r>
                      <a:endParaRPr lang="ko-KR" altLang="en-US" dirty="0" smtClean="0"/>
                    </a:p>
                  </a:txBody>
                  <a:tcPr anchor="ctr"/>
                </a:tc>
                <a:tc>
                  <a:txBody>
                    <a:bodyPr/>
                    <a:lstStyle/>
                    <a:p>
                      <a:pPr latinLnBrk="1"/>
                      <a:r>
                        <a:rPr lang="en-US" altLang="ko-KR" dirty="0" smtClean="0"/>
                        <a:t>80 devices in [200m </a:t>
                      </a:r>
                      <a:r>
                        <a:rPr lang="en-US" altLang="ko-KR" baseline="0" dirty="0" err="1" smtClean="0"/>
                        <a:t>200m</a:t>
                      </a:r>
                      <a:r>
                        <a:rPr lang="en-US" altLang="ko-KR" baseline="0" dirty="0" smtClean="0"/>
                        <a:t>]</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100 devices</a:t>
                      </a:r>
                      <a:r>
                        <a:rPr lang="en-US" altLang="ko-KR" baseline="0" dirty="0" smtClean="0"/>
                        <a:t> in [50m </a:t>
                      </a:r>
                      <a:r>
                        <a:rPr lang="en-US" altLang="ko-KR" baseline="0" dirty="0" err="1" smtClean="0"/>
                        <a:t>50m</a:t>
                      </a:r>
                      <a:r>
                        <a:rPr lang="en-US" altLang="ko-KR" baseline="0" dirty="0" smtClean="0"/>
                        <a:t>]</a:t>
                      </a:r>
                      <a:endParaRPr lang="ko-KR" altLang="en-US" dirty="0" smtClean="0"/>
                    </a:p>
                  </a:txBody>
                  <a:tcPr anchor="ctr"/>
                </a:tc>
              </a:tr>
              <a:tr h="548513">
                <a:tc>
                  <a:txBody>
                    <a:bodyPr/>
                    <a:lstStyle/>
                    <a:p>
                      <a:pPr latinLnBrk="1"/>
                      <a:r>
                        <a:rPr lang="en-US" altLang="ko-KR" dirty="0" smtClean="0"/>
                        <a:t>Discovering time</a:t>
                      </a:r>
                      <a:endParaRPr lang="ko-KR" altLang="en-US" dirty="0"/>
                    </a:p>
                  </a:txBody>
                  <a:tcPr anchor="ctr"/>
                </a:tc>
                <a:tc>
                  <a:txBody>
                    <a:bodyPr/>
                    <a:lstStyle/>
                    <a:p>
                      <a:pPr latinLnBrk="1"/>
                      <a:r>
                        <a:rPr lang="en-US" altLang="ko-KR" dirty="0" smtClean="0"/>
                        <a:t>397 </a:t>
                      </a:r>
                      <a:r>
                        <a:rPr lang="en-US" altLang="ko-KR" dirty="0" err="1" smtClean="0"/>
                        <a:t>msec</a:t>
                      </a:r>
                      <a:endParaRPr lang="ko-KR" altLang="en-US" dirty="0"/>
                    </a:p>
                  </a:txBody>
                  <a:tcPr anchor="ctr"/>
                </a:tc>
                <a:tc>
                  <a:txBody>
                    <a:bodyPr/>
                    <a:lstStyle/>
                    <a:p>
                      <a:pPr latinLnBrk="1"/>
                      <a:r>
                        <a:rPr lang="en-US" altLang="ko-KR" sz="1800" dirty="0" smtClean="0">
                          <a:solidFill>
                            <a:prstClr val="black"/>
                          </a:solidFill>
                        </a:rPr>
                        <a:t>396 </a:t>
                      </a:r>
                      <a:r>
                        <a:rPr lang="en-US" altLang="ko-KR" sz="1800" dirty="0" err="1" smtClean="0">
                          <a:solidFill>
                            <a:prstClr val="black"/>
                          </a:solidFill>
                        </a:rPr>
                        <a:t>msec</a:t>
                      </a:r>
                      <a:endParaRPr lang="ko-KR" altLang="en-US" dirty="0"/>
                    </a:p>
                  </a:txBody>
                  <a:tcPr anchor="ctr"/>
                </a:tc>
                <a:tc>
                  <a:txBody>
                    <a:bodyPr/>
                    <a:lstStyle/>
                    <a:p>
                      <a:pPr latinLnBrk="1"/>
                      <a:r>
                        <a:rPr lang="en-US" altLang="ko-KR" dirty="0" smtClean="0"/>
                        <a:t>721 </a:t>
                      </a:r>
                      <a:r>
                        <a:rPr lang="en-US" altLang="ko-KR" sz="1800" dirty="0" err="1" smtClean="0">
                          <a:solidFill>
                            <a:prstClr val="black"/>
                          </a:solidFill>
                        </a:rPr>
                        <a:t>msec</a:t>
                      </a:r>
                      <a:endParaRPr lang="ko-KR" altLang="en-US" dirty="0"/>
                    </a:p>
                  </a:txBody>
                  <a:tcPr anchor="ctr"/>
                </a:tc>
              </a:tr>
              <a:tr h="548513">
                <a:tc>
                  <a:txBody>
                    <a:bodyPr/>
                    <a:lstStyle/>
                    <a:p>
                      <a:pPr latinLnBrk="1"/>
                      <a:r>
                        <a:rPr lang="en-US" altLang="ko-KR" sz="1800" dirty="0" smtClean="0">
                          <a:solidFill>
                            <a:prstClr val="black"/>
                          </a:solidFill>
                        </a:rPr>
                        <a:t>Discovery </a:t>
                      </a:r>
                      <a:r>
                        <a:rPr lang="en-US" altLang="ko-KR" dirty="0" smtClean="0"/>
                        <a:t>complete</a:t>
                      </a:r>
                      <a:r>
                        <a:rPr lang="en-US" altLang="ko-KR" baseline="0" dirty="0" smtClean="0"/>
                        <a:t> time </a:t>
                      </a:r>
                      <a:endParaRPr lang="ko-KR" altLang="en-US" dirty="0"/>
                    </a:p>
                  </a:txBody>
                  <a:tcPr anchor="ctr"/>
                </a:tc>
                <a:tc>
                  <a:txBody>
                    <a:bodyPr/>
                    <a:lstStyle/>
                    <a:p>
                      <a:pPr latinLnBrk="1"/>
                      <a:r>
                        <a:rPr lang="en-US" altLang="ko-KR" dirty="0" smtClean="0"/>
                        <a:t>667 </a:t>
                      </a:r>
                      <a:r>
                        <a:rPr lang="en-US" altLang="ko-KR" dirty="0" err="1" smtClean="0"/>
                        <a:t>msec</a:t>
                      </a:r>
                      <a:endParaRPr lang="ko-KR" altLang="en-US" dirty="0"/>
                    </a:p>
                  </a:txBody>
                  <a:tcPr anchor="ctr"/>
                </a:tc>
                <a:tc>
                  <a:txBody>
                    <a:bodyPr/>
                    <a:lstStyle/>
                    <a:p>
                      <a:pPr latinLnBrk="1"/>
                      <a:r>
                        <a:rPr lang="en-US" altLang="ko-KR" sz="1800" dirty="0" smtClean="0">
                          <a:solidFill>
                            <a:prstClr val="black"/>
                          </a:solidFill>
                        </a:rPr>
                        <a:t>1.21 sec</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2.55 </a:t>
                      </a:r>
                      <a:r>
                        <a:rPr lang="en-US" altLang="ko-KR" sz="1800" dirty="0" smtClean="0">
                          <a:solidFill>
                            <a:prstClr val="black"/>
                          </a:solidFill>
                        </a:rPr>
                        <a:t>sec</a:t>
                      </a:r>
                      <a:endParaRPr lang="ko-KR" altLang="en-US" dirty="0" smtClean="0"/>
                    </a:p>
                  </a:txBody>
                  <a:tcPr anchor="ctr"/>
                </a:tc>
              </a:tr>
              <a:tr h="548513">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a:t>
                      </a:r>
                      <a:r>
                        <a:rPr lang="en-US" altLang="ko-KR" baseline="0" dirty="0" smtClean="0"/>
                        <a:t> of neighbor PDs</a:t>
                      </a:r>
                      <a:endParaRPr lang="ko-KR" altLang="en-US" dirty="0" smtClean="0"/>
                    </a:p>
                  </a:txBody>
                  <a:tcPr anchor="ctr"/>
                </a:tc>
                <a:tc>
                  <a:txBody>
                    <a:bodyPr/>
                    <a:lstStyle/>
                    <a:p>
                      <a:pPr latinLnBrk="1"/>
                      <a:r>
                        <a:rPr lang="en-US" altLang="ko-KR" dirty="0" smtClean="0"/>
                        <a:t>2.85</a:t>
                      </a:r>
                      <a:endParaRPr lang="ko-KR" altLang="en-US" dirty="0"/>
                    </a:p>
                  </a:txBody>
                  <a:tcPr anchor="ctr"/>
                </a:tc>
                <a:tc>
                  <a:txBody>
                    <a:bodyPr/>
                    <a:lstStyle/>
                    <a:p>
                      <a:pPr latinLnBrk="1"/>
                      <a:r>
                        <a:rPr lang="en-US" altLang="ko-KR" dirty="0" smtClean="0"/>
                        <a:t>12.4</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96.5</a:t>
                      </a:r>
                      <a:endParaRPr lang="ko-KR" altLang="en-US" dirty="0" smtClean="0"/>
                    </a:p>
                  </a:txBody>
                  <a:tcPr anchor="ct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r>
              <a:rPr lang="en-US" altLang="ko-KR" sz="2400" dirty="0" smtClean="0">
                <a:solidFill>
                  <a:prstClr val="black"/>
                </a:solidFill>
              </a:rPr>
              <a:t>Results form other deployment (hopping slot time)</a:t>
            </a:r>
          </a:p>
          <a:p>
            <a:pPr lvl="1"/>
            <a:r>
              <a:rPr lang="en-US" altLang="ko-KR" sz="2000" dirty="0" smtClean="0">
                <a:solidFill>
                  <a:prstClr val="black"/>
                </a:solidFill>
              </a:rPr>
              <a:t>20 devices in [100m </a:t>
            </a:r>
            <a:r>
              <a:rPr lang="en-US" altLang="ko-KR" sz="2000" dirty="0" err="1" smtClean="0">
                <a:solidFill>
                  <a:prstClr val="black"/>
                </a:solidFill>
              </a:rPr>
              <a:t>100m</a:t>
            </a:r>
            <a:r>
              <a:rPr lang="en-US" altLang="ko-KR" sz="2000" dirty="0" smtClean="0">
                <a:solidFill>
                  <a:prstClr val="black"/>
                </a:solidFill>
              </a:rPr>
              <a:t>]</a:t>
            </a:r>
          </a:p>
          <a:p>
            <a:endParaRPr lang="en-US" altLang="ko-KR" sz="2400" dirty="0" smtClean="0"/>
          </a:p>
        </p:txBody>
      </p:sp>
      <p:graphicFrame>
        <p:nvGraphicFramePr>
          <p:cNvPr id="4" name="표 3"/>
          <p:cNvGraphicFramePr>
            <a:graphicFrameLocks noGrp="1"/>
          </p:cNvGraphicFramePr>
          <p:nvPr/>
        </p:nvGraphicFramePr>
        <p:xfrm>
          <a:off x="1331640" y="2276872"/>
          <a:ext cx="6432714" cy="1484734"/>
        </p:xfrm>
        <a:graphic>
          <a:graphicData uri="http://schemas.openxmlformats.org/drawingml/2006/table">
            <a:tbl>
              <a:tblPr firstRow="1" bandRow="1">
                <a:tableStyleId>{93296810-A885-4BE3-A3E7-6D5BEEA58F35}</a:tableStyleId>
              </a:tblPr>
              <a:tblGrid>
                <a:gridCol w="2448272"/>
                <a:gridCol w="1992221"/>
                <a:gridCol w="1992221"/>
              </a:tblGrid>
              <a:tr h="478894">
                <a:tc>
                  <a:txBody>
                    <a:bodyPr/>
                    <a:lstStyle/>
                    <a:p>
                      <a:pPr latinLnBrk="1"/>
                      <a:r>
                        <a:rPr lang="en-US" altLang="ko-KR" dirty="0" smtClean="0"/>
                        <a:t>Mean</a:t>
                      </a:r>
                      <a:r>
                        <a:rPr lang="en-US" altLang="ko-KR" baseline="0" dirty="0" smtClean="0"/>
                        <a:t> value</a:t>
                      </a:r>
                      <a:endParaRPr lang="ko-KR" altLang="en-US" dirty="0"/>
                    </a:p>
                  </a:txBody>
                  <a:tcPr anchor="ct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dirty="0" smtClean="0"/>
                        <a:t>100 </a:t>
                      </a:r>
                      <a:r>
                        <a:rPr lang="en-US" altLang="ko-KR" dirty="0" err="1" smtClean="0"/>
                        <a:t>msec</a:t>
                      </a:r>
                      <a:endParaRPr lang="ko-KR" altLang="en-US" dirty="0" smtClean="0"/>
                    </a:p>
                  </a:txBody>
                  <a:tcPr anchor="ctr"/>
                </a:tc>
                <a:tc>
                  <a:txBody>
                    <a:bodyPr/>
                    <a:lstStyle/>
                    <a:p>
                      <a:pPr latinLnBrk="1"/>
                      <a:r>
                        <a:rPr lang="en-US" altLang="ko-KR" dirty="0" smtClean="0"/>
                        <a:t>50 </a:t>
                      </a:r>
                      <a:r>
                        <a:rPr lang="en-US" altLang="ko-KR" dirty="0" err="1" smtClean="0"/>
                        <a:t>msec</a:t>
                      </a:r>
                      <a:endParaRPr lang="ko-KR" altLang="en-US" dirty="0"/>
                    </a:p>
                  </a:txBody>
                  <a:tcPr anchor="ctr"/>
                </a:tc>
              </a:tr>
              <a:tr h="277454">
                <a:tc>
                  <a:txBody>
                    <a:bodyPr/>
                    <a:lstStyle/>
                    <a:p>
                      <a:pPr latinLnBrk="1"/>
                      <a:r>
                        <a:rPr lang="en-US" altLang="ko-KR" dirty="0" smtClean="0"/>
                        <a:t>Discovering time</a:t>
                      </a:r>
                      <a:endParaRPr lang="ko-KR" altLang="en-US" dirty="0"/>
                    </a:p>
                  </a:txBody>
                  <a:tcPr anchor="ctr"/>
                </a:tc>
                <a:tc>
                  <a:txBody>
                    <a:bodyPr/>
                    <a:lstStyle/>
                    <a:p>
                      <a:pPr latinLnBrk="1"/>
                      <a:r>
                        <a:rPr lang="en-US" altLang="ko-KR" sz="1800" dirty="0" smtClean="0">
                          <a:solidFill>
                            <a:prstClr val="black"/>
                          </a:solidFill>
                        </a:rPr>
                        <a:t>380 </a:t>
                      </a:r>
                      <a:r>
                        <a:rPr lang="en-US" altLang="ko-KR" sz="1800" dirty="0" err="1" smtClean="0">
                          <a:solidFill>
                            <a:prstClr val="black"/>
                          </a:solidFill>
                        </a:rPr>
                        <a:t>msec</a:t>
                      </a:r>
                      <a:endParaRPr lang="ko-KR" altLang="en-US" dirty="0"/>
                    </a:p>
                  </a:txBody>
                  <a:tcPr anchor="ctr"/>
                </a:tc>
                <a:tc>
                  <a:txBody>
                    <a:bodyPr/>
                    <a:lstStyle/>
                    <a:p>
                      <a:pPr latinLnBrk="1"/>
                      <a:r>
                        <a:rPr lang="en-US" altLang="ko-KR" sz="1800" dirty="0" smtClean="0">
                          <a:solidFill>
                            <a:prstClr val="black"/>
                          </a:solidFill>
                        </a:rPr>
                        <a:t>226 </a:t>
                      </a:r>
                      <a:r>
                        <a:rPr lang="en-US" altLang="ko-KR" sz="1800" dirty="0" err="1" smtClean="0">
                          <a:solidFill>
                            <a:prstClr val="black"/>
                          </a:solidFill>
                        </a:rPr>
                        <a:t>msec</a:t>
                      </a:r>
                      <a:endParaRPr lang="ko-KR" altLang="en-US" dirty="0"/>
                    </a:p>
                  </a:txBody>
                  <a:tcPr anchor="ctr"/>
                </a:tc>
              </a:tr>
              <a:tr h="323772">
                <a:tc>
                  <a:txBody>
                    <a:bodyPr/>
                    <a:lstStyle/>
                    <a:p>
                      <a:pPr latinLnBrk="1"/>
                      <a:r>
                        <a:rPr lang="en-US" altLang="ko-KR" sz="1800" dirty="0" smtClean="0">
                          <a:solidFill>
                            <a:prstClr val="black"/>
                          </a:solidFill>
                        </a:rPr>
                        <a:t>Discovery </a:t>
                      </a:r>
                      <a:r>
                        <a:rPr lang="en-US" altLang="ko-KR" dirty="0" smtClean="0"/>
                        <a:t>complete</a:t>
                      </a:r>
                      <a:r>
                        <a:rPr lang="en-US" altLang="ko-KR" baseline="0" dirty="0" smtClean="0"/>
                        <a:t> time </a:t>
                      </a:r>
                      <a:endParaRPr lang="ko-KR" altLang="en-US" dirty="0"/>
                    </a:p>
                  </a:txBody>
                  <a:tcPr anchor="ctr"/>
                </a:tc>
                <a:tc>
                  <a:txBody>
                    <a:bodyPr/>
                    <a:lstStyle/>
                    <a:p>
                      <a:pPr latinLnBrk="1"/>
                      <a:r>
                        <a:rPr lang="en-US" altLang="ko-KR" sz="1800" dirty="0" smtClean="0">
                          <a:solidFill>
                            <a:prstClr val="black"/>
                          </a:solidFill>
                        </a:rPr>
                        <a:t>1.06 sec</a:t>
                      </a:r>
                      <a:endParaRPr lang="ko-KR" altLang="en-US" dirty="0"/>
                    </a:p>
                  </a:txBody>
                  <a:tcPr anchor="ctr"/>
                </a:tc>
                <a:tc>
                  <a:txBody>
                    <a:bodyPr/>
                    <a:lstStyle/>
                    <a:p>
                      <a:pPr latinLnBrk="1"/>
                      <a:r>
                        <a:rPr lang="en-US" altLang="ko-KR" sz="1800" dirty="0" smtClean="0">
                          <a:solidFill>
                            <a:prstClr val="black"/>
                          </a:solidFill>
                        </a:rPr>
                        <a:t>587 </a:t>
                      </a:r>
                      <a:r>
                        <a:rPr lang="en-US" altLang="ko-KR" sz="1800" dirty="0" err="1" smtClean="0">
                          <a:solidFill>
                            <a:prstClr val="black"/>
                          </a:solidFill>
                        </a:rPr>
                        <a:t>msec</a:t>
                      </a:r>
                      <a:endParaRPr lang="ko-KR" altLang="en-US" dirty="0"/>
                    </a:p>
                  </a:txBody>
                  <a:tcPr anchor="ct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endParaRPr lang="ko-KR" altLang="en-US" dirty="0"/>
          </a:p>
        </p:txBody>
      </p:sp>
      <p:sp>
        <p:nvSpPr>
          <p:cNvPr id="3" name="내용 개체 틀 2"/>
          <p:cNvSpPr>
            <a:spLocks noGrp="1"/>
          </p:cNvSpPr>
          <p:nvPr>
            <p:ph idx="1"/>
          </p:nvPr>
        </p:nvSpPr>
        <p:spPr>
          <a:xfrm>
            <a:off x="457200" y="1371600"/>
            <a:ext cx="8229600" cy="5029200"/>
          </a:xfrm>
        </p:spPr>
        <p:txBody>
          <a:bodyPr>
            <a:normAutofit/>
          </a:bodyPr>
          <a:lstStyle/>
          <a:p>
            <a:endParaRPr lang="en-US" altLang="ko-KR" sz="2400"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Outline</a:t>
            </a:r>
            <a:endParaRPr lang="ko-KR" altLang="en-US" dirty="0"/>
          </a:p>
        </p:txBody>
      </p:sp>
      <p:sp>
        <p:nvSpPr>
          <p:cNvPr id="7" name="내용 개체 틀 2"/>
          <p:cNvSpPr>
            <a:spLocks noGrp="1"/>
          </p:cNvSpPr>
          <p:nvPr>
            <p:ph idx="1"/>
          </p:nvPr>
        </p:nvSpPr>
        <p:spPr>
          <a:xfrm>
            <a:off x="457200" y="1371600"/>
            <a:ext cx="8229600" cy="5029200"/>
          </a:xfrm>
        </p:spPr>
        <p:txBody>
          <a:bodyPr>
            <a:normAutofit/>
          </a:bodyPr>
          <a:lstStyle/>
          <a:p>
            <a:r>
              <a:rPr lang="en-US" altLang="ko-KR" sz="2400" dirty="0" smtClean="0"/>
              <a:t>Discovery simulation</a:t>
            </a:r>
            <a:endParaRPr lang="en-US" altLang="ko-KR" sz="2000" dirty="0" smtClean="0">
              <a:solidFill>
                <a:prstClr val="black"/>
              </a:solidFill>
            </a:endParaRPr>
          </a:p>
          <a:p>
            <a:r>
              <a:rPr lang="en-US" altLang="ko-KR" sz="2400" dirty="0" smtClean="0">
                <a:solidFill>
                  <a:prstClr val="black"/>
                </a:solidFill>
              </a:rPr>
              <a:t>System evaluation</a:t>
            </a:r>
          </a:p>
          <a:p>
            <a:pPr lvl="1"/>
            <a:r>
              <a:rPr lang="en-US" altLang="ko-KR" sz="2000" dirty="0" smtClean="0">
                <a:solidFill>
                  <a:prstClr val="black"/>
                </a:solidFill>
              </a:rPr>
              <a:t>Simulation parameters</a:t>
            </a:r>
          </a:p>
          <a:p>
            <a:pPr lvl="1"/>
            <a:r>
              <a:rPr lang="en-US" altLang="ko-KR" sz="2000" dirty="0" smtClean="0">
                <a:solidFill>
                  <a:prstClr val="black"/>
                </a:solidFill>
              </a:rPr>
              <a:t>Simulation results</a:t>
            </a:r>
          </a:p>
          <a:p>
            <a:pPr lvl="1"/>
            <a:r>
              <a:rPr lang="en-US" altLang="ko-KR" sz="2000" dirty="0" smtClean="0">
                <a:solidFill>
                  <a:prstClr val="black"/>
                </a:solidFill>
              </a:rPr>
              <a:t>Analysis</a:t>
            </a:r>
          </a:p>
          <a:p>
            <a:r>
              <a:rPr lang="en-US" altLang="ko-KR" sz="2400" dirty="0" smtClean="0">
                <a:solidFill>
                  <a:prstClr val="black"/>
                </a:solidFill>
              </a:rPr>
              <a:t>Conclusion</a:t>
            </a:r>
          </a:p>
          <a:p>
            <a:pPr lvl="1"/>
            <a:endParaRPr lang="en-US" altLang="ko-KR" sz="2000" dirty="0" smtClean="0">
              <a:solidFill>
                <a:prstClr val="black"/>
              </a:solidFill>
            </a:endParaRPr>
          </a:p>
          <a:p>
            <a:pPr lvl="0"/>
            <a:endParaRPr lang="en-US" altLang="ko-KR" sz="2400" dirty="0" smtClean="0">
              <a:solidFill>
                <a:prstClr val="black"/>
              </a:solidFill>
            </a:endParaRPr>
          </a:p>
          <a:p>
            <a:pPr lvl="0"/>
            <a:endParaRPr lang="en-US" altLang="ko-KR" sz="2400" dirty="0" smtClean="0">
              <a:solidFill>
                <a:prstClr val="black"/>
              </a:solidFill>
            </a:endParaRPr>
          </a:p>
          <a:p>
            <a:pPr>
              <a:buNone/>
            </a:pPr>
            <a:endParaRPr lang="en-GB" altLang="ko-KR" sz="20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simulation</a:t>
            </a:r>
            <a:endParaRPr lang="ko-KR" altLang="en-US" dirty="0"/>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t>PAC structure (13-394r0)</a:t>
            </a:r>
          </a:p>
          <a:p>
            <a:pPr lvl="1"/>
            <a:endParaRPr lang="en-US" altLang="ko-KR" dirty="0" smtClean="0"/>
          </a:p>
          <a:p>
            <a:pPr lvl="2"/>
            <a:endParaRPr lang="en-US" altLang="ko-KR" sz="2000" dirty="0" smtClean="0"/>
          </a:p>
          <a:p>
            <a:pPr lvl="2"/>
            <a:endParaRPr lang="en-US" altLang="ko-KR" sz="2000" dirty="0" smtClean="0"/>
          </a:p>
          <a:p>
            <a:pPr lvl="2"/>
            <a:endParaRPr lang="en-US" altLang="ko-KR" sz="1900" dirty="0" smtClean="0"/>
          </a:p>
          <a:p>
            <a:r>
              <a:rPr lang="en-US" altLang="ko-KR" sz="2400" dirty="0" smtClean="0"/>
              <a:t>Discovery simulation condition</a:t>
            </a:r>
          </a:p>
          <a:p>
            <a:pPr lvl="1"/>
            <a:r>
              <a:rPr lang="en-US" altLang="ko-KR" sz="2000" dirty="0" smtClean="0"/>
              <a:t>Pre-peering discovery</a:t>
            </a:r>
          </a:p>
          <a:p>
            <a:pPr lvl="1"/>
            <a:r>
              <a:rPr lang="en-US" altLang="ko-KR" sz="2000" dirty="0" smtClean="0"/>
              <a:t>Communication region has random length, random channel</a:t>
            </a:r>
          </a:p>
        </p:txBody>
      </p:sp>
      <p:pic>
        <p:nvPicPr>
          <p:cNvPr id="1026" name="Picture 2"/>
          <p:cNvPicPr>
            <a:picLocks noChangeAspect="1" noChangeArrowheads="1"/>
          </p:cNvPicPr>
          <p:nvPr/>
        </p:nvPicPr>
        <p:blipFill>
          <a:blip r:embed="rId3" cstate="print"/>
          <a:srcRect/>
          <a:stretch>
            <a:fillRect/>
          </a:stretch>
        </p:blipFill>
        <p:spPr bwMode="auto">
          <a:xfrm>
            <a:off x="611560" y="4653136"/>
            <a:ext cx="8064896" cy="991403"/>
          </a:xfrm>
          <a:prstGeom prst="rect">
            <a:avLst/>
          </a:prstGeom>
          <a:noFill/>
          <a:ln w="9525">
            <a:noFill/>
            <a:miter lim="800000"/>
            <a:headEnd/>
            <a:tailEnd/>
          </a:ln>
        </p:spPr>
      </p:pic>
      <p:pic>
        <p:nvPicPr>
          <p:cNvPr id="1027" name="Picture 3"/>
          <p:cNvPicPr>
            <a:picLocks noChangeAspect="1" noChangeArrowheads="1"/>
          </p:cNvPicPr>
          <p:nvPr/>
        </p:nvPicPr>
        <p:blipFill>
          <a:blip r:embed="rId4" cstate="print"/>
          <a:srcRect/>
          <a:stretch>
            <a:fillRect/>
          </a:stretch>
        </p:blipFill>
        <p:spPr bwMode="auto">
          <a:xfrm>
            <a:off x="1187624" y="1916832"/>
            <a:ext cx="6572250" cy="12001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simulation</a:t>
            </a:r>
            <a:endParaRPr lang="ko-KR" altLang="en-US" dirty="0"/>
          </a:p>
        </p:txBody>
      </p:sp>
      <p:sp>
        <p:nvSpPr>
          <p:cNvPr id="7" name="내용 개체 틀 2"/>
          <p:cNvSpPr>
            <a:spLocks noGrp="1"/>
          </p:cNvSpPr>
          <p:nvPr>
            <p:ph idx="1"/>
          </p:nvPr>
        </p:nvSpPr>
        <p:spPr>
          <a:xfrm>
            <a:off x="457200" y="1400843"/>
            <a:ext cx="8229600" cy="4880014"/>
          </a:xfrm>
        </p:spPr>
        <p:txBody>
          <a:bodyPr>
            <a:normAutofit lnSpcReduction="10000"/>
          </a:bodyPr>
          <a:lstStyle/>
          <a:p>
            <a:r>
              <a:rPr lang="en-GB" altLang="ko-KR" sz="2400" dirty="0" smtClean="0">
                <a:solidFill>
                  <a:prstClr val="black"/>
                </a:solidFill>
              </a:rPr>
              <a:t>Discovery </a:t>
            </a:r>
            <a:r>
              <a:rPr lang="en-US" altLang="ko-KR" sz="2400" dirty="0" smtClean="0"/>
              <a:t>procedure</a:t>
            </a:r>
            <a:endParaRPr lang="en-GB" altLang="ko-KR" sz="2400" dirty="0" smtClean="0">
              <a:solidFill>
                <a:prstClr val="black"/>
              </a:solidFill>
            </a:endParaRPr>
          </a:p>
          <a:p>
            <a:pPr lvl="1"/>
            <a:endParaRPr lang="en-GB" altLang="ko-KR" sz="2000" dirty="0" smtClean="0">
              <a:solidFill>
                <a:prstClr val="black"/>
              </a:solidFill>
            </a:endParaRPr>
          </a:p>
          <a:p>
            <a:pPr lvl="1"/>
            <a:endParaRPr lang="en-GB" altLang="ko-KR" sz="2000" dirty="0" smtClean="0">
              <a:solidFill>
                <a:prstClr val="black"/>
              </a:solidFill>
            </a:endParaRPr>
          </a:p>
          <a:p>
            <a:pPr lvl="1"/>
            <a:endParaRPr lang="en-GB" altLang="ko-KR" sz="2000" dirty="0" smtClean="0">
              <a:solidFill>
                <a:prstClr val="black"/>
              </a:solidFill>
            </a:endParaRPr>
          </a:p>
          <a:p>
            <a:pPr lvl="1"/>
            <a:endParaRPr lang="en-GB" altLang="ko-KR" sz="2000" dirty="0" smtClean="0">
              <a:solidFill>
                <a:prstClr val="black"/>
              </a:solidFill>
            </a:endParaRPr>
          </a:p>
          <a:p>
            <a:pPr lvl="1"/>
            <a:endParaRPr lang="en-GB" altLang="ko-KR" sz="2000" dirty="0" smtClean="0">
              <a:solidFill>
                <a:prstClr val="black"/>
              </a:solidFill>
            </a:endParaRPr>
          </a:p>
          <a:p>
            <a:pPr lvl="1"/>
            <a:endParaRPr lang="en-GB" altLang="ko-KR" sz="2000" dirty="0" smtClean="0">
              <a:solidFill>
                <a:prstClr val="black"/>
              </a:solidFill>
            </a:endParaRPr>
          </a:p>
          <a:p>
            <a:pPr lvl="1"/>
            <a:r>
              <a:rPr lang="en-GB" altLang="ko-KR" sz="2000" dirty="0" smtClean="0">
                <a:solidFill>
                  <a:prstClr val="black"/>
                </a:solidFill>
              </a:rPr>
              <a:t>Discovery region</a:t>
            </a:r>
          </a:p>
          <a:p>
            <a:pPr lvl="2"/>
            <a:r>
              <a:rPr lang="en-GB" altLang="ko-KR" sz="1600" dirty="0" smtClean="0">
                <a:solidFill>
                  <a:prstClr val="black"/>
                </a:solidFill>
              </a:rPr>
              <a:t>Fixed length</a:t>
            </a:r>
          </a:p>
          <a:p>
            <a:pPr lvl="2"/>
            <a:r>
              <a:rPr lang="en-GB" altLang="ko-KR" sz="1600" dirty="0" smtClean="0">
                <a:solidFill>
                  <a:prstClr val="black"/>
                </a:solidFill>
              </a:rPr>
              <a:t>PD broadcasts </a:t>
            </a:r>
            <a:r>
              <a:rPr lang="en-GB" altLang="ko-KR" sz="1600" i="1" dirty="0" smtClean="0">
                <a:solidFill>
                  <a:prstClr val="black"/>
                </a:solidFill>
              </a:rPr>
              <a:t>Discovery request frame</a:t>
            </a:r>
            <a:endParaRPr lang="en-GB" altLang="ko-KR" sz="1600" dirty="0" smtClean="0">
              <a:solidFill>
                <a:prstClr val="black"/>
              </a:solidFill>
            </a:endParaRPr>
          </a:p>
          <a:p>
            <a:pPr lvl="1"/>
            <a:r>
              <a:rPr lang="en-GB" altLang="ko-KR" sz="2000" dirty="0" smtClean="0">
                <a:solidFill>
                  <a:prstClr val="black"/>
                </a:solidFill>
              </a:rPr>
              <a:t>Communication region</a:t>
            </a:r>
          </a:p>
          <a:p>
            <a:pPr lvl="2"/>
            <a:r>
              <a:rPr lang="en-GB" altLang="ko-KR" sz="1600" dirty="0" smtClean="0">
                <a:solidFill>
                  <a:prstClr val="black"/>
                </a:solidFill>
              </a:rPr>
              <a:t>Random length (Unit: Hopping slot)</a:t>
            </a:r>
          </a:p>
          <a:p>
            <a:pPr lvl="2"/>
            <a:r>
              <a:rPr lang="en-GB" altLang="ko-KR" sz="1600" dirty="0" smtClean="0">
                <a:solidFill>
                  <a:prstClr val="black"/>
                </a:solidFill>
              </a:rPr>
              <a:t>PD waits for </a:t>
            </a:r>
            <a:r>
              <a:rPr lang="en-GB" altLang="ko-KR" sz="1600" i="1" dirty="0" smtClean="0">
                <a:solidFill>
                  <a:prstClr val="black"/>
                </a:solidFill>
              </a:rPr>
              <a:t>Discovery request frame</a:t>
            </a:r>
          </a:p>
          <a:p>
            <a:pPr lvl="1"/>
            <a:r>
              <a:rPr lang="en-GB" altLang="ko-KR" sz="2000" dirty="0" smtClean="0">
                <a:solidFill>
                  <a:prstClr val="black"/>
                </a:solidFill>
              </a:rPr>
              <a:t>PD responses using </a:t>
            </a:r>
            <a:r>
              <a:rPr lang="en-GB" altLang="ko-KR" sz="2000" i="1" dirty="0" smtClean="0">
                <a:solidFill>
                  <a:prstClr val="black"/>
                </a:solidFill>
              </a:rPr>
              <a:t>Discovery response frame</a:t>
            </a:r>
            <a:r>
              <a:rPr lang="en-GB" altLang="ko-KR" sz="2000" dirty="0" smtClean="0">
                <a:solidFill>
                  <a:prstClr val="black"/>
                </a:solidFill>
              </a:rPr>
              <a:t> when it receives </a:t>
            </a:r>
            <a:r>
              <a:rPr lang="en-GB" altLang="ko-KR" sz="2000" i="1" dirty="0" smtClean="0">
                <a:solidFill>
                  <a:prstClr val="black"/>
                </a:solidFill>
              </a:rPr>
              <a:t>Discovery request frame</a:t>
            </a:r>
            <a:endParaRPr lang="en-GB" altLang="ko-KR" sz="2000" dirty="0" smtClean="0">
              <a:solidFill>
                <a:prstClr val="black"/>
              </a:solidFill>
            </a:endParaRPr>
          </a:p>
        </p:txBody>
      </p:sp>
      <p:pic>
        <p:nvPicPr>
          <p:cNvPr id="3075" name="Picture 3"/>
          <p:cNvPicPr>
            <a:picLocks noChangeAspect="1" noChangeArrowheads="1"/>
          </p:cNvPicPr>
          <p:nvPr/>
        </p:nvPicPr>
        <p:blipFill>
          <a:blip r:embed="rId3" cstate="print"/>
          <a:srcRect/>
          <a:stretch>
            <a:fillRect/>
          </a:stretch>
        </p:blipFill>
        <p:spPr bwMode="auto">
          <a:xfrm>
            <a:off x="971600" y="1916832"/>
            <a:ext cx="7277100" cy="1781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System evaluation</a:t>
            </a:r>
            <a:endParaRPr lang="ko-KR" altLang="en-US" dirty="0"/>
          </a:p>
        </p:txBody>
      </p:sp>
      <p:sp>
        <p:nvSpPr>
          <p:cNvPr id="7" name="내용 개체 틀 2"/>
          <p:cNvSpPr>
            <a:spLocks noGrp="1"/>
          </p:cNvSpPr>
          <p:nvPr>
            <p:ph idx="1"/>
          </p:nvPr>
        </p:nvSpPr>
        <p:spPr>
          <a:xfrm>
            <a:off x="457200" y="1371600"/>
            <a:ext cx="8507288" cy="4865712"/>
          </a:xfrm>
        </p:spPr>
        <p:txBody>
          <a:bodyPr>
            <a:normAutofit/>
          </a:bodyPr>
          <a:lstStyle/>
          <a:p>
            <a:r>
              <a:rPr lang="en-US" altLang="ko-KR" sz="2400" dirty="0" smtClean="0">
                <a:solidFill>
                  <a:prstClr val="black"/>
                </a:solidFill>
              </a:rPr>
              <a:t>Simulation parameters (based on TGD)</a:t>
            </a:r>
          </a:p>
          <a:p>
            <a:pPr lvl="1"/>
            <a:r>
              <a:rPr lang="en-US" altLang="ko-KR" sz="2000" dirty="0" smtClean="0"/>
              <a:t>3 non-overlapped channels</a:t>
            </a:r>
          </a:p>
          <a:p>
            <a:pPr lvl="1"/>
            <a:r>
              <a:rPr lang="en-US" altLang="ko-KR" sz="2000" dirty="0" smtClean="0"/>
              <a:t>Hopping slot length: 100 </a:t>
            </a:r>
            <a:r>
              <a:rPr lang="en-US" altLang="ko-KR" sz="2000" dirty="0" err="1" smtClean="0"/>
              <a:t>msec</a:t>
            </a:r>
            <a:endParaRPr lang="en-US" altLang="ko-KR" sz="2000" dirty="0" smtClean="0"/>
          </a:p>
          <a:p>
            <a:pPr lvl="1"/>
            <a:r>
              <a:rPr lang="en-US" altLang="ko-KR" sz="2000" dirty="0" smtClean="0"/>
              <a:t>Discovery slot length: 33 </a:t>
            </a:r>
            <a:r>
              <a:rPr lang="en-US" altLang="ko-KR" sz="2000" dirty="0" err="1" smtClean="0"/>
              <a:t>msec</a:t>
            </a:r>
            <a:r>
              <a:rPr lang="en-US" altLang="ko-KR" sz="2000" dirty="0" smtClean="0"/>
              <a:t> (100 </a:t>
            </a:r>
            <a:r>
              <a:rPr lang="en-US" altLang="ko-KR" sz="2000" dirty="0" err="1" smtClean="0"/>
              <a:t>msec</a:t>
            </a:r>
            <a:r>
              <a:rPr lang="en-US" altLang="ko-KR" sz="2000" dirty="0" smtClean="0"/>
              <a:t> / 3 channel)</a:t>
            </a:r>
          </a:p>
          <a:p>
            <a:pPr lvl="1"/>
            <a:r>
              <a:rPr lang="en-US" altLang="ko-KR" sz="2000" dirty="0" smtClean="0"/>
              <a:t>Communication region: 100, 200, 300 </a:t>
            </a:r>
            <a:r>
              <a:rPr lang="en-US" altLang="ko-KR" sz="2000" dirty="0" err="1" smtClean="0"/>
              <a:t>msec</a:t>
            </a:r>
            <a:r>
              <a:rPr lang="en-US" altLang="ko-KR" sz="2000" dirty="0" smtClean="0"/>
              <a:t> (random)</a:t>
            </a:r>
          </a:p>
          <a:p>
            <a:pPr lvl="1"/>
            <a:r>
              <a:rPr lang="en-US" altLang="ko-KR" sz="2000" dirty="0" smtClean="0"/>
              <a:t>PD deployment: Uniform random drop</a:t>
            </a:r>
          </a:p>
          <a:p>
            <a:pPr lvl="1"/>
            <a:r>
              <a:rPr lang="en-US" altLang="ko-KR" sz="2000" dirty="0" smtClean="0"/>
              <a:t>0~400 </a:t>
            </a:r>
            <a:r>
              <a:rPr lang="en-US" altLang="ko-KR" sz="2000" dirty="0" err="1" smtClean="0"/>
              <a:t>msec</a:t>
            </a:r>
            <a:r>
              <a:rPr lang="en-US" altLang="ko-KR" sz="2000" dirty="0" smtClean="0"/>
              <a:t> random turn-on</a:t>
            </a:r>
          </a:p>
          <a:p>
            <a:pPr lvl="1"/>
            <a:r>
              <a:rPr lang="en-US" altLang="ko-KR" sz="2000" dirty="0" smtClean="0"/>
              <a:t>CSMA/CA</a:t>
            </a:r>
          </a:p>
          <a:p>
            <a:pPr lvl="1"/>
            <a:r>
              <a:rPr lang="en-US" altLang="ko-KR" sz="2000" dirty="0" smtClean="0"/>
              <a:t>Using IEEE 802.11 PHY</a:t>
            </a:r>
          </a:p>
          <a:p>
            <a:pPr lvl="2"/>
            <a:r>
              <a:rPr lang="en-US" altLang="ko-KR" sz="1800" dirty="0" smtClean="0"/>
              <a:t>6Mbps transmission rate (BPSK, 1/2 coding rate)</a:t>
            </a:r>
          </a:p>
          <a:p>
            <a:pPr lvl="2"/>
            <a:r>
              <a:rPr lang="en-US" altLang="ko-KR" sz="1800" dirty="0" smtClean="0"/>
              <a:t>Discovery frame size: 45 bytes (Including PHY/MAC header)</a:t>
            </a:r>
          </a:p>
          <a:p>
            <a:pPr lvl="2"/>
            <a:r>
              <a:rPr lang="en-US" altLang="ko-KR" sz="1800" dirty="0" smtClean="0"/>
              <a:t>Discovery frame transmission time: 45 bytes *8bit / 6Mbps = 60 </a:t>
            </a:r>
            <a:r>
              <a:rPr lang="en-US" altLang="ko-KR" sz="1800" dirty="0" err="1" smtClean="0"/>
              <a:t>usec</a:t>
            </a:r>
            <a:r>
              <a:rPr lang="en-US" altLang="ko-KR" sz="1800"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System evaluation</a:t>
            </a:r>
            <a:endParaRPr lang="ko-KR" altLang="en-US" dirty="0"/>
          </a:p>
        </p:txBody>
      </p:sp>
      <p:sp>
        <p:nvSpPr>
          <p:cNvPr id="7" name="내용 개체 틀 2"/>
          <p:cNvSpPr>
            <a:spLocks noGrp="1"/>
          </p:cNvSpPr>
          <p:nvPr>
            <p:ph idx="1"/>
          </p:nvPr>
        </p:nvSpPr>
        <p:spPr>
          <a:xfrm>
            <a:off x="457200" y="1371600"/>
            <a:ext cx="8507288" cy="4865712"/>
          </a:xfrm>
        </p:spPr>
        <p:txBody>
          <a:bodyPr>
            <a:normAutofit/>
          </a:bodyPr>
          <a:lstStyle/>
          <a:p>
            <a:r>
              <a:rPr lang="en-US" altLang="ko-KR" sz="2400" dirty="0" smtClean="0">
                <a:solidFill>
                  <a:prstClr val="black"/>
                </a:solidFill>
              </a:rPr>
              <a:t>Channel model (based on TGD)</a:t>
            </a:r>
          </a:p>
          <a:p>
            <a:pPr lvl="1"/>
            <a:r>
              <a:rPr lang="en-US" altLang="ko-KR" sz="2000" dirty="0" smtClean="0"/>
              <a:t>Frequency band: 2.4 GHz</a:t>
            </a:r>
          </a:p>
          <a:p>
            <a:pPr lvl="1"/>
            <a:r>
              <a:rPr lang="en-US" altLang="ko-KR" sz="2000" dirty="0" err="1" smtClean="0"/>
              <a:t>Tx</a:t>
            </a:r>
            <a:r>
              <a:rPr lang="en-US" altLang="ko-KR" sz="2000" dirty="0" smtClean="0"/>
              <a:t> power: 20 </a:t>
            </a:r>
            <a:r>
              <a:rPr lang="en-US" altLang="ko-KR" sz="2000" dirty="0" err="1" smtClean="0"/>
              <a:t>dBm</a:t>
            </a:r>
            <a:endParaRPr lang="en-US" altLang="ko-KR" sz="2000" dirty="0" smtClean="0"/>
          </a:p>
          <a:p>
            <a:r>
              <a:rPr lang="en-US" altLang="ko-KR" sz="2400" dirty="0" smtClean="0"/>
              <a:t>Simulation assumption*</a:t>
            </a:r>
            <a:endParaRPr lang="en-US" altLang="ko-KR" sz="2000" dirty="0" smtClean="0"/>
          </a:p>
          <a:p>
            <a:pPr lvl="1"/>
            <a:r>
              <a:rPr lang="en-US" altLang="ko-KR" sz="2000" dirty="0" smtClean="0"/>
              <a:t>Receiver sensitivity is -90 </a:t>
            </a:r>
            <a:r>
              <a:rPr lang="en-US" altLang="ko-KR" sz="2000" dirty="0" err="1" smtClean="0"/>
              <a:t>dBm</a:t>
            </a:r>
            <a:endParaRPr lang="en-US" altLang="ko-KR" sz="2000" dirty="0" smtClean="0"/>
          </a:p>
          <a:p>
            <a:pPr lvl="2"/>
            <a:r>
              <a:rPr lang="en-US" altLang="ko-KR" sz="1600" dirty="0" err="1" smtClean="0"/>
              <a:t>Pathloss</a:t>
            </a:r>
            <a:r>
              <a:rPr lang="en-US" altLang="ko-KR" sz="1600" dirty="0" smtClean="0"/>
              <a:t> is too high in 2.4 GHz band</a:t>
            </a:r>
          </a:p>
          <a:p>
            <a:pPr lvl="2"/>
            <a:r>
              <a:rPr lang="en-US" altLang="ko-KR" sz="1600" dirty="0" err="1" smtClean="0"/>
              <a:t>Tx</a:t>
            </a:r>
            <a:r>
              <a:rPr lang="en-US" altLang="ko-KR" sz="1600" dirty="0" smtClean="0"/>
              <a:t> range is only 30 meters for -76 </a:t>
            </a:r>
            <a:r>
              <a:rPr lang="en-US" altLang="ko-KR" sz="1600" dirty="0" err="1" smtClean="0"/>
              <a:t>dBm</a:t>
            </a:r>
            <a:endParaRPr lang="en-US" altLang="ko-KR" sz="1600" dirty="0" smtClean="0"/>
          </a:p>
          <a:p>
            <a:pPr lvl="2"/>
            <a:r>
              <a:rPr lang="en-US" altLang="ko-KR" sz="1600" dirty="0" smtClean="0"/>
              <a:t>30 meter isn’t sufficient for performance evaluation</a:t>
            </a:r>
          </a:p>
          <a:p>
            <a:pPr lvl="1"/>
            <a:r>
              <a:rPr lang="en-US" altLang="ko-KR" sz="2000" dirty="0" err="1" smtClean="0"/>
              <a:t>Tx</a:t>
            </a:r>
            <a:r>
              <a:rPr lang="en-US" altLang="ko-KR" sz="2000" dirty="0" smtClean="0"/>
              <a:t> range is 50 meters </a:t>
            </a:r>
          </a:p>
          <a:p>
            <a:pPr lvl="2"/>
            <a:r>
              <a:rPr lang="en-US" altLang="ko-KR" sz="1600" dirty="0" smtClean="0"/>
              <a:t>SNR at 50 meter is zero</a:t>
            </a:r>
          </a:p>
          <a:p>
            <a:pPr lvl="2"/>
            <a:r>
              <a:rPr lang="en-US" altLang="ko-KR" sz="1600" dirty="0" smtClean="0"/>
              <a:t>PER at SNR 0 is under 10% (DCN13-0058)</a:t>
            </a:r>
          </a:p>
          <a:p>
            <a:pPr lvl="1"/>
            <a:r>
              <a:rPr lang="en-US" altLang="ko-KR" sz="2000" dirty="0" smtClean="0"/>
              <a:t>Neighbor PDs of device </a:t>
            </a:r>
            <a:r>
              <a:rPr lang="en-US" altLang="ko-KR" sz="2000" i="1" dirty="0" smtClean="0"/>
              <a:t>k</a:t>
            </a:r>
          </a:p>
          <a:p>
            <a:pPr lvl="2"/>
            <a:r>
              <a:rPr lang="en-US" altLang="ko-KR" sz="1600" dirty="0" smtClean="0"/>
              <a:t>Located within 50 meter from device k</a:t>
            </a:r>
          </a:p>
          <a:p>
            <a:pPr>
              <a:buNone/>
            </a:pPr>
            <a:endParaRPr lang="en-US" altLang="ko-KR" sz="1600" dirty="0" smtClean="0"/>
          </a:p>
        </p:txBody>
      </p:sp>
      <p:pic>
        <p:nvPicPr>
          <p:cNvPr id="5125" name="Picture 5"/>
          <p:cNvPicPr>
            <a:picLocks noChangeAspect="1" noChangeArrowheads="1"/>
          </p:cNvPicPr>
          <p:nvPr/>
        </p:nvPicPr>
        <p:blipFill>
          <a:blip r:embed="rId3" cstate="print"/>
          <a:srcRect/>
          <a:stretch>
            <a:fillRect/>
          </a:stretch>
        </p:blipFill>
        <p:spPr bwMode="auto">
          <a:xfrm>
            <a:off x="5220072" y="4149080"/>
            <a:ext cx="4076700" cy="1990725"/>
          </a:xfrm>
          <a:prstGeom prst="rect">
            <a:avLst/>
          </a:prstGeom>
          <a:noFill/>
          <a:ln w="9525">
            <a:noFill/>
            <a:miter lim="800000"/>
            <a:headEnd/>
            <a:tailEnd/>
          </a:ln>
          <a:effectLst/>
        </p:spPr>
      </p:pic>
      <p:pic>
        <p:nvPicPr>
          <p:cNvPr id="5127" name="Picture 7"/>
          <p:cNvPicPr>
            <a:picLocks noChangeAspect="1" noChangeArrowheads="1"/>
          </p:cNvPicPr>
          <p:nvPr/>
        </p:nvPicPr>
        <p:blipFill>
          <a:blip r:embed="rId4" cstate="print"/>
          <a:srcRect/>
          <a:stretch>
            <a:fillRect/>
          </a:stretch>
        </p:blipFill>
        <p:spPr bwMode="auto">
          <a:xfrm>
            <a:off x="4860032" y="1412776"/>
            <a:ext cx="4572000" cy="2505075"/>
          </a:xfrm>
          <a:prstGeom prst="rect">
            <a:avLst/>
          </a:prstGeom>
          <a:noFill/>
          <a:ln w="9525">
            <a:noFill/>
            <a:miter lim="800000"/>
            <a:headEnd/>
            <a:tailEnd/>
          </a:ln>
          <a:effectLst/>
        </p:spPr>
      </p:pic>
      <p:sp>
        <p:nvSpPr>
          <p:cNvPr id="11" name="직사각형 10"/>
          <p:cNvSpPr/>
          <p:nvPr/>
        </p:nvSpPr>
        <p:spPr>
          <a:xfrm>
            <a:off x="116213" y="6041042"/>
            <a:ext cx="8496944" cy="338554"/>
          </a:xfrm>
          <a:prstGeom prst="rect">
            <a:avLst/>
          </a:prstGeom>
        </p:spPr>
        <p:txBody>
          <a:bodyPr wrap="square">
            <a:spAutoFit/>
          </a:bodyPr>
          <a:lstStyle/>
          <a:p>
            <a:pPr marL="342900" lvl="0" indent="-342900">
              <a:spcBef>
                <a:spcPct val="20000"/>
              </a:spcBef>
            </a:pPr>
            <a:r>
              <a:rPr lang="en-US" altLang="ko-KR" sz="1600" dirty="0" smtClean="0">
                <a:solidFill>
                  <a:prstClr val="black"/>
                </a:solidFill>
              </a:rPr>
              <a:t>* These assumption are not part of proposal, just for performance evaluation</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Discovery simulation</a:t>
            </a:r>
            <a:endParaRPr lang="ko-KR" altLang="en-US" dirty="0"/>
          </a:p>
        </p:txBody>
      </p:sp>
      <p:sp>
        <p:nvSpPr>
          <p:cNvPr id="7" name="내용 개체 틀 2"/>
          <p:cNvSpPr>
            <a:spLocks noGrp="1"/>
          </p:cNvSpPr>
          <p:nvPr>
            <p:ph idx="1"/>
          </p:nvPr>
        </p:nvSpPr>
        <p:spPr>
          <a:xfrm>
            <a:off x="457200" y="1400843"/>
            <a:ext cx="8229600" cy="4880014"/>
          </a:xfrm>
        </p:spPr>
        <p:txBody>
          <a:bodyPr>
            <a:normAutofit/>
          </a:bodyPr>
          <a:lstStyle/>
          <a:p>
            <a:r>
              <a:rPr lang="en-US" altLang="ko-KR" sz="2400" dirty="0" smtClean="0">
                <a:solidFill>
                  <a:prstClr val="black"/>
                </a:solidFill>
              </a:rPr>
              <a:t>Random variables for performance evaluation</a:t>
            </a:r>
            <a:r>
              <a:rPr lang="en-US" altLang="ko-KR" sz="2400" dirty="0" smtClean="0"/>
              <a:t>	</a:t>
            </a:r>
          </a:p>
          <a:p>
            <a:pPr lvl="1"/>
            <a:r>
              <a:rPr lang="en-US" altLang="ko-KR" sz="2000" dirty="0" smtClean="0">
                <a:solidFill>
                  <a:prstClr val="black"/>
                </a:solidFill>
              </a:rPr>
              <a:t>Discovering time: Time from turn-on to receiving the first </a:t>
            </a:r>
            <a:r>
              <a:rPr lang="en-US" altLang="ko-KR" sz="2000" i="1" dirty="0" smtClean="0">
                <a:solidFill>
                  <a:prstClr val="black"/>
                </a:solidFill>
              </a:rPr>
              <a:t>Discovery response frame </a:t>
            </a:r>
            <a:r>
              <a:rPr lang="en-US" altLang="ko-KR" sz="2000" dirty="0" smtClean="0">
                <a:solidFill>
                  <a:prstClr val="black"/>
                </a:solidFill>
              </a:rPr>
              <a:t>from each neighbor PD</a:t>
            </a:r>
          </a:p>
          <a:p>
            <a:pPr lvl="1"/>
            <a:r>
              <a:rPr lang="en-US" altLang="ko-KR" sz="2000" dirty="0" smtClean="0">
                <a:solidFill>
                  <a:prstClr val="black"/>
                </a:solidFill>
              </a:rPr>
              <a:t>Discovery complete time: Time from turn-on to receiving </a:t>
            </a:r>
            <a:r>
              <a:rPr lang="en-US" altLang="ko-KR" sz="2000" i="1" dirty="0" smtClean="0">
                <a:solidFill>
                  <a:prstClr val="black"/>
                </a:solidFill>
              </a:rPr>
              <a:t>Discovery response frames</a:t>
            </a:r>
            <a:r>
              <a:rPr lang="en-US" altLang="ko-KR" sz="2000" dirty="0" smtClean="0">
                <a:solidFill>
                  <a:prstClr val="black"/>
                </a:solidFill>
              </a:rPr>
              <a:t> from whole neighbor PDs</a:t>
            </a:r>
          </a:p>
          <a:p>
            <a:r>
              <a:rPr lang="en-US" altLang="ko-KR" sz="2400" dirty="0" smtClean="0">
                <a:solidFill>
                  <a:prstClr val="black"/>
                </a:solidFill>
              </a:rPr>
              <a:t>Mathematic definition</a:t>
            </a:r>
          </a:p>
          <a:p>
            <a:pPr lvl="1"/>
            <a:r>
              <a:rPr lang="en-US" altLang="ko-KR" sz="2000" dirty="0" smtClean="0">
                <a:solidFill>
                  <a:prstClr val="black"/>
                </a:solidFill>
              </a:rPr>
              <a:t>Discovering time of device </a:t>
            </a:r>
            <a:r>
              <a:rPr lang="en-US" altLang="ko-KR" sz="2000" i="1" dirty="0" smtClean="0">
                <a:solidFill>
                  <a:prstClr val="black"/>
                </a:solidFill>
              </a:rPr>
              <a:t>k</a:t>
            </a:r>
          </a:p>
          <a:p>
            <a:pPr lvl="2"/>
            <a:r>
              <a:rPr lang="en-US" altLang="ko-KR" sz="1600" i="1" dirty="0" err="1" smtClean="0">
                <a:solidFill>
                  <a:prstClr val="black"/>
                </a:solidFill>
              </a:rPr>
              <a:t>t</a:t>
            </a:r>
            <a:r>
              <a:rPr lang="en-US" altLang="ko-KR" sz="1600" i="1" baseline="-25000" dirty="0" err="1" smtClean="0">
                <a:solidFill>
                  <a:prstClr val="black"/>
                </a:solidFill>
              </a:rPr>
              <a:t>i</a:t>
            </a:r>
            <a:r>
              <a:rPr lang="en-US" altLang="ko-KR" sz="1600" dirty="0" smtClean="0">
                <a:solidFill>
                  <a:prstClr val="black"/>
                </a:solidFill>
              </a:rPr>
              <a:t> (</a:t>
            </a:r>
            <a:r>
              <a:rPr lang="en-US" altLang="ko-KR" sz="1600" i="1" dirty="0" err="1" smtClean="0">
                <a:solidFill>
                  <a:prstClr val="black"/>
                </a:solidFill>
              </a:rPr>
              <a:t>i</a:t>
            </a:r>
            <a:r>
              <a:rPr lang="en-US" altLang="ko-KR" sz="1600" dirty="0" err="1" smtClean="0">
                <a:solidFill>
                  <a:prstClr val="black"/>
                </a:solidFill>
              </a:rPr>
              <a:t>≠</a:t>
            </a:r>
            <a:r>
              <a:rPr lang="en-US" altLang="ko-KR" sz="1600" i="1" dirty="0" err="1" smtClean="0">
                <a:solidFill>
                  <a:prstClr val="black"/>
                </a:solidFill>
              </a:rPr>
              <a:t>k</a:t>
            </a:r>
            <a:r>
              <a:rPr lang="en-US" altLang="ko-KR" sz="1600" dirty="0" smtClean="0">
                <a:solidFill>
                  <a:prstClr val="black"/>
                </a:solidFill>
              </a:rPr>
              <a:t>, </a:t>
            </a:r>
            <a:r>
              <a:rPr lang="en-US" altLang="ko-KR" sz="1600" i="1" dirty="0" err="1" smtClean="0">
                <a:solidFill>
                  <a:prstClr val="black"/>
                </a:solidFill>
              </a:rPr>
              <a:t>i</a:t>
            </a:r>
            <a:r>
              <a:rPr lang="en-US" altLang="ko-KR" sz="1600" dirty="0" smtClean="0">
                <a:solidFill>
                  <a:prstClr val="black"/>
                </a:solidFill>
              </a:rPr>
              <a:t>: device index)</a:t>
            </a:r>
          </a:p>
          <a:p>
            <a:pPr lvl="1"/>
            <a:r>
              <a:rPr lang="en-US" altLang="ko-KR" sz="2000" dirty="0" smtClean="0">
                <a:solidFill>
                  <a:prstClr val="black"/>
                </a:solidFill>
              </a:rPr>
              <a:t>Discovery complete time of device </a:t>
            </a:r>
            <a:r>
              <a:rPr lang="en-US" altLang="ko-KR" sz="2000" i="1" dirty="0" smtClean="0">
                <a:solidFill>
                  <a:prstClr val="black"/>
                </a:solidFill>
              </a:rPr>
              <a:t>k</a:t>
            </a:r>
          </a:p>
          <a:p>
            <a:pPr lvl="2"/>
            <a:r>
              <a:rPr lang="en-US" altLang="ko-KR" sz="1600" dirty="0" smtClean="0">
                <a:solidFill>
                  <a:prstClr val="black"/>
                </a:solidFill>
              </a:rPr>
              <a:t>Max (</a:t>
            </a:r>
            <a:r>
              <a:rPr lang="en-US" altLang="ko-KR" sz="1600" i="1" dirty="0" err="1" smtClean="0">
                <a:solidFill>
                  <a:prstClr val="black"/>
                </a:solidFill>
              </a:rPr>
              <a:t>t</a:t>
            </a:r>
            <a:r>
              <a:rPr lang="en-US" altLang="ko-KR" sz="1600" i="1" baseline="-25000" dirty="0" err="1" smtClean="0">
                <a:solidFill>
                  <a:prstClr val="black"/>
                </a:solidFill>
              </a:rPr>
              <a:t>i</a:t>
            </a:r>
            <a:r>
              <a:rPr lang="en-US" altLang="ko-KR" sz="1600" dirty="0" smtClean="0">
                <a:solidFill>
                  <a:prstClr val="black"/>
                </a:solidFill>
              </a:rPr>
              <a:t>) (</a:t>
            </a:r>
            <a:r>
              <a:rPr lang="en-US" altLang="ko-KR" sz="1600" i="1" dirty="0" err="1" smtClean="0">
                <a:solidFill>
                  <a:prstClr val="black"/>
                </a:solidFill>
              </a:rPr>
              <a:t>i</a:t>
            </a:r>
            <a:r>
              <a:rPr lang="en-US" altLang="ko-KR" sz="1600" dirty="0" err="1" smtClean="0">
                <a:solidFill>
                  <a:prstClr val="black"/>
                </a:solidFill>
              </a:rPr>
              <a:t>≠</a:t>
            </a:r>
            <a:r>
              <a:rPr lang="en-US" altLang="ko-KR" sz="1600" i="1" dirty="0" err="1" smtClean="0">
                <a:solidFill>
                  <a:prstClr val="black"/>
                </a:solidFill>
              </a:rPr>
              <a:t>k</a:t>
            </a:r>
            <a:r>
              <a:rPr lang="en-US" altLang="ko-KR" sz="1600" dirty="0" smtClean="0">
                <a:solidFill>
                  <a:prstClr val="black"/>
                </a:solidFill>
              </a:rPr>
              <a:t>, </a:t>
            </a:r>
            <a:r>
              <a:rPr lang="en-US" altLang="ko-KR" sz="1600" i="1" dirty="0" err="1" smtClean="0">
                <a:solidFill>
                  <a:prstClr val="black"/>
                </a:solidFill>
              </a:rPr>
              <a:t>i</a:t>
            </a:r>
            <a:r>
              <a:rPr lang="en-US" altLang="ko-KR" sz="1600" dirty="0" smtClean="0">
                <a:solidFill>
                  <a:prstClr val="black"/>
                </a:solidFill>
              </a:rPr>
              <a:t>: device index)</a:t>
            </a:r>
          </a:p>
          <a:p>
            <a:pPr lvl="2"/>
            <a:endParaRPr lang="en-US" altLang="ko-KR" sz="1600" dirty="0" smtClean="0">
              <a:solidFill>
                <a:prstClr val="black"/>
              </a:solidFill>
            </a:endParaRPr>
          </a:p>
          <a:p>
            <a:pPr lvl="1"/>
            <a:endParaRPr lang="en-US" altLang="ko-KR" sz="2000" dirty="0" smtClean="0">
              <a:solidFill>
                <a:prstClr val="black"/>
              </a:solidFill>
            </a:endParaRPr>
          </a:p>
        </p:txBody>
      </p:sp>
      <p:pic>
        <p:nvPicPr>
          <p:cNvPr id="1026" name="Picture 2"/>
          <p:cNvPicPr>
            <a:picLocks noChangeAspect="1" noChangeArrowheads="1"/>
          </p:cNvPicPr>
          <p:nvPr/>
        </p:nvPicPr>
        <p:blipFill>
          <a:blip r:embed="rId3" cstate="print"/>
          <a:srcRect/>
          <a:stretch>
            <a:fillRect/>
          </a:stretch>
        </p:blipFill>
        <p:spPr bwMode="auto">
          <a:xfrm>
            <a:off x="5292080" y="3356992"/>
            <a:ext cx="3762375" cy="2590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Simulation results</a:t>
            </a:r>
            <a:endParaRPr lang="ko-KR" altLang="en-US" dirty="0"/>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solidFill>
                  <a:prstClr val="black"/>
                </a:solidFill>
              </a:rPr>
              <a:t>Discovering time(20, 40 devices in [100m </a:t>
            </a:r>
            <a:r>
              <a:rPr lang="en-US" altLang="ko-KR" sz="2400" dirty="0" err="1" smtClean="0">
                <a:solidFill>
                  <a:prstClr val="black"/>
                </a:solidFill>
              </a:rPr>
              <a:t>100m</a:t>
            </a:r>
            <a:r>
              <a:rPr lang="en-US" altLang="ko-KR" sz="2400" dirty="0" smtClean="0">
                <a:solidFill>
                  <a:prstClr val="black"/>
                </a:solidFill>
              </a:rPr>
              <a:t>])</a:t>
            </a:r>
          </a:p>
          <a:p>
            <a:pPr lvl="1"/>
            <a:r>
              <a:rPr lang="en-US" altLang="ko-KR" sz="2000" dirty="0" smtClean="0">
                <a:solidFill>
                  <a:prstClr val="black"/>
                </a:solidFill>
              </a:rPr>
              <a:t>Average number of neighbor PDs: 9.2, 18.8 (similar as 500, 1000 devices in [500m </a:t>
            </a:r>
            <a:r>
              <a:rPr lang="en-US" altLang="ko-KR" sz="2000" dirty="0" err="1" smtClean="0">
                <a:solidFill>
                  <a:prstClr val="black"/>
                </a:solidFill>
              </a:rPr>
              <a:t>500m</a:t>
            </a:r>
            <a:r>
              <a:rPr lang="en-US" altLang="ko-KR" sz="2000" dirty="0" smtClean="0">
                <a:solidFill>
                  <a:prstClr val="black"/>
                </a:solidFill>
              </a:rPr>
              <a:t>])</a:t>
            </a:r>
          </a:p>
          <a:p>
            <a:pPr lvl="1"/>
            <a:r>
              <a:rPr lang="en-US" altLang="ko-KR" sz="2000" dirty="0" smtClean="0">
                <a:solidFill>
                  <a:prstClr val="black"/>
                </a:solidFill>
              </a:rPr>
              <a:t>CDF of </a:t>
            </a:r>
            <a:r>
              <a:rPr lang="en-US" altLang="ko-KR" sz="2000" i="1" dirty="0" err="1" smtClean="0">
                <a:solidFill>
                  <a:prstClr val="black"/>
                </a:solidFill>
              </a:rPr>
              <a:t>t</a:t>
            </a:r>
            <a:r>
              <a:rPr lang="en-US" altLang="ko-KR" sz="2000" i="1" baseline="-25000" dirty="0" err="1" smtClean="0">
                <a:solidFill>
                  <a:prstClr val="black"/>
                </a:solidFill>
              </a:rPr>
              <a:t>i</a:t>
            </a:r>
            <a:endParaRPr lang="en-US" altLang="ko-KR" sz="2000" dirty="0" smtClean="0">
              <a:solidFill>
                <a:prstClr val="black"/>
              </a:solidFill>
            </a:endParaRPr>
          </a:p>
          <a:p>
            <a:pPr lvl="1"/>
            <a:r>
              <a:rPr lang="en-US" altLang="ko-KR" sz="2000" dirty="0" smtClean="0">
                <a:solidFill>
                  <a:prstClr val="black"/>
                </a:solidFill>
              </a:rPr>
              <a:t>A PD can find averagely 70% of its neighbor PDs at 0.5 second from turn-on in both cases</a:t>
            </a:r>
          </a:p>
        </p:txBody>
      </p:sp>
      <p:grpSp>
        <p:nvGrpSpPr>
          <p:cNvPr id="11" name="그룹 10"/>
          <p:cNvGrpSpPr>
            <a:grpSpLocks noChangeAspect="1"/>
          </p:cNvGrpSpPr>
          <p:nvPr/>
        </p:nvGrpSpPr>
        <p:grpSpPr>
          <a:xfrm>
            <a:off x="107504" y="3573016"/>
            <a:ext cx="4767715" cy="2731503"/>
            <a:chOff x="-1836712" y="116632"/>
            <a:chExt cx="6912768" cy="3960440"/>
          </a:xfrm>
        </p:grpSpPr>
        <p:pic>
          <p:nvPicPr>
            <p:cNvPr id="13" name="Picture 2"/>
            <p:cNvPicPr>
              <a:picLocks noChangeAspect="1" noChangeArrowheads="1"/>
            </p:cNvPicPr>
            <p:nvPr/>
          </p:nvPicPr>
          <p:blipFill>
            <a:blip r:embed="rId3" cstate="print"/>
            <a:srcRect l="9450" t="10500" r="52751" b="51000"/>
            <a:stretch>
              <a:fillRect/>
            </a:stretch>
          </p:blipFill>
          <p:spPr bwMode="auto">
            <a:xfrm>
              <a:off x="-1836712" y="116632"/>
              <a:ext cx="6912768" cy="3960440"/>
            </a:xfrm>
            <a:prstGeom prst="rect">
              <a:avLst/>
            </a:prstGeom>
            <a:noFill/>
            <a:ln w="9525">
              <a:noFill/>
              <a:miter lim="800000"/>
              <a:headEnd/>
              <a:tailEnd/>
            </a:ln>
          </p:spPr>
        </p:pic>
        <p:pic>
          <p:nvPicPr>
            <p:cNvPr id="14" name="Picture 2"/>
            <p:cNvPicPr>
              <a:picLocks noChangeAspect="1" noChangeArrowheads="1"/>
            </p:cNvPicPr>
            <p:nvPr/>
          </p:nvPicPr>
          <p:blipFill>
            <a:blip r:embed="rId3" cstate="print"/>
            <a:srcRect l="9450" t="46900" r="88188" b="51000"/>
            <a:stretch>
              <a:fillRect/>
            </a:stretch>
          </p:blipFill>
          <p:spPr bwMode="auto">
            <a:xfrm>
              <a:off x="4427984" y="3861048"/>
              <a:ext cx="432048" cy="216024"/>
            </a:xfrm>
            <a:prstGeom prst="rect">
              <a:avLst/>
            </a:prstGeom>
            <a:noFill/>
            <a:ln w="9525">
              <a:noFill/>
              <a:miter lim="800000"/>
              <a:headEnd/>
              <a:tailEnd/>
            </a:ln>
          </p:spPr>
        </p:pic>
      </p:grpSp>
      <p:sp>
        <p:nvSpPr>
          <p:cNvPr id="18" name="직사각형 17"/>
          <p:cNvSpPr/>
          <p:nvPr/>
        </p:nvSpPr>
        <p:spPr>
          <a:xfrm>
            <a:off x="1619672" y="4941168"/>
            <a:ext cx="2175185" cy="634020"/>
          </a:xfrm>
          <a:prstGeom prst="rect">
            <a:avLst/>
          </a:prstGeom>
        </p:spPr>
        <p:txBody>
          <a:bodyPr wrap="square">
            <a:spAutoFit/>
          </a:bodyPr>
          <a:lstStyle/>
          <a:p>
            <a:pPr marL="342900" lvl="0" indent="-342900" algn="ctr">
              <a:spcBef>
                <a:spcPct val="20000"/>
              </a:spcBef>
            </a:pPr>
            <a:r>
              <a:rPr lang="en-US" altLang="ko-KR" sz="1600" b="1" dirty="0" smtClean="0">
                <a:solidFill>
                  <a:prstClr val="black"/>
                </a:solidFill>
              </a:rPr>
              <a:t>20 devices</a:t>
            </a:r>
          </a:p>
          <a:p>
            <a:pPr marL="342900" lvl="0" indent="-342900" algn="ctr">
              <a:spcBef>
                <a:spcPct val="20000"/>
              </a:spcBef>
            </a:pPr>
            <a:r>
              <a:rPr lang="en-US" altLang="ko-KR" sz="1600" b="1" dirty="0" smtClean="0">
                <a:solidFill>
                  <a:prstClr val="black"/>
                </a:solidFill>
              </a:rPr>
              <a:t>Mean value: 380 </a:t>
            </a:r>
            <a:r>
              <a:rPr lang="en-US" altLang="ko-KR" sz="1600" b="1" dirty="0" err="1" smtClean="0">
                <a:solidFill>
                  <a:prstClr val="black"/>
                </a:solidFill>
              </a:rPr>
              <a:t>msec</a:t>
            </a:r>
            <a:endParaRPr lang="en-US" altLang="ko-KR" sz="1600" b="1" dirty="0" smtClean="0">
              <a:solidFill>
                <a:prstClr val="black"/>
              </a:solidFill>
            </a:endParaRPr>
          </a:p>
        </p:txBody>
      </p:sp>
      <p:grpSp>
        <p:nvGrpSpPr>
          <p:cNvPr id="22" name="그룹 21"/>
          <p:cNvGrpSpPr>
            <a:grpSpLocks noChangeAspect="1"/>
          </p:cNvGrpSpPr>
          <p:nvPr/>
        </p:nvGrpSpPr>
        <p:grpSpPr>
          <a:xfrm>
            <a:off x="4076653" y="3571297"/>
            <a:ext cx="4942764" cy="2749081"/>
            <a:chOff x="3618772" y="3212976"/>
            <a:chExt cx="5525228" cy="3029022"/>
          </a:xfrm>
        </p:grpSpPr>
        <p:pic>
          <p:nvPicPr>
            <p:cNvPr id="19" name="Picture 2"/>
            <p:cNvPicPr>
              <a:picLocks noChangeAspect="1" noChangeArrowheads="1"/>
            </p:cNvPicPr>
            <p:nvPr/>
          </p:nvPicPr>
          <p:blipFill>
            <a:blip r:embed="rId4" cstate="print"/>
            <a:srcRect l="10038" t="11634" r="52556" b="51966"/>
            <a:stretch>
              <a:fillRect/>
            </a:stretch>
          </p:blipFill>
          <p:spPr bwMode="auto">
            <a:xfrm>
              <a:off x="3618772" y="3212976"/>
              <a:ext cx="5525228" cy="3024336"/>
            </a:xfrm>
            <a:prstGeom prst="rect">
              <a:avLst/>
            </a:prstGeom>
            <a:noFill/>
            <a:ln w="9525">
              <a:noFill/>
              <a:miter lim="800000"/>
              <a:headEnd/>
              <a:tailEnd/>
            </a:ln>
          </p:spPr>
        </p:pic>
        <p:pic>
          <p:nvPicPr>
            <p:cNvPr id="21" name="Picture 2"/>
            <p:cNvPicPr>
              <a:picLocks noChangeAspect="1" noChangeArrowheads="1"/>
            </p:cNvPicPr>
            <p:nvPr/>
          </p:nvPicPr>
          <p:blipFill>
            <a:blip r:embed="rId3" cstate="print"/>
            <a:srcRect l="9450" t="46900" r="88188" b="51000"/>
            <a:stretch>
              <a:fillRect/>
            </a:stretch>
          </p:blipFill>
          <p:spPr bwMode="auto">
            <a:xfrm>
              <a:off x="8676456" y="6093296"/>
              <a:ext cx="331065" cy="148702"/>
            </a:xfrm>
            <a:prstGeom prst="rect">
              <a:avLst/>
            </a:prstGeom>
            <a:noFill/>
            <a:ln w="9525">
              <a:noFill/>
              <a:miter lim="800000"/>
              <a:headEnd/>
              <a:tailEnd/>
            </a:ln>
          </p:spPr>
        </p:pic>
      </p:grpSp>
      <p:sp>
        <p:nvSpPr>
          <p:cNvPr id="20" name="직사각형 19"/>
          <p:cNvSpPr/>
          <p:nvPr/>
        </p:nvSpPr>
        <p:spPr>
          <a:xfrm>
            <a:off x="6444208" y="5013176"/>
            <a:ext cx="2207677" cy="634020"/>
          </a:xfrm>
          <a:prstGeom prst="rect">
            <a:avLst/>
          </a:prstGeom>
        </p:spPr>
        <p:txBody>
          <a:bodyPr wrap="square">
            <a:spAutoFit/>
          </a:bodyPr>
          <a:lstStyle/>
          <a:p>
            <a:pPr marL="342900" lvl="0" indent="-342900" algn="ctr">
              <a:spcBef>
                <a:spcPct val="20000"/>
              </a:spcBef>
            </a:pPr>
            <a:r>
              <a:rPr lang="en-US" altLang="ko-KR" sz="1600" b="1" dirty="0" smtClean="0">
                <a:solidFill>
                  <a:prstClr val="black"/>
                </a:solidFill>
              </a:rPr>
              <a:t>40 devices</a:t>
            </a:r>
          </a:p>
          <a:p>
            <a:pPr marL="342900" lvl="0" indent="-342900" algn="ctr">
              <a:spcBef>
                <a:spcPct val="20000"/>
              </a:spcBef>
            </a:pPr>
            <a:r>
              <a:rPr lang="en-US" altLang="ko-KR" sz="1600" b="1" dirty="0" smtClean="0">
                <a:solidFill>
                  <a:prstClr val="black"/>
                </a:solidFill>
              </a:rPr>
              <a:t>Mean value: 420 </a:t>
            </a:r>
            <a:r>
              <a:rPr lang="en-US" altLang="ko-KR" sz="1600" b="1" dirty="0" err="1" smtClean="0">
                <a:solidFill>
                  <a:prstClr val="black"/>
                </a:solidFill>
              </a:rPr>
              <a:t>msec</a:t>
            </a:r>
            <a:endParaRPr lang="en-US" altLang="ko-KR" sz="1600" b="1" dirty="0" smtClean="0">
              <a:solidFill>
                <a:prstClr val="black"/>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sz="4000" dirty="0" smtClean="0">
                <a:solidFill>
                  <a:prstClr val="black"/>
                </a:solidFill>
              </a:rPr>
              <a:t>Simulation results</a:t>
            </a:r>
            <a:endParaRPr lang="ko-KR" altLang="en-US" dirty="0"/>
          </a:p>
        </p:txBody>
      </p:sp>
      <p:sp>
        <p:nvSpPr>
          <p:cNvPr id="7" name="내용 개체 틀 2"/>
          <p:cNvSpPr>
            <a:spLocks noGrp="1"/>
          </p:cNvSpPr>
          <p:nvPr>
            <p:ph idx="1"/>
          </p:nvPr>
        </p:nvSpPr>
        <p:spPr>
          <a:xfrm>
            <a:off x="457200" y="1371600"/>
            <a:ext cx="8229600" cy="5129234"/>
          </a:xfrm>
        </p:spPr>
        <p:txBody>
          <a:bodyPr>
            <a:normAutofit/>
          </a:bodyPr>
          <a:lstStyle/>
          <a:p>
            <a:r>
              <a:rPr lang="en-US" altLang="ko-KR" sz="2400" dirty="0" smtClean="0">
                <a:solidFill>
                  <a:prstClr val="black"/>
                </a:solidFill>
              </a:rPr>
              <a:t>Discovery complete time(20, 40 devices in [100m </a:t>
            </a:r>
            <a:r>
              <a:rPr lang="en-US" altLang="ko-KR" sz="2400" dirty="0" err="1" smtClean="0">
                <a:solidFill>
                  <a:prstClr val="black"/>
                </a:solidFill>
              </a:rPr>
              <a:t>100m</a:t>
            </a:r>
            <a:r>
              <a:rPr lang="en-US" altLang="ko-KR" sz="2400" dirty="0" smtClean="0">
                <a:solidFill>
                  <a:prstClr val="black"/>
                </a:solidFill>
              </a:rPr>
              <a:t>])</a:t>
            </a:r>
          </a:p>
          <a:p>
            <a:pPr lvl="1"/>
            <a:r>
              <a:rPr lang="en-US" altLang="ko-KR" sz="2000" dirty="0" smtClean="0">
                <a:solidFill>
                  <a:prstClr val="black"/>
                </a:solidFill>
              </a:rPr>
              <a:t>CDF of Max(</a:t>
            </a:r>
            <a:r>
              <a:rPr lang="en-US" altLang="ko-KR" sz="2000" i="1" dirty="0" err="1" smtClean="0">
                <a:solidFill>
                  <a:prstClr val="black"/>
                </a:solidFill>
              </a:rPr>
              <a:t>t</a:t>
            </a:r>
            <a:r>
              <a:rPr lang="en-US" altLang="ko-KR" sz="2000" i="1" baseline="-25000" dirty="0" err="1" smtClean="0">
                <a:solidFill>
                  <a:prstClr val="black"/>
                </a:solidFill>
              </a:rPr>
              <a:t>i</a:t>
            </a:r>
            <a:r>
              <a:rPr lang="en-US" altLang="ko-KR" sz="2000" dirty="0" smtClean="0">
                <a:solidFill>
                  <a:prstClr val="black"/>
                </a:solidFill>
              </a:rPr>
              <a:t>)</a:t>
            </a:r>
          </a:p>
          <a:p>
            <a:pPr lvl="1"/>
            <a:r>
              <a:rPr lang="en-US" altLang="ko-KR" sz="2000" dirty="0" smtClean="0">
                <a:solidFill>
                  <a:prstClr val="black"/>
                </a:solidFill>
              </a:rPr>
              <a:t>Averagely, 45% of PDs can find its whole neighbor PDs at 1 second from turn-on in 20 devices case (20 % for 40 devices case)</a:t>
            </a:r>
          </a:p>
        </p:txBody>
      </p:sp>
      <p:grpSp>
        <p:nvGrpSpPr>
          <p:cNvPr id="15" name="그룹 14"/>
          <p:cNvGrpSpPr>
            <a:grpSpLocks noChangeAspect="1"/>
          </p:cNvGrpSpPr>
          <p:nvPr/>
        </p:nvGrpSpPr>
        <p:grpSpPr>
          <a:xfrm>
            <a:off x="4572000" y="3533557"/>
            <a:ext cx="4464496" cy="2756066"/>
            <a:chOff x="3779912" y="2996952"/>
            <a:chExt cx="5256584" cy="3245046"/>
          </a:xfrm>
        </p:grpSpPr>
        <p:grpSp>
          <p:nvGrpSpPr>
            <p:cNvPr id="29" name="그룹 28"/>
            <p:cNvGrpSpPr/>
            <p:nvPr/>
          </p:nvGrpSpPr>
          <p:grpSpPr>
            <a:xfrm>
              <a:off x="3779912" y="2996952"/>
              <a:ext cx="5256584" cy="3245046"/>
              <a:chOff x="3779912" y="2996952"/>
              <a:chExt cx="5256584" cy="3245046"/>
            </a:xfrm>
          </p:grpSpPr>
          <p:grpSp>
            <p:nvGrpSpPr>
              <p:cNvPr id="21" name="그룹 20"/>
              <p:cNvGrpSpPr/>
              <p:nvPr/>
            </p:nvGrpSpPr>
            <p:grpSpPr>
              <a:xfrm>
                <a:off x="3779912" y="2996952"/>
                <a:ext cx="5256584" cy="3245046"/>
                <a:chOff x="1979712" y="260648"/>
                <a:chExt cx="6912768" cy="3821110"/>
              </a:xfrm>
            </p:grpSpPr>
            <p:pic>
              <p:nvPicPr>
                <p:cNvPr id="22" name="Picture 2"/>
                <p:cNvPicPr>
                  <a:picLocks noChangeAspect="1" noChangeArrowheads="1"/>
                </p:cNvPicPr>
                <p:nvPr/>
              </p:nvPicPr>
              <p:blipFill>
                <a:blip r:embed="rId3" cstate="print"/>
                <a:srcRect l="54137" t="11634" r="8063" b="51266"/>
                <a:stretch>
                  <a:fillRect/>
                </a:stretch>
              </p:blipFill>
              <p:spPr bwMode="auto">
                <a:xfrm>
                  <a:off x="1979712" y="260648"/>
                  <a:ext cx="6912768" cy="3816424"/>
                </a:xfrm>
                <a:prstGeom prst="rect">
                  <a:avLst/>
                </a:prstGeom>
                <a:noFill/>
                <a:ln w="9525">
                  <a:noFill/>
                  <a:miter lim="800000"/>
                  <a:headEnd/>
                  <a:tailEnd/>
                </a:ln>
              </p:spPr>
            </p:pic>
            <p:pic>
              <p:nvPicPr>
                <p:cNvPr id="23" name="Picture 2"/>
                <p:cNvPicPr>
                  <a:picLocks noChangeAspect="1" noChangeArrowheads="1"/>
                </p:cNvPicPr>
                <p:nvPr/>
              </p:nvPicPr>
              <p:blipFill>
                <a:blip r:embed="rId4" cstate="print"/>
                <a:srcRect l="9450" t="46900" r="88188" b="51000"/>
                <a:stretch>
                  <a:fillRect/>
                </a:stretch>
              </p:blipFill>
              <p:spPr bwMode="auto">
                <a:xfrm>
                  <a:off x="8316416" y="3861048"/>
                  <a:ext cx="331065" cy="220710"/>
                </a:xfrm>
                <a:prstGeom prst="rect">
                  <a:avLst/>
                </a:prstGeom>
                <a:noFill/>
                <a:ln w="9525">
                  <a:noFill/>
                  <a:miter lim="800000"/>
                  <a:headEnd/>
                  <a:tailEnd/>
                </a:ln>
              </p:spPr>
            </p:pic>
          </p:grpSp>
          <p:pic>
            <p:nvPicPr>
              <p:cNvPr id="27" name="Picture 3"/>
              <p:cNvPicPr>
                <a:picLocks noChangeAspect="1" noChangeArrowheads="1"/>
              </p:cNvPicPr>
              <p:nvPr/>
            </p:nvPicPr>
            <p:blipFill>
              <a:blip r:embed="rId5" cstate="print"/>
              <a:srcRect l="66710" t="11413" r="20444" b="86760"/>
              <a:stretch>
                <a:fillRect/>
              </a:stretch>
            </p:blipFill>
            <p:spPr bwMode="auto">
              <a:xfrm>
                <a:off x="5599164" y="3059434"/>
                <a:ext cx="1800200" cy="144016"/>
              </a:xfrm>
              <a:prstGeom prst="rect">
                <a:avLst/>
              </a:prstGeom>
              <a:noFill/>
              <a:ln w="9525">
                <a:noFill/>
                <a:miter lim="800000"/>
                <a:headEnd/>
                <a:tailEnd/>
              </a:ln>
            </p:spPr>
          </p:pic>
        </p:grpSp>
        <p:pic>
          <p:nvPicPr>
            <p:cNvPr id="14" name="Picture 2"/>
            <p:cNvPicPr>
              <a:picLocks noChangeAspect="1" noChangeArrowheads="1"/>
            </p:cNvPicPr>
            <p:nvPr/>
          </p:nvPicPr>
          <p:blipFill>
            <a:blip r:embed="rId4" cstate="print"/>
            <a:srcRect l="9450" t="46900" r="88188" b="51000"/>
            <a:stretch>
              <a:fillRect/>
            </a:stretch>
          </p:blipFill>
          <p:spPr bwMode="auto">
            <a:xfrm>
              <a:off x="6982172" y="2996952"/>
              <a:ext cx="360040" cy="187436"/>
            </a:xfrm>
            <a:prstGeom prst="rect">
              <a:avLst/>
            </a:prstGeom>
            <a:noFill/>
            <a:ln w="9525">
              <a:noFill/>
              <a:miter lim="800000"/>
              <a:headEnd/>
              <a:tailEnd/>
            </a:ln>
          </p:spPr>
        </p:pic>
      </p:grpSp>
      <p:grpSp>
        <p:nvGrpSpPr>
          <p:cNvPr id="17" name="그룹 16"/>
          <p:cNvGrpSpPr>
            <a:grpSpLocks noChangeAspect="1"/>
          </p:cNvGrpSpPr>
          <p:nvPr/>
        </p:nvGrpSpPr>
        <p:grpSpPr>
          <a:xfrm>
            <a:off x="0" y="3520846"/>
            <a:ext cx="4716016" cy="2761089"/>
            <a:chOff x="179512" y="2276872"/>
            <a:chExt cx="5241868" cy="3068960"/>
          </a:xfrm>
        </p:grpSpPr>
        <p:grpSp>
          <p:nvGrpSpPr>
            <p:cNvPr id="10" name="그룹 9"/>
            <p:cNvGrpSpPr>
              <a:grpSpLocks noChangeAspect="1"/>
            </p:cNvGrpSpPr>
            <p:nvPr/>
          </p:nvGrpSpPr>
          <p:grpSpPr>
            <a:xfrm>
              <a:off x="179512" y="2276872"/>
              <a:ext cx="5241868" cy="3068960"/>
              <a:chOff x="-540568" y="2564904"/>
              <a:chExt cx="6840760" cy="4005064"/>
            </a:xfrm>
          </p:grpSpPr>
          <p:pic>
            <p:nvPicPr>
              <p:cNvPr id="11" name="Picture 3"/>
              <p:cNvPicPr>
                <a:picLocks noChangeAspect="1" noChangeArrowheads="1"/>
              </p:cNvPicPr>
              <p:nvPr/>
            </p:nvPicPr>
            <p:blipFill>
              <a:blip r:embed="rId5" cstate="print"/>
              <a:srcRect l="53350" t="10500" r="9245" b="50567"/>
              <a:stretch>
                <a:fillRect/>
              </a:stretch>
            </p:blipFill>
            <p:spPr bwMode="auto">
              <a:xfrm>
                <a:off x="-540568" y="2564904"/>
                <a:ext cx="6840760" cy="4005064"/>
              </a:xfrm>
              <a:prstGeom prst="rect">
                <a:avLst/>
              </a:prstGeom>
              <a:noFill/>
              <a:ln w="9525">
                <a:noFill/>
                <a:miter lim="800000"/>
                <a:headEnd/>
                <a:tailEnd/>
              </a:ln>
            </p:spPr>
          </p:pic>
          <p:pic>
            <p:nvPicPr>
              <p:cNvPr id="12" name="Picture 2"/>
              <p:cNvPicPr>
                <a:picLocks noChangeAspect="1" noChangeArrowheads="1"/>
              </p:cNvPicPr>
              <p:nvPr/>
            </p:nvPicPr>
            <p:blipFill>
              <a:blip r:embed="rId4" cstate="print"/>
              <a:srcRect l="9450" t="46900" r="88188" b="51000"/>
              <a:stretch>
                <a:fillRect/>
              </a:stretch>
            </p:blipFill>
            <p:spPr bwMode="auto">
              <a:xfrm>
                <a:off x="5724128" y="6237312"/>
                <a:ext cx="432048" cy="288032"/>
              </a:xfrm>
              <a:prstGeom prst="rect">
                <a:avLst/>
              </a:prstGeom>
              <a:noFill/>
              <a:ln w="9525">
                <a:noFill/>
                <a:miter lim="800000"/>
                <a:headEnd/>
                <a:tailEnd/>
              </a:ln>
            </p:spPr>
          </p:pic>
        </p:grpSp>
        <p:pic>
          <p:nvPicPr>
            <p:cNvPr id="16" name="Picture 2"/>
            <p:cNvPicPr>
              <a:picLocks noChangeAspect="1" noChangeArrowheads="1"/>
            </p:cNvPicPr>
            <p:nvPr/>
          </p:nvPicPr>
          <p:blipFill>
            <a:blip r:embed="rId4" cstate="print"/>
            <a:srcRect l="9450" t="46900" r="88188" b="51000"/>
            <a:stretch>
              <a:fillRect/>
            </a:stretch>
          </p:blipFill>
          <p:spPr bwMode="auto">
            <a:xfrm>
              <a:off x="3435112" y="2276872"/>
              <a:ext cx="360040" cy="187436"/>
            </a:xfrm>
            <a:prstGeom prst="rect">
              <a:avLst/>
            </a:prstGeom>
            <a:noFill/>
            <a:ln w="9525">
              <a:noFill/>
              <a:miter lim="800000"/>
              <a:headEnd/>
              <a:tailEnd/>
            </a:ln>
          </p:spPr>
        </p:pic>
      </p:grpSp>
      <p:sp>
        <p:nvSpPr>
          <p:cNvPr id="18" name="직사각형 17"/>
          <p:cNvSpPr/>
          <p:nvPr/>
        </p:nvSpPr>
        <p:spPr>
          <a:xfrm>
            <a:off x="1763688" y="4941168"/>
            <a:ext cx="2175185" cy="634020"/>
          </a:xfrm>
          <a:prstGeom prst="rect">
            <a:avLst/>
          </a:prstGeom>
        </p:spPr>
        <p:txBody>
          <a:bodyPr wrap="square">
            <a:spAutoFit/>
          </a:bodyPr>
          <a:lstStyle/>
          <a:p>
            <a:pPr marL="342900" lvl="0" indent="-342900" algn="ctr">
              <a:spcBef>
                <a:spcPct val="20000"/>
              </a:spcBef>
            </a:pPr>
            <a:r>
              <a:rPr lang="en-US" altLang="ko-KR" sz="1600" b="1" dirty="0" smtClean="0">
                <a:solidFill>
                  <a:prstClr val="black"/>
                </a:solidFill>
              </a:rPr>
              <a:t>20 devices</a:t>
            </a:r>
          </a:p>
          <a:p>
            <a:pPr marL="342900" lvl="0" indent="-342900" algn="ctr">
              <a:spcBef>
                <a:spcPct val="20000"/>
              </a:spcBef>
            </a:pPr>
            <a:r>
              <a:rPr lang="en-US" altLang="ko-KR" sz="1600" b="1" dirty="0" smtClean="0">
                <a:solidFill>
                  <a:prstClr val="black"/>
                </a:solidFill>
              </a:rPr>
              <a:t>Mean value: 1.06 sec</a:t>
            </a:r>
          </a:p>
        </p:txBody>
      </p:sp>
      <p:sp>
        <p:nvSpPr>
          <p:cNvPr id="19" name="직사각형 18"/>
          <p:cNvSpPr/>
          <p:nvPr/>
        </p:nvSpPr>
        <p:spPr>
          <a:xfrm>
            <a:off x="6660232" y="5013176"/>
            <a:ext cx="2175185" cy="634020"/>
          </a:xfrm>
          <a:prstGeom prst="rect">
            <a:avLst/>
          </a:prstGeom>
        </p:spPr>
        <p:txBody>
          <a:bodyPr wrap="square">
            <a:spAutoFit/>
          </a:bodyPr>
          <a:lstStyle/>
          <a:p>
            <a:pPr marL="342900" lvl="0" indent="-342900" algn="ctr">
              <a:spcBef>
                <a:spcPct val="20000"/>
              </a:spcBef>
            </a:pPr>
            <a:r>
              <a:rPr lang="en-US" altLang="ko-KR" sz="1600" b="1" dirty="0" smtClean="0">
                <a:solidFill>
                  <a:prstClr val="black"/>
                </a:solidFill>
              </a:rPr>
              <a:t>40 devices</a:t>
            </a:r>
          </a:p>
          <a:p>
            <a:pPr marL="342900" lvl="0" indent="-342900" algn="ctr">
              <a:spcBef>
                <a:spcPct val="20000"/>
              </a:spcBef>
            </a:pPr>
            <a:r>
              <a:rPr lang="en-US" altLang="ko-KR" sz="1600" b="1" dirty="0" smtClean="0">
                <a:solidFill>
                  <a:prstClr val="black"/>
                </a:solidFill>
              </a:rPr>
              <a:t>Mean value: 1.45 sec</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187956</TotalTime>
  <Words>666</Words>
  <Application>Microsoft Office PowerPoint</Application>
  <PresentationFormat>화면 슬라이드 쇼(4:3)</PresentationFormat>
  <Paragraphs>181</Paragraphs>
  <Slides>14</Slides>
  <Notes>9</Notes>
  <HiddenSlides>0</HiddenSlides>
  <MMClips>0</MMClips>
  <ScaleCrop>false</ScaleCrop>
  <HeadingPairs>
    <vt:vector size="4" baseType="variant">
      <vt:variant>
        <vt:lpstr>테마</vt:lpstr>
      </vt:variant>
      <vt:variant>
        <vt:i4>1</vt:i4>
      </vt:variant>
      <vt:variant>
        <vt:lpstr>슬라이드 제목</vt:lpstr>
      </vt:variant>
      <vt:variant>
        <vt:i4>14</vt:i4>
      </vt:variant>
    </vt:vector>
  </HeadingPairs>
  <TitlesOfParts>
    <vt:vector size="15" baseType="lpstr">
      <vt:lpstr>Office Theme</vt:lpstr>
      <vt:lpstr>슬라이드 1</vt:lpstr>
      <vt:lpstr>Outline</vt:lpstr>
      <vt:lpstr>Discovery simulation</vt:lpstr>
      <vt:lpstr>Discovery simulation</vt:lpstr>
      <vt:lpstr>System evaluation</vt:lpstr>
      <vt:lpstr>System evaluation</vt:lpstr>
      <vt:lpstr>Discovery simulation</vt:lpstr>
      <vt:lpstr>Simulation results</vt:lpstr>
      <vt:lpstr>Simulation results</vt:lpstr>
      <vt:lpstr>Analysis</vt:lpstr>
      <vt:lpstr>Conclusion</vt:lpstr>
      <vt:lpstr>Appendix</vt:lpstr>
      <vt:lpstr>Appendix</vt:lpstr>
      <vt:lpstr>슬라이드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Comment resolutions for 15.7 May 2010 meeting</dc:title>
  <dc:creator>Soo-Young Chang</dc:creator>
  <cp:lastModifiedBy>suhwook.kim</cp:lastModifiedBy>
  <cp:revision>2934</cp:revision>
  <dcterms:created xsi:type="dcterms:W3CDTF">2010-05-03T18:32:55Z</dcterms:created>
  <dcterms:modified xsi:type="dcterms:W3CDTF">2013-07-15T11:32:09Z</dcterms:modified>
</cp:coreProperties>
</file>