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notesMasterIdLst>
    <p:notesMasterId r:id="rId11"/>
  </p:notesMasterIdLst>
  <p:handoutMasterIdLst>
    <p:handoutMasterId r:id="rId12"/>
  </p:handoutMasterIdLst>
  <p:sldIdLst>
    <p:sldId id="507" r:id="rId2"/>
    <p:sldId id="547" r:id="rId3"/>
    <p:sldId id="567" r:id="rId4"/>
    <p:sldId id="556" r:id="rId5"/>
    <p:sldId id="577" r:id="rId6"/>
    <p:sldId id="578" r:id="rId7"/>
    <p:sldId id="581" r:id="rId8"/>
    <p:sldId id="579" r:id="rId9"/>
    <p:sldId id="5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ny.chun" initials="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33CC"/>
    <a:srgbClr val="006600"/>
    <a:srgbClr val="D46C2C"/>
    <a:srgbClr val="000000"/>
    <a:srgbClr val="FF99FF"/>
    <a:srgbClr val="E33E1D"/>
    <a:srgbClr val="D7E4B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보통 스타일 3 - 강조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40" autoAdjust="0"/>
    <p:restoredTop sz="90365" autoAdjust="0"/>
  </p:normalViewPr>
  <p:slideViewPr>
    <p:cSldViewPr>
      <p:cViewPr varScale="1">
        <p:scale>
          <a:sx n="109" d="100"/>
          <a:sy n="109" d="100"/>
        </p:scale>
        <p:origin x="-218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150" d="100"/>
          <a:sy n="150" d="100"/>
        </p:scale>
        <p:origin x="-540" y="16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2C455B-F0A0-4813-B15D-6A08E42DAEFC}" type="datetimeFigureOut">
              <a:rPr lang="ko-KR" altLang="en-US" smtClean="0"/>
              <a:pPr/>
              <a:t>2013-07-08</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297069-8D9D-4657-9ED2-F2848090BA43}" type="slidenum">
              <a:rPr lang="ko-KR" altLang="en-US" smtClean="0"/>
              <a:pPr/>
              <a:t>‹#›</a:t>
            </a:fld>
            <a:endParaRPr lang="ko-KR" altLang="en-US"/>
          </a:p>
        </p:txBody>
      </p:sp>
    </p:spTree>
    <p:extLst>
      <p:ext uri="{BB962C8B-B14F-4D97-AF65-F5344CB8AC3E}">
        <p14:creationId xmlns="" xmlns:p14="http://schemas.microsoft.com/office/powerpoint/2010/main" val="1718174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7/8/2013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pPr>
              <a:buFontTx/>
              <a:buNone/>
            </a:pPr>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7/8/2013</a:t>
            </a:fld>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905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2013</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15-13-0389-00-0008</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248400" y="6324600"/>
            <a:ext cx="24384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Suhwook Kim, </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4456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76400"/>
            <a:ext cx="8229600" cy="4449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7/8/2013</a:t>
            </a:fld>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5943600" y="632460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Suhwook Kim, </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2013</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15-13-0389-00-0008</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944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7/8/2013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ctr" defTabSz="914400" rtl="0" eaLnBrk="1" latinLnBrk="0" hangingPunct="1">
        <a:spcBef>
          <a:spcPct val="0"/>
        </a:spcBef>
        <a:buNone/>
        <a:defRPr sz="3800" b="1" i="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16648"/>
          </a:xfrm>
          <a:prstGeom prst="rect">
            <a:avLst/>
          </a:prstGeom>
          <a:noFill/>
          <a:ln w="12700">
            <a:noFill/>
            <a:miter lim="800000"/>
            <a:headEnd type="none" w="sm" len="sm"/>
            <a:tailEnd type="none" w="sm" len="sm"/>
          </a:ln>
          <a:effectLst/>
        </p:spPr>
        <p:txBody>
          <a:bodyPr>
            <a:spAutoFit/>
          </a:bodyPr>
          <a:lstStyle/>
          <a:p>
            <a:pPr algn="ctr" latinLnBrk="0">
              <a:defRPr/>
            </a:pPr>
            <a:r>
              <a:rPr kumimoji="0" lang="en-US" altLang="ko-KR" b="1" u="sng" dirty="0">
                <a:effectLst>
                  <a:outerShdw blurRad="38100" dist="38100" dir="2700000" algn="tl">
                    <a:srgbClr val="C0C0C0"/>
                  </a:outerShdw>
                </a:effectLst>
                <a:latin typeface="Times New Roman" pitchFamily="18" charset="0"/>
                <a:ea typeface="굴림" pitchFamily="50" charset="-127"/>
                <a:cs typeface="Times New Roman" pitchFamily="18" charset="0"/>
              </a:rPr>
              <a:t>Project: IEEE P802.15 Working Group for Wireless Personal Area Networks (WPANs)</a:t>
            </a:r>
            <a:endParaRPr kumimoji="0" lang="en-US" altLang="ko-KR" sz="1600" b="1" dirty="0">
              <a:latin typeface="Times New Roman" pitchFamily="18" charset="0"/>
              <a:ea typeface="굴림" pitchFamily="50" charset="-127"/>
              <a:cs typeface="Times New Roman" pitchFamily="18" charset="0"/>
            </a:endParaRPr>
          </a:p>
          <a:p>
            <a:pPr latinLnBrk="0">
              <a:defRPr/>
            </a:pP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Submission Title</a:t>
            </a:r>
            <a:r>
              <a:rPr kumimoji="0" lang="en-US" altLang="ko-KR" sz="1600" b="1" dirty="0" smtClean="0">
                <a:latin typeface="Times New Roman" pitchFamily="18" charset="0"/>
                <a:ea typeface="굴림" pitchFamily="50" charset="-127"/>
                <a:cs typeface="Times New Roman" pitchFamily="18" charset="0"/>
              </a:rPr>
              <a:t>:</a:t>
            </a:r>
            <a:r>
              <a:rPr kumimoji="0" lang="en-US" altLang="ko-KR" sz="1600" dirty="0" smtClean="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Performance evaluation for LG’s proposal</a:t>
            </a:r>
            <a:endParaRPr kumimoji="0" lang="en-US" altLang="ko-KR" sz="1600" dirty="0">
              <a:latin typeface="Times New Roman" pitchFamily="18" charset="0"/>
              <a:ea typeface="굴림" pitchFamily="50" charset="-127"/>
              <a:cs typeface="Times New Roman" pitchFamily="18" charset="0"/>
            </a:endParaRPr>
          </a:p>
          <a:p>
            <a:pPr>
              <a:defRPr/>
            </a:pPr>
            <a:r>
              <a:rPr kumimoji="0" lang="en-US" altLang="ko-KR" sz="1600" b="1" dirty="0">
                <a:latin typeface="Times New Roman" pitchFamily="18" charset="0"/>
                <a:ea typeface="굴림" pitchFamily="50" charset="-127"/>
                <a:cs typeface="Times New Roman" pitchFamily="18" charset="0"/>
              </a:rPr>
              <a:t>Date Submitted</a:t>
            </a:r>
            <a:r>
              <a:rPr kumimoji="0" lang="en-US" altLang="ko-KR" sz="1600" b="1" dirty="0" smtClean="0">
                <a:latin typeface="Times New Roman" pitchFamily="18" charset="0"/>
                <a:ea typeface="굴림" pitchFamily="50" charset="-127"/>
                <a:cs typeface="Times New Roman" pitchFamily="18" charset="0"/>
              </a:rPr>
              <a:t>:</a:t>
            </a:r>
            <a:r>
              <a:rPr lang="en-US" altLang="ko-KR" sz="1600" dirty="0" smtClean="0">
                <a:latin typeface="Times New Roman" pitchFamily="18" charset="0"/>
                <a:ea typeface="굴림" pitchFamily="50" charset="-127"/>
                <a:cs typeface="Times New Roman" pitchFamily="18" charset="0"/>
              </a:rPr>
              <a:t> July 7</a:t>
            </a:r>
            <a:r>
              <a:rPr lang="en-US" altLang="ko-KR" sz="1600" baseline="30000" dirty="0" smtClean="0">
                <a:latin typeface="Times New Roman" pitchFamily="18" charset="0"/>
                <a:ea typeface="굴림" pitchFamily="50" charset="-127"/>
                <a:cs typeface="Times New Roman" pitchFamily="18" charset="0"/>
              </a:rPr>
              <a:t>th</a:t>
            </a:r>
            <a:r>
              <a:rPr lang="en-US" altLang="ko-KR" sz="1600" dirty="0" smtClean="0">
                <a:latin typeface="Times New Roman" pitchFamily="18" charset="0"/>
                <a:ea typeface="굴림" pitchFamily="50" charset="-127"/>
                <a:cs typeface="Times New Roman" pitchFamily="18" charset="0"/>
              </a:rPr>
              <a:t>, 2013	</a:t>
            </a:r>
            <a:r>
              <a:rPr kumimoji="0" lang="en-US" altLang="ko-KR" sz="1600" dirty="0">
                <a:latin typeface="Times New Roman" pitchFamily="18" charset="0"/>
                <a:ea typeface="굴림" pitchFamily="50" charset="-127"/>
                <a:cs typeface="Times New Roman" pitchFamily="18" charset="0"/>
              </a:rPr>
              <a:t>	</a:t>
            </a:r>
          </a:p>
          <a:p>
            <a:pPr>
              <a:defRPr/>
            </a:pPr>
            <a:r>
              <a:rPr kumimoji="0" lang="en-US" altLang="ko-KR" sz="1600" b="1" dirty="0">
                <a:latin typeface="Times New Roman" pitchFamily="18" charset="0"/>
                <a:ea typeface="굴림" pitchFamily="50" charset="-127"/>
                <a:cs typeface="Times New Roman" pitchFamily="18" charset="0"/>
              </a:rPr>
              <a:t>Source:</a:t>
            </a:r>
            <a:r>
              <a:rPr kumimoji="0" lang="en-US" altLang="ko-KR" sz="1600" dirty="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Suhwook </a:t>
            </a:r>
            <a:r>
              <a:rPr lang="en-US" altLang="ko-KR" sz="1600" dirty="0" smtClean="0">
                <a:latin typeface="Times New Roman" pitchFamily="18" charset="0"/>
                <a:ea typeface="굴림" pitchFamily="50" charset="-127"/>
                <a:cs typeface="Times New Roman" pitchFamily="18" charset="0"/>
              </a:rPr>
              <a:t>Kim</a:t>
            </a:r>
            <a:r>
              <a:rPr lang="en-US" altLang="ko-KR" sz="1600" dirty="0" smtClean="0">
                <a:latin typeface="Times New Roman" pitchFamily="18" charset="0"/>
                <a:ea typeface="굴림" pitchFamily="50" charset="-127"/>
                <a:cs typeface="Times New Roman" pitchFamily="18" charset="0"/>
              </a:rPr>
              <a:t>,</a:t>
            </a:r>
            <a:r>
              <a:rPr lang="en-US" altLang="ko-KR" sz="1600" dirty="0" smtClean="0">
                <a:latin typeface="Times New Roman" pitchFamily="18" charset="0"/>
                <a:ea typeface="굴림" pitchFamily="50" charset="-127"/>
                <a:cs typeface="Times New Roman" pitchFamily="18" charset="0"/>
              </a:rPr>
              <a:t> </a:t>
            </a:r>
            <a:r>
              <a:rPr lang="en-US" altLang="ko-KR" sz="1600" dirty="0" err="1" smtClean="0">
                <a:latin typeface="Times New Roman" pitchFamily="18" charset="0"/>
                <a:ea typeface="굴림" pitchFamily="50" charset="-127"/>
                <a:cs typeface="Times New Roman" pitchFamily="18" charset="0"/>
              </a:rPr>
              <a:t>Jinyoung</a:t>
            </a:r>
            <a:r>
              <a:rPr lang="en-US" altLang="ko-KR" sz="1600" dirty="0" smtClean="0">
                <a:latin typeface="Times New Roman" pitchFamily="18" charset="0"/>
                <a:ea typeface="굴림" pitchFamily="50" charset="-127"/>
                <a:cs typeface="Times New Roman" pitchFamily="18" charset="0"/>
              </a:rPr>
              <a:t> Chun, </a:t>
            </a:r>
            <a:r>
              <a:rPr lang="en-US" altLang="ko-KR" sz="1600" dirty="0" smtClean="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Han </a:t>
            </a:r>
            <a:r>
              <a:rPr lang="en-US" altLang="ko-KR" sz="1600" dirty="0" err="1" smtClean="0">
                <a:latin typeface="Times New Roman" pitchFamily="18" charset="0"/>
                <a:ea typeface="굴림" pitchFamily="50" charset="-127"/>
                <a:cs typeface="Times New Roman" pitchFamily="18" charset="0"/>
              </a:rPr>
              <a:t>Gyu</a:t>
            </a:r>
            <a:r>
              <a:rPr lang="en-US" altLang="ko-KR" sz="1600" dirty="0" smtClean="0">
                <a:latin typeface="Times New Roman" pitchFamily="18" charset="0"/>
                <a:ea typeface="굴림" pitchFamily="50" charset="-127"/>
                <a:cs typeface="Times New Roman" pitchFamily="18" charset="0"/>
              </a:rPr>
              <a:t> Cho </a:t>
            </a:r>
            <a:r>
              <a:rPr kumimoji="0" lang="en-US" altLang="ko-KR" sz="1600" dirty="0" smtClean="0">
                <a:latin typeface="Times New Roman" pitchFamily="18" charset="0"/>
                <a:ea typeface="굴림" pitchFamily="50" charset="-127"/>
                <a:cs typeface="Times New Roman" pitchFamily="18" charset="0"/>
              </a:rPr>
              <a:t>(LG Electronics)</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Address</a:t>
            </a:r>
            <a:r>
              <a:rPr kumimoji="0" lang="en-US" altLang="ko-KR" sz="1600" dirty="0">
                <a:latin typeface="Times New Roman" pitchFamily="18" charset="0"/>
                <a:ea typeface="굴림" pitchFamily="50" charset="-127"/>
                <a:cs typeface="Times New Roman" pitchFamily="18" charset="0"/>
              </a:rPr>
              <a:t>: LG R&amp;D Complex 533, Hogye-1dong, </a:t>
            </a:r>
            <a:r>
              <a:rPr kumimoji="0" lang="en-US" altLang="ko-KR" sz="1600" dirty="0" err="1">
                <a:latin typeface="Times New Roman" pitchFamily="18" charset="0"/>
                <a:ea typeface="굴림" pitchFamily="50" charset="-127"/>
                <a:cs typeface="Times New Roman" pitchFamily="18" charset="0"/>
              </a:rPr>
              <a:t>Dongan-gu</a:t>
            </a:r>
            <a:r>
              <a:rPr kumimoji="0" lang="en-US" altLang="ko-KR" sz="1600" dirty="0">
                <a:latin typeface="Times New Roman" pitchFamily="18" charset="0"/>
                <a:ea typeface="굴림" pitchFamily="50" charset="-127"/>
                <a:cs typeface="Times New Roman" pitchFamily="18" charset="0"/>
              </a:rPr>
              <a:t>, Anyang-</a:t>
            </a:r>
            <a:r>
              <a:rPr kumimoji="0" lang="en-US" altLang="ko-KR" sz="1600" dirty="0" err="1">
                <a:latin typeface="Times New Roman" pitchFamily="18" charset="0"/>
                <a:ea typeface="굴림" pitchFamily="50" charset="-127"/>
                <a:cs typeface="Times New Roman" pitchFamily="18" charset="0"/>
              </a:rPr>
              <a:t>shi</a:t>
            </a:r>
            <a:r>
              <a:rPr kumimoji="0" lang="en-US" altLang="ko-KR" sz="1600" dirty="0">
                <a:latin typeface="Times New Roman" pitchFamily="18" charset="0"/>
                <a:ea typeface="굴림" pitchFamily="50" charset="-127"/>
                <a:cs typeface="Times New Roman" pitchFamily="18" charset="0"/>
              </a:rPr>
              <a:t>, </a:t>
            </a:r>
            <a:r>
              <a:rPr kumimoji="0" lang="en-US" altLang="ko-KR" sz="1600" dirty="0" err="1">
                <a:latin typeface="Times New Roman" pitchFamily="18" charset="0"/>
                <a:ea typeface="굴림" pitchFamily="50" charset="-127"/>
                <a:cs typeface="Times New Roman" pitchFamily="18" charset="0"/>
              </a:rPr>
              <a:t>Kyungki</a:t>
            </a:r>
            <a:r>
              <a:rPr kumimoji="0" lang="en-US" altLang="ko-KR" sz="1600" dirty="0">
                <a:latin typeface="Times New Roman" pitchFamily="18" charset="0"/>
                <a:ea typeface="굴림" pitchFamily="50" charset="-127"/>
                <a:cs typeface="Times New Roman" pitchFamily="18" charset="0"/>
              </a:rPr>
              <a:t>-do, </a:t>
            </a:r>
            <a:r>
              <a:rPr kumimoji="0" lang="en-US" altLang="ko-KR" sz="1600" dirty="0" smtClean="0">
                <a:latin typeface="Times New Roman" pitchFamily="18" charset="0"/>
                <a:ea typeface="굴림" pitchFamily="50" charset="-127"/>
                <a:cs typeface="Times New Roman" pitchFamily="18" charset="0"/>
              </a:rPr>
              <a:t>Korea</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dirty="0">
                <a:latin typeface="Times New Roman" pitchFamily="18" charset="0"/>
                <a:ea typeface="굴림" pitchFamily="50" charset="-127"/>
                <a:cs typeface="Times New Roman" pitchFamily="18" charset="0"/>
              </a:rPr>
              <a:t>Voice</a:t>
            </a:r>
            <a:r>
              <a:rPr kumimoji="0" lang="en-US" altLang="ko-KR" sz="1600" dirty="0" smtClean="0">
                <a:latin typeface="Times New Roman" pitchFamily="18" charset="0"/>
                <a:ea typeface="굴림" pitchFamily="50" charset="-127"/>
                <a:cs typeface="Times New Roman" pitchFamily="18" charset="0"/>
              </a:rPr>
              <a:t>: +82-31-450-1901, </a:t>
            </a:r>
            <a:r>
              <a:rPr kumimoji="0" lang="en-US" altLang="ko-KR" sz="1600" dirty="0">
                <a:latin typeface="Times New Roman" pitchFamily="18" charset="0"/>
                <a:ea typeface="굴림" pitchFamily="50" charset="-127"/>
                <a:cs typeface="Times New Roman" pitchFamily="18" charset="0"/>
              </a:rPr>
              <a:t>FAX: </a:t>
            </a:r>
            <a:r>
              <a:rPr kumimoji="0" lang="en-US" altLang="ko-KR" sz="1600" dirty="0" smtClean="0">
                <a:latin typeface="Times New Roman" pitchFamily="18" charset="0"/>
                <a:ea typeface="굴림" pitchFamily="50" charset="-127"/>
                <a:cs typeface="Times New Roman" pitchFamily="18" charset="0"/>
              </a:rPr>
              <a:t>+82-31-450-4049, E-Mail: </a:t>
            </a:r>
            <a:r>
              <a:rPr lang="en-US" altLang="ko-KR" sz="1600" dirty="0" smtClean="0">
                <a:latin typeface="Times New Roman" pitchFamily="18" charset="0"/>
                <a:ea typeface="굴림" pitchFamily="50" charset="-127"/>
                <a:cs typeface="Times New Roman" pitchFamily="18" charset="0"/>
              </a:rPr>
              <a:t>suhwook.kim</a:t>
            </a:r>
            <a:r>
              <a:rPr kumimoji="0" lang="en-US" altLang="ko-KR" sz="1600" dirty="0" smtClean="0">
                <a:latin typeface="Times New Roman" pitchFamily="18" charset="0"/>
                <a:ea typeface="굴림" pitchFamily="50" charset="-127"/>
                <a:cs typeface="Times New Roman" pitchFamily="18" charset="0"/>
              </a:rPr>
              <a:t>@lge.com</a:t>
            </a:r>
            <a:endParaRPr kumimoji="0" lang="en-US" altLang="ko-KR" sz="1600" dirty="0" smtClean="0">
              <a:latin typeface="Times New Roman" pitchFamily="18" charset="0"/>
              <a:ea typeface="굴림" pitchFamily="50" charset="-127"/>
              <a:cs typeface="Times New Roman" pitchFamily="18" charset="0"/>
            </a:endParaRPr>
          </a:p>
          <a:p>
            <a:pPr latinLnBrk="0">
              <a:defRPr/>
            </a:pPr>
            <a:endParaRPr kumimoji="0" lang="en-US" altLang="ko-KR" sz="1600" b="1" dirty="0">
              <a:latin typeface="Times New Roman" pitchFamily="18" charset="0"/>
              <a:ea typeface="굴림" pitchFamily="50" charset="-127"/>
              <a:cs typeface="Times New Roman" pitchFamily="18" charset="0"/>
            </a:endParaRPr>
          </a:p>
          <a:p>
            <a:pPr>
              <a:defRPr/>
            </a:pPr>
            <a:r>
              <a:rPr kumimoji="0" lang="en-US" altLang="ko-KR" sz="1600" b="1" dirty="0" smtClean="0">
                <a:latin typeface="Times New Roman" pitchFamily="18" charset="0"/>
                <a:ea typeface="굴림" pitchFamily="50" charset="-127"/>
                <a:cs typeface="Times New Roman" pitchFamily="18" charset="0"/>
              </a:rPr>
              <a:t>Re:</a:t>
            </a:r>
            <a:r>
              <a:rPr lang="en-US" altLang="ko-KR" sz="1600" dirty="0" smtClean="0">
                <a:latin typeface="Times New Roman" pitchFamily="18" charset="0"/>
                <a:ea typeface="굴림" pitchFamily="50" charset="-127"/>
                <a:cs typeface="Times New Roman" pitchFamily="18" charset="0"/>
              </a:rPr>
              <a:t> Proposal for PFD</a:t>
            </a:r>
            <a:endParaRPr kumimoji="0" lang="en-US" altLang="ko-KR" sz="1600" dirty="0">
              <a:latin typeface="Times New Roman" pitchFamily="18" charset="0"/>
              <a:ea typeface="굴림" pitchFamily="50" charset="-127"/>
              <a:cs typeface="Times New Roman" pitchFamily="18" charset="0"/>
            </a:endParaRPr>
          </a:p>
          <a:p>
            <a:pPr>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Abstract: </a:t>
            </a:r>
            <a:r>
              <a:rPr lang="en-US" altLang="ko-KR" sz="1600" dirty="0" smtClean="0">
                <a:latin typeface="Times New Roman" pitchFamily="18" charset="0"/>
                <a:ea typeface="굴림" pitchFamily="50" charset="-127"/>
                <a:cs typeface="Times New Roman" pitchFamily="18" charset="0"/>
              </a:rPr>
              <a:t>Technical proposal of  PAC procedure</a:t>
            </a:r>
            <a:endParaRPr kumimoji="0" lang="en-US" altLang="ko-KR" sz="1600" dirty="0">
              <a:latin typeface="Times New Roman" pitchFamily="18" charset="0"/>
              <a:ea typeface="굴림" pitchFamily="50" charset="-127"/>
              <a:cs typeface="Times New Roman" pitchFamily="18" charset="0"/>
            </a:endParaRPr>
          </a:p>
          <a:p>
            <a:pPr>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Purpose</a:t>
            </a:r>
            <a:r>
              <a:rPr kumimoji="0" lang="en-US" altLang="ko-KR" sz="1600" b="1" dirty="0" smtClean="0">
                <a:latin typeface="Times New Roman" pitchFamily="18" charset="0"/>
                <a:ea typeface="굴림" pitchFamily="50" charset="-127"/>
                <a:cs typeface="Times New Roman" pitchFamily="18" charset="0"/>
              </a:rPr>
              <a:t>:</a:t>
            </a:r>
            <a:r>
              <a:rPr lang="en-US" altLang="ko-KR" sz="1600" dirty="0" smtClean="0">
                <a:latin typeface="Times New Roman" pitchFamily="18" charset="0"/>
                <a:ea typeface="굴림" pitchFamily="50" charset="-127"/>
                <a:cs typeface="Times New Roman" pitchFamily="18" charset="0"/>
              </a:rPr>
              <a:t> Proposal for discussion</a:t>
            </a:r>
            <a:endParaRPr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Notice:</a:t>
            </a:r>
            <a:r>
              <a:rPr kumimoji="0" lang="en-US" altLang="ko-KR" sz="1600" dirty="0">
                <a:latin typeface="Times New Roman" pitchFamily="18" charset="0"/>
                <a:ea typeface="굴림" pitchFamily="50" charset="-127"/>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defRPr/>
            </a:pPr>
            <a:r>
              <a:rPr kumimoji="0" lang="en-US" altLang="ko-KR" sz="1600" b="1" dirty="0">
                <a:latin typeface="Times New Roman" pitchFamily="18" charset="0"/>
                <a:ea typeface="굴림" pitchFamily="50" charset="-127"/>
                <a:cs typeface="Times New Roman" pitchFamily="18" charset="0"/>
              </a:rPr>
              <a:t>Release:</a:t>
            </a:r>
            <a:r>
              <a:rPr kumimoji="0" lang="en-US" altLang="ko-KR" sz="1600" dirty="0">
                <a:latin typeface="Times New Roman" pitchFamily="18" charset="0"/>
                <a:ea typeface="굴림" pitchFamily="50" charset="-127"/>
                <a:cs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Outline</a:t>
            </a:r>
            <a:endParaRPr lang="ko-KR" altLang="en-US" dirty="0"/>
          </a:p>
        </p:txBody>
      </p:sp>
      <p:sp>
        <p:nvSpPr>
          <p:cNvPr id="7" name="내용 개체 틀 2"/>
          <p:cNvSpPr>
            <a:spLocks noGrp="1"/>
          </p:cNvSpPr>
          <p:nvPr>
            <p:ph idx="1"/>
          </p:nvPr>
        </p:nvSpPr>
        <p:spPr>
          <a:xfrm>
            <a:off x="457200" y="1371600"/>
            <a:ext cx="8229600" cy="5029200"/>
          </a:xfrm>
        </p:spPr>
        <p:txBody>
          <a:bodyPr>
            <a:normAutofit/>
          </a:bodyPr>
          <a:lstStyle/>
          <a:p>
            <a:r>
              <a:rPr lang="en-US" altLang="ko-KR" sz="2400" dirty="0" smtClean="0"/>
              <a:t>Discovery simulation</a:t>
            </a:r>
            <a:endParaRPr lang="en-US" altLang="ko-KR" sz="2000" dirty="0" smtClean="0">
              <a:solidFill>
                <a:prstClr val="black"/>
              </a:solidFill>
            </a:endParaRPr>
          </a:p>
          <a:p>
            <a:r>
              <a:rPr lang="en-US" altLang="ko-KR" sz="2400" dirty="0" smtClean="0">
                <a:solidFill>
                  <a:prstClr val="black"/>
                </a:solidFill>
              </a:rPr>
              <a:t>System evaluation</a:t>
            </a:r>
            <a:endParaRPr lang="en-US" altLang="ko-KR" sz="2400" dirty="0" smtClean="0">
              <a:solidFill>
                <a:prstClr val="black"/>
              </a:solidFill>
            </a:endParaRPr>
          </a:p>
          <a:p>
            <a:pPr lvl="1"/>
            <a:r>
              <a:rPr lang="en-US" altLang="ko-KR" sz="2000" dirty="0" smtClean="0">
                <a:solidFill>
                  <a:prstClr val="black"/>
                </a:solidFill>
              </a:rPr>
              <a:t>Simulation parameters</a:t>
            </a:r>
          </a:p>
          <a:p>
            <a:pPr lvl="1"/>
            <a:r>
              <a:rPr lang="en-US" altLang="ko-KR" sz="2000" dirty="0" smtClean="0">
                <a:solidFill>
                  <a:prstClr val="black"/>
                </a:solidFill>
              </a:rPr>
              <a:t>Simulation results</a:t>
            </a:r>
            <a:endParaRPr lang="en-US" altLang="ko-KR" sz="2000" dirty="0" smtClean="0">
              <a:solidFill>
                <a:prstClr val="black"/>
              </a:solidFill>
            </a:endParaRPr>
          </a:p>
          <a:p>
            <a:pPr lvl="1"/>
            <a:r>
              <a:rPr lang="en-US" altLang="ko-KR" sz="2000" dirty="0" smtClean="0">
                <a:solidFill>
                  <a:prstClr val="black"/>
                </a:solidFill>
              </a:rPr>
              <a:t>Analysis</a:t>
            </a:r>
            <a:endParaRPr lang="en-US" altLang="ko-KR" sz="2000" dirty="0" smtClean="0">
              <a:solidFill>
                <a:prstClr val="black"/>
              </a:solidFill>
            </a:endParaRPr>
          </a:p>
          <a:p>
            <a:r>
              <a:rPr lang="en-US" altLang="ko-KR" sz="2400" dirty="0" smtClean="0">
                <a:solidFill>
                  <a:prstClr val="black"/>
                </a:solidFill>
              </a:rPr>
              <a:t>Conclusion</a:t>
            </a:r>
          </a:p>
          <a:p>
            <a:pPr lvl="1"/>
            <a:endParaRPr lang="en-US" altLang="ko-KR" sz="2000" dirty="0" smtClean="0">
              <a:solidFill>
                <a:prstClr val="black"/>
              </a:solidFill>
            </a:endParaRPr>
          </a:p>
          <a:p>
            <a:pPr lvl="0"/>
            <a:endParaRPr lang="en-US" altLang="ko-KR" sz="2400" dirty="0" smtClean="0">
              <a:solidFill>
                <a:prstClr val="black"/>
              </a:solidFill>
            </a:endParaRPr>
          </a:p>
          <a:p>
            <a:pPr lvl="0"/>
            <a:endParaRPr lang="en-US" altLang="ko-KR" sz="2400" dirty="0" smtClean="0">
              <a:solidFill>
                <a:prstClr val="black"/>
              </a:solidFill>
            </a:endParaRPr>
          </a:p>
          <a:p>
            <a:pPr>
              <a:buNone/>
            </a:pPr>
            <a:endParaRPr lang="en-GB" altLang="ko-KR"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Discovery simulation</a:t>
            </a:r>
            <a:endParaRPr lang="ko-KR" altLang="en-US" dirty="0"/>
          </a:p>
        </p:txBody>
      </p:sp>
      <p:sp>
        <p:nvSpPr>
          <p:cNvPr id="7" name="내용 개체 틀 2"/>
          <p:cNvSpPr>
            <a:spLocks noGrp="1"/>
          </p:cNvSpPr>
          <p:nvPr>
            <p:ph idx="1"/>
          </p:nvPr>
        </p:nvSpPr>
        <p:spPr>
          <a:xfrm>
            <a:off x="457200" y="1371600"/>
            <a:ext cx="8229600" cy="5129234"/>
          </a:xfrm>
        </p:spPr>
        <p:txBody>
          <a:bodyPr>
            <a:normAutofit/>
          </a:bodyPr>
          <a:lstStyle/>
          <a:p>
            <a:r>
              <a:rPr lang="en-US" altLang="ko-KR" sz="2400" dirty="0" smtClean="0"/>
              <a:t>PAC structure</a:t>
            </a:r>
          </a:p>
          <a:p>
            <a:pPr lvl="1"/>
            <a:endParaRPr lang="en-US" altLang="ko-KR" dirty="0" smtClean="0"/>
          </a:p>
          <a:p>
            <a:pPr lvl="2"/>
            <a:endParaRPr lang="en-US" altLang="ko-KR" sz="2000" dirty="0" smtClean="0"/>
          </a:p>
          <a:p>
            <a:pPr lvl="2"/>
            <a:endParaRPr lang="en-US" altLang="ko-KR" sz="2000" dirty="0" smtClean="0"/>
          </a:p>
          <a:p>
            <a:pPr lvl="2"/>
            <a:endParaRPr lang="en-US" altLang="ko-KR" sz="1900" dirty="0" smtClean="0"/>
          </a:p>
          <a:p>
            <a:r>
              <a:rPr lang="en-US" altLang="ko-KR" sz="2400" dirty="0" smtClean="0"/>
              <a:t>Discovery simulation condition</a:t>
            </a:r>
          </a:p>
          <a:p>
            <a:pPr lvl="1"/>
            <a:r>
              <a:rPr lang="en-US" altLang="ko-KR" sz="2000" dirty="0" smtClean="0"/>
              <a:t>Pre-peering discovery</a:t>
            </a:r>
          </a:p>
          <a:p>
            <a:pPr lvl="1"/>
            <a:r>
              <a:rPr lang="en-US" altLang="ko-KR" sz="2000" dirty="0" smtClean="0"/>
              <a:t>Communication region has random length, random channel</a:t>
            </a:r>
            <a:endParaRPr lang="en-US" altLang="ko-KR" sz="2000" dirty="0" smtClean="0"/>
          </a:p>
        </p:txBody>
      </p:sp>
      <p:pic>
        <p:nvPicPr>
          <p:cNvPr id="1026" name="Picture 2"/>
          <p:cNvPicPr>
            <a:picLocks noChangeAspect="1" noChangeArrowheads="1"/>
          </p:cNvPicPr>
          <p:nvPr/>
        </p:nvPicPr>
        <p:blipFill>
          <a:blip r:embed="rId3" cstate="print"/>
          <a:srcRect/>
          <a:stretch>
            <a:fillRect/>
          </a:stretch>
        </p:blipFill>
        <p:spPr bwMode="auto">
          <a:xfrm>
            <a:off x="611560" y="4653136"/>
            <a:ext cx="8064896" cy="991403"/>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1187624" y="1916832"/>
            <a:ext cx="6572250" cy="1200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Discovery simulation</a:t>
            </a:r>
            <a:endParaRPr lang="ko-KR" altLang="en-US" dirty="0"/>
          </a:p>
        </p:txBody>
      </p:sp>
      <p:sp>
        <p:nvSpPr>
          <p:cNvPr id="7" name="내용 개체 틀 2"/>
          <p:cNvSpPr>
            <a:spLocks noGrp="1"/>
          </p:cNvSpPr>
          <p:nvPr>
            <p:ph idx="1"/>
          </p:nvPr>
        </p:nvSpPr>
        <p:spPr>
          <a:xfrm>
            <a:off x="457200" y="1400843"/>
            <a:ext cx="8229600" cy="4880014"/>
          </a:xfrm>
        </p:spPr>
        <p:txBody>
          <a:bodyPr>
            <a:normAutofit lnSpcReduction="10000"/>
          </a:bodyPr>
          <a:lstStyle/>
          <a:p>
            <a:r>
              <a:rPr lang="en-GB" altLang="ko-KR" sz="2400" dirty="0" smtClean="0">
                <a:solidFill>
                  <a:prstClr val="black"/>
                </a:solidFill>
              </a:rPr>
              <a:t>Discovery </a:t>
            </a:r>
            <a:r>
              <a:rPr lang="en-US" altLang="ko-KR" sz="2400" dirty="0" smtClean="0"/>
              <a:t>procedure</a:t>
            </a:r>
            <a:endParaRPr lang="en-GB" altLang="ko-KR" sz="2400" dirty="0" smtClean="0">
              <a:solidFill>
                <a:prstClr val="black"/>
              </a:solidFill>
            </a:endParaRPr>
          </a:p>
          <a:p>
            <a:pPr lvl="1"/>
            <a:endParaRPr lang="en-GB" altLang="ko-KR" sz="2000" dirty="0" smtClean="0">
              <a:solidFill>
                <a:prstClr val="black"/>
              </a:solidFill>
            </a:endParaRPr>
          </a:p>
          <a:p>
            <a:pPr lvl="1"/>
            <a:endParaRPr lang="en-GB" altLang="ko-KR" sz="2000" dirty="0" smtClean="0">
              <a:solidFill>
                <a:prstClr val="black"/>
              </a:solidFill>
            </a:endParaRPr>
          </a:p>
          <a:p>
            <a:pPr lvl="1"/>
            <a:endParaRPr lang="en-GB" altLang="ko-KR" sz="2000" dirty="0" smtClean="0">
              <a:solidFill>
                <a:prstClr val="black"/>
              </a:solidFill>
            </a:endParaRPr>
          </a:p>
          <a:p>
            <a:pPr lvl="1"/>
            <a:endParaRPr lang="en-GB" altLang="ko-KR" sz="2000" dirty="0" smtClean="0">
              <a:solidFill>
                <a:prstClr val="black"/>
              </a:solidFill>
            </a:endParaRPr>
          </a:p>
          <a:p>
            <a:pPr lvl="1"/>
            <a:endParaRPr lang="en-GB" altLang="ko-KR" sz="2000" dirty="0" smtClean="0">
              <a:solidFill>
                <a:prstClr val="black"/>
              </a:solidFill>
            </a:endParaRPr>
          </a:p>
          <a:p>
            <a:pPr lvl="1"/>
            <a:endParaRPr lang="en-GB" altLang="ko-KR" sz="2000" dirty="0" smtClean="0">
              <a:solidFill>
                <a:prstClr val="black"/>
              </a:solidFill>
            </a:endParaRPr>
          </a:p>
          <a:p>
            <a:pPr lvl="1"/>
            <a:r>
              <a:rPr lang="en-GB" altLang="ko-KR" sz="2000" dirty="0" smtClean="0">
                <a:solidFill>
                  <a:prstClr val="black"/>
                </a:solidFill>
              </a:rPr>
              <a:t>Discovery region</a:t>
            </a:r>
            <a:endParaRPr lang="en-GB" altLang="ko-KR" sz="2000" dirty="0" smtClean="0">
              <a:solidFill>
                <a:prstClr val="black"/>
              </a:solidFill>
            </a:endParaRPr>
          </a:p>
          <a:p>
            <a:pPr lvl="2"/>
            <a:r>
              <a:rPr lang="en-GB" altLang="ko-KR" sz="1600" dirty="0" smtClean="0">
                <a:solidFill>
                  <a:prstClr val="black"/>
                </a:solidFill>
              </a:rPr>
              <a:t>Fixed length</a:t>
            </a:r>
          </a:p>
          <a:p>
            <a:pPr lvl="2"/>
            <a:r>
              <a:rPr lang="en-GB" altLang="ko-KR" sz="1600" dirty="0" smtClean="0">
                <a:solidFill>
                  <a:prstClr val="black"/>
                </a:solidFill>
              </a:rPr>
              <a:t>PD broadcasts </a:t>
            </a:r>
            <a:r>
              <a:rPr lang="en-GB" altLang="ko-KR" sz="1600" i="1" dirty="0" smtClean="0">
                <a:solidFill>
                  <a:prstClr val="black"/>
                </a:solidFill>
              </a:rPr>
              <a:t>Discovery request </a:t>
            </a:r>
            <a:r>
              <a:rPr lang="en-GB" altLang="ko-KR" sz="1600" i="1" dirty="0" smtClean="0">
                <a:solidFill>
                  <a:prstClr val="black"/>
                </a:solidFill>
              </a:rPr>
              <a:t>frame</a:t>
            </a:r>
            <a:endParaRPr lang="en-GB" altLang="ko-KR" sz="1600" dirty="0" smtClean="0">
              <a:solidFill>
                <a:prstClr val="black"/>
              </a:solidFill>
            </a:endParaRPr>
          </a:p>
          <a:p>
            <a:pPr lvl="1"/>
            <a:r>
              <a:rPr lang="en-GB" altLang="ko-KR" sz="2000" dirty="0" smtClean="0">
                <a:solidFill>
                  <a:prstClr val="black"/>
                </a:solidFill>
              </a:rPr>
              <a:t>Communication region</a:t>
            </a:r>
          </a:p>
          <a:p>
            <a:pPr lvl="2"/>
            <a:r>
              <a:rPr lang="en-GB" altLang="ko-KR" sz="1600" dirty="0" smtClean="0">
                <a:solidFill>
                  <a:prstClr val="black"/>
                </a:solidFill>
              </a:rPr>
              <a:t>Random length (Unit: Hopping slot)</a:t>
            </a:r>
          </a:p>
          <a:p>
            <a:pPr lvl="2"/>
            <a:r>
              <a:rPr lang="en-GB" altLang="ko-KR" sz="1600" dirty="0" smtClean="0">
                <a:solidFill>
                  <a:prstClr val="black"/>
                </a:solidFill>
              </a:rPr>
              <a:t>PD waits for </a:t>
            </a:r>
            <a:r>
              <a:rPr lang="en-GB" altLang="ko-KR" sz="1600" i="1" dirty="0" smtClean="0">
                <a:solidFill>
                  <a:prstClr val="black"/>
                </a:solidFill>
              </a:rPr>
              <a:t>Discovery request </a:t>
            </a:r>
            <a:r>
              <a:rPr lang="en-GB" altLang="ko-KR" sz="1600" i="1" dirty="0" smtClean="0">
                <a:solidFill>
                  <a:prstClr val="black"/>
                </a:solidFill>
              </a:rPr>
              <a:t>frame</a:t>
            </a:r>
          </a:p>
          <a:p>
            <a:pPr lvl="1"/>
            <a:r>
              <a:rPr lang="en-GB" altLang="ko-KR" sz="2000" dirty="0" smtClean="0">
                <a:solidFill>
                  <a:prstClr val="black"/>
                </a:solidFill>
              </a:rPr>
              <a:t>PD responses using </a:t>
            </a:r>
            <a:r>
              <a:rPr lang="en-GB" altLang="ko-KR" sz="2000" i="1" dirty="0" smtClean="0">
                <a:solidFill>
                  <a:prstClr val="black"/>
                </a:solidFill>
              </a:rPr>
              <a:t>Discovery response frame</a:t>
            </a:r>
            <a:r>
              <a:rPr lang="en-GB" altLang="ko-KR" sz="2000" dirty="0" smtClean="0">
                <a:solidFill>
                  <a:prstClr val="black"/>
                </a:solidFill>
              </a:rPr>
              <a:t> when it receives </a:t>
            </a:r>
            <a:r>
              <a:rPr lang="en-GB" altLang="ko-KR" sz="2000" i="1" dirty="0" smtClean="0">
                <a:solidFill>
                  <a:prstClr val="black"/>
                </a:solidFill>
              </a:rPr>
              <a:t>Discovery request frame</a:t>
            </a:r>
            <a:endParaRPr lang="en-GB" altLang="ko-KR" sz="2000" dirty="0" smtClean="0">
              <a:solidFill>
                <a:prstClr val="black"/>
              </a:solidFill>
            </a:endParaRPr>
          </a:p>
        </p:txBody>
      </p:sp>
      <p:pic>
        <p:nvPicPr>
          <p:cNvPr id="3075" name="Picture 3"/>
          <p:cNvPicPr>
            <a:picLocks noChangeAspect="1" noChangeArrowheads="1"/>
          </p:cNvPicPr>
          <p:nvPr/>
        </p:nvPicPr>
        <p:blipFill>
          <a:blip r:embed="rId3" cstate="print"/>
          <a:srcRect/>
          <a:stretch>
            <a:fillRect/>
          </a:stretch>
        </p:blipFill>
        <p:spPr bwMode="auto">
          <a:xfrm>
            <a:off x="971600" y="1916832"/>
            <a:ext cx="7277100" cy="1781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4000" dirty="0" smtClean="0">
                <a:solidFill>
                  <a:prstClr val="black"/>
                </a:solidFill>
              </a:rPr>
              <a:t>System evaluation</a:t>
            </a:r>
            <a:endParaRPr lang="ko-KR" altLang="en-US" dirty="0"/>
          </a:p>
        </p:txBody>
      </p:sp>
      <p:sp>
        <p:nvSpPr>
          <p:cNvPr id="7" name="내용 개체 틀 2"/>
          <p:cNvSpPr>
            <a:spLocks noGrp="1"/>
          </p:cNvSpPr>
          <p:nvPr>
            <p:ph idx="1"/>
          </p:nvPr>
        </p:nvSpPr>
        <p:spPr>
          <a:xfrm>
            <a:off x="457200" y="1371600"/>
            <a:ext cx="8507288" cy="4865712"/>
          </a:xfrm>
        </p:spPr>
        <p:txBody>
          <a:bodyPr>
            <a:normAutofit/>
          </a:bodyPr>
          <a:lstStyle/>
          <a:p>
            <a:r>
              <a:rPr lang="en-US" altLang="ko-KR" sz="2400" dirty="0" smtClean="0">
                <a:solidFill>
                  <a:prstClr val="black"/>
                </a:solidFill>
              </a:rPr>
              <a:t>Simulation </a:t>
            </a:r>
            <a:r>
              <a:rPr lang="en-US" altLang="ko-KR" sz="2400" dirty="0" smtClean="0">
                <a:solidFill>
                  <a:prstClr val="black"/>
                </a:solidFill>
              </a:rPr>
              <a:t>parameters (based on TGD)</a:t>
            </a:r>
          </a:p>
          <a:p>
            <a:pPr lvl="1"/>
            <a:r>
              <a:rPr lang="en-US" altLang="ko-KR" sz="2000" dirty="0" smtClean="0"/>
              <a:t>3 non-overlapped channels</a:t>
            </a:r>
          </a:p>
          <a:p>
            <a:pPr lvl="1"/>
            <a:r>
              <a:rPr lang="en-US" altLang="ko-KR" sz="2000" dirty="0" smtClean="0"/>
              <a:t>Hopping slot length: 100 </a:t>
            </a:r>
            <a:r>
              <a:rPr lang="en-US" altLang="ko-KR" sz="2000" dirty="0" err="1" smtClean="0"/>
              <a:t>msec</a:t>
            </a:r>
            <a:endParaRPr lang="en-US" altLang="ko-KR" sz="2000" dirty="0" smtClean="0"/>
          </a:p>
          <a:p>
            <a:pPr lvl="1"/>
            <a:r>
              <a:rPr lang="en-US" altLang="ko-KR" sz="2000" dirty="0" smtClean="0"/>
              <a:t>Discovery slot length: 33 </a:t>
            </a:r>
            <a:r>
              <a:rPr lang="en-US" altLang="ko-KR" sz="2000" dirty="0" err="1" smtClean="0"/>
              <a:t>msec</a:t>
            </a:r>
            <a:r>
              <a:rPr lang="en-US" altLang="ko-KR" sz="2000" dirty="0" smtClean="0"/>
              <a:t> (100 </a:t>
            </a:r>
            <a:r>
              <a:rPr lang="en-US" altLang="ko-KR" sz="2000" dirty="0" err="1" smtClean="0"/>
              <a:t>msec</a:t>
            </a:r>
            <a:r>
              <a:rPr lang="en-US" altLang="ko-KR" sz="2000" dirty="0" smtClean="0"/>
              <a:t> / 3 channel)</a:t>
            </a:r>
          </a:p>
          <a:p>
            <a:pPr lvl="1"/>
            <a:r>
              <a:rPr lang="en-US" altLang="ko-KR" sz="2000" dirty="0" smtClean="0"/>
              <a:t>Communication region: 100, 200, 300 </a:t>
            </a:r>
            <a:r>
              <a:rPr lang="en-US" altLang="ko-KR" sz="2000" dirty="0" err="1" smtClean="0"/>
              <a:t>msec</a:t>
            </a:r>
            <a:r>
              <a:rPr lang="en-US" altLang="ko-KR" sz="2000" dirty="0" smtClean="0"/>
              <a:t> (random)</a:t>
            </a:r>
          </a:p>
          <a:p>
            <a:pPr lvl="1"/>
            <a:r>
              <a:rPr lang="en-US" altLang="ko-KR" sz="2000" dirty="0" smtClean="0"/>
              <a:t>PD deployment: 100 PDs in 500 x 500 m</a:t>
            </a:r>
            <a:r>
              <a:rPr lang="en-US" altLang="ko-KR" sz="2000" baseline="30000" dirty="0" smtClean="0"/>
              <a:t>2</a:t>
            </a:r>
            <a:r>
              <a:rPr lang="en-US" altLang="ko-KR" sz="2000" dirty="0" smtClean="0"/>
              <a:t> (Uniform random drop)</a:t>
            </a:r>
          </a:p>
          <a:p>
            <a:pPr lvl="1"/>
            <a:r>
              <a:rPr lang="en-US" altLang="ko-KR" sz="2000" dirty="0" smtClean="0"/>
              <a:t>Simulation time: 5 seconds, 20 iterations</a:t>
            </a:r>
          </a:p>
          <a:p>
            <a:pPr lvl="1"/>
            <a:r>
              <a:rPr lang="en-US" altLang="ko-KR" sz="2000" dirty="0" smtClean="0"/>
              <a:t>CSMA/CA</a:t>
            </a:r>
            <a:endParaRPr lang="en-US" altLang="ko-KR" sz="2000" dirty="0" smtClean="0"/>
          </a:p>
          <a:p>
            <a:pPr lvl="1"/>
            <a:r>
              <a:rPr lang="en-US" altLang="ko-KR" sz="2000" dirty="0" smtClean="0"/>
              <a:t>Using </a:t>
            </a:r>
            <a:r>
              <a:rPr lang="en-US" altLang="ko-KR" sz="2000" dirty="0" smtClean="0"/>
              <a:t>IEEE 802.11 </a:t>
            </a:r>
            <a:r>
              <a:rPr lang="en-US" altLang="ko-KR" sz="2000" dirty="0" smtClean="0"/>
              <a:t>PHY</a:t>
            </a:r>
          </a:p>
          <a:p>
            <a:pPr lvl="2"/>
            <a:r>
              <a:rPr lang="en-US" altLang="ko-KR" sz="1800" dirty="0" smtClean="0"/>
              <a:t>6Mbps </a:t>
            </a:r>
            <a:r>
              <a:rPr lang="en-US" altLang="ko-KR" sz="1800" dirty="0" smtClean="0"/>
              <a:t>transmission rate (BPSK, 1/2 coding rate</a:t>
            </a:r>
            <a:r>
              <a:rPr lang="en-US" altLang="ko-KR" sz="1800" dirty="0" smtClean="0"/>
              <a:t>)</a:t>
            </a:r>
          </a:p>
          <a:p>
            <a:pPr lvl="2"/>
            <a:r>
              <a:rPr lang="en-US" altLang="ko-KR" sz="1800" dirty="0" smtClean="0"/>
              <a:t>Discovery frame size: 45 bytes (Including PHY/MAC header</a:t>
            </a:r>
            <a:r>
              <a:rPr lang="en-US" altLang="ko-KR" sz="1800" dirty="0" smtClean="0"/>
              <a:t>)</a:t>
            </a:r>
          </a:p>
          <a:p>
            <a:pPr lvl="2"/>
            <a:r>
              <a:rPr lang="en-US" altLang="ko-KR" sz="1800" dirty="0" smtClean="0"/>
              <a:t>Discovery frame transmission </a:t>
            </a:r>
            <a:r>
              <a:rPr lang="en-US" altLang="ko-KR" sz="1800" dirty="0" smtClean="0"/>
              <a:t>time: 45 bytes *8bit / 6Mbps = 60 </a:t>
            </a:r>
            <a:r>
              <a:rPr lang="en-US" altLang="ko-KR" sz="1800" dirty="0" err="1" smtClean="0"/>
              <a:t>usec</a:t>
            </a:r>
            <a:r>
              <a:rPr lang="en-US" altLang="ko-KR" sz="1800" dirty="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4000" dirty="0" smtClean="0">
                <a:solidFill>
                  <a:prstClr val="black"/>
                </a:solidFill>
              </a:rPr>
              <a:t>System evaluation</a:t>
            </a:r>
            <a:endParaRPr lang="ko-KR" altLang="en-US" dirty="0"/>
          </a:p>
        </p:txBody>
      </p:sp>
      <p:sp>
        <p:nvSpPr>
          <p:cNvPr id="7" name="내용 개체 틀 2"/>
          <p:cNvSpPr>
            <a:spLocks noGrp="1"/>
          </p:cNvSpPr>
          <p:nvPr>
            <p:ph idx="1"/>
          </p:nvPr>
        </p:nvSpPr>
        <p:spPr>
          <a:xfrm>
            <a:off x="457200" y="1371600"/>
            <a:ext cx="8229600" cy="5129234"/>
          </a:xfrm>
        </p:spPr>
        <p:txBody>
          <a:bodyPr>
            <a:normAutofit/>
          </a:bodyPr>
          <a:lstStyle/>
          <a:p>
            <a:r>
              <a:rPr lang="en-US" altLang="ko-KR" sz="2400" dirty="0" smtClean="0">
                <a:solidFill>
                  <a:prstClr val="black"/>
                </a:solidFill>
              </a:rPr>
              <a:t>Simulation results</a:t>
            </a:r>
          </a:p>
          <a:p>
            <a:pPr lvl="1"/>
            <a:r>
              <a:rPr lang="en-US" altLang="ko-KR" sz="2000" dirty="0" smtClean="0"/>
              <a:t>Average </a:t>
            </a:r>
            <a:r>
              <a:rPr lang="en-US" altLang="ko-KR" sz="2000" dirty="0" smtClean="0"/>
              <a:t>time for 100% discovering: 1.96 sec (view of device)</a:t>
            </a:r>
          </a:p>
        </p:txBody>
      </p:sp>
      <p:grpSp>
        <p:nvGrpSpPr>
          <p:cNvPr id="12" name="그룹 11"/>
          <p:cNvGrpSpPr>
            <a:grpSpLocks noChangeAspect="1"/>
          </p:cNvGrpSpPr>
          <p:nvPr/>
        </p:nvGrpSpPr>
        <p:grpSpPr>
          <a:xfrm>
            <a:off x="1043608" y="2204864"/>
            <a:ext cx="6896766" cy="4004574"/>
            <a:chOff x="-1404664" y="260648"/>
            <a:chExt cx="6696744" cy="3888432"/>
          </a:xfrm>
        </p:grpSpPr>
        <p:pic>
          <p:nvPicPr>
            <p:cNvPr id="8" name="Picture 4"/>
            <p:cNvPicPr>
              <a:picLocks noChangeAspect="1" noChangeArrowheads="1"/>
            </p:cNvPicPr>
            <p:nvPr/>
          </p:nvPicPr>
          <p:blipFill>
            <a:blip r:embed="rId3" cstate="print"/>
            <a:srcRect l="10422" t="11067" r="52300" b="51134"/>
            <a:stretch>
              <a:fillRect/>
            </a:stretch>
          </p:blipFill>
          <p:spPr bwMode="auto">
            <a:xfrm>
              <a:off x="-1404664" y="260648"/>
              <a:ext cx="6696744" cy="3888432"/>
            </a:xfrm>
            <a:prstGeom prst="rect">
              <a:avLst/>
            </a:prstGeom>
            <a:noFill/>
            <a:ln w="9525">
              <a:noFill/>
              <a:miter lim="800000"/>
              <a:headEnd/>
              <a:tailEnd/>
            </a:ln>
          </p:spPr>
        </p:pic>
        <p:pic>
          <p:nvPicPr>
            <p:cNvPr id="10" name="Picture 4"/>
            <p:cNvPicPr>
              <a:picLocks noChangeAspect="1" noChangeArrowheads="1"/>
            </p:cNvPicPr>
            <p:nvPr/>
          </p:nvPicPr>
          <p:blipFill>
            <a:blip r:embed="rId3" cstate="print"/>
            <a:srcRect l="54113" t="46766" r="41478" b="51134"/>
            <a:stretch>
              <a:fillRect/>
            </a:stretch>
          </p:blipFill>
          <p:spPr bwMode="auto">
            <a:xfrm>
              <a:off x="4499992" y="3933056"/>
              <a:ext cx="792088" cy="216024"/>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4000" dirty="0" smtClean="0">
                <a:solidFill>
                  <a:prstClr val="black"/>
                </a:solidFill>
              </a:rPr>
              <a:t>System evaluation</a:t>
            </a:r>
            <a:endParaRPr lang="ko-KR" altLang="en-US" dirty="0"/>
          </a:p>
        </p:txBody>
      </p:sp>
      <p:sp>
        <p:nvSpPr>
          <p:cNvPr id="7" name="내용 개체 틀 2"/>
          <p:cNvSpPr>
            <a:spLocks noGrp="1"/>
          </p:cNvSpPr>
          <p:nvPr>
            <p:ph idx="1"/>
          </p:nvPr>
        </p:nvSpPr>
        <p:spPr>
          <a:xfrm>
            <a:off x="457200" y="1371600"/>
            <a:ext cx="8229600" cy="5129234"/>
          </a:xfrm>
        </p:spPr>
        <p:txBody>
          <a:bodyPr>
            <a:normAutofit/>
          </a:bodyPr>
          <a:lstStyle/>
          <a:p>
            <a:r>
              <a:rPr lang="en-US" altLang="ko-KR" sz="2400" dirty="0" smtClean="0">
                <a:solidFill>
                  <a:prstClr val="black"/>
                </a:solidFill>
              </a:rPr>
              <a:t>Simulation results</a:t>
            </a:r>
          </a:p>
          <a:p>
            <a:pPr lvl="1"/>
            <a:r>
              <a:rPr lang="en-US" altLang="ko-KR" sz="2000" dirty="0" smtClean="0"/>
              <a:t>Average </a:t>
            </a:r>
            <a:r>
              <a:rPr lang="en-US" altLang="ko-KR" sz="2000" dirty="0" smtClean="0"/>
              <a:t>time for whole device completing discovery</a:t>
            </a:r>
          </a:p>
        </p:txBody>
      </p:sp>
      <p:grpSp>
        <p:nvGrpSpPr>
          <p:cNvPr id="4" name="그룹 10"/>
          <p:cNvGrpSpPr>
            <a:grpSpLocks noChangeAspect="1"/>
          </p:cNvGrpSpPr>
          <p:nvPr/>
        </p:nvGrpSpPr>
        <p:grpSpPr>
          <a:xfrm>
            <a:off x="1331640" y="2348880"/>
            <a:ext cx="6468719" cy="3756030"/>
            <a:chOff x="6084168" y="980728"/>
            <a:chExt cx="6696744" cy="3888432"/>
          </a:xfrm>
        </p:grpSpPr>
        <p:pic>
          <p:nvPicPr>
            <p:cNvPr id="2052" name="Picture 4"/>
            <p:cNvPicPr>
              <a:picLocks noChangeAspect="1" noChangeArrowheads="1"/>
            </p:cNvPicPr>
            <p:nvPr/>
          </p:nvPicPr>
          <p:blipFill>
            <a:blip r:embed="rId3" cstate="print"/>
            <a:srcRect l="54113" t="11067" r="8609" b="51134"/>
            <a:stretch>
              <a:fillRect/>
            </a:stretch>
          </p:blipFill>
          <p:spPr bwMode="auto">
            <a:xfrm>
              <a:off x="6084168" y="980728"/>
              <a:ext cx="6696744" cy="3888432"/>
            </a:xfrm>
            <a:prstGeom prst="rect">
              <a:avLst/>
            </a:prstGeom>
            <a:noFill/>
            <a:ln w="9525">
              <a:noFill/>
              <a:miter lim="800000"/>
              <a:headEnd/>
              <a:tailEnd/>
            </a:ln>
          </p:spPr>
        </p:pic>
        <p:pic>
          <p:nvPicPr>
            <p:cNvPr id="9" name="Picture 4"/>
            <p:cNvPicPr>
              <a:picLocks noChangeAspect="1" noChangeArrowheads="1"/>
            </p:cNvPicPr>
            <p:nvPr/>
          </p:nvPicPr>
          <p:blipFill>
            <a:blip r:embed="rId3" cstate="print"/>
            <a:srcRect l="54113" t="46766" r="41478" b="51134"/>
            <a:stretch>
              <a:fillRect/>
            </a:stretch>
          </p:blipFill>
          <p:spPr bwMode="auto">
            <a:xfrm>
              <a:off x="11988824" y="4653136"/>
              <a:ext cx="792088" cy="216024"/>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4000" dirty="0" smtClean="0">
                <a:solidFill>
                  <a:prstClr val="black"/>
                </a:solidFill>
              </a:rPr>
              <a:t>System evaluation</a:t>
            </a:r>
            <a:endParaRPr lang="ko-KR" altLang="en-US" dirty="0"/>
          </a:p>
        </p:txBody>
      </p:sp>
      <p:sp>
        <p:nvSpPr>
          <p:cNvPr id="7" name="내용 개체 틀 2"/>
          <p:cNvSpPr>
            <a:spLocks noGrp="1"/>
          </p:cNvSpPr>
          <p:nvPr>
            <p:ph idx="1"/>
          </p:nvPr>
        </p:nvSpPr>
        <p:spPr>
          <a:xfrm>
            <a:off x="457200" y="1371600"/>
            <a:ext cx="8229600" cy="5129234"/>
          </a:xfrm>
        </p:spPr>
        <p:txBody>
          <a:bodyPr>
            <a:normAutofit/>
          </a:bodyPr>
          <a:lstStyle/>
          <a:p>
            <a:r>
              <a:rPr lang="en-US" altLang="ko-KR" sz="2400" dirty="0" smtClean="0">
                <a:solidFill>
                  <a:prstClr val="black"/>
                </a:solidFill>
              </a:rPr>
              <a:t>Simulation results</a:t>
            </a:r>
          </a:p>
          <a:p>
            <a:pPr lvl="1"/>
            <a:r>
              <a:rPr lang="en-US" altLang="ko-KR" sz="2000" dirty="0" smtClean="0"/>
              <a:t>Average </a:t>
            </a:r>
            <a:r>
              <a:rPr lang="en-US" altLang="ko-KR" sz="2000" dirty="0" smtClean="0"/>
              <a:t>time for first discovering</a:t>
            </a:r>
            <a:r>
              <a:rPr lang="en-US" altLang="ko-KR" sz="2000" dirty="0" smtClean="0"/>
              <a:t>: </a:t>
            </a:r>
            <a:r>
              <a:rPr lang="en-US" altLang="ko-KR" sz="2000" dirty="0" smtClean="0"/>
              <a:t>0.172 sec</a:t>
            </a:r>
          </a:p>
        </p:txBody>
      </p:sp>
      <p:grpSp>
        <p:nvGrpSpPr>
          <p:cNvPr id="11" name="그룹 10"/>
          <p:cNvGrpSpPr>
            <a:grpSpLocks noChangeAspect="1"/>
          </p:cNvGrpSpPr>
          <p:nvPr/>
        </p:nvGrpSpPr>
        <p:grpSpPr>
          <a:xfrm>
            <a:off x="1187624" y="2348880"/>
            <a:ext cx="6787081" cy="3888432"/>
            <a:chOff x="971600" y="1556792"/>
            <a:chExt cx="6912768" cy="3960440"/>
          </a:xfrm>
        </p:grpSpPr>
        <p:pic>
          <p:nvPicPr>
            <p:cNvPr id="12" name="Picture 2"/>
            <p:cNvPicPr>
              <a:picLocks noChangeAspect="1" noChangeArrowheads="1"/>
            </p:cNvPicPr>
            <p:nvPr/>
          </p:nvPicPr>
          <p:blipFill>
            <a:blip r:embed="rId3" cstate="print"/>
            <a:srcRect l="54137" t="53633" r="8063" b="7867"/>
            <a:stretch>
              <a:fillRect/>
            </a:stretch>
          </p:blipFill>
          <p:spPr bwMode="auto">
            <a:xfrm>
              <a:off x="971600" y="1556792"/>
              <a:ext cx="6912768" cy="3960440"/>
            </a:xfrm>
            <a:prstGeom prst="rect">
              <a:avLst/>
            </a:prstGeom>
            <a:noFill/>
            <a:ln w="9525">
              <a:noFill/>
              <a:miter lim="800000"/>
              <a:headEnd/>
              <a:tailEnd/>
            </a:ln>
          </p:spPr>
        </p:pic>
        <p:pic>
          <p:nvPicPr>
            <p:cNvPr id="13" name="Picture 4"/>
            <p:cNvPicPr>
              <a:picLocks noChangeAspect="1" noChangeArrowheads="1"/>
            </p:cNvPicPr>
            <p:nvPr/>
          </p:nvPicPr>
          <p:blipFill>
            <a:blip r:embed="rId4" cstate="print"/>
            <a:srcRect l="54113" t="46766" r="41478" b="51134"/>
            <a:stretch>
              <a:fillRect/>
            </a:stretch>
          </p:blipFill>
          <p:spPr bwMode="auto">
            <a:xfrm>
              <a:off x="7092280" y="5301208"/>
              <a:ext cx="792088" cy="216024"/>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a:xfrm>
            <a:off x="457200" y="1371600"/>
            <a:ext cx="8229600" cy="5029200"/>
          </a:xfrm>
        </p:spPr>
        <p:txBody>
          <a:bodyPr>
            <a:normAutofit/>
          </a:bodyPr>
          <a:lstStyle/>
          <a:p>
            <a:r>
              <a:rPr lang="en-US" altLang="ko-KR" sz="2400" dirty="0" smtClean="0"/>
              <a:t>We proposes channel hopping system with performance evaluation</a:t>
            </a:r>
          </a:p>
          <a:p>
            <a:r>
              <a:rPr lang="en-US" altLang="ko-KR" sz="2400" dirty="0" smtClean="0"/>
              <a:t>By proposed discovery mechanism, a PD can find every neighbor PDs in few seconds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187133</TotalTime>
  <Words>276</Words>
  <Application>Microsoft Office PowerPoint</Application>
  <PresentationFormat>화면 슬라이드 쇼(4:3)</PresentationFormat>
  <Paragraphs>78</Paragraphs>
  <Slides>9</Slides>
  <Notes>7</Notes>
  <HiddenSlides>0</HiddenSlides>
  <MMClips>0</MMClips>
  <ScaleCrop>false</ScaleCrop>
  <HeadingPairs>
    <vt:vector size="4" baseType="variant">
      <vt:variant>
        <vt:lpstr>테마</vt:lpstr>
      </vt:variant>
      <vt:variant>
        <vt:i4>1</vt:i4>
      </vt:variant>
      <vt:variant>
        <vt:lpstr>슬라이드 제목</vt:lpstr>
      </vt:variant>
      <vt:variant>
        <vt:i4>9</vt:i4>
      </vt:variant>
    </vt:vector>
  </HeadingPairs>
  <TitlesOfParts>
    <vt:vector size="10" baseType="lpstr">
      <vt:lpstr>Office Theme</vt:lpstr>
      <vt:lpstr>슬라이드 1</vt:lpstr>
      <vt:lpstr>Outline</vt:lpstr>
      <vt:lpstr>Discovery simulation</vt:lpstr>
      <vt:lpstr>Discovery simulation</vt:lpstr>
      <vt:lpstr>System evaluation</vt:lpstr>
      <vt:lpstr>System evaluation</vt:lpstr>
      <vt:lpstr>System evaluation</vt:lpstr>
      <vt:lpstr>System evaluation</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resolutions for 15.7 May 2010 meeting</dc:title>
  <dc:creator>Soo-Young Chang</dc:creator>
  <cp:lastModifiedBy>suhwook.kim</cp:lastModifiedBy>
  <cp:revision>2865</cp:revision>
  <dcterms:created xsi:type="dcterms:W3CDTF">2010-05-03T18:32:55Z</dcterms:created>
  <dcterms:modified xsi:type="dcterms:W3CDTF">2013-07-08T06:12:32Z</dcterms:modified>
</cp:coreProperties>
</file>