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21"/>
  </p:notesMasterIdLst>
  <p:handoutMasterIdLst>
    <p:handoutMasterId r:id="rId122"/>
  </p:handoutMasterIdLst>
  <p:sldIdLst>
    <p:sldId id="908" r:id="rId2"/>
    <p:sldId id="478" r:id="rId3"/>
    <p:sldId id="722" r:id="rId4"/>
    <p:sldId id="909" r:id="rId5"/>
    <p:sldId id="774" r:id="rId6"/>
    <p:sldId id="952" r:id="rId7"/>
    <p:sldId id="723" r:id="rId8"/>
    <p:sldId id="775" r:id="rId9"/>
    <p:sldId id="724" r:id="rId10"/>
    <p:sldId id="725" r:id="rId11"/>
    <p:sldId id="726" r:id="rId12"/>
    <p:sldId id="727" r:id="rId13"/>
    <p:sldId id="728" r:id="rId14"/>
    <p:sldId id="729" r:id="rId15"/>
    <p:sldId id="730" r:id="rId16"/>
    <p:sldId id="731" r:id="rId17"/>
    <p:sldId id="732" r:id="rId18"/>
    <p:sldId id="733" r:id="rId19"/>
    <p:sldId id="834" r:id="rId20"/>
    <p:sldId id="835" r:id="rId21"/>
    <p:sldId id="836" r:id="rId22"/>
    <p:sldId id="837" r:id="rId23"/>
    <p:sldId id="838" r:id="rId24"/>
    <p:sldId id="734" r:id="rId25"/>
    <p:sldId id="735" r:id="rId26"/>
    <p:sldId id="777" r:id="rId27"/>
    <p:sldId id="783" r:id="rId28"/>
    <p:sldId id="780" r:id="rId29"/>
    <p:sldId id="778" r:id="rId30"/>
    <p:sldId id="950" r:id="rId31"/>
    <p:sldId id="803" r:id="rId32"/>
    <p:sldId id="804" r:id="rId33"/>
    <p:sldId id="806" r:id="rId34"/>
    <p:sldId id="808" r:id="rId35"/>
    <p:sldId id="824" r:id="rId36"/>
    <p:sldId id="826" r:id="rId37"/>
    <p:sldId id="814" r:id="rId38"/>
    <p:sldId id="567" r:id="rId39"/>
    <p:sldId id="698" r:id="rId40"/>
    <p:sldId id="699" r:id="rId41"/>
    <p:sldId id="700" r:id="rId42"/>
    <p:sldId id="701" r:id="rId43"/>
    <p:sldId id="702" r:id="rId44"/>
    <p:sldId id="703" r:id="rId45"/>
    <p:sldId id="704" r:id="rId46"/>
    <p:sldId id="930" r:id="rId47"/>
    <p:sldId id="932" r:id="rId48"/>
    <p:sldId id="944" r:id="rId49"/>
    <p:sldId id="946" r:id="rId50"/>
    <p:sldId id="948" r:id="rId51"/>
    <p:sldId id="949" r:id="rId52"/>
    <p:sldId id="951" r:id="rId53"/>
    <p:sldId id="790" r:id="rId54"/>
    <p:sldId id="791" r:id="rId55"/>
    <p:sldId id="795" r:id="rId56"/>
    <p:sldId id="792" r:id="rId57"/>
    <p:sldId id="796" r:id="rId58"/>
    <p:sldId id="784" r:id="rId59"/>
    <p:sldId id="715" r:id="rId60"/>
    <p:sldId id="854" r:id="rId61"/>
    <p:sldId id="797" r:id="rId62"/>
    <p:sldId id="855" r:id="rId63"/>
    <p:sldId id="856" r:id="rId64"/>
    <p:sldId id="857" r:id="rId65"/>
    <p:sldId id="858" r:id="rId66"/>
    <p:sldId id="859" r:id="rId67"/>
    <p:sldId id="860" r:id="rId68"/>
    <p:sldId id="861" r:id="rId69"/>
    <p:sldId id="862" r:id="rId70"/>
    <p:sldId id="863" r:id="rId71"/>
    <p:sldId id="864" r:id="rId72"/>
    <p:sldId id="865" r:id="rId73"/>
    <p:sldId id="831" r:id="rId74"/>
    <p:sldId id="832" r:id="rId75"/>
    <p:sldId id="833" r:id="rId76"/>
    <p:sldId id="839" r:id="rId77"/>
    <p:sldId id="840" r:id="rId78"/>
    <p:sldId id="929" r:id="rId79"/>
    <p:sldId id="931" r:id="rId80"/>
    <p:sldId id="933" r:id="rId81"/>
    <p:sldId id="934" r:id="rId82"/>
    <p:sldId id="935" r:id="rId83"/>
    <p:sldId id="936" r:id="rId84"/>
    <p:sldId id="937" r:id="rId85"/>
    <p:sldId id="938" r:id="rId86"/>
    <p:sldId id="940" r:id="rId87"/>
    <p:sldId id="939" r:id="rId88"/>
    <p:sldId id="941" r:id="rId89"/>
    <p:sldId id="651" r:id="rId90"/>
    <p:sldId id="875" r:id="rId91"/>
    <p:sldId id="652" r:id="rId92"/>
    <p:sldId id="653" r:id="rId93"/>
    <p:sldId id="876" r:id="rId94"/>
    <p:sldId id="877" r:id="rId95"/>
    <p:sldId id="878" r:id="rId96"/>
    <p:sldId id="879" r:id="rId97"/>
    <p:sldId id="953" r:id="rId98"/>
    <p:sldId id="955" r:id="rId99"/>
    <p:sldId id="954" r:id="rId100"/>
    <p:sldId id="910" r:id="rId101"/>
    <p:sldId id="911" r:id="rId102"/>
    <p:sldId id="912" r:id="rId103"/>
    <p:sldId id="913" r:id="rId104"/>
    <p:sldId id="914" r:id="rId105"/>
    <p:sldId id="915" r:id="rId106"/>
    <p:sldId id="916" r:id="rId107"/>
    <p:sldId id="917" r:id="rId108"/>
    <p:sldId id="918" r:id="rId109"/>
    <p:sldId id="919" r:id="rId110"/>
    <p:sldId id="920" r:id="rId111"/>
    <p:sldId id="921" r:id="rId112"/>
    <p:sldId id="922" r:id="rId113"/>
    <p:sldId id="923" r:id="rId114"/>
    <p:sldId id="924" r:id="rId115"/>
    <p:sldId id="925" r:id="rId116"/>
    <p:sldId id="926" r:id="rId117"/>
    <p:sldId id="927" r:id="rId118"/>
    <p:sldId id="928" r:id="rId119"/>
    <p:sldId id="867" r:id="rId120"/>
  </p:sldIdLst>
  <p:sldSz cx="9144000" cy="6858000" type="screen4x3"/>
  <p:notesSz cx="7099300" cy="10234613"/>
  <p:defaultTextStyle>
    <a:defPPr>
      <a:defRPr lang="en-US"/>
    </a:defPPr>
    <a:lvl1pPr algn="l" rtl="0" eaLnBrk="0" fontAlgn="base" hangingPunct="0">
      <a:spcBef>
        <a:spcPct val="0"/>
      </a:spcBef>
      <a:spcAft>
        <a:spcPct val="0"/>
      </a:spcAft>
      <a:defRPr kern="1200">
        <a:solidFill>
          <a:schemeClr val="tx1"/>
        </a:solidFill>
        <a:latin typeface="Arial"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66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밝은 스타일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밝은 스타일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58" autoAdjust="0"/>
    <p:restoredTop sz="91777" autoAdjust="0"/>
  </p:normalViewPr>
  <p:slideViewPr>
    <p:cSldViewPr>
      <p:cViewPr varScale="1">
        <p:scale>
          <a:sx n="113" d="100"/>
          <a:sy n="113" d="100"/>
        </p:scale>
        <p:origin x="-120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744"/>
    </p:cViewPr>
  </p:sorterViewPr>
  <p:notesViewPr>
    <p:cSldViewPr>
      <p:cViewPr varScale="1">
        <p:scale>
          <a:sx n="76" d="100"/>
          <a:sy n="76" d="100"/>
        </p:scale>
        <p:origin x="-3342" y="-102"/>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629025" y="195263"/>
            <a:ext cx="2759075" cy="23495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1000125">
              <a:defRPr sz="1500" b="1">
                <a:latin typeface="Times New Roman" pitchFamily="18" charset="0"/>
              </a:defRPr>
            </a:lvl1pPr>
          </a:lstStyle>
          <a:p>
            <a:pPr>
              <a:defRPr/>
            </a:pPr>
            <a:r>
              <a:rPr lang="ko-KR" altLang="en-US"/>
              <a:t>doc.: IEEE 802.15-&lt;doc#&gt;</a:t>
            </a:r>
            <a:endParaRPr lang="en-US" altLang="ko-KR"/>
          </a:p>
        </p:txBody>
      </p:sp>
      <p:sp>
        <p:nvSpPr>
          <p:cNvPr id="3075" name="Rectangle 3"/>
          <p:cNvSpPr>
            <a:spLocks noGrp="1" noChangeArrowheads="1"/>
          </p:cNvSpPr>
          <p:nvPr>
            <p:ph type="dt" sz="quarter" idx="1"/>
          </p:nvPr>
        </p:nvSpPr>
        <p:spPr bwMode="auto">
          <a:xfrm>
            <a:off x="711200" y="195263"/>
            <a:ext cx="2365375" cy="23495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1000125">
              <a:defRPr sz="1500" b="1">
                <a:latin typeface="Times New Roman" pitchFamily="18" charset="0"/>
              </a:defRPr>
            </a:lvl1pPr>
          </a:lstStyle>
          <a:p>
            <a:pPr>
              <a:defRPr/>
            </a:pPr>
            <a:r>
              <a:rPr lang="ko-KR" altLang="en-US"/>
              <a:t>&lt;month year&gt;</a:t>
            </a:r>
            <a:endParaRPr lang="en-US" altLang="ko-KR"/>
          </a:p>
        </p:txBody>
      </p:sp>
      <p:sp>
        <p:nvSpPr>
          <p:cNvPr id="3076" name="Rectangle 4"/>
          <p:cNvSpPr>
            <a:spLocks noGrp="1" noChangeArrowheads="1"/>
          </p:cNvSpPr>
          <p:nvPr>
            <p:ph type="ftr" sz="quarter" idx="2"/>
          </p:nvPr>
        </p:nvSpPr>
        <p:spPr bwMode="auto">
          <a:xfrm>
            <a:off x="4259263" y="9906000"/>
            <a:ext cx="2208212" cy="1682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1000125">
              <a:defRPr sz="1100">
                <a:latin typeface="Times New Roman" pitchFamily="18" charset="0"/>
              </a:defRPr>
            </a:lvl1pPr>
          </a:lstStyle>
          <a:p>
            <a:pPr>
              <a:defRPr/>
            </a:pPr>
            <a:r>
              <a:rPr lang="ko-KR" altLang="en-US"/>
              <a:t>&lt;author&gt;, &lt;company&gt;</a:t>
            </a:r>
            <a:endParaRPr lang="en-US" altLang="ko-KR"/>
          </a:p>
        </p:txBody>
      </p:sp>
      <p:sp>
        <p:nvSpPr>
          <p:cNvPr id="3077" name="Rectangle 5"/>
          <p:cNvSpPr>
            <a:spLocks noGrp="1" noChangeArrowheads="1"/>
          </p:cNvSpPr>
          <p:nvPr>
            <p:ph type="sldNum" sz="quarter" idx="3"/>
          </p:nvPr>
        </p:nvSpPr>
        <p:spPr bwMode="auto">
          <a:xfrm>
            <a:off x="2760663" y="9906000"/>
            <a:ext cx="1420812" cy="1682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1000125">
              <a:defRPr sz="1100">
                <a:latin typeface="Times New Roman" pitchFamily="18" charset="0"/>
              </a:defRPr>
            </a:lvl1pPr>
          </a:lstStyle>
          <a:p>
            <a:pPr>
              <a:defRPr/>
            </a:pPr>
            <a:r>
              <a:rPr lang="en-US" altLang="ko-KR"/>
              <a:t>Page </a:t>
            </a:r>
            <a:fld id="{9CF2A2D6-BBB5-45EA-8A45-5708FA14C475}" type="slidenum">
              <a:rPr lang="en-US" altLang="ko-KR"/>
              <a:pPr>
                <a:defRPr/>
              </a:pPr>
              <a:t>‹#›</a:t>
            </a:fld>
            <a:endParaRPr lang="en-US" altLang="ko-KR"/>
          </a:p>
        </p:txBody>
      </p:sp>
      <p:sp>
        <p:nvSpPr>
          <p:cNvPr id="53254" name="Line 6"/>
          <p:cNvSpPr>
            <a:spLocks noChangeShapeType="1"/>
          </p:cNvSpPr>
          <p:nvPr/>
        </p:nvSpPr>
        <p:spPr bwMode="auto">
          <a:xfrm>
            <a:off x="709613" y="427038"/>
            <a:ext cx="56800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8115" tIns="49058" rIns="98115" bIns="49058" anchor="ctr"/>
          <a:lstStyle/>
          <a:p>
            <a:endParaRPr lang="ko-KR" altLang="en-US"/>
          </a:p>
        </p:txBody>
      </p:sp>
      <p:sp>
        <p:nvSpPr>
          <p:cNvPr id="53255" name="Rectangle 7"/>
          <p:cNvSpPr>
            <a:spLocks noChangeArrowheads="1"/>
          </p:cNvSpPr>
          <p:nvPr/>
        </p:nvSpPr>
        <p:spPr bwMode="auto">
          <a:xfrm>
            <a:off x="709613" y="9906000"/>
            <a:ext cx="7286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000125"/>
            <a:r>
              <a:rPr lang="en-US" altLang="ko-KR" sz="1200">
                <a:latin typeface="Times New Roman" pitchFamily="18" charset="0"/>
              </a:rPr>
              <a:t>Submission</a:t>
            </a:r>
          </a:p>
        </p:txBody>
      </p:sp>
      <p:sp>
        <p:nvSpPr>
          <p:cNvPr id="53256" name="Line 8"/>
          <p:cNvSpPr>
            <a:spLocks noChangeShapeType="1"/>
          </p:cNvSpPr>
          <p:nvPr/>
        </p:nvSpPr>
        <p:spPr bwMode="auto">
          <a:xfrm>
            <a:off x="709613" y="9893300"/>
            <a:ext cx="583723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8115" tIns="49058" rIns="98115" bIns="49058" anchor="ctr"/>
          <a:lstStyle/>
          <a:p>
            <a:endParaRPr lang="ko-KR" altLang="en-US"/>
          </a:p>
        </p:txBody>
      </p:sp>
    </p:spTree>
    <p:extLst>
      <p:ext uri="{BB962C8B-B14F-4D97-AF65-F5344CB8AC3E}">
        <p14:creationId xmlns:p14="http://schemas.microsoft.com/office/powerpoint/2010/main" val="7481366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549650" y="107950"/>
            <a:ext cx="2882900" cy="23495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1000125">
              <a:defRPr sz="1500" b="1">
                <a:latin typeface="Times New Roman" pitchFamily="18" charset="0"/>
              </a:defRPr>
            </a:lvl1pPr>
          </a:lstStyle>
          <a:p>
            <a:pPr>
              <a:defRPr/>
            </a:pPr>
            <a:r>
              <a:rPr lang="ko-KR" altLang="en-US"/>
              <a:t>doc.: IEEE 802.15-&lt;doc#&gt;</a:t>
            </a:r>
            <a:endParaRPr lang="en-US" altLang="ko-KR"/>
          </a:p>
        </p:txBody>
      </p:sp>
      <p:sp>
        <p:nvSpPr>
          <p:cNvPr id="2051" name="Rectangle 3"/>
          <p:cNvSpPr>
            <a:spLocks noGrp="1" noChangeArrowheads="1"/>
          </p:cNvSpPr>
          <p:nvPr>
            <p:ph type="dt" idx="1"/>
          </p:nvPr>
        </p:nvSpPr>
        <p:spPr bwMode="auto">
          <a:xfrm>
            <a:off x="668338" y="107950"/>
            <a:ext cx="2803525" cy="23495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1000125">
              <a:defRPr sz="1500" b="1">
                <a:latin typeface="Times New Roman" pitchFamily="18" charset="0"/>
              </a:defRPr>
            </a:lvl1pPr>
          </a:lstStyle>
          <a:p>
            <a:pPr>
              <a:defRPr/>
            </a:pPr>
            <a:r>
              <a:rPr lang="ko-KR" altLang="en-US"/>
              <a:t>&lt;month year&gt;</a:t>
            </a:r>
            <a:endParaRPr lang="en-US" altLang="ko-KR"/>
          </a:p>
        </p:txBody>
      </p:sp>
      <p:sp>
        <p:nvSpPr>
          <p:cNvPr id="32772" name="Rectangle 4"/>
          <p:cNvSpPr>
            <a:spLocks noGrp="1" noRot="1" noChangeAspect="1" noChangeArrowheads="1" noTextEdit="1"/>
          </p:cNvSpPr>
          <p:nvPr>
            <p:ph type="sldImg" idx="2"/>
          </p:nvPr>
        </p:nvSpPr>
        <p:spPr bwMode="auto">
          <a:xfrm>
            <a:off x="1001713" y="774700"/>
            <a:ext cx="5097462" cy="38242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46150" y="4862513"/>
            <a:ext cx="5207000" cy="4605337"/>
          </a:xfrm>
          <a:prstGeom prst="rect">
            <a:avLst/>
          </a:prstGeom>
          <a:noFill/>
          <a:ln w="9525">
            <a:noFill/>
            <a:miter lim="800000"/>
            <a:headEnd/>
            <a:tailEnd/>
          </a:ln>
          <a:effectLst/>
        </p:spPr>
        <p:txBody>
          <a:bodyPr vert="horz" wrap="square" lIns="100499" tIns="49399" rIns="100499" bIns="49399" numCol="1" anchor="t" anchorCtr="0" compatLnSpc="1">
            <a:prstTxWarp prst="textNoShape">
              <a:avLst/>
            </a:prstTxWarp>
          </a:bodyPr>
          <a:lstStyle/>
          <a:p>
            <a:pPr lvl="0"/>
            <a:r>
              <a:rPr lang="en-US" altLang="ko-KR" noProof="0" smtClean="0"/>
              <a:t>Click to edit Master text styles</a:t>
            </a:r>
          </a:p>
          <a:p>
            <a:pPr lvl="1"/>
            <a:r>
              <a:rPr lang="en-US" altLang="ko-KR" noProof="0" smtClean="0"/>
              <a:t>Second level</a:t>
            </a:r>
          </a:p>
          <a:p>
            <a:pPr lvl="2"/>
            <a:r>
              <a:rPr lang="en-US" altLang="ko-KR" noProof="0" smtClean="0"/>
              <a:t>Third level</a:t>
            </a:r>
          </a:p>
          <a:p>
            <a:pPr lvl="3"/>
            <a:r>
              <a:rPr lang="en-US" altLang="ko-KR" noProof="0" smtClean="0"/>
              <a:t>Fourth level</a:t>
            </a:r>
          </a:p>
          <a:p>
            <a:pPr lvl="4"/>
            <a:r>
              <a:rPr lang="en-US" altLang="ko-KR" noProof="0" smtClean="0"/>
              <a:t>Fifth level</a:t>
            </a:r>
          </a:p>
        </p:txBody>
      </p:sp>
      <p:sp>
        <p:nvSpPr>
          <p:cNvPr id="2054" name="Rectangle 6"/>
          <p:cNvSpPr>
            <a:spLocks noGrp="1" noChangeArrowheads="1"/>
          </p:cNvSpPr>
          <p:nvPr>
            <p:ph type="ftr" sz="quarter" idx="4"/>
          </p:nvPr>
        </p:nvSpPr>
        <p:spPr bwMode="auto">
          <a:xfrm>
            <a:off x="3862388" y="9909175"/>
            <a:ext cx="2570162" cy="18573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90538" lvl="4" algn="r" defTabSz="1000125">
              <a:defRPr sz="1200">
                <a:latin typeface="Times New Roman" pitchFamily="18" charset="0"/>
              </a:defRPr>
            </a:lvl5pPr>
          </a:lstStyle>
          <a:p>
            <a:pPr lvl="4">
              <a:defRPr/>
            </a:pPr>
            <a:r>
              <a:rPr lang="ko-KR" altLang="en-US"/>
              <a:t>&lt;author&gt;, &lt;company&gt;</a:t>
            </a:r>
            <a:endParaRPr lang="en-US" altLang="ko-KR"/>
          </a:p>
        </p:txBody>
      </p:sp>
      <p:sp>
        <p:nvSpPr>
          <p:cNvPr id="2055" name="Rectangle 7"/>
          <p:cNvSpPr>
            <a:spLocks noGrp="1" noChangeArrowheads="1"/>
          </p:cNvSpPr>
          <p:nvPr>
            <p:ph type="sldNum" sz="quarter" idx="5"/>
          </p:nvPr>
        </p:nvSpPr>
        <p:spPr bwMode="auto">
          <a:xfrm>
            <a:off x="3003550" y="9909175"/>
            <a:ext cx="8207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1000125">
              <a:defRPr sz="1200">
                <a:latin typeface="Times New Roman" pitchFamily="18" charset="0"/>
              </a:defRPr>
            </a:lvl1pPr>
          </a:lstStyle>
          <a:p>
            <a:pPr>
              <a:defRPr/>
            </a:pPr>
            <a:r>
              <a:rPr lang="en-US" altLang="ko-KR"/>
              <a:t>Page </a:t>
            </a:r>
            <a:fld id="{F3700138-432E-4946-9C5C-25BC964A1331}" type="slidenum">
              <a:rPr lang="en-US" altLang="ko-KR"/>
              <a:pPr>
                <a:defRPr/>
              </a:pPr>
              <a:t>‹#›</a:t>
            </a:fld>
            <a:endParaRPr lang="en-US" altLang="ko-KR"/>
          </a:p>
        </p:txBody>
      </p:sp>
      <p:sp>
        <p:nvSpPr>
          <p:cNvPr id="32776" name="Rectangle 8"/>
          <p:cNvSpPr>
            <a:spLocks noChangeArrowheads="1"/>
          </p:cNvSpPr>
          <p:nvPr/>
        </p:nvSpPr>
        <p:spPr bwMode="auto">
          <a:xfrm>
            <a:off x="741363" y="9909175"/>
            <a:ext cx="72707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ko-KR" sz="1200">
                <a:latin typeface="Times New Roman" pitchFamily="18" charset="0"/>
              </a:rPr>
              <a:t>Submission</a:t>
            </a:r>
          </a:p>
        </p:txBody>
      </p:sp>
      <p:sp>
        <p:nvSpPr>
          <p:cNvPr id="32777" name="Line 9"/>
          <p:cNvSpPr>
            <a:spLocks noChangeShapeType="1"/>
          </p:cNvSpPr>
          <p:nvPr/>
        </p:nvSpPr>
        <p:spPr bwMode="auto">
          <a:xfrm>
            <a:off x="741363" y="9907588"/>
            <a:ext cx="56165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8115" tIns="49058" rIns="98115" bIns="49058" anchor="ctr"/>
          <a:lstStyle/>
          <a:p>
            <a:endParaRPr lang="ko-KR" altLang="en-US"/>
          </a:p>
        </p:txBody>
      </p:sp>
      <p:sp>
        <p:nvSpPr>
          <p:cNvPr id="32778" name="Line 10"/>
          <p:cNvSpPr>
            <a:spLocks noChangeShapeType="1"/>
          </p:cNvSpPr>
          <p:nvPr/>
        </p:nvSpPr>
        <p:spPr bwMode="auto">
          <a:xfrm>
            <a:off x="663575" y="327025"/>
            <a:ext cx="577215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8115" tIns="49058" rIns="98115" bIns="49058" anchor="ctr"/>
          <a:lstStyle/>
          <a:p>
            <a:endParaRPr lang="ko-KR" altLang="en-US"/>
          </a:p>
        </p:txBody>
      </p:sp>
    </p:spTree>
    <p:extLst>
      <p:ext uri="{BB962C8B-B14F-4D97-AF65-F5344CB8AC3E}">
        <p14:creationId xmlns:p14="http://schemas.microsoft.com/office/powerpoint/2010/main" val="53410766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000125" y="773113"/>
            <a:ext cx="5099050" cy="3825875"/>
          </a:xfrm>
          <a:ln/>
        </p:spPr>
      </p:sp>
      <p:sp>
        <p:nvSpPr>
          <p:cNvPr id="14339" name="备注占位符 2"/>
          <p:cNvSpPr>
            <a:spLocks noGrp="1"/>
          </p:cNvSpPr>
          <p:nvPr>
            <p:ph type="body" idx="1"/>
          </p:nvPr>
        </p:nvSpPr>
        <p:spPr>
          <a:noFill/>
        </p:spPr>
        <p:txBody>
          <a:bodyPr/>
          <a:lstStyle/>
          <a:p>
            <a:endParaRPr lang="zh-CN" altLang="en-US" smtClean="0"/>
          </a:p>
        </p:txBody>
      </p:sp>
      <p:sp>
        <p:nvSpPr>
          <p:cNvPr id="14341" name="日期占位符 4"/>
          <p:cNvSpPr>
            <a:spLocks noGrp="1"/>
          </p:cNvSpPr>
          <p:nvPr>
            <p:ph type="dt" sz="quarter" idx="1"/>
          </p:nvPr>
        </p:nvSpPr>
        <p:spPr>
          <a:xfrm>
            <a:off x="669623" y="105042"/>
            <a:ext cx="2802013" cy="238096"/>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fld id="{386335D5-0FA5-43D5-8CFB-1437219B883A}" type="datetime1">
              <a:rPr lang="en-US" altLang="zh-CN" sz="1500">
                <a:solidFill>
                  <a:srgbClr val="000000"/>
                </a:solidFill>
              </a:rPr>
              <a:pPr/>
              <a:t>7/8/2013</a:t>
            </a:fld>
            <a:r>
              <a:rPr lang="en-US" altLang="zh-CN" sz="1500">
                <a:solidFill>
                  <a:srgbClr val="000000"/>
                </a:solidFill>
              </a:rPr>
              <a:t>&lt;month year&gt;</a:t>
            </a:r>
          </a:p>
        </p:txBody>
      </p:sp>
      <p:sp>
        <p:nvSpPr>
          <p:cNvPr id="14342" name="页脚占位符 5"/>
          <p:cNvSpPr>
            <a:spLocks noGrp="1"/>
          </p:cNvSpPr>
          <p:nvPr>
            <p:ph type="ftr" sz="quarter" idx="4"/>
          </p:nvPr>
        </p:nvSpPr>
        <p:spPr>
          <a:xfrm>
            <a:off x="3861707" y="9908982"/>
            <a:ext cx="2569596" cy="203082"/>
          </a:xfrm>
          <a:noFill/>
        </p:spPr>
        <p:txBody>
          <a:bodyPr/>
          <a:lstStyle>
            <a:lvl1pPr marL="366560" indent="-366560"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488747" defTabSz="997858">
              <a:defRPr sz="1300">
                <a:solidFill>
                  <a:schemeClr val="tx1"/>
                </a:solidFill>
                <a:latin typeface="Times New Roman" pitchFamily="18" charset="0"/>
              </a:defRPr>
            </a:lvl5pPr>
            <a:lvl6pPr marL="977494" defTabSz="997858" eaLnBrk="0" fontAlgn="base" hangingPunct="0">
              <a:spcBef>
                <a:spcPct val="0"/>
              </a:spcBef>
              <a:spcAft>
                <a:spcPct val="0"/>
              </a:spcAft>
              <a:defRPr sz="1300">
                <a:solidFill>
                  <a:schemeClr val="tx1"/>
                </a:solidFill>
                <a:latin typeface="Times New Roman" pitchFamily="18" charset="0"/>
              </a:defRPr>
            </a:lvl6pPr>
            <a:lvl7pPr marL="1466240" defTabSz="997858" eaLnBrk="0" fontAlgn="base" hangingPunct="0">
              <a:spcBef>
                <a:spcPct val="0"/>
              </a:spcBef>
              <a:spcAft>
                <a:spcPct val="0"/>
              </a:spcAft>
              <a:defRPr sz="1300">
                <a:solidFill>
                  <a:schemeClr val="tx1"/>
                </a:solidFill>
                <a:latin typeface="Times New Roman" pitchFamily="18" charset="0"/>
              </a:defRPr>
            </a:lvl7pPr>
            <a:lvl8pPr marL="1954987" defTabSz="997858" eaLnBrk="0" fontAlgn="base" hangingPunct="0">
              <a:spcBef>
                <a:spcPct val="0"/>
              </a:spcBef>
              <a:spcAft>
                <a:spcPct val="0"/>
              </a:spcAft>
              <a:defRPr sz="1300">
                <a:solidFill>
                  <a:schemeClr val="tx1"/>
                </a:solidFill>
                <a:latin typeface="Times New Roman" pitchFamily="18" charset="0"/>
              </a:defRPr>
            </a:lvl8pPr>
            <a:lvl9pPr marL="2443734" defTabSz="997858" eaLnBrk="0" fontAlgn="base" hangingPunct="0">
              <a:spcBef>
                <a:spcPct val="0"/>
              </a:spcBef>
              <a:spcAft>
                <a:spcPct val="0"/>
              </a:spcAft>
              <a:defRPr sz="1300">
                <a:solidFill>
                  <a:schemeClr val="tx1"/>
                </a:solidFill>
                <a:latin typeface="Times New Roman" pitchFamily="18" charset="0"/>
              </a:defRPr>
            </a:lvl9pPr>
          </a:lstStyle>
          <a:p>
            <a:pPr lvl="4"/>
            <a:r>
              <a:rPr lang="en-US" altLang="zh-CN">
                <a:solidFill>
                  <a:srgbClr val="000000"/>
                </a:solidFill>
              </a:rPr>
              <a:t>&lt;author&gt;, &lt;company&gt;</a:t>
            </a:r>
          </a:p>
        </p:txBody>
      </p:sp>
      <p:sp>
        <p:nvSpPr>
          <p:cNvPr id="14343" name="灯片编号占位符 6"/>
          <p:cNvSpPr>
            <a:spLocks noGrp="1"/>
          </p:cNvSpPr>
          <p:nvPr>
            <p:ph type="sldNum" sz="quarter" idx="5"/>
          </p:nvPr>
        </p:nvSpPr>
        <p:spPr>
          <a:xfrm>
            <a:off x="3003550" y="9908982"/>
            <a:ext cx="820776" cy="203082"/>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r>
              <a:rPr lang="en-US" altLang="zh-CN">
                <a:solidFill>
                  <a:srgbClr val="000000"/>
                </a:solidFill>
              </a:rPr>
              <a:t>Page </a:t>
            </a:r>
            <a:fld id="{0C98E6A1-B909-4899-A791-007F39C76E58}" type="slidenum">
              <a:rPr lang="en-US" altLang="zh-CN">
                <a:solidFill>
                  <a:srgbClr val="000000"/>
                </a:solidFill>
              </a:rPr>
              <a:pPr/>
              <a:t>1</a:t>
            </a:fld>
            <a:endParaRPr lang="en-US" altLang="zh-CN">
              <a:solidFill>
                <a:srgbClr val="000000"/>
              </a:solidFill>
            </a:endParaRPr>
          </a:p>
        </p:txBody>
      </p:sp>
      <p:sp>
        <p:nvSpPr>
          <p:cNvPr id="2" name="页眉占位符 1"/>
          <p:cNvSpPr>
            <a:spLocks noGrp="1"/>
          </p:cNvSpPr>
          <p:nvPr>
            <p:ph type="hdr" sz="quarter" idx="10"/>
          </p:nvPr>
        </p:nvSpPr>
        <p:spPr/>
        <p:txBody>
          <a:bodyPr/>
          <a:lstStyle/>
          <a:p>
            <a:pPr>
              <a:defRPr/>
            </a:pPr>
            <a:r>
              <a:rPr lang="en-US" altLang="zh-CN" smtClean="0"/>
              <a:t>doc.: IEEE 802.15-12-0318-00</a:t>
            </a:r>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12</a:t>
            </a:fld>
            <a:endParaRPr lang="en-US" altLang="ko-KR"/>
          </a:p>
        </p:txBody>
      </p:sp>
    </p:spTree>
    <p:extLst>
      <p:ext uri="{BB962C8B-B14F-4D97-AF65-F5344CB8AC3E}">
        <p14:creationId xmlns:p14="http://schemas.microsoft.com/office/powerpoint/2010/main" val="1998442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13</a:t>
            </a:fld>
            <a:endParaRPr lang="en-US" altLang="ko-KR"/>
          </a:p>
        </p:txBody>
      </p:sp>
    </p:spTree>
    <p:extLst>
      <p:ext uri="{BB962C8B-B14F-4D97-AF65-F5344CB8AC3E}">
        <p14:creationId xmlns:p14="http://schemas.microsoft.com/office/powerpoint/2010/main" val="3768892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14</a:t>
            </a:fld>
            <a:endParaRPr lang="en-US" altLang="ko-KR"/>
          </a:p>
        </p:txBody>
      </p:sp>
    </p:spTree>
    <p:extLst>
      <p:ext uri="{BB962C8B-B14F-4D97-AF65-F5344CB8AC3E}">
        <p14:creationId xmlns:p14="http://schemas.microsoft.com/office/powerpoint/2010/main" val="2013647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15</a:t>
            </a:fld>
            <a:endParaRPr lang="en-US" altLang="ko-KR"/>
          </a:p>
        </p:txBody>
      </p:sp>
    </p:spTree>
    <p:extLst>
      <p:ext uri="{BB962C8B-B14F-4D97-AF65-F5344CB8AC3E}">
        <p14:creationId xmlns:p14="http://schemas.microsoft.com/office/powerpoint/2010/main" val="3318476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16</a:t>
            </a:fld>
            <a:endParaRPr lang="en-US" altLang="ko-KR"/>
          </a:p>
        </p:txBody>
      </p:sp>
    </p:spTree>
    <p:extLst>
      <p:ext uri="{BB962C8B-B14F-4D97-AF65-F5344CB8AC3E}">
        <p14:creationId xmlns:p14="http://schemas.microsoft.com/office/powerpoint/2010/main" val="114388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17</a:t>
            </a:fld>
            <a:endParaRPr lang="en-US" altLang="ko-KR"/>
          </a:p>
        </p:txBody>
      </p:sp>
    </p:spTree>
    <p:extLst>
      <p:ext uri="{BB962C8B-B14F-4D97-AF65-F5344CB8AC3E}">
        <p14:creationId xmlns:p14="http://schemas.microsoft.com/office/powerpoint/2010/main" val="1077104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18</a:t>
            </a:fld>
            <a:endParaRPr lang="en-US" altLang="ko-KR"/>
          </a:p>
        </p:txBody>
      </p:sp>
    </p:spTree>
    <p:extLst>
      <p:ext uri="{BB962C8B-B14F-4D97-AF65-F5344CB8AC3E}">
        <p14:creationId xmlns:p14="http://schemas.microsoft.com/office/powerpoint/2010/main" val="4253369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19</a:t>
            </a:fld>
            <a:endParaRPr lang="en-US" altLang="ko-KR"/>
          </a:p>
        </p:txBody>
      </p:sp>
    </p:spTree>
    <p:extLst>
      <p:ext uri="{BB962C8B-B14F-4D97-AF65-F5344CB8AC3E}">
        <p14:creationId xmlns:p14="http://schemas.microsoft.com/office/powerpoint/2010/main" val="3296570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20</a:t>
            </a:fld>
            <a:endParaRPr lang="en-US" altLang="ko-KR"/>
          </a:p>
        </p:txBody>
      </p:sp>
    </p:spTree>
    <p:extLst>
      <p:ext uri="{BB962C8B-B14F-4D97-AF65-F5344CB8AC3E}">
        <p14:creationId xmlns:p14="http://schemas.microsoft.com/office/powerpoint/2010/main" val="15681697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21</a:t>
            </a:fld>
            <a:endParaRPr lang="en-US" altLang="ko-KR"/>
          </a:p>
        </p:txBody>
      </p:sp>
    </p:spTree>
    <p:extLst>
      <p:ext uri="{BB962C8B-B14F-4D97-AF65-F5344CB8AC3E}">
        <p14:creationId xmlns:p14="http://schemas.microsoft.com/office/powerpoint/2010/main" val="2809928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0125">
              <a:defRPr>
                <a:solidFill>
                  <a:schemeClr val="tx1"/>
                </a:solidFill>
                <a:latin typeface="Arial" charset="0"/>
                <a:ea typeface="굴림" charset="-127"/>
              </a:defRPr>
            </a:lvl1pPr>
            <a:lvl2pPr marL="742950" indent="-285750" defTabSz="1000125">
              <a:defRPr>
                <a:solidFill>
                  <a:schemeClr val="tx1"/>
                </a:solidFill>
                <a:latin typeface="Arial" charset="0"/>
                <a:ea typeface="굴림" charset="-127"/>
              </a:defRPr>
            </a:lvl2pPr>
            <a:lvl3pPr marL="1143000" indent="-228600" defTabSz="1000125">
              <a:defRPr>
                <a:solidFill>
                  <a:schemeClr val="tx1"/>
                </a:solidFill>
                <a:latin typeface="Arial" charset="0"/>
                <a:ea typeface="굴림" charset="-127"/>
              </a:defRPr>
            </a:lvl3pPr>
            <a:lvl4pPr marL="1600200" indent="-228600" defTabSz="1000125">
              <a:defRPr>
                <a:solidFill>
                  <a:schemeClr val="tx1"/>
                </a:solidFill>
                <a:latin typeface="Arial" charset="0"/>
                <a:ea typeface="굴림" charset="-127"/>
              </a:defRPr>
            </a:lvl4pPr>
            <a:lvl5pPr marL="2057400" indent="-228600" defTabSz="1000125">
              <a:defRPr>
                <a:solidFill>
                  <a:schemeClr val="tx1"/>
                </a:solidFill>
                <a:latin typeface="Arial" charset="0"/>
                <a:ea typeface="굴림" charset="-127"/>
              </a:defRPr>
            </a:lvl5pPr>
            <a:lvl6pPr marL="2514600" indent="-228600" defTabSz="1000125" eaLnBrk="0" fontAlgn="base" hangingPunct="0">
              <a:spcBef>
                <a:spcPct val="0"/>
              </a:spcBef>
              <a:spcAft>
                <a:spcPct val="0"/>
              </a:spcAft>
              <a:defRPr>
                <a:solidFill>
                  <a:schemeClr val="tx1"/>
                </a:solidFill>
                <a:latin typeface="Arial" charset="0"/>
                <a:ea typeface="굴림" charset="-127"/>
              </a:defRPr>
            </a:lvl6pPr>
            <a:lvl7pPr marL="2971800" indent="-228600" defTabSz="1000125" eaLnBrk="0" fontAlgn="base" hangingPunct="0">
              <a:spcBef>
                <a:spcPct val="0"/>
              </a:spcBef>
              <a:spcAft>
                <a:spcPct val="0"/>
              </a:spcAft>
              <a:defRPr>
                <a:solidFill>
                  <a:schemeClr val="tx1"/>
                </a:solidFill>
                <a:latin typeface="Arial" charset="0"/>
                <a:ea typeface="굴림" charset="-127"/>
              </a:defRPr>
            </a:lvl7pPr>
            <a:lvl8pPr marL="3429000" indent="-228600" defTabSz="1000125" eaLnBrk="0" fontAlgn="base" hangingPunct="0">
              <a:spcBef>
                <a:spcPct val="0"/>
              </a:spcBef>
              <a:spcAft>
                <a:spcPct val="0"/>
              </a:spcAft>
              <a:defRPr>
                <a:solidFill>
                  <a:schemeClr val="tx1"/>
                </a:solidFill>
                <a:latin typeface="Arial" charset="0"/>
                <a:ea typeface="굴림" charset="-127"/>
              </a:defRPr>
            </a:lvl8pPr>
            <a:lvl9pPr marL="3886200" indent="-228600" defTabSz="1000125" eaLnBrk="0" fontAlgn="base" hangingPunct="0">
              <a:spcBef>
                <a:spcPct val="0"/>
              </a:spcBef>
              <a:spcAft>
                <a:spcPct val="0"/>
              </a:spcAft>
              <a:defRPr>
                <a:solidFill>
                  <a:schemeClr val="tx1"/>
                </a:solidFill>
                <a:latin typeface="Arial" charset="0"/>
                <a:ea typeface="굴림" charset="-127"/>
              </a:defRPr>
            </a:lvl9pPr>
          </a:lstStyle>
          <a:p>
            <a:r>
              <a:rPr lang="ko-KR" altLang="en-US" smtClean="0">
                <a:latin typeface="Times New Roman" pitchFamily="18" charset="0"/>
              </a:rPr>
              <a:t>doc.: IEEE 802.15-&lt;doc#&gt;</a:t>
            </a:r>
            <a:endParaRPr lang="en-US" altLang="ko-KR" smtClean="0">
              <a:latin typeface="Times New Roman" pitchFamily="18" charset="0"/>
            </a:endParaRPr>
          </a:p>
        </p:txBody>
      </p:sp>
      <p:sp>
        <p:nvSpPr>
          <p:cNvPr id="3379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0125">
              <a:defRPr>
                <a:solidFill>
                  <a:schemeClr val="tx1"/>
                </a:solidFill>
                <a:latin typeface="Arial" charset="0"/>
                <a:ea typeface="굴림" charset="-127"/>
              </a:defRPr>
            </a:lvl1pPr>
            <a:lvl2pPr marL="742950" indent="-285750" defTabSz="1000125">
              <a:defRPr>
                <a:solidFill>
                  <a:schemeClr val="tx1"/>
                </a:solidFill>
                <a:latin typeface="Arial" charset="0"/>
                <a:ea typeface="굴림" charset="-127"/>
              </a:defRPr>
            </a:lvl2pPr>
            <a:lvl3pPr marL="1143000" indent="-228600" defTabSz="1000125">
              <a:defRPr>
                <a:solidFill>
                  <a:schemeClr val="tx1"/>
                </a:solidFill>
                <a:latin typeface="Arial" charset="0"/>
                <a:ea typeface="굴림" charset="-127"/>
              </a:defRPr>
            </a:lvl3pPr>
            <a:lvl4pPr marL="1600200" indent="-228600" defTabSz="1000125">
              <a:defRPr>
                <a:solidFill>
                  <a:schemeClr val="tx1"/>
                </a:solidFill>
                <a:latin typeface="Arial" charset="0"/>
                <a:ea typeface="굴림" charset="-127"/>
              </a:defRPr>
            </a:lvl4pPr>
            <a:lvl5pPr marL="2057400" indent="-228600" defTabSz="1000125">
              <a:defRPr>
                <a:solidFill>
                  <a:schemeClr val="tx1"/>
                </a:solidFill>
                <a:latin typeface="Arial" charset="0"/>
                <a:ea typeface="굴림" charset="-127"/>
              </a:defRPr>
            </a:lvl5pPr>
            <a:lvl6pPr marL="2514600" indent="-228600" defTabSz="1000125" eaLnBrk="0" fontAlgn="base" hangingPunct="0">
              <a:spcBef>
                <a:spcPct val="0"/>
              </a:spcBef>
              <a:spcAft>
                <a:spcPct val="0"/>
              </a:spcAft>
              <a:defRPr>
                <a:solidFill>
                  <a:schemeClr val="tx1"/>
                </a:solidFill>
                <a:latin typeface="Arial" charset="0"/>
                <a:ea typeface="굴림" charset="-127"/>
              </a:defRPr>
            </a:lvl6pPr>
            <a:lvl7pPr marL="2971800" indent="-228600" defTabSz="1000125" eaLnBrk="0" fontAlgn="base" hangingPunct="0">
              <a:spcBef>
                <a:spcPct val="0"/>
              </a:spcBef>
              <a:spcAft>
                <a:spcPct val="0"/>
              </a:spcAft>
              <a:defRPr>
                <a:solidFill>
                  <a:schemeClr val="tx1"/>
                </a:solidFill>
                <a:latin typeface="Arial" charset="0"/>
                <a:ea typeface="굴림" charset="-127"/>
              </a:defRPr>
            </a:lvl7pPr>
            <a:lvl8pPr marL="3429000" indent="-228600" defTabSz="1000125" eaLnBrk="0" fontAlgn="base" hangingPunct="0">
              <a:spcBef>
                <a:spcPct val="0"/>
              </a:spcBef>
              <a:spcAft>
                <a:spcPct val="0"/>
              </a:spcAft>
              <a:defRPr>
                <a:solidFill>
                  <a:schemeClr val="tx1"/>
                </a:solidFill>
                <a:latin typeface="Arial" charset="0"/>
                <a:ea typeface="굴림" charset="-127"/>
              </a:defRPr>
            </a:lvl8pPr>
            <a:lvl9pPr marL="3886200" indent="-228600" defTabSz="1000125" eaLnBrk="0" fontAlgn="base" hangingPunct="0">
              <a:spcBef>
                <a:spcPct val="0"/>
              </a:spcBef>
              <a:spcAft>
                <a:spcPct val="0"/>
              </a:spcAft>
              <a:defRPr>
                <a:solidFill>
                  <a:schemeClr val="tx1"/>
                </a:solidFill>
                <a:latin typeface="Arial" charset="0"/>
                <a:ea typeface="굴림" charset="-127"/>
              </a:defRPr>
            </a:lvl9pPr>
          </a:lstStyle>
          <a:p>
            <a:r>
              <a:rPr lang="ko-KR" altLang="en-US" smtClean="0">
                <a:latin typeface="Times New Roman" pitchFamily="18" charset="0"/>
              </a:rPr>
              <a:t>&lt;month year&gt;</a:t>
            </a:r>
            <a:endParaRPr lang="en-US" altLang="ko-KR" smtClean="0">
              <a:latin typeface="Times New Roman" pitchFamily="18" charset="0"/>
            </a:endParaRPr>
          </a:p>
        </p:txBody>
      </p:sp>
      <p:sp>
        <p:nvSpPr>
          <p:cNvPr id="33796" name="Rectangle 6"/>
          <p:cNvSpPr>
            <a:spLocks noGrp="1" noChangeArrowheads="1"/>
          </p:cNvSpPr>
          <p:nvPr>
            <p:ph type="ftr" sz="quarter" idx="4"/>
          </p:nvPr>
        </p:nvSpPr>
        <p:spPr>
          <a:xfrm>
            <a:off x="3862388" y="9909175"/>
            <a:ext cx="2570162" cy="200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1000125">
              <a:defRPr>
                <a:solidFill>
                  <a:schemeClr val="tx1"/>
                </a:solidFill>
                <a:latin typeface="Arial" charset="0"/>
                <a:ea typeface="굴림" charset="-127"/>
              </a:defRPr>
            </a:lvl1pPr>
            <a:lvl2pPr marL="742950" indent="-285750" defTabSz="1000125">
              <a:defRPr>
                <a:solidFill>
                  <a:schemeClr val="tx1"/>
                </a:solidFill>
                <a:latin typeface="Arial" charset="0"/>
                <a:ea typeface="굴림" charset="-127"/>
              </a:defRPr>
            </a:lvl2pPr>
            <a:lvl3pPr marL="1143000" indent="-228600" defTabSz="1000125">
              <a:defRPr>
                <a:solidFill>
                  <a:schemeClr val="tx1"/>
                </a:solidFill>
                <a:latin typeface="Arial" charset="0"/>
                <a:ea typeface="굴림" charset="-127"/>
              </a:defRPr>
            </a:lvl3pPr>
            <a:lvl4pPr marL="1600200" indent="-228600" defTabSz="1000125">
              <a:defRPr>
                <a:solidFill>
                  <a:schemeClr val="tx1"/>
                </a:solidFill>
                <a:latin typeface="Arial" charset="0"/>
                <a:ea typeface="굴림" charset="-127"/>
              </a:defRPr>
            </a:lvl4pPr>
            <a:lvl5pPr marL="490538" defTabSz="1000125">
              <a:defRPr>
                <a:solidFill>
                  <a:schemeClr val="tx1"/>
                </a:solidFill>
                <a:latin typeface="Arial" charset="0"/>
                <a:ea typeface="굴림" charset="-127"/>
              </a:defRPr>
            </a:lvl5pPr>
            <a:lvl6pPr marL="947738" defTabSz="1000125" eaLnBrk="0" fontAlgn="base" hangingPunct="0">
              <a:spcBef>
                <a:spcPct val="0"/>
              </a:spcBef>
              <a:spcAft>
                <a:spcPct val="0"/>
              </a:spcAft>
              <a:defRPr>
                <a:solidFill>
                  <a:schemeClr val="tx1"/>
                </a:solidFill>
                <a:latin typeface="Arial" charset="0"/>
                <a:ea typeface="굴림" charset="-127"/>
              </a:defRPr>
            </a:lvl6pPr>
            <a:lvl7pPr marL="1404938" defTabSz="1000125" eaLnBrk="0" fontAlgn="base" hangingPunct="0">
              <a:spcBef>
                <a:spcPct val="0"/>
              </a:spcBef>
              <a:spcAft>
                <a:spcPct val="0"/>
              </a:spcAft>
              <a:defRPr>
                <a:solidFill>
                  <a:schemeClr val="tx1"/>
                </a:solidFill>
                <a:latin typeface="Arial" charset="0"/>
                <a:ea typeface="굴림" charset="-127"/>
              </a:defRPr>
            </a:lvl7pPr>
            <a:lvl8pPr marL="1862138" defTabSz="1000125" eaLnBrk="0" fontAlgn="base" hangingPunct="0">
              <a:spcBef>
                <a:spcPct val="0"/>
              </a:spcBef>
              <a:spcAft>
                <a:spcPct val="0"/>
              </a:spcAft>
              <a:defRPr>
                <a:solidFill>
                  <a:schemeClr val="tx1"/>
                </a:solidFill>
                <a:latin typeface="Arial" charset="0"/>
                <a:ea typeface="굴림" charset="-127"/>
              </a:defRPr>
            </a:lvl8pPr>
            <a:lvl9pPr marL="2319338" defTabSz="1000125" eaLnBrk="0" fontAlgn="base" hangingPunct="0">
              <a:spcBef>
                <a:spcPct val="0"/>
              </a:spcBef>
              <a:spcAft>
                <a:spcPct val="0"/>
              </a:spcAft>
              <a:defRPr>
                <a:solidFill>
                  <a:schemeClr val="tx1"/>
                </a:solidFill>
                <a:latin typeface="Arial" charset="0"/>
                <a:ea typeface="굴림" charset="-127"/>
              </a:defRPr>
            </a:lvl9pPr>
          </a:lstStyle>
          <a:p>
            <a:pPr lvl="4"/>
            <a:r>
              <a:rPr lang="ko-KR" altLang="en-US" sz="1300" smtClean="0">
                <a:latin typeface="Times New Roman" pitchFamily="18" charset="0"/>
              </a:rPr>
              <a:t>&lt;author&gt;, &lt;company&gt;</a:t>
            </a:r>
            <a:endParaRPr lang="en-US" altLang="ko-KR" sz="1300" smtClean="0">
              <a:latin typeface="Times New Roman" pitchFamily="18" charset="0"/>
            </a:endParaRPr>
          </a:p>
        </p:txBody>
      </p:sp>
      <p:sp>
        <p:nvSpPr>
          <p:cNvPr id="33797" name="Rectangle 7"/>
          <p:cNvSpPr>
            <a:spLocks noGrp="1" noChangeArrowheads="1"/>
          </p:cNvSpPr>
          <p:nvPr>
            <p:ph type="sldNum" sz="quarter" idx="5"/>
          </p:nvPr>
        </p:nvSpPr>
        <p:spPr>
          <a:xfrm>
            <a:off x="3003550" y="9909175"/>
            <a:ext cx="820738" cy="200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0125">
              <a:defRPr>
                <a:solidFill>
                  <a:schemeClr val="tx1"/>
                </a:solidFill>
                <a:latin typeface="Arial" charset="0"/>
                <a:ea typeface="굴림" charset="-127"/>
              </a:defRPr>
            </a:lvl1pPr>
            <a:lvl2pPr marL="742950" indent="-285750" defTabSz="1000125">
              <a:defRPr>
                <a:solidFill>
                  <a:schemeClr val="tx1"/>
                </a:solidFill>
                <a:latin typeface="Arial" charset="0"/>
                <a:ea typeface="굴림" charset="-127"/>
              </a:defRPr>
            </a:lvl2pPr>
            <a:lvl3pPr marL="1143000" indent="-228600" defTabSz="1000125">
              <a:defRPr>
                <a:solidFill>
                  <a:schemeClr val="tx1"/>
                </a:solidFill>
                <a:latin typeface="Arial" charset="0"/>
                <a:ea typeface="굴림" charset="-127"/>
              </a:defRPr>
            </a:lvl3pPr>
            <a:lvl4pPr marL="1600200" indent="-228600" defTabSz="1000125">
              <a:defRPr>
                <a:solidFill>
                  <a:schemeClr val="tx1"/>
                </a:solidFill>
                <a:latin typeface="Arial" charset="0"/>
                <a:ea typeface="굴림" charset="-127"/>
              </a:defRPr>
            </a:lvl4pPr>
            <a:lvl5pPr marL="2057400" indent="-228600" defTabSz="1000125">
              <a:defRPr>
                <a:solidFill>
                  <a:schemeClr val="tx1"/>
                </a:solidFill>
                <a:latin typeface="Arial" charset="0"/>
                <a:ea typeface="굴림" charset="-127"/>
              </a:defRPr>
            </a:lvl5pPr>
            <a:lvl6pPr marL="2514600" indent="-228600" defTabSz="1000125" eaLnBrk="0" fontAlgn="base" hangingPunct="0">
              <a:spcBef>
                <a:spcPct val="0"/>
              </a:spcBef>
              <a:spcAft>
                <a:spcPct val="0"/>
              </a:spcAft>
              <a:defRPr>
                <a:solidFill>
                  <a:schemeClr val="tx1"/>
                </a:solidFill>
                <a:latin typeface="Arial" charset="0"/>
                <a:ea typeface="굴림" charset="-127"/>
              </a:defRPr>
            </a:lvl6pPr>
            <a:lvl7pPr marL="2971800" indent="-228600" defTabSz="1000125" eaLnBrk="0" fontAlgn="base" hangingPunct="0">
              <a:spcBef>
                <a:spcPct val="0"/>
              </a:spcBef>
              <a:spcAft>
                <a:spcPct val="0"/>
              </a:spcAft>
              <a:defRPr>
                <a:solidFill>
                  <a:schemeClr val="tx1"/>
                </a:solidFill>
                <a:latin typeface="Arial" charset="0"/>
                <a:ea typeface="굴림" charset="-127"/>
              </a:defRPr>
            </a:lvl7pPr>
            <a:lvl8pPr marL="3429000" indent="-228600" defTabSz="1000125" eaLnBrk="0" fontAlgn="base" hangingPunct="0">
              <a:spcBef>
                <a:spcPct val="0"/>
              </a:spcBef>
              <a:spcAft>
                <a:spcPct val="0"/>
              </a:spcAft>
              <a:defRPr>
                <a:solidFill>
                  <a:schemeClr val="tx1"/>
                </a:solidFill>
                <a:latin typeface="Arial" charset="0"/>
                <a:ea typeface="굴림" charset="-127"/>
              </a:defRPr>
            </a:lvl8pPr>
            <a:lvl9pPr marL="3886200" indent="-228600" defTabSz="1000125" eaLnBrk="0" fontAlgn="base" hangingPunct="0">
              <a:spcBef>
                <a:spcPct val="0"/>
              </a:spcBef>
              <a:spcAft>
                <a:spcPct val="0"/>
              </a:spcAft>
              <a:defRPr>
                <a:solidFill>
                  <a:schemeClr val="tx1"/>
                </a:solidFill>
                <a:latin typeface="Arial" charset="0"/>
                <a:ea typeface="굴림" charset="-127"/>
              </a:defRPr>
            </a:lvl9pPr>
          </a:lstStyle>
          <a:p>
            <a:r>
              <a:rPr lang="en-US" altLang="ko-KR" sz="1300" smtClean="0">
                <a:latin typeface="Times New Roman" pitchFamily="18" charset="0"/>
              </a:rPr>
              <a:t>Page </a:t>
            </a:r>
            <a:fld id="{D06AD4C4-7E36-42F4-9DFB-9DE5A0B52E62}" type="slidenum">
              <a:rPr lang="en-US" altLang="ko-KR" sz="1300" smtClean="0">
                <a:latin typeface="Times New Roman" pitchFamily="18" charset="0"/>
              </a:rPr>
              <a:pPr/>
              <a:t>2</a:t>
            </a:fld>
            <a:endParaRPr lang="en-US" altLang="ko-KR" sz="1300" smtClean="0">
              <a:latin typeface="Times New Roman" pitchFamily="18" charset="0"/>
            </a:endParaRPr>
          </a:p>
        </p:txBody>
      </p:sp>
      <p:sp>
        <p:nvSpPr>
          <p:cNvPr id="33798" name="Rectangle 2"/>
          <p:cNvSpPr>
            <a:spLocks noGrp="1" noRot="1" noChangeAspect="1" noChangeArrowheads="1" noTextEdit="1"/>
          </p:cNvSpPr>
          <p:nvPr>
            <p:ph type="sldImg"/>
          </p:nvPr>
        </p:nvSpPr>
        <p:spPr>
          <a:ln/>
        </p:spPr>
      </p:sp>
      <p:sp>
        <p:nvSpPr>
          <p:cNvPr id="337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ea typeface="굴림" charset="-127"/>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22</a:t>
            </a:fld>
            <a:endParaRPr lang="en-US" altLang="ko-KR"/>
          </a:p>
        </p:txBody>
      </p:sp>
    </p:spTree>
    <p:extLst>
      <p:ext uri="{BB962C8B-B14F-4D97-AF65-F5344CB8AC3E}">
        <p14:creationId xmlns:p14="http://schemas.microsoft.com/office/powerpoint/2010/main" val="6896410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23</a:t>
            </a:fld>
            <a:endParaRPr lang="en-US" altLang="ko-KR"/>
          </a:p>
        </p:txBody>
      </p:sp>
    </p:spTree>
    <p:extLst>
      <p:ext uri="{BB962C8B-B14F-4D97-AF65-F5344CB8AC3E}">
        <p14:creationId xmlns:p14="http://schemas.microsoft.com/office/powerpoint/2010/main" val="1244638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슬라이드 이미지 개체 틀 1"/>
          <p:cNvSpPr>
            <a:spLocks noGrp="1" noRot="1" noChangeAspect="1" noTextEdit="1"/>
          </p:cNvSpPr>
          <p:nvPr>
            <p:ph type="sldImg"/>
          </p:nvPr>
        </p:nvSpPr>
        <p:spPr>
          <a:ln/>
        </p:spPr>
      </p:sp>
      <p:sp>
        <p:nvSpPr>
          <p:cNvPr id="34819"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ko-KR" altLang="en-US" dirty="0" smtClean="0"/>
          </a:p>
        </p:txBody>
      </p:sp>
      <p:sp>
        <p:nvSpPr>
          <p:cNvPr id="34820" name="슬라이드 번호 개체 틀 3"/>
          <p:cNvSpPr>
            <a:spLocks noGrp="1"/>
          </p:cNvSpPr>
          <p:nvPr>
            <p:ph type="sldNum" sz="quarter" idx="5"/>
          </p:nvPr>
        </p:nvSpPr>
        <p:spPr>
          <a:xfrm>
            <a:off x="3003550" y="9909175"/>
            <a:ext cx="8207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0125">
              <a:defRPr>
                <a:solidFill>
                  <a:schemeClr val="tx1"/>
                </a:solidFill>
                <a:latin typeface="Arial" charset="0"/>
                <a:ea typeface="굴림" charset="-127"/>
              </a:defRPr>
            </a:lvl1pPr>
            <a:lvl2pPr marL="742950" indent="-285750" defTabSz="1000125">
              <a:defRPr>
                <a:solidFill>
                  <a:schemeClr val="tx1"/>
                </a:solidFill>
                <a:latin typeface="Arial" charset="0"/>
                <a:ea typeface="굴림" charset="-127"/>
              </a:defRPr>
            </a:lvl2pPr>
            <a:lvl3pPr marL="1143000" indent="-228600" defTabSz="1000125">
              <a:defRPr>
                <a:solidFill>
                  <a:schemeClr val="tx1"/>
                </a:solidFill>
                <a:latin typeface="Arial" charset="0"/>
                <a:ea typeface="굴림" charset="-127"/>
              </a:defRPr>
            </a:lvl3pPr>
            <a:lvl4pPr marL="1600200" indent="-228600" defTabSz="1000125">
              <a:defRPr>
                <a:solidFill>
                  <a:schemeClr val="tx1"/>
                </a:solidFill>
                <a:latin typeface="Arial" charset="0"/>
                <a:ea typeface="굴림" charset="-127"/>
              </a:defRPr>
            </a:lvl4pPr>
            <a:lvl5pPr marL="2057400" indent="-228600" defTabSz="1000125">
              <a:defRPr>
                <a:solidFill>
                  <a:schemeClr val="tx1"/>
                </a:solidFill>
                <a:latin typeface="Arial" charset="0"/>
                <a:ea typeface="굴림" charset="-127"/>
              </a:defRPr>
            </a:lvl5pPr>
            <a:lvl6pPr marL="2514600" indent="-228600" defTabSz="1000125" eaLnBrk="0" fontAlgn="base" hangingPunct="0">
              <a:spcBef>
                <a:spcPct val="0"/>
              </a:spcBef>
              <a:spcAft>
                <a:spcPct val="0"/>
              </a:spcAft>
              <a:defRPr>
                <a:solidFill>
                  <a:schemeClr val="tx1"/>
                </a:solidFill>
                <a:latin typeface="Arial" charset="0"/>
                <a:ea typeface="굴림" charset="-127"/>
              </a:defRPr>
            </a:lvl6pPr>
            <a:lvl7pPr marL="2971800" indent="-228600" defTabSz="1000125" eaLnBrk="0" fontAlgn="base" hangingPunct="0">
              <a:spcBef>
                <a:spcPct val="0"/>
              </a:spcBef>
              <a:spcAft>
                <a:spcPct val="0"/>
              </a:spcAft>
              <a:defRPr>
                <a:solidFill>
                  <a:schemeClr val="tx1"/>
                </a:solidFill>
                <a:latin typeface="Arial" charset="0"/>
                <a:ea typeface="굴림" charset="-127"/>
              </a:defRPr>
            </a:lvl7pPr>
            <a:lvl8pPr marL="3429000" indent="-228600" defTabSz="1000125" eaLnBrk="0" fontAlgn="base" hangingPunct="0">
              <a:spcBef>
                <a:spcPct val="0"/>
              </a:spcBef>
              <a:spcAft>
                <a:spcPct val="0"/>
              </a:spcAft>
              <a:defRPr>
                <a:solidFill>
                  <a:schemeClr val="tx1"/>
                </a:solidFill>
                <a:latin typeface="Arial" charset="0"/>
                <a:ea typeface="굴림" charset="-127"/>
              </a:defRPr>
            </a:lvl8pPr>
            <a:lvl9pPr marL="3886200" indent="-228600" defTabSz="1000125" eaLnBrk="0" fontAlgn="base" hangingPunct="0">
              <a:spcBef>
                <a:spcPct val="0"/>
              </a:spcBef>
              <a:spcAft>
                <a:spcPct val="0"/>
              </a:spcAft>
              <a:defRPr>
                <a:solidFill>
                  <a:schemeClr val="tx1"/>
                </a:solidFill>
                <a:latin typeface="Arial" charset="0"/>
                <a:ea typeface="굴림" charset="-127"/>
              </a:defRPr>
            </a:lvl9pPr>
          </a:lstStyle>
          <a:p>
            <a:fld id="{819D2F6E-B999-49B2-ACDF-662C51E182A4}" type="slidenum">
              <a:rPr lang="ko-KR" altLang="en-US" smtClean="0">
                <a:latin typeface="Times New Roman" pitchFamily="18" charset="0"/>
              </a:rPr>
              <a:pPr/>
              <a:t>24</a:t>
            </a:fld>
            <a:endParaRPr lang="ko-KR" altLang="en-US"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슬라이드 이미지 개체 틀 1"/>
          <p:cNvSpPr>
            <a:spLocks noGrp="1" noRot="1" noChangeAspect="1" noTextEdit="1"/>
          </p:cNvSpPr>
          <p:nvPr>
            <p:ph type="sldImg"/>
          </p:nvPr>
        </p:nvSpPr>
        <p:spPr>
          <a:ln/>
        </p:spPr>
      </p:sp>
      <p:sp>
        <p:nvSpPr>
          <p:cNvPr id="34819"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ko-KR" altLang="en-US" dirty="0" smtClean="0"/>
          </a:p>
        </p:txBody>
      </p:sp>
      <p:sp>
        <p:nvSpPr>
          <p:cNvPr id="34820" name="슬라이드 번호 개체 틀 3"/>
          <p:cNvSpPr>
            <a:spLocks noGrp="1"/>
          </p:cNvSpPr>
          <p:nvPr>
            <p:ph type="sldNum" sz="quarter" idx="5"/>
          </p:nvPr>
        </p:nvSpPr>
        <p:spPr>
          <a:xfrm>
            <a:off x="3003550" y="9909175"/>
            <a:ext cx="8207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0125">
              <a:defRPr>
                <a:solidFill>
                  <a:schemeClr val="tx1"/>
                </a:solidFill>
                <a:latin typeface="Arial" charset="0"/>
                <a:ea typeface="굴림" charset="-127"/>
              </a:defRPr>
            </a:lvl1pPr>
            <a:lvl2pPr marL="742950" indent="-285750" defTabSz="1000125">
              <a:defRPr>
                <a:solidFill>
                  <a:schemeClr val="tx1"/>
                </a:solidFill>
                <a:latin typeface="Arial" charset="0"/>
                <a:ea typeface="굴림" charset="-127"/>
              </a:defRPr>
            </a:lvl2pPr>
            <a:lvl3pPr marL="1143000" indent="-228600" defTabSz="1000125">
              <a:defRPr>
                <a:solidFill>
                  <a:schemeClr val="tx1"/>
                </a:solidFill>
                <a:latin typeface="Arial" charset="0"/>
                <a:ea typeface="굴림" charset="-127"/>
              </a:defRPr>
            </a:lvl3pPr>
            <a:lvl4pPr marL="1600200" indent="-228600" defTabSz="1000125">
              <a:defRPr>
                <a:solidFill>
                  <a:schemeClr val="tx1"/>
                </a:solidFill>
                <a:latin typeface="Arial" charset="0"/>
                <a:ea typeface="굴림" charset="-127"/>
              </a:defRPr>
            </a:lvl4pPr>
            <a:lvl5pPr marL="2057400" indent="-228600" defTabSz="1000125">
              <a:defRPr>
                <a:solidFill>
                  <a:schemeClr val="tx1"/>
                </a:solidFill>
                <a:latin typeface="Arial" charset="0"/>
                <a:ea typeface="굴림" charset="-127"/>
              </a:defRPr>
            </a:lvl5pPr>
            <a:lvl6pPr marL="2514600" indent="-228600" defTabSz="1000125" eaLnBrk="0" fontAlgn="base" hangingPunct="0">
              <a:spcBef>
                <a:spcPct val="0"/>
              </a:spcBef>
              <a:spcAft>
                <a:spcPct val="0"/>
              </a:spcAft>
              <a:defRPr>
                <a:solidFill>
                  <a:schemeClr val="tx1"/>
                </a:solidFill>
                <a:latin typeface="Arial" charset="0"/>
                <a:ea typeface="굴림" charset="-127"/>
              </a:defRPr>
            </a:lvl6pPr>
            <a:lvl7pPr marL="2971800" indent="-228600" defTabSz="1000125" eaLnBrk="0" fontAlgn="base" hangingPunct="0">
              <a:spcBef>
                <a:spcPct val="0"/>
              </a:spcBef>
              <a:spcAft>
                <a:spcPct val="0"/>
              </a:spcAft>
              <a:defRPr>
                <a:solidFill>
                  <a:schemeClr val="tx1"/>
                </a:solidFill>
                <a:latin typeface="Arial" charset="0"/>
                <a:ea typeface="굴림" charset="-127"/>
              </a:defRPr>
            </a:lvl7pPr>
            <a:lvl8pPr marL="3429000" indent="-228600" defTabSz="1000125" eaLnBrk="0" fontAlgn="base" hangingPunct="0">
              <a:spcBef>
                <a:spcPct val="0"/>
              </a:spcBef>
              <a:spcAft>
                <a:spcPct val="0"/>
              </a:spcAft>
              <a:defRPr>
                <a:solidFill>
                  <a:schemeClr val="tx1"/>
                </a:solidFill>
                <a:latin typeface="Arial" charset="0"/>
                <a:ea typeface="굴림" charset="-127"/>
              </a:defRPr>
            </a:lvl8pPr>
            <a:lvl9pPr marL="3886200" indent="-228600" defTabSz="1000125" eaLnBrk="0" fontAlgn="base" hangingPunct="0">
              <a:spcBef>
                <a:spcPct val="0"/>
              </a:spcBef>
              <a:spcAft>
                <a:spcPct val="0"/>
              </a:spcAft>
              <a:defRPr>
                <a:solidFill>
                  <a:schemeClr val="tx1"/>
                </a:solidFill>
                <a:latin typeface="Arial" charset="0"/>
                <a:ea typeface="굴림" charset="-127"/>
              </a:defRPr>
            </a:lvl9pPr>
          </a:lstStyle>
          <a:p>
            <a:fld id="{819D2F6E-B999-49B2-ACDF-662C51E182A4}" type="slidenum">
              <a:rPr lang="ko-KR" altLang="en-US" smtClean="0">
                <a:latin typeface="Times New Roman" pitchFamily="18" charset="0"/>
              </a:rPr>
              <a:pPr/>
              <a:t>25</a:t>
            </a:fld>
            <a:endParaRPr lang="ko-KR" altLang="en-US"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26</a:t>
            </a:fld>
            <a:endParaRPr lang="en-US" altLang="ko-KR"/>
          </a:p>
        </p:txBody>
      </p:sp>
    </p:spTree>
    <p:extLst>
      <p:ext uri="{BB962C8B-B14F-4D97-AF65-F5344CB8AC3E}">
        <p14:creationId xmlns:p14="http://schemas.microsoft.com/office/powerpoint/2010/main" val="11960009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27</a:t>
            </a:fld>
            <a:endParaRPr lang="en-US" altLang="ko-K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슬라이드 이미지 개체 틀 1"/>
          <p:cNvSpPr>
            <a:spLocks noGrp="1" noRot="1" noChangeAspect="1" noTextEdit="1"/>
          </p:cNvSpPr>
          <p:nvPr>
            <p:ph type="sldImg"/>
          </p:nvPr>
        </p:nvSpPr>
        <p:spPr>
          <a:ln/>
        </p:spPr>
      </p:sp>
      <p:sp>
        <p:nvSpPr>
          <p:cNvPr id="34819"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ko-KR" altLang="en-US" dirty="0" smtClean="0"/>
          </a:p>
        </p:txBody>
      </p:sp>
      <p:sp>
        <p:nvSpPr>
          <p:cNvPr id="34820" name="슬라이드 번호 개체 틀 3"/>
          <p:cNvSpPr>
            <a:spLocks noGrp="1"/>
          </p:cNvSpPr>
          <p:nvPr>
            <p:ph type="sldNum" sz="quarter" idx="5"/>
          </p:nvPr>
        </p:nvSpPr>
        <p:spPr>
          <a:xfrm>
            <a:off x="3003550" y="9909175"/>
            <a:ext cx="8207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0125">
              <a:defRPr>
                <a:solidFill>
                  <a:schemeClr val="tx1"/>
                </a:solidFill>
                <a:latin typeface="Arial" charset="0"/>
                <a:ea typeface="굴림" charset="-127"/>
              </a:defRPr>
            </a:lvl1pPr>
            <a:lvl2pPr marL="742950" indent="-285750" defTabSz="1000125">
              <a:defRPr>
                <a:solidFill>
                  <a:schemeClr val="tx1"/>
                </a:solidFill>
                <a:latin typeface="Arial" charset="0"/>
                <a:ea typeface="굴림" charset="-127"/>
              </a:defRPr>
            </a:lvl2pPr>
            <a:lvl3pPr marL="1143000" indent="-228600" defTabSz="1000125">
              <a:defRPr>
                <a:solidFill>
                  <a:schemeClr val="tx1"/>
                </a:solidFill>
                <a:latin typeface="Arial" charset="0"/>
                <a:ea typeface="굴림" charset="-127"/>
              </a:defRPr>
            </a:lvl3pPr>
            <a:lvl4pPr marL="1600200" indent="-228600" defTabSz="1000125">
              <a:defRPr>
                <a:solidFill>
                  <a:schemeClr val="tx1"/>
                </a:solidFill>
                <a:latin typeface="Arial" charset="0"/>
                <a:ea typeface="굴림" charset="-127"/>
              </a:defRPr>
            </a:lvl4pPr>
            <a:lvl5pPr marL="2057400" indent="-228600" defTabSz="1000125">
              <a:defRPr>
                <a:solidFill>
                  <a:schemeClr val="tx1"/>
                </a:solidFill>
                <a:latin typeface="Arial" charset="0"/>
                <a:ea typeface="굴림" charset="-127"/>
              </a:defRPr>
            </a:lvl5pPr>
            <a:lvl6pPr marL="2514600" indent="-228600" defTabSz="1000125" eaLnBrk="0" fontAlgn="base" hangingPunct="0">
              <a:spcBef>
                <a:spcPct val="0"/>
              </a:spcBef>
              <a:spcAft>
                <a:spcPct val="0"/>
              </a:spcAft>
              <a:defRPr>
                <a:solidFill>
                  <a:schemeClr val="tx1"/>
                </a:solidFill>
                <a:latin typeface="Arial" charset="0"/>
                <a:ea typeface="굴림" charset="-127"/>
              </a:defRPr>
            </a:lvl6pPr>
            <a:lvl7pPr marL="2971800" indent="-228600" defTabSz="1000125" eaLnBrk="0" fontAlgn="base" hangingPunct="0">
              <a:spcBef>
                <a:spcPct val="0"/>
              </a:spcBef>
              <a:spcAft>
                <a:spcPct val="0"/>
              </a:spcAft>
              <a:defRPr>
                <a:solidFill>
                  <a:schemeClr val="tx1"/>
                </a:solidFill>
                <a:latin typeface="Arial" charset="0"/>
                <a:ea typeface="굴림" charset="-127"/>
              </a:defRPr>
            </a:lvl7pPr>
            <a:lvl8pPr marL="3429000" indent="-228600" defTabSz="1000125" eaLnBrk="0" fontAlgn="base" hangingPunct="0">
              <a:spcBef>
                <a:spcPct val="0"/>
              </a:spcBef>
              <a:spcAft>
                <a:spcPct val="0"/>
              </a:spcAft>
              <a:defRPr>
                <a:solidFill>
                  <a:schemeClr val="tx1"/>
                </a:solidFill>
                <a:latin typeface="Arial" charset="0"/>
                <a:ea typeface="굴림" charset="-127"/>
              </a:defRPr>
            </a:lvl8pPr>
            <a:lvl9pPr marL="3886200" indent="-228600" defTabSz="1000125" eaLnBrk="0" fontAlgn="base" hangingPunct="0">
              <a:spcBef>
                <a:spcPct val="0"/>
              </a:spcBef>
              <a:spcAft>
                <a:spcPct val="0"/>
              </a:spcAft>
              <a:defRPr>
                <a:solidFill>
                  <a:schemeClr val="tx1"/>
                </a:solidFill>
                <a:latin typeface="Arial" charset="0"/>
                <a:ea typeface="굴림" charset="-127"/>
              </a:defRPr>
            </a:lvl9pPr>
          </a:lstStyle>
          <a:p>
            <a:fld id="{819D2F6E-B999-49B2-ACDF-662C51E182A4}" type="slidenum">
              <a:rPr lang="ko-KR" altLang="en-US" smtClean="0">
                <a:latin typeface="Times New Roman" pitchFamily="18" charset="0"/>
              </a:rPr>
              <a:pPr/>
              <a:t>28</a:t>
            </a:fld>
            <a:endParaRPr lang="ko-KR" altLang="en-US"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29</a:t>
            </a:fld>
            <a:endParaRPr lang="en-US" altLang="ko-KR"/>
          </a:p>
        </p:txBody>
      </p:sp>
    </p:spTree>
    <p:extLst>
      <p:ext uri="{BB962C8B-B14F-4D97-AF65-F5344CB8AC3E}">
        <p14:creationId xmlns:p14="http://schemas.microsoft.com/office/powerpoint/2010/main" val="27342848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31</a:t>
            </a:fld>
            <a:endParaRPr lang="en-US" altLang="ko-KR"/>
          </a:p>
        </p:txBody>
      </p:sp>
    </p:spTree>
    <p:extLst>
      <p:ext uri="{BB962C8B-B14F-4D97-AF65-F5344CB8AC3E}">
        <p14:creationId xmlns:p14="http://schemas.microsoft.com/office/powerpoint/2010/main" val="6768986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32</a:t>
            </a:fld>
            <a:endParaRPr lang="en-US" altLang="ko-KR"/>
          </a:p>
        </p:txBody>
      </p:sp>
    </p:spTree>
    <p:extLst>
      <p:ext uri="{BB962C8B-B14F-4D97-AF65-F5344CB8AC3E}">
        <p14:creationId xmlns:p14="http://schemas.microsoft.com/office/powerpoint/2010/main" val="1398819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3</a:t>
            </a:fld>
            <a:endParaRPr lang="en-US" altLang="ko-KR"/>
          </a:p>
        </p:txBody>
      </p:sp>
    </p:spTree>
    <p:extLst>
      <p:ext uri="{BB962C8B-B14F-4D97-AF65-F5344CB8AC3E}">
        <p14:creationId xmlns:p14="http://schemas.microsoft.com/office/powerpoint/2010/main" val="23799125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33</a:t>
            </a:fld>
            <a:endParaRPr lang="en-US" altLang="ko-KR"/>
          </a:p>
        </p:txBody>
      </p:sp>
    </p:spTree>
    <p:extLst>
      <p:ext uri="{BB962C8B-B14F-4D97-AF65-F5344CB8AC3E}">
        <p14:creationId xmlns:p14="http://schemas.microsoft.com/office/powerpoint/2010/main" val="19486974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34</a:t>
            </a:fld>
            <a:endParaRPr lang="en-US" altLang="ko-KR"/>
          </a:p>
        </p:txBody>
      </p:sp>
    </p:spTree>
    <p:extLst>
      <p:ext uri="{BB962C8B-B14F-4D97-AF65-F5344CB8AC3E}">
        <p14:creationId xmlns:p14="http://schemas.microsoft.com/office/powerpoint/2010/main" val="27206653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35</a:t>
            </a:fld>
            <a:endParaRPr lang="en-US" altLang="ko-KR"/>
          </a:p>
        </p:txBody>
      </p:sp>
    </p:spTree>
    <p:extLst>
      <p:ext uri="{BB962C8B-B14F-4D97-AF65-F5344CB8AC3E}">
        <p14:creationId xmlns:p14="http://schemas.microsoft.com/office/powerpoint/2010/main" val="25588675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36</a:t>
            </a:fld>
            <a:endParaRPr lang="en-US" altLang="ko-KR"/>
          </a:p>
        </p:txBody>
      </p:sp>
    </p:spTree>
    <p:extLst>
      <p:ext uri="{BB962C8B-B14F-4D97-AF65-F5344CB8AC3E}">
        <p14:creationId xmlns:p14="http://schemas.microsoft.com/office/powerpoint/2010/main" val="20747766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37</a:t>
            </a:fld>
            <a:endParaRPr lang="en-US" altLang="ko-KR"/>
          </a:p>
        </p:txBody>
      </p:sp>
    </p:spTree>
    <p:extLst>
      <p:ext uri="{BB962C8B-B14F-4D97-AF65-F5344CB8AC3E}">
        <p14:creationId xmlns:p14="http://schemas.microsoft.com/office/powerpoint/2010/main" val="3083448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38</a:t>
            </a:fld>
            <a:endParaRPr lang="en-US" altLang="ko-KR"/>
          </a:p>
        </p:txBody>
      </p:sp>
    </p:spTree>
    <p:extLst>
      <p:ext uri="{BB962C8B-B14F-4D97-AF65-F5344CB8AC3E}">
        <p14:creationId xmlns:p14="http://schemas.microsoft.com/office/powerpoint/2010/main" val="33170829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39</a:t>
            </a:fld>
            <a:endParaRPr lang="en-US" altLang="ko-KR"/>
          </a:p>
        </p:txBody>
      </p:sp>
    </p:spTree>
    <p:extLst>
      <p:ext uri="{BB962C8B-B14F-4D97-AF65-F5344CB8AC3E}">
        <p14:creationId xmlns:p14="http://schemas.microsoft.com/office/powerpoint/2010/main" val="28746699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40</a:t>
            </a:fld>
            <a:endParaRPr lang="en-US" altLang="ko-KR"/>
          </a:p>
        </p:txBody>
      </p:sp>
    </p:spTree>
    <p:extLst>
      <p:ext uri="{BB962C8B-B14F-4D97-AF65-F5344CB8AC3E}">
        <p14:creationId xmlns:p14="http://schemas.microsoft.com/office/powerpoint/2010/main" val="4018184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41</a:t>
            </a:fld>
            <a:endParaRPr lang="en-US" altLang="ko-KR"/>
          </a:p>
        </p:txBody>
      </p:sp>
    </p:spTree>
    <p:extLst>
      <p:ext uri="{BB962C8B-B14F-4D97-AF65-F5344CB8AC3E}">
        <p14:creationId xmlns:p14="http://schemas.microsoft.com/office/powerpoint/2010/main" val="28208353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42</a:t>
            </a:fld>
            <a:endParaRPr lang="en-US" altLang="ko-KR"/>
          </a:p>
        </p:txBody>
      </p:sp>
    </p:spTree>
    <p:extLst>
      <p:ext uri="{BB962C8B-B14F-4D97-AF65-F5344CB8AC3E}">
        <p14:creationId xmlns:p14="http://schemas.microsoft.com/office/powerpoint/2010/main" val="3573716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5</a:t>
            </a:fld>
            <a:endParaRPr lang="en-US" altLang="ko-KR"/>
          </a:p>
        </p:txBody>
      </p:sp>
    </p:spTree>
    <p:extLst>
      <p:ext uri="{BB962C8B-B14F-4D97-AF65-F5344CB8AC3E}">
        <p14:creationId xmlns:p14="http://schemas.microsoft.com/office/powerpoint/2010/main" val="40513371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43</a:t>
            </a:fld>
            <a:endParaRPr lang="en-US" altLang="ko-KR"/>
          </a:p>
        </p:txBody>
      </p:sp>
    </p:spTree>
    <p:extLst>
      <p:ext uri="{BB962C8B-B14F-4D97-AF65-F5344CB8AC3E}">
        <p14:creationId xmlns:p14="http://schemas.microsoft.com/office/powerpoint/2010/main" val="14805224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44</a:t>
            </a:fld>
            <a:endParaRPr lang="en-US" altLang="ko-KR"/>
          </a:p>
        </p:txBody>
      </p:sp>
    </p:spTree>
    <p:extLst>
      <p:ext uri="{BB962C8B-B14F-4D97-AF65-F5344CB8AC3E}">
        <p14:creationId xmlns:p14="http://schemas.microsoft.com/office/powerpoint/2010/main" val="9560758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45</a:t>
            </a:fld>
            <a:endParaRPr lang="en-US" altLang="ko-KR"/>
          </a:p>
        </p:txBody>
      </p:sp>
    </p:spTree>
    <p:extLst>
      <p:ext uri="{BB962C8B-B14F-4D97-AF65-F5344CB8AC3E}">
        <p14:creationId xmlns:p14="http://schemas.microsoft.com/office/powerpoint/2010/main" val="37005339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53</a:t>
            </a:fld>
            <a:endParaRPr lang="en-US" altLang="ko-KR"/>
          </a:p>
        </p:txBody>
      </p:sp>
    </p:spTree>
    <p:extLst>
      <p:ext uri="{BB962C8B-B14F-4D97-AF65-F5344CB8AC3E}">
        <p14:creationId xmlns:p14="http://schemas.microsoft.com/office/powerpoint/2010/main" val="13082656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54</a:t>
            </a:fld>
            <a:endParaRPr lang="en-US" altLang="ko-KR"/>
          </a:p>
        </p:txBody>
      </p:sp>
    </p:spTree>
    <p:extLst>
      <p:ext uri="{BB962C8B-B14F-4D97-AF65-F5344CB8AC3E}">
        <p14:creationId xmlns:p14="http://schemas.microsoft.com/office/powerpoint/2010/main" val="22952692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55</a:t>
            </a:fld>
            <a:endParaRPr lang="en-US" altLang="ko-KR"/>
          </a:p>
        </p:txBody>
      </p:sp>
    </p:spTree>
    <p:extLst>
      <p:ext uri="{BB962C8B-B14F-4D97-AF65-F5344CB8AC3E}">
        <p14:creationId xmlns:p14="http://schemas.microsoft.com/office/powerpoint/2010/main" val="18755879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56</a:t>
            </a:fld>
            <a:endParaRPr lang="en-US" altLang="ko-KR"/>
          </a:p>
        </p:txBody>
      </p:sp>
    </p:spTree>
    <p:extLst>
      <p:ext uri="{BB962C8B-B14F-4D97-AF65-F5344CB8AC3E}">
        <p14:creationId xmlns:p14="http://schemas.microsoft.com/office/powerpoint/2010/main" val="38392136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57</a:t>
            </a:fld>
            <a:endParaRPr lang="en-US" altLang="ko-KR"/>
          </a:p>
        </p:txBody>
      </p:sp>
    </p:spTree>
    <p:extLst>
      <p:ext uri="{BB962C8B-B14F-4D97-AF65-F5344CB8AC3E}">
        <p14:creationId xmlns:p14="http://schemas.microsoft.com/office/powerpoint/2010/main" val="41186356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슬라이드 이미지 개체 틀 1"/>
          <p:cNvSpPr>
            <a:spLocks noGrp="1" noRot="1" noChangeAspect="1" noTextEdit="1"/>
          </p:cNvSpPr>
          <p:nvPr>
            <p:ph type="sldImg"/>
          </p:nvPr>
        </p:nvSpPr>
        <p:spPr>
          <a:ln/>
        </p:spPr>
      </p:sp>
      <p:sp>
        <p:nvSpPr>
          <p:cNvPr id="35843"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dirty="0" smtClean="0"/>
          </a:p>
        </p:txBody>
      </p:sp>
      <p:sp>
        <p:nvSpPr>
          <p:cNvPr id="35844" name="슬라이드 번호 개체 틀 3"/>
          <p:cNvSpPr>
            <a:spLocks noGrp="1"/>
          </p:cNvSpPr>
          <p:nvPr>
            <p:ph type="sldNum" sz="quarter" idx="5"/>
          </p:nvPr>
        </p:nvSpPr>
        <p:spPr>
          <a:xfrm>
            <a:off x="3003550" y="9909175"/>
            <a:ext cx="8207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0125">
              <a:defRPr>
                <a:solidFill>
                  <a:schemeClr val="tx1"/>
                </a:solidFill>
                <a:latin typeface="Arial" charset="0"/>
                <a:ea typeface="굴림" charset="-127"/>
              </a:defRPr>
            </a:lvl1pPr>
            <a:lvl2pPr marL="742950" indent="-285750" defTabSz="1000125">
              <a:defRPr>
                <a:solidFill>
                  <a:schemeClr val="tx1"/>
                </a:solidFill>
                <a:latin typeface="Arial" charset="0"/>
                <a:ea typeface="굴림" charset="-127"/>
              </a:defRPr>
            </a:lvl2pPr>
            <a:lvl3pPr marL="1143000" indent="-228600" defTabSz="1000125">
              <a:defRPr>
                <a:solidFill>
                  <a:schemeClr val="tx1"/>
                </a:solidFill>
                <a:latin typeface="Arial" charset="0"/>
                <a:ea typeface="굴림" charset="-127"/>
              </a:defRPr>
            </a:lvl3pPr>
            <a:lvl4pPr marL="1600200" indent="-228600" defTabSz="1000125">
              <a:defRPr>
                <a:solidFill>
                  <a:schemeClr val="tx1"/>
                </a:solidFill>
                <a:latin typeface="Arial" charset="0"/>
                <a:ea typeface="굴림" charset="-127"/>
              </a:defRPr>
            </a:lvl4pPr>
            <a:lvl5pPr marL="2057400" indent="-228600" defTabSz="1000125">
              <a:defRPr>
                <a:solidFill>
                  <a:schemeClr val="tx1"/>
                </a:solidFill>
                <a:latin typeface="Arial" charset="0"/>
                <a:ea typeface="굴림" charset="-127"/>
              </a:defRPr>
            </a:lvl5pPr>
            <a:lvl6pPr marL="2514600" indent="-228600" defTabSz="1000125" eaLnBrk="0" fontAlgn="base" hangingPunct="0">
              <a:spcBef>
                <a:spcPct val="0"/>
              </a:spcBef>
              <a:spcAft>
                <a:spcPct val="0"/>
              </a:spcAft>
              <a:defRPr>
                <a:solidFill>
                  <a:schemeClr val="tx1"/>
                </a:solidFill>
                <a:latin typeface="Arial" charset="0"/>
                <a:ea typeface="굴림" charset="-127"/>
              </a:defRPr>
            </a:lvl6pPr>
            <a:lvl7pPr marL="2971800" indent="-228600" defTabSz="1000125" eaLnBrk="0" fontAlgn="base" hangingPunct="0">
              <a:spcBef>
                <a:spcPct val="0"/>
              </a:spcBef>
              <a:spcAft>
                <a:spcPct val="0"/>
              </a:spcAft>
              <a:defRPr>
                <a:solidFill>
                  <a:schemeClr val="tx1"/>
                </a:solidFill>
                <a:latin typeface="Arial" charset="0"/>
                <a:ea typeface="굴림" charset="-127"/>
              </a:defRPr>
            </a:lvl7pPr>
            <a:lvl8pPr marL="3429000" indent="-228600" defTabSz="1000125" eaLnBrk="0" fontAlgn="base" hangingPunct="0">
              <a:spcBef>
                <a:spcPct val="0"/>
              </a:spcBef>
              <a:spcAft>
                <a:spcPct val="0"/>
              </a:spcAft>
              <a:defRPr>
                <a:solidFill>
                  <a:schemeClr val="tx1"/>
                </a:solidFill>
                <a:latin typeface="Arial" charset="0"/>
                <a:ea typeface="굴림" charset="-127"/>
              </a:defRPr>
            </a:lvl8pPr>
            <a:lvl9pPr marL="3886200" indent="-228600" defTabSz="1000125" eaLnBrk="0" fontAlgn="base" hangingPunct="0">
              <a:spcBef>
                <a:spcPct val="0"/>
              </a:spcBef>
              <a:spcAft>
                <a:spcPct val="0"/>
              </a:spcAft>
              <a:defRPr>
                <a:solidFill>
                  <a:schemeClr val="tx1"/>
                </a:solidFill>
                <a:latin typeface="Arial" charset="0"/>
                <a:ea typeface="굴림" charset="-127"/>
              </a:defRPr>
            </a:lvl9pPr>
          </a:lstStyle>
          <a:p>
            <a:fld id="{455F5E68-C529-495F-B1BC-45E004C6299A}" type="slidenum">
              <a:rPr lang="ko-KR" altLang="en-US" smtClean="0">
                <a:latin typeface="Times New Roman" pitchFamily="18" charset="0"/>
              </a:rPr>
              <a:pPr/>
              <a:t>58</a:t>
            </a:fld>
            <a:endParaRPr lang="ko-KR" altLang="en-US" smtClean="0">
              <a:latin typeface="Times New Roman"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슬라이드 이미지 개체 틀 1"/>
          <p:cNvSpPr>
            <a:spLocks noGrp="1" noRot="1" noChangeAspect="1" noTextEdit="1"/>
          </p:cNvSpPr>
          <p:nvPr>
            <p:ph type="sldImg"/>
          </p:nvPr>
        </p:nvSpPr>
        <p:spPr>
          <a:ln/>
        </p:spPr>
      </p:sp>
      <p:sp>
        <p:nvSpPr>
          <p:cNvPr id="37891"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ko-KR" altLang="en-US" dirty="0" smtClean="0"/>
          </a:p>
        </p:txBody>
      </p:sp>
      <p:sp>
        <p:nvSpPr>
          <p:cNvPr id="37892" name="슬라이드 번호 개체 틀 3"/>
          <p:cNvSpPr>
            <a:spLocks noGrp="1"/>
          </p:cNvSpPr>
          <p:nvPr>
            <p:ph type="sldNum" sz="quarter" idx="5"/>
          </p:nvPr>
        </p:nvSpPr>
        <p:spPr>
          <a:xfrm>
            <a:off x="3003550" y="9909175"/>
            <a:ext cx="8207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0125">
              <a:defRPr>
                <a:solidFill>
                  <a:schemeClr val="tx1"/>
                </a:solidFill>
                <a:latin typeface="Arial" charset="0"/>
                <a:ea typeface="굴림" charset="-127"/>
              </a:defRPr>
            </a:lvl1pPr>
            <a:lvl2pPr marL="742950" indent="-285750" defTabSz="1000125">
              <a:defRPr>
                <a:solidFill>
                  <a:schemeClr val="tx1"/>
                </a:solidFill>
                <a:latin typeface="Arial" charset="0"/>
                <a:ea typeface="굴림" charset="-127"/>
              </a:defRPr>
            </a:lvl2pPr>
            <a:lvl3pPr marL="1143000" indent="-228600" defTabSz="1000125">
              <a:defRPr>
                <a:solidFill>
                  <a:schemeClr val="tx1"/>
                </a:solidFill>
                <a:latin typeface="Arial" charset="0"/>
                <a:ea typeface="굴림" charset="-127"/>
              </a:defRPr>
            </a:lvl3pPr>
            <a:lvl4pPr marL="1600200" indent="-228600" defTabSz="1000125">
              <a:defRPr>
                <a:solidFill>
                  <a:schemeClr val="tx1"/>
                </a:solidFill>
                <a:latin typeface="Arial" charset="0"/>
                <a:ea typeface="굴림" charset="-127"/>
              </a:defRPr>
            </a:lvl4pPr>
            <a:lvl5pPr marL="2057400" indent="-228600" defTabSz="1000125">
              <a:defRPr>
                <a:solidFill>
                  <a:schemeClr val="tx1"/>
                </a:solidFill>
                <a:latin typeface="Arial" charset="0"/>
                <a:ea typeface="굴림" charset="-127"/>
              </a:defRPr>
            </a:lvl5pPr>
            <a:lvl6pPr marL="2514600" indent="-228600" defTabSz="1000125" eaLnBrk="0" fontAlgn="base" hangingPunct="0">
              <a:spcBef>
                <a:spcPct val="0"/>
              </a:spcBef>
              <a:spcAft>
                <a:spcPct val="0"/>
              </a:spcAft>
              <a:defRPr>
                <a:solidFill>
                  <a:schemeClr val="tx1"/>
                </a:solidFill>
                <a:latin typeface="Arial" charset="0"/>
                <a:ea typeface="굴림" charset="-127"/>
              </a:defRPr>
            </a:lvl6pPr>
            <a:lvl7pPr marL="2971800" indent="-228600" defTabSz="1000125" eaLnBrk="0" fontAlgn="base" hangingPunct="0">
              <a:spcBef>
                <a:spcPct val="0"/>
              </a:spcBef>
              <a:spcAft>
                <a:spcPct val="0"/>
              </a:spcAft>
              <a:defRPr>
                <a:solidFill>
                  <a:schemeClr val="tx1"/>
                </a:solidFill>
                <a:latin typeface="Arial" charset="0"/>
                <a:ea typeface="굴림" charset="-127"/>
              </a:defRPr>
            </a:lvl7pPr>
            <a:lvl8pPr marL="3429000" indent="-228600" defTabSz="1000125" eaLnBrk="0" fontAlgn="base" hangingPunct="0">
              <a:spcBef>
                <a:spcPct val="0"/>
              </a:spcBef>
              <a:spcAft>
                <a:spcPct val="0"/>
              </a:spcAft>
              <a:defRPr>
                <a:solidFill>
                  <a:schemeClr val="tx1"/>
                </a:solidFill>
                <a:latin typeface="Arial" charset="0"/>
                <a:ea typeface="굴림" charset="-127"/>
              </a:defRPr>
            </a:lvl8pPr>
            <a:lvl9pPr marL="3886200" indent="-228600" defTabSz="1000125" eaLnBrk="0" fontAlgn="base" hangingPunct="0">
              <a:spcBef>
                <a:spcPct val="0"/>
              </a:spcBef>
              <a:spcAft>
                <a:spcPct val="0"/>
              </a:spcAft>
              <a:defRPr>
                <a:solidFill>
                  <a:schemeClr val="tx1"/>
                </a:solidFill>
                <a:latin typeface="Arial" charset="0"/>
                <a:ea typeface="굴림" charset="-127"/>
              </a:defRPr>
            </a:lvl9pPr>
          </a:lstStyle>
          <a:p>
            <a:fld id="{B98F2A7C-ADF3-4F76-ACE3-F7D55E8B5E1D}" type="slidenum">
              <a:rPr lang="ko-KR" altLang="en-US" smtClean="0">
                <a:latin typeface="Times New Roman" pitchFamily="18" charset="0"/>
              </a:rPr>
              <a:pPr/>
              <a:t>59</a:t>
            </a:fld>
            <a:endParaRPr lang="ko-KR" alt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7</a:t>
            </a:fld>
            <a:endParaRPr lang="en-US" altLang="ko-KR"/>
          </a:p>
        </p:txBody>
      </p:sp>
    </p:spTree>
    <p:extLst>
      <p:ext uri="{BB962C8B-B14F-4D97-AF65-F5344CB8AC3E}">
        <p14:creationId xmlns:p14="http://schemas.microsoft.com/office/powerpoint/2010/main" val="20860852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슬라이드 이미지 개체 틀 1"/>
          <p:cNvSpPr>
            <a:spLocks noGrp="1" noRot="1" noChangeAspect="1" noTextEdit="1"/>
          </p:cNvSpPr>
          <p:nvPr>
            <p:ph type="sldImg"/>
          </p:nvPr>
        </p:nvSpPr>
        <p:spPr>
          <a:ln/>
        </p:spPr>
      </p:sp>
      <p:sp>
        <p:nvSpPr>
          <p:cNvPr id="37891"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ko-KR" altLang="en-US" dirty="0" smtClean="0"/>
          </a:p>
        </p:txBody>
      </p:sp>
      <p:sp>
        <p:nvSpPr>
          <p:cNvPr id="37892" name="슬라이드 번호 개체 틀 3"/>
          <p:cNvSpPr>
            <a:spLocks noGrp="1"/>
          </p:cNvSpPr>
          <p:nvPr>
            <p:ph type="sldNum" sz="quarter" idx="5"/>
          </p:nvPr>
        </p:nvSpPr>
        <p:spPr>
          <a:xfrm>
            <a:off x="3003550" y="9909175"/>
            <a:ext cx="8207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0125">
              <a:defRPr>
                <a:solidFill>
                  <a:schemeClr val="tx1"/>
                </a:solidFill>
                <a:latin typeface="Arial" charset="0"/>
                <a:ea typeface="굴림" charset="-127"/>
              </a:defRPr>
            </a:lvl1pPr>
            <a:lvl2pPr marL="742950" indent="-285750" defTabSz="1000125">
              <a:defRPr>
                <a:solidFill>
                  <a:schemeClr val="tx1"/>
                </a:solidFill>
                <a:latin typeface="Arial" charset="0"/>
                <a:ea typeface="굴림" charset="-127"/>
              </a:defRPr>
            </a:lvl2pPr>
            <a:lvl3pPr marL="1143000" indent="-228600" defTabSz="1000125">
              <a:defRPr>
                <a:solidFill>
                  <a:schemeClr val="tx1"/>
                </a:solidFill>
                <a:latin typeface="Arial" charset="0"/>
                <a:ea typeface="굴림" charset="-127"/>
              </a:defRPr>
            </a:lvl3pPr>
            <a:lvl4pPr marL="1600200" indent="-228600" defTabSz="1000125">
              <a:defRPr>
                <a:solidFill>
                  <a:schemeClr val="tx1"/>
                </a:solidFill>
                <a:latin typeface="Arial" charset="0"/>
                <a:ea typeface="굴림" charset="-127"/>
              </a:defRPr>
            </a:lvl4pPr>
            <a:lvl5pPr marL="2057400" indent="-228600" defTabSz="1000125">
              <a:defRPr>
                <a:solidFill>
                  <a:schemeClr val="tx1"/>
                </a:solidFill>
                <a:latin typeface="Arial" charset="0"/>
                <a:ea typeface="굴림" charset="-127"/>
              </a:defRPr>
            </a:lvl5pPr>
            <a:lvl6pPr marL="2514600" indent="-228600" defTabSz="1000125" eaLnBrk="0" fontAlgn="base" hangingPunct="0">
              <a:spcBef>
                <a:spcPct val="0"/>
              </a:spcBef>
              <a:spcAft>
                <a:spcPct val="0"/>
              </a:spcAft>
              <a:defRPr>
                <a:solidFill>
                  <a:schemeClr val="tx1"/>
                </a:solidFill>
                <a:latin typeface="Arial" charset="0"/>
                <a:ea typeface="굴림" charset="-127"/>
              </a:defRPr>
            </a:lvl6pPr>
            <a:lvl7pPr marL="2971800" indent="-228600" defTabSz="1000125" eaLnBrk="0" fontAlgn="base" hangingPunct="0">
              <a:spcBef>
                <a:spcPct val="0"/>
              </a:spcBef>
              <a:spcAft>
                <a:spcPct val="0"/>
              </a:spcAft>
              <a:defRPr>
                <a:solidFill>
                  <a:schemeClr val="tx1"/>
                </a:solidFill>
                <a:latin typeface="Arial" charset="0"/>
                <a:ea typeface="굴림" charset="-127"/>
              </a:defRPr>
            </a:lvl7pPr>
            <a:lvl8pPr marL="3429000" indent="-228600" defTabSz="1000125" eaLnBrk="0" fontAlgn="base" hangingPunct="0">
              <a:spcBef>
                <a:spcPct val="0"/>
              </a:spcBef>
              <a:spcAft>
                <a:spcPct val="0"/>
              </a:spcAft>
              <a:defRPr>
                <a:solidFill>
                  <a:schemeClr val="tx1"/>
                </a:solidFill>
                <a:latin typeface="Arial" charset="0"/>
                <a:ea typeface="굴림" charset="-127"/>
              </a:defRPr>
            </a:lvl8pPr>
            <a:lvl9pPr marL="3886200" indent="-228600" defTabSz="1000125" eaLnBrk="0" fontAlgn="base" hangingPunct="0">
              <a:spcBef>
                <a:spcPct val="0"/>
              </a:spcBef>
              <a:spcAft>
                <a:spcPct val="0"/>
              </a:spcAft>
              <a:defRPr>
                <a:solidFill>
                  <a:schemeClr val="tx1"/>
                </a:solidFill>
                <a:latin typeface="Arial" charset="0"/>
                <a:ea typeface="굴림" charset="-127"/>
              </a:defRPr>
            </a:lvl9pPr>
          </a:lstStyle>
          <a:p>
            <a:fld id="{B98F2A7C-ADF3-4F76-ACE3-F7D55E8B5E1D}" type="slidenum">
              <a:rPr lang="ko-KR" altLang="en-US" smtClean="0">
                <a:latin typeface="Times New Roman" pitchFamily="18" charset="0"/>
              </a:rPr>
              <a:pPr/>
              <a:t>60</a:t>
            </a:fld>
            <a:endParaRPr lang="ko-KR" altLang="en-US" smtClean="0">
              <a:latin typeface="Times New Roman"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61</a:t>
            </a:fld>
            <a:endParaRPr lang="en-US" altLang="ko-KR"/>
          </a:p>
        </p:txBody>
      </p:sp>
    </p:spTree>
    <p:extLst>
      <p:ext uri="{BB962C8B-B14F-4D97-AF65-F5344CB8AC3E}">
        <p14:creationId xmlns:p14="http://schemas.microsoft.com/office/powerpoint/2010/main" val="12236876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62</a:t>
            </a:fld>
            <a:endParaRPr lang="en-US" altLang="ko-KR"/>
          </a:p>
        </p:txBody>
      </p:sp>
    </p:spTree>
    <p:extLst>
      <p:ext uri="{BB962C8B-B14F-4D97-AF65-F5344CB8AC3E}">
        <p14:creationId xmlns:p14="http://schemas.microsoft.com/office/powerpoint/2010/main" val="32701822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63</a:t>
            </a:fld>
            <a:endParaRPr lang="en-US" altLang="ko-KR"/>
          </a:p>
        </p:txBody>
      </p:sp>
    </p:spTree>
    <p:extLst>
      <p:ext uri="{BB962C8B-B14F-4D97-AF65-F5344CB8AC3E}">
        <p14:creationId xmlns:p14="http://schemas.microsoft.com/office/powerpoint/2010/main" val="10298102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64</a:t>
            </a:fld>
            <a:endParaRPr lang="en-US" altLang="ko-K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65</a:t>
            </a:fld>
            <a:endParaRPr lang="en-US" altLang="ko-KR"/>
          </a:p>
        </p:txBody>
      </p:sp>
    </p:spTree>
    <p:extLst>
      <p:ext uri="{BB962C8B-B14F-4D97-AF65-F5344CB8AC3E}">
        <p14:creationId xmlns:p14="http://schemas.microsoft.com/office/powerpoint/2010/main" val="1556164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66</a:t>
            </a:fld>
            <a:endParaRPr lang="en-US" altLang="ko-KR"/>
          </a:p>
        </p:txBody>
      </p:sp>
    </p:spTree>
    <p:extLst>
      <p:ext uri="{BB962C8B-B14F-4D97-AF65-F5344CB8AC3E}">
        <p14:creationId xmlns:p14="http://schemas.microsoft.com/office/powerpoint/2010/main" val="37830750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67</a:t>
            </a:fld>
            <a:endParaRPr lang="en-US" altLang="ko-KR"/>
          </a:p>
        </p:txBody>
      </p:sp>
    </p:spTree>
    <p:extLst>
      <p:ext uri="{BB962C8B-B14F-4D97-AF65-F5344CB8AC3E}">
        <p14:creationId xmlns:p14="http://schemas.microsoft.com/office/powerpoint/2010/main" val="38190035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68</a:t>
            </a:fld>
            <a:endParaRPr lang="en-US" altLang="ko-KR"/>
          </a:p>
        </p:txBody>
      </p:sp>
    </p:spTree>
    <p:extLst>
      <p:ext uri="{BB962C8B-B14F-4D97-AF65-F5344CB8AC3E}">
        <p14:creationId xmlns:p14="http://schemas.microsoft.com/office/powerpoint/2010/main" val="371610465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69</a:t>
            </a:fld>
            <a:endParaRPr lang="en-US" altLang="ko-KR"/>
          </a:p>
        </p:txBody>
      </p:sp>
    </p:spTree>
    <p:extLst>
      <p:ext uri="{BB962C8B-B14F-4D97-AF65-F5344CB8AC3E}">
        <p14:creationId xmlns:p14="http://schemas.microsoft.com/office/powerpoint/2010/main" val="997373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8</a:t>
            </a:fld>
            <a:endParaRPr lang="en-US" altLang="ko-KR"/>
          </a:p>
        </p:txBody>
      </p:sp>
    </p:spTree>
    <p:extLst>
      <p:ext uri="{BB962C8B-B14F-4D97-AF65-F5344CB8AC3E}">
        <p14:creationId xmlns:p14="http://schemas.microsoft.com/office/powerpoint/2010/main" val="151861648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70</a:t>
            </a:fld>
            <a:endParaRPr lang="en-US" altLang="ko-KR"/>
          </a:p>
        </p:txBody>
      </p:sp>
    </p:spTree>
    <p:extLst>
      <p:ext uri="{BB962C8B-B14F-4D97-AF65-F5344CB8AC3E}">
        <p14:creationId xmlns:p14="http://schemas.microsoft.com/office/powerpoint/2010/main" val="30991800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71</a:t>
            </a:fld>
            <a:endParaRPr lang="en-US" altLang="ko-KR"/>
          </a:p>
        </p:txBody>
      </p:sp>
    </p:spTree>
    <p:extLst>
      <p:ext uri="{BB962C8B-B14F-4D97-AF65-F5344CB8AC3E}">
        <p14:creationId xmlns:p14="http://schemas.microsoft.com/office/powerpoint/2010/main" val="2090126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72</a:t>
            </a:fld>
            <a:endParaRPr lang="en-US" altLang="ko-KR"/>
          </a:p>
        </p:txBody>
      </p:sp>
    </p:spTree>
    <p:extLst>
      <p:ext uri="{BB962C8B-B14F-4D97-AF65-F5344CB8AC3E}">
        <p14:creationId xmlns:p14="http://schemas.microsoft.com/office/powerpoint/2010/main" val="32720595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73</a:t>
            </a:fld>
            <a:endParaRPr lang="en-US" altLang="ko-K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74</a:t>
            </a:fld>
            <a:endParaRPr lang="en-US" altLang="ko-K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75</a:t>
            </a:fld>
            <a:endParaRPr lang="en-US" altLang="ko-K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76</a:t>
            </a:fld>
            <a:endParaRPr lang="en-US" altLang="ko-KR"/>
          </a:p>
        </p:txBody>
      </p:sp>
    </p:spTree>
    <p:extLst>
      <p:ext uri="{BB962C8B-B14F-4D97-AF65-F5344CB8AC3E}">
        <p14:creationId xmlns:p14="http://schemas.microsoft.com/office/powerpoint/2010/main" val="307944387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77</a:t>
            </a:fld>
            <a:endParaRPr lang="en-US" altLang="ko-KR"/>
          </a:p>
        </p:txBody>
      </p:sp>
    </p:spTree>
    <p:extLst>
      <p:ext uri="{BB962C8B-B14F-4D97-AF65-F5344CB8AC3E}">
        <p14:creationId xmlns:p14="http://schemas.microsoft.com/office/powerpoint/2010/main" val="30926616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89</a:t>
            </a:fld>
            <a:endParaRPr lang="en-US" altLang="ko-KR"/>
          </a:p>
        </p:txBody>
      </p:sp>
    </p:spTree>
    <p:extLst>
      <p:ext uri="{BB962C8B-B14F-4D97-AF65-F5344CB8AC3E}">
        <p14:creationId xmlns:p14="http://schemas.microsoft.com/office/powerpoint/2010/main" val="200492982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90</a:t>
            </a:fld>
            <a:endParaRPr lang="en-US" altLang="ko-KR"/>
          </a:p>
        </p:txBody>
      </p:sp>
    </p:spTree>
    <p:extLst>
      <p:ext uri="{BB962C8B-B14F-4D97-AF65-F5344CB8AC3E}">
        <p14:creationId xmlns:p14="http://schemas.microsoft.com/office/powerpoint/2010/main" val="3648999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9</a:t>
            </a:fld>
            <a:endParaRPr lang="en-US" altLang="ko-KR"/>
          </a:p>
        </p:txBody>
      </p:sp>
    </p:spTree>
    <p:extLst>
      <p:ext uri="{BB962C8B-B14F-4D97-AF65-F5344CB8AC3E}">
        <p14:creationId xmlns:p14="http://schemas.microsoft.com/office/powerpoint/2010/main" val="14590327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91</a:t>
            </a:fld>
            <a:endParaRPr lang="en-US" altLang="ko-KR"/>
          </a:p>
        </p:txBody>
      </p:sp>
    </p:spTree>
    <p:extLst>
      <p:ext uri="{BB962C8B-B14F-4D97-AF65-F5344CB8AC3E}">
        <p14:creationId xmlns:p14="http://schemas.microsoft.com/office/powerpoint/2010/main" val="426258929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92</a:t>
            </a:fld>
            <a:endParaRPr lang="en-US" altLang="ko-KR"/>
          </a:p>
        </p:txBody>
      </p:sp>
    </p:spTree>
    <p:extLst>
      <p:ext uri="{BB962C8B-B14F-4D97-AF65-F5344CB8AC3E}">
        <p14:creationId xmlns:p14="http://schemas.microsoft.com/office/powerpoint/2010/main" val="258841861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93</a:t>
            </a:fld>
            <a:endParaRPr lang="en-US" altLang="ko-KR"/>
          </a:p>
        </p:txBody>
      </p:sp>
    </p:spTree>
    <p:extLst>
      <p:ext uri="{BB962C8B-B14F-4D97-AF65-F5344CB8AC3E}">
        <p14:creationId xmlns:p14="http://schemas.microsoft.com/office/powerpoint/2010/main" val="306119502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94</a:t>
            </a:fld>
            <a:endParaRPr lang="en-US" altLang="ko-KR"/>
          </a:p>
        </p:txBody>
      </p:sp>
    </p:spTree>
    <p:extLst>
      <p:ext uri="{BB962C8B-B14F-4D97-AF65-F5344CB8AC3E}">
        <p14:creationId xmlns:p14="http://schemas.microsoft.com/office/powerpoint/2010/main" val="274576603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95</a:t>
            </a:fld>
            <a:endParaRPr lang="en-US" altLang="ko-KR"/>
          </a:p>
        </p:txBody>
      </p:sp>
    </p:spTree>
    <p:extLst>
      <p:ext uri="{BB962C8B-B14F-4D97-AF65-F5344CB8AC3E}">
        <p14:creationId xmlns:p14="http://schemas.microsoft.com/office/powerpoint/2010/main" val="58979261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96</a:t>
            </a:fld>
            <a:endParaRPr lang="en-US" altLang="ko-KR"/>
          </a:p>
        </p:txBody>
      </p:sp>
    </p:spTree>
    <p:extLst>
      <p:ext uri="{BB962C8B-B14F-4D97-AF65-F5344CB8AC3E}">
        <p14:creationId xmlns:p14="http://schemas.microsoft.com/office/powerpoint/2010/main" val="313492838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000125" y="773113"/>
            <a:ext cx="5099050" cy="3825875"/>
          </a:xfrm>
          <a:ln/>
        </p:spPr>
      </p:sp>
      <p:sp>
        <p:nvSpPr>
          <p:cNvPr id="14339" name="备注占位符 2"/>
          <p:cNvSpPr>
            <a:spLocks noGrp="1"/>
          </p:cNvSpPr>
          <p:nvPr>
            <p:ph type="body" idx="1"/>
          </p:nvPr>
        </p:nvSpPr>
        <p:spPr>
          <a:noFill/>
        </p:spPr>
        <p:txBody>
          <a:bodyPr/>
          <a:lstStyle/>
          <a:p>
            <a:endParaRPr lang="zh-CN" altLang="en-US" smtClean="0"/>
          </a:p>
        </p:txBody>
      </p:sp>
      <p:sp>
        <p:nvSpPr>
          <p:cNvPr id="14341" name="日期占位符 4"/>
          <p:cNvSpPr>
            <a:spLocks noGrp="1"/>
          </p:cNvSpPr>
          <p:nvPr>
            <p:ph type="dt" sz="quarter" idx="1"/>
          </p:nvPr>
        </p:nvSpPr>
        <p:spPr>
          <a:xfrm>
            <a:off x="669623" y="105042"/>
            <a:ext cx="2802013" cy="238096"/>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fld id="{386335D5-0FA5-43D5-8CFB-1437219B883A}" type="datetime1">
              <a:rPr lang="en-US" altLang="zh-CN" sz="1500">
                <a:solidFill>
                  <a:srgbClr val="000000"/>
                </a:solidFill>
              </a:rPr>
              <a:pPr/>
              <a:t>7/8/2013</a:t>
            </a:fld>
            <a:r>
              <a:rPr lang="en-US" altLang="zh-CN" sz="1500">
                <a:solidFill>
                  <a:srgbClr val="000000"/>
                </a:solidFill>
              </a:rPr>
              <a:t>&lt;month year&gt;</a:t>
            </a:r>
          </a:p>
        </p:txBody>
      </p:sp>
      <p:sp>
        <p:nvSpPr>
          <p:cNvPr id="14342" name="页脚占位符 5"/>
          <p:cNvSpPr>
            <a:spLocks noGrp="1"/>
          </p:cNvSpPr>
          <p:nvPr>
            <p:ph type="ftr" sz="quarter" idx="4"/>
          </p:nvPr>
        </p:nvSpPr>
        <p:spPr>
          <a:xfrm>
            <a:off x="3861707" y="9908982"/>
            <a:ext cx="2569596" cy="203082"/>
          </a:xfrm>
          <a:noFill/>
        </p:spPr>
        <p:txBody>
          <a:bodyPr/>
          <a:lstStyle>
            <a:lvl1pPr marL="366560" indent="-366560"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488747" defTabSz="997858">
              <a:defRPr sz="1300">
                <a:solidFill>
                  <a:schemeClr val="tx1"/>
                </a:solidFill>
                <a:latin typeface="Times New Roman" pitchFamily="18" charset="0"/>
              </a:defRPr>
            </a:lvl5pPr>
            <a:lvl6pPr marL="977494" defTabSz="997858" eaLnBrk="0" fontAlgn="base" hangingPunct="0">
              <a:spcBef>
                <a:spcPct val="0"/>
              </a:spcBef>
              <a:spcAft>
                <a:spcPct val="0"/>
              </a:spcAft>
              <a:defRPr sz="1300">
                <a:solidFill>
                  <a:schemeClr val="tx1"/>
                </a:solidFill>
                <a:latin typeface="Times New Roman" pitchFamily="18" charset="0"/>
              </a:defRPr>
            </a:lvl6pPr>
            <a:lvl7pPr marL="1466240" defTabSz="997858" eaLnBrk="0" fontAlgn="base" hangingPunct="0">
              <a:spcBef>
                <a:spcPct val="0"/>
              </a:spcBef>
              <a:spcAft>
                <a:spcPct val="0"/>
              </a:spcAft>
              <a:defRPr sz="1300">
                <a:solidFill>
                  <a:schemeClr val="tx1"/>
                </a:solidFill>
                <a:latin typeface="Times New Roman" pitchFamily="18" charset="0"/>
              </a:defRPr>
            </a:lvl7pPr>
            <a:lvl8pPr marL="1954987" defTabSz="997858" eaLnBrk="0" fontAlgn="base" hangingPunct="0">
              <a:spcBef>
                <a:spcPct val="0"/>
              </a:spcBef>
              <a:spcAft>
                <a:spcPct val="0"/>
              </a:spcAft>
              <a:defRPr sz="1300">
                <a:solidFill>
                  <a:schemeClr val="tx1"/>
                </a:solidFill>
                <a:latin typeface="Times New Roman" pitchFamily="18" charset="0"/>
              </a:defRPr>
            </a:lvl8pPr>
            <a:lvl9pPr marL="2443734" defTabSz="997858" eaLnBrk="0" fontAlgn="base" hangingPunct="0">
              <a:spcBef>
                <a:spcPct val="0"/>
              </a:spcBef>
              <a:spcAft>
                <a:spcPct val="0"/>
              </a:spcAft>
              <a:defRPr sz="1300">
                <a:solidFill>
                  <a:schemeClr val="tx1"/>
                </a:solidFill>
                <a:latin typeface="Times New Roman" pitchFamily="18" charset="0"/>
              </a:defRPr>
            </a:lvl9pPr>
          </a:lstStyle>
          <a:p>
            <a:pPr lvl="4"/>
            <a:r>
              <a:rPr lang="en-US" altLang="zh-CN">
                <a:solidFill>
                  <a:srgbClr val="000000"/>
                </a:solidFill>
              </a:rPr>
              <a:t>&lt;author&gt;, &lt;company&gt;</a:t>
            </a:r>
          </a:p>
        </p:txBody>
      </p:sp>
      <p:sp>
        <p:nvSpPr>
          <p:cNvPr id="14343" name="灯片编号占位符 6"/>
          <p:cNvSpPr>
            <a:spLocks noGrp="1"/>
          </p:cNvSpPr>
          <p:nvPr>
            <p:ph type="sldNum" sz="quarter" idx="5"/>
          </p:nvPr>
        </p:nvSpPr>
        <p:spPr>
          <a:xfrm>
            <a:off x="3003550" y="9908982"/>
            <a:ext cx="820776" cy="203082"/>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r>
              <a:rPr lang="en-US" altLang="zh-CN">
                <a:solidFill>
                  <a:srgbClr val="000000"/>
                </a:solidFill>
              </a:rPr>
              <a:t>Page </a:t>
            </a:r>
            <a:fld id="{0C98E6A1-B909-4899-A791-007F39C76E58}" type="slidenum">
              <a:rPr lang="en-US" altLang="zh-CN">
                <a:solidFill>
                  <a:srgbClr val="000000"/>
                </a:solidFill>
              </a:rPr>
              <a:pPr/>
              <a:t>100</a:t>
            </a:fld>
            <a:endParaRPr lang="en-US" altLang="zh-CN">
              <a:solidFill>
                <a:srgbClr val="000000"/>
              </a:solidFill>
            </a:endParaRPr>
          </a:p>
        </p:txBody>
      </p:sp>
      <p:sp>
        <p:nvSpPr>
          <p:cNvPr id="2" name="页眉占位符 1"/>
          <p:cNvSpPr>
            <a:spLocks noGrp="1"/>
          </p:cNvSpPr>
          <p:nvPr>
            <p:ph type="hdr" sz="quarter" idx="10"/>
          </p:nvPr>
        </p:nvSpPr>
        <p:spPr/>
        <p:txBody>
          <a:bodyPr/>
          <a:lstStyle/>
          <a:p>
            <a:pPr>
              <a:defRPr/>
            </a:pPr>
            <a:r>
              <a:rPr lang="en-US" altLang="zh-CN" smtClean="0"/>
              <a:t>doc.: IEEE 802.15-12-0318-00</a:t>
            </a:r>
            <a:endParaRPr lang="en-US" altLang="zh-CN"/>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000125" y="773113"/>
            <a:ext cx="5099050" cy="3825875"/>
          </a:xfrm>
          <a:ln/>
        </p:spPr>
      </p:sp>
      <p:sp>
        <p:nvSpPr>
          <p:cNvPr id="14339" name="备注占位符 2"/>
          <p:cNvSpPr>
            <a:spLocks noGrp="1"/>
          </p:cNvSpPr>
          <p:nvPr>
            <p:ph type="body" idx="1"/>
          </p:nvPr>
        </p:nvSpPr>
        <p:spPr>
          <a:noFill/>
        </p:spPr>
        <p:txBody>
          <a:bodyPr/>
          <a:lstStyle/>
          <a:p>
            <a:endParaRPr lang="zh-CN" altLang="en-US" smtClean="0"/>
          </a:p>
        </p:txBody>
      </p:sp>
      <p:sp>
        <p:nvSpPr>
          <p:cNvPr id="14341" name="日期占位符 4"/>
          <p:cNvSpPr>
            <a:spLocks noGrp="1"/>
          </p:cNvSpPr>
          <p:nvPr>
            <p:ph type="dt" sz="quarter" idx="1"/>
          </p:nvPr>
        </p:nvSpPr>
        <p:spPr>
          <a:xfrm>
            <a:off x="669623" y="105042"/>
            <a:ext cx="2802013" cy="238096"/>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fld id="{386335D5-0FA5-43D5-8CFB-1437219B883A}" type="datetime1">
              <a:rPr lang="en-US" altLang="zh-CN" sz="1500">
                <a:solidFill>
                  <a:srgbClr val="000000"/>
                </a:solidFill>
              </a:rPr>
              <a:pPr/>
              <a:t>7/8/2013</a:t>
            </a:fld>
            <a:r>
              <a:rPr lang="en-US" altLang="zh-CN" sz="1500">
                <a:solidFill>
                  <a:srgbClr val="000000"/>
                </a:solidFill>
              </a:rPr>
              <a:t>&lt;month year&gt;</a:t>
            </a:r>
          </a:p>
        </p:txBody>
      </p:sp>
      <p:sp>
        <p:nvSpPr>
          <p:cNvPr id="14342" name="页脚占位符 5"/>
          <p:cNvSpPr>
            <a:spLocks noGrp="1"/>
          </p:cNvSpPr>
          <p:nvPr>
            <p:ph type="ftr" sz="quarter" idx="4"/>
          </p:nvPr>
        </p:nvSpPr>
        <p:spPr>
          <a:xfrm>
            <a:off x="3861707" y="9908982"/>
            <a:ext cx="2569596" cy="203082"/>
          </a:xfrm>
          <a:noFill/>
        </p:spPr>
        <p:txBody>
          <a:bodyPr/>
          <a:lstStyle>
            <a:lvl1pPr marL="366560" indent="-366560"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488747" defTabSz="997858">
              <a:defRPr sz="1300">
                <a:solidFill>
                  <a:schemeClr val="tx1"/>
                </a:solidFill>
                <a:latin typeface="Times New Roman" pitchFamily="18" charset="0"/>
              </a:defRPr>
            </a:lvl5pPr>
            <a:lvl6pPr marL="977494" defTabSz="997858" eaLnBrk="0" fontAlgn="base" hangingPunct="0">
              <a:spcBef>
                <a:spcPct val="0"/>
              </a:spcBef>
              <a:spcAft>
                <a:spcPct val="0"/>
              </a:spcAft>
              <a:defRPr sz="1300">
                <a:solidFill>
                  <a:schemeClr val="tx1"/>
                </a:solidFill>
                <a:latin typeface="Times New Roman" pitchFamily="18" charset="0"/>
              </a:defRPr>
            </a:lvl6pPr>
            <a:lvl7pPr marL="1466240" defTabSz="997858" eaLnBrk="0" fontAlgn="base" hangingPunct="0">
              <a:spcBef>
                <a:spcPct val="0"/>
              </a:spcBef>
              <a:spcAft>
                <a:spcPct val="0"/>
              </a:spcAft>
              <a:defRPr sz="1300">
                <a:solidFill>
                  <a:schemeClr val="tx1"/>
                </a:solidFill>
                <a:latin typeface="Times New Roman" pitchFamily="18" charset="0"/>
              </a:defRPr>
            </a:lvl7pPr>
            <a:lvl8pPr marL="1954987" defTabSz="997858" eaLnBrk="0" fontAlgn="base" hangingPunct="0">
              <a:spcBef>
                <a:spcPct val="0"/>
              </a:spcBef>
              <a:spcAft>
                <a:spcPct val="0"/>
              </a:spcAft>
              <a:defRPr sz="1300">
                <a:solidFill>
                  <a:schemeClr val="tx1"/>
                </a:solidFill>
                <a:latin typeface="Times New Roman" pitchFamily="18" charset="0"/>
              </a:defRPr>
            </a:lvl8pPr>
            <a:lvl9pPr marL="2443734" defTabSz="997858" eaLnBrk="0" fontAlgn="base" hangingPunct="0">
              <a:spcBef>
                <a:spcPct val="0"/>
              </a:spcBef>
              <a:spcAft>
                <a:spcPct val="0"/>
              </a:spcAft>
              <a:defRPr sz="1300">
                <a:solidFill>
                  <a:schemeClr val="tx1"/>
                </a:solidFill>
                <a:latin typeface="Times New Roman" pitchFamily="18" charset="0"/>
              </a:defRPr>
            </a:lvl9pPr>
          </a:lstStyle>
          <a:p>
            <a:pPr lvl="4"/>
            <a:r>
              <a:rPr lang="en-US" altLang="zh-CN">
                <a:solidFill>
                  <a:srgbClr val="000000"/>
                </a:solidFill>
              </a:rPr>
              <a:t>&lt;author&gt;, &lt;company&gt;</a:t>
            </a:r>
          </a:p>
        </p:txBody>
      </p:sp>
      <p:sp>
        <p:nvSpPr>
          <p:cNvPr id="14343" name="灯片编号占位符 6"/>
          <p:cNvSpPr>
            <a:spLocks noGrp="1"/>
          </p:cNvSpPr>
          <p:nvPr>
            <p:ph type="sldNum" sz="quarter" idx="5"/>
          </p:nvPr>
        </p:nvSpPr>
        <p:spPr>
          <a:xfrm>
            <a:off x="3003550" y="9908982"/>
            <a:ext cx="820776" cy="203082"/>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r>
              <a:rPr lang="en-US" altLang="zh-CN">
                <a:solidFill>
                  <a:srgbClr val="000000"/>
                </a:solidFill>
              </a:rPr>
              <a:t>Page </a:t>
            </a:r>
            <a:fld id="{0C98E6A1-B909-4899-A791-007F39C76E58}" type="slidenum">
              <a:rPr lang="en-US" altLang="zh-CN">
                <a:solidFill>
                  <a:srgbClr val="000000"/>
                </a:solidFill>
              </a:rPr>
              <a:pPr/>
              <a:t>101</a:t>
            </a:fld>
            <a:endParaRPr lang="en-US" altLang="zh-CN">
              <a:solidFill>
                <a:srgbClr val="000000"/>
              </a:solidFill>
            </a:endParaRPr>
          </a:p>
        </p:txBody>
      </p:sp>
      <p:sp>
        <p:nvSpPr>
          <p:cNvPr id="2" name="页眉占位符 1"/>
          <p:cNvSpPr>
            <a:spLocks noGrp="1"/>
          </p:cNvSpPr>
          <p:nvPr>
            <p:ph type="hdr" sz="quarter" idx="10"/>
          </p:nvPr>
        </p:nvSpPr>
        <p:spPr/>
        <p:txBody>
          <a:bodyPr/>
          <a:lstStyle/>
          <a:p>
            <a:pPr>
              <a:defRPr/>
            </a:pPr>
            <a:r>
              <a:rPr lang="en-US" altLang="zh-CN" smtClean="0"/>
              <a:t>doc.: IEEE 802.15-12-0318-00</a:t>
            </a:r>
            <a:endParaRPr lang="en-US" altLang="zh-CN"/>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000125" y="773113"/>
            <a:ext cx="5099050" cy="3825875"/>
          </a:xfrm>
          <a:ln/>
        </p:spPr>
      </p:sp>
      <p:sp>
        <p:nvSpPr>
          <p:cNvPr id="14339" name="备注占位符 2"/>
          <p:cNvSpPr>
            <a:spLocks noGrp="1"/>
          </p:cNvSpPr>
          <p:nvPr>
            <p:ph type="body" idx="1"/>
          </p:nvPr>
        </p:nvSpPr>
        <p:spPr>
          <a:noFill/>
        </p:spPr>
        <p:txBody>
          <a:bodyPr/>
          <a:lstStyle/>
          <a:p>
            <a:endParaRPr lang="zh-CN" altLang="en-US" smtClean="0"/>
          </a:p>
        </p:txBody>
      </p:sp>
      <p:sp>
        <p:nvSpPr>
          <p:cNvPr id="14341" name="日期占位符 4"/>
          <p:cNvSpPr>
            <a:spLocks noGrp="1"/>
          </p:cNvSpPr>
          <p:nvPr>
            <p:ph type="dt" sz="quarter" idx="1"/>
          </p:nvPr>
        </p:nvSpPr>
        <p:spPr>
          <a:xfrm>
            <a:off x="669623" y="105042"/>
            <a:ext cx="2802013" cy="238096"/>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fld id="{386335D5-0FA5-43D5-8CFB-1437219B883A}" type="datetime1">
              <a:rPr lang="en-US" altLang="zh-CN" sz="1500">
                <a:solidFill>
                  <a:srgbClr val="000000"/>
                </a:solidFill>
              </a:rPr>
              <a:pPr/>
              <a:t>7/8/2013</a:t>
            </a:fld>
            <a:r>
              <a:rPr lang="en-US" altLang="zh-CN" sz="1500">
                <a:solidFill>
                  <a:srgbClr val="000000"/>
                </a:solidFill>
              </a:rPr>
              <a:t>&lt;month year&gt;</a:t>
            </a:r>
          </a:p>
        </p:txBody>
      </p:sp>
      <p:sp>
        <p:nvSpPr>
          <p:cNvPr id="14342" name="页脚占位符 5"/>
          <p:cNvSpPr>
            <a:spLocks noGrp="1"/>
          </p:cNvSpPr>
          <p:nvPr>
            <p:ph type="ftr" sz="quarter" idx="4"/>
          </p:nvPr>
        </p:nvSpPr>
        <p:spPr>
          <a:xfrm>
            <a:off x="3861707" y="9908982"/>
            <a:ext cx="2569596" cy="203082"/>
          </a:xfrm>
          <a:noFill/>
        </p:spPr>
        <p:txBody>
          <a:bodyPr/>
          <a:lstStyle>
            <a:lvl1pPr marL="366560" indent="-366560"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488747" defTabSz="997858">
              <a:defRPr sz="1300">
                <a:solidFill>
                  <a:schemeClr val="tx1"/>
                </a:solidFill>
                <a:latin typeface="Times New Roman" pitchFamily="18" charset="0"/>
              </a:defRPr>
            </a:lvl5pPr>
            <a:lvl6pPr marL="977494" defTabSz="997858" eaLnBrk="0" fontAlgn="base" hangingPunct="0">
              <a:spcBef>
                <a:spcPct val="0"/>
              </a:spcBef>
              <a:spcAft>
                <a:spcPct val="0"/>
              </a:spcAft>
              <a:defRPr sz="1300">
                <a:solidFill>
                  <a:schemeClr val="tx1"/>
                </a:solidFill>
                <a:latin typeface="Times New Roman" pitchFamily="18" charset="0"/>
              </a:defRPr>
            </a:lvl6pPr>
            <a:lvl7pPr marL="1466240" defTabSz="997858" eaLnBrk="0" fontAlgn="base" hangingPunct="0">
              <a:spcBef>
                <a:spcPct val="0"/>
              </a:spcBef>
              <a:spcAft>
                <a:spcPct val="0"/>
              </a:spcAft>
              <a:defRPr sz="1300">
                <a:solidFill>
                  <a:schemeClr val="tx1"/>
                </a:solidFill>
                <a:latin typeface="Times New Roman" pitchFamily="18" charset="0"/>
              </a:defRPr>
            </a:lvl7pPr>
            <a:lvl8pPr marL="1954987" defTabSz="997858" eaLnBrk="0" fontAlgn="base" hangingPunct="0">
              <a:spcBef>
                <a:spcPct val="0"/>
              </a:spcBef>
              <a:spcAft>
                <a:spcPct val="0"/>
              </a:spcAft>
              <a:defRPr sz="1300">
                <a:solidFill>
                  <a:schemeClr val="tx1"/>
                </a:solidFill>
                <a:latin typeface="Times New Roman" pitchFamily="18" charset="0"/>
              </a:defRPr>
            </a:lvl8pPr>
            <a:lvl9pPr marL="2443734" defTabSz="997858" eaLnBrk="0" fontAlgn="base" hangingPunct="0">
              <a:spcBef>
                <a:spcPct val="0"/>
              </a:spcBef>
              <a:spcAft>
                <a:spcPct val="0"/>
              </a:spcAft>
              <a:defRPr sz="1300">
                <a:solidFill>
                  <a:schemeClr val="tx1"/>
                </a:solidFill>
                <a:latin typeface="Times New Roman" pitchFamily="18" charset="0"/>
              </a:defRPr>
            </a:lvl9pPr>
          </a:lstStyle>
          <a:p>
            <a:pPr lvl="4"/>
            <a:r>
              <a:rPr lang="en-US" altLang="zh-CN">
                <a:solidFill>
                  <a:srgbClr val="000000"/>
                </a:solidFill>
              </a:rPr>
              <a:t>&lt;author&gt;, &lt;company&gt;</a:t>
            </a:r>
          </a:p>
        </p:txBody>
      </p:sp>
      <p:sp>
        <p:nvSpPr>
          <p:cNvPr id="14343" name="灯片编号占位符 6"/>
          <p:cNvSpPr>
            <a:spLocks noGrp="1"/>
          </p:cNvSpPr>
          <p:nvPr>
            <p:ph type="sldNum" sz="quarter" idx="5"/>
          </p:nvPr>
        </p:nvSpPr>
        <p:spPr>
          <a:xfrm>
            <a:off x="3003550" y="9908982"/>
            <a:ext cx="820776" cy="203082"/>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r>
              <a:rPr lang="en-US" altLang="zh-CN">
                <a:solidFill>
                  <a:srgbClr val="000000"/>
                </a:solidFill>
              </a:rPr>
              <a:t>Page </a:t>
            </a:r>
            <a:fld id="{0C98E6A1-B909-4899-A791-007F39C76E58}" type="slidenum">
              <a:rPr lang="en-US" altLang="zh-CN">
                <a:solidFill>
                  <a:srgbClr val="000000"/>
                </a:solidFill>
              </a:rPr>
              <a:pPr/>
              <a:t>102</a:t>
            </a:fld>
            <a:endParaRPr lang="en-US" altLang="zh-CN">
              <a:solidFill>
                <a:srgbClr val="000000"/>
              </a:solidFill>
            </a:endParaRPr>
          </a:p>
        </p:txBody>
      </p:sp>
      <p:sp>
        <p:nvSpPr>
          <p:cNvPr id="2" name="页眉占位符 1"/>
          <p:cNvSpPr>
            <a:spLocks noGrp="1"/>
          </p:cNvSpPr>
          <p:nvPr>
            <p:ph type="hdr" sz="quarter" idx="10"/>
          </p:nvPr>
        </p:nvSpPr>
        <p:spPr/>
        <p:txBody>
          <a:bodyPr/>
          <a:lstStyle/>
          <a:p>
            <a:pPr>
              <a:defRPr/>
            </a:pPr>
            <a:r>
              <a:rPr lang="en-US" altLang="zh-CN" smtClean="0"/>
              <a:t>doc.: IEEE 802.15-12-0318-00</a:t>
            </a:r>
            <a:endParaRPr lang="en-US" altLang="zh-CN"/>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000125" y="773113"/>
            <a:ext cx="5099050" cy="3825875"/>
          </a:xfrm>
          <a:ln/>
        </p:spPr>
      </p:sp>
      <p:sp>
        <p:nvSpPr>
          <p:cNvPr id="14339" name="备注占位符 2"/>
          <p:cNvSpPr>
            <a:spLocks noGrp="1"/>
          </p:cNvSpPr>
          <p:nvPr>
            <p:ph type="body" idx="1"/>
          </p:nvPr>
        </p:nvSpPr>
        <p:spPr>
          <a:noFill/>
        </p:spPr>
        <p:txBody>
          <a:bodyPr/>
          <a:lstStyle/>
          <a:p>
            <a:endParaRPr lang="zh-CN" altLang="en-US" smtClean="0"/>
          </a:p>
        </p:txBody>
      </p:sp>
      <p:sp>
        <p:nvSpPr>
          <p:cNvPr id="14341" name="日期占位符 4"/>
          <p:cNvSpPr>
            <a:spLocks noGrp="1"/>
          </p:cNvSpPr>
          <p:nvPr>
            <p:ph type="dt" sz="quarter" idx="1"/>
          </p:nvPr>
        </p:nvSpPr>
        <p:spPr>
          <a:xfrm>
            <a:off x="669623" y="105042"/>
            <a:ext cx="2802013" cy="238096"/>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fld id="{386335D5-0FA5-43D5-8CFB-1437219B883A}" type="datetime1">
              <a:rPr lang="en-US" altLang="zh-CN" sz="1500">
                <a:solidFill>
                  <a:srgbClr val="000000"/>
                </a:solidFill>
              </a:rPr>
              <a:pPr/>
              <a:t>7/8/2013</a:t>
            </a:fld>
            <a:r>
              <a:rPr lang="en-US" altLang="zh-CN" sz="1500">
                <a:solidFill>
                  <a:srgbClr val="000000"/>
                </a:solidFill>
              </a:rPr>
              <a:t>&lt;month year&gt;</a:t>
            </a:r>
          </a:p>
        </p:txBody>
      </p:sp>
      <p:sp>
        <p:nvSpPr>
          <p:cNvPr id="14342" name="页脚占位符 5"/>
          <p:cNvSpPr>
            <a:spLocks noGrp="1"/>
          </p:cNvSpPr>
          <p:nvPr>
            <p:ph type="ftr" sz="quarter" idx="4"/>
          </p:nvPr>
        </p:nvSpPr>
        <p:spPr>
          <a:xfrm>
            <a:off x="3861707" y="9908982"/>
            <a:ext cx="2569596" cy="203082"/>
          </a:xfrm>
          <a:noFill/>
        </p:spPr>
        <p:txBody>
          <a:bodyPr/>
          <a:lstStyle>
            <a:lvl1pPr marL="366560" indent="-366560"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488747" defTabSz="997858">
              <a:defRPr sz="1300">
                <a:solidFill>
                  <a:schemeClr val="tx1"/>
                </a:solidFill>
                <a:latin typeface="Times New Roman" pitchFamily="18" charset="0"/>
              </a:defRPr>
            </a:lvl5pPr>
            <a:lvl6pPr marL="977494" defTabSz="997858" eaLnBrk="0" fontAlgn="base" hangingPunct="0">
              <a:spcBef>
                <a:spcPct val="0"/>
              </a:spcBef>
              <a:spcAft>
                <a:spcPct val="0"/>
              </a:spcAft>
              <a:defRPr sz="1300">
                <a:solidFill>
                  <a:schemeClr val="tx1"/>
                </a:solidFill>
                <a:latin typeface="Times New Roman" pitchFamily="18" charset="0"/>
              </a:defRPr>
            </a:lvl6pPr>
            <a:lvl7pPr marL="1466240" defTabSz="997858" eaLnBrk="0" fontAlgn="base" hangingPunct="0">
              <a:spcBef>
                <a:spcPct val="0"/>
              </a:spcBef>
              <a:spcAft>
                <a:spcPct val="0"/>
              </a:spcAft>
              <a:defRPr sz="1300">
                <a:solidFill>
                  <a:schemeClr val="tx1"/>
                </a:solidFill>
                <a:latin typeface="Times New Roman" pitchFamily="18" charset="0"/>
              </a:defRPr>
            </a:lvl7pPr>
            <a:lvl8pPr marL="1954987" defTabSz="997858" eaLnBrk="0" fontAlgn="base" hangingPunct="0">
              <a:spcBef>
                <a:spcPct val="0"/>
              </a:spcBef>
              <a:spcAft>
                <a:spcPct val="0"/>
              </a:spcAft>
              <a:defRPr sz="1300">
                <a:solidFill>
                  <a:schemeClr val="tx1"/>
                </a:solidFill>
                <a:latin typeface="Times New Roman" pitchFamily="18" charset="0"/>
              </a:defRPr>
            </a:lvl8pPr>
            <a:lvl9pPr marL="2443734" defTabSz="997858" eaLnBrk="0" fontAlgn="base" hangingPunct="0">
              <a:spcBef>
                <a:spcPct val="0"/>
              </a:spcBef>
              <a:spcAft>
                <a:spcPct val="0"/>
              </a:spcAft>
              <a:defRPr sz="1300">
                <a:solidFill>
                  <a:schemeClr val="tx1"/>
                </a:solidFill>
                <a:latin typeface="Times New Roman" pitchFamily="18" charset="0"/>
              </a:defRPr>
            </a:lvl9pPr>
          </a:lstStyle>
          <a:p>
            <a:pPr lvl="4"/>
            <a:r>
              <a:rPr lang="en-US" altLang="zh-CN">
                <a:solidFill>
                  <a:srgbClr val="000000"/>
                </a:solidFill>
              </a:rPr>
              <a:t>&lt;author&gt;, &lt;company&gt;</a:t>
            </a:r>
          </a:p>
        </p:txBody>
      </p:sp>
      <p:sp>
        <p:nvSpPr>
          <p:cNvPr id="14343" name="灯片编号占位符 6"/>
          <p:cNvSpPr>
            <a:spLocks noGrp="1"/>
          </p:cNvSpPr>
          <p:nvPr>
            <p:ph type="sldNum" sz="quarter" idx="5"/>
          </p:nvPr>
        </p:nvSpPr>
        <p:spPr>
          <a:xfrm>
            <a:off x="3003550" y="9908982"/>
            <a:ext cx="820776" cy="203082"/>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r>
              <a:rPr lang="en-US" altLang="zh-CN">
                <a:solidFill>
                  <a:srgbClr val="000000"/>
                </a:solidFill>
              </a:rPr>
              <a:t>Page </a:t>
            </a:r>
            <a:fld id="{0C98E6A1-B909-4899-A791-007F39C76E58}" type="slidenum">
              <a:rPr lang="en-US" altLang="zh-CN">
                <a:solidFill>
                  <a:srgbClr val="000000"/>
                </a:solidFill>
              </a:rPr>
              <a:pPr/>
              <a:t>103</a:t>
            </a:fld>
            <a:endParaRPr lang="en-US" altLang="zh-CN">
              <a:solidFill>
                <a:srgbClr val="000000"/>
              </a:solidFill>
            </a:endParaRPr>
          </a:p>
        </p:txBody>
      </p:sp>
      <p:sp>
        <p:nvSpPr>
          <p:cNvPr id="2" name="页眉占位符 1"/>
          <p:cNvSpPr>
            <a:spLocks noGrp="1"/>
          </p:cNvSpPr>
          <p:nvPr>
            <p:ph type="hdr" sz="quarter" idx="10"/>
          </p:nvPr>
        </p:nvSpPr>
        <p:spPr/>
        <p:txBody>
          <a:bodyPr/>
          <a:lstStyle/>
          <a:p>
            <a:pPr>
              <a:defRPr/>
            </a:pPr>
            <a:r>
              <a:rPr lang="en-US" altLang="zh-CN" smtClean="0"/>
              <a:t>doc.: IEEE 802.15-12-0318-00</a:t>
            </a:r>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10</a:t>
            </a:fld>
            <a:endParaRPr lang="en-US" altLang="ko-KR"/>
          </a:p>
        </p:txBody>
      </p:sp>
    </p:spTree>
    <p:extLst>
      <p:ext uri="{BB962C8B-B14F-4D97-AF65-F5344CB8AC3E}">
        <p14:creationId xmlns:p14="http://schemas.microsoft.com/office/powerpoint/2010/main" val="236597720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000125" y="773113"/>
            <a:ext cx="5099050" cy="3825875"/>
          </a:xfrm>
          <a:ln/>
        </p:spPr>
      </p:sp>
      <p:sp>
        <p:nvSpPr>
          <p:cNvPr id="14339" name="备注占位符 2"/>
          <p:cNvSpPr>
            <a:spLocks noGrp="1"/>
          </p:cNvSpPr>
          <p:nvPr>
            <p:ph type="body" idx="1"/>
          </p:nvPr>
        </p:nvSpPr>
        <p:spPr>
          <a:noFill/>
        </p:spPr>
        <p:txBody>
          <a:bodyPr/>
          <a:lstStyle/>
          <a:p>
            <a:endParaRPr lang="zh-CN" altLang="en-US" smtClean="0"/>
          </a:p>
        </p:txBody>
      </p:sp>
      <p:sp>
        <p:nvSpPr>
          <p:cNvPr id="14341" name="日期占位符 4"/>
          <p:cNvSpPr>
            <a:spLocks noGrp="1"/>
          </p:cNvSpPr>
          <p:nvPr>
            <p:ph type="dt" sz="quarter" idx="1"/>
          </p:nvPr>
        </p:nvSpPr>
        <p:spPr>
          <a:xfrm>
            <a:off x="669623" y="105042"/>
            <a:ext cx="2802013" cy="238096"/>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fld id="{386335D5-0FA5-43D5-8CFB-1437219B883A}" type="datetime1">
              <a:rPr lang="en-US" altLang="zh-CN" sz="1500">
                <a:solidFill>
                  <a:srgbClr val="000000"/>
                </a:solidFill>
              </a:rPr>
              <a:pPr/>
              <a:t>7/8/2013</a:t>
            </a:fld>
            <a:r>
              <a:rPr lang="en-US" altLang="zh-CN" sz="1500">
                <a:solidFill>
                  <a:srgbClr val="000000"/>
                </a:solidFill>
              </a:rPr>
              <a:t>&lt;month year&gt;</a:t>
            </a:r>
          </a:p>
        </p:txBody>
      </p:sp>
      <p:sp>
        <p:nvSpPr>
          <p:cNvPr id="14342" name="页脚占位符 5"/>
          <p:cNvSpPr>
            <a:spLocks noGrp="1"/>
          </p:cNvSpPr>
          <p:nvPr>
            <p:ph type="ftr" sz="quarter" idx="4"/>
          </p:nvPr>
        </p:nvSpPr>
        <p:spPr>
          <a:xfrm>
            <a:off x="3861707" y="9908982"/>
            <a:ext cx="2569596" cy="203082"/>
          </a:xfrm>
          <a:noFill/>
        </p:spPr>
        <p:txBody>
          <a:bodyPr/>
          <a:lstStyle>
            <a:lvl1pPr marL="366560" indent="-366560"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488747" defTabSz="997858">
              <a:defRPr sz="1300">
                <a:solidFill>
                  <a:schemeClr val="tx1"/>
                </a:solidFill>
                <a:latin typeface="Times New Roman" pitchFamily="18" charset="0"/>
              </a:defRPr>
            </a:lvl5pPr>
            <a:lvl6pPr marL="977494" defTabSz="997858" eaLnBrk="0" fontAlgn="base" hangingPunct="0">
              <a:spcBef>
                <a:spcPct val="0"/>
              </a:spcBef>
              <a:spcAft>
                <a:spcPct val="0"/>
              </a:spcAft>
              <a:defRPr sz="1300">
                <a:solidFill>
                  <a:schemeClr val="tx1"/>
                </a:solidFill>
                <a:latin typeface="Times New Roman" pitchFamily="18" charset="0"/>
              </a:defRPr>
            </a:lvl6pPr>
            <a:lvl7pPr marL="1466240" defTabSz="997858" eaLnBrk="0" fontAlgn="base" hangingPunct="0">
              <a:spcBef>
                <a:spcPct val="0"/>
              </a:spcBef>
              <a:spcAft>
                <a:spcPct val="0"/>
              </a:spcAft>
              <a:defRPr sz="1300">
                <a:solidFill>
                  <a:schemeClr val="tx1"/>
                </a:solidFill>
                <a:latin typeface="Times New Roman" pitchFamily="18" charset="0"/>
              </a:defRPr>
            </a:lvl7pPr>
            <a:lvl8pPr marL="1954987" defTabSz="997858" eaLnBrk="0" fontAlgn="base" hangingPunct="0">
              <a:spcBef>
                <a:spcPct val="0"/>
              </a:spcBef>
              <a:spcAft>
                <a:spcPct val="0"/>
              </a:spcAft>
              <a:defRPr sz="1300">
                <a:solidFill>
                  <a:schemeClr val="tx1"/>
                </a:solidFill>
                <a:latin typeface="Times New Roman" pitchFamily="18" charset="0"/>
              </a:defRPr>
            </a:lvl8pPr>
            <a:lvl9pPr marL="2443734" defTabSz="997858" eaLnBrk="0" fontAlgn="base" hangingPunct="0">
              <a:spcBef>
                <a:spcPct val="0"/>
              </a:spcBef>
              <a:spcAft>
                <a:spcPct val="0"/>
              </a:spcAft>
              <a:defRPr sz="1300">
                <a:solidFill>
                  <a:schemeClr val="tx1"/>
                </a:solidFill>
                <a:latin typeface="Times New Roman" pitchFamily="18" charset="0"/>
              </a:defRPr>
            </a:lvl9pPr>
          </a:lstStyle>
          <a:p>
            <a:pPr lvl="4"/>
            <a:r>
              <a:rPr lang="en-US" altLang="zh-CN">
                <a:solidFill>
                  <a:srgbClr val="000000"/>
                </a:solidFill>
              </a:rPr>
              <a:t>&lt;author&gt;, &lt;company&gt;</a:t>
            </a:r>
          </a:p>
        </p:txBody>
      </p:sp>
      <p:sp>
        <p:nvSpPr>
          <p:cNvPr id="14343" name="灯片编号占位符 6"/>
          <p:cNvSpPr>
            <a:spLocks noGrp="1"/>
          </p:cNvSpPr>
          <p:nvPr>
            <p:ph type="sldNum" sz="quarter" idx="5"/>
          </p:nvPr>
        </p:nvSpPr>
        <p:spPr>
          <a:xfrm>
            <a:off x="3003550" y="9908982"/>
            <a:ext cx="820776" cy="203082"/>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r>
              <a:rPr lang="en-US" altLang="zh-CN">
                <a:solidFill>
                  <a:srgbClr val="000000"/>
                </a:solidFill>
              </a:rPr>
              <a:t>Page </a:t>
            </a:r>
            <a:fld id="{0C98E6A1-B909-4899-A791-007F39C76E58}" type="slidenum">
              <a:rPr lang="en-US" altLang="zh-CN">
                <a:solidFill>
                  <a:srgbClr val="000000"/>
                </a:solidFill>
              </a:rPr>
              <a:pPr/>
              <a:t>104</a:t>
            </a:fld>
            <a:endParaRPr lang="en-US" altLang="zh-CN">
              <a:solidFill>
                <a:srgbClr val="000000"/>
              </a:solidFill>
            </a:endParaRPr>
          </a:p>
        </p:txBody>
      </p:sp>
      <p:sp>
        <p:nvSpPr>
          <p:cNvPr id="2" name="页眉占位符 1"/>
          <p:cNvSpPr>
            <a:spLocks noGrp="1"/>
          </p:cNvSpPr>
          <p:nvPr>
            <p:ph type="hdr" sz="quarter" idx="10"/>
          </p:nvPr>
        </p:nvSpPr>
        <p:spPr/>
        <p:txBody>
          <a:bodyPr/>
          <a:lstStyle/>
          <a:p>
            <a:pPr>
              <a:defRPr/>
            </a:pPr>
            <a:r>
              <a:rPr lang="en-US" altLang="zh-CN" smtClean="0"/>
              <a:t>doc.: IEEE 802.15-12-0318-00</a:t>
            </a:r>
            <a:endParaRPr lang="en-US" altLang="zh-CN"/>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000125" y="773113"/>
            <a:ext cx="5099050" cy="3825875"/>
          </a:xfrm>
          <a:ln/>
        </p:spPr>
      </p:sp>
      <p:sp>
        <p:nvSpPr>
          <p:cNvPr id="14339" name="备注占位符 2"/>
          <p:cNvSpPr>
            <a:spLocks noGrp="1"/>
          </p:cNvSpPr>
          <p:nvPr>
            <p:ph type="body" idx="1"/>
          </p:nvPr>
        </p:nvSpPr>
        <p:spPr>
          <a:noFill/>
        </p:spPr>
        <p:txBody>
          <a:bodyPr/>
          <a:lstStyle/>
          <a:p>
            <a:endParaRPr lang="zh-CN" altLang="en-US" smtClean="0"/>
          </a:p>
        </p:txBody>
      </p:sp>
      <p:sp>
        <p:nvSpPr>
          <p:cNvPr id="14341" name="日期占位符 4"/>
          <p:cNvSpPr>
            <a:spLocks noGrp="1"/>
          </p:cNvSpPr>
          <p:nvPr>
            <p:ph type="dt" sz="quarter" idx="1"/>
          </p:nvPr>
        </p:nvSpPr>
        <p:spPr>
          <a:xfrm>
            <a:off x="669623" y="105042"/>
            <a:ext cx="2802013" cy="238096"/>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fld id="{386335D5-0FA5-43D5-8CFB-1437219B883A}" type="datetime1">
              <a:rPr lang="en-US" altLang="zh-CN" sz="1500">
                <a:solidFill>
                  <a:srgbClr val="000000"/>
                </a:solidFill>
              </a:rPr>
              <a:pPr/>
              <a:t>7/8/2013</a:t>
            </a:fld>
            <a:r>
              <a:rPr lang="en-US" altLang="zh-CN" sz="1500">
                <a:solidFill>
                  <a:srgbClr val="000000"/>
                </a:solidFill>
              </a:rPr>
              <a:t>&lt;month year&gt;</a:t>
            </a:r>
          </a:p>
        </p:txBody>
      </p:sp>
      <p:sp>
        <p:nvSpPr>
          <p:cNvPr id="14342" name="页脚占位符 5"/>
          <p:cNvSpPr>
            <a:spLocks noGrp="1"/>
          </p:cNvSpPr>
          <p:nvPr>
            <p:ph type="ftr" sz="quarter" idx="4"/>
          </p:nvPr>
        </p:nvSpPr>
        <p:spPr>
          <a:xfrm>
            <a:off x="3861707" y="9908982"/>
            <a:ext cx="2569596" cy="203082"/>
          </a:xfrm>
          <a:noFill/>
        </p:spPr>
        <p:txBody>
          <a:bodyPr/>
          <a:lstStyle>
            <a:lvl1pPr marL="366560" indent="-366560"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488747" defTabSz="997858">
              <a:defRPr sz="1300">
                <a:solidFill>
                  <a:schemeClr val="tx1"/>
                </a:solidFill>
                <a:latin typeface="Times New Roman" pitchFamily="18" charset="0"/>
              </a:defRPr>
            </a:lvl5pPr>
            <a:lvl6pPr marL="977494" defTabSz="997858" eaLnBrk="0" fontAlgn="base" hangingPunct="0">
              <a:spcBef>
                <a:spcPct val="0"/>
              </a:spcBef>
              <a:spcAft>
                <a:spcPct val="0"/>
              </a:spcAft>
              <a:defRPr sz="1300">
                <a:solidFill>
                  <a:schemeClr val="tx1"/>
                </a:solidFill>
                <a:latin typeface="Times New Roman" pitchFamily="18" charset="0"/>
              </a:defRPr>
            </a:lvl6pPr>
            <a:lvl7pPr marL="1466240" defTabSz="997858" eaLnBrk="0" fontAlgn="base" hangingPunct="0">
              <a:spcBef>
                <a:spcPct val="0"/>
              </a:spcBef>
              <a:spcAft>
                <a:spcPct val="0"/>
              </a:spcAft>
              <a:defRPr sz="1300">
                <a:solidFill>
                  <a:schemeClr val="tx1"/>
                </a:solidFill>
                <a:latin typeface="Times New Roman" pitchFamily="18" charset="0"/>
              </a:defRPr>
            </a:lvl7pPr>
            <a:lvl8pPr marL="1954987" defTabSz="997858" eaLnBrk="0" fontAlgn="base" hangingPunct="0">
              <a:spcBef>
                <a:spcPct val="0"/>
              </a:spcBef>
              <a:spcAft>
                <a:spcPct val="0"/>
              </a:spcAft>
              <a:defRPr sz="1300">
                <a:solidFill>
                  <a:schemeClr val="tx1"/>
                </a:solidFill>
                <a:latin typeface="Times New Roman" pitchFamily="18" charset="0"/>
              </a:defRPr>
            </a:lvl8pPr>
            <a:lvl9pPr marL="2443734" defTabSz="997858" eaLnBrk="0" fontAlgn="base" hangingPunct="0">
              <a:spcBef>
                <a:spcPct val="0"/>
              </a:spcBef>
              <a:spcAft>
                <a:spcPct val="0"/>
              </a:spcAft>
              <a:defRPr sz="1300">
                <a:solidFill>
                  <a:schemeClr val="tx1"/>
                </a:solidFill>
                <a:latin typeface="Times New Roman" pitchFamily="18" charset="0"/>
              </a:defRPr>
            </a:lvl9pPr>
          </a:lstStyle>
          <a:p>
            <a:pPr lvl="4"/>
            <a:r>
              <a:rPr lang="en-US" altLang="zh-CN">
                <a:solidFill>
                  <a:srgbClr val="000000"/>
                </a:solidFill>
              </a:rPr>
              <a:t>&lt;author&gt;, &lt;company&gt;</a:t>
            </a:r>
          </a:p>
        </p:txBody>
      </p:sp>
      <p:sp>
        <p:nvSpPr>
          <p:cNvPr id="14343" name="灯片编号占位符 6"/>
          <p:cNvSpPr>
            <a:spLocks noGrp="1"/>
          </p:cNvSpPr>
          <p:nvPr>
            <p:ph type="sldNum" sz="quarter" idx="5"/>
          </p:nvPr>
        </p:nvSpPr>
        <p:spPr>
          <a:xfrm>
            <a:off x="3003550" y="9908982"/>
            <a:ext cx="820776" cy="203082"/>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r>
              <a:rPr lang="en-US" altLang="zh-CN">
                <a:solidFill>
                  <a:srgbClr val="000000"/>
                </a:solidFill>
              </a:rPr>
              <a:t>Page </a:t>
            </a:r>
            <a:fld id="{0C98E6A1-B909-4899-A791-007F39C76E58}" type="slidenum">
              <a:rPr lang="en-US" altLang="zh-CN">
                <a:solidFill>
                  <a:srgbClr val="000000"/>
                </a:solidFill>
              </a:rPr>
              <a:pPr/>
              <a:t>105</a:t>
            </a:fld>
            <a:endParaRPr lang="en-US" altLang="zh-CN">
              <a:solidFill>
                <a:srgbClr val="000000"/>
              </a:solidFill>
            </a:endParaRPr>
          </a:p>
        </p:txBody>
      </p:sp>
      <p:sp>
        <p:nvSpPr>
          <p:cNvPr id="2" name="页眉占位符 1"/>
          <p:cNvSpPr>
            <a:spLocks noGrp="1"/>
          </p:cNvSpPr>
          <p:nvPr>
            <p:ph type="hdr" sz="quarter" idx="10"/>
          </p:nvPr>
        </p:nvSpPr>
        <p:spPr/>
        <p:txBody>
          <a:bodyPr/>
          <a:lstStyle/>
          <a:p>
            <a:pPr>
              <a:defRPr/>
            </a:pPr>
            <a:r>
              <a:rPr lang="en-US" altLang="zh-CN" smtClean="0"/>
              <a:t>doc.: IEEE 802.15-12-0318-00</a:t>
            </a:r>
            <a:endParaRPr lang="en-US" altLang="zh-CN"/>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000125" y="773113"/>
            <a:ext cx="5099050" cy="3825875"/>
          </a:xfrm>
          <a:ln/>
        </p:spPr>
      </p:sp>
      <p:sp>
        <p:nvSpPr>
          <p:cNvPr id="14339" name="备注占位符 2"/>
          <p:cNvSpPr>
            <a:spLocks noGrp="1"/>
          </p:cNvSpPr>
          <p:nvPr>
            <p:ph type="body" idx="1"/>
          </p:nvPr>
        </p:nvSpPr>
        <p:spPr>
          <a:noFill/>
        </p:spPr>
        <p:txBody>
          <a:bodyPr/>
          <a:lstStyle/>
          <a:p>
            <a:endParaRPr lang="zh-CN" altLang="en-US" smtClean="0"/>
          </a:p>
        </p:txBody>
      </p:sp>
      <p:sp>
        <p:nvSpPr>
          <p:cNvPr id="14341" name="日期占位符 4"/>
          <p:cNvSpPr>
            <a:spLocks noGrp="1"/>
          </p:cNvSpPr>
          <p:nvPr>
            <p:ph type="dt" sz="quarter" idx="1"/>
          </p:nvPr>
        </p:nvSpPr>
        <p:spPr>
          <a:xfrm>
            <a:off x="669623" y="105042"/>
            <a:ext cx="2802013" cy="238096"/>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fld id="{386335D5-0FA5-43D5-8CFB-1437219B883A}" type="datetime1">
              <a:rPr lang="en-US" altLang="zh-CN" sz="1500">
                <a:solidFill>
                  <a:srgbClr val="000000"/>
                </a:solidFill>
              </a:rPr>
              <a:pPr/>
              <a:t>7/8/2013</a:t>
            </a:fld>
            <a:r>
              <a:rPr lang="en-US" altLang="zh-CN" sz="1500">
                <a:solidFill>
                  <a:srgbClr val="000000"/>
                </a:solidFill>
              </a:rPr>
              <a:t>&lt;month year&gt;</a:t>
            </a:r>
          </a:p>
        </p:txBody>
      </p:sp>
      <p:sp>
        <p:nvSpPr>
          <p:cNvPr id="14342" name="页脚占位符 5"/>
          <p:cNvSpPr>
            <a:spLocks noGrp="1"/>
          </p:cNvSpPr>
          <p:nvPr>
            <p:ph type="ftr" sz="quarter" idx="4"/>
          </p:nvPr>
        </p:nvSpPr>
        <p:spPr>
          <a:xfrm>
            <a:off x="3861707" y="9908982"/>
            <a:ext cx="2569596" cy="203082"/>
          </a:xfrm>
          <a:noFill/>
        </p:spPr>
        <p:txBody>
          <a:bodyPr/>
          <a:lstStyle>
            <a:lvl1pPr marL="366560" indent="-366560"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488747" defTabSz="997858">
              <a:defRPr sz="1300">
                <a:solidFill>
                  <a:schemeClr val="tx1"/>
                </a:solidFill>
                <a:latin typeface="Times New Roman" pitchFamily="18" charset="0"/>
              </a:defRPr>
            </a:lvl5pPr>
            <a:lvl6pPr marL="977494" defTabSz="997858" eaLnBrk="0" fontAlgn="base" hangingPunct="0">
              <a:spcBef>
                <a:spcPct val="0"/>
              </a:spcBef>
              <a:spcAft>
                <a:spcPct val="0"/>
              </a:spcAft>
              <a:defRPr sz="1300">
                <a:solidFill>
                  <a:schemeClr val="tx1"/>
                </a:solidFill>
                <a:latin typeface="Times New Roman" pitchFamily="18" charset="0"/>
              </a:defRPr>
            </a:lvl6pPr>
            <a:lvl7pPr marL="1466240" defTabSz="997858" eaLnBrk="0" fontAlgn="base" hangingPunct="0">
              <a:spcBef>
                <a:spcPct val="0"/>
              </a:spcBef>
              <a:spcAft>
                <a:spcPct val="0"/>
              </a:spcAft>
              <a:defRPr sz="1300">
                <a:solidFill>
                  <a:schemeClr val="tx1"/>
                </a:solidFill>
                <a:latin typeface="Times New Roman" pitchFamily="18" charset="0"/>
              </a:defRPr>
            </a:lvl7pPr>
            <a:lvl8pPr marL="1954987" defTabSz="997858" eaLnBrk="0" fontAlgn="base" hangingPunct="0">
              <a:spcBef>
                <a:spcPct val="0"/>
              </a:spcBef>
              <a:spcAft>
                <a:spcPct val="0"/>
              </a:spcAft>
              <a:defRPr sz="1300">
                <a:solidFill>
                  <a:schemeClr val="tx1"/>
                </a:solidFill>
                <a:latin typeface="Times New Roman" pitchFamily="18" charset="0"/>
              </a:defRPr>
            </a:lvl8pPr>
            <a:lvl9pPr marL="2443734" defTabSz="997858" eaLnBrk="0" fontAlgn="base" hangingPunct="0">
              <a:spcBef>
                <a:spcPct val="0"/>
              </a:spcBef>
              <a:spcAft>
                <a:spcPct val="0"/>
              </a:spcAft>
              <a:defRPr sz="1300">
                <a:solidFill>
                  <a:schemeClr val="tx1"/>
                </a:solidFill>
                <a:latin typeface="Times New Roman" pitchFamily="18" charset="0"/>
              </a:defRPr>
            </a:lvl9pPr>
          </a:lstStyle>
          <a:p>
            <a:pPr lvl="4"/>
            <a:r>
              <a:rPr lang="en-US" altLang="zh-CN">
                <a:solidFill>
                  <a:srgbClr val="000000"/>
                </a:solidFill>
              </a:rPr>
              <a:t>&lt;author&gt;, &lt;company&gt;</a:t>
            </a:r>
          </a:p>
        </p:txBody>
      </p:sp>
      <p:sp>
        <p:nvSpPr>
          <p:cNvPr id="14343" name="灯片编号占位符 6"/>
          <p:cNvSpPr>
            <a:spLocks noGrp="1"/>
          </p:cNvSpPr>
          <p:nvPr>
            <p:ph type="sldNum" sz="quarter" idx="5"/>
          </p:nvPr>
        </p:nvSpPr>
        <p:spPr>
          <a:xfrm>
            <a:off x="3003550" y="9908982"/>
            <a:ext cx="820776" cy="203082"/>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r>
              <a:rPr lang="en-US" altLang="zh-CN">
                <a:solidFill>
                  <a:srgbClr val="000000"/>
                </a:solidFill>
              </a:rPr>
              <a:t>Page </a:t>
            </a:r>
            <a:fld id="{0C98E6A1-B909-4899-A791-007F39C76E58}" type="slidenum">
              <a:rPr lang="en-US" altLang="zh-CN">
                <a:solidFill>
                  <a:srgbClr val="000000"/>
                </a:solidFill>
              </a:rPr>
              <a:pPr/>
              <a:t>106</a:t>
            </a:fld>
            <a:endParaRPr lang="en-US" altLang="zh-CN">
              <a:solidFill>
                <a:srgbClr val="000000"/>
              </a:solidFill>
            </a:endParaRPr>
          </a:p>
        </p:txBody>
      </p:sp>
      <p:sp>
        <p:nvSpPr>
          <p:cNvPr id="2" name="页眉占位符 1"/>
          <p:cNvSpPr>
            <a:spLocks noGrp="1"/>
          </p:cNvSpPr>
          <p:nvPr>
            <p:ph type="hdr" sz="quarter" idx="10"/>
          </p:nvPr>
        </p:nvSpPr>
        <p:spPr/>
        <p:txBody>
          <a:bodyPr/>
          <a:lstStyle/>
          <a:p>
            <a:pPr>
              <a:defRPr/>
            </a:pPr>
            <a:r>
              <a:rPr lang="en-US" altLang="zh-CN" smtClean="0"/>
              <a:t>doc.: IEEE 802.15-12-0318-00</a:t>
            </a:r>
            <a:endParaRPr lang="en-US" altLang="zh-CN"/>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000125" y="773113"/>
            <a:ext cx="5099050" cy="3825875"/>
          </a:xfrm>
          <a:ln/>
        </p:spPr>
      </p:sp>
      <p:sp>
        <p:nvSpPr>
          <p:cNvPr id="14339" name="备注占位符 2"/>
          <p:cNvSpPr>
            <a:spLocks noGrp="1"/>
          </p:cNvSpPr>
          <p:nvPr>
            <p:ph type="body" idx="1"/>
          </p:nvPr>
        </p:nvSpPr>
        <p:spPr>
          <a:noFill/>
        </p:spPr>
        <p:txBody>
          <a:bodyPr/>
          <a:lstStyle/>
          <a:p>
            <a:endParaRPr lang="zh-CN" altLang="en-US" smtClean="0"/>
          </a:p>
        </p:txBody>
      </p:sp>
      <p:sp>
        <p:nvSpPr>
          <p:cNvPr id="14341" name="日期占位符 4"/>
          <p:cNvSpPr>
            <a:spLocks noGrp="1"/>
          </p:cNvSpPr>
          <p:nvPr>
            <p:ph type="dt" sz="quarter" idx="1"/>
          </p:nvPr>
        </p:nvSpPr>
        <p:spPr>
          <a:xfrm>
            <a:off x="669623" y="105042"/>
            <a:ext cx="2802013" cy="238096"/>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fld id="{386335D5-0FA5-43D5-8CFB-1437219B883A}" type="datetime1">
              <a:rPr lang="en-US" altLang="zh-CN" sz="1500">
                <a:solidFill>
                  <a:srgbClr val="000000"/>
                </a:solidFill>
              </a:rPr>
              <a:pPr/>
              <a:t>7/8/2013</a:t>
            </a:fld>
            <a:r>
              <a:rPr lang="en-US" altLang="zh-CN" sz="1500">
                <a:solidFill>
                  <a:srgbClr val="000000"/>
                </a:solidFill>
              </a:rPr>
              <a:t>&lt;month year&gt;</a:t>
            </a:r>
          </a:p>
        </p:txBody>
      </p:sp>
      <p:sp>
        <p:nvSpPr>
          <p:cNvPr id="14342" name="页脚占位符 5"/>
          <p:cNvSpPr>
            <a:spLocks noGrp="1"/>
          </p:cNvSpPr>
          <p:nvPr>
            <p:ph type="ftr" sz="quarter" idx="4"/>
          </p:nvPr>
        </p:nvSpPr>
        <p:spPr>
          <a:xfrm>
            <a:off x="3861707" y="9908982"/>
            <a:ext cx="2569596" cy="203082"/>
          </a:xfrm>
          <a:noFill/>
        </p:spPr>
        <p:txBody>
          <a:bodyPr/>
          <a:lstStyle>
            <a:lvl1pPr marL="366560" indent="-366560"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488747" defTabSz="997858">
              <a:defRPr sz="1300">
                <a:solidFill>
                  <a:schemeClr val="tx1"/>
                </a:solidFill>
                <a:latin typeface="Times New Roman" pitchFamily="18" charset="0"/>
              </a:defRPr>
            </a:lvl5pPr>
            <a:lvl6pPr marL="977494" defTabSz="997858" eaLnBrk="0" fontAlgn="base" hangingPunct="0">
              <a:spcBef>
                <a:spcPct val="0"/>
              </a:spcBef>
              <a:spcAft>
                <a:spcPct val="0"/>
              </a:spcAft>
              <a:defRPr sz="1300">
                <a:solidFill>
                  <a:schemeClr val="tx1"/>
                </a:solidFill>
                <a:latin typeface="Times New Roman" pitchFamily="18" charset="0"/>
              </a:defRPr>
            </a:lvl6pPr>
            <a:lvl7pPr marL="1466240" defTabSz="997858" eaLnBrk="0" fontAlgn="base" hangingPunct="0">
              <a:spcBef>
                <a:spcPct val="0"/>
              </a:spcBef>
              <a:spcAft>
                <a:spcPct val="0"/>
              </a:spcAft>
              <a:defRPr sz="1300">
                <a:solidFill>
                  <a:schemeClr val="tx1"/>
                </a:solidFill>
                <a:latin typeface="Times New Roman" pitchFamily="18" charset="0"/>
              </a:defRPr>
            </a:lvl7pPr>
            <a:lvl8pPr marL="1954987" defTabSz="997858" eaLnBrk="0" fontAlgn="base" hangingPunct="0">
              <a:spcBef>
                <a:spcPct val="0"/>
              </a:spcBef>
              <a:spcAft>
                <a:spcPct val="0"/>
              </a:spcAft>
              <a:defRPr sz="1300">
                <a:solidFill>
                  <a:schemeClr val="tx1"/>
                </a:solidFill>
                <a:latin typeface="Times New Roman" pitchFamily="18" charset="0"/>
              </a:defRPr>
            </a:lvl8pPr>
            <a:lvl9pPr marL="2443734" defTabSz="997858" eaLnBrk="0" fontAlgn="base" hangingPunct="0">
              <a:spcBef>
                <a:spcPct val="0"/>
              </a:spcBef>
              <a:spcAft>
                <a:spcPct val="0"/>
              </a:spcAft>
              <a:defRPr sz="1300">
                <a:solidFill>
                  <a:schemeClr val="tx1"/>
                </a:solidFill>
                <a:latin typeface="Times New Roman" pitchFamily="18" charset="0"/>
              </a:defRPr>
            </a:lvl9pPr>
          </a:lstStyle>
          <a:p>
            <a:pPr lvl="4"/>
            <a:r>
              <a:rPr lang="en-US" altLang="zh-CN">
                <a:solidFill>
                  <a:srgbClr val="000000"/>
                </a:solidFill>
              </a:rPr>
              <a:t>&lt;author&gt;, &lt;company&gt;</a:t>
            </a:r>
          </a:p>
        </p:txBody>
      </p:sp>
      <p:sp>
        <p:nvSpPr>
          <p:cNvPr id="14343" name="灯片编号占位符 6"/>
          <p:cNvSpPr>
            <a:spLocks noGrp="1"/>
          </p:cNvSpPr>
          <p:nvPr>
            <p:ph type="sldNum" sz="quarter" idx="5"/>
          </p:nvPr>
        </p:nvSpPr>
        <p:spPr>
          <a:xfrm>
            <a:off x="3003550" y="9908982"/>
            <a:ext cx="820776" cy="203082"/>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r>
              <a:rPr lang="en-US" altLang="zh-CN">
                <a:solidFill>
                  <a:srgbClr val="000000"/>
                </a:solidFill>
              </a:rPr>
              <a:t>Page </a:t>
            </a:r>
            <a:fld id="{0C98E6A1-B909-4899-A791-007F39C76E58}" type="slidenum">
              <a:rPr lang="en-US" altLang="zh-CN">
                <a:solidFill>
                  <a:srgbClr val="000000"/>
                </a:solidFill>
              </a:rPr>
              <a:pPr/>
              <a:t>107</a:t>
            </a:fld>
            <a:endParaRPr lang="en-US" altLang="zh-CN">
              <a:solidFill>
                <a:srgbClr val="000000"/>
              </a:solidFill>
            </a:endParaRPr>
          </a:p>
        </p:txBody>
      </p:sp>
      <p:sp>
        <p:nvSpPr>
          <p:cNvPr id="2" name="页眉占位符 1"/>
          <p:cNvSpPr>
            <a:spLocks noGrp="1"/>
          </p:cNvSpPr>
          <p:nvPr>
            <p:ph type="hdr" sz="quarter" idx="10"/>
          </p:nvPr>
        </p:nvSpPr>
        <p:spPr/>
        <p:txBody>
          <a:bodyPr/>
          <a:lstStyle/>
          <a:p>
            <a:pPr>
              <a:defRPr/>
            </a:pPr>
            <a:r>
              <a:rPr lang="en-US" altLang="zh-CN" smtClean="0"/>
              <a:t>doc.: IEEE 802.15-12-0318-00</a:t>
            </a:r>
            <a:endParaRPr lang="en-US" altLang="zh-CN"/>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000125" y="773113"/>
            <a:ext cx="5099050" cy="3825875"/>
          </a:xfrm>
          <a:ln/>
        </p:spPr>
      </p:sp>
      <p:sp>
        <p:nvSpPr>
          <p:cNvPr id="14339" name="备注占位符 2"/>
          <p:cNvSpPr>
            <a:spLocks noGrp="1"/>
          </p:cNvSpPr>
          <p:nvPr>
            <p:ph type="body" idx="1"/>
          </p:nvPr>
        </p:nvSpPr>
        <p:spPr>
          <a:noFill/>
        </p:spPr>
        <p:txBody>
          <a:bodyPr/>
          <a:lstStyle/>
          <a:p>
            <a:endParaRPr lang="zh-CN" altLang="en-US" smtClean="0"/>
          </a:p>
        </p:txBody>
      </p:sp>
      <p:sp>
        <p:nvSpPr>
          <p:cNvPr id="14341" name="日期占位符 4"/>
          <p:cNvSpPr>
            <a:spLocks noGrp="1"/>
          </p:cNvSpPr>
          <p:nvPr>
            <p:ph type="dt" sz="quarter" idx="1"/>
          </p:nvPr>
        </p:nvSpPr>
        <p:spPr>
          <a:xfrm>
            <a:off x="669623" y="105042"/>
            <a:ext cx="2802013" cy="238096"/>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fld id="{386335D5-0FA5-43D5-8CFB-1437219B883A}" type="datetime1">
              <a:rPr lang="en-US" altLang="zh-CN" sz="1500">
                <a:solidFill>
                  <a:srgbClr val="000000"/>
                </a:solidFill>
              </a:rPr>
              <a:pPr/>
              <a:t>7/8/2013</a:t>
            </a:fld>
            <a:r>
              <a:rPr lang="en-US" altLang="zh-CN" sz="1500">
                <a:solidFill>
                  <a:srgbClr val="000000"/>
                </a:solidFill>
              </a:rPr>
              <a:t>&lt;month year&gt;</a:t>
            </a:r>
          </a:p>
        </p:txBody>
      </p:sp>
      <p:sp>
        <p:nvSpPr>
          <p:cNvPr id="14342" name="页脚占位符 5"/>
          <p:cNvSpPr>
            <a:spLocks noGrp="1"/>
          </p:cNvSpPr>
          <p:nvPr>
            <p:ph type="ftr" sz="quarter" idx="4"/>
          </p:nvPr>
        </p:nvSpPr>
        <p:spPr>
          <a:xfrm>
            <a:off x="3861707" y="9908982"/>
            <a:ext cx="2569596" cy="203082"/>
          </a:xfrm>
          <a:noFill/>
        </p:spPr>
        <p:txBody>
          <a:bodyPr/>
          <a:lstStyle>
            <a:lvl1pPr marL="366560" indent="-366560"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488747" defTabSz="997858">
              <a:defRPr sz="1300">
                <a:solidFill>
                  <a:schemeClr val="tx1"/>
                </a:solidFill>
                <a:latin typeface="Times New Roman" pitchFamily="18" charset="0"/>
              </a:defRPr>
            </a:lvl5pPr>
            <a:lvl6pPr marL="977494" defTabSz="997858" eaLnBrk="0" fontAlgn="base" hangingPunct="0">
              <a:spcBef>
                <a:spcPct val="0"/>
              </a:spcBef>
              <a:spcAft>
                <a:spcPct val="0"/>
              </a:spcAft>
              <a:defRPr sz="1300">
                <a:solidFill>
                  <a:schemeClr val="tx1"/>
                </a:solidFill>
                <a:latin typeface="Times New Roman" pitchFamily="18" charset="0"/>
              </a:defRPr>
            </a:lvl6pPr>
            <a:lvl7pPr marL="1466240" defTabSz="997858" eaLnBrk="0" fontAlgn="base" hangingPunct="0">
              <a:spcBef>
                <a:spcPct val="0"/>
              </a:spcBef>
              <a:spcAft>
                <a:spcPct val="0"/>
              </a:spcAft>
              <a:defRPr sz="1300">
                <a:solidFill>
                  <a:schemeClr val="tx1"/>
                </a:solidFill>
                <a:latin typeface="Times New Roman" pitchFamily="18" charset="0"/>
              </a:defRPr>
            </a:lvl7pPr>
            <a:lvl8pPr marL="1954987" defTabSz="997858" eaLnBrk="0" fontAlgn="base" hangingPunct="0">
              <a:spcBef>
                <a:spcPct val="0"/>
              </a:spcBef>
              <a:spcAft>
                <a:spcPct val="0"/>
              </a:spcAft>
              <a:defRPr sz="1300">
                <a:solidFill>
                  <a:schemeClr val="tx1"/>
                </a:solidFill>
                <a:latin typeface="Times New Roman" pitchFamily="18" charset="0"/>
              </a:defRPr>
            </a:lvl8pPr>
            <a:lvl9pPr marL="2443734" defTabSz="997858" eaLnBrk="0" fontAlgn="base" hangingPunct="0">
              <a:spcBef>
                <a:spcPct val="0"/>
              </a:spcBef>
              <a:spcAft>
                <a:spcPct val="0"/>
              </a:spcAft>
              <a:defRPr sz="1300">
                <a:solidFill>
                  <a:schemeClr val="tx1"/>
                </a:solidFill>
                <a:latin typeface="Times New Roman" pitchFamily="18" charset="0"/>
              </a:defRPr>
            </a:lvl9pPr>
          </a:lstStyle>
          <a:p>
            <a:pPr lvl="4"/>
            <a:r>
              <a:rPr lang="en-US" altLang="zh-CN">
                <a:solidFill>
                  <a:srgbClr val="000000"/>
                </a:solidFill>
              </a:rPr>
              <a:t>&lt;author&gt;, &lt;company&gt;</a:t>
            </a:r>
          </a:p>
        </p:txBody>
      </p:sp>
      <p:sp>
        <p:nvSpPr>
          <p:cNvPr id="14343" name="灯片编号占位符 6"/>
          <p:cNvSpPr>
            <a:spLocks noGrp="1"/>
          </p:cNvSpPr>
          <p:nvPr>
            <p:ph type="sldNum" sz="quarter" idx="5"/>
          </p:nvPr>
        </p:nvSpPr>
        <p:spPr>
          <a:xfrm>
            <a:off x="3003550" y="9908982"/>
            <a:ext cx="820776" cy="203082"/>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r>
              <a:rPr lang="en-US" altLang="zh-CN">
                <a:solidFill>
                  <a:srgbClr val="000000"/>
                </a:solidFill>
              </a:rPr>
              <a:t>Page </a:t>
            </a:r>
            <a:fld id="{0C98E6A1-B909-4899-A791-007F39C76E58}" type="slidenum">
              <a:rPr lang="en-US" altLang="zh-CN">
                <a:solidFill>
                  <a:srgbClr val="000000"/>
                </a:solidFill>
              </a:rPr>
              <a:pPr/>
              <a:t>110</a:t>
            </a:fld>
            <a:endParaRPr lang="en-US" altLang="zh-CN">
              <a:solidFill>
                <a:srgbClr val="000000"/>
              </a:solidFill>
            </a:endParaRPr>
          </a:p>
        </p:txBody>
      </p:sp>
      <p:sp>
        <p:nvSpPr>
          <p:cNvPr id="2" name="页眉占位符 1"/>
          <p:cNvSpPr>
            <a:spLocks noGrp="1"/>
          </p:cNvSpPr>
          <p:nvPr>
            <p:ph type="hdr" sz="quarter" idx="10"/>
          </p:nvPr>
        </p:nvSpPr>
        <p:spPr/>
        <p:txBody>
          <a:bodyPr/>
          <a:lstStyle/>
          <a:p>
            <a:pPr>
              <a:defRPr/>
            </a:pPr>
            <a:r>
              <a:rPr lang="en-US" altLang="zh-CN" smtClean="0"/>
              <a:t>doc.: IEEE 802.15-12-0318-00</a:t>
            </a:r>
            <a:endParaRPr lang="en-US" altLang="zh-CN"/>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000125" y="773113"/>
            <a:ext cx="5099050" cy="3825875"/>
          </a:xfrm>
          <a:ln/>
        </p:spPr>
      </p:sp>
      <p:sp>
        <p:nvSpPr>
          <p:cNvPr id="14339" name="备注占位符 2"/>
          <p:cNvSpPr>
            <a:spLocks noGrp="1"/>
          </p:cNvSpPr>
          <p:nvPr>
            <p:ph type="body" idx="1"/>
          </p:nvPr>
        </p:nvSpPr>
        <p:spPr>
          <a:noFill/>
        </p:spPr>
        <p:txBody>
          <a:bodyPr/>
          <a:lstStyle/>
          <a:p>
            <a:endParaRPr lang="zh-CN" altLang="en-US" smtClean="0"/>
          </a:p>
        </p:txBody>
      </p:sp>
      <p:sp>
        <p:nvSpPr>
          <p:cNvPr id="14341" name="日期占位符 4"/>
          <p:cNvSpPr>
            <a:spLocks noGrp="1"/>
          </p:cNvSpPr>
          <p:nvPr>
            <p:ph type="dt" sz="quarter" idx="1"/>
          </p:nvPr>
        </p:nvSpPr>
        <p:spPr>
          <a:xfrm>
            <a:off x="669623" y="105042"/>
            <a:ext cx="2802013" cy="238096"/>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fld id="{386335D5-0FA5-43D5-8CFB-1437219B883A}" type="datetime1">
              <a:rPr lang="en-US" altLang="zh-CN" sz="1500">
                <a:solidFill>
                  <a:srgbClr val="000000"/>
                </a:solidFill>
              </a:rPr>
              <a:pPr/>
              <a:t>7/8/2013</a:t>
            </a:fld>
            <a:r>
              <a:rPr lang="en-US" altLang="zh-CN" sz="1500">
                <a:solidFill>
                  <a:srgbClr val="000000"/>
                </a:solidFill>
              </a:rPr>
              <a:t>&lt;month year&gt;</a:t>
            </a:r>
          </a:p>
        </p:txBody>
      </p:sp>
      <p:sp>
        <p:nvSpPr>
          <p:cNvPr id="14342" name="页脚占位符 5"/>
          <p:cNvSpPr>
            <a:spLocks noGrp="1"/>
          </p:cNvSpPr>
          <p:nvPr>
            <p:ph type="ftr" sz="quarter" idx="4"/>
          </p:nvPr>
        </p:nvSpPr>
        <p:spPr>
          <a:xfrm>
            <a:off x="3861707" y="9908982"/>
            <a:ext cx="2569596" cy="203082"/>
          </a:xfrm>
          <a:noFill/>
        </p:spPr>
        <p:txBody>
          <a:bodyPr/>
          <a:lstStyle>
            <a:lvl1pPr marL="366560" indent="-366560"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488747" defTabSz="997858">
              <a:defRPr sz="1300">
                <a:solidFill>
                  <a:schemeClr val="tx1"/>
                </a:solidFill>
                <a:latin typeface="Times New Roman" pitchFamily="18" charset="0"/>
              </a:defRPr>
            </a:lvl5pPr>
            <a:lvl6pPr marL="977494" defTabSz="997858" eaLnBrk="0" fontAlgn="base" hangingPunct="0">
              <a:spcBef>
                <a:spcPct val="0"/>
              </a:spcBef>
              <a:spcAft>
                <a:spcPct val="0"/>
              </a:spcAft>
              <a:defRPr sz="1300">
                <a:solidFill>
                  <a:schemeClr val="tx1"/>
                </a:solidFill>
                <a:latin typeface="Times New Roman" pitchFamily="18" charset="0"/>
              </a:defRPr>
            </a:lvl6pPr>
            <a:lvl7pPr marL="1466240" defTabSz="997858" eaLnBrk="0" fontAlgn="base" hangingPunct="0">
              <a:spcBef>
                <a:spcPct val="0"/>
              </a:spcBef>
              <a:spcAft>
                <a:spcPct val="0"/>
              </a:spcAft>
              <a:defRPr sz="1300">
                <a:solidFill>
                  <a:schemeClr val="tx1"/>
                </a:solidFill>
                <a:latin typeface="Times New Roman" pitchFamily="18" charset="0"/>
              </a:defRPr>
            </a:lvl7pPr>
            <a:lvl8pPr marL="1954987" defTabSz="997858" eaLnBrk="0" fontAlgn="base" hangingPunct="0">
              <a:spcBef>
                <a:spcPct val="0"/>
              </a:spcBef>
              <a:spcAft>
                <a:spcPct val="0"/>
              </a:spcAft>
              <a:defRPr sz="1300">
                <a:solidFill>
                  <a:schemeClr val="tx1"/>
                </a:solidFill>
                <a:latin typeface="Times New Roman" pitchFamily="18" charset="0"/>
              </a:defRPr>
            </a:lvl8pPr>
            <a:lvl9pPr marL="2443734" defTabSz="997858" eaLnBrk="0" fontAlgn="base" hangingPunct="0">
              <a:spcBef>
                <a:spcPct val="0"/>
              </a:spcBef>
              <a:spcAft>
                <a:spcPct val="0"/>
              </a:spcAft>
              <a:defRPr sz="1300">
                <a:solidFill>
                  <a:schemeClr val="tx1"/>
                </a:solidFill>
                <a:latin typeface="Times New Roman" pitchFamily="18" charset="0"/>
              </a:defRPr>
            </a:lvl9pPr>
          </a:lstStyle>
          <a:p>
            <a:pPr lvl="4"/>
            <a:r>
              <a:rPr lang="en-US" altLang="zh-CN">
                <a:solidFill>
                  <a:srgbClr val="000000"/>
                </a:solidFill>
              </a:rPr>
              <a:t>&lt;author&gt;, &lt;company&gt;</a:t>
            </a:r>
          </a:p>
        </p:txBody>
      </p:sp>
      <p:sp>
        <p:nvSpPr>
          <p:cNvPr id="14343" name="灯片编号占位符 6"/>
          <p:cNvSpPr>
            <a:spLocks noGrp="1"/>
          </p:cNvSpPr>
          <p:nvPr>
            <p:ph type="sldNum" sz="quarter" idx="5"/>
          </p:nvPr>
        </p:nvSpPr>
        <p:spPr>
          <a:xfrm>
            <a:off x="3003550" y="9908982"/>
            <a:ext cx="820776" cy="203082"/>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r>
              <a:rPr lang="en-US" altLang="zh-CN">
                <a:solidFill>
                  <a:srgbClr val="000000"/>
                </a:solidFill>
              </a:rPr>
              <a:t>Page </a:t>
            </a:r>
            <a:fld id="{0C98E6A1-B909-4899-A791-007F39C76E58}" type="slidenum">
              <a:rPr lang="en-US" altLang="zh-CN">
                <a:solidFill>
                  <a:srgbClr val="000000"/>
                </a:solidFill>
              </a:rPr>
              <a:pPr/>
              <a:t>112</a:t>
            </a:fld>
            <a:endParaRPr lang="en-US" altLang="zh-CN">
              <a:solidFill>
                <a:srgbClr val="000000"/>
              </a:solidFill>
            </a:endParaRPr>
          </a:p>
        </p:txBody>
      </p:sp>
      <p:sp>
        <p:nvSpPr>
          <p:cNvPr id="2" name="页眉占位符 1"/>
          <p:cNvSpPr>
            <a:spLocks noGrp="1"/>
          </p:cNvSpPr>
          <p:nvPr>
            <p:ph type="hdr" sz="quarter" idx="10"/>
          </p:nvPr>
        </p:nvSpPr>
        <p:spPr/>
        <p:txBody>
          <a:bodyPr/>
          <a:lstStyle/>
          <a:p>
            <a:pPr>
              <a:defRPr/>
            </a:pPr>
            <a:r>
              <a:rPr lang="en-US" altLang="zh-CN" smtClean="0"/>
              <a:t>doc.: IEEE 802.15-12-0318-00</a:t>
            </a:r>
            <a:endParaRPr lang="en-US" altLang="zh-CN"/>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119</a:t>
            </a:fld>
            <a:endParaRPr lang="en-US" altLang="ko-KR"/>
          </a:p>
        </p:txBody>
      </p:sp>
    </p:spTree>
    <p:extLst>
      <p:ext uri="{BB962C8B-B14F-4D97-AF65-F5344CB8AC3E}">
        <p14:creationId xmlns:p14="http://schemas.microsoft.com/office/powerpoint/2010/main" val="2347235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11</a:t>
            </a:fld>
            <a:endParaRPr lang="en-US" altLang="ko-KR"/>
          </a:p>
        </p:txBody>
      </p:sp>
    </p:spTree>
    <p:extLst>
      <p:ext uri="{BB962C8B-B14F-4D97-AF65-F5344CB8AC3E}">
        <p14:creationId xmlns:p14="http://schemas.microsoft.com/office/powerpoint/2010/main" val="3174256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en-US" altLang="ko-KR"/>
              <a:t>Slide </a:t>
            </a:r>
            <a:fld id="{9074A851-4C59-43B2-8E58-D34A2A7E3777}" type="slidenum">
              <a:rPr lang="en-US" altLang="ko-KR"/>
              <a:pPr>
                <a:defRPr/>
              </a:pPr>
              <a:t>‹#›</a:t>
            </a:fld>
            <a:endParaRPr lang="en-US" altLang="ko-KR"/>
          </a:p>
        </p:txBody>
      </p:sp>
    </p:spTree>
    <p:extLst>
      <p:ext uri="{BB962C8B-B14F-4D97-AF65-F5344CB8AC3E}">
        <p14:creationId xmlns:p14="http://schemas.microsoft.com/office/powerpoint/2010/main" val="3565846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ko-KR"/>
              <a:t>Slide </a:t>
            </a:r>
            <a:fld id="{162295F4-3E9F-428E-8377-B2156DFD0932}" type="slidenum">
              <a:rPr lang="en-US" altLang="ko-KR"/>
              <a:pPr>
                <a:defRPr/>
              </a:pPr>
              <a:t>‹#›</a:t>
            </a:fld>
            <a:endParaRPr lang="en-US" altLang="ko-KR"/>
          </a:p>
        </p:txBody>
      </p:sp>
    </p:spTree>
    <p:extLst>
      <p:ext uri="{BB962C8B-B14F-4D97-AF65-F5344CB8AC3E}">
        <p14:creationId xmlns:p14="http://schemas.microsoft.com/office/powerpoint/2010/main" val="3488550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15100" y="685800"/>
            <a:ext cx="1943100" cy="5410200"/>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685800" y="685800"/>
            <a:ext cx="5676900" cy="5410200"/>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ko-KR"/>
              <a:t>Slide </a:t>
            </a:r>
            <a:fld id="{DE7C8685-2D6C-4EB7-8FDA-10347A2990E0}" type="slidenum">
              <a:rPr lang="en-US" altLang="ko-KR"/>
              <a:pPr>
                <a:defRPr/>
              </a:pPr>
              <a:t>‹#›</a:t>
            </a:fld>
            <a:endParaRPr lang="en-US" altLang="ko-KR"/>
          </a:p>
        </p:txBody>
      </p:sp>
    </p:spTree>
    <p:extLst>
      <p:ext uri="{BB962C8B-B14F-4D97-AF65-F5344CB8AC3E}">
        <p14:creationId xmlns:p14="http://schemas.microsoft.com/office/powerpoint/2010/main" val="2354638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381000"/>
            <a:ext cx="1600200" cy="215900"/>
          </a:xfrm>
          <a:prstGeom prst="rect">
            <a:avLst/>
          </a:prstGeom>
        </p:spPr>
        <p:txBody>
          <a:bodyPr/>
          <a:lstStyle>
            <a:lvl1pPr>
              <a:defRPr dirty="0" smtClean="0"/>
            </a:lvl1pPr>
          </a:lstStyle>
          <a:p>
            <a:pPr>
              <a:defRPr/>
            </a:pPr>
            <a:r>
              <a:rPr lang="en-US"/>
              <a:t>March 2012</a:t>
            </a:r>
          </a:p>
        </p:txBody>
      </p:sp>
      <p:sp>
        <p:nvSpPr>
          <p:cNvPr id="3" name="Rectangle 5"/>
          <p:cNvSpPr>
            <a:spLocks noGrp="1" noChangeArrowheads="1"/>
          </p:cNvSpPr>
          <p:nvPr>
            <p:ph type="ftr" sz="quarter" idx="11"/>
          </p:nvPr>
        </p:nvSpPr>
        <p:spPr>
          <a:xfrm>
            <a:off x="5486400" y="6475413"/>
            <a:ext cx="3124200" cy="184150"/>
          </a:xfrm>
          <a:prstGeom prst="rect">
            <a:avLst/>
          </a:prstGeom>
        </p:spPr>
        <p:txBody>
          <a:bodyPr/>
          <a:lstStyle>
            <a:lvl1pPr>
              <a:defRPr/>
            </a:lvl1pPr>
          </a:lstStyle>
          <a:p>
            <a:pPr>
              <a:defRPr/>
            </a:pPr>
            <a:r>
              <a:rPr lang="en-US"/>
              <a:t>Yeong Min Jang, Kookmin University</a:t>
            </a:r>
          </a:p>
        </p:txBody>
      </p:sp>
      <p:sp>
        <p:nvSpPr>
          <p:cNvPr id="4" name="Rectangle 6"/>
          <p:cNvSpPr>
            <a:spLocks noGrp="1" noChangeArrowheads="1"/>
          </p:cNvSpPr>
          <p:nvPr>
            <p:ph type="sldNum" sz="quarter" idx="12"/>
          </p:nvPr>
        </p:nvSpPr>
        <p:spPr/>
        <p:txBody>
          <a:bodyPr/>
          <a:lstStyle>
            <a:lvl1pPr>
              <a:defRPr/>
            </a:lvl1pPr>
          </a:lstStyle>
          <a:p>
            <a:r>
              <a:rPr lang="en-US" altLang="zh-CN"/>
              <a:t>Slide </a:t>
            </a:r>
            <a:fld id="{091B190F-3443-4512-B657-1EF3A38AF202}" type="slidenum">
              <a:rPr lang="en-US" altLang="zh-CN"/>
              <a:pPr/>
              <a:t>‹#›</a:t>
            </a:fld>
            <a:endParaRPr lang="en-US" altLang="zh-CN"/>
          </a:p>
        </p:txBody>
      </p:sp>
    </p:spTree>
    <p:extLst>
      <p:ext uri="{BB962C8B-B14F-4D97-AF65-F5344CB8AC3E}">
        <p14:creationId xmlns:p14="http://schemas.microsoft.com/office/powerpoint/2010/main" val="1918117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ko-KR"/>
              <a:t>Slide </a:t>
            </a:r>
            <a:fld id="{93D0BFAB-5A11-47E2-BE86-26EA95CF807D}" type="slidenum">
              <a:rPr lang="en-US" altLang="ko-KR"/>
              <a:pPr>
                <a:defRPr/>
              </a:pPr>
              <a:t>‹#›</a:t>
            </a:fld>
            <a:endParaRPr lang="en-US" altLang="ko-KR"/>
          </a:p>
        </p:txBody>
      </p:sp>
    </p:spTree>
    <p:extLst>
      <p:ext uri="{BB962C8B-B14F-4D97-AF65-F5344CB8AC3E}">
        <p14:creationId xmlns:p14="http://schemas.microsoft.com/office/powerpoint/2010/main" val="27883893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685800" y="685800"/>
            <a:ext cx="7772400" cy="726976"/>
          </a:xfrm>
        </p:spPr>
        <p:txBody>
          <a:bodyPr/>
          <a:lstStyle>
            <a:lvl1pPr algn="l">
              <a:defRPr sz="2800" b="1"/>
            </a:lvl1pPr>
          </a:lstStyle>
          <a:p>
            <a:r>
              <a:rPr lang="ko-KR" altLang="en-US" dirty="0" smtClean="0"/>
              <a:t>마스터 제목 스타일 편집</a:t>
            </a:r>
            <a:endParaRPr lang="ko-KR" altLang="en-US" dirty="0"/>
          </a:p>
        </p:txBody>
      </p:sp>
      <p:sp>
        <p:nvSpPr>
          <p:cNvPr id="3" name="내용 개체 틀 2"/>
          <p:cNvSpPr>
            <a:spLocks noGrp="1"/>
          </p:cNvSpPr>
          <p:nvPr>
            <p:ph idx="1"/>
          </p:nvPr>
        </p:nvSpPr>
        <p:spPr>
          <a:xfrm>
            <a:off x="685800" y="1556792"/>
            <a:ext cx="7772400" cy="4539208"/>
          </a:xfrm>
        </p:spPr>
        <p:txBody>
          <a:bodyPr/>
          <a:lstStyle>
            <a:lvl1pPr>
              <a:defRPr sz="2400"/>
            </a:lvl1pPr>
            <a:lvl2pPr>
              <a:defRPr sz="2400"/>
            </a:lvl2pPr>
            <a:lvl3pPr>
              <a:defRPr sz="2000"/>
            </a:lvl3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ko-KR"/>
              <a:t>Slide </a:t>
            </a:r>
            <a:fld id="{663B2C6A-A10B-4153-9678-0E313D0C0BBD}" type="slidenum">
              <a:rPr lang="en-US" altLang="ko-KR"/>
              <a:pPr>
                <a:defRPr/>
              </a:pPr>
              <a:t>‹#›</a:t>
            </a:fld>
            <a:endParaRPr lang="en-US" altLang="ko-KR"/>
          </a:p>
        </p:txBody>
      </p:sp>
    </p:spTree>
    <p:extLst>
      <p:ext uri="{BB962C8B-B14F-4D97-AF65-F5344CB8AC3E}">
        <p14:creationId xmlns:p14="http://schemas.microsoft.com/office/powerpoint/2010/main" val="4352679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ko-KR"/>
              <a:t>Slide </a:t>
            </a:r>
            <a:fld id="{33E9E336-DC45-427C-A5D8-1016D47BA29D}" type="slidenum">
              <a:rPr lang="en-US" altLang="ko-KR"/>
              <a:pPr>
                <a:defRPr/>
              </a:pPr>
              <a:t>‹#›</a:t>
            </a:fld>
            <a:endParaRPr lang="en-US" altLang="ko-KR"/>
          </a:p>
        </p:txBody>
      </p:sp>
    </p:spTree>
    <p:extLst>
      <p:ext uri="{BB962C8B-B14F-4D97-AF65-F5344CB8AC3E}">
        <p14:creationId xmlns:p14="http://schemas.microsoft.com/office/powerpoint/2010/main" val="3095554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ko-KR"/>
              <a:t>Slide </a:t>
            </a:r>
            <a:fld id="{D859E160-DF52-482E-9A32-35FF175F311A}" type="slidenum">
              <a:rPr lang="en-US" altLang="ko-KR"/>
              <a:pPr>
                <a:defRPr/>
              </a:pPr>
              <a:t>‹#›</a:t>
            </a:fld>
            <a:endParaRPr lang="en-US" altLang="ko-KR"/>
          </a:p>
        </p:txBody>
      </p:sp>
    </p:spTree>
    <p:extLst>
      <p:ext uri="{BB962C8B-B14F-4D97-AF65-F5344CB8AC3E}">
        <p14:creationId xmlns:p14="http://schemas.microsoft.com/office/powerpoint/2010/main" val="1234101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6"/>
          <p:cNvSpPr>
            <a:spLocks noGrp="1" noChangeArrowheads="1"/>
          </p:cNvSpPr>
          <p:nvPr>
            <p:ph type="sldNum" sz="quarter" idx="10"/>
          </p:nvPr>
        </p:nvSpPr>
        <p:spPr>
          <a:ln/>
        </p:spPr>
        <p:txBody>
          <a:bodyPr/>
          <a:lstStyle>
            <a:lvl1pPr>
              <a:defRPr/>
            </a:lvl1pPr>
          </a:lstStyle>
          <a:p>
            <a:pPr>
              <a:defRPr/>
            </a:pPr>
            <a:r>
              <a:rPr lang="en-US" altLang="ko-KR"/>
              <a:t>Slide </a:t>
            </a:r>
            <a:fld id="{21441A0C-C57D-4516-B34F-2309C9E646E9}" type="slidenum">
              <a:rPr lang="en-US" altLang="ko-KR"/>
              <a:pPr>
                <a:defRPr/>
              </a:pPr>
              <a:t>‹#›</a:t>
            </a:fld>
            <a:endParaRPr lang="en-US" altLang="ko-KR"/>
          </a:p>
        </p:txBody>
      </p:sp>
    </p:spTree>
    <p:extLst>
      <p:ext uri="{BB962C8B-B14F-4D97-AF65-F5344CB8AC3E}">
        <p14:creationId xmlns:p14="http://schemas.microsoft.com/office/powerpoint/2010/main" val="4100359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6"/>
          <p:cNvSpPr>
            <a:spLocks noGrp="1" noChangeArrowheads="1"/>
          </p:cNvSpPr>
          <p:nvPr>
            <p:ph type="sldNum" sz="quarter" idx="10"/>
          </p:nvPr>
        </p:nvSpPr>
        <p:spPr>
          <a:ln/>
        </p:spPr>
        <p:txBody>
          <a:bodyPr/>
          <a:lstStyle>
            <a:lvl1pPr>
              <a:defRPr/>
            </a:lvl1pPr>
          </a:lstStyle>
          <a:p>
            <a:pPr>
              <a:defRPr/>
            </a:pPr>
            <a:r>
              <a:rPr lang="en-US" altLang="ko-KR"/>
              <a:t>Slide </a:t>
            </a:r>
            <a:fld id="{2D805F87-BCCF-42F5-9188-BD51E05EA456}" type="slidenum">
              <a:rPr lang="en-US" altLang="ko-KR"/>
              <a:pPr>
                <a:defRPr/>
              </a:pPr>
              <a:t>‹#›</a:t>
            </a:fld>
            <a:endParaRPr lang="en-US" altLang="ko-KR"/>
          </a:p>
        </p:txBody>
      </p:sp>
    </p:spTree>
    <p:extLst>
      <p:ext uri="{BB962C8B-B14F-4D97-AF65-F5344CB8AC3E}">
        <p14:creationId xmlns:p14="http://schemas.microsoft.com/office/powerpoint/2010/main" val="1506441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ko-KR"/>
              <a:t>Slide </a:t>
            </a:r>
            <a:fld id="{4DA6BC27-4499-400E-BDD3-C6B98AE23D05}" type="slidenum">
              <a:rPr lang="en-US" altLang="ko-KR"/>
              <a:pPr>
                <a:defRPr/>
              </a:pPr>
              <a:t>‹#›</a:t>
            </a:fld>
            <a:endParaRPr lang="en-US" altLang="ko-KR"/>
          </a:p>
        </p:txBody>
      </p:sp>
    </p:spTree>
    <p:extLst>
      <p:ext uri="{BB962C8B-B14F-4D97-AF65-F5344CB8AC3E}">
        <p14:creationId xmlns:p14="http://schemas.microsoft.com/office/powerpoint/2010/main" val="1240306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ko-KR"/>
              <a:t>Slide </a:t>
            </a:r>
            <a:fld id="{8FA62C2F-AD53-4A0F-BBCF-B06F179FED5E}" type="slidenum">
              <a:rPr lang="en-US" altLang="ko-KR"/>
              <a:pPr>
                <a:defRPr/>
              </a:pPr>
              <a:t>‹#›</a:t>
            </a:fld>
            <a:endParaRPr lang="en-US" altLang="ko-KR"/>
          </a:p>
        </p:txBody>
      </p:sp>
    </p:spTree>
    <p:extLst>
      <p:ext uri="{BB962C8B-B14F-4D97-AF65-F5344CB8AC3E}">
        <p14:creationId xmlns:p14="http://schemas.microsoft.com/office/powerpoint/2010/main" val="4070796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endParaRPr lang="ko-KR" altLang="en-US"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endParaRPr lang="ko-KR" altLang="en-US" smtClean="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sz="1200">
                <a:latin typeface="Times New Roman" pitchFamily="18" charset="0"/>
              </a:defRPr>
            </a:lvl1pPr>
          </a:lstStyle>
          <a:p>
            <a:pPr>
              <a:defRPr/>
            </a:pPr>
            <a:r>
              <a:rPr lang="en-US" altLang="ko-KR"/>
              <a:t>Slide </a:t>
            </a:r>
            <a:fld id="{FBD6C997-C9A3-42BA-B250-8B343656C6A9}" type="slidenum">
              <a:rPr lang="en-US" altLang="ko-KR"/>
              <a:pPr>
                <a:defRPr/>
              </a:pPr>
              <a:t>‹#›</a:t>
            </a:fld>
            <a:endParaRPr lang="en-US" altLang="ko-KR"/>
          </a:p>
        </p:txBody>
      </p:sp>
      <p:sp>
        <p:nvSpPr>
          <p:cNvPr id="1029" name="Rectangle 7"/>
          <p:cNvSpPr>
            <a:spLocks noChangeArrowheads="1"/>
          </p:cNvSpPr>
          <p:nvPr/>
        </p:nvSpPr>
        <p:spPr bwMode="auto">
          <a:xfrm>
            <a:off x="5786438" y="396875"/>
            <a:ext cx="27146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marL="0" lvl="4" algn="r"/>
            <a:r>
              <a:rPr lang="en-US" altLang="ko-KR" sz="1400" b="1" dirty="0">
                <a:latin typeface="Times New Roman" pitchFamily="18" charset="0"/>
              </a:rPr>
              <a:t>Doc: </a:t>
            </a:r>
            <a:r>
              <a:rPr lang="en-US" altLang="ko-KR" sz="1400" b="1" dirty="0" smtClean="0">
                <a:latin typeface="Times New Roman" pitchFamily="18" charset="0"/>
              </a:rPr>
              <a:t>IEEE 15-13-0387-00-0008</a:t>
            </a:r>
            <a:endParaRPr lang="en-US" altLang="ko-KR" sz="1400" b="1" dirty="0">
              <a:latin typeface="Times New Roman" pitchFamily="18" charset="0"/>
            </a:endParaRPr>
          </a:p>
        </p:txBody>
      </p:sp>
      <p:sp>
        <p:nvSpPr>
          <p:cNvPr id="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1031" name="Rectangle 9"/>
          <p:cNvSpPr>
            <a:spLocks noChangeArrowheads="1"/>
          </p:cNvSpPr>
          <p:nvPr/>
        </p:nvSpPr>
        <p:spPr bwMode="auto">
          <a:xfrm>
            <a:off x="685800" y="6475413"/>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ko-KR" sz="1200">
                <a:latin typeface="Times New Roman" pitchFamily="18" charset="0"/>
              </a:rPr>
              <a:t>Submission</a:t>
            </a:r>
          </a:p>
        </p:txBody>
      </p:sp>
      <p:sp>
        <p:nvSpPr>
          <p:cNvPr id="1032"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1033" name="Rectangle 7"/>
          <p:cNvSpPr>
            <a:spLocks noChangeArrowheads="1"/>
          </p:cNvSpPr>
          <p:nvPr/>
        </p:nvSpPr>
        <p:spPr bwMode="auto">
          <a:xfrm>
            <a:off x="517525" y="357188"/>
            <a:ext cx="9826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lstStyle/>
          <a:p>
            <a:pPr marL="0" lvl="4" algn="ctr"/>
            <a:r>
              <a:rPr lang="en-US" altLang="ko-KR" sz="1400" b="1" dirty="0" smtClean="0">
                <a:latin typeface="Times New Roman" pitchFamily="18" charset="0"/>
              </a:rPr>
              <a:t>July </a:t>
            </a:r>
            <a:r>
              <a:rPr lang="en-US" altLang="ko-KR" sz="1400" b="1" dirty="0">
                <a:latin typeface="Times New Roman" pitchFamily="18" charset="0"/>
              </a:rPr>
              <a:t>2013</a:t>
            </a:r>
          </a:p>
        </p:txBody>
      </p:sp>
      <p:sp>
        <p:nvSpPr>
          <p:cNvPr id="1034" name="Rectangle 7"/>
          <p:cNvSpPr>
            <a:spLocks noChangeArrowheads="1"/>
          </p:cNvSpPr>
          <p:nvPr userDrawn="1"/>
        </p:nvSpPr>
        <p:spPr bwMode="auto">
          <a:xfrm>
            <a:off x="5435600" y="6472238"/>
            <a:ext cx="3146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marL="0" lvl="4" algn="r"/>
            <a:r>
              <a:rPr lang="en-US" altLang="ko-KR" sz="1200" dirty="0" err="1" smtClean="0">
                <a:latin typeface="Times New Roman" pitchFamily="18" charset="0"/>
              </a:rPr>
              <a:t>Jeongseok</a:t>
            </a:r>
            <a:r>
              <a:rPr lang="en-US" altLang="ko-KR" sz="1200" baseline="0" dirty="0" smtClean="0">
                <a:latin typeface="Times New Roman" pitchFamily="18" charset="0"/>
              </a:rPr>
              <a:t> Yu</a:t>
            </a:r>
            <a:r>
              <a:rPr lang="en-US" altLang="ko-KR" sz="1200" dirty="0" smtClean="0">
                <a:latin typeface="Times New Roman" pitchFamily="18" charset="0"/>
              </a:rPr>
              <a:t> </a:t>
            </a:r>
            <a:r>
              <a:rPr lang="en-US" altLang="ko-KR" sz="1200" i="1" dirty="0">
                <a:latin typeface="Times New Roman" pitchFamily="18" charset="0"/>
              </a:rPr>
              <a:t>et al</a:t>
            </a:r>
            <a:r>
              <a:rPr lang="en-US" altLang="ko-KR" sz="1200" dirty="0">
                <a:latin typeface="Times New Roman" pitchFamily="18" charset="0"/>
              </a:rPr>
              <a:t>., </a:t>
            </a:r>
          </a:p>
          <a:p>
            <a:pPr marL="0" lvl="4" algn="r"/>
            <a:r>
              <a:rPr lang="en-US" altLang="ko-KR" sz="1200" dirty="0">
                <a:latin typeface="Times New Roman" pitchFamily="18" charset="0"/>
              </a:rPr>
              <a:t>Chung-</a:t>
            </a:r>
            <a:r>
              <a:rPr lang="en-US" altLang="ko-KR" sz="1200" dirty="0" err="1">
                <a:latin typeface="Times New Roman" pitchFamily="18" charset="0"/>
              </a:rPr>
              <a:t>Ang</a:t>
            </a:r>
            <a:r>
              <a:rPr lang="en-US" altLang="ko-KR" sz="1200" dirty="0">
                <a:latin typeface="Times New Roman" pitchFamily="18" charset="0"/>
              </a:rPr>
              <a:t> University</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iming>
    <p:tnLst>
      <p:par>
        <p:cTn id="1" dur="indefinite" restart="never" nodeType="tmRoot"/>
      </p:par>
    </p:tnLst>
  </p:timing>
  <p:hf hdr="0"/>
  <p:txStyles>
    <p:titleStyle>
      <a:lvl1pPr algn="ctr"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Times New Roman" pitchFamily="18" charset="0"/>
        </a:defRPr>
      </a:lvl2pPr>
      <a:lvl3pPr algn="ctr" rtl="0" eaLnBrk="0" fontAlgn="base" hangingPunct="0">
        <a:spcBef>
          <a:spcPct val="0"/>
        </a:spcBef>
        <a:spcAft>
          <a:spcPct val="0"/>
        </a:spcAft>
        <a:defRPr sz="3600">
          <a:solidFill>
            <a:schemeClr val="tx1"/>
          </a:solidFill>
          <a:latin typeface="Times New Roman" pitchFamily="18" charset="0"/>
        </a:defRPr>
      </a:lvl3pPr>
      <a:lvl4pPr algn="ctr" rtl="0" eaLnBrk="0" fontAlgn="base" hangingPunct="0">
        <a:spcBef>
          <a:spcPct val="0"/>
        </a:spcBef>
        <a:spcAft>
          <a:spcPct val="0"/>
        </a:spcAft>
        <a:defRPr sz="3600">
          <a:solidFill>
            <a:schemeClr val="tx1"/>
          </a:solidFill>
          <a:latin typeface="Times New Roman" pitchFamily="18" charset="0"/>
        </a:defRPr>
      </a:lvl4pPr>
      <a:lvl5pPr algn="ctr" rtl="0" eaLnBrk="0" fontAlgn="base" hangingPunct="0">
        <a:spcBef>
          <a:spcPct val="0"/>
        </a:spcBef>
        <a:spcAft>
          <a:spcPct val="0"/>
        </a:spcAft>
        <a:defRPr sz="3600">
          <a:solidFill>
            <a:schemeClr val="tx1"/>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5.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7.jpeg"/></Relationships>
</file>

<file path=ppt/slides/_rels/slide1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3.wmf"/><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wmf"/><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77841" y="789158"/>
            <a:ext cx="89916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zh-CN" sz="1800" b="1" u="sng" dirty="0">
                <a:effectLst>
                  <a:outerShdw blurRad="38100" dist="38100" dir="2700000" algn="tl">
                    <a:srgbClr val="C0C0C0"/>
                  </a:outerShdw>
                </a:effectLst>
                <a:ea typeface="宋体" pitchFamily="2" charset="-122"/>
              </a:rPr>
              <a:t>Project: IEEE P802.15 Working Group for Wireless Personal Area Networks (WPANs)</a:t>
            </a:r>
            <a:endParaRPr lang="en-US" altLang="zh-CN" sz="1600" b="1" dirty="0">
              <a:ea typeface="宋体" pitchFamily="2" charset="-122"/>
            </a:endParaRPr>
          </a:p>
          <a:p>
            <a:pPr>
              <a:defRPr/>
            </a:pPr>
            <a:endParaRPr lang="en-US" altLang="zh-CN" sz="1600" dirty="0">
              <a:ea typeface="宋体" pitchFamily="2" charset="-122"/>
            </a:endParaRPr>
          </a:p>
          <a:p>
            <a:pPr>
              <a:defRPr/>
            </a:pPr>
            <a:r>
              <a:rPr lang="en-US" altLang="zh-CN" sz="1400" b="1" dirty="0">
                <a:ea typeface="宋体" pitchFamily="2" charset="-122"/>
              </a:rPr>
              <a:t>Submission Title:</a:t>
            </a:r>
            <a:r>
              <a:rPr lang="en-US" altLang="zh-CN" sz="1400" dirty="0">
                <a:ea typeface="宋体" pitchFamily="2" charset="-122"/>
              </a:rPr>
              <a:t> </a:t>
            </a:r>
            <a:r>
              <a:rPr lang="en-US" altLang="zh-CN" sz="1400" dirty="0" smtClean="0">
                <a:ea typeface="宋体" pitchFamily="2" charset="-122"/>
              </a:rPr>
              <a:t>[</a:t>
            </a:r>
            <a:r>
              <a:rPr lang="en-US" sz="1400" dirty="0" smtClean="0"/>
              <a:t>Technical Proposal for IEEE 802.15.8</a:t>
            </a:r>
            <a:r>
              <a:rPr lang="en-US" altLang="zh-CN" sz="1400" dirty="0" smtClean="0">
                <a:ea typeface="宋体" pitchFamily="2" charset="-122"/>
              </a:rPr>
              <a:t>]</a:t>
            </a:r>
            <a:r>
              <a:rPr lang="en-US" altLang="zh-CN" sz="1400" dirty="0">
                <a:ea typeface="宋体" pitchFamily="2" charset="-122"/>
              </a:rPr>
              <a:t>	</a:t>
            </a:r>
          </a:p>
          <a:p>
            <a:pPr>
              <a:defRPr/>
            </a:pPr>
            <a:r>
              <a:rPr lang="en-US" altLang="zh-CN" sz="1400" b="1" dirty="0">
                <a:ea typeface="宋体" pitchFamily="2" charset="-122"/>
              </a:rPr>
              <a:t>Date Submitted: </a:t>
            </a:r>
            <a:r>
              <a:rPr lang="en-US" altLang="zh-CN" sz="1400" dirty="0" smtClean="0">
                <a:ea typeface="宋体" pitchFamily="2" charset="-122"/>
              </a:rPr>
              <a:t>[May 6th, 2013]</a:t>
            </a:r>
            <a:r>
              <a:rPr lang="en-US" altLang="zh-CN" sz="1400" dirty="0">
                <a:ea typeface="宋体" pitchFamily="2" charset="-122"/>
              </a:rPr>
              <a:t>	</a:t>
            </a:r>
          </a:p>
          <a:p>
            <a:pPr>
              <a:defRPr/>
            </a:pPr>
            <a:r>
              <a:rPr lang="en-US" altLang="zh-CN" sz="1400" b="1" dirty="0" smtClean="0">
                <a:ea typeface="宋体" pitchFamily="2" charset="-122"/>
              </a:rPr>
              <a:t>Source:</a:t>
            </a:r>
            <a:r>
              <a:rPr lang="en-US" altLang="zh-CN" sz="1400" dirty="0">
                <a:ea typeface="宋体" pitchFamily="2" charset="-122"/>
              </a:rPr>
              <a:t> [</a:t>
            </a:r>
            <a:r>
              <a:rPr lang="en-US" altLang="zh-CN" sz="1400" dirty="0" err="1">
                <a:ea typeface="宋体" pitchFamily="2" charset="-122"/>
              </a:rPr>
              <a:t>Jeongseok</a:t>
            </a:r>
            <a:r>
              <a:rPr lang="en-US" altLang="zh-CN" sz="1400" dirty="0">
                <a:ea typeface="宋体" pitchFamily="2" charset="-122"/>
              </a:rPr>
              <a:t> Yu, </a:t>
            </a:r>
            <a:r>
              <a:rPr lang="en-US" altLang="zh-CN" sz="1400" dirty="0" err="1">
                <a:ea typeface="宋体" pitchFamily="2" charset="-122"/>
              </a:rPr>
              <a:t>Woongsoo</a:t>
            </a:r>
            <a:r>
              <a:rPr lang="en-US" altLang="zh-CN" sz="1400" dirty="0">
                <a:ea typeface="宋体" pitchFamily="2" charset="-122"/>
              </a:rPr>
              <a:t> Na, </a:t>
            </a:r>
            <a:r>
              <a:rPr lang="en-US" altLang="zh-CN" sz="1400" dirty="0" err="1">
                <a:ea typeface="宋体" pitchFamily="2" charset="-122"/>
              </a:rPr>
              <a:t>Hyoungchul</a:t>
            </a:r>
            <a:r>
              <a:rPr lang="en-US" altLang="zh-CN" sz="1400" dirty="0">
                <a:ea typeface="宋体" pitchFamily="2" charset="-122"/>
              </a:rPr>
              <a:t> </a:t>
            </a:r>
            <a:r>
              <a:rPr lang="en-US" altLang="zh-CN" sz="1400" dirty="0" err="1">
                <a:ea typeface="宋体" pitchFamily="2" charset="-122"/>
              </a:rPr>
              <a:t>Bae</a:t>
            </a:r>
            <a:r>
              <a:rPr lang="en-US" altLang="zh-CN" sz="1400" dirty="0">
                <a:ea typeface="宋体" pitchFamily="2" charset="-122"/>
              </a:rPr>
              <a:t>, </a:t>
            </a:r>
            <a:r>
              <a:rPr lang="en-US" altLang="zh-CN" sz="1400" dirty="0" err="1">
                <a:ea typeface="宋体" pitchFamily="2" charset="-122"/>
              </a:rPr>
              <a:t>Taejin</a:t>
            </a:r>
            <a:r>
              <a:rPr lang="en-US" altLang="zh-CN" sz="1400" dirty="0">
                <a:ea typeface="宋体" pitchFamily="2" charset="-122"/>
              </a:rPr>
              <a:t> Kim, </a:t>
            </a:r>
            <a:r>
              <a:rPr lang="en-US" altLang="zh-CN" sz="1400" dirty="0" err="1">
                <a:ea typeface="宋体" pitchFamily="2" charset="-122"/>
              </a:rPr>
              <a:t>Yunseong</a:t>
            </a:r>
            <a:r>
              <a:rPr lang="en-US" altLang="zh-CN" sz="1400" dirty="0">
                <a:ea typeface="宋体" pitchFamily="2" charset="-122"/>
              </a:rPr>
              <a:t> Lee, </a:t>
            </a:r>
            <a:r>
              <a:rPr lang="en-US" altLang="zh-CN" sz="1400" dirty="0" err="1">
                <a:ea typeface="宋体" pitchFamily="2" charset="-122"/>
              </a:rPr>
              <a:t>Juho</a:t>
            </a:r>
            <a:r>
              <a:rPr lang="en-US" altLang="zh-CN" sz="1400" dirty="0">
                <a:ea typeface="宋体" pitchFamily="2" charset="-122"/>
              </a:rPr>
              <a:t> Lee, </a:t>
            </a:r>
            <a:r>
              <a:rPr lang="en-US" altLang="zh-CN" sz="1400" dirty="0" err="1">
                <a:ea typeface="宋体" pitchFamily="2" charset="-122"/>
              </a:rPr>
              <a:t>Zeynep</a:t>
            </a:r>
            <a:r>
              <a:rPr lang="en-US" altLang="zh-CN" sz="1400" dirty="0">
                <a:ea typeface="宋体" pitchFamily="2" charset="-122"/>
              </a:rPr>
              <a:t> </a:t>
            </a:r>
            <a:r>
              <a:rPr lang="en-US" altLang="zh-CN" sz="1400" dirty="0" err="1">
                <a:ea typeface="宋体" pitchFamily="2" charset="-122"/>
              </a:rPr>
              <a:t>Vatandas</a:t>
            </a:r>
            <a:r>
              <a:rPr lang="en-US" altLang="zh-CN" sz="1400" dirty="0">
                <a:ea typeface="宋体" pitchFamily="2" charset="-122"/>
              </a:rPr>
              <a:t>, </a:t>
            </a:r>
            <a:r>
              <a:rPr lang="en-US" altLang="zh-CN" sz="1400" dirty="0" err="1">
                <a:ea typeface="宋体" pitchFamily="2" charset="-122"/>
              </a:rPr>
              <a:t>Sungrae</a:t>
            </a:r>
            <a:r>
              <a:rPr lang="en-US" altLang="zh-CN" sz="1400" dirty="0">
                <a:ea typeface="宋体" pitchFamily="2" charset="-122"/>
              </a:rPr>
              <a:t> Cho, and </a:t>
            </a:r>
            <a:r>
              <a:rPr lang="en-US" altLang="zh-CN" sz="1400" dirty="0" err="1">
                <a:ea typeface="宋体" pitchFamily="2" charset="-122"/>
              </a:rPr>
              <a:t>Junbeom</a:t>
            </a:r>
            <a:r>
              <a:rPr lang="en-US" altLang="zh-CN" sz="1400" dirty="0">
                <a:ea typeface="宋体" pitchFamily="2" charset="-122"/>
              </a:rPr>
              <a:t> </a:t>
            </a:r>
            <a:r>
              <a:rPr lang="en-US" altLang="zh-CN" sz="1400" dirty="0" err="1" smtClean="0">
                <a:ea typeface="宋体" pitchFamily="2" charset="-122"/>
              </a:rPr>
              <a:t>Hur</a:t>
            </a:r>
            <a:r>
              <a:rPr lang="en-US" altLang="zh-CN" sz="1400" dirty="0" smtClean="0">
                <a:ea typeface="宋体" pitchFamily="2" charset="-122"/>
              </a:rPr>
              <a:t>] </a:t>
            </a:r>
          </a:p>
          <a:p>
            <a:pPr>
              <a:defRPr/>
            </a:pPr>
            <a:r>
              <a:rPr lang="en-US" altLang="zh-CN" sz="1400" dirty="0" smtClean="0">
                <a:ea typeface="宋体" pitchFamily="2" charset="-122"/>
              </a:rPr>
              <a:t>Company [Chung-</a:t>
            </a:r>
            <a:r>
              <a:rPr lang="en-US" altLang="zh-CN" sz="1400" dirty="0" err="1" smtClean="0">
                <a:ea typeface="宋体" pitchFamily="2" charset="-122"/>
              </a:rPr>
              <a:t>Ang</a:t>
            </a:r>
            <a:r>
              <a:rPr lang="en-US" altLang="zh-CN" sz="1400" dirty="0" smtClean="0">
                <a:ea typeface="宋体" pitchFamily="2" charset="-122"/>
              </a:rPr>
              <a:t> University, Korea]</a:t>
            </a:r>
            <a:endParaRPr lang="en-US" altLang="zh-CN" sz="1400" dirty="0">
              <a:ea typeface="宋体" pitchFamily="2" charset="-122"/>
            </a:endParaRPr>
          </a:p>
          <a:p>
            <a:pPr>
              <a:defRPr/>
            </a:pPr>
            <a:r>
              <a:rPr lang="en-US" altLang="zh-CN" sz="1400" dirty="0" smtClean="0">
                <a:ea typeface="宋体" pitchFamily="2" charset="-122"/>
              </a:rPr>
              <a:t>E-Mail:[jsyu@uclab.re.kr, wsna@uclab.re.kr, hcbae@uclab.re.kr, tjkim@uclab.re.kr, yslee@uclab.re.kr, jhlee@uclab.re.kr, zvatandas@uclab.re.kr, srcho@cau.ac.kr</a:t>
            </a:r>
            <a:r>
              <a:rPr lang="en-US" altLang="zh-CN" sz="1400" dirty="0">
                <a:ea typeface="宋体" pitchFamily="2" charset="-122"/>
              </a:rPr>
              <a:t>, jbhur@cau.ac.kr</a:t>
            </a:r>
            <a:r>
              <a:rPr lang="en-US" altLang="zh-CN" sz="1400" dirty="0" smtClean="0">
                <a:ea typeface="宋体" pitchFamily="2" charset="-122"/>
              </a:rPr>
              <a:t>]</a:t>
            </a:r>
            <a:endParaRPr lang="en-US" altLang="zh-CN" sz="1400" dirty="0">
              <a:ea typeface="宋体" pitchFamily="2" charset="-122"/>
            </a:endParaRPr>
          </a:p>
          <a:p>
            <a:pPr>
              <a:spcBef>
                <a:spcPts val="600"/>
              </a:spcBef>
              <a:spcAft>
                <a:spcPts val="600"/>
              </a:spcAft>
              <a:defRPr/>
            </a:pPr>
            <a:r>
              <a:rPr lang="en-US" altLang="zh-CN" sz="1400" b="1" dirty="0">
                <a:ea typeface="宋体" pitchFamily="2" charset="-122"/>
              </a:rPr>
              <a:t>Re:</a:t>
            </a:r>
            <a:r>
              <a:rPr lang="en-US" altLang="zh-CN" sz="1400" dirty="0">
                <a:ea typeface="宋体" pitchFamily="2" charset="-122"/>
              </a:rPr>
              <a:t> </a:t>
            </a:r>
            <a:r>
              <a:rPr lang="en-US" altLang="zh-CN" sz="1400" dirty="0" smtClean="0">
                <a:ea typeface="宋体" pitchFamily="2" charset="-122"/>
              </a:rPr>
              <a:t>[</a:t>
            </a:r>
            <a:r>
              <a:rPr lang="en-US" altLang="ja-JP" sz="1400" dirty="0">
                <a:ea typeface="ＭＳ Ｐゴシック" pitchFamily="50" charset="-128"/>
              </a:rPr>
              <a:t>This is the original </a:t>
            </a:r>
            <a:r>
              <a:rPr lang="en-US" altLang="ja-JP" sz="1400" dirty="0" smtClean="0">
                <a:ea typeface="ＭＳ Ｐゴシック" pitchFamily="50" charset="-128"/>
              </a:rPr>
              <a:t>document</a:t>
            </a:r>
            <a:r>
              <a:rPr lang="en-US" altLang="zh-CN" sz="1400" dirty="0" smtClean="0">
                <a:ea typeface="宋体" pitchFamily="2" charset="-122"/>
              </a:rPr>
              <a:t>]</a:t>
            </a:r>
            <a:r>
              <a:rPr lang="en-US" altLang="zh-CN" sz="1600" dirty="0">
                <a:ea typeface="宋体" pitchFamily="2" charset="-122"/>
              </a:rPr>
              <a:t>	</a:t>
            </a:r>
          </a:p>
          <a:p>
            <a:pPr>
              <a:spcBef>
                <a:spcPts val="600"/>
              </a:spcBef>
              <a:spcAft>
                <a:spcPts val="600"/>
              </a:spcAft>
              <a:defRPr/>
            </a:pPr>
            <a:r>
              <a:rPr lang="en-US" altLang="zh-CN" sz="1400" b="1" dirty="0">
                <a:ea typeface="宋体" pitchFamily="2" charset="-122"/>
              </a:rPr>
              <a:t>Abstract</a:t>
            </a:r>
            <a:r>
              <a:rPr lang="en-US" altLang="zh-CN" sz="1400" b="1" dirty="0" smtClean="0">
                <a:ea typeface="宋体" pitchFamily="2" charset="-122"/>
              </a:rPr>
              <a:t>: </a:t>
            </a:r>
            <a:r>
              <a:rPr lang="en-US" altLang="zh-CN" sz="1400" dirty="0" smtClean="0">
                <a:ea typeface="宋体" pitchFamily="2" charset="-122"/>
              </a:rPr>
              <a:t>[</a:t>
            </a:r>
            <a:r>
              <a:rPr lang="en-US" sz="1400" dirty="0" smtClean="0"/>
              <a:t>Technical Proposal for IEEE 802.15.8</a:t>
            </a:r>
            <a:r>
              <a:rPr lang="en-US" altLang="zh-CN" sz="1400" dirty="0" smtClean="0">
                <a:ea typeface="宋体" pitchFamily="2" charset="-122"/>
              </a:rPr>
              <a:t>]</a:t>
            </a:r>
            <a:endParaRPr lang="en-US" altLang="zh-CN" sz="1400" dirty="0">
              <a:ea typeface="宋体" pitchFamily="2" charset="-122"/>
            </a:endParaRPr>
          </a:p>
          <a:p>
            <a:pPr>
              <a:spcBef>
                <a:spcPts val="600"/>
              </a:spcBef>
              <a:spcAft>
                <a:spcPts val="600"/>
              </a:spcAft>
              <a:defRPr/>
            </a:pPr>
            <a:r>
              <a:rPr lang="en-US" altLang="zh-CN" sz="1400" b="1" dirty="0">
                <a:ea typeface="宋体" pitchFamily="2" charset="-122"/>
              </a:rPr>
              <a:t>Purpose</a:t>
            </a:r>
            <a:r>
              <a:rPr lang="en-US" altLang="zh-CN" sz="1400" b="1" dirty="0" smtClean="0">
                <a:ea typeface="宋体" pitchFamily="2" charset="-122"/>
              </a:rPr>
              <a:t>: </a:t>
            </a:r>
            <a:r>
              <a:rPr lang="en-US" altLang="zh-CN" sz="1400" dirty="0" smtClean="0">
                <a:ea typeface="宋体" pitchFamily="2" charset="-122"/>
              </a:rPr>
              <a:t>[]</a:t>
            </a:r>
            <a:endParaRPr lang="en-US" altLang="zh-CN" sz="1400" dirty="0">
              <a:ea typeface="宋体" pitchFamily="2" charset="-122"/>
            </a:endParaRPr>
          </a:p>
          <a:p>
            <a:pPr>
              <a:defRPr/>
            </a:pPr>
            <a:r>
              <a:rPr lang="en-US" altLang="zh-CN" sz="1400" b="1" dirty="0" smtClean="0">
                <a:ea typeface="宋体" pitchFamily="2" charset="-122"/>
              </a:rPr>
              <a:t>Notice: </a:t>
            </a:r>
            <a:r>
              <a:rPr lang="en-US" altLang="zh-CN" sz="1400" dirty="0" smtClean="0">
                <a:ea typeface="宋体" pitchFamily="2" charset="-122"/>
              </a:rPr>
              <a:t>This </a:t>
            </a:r>
            <a:r>
              <a:rPr lang="en-US" altLang="zh-CN" sz="1400" dirty="0">
                <a:ea typeface="宋体" pitchFamily="2" charset="-122"/>
              </a:rPr>
              <a:t>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defRPr/>
            </a:pPr>
            <a:r>
              <a:rPr lang="en-US" altLang="zh-CN" sz="1400" b="1" dirty="0" smtClean="0">
                <a:ea typeface="宋体" pitchFamily="2" charset="-122"/>
              </a:rPr>
              <a:t>Release: </a:t>
            </a:r>
            <a:r>
              <a:rPr lang="en-US" altLang="zh-CN" sz="1400" dirty="0" smtClean="0">
                <a:ea typeface="宋体" pitchFamily="2" charset="-122"/>
              </a:rPr>
              <a:t>The </a:t>
            </a:r>
            <a:r>
              <a:rPr lang="en-US" altLang="zh-CN" sz="1400" dirty="0">
                <a:ea typeface="宋体" pitchFamily="2" charset="-122"/>
              </a:rPr>
              <a:t>contributor acknowledges and accepts that this contribution becomes the property of IEEE and may be made publicly available by P802.15</a:t>
            </a:r>
            <a:r>
              <a:rPr lang="en-US" altLang="zh-CN" sz="1400" dirty="0" smtClean="0">
                <a:ea typeface="宋体" pitchFamily="2" charset="-122"/>
              </a:rPr>
              <a:t>.</a:t>
            </a:r>
            <a:endParaRPr lang="en-US" altLang="zh-CN" sz="1400" dirty="0">
              <a:ea typeface="宋体" pitchFamily="2" charset="-122"/>
            </a:endParaRPr>
          </a:p>
        </p:txBody>
      </p:sp>
    </p:spTree>
    <p:extLst>
      <p:ext uri="{BB962C8B-B14F-4D97-AF65-F5344CB8AC3E}">
        <p14:creationId xmlns:p14="http://schemas.microsoft.com/office/powerpoint/2010/main" val="3240616387"/>
      </p:ext>
    </p:extLst>
  </p:cSld>
  <p:clrMapOvr>
    <a:masterClrMapping/>
  </p:clrMapOvr>
  <mc:AlternateContent xmlns:mc="http://schemas.openxmlformats.org/markup-compatibility/2006" xmlns:p14="http://schemas.microsoft.com/office/powerpoint/2010/main">
    <mc:Choice Requires="p14">
      <p:transition spd="slow" p14:dur="2000" advTm="7397"/>
    </mc:Choice>
    <mc:Fallback xmlns="">
      <p:transition spd="slow" advTm="739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smtClean="0">
                <a:ea typeface="굴림" charset="-127"/>
              </a:rPr>
              <a:t>Finding/Joining Multicast Group (4/12)</a:t>
            </a:r>
            <a:endParaRPr lang="ko-KR" altLang="en-US" dirty="0" smtClean="0">
              <a:ea typeface="굴림" charset="-127"/>
            </a:endParaRPr>
          </a:p>
        </p:txBody>
      </p:sp>
      <p:sp>
        <p:nvSpPr>
          <p:cNvPr id="4102" name="내용 개체 틀 5"/>
          <p:cNvSpPr>
            <a:spLocks noGrp="1"/>
          </p:cNvSpPr>
          <p:nvPr>
            <p:ph idx="1"/>
          </p:nvPr>
        </p:nvSpPr>
        <p:spPr>
          <a:xfrm>
            <a:off x="685800" y="1557338"/>
            <a:ext cx="7918648" cy="4538662"/>
          </a:xfrm>
        </p:spPr>
        <p:txBody>
          <a:bodyPr/>
          <a:lstStyle/>
          <a:p>
            <a:r>
              <a:rPr lang="en-US" altLang="ko-KR" sz="2000" dirty="0" smtClean="0">
                <a:ea typeface="굴림" charset="-127"/>
              </a:rPr>
              <a:t>Assume the following topology.</a:t>
            </a:r>
          </a:p>
          <a:p>
            <a:pPr lvl="1"/>
            <a:r>
              <a:rPr lang="en-US" altLang="ko-KR" sz="2000" dirty="0" smtClean="0">
                <a:ea typeface="굴림" charset="-127"/>
              </a:rPr>
              <a:t>There is a multicast group consisting PDs B, D, F, and G.</a:t>
            </a: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10</a:t>
            </a:fld>
            <a:endParaRPr lang="en-US" altLang="ko-KR" smtClean="0">
              <a:latin typeface="Times New Roman" pitchFamily="18" charset="0"/>
            </a:endParaRPr>
          </a:p>
        </p:txBody>
      </p:sp>
      <p:sp>
        <p:nvSpPr>
          <p:cNvPr id="6" name="타원 10"/>
          <p:cNvSpPr>
            <a:spLocks noChangeArrowheads="1"/>
          </p:cNvSpPr>
          <p:nvPr/>
        </p:nvSpPr>
        <p:spPr bwMode="auto">
          <a:xfrm>
            <a:off x="2195736" y="5025147"/>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7" name="타원 6"/>
          <p:cNvSpPr/>
          <p:nvPr/>
        </p:nvSpPr>
        <p:spPr bwMode="auto">
          <a:xfrm>
            <a:off x="3226096" y="4602947"/>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8" name="타원 7"/>
          <p:cNvSpPr/>
          <p:nvPr/>
        </p:nvSpPr>
        <p:spPr bwMode="auto">
          <a:xfrm>
            <a:off x="4427984" y="442691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cxnSp>
        <p:nvCxnSpPr>
          <p:cNvPr id="3" name="직선 화살표 연결선 2"/>
          <p:cNvCxnSpPr>
            <a:endCxn id="6" idx="1"/>
          </p:cNvCxnSpPr>
          <p:nvPr/>
        </p:nvCxnSpPr>
        <p:spPr bwMode="auto">
          <a:xfrm>
            <a:off x="1824087" y="4479317"/>
            <a:ext cx="419097" cy="593278"/>
          </a:xfrm>
          <a:prstGeom prst="straightConnector1">
            <a:avLst/>
          </a:prstGeom>
          <a:solidFill>
            <a:schemeClr val="accent1"/>
          </a:solidFill>
          <a:ln w="9525" cap="flat" cmpd="sng" algn="ctr">
            <a:solidFill>
              <a:schemeClr val="tx1"/>
            </a:solidFill>
            <a:prstDash val="solid"/>
            <a:round/>
            <a:headEnd type="arrow"/>
            <a:tailEnd type="arrow"/>
          </a:ln>
          <a:effectLst>
            <a:prstShdw prst="shdw17" dist="17961" dir="2700000">
              <a:schemeClr val="bg2"/>
            </a:prstShdw>
          </a:effectLst>
        </p:spPr>
      </p:cxnSp>
      <p:cxnSp>
        <p:nvCxnSpPr>
          <p:cNvPr id="13" name="직선 화살표 연결선 12"/>
          <p:cNvCxnSpPr>
            <a:endCxn id="7" idx="2"/>
          </p:cNvCxnSpPr>
          <p:nvPr/>
        </p:nvCxnSpPr>
        <p:spPr bwMode="auto">
          <a:xfrm flipV="1">
            <a:off x="2519733" y="4764872"/>
            <a:ext cx="706363" cy="422273"/>
          </a:xfrm>
          <a:prstGeom prst="straightConnector1">
            <a:avLst/>
          </a:prstGeom>
          <a:solidFill>
            <a:schemeClr val="accent1"/>
          </a:solidFill>
          <a:ln w="9525" cap="flat" cmpd="sng" algn="ctr">
            <a:solidFill>
              <a:schemeClr val="tx1"/>
            </a:solidFill>
            <a:prstDash val="solid"/>
            <a:round/>
            <a:headEnd type="arrow"/>
            <a:tailEnd type="arrow"/>
          </a:ln>
          <a:effectLst>
            <a:prstShdw prst="shdw17" dist="17961" dir="2700000">
              <a:schemeClr val="bg2"/>
            </a:prstShdw>
          </a:effectLst>
        </p:spPr>
      </p:cxnSp>
      <p:cxnSp>
        <p:nvCxnSpPr>
          <p:cNvPr id="15" name="직선 화살표 연결선 14"/>
          <p:cNvCxnSpPr/>
          <p:nvPr/>
        </p:nvCxnSpPr>
        <p:spPr bwMode="auto">
          <a:xfrm flipV="1">
            <a:off x="3549946" y="4602947"/>
            <a:ext cx="878038" cy="134934"/>
          </a:xfrm>
          <a:prstGeom prst="straightConnector1">
            <a:avLst/>
          </a:prstGeom>
          <a:solidFill>
            <a:schemeClr val="accent1"/>
          </a:solidFill>
          <a:ln w="9525" cap="flat" cmpd="sng" algn="ctr">
            <a:solidFill>
              <a:schemeClr val="tx1"/>
            </a:solidFill>
            <a:prstDash val="solid"/>
            <a:round/>
            <a:headEnd type="arrow"/>
            <a:tailEnd type="arrow"/>
          </a:ln>
          <a:effectLst>
            <a:prstShdw prst="shdw17" dist="17961" dir="2700000">
              <a:schemeClr val="bg2"/>
            </a:prstShdw>
          </a:effectLst>
        </p:spPr>
      </p:cxnSp>
      <p:cxnSp>
        <p:nvCxnSpPr>
          <p:cNvPr id="17" name="직선 화살표 연결선 16"/>
          <p:cNvCxnSpPr/>
          <p:nvPr/>
        </p:nvCxnSpPr>
        <p:spPr bwMode="auto">
          <a:xfrm flipV="1">
            <a:off x="4751834" y="4411850"/>
            <a:ext cx="878038" cy="134934"/>
          </a:xfrm>
          <a:prstGeom prst="straightConnector1">
            <a:avLst/>
          </a:prstGeom>
          <a:solidFill>
            <a:schemeClr val="accent1"/>
          </a:solidFill>
          <a:ln w="9525" cap="flat" cmpd="sng" algn="ctr">
            <a:solidFill>
              <a:schemeClr val="tx1"/>
            </a:solidFill>
            <a:prstDash val="solid"/>
            <a:round/>
            <a:headEnd type="arrow"/>
            <a:tailEnd type="arrow"/>
          </a:ln>
          <a:effectLst>
            <a:prstShdw prst="shdw17" dist="17961" dir="2700000">
              <a:schemeClr val="bg2"/>
            </a:prstShdw>
          </a:effectLst>
        </p:spPr>
      </p:cxnSp>
      <p:sp>
        <p:nvSpPr>
          <p:cNvPr id="14" name="TextBox 13"/>
          <p:cNvSpPr txBox="1"/>
          <p:nvPr/>
        </p:nvSpPr>
        <p:spPr>
          <a:xfrm>
            <a:off x="1322303" y="4750764"/>
            <a:ext cx="774571" cy="369332"/>
          </a:xfrm>
          <a:prstGeom prst="rect">
            <a:avLst/>
          </a:prstGeom>
          <a:noFill/>
        </p:spPr>
        <p:txBody>
          <a:bodyPr wrap="none" rtlCol="0">
            <a:spAutoFit/>
          </a:bodyPr>
          <a:lstStyle/>
          <a:p>
            <a:r>
              <a:rPr lang="en-US" altLang="ko-KR" dirty="0" smtClean="0"/>
              <a:t>1-hop</a:t>
            </a:r>
            <a:endParaRPr lang="ko-KR" altLang="en-US" dirty="0"/>
          </a:p>
        </p:txBody>
      </p:sp>
      <p:sp>
        <p:nvSpPr>
          <p:cNvPr id="23" name="TextBox 22"/>
          <p:cNvSpPr txBox="1"/>
          <p:nvPr/>
        </p:nvSpPr>
        <p:spPr>
          <a:xfrm>
            <a:off x="2591521" y="5003884"/>
            <a:ext cx="774571" cy="369332"/>
          </a:xfrm>
          <a:prstGeom prst="rect">
            <a:avLst/>
          </a:prstGeom>
          <a:noFill/>
        </p:spPr>
        <p:txBody>
          <a:bodyPr wrap="none" rtlCol="0">
            <a:spAutoFit/>
          </a:bodyPr>
          <a:lstStyle/>
          <a:p>
            <a:r>
              <a:rPr lang="en-US" altLang="ko-KR" dirty="0" smtClean="0"/>
              <a:t>1-hop</a:t>
            </a:r>
            <a:endParaRPr lang="ko-KR" altLang="en-US" dirty="0"/>
          </a:p>
        </p:txBody>
      </p:sp>
      <p:sp>
        <p:nvSpPr>
          <p:cNvPr id="24" name="TextBox 23"/>
          <p:cNvSpPr txBox="1"/>
          <p:nvPr/>
        </p:nvSpPr>
        <p:spPr>
          <a:xfrm>
            <a:off x="3653413" y="4750921"/>
            <a:ext cx="774571" cy="369332"/>
          </a:xfrm>
          <a:prstGeom prst="rect">
            <a:avLst/>
          </a:prstGeom>
          <a:noFill/>
        </p:spPr>
        <p:txBody>
          <a:bodyPr wrap="none" rtlCol="0">
            <a:spAutoFit/>
          </a:bodyPr>
          <a:lstStyle/>
          <a:p>
            <a:r>
              <a:rPr lang="en-US" altLang="ko-KR" dirty="0" smtClean="0"/>
              <a:t>1-hop</a:t>
            </a:r>
            <a:endParaRPr lang="ko-KR" altLang="en-US" dirty="0"/>
          </a:p>
        </p:txBody>
      </p:sp>
      <p:sp>
        <p:nvSpPr>
          <p:cNvPr id="25" name="TextBox 24"/>
          <p:cNvSpPr txBox="1"/>
          <p:nvPr/>
        </p:nvSpPr>
        <p:spPr>
          <a:xfrm>
            <a:off x="4855301" y="4574888"/>
            <a:ext cx="774571" cy="369332"/>
          </a:xfrm>
          <a:prstGeom prst="rect">
            <a:avLst/>
          </a:prstGeom>
          <a:noFill/>
        </p:spPr>
        <p:txBody>
          <a:bodyPr wrap="none" rtlCol="0">
            <a:spAutoFit/>
          </a:bodyPr>
          <a:lstStyle/>
          <a:p>
            <a:r>
              <a:rPr lang="en-US" altLang="ko-KR" dirty="0" smtClean="0"/>
              <a:t>1-hop</a:t>
            </a:r>
            <a:endParaRPr lang="ko-KR" altLang="en-US" dirty="0"/>
          </a:p>
        </p:txBody>
      </p:sp>
      <p:sp>
        <p:nvSpPr>
          <p:cNvPr id="27" name="타원 26"/>
          <p:cNvSpPr/>
          <p:nvPr/>
        </p:nvSpPr>
        <p:spPr bwMode="auto">
          <a:xfrm>
            <a:off x="1547664" y="4202894"/>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
        <p:nvSpPr>
          <p:cNvPr id="28" name="타원 10"/>
          <p:cNvSpPr>
            <a:spLocks noChangeArrowheads="1"/>
          </p:cNvSpPr>
          <p:nvPr/>
        </p:nvSpPr>
        <p:spPr bwMode="auto">
          <a:xfrm>
            <a:off x="2520169" y="3674205"/>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cxnSp>
        <p:nvCxnSpPr>
          <p:cNvPr id="29" name="직선 화살표 연결선 28"/>
          <p:cNvCxnSpPr>
            <a:stCxn id="28" idx="4"/>
            <a:endCxn id="7" idx="1"/>
          </p:cNvCxnSpPr>
          <p:nvPr/>
        </p:nvCxnSpPr>
        <p:spPr bwMode="auto">
          <a:xfrm>
            <a:off x="2682168" y="3998202"/>
            <a:ext cx="591355" cy="652172"/>
          </a:xfrm>
          <a:prstGeom prst="straightConnector1">
            <a:avLst/>
          </a:prstGeom>
          <a:solidFill>
            <a:schemeClr val="accent1"/>
          </a:solidFill>
          <a:ln w="9525" cap="flat" cmpd="sng" algn="ctr">
            <a:solidFill>
              <a:schemeClr val="tx1"/>
            </a:solidFill>
            <a:prstDash val="solid"/>
            <a:round/>
            <a:headEnd type="arrow"/>
            <a:tailEnd type="arrow"/>
          </a:ln>
          <a:effectLst>
            <a:prstShdw prst="shdw17" dist="17961" dir="2700000">
              <a:schemeClr val="bg2"/>
            </a:prstShdw>
          </a:effectLst>
        </p:spPr>
      </p:cxnSp>
      <p:sp>
        <p:nvSpPr>
          <p:cNvPr id="30" name="TextBox 29"/>
          <p:cNvSpPr txBox="1"/>
          <p:nvPr/>
        </p:nvSpPr>
        <p:spPr>
          <a:xfrm>
            <a:off x="2969203" y="3998202"/>
            <a:ext cx="774571" cy="369332"/>
          </a:xfrm>
          <a:prstGeom prst="rect">
            <a:avLst/>
          </a:prstGeom>
          <a:noFill/>
        </p:spPr>
        <p:txBody>
          <a:bodyPr wrap="none" rtlCol="0">
            <a:spAutoFit/>
          </a:bodyPr>
          <a:lstStyle/>
          <a:p>
            <a:r>
              <a:rPr lang="en-US" altLang="ko-KR" dirty="0" smtClean="0"/>
              <a:t>1-hop</a:t>
            </a:r>
            <a:endParaRPr lang="ko-KR" altLang="en-US" dirty="0"/>
          </a:p>
        </p:txBody>
      </p:sp>
      <p:cxnSp>
        <p:nvCxnSpPr>
          <p:cNvPr id="43" name="직선 연결선 42"/>
          <p:cNvCxnSpPr>
            <a:stCxn id="27" idx="7"/>
            <a:endCxn id="28" idx="3"/>
          </p:cNvCxnSpPr>
          <p:nvPr/>
        </p:nvCxnSpPr>
        <p:spPr bwMode="auto">
          <a:xfrm flipV="1">
            <a:off x="1824087" y="3950754"/>
            <a:ext cx="743530" cy="299567"/>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1" name="타원 6"/>
          <p:cNvSpPr>
            <a:spLocks noChangeArrowheads="1"/>
          </p:cNvSpPr>
          <p:nvPr/>
        </p:nvSpPr>
        <p:spPr bwMode="auto">
          <a:xfrm>
            <a:off x="5629872" y="4236243"/>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a:solidFill>
                  <a:schemeClr val="bg1"/>
                </a:solidFill>
              </a:rPr>
              <a:t>B</a:t>
            </a:r>
            <a:endParaRPr lang="ko-KR" altLang="en-US" sz="1500">
              <a:solidFill>
                <a:schemeClr val="bg1"/>
              </a:solidFill>
            </a:endParaRPr>
          </a:p>
        </p:txBody>
      </p:sp>
      <p:cxnSp>
        <p:nvCxnSpPr>
          <p:cNvPr id="33" name="직선 연결선 32"/>
          <p:cNvCxnSpPr>
            <a:stCxn id="31" idx="1"/>
          </p:cNvCxnSpPr>
          <p:nvPr/>
        </p:nvCxnSpPr>
        <p:spPr bwMode="auto">
          <a:xfrm flipH="1" flipV="1">
            <a:off x="4643353" y="3648637"/>
            <a:ext cx="1033999" cy="63508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4" name="직선 화살표 연결선 33"/>
          <p:cNvCxnSpPr>
            <a:endCxn id="8" idx="0"/>
          </p:cNvCxnSpPr>
          <p:nvPr/>
        </p:nvCxnSpPr>
        <p:spPr bwMode="auto">
          <a:xfrm>
            <a:off x="4528803" y="3696085"/>
            <a:ext cx="61106" cy="730829"/>
          </a:xfrm>
          <a:prstGeom prst="straightConnector1">
            <a:avLst/>
          </a:prstGeom>
          <a:solidFill>
            <a:schemeClr val="accent1"/>
          </a:solidFill>
          <a:ln w="9525" cap="flat" cmpd="sng" algn="ctr">
            <a:solidFill>
              <a:schemeClr val="tx1"/>
            </a:solidFill>
            <a:prstDash val="solid"/>
            <a:round/>
            <a:headEnd type="arrow"/>
            <a:tailEnd type="arrow"/>
          </a:ln>
          <a:effectLst>
            <a:prstShdw prst="shdw17" dist="17961" dir="2700000">
              <a:schemeClr val="bg2"/>
            </a:prstShdw>
          </a:effectLst>
        </p:spPr>
      </p:cxnSp>
      <p:sp>
        <p:nvSpPr>
          <p:cNvPr id="35" name="TextBox 34"/>
          <p:cNvSpPr txBox="1"/>
          <p:nvPr/>
        </p:nvSpPr>
        <p:spPr>
          <a:xfrm>
            <a:off x="3815338" y="3802318"/>
            <a:ext cx="774571" cy="369332"/>
          </a:xfrm>
          <a:prstGeom prst="rect">
            <a:avLst/>
          </a:prstGeom>
          <a:noFill/>
        </p:spPr>
        <p:txBody>
          <a:bodyPr wrap="none" rtlCol="0">
            <a:spAutoFit/>
          </a:bodyPr>
          <a:lstStyle/>
          <a:p>
            <a:r>
              <a:rPr lang="en-US" altLang="ko-KR" dirty="0" smtClean="0"/>
              <a:t>1-hop</a:t>
            </a:r>
            <a:endParaRPr lang="ko-KR" altLang="en-US" dirty="0"/>
          </a:p>
        </p:txBody>
      </p:sp>
      <p:sp>
        <p:nvSpPr>
          <p:cNvPr id="36" name="타원 10"/>
          <p:cNvSpPr>
            <a:spLocks noChangeArrowheads="1"/>
          </p:cNvSpPr>
          <p:nvPr/>
        </p:nvSpPr>
        <p:spPr bwMode="auto">
          <a:xfrm>
            <a:off x="4366804" y="3372088"/>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32" name="타원 10"/>
          <p:cNvSpPr>
            <a:spLocks noChangeArrowheads="1"/>
          </p:cNvSpPr>
          <p:nvPr/>
        </p:nvSpPr>
        <p:spPr bwMode="auto">
          <a:xfrm>
            <a:off x="6588224" y="3671540"/>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endParaRPr lang="ko-KR" altLang="en-US" sz="1500" dirty="0">
              <a:solidFill>
                <a:schemeClr val="bg1"/>
              </a:solidFill>
            </a:endParaRPr>
          </a:p>
        </p:txBody>
      </p:sp>
      <p:sp>
        <p:nvSpPr>
          <p:cNvPr id="44" name="타원 43"/>
          <p:cNvSpPr/>
          <p:nvPr/>
        </p:nvSpPr>
        <p:spPr bwMode="auto">
          <a:xfrm>
            <a:off x="6588371" y="408567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45" name="TextBox 44"/>
          <p:cNvSpPr txBox="1"/>
          <p:nvPr/>
        </p:nvSpPr>
        <p:spPr>
          <a:xfrm>
            <a:off x="6912221" y="3648872"/>
            <a:ext cx="1813317" cy="369332"/>
          </a:xfrm>
          <a:prstGeom prst="rect">
            <a:avLst/>
          </a:prstGeom>
          <a:noFill/>
        </p:spPr>
        <p:txBody>
          <a:bodyPr wrap="none" rtlCol="0">
            <a:spAutoFit/>
          </a:bodyPr>
          <a:lstStyle/>
          <a:p>
            <a:r>
              <a:rPr lang="en-US" altLang="ko-KR" dirty="0" smtClean="0"/>
              <a:t>: Candidate PD </a:t>
            </a:r>
            <a:endParaRPr lang="ko-KR" altLang="en-US" dirty="0"/>
          </a:p>
        </p:txBody>
      </p:sp>
      <p:sp>
        <p:nvSpPr>
          <p:cNvPr id="46" name="TextBox 45"/>
          <p:cNvSpPr txBox="1"/>
          <p:nvPr/>
        </p:nvSpPr>
        <p:spPr>
          <a:xfrm>
            <a:off x="6912221" y="4062938"/>
            <a:ext cx="2044149" cy="369332"/>
          </a:xfrm>
          <a:prstGeom prst="rect">
            <a:avLst/>
          </a:prstGeom>
          <a:noFill/>
        </p:spPr>
        <p:txBody>
          <a:bodyPr wrap="none" rtlCol="0">
            <a:spAutoFit/>
          </a:bodyPr>
          <a:lstStyle/>
          <a:p>
            <a:r>
              <a:rPr lang="en-US" altLang="ko-KR" dirty="0" smtClean="0"/>
              <a:t>: Non-member PD</a:t>
            </a:r>
            <a:endParaRPr lang="ko-KR" altLang="en-US" dirty="0"/>
          </a:p>
        </p:txBody>
      </p:sp>
      <p:sp>
        <p:nvSpPr>
          <p:cNvPr id="47" name="타원 10"/>
          <p:cNvSpPr>
            <a:spLocks noChangeArrowheads="1"/>
          </p:cNvSpPr>
          <p:nvPr/>
        </p:nvSpPr>
        <p:spPr bwMode="auto">
          <a:xfrm>
            <a:off x="6588224" y="3262160"/>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48" name="TextBox 47"/>
          <p:cNvSpPr txBox="1"/>
          <p:nvPr/>
        </p:nvSpPr>
        <p:spPr>
          <a:xfrm>
            <a:off x="6912221" y="3239492"/>
            <a:ext cx="1608133" cy="369332"/>
          </a:xfrm>
          <a:prstGeom prst="rect">
            <a:avLst/>
          </a:prstGeom>
          <a:noFill/>
        </p:spPr>
        <p:txBody>
          <a:bodyPr wrap="none" rtlCol="0">
            <a:spAutoFit/>
          </a:bodyPr>
          <a:lstStyle/>
          <a:p>
            <a:r>
              <a:rPr lang="en-US" altLang="ko-KR" dirty="0" smtClean="0"/>
              <a:t>: Member PD </a:t>
            </a:r>
            <a:endParaRPr lang="ko-KR" altLang="en-US" dirty="0"/>
          </a:p>
        </p:txBody>
      </p:sp>
    </p:spTree>
    <p:extLst>
      <p:ext uri="{BB962C8B-B14F-4D97-AF65-F5344CB8AC3E}">
        <p14:creationId xmlns:p14="http://schemas.microsoft.com/office/powerpoint/2010/main" val="2291172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8140" y="764630"/>
            <a:ext cx="7772400" cy="870940"/>
          </a:xfrm>
        </p:spPr>
        <p:txBody>
          <a:bodyPr/>
          <a:lstStyle/>
          <a:p>
            <a:r>
              <a:rPr lang="en-US" altLang="zh-CN" dirty="0" smtClean="0">
                <a:ea typeface="宋体" pitchFamily="2" charset="-122"/>
              </a:rPr>
              <a:t>Authentication</a:t>
            </a:r>
          </a:p>
        </p:txBody>
      </p:sp>
      <p:sp>
        <p:nvSpPr>
          <p:cNvPr id="7" name="Content Placeholder 2"/>
          <p:cNvSpPr txBox="1">
            <a:spLocks/>
          </p:cNvSpPr>
          <p:nvPr/>
        </p:nvSpPr>
        <p:spPr bwMode="auto">
          <a:xfrm>
            <a:off x="539440" y="1916790"/>
            <a:ext cx="8425170" cy="424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marL="342900" indent="-342900">
              <a:spcBef>
                <a:spcPct val="20000"/>
              </a:spcBef>
              <a:buFontTx/>
              <a:buChar char="•"/>
            </a:pPr>
            <a:r>
              <a:rPr kumimoji="0" lang="en-US" altLang="zh-CN" sz="2400" b="0" i="0" u="none" strike="noStrike" kern="0" cap="none" spc="0" normalizeH="0" baseline="0" noProof="0" dirty="0" smtClean="0">
                <a:ln>
                  <a:noFill/>
                </a:ln>
                <a:solidFill>
                  <a:schemeClr val="tx1"/>
                </a:solidFill>
                <a:effectLst/>
                <a:uLnTx/>
                <a:uFillTx/>
                <a:latin typeface="+mj-lt"/>
                <a:ea typeface="宋体" pitchFamily="2" charset="-122"/>
                <a:cs typeface="+mn-cs"/>
              </a:rPr>
              <a:t>Process of verifying ‘who’ is at</a:t>
            </a:r>
            <a:r>
              <a:rPr kumimoji="0" lang="en-US" altLang="zh-CN" sz="2400" b="0" i="0" u="none" strike="noStrike" kern="0" cap="none" spc="0" normalizeH="0" noProof="0" dirty="0" smtClean="0">
                <a:ln>
                  <a:noFill/>
                </a:ln>
                <a:solidFill>
                  <a:schemeClr val="tx1"/>
                </a:solidFill>
                <a:effectLst/>
                <a:uLnTx/>
                <a:uFillTx/>
                <a:latin typeface="+mj-lt"/>
                <a:ea typeface="宋体" pitchFamily="2" charset="-122"/>
                <a:cs typeface="+mn-cs"/>
              </a:rPr>
              <a:t> the other end of the link</a:t>
            </a:r>
          </a:p>
          <a:p>
            <a:pPr marL="342900" indent="-342900">
              <a:spcBef>
                <a:spcPct val="20000"/>
              </a:spcBef>
              <a:buFontTx/>
              <a:buChar char="•"/>
            </a:pPr>
            <a:r>
              <a:rPr lang="en-US" altLang="zh-CN" sz="2400" kern="0" baseline="0" dirty="0" smtClean="0">
                <a:latin typeface="+mj-lt"/>
                <a:ea typeface="宋体" pitchFamily="2" charset="-122"/>
              </a:rPr>
              <a:t>Performed</a:t>
            </a:r>
            <a:r>
              <a:rPr lang="en-US" altLang="zh-CN" sz="2400" kern="0" dirty="0" smtClean="0">
                <a:latin typeface="+mj-lt"/>
                <a:ea typeface="宋体" pitchFamily="2" charset="-122"/>
              </a:rPr>
              <a:t> for devices (PAC_ADDR)</a:t>
            </a:r>
          </a:p>
          <a:p>
            <a:pPr marL="342900" indent="-342900">
              <a:spcBef>
                <a:spcPct val="20000"/>
              </a:spcBef>
              <a:buFontTx/>
              <a:buChar char="•"/>
            </a:pPr>
            <a:r>
              <a:rPr kumimoji="0" lang="en-US" altLang="zh-CN" sz="2400" b="0" i="0" u="none" strike="noStrike" kern="0" cap="none" spc="0" normalizeH="0" baseline="0" noProof="0" dirty="0" smtClean="0">
                <a:ln>
                  <a:noFill/>
                </a:ln>
                <a:solidFill>
                  <a:schemeClr val="tx1"/>
                </a:solidFill>
                <a:effectLst/>
                <a:uLnTx/>
                <a:uFillTx/>
                <a:latin typeface="+mj-lt"/>
                <a:ea typeface="宋体" pitchFamily="2" charset="-122"/>
                <a:cs typeface="+mn-cs"/>
              </a:rPr>
              <a:t>Achieved</a:t>
            </a:r>
            <a:r>
              <a:rPr kumimoji="0" lang="en-US" altLang="zh-CN" sz="2400" b="0" i="0" u="none" strike="noStrike" kern="0" cap="none" spc="0" normalizeH="0" noProof="0" dirty="0" smtClean="0">
                <a:ln>
                  <a:noFill/>
                </a:ln>
                <a:solidFill>
                  <a:schemeClr val="tx1"/>
                </a:solidFill>
                <a:effectLst/>
                <a:uLnTx/>
                <a:uFillTx/>
                <a:latin typeface="+mj-lt"/>
                <a:ea typeface="宋体" pitchFamily="2" charset="-122"/>
                <a:cs typeface="+mn-cs"/>
              </a:rPr>
              <a:t> by authentication procedure based on the stored authentication key (AUTH_KEY) or by peering (entering a PIN)</a:t>
            </a:r>
          </a:p>
          <a:p>
            <a:pPr marL="342900" indent="-342900">
              <a:spcBef>
                <a:spcPct val="20000"/>
              </a:spcBef>
              <a:buFontTx/>
              <a:buChar char="•"/>
            </a:pPr>
            <a:endParaRPr lang="en-US" altLang="zh-CN" sz="2400" kern="0" baseline="0" dirty="0">
              <a:latin typeface="+mj-lt"/>
              <a:ea typeface="宋体" pitchFamily="2" charset="-122"/>
            </a:endParaRPr>
          </a:p>
          <a:p>
            <a:pPr>
              <a:spcBef>
                <a:spcPct val="20000"/>
              </a:spcBef>
            </a:pPr>
            <a:r>
              <a:rPr kumimoji="0" lang="en-US" altLang="zh-CN" sz="2400" b="0" i="0" u="none" strike="noStrike" kern="0" cap="none" spc="0" normalizeH="0" noProof="0" dirty="0" smtClean="0">
                <a:ln>
                  <a:noFill/>
                </a:ln>
                <a:solidFill>
                  <a:schemeClr val="tx1"/>
                </a:solidFill>
                <a:effectLst/>
                <a:uLnTx/>
                <a:uFillTx/>
                <a:latin typeface="+mj-lt"/>
                <a:ea typeface="宋体" pitchFamily="2" charset="-122"/>
                <a:cs typeface="+mn-cs"/>
              </a:rPr>
              <a:t>       </a:t>
            </a:r>
            <a:endParaRPr kumimoji="0" lang="en-US" altLang="zh-CN" sz="2400" b="0" i="1" u="none" strike="noStrike" kern="0" cap="none" spc="0" normalizeH="0" baseline="0" noProof="0" dirty="0" smtClean="0">
              <a:ln>
                <a:noFill/>
              </a:ln>
              <a:solidFill>
                <a:schemeClr val="tx1"/>
              </a:solidFill>
              <a:effectLst/>
              <a:uLnTx/>
              <a:uFillTx/>
              <a:latin typeface="+mj-lt"/>
              <a:ea typeface="宋体" pitchFamily="2" charset="-122"/>
              <a:cs typeface="+mn-cs"/>
            </a:endParaRPr>
          </a:p>
        </p:txBody>
      </p:sp>
      <p:sp>
        <p:nvSpPr>
          <p:cNvPr id="8"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100</a:t>
            </a:fld>
            <a:endParaRPr lang="en-US" altLang="ko-KR"/>
          </a:p>
        </p:txBody>
      </p:sp>
    </p:spTree>
    <p:extLst>
      <p:ext uri="{BB962C8B-B14F-4D97-AF65-F5344CB8AC3E}">
        <p14:creationId xmlns:p14="http://schemas.microsoft.com/office/powerpoint/2010/main" val="396397881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8140" y="764630"/>
            <a:ext cx="7772400" cy="870940"/>
          </a:xfrm>
        </p:spPr>
        <p:txBody>
          <a:bodyPr/>
          <a:lstStyle/>
          <a:p>
            <a:r>
              <a:rPr lang="en-US" altLang="zh-CN" dirty="0" smtClean="0">
                <a:ea typeface="宋体" pitchFamily="2" charset="-122"/>
              </a:rPr>
              <a:t>Authorization</a:t>
            </a:r>
          </a:p>
        </p:txBody>
      </p:sp>
      <p:sp>
        <p:nvSpPr>
          <p:cNvPr id="7" name="Content Placeholder 2"/>
          <p:cNvSpPr txBox="1">
            <a:spLocks/>
          </p:cNvSpPr>
          <p:nvPr/>
        </p:nvSpPr>
        <p:spPr bwMode="auto">
          <a:xfrm>
            <a:off x="395420" y="1916790"/>
            <a:ext cx="8569190" cy="424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marL="342900" indent="-342900">
              <a:spcBef>
                <a:spcPct val="20000"/>
              </a:spcBef>
              <a:buFontTx/>
              <a:buChar char="•"/>
            </a:pPr>
            <a:r>
              <a:rPr kumimoji="0" lang="en-US" altLang="zh-CN" sz="2400" b="0" i="0" u="none" strike="noStrike" kern="0" cap="none" spc="0" normalizeH="0" baseline="0" noProof="0" dirty="0" smtClean="0">
                <a:ln>
                  <a:noFill/>
                </a:ln>
                <a:solidFill>
                  <a:schemeClr val="tx1"/>
                </a:solidFill>
                <a:effectLst/>
                <a:uLnTx/>
                <a:uFillTx/>
                <a:latin typeface="+mj-lt"/>
                <a:ea typeface="宋体" pitchFamily="2" charset="-122"/>
                <a:cs typeface="+mn-cs"/>
              </a:rPr>
              <a:t>Process of deciding</a:t>
            </a:r>
            <a:r>
              <a:rPr kumimoji="0" lang="en-US" altLang="zh-CN" sz="2400" b="0" i="0" u="none" strike="noStrike" kern="0" cap="none" spc="0" normalizeH="0" noProof="0" dirty="0" smtClean="0">
                <a:ln>
                  <a:noFill/>
                </a:ln>
                <a:solidFill>
                  <a:schemeClr val="tx1"/>
                </a:solidFill>
                <a:effectLst/>
                <a:uLnTx/>
                <a:uFillTx/>
                <a:latin typeface="+mj-lt"/>
                <a:ea typeface="宋体" pitchFamily="2" charset="-122"/>
                <a:cs typeface="+mn-cs"/>
              </a:rPr>
              <a:t> if device X is allowed to have access to service Y</a:t>
            </a:r>
          </a:p>
          <a:p>
            <a:pPr marL="342900" indent="-342900">
              <a:spcBef>
                <a:spcPct val="20000"/>
              </a:spcBef>
              <a:buFontTx/>
              <a:buChar char="•"/>
            </a:pPr>
            <a:r>
              <a:rPr lang="en-US" altLang="zh-CN" sz="2400" kern="0" baseline="0" dirty="0" smtClean="0">
                <a:latin typeface="+mj-lt"/>
                <a:ea typeface="宋体" pitchFamily="2" charset="-122"/>
              </a:rPr>
              <a:t>Trusted</a:t>
            </a:r>
            <a:r>
              <a:rPr lang="en-US" altLang="zh-CN" sz="2400" kern="0" dirty="0" smtClean="0">
                <a:latin typeface="+mj-lt"/>
                <a:ea typeface="宋体" pitchFamily="2" charset="-122"/>
              </a:rPr>
              <a:t> devices (authenticated) are allowed to services</a:t>
            </a:r>
          </a:p>
          <a:p>
            <a:pPr marL="342900" indent="-342900">
              <a:spcBef>
                <a:spcPct val="20000"/>
              </a:spcBef>
              <a:buFontTx/>
              <a:buChar char="•"/>
            </a:pPr>
            <a:r>
              <a:rPr kumimoji="0" lang="en-US" altLang="zh-CN" sz="2400" b="0" u="none" strike="noStrike" kern="0" cap="none" spc="0" normalizeH="0" baseline="0" noProof="0" dirty="0" smtClean="0">
                <a:ln>
                  <a:noFill/>
                </a:ln>
                <a:solidFill>
                  <a:schemeClr val="tx1"/>
                </a:solidFill>
                <a:effectLst/>
                <a:uLnTx/>
                <a:uFillTx/>
                <a:latin typeface="+mj-lt"/>
                <a:ea typeface="宋体" pitchFamily="2" charset="-122"/>
                <a:cs typeface="+mn-cs"/>
              </a:rPr>
              <a:t>Untrusted</a:t>
            </a:r>
            <a:r>
              <a:rPr kumimoji="0" lang="en-US" altLang="zh-CN" sz="2400" b="0" u="none" strike="noStrike" kern="0" cap="none" spc="0" normalizeH="0" noProof="0" dirty="0" smtClean="0">
                <a:ln>
                  <a:noFill/>
                </a:ln>
                <a:solidFill>
                  <a:schemeClr val="tx1"/>
                </a:solidFill>
                <a:effectLst/>
                <a:uLnTx/>
                <a:uFillTx/>
                <a:latin typeface="+mj-lt"/>
                <a:ea typeface="宋体" pitchFamily="2" charset="-122"/>
                <a:cs typeface="+mn-cs"/>
              </a:rPr>
              <a:t> or unknown devices may require authorization based on </a:t>
            </a:r>
            <a:r>
              <a:rPr lang="en-US" altLang="zh-CN" sz="2400" kern="0" dirty="0" smtClean="0">
                <a:latin typeface="+mj-lt"/>
                <a:ea typeface="宋体" pitchFamily="2" charset="-122"/>
              </a:rPr>
              <a:t>interaction before access to services is granted</a:t>
            </a:r>
          </a:p>
          <a:p>
            <a:pPr marL="342900" indent="-342900">
              <a:spcBef>
                <a:spcPct val="20000"/>
              </a:spcBef>
              <a:buFontTx/>
              <a:buChar char="•"/>
            </a:pPr>
            <a:r>
              <a:rPr kumimoji="0" lang="en-US" altLang="zh-CN" sz="2400" b="0" u="none" strike="noStrike" kern="0" cap="none" spc="0" normalizeH="0" baseline="0" noProof="0" dirty="0" smtClean="0">
                <a:ln>
                  <a:noFill/>
                </a:ln>
                <a:solidFill>
                  <a:schemeClr val="tx1"/>
                </a:solidFill>
                <a:effectLst/>
                <a:uLnTx/>
                <a:uFillTx/>
                <a:latin typeface="+mj-lt"/>
                <a:ea typeface="宋体" pitchFamily="2" charset="-122"/>
                <a:cs typeface="+mn-cs"/>
              </a:rPr>
              <a:t>Authorization</a:t>
            </a:r>
            <a:r>
              <a:rPr kumimoji="0" lang="en-US" altLang="zh-CN" sz="2400" b="0" u="none" strike="noStrike" kern="0" cap="none" spc="0" normalizeH="0" noProof="0" dirty="0" smtClean="0">
                <a:ln>
                  <a:noFill/>
                </a:ln>
                <a:solidFill>
                  <a:schemeClr val="tx1"/>
                </a:solidFill>
                <a:effectLst/>
                <a:uLnTx/>
                <a:uFillTx/>
                <a:latin typeface="+mj-lt"/>
                <a:ea typeface="宋体" pitchFamily="2" charset="-122"/>
                <a:cs typeface="+mn-cs"/>
              </a:rPr>
              <a:t> always includes authentication</a:t>
            </a:r>
          </a:p>
          <a:p>
            <a:pPr marL="342900" indent="-342900">
              <a:spcBef>
                <a:spcPct val="20000"/>
              </a:spcBef>
              <a:buFontTx/>
              <a:buChar char="•"/>
            </a:pPr>
            <a:endParaRPr lang="en-US" altLang="zh-CN" sz="2400" kern="0" baseline="0" dirty="0" smtClean="0">
              <a:latin typeface="+mj-lt"/>
              <a:ea typeface="宋体" pitchFamily="2" charset="-122"/>
            </a:endParaRPr>
          </a:p>
          <a:p>
            <a:pPr marL="342900" indent="-342900">
              <a:spcBef>
                <a:spcPct val="20000"/>
              </a:spcBef>
              <a:buFontTx/>
              <a:buChar char="•"/>
            </a:pPr>
            <a:r>
              <a:rPr lang="en-US" altLang="zh-CN" sz="2400" kern="0" baseline="0" dirty="0" smtClean="0">
                <a:latin typeface="+mj-lt"/>
                <a:ea typeface="宋体" pitchFamily="2" charset="-122"/>
              </a:rPr>
              <a:t>Technically,</a:t>
            </a:r>
            <a:r>
              <a:rPr lang="en-US" altLang="zh-CN" sz="2400" kern="0" dirty="0" smtClean="0">
                <a:latin typeface="+mj-lt"/>
                <a:ea typeface="宋体" pitchFamily="2" charset="-122"/>
              </a:rPr>
              <a:t> key would be derived or given (established) to the authorized user</a:t>
            </a:r>
            <a:endParaRPr kumimoji="0" lang="en-US" altLang="zh-CN" sz="2400" b="0" u="none" strike="noStrike" kern="0" cap="none" spc="0" normalizeH="0" baseline="0" noProof="0" dirty="0" smtClean="0">
              <a:ln>
                <a:noFill/>
              </a:ln>
              <a:solidFill>
                <a:schemeClr val="tx1"/>
              </a:solidFill>
              <a:effectLst/>
              <a:uLnTx/>
              <a:uFillTx/>
              <a:latin typeface="+mj-lt"/>
              <a:ea typeface="宋体" pitchFamily="2" charset="-122"/>
              <a:cs typeface="+mn-cs"/>
            </a:endParaRPr>
          </a:p>
        </p:txBody>
      </p:sp>
      <p:sp>
        <p:nvSpPr>
          <p:cNvPr id="8"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101</a:t>
            </a:fld>
            <a:endParaRPr lang="en-US" altLang="ko-KR"/>
          </a:p>
        </p:txBody>
      </p:sp>
    </p:spTree>
    <p:extLst>
      <p:ext uri="{BB962C8B-B14F-4D97-AF65-F5344CB8AC3E}">
        <p14:creationId xmlns:p14="http://schemas.microsoft.com/office/powerpoint/2010/main" val="233230941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8140" y="764630"/>
            <a:ext cx="7772400" cy="870940"/>
          </a:xfrm>
        </p:spPr>
        <p:txBody>
          <a:bodyPr/>
          <a:lstStyle/>
          <a:p>
            <a:r>
              <a:rPr lang="en-US" altLang="zh-CN" dirty="0" smtClean="0">
                <a:ea typeface="宋体" pitchFamily="2" charset="-122"/>
              </a:rPr>
              <a:t>Authorization</a:t>
            </a:r>
          </a:p>
        </p:txBody>
      </p:sp>
      <p:sp>
        <p:nvSpPr>
          <p:cNvPr id="7" name="Content Placeholder 2"/>
          <p:cNvSpPr txBox="1">
            <a:spLocks/>
          </p:cNvSpPr>
          <p:nvPr/>
        </p:nvSpPr>
        <p:spPr bwMode="auto">
          <a:xfrm>
            <a:off x="178012" y="1916790"/>
            <a:ext cx="8786598" cy="424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marL="342900" indent="-342900">
              <a:spcBef>
                <a:spcPct val="20000"/>
              </a:spcBef>
              <a:buFontTx/>
              <a:buChar char="•"/>
            </a:pPr>
            <a:r>
              <a:rPr kumimoji="0" lang="en-US" altLang="zh-CN" sz="2400" b="0" i="0" u="none" strike="noStrike" kern="0" cap="none" spc="0" normalizeH="0" baseline="0" noProof="0" dirty="0" smtClean="0">
                <a:ln>
                  <a:noFill/>
                </a:ln>
                <a:solidFill>
                  <a:schemeClr val="tx1"/>
                </a:solidFill>
                <a:effectLst/>
                <a:uLnTx/>
                <a:uFillTx/>
                <a:latin typeface="+mj-lt"/>
                <a:ea typeface="宋体" pitchFamily="2" charset="-122"/>
                <a:cs typeface="+mn-cs"/>
              </a:rPr>
              <a:t>Device trust levels</a:t>
            </a:r>
            <a:endParaRPr kumimoji="0" lang="en-US" altLang="zh-CN" sz="2400" b="0" u="none" strike="noStrike" kern="0" cap="none" spc="0" normalizeH="0" baseline="0" noProof="0" dirty="0" smtClean="0">
              <a:ln>
                <a:noFill/>
              </a:ln>
              <a:solidFill>
                <a:schemeClr val="tx1"/>
              </a:solidFill>
              <a:effectLst/>
              <a:uLnTx/>
              <a:uFillTx/>
              <a:latin typeface="+mj-lt"/>
              <a:ea typeface="宋体" pitchFamily="2" charset="-122"/>
              <a:cs typeface="+mn-cs"/>
            </a:endParaRPr>
          </a:p>
        </p:txBody>
      </p:sp>
      <p:graphicFrame>
        <p:nvGraphicFramePr>
          <p:cNvPr id="2" name="표 1"/>
          <p:cNvGraphicFramePr>
            <a:graphicFrameLocks noGrp="1"/>
          </p:cNvGraphicFramePr>
          <p:nvPr>
            <p:extLst>
              <p:ext uri="{D42A27DB-BD31-4B8C-83A1-F6EECF244321}">
                <p14:modId xmlns:p14="http://schemas.microsoft.com/office/powerpoint/2010/main" val="4284957115"/>
              </p:ext>
            </p:extLst>
          </p:nvPr>
        </p:nvGraphicFramePr>
        <p:xfrm>
          <a:off x="683460" y="2708900"/>
          <a:ext cx="7921100" cy="2925624"/>
        </p:xfrm>
        <a:graphic>
          <a:graphicData uri="http://schemas.openxmlformats.org/drawingml/2006/table">
            <a:tbl>
              <a:tblPr firstRow="1" bandRow="1">
                <a:tableStyleId>{C4B1156A-380E-4F78-BDF5-A606A8083BF9}</a:tableStyleId>
              </a:tblPr>
              <a:tblGrid>
                <a:gridCol w="2160300"/>
                <a:gridCol w="5760800"/>
              </a:tblGrid>
              <a:tr h="875342">
                <a:tc>
                  <a:txBody>
                    <a:bodyPr/>
                    <a:lstStyle/>
                    <a:p>
                      <a:pPr latinLnBrk="1"/>
                      <a:r>
                        <a:rPr lang="en-US" altLang="ko-KR" b="0" i="1" dirty="0" smtClean="0"/>
                        <a:t>Trusted device</a:t>
                      </a:r>
                      <a:endParaRPr lang="ko-KR" altLang="en-US" b="0" i="1" dirty="0"/>
                    </a:p>
                  </a:txBody>
                  <a:tcPr/>
                </a:tc>
                <a:tc>
                  <a:txBody>
                    <a:bodyPr/>
                    <a:lstStyle/>
                    <a:p>
                      <a:pPr marL="285750" indent="-285750" latinLnBrk="1">
                        <a:buFontTx/>
                        <a:buChar char="-"/>
                      </a:pPr>
                      <a:r>
                        <a:rPr lang="en-US" altLang="ko-KR" b="0" dirty="0" smtClean="0"/>
                        <a:t>The device has been previously authenticated, </a:t>
                      </a:r>
                    </a:p>
                    <a:p>
                      <a:pPr marL="285750" indent="-285750" latinLnBrk="1">
                        <a:buFontTx/>
                        <a:buChar char="-"/>
                      </a:pPr>
                      <a:r>
                        <a:rPr lang="en-US" altLang="ko-KR" b="0" dirty="0" smtClean="0"/>
                        <a:t>An AUTH_KEY is stored</a:t>
                      </a:r>
                    </a:p>
                    <a:p>
                      <a:pPr marL="285750" indent="-285750" latinLnBrk="1">
                        <a:buFontTx/>
                        <a:buChar char="-"/>
                      </a:pPr>
                      <a:r>
                        <a:rPr lang="en-US" altLang="ko-KR" b="0" dirty="0" smtClean="0"/>
                        <a:t>The device</a:t>
                      </a:r>
                      <a:r>
                        <a:rPr lang="en-US" altLang="ko-KR" b="0" baseline="0" dirty="0" smtClean="0"/>
                        <a:t> is marked as “trusted” in the device DB</a:t>
                      </a:r>
                    </a:p>
                  </a:txBody>
                  <a:tcPr/>
                </a:tc>
              </a:tr>
              <a:tr h="822504">
                <a:tc>
                  <a:txBody>
                    <a:bodyPr/>
                    <a:lstStyle/>
                    <a:p>
                      <a:pPr latinLnBrk="1"/>
                      <a:r>
                        <a:rPr lang="en-US" altLang="ko-KR" i="1" dirty="0" smtClean="0"/>
                        <a:t>Untrusted device</a:t>
                      </a:r>
                      <a:endParaRPr lang="ko-KR" altLang="en-US" i="1" dirty="0"/>
                    </a:p>
                  </a:txBody>
                  <a:tcPr/>
                </a:tc>
                <a:tc>
                  <a:txBody>
                    <a:bodyPr/>
                    <a:lstStyle/>
                    <a:p>
                      <a:pPr marL="285750" indent="-285750" latinLnBrk="1">
                        <a:buFontTx/>
                        <a:buChar char="-"/>
                      </a:pPr>
                      <a:r>
                        <a:rPr lang="en-US" altLang="ko-KR" dirty="0" smtClean="0"/>
                        <a:t>The device has</a:t>
                      </a:r>
                      <a:r>
                        <a:rPr lang="en-US" altLang="ko-KR" baseline="0" dirty="0" smtClean="0"/>
                        <a:t> been previously authenticated</a:t>
                      </a:r>
                    </a:p>
                    <a:p>
                      <a:pPr marL="285750" indent="-285750" latinLnBrk="1">
                        <a:buFontTx/>
                        <a:buChar char="-"/>
                      </a:pPr>
                      <a:r>
                        <a:rPr lang="en-US" altLang="ko-KR" baseline="0" dirty="0" smtClean="0"/>
                        <a:t>An AUTH_KEY is stored</a:t>
                      </a:r>
                    </a:p>
                    <a:p>
                      <a:pPr marL="285750" indent="-285750" latinLnBrk="1">
                        <a:buFontTx/>
                        <a:buChar char="-"/>
                      </a:pPr>
                      <a:r>
                        <a:rPr lang="en-US" altLang="ko-KR" baseline="0" dirty="0" smtClean="0"/>
                        <a:t>But the device is not marked as “trusted” in the device DB</a:t>
                      </a:r>
                      <a:endParaRPr lang="ko-KR" altLang="en-US" dirty="0"/>
                    </a:p>
                  </a:txBody>
                  <a:tcPr/>
                </a:tc>
              </a:tr>
              <a:tr h="822504">
                <a:tc>
                  <a:txBody>
                    <a:bodyPr/>
                    <a:lstStyle/>
                    <a:p>
                      <a:pPr latinLnBrk="1"/>
                      <a:r>
                        <a:rPr lang="en-US" altLang="ko-KR" i="1" dirty="0" smtClean="0"/>
                        <a:t>Unknown device</a:t>
                      </a:r>
                      <a:endParaRPr lang="ko-KR" altLang="en-US" i="1" dirty="0"/>
                    </a:p>
                  </a:txBody>
                  <a:tcPr/>
                </a:tc>
                <a:tc>
                  <a:txBody>
                    <a:bodyPr/>
                    <a:lstStyle/>
                    <a:p>
                      <a:pPr marL="285750" indent="-285750" latinLnBrk="1">
                        <a:buFontTx/>
                        <a:buChar char="-"/>
                      </a:pPr>
                      <a:r>
                        <a:rPr lang="en-US" altLang="ko-KR" dirty="0" smtClean="0"/>
                        <a:t>No security information is available for this device</a:t>
                      </a:r>
                    </a:p>
                    <a:p>
                      <a:pPr marL="285750" indent="-285750" latinLnBrk="1">
                        <a:buFontTx/>
                        <a:buChar char="-"/>
                      </a:pPr>
                      <a:r>
                        <a:rPr lang="en-US" altLang="ko-KR" dirty="0" smtClean="0"/>
                        <a:t>This is also an untrusted device</a:t>
                      </a:r>
                      <a:endParaRPr lang="ko-KR" altLang="en-US" dirty="0"/>
                    </a:p>
                  </a:txBody>
                  <a:tcPr/>
                </a:tc>
              </a:tr>
            </a:tbl>
          </a:graphicData>
        </a:graphic>
      </p:graphicFrame>
      <p:sp>
        <p:nvSpPr>
          <p:cNvPr id="8"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102</a:t>
            </a:fld>
            <a:endParaRPr lang="en-US" altLang="ko-KR"/>
          </a:p>
        </p:txBody>
      </p:sp>
    </p:spTree>
    <p:extLst>
      <p:ext uri="{BB962C8B-B14F-4D97-AF65-F5344CB8AC3E}">
        <p14:creationId xmlns:p14="http://schemas.microsoft.com/office/powerpoint/2010/main" val="27227477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633960"/>
            <a:ext cx="7772400" cy="1066800"/>
          </a:xfrm>
        </p:spPr>
        <p:txBody>
          <a:bodyPr/>
          <a:lstStyle/>
          <a:p>
            <a:r>
              <a:rPr lang="en-US" altLang="zh-CN" dirty="0" smtClean="0">
                <a:ea typeface="宋体" pitchFamily="2" charset="-122"/>
              </a:rPr>
              <a:t>Security Modes</a:t>
            </a:r>
          </a:p>
        </p:txBody>
      </p:sp>
      <p:sp>
        <p:nvSpPr>
          <p:cNvPr id="7" name="Content Placeholder 2"/>
          <p:cNvSpPr txBox="1">
            <a:spLocks/>
          </p:cNvSpPr>
          <p:nvPr/>
        </p:nvSpPr>
        <p:spPr bwMode="auto">
          <a:xfrm>
            <a:off x="394042" y="1628750"/>
            <a:ext cx="8282528" cy="4464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zh-CN" sz="2400" b="0" i="0" u="none" strike="noStrike" kern="0" cap="none" spc="0" normalizeH="0" baseline="0" noProof="0" dirty="0" smtClean="0">
                <a:ln>
                  <a:noFill/>
                </a:ln>
                <a:solidFill>
                  <a:schemeClr val="tx1"/>
                </a:solidFill>
                <a:effectLst/>
                <a:uLnTx/>
                <a:uFillTx/>
                <a:latin typeface="+mj-lt"/>
                <a:ea typeface="宋体" pitchFamily="2" charset="-122"/>
                <a:cs typeface="+mn-cs"/>
              </a:rPr>
              <a:t>Security mode 1 (non-secure)</a:t>
            </a:r>
          </a:p>
          <a:p>
            <a:pPr marL="800100" lvl="1" indent="-342900">
              <a:spcBef>
                <a:spcPct val="20000"/>
              </a:spcBef>
              <a:buFontTx/>
              <a:buChar char="•"/>
              <a:defRPr/>
            </a:pPr>
            <a:r>
              <a:rPr kumimoji="0" lang="en-US" altLang="zh-CN" sz="2400" b="0" i="0" u="none" strike="noStrike" kern="0" cap="none" spc="0" normalizeH="0" baseline="0" noProof="0" dirty="0" smtClean="0">
                <a:ln>
                  <a:noFill/>
                </a:ln>
                <a:solidFill>
                  <a:schemeClr val="tx1"/>
                </a:solidFill>
                <a:effectLst/>
                <a:uLnTx/>
                <a:uFillTx/>
                <a:latin typeface="+mj-lt"/>
                <a:ea typeface="宋体" pitchFamily="2" charset="-122"/>
                <a:cs typeface="+mn-cs"/>
              </a:rPr>
              <a:t>When a PAC device is in security mode 1, it shall never</a:t>
            </a:r>
            <a:r>
              <a:rPr kumimoji="0" lang="en-US" altLang="zh-CN" sz="2400" b="0" i="0" u="none" strike="noStrike" kern="0" cap="none" spc="0" normalizeH="0" noProof="0" dirty="0" smtClean="0">
                <a:ln>
                  <a:noFill/>
                </a:ln>
                <a:solidFill>
                  <a:schemeClr val="tx1"/>
                </a:solidFill>
                <a:effectLst/>
                <a:uLnTx/>
                <a:uFillTx/>
                <a:latin typeface="+mj-lt"/>
                <a:ea typeface="宋体" pitchFamily="2" charset="-122"/>
                <a:cs typeface="+mn-cs"/>
              </a:rPr>
              <a:t> initiate any security procedure</a:t>
            </a:r>
          </a:p>
        </p:txBody>
      </p:sp>
      <p:sp>
        <p:nvSpPr>
          <p:cNvPr id="8"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103</a:t>
            </a:fld>
            <a:endParaRPr lang="en-US" altLang="ko-KR"/>
          </a:p>
        </p:txBody>
      </p:sp>
    </p:spTree>
    <p:extLst>
      <p:ext uri="{BB962C8B-B14F-4D97-AF65-F5344CB8AC3E}">
        <p14:creationId xmlns:p14="http://schemas.microsoft.com/office/powerpoint/2010/main" val="390037511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633960"/>
            <a:ext cx="7772400" cy="1066800"/>
          </a:xfrm>
        </p:spPr>
        <p:txBody>
          <a:bodyPr/>
          <a:lstStyle/>
          <a:p>
            <a:r>
              <a:rPr lang="en-US" altLang="zh-CN" dirty="0" smtClean="0">
                <a:ea typeface="宋体" pitchFamily="2" charset="-122"/>
              </a:rPr>
              <a:t>Security Modes</a:t>
            </a:r>
          </a:p>
        </p:txBody>
      </p:sp>
      <p:sp>
        <p:nvSpPr>
          <p:cNvPr id="7" name="Content Placeholder 2"/>
          <p:cNvSpPr txBox="1">
            <a:spLocks/>
          </p:cNvSpPr>
          <p:nvPr/>
        </p:nvSpPr>
        <p:spPr bwMode="auto">
          <a:xfrm>
            <a:off x="394042" y="1628750"/>
            <a:ext cx="8282528" cy="4464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marL="342900" indent="-342900">
              <a:spcBef>
                <a:spcPct val="20000"/>
              </a:spcBef>
              <a:buFontTx/>
              <a:buChar char="•"/>
              <a:defRPr/>
            </a:pPr>
            <a:r>
              <a:rPr lang="en-US" altLang="zh-CN" sz="2400" kern="0" baseline="0" dirty="0" smtClean="0">
                <a:latin typeface="+mj-lt"/>
                <a:ea typeface="宋体" pitchFamily="2" charset="-122"/>
              </a:rPr>
              <a:t>Security</a:t>
            </a:r>
            <a:r>
              <a:rPr lang="en-US" altLang="zh-CN" sz="2400" kern="0" dirty="0" smtClean="0">
                <a:latin typeface="+mj-lt"/>
                <a:ea typeface="宋体" pitchFamily="2" charset="-122"/>
              </a:rPr>
              <a:t> mode 2 (service level enforced security)</a:t>
            </a:r>
          </a:p>
          <a:p>
            <a:pPr marL="800100" lvl="1" indent="-342900">
              <a:spcBef>
                <a:spcPct val="20000"/>
              </a:spcBef>
              <a:buFontTx/>
              <a:buChar char="•"/>
              <a:defRPr/>
            </a:pPr>
            <a:r>
              <a:rPr kumimoji="0" lang="en-US" altLang="zh-CN" sz="2400" b="0" i="0" u="none" strike="noStrike" kern="0" cap="none" spc="0" normalizeH="0" baseline="0" noProof="0" dirty="0" smtClean="0">
                <a:ln>
                  <a:noFill/>
                </a:ln>
                <a:solidFill>
                  <a:schemeClr val="tx1"/>
                </a:solidFill>
                <a:effectLst/>
                <a:uLnTx/>
                <a:uFillTx/>
                <a:latin typeface="+mj-lt"/>
                <a:ea typeface="宋体" pitchFamily="2" charset="-122"/>
                <a:cs typeface="+mn-cs"/>
              </a:rPr>
              <a:t>When</a:t>
            </a:r>
            <a:r>
              <a:rPr kumimoji="0" lang="en-US" altLang="zh-CN" sz="2400" b="0" i="0" u="none" strike="noStrike" kern="0" cap="none" spc="0" normalizeH="0" noProof="0" dirty="0" smtClean="0">
                <a:ln>
                  <a:noFill/>
                </a:ln>
                <a:solidFill>
                  <a:schemeClr val="tx1"/>
                </a:solidFill>
                <a:effectLst/>
                <a:uLnTx/>
                <a:uFillTx/>
                <a:latin typeface="+mj-lt"/>
                <a:ea typeface="宋体" pitchFamily="2" charset="-122"/>
                <a:cs typeface="+mn-cs"/>
              </a:rPr>
              <a:t> a PAC device is in security mode 2, it shall not initiate any security procedure before a channel establishment request has been received or a channel establishment procedure has been initiated by itself</a:t>
            </a:r>
          </a:p>
          <a:p>
            <a:pPr marL="800100" lvl="1" indent="-342900">
              <a:spcBef>
                <a:spcPct val="20000"/>
              </a:spcBef>
              <a:buFontTx/>
              <a:buChar char="•"/>
              <a:defRPr/>
            </a:pPr>
            <a:r>
              <a:rPr lang="en-US" altLang="zh-CN" sz="2400" kern="0" baseline="0" dirty="0" smtClean="0">
                <a:latin typeface="+mj-lt"/>
                <a:ea typeface="宋体" pitchFamily="2" charset="-122"/>
              </a:rPr>
              <a:t>Whether</a:t>
            </a:r>
            <a:r>
              <a:rPr lang="en-US" altLang="zh-CN" sz="2400" kern="0" dirty="0" smtClean="0">
                <a:latin typeface="+mj-lt"/>
                <a:ea typeface="宋体" pitchFamily="2" charset="-122"/>
              </a:rPr>
              <a:t> a security procedure is initiated or not depends on the security requirements of the requested channel or service</a:t>
            </a:r>
          </a:p>
          <a:p>
            <a:pPr marL="800100" lvl="1" indent="-342900">
              <a:spcBef>
                <a:spcPct val="20000"/>
              </a:spcBef>
              <a:buFontTx/>
              <a:buChar char="•"/>
              <a:defRPr/>
            </a:pPr>
            <a:r>
              <a:rPr lang="en-US" altLang="zh-CN" sz="2400" kern="0" dirty="0">
                <a:latin typeface="+mj-lt"/>
                <a:ea typeface="宋体" pitchFamily="2" charset="-122"/>
              </a:rPr>
              <a:t>Security mode 1 can be considered as a special case of security mode 2 where no service has registered any security requirements</a:t>
            </a:r>
          </a:p>
          <a:p>
            <a:pPr lvl="1">
              <a:spcBef>
                <a:spcPct val="20000"/>
              </a:spcBef>
              <a:defRPr/>
            </a:pPr>
            <a:endParaRPr kumimoji="0" lang="en-US" altLang="zh-CN" sz="2400" b="0" i="0" u="none" strike="noStrike" kern="0" cap="none" spc="0" normalizeH="0" baseline="0" noProof="0" dirty="0" smtClean="0">
              <a:ln>
                <a:noFill/>
              </a:ln>
              <a:solidFill>
                <a:schemeClr val="tx1"/>
              </a:solidFill>
              <a:effectLst/>
              <a:uLnTx/>
              <a:uFillTx/>
              <a:latin typeface="+mj-lt"/>
              <a:ea typeface="宋体" pitchFamily="2" charset="-122"/>
              <a:cs typeface="+mn-cs"/>
            </a:endParaRPr>
          </a:p>
        </p:txBody>
      </p:sp>
      <p:sp>
        <p:nvSpPr>
          <p:cNvPr id="8"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104</a:t>
            </a:fld>
            <a:endParaRPr lang="en-US" altLang="ko-KR"/>
          </a:p>
        </p:txBody>
      </p:sp>
    </p:spTree>
    <p:extLst>
      <p:ext uri="{BB962C8B-B14F-4D97-AF65-F5344CB8AC3E}">
        <p14:creationId xmlns:p14="http://schemas.microsoft.com/office/powerpoint/2010/main" val="40664916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633960"/>
            <a:ext cx="7772400" cy="1066800"/>
          </a:xfrm>
        </p:spPr>
        <p:txBody>
          <a:bodyPr/>
          <a:lstStyle/>
          <a:p>
            <a:r>
              <a:rPr lang="en-US" altLang="zh-CN" dirty="0" smtClean="0">
                <a:ea typeface="宋体" pitchFamily="2" charset="-122"/>
              </a:rPr>
              <a:t>Security Modes</a:t>
            </a:r>
          </a:p>
        </p:txBody>
      </p:sp>
      <p:sp>
        <p:nvSpPr>
          <p:cNvPr id="7" name="Content Placeholder 2"/>
          <p:cNvSpPr txBox="1">
            <a:spLocks/>
          </p:cNvSpPr>
          <p:nvPr/>
        </p:nvSpPr>
        <p:spPr bwMode="auto">
          <a:xfrm>
            <a:off x="394042" y="1628750"/>
            <a:ext cx="8282528" cy="4464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marL="342900" indent="-342900">
              <a:spcBef>
                <a:spcPct val="20000"/>
              </a:spcBef>
              <a:buFontTx/>
              <a:buChar char="•"/>
              <a:defRPr/>
            </a:pPr>
            <a:r>
              <a:rPr lang="en-US" altLang="zh-CN" sz="2400" kern="0" baseline="0" dirty="0" smtClean="0">
                <a:latin typeface="+mj-lt"/>
                <a:ea typeface="宋体" pitchFamily="2" charset="-122"/>
              </a:rPr>
              <a:t>Security</a:t>
            </a:r>
            <a:r>
              <a:rPr lang="en-US" altLang="zh-CN" sz="2400" kern="0" dirty="0" smtClean="0">
                <a:latin typeface="+mj-lt"/>
                <a:ea typeface="宋体" pitchFamily="2" charset="-122"/>
              </a:rPr>
              <a:t> mode 2 (cont.)</a:t>
            </a:r>
          </a:p>
          <a:p>
            <a:pPr marL="800100" lvl="1" indent="-342900">
              <a:spcBef>
                <a:spcPct val="20000"/>
              </a:spcBef>
              <a:buFontTx/>
              <a:buChar char="•"/>
              <a:defRPr/>
            </a:pPr>
            <a:r>
              <a:rPr kumimoji="0" lang="en-US" altLang="zh-CN" sz="2400" b="0" i="0" u="none" strike="noStrike" kern="0" cap="none" spc="0" normalizeH="0" baseline="0" noProof="0" dirty="0" smtClean="0">
                <a:ln>
                  <a:noFill/>
                </a:ln>
                <a:solidFill>
                  <a:schemeClr val="tx1"/>
                </a:solidFill>
                <a:effectLst/>
                <a:uLnTx/>
                <a:uFillTx/>
                <a:latin typeface="+mj-lt"/>
                <a:ea typeface="宋体" pitchFamily="2" charset="-122"/>
                <a:cs typeface="+mn-cs"/>
              </a:rPr>
              <a:t>A PAC device in security mode 2 should classify the security</a:t>
            </a:r>
            <a:r>
              <a:rPr kumimoji="0" lang="en-US" altLang="zh-CN" sz="2400" b="0" i="0" u="none" strike="noStrike" kern="0" cap="none" spc="0" normalizeH="0" noProof="0" dirty="0" smtClean="0">
                <a:ln>
                  <a:noFill/>
                </a:ln>
                <a:solidFill>
                  <a:schemeClr val="tx1"/>
                </a:solidFill>
                <a:effectLst/>
                <a:uLnTx/>
                <a:uFillTx/>
                <a:latin typeface="+mj-lt"/>
                <a:ea typeface="宋体" pitchFamily="2" charset="-122"/>
                <a:cs typeface="+mn-cs"/>
              </a:rPr>
              <a:t> requirements of its services using the following attributes</a:t>
            </a:r>
          </a:p>
          <a:p>
            <a:pPr marL="800100" lvl="1" indent="-342900">
              <a:spcBef>
                <a:spcPct val="20000"/>
              </a:spcBef>
              <a:buFontTx/>
              <a:buChar char="•"/>
              <a:defRPr/>
            </a:pPr>
            <a:endParaRPr lang="en-US" altLang="zh-CN" sz="2400" kern="0" baseline="0" dirty="0">
              <a:latin typeface="+mj-lt"/>
              <a:ea typeface="宋体" pitchFamily="2" charset="-122"/>
            </a:endParaRPr>
          </a:p>
          <a:p>
            <a:pPr marL="800100" lvl="1" indent="-342900">
              <a:spcBef>
                <a:spcPct val="20000"/>
              </a:spcBef>
              <a:buFontTx/>
              <a:buChar char="•"/>
              <a:defRPr/>
            </a:pPr>
            <a:endParaRPr kumimoji="0" lang="en-US" altLang="zh-CN" sz="2400" b="0" i="0" u="none" strike="noStrike" kern="0" cap="none" spc="0" normalizeH="0" noProof="0" dirty="0" smtClean="0">
              <a:ln>
                <a:noFill/>
              </a:ln>
              <a:solidFill>
                <a:schemeClr val="tx1"/>
              </a:solidFill>
              <a:effectLst/>
              <a:uLnTx/>
              <a:uFillTx/>
              <a:latin typeface="+mj-lt"/>
              <a:ea typeface="宋体" pitchFamily="2" charset="-122"/>
              <a:cs typeface="+mn-cs"/>
            </a:endParaRPr>
          </a:p>
          <a:p>
            <a:pPr marL="800100" lvl="1" indent="-342900">
              <a:spcBef>
                <a:spcPct val="20000"/>
              </a:spcBef>
              <a:buFontTx/>
              <a:buChar char="•"/>
              <a:defRPr/>
            </a:pPr>
            <a:endParaRPr lang="en-US" altLang="zh-CN" sz="2400" kern="0" baseline="0" dirty="0">
              <a:latin typeface="+mj-lt"/>
              <a:ea typeface="宋体" pitchFamily="2" charset="-122"/>
            </a:endParaRPr>
          </a:p>
          <a:p>
            <a:pPr marL="800100" lvl="1" indent="-342900">
              <a:spcBef>
                <a:spcPct val="20000"/>
              </a:spcBef>
              <a:buFontTx/>
              <a:buChar char="•"/>
              <a:defRPr/>
            </a:pPr>
            <a:endParaRPr kumimoji="0" lang="en-US" altLang="zh-CN" sz="2400" b="0" i="0" u="none" strike="noStrike" kern="0" cap="none" spc="0" normalizeH="0" noProof="0" dirty="0" smtClean="0">
              <a:ln>
                <a:noFill/>
              </a:ln>
              <a:solidFill>
                <a:schemeClr val="tx1"/>
              </a:solidFill>
              <a:effectLst/>
              <a:uLnTx/>
              <a:uFillTx/>
              <a:latin typeface="+mj-lt"/>
              <a:ea typeface="宋体" pitchFamily="2" charset="-122"/>
              <a:cs typeface="+mn-cs"/>
            </a:endParaRPr>
          </a:p>
          <a:p>
            <a:pPr marL="800100" lvl="1" indent="-342900">
              <a:spcBef>
                <a:spcPct val="20000"/>
              </a:spcBef>
              <a:buFontTx/>
              <a:buChar char="•"/>
              <a:defRPr/>
            </a:pPr>
            <a:endParaRPr lang="en-US" altLang="zh-CN" sz="2400" kern="0" baseline="0" dirty="0">
              <a:latin typeface="+mj-lt"/>
              <a:ea typeface="宋体" pitchFamily="2" charset="-122"/>
            </a:endParaRPr>
          </a:p>
          <a:p>
            <a:pPr marL="800100" lvl="1" indent="-342900">
              <a:spcBef>
                <a:spcPct val="20000"/>
              </a:spcBef>
              <a:buFontTx/>
              <a:buChar char="•"/>
              <a:defRPr/>
            </a:pPr>
            <a:endParaRPr kumimoji="0" lang="en-US" altLang="zh-CN" sz="2400" b="0" i="0" u="none" strike="noStrike" kern="0" cap="none" spc="0" normalizeH="0" noProof="0" dirty="0" smtClean="0">
              <a:ln>
                <a:noFill/>
              </a:ln>
              <a:solidFill>
                <a:schemeClr val="tx1"/>
              </a:solidFill>
              <a:effectLst/>
              <a:uLnTx/>
              <a:uFillTx/>
              <a:latin typeface="+mj-lt"/>
              <a:ea typeface="宋体" pitchFamily="2" charset="-122"/>
              <a:cs typeface="+mn-cs"/>
            </a:endParaRPr>
          </a:p>
        </p:txBody>
      </p:sp>
      <p:graphicFrame>
        <p:nvGraphicFramePr>
          <p:cNvPr id="2" name="표 1"/>
          <p:cNvGraphicFramePr>
            <a:graphicFrameLocks noGrp="1"/>
          </p:cNvGraphicFramePr>
          <p:nvPr>
            <p:extLst>
              <p:ext uri="{D42A27DB-BD31-4B8C-83A1-F6EECF244321}">
                <p14:modId xmlns:p14="http://schemas.microsoft.com/office/powerpoint/2010/main" val="619811025"/>
              </p:ext>
            </p:extLst>
          </p:nvPr>
        </p:nvGraphicFramePr>
        <p:xfrm>
          <a:off x="683460" y="3624052"/>
          <a:ext cx="7777080" cy="2558828"/>
        </p:xfrm>
        <a:graphic>
          <a:graphicData uri="http://schemas.openxmlformats.org/drawingml/2006/table">
            <a:tbl>
              <a:tblPr firstRow="1" bandRow="1">
                <a:tableStyleId>{D7AC3CCA-C797-4891-BE02-D94E43425B78}</a:tableStyleId>
              </a:tblPr>
              <a:tblGrid>
                <a:gridCol w="2808390"/>
                <a:gridCol w="4968690"/>
              </a:tblGrid>
              <a:tr h="669068">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b="0" dirty="0" smtClean="0"/>
                        <a:t>Authentication required</a:t>
                      </a:r>
                      <a:endParaRPr lang="ko-KR" altLang="en-US" b="0" dirty="0" smtClean="0"/>
                    </a:p>
                    <a:p>
                      <a:pPr latinLnBrk="1"/>
                      <a:endParaRPr lang="en-US" altLang="ko-KR" b="0" dirty="0" smtClean="0"/>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600" b="0" dirty="0" smtClean="0"/>
                        <a:t>- Before</a:t>
                      </a:r>
                      <a:r>
                        <a:rPr lang="en-US" altLang="ko-KR" sz="1600" b="0" baseline="0" dirty="0" smtClean="0"/>
                        <a:t> connecting to the application, the remote device must be authenticated</a:t>
                      </a:r>
                      <a:endParaRPr lang="ko-KR" altLang="en-US" sz="1600" b="0" dirty="0" smtClean="0"/>
                    </a:p>
                  </a:txBody>
                  <a:tcPr/>
                </a:tc>
              </a:tr>
              <a:tr h="576080">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b="0" dirty="0" smtClean="0"/>
                        <a:t>Authorization required</a:t>
                      </a:r>
                      <a:endParaRPr lang="ko-KR" altLang="en-US" b="0" dirty="0" smtClean="0"/>
                    </a:p>
                    <a:p>
                      <a:pPr latinLnBrk="1"/>
                      <a:endParaRPr lang="ko-KR" altLang="en-US" dirty="0"/>
                    </a:p>
                  </a:txBody>
                  <a:tcPr/>
                </a:tc>
                <a:tc>
                  <a:txBody>
                    <a:bodyPr/>
                    <a:lstStyle/>
                    <a:p>
                      <a:pPr latinLnBrk="1"/>
                      <a:r>
                        <a:rPr lang="en-US" altLang="ko-KR" sz="1600" b="0" dirty="0" smtClean="0"/>
                        <a:t>- Access is only granted automatically to trusted PAC devices,</a:t>
                      </a:r>
                      <a:r>
                        <a:rPr lang="en-US" altLang="ko-KR" sz="1600" b="0" baseline="0" dirty="0" smtClean="0"/>
                        <a:t> or untrusted devices</a:t>
                      </a:r>
                      <a:r>
                        <a:rPr lang="en-US" altLang="ko-KR" sz="1600" b="0" dirty="0" smtClean="0"/>
                        <a:t> after an authorization</a:t>
                      </a:r>
                      <a:r>
                        <a:rPr lang="en-US" altLang="ko-KR" sz="1600" b="0" baseline="0" dirty="0" smtClean="0"/>
                        <a:t> procedure</a:t>
                      </a:r>
                    </a:p>
                    <a:p>
                      <a:pPr latinLnBrk="1"/>
                      <a:r>
                        <a:rPr lang="en-US" altLang="ko-KR" sz="1600" b="0" dirty="0" smtClean="0"/>
                        <a:t>- Always requires authentication to verify</a:t>
                      </a:r>
                      <a:r>
                        <a:rPr lang="en-US" altLang="ko-KR" sz="1600" b="0" baseline="0" dirty="0" smtClean="0"/>
                        <a:t> that the device is the right one</a:t>
                      </a:r>
                      <a:endParaRPr lang="ko-KR" altLang="en-US" sz="1600" b="0" dirty="0" smtClean="0"/>
                    </a:p>
                  </a:txBody>
                  <a:tcPr/>
                </a:tc>
              </a:tr>
              <a:tr h="573040">
                <a:tc>
                  <a:txBody>
                    <a:bodyPr/>
                    <a:lstStyle/>
                    <a:p>
                      <a:pPr latinLnBrk="1"/>
                      <a:r>
                        <a:rPr lang="en-US" altLang="ko-KR" dirty="0" smtClean="0"/>
                        <a:t>Encryption required</a:t>
                      </a:r>
                      <a:endParaRPr lang="ko-KR" altLang="en-US" dirty="0"/>
                    </a:p>
                  </a:txBody>
                  <a:tcPr/>
                </a:tc>
                <a:tc>
                  <a:txBody>
                    <a:bodyPr/>
                    <a:lstStyle/>
                    <a:p>
                      <a:pPr latinLnBrk="1"/>
                      <a:r>
                        <a:rPr lang="en-US" altLang="ko-KR" sz="1600" dirty="0" smtClean="0"/>
                        <a:t>- The link must be changed to encrypted mode, before access to the service is possible</a:t>
                      </a:r>
                      <a:endParaRPr lang="ko-KR" altLang="en-US" sz="1600" dirty="0"/>
                    </a:p>
                  </a:txBody>
                  <a:tcPr/>
                </a:tc>
              </a:tr>
            </a:tbl>
          </a:graphicData>
        </a:graphic>
      </p:graphicFrame>
      <p:sp>
        <p:nvSpPr>
          <p:cNvPr id="9" name="슬라이드 번호 개체 틀 3"/>
          <p:cNvSpPr>
            <a:spLocks noGrp="1"/>
          </p:cNvSpPr>
          <p:nvPr>
            <p:ph type="sldNum" sz="quarter" idx="10"/>
          </p:nvPr>
        </p:nvSpPr>
        <p:spPr>
          <a:xfrm>
            <a:off x="4344988" y="6475413"/>
            <a:ext cx="530225" cy="182562"/>
          </a:xfrm>
        </p:spPr>
        <p:txBody>
          <a:bodyPr/>
          <a:lstStyle/>
          <a:p>
            <a:pPr>
              <a:defRPr/>
            </a:pPr>
            <a:r>
              <a:rPr lang="en-US" altLang="ko-KR" smtClean="0"/>
              <a:t>Slide </a:t>
            </a:r>
            <a:fld id="{663B2C6A-A10B-4153-9678-0E313D0C0BBD}" type="slidenum">
              <a:rPr lang="en-US" altLang="ko-KR" smtClean="0"/>
              <a:pPr>
                <a:defRPr/>
              </a:pPr>
              <a:t>105</a:t>
            </a:fld>
            <a:endParaRPr lang="en-US" altLang="ko-KR"/>
          </a:p>
        </p:txBody>
      </p:sp>
    </p:spTree>
    <p:extLst>
      <p:ext uri="{BB962C8B-B14F-4D97-AF65-F5344CB8AC3E}">
        <p14:creationId xmlns:p14="http://schemas.microsoft.com/office/powerpoint/2010/main" val="171016155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633960"/>
            <a:ext cx="7772400" cy="1066800"/>
          </a:xfrm>
        </p:spPr>
        <p:txBody>
          <a:bodyPr/>
          <a:lstStyle/>
          <a:p>
            <a:r>
              <a:rPr lang="en-US" altLang="zh-CN" dirty="0" smtClean="0">
                <a:ea typeface="宋体" pitchFamily="2" charset="-122"/>
              </a:rPr>
              <a:t>Security Modes</a:t>
            </a:r>
          </a:p>
        </p:txBody>
      </p:sp>
      <p:sp>
        <p:nvSpPr>
          <p:cNvPr id="7" name="Content Placeholder 2"/>
          <p:cNvSpPr txBox="1">
            <a:spLocks/>
          </p:cNvSpPr>
          <p:nvPr/>
        </p:nvSpPr>
        <p:spPr bwMode="auto">
          <a:xfrm>
            <a:off x="394042" y="1628750"/>
            <a:ext cx="8282528" cy="4464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marL="342900" indent="-342900">
              <a:spcBef>
                <a:spcPct val="20000"/>
              </a:spcBef>
              <a:buFontTx/>
              <a:buChar char="•"/>
              <a:defRPr/>
            </a:pPr>
            <a:r>
              <a:rPr lang="en-US" altLang="zh-CN" sz="2400" kern="0" baseline="0" dirty="0" smtClean="0">
                <a:latin typeface="+mj-lt"/>
                <a:ea typeface="宋体" pitchFamily="2" charset="-122"/>
              </a:rPr>
              <a:t>Security</a:t>
            </a:r>
            <a:r>
              <a:rPr lang="en-US" altLang="zh-CN" sz="2400" kern="0" dirty="0" smtClean="0">
                <a:latin typeface="+mj-lt"/>
                <a:ea typeface="宋体" pitchFamily="2" charset="-122"/>
              </a:rPr>
              <a:t> mode 3 (link level enforced security)</a:t>
            </a:r>
          </a:p>
          <a:p>
            <a:pPr marL="800100" lvl="1" indent="-342900">
              <a:spcBef>
                <a:spcPct val="20000"/>
              </a:spcBef>
              <a:buFontTx/>
              <a:buChar char="•"/>
              <a:defRPr/>
            </a:pPr>
            <a:r>
              <a:rPr lang="en-US" altLang="zh-CN" sz="2400" kern="0" dirty="0" smtClean="0">
                <a:latin typeface="+mj-lt"/>
                <a:ea typeface="宋体" pitchFamily="2" charset="-122"/>
              </a:rPr>
              <a:t>When a PAC device is in security mode 3, it shall initiate security procedures before the channel is established</a:t>
            </a:r>
          </a:p>
        </p:txBody>
      </p:sp>
      <p:sp>
        <p:nvSpPr>
          <p:cNvPr id="6" name="슬라이드 번호 개체 틀 3"/>
          <p:cNvSpPr>
            <a:spLocks noGrp="1"/>
          </p:cNvSpPr>
          <p:nvPr>
            <p:ph type="sldNum" sz="quarter" idx="10"/>
          </p:nvPr>
        </p:nvSpPr>
        <p:spPr>
          <a:xfrm>
            <a:off x="4344988" y="6475413"/>
            <a:ext cx="530225" cy="182562"/>
          </a:xfrm>
        </p:spPr>
        <p:txBody>
          <a:bodyPr/>
          <a:lstStyle/>
          <a:p>
            <a:pPr>
              <a:defRPr/>
            </a:pPr>
            <a:r>
              <a:rPr lang="en-US" altLang="ko-KR" smtClean="0"/>
              <a:t>Slide </a:t>
            </a:r>
            <a:fld id="{663B2C6A-A10B-4153-9678-0E313D0C0BBD}" type="slidenum">
              <a:rPr lang="en-US" altLang="ko-KR" smtClean="0"/>
              <a:pPr>
                <a:defRPr/>
              </a:pPr>
              <a:t>106</a:t>
            </a:fld>
            <a:endParaRPr lang="en-US" altLang="ko-KR"/>
          </a:p>
        </p:txBody>
      </p:sp>
    </p:spTree>
    <p:extLst>
      <p:ext uri="{BB962C8B-B14F-4D97-AF65-F5344CB8AC3E}">
        <p14:creationId xmlns:p14="http://schemas.microsoft.com/office/powerpoint/2010/main" val="82785979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8140" y="764630"/>
            <a:ext cx="7772400" cy="870940"/>
          </a:xfrm>
        </p:spPr>
        <p:txBody>
          <a:bodyPr/>
          <a:lstStyle/>
          <a:p>
            <a:r>
              <a:rPr lang="en-US" altLang="zh-CN" dirty="0" smtClean="0">
                <a:ea typeface="宋体" pitchFamily="2" charset="-122"/>
              </a:rPr>
              <a:t>Security Parameters</a:t>
            </a:r>
          </a:p>
        </p:txBody>
      </p:sp>
      <p:sp>
        <p:nvSpPr>
          <p:cNvPr id="7" name="Content Placeholder 2"/>
          <p:cNvSpPr txBox="1">
            <a:spLocks/>
          </p:cNvSpPr>
          <p:nvPr/>
        </p:nvSpPr>
        <p:spPr bwMode="auto">
          <a:xfrm>
            <a:off x="178012" y="4005080"/>
            <a:ext cx="8786598" cy="230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marL="342900" indent="-342900">
              <a:spcBef>
                <a:spcPct val="20000"/>
              </a:spcBef>
              <a:buFontTx/>
              <a:buChar char="•"/>
            </a:pPr>
            <a:r>
              <a:rPr kumimoji="0" lang="en-US" altLang="zh-CN" sz="2000" b="0" i="0" u="none" strike="noStrike" kern="0" cap="none" spc="0" normalizeH="0" baseline="0" noProof="0" dirty="0" smtClean="0">
                <a:ln>
                  <a:noFill/>
                </a:ln>
                <a:solidFill>
                  <a:schemeClr val="tx1"/>
                </a:solidFill>
                <a:effectLst/>
                <a:uLnTx/>
                <a:uFillTx/>
                <a:latin typeface="+mj-lt"/>
                <a:ea typeface="宋体" pitchFamily="2" charset="-122"/>
              </a:rPr>
              <a:t>PAC_ADDR</a:t>
            </a:r>
            <a:r>
              <a:rPr lang="en-US" altLang="zh-CN" sz="2000" kern="0" dirty="0" smtClean="0">
                <a:latin typeface="+mj-lt"/>
                <a:ea typeface="宋体" pitchFamily="2" charset="-122"/>
              </a:rPr>
              <a:t>: PAC device address (unique for each device)</a:t>
            </a:r>
          </a:p>
          <a:p>
            <a:pPr marL="342900" indent="-342900">
              <a:spcBef>
                <a:spcPct val="20000"/>
              </a:spcBef>
              <a:buFontTx/>
              <a:buChar char="•"/>
            </a:pPr>
            <a:r>
              <a:rPr lang="en-US" altLang="zh-CN" sz="2000" kern="0" dirty="0" smtClean="0">
                <a:latin typeface="+mj-lt"/>
                <a:ea typeface="宋体" pitchFamily="2" charset="-122"/>
              </a:rPr>
              <a:t>AUTH_KEY: used for authentication purposes</a:t>
            </a:r>
          </a:p>
          <a:p>
            <a:pPr marL="342900" indent="-342900">
              <a:spcBef>
                <a:spcPct val="20000"/>
              </a:spcBef>
              <a:buFontTx/>
              <a:buChar char="•"/>
            </a:pPr>
            <a:r>
              <a:rPr lang="en-US" altLang="zh-CN" sz="2000" kern="0" dirty="0" smtClean="0">
                <a:latin typeface="+mj-lt"/>
                <a:ea typeface="宋体" pitchFamily="2" charset="-122"/>
              </a:rPr>
              <a:t>ENC_KEY: encryption key (for secure unicast)</a:t>
            </a:r>
          </a:p>
          <a:p>
            <a:pPr marL="342900" indent="-342900">
              <a:spcBef>
                <a:spcPct val="20000"/>
              </a:spcBef>
              <a:buFontTx/>
              <a:buChar char="•"/>
            </a:pPr>
            <a:r>
              <a:rPr lang="en-US" altLang="zh-CN" sz="2000" kern="0" dirty="0" smtClean="0">
                <a:latin typeface="+mj-lt"/>
                <a:ea typeface="宋体" pitchFamily="2" charset="-122"/>
              </a:rPr>
              <a:t>GENC_KEY: group encryption key</a:t>
            </a:r>
          </a:p>
          <a:p>
            <a:pPr marL="342900" indent="-342900">
              <a:spcBef>
                <a:spcPct val="20000"/>
              </a:spcBef>
              <a:buFontTx/>
              <a:buChar char="•"/>
            </a:pPr>
            <a:r>
              <a:rPr lang="en-US" altLang="zh-CN" sz="2000" kern="0" dirty="0" smtClean="0">
                <a:latin typeface="+mj-lt"/>
                <a:ea typeface="宋体" pitchFamily="2" charset="-122"/>
              </a:rPr>
              <a:t>RAND: frequently changing random or pseudo-random number made by the PAC device itself</a:t>
            </a:r>
          </a:p>
          <a:p>
            <a:pPr marL="342900" indent="-342900">
              <a:spcBef>
                <a:spcPct val="20000"/>
              </a:spcBef>
              <a:buFontTx/>
              <a:buChar char="•"/>
            </a:pPr>
            <a:endParaRPr kumimoji="0" lang="en-US" altLang="zh-CN" sz="2400" b="0" i="0" u="none" strike="noStrike" kern="0" cap="none" spc="0" normalizeH="0" baseline="0" noProof="0" dirty="0" smtClean="0">
              <a:ln>
                <a:noFill/>
              </a:ln>
              <a:solidFill>
                <a:schemeClr val="tx1"/>
              </a:solidFill>
              <a:effectLst/>
              <a:uLnTx/>
              <a:uFillTx/>
              <a:latin typeface="+mj-lt"/>
              <a:ea typeface="宋体" pitchFamily="2" charset="-122"/>
              <a:cs typeface="+mn-cs"/>
            </a:endParaRPr>
          </a:p>
        </p:txBody>
      </p:sp>
      <mc:AlternateContent xmlns:mc="http://schemas.openxmlformats.org/markup-compatibility/2006" xmlns:a14="http://schemas.microsoft.com/office/drawing/2010/main">
        <mc:Choice Requires="a14">
          <p:graphicFrame>
            <p:nvGraphicFramePr>
              <p:cNvPr id="2" name="표 1"/>
              <p:cNvGraphicFramePr>
                <a:graphicFrameLocks noGrp="1"/>
              </p:cNvGraphicFramePr>
              <p:nvPr>
                <p:extLst>
                  <p:ext uri="{D42A27DB-BD31-4B8C-83A1-F6EECF244321}">
                    <p14:modId xmlns:p14="http://schemas.microsoft.com/office/powerpoint/2010/main" val="4063965751"/>
                  </p:ext>
                </p:extLst>
              </p:nvPr>
            </p:nvGraphicFramePr>
            <p:xfrm>
              <a:off x="1523311" y="1700760"/>
              <a:ext cx="6096000" cy="2225040"/>
            </p:xfrm>
            <a:graphic>
              <a:graphicData uri="http://schemas.openxmlformats.org/drawingml/2006/table">
                <a:tbl>
                  <a:tblPr firstRow="1" bandRow="1">
                    <a:tableStyleId>{21E4AEA4-8DFA-4A89-87EB-49C32662AFE0}</a:tableStyleId>
                  </a:tblPr>
                  <a:tblGrid>
                    <a:gridCol w="3048000"/>
                    <a:gridCol w="3048000"/>
                  </a:tblGrid>
                  <a:tr h="370840">
                    <a:tc>
                      <a:txBody>
                        <a:bodyPr/>
                        <a:lstStyle/>
                        <a:p>
                          <a:pPr latinLnBrk="1"/>
                          <a:r>
                            <a:rPr lang="en-US" altLang="ko-KR" dirty="0" smtClean="0"/>
                            <a:t>Entity</a:t>
                          </a:r>
                          <a:endParaRPr lang="ko-KR" altLang="en-US" dirty="0"/>
                        </a:p>
                      </a:txBody>
                      <a:tcPr/>
                    </a:tc>
                    <a:tc>
                      <a:txBody>
                        <a:bodyPr/>
                        <a:lstStyle/>
                        <a:p>
                          <a:pPr latinLnBrk="1"/>
                          <a:r>
                            <a:rPr lang="en-US" altLang="ko-KR" dirty="0" smtClean="0"/>
                            <a:t>Size</a:t>
                          </a:r>
                          <a:endParaRPr lang="ko-KR" altLang="en-US" dirty="0"/>
                        </a:p>
                      </a:txBody>
                      <a:tcPr/>
                    </a:tc>
                  </a:tr>
                  <a:tr h="370840">
                    <a:tc>
                      <a:txBody>
                        <a:bodyPr/>
                        <a:lstStyle/>
                        <a:p>
                          <a:pPr latinLnBrk="1"/>
                          <a:r>
                            <a:rPr lang="en-US" altLang="ko-KR" dirty="0" smtClean="0"/>
                            <a:t>PAC_ADDR</a:t>
                          </a:r>
                          <a:endParaRPr lang="ko-KR" altLang="en-US" dirty="0"/>
                        </a:p>
                      </a:txBody>
                      <a:tcPr/>
                    </a:tc>
                    <a:tc>
                      <a:txBody>
                        <a:bodyPr/>
                        <a:lstStyle/>
                        <a:p>
                          <a:pPr latinLnBrk="1"/>
                          <a:r>
                            <a:rPr lang="en-US" altLang="ko-KR" dirty="0" smtClean="0"/>
                            <a:t>xxx bits</a:t>
                          </a:r>
                          <a:endParaRPr lang="ko-KR" altLang="en-US" dirty="0"/>
                        </a:p>
                      </a:txBody>
                      <a:tcPr/>
                    </a:tc>
                  </a:tr>
                  <a:tr h="370840">
                    <a:tc>
                      <a:txBody>
                        <a:bodyPr/>
                        <a:lstStyle/>
                        <a:p>
                          <a:pPr latinLnBrk="1"/>
                          <a:r>
                            <a:rPr lang="en-US" altLang="ko-KR" dirty="0" smtClean="0"/>
                            <a:t>AUTH_KEY</a:t>
                          </a:r>
                          <a:endParaRPr lang="ko-KR" altLang="en-US" dirty="0"/>
                        </a:p>
                      </a:txBody>
                      <a:tcPr/>
                    </a:tc>
                    <a:tc>
                      <a:txBody>
                        <a:bodyPr/>
                        <a:lstStyle/>
                        <a:p>
                          <a:pPr latinLnBrk="1"/>
                          <a14:m>
                            <m:oMath xmlns:m="http://schemas.openxmlformats.org/officeDocument/2006/math">
                              <m:r>
                                <a:rPr lang="en-US" altLang="ko-KR" i="1" smtClean="0">
                                  <a:latin typeface="Cambria Math"/>
                                  <a:ea typeface="Cambria Math"/>
                                </a:rPr>
                                <m:t>≥</m:t>
                              </m:r>
                            </m:oMath>
                          </a14:m>
                          <a:r>
                            <a:rPr lang="en-US" altLang="ko-KR" dirty="0" smtClean="0"/>
                            <a:t>160 bits </a:t>
                          </a:r>
                          <a:endParaRPr lang="ko-KR" altLang="en-US" dirty="0"/>
                        </a:p>
                      </a:txBody>
                      <a:tcPr/>
                    </a:tc>
                  </a:tr>
                  <a:tr h="370840">
                    <a:tc>
                      <a:txBody>
                        <a:bodyPr/>
                        <a:lstStyle/>
                        <a:p>
                          <a:pPr latinLnBrk="1"/>
                          <a:r>
                            <a:rPr lang="en-US" altLang="ko-KR" dirty="0" smtClean="0"/>
                            <a:t>ENC_KEY</a:t>
                          </a:r>
                          <a:endParaRPr lang="ko-KR" altLang="en-US" dirty="0"/>
                        </a:p>
                      </a:txBody>
                      <a:tcPr/>
                    </a:tc>
                    <a:tc>
                      <a:txBody>
                        <a:bodyPr/>
                        <a:lstStyle/>
                        <a:p>
                          <a:pPr latinLnBrk="1"/>
                          <a14:m>
                            <m:oMath xmlns:m="http://schemas.openxmlformats.org/officeDocument/2006/math">
                              <m:r>
                                <a:rPr lang="en-US" altLang="ko-KR" i="1" smtClean="0">
                                  <a:latin typeface="Cambria Math"/>
                                  <a:ea typeface="Cambria Math"/>
                                </a:rPr>
                                <m:t>≥</m:t>
                              </m:r>
                            </m:oMath>
                          </a14:m>
                          <a:r>
                            <a:rPr lang="en-US" altLang="ko-KR" dirty="0" smtClean="0"/>
                            <a:t>128 bits</a:t>
                          </a:r>
                          <a:endParaRPr lang="ko-KR" altLang="en-US" dirty="0"/>
                        </a:p>
                      </a:txBody>
                      <a:tcPr/>
                    </a:tc>
                  </a:tr>
                  <a:tr h="370840">
                    <a:tc>
                      <a:txBody>
                        <a:bodyPr/>
                        <a:lstStyle/>
                        <a:p>
                          <a:pPr latinLnBrk="1"/>
                          <a:r>
                            <a:rPr lang="en-US" altLang="ko-KR" dirty="0" smtClean="0"/>
                            <a:t>GENC_KEY</a:t>
                          </a:r>
                          <a:endParaRPr lang="ko-KR" altLang="en-US" dirty="0"/>
                        </a:p>
                      </a:txBody>
                      <a:tcPr/>
                    </a:tc>
                    <a:tc>
                      <a:txBody>
                        <a:bodyPr/>
                        <a:lstStyle/>
                        <a:p>
                          <a:pPr latinLnBrk="1"/>
                          <a14:m>
                            <m:oMath xmlns:m="http://schemas.openxmlformats.org/officeDocument/2006/math">
                              <m:r>
                                <a:rPr lang="en-US" altLang="ko-KR" i="1" smtClean="0">
                                  <a:latin typeface="Cambria Math"/>
                                  <a:ea typeface="Cambria Math"/>
                                </a:rPr>
                                <m:t>≥</m:t>
                              </m:r>
                            </m:oMath>
                          </a14:m>
                          <a:r>
                            <a:rPr lang="en-US" altLang="ko-KR" dirty="0" smtClean="0"/>
                            <a:t>128 bits</a:t>
                          </a:r>
                          <a:endParaRPr lang="ko-KR" altLang="en-US" dirty="0"/>
                        </a:p>
                      </a:txBody>
                      <a:tcPr/>
                    </a:tc>
                  </a:tr>
                  <a:tr h="370840">
                    <a:tc>
                      <a:txBody>
                        <a:bodyPr/>
                        <a:lstStyle/>
                        <a:p>
                          <a:pPr latinLnBrk="1"/>
                          <a:r>
                            <a:rPr lang="en-US" altLang="ko-KR" dirty="0" smtClean="0"/>
                            <a:t>RAND</a:t>
                          </a:r>
                          <a:endParaRPr lang="ko-KR" altLang="en-US" dirty="0"/>
                        </a:p>
                      </a:txBody>
                      <a:tcPr/>
                    </a:tc>
                    <a:tc>
                      <a:txBody>
                        <a:bodyPr/>
                        <a:lstStyle/>
                        <a:p>
                          <a:pPr latinLnBrk="1"/>
                          <a14:m>
                            <m:oMath xmlns:m="http://schemas.openxmlformats.org/officeDocument/2006/math">
                              <m:r>
                                <a:rPr lang="en-US" altLang="ko-KR" i="1" smtClean="0">
                                  <a:latin typeface="Cambria Math"/>
                                  <a:ea typeface="Cambria Math"/>
                                </a:rPr>
                                <m:t>≥</m:t>
                              </m:r>
                            </m:oMath>
                          </a14:m>
                          <a:r>
                            <a:rPr lang="en-US" altLang="ko-KR" dirty="0" smtClean="0"/>
                            <a:t>128 bits</a:t>
                          </a:r>
                          <a:endParaRPr lang="ko-KR" altLang="en-US" dirty="0"/>
                        </a:p>
                      </a:txBody>
                      <a:tcPr/>
                    </a:tc>
                  </a:tr>
                </a:tbl>
              </a:graphicData>
            </a:graphic>
          </p:graphicFrame>
        </mc:Choice>
        <mc:Fallback xmlns="">
          <p:graphicFrame>
            <p:nvGraphicFramePr>
              <p:cNvPr id="2" name="표 1"/>
              <p:cNvGraphicFramePr>
                <a:graphicFrameLocks noGrp="1"/>
              </p:cNvGraphicFramePr>
              <p:nvPr>
                <p:extLst>
                  <p:ext uri="{D42A27DB-BD31-4B8C-83A1-F6EECF244321}">
                    <p14:modId xmlns:p14="http://schemas.microsoft.com/office/powerpoint/2010/main" xmlns="" xmlns:a14="http://schemas.microsoft.com/office/drawing/2010/main" val="435903370"/>
                  </p:ext>
                </p:extLst>
              </p:nvPr>
            </p:nvGraphicFramePr>
            <p:xfrm>
              <a:off x="1523311" y="1700760"/>
              <a:ext cx="6096000" cy="2225040"/>
            </p:xfrm>
            <a:graphic>
              <a:graphicData uri="http://schemas.openxmlformats.org/drawingml/2006/table">
                <a:tbl>
                  <a:tblPr firstRow="1" bandRow="1">
                    <a:tableStyleId>{21E4AEA4-8DFA-4A89-87EB-49C32662AFE0}</a:tableStyleId>
                  </a:tblPr>
                  <a:tblGrid>
                    <a:gridCol w="3048000"/>
                    <a:gridCol w="3048000"/>
                  </a:tblGrid>
                  <a:tr h="370840">
                    <a:tc>
                      <a:txBody>
                        <a:bodyPr/>
                        <a:lstStyle/>
                        <a:p>
                          <a:pPr latinLnBrk="1"/>
                          <a:r>
                            <a:rPr lang="en-US" altLang="ko-KR" dirty="0" smtClean="0"/>
                            <a:t>Entity</a:t>
                          </a:r>
                          <a:endParaRPr lang="ko-KR" altLang="en-US" dirty="0"/>
                        </a:p>
                      </a:txBody>
                      <a:tcPr/>
                    </a:tc>
                    <a:tc>
                      <a:txBody>
                        <a:bodyPr/>
                        <a:lstStyle/>
                        <a:p>
                          <a:pPr latinLnBrk="1"/>
                          <a:r>
                            <a:rPr lang="en-US" altLang="ko-KR" dirty="0" smtClean="0"/>
                            <a:t>Size</a:t>
                          </a:r>
                          <a:endParaRPr lang="ko-KR" altLang="en-US" dirty="0"/>
                        </a:p>
                      </a:txBody>
                      <a:tcPr/>
                    </a:tc>
                  </a:tr>
                  <a:tr h="370840">
                    <a:tc>
                      <a:txBody>
                        <a:bodyPr/>
                        <a:lstStyle/>
                        <a:p>
                          <a:pPr latinLnBrk="1"/>
                          <a:r>
                            <a:rPr lang="en-US" altLang="ko-KR" dirty="0" smtClean="0"/>
                            <a:t>PAC_ADDR</a:t>
                          </a:r>
                          <a:endParaRPr lang="ko-KR" altLang="en-US" dirty="0"/>
                        </a:p>
                      </a:txBody>
                      <a:tcPr/>
                    </a:tc>
                    <a:tc>
                      <a:txBody>
                        <a:bodyPr/>
                        <a:lstStyle/>
                        <a:p>
                          <a:pPr latinLnBrk="1"/>
                          <a:r>
                            <a:rPr lang="en-US" altLang="ko-KR" dirty="0" smtClean="0"/>
                            <a:t>xxx bits</a:t>
                          </a:r>
                          <a:endParaRPr lang="ko-KR" altLang="en-US" dirty="0"/>
                        </a:p>
                      </a:txBody>
                      <a:tcPr/>
                    </a:tc>
                  </a:tr>
                  <a:tr h="370840">
                    <a:tc>
                      <a:txBody>
                        <a:bodyPr/>
                        <a:lstStyle/>
                        <a:p>
                          <a:pPr latinLnBrk="1"/>
                          <a:r>
                            <a:rPr lang="en-US" altLang="ko-KR" dirty="0" smtClean="0"/>
                            <a:t>AUTH_KEY</a:t>
                          </a:r>
                          <a:endParaRPr lang="ko-KR" altLang="en-US" dirty="0"/>
                        </a:p>
                      </a:txBody>
                      <a:tcPr/>
                    </a:tc>
                    <a:tc>
                      <a:txBody>
                        <a:bodyPr/>
                        <a:lstStyle/>
                        <a:p>
                          <a:endParaRPr lang="ko-KR"/>
                        </a:p>
                      </a:txBody>
                      <a:tcPr>
                        <a:blipFill rotWithShape="1">
                          <a:blip r:embed="rId3"/>
                          <a:stretch>
                            <a:fillRect l="-100200" t="-208197" b="-322951"/>
                          </a:stretch>
                        </a:blipFill>
                      </a:tcPr>
                    </a:tc>
                  </a:tr>
                  <a:tr h="370840">
                    <a:tc>
                      <a:txBody>
                        <a:bodyPr/>
                        <a:lstStyle/>
                        <a:p>
                          <a:pPr latinLnBrk="1"/>
                          <a:r>
                            <a:rPr lang="en-US" altLang="ko-KR" dirty="0" smtClean="0"/>
                            <a:t>ENC_KEY</a:t>
                          </a:r>
                          <a:endParaRPr lang="ko-KR" altLang="en-US" dirty="0"/>
                        </a:p>
                      </a:txBody>
                      <a:tcPr/>
                    </a:tc>
                    <a:tc>
                      <a:txBody>
                        <a:bodyPr/>
                        <a:lstStyle/>
                        <a:p>
                          <a:endParaRPr lang="ko-KR"/>
                        </a:p>
                      </a:txBody>
                      <a:tcPr>
                        <a:blipFill rotWithShape="1">
                          <a:blip r:embed="rId3"/>
                          <a:stretch>
                            <a:fillRect l="-100200" t="-313333" b="-228333"/>
                          </a:stretch>
                        </a:blipFill>
                      </a:tcPr>
                    </a:tc>
                  </a:tr>
                  <a:tr h="370840">
                    <a:tc>
                      <a:txBody>
                        <a:bodyPr/>
                        <a:lstStyle/>
                        <a:p>
                          <a:pPr latinLnBrk="1"/>
                          <a:r>
                            <a:rPr lang="en-US" altLang="ko-KR" dirty="0" smtClean="0"/>
                            <a:t>GENC_KEY</a:t>
                          </a:r>
                          <a:endParaRPr lang="ko-KR" altLang="en-US" dirty="0"/>
                        </a:p>
                      </a:txBody>
                      <a:tcPr/>
                    </a:tc>
                    <a:tc>
                      <a:txBody>
                        <a:bodyPr/>
                        <a:lstStyle/>
                        <a:p>
                          <a:endParaRPr lang="ko-KR"/>
                        </a:p>
                      </a:txBody>
                      <a:tcPr>
                        <a:blipFill rotWithShape="1">
                          <a:blip r:embed="rId3"/>
                          <a:stretch>
                            <a:fillRect l="-100200" t="-406557" b="-124590"/>
                          </a:stretch>
                        </a:blipFill>
                      </a:tcPr>
                    </a:tc>
                  </a:tr>
                  <a:tr h="370840">
                    <a:tc>
                      <a:txBody>
                        <a:bodyPr/>
                        <a:lstStyle/>
                        <a:p>
                          <a:pPr latinLnBrk="1"/>
                          <a:r>
                            <a:rPr lang="en-US" altLang="ko-KR" dirty="0" smtClean="0"/>
                            <a:t>RAND</a:t>
                          </a:r>
                          <a:endParaRPr lang="ko-KR" altLang="en-US" dirty="0"/>
                        </a:p>
                      </a:txBody>
                      <a:tcPr/>
                    </a:tc>
                    <a:tc>
                      <a:txBody>
                        <a:bodyPr/>
                        <a:lstStyle/>
                        <a:p>
                          <a:endParaRPr lang="ko-KR"/>
                        </a:p>
                      </a:txBody>
                      <a:tcPr>
                        <a:blipFill rotWithShape="1">
                          <a:blip r:embed="rId3"/>
                          <a:stretch>
                            <a:fillRect l="-100200" t="-506557" b="-24590"/>
                          </a:stretch>
                        </a:blipFill>
                      </a:tcPr>
                    </a:tc>
                  </a:tr>
                </a:tbl>
              </a:graphicData>
            </a:graphic>
          </p:graphicFrame>
        </mc:Fallback>
      </mc:AlternateContent>
      <p:sp>
        <p:nvSpPr>
          <p:cNvPr id="8" name="슬라이드 번호 개체 틀 3"/>
          <p:cNvSpPr>
            <a:spLocks noGrp="1"/>
          </p:cNvSpPr>
          <p:nvPr>
            <p:ph type="sldNum" sz="quarter" idx="10"/>
          </p:nvPr>
        </p:nvSpPr>
        <p:spPr>
          <a:xfrm>
            <a:off x="4344988" y="6475413"/>
            <a:ext cx="530225" cy="182562"/>
          </a:xfrm>
        </p:spPr>
        <p:txBody>
          <a:bodyPr/>
          <a:lstStyle/>
          <a:p>
            <a:pPr>
              <a:defRPr/>
            </a:pPr>
            <a:r>
              <a:rPr lang="en-US" altLang="ko-KR" smtClean="0"/>
              <a:t>Slide </a:t>
            </a:r>
            <a:fld id="{663B2C6A-A10B-4153-9678-0E313D0C0BBD}" type="slidenum">
              <a:rPr lang="en-US" altLang="ko-KR" smtClean="0"/>
              <a:pPr>
                <a:defRPr/>
              </a:pPr>
              <a:t>107</a:t>
            </a:fld>
            <a:endParaRPr lang="en-US" altLang="ko-KR"/>
          </a:p>
        </p:txBody>
      </p:sp>
    </p:spTree>
    <p:extLst>
      <p:ext uri="{BB962C8B-B14F-4D97-AF65-F5344CB8AC3E}">
        <p14:creationId xmlns:p14="http://schemas.microsoft.com/office/powerpoint/2010/main" val="143775197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Flow Chart for Authentication</a:t>
            </a:r>
            <a:endParaRPr lang="ko-KR" altLang="en-US" dirty="0"/>
          </a:p>
        </p:txBody>
      </p:sp>
      <p:sp>
        <p:nvSpPr>
          <p:cNvPr id="7" name="모서리가 둥근 직사각형 6"/>
          <p:cNvSpPr/>
          <p:nvPr/>
        </p:nvSpPr>
        <p:spPr bwMode="auto">
          <a:xfrm>
            <a:off x="3563860" y="1772770"/>
            <a:ext cx="1512210" cy="360050"/>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Authentication start</a:t>
            </a: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8" name="다이아몬드 7"/>
          <p:cNvSpPr/>
          <p:nvPr/>
        </p:nvSpPr>
        <p:spPr bwMode="auto">
          <a:xfrm>
            <a:off x="3347830" y="2348850"/>
            <a:ext cx="2016280" cy="720100"/>
          </a:xfrm>
          <a:prstGeom prst="diamond">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Already authenticated</a:t>
            </a: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9" name="다이아몬드 8"/>
          <p:cNvSpPr/>
          <p:nvPr/>
        </p:nvSpPr>
        <p:spPr bwMode="auto">
          <a:xfrm>
            <a:off x="3347830" y="3356990"/>
            <a:ext cx="2016280" cy="720100"/>
          </a:xfrm>
          <a:prstGeom prst="diamond">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10" name="다이아몬드 9"/>
          <p:cNvSpPr/>
          <p:nvPr/>
        </p:nvSpPr>
        <p:spPr bwMode="auto">
          <a:xfrm>
            <a:off x="3347830" y="4365130"/>
            <a:ext cx="2016280" cy="720100"/>
          </a:xfrm>
          <a:prstGeom prst="diamond">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Peering allowed</a:t>
            </a: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11" name="직사각형 10"/>
          <p:cNvSpPr/>
          <p:nvPr/>
        </p:nvSpPr>
        <p:spPr bwMode="auto">
          <a:xfrm>
            <a:off x="3419840" y="5373270"/>
            <a:ext cx="1800250" cy="36005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Peering</a:t>
            </a: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12" name="모서리가 둥근 직사각형 11"/>
          <p:cNvSpPr/>
          <p:nvPr/>
        </p:nvSpPr>
        <p:spPr bwMode="auto">
          <a:xfrm>
            <a:off x="3563860" y="5949350"/>
            <a:ext cx="1512210" cy="360050"/>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Authentication OK</a:t>
            </a: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13" name="모서리가 둥근 직사각형 12"/>
          <p:cNvSpPr/>
          <p:nvPr/>
        </p:nvSpPr>
        <p:spPr bwMode="auto">
          <a:xfrm>
            <a:off x="1331550" y="5949350"/>
            <a:ext cx="1512210" cy="360050"/>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Authentication fail</a:t>
            </a:r>
            <a:endParaRPr kumimoji="0" lang="ko-KR" altLang="en-US" sz="1200" b="0" i="0" u="none" strike="noStrike" cap="none" normalizeH="0" baseline="0" dirty="0" smtClean="0">
              <a:ln>
                <a:noFill/>
              </a:ln>
              <a:solidFill>
                <a:schemeClr val="tx1"/>
              </a:solidFill>
              <a:effectLst/>
              <a:latin typeface="Times New Roman" pitchFamily="18" charset="0"/>
            </a:endParaRPr>
          </a:p>
        </p:txBody>
      </p:sp>
      <p:cxnSp>
        <p:nvCxnSpPr>
          <p:cNvPr id="15" name="직선 화살표 연결선 14"/>
          <p:cNvCxnSpPr/>
          <p:nvPr/>
        </p:nvCxnSpPr>
        <p:spPr bwMode="auto">
          <a:xfrm>
            <a:off x="4355970" y="2132820"/>
            <a:ext cx="0" cy="21603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7" name="직선 화살표 연결선 16"/>
          <p:cNvCxnSpPr>
            <a:endCxn id="9" idx="0"/>
          </p:cNvCxnSpPr>
          <p:nvPr/>
        </p:nvCxnSpPr>
        <p:spPr bwMode="auto">
          <a:xfrm>
            <a:off x="4355970" y="3068950"/>
            <a:ext cx="0" cy="28804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9" name="직선 화살표 연결선 18"/>
          <p:cNvCxnSpPr>
            <a:endCxn id="10" idx="0"/>
          </p:cNvCxnSpPr>
          <p:nvPr/>
        </p:nvCxnSpPr>
        <p:spPr bwMode="auto">
          <a:xfrm flipH="1">
            <a:off x="4355970" y="4077090"/>
            <a:ext cx="2273" cy="28804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20" name="직선 화살표 연결선 19"/>
          <p:cNvCxnSpPr/>
          <p:nvPr/>
        </p:nvCxnSpPr>
        <p:spPr bwMode="auto">
          <a:xfrm>
            <a:off x="4355970" y="5085230"/>
            <a:ext cx="0" cy="28804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24" name="직선 화살표 연결선 23"/>
          <p:cNvCxnSpPr/>
          <p:nvPr/>
        </p:nvCxnSpPr>
        <p:spPr bwMode="auto">
          <a:xfrm>
            <a:off x="4358243" y="5733320"/>
            <a:ext cx="0" cy="21603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5" name="TextBox 24"/>
          <p:cNvSpPr txBox="1"/>
          <p:nvPr/>
        </p:nvSpPr>
        <p:spPr>
          <a:xfrm>
            <a:off x="3779890" y="3430759"/>
            <a:ext cx="1152160" cy="646331"/>
          </a:xfrm>
          <a:prstGeom prst="rect">
            <a:avLst/>
          </a:prstGeom>
          <a:noFill/>
        </p:spPr>
        <p:txBody>
          <a:bodyPr wrap="square" rtlCol="0">
            <a:spAutoFit/>
          </a:bodyPr>
          <a:lstStyle/>
          <a:p>
            <a:pPr algn="ctr"/>
            <a:r>
              <a:rPr lang="en-US" altLang="ko-KR" sz="1200" dirty="0">
                <a:latin typeface="+mj-lt"/>
              </a:rPr>
              <a:t>Link </a:t>
            </a:r>
            <a:r>
              <a:rPr lang="en-US" altLang="ko-KR" sz="1200" dirty="0" smtClean="0">
                <a:latin typeface="+mj-lt"/>
              </a:rPr>
              <a:t>key (</a:t>
            </a:r>
            <a:r>
              <a:rPr lang="en-US" altLang="ko-KR" sz="1200" dirty="0">
                <a:latin typeface="+mj-lt"/>
              </a:rPr>
              <a:t>AUTH_KEY) </a:t>
            </a:r>
            <a:r>
              <a:rPr lang="en-US" altLang="ko-KR" sz="1200" dirty="0" smtClean="0">
                <a:latin typeface="+mj-lt"/>
              </a:rPr>
              <a:t>available</a:t>
            </a:r>
            <a:endParaRPr lang="ko-KR" altLang="en-US" sz="1200" dirty="0">
              <a:latin typeface="+mj-lt"/>
            </a:endParaRPr>
          </a:p>
        </p:txBody>
      </p:sp>
      <p:sp>
        <p:nvSpPr>
          <p:cNvPr id="26" name="TextBox 25"/>
          <p:cNvSpPr txBox="1"/>
          <p:nvPr/>
        </p:nvSpPr>
        <p:spPr>
          <a:xfrm>
            <a:off x="4499990" y="3087201"/>
            <a:ext cx="338554" cy="276999"/>
          </a:xfrm>
          <a:prstGeom prst="rect">
            <a:avLst/>
          </a:prstGeom>
          <a:noFill/>
        </p:spPr>
        <p:txBody>
          <a:bodyPr wrap="none" rtlCol="0">
            <a:spAutoFit/>
          </a:bodyPr>
          <a:lstStyle/>
          <a:p>
            <a:r>
              <a:rPr lang="en-US" altLang="ko-KR" dirty="0" smtClean="0"/>
              <a:t>no</a:t>
            </a:r>
            <a:endParaRPr lang="ko-KR" altLang="en-US" dirty="0"/>
          </a:p>
        </p:txBody>
      </p:sp>
      <p:sp>
        <p:nvSpPr>
          <p:cNvPr id="27" name="TextBox 26"/>
          <p:cNvSpPr txBox="1"/>
          <p:nvPr/>
        </p:nvSpPr>
        <p:spPr>
          <a:xfrm>
            <a:off x="4499990" y="4077090"/>
            <a:ext cx="338554" cy="276999"/>
          </a:xfrm>
          <a:prstGeom prst="rect">
            <a:avLst/>
          </a:prstGeom>
          <a:noFill/>
        </p:spPr>
        <p:txBody>
          <a:bodyPr wrap="none" rtlCol="0">
            <a:spAutoFit/>
          </a:bodyPr>
          <a:lstStyle/>
          <a:p>
            <a:r>
              <a:rPr lang="en-US" altLang="ko-KR" dirty="0" smtClean="0"/>
              <a:t>no</a:t>
            </a:r>
            <a:endParaRPr lang="ko-KR" altLang="en-US" dirty="0"/>
          </a:p>
        </p:txBody>
      </p:sp>
      <p:sp>
        <p:nvSpPr>
          <p:cNvPr id="28" name="TextBox 27"/>
          <p:cNvSpPr txBox="1"/>
          <p:nvPr/>
        </p:nvSpPr>
        <p:spPr>
          <a:xfrm>
            <a:off x="2915770" y="4376171"/>
            <a:ext cx="338554" cy="276999"/>
          </a:xfrm>
          <a:prstGeom prst="rect">
            <a:avLst/>
          </a:prstGeom>
          <a:noFill/>
        </p:spPr>
        <p:txBody>
          <a:bodyPr wrap="none" rtlCol="0">
            <a:spAutoFit/>
          </a:bodyPr>
          <a:lstStyle/>
          <a:p>
            <a:r>
              <a:rPr lang="en-US" altLang="ko-KR" dirty="0" smtClean="0"/>
              <a:t>no</a:t>
            </a:r>
            <a:endParaRPr lang="ko-KR" altLang="en-US" dirty="0"/>
          </a:p>
        </p:txBody>
      </p:sp>
      <p:cxnSp>
        <p:nvCxnSpPr>
          <p:cNvPr id="30" name="꺾인 연결선 29"/>
          <p:cNvCxnSpPr>
            <a:stCxn id="10" idx="1"/>
            <a:endCxn id="13" idx="0"/>
          </p:cNvCxnSpPr>
          <p:nvPr/>
        </p:nvCxnSpPr>
        <p:spPr bwMode="auto">
          <a:xfrm rot="10800000" flipV="1">
            <a:off x="2087656" y="4725180"/>
            <a:ext cx="1260175" cy="1224170"/>
          </a:xfrm>
          <a:prstGeom prst="bentConnector2">
            <a:avLst/>
          </a:prstGeom>
          <a:solidFill>
            <a:schemeClr val="accent1"/>
          </a:solidFill>
          <a:ln w="12700" cap="flat" cmpd="sng" algn="ctr">
            <a:solidFill>
              <a:schemeClr val="tx1"/>
            </a:solidFill>
            <a:prstDash val="solid"/>
            <a:round/>
            <a:headEnd type="none" w="sm" len="sm"/>
            <a:tailEnd type="arrow"/>
          </a:ln>
          <a:effectLst/>
        </p:spPr>
      </p:cxnSp>
      <p:cxnSp>
        <p:nvCxnSpPr>
          <p:cNvPr id="32" name="직선 연결선 31"/>
          <p:cNvCxnSpPr>
            <a:stCxn id="11" idx="1"/>
          </p:cNvCxnSpPr>
          <p:nvPr/>
        </p:nvCxnSpPr>
        <p:spPr bwMode="auto">
          <a:xfrm flipH="1">
            <a:off x="2087655" y="5553295"/>
            <a:ext cx="1332185"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33" name="TextBox 32"/>
          <p:cNvSpPr txBox="1"/>
          <p:nvPr/>
        </p:nvSpPr>
        <p:spPr>
          <a:xfrm>
            <a:off x="2884366" y="5240291"/>
            <a:ext cx="391454" cy="276999"/>
          </a:xfrm>
          <a:prstGeom prst="rect">
            <a:avLst/>
          </a:prstGeom>
          <a:noFill/>
        </p:spPr>
        <p:txBody>
          <a:bodyPr wrap="none" rtlCol="0">
            <a:spAutoFit/>
          </a:bodyPr>
          <a:lstStyle/>
          <a:p>
            <a:r>
              <a:rPr lang="en-US" altLang="ko-KR" dirty="0" smtClean="0"/>
              <a:t>fail</a:t>
            </a:r>
            <a:endParaRPr lang="ko-KR" altLang="en-US" dirty="0"/>
          </a:p>
        </p:txBody>
      </p:sp>
      <p:cxnSp>
        <p:nvCxnSpPr>
          <p:cNvPr id="39" name="꺾인 연결선 38"/>
          <p:cNvCxnSpPr>
            <a:stCxn id="8" idx="3"/>
          </p:cNvCxnSpPr>
          <p:nvPr/>
        </p:nvCxnSpPr>
        <p:spPr bwMode="auto">
          <a:xfrm flipH="1">
            <a:off x="4358243" y="2708900"/>
            <a:ext cx="1005867" cy="3132435"/>
          </a:xfrm>
          <a:prstGeom prst="bentConnector4">
            <a:avLst>
              <a:gd name="adj1" fmla="val -108720"/>
              <a:gd name="adj2" fmla="val 99929"/>
            </a:avLst>
          </a:prstGeom>
          <a:solidFill>
            <a:schemeClr val="accent1"/>
          </a:solidFill>
          <a:ln w="12700" cap="flat" cmpd="sng" algn="ctr">
            <a:solidFill>
              <a:schemeClr val="tx1"/>
            </a:solidFill>
            <a:prstDash val="solid"/>
            <a:round/>
            <a:headEnd type="none" w="sm" len="sm"/>
            <a:tailEnd type="arrow"/>
          </a:ln>
          <a:effectLst/>
        </p:spPr>
      </p:cxnSp>
      <p:sp>
        <p:nvSpPr>
          <p:cNvPr id="45" name="TextBox 44"/>
          <p:cNvSpPr txBox="1"/>
          <p:nvPr/>
        </p:nvSpPr>
        <p:spPr>
          <a:xfrm>
            <a:off x="5508130" y="2359891"/>
            <a:ext cx="389850" cy="276999"/>
          </a:xfrm>
          <a:prstGeom prst="rect">
            <a:avLst/>
          </a:prstGeom>
          <a:noFill/>
        </p:spPr>
        <p:txBody>
          <a:bodyPr wrap="none" rtlCol="0">
            <a:spAutoFit/>
          </a:bodyPr>
          <a:lstStyle/>
          <a:p>
            <a:r>
              <a:rPr lang="en-US" altLang="ko-KR" dirty="0" smtClean="0"/>
              <a:t>yes</a:t>
            </a:r>
            <a:endParaRPr lang="ko-KR" altLang="en-US" dirty="0"/>
          </a:p>
        </p:txBody>
      </p:sp>
      <p:sp>
        <p:nvSpPr>
          <p:cNvPr id="46" name="TextBox 45"/>
          <p:cNvSpPr txBox="1"/>
          <p:nvPr/>
        </p:nvSpPr>
        <p:spPr>
          <a:xfrm>
            <a:off x="4474342" y="5060266"/>
            <a:ext cx="389850" cy="276999"/>
          </a:xfrm>
          <a:prstGeom prst="rect">
            <a:avLst/>
          </a:prstGeom>
          <a:noFill/>
        </p:spPr>
        <p:txBody>
          <a:bodyPr wrap="none" rtlCol="0">
            <a:spAutoFit/>
          </a:bodyPr>
          <a:lstStyle/>
          <a:p>
            <a:r>
              <a:rPr lang="en-US" altLang="ko-KR" dirty="0" smtClean="0"/>
              <a:t>yes</a:t>
            </a:r>
            <a:endParaRPr lang="ko-KR" altLang="en-US" dirty="0"/>
          </a:p>
        </p:txBody>
      </p:sp>
      <p:sp>
        <p:nvSpPr>
          <p:cNvPr id="47" name="TextBox 46"/>
          <p:cNvSpPr txBox="1"/>
          <p:nvPr/>
        </p:nvSpPr>
        <p:spPr>
          <a:xfrm>
            <a:off x="4017416" y="5672351"/>
            <a:ext cx="338554" cy="276999"/>
          </a:xfrm>
          <a:prstGeom prst="rect">
            <a:avLst/>
          </a:prstGeom>
          <a:noFill/>
        </p:spPr>
        <p:txBody>
          <a:bodyPr wrap="none" rtlCol="0">
            <a:spAutoFit/>
          </a:bodyPr>
          <a:lstStyle/>
          <a:p>
            <a:r>
              <a:rPr lang="en-US" altLang="ko-KR" dirty="0" smtClean="0"/>
              <a:t>ok</a:t>
            </a:r>
            <a:endParaRPr lang="ko-KR" altLang="en-US" dirty="0"/>
          </a:p>
        </p:txBody>
      </p:sp>
      <p:cxnSp>
        <p:nvCxnSpPr>
          <p:cNvPr id="49" name="직선 연결선 48"/>
          <p:cNvCxnSpPr>
            <a:stCxn id="9" idx="3"/>
          </p:cNvCxnSpPr>
          <p:nvPr/>
        </p:nvCxnSpPr>
        <p:spPr bwMode="auto">
          <a:xfrm>
            <a:off x="5364110" y="3717040"/>
            <a:ext cx="1080150"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50" name="TextBox 49"/>
          <p:cNvSpPr txBox="1"/>
          <p:nvPr/>
        </p:nvSpPr>
        <p:spPr>
          <a:xfrm>
            <a:off x="5508130" y="3440041"/>
            <a:ext cx="389850" cy="276999"/>
          </a:xfrm>
          <a:prstGeom prst="rect">
            <a:avLst/>
          </a:prstGeom>
          <a:noFill/>
        </p:spPr>
        <p:txBody>
          <a:bodyPr wrap="none" rtlCol="0">
            <a:spAutoFit/>
          </a:bodyPr>
          <a:lstStyle/>
          <a:p>
            <a:r>
              <a:rPr lang="en-US" altLang="ko-KR" dirty="0" smtClean="0"/>
              <a:t>yes</a:t>
            </a:r>
            <a:endParaRPr lang="ko-KR" altLang="en-US" dirty="0"/>
          </a:p>
        </p:txBody>
      </p:sp>
      <p:sp>
        <p:nvSpPr>
          <p:cNvPr id="31" name="슬라이드 번호 개체 틀 3"/>
          <p:cNvSpPr>
            <a:spLocks noGrp="1"/>
          </p:cNvSpPr>
          <p:nvPr>
            <p:ph type="sldNum" sz="quarter" idx="10"/>
          </p:nvPr>
        </p:nvSpPr>
        <p:spPr>
          <a:xfrm>
            <a:off x="4344988" y="6475413"/>
            <a:ext cx="530225" cy="182562"/>
          </a:xfrm>
        </p:spPr>
        <p:txBody>
          <a:bodyPr/>
          <a:lstStyle/>
          <a:p>
            <a:pPr>
              <a:defRPr/>
            </a:pPr>
            <a:r>
              <a:rPr lang="en-US" altLang="ko-KR" smtClean="0"/>
              <a:t>Slide </a:t>
            </a:r>
            <a:fld id="{663B2C6A-A10B-4153-9678-0E313D0C0BBD}" type="slidenum">
              <a:rPr lang="en-US" altLang="ko-KR" smtClean="0"/>
              <a:pPr>
                <a:defRPr/>
              </a:pPr>
              <a:t>108</a:t>
            </a:fld>
            <a:endParaRPr lang="en-US" altLang="ko-KR"/>
          </a:p>
        </p:txBody>
      </p:sp>
    </p:spTree>
    <p:extLst>
      <p:ext uri="{BB962C8B-B14F-4D97-AF65-F5344CB8AC3E}">
        <p14:creationId xmlns:p14="http://schemas.microsoft.com/office/powerpoint/2010/main" val="234181419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Flow Chart for Authorization</a:t>
            </a:r>
            <a:endParaRPr lang="ko-KR" altLang="en-US" dirty="0"/>
          </a:p>
        </p:txBody>
      </p:sp>
      <p:sp>
        <p:nvSpPr>
          <p:cNvPr id="7" name="모서리가 둥근 직사각형 6"/>
          <p:cNvSpPr/>
          <p:nvPr/>
        </p:nvSpPr>
        <p:spPr bwMode="auto">
          <a:xfrm>
            <a:off x="3203810" y="1772770"/>
            <a:ext cx="1512210" cy="360050"/>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Authorization start</a:t>
            </a: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8" name="다이아몬드 7"/>
          <p:cNvSpPr/>
          <p:nvPr/>
        </p:nvSpPr>
        <p:spPr bwMode="auto">
          <a:xfrm>
            <a:off x="2987780" y="2348850"/>
            <a:ext cx="2016280" cy="720100"/>
          </a:xfrm>
          <a:prstGeom prst="diamond">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Trusted</a:t>
            </a: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9" name="다이아몬드 8"/>
          <p:cNvSpPr/>
          <p:nvPr/>
        </p:nvSpPr>
        <p:spPr bwMode="auto">
          <a:xfrm>
            <a:off x="2987780" y="3356990"/>
            <a:ext cx="2016280" cy="720100"/>
          </a:xfrm>
          <a:prstGeom prst="diamond">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10" name="다이아몬드 9"/>
          <p:cNvSpPr/>
          <p:nvPr/>
        </p:nvSpPr>
        <p:spPr bwMode="auto">
          <a:xfrm>
            <a:off x="5632323" y="3364200"/>
            <a:ext cx="2016280" cy="720100"/>
          </a:xfrm>
          <a:prstGeom prst="diamond">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11" name="직사각형 10"/>
          <p:cNvSpPr/>
          <p:nvPr/>
        </p:nvSpPr>
        <p:spPr bwMode="auto">
          <a:xfrm>
            <a:off x="6012200" y="4581160"/>
            <a:ext cx="1266380" cy="36005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Create trust</a:t>
            </a: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12" name="모서리가 둥근 직사각형 11"/>
          <p:cNvSpPr/>
          <p:nvPr/>
        </p:nvSpPr>
        <p:spPr bwMode="auto">
          <a:xfrm>
            <a:off x="3203810" y="5733320"/>
            <a:ext cx="1512210" cy="360050"/>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Authorization OK</a:t>
            </a: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13" name="모서리가 둥근 직사각형 12"/>
          <p:cNvSpPr/>
          <p:nvPr/>
        </p:nvSpPr>
        <p:spPr bwMode="auto">
          <a:xfrm>
            <a:off x="1331550" y="5733320"/>
            <a:ext cx="1512210" cy="360050"/>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Authorization fail</a:t>
            </a:r>
            <a:endParaRPr kumimoji="0" lang="ko-KR" altLang="en-US" sz="1200" b="0" i="0" u="none" strike="noStrike" cap="none" normalizeH="0" baseline="0" dirty="0" smtClean="0">
              <a:ln>
                <a:noFill/>
              </a:ln>
              <a:solidFill>
                <a:schemeClr val="tx1"/>
              </a:solidFill>
              <a:effectLst/>
              <a:latin typeface="Times New Roman" pitchFamily="18" charset="0"/>
            </a:endParaRPr>
          </a:p>
        </p:txBody>
      </p:sp>
      <p:cxnSp>
        <p:nvCxnSpPr>
          <p:cNvPr id="15" name="직선 화살표 연결선 14"/>
          <p:cNvCxnSpPr/>
          <p:nvPr/>
        </p:nvCxnSpPr>
        <p:spPr bwMode="auto">
          <a:xfrm>
            <a:off x="3995920" y="2132820"/>
            <a:ext cx="0" cy="21603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7" name="직선 화살표 연결선 16"/>
          <p:cNvCxnSpPr>
            <a:endCxn id="9" idx="0"/>
          </p:cNvCxnSpPr>
          <p:nvPr/>
        </p:nvCxnSpPr>
        <p:spPr bwMode="auto">
          <a:xfrm>
            <a:off x="3995920" y="3068950"/>
            <a:ext cx="0" cy="28804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9" name="직선 화살표 연결선 18"/>
          <p:cNvCxnSpPr/>
          <p:nvPr/>
        </p:nvCxnSpPr>
        <p:spPr bwMode="auto">
          <a:xfrm flipH="1">
            <a:off x="3996686" y="4088131"/>
            <a:ext cx="2273" cy="28804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24" name="직선 화살표 연결선 23"/>
          <p:cNvCxnSpPr/>
          <p:nvPr/>
        </p:nvCxnSpPr>
        <p:spPr bwMode="auto">
          <a:xfrm>
            <a:off x="3998959" y="5085230"/>
            <a:ext cx="0" cy="64809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5" name="TextBox 24"/>
          <p:cNvSpPr txBox="1"/>
          <p:nvPr/>
        </p:nvSpPr>
        <p:spPr>
          <a:xfrm>
            <a:off x="3419840" y="3430759"/>
            <a:ext cx="1152160" cy="646331"/>
          </a:xfrm>
          <a:prstGeom prst="rect">
            <a:avLst/>
          </a:prstGeom>
          <a:noFill/>
        </p:spPr>
        <p:txBody>
          <a:bodyPr wrap="square" rtlCol="0">
            <a:spAutoFit/>
          </a:bodyPr>
          <a:lstStyle/>
          <a:p>
            <a:pPr algn="ctr"/>
            <a:r>
              <a:rPr lang="en-US" altLang="ko-KR" sz="1200" dirty="0">
                <a:latin typeface="+mj-lt"/>
              </a:rPr>
              <a:t>Link </a:t>
            </a:r>
            <a:r>
              <a:rPr lang="en-US" altLang="ko-KR" sz="1200" dirty="0" smtClean="0">
                <a:latin typeface="+mj-lt"/>
              </a:rPr>
              <a:t>key (</a:t>
            </a:r>
            <a:r>
              <a:rPr lang="en-US" altLang="ko-KR" sz="1200" dirty="0">
                <a:latin typeface="+mj-lt"/>
              </a:rPr>
              <a:t>AUTH_KEY) </a:t>
            </a:r>
            <a:r>
              <a:rPr lang="en-US" altLang="ko-KR" sz="1200" dirty="0" smtClean="0">
                <a:latin typeface="+mj-lt"/>
              </a:rPr>
              <a:t>available</a:t>
            </a:r>
            <a:endParaRPr lang="ko-KR" altLang="en-US" sz="1200" dirty="0">
              <a:latin typeface="+mj-lt"/>
            </a:endParaRPr>
          </a:p>
        </p:txBody>
      </p:sp>
      <p:sp>
        <p:nvSpPr>
          <p:cNvPr id="26" name="TextBox 25"/>
          <p:cNvSpPr txBox="1"/>
          <p:nvPr/>
        </p:nvSpPr>
        <p:spPr>
          <a:xfrm>
            <a:off x="4139940" y="3087201"/>
            <a:ext cx="338554" cy="276999"/>
          </a:xfrm>
          <a:prstGeom prst="rect">
            <a:avLst/>
          </a:prstGeom>
          <a:noFill/>
        </p:spPr>
        <p:txBody>
          <a:bodyPr wrap="none" rtlCol="0">
            <a:spAutoFit/>
          </a:bodyPr>
          <a:lstStyle/>
          <a:p>
            <a:r>
              <a:rPr lang="en-US" altLang="ko-KR" dirty="0" smtClean="0"/>
              <a:t>no</a:t>
            </a:r>
            <a:endParaRPr lang="ko-KR" altLang="en-US" dirty="0"/>
          </a:p>
        </p:txBody>
      </p:sp>
      <p:sp>
        <p:nvSpPr>
          <p:cNvPr id="27" name="TextBox 26"/>
          <p:cNvSpPr txBox="1"/>
          <p:nvPr/>
        </p:nvSpPr>
        <p:spPr>
          <a:xfrm>
            <a:off x="4139940" y="4077090"/>
            <a:ext cx="338554" cy="276999"/>
          </a:xfrm>
          <a:prstGeom prst="rect">
            <a:avLst/>
          </a:prstGeom>
          <a:noFill/>
        </p:spPr>
        <p:txBody>
          <a:bodyPr wrap="none" rtlCol="0">
            <a:spAutoFit/>
          </a:bodyPr>
          <a:lstStyle/>
          <a:p>
            <a:r>
              <a:rPr lang="en-US" altLang="ko-KR" dirty="0" smtClean="0"/>
              <a:t>no</a:t>
            </a:r>
            <a:endParaRPr lang="ko-KR" altLang="en-US" dirty="0"/>
          </a:p>
        </p:txBody>
      </p:sp>
      <p:sp>
        <p:nvSpPr>
          <p:cNvPr id="28" name="TextBox 27"/>
          <p:cNvSpPr txBox="1"/>
          <p:nvPr/>
        </p:nvSpPr>
        <p:spPr>
          <a:xfrm>
            <a:off x="7648603" y="3421025"/>
            <a:ext cx="338554" cy="276999"/>
          </a:xfrm>
          <a:prstGeom prst="rect">
            <a:avLst/>
          </a:prstGeom>
          <a:noFill/>
        </p:spPr>
        <p:txBody>
          <a:bodyPr wrap="none" rtlCol="0">
            <a:spAutoFit/>
          </a:bodyPr>
          <a:lstStyle/>
          <a:p>
            <a:r>
              <a:rPr lang="en-US" altLang="ko-KR" dirty="0" smtClean="0"/>
              <a:t>no</a:t>
            </a:r>
            <a:endParaRPr lang="ko-KR" altLang="en-US" dirty="0"/>
          </a:p>
        </p:txBody>
      </p:sp>
      <p:sp>
        <p:nvSpPr>
          <p:cNvPr id="33" name="TextBox 32"/>
          <p:cNvSpPr txBox="1"/>
          <p:nvPr/>
        </p:nvSpPr>
        <p:spPr>
          <a:xfrm>
            <a:off x="2537718" y="4419137"/>
            <a:ext cx="391454" cy="276999"/>
          </a:xfrm>
          <a:prstGeom prst="rect">
            <a:avLst/>
          </a:prstGeom>
          <a:noFill/>
        </p:spPr>
        <p:txBody>
          <a:bodyPr wrap="none" rtlCol="0">
            <a:spAutoFit/>
          </a:bodyPr>
          <a:lstStyle/>
          <a:p>
            <a:r>
              <a:rPr lang="en-US" altLang="ko-KR" dirty="0" smtClean="0"/>
              <a:t>fail</a:t>
            </a:r>
            <a:endParaRPr lang="ko-KR" altLang="en-US" dirty="0"/>
          </a:p>
        </p:txBody>
      </p:sp>
      <p:cxnSp>
        <p:nvCxnSpPr>
          <p:cNvPr id="39" name="꺾인 연결선 38"/>
          <p:cNvCxnSpPr>
            <a:stCxn id="8" idx="3"/>
            <a:endCxn id="12" idx="3"/>
          </p:cNvCxnSpPr>
          <p:nvPr/>
        </p:nvCxnSpPr>
        <p:spPr bwMode="auto">
          <a:xfrm flipH="1">
            <a:off x="4716020" y="2708900"/>
            <a:ext cx="288040" cy="3204445"/>
          </a:xfrm>
          <a:prstGeom prst="bentConnector3">
            <a:avLst>
              <a:gd name="adj1" fmla="val -1106090"/>
            </a:avLst>
          </a:prstGeom>
          <a:solidFill>
            <a:schemeClr val="accent1"/>
          </a:solidFill>
          <a:ln w="12700" cap="flat" cmpd="sng" algn="ctr">
            <a:solidFill>
              <a:schemeClr val="tx1"/>
            </a:solidFill>
            <a:prstDash val="solid"/>
            <a:round/>
            <a:headEnd type="none" w="sm" len="sm"/>
            <a:tailEnd type="arrow"/>
          </a:ln>
          <a:effectLst/>
        </p:spPr>
      </p:cxnSp>
      <p:sp>
        <p:nvSpPr>
          <p:cNvPr id="45" name="TextBox 44"/>
          <p:cNvSpPr txBox="1"/>
          <p:nvPr/>
        </p:nvSpPr>
        <p:spPr>
          <a:xfrm>
            <a:off x="5508130" y="2359891"/>
            <a:ext cx="389850" cy="276999"/>
          </a:xfrm>
          <a:prstGeom prst="rect">
            <a:avLst/>
          </a:prstGeom>
          <a:noFill/>
        </p:spPr>
        <p:txBody>
          <a:bodyPr wrap="none" rtlCol="0">
            <a:spAutoFit/>
          </a:bodyPr>
          <a:lstStyle/>
          <a:p>
            <a:r>
              <a:rPr lang="en-US" altLang="ko-KR" dirty="0" smtClean="0"/>
              <a:t>yes</a:t>
            </a:r>
            <a:endParaRPr lang="ko-KR" altLang="en-US" dirty="0"/>
          </a:p>
        </p:txBody>
      </p:sp>
      <p:sp>
        <p:nvSpPr>
          <p:cNvPr id="46" name="TextBox 45"/>
          <p:cNvSpPr txBox="1"/>
          <p:nvPr/>
        </p:nvSpPr>
        <p:spPr>
          <a:xfrm>
            <a:off x="4114292" y="5132276"/>
            <a:ext cx="389850" cy="276999"/>
          </a:xfrm>
          <a:prstGeom prst="rect">
            <a:avLst/>
          </a:prstGeom>
          <a:noFill/>
        </p:spPr>
        <p:txBody>
          <a:bodyPr wrap="none" rtlCol="0">
            <a:spAutoFit/>
          </a:bodyPr>
          <a:lstStyle/>
          <a:p>
            <a:r>
              <a:rPr lang="en-US" altLang="ko-KR" dirty="0" smtClean="0"/>
              <a:t>yes</a:t>
            </a:r>
            <a:endParaRPr lang="ko-KR" altLang="en-US" dirty="0"/>
          </a:p>
        </p:txBody>
      </p:sp>
      <p:sp>
        <p:nvSpPr>
          <p:cNvPr id="50" name="TextBox 49"/>
          <p:cNvSpPr txBox="1"/>
          <p:nvPr/>
        </p:nvSpPr>
        <p:spPr>
          <a:xfrm>
            <a:off x="5081040" y="3427384"/>
            <a:ext cx="389850" cy="276999"/>
          </a:xfrm>
          <a:prstGeom prst="rect">
            <a:avLst/>
          </a:prstGeom>
          <a:noFill/>
        </p:spPr>
        <p:txBody>
          <a:bodyPr wrap="none" rtlCol="0">
            <a:spAutoFit/>
          </a:bodyPr>
          <a:lstStyle/>
          <a:p>
            <a:r>
              <a:rPr lang="en-US" altLang="ko-KR" dirty="0" smtClean="0"/>
              <a:t>yes</a:t>
            </a:r>
            <a:endParaRPr lang="ko-KR" altLang="en-US" dirty="0"/>
          </a:p>
        </p:txBody>
      </p:sp>
      <p:sp>
        <p:nvSpPr>
          <p:cNvPr id="31" name="TextBox 30"/>
          <p:cNvSpPr txBox="1"/>
          <p:nvPr/>
        </p:nvSpPr>
        <p:spPr>
          <a:xfrm>
            <a:off x="6066656" y="3493417"/>
            <a:ext cx="1152160" cy="461665"/>
          </a:xfrm>
          <a:prstGeom prst="rect">
            <a:avLst/>
          </a:prstGeom>
          <a:noFill/>
        </p:spPr>
        <p:txBody>
          <a:bodyPr wrap="square" rtlCol="0">
            <a:spAutoFit/>
          </a:bodyPr>
          <a:lstStyle/>
          <a:p>
            <a:pPr algn="ctr"/>
            <a:r>
              <a:rPr lang="en-US" altLang="ko-KR" sz="1200" dirty="0">
                <a:latin typeface="+mj-lt"/>
              </a:rPr>
              <a:t>Creation of trust allowed?</a:t>
            </a:r>
            <a:endParaRPr lang="ko-KR" altLang="en-US" sz="1200" dirty="0">
              <a:latin typeface="+mj-lt"/>
            </a:endParaRPr>
          </a:p>
        </p:txBody>
      </p:sp>
      <p:cxnSp>
        <p:nvCxnSpPr>
          <p:cNvPr id="16" name="직선 화살표 연결선 15"/>
          <p:cNvCxnSpPr>
            <a:stCxn id="10" idx="3"/>
          </p:cNvCxnSpPr>
          <p:nvPr/>
        </p:nvCxnSpPr>
        <p:spPr bwMode="auto">
          <a:xfrm>
            <a:off x="7648603" y="3724250"/>
            <a:ext cx="533870"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42" name="직선 화살표 연결선 41"/>
          <p:cNvCxnSpPr>
            <a:endCxn id="10" idx="1"/>
          </p:cNvCxnSpPr>
          <p:nvPr/>
        </p:nvCxnSpPr>
        <p:spPr bwMode="auto">
          <a:xfrm>
            <a:off x="5004060" y="3717040"/>
            <a:ext cx="628263" cy="721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44" name="직선 화살표 연결선 43"/>
          <p:cNvCxnSpPr>
            <a:endCxn id="11" idx="0"/>
          </p:cNvCxnSpPr>
          <p:nvPr/>
        </p:nvCxnSpPr>
        <p:spPr bwMode="auto">
          <a:xfrm>
            <a:off x="6640428" y="4088131"/>
            <a:ext cx="4962" cy="493029"/>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48" name="TextBox 47"/>
          <p:cNvSpPr txBox="1"/>
          <p:nvPr/>
        </p:nvSpPr>
        <p:spPr>
          <a:xfrm>
            <a:off x="6774510" y="4077089"/>
            <a:ext cx="389850" cy="276999"/>
          </a:xfrm>
          <a:prstGeom prst="rect">
            <a:avLst/>
          </a:prstGeom>
          <a:noFill/>
        </p:spPr>
        <p:txBody>
          <a:bodyPr wrap="none" rtlCol="0">
            <a:spAutoFit/>
          </a:bodyPr>
          <a:lstStyle/>
          <a:p>
            <a:r>
              <a:rPr lang="en-US" altLang="ko-KR" dirty="0" smtClean="0"/>
              <a:t>yes</a:t>
            </a:r>
            <a:endParaRPr lang="ko-KR" altLang="en-US" dirty="0"/>
          </a:p>
        </p:txBody>
      </p:sp>
      <p:cxnSp>
        <p:nvCxnSpPr>
          <p:cNvPr id="51" name="직선 화살표 연결선 50"/>
          <p:cNvCxnSpPr>
            <a:stCxn id="11" idx="2"/>
          </p:cNvCxnSpPr>
          <p:nvPr/>
        </p:nvCxnSpPr>
        <p:spPr bwMode="auto">
          <a:xfrm>
            <a:off x="6645390" y="4941210"/>
            <a:ext cx="0" cy="972135"/>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52" name="다이아몬드 51"/>
          <p:cNvSpPr/>
          <p:nvPr/>
        </p:nvSpPr>
        <p:spPr bwMode="auto">
          <a:xfrm>
            <a:off x="2987780" y="4365130"/>
            <a:ext cx="2016280" cy="720100"/>
          </a:xfrm>
          <a:prstGeom prst="diamond">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53" name="TextBox 52"/>
          <p:cNvSpPr txBox="1"/>
          <p:nvPr/>
        </p:nvSpPr>
        <p:spPr>
          <a:xfrm>
            <a:off x="3422113" y="4494347"/>
            <a:ext cx="1152160" cy="461665"/>
          </a:xfrm>
          <a:prstGeom prst="rect">
            <a:avLst/>
          </a:prstGeom>
          <a:noFill/>
        </p:spPr>
        <p:txBody>
          <a:bodyPr wrap="square" rtlCol="0">
            <a:spAutoFit/>
          </a:bodyPr>
          <a:lstStyle/>
          <a:p>
            <a:pPr algn="ctr"/>
            <a:r>
              <a:rPr lang="en-US" altLang="ko-KR" sz="1200" dirty="0" smtClean="0">
                <a:latin typeface="+mj-lt"/>
              </a:rPr>
              <a:t>Authentication succeed?</a:t>
            </a:r>
            <a:endParaRPr lang="ko-KR" altLang="en-US" sz="1200" dirty="0">
              <a:latin typeface="+mj-lt"/>
            </a:endParaRPr>
          </a:p>
        </p:txBody>
      </p:sp>
      <p:cxnSp>
        <p:nvCxnSpPr>
          <p:cNvPr id="57" name="꺾인 연결선 56"/>
          <p:cNvCxnSpPr>
            <a:stCxn id="52" idx="1"/>
            <a:endCxn id="13" idx="0"/>
          </p:cNvCxnSpPr>
          <p:nvPr/>
        </p:nvCxnSpPr>
        <p:spPr bwMode="auto">
          <a:xfrm rot="10800000" flipV="1">
            <a:off x="2087656" y="4725180"/>
            <a:ext cx="900125" cy="1008140"/>
          </a:xfrm>
          <a:prstGeom prst="bentConnector2">
            <a:avLst/>
          </a:prstGeom>
          <a:solidFill>
            <a:schemeClr val="accent1"/>
          </a:solidFill>
          <a:ln w="12700" cap="flat" cmpd="sng" algn="ctr">
            <a:solidFill>
              <a:schemeClr val="tx1"/>
            </a:solidFill>
            <a:prstDash val="solid"/>
            <a:round/>
            <a:headEnd type="none" w="sm" len="sm"/>
            <a:tailEnd type="arrow"/>
          </a:ln>
          <a:effectLst/>
        </p:spPr>
      </p:cxnSp>
      <p:sp>
        <p:nvSpPr>
          <p:cNvPr id="35"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109</a:t>
            </a:fld>
            <a:endParaRPr lang="en-US" altLang="ko-KR"/>
          </a:p>
        </p:txBody>
      </p:sp>
    </p:spTree>
    <p:extLst>
      <p:ext uri="{BB962C8B-B14F-4D97-AF65-F5344CB8AC3E}">
        <p14:creationId xmlns:p14="http://schemas.microsoft.com/office/powerpoint/2010/main" val="15915296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smtClean="0">
                <a:ea typeface="굴림" charset="-127"/>
              </a:rPr>
              <a:t>Finding/Joining Multicast </a:t>
            </a:r>
            <a:r>
              <a:rPr lang="en-US" altLang="ko-KR" dirty="0">
                <a:ea typeface="굴림" charset="-127"/>
              </a:rPr>
              <a:t>Group </a:t>
            </a:r>
            <a:r>
              <a:rPr lang="en-US" altLang="ko-KR" dirty="0" smtClean="0">
                <a:ea typeface="굴림" charset="-127"/>
              </a:rPr>
              <a:t>(5/12)</a:t>
            </a:r>
            <a:endParaRPr lang="ko-KR" altLang="en-US" dirty="0" smtClean="0">
              <a:ea typeface="굴림" charset="-127"/>
            </a:endParaRPr>
          </a:p>
        </p:txBody>
      </p:sp>
      <p:sp>
        <p:nvSpPr>
          <p:cNvPr id="4102" name="내용 개체 틀 5"/>
          <p:cNvSpPr>
            <a:spLocks noGrp="1"/>
          </p:cNvSpPr>
          <p:nvPr>
            <p:ph idx="1"/>
          </p:nvPr>
        </p:nvSpPr>
        <p:spPr>
          <a:xfrm>
            <a:off x="685800" y="1557338"/>
            <a:ext cx="7918648" cy="4538662"/>
          </a:xfrm>
        </p:spPr>
        <p:txBody>
          <a:bodyPr/>
          <a:lstStyle/>
          <a:p>
            <a:r>
              <a:rPr lang="en-US" altLang="ko-KR" sz="2000" dirty="0" smtClean="0">
                <a:ea typeface="굴림" charset="-127"/>
              </a:rPr>
              <a:t>If PD A want to join the multicast group, it broadcasts an ACF (assume K=4 hops).</a:t>
            </a: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11</a:t>
            </a:fld>
            <a:endParaRPr lang="en-US" altLang="ko-KR" smtClean="0">
              <a:latin typeface="Times New Roman" pitchFamily="18" charset="0"/>
            </a:endParaRPr>
          </a:p>
        </p:txBody>
      </p:sp>
      <p:sp>
        <p:nvSpPr>
          <p:cNvPr id="22" name="오른쪽 화살표 21"/>
          <p:cNvSpPr/>
          <p:nvPr/>
        </p:nvSpPr>
        <p:spPr>
          <a:xfrm rot="13738244">
            <a:off x="1741074" y="4732269"/>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6" name="오른쪽 화살표 25"/>
          <p:cNvSpPr/>
          <p:nvPr/>
        </p:nvSpPr>
        <p:spPr>
          <a:xfrm rot="20237870">
            <a:off x="2517150" y="4927689"/>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9" name="TextBox 81"/>
          <p:cNvSpPr txBox="1">
            <a:spLocks noChangeArrowheads="1"/>
          </p:cNvSpPr>
          <p:nvPr/>
        </p:nvSpPr>
        <p:spPr bwMode="auto">
          <a:xfrm>
            <a:off x="5901110" y="5709450"/>
            <a:ext cx="255717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30" name="오른쪽 화살표 29"/>
          <p:cNvSpPr/>
          <p:nvPr/>
        </p:nvSpPr>
        <p:spPr>
          <a:xfrm>
            <a:off x="5230783" y="5821885"/>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51" name="타원 10"/>
          <p:cNvSpPr>
            <a:spLocks noChangeArrowheads="1"/>
          </p:cNvSpPr>
          <p:nvPr/>
        </p:nvSpPr>
        <p:spPr bwMode="auto">
          <a:xfrm>
            <a:off x="2195736" y="5020321"/>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52" name="타원 51"/>
          <p:cNvSpPr/>
          <p:nvPr/>
        </p:nvSpPr>
        <p:spPr bwMode="auto">
          <a:xfrm>
            <a:off x="3226096" y="459812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53" name="타원 52"/>
          <p:cNvSpPr/>
          <p:nvPr/>
        </p:nvSpPr>
        <p:spPr bwMode="auto">
          <a:xfrm>
            <a:off x="4427984" y="4422088"/>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54" name="타원 53"/>
          <p:cNvSpPr/>
          <p:nvPr/>
        </p:nvSpPr>
        <p:spPr bwMode="auto">
          <a:xfrm>
            <a:off x="1547664" y="4198068"/>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
        <p:nvSpPr>
          <p:cNvPr id="55" name="타원 10"/>
          <p:cNvSpPr>
            <a:spLocks noChangeArrowheads="1"/>
          </p:cNvSpPr>
          <p:nvPr/>
        </p:nvSpPr>
        <p:spPr bwMode="auto">
          <a:xfrm>
            <a:off x="2520169" y="3669379"/>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cxnSp>
        <p:nvCxnSpPr>
          <p:cNvPr id="56" name="직선 연결선 55"/>
          <p:cNvCxnSpPr>
            <a:stCxn id="54" idx="7"/>
            <a:endCxn id="55" idx="3"/>
          </p:cNvCxnSpPr>
          <p:nvPr/>
        </p:nvCxnSpPr>
        <p:spPr bwMode="auto">
          <a:xfrm flipV="1">
            <a:off x="1824087" y="3945928"/>
            <a:ext cx="743530" cy="299567"/>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3" name="타원 6"/>
          <p:cNvSpPr>
            <a:spLocks noChangeArrowheads="1"/>
          </p:cNvSpPr>
          <p:nvPr/>
        </p:nvSpPr>
        <p:spPr bwMode="auto">
          <a:xfrm>
            <a:off x="5629872" y="4231417"/>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a:solidFill>
                  <a:schemeClr val="bg1"/>
                </a:solidFill>
              </a:rPr>
              <a:t>B</a:t>
            </a:r>
            <a:endParaRPr lang="ko-KR" altLang="en-US" sz="1500">
              <a:solidFill>
                <a:schemeClr val="bg1"/>
              </a:solidFill>
            </a:endParaRPr>
          </a:p>
        </p:txBody>
      </p:sp>
      <p:cxnSp>
        <p:nvCxnSpPr>
          <p:cNvPr id="25" name="직선 연결선 24"/>
          <p:cNvCxnSpPr>
            <a:stCxn id="23" idx="1"/>
          </p:cNvCxnSpPr>
          <p:nvPr/>
        </p:nvCxnSpPr>
        <p:spPr bwMode="auto">
          <a:xfrm flipH="1" flipV="1">
            <a:off x="4643353" y="3643811"/>
            <a:ext cx="1033999" cy="63508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7" name="타원 10"/>
          <p:cNvSpPr>
            <a:spLocks noChangeArrowheads="1"/>
          </p:cNvSpPr>
          <p:nvPr/>
        </p:nvSpPr>
        <p:spPr bwMode="auto">
          <a:xfrm>
            <a:off x="4366804" y="3367262"/>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24" name="타원 10"/>
          <p:cNvSpPr>
            <a:spLocks noChangeArrowheads="1"/>
          </p:cNvSpPr>
          <p:nvPr/>
        </p:nvSpPr>
        <p:spPr bwMode="auto">
          <a:xfrm>
            <a:off x="6588224" y="3666714"/>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endParaRPr lang="ko-KR" altLang="en-US" sz="1500" dirty="0">
              <a:solidFill>
                <a:schemeClr val="bg1"/>
              </a:solidFill>
            </a:endParaRPr>
          </a:p>
        </p:txBody>
      </p:sp>
      <p:sp>
        <p:nvSpPr>
          <p:cNvPr id="28" name="타원 27"/>
          <p:cNvSpPr/>
          <p:nvPr/>
        </p:nvSpPr>
        <p:spPr bwMode="auto">
          <a:xfrm>
            <a:off x="6588371" y="4080853"/>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31" name="TextBox 30"/>
          <p:cNvSpPr txBox="1"/>
          <p:nvPr/>
        </p:nvSpPr>
        <p:spPr>
          <a:xfrm>
            <a:off x="6912221" y="3644046"/>
            <a:ext cx="1813317" cy="369332"/>
          </a:xfrm>
          <a:prstGeom prst="rect">
            <a:avLst/>
          </a:prstGeom>
          <a:noFill/>
        </p:spPr>
        <p:txBody>
          <a:bodyPr wrap="none" rtlCol="0">
            <a:spAutoFit/>
          </a:bodyPr>
          <a:lstStyle/>
          <a:p>
            <a:r>
              <a:rPr lang="en-US" altLang="ko-KR" dirty="0" smtClean="0"/>
              <a:t>: Candidate PD </a:t>
            </a:r>
            <a:endParaRPr lang="ko-KR" altLang="en-US" dirty="0"/>
          </a:p>
        </p:txBody>
      </p:sp>
      <p:sp>
        <p:nvSpPr>
          <p:cNvPr id="32" name="TextBox 31"/>
          <p:cNvSpPr txBox="1"/>
          <p:nvPr/>
        </p:nvSpPr>
        <p:spPr>
          <a:xfrm>
            <a:off x="6912221" y="4058112"/>
            <a:ext cx="2044149" cy="369332"/>
          </a:xfrm>
          <a:prstGeom prst="rect">
            <a:avLst/>
          </a:prstGeom>
          <a:noFill/>
        </p:spPr>
        <p:txBody>
          <a:bodyPr wrap="none" rtlCol="0">
            <a:spAutoFit/>
          </a:bodyPr>
          <a:lstStyle/>
          <a:p>
            <a:r>
              <a:rPr lang="en-US" altLang="ko-KR" dirty="0" smtClean="0"/>
              <a:t>: Non-member PD</a:t>
            </a:r>
            <a:endParaRPr lang="ko-KR" altLang="en-US" dirty="0"/>
          </a:p>
        </p:txBody>
      </p:sp>
      <p:sp>
        <p:nvSpPr>
          <p:cNvPr id="33" name="타원 10"/>
          <p:cNvSpPr>
            <a:spLocks noChangeArrowheads="1"/>
          </p:cNvSpPr>
          <p:nvPr/>
        </p:nvSpPr>
        <p:spPr bwMode="auto">
          <a:xfrm>
            <a:off x="6588224" y="3257334"/>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34" name="TextBox 33"/>
          <p:cNvSpPr txBox="1"/>
          <p:nvPr/>
        </p:nvSpPr>
        <p:spPr>
          <a:xfrm>
            <a:off x="6912221" y="3234666"/>
            <a:ext cx="1608133" cy="369332"/>
          </a:xfrm>
          <a:prstGeom prst="rect">
            <a:avLst/>
          </a:prstGeom>
          <a:noFill/>
        </p:spPr>
        <p:txBody>
          <a:bodyPr wrap="none" rtlCol="0">
            <a:spAutoFit/>
          </a:bodyPr>
          <a:lstStyle/>
          <a:p>
            <a:r>
              <a:rPr lang="en-US" altLang="ko-KR" dirty="0" smtClean="0"/>
              <a:t>: Member PD </a:t>
            </a:r>
            <a:endParaRPr lang="ko-KR" altLang="en-US" dirty="0"/>
          </a:p>
        </p:txBody>
      </p:sp>
    </p:spTree>
    <p:extLst>
      <p:ext uri="{BB962C8B-B14F-4D97-AF65-F5344CB8AC3E}">
        <p14:creationId xmlns:p14="http://schemas.microsoft.com/office/powerpoint/2010/main" val="3947219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692620"/>
            <a:ext cx="7772400" cy="726920"/>
          </a:xfrm>
        </p:spPr>
        <p:txBody>
          <a:bodyPr/>
          <a:lstStyle/>
          <a:p>
            <a:r>
              <a:rPr lang="en-US" altLang="zh-CN" dirty="0" err="1" smtClean="0">
                <a:ea typeface="宋体" pitchFamily="2" charset="-122"/>
              </a:rPr>
              <a:t>Infrastructureless</a:t>
            </a:r>
            <a:r>
              <a:rPr lang="en-US" altLang="zh-CN" dirty="0" smtClean="0">
                <a:ea typeface="宋体" pitchFamily="2" charset="-122"/>
              </a:rPr>
              <a:t> Architecture</a:t>
            </a:r>
          </a:p>
        </p:txBody>
      </p:sp>
      <p:sp>
        <p:nvSpPr>
          <p:cNvPr id="10243" name="Content Placeholder 2"/>
          <p:cNvSpPr>
            <a:spLocks noGrp="1"/>
          </p:cNvSpPr>
          <p:nvPr>
            <p:ph idx="1"/>
          </p:nvPr>
        </p:nvSpPr>
        <p:spPr>
          <a:xfrm>
            <a:off x="685800" y="1524000"/>
            <a:ext cx="7772400" cy="4353340"/>
          </a:xfrm>
        </p:spPr>
        <p:txBody>
          <a:bodyPr/>
          <a:lstStyle/>
          <a:p>
            <a:pPr marL="352425" indent="-352425">
              <a:buFont typeface="Wingdings" pitchFamily="2" charset="2"/>
              <a:buChar char="l"/>
            </a:pPr>
            <a:r>
              <a:rPr lang="en-US" altLang="zh-CN" sz="2400" dirty="0" smtClean="0">
                <a:latin typeface="+mj-lt"/>
                <a:ea typeface="宋体" pitchFamily="2" charset="-122"/>
              </a:rPr>
              <a:t>No coordinator or AAA (authentication, authorization, accountability) server</a:t>
            </a:r>
          </a:p>
          <a:p>
            <a:pPr marL="352425" indent="-352425">
              <a:buFont typeface="Wingdings" pitchFamily="2" charset="2"/>
              <a:buChar char="l"/>
            </a:pPr>
            <a:r>
              <a:rPr lang="en-US" altLang="zh-CN" sz="2400" dirty="0" smtClean="0">
                <a:latin typeface="+mj-lt"/>
                <a:ea typeface="宋体" pitchFamily="2" charset="-122"/>
              </a:rPr>
              <a:t>Using PIN (symmetric), or certificate (asymmetric) issued by the trusted third party</a:t>
            </a:r>
          </a:p>
          <a:p>
            <a:pPr marL="752475" lvl="1" indent="-352425">
              <a:buFont typeface="Wingdings" pitchFamily="2" charset="2"/>
              <a:buChar char="l"/>
            </a:pPr>
            <a:r>
              <a:rPr lang="en-US" altLang="zh-CN" sz="2200" dirty="0" err="1" smtClean="0">
                <a:latin typeface="+mj-lt"/>
                <a:ea typeface="宋体" pitchFamily="2" charset="-122"/>
              </a:rPr>
              <a:t>Cf</a:t>
            </a:r>
            <a:r>
              <a:rPr lang="en-US" altLang="zh-CN" sz="2200" dirty="0" smtClean="0">
                <a:latin typeface="+mj-lt"/>
                <a:ea typeface="宋体" pitchFamily="2" charset="-122"/>
              </a:rPr>
              <a:t>) Bluetooth pairing</a:t>
            </a:r>
          </a:p>
          <a:p>
            <a:pPr marL="752475" lvl="1" indent="-352425">
              <a:buNone/>
            </a:pPr>
            <a:endParaRPr lang="en-US" altLang="zh-CN" sz="2000" dirty="0" smtClean="0">
              <a:latin typeface="+mj-lt"/>
              <a:ea typeface="宋体" pitchFamily="2" charset="-122"/>
            </a:endParaRPr>
          </a:p>
          <a:p>
            <a:pPr marL="752475" lvl="1" indent="-352425">
              <a:buFont typeface="Wingdings" pitchFamily="2" charset="2"/>
              <a:buChar char="l"/>
            </a:pPr>
            <a:endParaRPr lang="en-US" altLang="zh-CN" sz="2000" dirty="0" smtClean="0">
              <a:latin typeface="+mj-lt"/>
              <a:ea typeface="宋体" pitchFamily="2" charset="-122"/>
            </a:endParaRPr>
          </a:p>
          <a:p>
            <a:pPr marL="0" indent="0">
              <a:buNone/>
            </a:pPr>
            <a:endParaRPr lang="en-US" altLang="zh-CN" sz="1800" dirty="0" smtClean="0">
              <a:latin typeface="+mj-lt"/>
              <a:ea typeface="宋体" pitchFamily="2" charset="-122"/>
            </a:endParaRPr>
          </a:p>
        </p:txBody>
      </p:sp>
      <p:sp>
        <p:nvSpPr>
          <p:cNvPr id="9" name="구름 8"/>
          <p:cNvSpPr/>
          <p:nvPr/>
        </p:nvSpPr>
        <p:spPr bwMode="auto">
          <a:xfrm>
            <a:off x="1691600" y="3501010"/>
            <a:ext cx="5544770" cy="3024420"/>
          </a:xfrm>
          <a:prstGeom prst="cloud">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pic>
        <p:nvPicPr>
          <p:cNvPr id="10" name="Picture 3" descr="E:\my doc\Telematics\合作交流\2012\2012-1024青岛物流\MC900441332.PNG"/>
          <p:cNvPicPr>
            <a:picLocks noChangeAspect="1" noChangeArrowheads="1"/>
          </p:cNvPicPr>
          <p:nvPr/>
        </p:nvPicPr>
        <p:blipFill>
          <a:blip r:embed="rId3" cstate="print"/>
          <a:srcRect/>
          <a:stretch>
            <a:fillRect/>
          </a:stretch>
        </p:blipFill>
        <p:spPr bwMode="auto">
          <a:xfrm>
            <a:off x="2627730" y="4437140"/>
            <a:ext cx="587796" cy="576080"/>
          </a:xfrm>
          <a:prstGeom prst="rect">
            <a:avLst/>
          </a:prstGeom>
          <a:noFill/>
        </p:spPr>
      </p:pic>
      <p:pic>
        <p:nvPicPr>
          <p:cNvPr id="11" name="Picture 3" descr="E:\my doc\Telematics\合作交流\2012\2012-1024青岛物流\MC900441332.PNG"/>
          <p:cNvPicPr>
            <a:picLocks noChangeAspect="1" noChangeArrowheads="1"/>
          </p:cNvPicPr>
          <p:nvPr/>
        </p:nvPicPr>
        <p:blipFill>
          <a:blip r:embed="rId3" cstate="print"/>
          <a:srcRect/>
          <a:stretch>
            <a:fillRect/>
          </a:stretch>
        </p:blipFill>
        <p:spPr bwMode="auto">
          <a:xfrm>
            <a:off x="3707880" y="5301260"/>
            <a:ext cx="587796" cy="576080"/>
          </a:xfrm>
          <a:prstGeom prst="rect">
            <a:avLst/>
          </a:prstGeom>
          <a:noFill/>
        </p:spPr>
      </p:pic>
      <p:pic>
        <p:nvPicPr>
          <p:cNvPr id="12" name="Picture 3" descr="E:\my doc\Telematics\合作交流\2012\2012-1024青岛物流\MC900441332.PNG"/>
          <p:cNvPicPr>
            <a:picLocks noChangeAspect="1" noChangeArrowheads="1"/>
          </p:cNvPicPr>
          <p:nvPr/>
        </p:nvPicPr>
        <p:blipFill>
          <a:blip r:embed="rId3" cstate="print"/>
          <a:srcRect/>
          <a:stretch>
            <a:fillRect/>
          </a:stretch>
        </p:blipFill>
        <p:spPr bwMode="auto">
          <a:xfrm>
            <a:off x="4427980" y="3933070"/>
            <a:ext cx="587796" cy="576080"/>
          </a:xfrm>
          <a:prstGeom prst="rect">
            <a:avLst/>
          </a:prstGeom>
          <a:noFill/>
        </p:spPr>
      </p:pic>
      <p:pic>
        <p:nvPicPr>
          <p:cNvPr id="13" name="Picture 3" descr="E:\my doc\Telematics\合作交流\2012\2012-1024青岛物流\MC900441332.PNG"/>
          <p:cNvPicPr>
            <a:picLocks noChangeAspect="1" noChangeArrowheads="1"/>
          </p:cNvPicPr>
          <p:nvPr/>
        </p:nvPicPr>
        <p:blipFill>
          <a:blip r:embed="rId3" cstate="print"/>
          <a:srcRect/>
          <a:stretch>
            <a:fillRect/>
          </a:stretch>
        </p:blipFill>
        <p:spPr bwMode="auto">
          <a:xfrm>
            <a:off x="5508130" y="4653170"/>
            <a:ext cx="587796" cy="576080"/>
          </a:xfrm>
          <a:prstGeom prst="rect">
            <a:avLst/>
          </a:prstGeom>
          <a:noFill/>
        </p:spPr>
      </p:pic>
      <p:cxnSp>
        <p:nvCxnSpPr>
          <p:cNvPr id="15" name="직선 화살표 연결선 14"/>
          <p:cNvCxnSpPr/>
          <p:nvPr/>
        </p:nvCxnSpPr>
        <p:spPr bwMode="auto">
          <a:xfrm flipV="1">
            <a:off x="3275820" y="4221110"/>
            <a:ext cx="1152160" cy="28804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17" name="직선 화살표 연결선 16"/>
          <p:cNvCxnSpPr/>
          <p:nvPr/>
        </p:nvCxnSpPr>
        <p:spPr bwMode="auto">
          <a:xfrm>
            <a:off x="3203810" y="5085230"/>
            <a:ext cx="576080" cy="36005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19" name="직선 화살표 연결선 18"/>
          <p:cNvCxnSpPr>
            <a:endCxn id="13" idx="1"/>
          </p:cNvCxnSpPr>
          <p:nvPr/>
        </p:nvCxnSpPr>
        <p:spPr bwMode="auto">
          <a:xfrm>
            <a:off x="3347830" y="4797190"/>
            <a:ext cx="2160300" cy="14402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21" name="직선 화살표 연결선 20"/>
          <p:cNvCxnSpPr/>
          <p:nvPr/>
        </p:nvCxnSpPr>
        <p:spPr bwMode="auto">
          <a:xfrm flipH="1">
            <a:off x="4211950" y="4653170"/>
            <a:ext cx="432060" cy="72010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23" name="직선 화살표 연결선 22"/>
          <p:cNvCxnSpPr/>
          <p:nvPr/>
        </p:nvCxnSpPr>
        <p:spPr bwMode="auto">
          <a:xfrm flipV="1">
            <a:off x="4355970" y="5229250"/>
            <a:ext cx="1152160" cy="36005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25" name="직선 화살표 연결선 24"/>
          <p:cNvCxnSpPr/>
          <p:nvPr/>
        </p:nvCxnSpPr>
        <p:spPr bwMode="auto">
          <a:xfrm>
            <a:off x="5004060" y="4221110"/>
            <a:ext cx="504070" cy="432060"/>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20"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110</a:t>
            </a:fld>
            <a:endParaRPr lang="en-US" altLang="ko-KR"/>
          </a:p>
        </p:txBody>
      </p:sp>
    </p:spTree>
    <p:extLst>
      <p:ext uri="{BB962C8B-B14F-4D97-AF65-F5344CB8AC3E}">
        <p14:creationId xmlns:p14="http://schemas.microsoft.com/office/powerpoint/2010/main" val="311929320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Key Derivation</a:t>
            </a:r>
            <a:endParaRPr lang="ko-KR" altLang="en-US" dirty="0"/>
          </a:p>
        </p:txBody>
      </p:sp>
      <p:sp>
        <p:nvSpPr>
          <p:cNvPr id="7" name="직사각형 6"/>
          <p:cNvSpPr/>
          <p:nvPr/>
        </p:nvSpPr>
        <p:spPr bwMode="auto">
          <a:xfrm>
            <a:off x="1907630" y="2708900"/>
            <a:ext cx="1152160" cy="36005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smtClean="0">
                <a:ln>
                  <a:noFill/>
                </a:ln>
                <a:solidFill>
                  <a:schemeClr val="tx1"/>
                </a:solidFill>
                <a:effectLst/>
                <a:latin typeface="Times New Roman" pitchFamily="18" charset="0"/>
              </a:rPr>
              <a:t>PRF</a:t>
            </a:r>
            <a:endParaRPr kumimoji="0" lang="ko-KR" altLang="en-US" sz="1600" b="1" i="0" u="none" strike="noStrike" cap="none" normalizeH="0" baseline="0" dirty="0" smtClean="0">
              <a:ln>
                <a:noFill/>
              </a:ln>
              <a:solidFill>
                <a:schemeClr val="tx1"/>
              </a:solidFill>
              <a:effectLst/>
              <a:latin typeface="Times New Roman" pitchFamily="18" charset="0"/>
            </a:endParaRPr>
          </a:p>
        </p:txBody>
      </p:sp>
      <p:sp>
        <p:nvSpPr>
          <p:cNvPr id="8" name="직사각형 7"/>
          <p:cNvSpPr/>
          <p:nvPr/>
        </p:nvSpPr>
        <p:spPr bwMode="auto">
          <a:xfrm>
            <a:off x="6156220" y="2708900"/>
            <a:ext cx="1152160" cy="36005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smtClean="0">
                <a:ln>
                  <a:noFill/>
                </a:ln>
                <a:solidFill>
                  <a:schemeClr val="tx1"/>
                </a:solidFill>
                <a:effectLst/>
                <a:latin typeface="Times New Roman" pitchFamily="18" charset="0"/>
              </a:rPr>
              <a:t>PRF</a:t>
            </a:r>
            <a:endParaRPr kumimoji="0" lang="ko-KR" altLang="en-US" sz="1600" b="1" i="0" u="none" strike="noStrike" cap="none" normalizeH="0" baseline="0" dirty="0" smtClean="0">
              <a:ln>
                <a:noFill/>
              </a:ln>
              <a:solidFill>
                <a:schemeClr val="tx1"/>
              </a:solidFill>
              <a:effectLst/>
              <a:latin typeface="Times New Roman" pitchFamily="18" charset="0"/>
            </a:endParaRPr>
          </a:p>
        </p:txBody>
      </p:sp>
      <p:sp>
        <p:nvSpPr>
          <p:cNvPr id="9" name="직사각형 8"/>
          <p:cNvSpPr/>
          <p:nvPr/>
        </p:nvSpPr>
        <p:spPr bwMode="auto">
          <a:xfrm>
            <a:off x="1907630" y="4653170"/>
            <a:ext cx="1152160" cy="36005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smtClean="0">
                <a:ln>
                  <a:noFill/>
                </a:ln>
                <a:solidFill>
                  <a:schemeClr val="tx1"/>
                </a:solidFill>
                <a:effectLst/>
                <a:latin typeface="Times New Roman" pitchFamily="18" charset="0"/>
              </a:rPr>
              <a:t>PRF</a:t>
            </a:r>
            <a:endParaRPr kumimoji="0" lang="ko-KR" altLang="en-US" sz="1600" b="1" i="0" u="none" strike="noStrike" cap="none" normalizeH="0" baseline="0" dirty="0" smtClean="0">
              <a:ln>
                <a:noFill/>
              </a:ln>
              <a:solidFill>
                <a:schemeClr val="tx1"/>
              </a:solidFill>
              <a:effectLst/>
              <a:latin typeface="Times New Roman" pitchFamily="18" charset="0"/>
            </a:endParaRPr>
          </a:p>
        </p:txBody>
      </p:sp>
      <p:sp>
        <p:nvSpPr>
          <p:cNvPr id="10" name="직사각형 9"/>
          <p:cNvSpPr/>
          <p:nvPr/>
        </p:nvSpPr>
        <p:spPr bwMode="auto">
          <a:xfrm>
            <a:off x="6156220" y="4653170"/>
            <a:ext cx="1152160" cy="36005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smtClean="0">
                <a:ln>
                  <a:noFill/>
                </a:ln>
                <a:solidFill>
                  <a:schemeClr val="tx1"/>
                </a:solidFill>
                <a:effectLst/>
                <a:latin typeface="Times New Roman" pitchFamily="18" charset="0"/>
              </a:rPr>
              <a:t>PRF</a:t>
            </a:r>
            <a:endParaRPr kumimoji="0" lang="ko-KR" altLang="en-US" sz="1600" b="1" i="0" u="none" strike="noStrike" cap="none" normalizeH="0" baseline="0" dirty="0" smtClean="0">
              <a:ln>
                <a:noFill/>
              </a:ln>
              <a:solidFill>
                <a:schemeClr val="tx1"/>
              </a:solidFill>
              <a:effectLst/>
              <a:latin typeface="Times New Roman" pitchFamily="18" charset="0"/>
            </a:endParaRPr>
          </a:p>
        </p:txBody>
      </p:sp>
      <p:sp>
        <p:nvSpPr>
          <p:cNvPr id="11" name="TextBox 10"/>
          <p:cNvSpPr txBox="1"/>
          <p:nvPr/>
        </p:nvSpPr>
        <p:spPr>
          <a:xfrm>
            <a:off x="2195670" y="1772770"/>
            <a:ext cx="556563" cy="369332"/>
          </a:xfrm>
          <a:prstGeom prst="rect">
            <a:avLst/>
          </a:prstGeom>
          <a:noFill/>
        </p:spPr>
        <p:txBody>
          <a:bodyPr wrap="none" rtlCol="0">
            <a:spAutoFit/>
          </a:bodyPr>
          <a:lstStyle/>
          <a:p>
            <a:r>
              <a:rPr lang="en-US" altLang="ko-KR" sz="1800" dirty="0" smtClean="0"/>
              <a:t>PIN</a:t>
            </a:r>
            <a:endParaRPr lang="ko-KR" altLang="en-US" sz="1800" dirty="0"/>
          </a:p>
        </p:txBody>
      </p:sp>
      <p:cxnSp>
        <p:nvCxnSpPr>
          <p:cNvPr id="13" name="직선 화살표 연결선 12"/>
          <p:cNvCxnSpPr>
            <a:stCxn id="11" idx="2"/>
          </p:cNvCxnSpPr>
          <p:nvPr/>
        </p:nvCxnSpPr>
        <p:spPr bwMode="auto">
          <a:xfrm flipH="1">
            <a:off x="2473951" y="2142102"/>
            <a:ext cx="1" cy="42277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5" name="TextBox 14"/>
          <p:cNvSpPr txBox="1"/>
          <p:nvPr/>
        </p:nvSpPr>
        <p:spPr>
          <a:xfrm>
            <a:off x="6463777" y="1772770"/>
            <a:ext cx="556563" cy="369332"/>
          </a:xfrm>
          <a:prstGeom prst="rect">
            <a:avLst/>
          </a:prstGeom>
          <a:noFill/>
        </p:spPr>
        <p:txBody>
          <a:bodyPr wrap="none" rtlCol="0">
            <a:spAutoFit/>
          </a:bodyPr>
          <a:lstStyle/>
          <a:p>
            <a:r>
              <a:rPr lang="en-US" altLang="ko-KR" sz="1800" dirty="0" smtClean="0"/>
              <a:t>PIN</a:t>
            </a:r>
            <a:endParaRPr lang="ko-KR" altLang="en-US" sz="1800" dirty="0"/>
          </a:p>
        </p:txBody>
      </p:sp>
      <p:cxnSp>
        <p:nvCxnSpPr>
          <p:cNvPr id="16" name="직선 화살표 연결선 15"/>
          <p:cNvCxnSpPr/>
          <p:nvPr/>
        </p:nvCxnSpPr>
        <p:spPr bwMode="auto">
          <a:xfrm flipH="1">
            <a:off x="6732299" y="2142102"/>
            <a:ext cx="1" cy="42277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7" name="TextBox 16"/>
          <p:cNvSpPr txBox="1"/>
          <p:nvPr/>
        </p:nvSpPr>
        <p:spPr>
          <a:xfrm>
            <a:off x="1763610" y="3645030"/>
            <a:ext cx="1659109" cy="369332"/>
          </a:xfrm>
          <a:prstGeom prst="rect">
            <a:avLst/>
          </a:prstGeom>
          <a:noFill/>
        </p:spPr>
        <p:txBody>
          <a:bodyPr wrap="none" rtlCol="0">
            <a:spAutoFit/>
          </a:bodyPr>
          <a:lstStyle/>
          <a:p>
            <a:r>
              <a:rPr lang="en-US" altLang="ko-KR" sz="1800" b="1" dirty="0" smtClean="0">
                <a:solidFill>
                  <a:srgbClr val="FF0000"/>
                </a:solidFill>
              </a:rPr>
              <a:t>AUTH_KEY</a:t>
            </a:r>
            <a:r>
              <a:rPr lang="en-US" altLang="ko-KR" sz="1800" b="1" baseline="-25000" dirty="0" smtClean="0">
                <a:solidFill>
                  <a:srgbClr val="FF0000"/>
                </a:solidFill>
              </a:rPr>
              <a:t>AB</a:t>
            </a:r>
            <a:endParaRPr lang="ko-KR" altLang="en-US" sz="1800" b="1" baseline="-25000" dirty="0">
              <a:solidFill>
                <a:srgbClr val="FF0000"/>
              </a:solidFill>
            </a:endParaRPr>
          </a:p>
        </p:txBody>
      </p:sp>
      <p:cxnSp>
        <p:nvCxnSpPr>
          <p:cNvPr id="18" name="직선 화살표 연결선 17"/>
          <p:cNvCxnSpPr/>
          <p:nvPr/>
        </p:nvCxnSpPr>
        <p:spPr bwMode="auto">
          <a:xfrm>
            <a:off x="2473951" y="4149100"/>
            <a:ext cx="0" cy="42277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9" name="직선 화살표 연결선 18"/>
          <p:cNvCxnSpPr/>
          <p:nvPr/>
        </p:nvCxnSpPr>
        <p:spPr bwMode="auto">
          <a:xfrm flipH="1">
            <a:off x="2483710" y="3150242"/>
            <a:ext cx="1" cy="42277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1" name="TextBox 20"/>
          <p:cNvSpPr txBox="1"/>
          <p:nvPr/>
        </p:nvSpPr>
        <p:spPr>
          <a:xfrm>
            <a:off x="6012200" y="3645030"/>
            <a:ext cx="1659109" cy="369332"/>
          </a:xfrm>
          <a:prstGeom prst="rect">
            <a:avLst/>
          </a:prstGeom>
          <a:noFill/>
        </p:spPr>
        <p:txBody>
          <a:bodyPr wrap="none" rtlCol="0">
            <a:spAutoFit/>
          </a:bodyPr>
          <a:lstStyle/>
          <a:p>
            <a:r>
              <a:rPr lang="en-US" altLang="ko-KR" sz="1800" b="1" dirty="0" smtClean="0">
                <a:solidFill>
                  <a:srgbClr val="FF0000"/>
                </a:solidFill>
              </a:rPr>
              <a:t>AUTH_KEY</a:t>
            </a:r>
            <a:r>
              <a:rPr lang="en-US" altLang="ko-KR" sz="1800" b="1" baseline="-25000" dirty="0">
                <a:solidFill>
                  <a:srgbClr val="FF0000"/>
                </a:solidFill>
              </a:rPr>
              <a:t>AB</a:t>
            </a:r>
            <a:endParaRPr lang="ko-KR" altLang="en-US" sz="1800" b="1" dirty="0">
              <a:solidFill>
                <a:srgbClr val="FF0000"/>
              </a:solidFill>
            </a:endParaRPr>
          </a:p>
        </p:txBody>
      </p:sp>
      <p:cxnSp>
        <p:nvCxnSpPr>
          <p:cNvPr id="22" name="직선 화살표 연결선 21"/>
          <p:cNvCxnSpPr/>
          <p:nvPr/>
        </p:nvCxnSpPr>
        <p:spPr bwMode="auto">
          <a:xfrm>
            <a:off x="6732300" y="4086372"/>
            <a:ext cx="0" cy="42277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23" name="직선 화살표 연결선 22"/>
          <p:cNvCxnSpPr/>
          <p:nvPr/>
        </p:nvCxnSpPr>
        <p:spPr bwMode="auto">
          <a:xfrm flipH="1">
            <a:off x="6732300" y="3140960"/>
            <a:ext cx="1" cy="42277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4" name="TextBox 23"/>
          <p:cNvSpPr txBox="1"/>
          <p:nvPr/>
        </p:nvSpPr>
        <p:spPr>
          <a:xfrm>
            <a:off x="1835620" y="5724038"/>
            <a:ext cx="1287532" cy="369332"/>
          </a:xfrm>
          <a:prstGeom prst="rect">
            <a:avLst/>
          </a:prstGeom>
          <a:noFill/>
        </p:spPr>
        <p:txBody>
          <a:bodyPr wrap="none" rtlCol="0">
            <a:spAutoFit/>
          </a:bodyPr>
          <a:lstStyle/>
          <a:p>
            <a:r>
              <a:rPr lang="en-US" altLang="ko-KR" sz="1800" b="1" dirty="0" smtClean="0">
                <a:solidFill>
                  <a:srgbClr val="FF0000"/>
                </a:solidFill>
              </a:rPr>
              <a:t>ENC_KEY</a:t>
            </a:r>
            <a:endParaRPr lang="ko-KR" altLang="en-US" sz="1800" b="1" dirty="0">
              <a:solidFill>
                <a:srgbClr val="FF0000"/>
              </a:solidFill>
            </a:endParaRPr>
          </a:p>
        </p:txBody>
      </p:sp>
      <p:cxnSp>
        <p:nvCxnSpPr>
          <p:cNvPr id="25" name="직선 화살표 연결선 24"/>
          <p:cNvCxnSpPr/>
          <p:nvPr/>
        </p:nvCxnSpPr>
        <p:spPr bwMode="auto">
          <a:xfrm flipH="1">
            <a:off x="2483710" y="5157240"/>
            <a:ext cx="1" cy="42277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6" name="TextBox 25"/>
          <p:cNvSpPr txBox="1"/>
          <p:nvPr/>
        </p:nvSpPr>
        <p:spPr>
          <a:xfrm>
            <a:off x="6084210" y="5724038"/>
            <a:ext cx="1287532" cy="369332"/>
          </a:xfrm>
          <a:prstGeom prst="rect">
            <a:avLst/>
          </a:prstGeom>
          <a:noFill/>
        </p:spPr>
        <p:txBody>
          <a:bodyPr wrap="none" rtlCol="0">
            <a:spAutoFit/>
          </a:bodyPr>
          <a:lstStyle/>
          <a:p>
            <a:r>
              <a:rPr lang="en-US" altLang="ko-KR" sz="1800" b="1" dirty="0" smtClean="0">
                <a:solidFill>
                  <a:srgbClr val="FF0000"/>
                </a:solidFill>
              </a:rPr>
              <a:t>ENC_KEY</a:t>
            </a:r>
            <a:endParaRPr lang="ko-KR" altLang="en-US" sz="1800" b="1" dirty="0">
              <a:solidFill>
                <a:srgbClr val="FF0000"/>
              </a:solidFill>
            </a:endParaRPr>
          </a:p>
        </p:txBody>
      </p:sp>
      <p:cxnSp>
        <p:nvCxnSpPr>
          <p:cNvPr id="27" name="직선 화살표 연결선 26"/>
          <p:cNvCxnSpPr/>
          <p:nvPr/>
        </p:nvCxnSpPr>
        <p:spPr bwMode="auto">
          <a:xfrm flipH="1">
            <a:off x="6732300" y="5157240"/>
            <a:ext cx="1" cy="42277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8" name="왼쪽/오른쪽 화살표 27"/>
          <p:cNvSpPr/>
          <p:nvPr/>
        </p:nvSpPr>
        <p:spPr bwMode="auto">
          <a:xfrm>
            <a:off x="3491850" y="3717040"/>
            <a:ext cx="2304320" cy="369332"/>
          </a:xfrm>
          <a:prstGeom prst="lef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29" name="TextBox 28"/>
          <p:cNvSpPr txBox="1"/>
          <p:nvPr/>
        </p:nvSpPr>
        <p:spPr>
          <a:xfrm>
            <a:off x="3707880" y="3244920"/>
            <a:ext cx="1821332" cy="400110"/>
          </a:xfrm>
          <a:prstGeom prst="rect">
            <a:avLst/>
          </a:prstGeom>
          <a:noFill/>
        </p:spPr>
        <p:txBody>
          <a:bodyPr wrap="none" rtlCol="0">
            <a:spAutoFit/>
          </a:bodyPr>
          <a:lstStyle/>
          <a:p>
            <a:r>
              <a:rPr lang="en-US" altLang="ko-KR" sz="2000" b="1" dirty="0" smtClean="0">
                <a:solidFill>
                  <a:srgbClr val="FF0000"/>
                </a:solidFill>
              </a:rPr>
              <a:t>Authentication</a:t>
            </a:r>
            <a:endParaRPr lang="ko-KR" altLang="en-US" sz="2000" b="1" dirty="0">
              <a:solidFill>
                <a:srgbClr val="FF0000"/>
              </a:solidFill>
            </a:endParaRPr>
          </a:p>
        </p:txBody>
      </p:sp>
      <p:sp>
        <p:nvSpPr>
          <p:cNvPr id="30" name="왼쪽/오른쪽 화살표 29"/>
          <p:cNvSpPr/>
          <p:nvPr/>
        </p:nvSpPr>
        <p:spPr bwMode="auto">
          <a:xfrm>
            <a:off x="3491850" y="5724038"/>
            <a:ext cx="2304320" cy="369332"/>
          </a:xfrm>
          <a:prstGeom prst="lef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31" name="TextBox 30"/>
          <p:cNvSpPr txBox="1"/>
          <p:nvPr/>
        </p:nvSpPr>
        <p:spPr>
          <a:xfrm>
            <a:off x="3940322" y="5231009"/>
            <a:ext cx="1423788" cy="400110"/>
          </a:xfrm>
          <a:prstGeom prst="rect">
            <a:avLst/>
          </a:prstGeom>
          <a:noFill/>
        </p:spPr>
        <p:txBody>
          <a:bodyPr wrap="none" rtlCol="0">
            <a:spAutoFit/>
          </a:bodyPr>
          <a:lstStyle/>
          <a:p>
            <a:r>
              <a:rPr lang="en-US" altLang="ko-KR" sz="2000" b="1" dirty="0" smtClean="0">
                <a:solidFill>
                  <a:srgbClr val="FF0000"/>
                </a:solidFill>
              </a:rPr>
              <a:t>Encryption</a:t>
            </a:r>
            <a:endParaRPr lang="ko-KR" altLang="en-US" sz="2000" b="1" dirty="0">
              <a:solidFill>
                <a:srgbClr val="FF0000"/>
              </a:solidFill>
            </a:endParaRPr>
          </a:p>
        </p:txBody>
      </p:sp>
      <p:sp>
        <p:nvSpPr>
          <p:cNvPr id="3" name="TextBox 2"/>
          <p:cNvSpPr txBox="1"/>
          <p:nvPr/>
        </p:nvSpPr>
        <p:spPr>
          <a:xfrm>
            <a:off x="179390" y="1268700"/>
            <a:ext cx="1529008" cy="523220"/>
          </a:xfrm>
          <a:prstGeom prst="rect">
            <a:avLst/>
          </a:prstGeom>
          <a:noFill/>
        </p:spPr>
        <p:txBody>
          <a:bodyPr wrap="none" rtlCol="0">
            <a:spAutoFit/>
          </a:bodyPr>
          <a:lstStyle/>
          <a:p>
            <a:r>
              <a:rPr lang="en-US" altLang="ko-KR" sz="2800" b="1" dirty="0" smtClean="0">
                <a:solidFill>
                  <a:srgbClr val="0070C0"/>
                </a:solidFill>
              </a:rPr>
              <a:t>Device A</a:t>
            </a:r>
            <a:endParaRPr lang="ko-KR" altLang="en-US" sz="2800" b="1" dirty="0">
              <a:solidFill>
                <a:srgbClr val="0070C0"/>
              </a:solidFill>
            </a:endParaRPr>
          </a:p>
        </p:txBody>
      </p:sp>
      <p:sp>
        <p:nvSpPr>
          <p:cNvPr id="32" name="TextBox 31"/>
          <p:cNvSpPr txBox="1"/>
          <p:nvPr/>
        </p:nvSpPr>
        <p:spPr>
          <a:xfrm>
            <a:off x="7507612" y="1268700"/>
            <a:ext cx="1527982" cy="523220"/>
          </a:xfrm>
          <a:prstGeom prst="rect">
            <a:avLst/>
          </a:prstGeom>
          <a:noFill/>
        </p:spPr>
        <p:txBody>
          <a:bodyPr wrap="none" rtlCol="0">
            <a:spAutoFit/>
          </a:bodyPr>
          <a:lstStyle/>
          <a:p>
            <a:r>
              <a:rPr lang="en-US" altLang="ko-KR" sz="2800" b="1" dirty="0" smtClean="0">
                <a:solidFill>
                  <a:srgbClr val="0070C0"/>
                </a:solidFill>
              </a:rPr>
              <a:t>Device B</a:t>
            </a:r>
            <a:endParaRPr lang="ko-KR" altLang="en-US" sz="2800" b="1" dirty="0">
              <a:solidFill>
                <a:srgbClr val="0070C0"/>
              </a:solidFill>
            </a:endParaRPr>
          </a:p>
        </p:txBody>
      </p:sp>
      <p:sp>
        <p:nvSpPr>
          <p:cNvPr id="4" name="왼쪽 중괄호 3"/>
          <p:cNvSpPr/>
          <p:nvPr/>
        </p:nvSpPr>
        <p:spPr bwMode="auto">
          <a:xfrm>
            <a:off x="1403560" y="1962370"/>
            <a:ext cx="360050" cy="1939336"/>
          </a:xfrm>
          <a:prstGeom prst="lef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2" name="TextBox 11"/>
          <p:cNvSpPr txBox="1"/>
          <p:nvPr/>
        </p:nvSpPr>
        <p:spPr>
          <a:xfrm>
            <a:off x="395420" y="2638649"/>
            <a:ext cx="896399" cy="646331"/>
          </a:xfrm>
          <a:prstGeom prst="rect">
            <a:avLst/>
          </a:prstGeom>
          <a:noFill/>
        </p:spPr>
        <p:txBody>
          <a:bodyPr wrap="none" rtlCol="0">
            <a:spAutoFit/>
          </a:bodyPr>
          <a:lstStyle/>
          <a:p>
            <a:r>
              <a:rPr lang="en-US" altLang="ko-KR" sz="1800" dirty="0" smtClean="0"/>
              <a:t>During </a:t>
            </a:r>
          </a:p>
          <a:p>
            <a:r>
              <a:rPr lang="en-US" altLang="ko-KR" sz="1800" dirty="0" smtClean="0"/>
              <a:t>peering</a:t>
            </a:r>
            <a:endParaRPr lang="ko-KR" altLang="en-US" sz="1800" dirty="0"/>
          </a:p>
        </p:txBody>
      </p:sp>
      <p:sp>
        <p:nvSpPr>
          <p:cNvPr id="33"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111</a:t>
            </a:fld>
            <a:endParaRPr lang="en-US" altLang="ko-KR"/>
          </a:p>
        </p:txBody>
      </p:sp>
    </p:spTree>
    <p:extLst>
      <p:ext uri="{BB962C8B-B14F-4D97-AF65-F5344CB8AC3E}">
        <p14:creationId xmlns:p14="http://schemas.microsoft.com/office/powerpoint/2010/main" val="388002223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692620"/>
            <a:ext cx="7772400" cy="726920"/>
          </a:xfrm>
        </p:spPr>
        <p:txBody>
          <a:bodyPr/>
          <a:lstStyle/>
          <a:p>
            <a:r>
              <a:rPr lang="en-US" altLang="zh-CN" dirty="0" smtClean="0">
                <a:ea typeface="宋体" pitchFamily="2" charset="-122"/>
              </a:rPr>
              <a:t>Infrastructure Architecture</a:t>
            </a:r>
          </a:p>
        </p:txBody>
      </p:sp>
      <p:sp>
        <p:nvSpPr>
          <p:cNvPr id="10243" name="Content Placeholder 2"/>
          <p:cNvSpPr>
            <a:spLocks noGrp="1"/>
          </p:cNvSpPr>
          <p:nvPr>
            <p:ph idx="1"/>
          </p:nvPr>
        </p:nvSpPr>
        <p:spPr>
          <a:xfrm>
            <a:off x="685800" y="1340710"/>
            <a:ext cx="7772400" cy="4353340"/>
          </a:xfrm>
        </p:spPr>
        <p:txBody>
          <a:bodyPr/>
          <a:lstStyle/>
          <a:p>
            <a:pPr marL="352425" indent="-352425">
              <a:buFont typeface="Wingdings" pitchFamily="2" charset="2"/>
              <a:buChar char="l"/>
            </a:pPr>
            <a:r>
              <a:rPr lang="en-US" altLang="zh-CN" sz="2000" dirty="0">
                <a:latin typeface="+mj-lt"/>
                <a:ea typeface="宋体" pitchFamily="2" charset="-122"/>
              </a:rPr>
              <a:t>AAA (authentication, authorization, accountability) server</a:t>
            </a:r>
          </a:p>
          <a:p>
            <a:pPr marL="352425" indent="-352425">
              <a:buFont typeface="Wingdings" pitchFamily="2" charset="2"/>
              <a:buChar char="l"/>
            </a:pPr>
            <a:r>
              <a:rPr lang="en-US" altLang="zh-CN" sz="2000" dirty="0" smtClean="0">
                <a:latin typeface="+mj-lt"/>
                <a:ea typeface="宋体" pitchFamily="2" charset="-122"/>
              </a:rPr>
              <a:t>(Dynamic) Coordinator</a:t>
            </a:r>
          </a:p>
          <a:p>
            <a:pPr marL="752475" lvl="1" indent="-352425">
              <a:buFont typeface="Wingdings" pitchFamily="2" charset="2"/>
              <a:buChar char="l"/>
            </a:pPr>
            <a:r>
              <a:rPr lang="en-US" altLang="zh-CN" sz="1800" dirty="0" smtClean="0">
                <a:latin typeface="+mj-lt"/>
                <a:ea typeface="宋体" pitchFamily="2" charset="-122"/>
              </a:rPr>
              <a:t>Intermittent connection to the AAA server</a:t>
            </a:r>
          </a:p>
          <a:p>
            <a:pPr marL="352425" indent="-352425">
              <a:buFont typeface="Wingdings" pitchFamily="2" charset="2"/>
              <a:buChar char="l"/>
            </a:pPr>
            <a:r>
              <a:rPr lang="en-US" altLang="zh-CN" sz="2000" dirty="0" smtClean="0">
                <a:latin typeface="+mj-lt"/>
                <a:ea typeface="宋体" pitchFamily="2" charset="-122"/>
              </a:rPr>
              <a:t>Using master key (symmetric) issued by the AAA server, or certificate issued by the AAA server</a:t>
            </a:r>
          </a:p>
          <a:p>
            <a:pPr marL="752475" lvl="1" indent="-352425">
              <a:buFont typeface="Wingdings" pitchFamily="2" charset="2"/>
              <a:buChar char="l"/>
            </a:pPr>
            <a:r>
              <a:rPr lang="en-US" altLang="zh-CN" sz="2000" dirty="0" err="1" smtClean="0">
                <a:latin typeface="+mj-lt"/>
                <a:ea typeface="宋体" pitchFamily="2" charset="-122"/>
              </a:rPr>
              <a:t>Cf</a:t>
            </a:r>
            <a:r>
              <a:rPr lang="en-US" altLang="zh-CN" sz="2000" dirty="0" smtClean="0">
                <a:latin typeface="+mj-lt"/>
                <a:ea typeface="宋体" pitchFamily="2" charset="-122"/>
              </a:rPr>
              <a:t>) IEEE 802.1x, Kerberos protocol</a:t>
            </a:r>
          </a:p>
          <a:p>
            <a:pPr marL="752475" lvl="1" indent="-352425">
              <a:buNone/>
            </a:pPr>
            <a:endParaRPr lang="en-US" altLang="zh-CN" sz="2000" dirty="0" smtClean="0">
              <a:latin typeface="+mj-lt"/>
              <a:ea typeface="宋体" pitchFamily="2" charset="-122"/>
            </a:endParaRPr>
          </a:p>
          <a:p>
            <a:pPr marL="752475" lvl="1" indent="-352425">
              <a:buFont typeface="Wingdings" pitchFamily="2" charset="2"/>
              <a:buChar char="l"/>
            </a:pPr>
            <a:endParaRPr lang="en-US" altLang="zh-CN" sz="2000" dirty="0" smtClean="0">
              <a:latin typeface="+mj-lt"/>
              <a:ea typeface="宋体" pitchFamily="2" charset="-122"/>
            </a:endParaRPr>
          </a:p>
          <a:p>
            <a:pPr marL="0" indent="0">
              <a:buNone/>
            </a:pPr>
            <a:endParaRPr lang="en-US" altLang="zh-CN" sz="1800" dirty="0" smtClean="0">
              <a:latin typeface="+mj-lt"/>
              <a:ea typeface="宋体" pitchFamily="2" charset="-122"/>
            </a:endParaRPr>
          </a:p>
        </p:txBody>
      </p:sp>
      <p:sp>
        <p:nvSpPr>
          <p:cNvPr id="9" name="구름 8"/>
          <p:cNvSpPr/>
          <p:nvPr/>
        </p:nvSpPr>
        <p:spPr bwMode="auto">
          <a:xfrm>
            <a:off x="467430" y="3501010"/>
            <a:ext cx="4680650" cy="3024420"/>
          </a:xfrm>
          <a:prstGeom prst="cloud">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pic>
        <p:nvPicPr>
          <p:cNvPr id="10" name="Picture 3" descr="E:\my doc\Telematics\合作交流\2012\2012-1024青岛物流\MC900441332.PNG"/>
          <p:cNvPicPr>
            <a:picLocks noChangeAspect="1" noChangeArrowheads="1"/>
          </p:cNvPicPr>
          <p:nvPr/>
        </p:nvPicPr>
        <p:blipFill>
          <a:blip r:embed="rId3" cstate="print"/>
          <a:srcRect/>
          <a:stretch>
            <a:fillRect/>
          </a:stretch>
        </p:blipFill>
        <p:spPr bwMode="auto">
          <a:xfrm>
            <a:off x="899490" y="4437140"/>
            <a:ext cx="587796" cy="576080"/>
          </a:xfrm>
          <a:prstGeom prst="rect">
            <a:avLst/>
          </a:prstGeom>
          <a:noFill/>
        </p:spPr>
      </p:pic>
      <p:pic>
        <p:nvPicPr>
          <p:cNvPr id="11" name="Picture 3" descr="E:\my doc\Telematics\合作交流\2012\2012-1024青岛物流\MC900441332.PNG"/>
          <p:cNvPicPr>
            <a:picLocks noChangeAspect="1" noChangeArrowheads="1"/>
          </p:cNvPicPr>
          <p:nvPr/>
        </p:nvPicPr>
        <p:blipFill>
          <a:blip r:embed="rId3" cstate="print"/>
          <a:srcRect/>
          <a:stretch>
            <a:fillRect/>
          </a:stretch>
        </p:blipFill>
        <p:spPr bwMode="auto">
          <a:xfrm>
            <a:off x="1979640" y="5301260"/>
            <a:ext cx="587796" cy="576080"/>
          </a:xfrm>
          <a:prstGeom prst="rect">
            <a:avLst/>
          </a:prstGeom>
          <a:noFill/>
        </p:spPr>
      </p:pic>
      <p:pic>
        <p:nvPicPr>
          <p:cNvPr id="12" name="Picture 3" descr="E:\my doc\Telematics\合作交流\2012\2012-1024青岛物流\MC900441332.PNG"/>
          <p:cNvPicPr>
            <a:picLocks noChangeAspect="1" noChangeArrowheads="1"/>
          </p:cNvPicPr>
          <p:nvPr/>
        </p:nvPicPr>
        <p:blipFill>
          <a:blip r:embed="rId3" cstate="print"/>
          <a:srcRect/>
          <a:stretch>
            <a:fillRect/>
          </a:stretch>
        </p:blipFill>
        <p:spPr bwMode="auto">
          <a:xfrm>
            <a:off x="2699740" y="3933070"/>
            <a:ext cx="587796" cy="576080"/>
          </a:xfrm>
          <a:prstGeom prst="rect">
            <a:avLst/>
          </a:prstGeom>
          <a:noFill/>
        </p:spPr>
      </p:pic>
      <p:pic>
        <p:nvPicPr>
          <p:cNvPr id="13" name="Picture 3" descr="E:\my doc\Telematics\合作交流\2012\2012-1024青岛物流\MC900441332.PNG"/>
          <p:cNvPicPr>
            <a:picLocks noChangeAspect="1" noChangeArrowheads="1"/>
          </p:cNvPicPr>
          <p:nvPr/>
        </p:nvPicPr>
        <p:blipFill>
          <a:blip r:embed="rId3" cstate="print"/>
          <a:srcRect/>
          <a:stretch>
            <a:fillRect/>
          </a:stretch>
        </p:blipFill>
        <p:spPr bwMode="auto">
          <a:xfrm>
            <a:off x="4067930" y="4149100"/>
            <a:ext cx="587796" cy="576080"/>
          </a:xfrm>
          <a:prstGeom prst="rect">
            <a:avLst/>
          </a:prstGeom>
          <a:noFill/>
        </p:spPr>
      </p:pic>
      <p:cxnSp>
        <p:nvCxnSpPr>
          <p:cNvPr id="19" name="직선 화살표 연결선 18"/>
          <p:cNvCxnSpPr>
            <a:stCxn id="10" idx="3"/>
          </p:cNvCxnSpPr>
          <p:nvPr/>
        </p:nvCxnSpPr>
        <p:spPr bwMode="auto">
          <a:xfrm flipV="1">
            <a:off x="1487286" y="4581160"/>
            <a:ext cx="2580644" cy="14402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23" name="직선 화살표 연결선 22"/>
          <p:cNvCxnSpPr/>
          <p:nvPr/>
        </p:nvCxnSpPr>
        <p:spPr bwMode="auto">
          <a:xfrm flipV="1">
            <a:off x="2627730" y="4725180"/>
            <a:ext cx="1512210" cy="86412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25" name="직선 화살표 연결선 24"/>
          <p:cNvCxnSpPr>
            <a:endCxn id="13" idx="1"/>
          </p:cNvCxnSpPr>
          <p:nvPr/>
        </p:nvCxnSpPr>
        <p:spPr bwMode="auto">
          <a:xfrm>
            <a:off x="3275820" y="4221110"/>
            <a:ext cx="792110" cy="216030"/>
          </a:xfrm>
          <a:prstGeom prst="straightConnector1">
            <a:avLst/>
          </a:prstGeom>
          <a:solidFill>
            <a:schemeClr val="accent1"/>
          </a:solidFill>
          <a:ln w="12700" cap="flat" cmpd="sng" algn="ctr">
            <a:solidFill>
              <a:schemeClr val="tx1"/>
            </a:solidFill>
            <a:prstDash val="solid"/>
            <a:round/>
            <a:headEnd type="arrow"/>
            <a:tailEnd type="arrow"/>
          </a:ln>
          <a:effectLst/>
        </p:spPr>
      </p:cxnSp>
      <p:pic>
        <p:nvPicPr>
          <p:cNvPr id="16" name="Picture 36" descr="D:\图标库\编辑的元素\蜂窝和天线.jpg"/>
          <p:cNvPicPr>
            <a:picLocks noChangeAspect="1" noChangeArrowheads="1"/>
          </p:cNvPicPr>
          <p:nvPr/>
        </p:nvPicPr>
        <p:blipFill>
          <a:blip r:embed="rId4" cstate="print"/>
          <a:srcRect/>
          <a:stretch>
            <a:fillRect/>
          </a:stretch>
        </p:blipFill>
        <p:spPr bwMode="auto">
          <a:xfrm>
            <a:off x="5436120" y="4005080"/>
            <a:ext cx="1297745" cy="1137714"/>
          </a:xfrm>
          <a:prstGeom prst="rect">
            <a:avLst/>
          </a:prstGeom>
          <a:noFill/>
          <a:ln w="9525">
            <a:noFill/>
            <a:miter lim="800000"/>
            <a:headEnd/>
            <a:tailEnd/>
          </a:ln>
        </p:spPr>
      </p:pic>
      <p:pic>
        <p:nvPicPr>
          <p:cNvPr id="18" name="Picture 1" descr="C:\Users\CMCCZJH\Desktop\MC900434845.PNG"/>
          <p:cNvPicPr>
            <a:picLocks noChangeAspect="1" noChangeArrowheads="1"/>
          </p:cNvPicPr>
          <p:nvPr/>
        </p:nvPicPr>
        <p:blipFill>
          <a:blip r:embed="rId5" cstate="print"/>
          <a:srcRect/>
          <a:stretch>
            <a:fillRect/>
          </a:stretch>
        </p:blipFill>
        <p:spPr bwMode="auto">
          <a:xfrm>
            <a:off x="7884460" y="4149100"/>
            <a:ext cx="893528" cy="875718"/>
          </a:xfrm>
          <a:prstGeom prst="rect">
            <a:avLst/>
          </a:prstGeom>
          <a:noFill/>
        </p:spPr>
      </p:pic>
      <p:sp>
        <p:nvSpPr>
          <p:cNvPr id="20" name="闪电形 31"/>
          <p:cNvSpPr/>
          <p:nvPr/>
        </p:nvSpPr>
        <p:spPr bwMode="auto">
          <a:xfrm rot="6358407">
            <a:off x="4896458" y="4174300"/>
            <a:ext cx="287211" cy="741709"/>
          </a:xfrm>
          <a:prstGeom prst="lightningBolt">
            <a:avLst/>
          </a:prstGeom>
          <a:solidFill>
            <a:srgbClr val="FFFF00"/>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b="0" i="0" u="none" strike="noStrike" cap="none" normalizeH="0" baseline="0" smtClean="0">
              <a:ln>
                <a:noFill/>
              </a:ln>
              <a:solidFill>
                <a:schemeClr val="tx1"/>
              </a:solidFill>
              <a:effectLst/>
              <a:latin typeface="+mj-lt"/>
            </a:endParaRPr>
          </a:p>
        </p:txBody>
      </p:sp>
      <p:sp>
        <p:nvSpPr>
          <p:cNvPr id="22" name="TextBox 21"/>
          <p:cNvSpPr txBox="1"/>
          <p:nvPr/>
        </p:nvSpPr>
        <p:spPr>
          <a:xfrm>
            <a:off x="4355970" y="4149100"/>
            <a:ext cx="1469490" cy="338554"/>
          </a:xfrm>
          <a:prstGeom prst="rect">
            <a:avLst/>
          </a:prstGeom>
          <a:noFill/>
        </p:spPr>
        <p:txBody>
          <a:bodyPr wrap="square" rtlCol="0">
            <a:spAutoFit/>
          </a:bodyPr>
          <a:lstStyle/>
          <a:p>
            <a:pPr algn="ctr"/>
            <a:r>
              <a:rPr lang="en-US" altLang="zh-CN" sz="1600" b="1" dirty="0" smtClean="0">
                <a:solidFill>
                  <a:schemeClr val="accent6"/>
                </a:solidFill>
                <a:latin typeface="+mj-lt"/>
              </a:rPr>
              <a:t>2G/3G/LTE</a:t>
            </a:r>
            <a:endParaRPr lang="zh-CN" altLang="en-US" sz="1600" b="1" dirty="0">
              <a:solidFill>
                <a:schemeClr val="accent6"/>
              </a:solidFill>
              <a:latin typeface="+mj-lt"/>
            </a:endParaRPr>
          </a:p>
        </p:txBody>
      </p:sp>
      <p:cxnSp>
        <p:nvCxnSpPr>
          <p:cNvPr id="26" name="직선 화살표 연결선 25"/>
          <p:cNvCxnSpPr/>
          <p:nvPr/>
        </p:nvCxnSpPr>
        <p:spPr bwMode="auto">
          <a:xfrm>
            <a:off x="6876320" y="4581160"/>
            <a:ext cx="864120" cy="0"/>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28" name="TextBox 27"/>
          <p:cNvSpPr txBox="1"/>
          <p:nvPr/>
        </p:nvSpPr>
        <p:spPr>
          <a:xfrm>
            <a:off x="7812450" y="3861060"/>
            <a:ext cx="1294009" cy="369332"/>
          </a:xfrm>
          <a:prstGeom prst="rect">
            <a:avLst/>
          </a:prstGeom>
          <a:noFill/>
        </p:spPr>
        <p:txBody>
          <a:bodyPr wrap="none" rtlCol="0">
            <a:spAutoFit/>
          </a:bodyPr>
          <a:lstStyle/>
          <a:p>
            <a:r>
              <a:rPr lang="en-US" altLang="ko-KR" dirty="0" smtClean="0">
                <a:latin typeface="+mj-lt"/>
              </a:rPr>
              <a:t>AAA server</a:t>
            </a:r>
            <a:endParaRPr lang="ko-KR" altLang="en-US" dirty="0">
              <a:latin typeface="+mj-lt"/>
            </a:endParaRPr>
          </a:p>
        </p:txBody>
      </p:sp>
      <p:pic>
        <p:nvPicPr>
          <p:cNvPr id="29" name="Picture 1" descr="C:\Users\CMCCZJH\Desktop\MC900434845.PNG"/>
          <p:cNvPicPr>
            <a:picLocks noChangeAspect="1" noChangeArrowheads="1"/>
          </p:cNvPicPr>
          <p:nvPr/>
        </p:nvPicPr>
        <p:blipFill>
          <a:blip r:embed="rId5" cstate="print"/>
          <a:srcRect/>
          <a:stretch>
            <a:fillRect/>
          </a:stretch>
        </p:blipFill>
        <p:spPr bwMode="auto">
          <a:xfrm>
            <a:off x="5292100" y="5301260"/>
            <a:ext cx="893528" cy="875718"/>
          </a:xfrm>
          <a:prstGeom prst="rect">
            <a:avLst/>
          </a:prstGeom>
          <a:noFill/>
        </p:spPr>
      </p:pic>
      <p:cxnSp>
        <p:nvCxnSpPr>
          <p:cNvPr id="30" name="직선 화살표 연결선 29"/>
          <p:cNvCxnSpPr/>
          <p:nvPr/>
        </p:nvCxnSpPr>
        <p:spPr bwMode="auto">
          <a:xfrm flipH="1" flipV="1">
            <a:off x="4499990" y="4797190"/>
            <a:ext cx="720100" cy="936130"/>
          </a:xfrm>
          <a:prstGeom prst="straightConnector1">
            <a:avLst/>
          </a:prstGeom>
          <a:solidFill>
            <a:schemeClr val="accent1"/>
          </a:solidFill>
          <a:ln w="12700" cap="flat" cmpd="sng" algn="ctr">
            <a:solidFill>
              <a:schemeClr val="tx1"/>
            </a:solidFill>
            <a:prstDash val="dash"/>
            <a:round/>
            <a:headEnd type="arrow"/>
            <a:tailEnd type="arrow"/>
          </a:ln>
          <a:effectLst/>
        </p:spPr>
      </p:cxnSp>
      <p:sp>
        <p:nvSpPr>
          <p:cNvPr id="33" name="TextBox 32"/>
          <p:cNvSpPr txBox="1"/>
          <p:nvPr/>
        </p:nvSpPr>
        <p:spPr>
          <a:xfrm>
            <a:off x="4139940" y="6165380"/>
            <a:ext cx="4147289" cy="369332"/>
          </a:xfrm>
          <a:prstGeom prst="rect">
            <a:avLst/>
          </a:prstGeom>
          <a:noFill/>
        </p:spPr>
        <p:txBody>
          <a:bodyPr wrap="none" rtlCol="0">
            <a:spAutoFit/>
          </a:bodyPr>
          <a:lstStyle/>
          <a:p>
            <a:r>
              <a:rPr lang="en-US" altLang="ko-KR" dirty="0" smtClean="0">
                <a:latin typeface="+mj-lt"/>
              </a:rPr>
              <a:t>Server for some services (e.g., advertising)</a:t>
            </a:r>
            <a:endParaRPr lang="ko-KR" altLang="en-US" dirty="0">
              <a:latin typeface="+mj-lt"/>
            </a:endParaRPr>
          </a:p>
        </p:txBody>
      </p:sp>
      <p:cxnSp>
        <p:nvCxnSpPr>
          <p:cNvPr id="35" name="직선 화살표 연결선 34"/>
          <p:cNvCxnSpPr/>
          <p:nvPr/>
        </p:nvCxnSpPr>
        <p:spPr bwMode="auto">
          <a:xfrm>
            <a:off x="6804310" y="5373270"/>
            <a:ext cx="864120" cy="0"/>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36" name="TextBox 35"/>
          <p:cNvSpPr txBox="1"/>
          <p:nvPr/>
        </p:nvSpPr>
        <p:spPr>
          <a:xfrm>
            <a:off x="7740440" y="5157240"/>
            <a:ext cx="1300356" cy="646331"/>
          </a:xfrm>
          <a:prstGeom prst="rect">
            <a:avLst/>
          </a:prstGeom>
          <a:noFill/>
        </p:spPr>
        <p:txBody>
          <a:bodyPr wrap="none" rtlCol="0">
            <a:spAutoFit/>
          </a:bodyPr>
          <a:lstStyle/>
          <a:p>
            <a:r>
              <a:rPr lang="en-US" altLang="ko-KR" sz="1200" dirty="0" smtClean="0">
                <a:latin typeface="+mj-lt"/>
              </a:rPr>
              <a:t>Authentication  &amp;</a:t>
            </a:r>
          </a:p>
          <a:p>
            <a:r>
              <a:rPr lang="en-US" altLang="ko-KR" sz="1200" dirty="0" smtClean="0">
                <a:latin typeface="+mj-lt"/>
              </a:rPr>
              <a:t>communication</a:t>
            </a:r>
          </a:p>
          <a:p>
            <a:r>
              <a:rPr lang="en-US" altLang="ko-KR" sz="1200" dirty="0" smtClean="0">
                <a:latin typeface="+mj-lt"/>
              </a:rPr>
              <a:t>flow</a:t>
            </a:r>
            <a:endParaRPr lang="ko-KR" altLang="en-US" sz="1200" dirty="0">
              <a:latin typeface="+mj-lt"/>
            </a:endParaRPr>
          </a:p>
        </p:txBody>
      </p:sp>
      <p:cxnSp>
        <p:nvCxnSpPr>
          <p:cNvPr id="37" name="직선 화살표 연결선 36"/>
          <p:cNvCxnSpPr/>
          <p:nvPr/>
        </p:nvCxnSpPr>
        <p:spPr bwMode="auto">
          <a:xfrm>
            <a:off x="6804310" y="5978955"/>
            <a:ext cx="864120" cy="0"/>
          </a:xfrm>
          <a:prstGeom prst="straightConnector1">
            <a:avLst/>
          </a:prstGeom>
          <a:solidFill>
            <a:schemeClr val="accent1"/>
          </a:solidFill>
          <a:ln w="12700" cap="flat" cmpd="sng" algn="ctr">
            <a:solidFill>
              <a:schemeClr val="tx1"/>
            </a:solidFill>
            <a:prstDash val="dash"/>
            <a:round/>
            <a:headEnd type="arrow"/>
            <a:tailEnd type="arrow"/>
          </a:ln>
          <a:effectLst/>
        </p:spPr>
      </p:cxnSp>
      <p:sp>
        <p:nvSpPr>
          <p:cNvPr id="38" name="TextBox 37"/>
          <p:cNvSpPr txBox="1"/>
          <p:nvPr/>
        </p:nvSpPr>
        <p:spPr>
          <a:xfrm>
            <a:off x="7740440" y="5733320"/>
            <a:ext cx="1218603" cy="461665"/>
          </a:xfrm>
          <a:prstGeom prst="rect">
            <a:avLst/>
          </a:prstGeom>
          <a:noFill/>
        </p:spPr>
        <p:txBody>
          <a:bodyPr wrap="none" rtlCol="0">
            <a:spAutoFit/>
          </a:bodyPr>
          <a:lstStyle/>
          <a:p>
            <a:r>
              <a:rPr lang="en-US" altLang="ko-KR" sz="1200" dirty="0" smtClean="0">
                <a:latin typeface="+mj-lt"/>
              </a:rPr>
              <a:t>Communication </a:t>
            </a:r>
          </a:p>
          <a:p>
            <a:r>
              <a:rPr lang="en-US" altLang="ko-KR" sz="1200" dirty="0" smtClean="0">
                <a:latin typeface="+mj-lt"/>
              </a:rPr>
              <a:t>flow</a:t>
            </a:r>
            <a:endParaRPr lang="ko-KR" altLang="en-US" sz="1200" dirty="0">
              <a:latin typeface="+mj-lt"/>
            </a:endParaRPr>
          </a:p>
        </p:txBody>
      </p:sp>
      <p:cxnSp>
        <p:nvCxnSpPr>
          <p:cNvPr id="39" name="직선 화살표 연결선 38"/>
          <p:cNvCxnSpPr/>
          <p:nvPr/>
        </p:nvCxnSpPr>
        <p:spPr bwMode="auto">
          <a:xfrm flipH="1" flipV="1">
            <a:off x="2627730" y="5733320"/>
            <a:ext cx="2520350" cy="144020"/>
          </a:xfrm>
          <a:prstGeom prst="straightConnector1">
            <a:avLst/>
          </a:prstGeom>
          <a:solidFill>
            <a:schemeClr val="accent1"/>
          </a:solidFill>
          <a:ln w="12700" cap="flat" cmpd="sng" algn="ctr">
            <a:solidFill>
              <a:schemeClr val="tx1"/>
            </a:solidFill>
            <a:prstDash val="dash"/>
            <a:round/>
            <a:headEnd type="arrow"/>
            <a:tailEnd type="arrow"/>
          </a:ln>
          <a:effectLst/>
        </p:spPr>
      </p:cxnSp>
      <p:cxnSp>
        <p:nvCxnSpPr>
          <p:cNvPr id="41" name="직선 화살표 연결선 40"/>
          <p:cNvCxnSpPr/>
          <p:nvPr/>
        </p:nvCxnSpPr>
        <p:spPr bwMode="auto">
          <a:xfrm flipH="1" flipV="1">
            <a:off x="1619590" y="4869200"/>
            <a:ext cx="3600500" cy="936130"/>
          </a:xfrm>
          <a:prstGeom prst="straightConnector1">
            <a:avLst/>
          </a:prstGeom>
          <a:solidFill>
            <a:schemeClr val="accent1"/>
          </a:solidFill>
          <a:ln w="12700" cap="flat" cmpd="sng" algn="ctr">
            <a:solidFill>
              <a:schemeClr val="tx1"/>
            </a:solidFill>
            <a:prstDash val="dash"/>
            <a:round/>
            <a:headEnd type="arrow"/>
            <a:tailEnd type="arrow"/>
          </a:ln>
          <a:effectLst/>
        </p:spPr>
      </p:cxnSp>
      <p:cxnSp>
        <p:nvCxnSpPr>
          <p:cNvPr id="47" name="직선 화살표 연결선 46"/>
          <p:cNvCxnSpPr/>
          <p:nvPr/>
        </p:nvCxnSpPr>
        <p:spPr bwMode="auto">
          <a:xfrm flipH="1" flipV="1">
            <a:off x="3203810" y="4509150"/>
            <a:ext cx="1944270" cy="1224170"/>
          </a:xfrm>
          <a:prstGeom prst="straightConnector1">
            <a:avLst/>
          </a:prstGeom>
          <a:solidFill>
            <a:schemeClr val="accent1"/>
          </a:solidFill>
          <a:ln w="12700" cap="flat" cmpd="sng" algn="ctr">
            <a:solidFill>
              <a:schemeClr val="tx1"/>
            </a:solidFill>
            <a:prstDash val="dash"/>
            <a:round/>
            <a:headEnd type="arrow"/>
            <a:tailEnd type="arrow"/>
          </a:ln>
          <a:effectLst/>
        </p:spPr>
      </p:cxnSp>
      <p:sp>
        <p:nvSpPr>
          <p:cNvPr id="49" name="TextBox 48"/>
          <p:cNvSpPr txBox="1"/>
          <p:nvPr/>
        </p:nvSpPr>
        <p:spPr>
          <a:xfrm>
            <a:off x="3891631" y="3861060"/>
            <a:ext cx="1178528" cy="338554"/>
          </a:xfrm>
          <a:prstGeom prst="rect">
            <a:avLst/>
          </a:prstGeom>
          <a:noFill/>
        </p:spPr>
        <p:txBody>
          <a:bodyPr wrap="none" rtlCol="0">
            <a:spAutoFit/>
          </a:bodyPr>
          <a:lstStyle/>
          <a:p>
            <a:r>
              <a:rPr lang="en-US" altLang="ko-KR" sz="1600" b="1" i="1" dirty="0" smtClean="0">
                <a:solidFill>
                  <a:schemeClr val="accent2"/>
                </a:solidFill>
                <a:latin typeface="+mj-lt"/>
              </a:rPr>
              <a:t>coordinator</a:t>
            </a:r>
            <a:endParaRPr lang="ko-KR" altLang="en-US" sz="1600" b="1" i="1" dirty="0">
              <a:solidFill>
                <a:schemeClr val="accent2"/>
              </a:solidFill>
              <a:latin typeface="+mj-lt"/>
            </a:endParaRPr>
          </a:p>
        </p:txBody>
      </p:sp>
      <p:sp>
        <p:nvSpPr>
          <p:cNvPr id="50" name="모서리가 둥근 직사각형 49"/>
          <p:cNvSpPr/>
          <p:nvPr/>
        </p:nvSpPr>
        <p:spPr bwMode="auto">
          <a:xfrm>
            <a:off x="6732300" y="5157240"/>
            <a:ext cx="2304320" cy="1008140"/>
          </a:xfrm>
          <a:prstGeom prst="roundRect">
            <a:avLst/>
          </a:prstGeom>
          <a:no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mj-lt"/>
            </a:endParaRPr>
          </a:p>
        </p:txBody>
      </p:sp>
      <p:sp>
        <p:nvSpPr>
          <p:cNvPr id="34"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112</a:t>
            </a:fld>
            <a:endParaRPr lang="en-US" altLang="ko-KR"/>
          </a:p>
        </p:txBody>
      </p:sp>
    </p:spTree>
    <p:extLst>
      <p:ext uri="{BB962C8B-B14F-4D97-AF65-F5344CB8AC3E}">
        <p14:creationId xmlns:p14="http://schemas.microsoft.com/office/powerpoint/2010/main" val="98123183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4"/>
          <p:cNvSpPr>
            <a:spLocks noChangeShapeType="1"/>
          </p:cNvSpPr>
          <p:nvPr/>
        </p:nvSpPr>
        <p:spPr bwMode="auto">
          <a:xfrm>
            <a:off x="1835150" y="1413917"/>
            <a:ext cx="0" cy="47513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6" name="Text Box 8"/>
          <p:cNvSpPr txBox="1">
            <a:spLocks noChangeArrowheads="1"/>
          </p:cNvSpPr>
          <p:nvPr/>
        </p:nvSpPr>
        <p:spPr bwMode="auto">
          <a:xfrm>
            <a:off x="2051050" y="891630"/>
            <a:ext cx="7191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400" b="1" dirty="0" smtClean="0">
                <a:latin typeface="Courier New" pitchFamily="49" charset="0"/>
              </a:rPr>
              <a:t>PD A</a:t>
            </a:r>
            <a:endParaRPr lang="en-US" altLang="ko-KR" sz="1400" b="1" dirty="0">
              <a:latin typeface="Courier New" pitchFamily="49" charset="0"/>
            </a:endParaRPr>
          </a:p>
        </p:txBody>
      </p:sp>
      <p:sp>
        <p:nvSpPr>
          <p:cNvPr id="7" name="Text Box 9"/>
          <p:cNvSpPr txBox="1">
            <a:spLocks noChangeArrowheads="1"/>
          </p:cNvSpPr>
          <p:nvPr/>
        </p:nvSpPr>
        <p:spPr bwMode="auto">
          <a:xfrm>
            <a:off x="3995738" y="935080"/>
            <a:ext cx="129636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ko-KR" sz="1100" b="1" dirty="0" smtClean="0">
                <a:latin typeface="Courier New" pitchFamily="49" charset="0"/>
              </a:rPr>
              <a:t>Coordinator B</a:t>
            </a:r>
            <a:endParaRPr lang="en-US" altLang="ko-KR" sz="1100" b="1" dirty="0">
              <a:latin typeface="Courier New" pitchFamily="49" charset="0"/>
            </a:endParaRPr>
          </a:p>
        </p:txBody>
      </p:sp>
      <p:sp>
        <p:nvSpPr>
          <p:cNvPr id="8" name="Text Box 10"/>
          <p:cNvSpPr txBox="1">
            <a:spLocks noChangeArrowheads="1"/>
          </p:cNvSpPr>
          <p:nvPr/>
        </p:nvSpPr>
        <p:spPr bwMode="auto">
          <a:xfrm>
            <a:off x="5795963" y="891630"/>
            <a:ext cx="7191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400" b="1">
                <a:latin typeface="Courier New" pitchFamily="49" charset="0"/>
              </a:rPr>
              <a:t>AS</a:t>
            </a:r>
          </a:p>
        </p:txBody>
      </p:sp>
      <p:sp>
        <p:nvSpPr>
          <p:cNvPr id="9" name="Line 11"/>
          <p:cNvSpPr>
            <a:spLocks noChangeShapeType="1"/>
          </p:cNvSpPr>
          <p:nvPr/>
        </p:nvSpPr>
        <p:spPr bwMode="auto">
          <a:xfrm flipH="1">
            <a:off x="3851275" y="1413917"/>
            <a:ext cx="1588" cy="28733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10" name="Line 12"/>
          <p:cNvSpPr>
            <a:spLocks noChangeShapeType="1"/>
          </p:cNvSpPr>
          <p:nvPr/>
        </p:nvSpPr>
        <p:spPr bwMode="auto">
          <a:xfrm>
            <a:off x="5651500" y="1413917"/>
            <a:ext cx="0" cy="47513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11" name="AutoShape 13"/>
          <p:cNvSpPr>
            <a:spLocks noChangeArrowheads="1"/>
          </p:cNvSpPr>
          <p:nvPr/>
        </p:nvSpPr>
        <p:spPr bwMode="auto">
          <a:xfrm>
            <a:off x="1908175" y="1412330"/>
            <a:ext cx="1873250" cy="288925"/>
          </a:xfrm>
          <a:prstGeom prst="roundRect">
            <a:avLst>
              <a:gd name="adj" fmla="val 16667"/>
            </a:avLst>
          </a:prstGeom>
          <a:solidFill>
            <a:srgbClr val="EAEAE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ko-KR" sz="1400">
                <a:latin typeface="Courier New" pitchFamily="49" charset="0"/>
              </a:rPr>
              <a:t>(Re)association</a:t>
            </a:r>
          </a:p>
        </p:txBody>
      </p:sp>
      <p:sp>
        <p:nvSpPr>
          <p:cNvPr id="12" name="AutoShape 45"/>
          <p:cNvSpPr>
            <a:spLocks/>
          </p:cNvSpPr>
          <p:nvPr/>
        </p:nvSpPr>
        <p:spPr bwMode="auto">
          <a:xfrm>
            <a:off x="5724525" y="1412330"/>
            <a:ext cx="142875" cy="360362"/>
          </a:xfrm>
          <a:prstGeom prst="rightBrace">
            <a:avLst>
              <a:gd name="adj1" fmla="val 21018"/>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ko-KR" altLang="ko-KR"/>
          </a:p>
        </p:txBody>
      </p:sp>
      <p:sp>
        <p:nvSpPr>
          <p:cNvPr id="13" name="Text Box 46"/>
          <p:cNvSpPr txBox="1">
            <a:spLocks noChangeArrowheads="1"/>
          </p:cNvSpPr>
          <p:nvPr/>
        </p:nvSpPr>
        <p:spPr bwMode="auto">
          <a:xfrm>
            <a:off x="5868988" y="1484730"/>
            <a:ext cx="122396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200" dirty="0" smtClean="0">
                <a:latin typeface="Courier New" pitchFamily="49" charset="0"/>
              </a:rPr>
              <a:t>Association</a:t>
            </a:r>
            <a:endParaRPr lang="en-US" altLang="ko-KR" sz="1200" dirty="0">
              <a:latin typeface="Courier New" pitchFamily="49" charset="0"/>
            </a:endParaRPr>
          </a:p>
        </p:txBody>
      </p:sp>
      <p:sp>
        <p:nvSpPr>
          <p:cNvPr id="14" name="AutoShape 47"/>
          <p:cNvSpPr>
            <a:spLocks/>
          </p:cNvSpPr>
          <p:nvPr/>
        </p:nvSpPr>
        <p:spPr bwMode="auto">
          <a:xfrm>
            <a:off x="5724525" y="1917155"/>
            <a:ext cx="142875" cy="792162"/>
          </a:xfrm>
          <a:prstGeom prst="rightBrace">
            <a:avLst>
              <a:gd name="adj1" fmla="val 46204"/>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ko-KR" altLang="ko-KR"/>
          </a:p>
        </p:txBody>
      </p:sp>
      <p:sp>
        <p:nvSpPr>
          <p:cNvPr id="15" name="Text Box 48"/>
          <p:cNvSpPr txBox="1">
            <a:spLocks noChangeArrowheads="1"/>
          </p:cNvSpPr>
          <p:nvPr/>
        </p:nvSpPr>
        <p:spPr bwMode="auto">
          <a:xfrm>
            <a:off x="5868988" y="2103215"/>
            <a:ext cx="15113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200" dirty="0">
                <a:latin typeface="Courier New" pitchFamily="49" charset="0"/>
              </a:rPr>
              <a:t>EAP </a:t>
            </a:r>
            <a:r>
              <a:rPr lang="en-US" altLang="ko-KR" sz="1200" dirty="0" smtClean="0">
                <a:latin typeface="Courier New" pitchFamily="49" charset="0"/>
              </a:rPr>
              <a:t>authentication</a:t>
            </a:r>
            <a:endParaRPr lang="en-US" altLang="ko-KR" sz="1200" dirty="0">
              <a:latin typeface="Courier New" pitchFamily="49" charset="0"/>
            </a:endParaRPr>
          </a:p>
        </p:txBody>
      </p:sp>
      <p:sp>
        <p:nvSpPr>
          <p:cNvPr id="16" name="Text Box 61"/>
          <p:cNvSpPr txBox="1">
            <a:spLocks noChangeArrowheads="1"/>
          </p:cNvSpPr>
          <p:nvPr/>
        </p:nvSpPr>
        <p:spPr bwMode="auto">
          <a:xfrm>
            <a:off x="2125663" y="1844130"/>
            <a:ext cx="35972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200">
                <a:latin typeface="Courier New" pitchFamily="49" charset="0"/>
              </a:rPr>
              <a:t>EAP Start(Msg Header)</a:t>
            </a:r>
          </a:p>
        </p:txBody>
      </p:sp>
      <p:sp>
        <p:nvSpPr>
          <p:cNvPr id="17" name="Line 64"/>
          <p:cNvSpPr>
            <a:spLocks noChangeShapeType="1"/>
          </p:cNvSpPr>
          <p:nvPr/>
        </p:nvSpPr>
        <p:spPr bwMode="auto">
          <a:xfrm>
            <a:off x="3851275" y="2852192"/>
            <a:ext cx="0" cy="331311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18" name="AutoShape 67"/>
          <p:cNvSpPr>
            <a:spLocks/>
          </p:cNvSpPr>
          <p:nvPr/>
        </p:nvSpPr>
        <p:spPr bwMode="auto">
          <a:xfrm>
            <a:off x="4212210" y="5302067"/>
            <a:ext cx="1007880" cy="287338"/>
          </a:xfrm>
          <a:prstGeom prst="borderCallout1">
            <a:avLst>
              <a:gd name="adj1" fmla="val 39778"/>
              <a:gd name="adj2" fmla="val -13222"/>
              <a:gd name="adj3" fmla="val 39778"/>
              <a:gd name="adj4" fmla="val -28484"/>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ko-KR" sz="1400" b="1" dirty="0" smtClean="0">
                <a:latin typeface="Courier New" pitchFamily="49" charset="0"/>
              </a:rPr>
              <a:t>ENC_KEY</a:t>
            </a:r>
            <a:endParaRPr lang="en-US" altLang="ko-KR" sz="1400" b="1" dirty="0">
              <a:latin typeface="Courier New" pitchFamily="49" charset="0"/>
            </a:endParaRPr>
          </a:p>
        </p:txBody>
      </p:sp>
      <p:sp>
        <p:nvSpPr>
          <p:cNvPr id="19" name="AutoShape 68"/>
          <p:cNvSpPr>
            <a:spLocks noChangeArrowheads="1"/>
          </p:cNvSpPr>
          <p:nvPr/>
        </p:nvSpPr>
        <p:spPr bwMode="auto">
          <a:xfrm>
            <a:off x="1908175" y="5733372"/>
            <a:ext cx="1873250" cy="288925"/>
          </a:xfrm>
          <a:prstGeom prst="roundRect">
            <a:avLst>
              <a:gd name="adj" fmla="val 16667"/>
            </a:avLst>
          </a:prstGeom>
          <a:solidFill>
            <a:srgbClr val="EAEAE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ko-KR" sz="1200">
                <a:latin typeface="Courier New" pitchFamily="49" charset="0"/>
              </a:rPr>
              <a:t>Group key delivery</a:t>
            </a:r>
          </a:p>
        </p:txBody>
      </p:sp>
      <p:sp>
        <p:nvSpPr>
          <p:cNvPr id="21" name="AutoShape 72"/>
          <p:cNvSpPr>
            <a:spLocks/>
          </p:cNvSpPr>
          <p:nvPr/>
        </p:nvSpPr>
        <p:spPr bwMode="auto">
          <a:xfrm>
            <a:off x="3938588" y="5758772"/>
            <a:ext cx="128587" cy="288925"/>
          </a:xfrm>
          <a:prstGeom prst="rightBrace">
            <a:avLst>
              <a:gd name="adj1" fmla="val 18724"/>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ko-KR" altLang="ko-KR"/>
          </a:p>
        </p:txBody>
      </p:sp>
      <p:sp>
        <p:nvSpPr>
          <p:cNvPr id="22" name="Text Box 73"/>
          <p:cNvSpPr txBox="1">
            <a:spLocks noChangeArrowheads="1"/>
          </p:cNvSpPr>
          <p:nvPr/>
        </p:nvSpPr>
        <p:spPr bwMode="auto">
          <a:xfrm>
            <a:off x="4067175" y="5661935"/>
            <a:ext cx="1584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200">
                <a:latin typeface="Courier New" pitchFamily="49" charset="0"/>
              </a:rPr>
              <a:t>Group key delivery delay</a:t>
            </a:r>
          </a:p>
        </p:txBody>
      </p:sp>
      <p:pic>
        <p:nvPicPr>
          <p:cNvPr id="25" name="Picture 78" descr="ser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163" y="836067"/>
            <a:ext cx="407987" cy="555625"/>
          </a:xfrm>
          <a:prstGeom prst="rect">
            <a:avLst/>
          </a:prstGeom>
          <a:noFill/>
          <a:extLst>
            <a:ext uri="{909E8E84-426E-40DD-AFC4-6F175D3DCCD1}">
              <a14:hiddenFill xmlns:a14="http://schemas.microsoft.com/office/drawing/2010/main">
                <a:solidFill>
                  <a:srgbClr val="FFFFFF"/>
                </a:solidFill>
              </a14:hiddenFill>
            </a:ext>
          </a:extLst>
        </p:spPr>
      </p:pic>
      <p:sp>
        <p:nvSpPr>
          <p:cNvPr id="26" name="Line 79"/>
          <p:cNvSpPr>
            <a:spLocks noChangeShapeType="1"/>
          </p:cNvSpPr>
          <p:nvPr/>
        </p:nvSpPr>
        <p:spPr bwMode="auto">
          <a:xfrm flipH="1">
            <a:off x="1908175" y="2420392"/>
            <a:ext cx="3671888"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27" name="Text Box 80"/>
          <p:cNvSpPr txBox="1">
            <a:spLocks noChangeArrowheads="1"/>
          </p:cNvSpPr>
          <p:nvPr/>
        </p:nvSpPr>
        <p:spPr bwMode="auto">
          <a:xfrm>
            <a:off x="2124075" y="2145755"/>
            <a:ext cx="35972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200" dirty="0">
                <a:latin typeface="Courier New" pitchFamily="49" charset="0"/>
              </a:rPr>
              <a:t>EAP Transfer(EAP Payload)</a:t>
            </a:r>
          </a:p>
        </p:txBody>
      </p:sp>
      <p:sp>
        <p:nvSpPr>
          <p:cNvPr id="28" name="Line 81"/>
          <p:cNvSpPr>
            <a:spLocks noChangeShapeType="1"/>
          </p:cNvSpPr>
          <p:nvPr/>
        </p:nvSpPr>
        <p:spPr bwMode="auto">
          <a:xfrm flipH="1">
            <a:off x="1908175" y="2709317"/>
            <a:ext cx="36718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29" name="Text Box 82"/>
          <p:cNvSpPr txBox="1">
            <a:spLocks noChangeArrowheads="1"/>
          </p:cNvSpPr>
          <p:nvPr/>
        </p:nvSpPr>
        <p:spPr bwMode="auto">
          <a:xfrm>
            <a:off x="2124075" y="2434680"/>
            <a:ext cx="35972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200">
                <a:latin typeface="Courier New" pitchFamily="49" charset="0"/>
              </a:rPr>
              <a:t>EAP Transfer(EAP Success)</a:t>
            </a:r>
          </a:p>
        </p:txBody>
      </p:sp>
      <p:sp>
        <p:nvSpPr>
          <p:cNvPr id="30" name="Text Box 86"/>
          <p:cNvSpPr txBox="1">
            <a:spLocks noChangeArrowheads="1"/>
          </p:cNvSpPr>
          <p:nvPr/>
        </p:nvSpPr>
        <p:spPr bwMode="auto">
          <a:xfrm>
            <a:off x="3851275" y="2793455"/>
            <a:ext cx="18748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200" dirty="0">
                <a:latin typeface="Courier New" pitchFamily="49" charset="0"/>
              </a:rPr>
              <a:t>Access </a:t>
            </a:r>
            <a:r>
              <a:rPr lang="en-US" altLang="ko-KR" sz="1200" dirty="0" smtClean="0">
                <a:latin typeface="Courier New" pitchFamily="49" charset="0"/>
              </a:rPr>
              <a:t>Accept(PMK)</a:t>
            </a:r>
            <a:endParaRPr lang="en-US" altLang="ko-KR" sz="1200" dirty="0">
              <a:latin typeface="Courier New" pitchFamily="49" charset="0"/>
            </a:endParaRPr>
          </a:p>
        </p:txBody>
      </p:sp>
      <p:sp>
        <p:nvSpPr>
          <p:cNvPr id="31" name="Line 87"/>
          <p:cNvSpPr>
            <a:spLocks noChangeShapeType="1"/>
          </p:cNvSpPr>
          <p:nvPr/>
        </p:nvSpPr>
        <p:spPr bwMode="auto">
          <a:xfrm flipH="1">
            <a:off x="3924300" y="3068092"/>
            <a:ext cx="16557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32" name="AutoShape 89"/>
          <p:cNvSpPr>
            <a:spLocks/>
          </p:cNvSpPr>
          <p:nvPr/>
        </p:nvSpPr>
        <p:spPr bwMode="auto">
          <a:xfrm>
            <a:off x="971550" y="2564855"/>
            <a:ext cx="576263" cy="287337"/>
          </a:xfrm>
          <a:prstGeom prst="borderCallout1">
            <a:avLst>
              <a:gd name="adj1" fmla="val 39778"/>
              <a:gd name="adj2" fmla="val 113222"/>
              <a:gd name="adj3" fmla="val 39778"/>
              <a:gd name="adj4" fmla="val 134435"/>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ko-KR" sz="1400" b="1" dirty="0">
                <a:latin typeface="Courier New" pitchFamily="49" charset="0"/>
              </a:rPr>
              <a:t>MSK</a:t>
            </a:r>
          </a:p>
        </p:txBody>
      </p:sp>
      <p:sp>
        <p:nvSpPr>
          <p:cNvPr id="33" name="AutoShape 90"/>
          <p:cNvSpPr>
            <a:spLocks/>
          </p:cNvSpPr>
          <p:nvPr/>
        </p:nvSpPr>
        <p:spPr bwMode="auto">
          <a:xfrm>
            <a:off x="2987675" y="2925217"/>
            <a:ext cx="576263" cy="287338"/>
          </a:xfrm>
          <a:prstGeom prst="borderCallout1">
            <a:avLst>
              <a:gd name="adj1" fmla="val 39778"/>
              <a:gd name="adj2" fmla="val 113222"/>
              <a:gd name="adj3" fmla="val 39778"/>
              <a:gd name="adj4" fmla="val 134435"/>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ko-KR" sz="1400" b="1" dirty="0" smtClean="0">
                <a:latin typeface="Courier New" pitchFamily="49" charset="0"/>
              </a:rPr>
              <a:t>PMK</a:t>
            </a:r>
            <a:endParaRPr lang="en-US" altLang="ko-KR" sz="1400" b="1" dirty="0">
              <a:latin typeface="Courier New" pitchFamily="49" charset="0"/>
            </a:endParaRPr>
          </a:p>
        </p:txBody>
      </p:sp>
      <p:sp>
        <p:nvSpPr>
          <p:cNvPr id="37" name="AutoShape 95"/>
          <p:cNvSpPr>
            <a:spLocks/>
          </p:cNvSpPr>
          <p:nvPr/>
        </p:nvSpPr>
        <p:spPr bwMode="auto">
          <a:xfrm>
            <a:off x="323410" y="3429000"/>
            <a:ext cx="1080383" cy="287337"/>
          </a:xfrm>
          <a:prstGeom prst="borderCallout1">
            <a:avLst>
              <a:gd name="adj1" fmla="val 39778"/>
              <a:gd name="adj2" fmla="val 117648"/>
              <a:gd name="adj3" fmla="val 39778"/>
              <a:gd name="adj4" fmla="val 132229"/>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ko-KR" sz="1400" b="1" dirty="0" smtClean="0">
                <a:latin typeface="Courier New" pitchFamily="49" charset="0"/>
              </a:rPr>
              <a:t>AUTH_KEY</a:t>
            </a:r>
            <a:endParaRPr lang="en-US" altLang="ko-KR" sz="1400" b="1" dirty="0">
              <a:latin typeface="Courier New" pitchFamily="49" charset="0"/>
            </a:endParaRPr>
          </a:p>
        </p:txBody>
      </p:sp>
      <p:sp>
        <p:nvSpPr>
          <p:cNvPr id="38" name="Text Box 98"/>
          <p:cNvSpPr txBox="1">
            <a:spLocks noChangeArrowheads="1"/>
          </p:cNvSpPr>
          <p:nvPr/>
        </p:nvSpPr>
        <p:spPr bwMode="auto">
          <a:xfrm>
            <a:off x="2051050" y="3861060"/>
            <a:ext cx="17287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200" dirty="0" smtClean="0">
                <a:latin typeface="Courier New" pitchFamily="49" charset="0"/>
              </a:rPr>
              <a:t>SA-ENC-Challenge</a:t>
            </a:r>
            <a:endParaRPr lang="en-US" altLang="ko-KR" sz="1200" dirty="0">
              <a:latin typeface="Courier New" pitchFamily="49" charset="0"/>
            </a:endParaRPr>
          </a:p>
        </p:txBody>
      </p:sp>
      <p:sp>
        <p:nvSpPr>
          <p:cNvPr id="39" name="Line 99"/>
          <p:cNvSpPr>
            <a:spLocks noChangeShapeType="1"/>
          </p:cNvSpPr>
          <p:nvPr/>
        </p:nvSpPr>
        <p:spPr bwMode="auto">
          <a:xfrm flipH="1">
            <a:off x="1908175" y="4437322"/>
            <a:ext cx="1871663"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40" name="Text Box 100"/>
          <p:cNvSpPr txBox="1">
            <a:spLocks noChangeArrowheads="1"/>
          </p:cNvSpPr>
          <p:nvPr/>
        </p:nvSpPr>
        <p:spPr bwMode="auto">
          <a:xfrm>
            <a:off x="2051050" y="4162685"/>
            <a:ext cx="17287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200" dirty="0" smtClean="0">
                <a:latin typeface="Courier New" pitchFamily="49" charset="0"/>
              </a:rPr>
              <a:t>SA-ENC-Request</a:t>
            </a:r>
            <a:endParaRPr lang="en-US" altLang="ko-KR" sz="1200" dirty="0">
              <a:latin typeface="Courier New" pitchFamily="49" charset="0"/>
            </a:endParaRPr>
          </a:p>
        </p:txBody>
      </p:sp>
      <p:sp>
        <p:nvSpPr>
          <p:cNvPr id="41" name="Line 101"/>
          <p:cNvSpPr>
            <a:spLocks noChangeShapeType="1"/>
          </p:cNvSpPr>
          <p:nvPr/>
        </p:nvSpPr>
        <p:spPr bwMode="auto">
          <a:xfrm flipH="1">
            <a:off x="1908175" y="4726247"/>
            <a:ext cx="18716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42" name="Text Box 102"/>
          <p:cNvSpPr txBox="1">
            <a:spLocks noChangeArrowheads="1"/>
          </p:cNvSpPr>
          <p:nvPr/>
        </p:nvSpPr>
        <p:spPr bwMode="auto">
          <a:xfrm>
            <a:off x="2051050" y="4451610"/>
            <a:ext cx="17287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200" dirty="0" smtClean="0">
                <a:latin typeface="Courier New" pitchFamily="49" charset="0"/>
              </a:rPr>
              <a:t>SA-ENC-Response</a:t>
            </a:r>
            <a:endParaRPr lang="en-US" altLang="ko-KR" sz="1200" dirty="0">
              <a:latin typeface="Courier New" pitchFamily="49" charset="0"/>
            </a:endParaRPr>
          </a:p>
        </p:txBody>
      </p:sp>
      <p:sp>
        <p:nvSpPr>
          <p:cNvPr id="43" name="AutoShape 103"/>
          <p:cNvSpPr>
            <a:spLocks/>
          </p:cNvSpPr>
          <p:nvPr/>
        </p:nvSpPr>
        <p:spPr bwMode="auto">
          <a:xfrm>
            <a:off x="3938588" y="4005522"/>
            <a:ext cx="144462" cy="720725"/>
          </a:xfrm>
          <a:prstGeom prst="rightBrace">
            <a:avLst>
              <a:gd name="adj1" fmla="val 41575"/>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ko-KR" altLang="ko-KR"/>
          </a:p>
        </p:txBody>
      </p:sp>
      <p:sp>
        <p:nvSpPr>
          <p:cNvPr id="44" name="Text Box 104"/>
          <p:cNvSpPr txBox="1">
            <a:spLocks noChangeArrowheads="1"/>
          </p:cNvSpPr>
          <p:nvPr/>
        </p:nvSpPr>
        <p:spPr bwMode="auto">
          <a:xfrm>
            <a:off x="4083050" y="4232151"/>
            <a:ext cx="15827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200" dirty="0">
                <a:latin typeface="Courier New" pitchFamily="49" charset="0"/>
              </a:rPr>
              <a:t>3-way </a:t>
            </a:r>
            <a:r>
              <a:rPr lang="en-US" altLang="ko-KR" sz="1200" dirty="0" smtClean="0">
                <a:latin typeface="Courier New" pitchFamily="49" charset="0"/>
              </a:rPr>
              <a:t>handshake</a:t>
            </a:r>
            <a:endParaRPr lang="en-US" altLang="ko-KR" sz="1200" dirty="0">
              <a:latin typeface="Courier New" pitchFamily="49" charset="0"/>
            </a:endParaRPr>
          </a:p>
        </p:txBody>
      </p:sp>
      <p:sp>
        <p:nvSpPr>
          <p:cNvPr id="45" name="AutoShape 105"/>
          <p:cNvSpPr>
            <a:spLocks/>
          </p:cNvSpPr>
          <p:nvPr/>
        </p:nvSpPr>
        <p:spPr bwMode="auto">
          <a:xfrm>
            <a:off x="5924550" y="2780755"/>
            <a:ext cx="1168400" cy="287337"/>
          </a:xfrm>
          <a:prstGeom prst="borderCallout1">
            <a:avLst>
              <a:gd name="adj1" fmla="val 39778"/>
              <a:gd name="adj2" fmla="val -13222"/>
              <a:gd name="adj3" fmla="val -10181"/>
              <a:gd name="adj4" fmla="val -19775"/>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ko-KR" sz="1400" b="1" dirty="0" smtClean="0">
                <a:latin typeface="Courier New" pitchFamily="49" charset="0"/>
              </a:rPr>
              <a:t>MSK, PMK</a:t>
            </a:r>
            <a:endParaRPr lang="en-US" altLang="ko-KR" sz="1400" b="1" dirty="0">
              <a:latin typeface="Courier New" pitchFamily="49" charset="0"/>
            </a:endParaRPr>
          </a:p>
        </p:txBody>
      </p:sp>
      <p:sp>
        <p:nvSpPr>
          <p:cNvPr id="46" name="Text Box 109"/>
          <p:cNvSpPr txBox="1">
            <a:spLocks noChangeArrowheads="1"/>
          </p:cNvSpPr>
          <p:nvPr/>
        </p:nvSpPr>
        <p:spPr bwMode="auto">
          <a:xfrm>
            <a:off x="2051050" y="4882967"/>
            <a:ext cx="17287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200">
                <a:latin typeface="Courier New" pitchFamily="49" charset="0"/>
              </a:rPr>
              <a:t>Key Request</a:t>
            </a:r>
          </a:p>
        </p:txBody>
      </p:sp>
      <p:sp>
        <p:nvSpPr>
          <p:cNvPr id="47" name="Line 110"/>
          <p:cNvSpPr>
            <a:spLocks noChangeShapeType="1"/>
          </p:cNvSpPr>
          <p:nvPr/>
        </p:nvSpPr>
        <p:spPr bwMode="auto">
          <a:xfrm flipH="1">
            <a:off x="1908175" y="5446530"/>
            <a:ext cx="18716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48" name="Text Box 111"/>
          <p:cNvSpPr txBox="1">
            <a:spLocks noChangeArrowheads="1"/>
          </p:cNvSpPr>
          <p:nvPr/>
        </p:nvSpPr>
        <p:spPr bwMode="auto">
          <a:xfrm>
            <a:off x="1908175" y="5171892"/>
            <a:ext cx="194468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ko-KR" sz="1200" dirty="0">
                <a:latin typeface="Courier New" pitchFamily="49" charset="0"/>
              </a:rPr>
              <a:t>Key </a:t>
            </a:r>
            <a:r>
              <a:rPr lang="en-US" altLang="ko-KR" sz="1200" dirty="0" smtClean="0">
                <a:latin typeface="Courier New" pitchFamily="49" charset="0"/>
              </a:rPr>
              <a:t>Reply(ENC_KEY)</a:t>
            </a:r>
            <a:endParaRPr lang="en-US" altLang="ko-KR" sz="1200" dirty="0">
              <a:latin typeface="Courier New" pitchFamily="49" charset="0"/>
            </a:endParaRPr>
          </a:p>
        </p:txBody>
      </p:sp>
      <p:sp>
        <p:nvSpPr>
          <p:cNvPr id="49" name="AutoShape 112"/>
          <p:cNvSpPr>
            <a:spLocks/>
          </p:cNvSpPr>
          <p:nvPr/>
        </p:nvSpPr>
        <p:spPr bwMode="auto">
          <a:xfrm>
            <a:off x="5724525" y="5038047"/>
            <a:ext cx="144463" cy="431800"/>
          </a:xfrm>
          <a:prstGeom prst="rightBrace">
            <a:avLst>
              <a:gd name="adj1" fmla="val 24908"/>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ko-KR" altLang="ko-KR"/>
          </a:p>
        </p:txBody>
      </p:sp>
      <p:sp>
        <p:nvSpPr>
          <p:cNvPr id="50" name="Text Box 113"/>
          <p:cNvSpPr txBox="1">
            <a:spLocks noChangeArrowheads="1"/>
          </p:cNvSpPr>
          <p:nvPr/>
        </p:nvSpPr>
        <p:spPr bwMode="auto">
          <a:xfrm>
            <a:off x="5868988" y="5013220"/>
            <a:ext cx="12239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200" dirty="0" smtClean="0">
                <a:latin typeface="Courier New" pitchFamily="49" charset="0"/>
              </a:rPr>
              <a:t>ENC_KEY delivery</a:t>
            </a:r>
            <a:endParaRPr lang="en-US" altLang="ko-KR" sz="1200" dirty="0">
              <a:latin typeface="Courier New" pitchFamily="49" charset="0"/>
            </a:endParaRPr>
          </a:p>
        </p:txBody>
      </p:sp>
      <p:sp>
        <p:nvSpPr>
          <p:cNvPr id="51" name="Line 114"/>
          <p:cNvSpPr>
            <a:spLocks noChangeShapeType="1"/>
          </p:cNvSpPr>
          <p:nvPr/>
        </p:nvSpPr>
        <p:spPr bwMode="auto">
          <a:xfrm flipH="1">
            <a:off x="1908175" y="5157605"/>
            <a:ext cx="1871663"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52" name="Line 115"/>
          <p:cNvSpPr>
            <a:spLocks noChangeShapeType="1"/>
          </p:cNvSpPr>
          <p:nvPr/>
        </p:nvSpPr>
        <p:spPr bwMode="auto">
          <a:xfrm flipH="1">
            <a:off x="1908175" y="4149985"/>
            <a:ext cx="18716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53" name="Line 116"/>
          <p:cNvSpPr>
            <a:spLocks noChangeShapeType="1"/>
          </p:cNvSpPr>
          <p:nvPr/>
        </p:nvSpPr>
        <p:spPr bwMode="auto">
          <a:xfrm>
            <a:off x="1908175" y="2133055"/>
            <a:ext cx="36718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pic>
        <p:nvPicPr>
          <p:cNvPr id="54" name="Picture 3" descr="E:\my doc\Telematics\合作交流\2012\2012-1024青岛物流\MC900441332.PNG"/>
          <p:cNvPicPr>
            <a:picLocks noChangeAspect="1" noChangeArrowheads="1"/>
          </p:cNvPicPr>
          <p:nvPr/>
        </p:nvPicPr>
        <p:blipFill>
          <a:blip r:embed="rId3" cstate="print"/>
          <a:srcRect/>
          <a:stretch>
            <a:fillRect/>
          </a:stretch>
        </p:blipFill>
        <p:spPr bwMode="auto">
          <a:xfrm>
            <a:off x="3563860" y="764630"/>
            <a:ext cx="587796" cy="576080"/>
          </a:xfrm>
          <a:prstGeom prst="rect">
            <a:avLst/>
          </a:prstGeom>
          <a:noFill/>
        </p:spPr>
      </p:pic>
      <p:pic>
        <p:nvPicPr>
          <p:cNvPr id="55" name="Picture 3" descr="E:\my doc\Telematics\合作交流\2012\2012-1024青岛物流\MC900441332.PNG"/>
          <p:cNvPicPr>
            <a:picLocks noChangeAspect="1" noChangeArrowheads="1"/>
          </p:cNvPicPr>
          <p:nvPr/>
        </p:nvPicPr>
        <p:blipFill>
          <a:blip r:embed="rId3" cstate="print"/>
          <a:srcRect/>
          <a:stretch>
            <a:fillRect/>
          </a:stretch>
        </p:blipFill>
        <p:spPr bwMode="auto">
          <a:xfrm>
            <a:off x="1535864" y="764630"/>
            <a:ext cx="587796" cy="576080"/>
          </a:xfrm>
          <a:prstGeom prst="rect">
            <a:avLst/>
          </a:prstGeom>
          <a:noFill/>
        </p:spPr>
      </p:pic>
      <p:sp>
        <p:nvSpPr>
          <p:cNvPr id="56" name="AutoShape 95"/>
          <p:cNvSpPr>
            <a:spLocks/>
          </p:cNvSpPr>
          <p:nvPr/>
        </p:nvSpPr>
        <p:spPr bwMode="auto">
          <a:xfrm>
            <a:off x="2339457" y="3429675"/>
            <a:ext cx="1080383" cy="287337"/>
          </a:xfrm>
          <a:prstGeom prst="borderCallout1">
            <a:avLst>
              <a:gd name="adj1" fmla="val 39778"/>
              <a:gd name="adj2" fmla="val 117648"/>
              <a:gd name="adj3" fmla="val 39778"/>
              <a:gd name="adj4" fmla="val 128416"/>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ko-KR" sz="1400" b="1" dirty="0" smtClean="0">
                <a:latin typeface="Courier New" pitchFamily="49" charset="0"/>
              </a:rPr>
              <a:t>AUTH_KEY</a:t>
            </a:r>
            <a:endParaRPr lang="en-US" altLang="ko-KR" sz="1400" b="1" dirty="0">
              <a:latin typeface="Courier New" pitchFamily="49" charset="0"/>
            </a:endParaRPr>
          </a:p>
        </p:txBody>
      </p:sp>
      <p:sp>
        <p:nvSpPr>
          <p:cNvPr id="57" name="AutoShape 95"/>
          <p:cNvSpPr>
            <a:spLocks/>
          </p:cNvSpPr>
          <p:nvPr/>
        </p:nvSpPr>
        <p:spPr bwMode="auto">
          <a:xfrm>
            <a:off x="323410" y="5373973"/>
            <a:ext cx="1080383" cy="287337"/>
          </a:xfrm>
          <a:prstGeom prst="borderCallout1">
            <a:avLst>
              <a:gd name="adj1" fmla="val 39778"/>
              <a:gd name="adj2" fmla="val 117648"/>
              <a:gd name="adj3" fmla="val 39778"/>
              <a:gd name="adj4" fmla="val 132229"/>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ko-KR" sz="1400" b="1" dirty="0" smtClean="0">
                <a:latin typeface="Courier New" pitchFamily="49" charset="0"/>
              </a:rPr>
              <a:t>ENC_KEY</a:t>
            </a:r>
            <a:endParaRPr lang="en-US" altLang="ko-KR" sz="1400" b="1" dirty="0">
              <a:latin typeface="Courier New" pitchFamily="49" charset="0"/>
            </a:endParaRPr>
          </a:p>
        </p:txBody>
      </p:sp>
      <p:sp>
        <p:nvSpPr>
          <p:cNvPr id="58" name="AutoShape 89"/>
          <p:cNvSpPr>
            <a:spLocks/>
          </p:cNvSpPr>
          <p:nvPr/>
        </p:nvSpPr>
        <p:spPr bwMode="auto">
          <a:xfrm>
            <a:off x="971317" y="2925633"/>
            <a:ext cx="576263" cy="287337"/>
          </a:xfrm>
          <a:prstGeom prst="borderCallout1">
            <a:avLst>
              <a:gd name="adj1" fmla="val 39778"/>
              <a:gd name="adj2" fmla="val 113222"/>
              <a:gd name="adj3" fmla="val 39778"/>
              <a:gd name="adj4" fmla="val 134435"/>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ko-KR" sz="1400" b="1" dirty="0" smtClean="0">
                <a:latin typeface="Courier New" pitchFamily="49" charset="0"/>
              </a:rPr>
              <a:t>PMK</a:t>
            </a:r>
            <a:endParaRPr lang="en-US" altLang="ko-KR" sz="1400" b="1" dirty="0">
              <a:latin typeface="Courier New" pitchFamily="49" charset="0"/>
            </a:endParaRPr>
          </a:p>
        </p:txBody>
      </p:sp>
      <p:sp>
        <p:nvSpPr>
          <p:cNvPr id="63" name="슬라이드 번호 개체 틀 3"/>
          <p:cNvSpPr>
            <a:spLocks noGrp="1"/>
          </p:cNvSpPr>
          <p:nvPr>
            <p:ph type="sldNum" sz="quarter" idx="10"/>
          </p:nvPr>
        </p:nvSpPr>
        <p:spPr>
          <a:xfrm>
            <a:off x="4205138" y="6428114"/>
            <a:ext cx="875102" cy="382588"/>
          </a:xfrm>
        </p:spPr>
        <p:txBody>
          <a:bodyPr/>
          <a:lstStyle/>
          <a:p>
            <a:pPr>
              <a:defRPr/>
            </a:pPr>
            <a:r>
              <a:rPr lang="en-US" altLang="ko-KR" sz="1200" dirty="0" smtClean="0">
                <a:latin typeface="+mj-ea"/>
                <a:ea typeface="+mj-ea"/>
              </a:rPr>
              <a:t>Slide </a:t>
            </a:r>
            <a:fld id="{663B2C6A-A10B-4153-9678-0E313D0C0BBD}" type="slidenum">
              <a:rPr lang="en-US" altLang="ko-KR" sz="1200" smtClean="0">
                <a:latin typeface="+mj-ea"/>
                <a:ea typeface="+mj-ea"/>
              </a:rPr>
              <a:pPr>
                <a:defRPr/>
              </a:pPr>
              <a:t>113</a:t>
            </a:fld>
            <a:endParaRPr lang="en-US" altLang="ko-KR" sz="1200" dirty="0">
              <a:latin typeface="+mj-ea"/>
              <a:ea typeface="+mj-ea"/>
            </a:endParaRPr>
          </a:p>
        </p:txBody>
      </p:sp>
    </p:spTree>
    <p:extLst>
      <p:ext uri="{BB962C8B-B14F-4D97-AF65-F5344CB8AC3E}">
        <p14:creationId xmlns:p14="http://schemas.microsoft.com/office/powerpoint/2010/main" val="288187870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EAP Authentication</a:t>
            </a:r>
            <a:endParaRPr lang="ko-KR" altLang="en-US" dirty="0"/>
          </a:p>
        </p:txBody>
      </p:sp>
      <p:sp>
        <p:nvSpPr>
          <p:cNvPr id="3" name="내용 개체 틀 2"/>
          <p:cNvSpPr>
            <a:spLocks noGrp="1"/>
          </p:cNvSpPr>
          <p:nvPr>
            <p:ph idx="1"/>
          </p:nvPr>
        </p:nvSpPr>
        <p:spPr/>
        <p:txBody>
          <a:bodyPr/>
          <a:lstStyle/>
          <a:p>
            <a:r>
              <a:rPr lang="en-US" altLang="ko-KR" dirty="0" smtClean="0">
                <a:latin typeface="+mj-lt"/>
              </a:rPr>
              <a:t>Extensible Authentication Protocol (EAP)</a:t>
            </a:r>
          </a:p>
          <a:p>
            <a:pPr lvl="1"/>
            <a:r>
              <a:rPr lang="en-US" altLang="ko-KR" sz="2400" dirty="0" smtClean="0">
                <a:latin typeface="+mj-lt"/>
              </a:rPr>
              <a:t>De facto authentication protocol for infrastructure architecture (interact with AAA server)</a:t>
            </a:r>
          </a:p>
          <a:p>
            <a:pPr lvl="2"/>
            <a:r>
              <a:rPr lang="en-US" altLang="ko-KR" sz="2000" dirty="0" smtClean="0">
                <a:latin typeface="+mj-lt"/>
              </a:rPr>
              <a:t>IEEE 802.16, 802.11, …</a:t>
            </a:r>
          </a:p>
          <a:p>
            <a:pPr lvl="1"/>
            <a:r>
              <a:rPr lang="en-US" altLang="ko-KR" sz="2400" dirty="0" smtClean="0">
                <a:latin typeface="+mj-lt"/>
              </a:rPr>
              <a:t>Fulfill the criteria: mutual authentication, protection against the man-in-the-middle attack</a:t>
            </a:r>
          </a:p>
          <a:p>
            <a:pPr lvl="1"/>
            <a:r>
              <a:rPr lang="en-US" altLang="ko-KR" sz="2400" dirty="0" smtClean="0">
                <a:latin typeface="+mj-lt"/>
              </a:rPr>
              <a:t>EAP-PSK, EAP-AKA, EAP-PEAP, …</a:t>
            </a:r>
          </a:p>
          <a:p>
            <a:pPr lvl="1"/>
            <a:r>
              <a:rPr lang="en-US" altLang="ko-KR" sz="2400" dirty="0" smtClean="0">
                <a:latin typeface="+mj-lt"/>
              </a:rPr>
              <a:t>Yields the512-bit  master secret key (MSK)</a:t>
            </a:r>
          </a:p>
          <a:p>
            <a:pPr lvl="2"/>
            <a:r>
              <a:rPr lang="en-US" altLang="ko-KR" sz="2000" dirty="0" smtClean="0">
                <a:latin typeface="+mj-lt"/>
              </a:rPr>
              <a:t>Then the other key encryption keys (KEK) and HMAC/CMAC keys are derived from the MSK</a:t>
            </a:r>
          </a:p>
          <a:p>
            <a:pPr lvl="1"/>
            <a:endParaRPr lang="ko-KR" altLang="en-US" dirty="0">
              <a:latin typeface="+mj-lt"/>
            </a:endParaRPr>
          </a:p>
        </p:txBody>
      </p:sp>
      <p:sp>
        <p:nvSpPr>
          <p:cNvPr id="8" name="슬라이드 번호 개체 틀 3"/>
          <p:cNvSpPr txBox="1">
            <a:spLocks/>
          </p:cNvSpPr>
          <p:nvPr/>
        </p:nvSpPr>
        <p:spPr bwMode="auto">
          <a:xfrm>
            <a:off x="4344988" y="6486798"/>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dirty="0" smtClean="0"/>
              <a:t>Slide </a:t>
            </a:r>
            <a:fld id="{663B2C6A-A10B-4153-9678-0E313D0C0BBD}" type="slidenum">
              <a:rPr lang="en-US" altLang="ko-KR" smtClean="0"/>
              <a:pPr>
                <a:defRPr/>
              </a:pPr>
              <a:t>114</a:t>
            </a:fld>
            <a:endParaRPr lang="en-US" altLang="ko-KR" dirty="0"/>
          </a:p>
        </p:txBody>
      </p:sp>
    </p:spTree>
    <p:extLst>
      <p:ext uri="{BB962C8B-B14F-4D97-AF65-F5344CB8AC3E}">
        <p14:creationId xmlns:p14="http://schemas.microsoft.com/office/powerpoint/2010/main" val="346356487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Authentication Key Generation</a:t>
            </a:r>
            <a:endParaRPr lang="ko-KR" altLang="en-US" dirty="0"/>
          </a:p>
        </p:txBody>
      </p:sp>
      <p:sp>
        <p:nvSpPr>
          <p:cNvPr id="8" name="내용 개체 틀 2"/>
          <p:cNvSpPr>
            <a:spLocks noGrp="1"/>
          </p:cNvSpPr>
          <p:nvPr>
            <p:ph idx="1"/>
          </p:nvPr>
        </p:nvSpPr>
        <p:spPr>
          <a:xfrm>
            <a:off x="685800" y="1844780"/>
            <a:ext cx="7772400" cy="4114800"/>
          </a:xfrm>
        </p:spPr>
        <p:txBody>
          <a:bodyPr/>
          <a:lstStyle/>
          <a:p>
            <a:r>
              <a:rPr lang="en-US" altLang="ko-KR" dirty="0" smtClean="0">
                <a:latin typeface="+mj-lt"/>
              </a:rPr>
              <a:t>PD A and AS derive MSK, and then PMK</a:t>
            </a:r>
          </a:p>
          <a:p>
            <a:r>
              <a:rPr lang="en-US" altLang="ko-KR" dirty="0" smtClean="0">
                <a:latin typeface="+mj-lt"/>
              </a:rPr>
              <a:t>PD </a:t>
            </a:r>
            <a:r>
              <a:rPr lang="en-US" altLang="ko-KR" dirty="0">
                <a:latin typeface="+mj-lt"/>
              </a:rPr>
              <a:t>A and coordinator B </a:t>
            </a:r>
            <a:r>
              <a:rPr lang="en-US" altLang="ko-KR" dirty="0" smtClean="0">
                <a:latin typeface="+mj-lt"/>
              </a:rPr>
              <a:t>d</a:t>
            </a:r>
            <a:r>
              <a:rPr lang="en-US" altLang="ko-KR" sz="2400" dirty="0" smtClean="0">
                <a:latin typeface="+mj-lt"/>
              </a:rPr>
              <a:t>erive AUTH_KEY from PMK</a:t>
            </a:r>
          </a:p>
          <a:p>
            <a:r>
              <a:rPr lang="en-US" altLang="ko-KR" sz="2400" dirty="0" smtClean="0">
                <a:latin typeface="+mj-lt"/>
              </a:rPr>
              <a:t>Then, PD A and coordinator B derive</a:t>
            </a:r>
          </a:p>
          <a:p>
            <a:pPr lvl="1"/>
            <a:r>
              <a:rPr lang="en-US" altLang="ko-KR" sz="2000" dirty="0" smtClean="0">
                <a:latin typeface="+mj-lt"/>
              </a:rPr>
              <a:t>A shared KEK</a:t>
            </a:r>
          </a:p>
          <a:p>
            <a:pPr lvl="1"/>
            <a:r>
              <a:rPr lang="en-US" altLang="ko-KR" sz="2000" dirty="0" smtClean="0">
                <a:latin typeface="+mj-lt"/>
              </a:rPr>
              <a:t>HMAC/CMAC key from the AUTH_KEY</a:t>
            </a:r>
            <a:endParaRPr lang="ko-KR" altLang="en-US" sz="2000" dirty="0">
              <a:latin typeface="+mj-lt"/>
            </a:endParaRPr>
          </a:p>
        </p:txBody>
      </p:sp>
      <p:sp>
        <p:nvSpPr>
          <p:cNvPr id="11" name="슬라이드 번호 개체 틀 3"/>
          <p:cNvSpPr>
            <a:spLocks noGrp="1"/>
          </p:cNvSpPr>
          <p:nvPr>
            <p:ph type="sldNum" sz="quarter" idx="10"/>
          </p:nvPr>
        </p:nvSpPr>
        <p:spPr>
          <a:xfrm>
            <a:off x="4344988" y="6475413"/>
            <a:ext cx="530225" cy="182562"/>
          </a:xfrm>
        </p:spPr>
        <p:txBody>
          <a:bodyPr/>
          <a:lstStyle/>
          <a:p>
            <a:pPr>
              <a:defRPr/>
            </a:pPr>
            <a:r>
              <a:rPr lang="en-US" altLang="ko-KR" smtClean="0"/>
              <a:t>Slide </a:t>
            </a:r>
            <a:fld id="{663B2C6A-A10B-4153-9678-0E313D0C0BBD}" type="slidenum">
              <a:rPr lang="en-US" altLang="ko-KR" smtClean="0"/>
              <a:pPr>
                <a:defRPr/>
              </a:pPr>
              <a:t>115</a:t>
            </a:fld>
            <a:endParaRPr lang="en-US" altLang="ko-KR"/>
          </a:p>
        </p:txBody>
      </p:sp>
    </p:spTree>
    <p:extLst>
      <p:ext uri="{BB962C8B-B14F-4D97-AF65-F5344CB8AC3E}">
        <p14:creationId xmlns:p14="http://schemas.microsoft.com/office/powerpoint/2010/main" val="33304688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SA-ENC 3-Way Handshake</a:t>
            </a:r>
            <a:endParaRPr lang="ko-KR" altLang="en-US" dirty="0"/>
          </a:p>
        </p:txBody>
      </p:sp>
      <p:sp>
        <p:nvSpPr>
          <p:cNvPr id="3" name="내용 개체 틀 2"/>
          <p:cNvSpPr>
            <a:spLocks noGrp="1"/>
          </p:cNvSpPr>
          <p:nvPr>
            <p:ph idx="1"/>
          </p:nvPr>
        </p:nvSpPr>
        <p:spPr/>
        <p:txBody>
          <a:bodyPr/>
          <a:lstStyle/>
          <a:p>
            <a:r>
              <a:rPr lang="en-US" altLang="ko-KR" sz="2800" dirty="0" smtClean="0">
                <a:latin typeface="+mj-lt"/>
              </a:rPr>
              <a:t>Provides the following security guarantees:</a:t>
            </a:r>
          </a:p>
          <a:p>
            <a:pPr lvl="1"/>
            <a:r>
              <a:rPr lang="en-US" altLang="ko-KR" sz="2000" dirty="0" smtClean="0">
                <a:latin typeface="+mj-lt"/>
              </a:rPr>
              <a:t>Full mutual authentication</a:t>
            </a:r>
          </a:p>
          <a:p>
            <a:pPr lvl="1"/>
            <a:r>
              <a:rPr lang="en-US" altLang="ko-KR" sz="2000" dirty="0" smtClean="0">
                <a:latin typeface="+mj-lt"/>
              </a:rPr>
              <a:t>PD A is alive and that A possesses the AUTH_KEY</a:t>
            </a:r>
          </a:p>
          <a:p>
            <a:pPr lvl="1"/>
            <a:r>
              <a:rPr lang="en-US" altLang="ko-KR" sz="2000" dirty="0">
                <a:latin typeface="+mj-lt"/>
              </a:rPr>
              <a:t>C</a:t>
            </a:r>
            <a:r>
              <a:rPr lang="en-US" altLang="ko-KR" sz="2000" dirty="0" smtClean="0">
                <a:latin typeface="+mj-lt"/>
              </a:rPr>
              <a:t>oordinator B is alive</a:t>
            </a:r>
          </a:p>
          <a:p>
            <a:pPr lvl="1"/>
            <a:r>
              <a:rPr lang="en-US" altLang="ko-KR" sz="2000" dirty="0" smtClean="0">
                <a:latin typeface="+mj-lt"/>
              </a:rPr>
              <a:t>The coordinator B is guaranteed that SA-ENC-Update is sent by the PD A and is fresh</a:t>
            </a:r>
          </a:p>
          <a:p>
            <a:pPr lvl="1"/>
            <a:endParaRPr lang="en-US" altLang="ko-KR" sz="1600" dirty="0">
              <a:latin typeface="+mj-lt"/>
            </a:endParaRPr>
          </a:p>
          <a:p>
            <a:endParaRPr lang="ko-KR" altLang="en-US" sz="2400" dirty="0">
              <a:latin typeface="+mj-lt"/>
            </a:endParaRPr>
          </a:p>
        </p:txBody>
      </p:sp>
      <p:sp>
        <p:nvSpPr>
          <p:cNvPr id="8"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116</a:t>
            </a:fld>
            <a:endParaRPr lang="en-US" altLang="ko-KR"/>
          </a:p>
        </p:txBody>
      </p:sp>
    </p:spTree>
    <p:extLst>
      <p:ext uri="{BB962C8B-B14F-4D97-AF65-F5344CB8AC3E}">
        <p14:creationId xmlns:p14="http://schemas.microsoft.com/office/powerpoint/2010/main" val="73169313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ENC_KEY Distribution</a:t>
            </a:r>
            <a:endParaRPr lang="ko-KR" altLang="en-US" dirty="0"/>
          </a:p>
        </p:txBody>
      </p:sp>
      <p:sp>
        <p:nvSpPr>
          <p:cNvPr id="3" name="내용 개체 틀 2"/>
          <p:cNvSpPr>
            <a:spLocks noGrp="1"/>
          </p:cNvSpPr>
          <p:nvPr>
            <p:ph idx="1"/>
          </p:nvPr>
        </p:nvSpPr>
        <p:spPr/>
        <p:txBody>
          <a:bodyPr/>
          <a:lstStyle/>
          <a:p>
            <a:r>
              <a:rPr lang="en-US" altLang="ko-KR" sz="2400" dirty="0">
                <a:latin typeface="+mj-lt"/>
              </a:rPr>
              <a:t>After a successful authorization, the PD A dynamically requests parameters for SA(security association) including </a:t>
            </a:r>
            <a:r>
              <a:rPr lang="en-US" altLang="ko-KR" sz="2400" dirty="0" smtClean="0">
                <a:latin typeface="+mj-lt"/>
              </a:rPr>
              <a:t>ENC_KEY</a:t>
            </a:r>
          </a:p>
          <a:p>
            <a:pPr lvl="1"/>
            <a:r>
              <a:rPr lang="en-US" altLang="ko-KR" sz="2000" dirty="0" err="1" smtClean="0">
                <a:latin typeface="+mj-lt"/>
              </a:rPr>
              <a:t>KEY_Request</a:t>
            </a:r>
            <a:r>
              <a:rPr lang="en-US" altLang="ko-KR" sz="2000" dirty="0" smtClean="0">
                <a:latin typeface="+mj-lt"/>
              </a:rPr>
              <a:t> </a:t>
            </a:r>
          </a:p>
          <a:p>
            <a:pPr lvl="1"/>
            <a:r>
              <a:rPr lang="en-US" altLang="ko-KR" sz="2000" dirty="0" err="1" smtClean="0">
                <a:latin typeface="+mj-lt"/>
              </a:rPr>
              <a:t>KEY_Reply</a:t>
            </a:r>
            <a:endParaRPr lang="en-US" altLang="ko-KR" sz="2000" dirty="0" smtClean="0">
              <a:latin typeface="+mj-lt"/>
            </a:endParaRPr>
          </a:p>
          <a:p>
            <a:pPr lvl="1"/>
            <a:endParaRPr lang="en-US" altLang="ko-KR" sz="2000" dirty="0">
              <a:latin typeface="+mj-lt"/>
            </a:endParaRPr>
          </a:p>
        </p:txBody>
      </p:sp>
      <p:sp>
        <p:nvSpPr>
          <p:cNvPr id="8"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117</a:t>
            </a:fld>
            <a:endParaRPr lang="en-US" altLang="ko-KR"/>
          </a:p>
        </p:txBody>
      </p:sp>
    </p:spTree>
    <p:extLst>
      <p:ext uri="{BB962C8B-B14F-4D97-AF65-F5344CB8AC3E}">
        <p14:creationId xmlns:p14="http://schemas.microsoft.com/office/powerpoint/2010/main" val="205084200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Group Key Distribution</a:t>
            </a:r>
            <a:endParaRPr lang="ko-KR" altLang="en-US" dirty="0"/>
          </a:p>
        </p:txBody>
      </p:sp>
      <p:sp>
        <p:nvSpPr>
          <p:cNvPr id="3" name="내용 개체 틀 2"/>
          <p:cNvSpPr>
            <a:spLocks noGrp="1"/>
          </p:cNvSpPr>
          <p:nvPr>
            <p:ph idx="1"/>
          </p:nvPr>
        </p:nvSpPr>
        <p:spPr/>
        <p:txBody>
          <a:bodyPr/>
          <a:lstStyle/>
          <a:p>
            <a:r>
              <a:rPr lang="en-US" altLang="ko-KR" sz="2400" dirty="0" smtClean="0">
                <a:latin typeface="+mj-lt"/>
              </a:rPr>
              <a:t>In a network environment where the secure multicast and broadcast service (MBS) is supported, additional group key (GENC_KEY)  generation and delivery process is performed optionally after ENC_KEY distribution procedure</a:t>
            </a:r>
          </a:p>
          <a:p>
            <a:r>
              <a:rPr lang="en-US" altLang="ko-KR" dirty="0" smtClean="0">
                <a:latin typeface="+mj-lt"/>
              </a:rPr>
              <a:t>Update on </a:t>
            </a:r>
            <a:r>
              <a:rPr lang="en-US" altLang="ko-KR" smtClean="0">
                <a:latin typeface="+mj-lt"/>
              </a:rPr>
              <a:t>every membership </a:t>
            </a:r>
            <a:r>
              <a:rPr lang="en-US" altLang="ko-KR" dirty="0" smtClean="0">
                <a:latin typeface="+mj-lt"/>
              </a:rPr>
              <a:t>change</a:t>
            </a:r>
          </a:p>
          <a:p>
            <a:pPr lvl="1"/>
            <a:r>
              <a:rPr lang="en-US" altLang="ko-KR" sz="2000" dirty="0" smtClean="0">
                <a:latin typeface="+mj-lt"/>
              </a:rPr>
              <a:t>Backward security</a:t>
            </a:r>
          </a:p>
          <a:p>
            <a:pPr lvl="1"/>
            <a:r>
              <a:rPr lang="en-US" altLang="ko-KR" sz="2000" dirty="0" smtClean="0">
                <a:latin typeface="+mj-lt"/>
              </a:rPr>
              <a:t>Forward security</a:t>
            </a:r>
          </a:p>
          <a:p>
            <a:pPr lvl="1"/>
            <a:endParaRPr lang="en-US" altLang="ko-KR" sz="2000" dirty="0">
              <a:latin typeface="+mj-lt"/>
            </a:endParaRPr>
          </a:p>
        </p:txBody>
      </p:sp>
      <p:sp>
        <p:nvSpPr>
          <p:cNvPr id="8"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118</a:t>
            </a:fld>
            <a:endParaRPr lang="en-US" altLang="ko-KR"/>
          </a:p>
        </p:txBody>
      </p:sp>
    </p:spTree>
    <p:extLst>
      <p:ext uri="{BB962C8B-B14F-4D97-AF65-F5344CB8AC3E}">
        <p14:creationId xmlns:p14="http://schemas.microsoft.com/office/powerpoint/2010/main" val="196818751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ctrTitle"/>
          </p:nvPr>
        </p:nvSpPr>
        <p:spPr/>
        <p:txBody>
          <a:bodyPr/>
          <a:lstStyle/>
          <a:p>
            <a:r>
              <a:rPr lang="en-US" altLang="ko-KR" dirty="0"/>
              <a:t>Thank </a:t>
            </a:r>
            <a:r>
              <a:rPr lang="en-US" altLang="ko-KR" dirty="0" smtClean="0"/>
              <a:t>you</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119</a:t>
            </a:fld>
            <a:endParaRPr lang="en-US" altLang="ko-KR"/>
          </a:p>
        </p:txBody>
      </p:sp>
    </p:spTree>
    <p:extLst>
      <p:ext uri="{BB962C8B-B14F-4D97-AF65-F5344CB8AC3E}">
        <p14:creationId xmlns:p14="http://schemas.microsoft.com/office/powerpoint/2010/main" val="23799393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smtClean="0">
                <a:ea typeface="굴림" charset="-127"/>
              </a:rPr>
              <a:t>Finding/Joining Multicast </a:t>
            </a:r>
            <a:r>
              <a:rPr lang="en-US" altLang="ko-KR" dirty="0">
                <a:ea typeface="굴림" charset="-127"/>
              </a:rPr>
              <a:t>Group </a:t>
            </a:r>
            <a:r>
              <a:rPr lang="en-US" altLang="ko-KR" dirty="0" smtClean="0">
                <a:ea typeface="굴림" charset="-127"/>
              </a:rPr>
              <a:t>(6/12)</a:t>
            </a:r>
            <a:endParaRPr lang="ko-KR" altLang="en-US" dirty="0" smtClean="0">
              <a:ea typeface="굴림" charset="-127"/>
            </a:endParaRPr>
          </a:p>
        </p:txBody>
      </p:sp>
      <p:sp>
        <p:nvSpPr>
          <p:cNvPr id="4102" name="내용 개체 틀 5"/>
          <p:cNvSpPr>
            <a:spLocks noGrp="1"/>
          </p:cNvSpPr>
          <p:nvPr>
            <p:ph idx="1"/>
          </p:nvPr>
        </p:nvSpPr>
        <p:spPr>
          <a:xfrm>
            <a:off x="685800" y="1338610"/>
            <a:ext cx="7918648" cy="4538662"/>
          </a:xfrm>
        </p:spPr>
        <p:txBody>
          <a:bodyPr/>
          <a:lstStyle/>
          <a:p>
            <a:pPr algn="just"/>
            <a:r>
              <a:rPr lang="en-US" altLang="ko-KR" sz="2000" dirty="0">
                <a:ea typeface="굴림" charset="-127"/>
              </a:rPr>
              <a:t>PD C is not in the multicast group. Therefore, it saves the route information and forwards to the others (e.g., F and E). </a:t>
            </a:r>
          </a:p>
          <a:p>
            <a:pPr algn="just"/>
            <a:r>
              <a:rPr lang="en-US" altLang="ko-KR" sz="2000" dirty="0" smtClean="0">
                <a:ea typeface="굴림" charset="-127"/>
              </a:rPr>
              <a:t>PD D already received the ACF and PD F now receives the ACF.</a:t>
            </a:r>
          </a:p>
          <a:p>
            <a:pPr algn="just"/>
            <a:r>
              <a:rPr lang="en-US" altLang="ko-KR" sz="2000" dirty="0" smtClean="0">
                <a:ea typeface="굴림" charset="-127"/>
              </a:rPr>
              <a:t>Then, there will be a duplicate ARCF from both of D and F to A.</a:t>
            </a:r>
          </a:p>
          <a:p>
            <a:pPr algn="just"/>
            <a:r>
              <a:rPr lang="en-US" altLang="ko-KR" sz="2000" dirty="0" smtClean="0">
                <a:ea typeface="굴림" charset="-127"/>
              </a:rPr>
              <a:t>In order to limit the duplicate ARCF, PD D multicasts a MGNF notifying that D will send an ARCF instead of F.</a:t>
            </a: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12</a:t>
            </a:fld>
            <a:endParaRPr lang="en-US" altLang="ko-KR" smtClean="0">
              <a:latin typeface="Times New Roman" pitchFamily="18" charset="0"/>
            </a:endParaRPr>
          </a:p>
        </p:txBody>
      </p:sp>
      <p:sp>
        <p:nvSpPr>
          <p:cNvPr id="7" name="타원 6"/>
          <p:cNvSpPr/>
          <p:nvPr/>
        </p:nvSpPr>
        <p:spPr bwMode="auto">
          <a:xfrm>
            <a:off x="3226096" y="459821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8" name="타원 7"/>
          <p:cNvSpPr/>
          <p:nvPr/>
        </p:nvSpPr>
        <p:spPr bwMode="auto">
          <a:xfrm>
            <a:off x="4427984" y="4422178"/>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20" name="TextBox 81"/>
          <p:cNvSpPr txBox="1">
            <a:spLocks noChangeArrowheads="1"/>
          </p:cNvSpPr>
          <p:nvPr/>
        </p:nvSpPr>
        <p:spPr bwMode="auto">
          <a:xfrm>
            <a:off x="5211752" y="5560240"/>
            <a:ext cx="255717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23" name="오른쪽 화살표 22"/>
          <p:cNvSpPr/>
          <p:nvPr/>
        </p:nvSpPr>
        <p:spPr>
          <a:xfrm>
            <a:off x="4591377" y="5672675"/>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9" name="타원 10"/>
          <p:cNvSpPr>
            <a:spLocks noChangeArrowheads="1"/>
          </p:cNvSpPr>
          <p:nvPr/>
        </p:nvSpPr>
        <p:spPr bwMode="auto">
          <a:xfrm>
            <a:off x="6588224" y="3666804"/>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endParaRPr lang="ko-KR" altLang="en-US" sz="1500" dirty="0">
              <a:solidFill>
                <a:schemeClr val="bg1"/>
              </a:solidFill>
            </a:endParaRPr>
          </a:p>
        </p:txBody>
      </p:sp>
      <p:sp>
        <p:nvSpPr>
          <p:cNvPr id="21" name="타원 20"/>
          <p:cNvSpPr/>
          <p:nvPr/>
        </p:nvSpPr>
        <p:spPr bwMode="auto">
          <a:xfrm>
            <a:off x="6588371" y="4080943"/>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22" name="TextBox 21"/>
          <p:cNvSpPr txBox="1"/>
          <p:nvPr/>
        </p:nvSpPr>
        <p:spPr>
          <a:xfrm>
            <a:off x="6912221" y="3644136"/>
            <a:ext cx="1813317" cy="369332"/>
          </a:xfrm>
          <a:prstGeom prst="rect">
            <a:avLst/>
          </a:prstGeom>
          <a:noFill/>
        </p:spPr>
        <p:txBody>
          <a:bodyPr wrap="none" rtlCol="0">
            <a:spAutoFit/>
          </a:bodyPr>
          <a:lstStyle/>
          <a:p>
            <a:r>
              <a:rPr lang="en-US" altLang="ko-KR" dirty="0" smtClean="0"/>
              <a:t>: Candidate PD </a:t>
            </a:r>
            <a:endParaRPr lang="ko-KR" altLang="en-US" dirty="0"/>
          </a:p>
        </p:txBody>
      </p:sp>
      <p:sp>
        <p:nvSpPr>
          <p:cNvPr id="29" name="TextBox 28"/>
          <p:cNvSpPr txBox="1"/>
          <p:nvPr/>
        </p:nvSpPr>
        <p:spPr>
          <a:xfrm>
            <a:off x="6912221" y="4058202"/>
            <a:ext cx="2044149" cy="369332"/>
          </a:xfrm>
          <a:prstGeom prst="rect">
            <a:avLst/>
          </a:prstGeom>
          <a:noFill/>
        </p:spPr>
        <p:txBody>
          <a:bodyPr wrap="none" rtlCol="0">
            <a:spAutoFit/>
          </a:bodyPr>
          <a:lstStyle/>
          <a:p>
            <a:r>
              <a:rPr lang="en-US" altLang="ko-KR" dirty="0" smtClean="0"/>
              <a:t>: Non-member PD</a:t>
            </a:r>
            <a:endParaRPr lang="ko-KR" altLang="en-US" dirty="0"/>
          </a:p>
        </p:txBody>
      </p:sp>
      <p:sp>
        <p:nvSpPr>
          <p:cNvPr id="30" name="타원 10"/>
          <p:cNvSpPr>
            <a:spLocks noChangeArrowheads="1"/>
          </p:cNvSpPr>
          <p:nvPr/>
        </p:nvSpPr>
        <p:spPr bwMode="auto">
          <a:xfrm>
            <a:off x="6588224" y="3257424"/>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31" name="TextBox 30"/>
          <p:cNvSpPr txBox="1"/>
          <p:nvPr/>
        </p:nvSpPr>
        <p:spPr>
          <a:xfrm>
            <a:off x="6912221" y="3234756"/>
            <a:ext cx="1608133" cy="369332"/>
          </a:xfrm>
          <a:prstGeom prst="rect">
            <a:avLst/>
          </a:prstGeom>
          <a:noFill/>
        </p:spPr>
        <p:txBody>
          <a:bodyPr wrap="none" rtlCol="0">
            <a:spAutoFit/>
          </a:bodyPr>
          <a:lstStyle/>
          <a:p>
            <a:r>
              <a:rPr lang="en-US" altLang="ko-KR" dirty="0" smtClean="0"/>
              <a:t>: Member PD </a:t>
            </a:r>
            <a:endParaRPr lang="ko-KR" altLang="en-US" dirty="0"/>
          </a:p>
        </p:txBody>
      </p:sp>
      <p:sp>
        <p:nvSpPr>
          <p:cNvPr id="35" name="타원 10"/>
          <p:cNvSpPr>
            <a:spLocks noChangeArrowheads="1"/>
          </p:cNvSpPr>
          <p:nvPr/>
        </p:nvSpPr>
        <p:spPr bwMode="auto">
          <a:xfrm>
            <a:off x="2195736" y="5020411"/>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36" name="타원 35"/>
          <p:cNvSpPr/>
          <p:nvPr/>
        </p:nvSpPr>
        <p:spPr bwMode="auto">
          <a:xfrm>
            <a:off x="3226096" y="459821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37" name="타원 36"/>
          <p:cNvSpPr/>
          <p:nvPr/>
        </p:nvSpPr>
        <p:spPr bwMode="auto">
          <a:xfrm>
            <a:off x="4427984" y="4422178"/>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38" name="타원 37"/>
          <p:cNvSpPr/>
          <p:nvPr/>
        </p:nvSpPr>
        <p:spPr bwMode="auto">
          <a:xfrm>
            <a:off x="1547664" y="4198158"/>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
        <p:nvSpPr>
          <p:cNvPr id="39" name="타원 10"/>
          <p:cNvSpPr>
            <a:spLocks noChangeArrowheads="1"/>
          </p:cNvSpPr>
          <p:nvPr/>
        </p:nvSpPr>
        <p:spPr bwMode="auto">
          <a:xfrm>
            <a:off x="2520169" y="3669469"/>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cxnSp>
        <p:nvCxnSpPr>
          <p:cNvPr id="40" name="직선 연결선 39"/>
          <p:cNvCxnSpPr>
            <a:stCxn id="38" idx="7"/>
            <a:endCxn id="39" idx="3"/>
          </p:cNvCxnSpPr>
          <p:nvPr/>
        </p:nvCxnSpPr>
        <p:spPr bwMode="auto">
          <a:xfrm flipV="1">
            <a:off x="1824087" y="3946018"/>
            <a:ext cx="743530" cy="299567"/>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1" name="TextBox 81"/>
          <p:cNvSpPr txBox="1">
            <a:spLocks noChangeArrowheads="1"/>
          </p:cNvSpPr>
          <p:nvPr/>
        </p:nvSpPr>
        <p:spPr bwMode="auto">
          <a:xfrm>
            <a:off x="5216293" y="5939988"/>
            <a:ext cx="386516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42" name="오른쪽 화살표 41"/>
          <p:cNvSpPr/>
          <p:nvPr/>
        </p:nvSpPr>
        <p:spPr>
          <a:xfrm>
            <a:off x="4602460" y="6015848"/>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43" name="오른쪽 화살표 42"/>
          <p:cNvSpPr/>
          <p:nvPr/>
        </p:nvSpPr>
        <p:spPr>
          <a:xfrm rot="20058961">
            <a:off x="1837419" y="3893141"/>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27" name="타원 6"/>
          <p:cNvSpPr>
            <a:spLocks noChangeArrowheads="1"/>
          </p:cNvSpPr>
          <p:nvPr/>
        </p:nvSpPr>
        <p:spPr bwMode="auto">
          <a:xfrm>
            <a:off x="5629872" y="4231507"/>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a:solidFill>
                  <a:schemeClr val="bg1"/>
                </a:solidFill>
              </a:rPr>
              <a:t>B</a:t>
            </a:r>
            <a:endParaRPr lang="ko-KR" altLang="en-US" sz="1500">
              <a:solidFill>
                <a:schemeClr val="bg1"/>
              </a:solidFill>
            </a:endParaRPr>
          </a:p>
        </p:txBody>
      </p:sp>
      <p:cxnSp>
        <p:nvCxnSpPr>
          <p:cNvPr id="32" name="직선 연결선 31"/>
          <p:cNvCxnSpPr>
            <a:stCxn id="27" idx="1"/>
          </p:cNvCxnSpPr>
          <p:nvPr/>
        </p:nvCxnSpPr>
        <p:spPr bwMode="auto">
          <a:xfrm flipH="1" flipV="1">
            <a:off x="4643353" y="3643901"/>
            <a:ext cx="1033999" cy="63508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3" name="타원 10"/>
          <p:cNvSpPr>
            <a:spLocks noChangeArrowheads="1"/>
          </p:cNvSpPr>
          <p:nvPr/>
        </p:nvSpPr>
        <p:spPr bwMode="auto">
          <a:xfrm>
            <a:off x="4366804" y="3367352"/>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34" name="오른쪽 화살표 33"/>
          <p:cNvSpPr/>
          <p:nvPr/>
        </p:nvSpPr>
        <p:spPr>
          <a:xfrm rot="20950063">
            <a:off x="3615149" y="4588697"/>
            <a:ext cx="758151" cy="1551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44" name="오른쪽 화살표 43"/>
          <p:cNvSpPr/>
          <p:nvPr/>
        </p:nvSpPr>
        <p:spPr>
          <a:xfrm rot="13993470">
            <a:off x="2627622" y="4238610"/>
            <a:ext cx="758151" cy="1551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Tree>
    <p:extLst>
      <p:ext uri="{BB962C8B-B14F-4D97-AF65-F5344CB8AC3E}">
        <p14:creationId xmlns:p14="http://schemas.microsoft.com/office/powerpoint/2010/main" val="945812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a:ea typeface="굴림" charset="-127"/>
              </a:rPr>
              <a:t>Finding/Joining Multicast Group </a:t>
            </a:r>
            <a:r>
              <a:rPr lang="en-US" altLang="ko-KR" dirty="0" smtClean="0">
                <a:ea typeface="굴림" charset="-127"/>
              </a:rPr>
              <a:t>(7/12)</a:t>
            </a:r>
            <a:endParaRPr lang="ko-KR" altLang="en-US" dirty="0" smtClean="0">
              <a:ea typeface="굴림" charset="-127"/>
            </a:endParaRPr>
          </a:p>
        </p:txBody>
      </p:sp>
      <p:sp>
        <p:nvSpPr>
          <p:cNvPr id="4102" name="내용 개체 틀 5"/>
          <p:cNvSpPr>
            <a:spLocks noGrp="1"/>
          </p:cNvSpPr>
          <p:nvPr>
            <p:ph idx="1"/>
          </p:nvPr>
        </p:nvSpPr>
        <p:spPr>
          <a:xfrm>
            <a:off x="685800" y="1557338"/>
            <a:ext cx="7918648" cy="4538662"/>
          </a:xfrm>
        </p:spPr>
        <p:txBody>
          <a:bodyPr/>
          <a:lstStyle/>
          <a:p>
            <a:pPr algn="just"/>
            <a:r>
              <a:rPr lang="en-US" altLang="ko-KR" sz="1600" dirty="0" smtClean="0">
                <a:ea typeface="굴림" charset="-127"/>
              </a:rPr>
              <a:t>E forwards the ACF to B and G. </a:t>
            </a:r>
          </a:p>
          <a:p>
            <a:pPr algn="just"/>
            <a:r>
              <a:rPr lang="en-US" altLang="ko-KR" sz="1600" dirty="0" smtClean="0">
                <a:ea typeface="굴림" charset="-127"/>
              </a:rPr>
              <a:t>D replies with ARCF to A.</a:t>
            </a:r>
          </a:p>
          <a:p>
            <a:pPr algn="just"/>
            <a:r>
              <a:rPr lang="en-US" altLang="ko-KR" sz="1600" dirty="0" smtClean="0">
                <a:ea typeface="굴림" charset="-127"/>
              </a:rPr>
              <a:t>D may send KEKs(key encryption keys) to A after authentication for secure multicast if needed.</a:t>
            </a:r>
          </a:p>
          <a:p>
            <a:pPr algn="just"/>
            <a:r>
              <a:rPr lang="en-US" altLang="ko-KR" sz="1600" dirty="0" smtClean="0">
                <a:ea typeface="굴림" charset="-127"/>
              </a:rPr>
              <a:t>D may send rekeying messages to update an existing group key for backward secrecy.</a:t>
            </a:r>
          </a:p>
          <a:p>
            <a:pPr algn="just"/>
            <a:r>
              <a:rPr lang="en-US" altLang="ko-KR" sz="1600" dirty="0" smtClean="0">
                <a:ea typeface="굴림" charset="-127"/>
              </a:rPr>
              <a:t>F does not transmit an ARCF to A.</a:t>
            </a: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13</a:t>
            </a:fld>
            <a:endParaRPr lang="en-US" altLang="ko-KR" smtClean="0">
              <a:latin typeface="Times New Roman" pitchFamily="18" charset="0"/>
            </a:endParaRPr>
          </a:p>
        </p:txBody>
      </p:sp>
      <p:sp>
        <p:nvSpPr>
          <p:cNvPr id="5" name="타원 6"/>
          <p:cNvSpPr>
            <a:spLocks noChangeArrowheads="1"/>
          </p:cNvSpPr>
          <p:nvPr/>
        </p:nvSpPr>
        <p:spPr bwMode="auto">
          <a:xfrm>
            <a:off x="5629872" y="4228153"/>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6" name="타원 10"/>
          <p:cNvSpPr>
            <a:spLocks noChangeArrowheads="1"/>
          </p:cNvSpPr>
          <p:nvPr/>
        </p:nvSpPr>
        <p:spPr bwMode="auto">
          <a:xfrm>
            <a:off x="2195736" y="5017057"/>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7" name="타원 6"/>
          <p:cNvSpPr/>
          <p:nvPr/>
        </p:nvSpPr>
        <p:spPr bwMode="auto">
          <a:xfrm>
            <a:off x="3226096" y="4594857"/>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8" name="타원 7"/>
          <p:cNvSpPr/>
          <p:nvPr/>
        </p:nvSpPr>
        <p:spPr bwMode="auto">
          <a:xfrm>
            <a:off x="4427984" y="441882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26" name="오른쪽 화살표 25"/>
          <p:cNvSpPr/>
          <p:nvPr/>
        </p:nvSpPr>
        <p:spPr>
          <a:xfrm rot="20950063">
            <a:off x="4820488" y="4376161"/>
            <a:ext cx="758151" cy="1551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7" name="TextBox 81"/>
          <p:cNvSpPr txBox="1">
            <a:spLocks noChangeArrowheads="1"/>
          </p:cNvSpPr>
          <p:nvPr/>
        </p:nvSpPr>
        <p:spPr bwMode="auto">
          <a:xfrm>
            <a:off x="5901110" y="5529894"/>
            <a:ext cx="255717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28" name="오른쪽 화살표 27"/>
          <p:cNvSpPr/>
          <p:nvPr/>
        </p:nvSpPr>
        <p:spPr>
          <a:xfrm>
            <a:off x="5230783" y="5642329"/>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5" name="오른쪽 화살표 24"/>
          <p:cNvSpPr/>
          <p:nvPr/>
        </p:nvSpPr>
        <p:spPr>
          <a:xfrm>
            <a:off x="5220072" y="5951891"/>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9" name="TextBox 82"/>
          <p:cNvSpPr txBox="1">
            <a:spLocks noChangeArrowheads="1"/>
          </p:cNvSpPr>
          <p:nvPr/>
        </p:nvSpPr>
        <p:spPr bwMode="auto">
          <a:xfrm>
            <a:off x="5891585" y="5853466"/>
            <a:ext cx="32112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p:sp>
        <p:nvSpPr>
          <p:cNvPr id="30" name="오른쪽 화살표 29"/>
          <p:cNvSpPr/>
          <p:nvPr/>
        </p:nvSpPr>
        <p:spPr>
          <a:xfrm rot="3104006">
            <a:off x="1702316" y="4697458"/>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31" name="타원 10"/>
          <p:cNvSpPr>
            <a:spLocks noChangeArrowheads="1"/>
          </p:cNvSpPr>
          <p:nvPr/>
        </p:nvSpPr>
        <p:spPr bwMode="auto">
          <a:xfrm>
            <a:off x="6588224" y="3730612"/>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endParaRPr lang="ko-KR" altLang="en-US" sz="1500" dirty="0">
              <a:solidFill>
                <a:schemeClr val="bg1"/>
              </a:solidFill>
            </a:endParaRPr>
          </a:p>
        </p:txBody>
      </p:sp>
      <p:sp>
        <p:nvSpPr>
          <p:cNvPr id="32" name="타원 31"/>
          <p:cNvSpPr/>
          <p:nvPr/>
        </p:nvSpPr>
        <p:spPr bwMode="auto">
          <a:xfrm>
            <a:off x="6588371" y="414475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33" name="TextBox 32"/>
          <p:cNvSpPr txBox="1"/>
          <p:nvPr/>
        </p:nvSpPr>
        <p:spPr>
          <a:xfrm>
            <a:off x="6912221" y="3707944"/>
            <a:ext cx="1813317" cy="369332"/>
          </a:xfrm>
          <a:prstGeom prst="rect">
            <a:avLst/>
          </a:prstGeom>
          <a:noFill/>
        </p:spPr>
        <p:txBody>
          <a:bodyPr wrap="none" rtlCol="0">
            <a:spAutoFit/>
          </a:bodyPr>
          <a:lstStyle/>
          <a:p>
            <a:r>
              <a:rPr lang="en-US" altLang="ko-KR" dirty="0" smtClean="0"/>
              <a:t>: Candidate PD </a:t>
            </a:r>
            <a:endParaRPr lang="ko-KR" altLang="en-US" dirty="0"/>
          </a:p>
        </p:txBody>
      </p:sp>
      <p:sp>
        <p:nvSpPr>
          <p:cNvPr id="34" name="TextBox 33"/>
          <p:cNvSpPr txBox="1"/>
          <p:nvPr/>
        </p:nvSpPr>
        <p:spPr>
          <a:xfrm>
            <a:off x="6912221" y="4122010"/>
            <a:ext cx="2044149" cy="369332"/>
          </a:xfrm>
          <a:prstGeom prst="rect">
            <a:avLst/>
          </a:prstGeom>
          <a:noFill/>
        </p:spPr>
        <p:txBody>
          <a:bodyPr wrap="none" rtlCol="0">
            <a:spAutoFit/>
          </a:bodyPr>
          <a:lstStyle/>
          <a:p>
            <a:r>
              <a:rPr lang="en-US" altLang="ko-KR" dirty="0" smtClean="0"/>
              <a:t>: Non-member PD</a:t>
            </a:r>
            <a:endParaRPr lang="ko-KR" altLang="en-US" dirty="0"/>
          </a:p>
        </p:txBody>
      </p:sp>
      <p:sp>
        <p:nvSpPr>
          <p:cNvPr id="35" name="타원 10"/>
          <p:cNvSpPr>
            <a:spLocks noChangeArrowheads="1"/>
          </p:cNvSpPr>
          <p:nvPr/>
        </p:nvSpPr>
        <p:spPr bwMode="auto">
          <a:xfrm>
            <a:off x="6588224" y="3321232"/>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36" name="TextBox 35"/>
          <p:cNvSpPr txBox="1"/>
          <p:nvPr/>
        </p:nvSpPr>
        <p:spPr>
          <a:xfrm>
            <a:off x="6912221" y="3298564"/>
            <a:ext cx="1608133" cy="369332"/>
          </a:xfrm>
          <a:prstGeom prst="rect">
            <a:avLst/>
          </a:prstGeom>
          <a:noFill/>
        </p:spPr>
        <p:txBody>
          <a:bodyPr wrap="none" rtlCol="0">
            <a:spAutoFit/>
          </a:bodyPr>
          <a:lstStyle/>
          <a:p>
            <a:r>
              <a:rPr lang="en-US" altLang="ko-KR" dirty="0" smtClean="0"/>
              <a:t>: Member PD </a:t>
            </a:r>
            <a:endParaRPr lang="ko-KR" altLang="en-US" dirty="0"/>
          </a:p>
        </p:txBody>
      </p:sp>
      <p:sp>
        <p:nvSpPr>
          <p:cNvPr id="37" name="타원 36"/>
          <p:cNvSpPr/>
          <p:nvPr/>
        </p:nvSpPr>
        <p:spPr bwMode="auto">
          <a:xfrm>
            <a:off x="1547664" y="4194804"/>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
        <p:nvSpPr>
          <p:cNvPr id="38" name="타원 10"/>
          <p:cNvSpPr>
            <a:spLocks noChangeArrowheads="1"/>
          </p:cNvSpPr>
          <p:nvPr/>
        </p:nvSpPr>
        <p:spPr bwMode="auto">
          <a:xfrm>
            <a:off x="2520169" y="3666115"/>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cxnSp>
        <p:nvCxnSpPr>
          <p:cNvPr id="39" name="직선 연결선 38"/>
          <p:cNvCxnSpPr>
            <a:stCxn id="37" idx="7"/>
            <a:endCxn id="38" idx="3"/>
          </p:cNvCxnSpPr>
          <p:nvPr/>
        </p:nvCxnSpPr>
        <p:spPr bwMode="auto">
          <a:xfrm flipV="1">
            <a:off x="1824087" y="3942664"/>
            <a:ext cx="743530" cy="299567"/>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0" name="직선 연결선 39"/>
          <p:cNvCxnSpPr>
            <a:stCxn id="5" idx="1"/>
          </p:cNvCxnSpPr>
          <p:nvPr/>
        </p:nvCxnSpPr>
        <p:spPr bwMode="auto">
          <a:xfrm flipH="1" flipV="1">
            <a:off x="4643353" y="3640547"/>
            <a:ext cx="1033999" cy="63508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1" name="오른쪽 화살표 40"/>
          <p:cNvSpPr/>
          <p:nvPr/>
        </p:nvSpPr>
        <p:spPr>
          <a:xfrm rot="15981606">
            <a:off x="4222029" y="3972367"/>
            <a:ext cx="613545" cy="1551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43" name="타원 10"/>
          <p:cNvSpPr>
            <a:spLocks noChangeArrowheads="1"/>
          </p:cNvSpPr>
          <p:nvPr/>
        </p:nvSpPr>
        <p:spPr bwMode="auto">
          <a:xfrm>
            <a:off x="4366804" y="3363998"/>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Tree>
    <p:extLst>
      <p:ext uri="{BB962C8B-B14F-4D97-AF65-F5344CB8AC3E}">
        <p14:creationId xmlns:p14="http://schemas.microsoft.com/office/powerpoint/2010/main" val="697062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a:ea typeface="굴림" charset="-127"/>
              </a:rPr>
              <a:t>Finding/Joining Multicast Group </a:t>
            </a:r>
            <a:r>
              <a:rPr lang="en-US" altLang="ko-KR" dirty="0" smtClean="0">
                <a:ea typeface="굴림" charset="-127"/>
              </a:rPr>
              <a:t>(8/12)</a:t>
            </a:r>
            <a:endParaRPr lang="ko-KR" altLang="en-US" dirty="0" smtClean="0">
              <a:ea typeface="굴림" charset="-127"/>
            </a:endParaRPr>
          </a:p>
        </p:txBody>
      </p:sp>
      <p:sp>
        <p:nvSpPr>
          <p:cNvPr id="4102" name="내용 개체 틀 5"/>
          <p:cNvSpPr>
            <a:spLocks noGrp="1"/>
          </p:cNvSpPr>
          <p:nvPr>
            <p:ph idx="1"/>
          </p:nvPr>
        </p:nvSpPr>
        <p:spPr>
          <a:xfrm>
            <a:off x="685800" y="1557338"/>
            <a:ext cx="7918648" cy="4538662"/>
          </a:xfrm>
        </p:spPr>
        <p:txBody>
          <a:bodyPr/>
          <a:lstStyle/>
          <a:p>
            <a:pPr algn="just"/>
            <a:r>
              <a:rPr lang="en-US" altLang="ko-KR" sz="2000" dirty="0" smtClean="0">
                <a:ea typeface="굴림" charset="-127"/>
              </a:rPr>
              <a:t>When PD A receives the ARCF, A joins D’s multicast group.</a:t>
            </a:r>
          </a:p>
          <a:p>
            <a:pPr algn="just"/>
            <a:r>
              <a:rPr lang="en-US" altLang="ko-KR" sz="2000" dirty="0" smtClean="0">
                <a:ea typeface="굴림" charset="-127"/>
              </a:rPr>
              <a:t>Also, PD B receives the ACF from PD E.</a:t>
            </a:r>
          </a:p>
          <a:p>
            <a:pPr algn="just"/>
            <a:r>
              <a:rPr lang="en-US" altLang="ko-KR" sz="2000" dirty="0" smtClean="0">
                <a:ea typeface="굴림" charset="-127"/>
              </a:rPr>
              <a:t>Then, B multicasts a MGNF to limit a duplicate ARCF from G.</a:t>
            </a: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14</a:t>
            </a:fld>
            <a:endParaRPr lang="en-US" altLang="ko-KR" smtClean="0">
              <a:latin typeface="Times New Roman" pitchFamily="18" charset="0"/>
            </a:endParaRPr>
          </a:p>
        </p:txBody>
      </p:sp>
      <p:sp>
        <p:nvSpPr>
          <p:cNvPr id="5" name="타원 6"/>
          <p:cNvSpPr>
            <a:spLocks noChangeArrowheads="1"/>
          </p:cNvSpPr>
          <p:nvPr/>
        </p:nvSpPr>
        <p:spPr bwMode="auto">
          <a:xfrm>
            <a:off x="5629872" y="4227480"/>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6" name="타원 10"/>
          <p:cNvSpPr>
            <a:spLocks noChangeArrowheads="1"/>
          </p:cNvSpPr>
          <p:nvPr/>
        </p:nvSpPr>
        <p:spPr bwMode="auto">
          <a:xfrm>
            <a:off x="2195736" y="5016384"/>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7" name="타원 6"/>
          <p:cNvSpPr/>
          <p:nvPr/>
        </p:nvSpPr>
        <p:spPr bwMode="auto">
          <a:xfrm>
            <a:off x="3226096" y="459418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8" name="타원 7"/>
          <p:cNvSpPr/>
          <p:nvPr/>
        </p:nvSpPr>
        <p:spPr bwMode="auto">
          <a:xfrm>
            <a:off x="4427984" y="441815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27" name="TextBox 81"/>
          <p:cNvSpPr txBox="1">
            <a:spLocks noChangeArrowheads="1"/>
          </p:cNvSpPr>
          <p:nvPr/>
        </p:nvSpPr>
        <p:spPr bwMode="auto">
          <a:xfrm>
            <a:off x="5181030" y="5138741"/>
            <a:ext cx="255717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28" name="오른쪽 화살표 27"/>
          <p:cNvSpPr/>
          <p:nvPr/>
        </p:nvSpPr>
        <p:spPr>
          <a:xfrm>
            <a:off x="4510703" y="5251176"/>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5" name="오른쪽 화살표 24"/>
          <p:cNvSpPr/>
          <p:nvPr/>
        </p:nvSpPr>
        <p:spPr>
          <a:xfrm>
            <a:off x="4499992" y="5560738"/>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9" name="TextBox 82"/>
          <p:cNvSpPr txBox="1">
            <a:spLocks noChangeArrowheads="1"/>
          </p:cNvSpPr>
          <p:nvPr/>
        </p:nvSpPr>
        <p:spPr bwMode="auto">
          <a:xfrm>
            <a:off x="5171505" y="5462313"/>
            <a:ext cx="32112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p:sp>
        <p:nvSpPr>
          <p:cNvPr id="32" name="타원 31"/>
          <p:cNvSpPr/>
          <p:nvPr/>
        </p:nvSpPr>
        <p:spPr bwMode="auto">
          <a:xfrm>
            <a:off x="6588371" y="392805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34" name="TextBox 33"/>
          <p:cNvSpPr txBox="1"/>
          <p:nvPr/>
        </p:nvSpPr>
        <p:spPr>
          <a:xfrm>
            <a:off x="6912221" y="3905313"/>
            <a:ext cx="2044149" cy="369332"/>
          </a:xfrm>
          <a:prstGeom prst="rect">
            <a:avLst/>
          </a:prstGeom>
          <a:noFill/>
        </p:spPr>
        <p:txBody>
          <a:bodyPr wrap="none" rtlCol="0">
            <a:spAutoFit/>
          </a:bodyPr>
          <a:lstStyle/>
          <a:p>
            <a:r>
              <a:rPr lang="en-US" altLang="ko-KR" dirty="0" smtClean="0"/>
              <a:t>: Non-member PD</a:t>
            </a:r>
            <a:endParaRPr lang="ko-KR" altLang="en-US" dirty="0"/>
          </a:p>
        </p:txBody>
      </p:sp>
      <p:sp>
        <p:nvSpPr>
          <p:cNvPr id="35" name="타원 10"/>
          <p:cNvSpPr>
            <a:spLocks noChangeArrowheads="1"/>
          </p:cNvSpPr>
          <p:nvPr/>
        </p:nvSpPr>
        <p:spPr bwMode="auto">
          <a:xfrm>
            <a:off x="6588224" y="3495933"/>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36" name="TextBox 35"/>
          <p:cNvSpPr txBox="1"/>
          <p:nvPr/>
        </p:nvSpPr>
        <p:spPr>
          <a:xfrm>
            <a:off x="6912221" y="3473265"/>
            <a:ext cx="1608133" cy="369332"/>
          </a:xfrm>
          <a:prstGeom prst="rect">
            <a:avLst/>
          </a:prstGeom>
          <a:noFill/>
        </p:spPr>
        <p:txBody>
          <a:bodyPr wrap="none" rtlCol="0">
            <a:spAutoFit/>
          </a:bodyPr>
          <a:lstStyle/>
          <a:p>
            <a:r>
              <a:rPr lang="en-US" altLang="ko-KR" dirty="0" smtClean="0"/>
              <a:t>: Member PD </a:t>
            </a:r>
            <a:endParaRPr lang="ko-KR" altLang="en-US" dirty="0"/>
          </a:p>
        </p:txBody>
      </p:sp>
      <p:sp>
        <p:nvSpPr>
          <p:cNvPr id="37" name="타원 36"/>
          <p:cNvSpPr/>
          <p:nvPr/>
        </p:nvSpPr>
        <p:spPr bwMode="auto">
          <a:xfrm>
            <a:off x="1547664" y="4194131"/>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
        <p:nvSpPr>
          <p:cNvPr id="38" name="타원 10"/>
          <p:cNvSpPr>
            <a:spLocks noChangeArrowheads="1"/>
          </p:cNvSpPr>
          <p:nvPr/>
        </p:nvSpPr>
        <p:spPr bwMode="auto">
          <a:xfrm>
            <a:off x="2520169" y="3665442"/>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cxnSp>
        <p:nvCxnSpPr>
          <p:cNvPr id="39" name="직선 연결선 38"/>
          <p:cNvCxnSpPr>
            <a:stCxn id="37" idx="7"/>
            <a:endCxn id="38" idx="3"/>
          </p:cNvCxnSpPr>
          <p:nvPr/>
        </p:nvCxnSpPr>
        <p:spPr bwMode="auto">
          <a:xfrm flipV="1">
            <a:off x="1824087" y="3941991"/>
            <a:ext cx="743530" cy="299567"/>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0" name="직선 연결선 39"/>
          <p:cNvCxnSpPr>
            <a:stCxn id="5" idx="1"/>
          </p:cNvCxnSpPr>
          <p:nvPr/>
        </p:nvCxnSpPr>
        <p:spPr bwMode="auto">
          <a:xfrm flipH="1" flipV="1">
            <a:off x="4643353" y="3639874"/>
            <a:ext cx="1033999" cy="63508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2" name="오른쪽 화살표 41"/>
          <p:cNvSpPr/>
          <p:nvPr/>
        </p:nvSpPr>
        <p:spPr>
          <a:xfrm rot="12729903">
            <a:off x="4828565" y="3711980"/>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43" name="TextBox 81"/>
          <p:cNvSpPr txBox="1">
            <a:spLocks noChangeArrowheads="1"/>
          </p:cNvSpPr>
          <p:nvPr/>
        </p:nvSpPr>
        <p:spPr bwMode="auto">
          <a:xfrm>
            <a:off x="5171335" y="5838952"/>
            <a:ext cx="386516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44" name="오른쪽 화살표 43"/>
          <p:cNvSpPr/>
          <p:nvPr/>
        </p:nvSpPr>
        <p:spPr>
          <a:xfrm>
            <a:off x="4557502" y="5914812"/>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45" name="타원 10"/>
          <p:cNvSpPr>
            <a:spLocks noChangeArrowheads="1"/>
          </p:cNvSpPr>
          <p:nvPr/>
        </p:nvSpPr>
        <p:spPr bwMode="auto">
          <a:xfrm>
            <a:off x="4366804" y="3363325"/>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cxnSp>
        <p:nvCxnSpPr>
          <p:cNvPr id="46" name="직선 연결선 45"/>
          <p:cNvCxnSpPr>
            <a:stCxn id="37" idx="5"/>
            <a:endCxn id="6" idx="1"/>
          </p:cNvCxnSpPr>
          <p:nvPr/>
        </p:nvCxnSpPr>
        <p:spPr bwMode="auto">
          <a:xfrm>
            <a:off x="1824087" y="4470554"/>
            <a:ext cx="419097" cy="59327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Tree>
    <p:extLst>
      <p:ext uri="{BB962C8B-B14F-4D97-AF65-F5344CB8AC3E}">
        <p14:creationId xmlns:p14="http://schemas.microsoft.com/office/powerpoint/2010/main" val="1503194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a:ea typeface="굴림" charset="-127"/>
              </a:rPr>
              <a:t>Finding/Joining Multicast Group </a:t>
            </a:r>
            <a:r>
              <a:rPr lang="en-US" altLang="ko-KR" dirty="0" smtClean="0">
                <a:ea typeface="굴림" charset="-127"/>
              </a:rPr>
              <a:t>(9/12)</a:t>
            </a:r>
            <a:endParaRPr lang="ko-KR" altLang="en-US" dirty="0" smtClean="0">
              <a:ea typeface="굴림" charset="-127"/>
            </a:endParaRPr>
          </a:p>
        </p:txBody>
      </p:sp>
      <p:sp>
        <p:nvSpPr>
          <p:cNvPr id="4102" name="내용 개체 틀 5"/>
          <p:cNvSpPr>
            <a:spLocks noGrp="1"/>
          </p:cNvSpPr>
          <p:nvPr>
            <p:ph idx="1"/>
          </p:nvPr>
        </p:nvSpPr>
        <p:spPr>
          <a:xfrm>
            <a:off x="685800" y="1557338"/>
            <a:ext cx="7918648" cy="4538662"/>
          </a:xfrm>
        </p:spPr>
        <p:txBody>
          <a:bodyPr/>
          <a:lstStyle/>
          <a:p>
            <a:pPr algn="just"/>
            <a:r>
              <a:rPr lang="en-US" altLang="ko-KR" sz="1800" dirty="0">
                <a:ea typeface="굴림" charset="-127"/>
              </a:rPr>
              <a:t>PD </a:t>
            </a:r>
            <a:r>
              <a:rPr lang="en-US" altLang="ko-KR" sz="1800" dirty="0" smtClean="0">
                <a:ea typeface="굴림" charset="-127"/>
              </a:rPr>
              <a:t>B </a:t>
            </a:r>
            <a:r>
              <a:rPr lang="en-US" altLang="ko-KR" sz="1800" dirty="0">
                <a:ea typeface="굴림" charset="-127"/>
              </a:rPr>
              <a:t>replies with </a:t>
            </a:r>
            <a:r>
              <a:rPr lang="en-US" altLang="ko-KR" sz="1800" dirty="0" smtClean="0">
                <a:ea typeface="굴림" charset="-127"/>
              </a:rPr>
              <a:t>an ARCF </a:t>
            </a:r>
            <a:r>
              <a:rPr lang="en-US" altLang="ko-KR" sz="1800" dirty="0">
                <a:ea typeface="굴림" charset="-127"/>
              </a:rPr>
              <a:t>to </a:t>
            </a:r>
            <a:r>
              <a:rPr lang="en-US" altLang="ko-KR" sz="1800" dirty="0" smtClean="0">
                <a:ea typeface="굴림" charset="-127"/>
              </a:rPr>
              <a:t>A through E.</a:t>
            </a:r>
          </a:p>
          <a:p>
            <a:pPr algn="just"/>
            <a:r>
              <a:rPr lang="en-US" altLang="ko-KR" sz="1800" dirty="0">
                <a:ea typeface="굴림" charset="-127"/>
              </a:rPr>
              <a:t>B</a:t>
            </a:r>
            <a:r>
              <a:rPr lang="en-US" altLang="ko-KR" sz="1800" dirty="0" smtClean="0">
                <a:ea typeface="굴림" charset="-127"/>
              </a:rPr>
              <a:t> </a:t>
            </a:r>
            <a:r>
              <a:rPr lang="en-US" altLang="ko-KR" sz="1800" dirty="0">
                <a:ea typeface="굴림" charset="-127"/>
              </a:rPr>
              <a:t>may send KEKs(key encryption keys) to </a:t>
            </a:r>
            <a:r>
              <a:rPr lang="en-US" altLang="ko-KR" sz="1800" dirty="0" smtClean="0">
                <a:ea typeface="굴림" charset="-127"/>
              </a:rPr>
              <a:t>A </a:t>
            </a:r>
            <a:r>
              <a:rPr lang="en-US" altLang="ko-KR" sz="1800" dirty="0">
                <a:ea typeface="굴림" charset="-127"/>
              </a:rPr>
              <a:t>after authentication for secure multicast if needed.</a:t>
            </a:r>
          </a:p>
          <a:p>
            <a:pPr algn="just"/>
            <a:r>
              <a:rPr lang="en-US" altLang="ko-KR" sz="1800" dirty="0" smtClean="0">
                <a:ea typeface="굴림" charset="-127"/>
              </a:rPr>
              <a:t>B </a:t>
            </a:r>
            <a:r>
              <a:rPr lang="en-US" altLang="ko-KR" sz="1800" dirty="0">
                <a:ea typeface="굴림" charset="-127"/>
              </a:rPr>
              <a:t>may send rekeying messages to update an existing group key for backward secrecy.</a:t>
            </a:r>
          </a:p>
          <a:p>
            <a:pPr algn="just"/>
            <a:r>
              <a:rPr lang="en-US" altLang="ko-KR" sz="1800" dirty="0" smtClean="0">
                <a:ea typeface="굴림" charset="-127"/>
              </a:rPr>
              <a:t>G </a:t>
            </a:r>
            <a:r>
              <a:rPr lang="en-US" altLang="ko-KR" sz="1800" dirty="0">
                <a:ea typeface="굴림" charset="-127"/>
              </a:rPr>
              <a:t>does not transmit </a:t>
            </a:r>
            <a:r>
              <a:rPr lang="en-US" altLang="ko-KR" sz="1800" dirty="0" smtClean="0">
                <a:ea typeface="굴림" charset="-127"/>
              </a:rPr>
              <a:t>an ARCF </a:t>
            </a:r>
            <a:r>
              <a:rPr lang="en-US" altLang="ko-KR" sz="1800" dirty="0">
                <a:ea typeface="굴림" charset="-127"/>
              </a:rPr>
              <a:t>to </a:t>
            </a:r>
            <a:r>
              <a:rPr lang="en-US" altLang="ko-KR" sz="1800" dirty="0" smtClean="0">
                <a:ea typeface="굴림" charset="-127"/>
              </a:rPr>
              <a:t>A </a:t>
            </a:r>
            <a:r>
              <a:rPr lang="en-US" altLang="ko-KR" sz="1800" dirty="0">
                <a:ea typeface="굴림" charset="-127"/>
              </a:rPr>
              <a:t>since </a:t>
            </a:r>
            <a:r>
              <a:rPr lang="en-US" altLang="ko-KR" sz="1800" dirty="0" smtClean="0">
                <a:ea typeface="굴림" charset="-127"/>
              </a:rPr>
              <a:t>the </a:t>
            </a:r>
            <a:r>
              <a:rPr lang="en-US" altLang="ko-KR" sz="1800" dirty="0">
                <a:ea typeface="굴림" charset="-127"/>
              </a:rPr>
              <a:t>PD </a:t>
            </a:r>
            <a:r>
              <a:rPr lang="en-US" altLang="ko-KR" sz="1800" dirty="0" smtClean="0">
                <a:ea typeface="굴림" charset="-127"/>
              </a:rPr>
              <a:t>G already received </a:t>
            </a:r>
            <a:r>
              <a:rPr lang="en-US" altLang="ko-KR" sz="1800" dirty="0">
                <a:ea typeface="굴림" charset="-127"/>
              </a:rPr>
              <a:t>the MGNF from </a:t>
            </a:r>
            <a:r>
              <a:rPr lang="en-US" altLang="ko-KR" sz="1800" dirty="0" smtClean="0">
                <a:ea typeface="굴림" charset="-127"/>
              </a:rPr>
              <a:t>B.</a:t>
            </a:r>
            <a:endParaRPr lang="en-US" altLang="ko-KR" sz="1800" dirty="0">
              <a:ea typeface="굴림" charset="-127"/>
            </a:endParaRP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15</a:t>
            </a:fld>
            <a:endParaRPr lang="en-US" altLang="ko-KR" smtClean="0">
              <a:latin typeface="Times New Roman" pitchFamily="18" charset="0"/>
            </a:endParaRPr>
          </a:p>
        </p:txBody>
      </p:sp>
      <p:sp>
        <p:nvSpPr>
          <p:cNvPr id="6" name="타원 10"/>
          <p:cNvSpPr>
            <a:spLocks noChangeArrowheads="1"/>
          </p:cNvSpPr>
          <p:nvPr/>
        </p:nvSpPr>
        <p:spPr bwMode="auto">
          <a:xfrm>
            <a:off x="2195736" y="5010051"/>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7" name="타원 6"/>
          <p:cNvSpPr/>
          <p:nvPr/>
        </p:nvSpPr>
        <p:spPr bwMode="auto">
          <a:xfrm>
            <a:off x="3226096" y="458785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8" name="타원 7"/>
          <p:cNvSpPr/>
          <p:nvPr/>
        </p:nvSpPr>
        <p:spPr bwMode="auto">
          <a:xfrm>
            <a:off x="4427984" y="4411818"/>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9" name="타원 8"/>
          <p:cNvSpPr/>
          <p:nvPr/>
        </p:nvSpPr>
        <p:spPr bwMode="auto">
          <a:xfrm>
            <a:off x="1547664" y="4187798"/>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
        <p:nvSpPr>
          <p:cNvPr id="27" name="TextBox 81"/>
          <p:cNvSpPr txBox="1">
            <a:spLocks noChangeArrowheads="1"/>
          </p:cNvSpPr>
          <p:nvPr/>
        </p:nvSpPr>
        <p:spPr bwMode="auto">
          <a:xfrm>
            <a:off x="5901110" y="5522888"/>
            <a:ext cx="255717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28" name="오른쪽 화살표 27"/>
          <p:cNvSpPr/>
          <p:nvPr/>
        </p:nvSpPr>
        <p:spPr>
          <a:xfrm>
            <a:off x="5230783" y="5635323"/>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7" name="오른쪽 화살표 16"/>
          <p:cNvSpPr/>
          <p:nvPr/>
        </p:nvSpPr>
        <p:spPr>
          <a:xfrm>
            <a:off x="5220072" y="5944885"/>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0" name="TextBox 82"/>
          <p:cNvSpPr txBox="1">
            <a:spLocks noChangeArrowheads="1"/>
          </p:cNvSpPr>
          <p:nvPr/>
        </p:nvSpPr>
        <p:spPr bwMode="auto">
          <a:xfrm>
            <a:off x="5891585" y="5846460"/>
            <a:ext cx="32112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p:sp>
        <p:nvSpPr>
          <p:cNvPr id="22" name="오른쪽 화살표 21"/>
          <p:cNvSpPr/>
          <p:nvPr/>
        </p:nvSpPr>
        <p:spPr>
          <a:xfrm rot="10122993">
            <a:off x="4888503" y="4411708"/>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4" name="타원 23"/>
          <p:cNvSpPr/>
          <p:nvPr/>
        </p:nvSpPr>
        <p:spPr bwMode="auto">
          <a:xfrm>
            <a:off x="6588371" y="392172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26" name="TextBox 25"/>
          <p:cNvSpPr txBox="1"/>
          <p:nvPr/>
        </p:nvSpPr>
        <p:spPr>
          <a:xfrm>
            <a:off x="6912221" y="3898980"/>
            <a:ext cx="2044149" cy="369332"/>
          </a:xfrm>
          <a:prstGeom prst="rect">
            <a:avLst/>
          </a:prstGeom>
          <a:noFill/>
        </p:spPr>
        <p:txBody>
          <a:bodyPr wrap="none" rtlCol="0">
            <a:spAutoFit/>
          </a:bodyPr>
          <a:lstStyle/>
          <a:p>
            <a:r>
              <a:rPr lang="en-US" altLang="ko-KR" dirty="0" smtClean="0"/>
              <a:t>: Non-member PD</a:t>
            </a:r>
            <a:endParaRPr lang="ko-KR" altLang="en-US" dirty="0"/>
          </a:p>
        </p:txBody>
      </p:sp>
      <p:cxnSp>
        <p:nvCxnSpPr>
          <p:cNvPr id="29" name="직선 연결선 28"/>
          <p:cNvCxnSpPr>
            <a:stCxn id="9" idx="5"/>
            <a:endCxn id="6" idx="1"/>
          </p:cNvCxnSpPr>
          <p:nvPr/>
        </p:nvCxnSpPr>
        <p:spPr bwMode="auto">
          <a:xfrm>
            <a:off x="1824087" y="4464221"/>
            <a:ext cx="419097" cy="59327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0" name="타원 10"/>
          <p:cNvSpPr>
            <a:spLocks noChangeArrowheads="1"/>
          </p:cNvSpPr>
          <p:nvPr/>
        </p:nvSpPr>
        <p:spPr bwMode="auto">
          <a:xfrm>
            <a:off x="6588224" y="3489600"/>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31" name="TextBox 30"/>
          <p:cNvSpPr txBox="1"/>
          <p:nvPr/>
        </p:nvSpPr>
        <p:spPr>
          <a:xfrm>
            <a:off x="6912221" y="3466932"/>
            <a:ext cx="1608133" cy="369332"/>
          </a:xfrm>
          <a:prstGeom prst="rect">
            <a:avLst/>
          </a:prstGeom>
          <a:noFill/>
        </p:spPr>
        <p:txBody>
          <a:bodyPr wrap="none" rtlCol="0">
            <a:spAutoFit/>
          </a:bodyPr>
          <a:lstStyle/>
          <a:p>
            <a:r>
              <a:rPr lang="en-US" altLang="ko-KR" dirty="0" smtClean="0"/>
              <a:t>: Member PD </a:t>
            </a:r>
            <a:endParaRPr lang="ko-KR" altLang="en-US" dirty="0"/>
          </a:p>
        </p:txBody>
      </p:sp>
      <p:sp>
        <p:nvSpPr>
          <p:cNvPr id="34" name="타원 10"/>
          <p:cNvSpPr>
            <a:spLocks noChangeArrowheads="1"/>
          </p:cNvSpPr>
          <p:nvPr/>
        </p:nvSpPr>
        <p:spPr bwMode="auto">
          <a:xfrm>
            <a:off x="2520169" y="3659109"/>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cxnSp>
        <p:nvCxnSpPr>
          <p:cNvPr id="35" name="직선 연결선 34"/>
          <p:cNvCxnSpPr>
            <a:endCxn id="34" idx="3"/>
          </p:cNvCxnSpPr>
          <p:nvPr/>
        </p:nvCxnSpPr>
        <p:spPr bwMode="auto">
          <a:xfrm flipV="1">
            <a:off x="1824087" y="3935658"/>
            <a:ext cx="743530" cy="299567"/>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2" name="타원 6"/>
          <p:cNvSpPr>
            <a:spLocks noChangeArrowheads="1"/>
          </p:cNvSpPr>
          <p:nvPr/>
        </p:nvSpPr>
        <p:spPr bwMode="auto">
          <a:xfrm>
            <a:off x="5629872" y="4221147"/>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a:solidFill>
                  <a:schemeClr val="bg1"/>
                </a:solidFill>
              </a:rPr>
              <a:t>B</a:t>
            </a:r>
            <a:endParaRPr lang="ko-KR" altLang="en-US" sz="1500">
              <a:solidFill>
                <a:schemeClr val="bg1"/>
              </a:solidFill>
            </a:endParaRPr>
          </a:p>
        </p:txBody>
      </p:sp>
      <p:cxnSp>
        <p:nvCxnSpPr>
          <p:cNvPr id="36" name="직선 연결선 35"/>
          <p:cNvCxnSpPr>
            <a:stCxn id="32" idx="1"/>
          </p:cNvCxnSpPr>
          <p:nvPr/>
        </p:nvCxnSpPr>
        <p:spPr bwMode="auto">
          <a:xfrm flipH="1" flipV="1">
            <a:off x="4643353" y="3633541"/>
            <a:ext cx="1033999" cy="63508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7" name="타원 10"/>
          <p:cNvSpPr>
            <a:spLocks noChangeArrowheads="1"/>
          </p:cNvSpPr>
          <p:nvPr/>
        </p:nvSpPr>
        <p:spPr bwMode="auto">
          <a:xfrm>
            <a:off x="4366804" y="3356992"/>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Tree>
    <p:extLst>
      <p:ext uri="{BB962C8B-B14F-4D97-AF65-F5344CB8AC3E}">
        <p14:creationId xmlns:p14="http://schemas.microsoft.com/office/powerpoint/2010/main" val="3346734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a:ea typeface="굴림" charset="-127"/>
              </a:rPr>
              <a:t>Finding/Joining Multicast Group </a:t>
            </a:r>
            <a:r>
              <a:rPr lang="en-US" altLang="ko-KR" dirty="0" smtClean="0">
                <a:ea typeface="굴림" charset="-127"/>
              </a:rPr>
              <a:t>(10/12)</a:t>
            </a:r>
            <a:endParaRPr lang="ko-KR" altLang="en-US" dirty="0" smtClean="0">
              <a:ea typeface="굴림" charset="-127"/>
            </a:endParaRPr>
          </a:p>
        </p:txBody>
      </p:sp>
      <p:sp>
        <p:nvSpPr>
          <p:cNvPr id="4102" name="내용 개체 틀 5"/>
          <p:cNvSpPr>
            <a:spLocks noGrp="1"/>
          </p:cNvSpPr>
          <p:nvPr>
            <p:ph idx="1"/>
          </p:nvPr>
        </p:nvSpPr>
        <p:spPr>
          <a:xfrm>
            <a:off x="685800" y="1626642"/>
            <a:ext cx="7918648" cy="4538662"/>
          </a:xfrm>
        </p:spPr>
        <p:txBody>
          <a:bodyPr/>
          <a:lstStyle/>
          <a:p>
            <a:pPr algn="just"/>
            <a:r>
              <a:rPr lang="en-US" altLang="ko-KR" sz="2000" dirty="0" smtClean="0">
                <a:ea typeface="굴림" charset="-127"/>
              </a:rPr>
              <a:t>E forwards the ARCF to PD C.</a:t>
            </a: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16</a:t>
            </a:fld>
            <a:endParaRPr lang="en-US" altLang="ko-KR" smtClean="0">
              <a:latin typeface="Times New Roman" pitchFamily="18" charset="0"/>
            </a:endParaRPr>
          </a:p>
        </p:txBody>
      </p:sp>
      <p:sp>
        <p:nvSpPr>
          <p:cNvPr id="6" name="타원 10"/>
          <p:cNvSpPr>
            <a:spLocks noChangeArrowheads="1"/>
          </p:cNvSpPr>
          <p:nvPr/>
        </p:nvSpPr>
        <p:spPr bwMode="auto">
          <a:xfrm>
            <a:off x="2195736" y="5026145"/>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7" name="타원 6"/>
          <p:cNvSpPr/>
          <p:nvPr/>
        </p:nvSpPr>
        <p:spPr bwMode="auto">
          <a:xfrm>
            <a:off x="3226096" y="4603945"/>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8" name="타원 7"/>
          <p:cNvSpPr/>
          <p:nvPr/>
        </p:nvSpPr>
        <p:spPr bwMode="auto">
          <a:xfrm>
            <a:off x="4427984" y="442791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27" name="TextBox 81"/>
          <p:cNvSpPr txBox="1">
            <a:spLocks noChangeArrowheads="1"/>
          </p:cNvSpPr>
          <p:nvPr/>
        </p:nvSpPr>
        <p:spPr bwMode="auto">
          <a:xfrm>
            <a:off x="5901110" y="5538982"/>
            <a:ext cx="255717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28" name="오른쪽 화살표 27"/>
          <p:cNvSpPr/>
          <p:nvPr/>
        </p:nvSpPr>
        <p:spPr>
          <a:xfrm>
            <a:off x="5230783" y="5651417"/>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7" name="오른쪽 화살표 16"/>
          <p:cNvSpPr/>
          <p:nvPr/>
        </p:nvSpPr>
        <p:spPr>
          <a:xfrm>
            <a:off x="5220072" y="5960979"/>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0" name="TextBox 82"/>
          <p:cNvSpPr txBox="1">
            <a:spLocks noChangeArrowheads="1"/>
          </p:cNvSpPr>
          <p:nvPr/>
        </p:nvSpPr>
        <p:spPr bwMode="auto">
          <a:xfrm>
            <a:off x="5891585" y="5862554"/>
            <a:ext cx="32112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p:sp>
        <p:nvSpPr>
          <p:cNvPr id="22" name="오른쪽 화살표 21"/>
          <p:cNvSpPr/>
          <p:nvPr/>
        </p:nvSpPr>
        <p:spPr>
          <a:xfrm rot="10122993">
            <a:off x="3643614" y="4596152"/>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9" name="타원 28"/>
          <p:cNvSpPr/>
          <p:nvPr/>
        </p:nvSpPr>
        <p:spPr bwMode="auto">
          <a:xfrm>
            <a:off x="1547664" y="4203892"/>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cxnSp>
        <p:nvCxnSpPr>
          <p:cNvPr id="30" name="직선 연결선 29"/>
          <p:cNvCxnSpPr>
            <a:stCxn id="29" idx="5"/>
          </p:cNvCxnSpPr>
          <p:nvPr/>
        </p:nvCxnSpPr>
        <p:spPr bwMode="auto">
          <a:xfrm>
            <a:off x="1824087" y="4480315"/>
            <a:ext cx="419097" cy="59327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5" name="타원 10"/>
          <p:cNvSpPr>
            <a:spLocks noChangeArrowheads="1"/>
          </p:cNvSpPr>
          <p:nvPr/>
        </p:nvSpPr>
        <p:spPr bwMode="auto">
          <a:xfrm>
            <a:off x="2520169" y="3675203"/>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cxnSp>
        <p:nvCxnSpPr>
          <p:cNvPr id="26" name="직선 연결선 25"/>
          <p:cNvCxnSpPr>
            <a:endCxn id="25" idx="3"/>
          </p:cNvCxnSpPr>
          <p:nvPr/>
        </p:nvCxnSpPr>
        <p:spPr bwMode="auto">
          <a:xfrm flipV="1">
            <a:off x="1824087" y="3951752"/>
            <a:ext cx="743530" cy="299567"/>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4" name="타원 6"/>
          <p:cNvSpPr>
            <a:spLocks noChangeArrowheads="1"/>
          </p:cNvSpPr>
          <p:nvPr/>
        </p:nvSpPr>
        <p:spPr bwMode="auto">
          <a:xfrm>
            <a:off x="5629872" y="4237241"/>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a:solidFill>
                  <a:schemeClr val="bg1"/>
                </a:solidFill>
              </a:rPr>
              <a:t>B</a:t>
            </a:r>
            <a:endParaRPr lang="ko-KR" altLang="en-US" sz="1500">
              <a:solidFill>
                <a:schemeClr val="bg1"/>
              </a:solidFill>
            </a:endParaRPr>
          </a:p>
        </p:txBody>
      </p:sp>
      <p:cxnSp>
        <p:nvCxnSpPr>
          <p:cNvPr id="38" name="직선 연결선 37"/>
          <p:cNvCxnSpPr>
            <a:stCxn id="24" idx="1"/>
          </p:cNvCxnSpPr>
          <p:nvPr/>
        </p:nvCxnSpPr>
        <p:spPr bwMode="auto">
          <a:xfrm flipH="1" flipV="1">
            <a:off x="4643353" y="3649635"/>
            <a:ext cx="1033999" cy="63508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9" name="타원 10"/>
          <p:cNvSpPr>
            <a:spLocks noChangeArrowheads="1"/>
          </p:cNvSpPr>
          <p:nvPr/>
        </p:nvSpPr>
        <p:spPr bwMode="auto">
          <a:xfrm>
            <a:off x="4366804" y="3373086"/>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35" name="타원 34"/>
          <p:cNvSpPr/>
          <p:nvPr/>
        </p:nvSpPr>
        <p:spPr bwMode="auto">
          <a:xfrm>
            <a:off x="6588371" y="392805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36" name="TextBox 35"/>
          <p:cNvSpPr txBox="1"/>
          <p:nvPr/>
        </p:nvSpPr>
        <p:spPr>
          <a:xfrm>
            <a:off x="6912221" y="3905313"/>
            <a:ext cx="2044149" cy="369332"/>
          </a:xfrm>
          <a:prstGeom prst="rect">
            <a:avLst/>
          </a:prstGeom>
          <a:noFill/>
        </p:spPr>
        <p:txBody>
          <a:bodyPr wrap="none" rtlCol="0">
            <a:spAutoFit/>
          </a:bodyPr>
          <a:lstStyle/>
          <a:p>
            <a:r>
              <a:rPr lang="en-US" altLang="ko-KR" dirty="0" smtClean="0"/>
              <a:t>: Non-member PD</a:t>
            </a:r>
            <a:endParaRPr lang="ko-KR" altLang="en-US" dirty="0"/>
          </a:p>
        </p:txBody>
      </p:sp>
      <p:sp>
        <p:nvSpPr>
          <p:cNvPr id="37" name="타원 10"/>
          <p:cNvSpPr>
            <a:spLocks noChangeArrowheads="1"/>
          </p:cNvSpPr>
          <p:nvPr/>
        </p:nvSpPr>
        <p:spPr bwMode="auto">
          <a:xfrm>
            <a:off x="6588224" y="3495933"/>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40" name="TextBox 39"/>
          <p:cNvSpPr txBox="1"/>
          <p:nvPr/>
        </p:nvSpPr>
        <p:spPr>
          <a:xfrm>
            <a:off x="6912221" y="3473265"/>
            <a:ext cx="1608133" cy="369332"/>
          </a:xfrm>
          <a:prstGeom prst="rect">
            <a:avLst/>
          </a:prstGeom>
          <a:noFill/>
        </p:spPr>
        <p:txBody>
          <a:bodyPr wrap="none" rtlCol="0">
            <a:spAutoFit/>
          </a:bodyPr>
          <a:lstStyle/>
          <a:p>
            <a:r>
              <a:rPr lang="en-US" altLang="ko-KR" dirty="0" smtClean="0"/>
              <a:t>: Member PD </a:t>
            </a:r>
            <a:endParaRPr lang="ko-KR" altLang="en-US" dirty="0"/>
          </a:p>
        </p:txBody>
      </p:sp>
    </p:spTree>
    <p:extLst>
      <p:ext uri="{BB962C8B-B14F-4D97-AF65-F5344CB8AC3E}">
        <p14:creationId xmlns:p14="http://schemas.microsoft.com/office/powerpoint/2010/main" val="811309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a:ea typeface="굴림" charset="-127"/>
              </a:rPr>
              <a:t>Finding/Joining Multicast Group (</a:t>
            </a:r>
            <a:r>
              <a:rPr lang="en-US" altLang="ko-KR" dirty="0" smtClean="0">
                <a:ea typeface="굴림" charset="-127"/>
              </a:rPr>
              <a:t>11/12)</a:t>
            </a:r>
            <a:endParaRPr lang="ko-KR" altLang="en-US" dirty="0" smtClean="0">
              <a:ea typeface="굴림" charset="-127"/>
            </a:endParaRPr>
          </a:p>
        </p:txBody>
      </p:sp>
      <p:sp>
        <p:nvSpPr>
          <p:cNvPr id="4102" name="내용 개체 틀 5"/>
          <p:cNvSpPr>
            <a:spLocks noGrp="1"/>
          </p:cNvSpPr>
          <p:nvPr>
            <p:ph idx="1"/>
          </p:nvPr>
        </p:nvSpPr>
        <p:spPr>
          <a:xfrm>
            <a:off x="685800" y="1557338"/>
            <a:ext cx="7918648" cy="4538662"/>
          </a:xfrm>
        </p:spPr>
        <p:txBody>
          <a:bodyPr/>
          <a:lstStyle/>
          <a:p>
            <a:pPr algn="just"/>
            <a:r>
              <a:rPr lang="en-US" altLang="ko-KR" sz="2000" dirty="0" smtClean="0">
                <a:ea typeface="굴림" charset="-127"/>
              </a:rPr>
              <a:t>C </a:t>
            </a:r>
            <a:r>
              <a:rPr lang="en-US" altLang="ko-KR" sz="2000" dirty="0">
                <a:ea typeface="굴림" charset="-127"/>
              </a:rPr>
              <a:t>forwards </a:t>
            </a:r>
            <a:r>
              <a:rPr lang="en-US" altLang="ko-KR" sz="2000" dirty="0" smtClean="0">
                <a:ea typeface="굴림" charset="-127"/>
              </a:rPr>
              <a:t>the ARCF to </a:t>
            </a:r>
            <a:r>
              <a:rPr lang="en-US" altLang="ko-KR" sz="2000" dirty="0">
                <a:ea typeface="굴림" charset="-127"/>
              </a:rPr>
              <a:t>PD A.</a:t>
            </a: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17</a:t>
            </a:fld>
            <a:endParaRPr lang="en-US" altLang="ko-KR" smtClean="0">
              <a:latin typeface="Times New Roman" pitchFamily="18" charset="0"/>
            </a:endParaRPr>
          </a:p>
        </p:txBody>
      </p:sp>
      <p:sp>
        <p:nvSpPr>
          <p:cNvPr id="7" name="타원 6"/>
          <p:cNvSpPr/>
          <p:nvPr/>
        </p:nvSpPr>
        <p:spPr bwMode="auto">
          <a:xfrm>
            <a:off x="3226096" y="460937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8" name="타원 7"/>
          <p:cNvSpPr/>
          <p:nvPr/>
        </p:nvSpPr>
        <p:spPr bwMode="auto">
          <a:xfrm>
            <a:off x="4427984" y="4433338"/>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27" name="TextBox 81"/>
          <p:cNvSpPr txBox="1">
            <a:spLocks noChangeArrowheads="1"/>
          </p:cNvSpPr>
          <p:nvPr/>
        </p:nvSpPr>
        <p:spPr bwMode="auto">
          <a:xfrm>
            <a:off x="5901110" y="5544408"/>
            <a:ext cx="255717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28" name="오른쪽 화살표 27"/>
          <p:cNvSpPr/>
          <p:nvPr/>
        </p:nvSpPr>
        <p:spPr>
          <a:xfrm>
            <a:off x="5230783" y="5656843"/>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7" name="오른쪽 화살표 16"/>
          <p:cNvSpPr/>
          <p:nvPr/>
        </p:nvSpPr>
        <p:spPr>
          <a:xfrm>
            <a:off x="5220072" y="5966405"/>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0" name="TextBox 82"/>
          <p:cNvSpPr txBox="1">
            <a:spLocks noChangeArrowheads="1"/>
          </p:cNvSpPr>
          <p:nvPr/>
        </p:nvSpPr>
        <p:spPr bwMode="auto">
          <a:xfrm>
            <a:off x="5891585" y="5867980"/>
            <a:ext cx="32112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p:sp>
        <p:nvSpPr>
          <p:cNvPr id="29" name="타원 10"/>
          <p:cNvSpPr>
            <a:spLocks noChangeArrowheads="1"/>
          </p:cNvSpPr>
          <p:nvPr/>
        </p:nvSpPr>
        <p:spPr bwMode="auto">
          <a:xfrm>
            <a:off x="2195736" y="5031571"/>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30" name="타원 29"/>
          <p:cNvSpPr/>
          <p:nvPr/>
        </p:nvSpPr>
        <p:spPr bwMode="auto">
          <a:xfrm>
            <a:off x="1547664" y="4209318"/>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cxnSp>
        <p:nvCxnSpPr>
          <p:cNvPr id="31" name="직선 연결선 30"/>
          <p:cNvCxnSpPr>
            <a:stCxn id="30" idx="5"/>
          </p:cNvCxnSpPr>
          <p:nvPr/>
        </p:nvCxnSpPr>
        <p:spPr bwMode="auto">
          <a:xfrm>
            <a:off x="1824087" y="4485741"/>
            <a:ext cx="419097" cy="59327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4" name="오른쪽 화살표 23"/>
          <p:cNvSpPr/>
          <p:nvPr/>
        </p:nvSpPr>
        <p:spPr>
          <a:xfrm rot="8992332">
            <a:off x="2514382" y="4796772"/>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5" name="타원 10"/>
          <p:cNvSpPr>
            <a:spLocks noChangeArrowheads="1"/>
          </p:cNvSpPr>
          <p:nvPr/>
        </p:nvSpPr>
        <p:spPr bwMode="auto">
          <a:xfrm>
            <a:off x="2520169" y="3680629"/>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cxnSp>
        <p:nvCxnSpPr>
          <p:cNvPr id="26" name="직선 연결선 25"/>
          <p:cNvCxnSpPr>
            <a:endCxn id="25" idx="3"/>
          </p:cNvCxnSpPr>
          <p:nvPr/>
        </p:nvCxnSpPr>
        <p:spPr bwMode="auto">
          <a:xfrm flipV="1">
            <a:off x="1824087" y="3957178"/>
            <a:ext cx="743530" cy="299567"/>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8" name="타원 6"/>
          <p:cNvSpPr>
            <a:spLocks noChangeArrowheads="1"/>
          </p:cNvSpPr>
          <p:nvPr/>
        </p:nvSpPr>
        <p:spPr bwMode="auto">
          <a:xfrm>
            <a:off x="5629872" y="4242667"/>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39" name="타원 10"/>
          <p:cNvSpPr>
            <a:spLocks noChangeArrowheads="1"/>
          </p:cNvSpPr>
          <p:nvPr/>
        </p:nvSpPr>
        <p:spPr bwMode="auto">
          <a:xfrm>
            <a:off x="4366804" y="3378512"/>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cxnSp>
        <p:nvCxnSpPr>
          <p:cNvPr id="40" name="직선 연결선 39"/>
          <p:cNvCxnSpPr>
            <a:stCxn id="38" idx="1"/>
            <a:endCxn id="39" idx="5"/>
          </p:cNvCxnSpPr>
          <p:nvPr/>
        </p:nvCxnSpPr>
        <p:spPr bwMode="auto">
          <a:xfrm flipH="1" flipV="1">
            <a:off x="4643353" y="3655061"/>
            <a:ext cx="1033999" cy="63508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2" name="타원 31"/>
          <p:cNvSpPr/>
          <p:nvPr/>
        </p:nvSpPr>
        <p:spPr bwMode="auto">
          <a:xfrm>
            <a:off x="6588371" y="392805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34" name="TextBox 33"/>
          <p:cNvSpPr txBox="1"/>
          <p:nvPr/>
        </p:nvSpPr>
        <p:spPr>
          <a:xfrm>
            <a:off x="6912221" y="3905313"/>
            <a:ext cx="2044149" cy="369332"/>
          </a:xfrm>
          <a:prstGeom prst="rect">
            <a:avLst/>
          </a:prstGeom>
          <a:noFill/>
        </p:spPr>
        <p:txBody>
          <a:bodyPr wrap="none" rtlCol="0">
            <a:spAutoFit/>
          </a:bodyPr>
          <a:lstStyle/>
          <a:p>
            <a:r>
              <a:rPr lang="en-US" altLang="ko-KR" dirty="0" smtClean="0"/>
              <a:t>: Non-member PD</a:t>
            </a:r>
            <a:endParaRPr lang="ko-KR" altLang="en-US" dirty="0"/>
          </a:p>
        </p:txBody>
      </p:sp>
      <p:sp>
        <p:nvSpPr>
          <p:cNvPr id="36" name="타원 10"/>
          <p:cNvSpPr>
            <a:spLocks noChangeArrowheads="1"/>
          </p:cNvSpPr>
          <p:nvPr/>
        </p:nvSpPr>
        <p:spPr bwMode="auto">
          <a:xfrm>
            <a:off x="6588224" y="3495933"/>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37" name="TextBox 36"/>
          <p:cNvSpPr txBox="1"/>
          <p:nvPr/>
        </p:nvSpPr>
        <p:spPr>
          <a:xfrm>
            <a:off x="6912221" y="3473265"/>
            <a:ext cx="1608133" cy="369332"/>
          </a:xfrm>
          <a:prstGeom prst="rect">
            <a:avLst/>
          </a:prstGeom>
          <a:noFill/>
        </p:spPr>
        <p:txBody>
          <a:bodyPr wrap="none" rtlCol="0">
            <a:spAutoFit/>
          </a:bodyPr>
          <a:lstStyle/>
          <a:p>
            <a:r>
              <a:rPr lang="en-US" altLang="ko-KR" dirty="0" smtClean="0"/>
              <a:t>: Member PD </a:t>
            </a:r>
            <a:endParaRPr lang="ko-KR" altLang="en-US" dirty="0"/>
          </a:p>
        </p:txBody>
      </p:sp>
    </p:spTree>
    <p:extLst>
      <p:ext uri="{BB962C8B-B14F-4D97-AF65-F5344CB8AC3E}">
        <p14:creationId xmlns:p14="http://schemas.microsoft.com/office/powerpoint/2010/main" val="2352677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a:ea typeface="굴림" charset="-127"/>
              </a:rPr>
              <a:t>Finding/Joining Multicast Group </a:t>
            </a:r>
            <a:r>
              <a:rPr lang="en-US" altLang="ko-KR" dirty="0" smtClean="0">
                <a:ea typeface="굴림" charset="-127"/>
              </a:rPr>
              <a:t>(12/12)</a:t>
            </a:r>
            <a:endParaRPr lang="ko-KR" altLang="en-US" dirty="0" smtClean="0">
              <a:ea typeface="굴림" charset="-127"/>
            </a:endParaRPr>
          </a:p>
        </p:txBody>
      </p:sp>
      <p:sp>
        <p:nvSpPr>
          <p:cNvPr id="4102" name="내용 개체 틀 5"/>
          <p:cNvSpPr>
            <a:spLocks noGrp="1"/>
          </p:cNvSpPr>
          <p:nvPr>
            <p:ph idx="1"/>
          </p:nvPr>
        </p:nvSpPr>
        <p:spPr>
          <a:xfrm>
            <a:off x="685800" y="1557338"/>
            <a:ext cx="7918648" cy="4538662"/>
          </a:xfrm>
        </p:spPr>
        <p:txBody>
          <a:bodyPr/>
          <a:lstStyle/>
          <a:p>
            <a:pPr algn="just"/>
            <a:r>
              <a:rPr lang="en-US" altLang="ko-KR" sz="2000" dirty="0" smtClean="0">
                <a:ea typeface="굴림" charset="-127"/>
              </a:rPr>
              <a:t>PD A is aware of route between PD A and PD B. </a:t>
            </a:r>
          </a:p>
          <a:p>
            <a:pPr algn="just"/>
            <a:r>
              <a:rPr lang="en-US" altLang="ko-KR" sz="2000" dirty="0" smtClean="0">
                <a:ea typeface="굴림" charset="-127"/>
              </a:rPr>
              <a:t>Now, PD A joins PD B’s multicast group.</a:t>
            </a:r>
          </a:p>
          <a:p>
            <a:pPr algn="just"/>
            <a:r>
              <a:rPr lang="en-US" altLang="ko-KR" sz="2000" dirty="0" smtClean="0">
                <a:ea typeface="굴림" charset="-127"/>
              </a:rPr>
              <a:t>Although group of B and G are not aware of group of D and F currently, multicasting service still works by simply forwarding multicast data frames.</a:t>
            </a: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18</a:t>
            </a:fld>
            <a:endParaRPr lang="en-US" altLang="ko-KR" smtClean="0">
              <a:latin typeface="Times New Roman" pitchFamily="18" charset="0"/>
            </a:endParaRPr>
          </a:p>
        </p:txBody>
      </p:sp>
      <p:sp>
        <p:nvSpPr>
          <p:cNvPr id="5" name="타원 6"/>
          <p:cNvSpPr>
            <a:spLocks noChangeArrowheads="1"/>
          </p:cNvSpPr>
          <p:nvPr/>
        </p:nvSpPr>
        <p:spPr bwMode="auto">
          <a:xfrm>
            <a:off x="5629872" y="4242667"/>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7" name="타원 6"/>
          <p:cNvSpPr/>
          <p:nvPr/>
        </p:nvSpPr>
        <p:spPr bwMode="auto">
          <a:xfrm>
            <a:off x="3226096" y="460937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8" name="타원 7"/>
          <p:cNvSpPr/>
          <p:nvPr/>
        </p:nvSpPr>
        <p:spPr bwMode="auto">
          <a:xfrm>
            <a:off x="4427984" y="4433338"/>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27" name="TextBox 81"/>
          <p:cNvSpPr txBox="1">
            <a:spLocks noChangeArrowheads="1"/>
          </p:cNvSpPr>
          <p:nvPr/>
        </p:nvSpPr>
        <p:spPr bwMode="auto">
          <a:xfrm>
            <a:off x="5901110" y="5544408"/>
            <a:ext cx="255717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28" name="오른쪽 화살표 27"/>
          <p:cNvSpPr/>
          <p:nvPr/>
        </p:nvSpPr>
        <p:spPr>
          <a:xfrm>
            <a:off x="5230783" y="5656843"/>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7" name="오른쪽 화살표 16"/>
          <p:cNvSpPr/>
          <p:nvPr/>
        </p:nvSpPr>
        <p:spPr>
          <a:xfrm>
            <a:off x="5220072" y="5966405"/>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0" name="TextBox 82"/>
          <p:cNvSpPr txBox="1">
            <a:spLocks noChangeArrowheads="1"/>
          </p:cNvSpPr>
          <p:nvPr/>
        </p:nvSpPr>
        <p:spPr bwMode="auto">
          <a:xfrm>
            <a:off x="5891585" y="5867980"/>
            <a:ext cx="32112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p:cxnSp>
        <p:nvCxnSpPr>
          <p:cNvPr id="29" name="직선 연결선 28"/>
          <p:cNvCxnSpPr>
            <a:stCxn id="7" idx="2"/>
            <a:endCxn id="37" idx="6"/>
          </p:cNvCxnSpPr>
          <p:nvPr/>
        </p:nvCxnSpPr>
        <p:spPr bwMode="auto">
          <a:xfrm flipH="1">
            <a:off x="2519733" y="4771296"/>
            <a:ext cx="706363" cy="42227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0" name="직선 연결선 29"/>
          <p:cNvCxnSpPr>
            <a:stCxn id="8" idx="2"/>
            <a:endCxn id="7" idx="6"/>
          </p:cNvCxnSpPr>
          <p:nvPr/>
        </p:nvCxnSpPr>
        <p:spPr bwMode="auto">
          <a:xfrm flipH="1">
            <a:off x="3549946" y="4595263"/>
            <a:ext cx="878038" cy="17603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1" name="직선 연결선 30"/>
          <p:cNvCxnSpPr>
            <a:stCxn id="5" idx="2"/>
            <a:endCxn id="8" idx="6"/>
          </p:cNvCxnSpPr>
          <p:nvPr/>
        </p:nvCxnSpPr>
        <p:spPr bwMode="auto">
          <a:xfrm flipH="1">
            <a:off x="4751834" y="4404775"/>
            <a:ext cx="878038" cy="19048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7" name="타원 10"/>
          <p:cNvSpPr>
            <a:spLocks noChangeArrowheads="1"/>
          </p:cNvSpPr>
          <p:nvPr/>
        </p:nvSpPr>
        <p:spPr bwMode="auto">
          <a:xfrm>
            <a:off x="2195736" y="5031571"/>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38" name="타원 37"/>
          <p:cNvSpPr/>
          <p:nvPr/>
        </p:nvSpPr>
        <p:spPr bwMode="auto">
          <a:xfrm>
            <a:off x="1547664" y="4209318"/>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cxnSp>
        <p:nvCxnSpPr>
          <p:cNvPr id="39" name="직선 연결선 38"/>
          <p:cNvCxnSpPr>
            <a:stCxn id="38" idx="5"/>
          </p:cNvCxnSpPr>
          <p:nvPr/>
        </p:nvCxnSpPr>
        <p:spPr bwMode="auto">
          <a:xfrm>
            <a:off x="1824087" y="4485741"/>
            <a:ext cx="419097" cy="59327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4" name="타원 10"/>
          <p:cNvSpPr>
            <a:spLocks noChangeArrowheads="1"/>
          </p:cNvSpPr>
          <p:nvPr/>
        </p:nvSpPr>
        <p:spPr bwMode="auto">
          <a:xfrm>
            <a:off x="2520169" y="3680629"/>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cxnSp>
        <p:nvCxnSpPr>
          <p:cNvPr id="25" name="직선 연결선 24"/>
          <p:cNvCxnSpPr>
            <a:endCxn id="24" idx="3"/>
          </p:cNvCxnSpPr>
          <p:nvPr/>
        </p:nvCxnSpPr>
        <p:spPr bwMode="auto">
          <a:xfrm flipV="1">
            <a:off x="1824087" y="3957178"/>
            <a:ext cx="743530" cy="299567"/>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6" name="타원 10"/>
          <p:cNvSpPr>
            <a:spLocks noChangeArrowheads="1"/>
          </p:cNvSpPr>
          <p:nvPr/>
        </p:nvSpPr>
        <p:spPr bwMode="auto">
          <a:xfrm>
            <a:off x="4366804" y="3378512"/>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cxnSp>
        <p:nvCxnSpPr>
          <p:cNvPr id="32" name="직선 연결선 31"/>
          <p:cNvCxnSpPr>
            <a:endCxn id="26" idx="5"/>
          </p:cNvCxnSpPr>
          <p:nvPr/>
        </p:nvCxnSpPr>
        <p:spPr bwMode="auto">
          <a:xfrm flipH="1" flipV="1">
            <a:off x="4643353" y="3655061"/>
            <a:ext cx="1033999" cy="63508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0" name="타원 39"/>
          <p:cNvSpPr/>
          <p:nvPr/>
        </p:nvSpPr>
        <p:spPr bwMode="auto">
          <a:xfrm>
            <a:off x="6588371" y="392805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41" name="TextBox 40"/>
          <p:cNvSpPr txBox="1"/>
          <p:nvPr/>
        </p:nvSpPr>
        <p:spPr>
          <a:xfrm>
            <a:off x="6912221" y="3905313"/>
            <a:ext cx="2044149" cy="369332"/>
          </a:xfrm>
          <a:prstGeom prst="rect">
            <a:avLst/>
          </a:prstGeom>
          <a:noFill/>
        </p:spPr>
        <p:txBody>
          <a:bodyPr wrap="none" rtlCol="0">
            <a:spAutoFit/>
          </a:bodyPr>
          <a:lstStyle/>
          <a:p>
            <a:r>
              <a:rPr lang="en-US" altLang="ko-KR" dirty="0" smtClean="0"/>
              <a:t>: Non-member PD</a:t>
            </a:r>
            <a:endParaRPr lang="ko-KR" altLang="en-US" dirty="0"/>
          </a:p>
        </p:txBody>
      </p:sp>
      <p:sp>
        <p:nvSpPr>
          <p:cNvPr id="42" name="타원 10"/>
          <p:cNvSpPr>
            <a:spLocks noChangeArrowheads="1"/>
          </p:cNvSpPr>
          <p:nvPr/>
        </p:nvSpPr>
        <p:spPr bwMode="auto">
          <a:xfrm>
            <a:off x="6588224" y="3495933"/>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43" name="TextBox 42"/>
          <p:cNvSpPr txBox="1"/>
          <p:nvPr/>
        </p:nvSpPr>
        <p:spPr>
          <a:xfrm>
            <a:off x="6912221" y="3473265"/>
            <a:ext cx="1608133" cy="369332"/>
          </a:xfrm>
          <a:prstGeom prst="rect">
            <a:avLst/>
          </a:prstGeom>
          <a:noFill/>
        </p:spPr>
        <p:txBody>
          <a:bodyPr wrap="none" rtlCol="0">
            <a:spAutoFit/>
          </a:bodyPr>
          <a:lstStyle/>
          <a:p>
            <a:r>
              <a:rPr lang="en-US" altLang="ko-KR" dirty="0" smtClean="0"/>
              <a:t>: Member PD </a:t>
            </a:r>
            <a:endParaRPr lang="ko-KR" altLang="en-US" dirty="0"/>
          </a:p>
        </p:txBody>
      </p:sp>
    </p:spTree>
    <p:extLst>
      <p:ext uri="{BB962C8B-B14F-4D97-AF65-F5344CB8AC3E}">
        <p14:creationId xmlns:p14="http://schemas.microsoft.com/office/powerpoint/2010/main" val="2902372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Device Group ID Creation </a:t>
            </a:r>
            <a:r>
              <a:rPr lang="en-US" altLang="ko-KR" dirty="0" smtClean="0">
                <a:ea typeface="굴림" charset="-127"/>
              </a:rPr>
              <a:t>(1/5)</a:t>
            </a:r>
            <a:endParaRPr lang="ko-KR" altLang="en-US" dirty="0"/>
          </a:p>
        </p:txBody>
      </p:sp>
      <p:sp>
        <p:nvSpPr>
          <p:cNvPr id="3" name="내용 개체 틀 2"/>
          <p:cNvSpPr>
            <a:spLocks noGrp="1"/>
          </p:cNvSpPr>
          <p:nvPr>
            <p:ph idx="1"/>
          </p:nvPr>
        </p:nvSpPr>
        <p:spPr/>
        <p:txBody>
          <a:bodyPr/>
          <a:lstStyle/>
          <a:p>
            <a:r>
              <a:rPr lang="en-US" altLang="ko-KR" dirty="0" smtClean="0"/>
              <a:t>A multicast group is determined by application type ID, application specific ID, and application specific group ID. </a:t>
            </a:r>
          </a:p>
          <a:p>
            <a:r>
              <a:rPr lang="en-US" altLang="ko-KR" dirty="0" smtClean="0"/>
              <a:t>Therefore, it is inefficient if transmitting all IDs in a frame and managing routing table.</a:t>
            </a:r>
          </a:p>
          <a:p>
            <a:pPr lvl="1">
              <a:buNone/>
            </a:pPr>
            <a:r>
              <a:rPr lang="en-US" altLang="ko-KR" dirty="0" smtClean="0"/>
              <a:t> </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19</a:t>
            </a:fld>
            <a:endParaRPr lang="en-US" altLang="ko-KR"/>
          </a:p>
        </p:txBody>
      </p:sp>
    </p:spTree>
    <p:extLst>
      <p:ext uri="{BB962C8B-B14F-4D97-AF65-F5344CB8AC3E}">
        <p14:creationId xmlns:p14="http://schemas.microsoft.com/office/powerpoint/2010/main" val="3720703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6"/>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37985F6C-8C07-4262-8C70-31C5388C8E4E}" type="slidenum">
              <a:rPr lang="en-US" altLang="ko-KR" smtClean="0">
                <a:latin typeface="Times New Roman" pitchFamily="18" charset="0"/>
              </a:rPr>
              <a:pPr/>
              <a:t>2</a:t>
            </a:fld>
            <a:endParaRPr lang="en-US" altLang="ko-KR" smtClean="0">
              <a:latin typeface="Times New Roman" pitchFamily="18" charset="0"/>
            </a:endParaRPr>
          </a:p>
        </p:txBody>
      </p:sp>
      <p:sp>
        <p:nvSpPr>
          <p:cNvPr id="2051" name="Rectangle 2"/>
          <p:cNvSpPr>
            <a:spLocks noGrp="1" noChangeArrowheads="1"/>
          </p:cNvSpPr>
          <p:nvPr>
            <p:ph type="ctrTitle"/>
          </p:nvPr>
        </p:nvSpPr>
        <p:spPr>
          <a:xfrm>
            <a:off x="1042988" y="1989138"/>
            <a:ext cx="7072312" cy="1143000"/>
          </a:xfrm>
        </p:spPr>
        <p:txBody>
          <a:bodyPr/>
          <a:lstStyle/>
          <a:p>
            <a:r>
              <a:rPr lang="en-US" sz="3200" dirty="0" smtClean="0"/>
              <a:t>Technical Proposal for IEEE 802.15.8</a:t>
            </a:r>
            <a:endParaRPr lang="en-US" altLang="ko-KR" sz="3200" b="1" dirty="0" smtClean="0">
              <a:latin typeface="Arial" charset="0"/>
              <a:ea typeface="굴림" charset="-127"/>
            </a:endParaRPr>
          </a:p>
        </p:txBody>
      </p:sp>
      <p:sp>
        <p:nvSpPr>
          <p:cNvPr id="2052" name="Rectangle 3"/>
          <p:cNvSpPr>
            <a:spLocks noGrp="1" noChangeArrowheads="1"/>
          </p:cNvSpPr>
          <p:nvPr>
            <p:ph type="subTitle" idx="1"/>
          </p:nvPr>
        </p:nvSpPr>
        <p:spPr>
          <a:xfrm>
            <a:off x="1116013" y="3795713"/>
            <a:ext cx="6911975" cy="1992312"/>
          </a:xfrm>
        </p:spPr>
        <p:txBody>
          <a:bodyPr/>
          <a:lstStyle/>
          <a:p>
            <a:pPr>
              <a:lnSpc>
                <a:spcPct val="90000"/>
              </a:lnSpc>
            </a:pPr>
            <a:r>
              <a:rPr lang="en-US" altLang="ko-KR" sz="1800" dirty="0" err="1">
                <a:ea typeface="굴림" charset="-127"/>
              </a:rPr>
              <a:t>Jeongseok</a:t>
            </a:r>
            <a:r>
              <a:rPr lang="en-US" altLang="ko-KR" sz="1800" dirty="0">
                <a:ea typeface="굴림" charset="-127"/>
              </a:rPr>
              <a:t> Yu, </a:t>
            </a:r>
            <a:r>
              <a:rPr lang="en-US" altLang="ko-KR" sz="1800" dirty="0" err="1" smtClean="0">
                <a:ea typeface="굴림" charset="-127"/>
              </a:rPr>
              <a:t>Woongsoo</a:t>
            </a:r>
            <a:r>
              <a:rPr lang="en-US" altLang="ko-KR" sz="1800" dirty="0" smtClean="0">
                <a:ea typeface="굴림" charset="-127"/>
              </a:rPr>
              <a:t> Na, </a:t>
            </a:r>
            <a:r>
              <a:rPr lang="en-US" altLang="ko-KR" sz="1800" dirty="0" err="1" smtClean="0">
                <a:ea typeface="굴림" charset="-127"/>
              </a:rPr>
              <a:t>Hyoungchul</a:t>
            </a:r>
            <a:r>
              <a:rPr lang="en-US" altLang="ko-KR" sz="1800" dirty="0" smtClean="0">
                <a:ea typeface="굴림" charset="-127"/>
              </a:rPr>
              <a:t> </a:t>
            </a:r>
            <a:r>
              <a:rPr lang="en-US" altLang="ko-KR" sz="1800" dirty="0" err="1" smtClean="0">
                <a:ea typeface="굴림" charset="-127"/>
              </a:rPr>
              <a:t>Bae</a:t>
            </a:r>
            <a:r>
              <a:rPr lang="en-US" altLang="ko-KR" sz="1800" dirty="0" smtClean="0">
                <a:ea typeface="굴림" charset="-127"/>
              </a:rPr>
              <a:t>, </a:t>
            </a:r>
            <a:r>
              <a:rPr lang="en-US" altLang="ko-KR" sz="1800" dirty="0" err="1" smtClean="0">
                <a:ea typeface="굴림" charset="-127"/>
              </a:rPr>
              <a:t>Taejin</a:t>
            </a:r>
            <a:r>
              <a:rPr lang="en-US" altLang="ko-KR" sz="1800" dirty="0" smtClean="0">
                <a:ea typeface="굴림" charset="-127"/>
              </a:rPr>
              <a:t> Kim, </a:t>
            </a:r>
            <a:r>
              <a:rPr lang="en-US" altLang="ko-KR" sz="1800" dirty="0" err="1" smtClean="0">
                <a:ea typeface="굴림" charset="-127"/>
              </a:rPr>
              <a:t>Yunseong</a:t>
            </a:r>
            <a:r>
              <a:rPr lang="en-US" altLang="ko-KR" sz="1800" dirty="0" smtClean="0">
                <a:ea typeface="굴림" charset="-127"/>
              </a:rPr>
              <a:t> Lee, </a:t>
            </a:r>
            <a:r>
              <a:rPr lang="en-US" altLang="ko-KR" sz="1800" dirty="0" err="1" smtClean="0">
                <a:ea typeface="굴림" charset="-127"/>
              </a:rPr>
              <a:t>Juho</a:t>
            </a:r>
            <a:r>
              <a:rPr lang="en-US" altLang="ko-KR" sz="1800" dirty="0" smtClean="0">
                <a:ea typeface="굴림" charset="-127"/>
              </a:rPr>
              <a:t> Lee, </a:t>
            </a:r>
            <a:r>
              <a:rPr lang="en-US" altLang="ko-KR" sz="1800" dirty="0" err="1" smtClean="0">
                <a:ea typeface="굴림" charset="-127"/>
              </a:rPr>
              <a:t>Zeynep</a:t>
            </a:r>
            <a:r>
              <a:rPr lang="en-US" altLang="ko-KR" sz="1800" dirty="0" smtClean="0">
                <a:ea typeface="굴림" charset="-127"/>
              </a:rPr>
              <a:t> </a:t>
            </a:r>
            <a:r>
              <a:rPr lang="en-US" altLang="ko-KR" sz="1800" dirty="0" err="1" smtClean="0">
                <a:ea typeface="굴림" charset="-127"/>
              </a:rPr>
              <a:t>Vatandas</a:t>
            </a:r>
            <a:r>
              <a:rPr lang="en-US" altLang="ko-KR" sz="1800" dirty="0" smtClean="0">
                <a:ea typeface="굴림" charset="-127"/>
              </a:rPr>
              <a:t>, </a:t>
            </a:r>
            <a:r>
              <a:rPr lang="en-US" altLang="ko-KR" sz="1800" dirty="0" err="1" smtClean="0">
                <a:ea typeface="굴림" charset="-127"/>
              </a:rPr>
              <a:t>Sungrae</a:t>
            </a:r>
            <a:r>
              <a:rPr lang="en-US" altLang="ko-KR" sz="1800" dirty="0" smtClean="0">
                <a:ea typeface="굴림" charset="-127"/>
              </a:rPr>
              <a:t> Cho, and </a:t>
            </a:r>
            <a:r>
              <a:rPr lang="en-US" altLang="ko-KR" sz="1800" dirty="0" err="1" smtClean="0">
                <a:ea typeface="굴림" charset="-127"/>
              </a:rPr>
              <a:t>Junbeom</a:t>
            </a:r>
            <a:r>
              <a:rPr lang="en-US" altLang="ko-KR" sz="1800" dirty="0" smtClean="0">
                <a:ea typeface="굴림" charset="-127"/>
              </a:rPr>
              <a:t> </a:t>
            </a:r>
            <a:r>
              <a:rPr lang="en-US" altLang="ko-KR" sz="1800" dirty="0" err="1" smtClean="0">
                <a:ea typeface="굴림" charset="-127"/>
              </a:rPr>
              <a:t>Hur</a:t>
            </a:r>
            <a:endParaRPr lang="en-US" altLang="ko-KR" sz="1800" dirty="0" smtClean="0">
              <a:ea typeface="굴림" charset="-127"/>
            </a:endParaRPr>
          </a:p>
          <a:p>
            <a:pPr>
              <a:lnSpc>
                <a:spcPct val="90000"/>
              </a:lnSpc>
            </a:pPr>
            <a:endParaRPr lang="en-US" altLang="ko-KR" sz="2400" dirty="0" smtClean="0">
              <a:ea typeface="굴림" charset="-127"/>
            </a:endParaRPr>
          </a:p>
          <a:p>
            <a:pPr>
              <a:lnSpc>
                <a:spcPct val="90000"/>
              </a:lnSpc>
            </a:pPr>
            <a:r>
              <a:rPr lang="en-US" altLang="ko-KR" sz="2800" dirty="0" smtClean="0">
                <a:ea typeface="굴림" charset="-127"/>
              </a:rPr>
              <a:t>Chung-</a:t>
            </a:r>
            <a:r>
              <a:rPr lang="en-US" altLang="ko-KR" sz="2800" dirty="0" err="1" smtClean="0">
                <a:ea typeface="굴림" charset="-127"/>
              </a:rPr>
              <a:t>Ang</a:t>
            </a:r>
            <a:r>
              <a:rPr lang="en-US" altLang="ko-KR" sz="2800" dirty="0" smtClean="0">
                <a:ea typeface="굴림" charset="-127"/>
              </a:rPr>
              <a:t> University</a:t>
            </a:r>
          </a:p>
        </p:txBody>
      </p:sp>
    </p:spTree>
  </p:cSld>
  <p:clrMapOvr>
    <a:masterClrMapping/>
  </p:clrMapOvr>
  <mc:AlternateContent xmlns:mc="http://schemas.openxmlformats.org/markup-compatibility/2006" xmlns:p14="http://schemas.microsoft.com/office/powerpoint/2010/main">
    <mc:Choice Requires="p14">
      <p:transition spd="slow" p14:dur="2000" advTm="16070"/>
    </mc:Choice>
    <mc:Fallback xmlns="">
      <p:transition spd="slow" advTm="1607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Device Group ID Creation </a:t>
            </a:r>
            <a:r>
              <a:rPr lang="en-US" altLang="ko-KR" dirty="0" smtClean="0">
                <a:ea typeface="굴림" charset="-127"/>
              </a:rPr>
              <a:t>(2/5)</a:t>
            </a:r>
            <a:endParaRPr lang="ko-KR" altLang="en-US" dirty="0"/>
          </a:p>
        </p:txBody>
      </p:sp>
      <p:sp>
        <p:nvSpPr>
          <p:cNvPr id="3" name="내용 개체 틀 2"/>
          <p:cNvSpPr>
            <a:spLocks noGrp="1"/>
          </p:cNvSpPr>
          <p:nvPr>
            <p:ph idx="1"/>
          </p:nvPr>
        </p:nvSpPr>
        <p:spPr>
          <a:xfrm>
            <a:off x="685800" y="1268760"/>
            <a:ext cx="7772400" cy="4539208"/>
          </a:xfrm>
        </p:spPr>
        <p:txBody>
          <a:bodyPr/>
          <a:lstStyle/>
          <a:p>
            <a:r>
              <a:rPr lang="en-US" altLang="ko-KR" sz="2000" dirty="0" smtClean="0"/>
              <a:t>Therefore, we propose a device group ID creation scheme.</a:t>
            </a:r>
          </a:p>
          <a:p>
            <a:pPr lvl="1"/>
            <a:r>
              <a:rPr lang="en-US" altLang="ko-KR" sz="2000" dirty="0" smtClean="0"/>
              <a:t>Device group ID should be unique and distributed by a PD sending the first ARCF in the group.</a:t>
            </a:r>
          </a:p>
          <a:p>
            <a:pPr lvl="1"/>
            <a:r>
              <a:rPr lang="en-US" altLang="ko-KR" sz="2000" dirty="0" smtClean="0"/>
              <a:t>The PD manages/updates group keys for secure and dynamic multicast group communications after authentication procedures described in security section.</a:t>
            </a:r>
          </a:p>
          <a:p>
            <a:pPr lvl="1"/>
            <a:r>
              <a:rPr lang="en-US" altLang="ko-KR" sz="2000" dirty="0" smtClean="0"/>
              <a:t>The PD generates device group ID based on its </a:t>
            </a:r>
            <a:r>
              <a:rPr lang="en-US" altLang="ko-KR" sz="2000" dirty="0" err="1" smtClean="0"/>
              <a:t>unicast</a:t>
            </a:r>
            <a:r>
              <a:rPr lang="en-US" altLang="ko-KR" sz="2000" dirty="0" smtClean="0"/>
              <a:t> ID.</a:t>
            </a:r>
          </a:p>
          <a:p>
            <a:pPr lvl="1"/>
            <a:r>
              <a:rPr lang="en-US" altLang="ko-KR" sz="2000" dirty="0" smtClean="0"/>
              <a:t>Since a PD’s </a:t>
            </a:r>
            <a:r>
              <a:rPr lang="en-US" altLang="ko-KR" sz="2000" dirty="0" err="1" smtClean="0"/>
              <a:t>unicast</a:t>
            </a:r>
            <a:r>
              <a:rPr lang="en-US" altLang="ko-KR" sz="2000" dirty="0" smtClean="0"/>
              <a:t> ID is unique, prefix concatenated by PD’s </a:t>
            </a:r>
            <a:r>
              <a:rPr lang="en-US" altLang="ko-KR" sz="2000" dirty="0" err="1" smtClean="0"/>
              <a:t>unicast</a:t>
            </a:r>
            <a:r>
              <a:rPr lang="en-US" altLang="ko-KR" sz="2000" dirty="0" smtClean="0"/>
              <a:t> ID is also unique.</a:t>
            </a:r>
          </a:p>
          <a:p>
            <a:endParaRPr lang="ko-KR" altLang="en-US" sz="20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20</a:t>
            </a:fld>
            <a:endParaRPr lang="en-US" altLang="ko-KR"/>
          </a:p>
        </p:txBody>
      </p:sp>
      <p:graphicFrame>
        <p:nvGraphicFramePr>
          <p:cNvPr id="5" name="표 4"/>
          <p:cNvGraphicFramePr>
            <a:graphicFrameLocks noGrp="1"/>
          </p:cNvGraphicFramePr>
          <p:nvPr/>
        </p:nvGraphicFramePr>
        <p:xfrm>
          <a:off x="1547664" y="5229200"/>
          <a:ext cx="6096001" cy="370840"/>
        </p:xfrm>
        <a:graphic>
          <a:graphicData uri="http://schemas.openxmlformats.org/drawingml/2006/table">
            <a:tbl>
              <a:tblPr firstRow="1" bandRow="1">
                <a:tableStyleId>{5940675A-B579-460E-94D1-54222C63F5DA}</a:tableStyleId>
              </a:tblPr>
              <a:tblGrid>
                <a:gridCol w="1631505"/>
                <a:gridCol w="4464496"/>
              </a:tblGrid>
              <a:tr h="370840">
                <a:tc>
                  <a:txBody>
                    <a:bodyPr/>
                    <a:lstStyle/>
                    <a:p>
                      <a:pPr latinLnBrk="1"/>
                      <a:r>
                        <a:rPr lang="en-US" altLang="ko-KR" dirty="0" smtClean="0"/>
                        <a:t>Prefix </a:t>
                      </a:r>
                      <a:endParaRPr lang="ko-KR" altLang="en-US" dirty="0"/>
                    </a:p>
                  </a:txBody>
                  <a:tcPr/>
                </a:tc>
                <a:tc>
                  <a:txBody>
                    <a:bodyPr/>
                    <a:lstStyle/>
                    <a:p>
                      <a:pPr latinLnBrk="1"/>
                      <a:r>
                        <a:rPr lang="en-US" altLang="ko-KR" dirty="0" err="1" smtClean="0"/>
                        <a:t>Unicast</a:t>
                      </a:r>
                      <a:r>
                        <a:rPr lang="en-US" altLang="ko-KR" dirty="0" smtClean="0"/>
                        <a:t> ID</a:t>
                      </a:r>
                      <a:endParaRPr lang="ko-KR" altLang="en-US" dirty="0"/>
                    </a:p>
                  </a:txBody>
                  <a:tcPr/>
                </a:tc>
              </a:tr>
            </a:tbl>
          </a:graphicData>
        </a:graphic>
      </p:graphicFrame>
    </p:spTree>
    <p:extLst>
      <p:ext uri="{BB962C8B-B14F-4D97-AF65-F5344CB8AC3E}">
        <p14:creationId xmlns:p14="http://schemas.microsoft.com/office/powerpoint/2010/main" val="22632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Device Group ID Creation </a:t>
            </a:r>
            <a:r>
              <a:rPr lang="en-US" altLang="ko-KR" dirty="0" smtClean="0">
                <a:ea typeface="굴림" charset="-127"/>
              </a:rPr>
              <a:t>(3/5)</a:t>
            </a:r>
            <a:endParaRPr lang="ko-KR" altLang="en-US" dirty="0"/>
          </a:p>
        </p:txBody>
      </p:sp>
      <p:sp>
        <p:nvSpPr>
          <p:cNvPr id="3" name="내용 개체 틀 2"/>
          <p:cNvSpPr>
            <a:spLocks noGrp="1"/>
          </p:cNvSpPr>
          <p:nvPr>
            <p:ph idx="1"/>
          </p:nvPr>
        </p:nvSpPr>
        <p:spPr/>
        <p:txBody>
          <a:bodyPr/>
          <a:lstStyle/>
          <a:p>
            <a:r>
              <a:rPr lang="en-US" altLang="ko-KR" dirty="0" smtClean="0"/>
              <a:t>When two or more multicast groups are merged, the device group ID should be same.</a:t>
            </a:r>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21</a:t>
            </a:fld>
            <a:endParaRPr lang="en-US" altLang="ko-KR"/>
          </a:p>
        </p:txBody>
      </p:sp>
      <p:sp>
        <p:nvSpPr>
          <p:cNvPr id="9" name="타원 10"/>
          <p:cNvSpPr>
            <a:spLocks noChangeArrowheads="1"/>
          </p:cNvSpPr>
          <p:nvPr/>
        </p:nvSpPr>
        <p:spPr bwMode="auto">
          <a:xfrm>
            <a:off x="1896993" y="5219724"/>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12" name="타원 11"/>
          <p:cNvSpPr/>
          <p:nvPr/>
        </p:nvSpPr>
        <p:spPr bwMode="auto">
          <a:xfrm>
            <a:off x="1248921" y="4397471"/>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
        <p:nvSpPr>
          <p:cNvPr id="13" name="타원 10"/>
          <p:cNvSpPr>
            <a:spLocks noChangeArrowheads="1"/>
          </p:cNvSpPr>
          <p:nvPr/>
        </p:nvSpPr>
        <p:spPr bwMode="auto">
          <a:xfrm>
            <a:off x="2221426" y="3868782"/>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cxnSp>
        <p:nvCxnSpPr>
          <p:cNvPr id="14" name="직선 연결선 13"/>
          <p:cNvCxnSpPr>
            <a:stCxn id="12" idx="7"/>
            <a:endCxn id="13" idx="3"/>
          </p:cNvCxnSpPr>
          <p:nvPr/>
        </p:nvCxnSpPr>
        <p:spPr bwMode="auto">
          <a:xfrm flipV="1">
            <a:off x="1525344" y="4145331"/>
            <a:ext cx="743530" cy="299567"/>
          </a:xfrm>
          <a:prstGeom prst="line">
            <a:avLst/>
          </a:prstGeom>
          <a:solidFill>
            <a:schemeClr val="accent1"/>
          </a:solidFill>
          <a:ln w="19050" cap="flat" cmpd="sng" algn="ctr">
            <a:solidFill>
              <a:schemeClr val="accent6">
                <a:lumMod val="75000"/>
              </a:schemeClr>
            </a:solidFill>
            <a:prstDash val="solid"/>
            <a:round/>
            <a:headEnd type="none" w="med" len="med"/>
            <a:tailEnd type="none" w="med" len="med"/>
          </a:ln>
          <a:effectLst>
            <a:prstShdw prst="shdw17" dist="17961" dir="2700000">
              <a:schemeClr val="bg2"/>
            </a:prstShdw>
          </a:effectLst>
        </p:spPr>
      </p:cxnSp>
      <p:sp>
        <p:nvSpPr>
          <p:cNvPr id="15" name="타원 10"/>
          <p:cNvSpPr>
            <a:spLocks noChangeArrowheads="1"/>
          </p:cNvSpPr>
          <p:nvPr/>
        </p:nvSpPr>
        <p:spPr bwMode="auto">
          <a:xfrm>
            <a:off x="6289481" y="3717255"/>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endParaRPr lang="ko-KR" altLang="en-US" sz="1500" dirty="0">
              <a:solidFill>
                <a:schemeClr val="bg1"/>
              </a:solidFill>
            </a:endParaRPr>
          </a:p>
        </p:txBody>
      </p:sp>
      <p:sp>
        <p:nvSpPr>
          <p:cNvPr id="17" name="TextBox 16"/>
          <p:cNvSpPr txBox="1"/>
          <p:nvPr/>
        </p:nvSpPr>
        <p:spPr>
          <a:xfrm>
            <a:off x="6613478" y="3694587"/>
            <a:ext cx="1492716" cy="369332"/>
          </a:xfrm>
          <a:prstGeom prst="rect">
            <a:avLst/>
          </a:prstGeom>
          <a:noFill/>
        </p:spPr>
        <p:txBody>
          <a:bodyPr wrap="none" rtlCol="0">
            <a:spAutoFit/>
          </a:bodyPr>
          <a:lstStyle/>
          <a:p>
            <a:r>
              <a:rPr lang="en-US" altLang="ko-KR" dirty="0" smtClean="0"/>
              <a:t>: Merger PD </a:t>
            </a:r>
            <a:endParaRPr lang="ko-KR" altLang="en-US" dirty="0"/>
          </a:p>
        </p:txBody>
      </p:sp>
      <p:sp>
        <p:nvSpPr>
          <p:cNvPr id="19" name="타원 10"/>
          <p:cNvSpPr>
            <a:spLocks noChangeArrowheads="1"/>
          </p:cNvSpPr>
          <p:nvPr/>
        </p:nvSpPr>
        <p:spPr bwMode="auto">
          <a:xfrm>
            <a:off x="6289481" y="330787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20" name="TextBox 19"/>
          <p:cNvSpPr txBox="1"/>
          <p:nvPr/>
        </p:nvSpPr>
        <p:spPr>
          <a:xfrm>
            <a:off x="6613478" y="3285207"/>
            <a:ext cx="1608133" cy="369332"/>
          </a:xfrm>
          <a:prstGeom prst="rect">
            <a:avLst/>
          </a:prstGeom>
          <a:noFill/>
        </p:spPr>
        <p:txBody>
          <a:bodyPr wrap="none" rtlCol="0">
            <a:spAutoFit/>
          </a:bodyPr>
          <a:lstStyle/>
          <a:p>
            <a:r>
              <a:rPr lang="en-US" altLang="ko-KR" dirty="0" smtClean="0"/>
              <a:t>: Member PD </a:t>
            </a:r>
            <a:endParaRPr lang="ko-KR" altLang="en-US" dirty="0"/>
          </a:p>
        </p:txBody>
      </p:sp>
      <p:sp>
        <p:nvSpPr>
          <p:cNvPr id="21" name="타원 6"/>
          <p:cNvSpPr>
            <a:spLocks noChangeArrowheads="1"/>
          </p:cNvSpPr>
          <p:nvPr/>
        </p:nvSpPr>
        <p:spPr bwMode="auto">
          <a:xfrm>
            <a:off x="4572000" y="5157192"/>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cxnSp>
        <p:nvCxnSpPr>
          <p:cNvPr id="22" name="직선 연결선 21"/>
          <p:cNvCxnSpPr>
            <a:stCxn id="21" idx="2"/>
            <a:endCxn id="23" idx="6"/>
          </p:cNvCxnSpPr>
          <p:nvPr/>
        </p:nvCxnSpPr>
        <p:spPr bwMode="auto">
          <a:xfrm flipH="1" flipV="1">
            <a:off x="3167805" y="5319191"/>
            <a:ext cx="1404195" cy="109"/>
          </a:xfrm>
          <a:prstGeom prst="line">
            <a:avLst/>
          </a:prstGeom>
          <a:solidFill>
            <a:schemeClr val="accent1"/>
          </a:solidFill>
          <a:ln w="19050" cap="flat" cmpd="sng" algn="ctr">
            <a:solidFill>
              <a:srgbClr val="00B050"/>
            </a:solidFill>
            <a:prstDash val="solid"/>
            <a:round/>
            <a:headEnd type="none" w="med" len="med"/>
            <a:tailEnd type="none" w="med" len="med"/>
          </a:ln>
          <a:effectLst>
            <a:prstShdw prst="shdw17" dist="17961" dir="2700000">
              <a:schemeClr val="bg2"/>
            </a:prstShdw>
          </a:effectLst>
        </p:spPr>
      </p:cxnSp>
      <p:sp>
        <p:nvSpPr>
          <p:cNvPr id="23" name="타원 10"/>
          <p:cNvSpPr>
            <a:spLocks noChangeArrowheads="1"/>
          </p:cNvSpPr>
          <p:nvPr/>
        </p:nvSpPr>
        <p:spPr bwMode="auto">
          <a:xfrm>
            <a:off x="2843808" y="5157192"/>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cxnSp>
        <p:nvCxnSpPr>
          <p:cNvPr id="24" name="직선 연결선 23"/>
          <p:cNvCxnSpPr>
            <a:stCxn id="12" idx="5"/>
            <a:endCxn id="9" idx="1"/>
          </p:cNvCxnSpPr>
          <p:nvPr/>
        </p:nvCxnSpPr>
        <p:spPr bwMode="auto">
          <a:xfrm>
            <a:off x="1525344" y="4673894"/>
            <a:ext cx="419097" cy="593278"/>
          </a:xfrm>
          <a:prstGeom prst="line">
            <a:avLst/>
          </a:prstGeom>
          <a:solidFill>
            <a:schemeClr val="accent1"/>
          </a:solidFill>
          <a:ln w="19050" cap="flat" cmpd="sng" algn="ctr">
            <a:solidFill>
              <a:schemeClr val="accent6">
                <a:lumMod val="75000"/>
              </a:schemeClr>
            </a:solidFill>
            <a:prstDash val="solid"/>
            <a:round/>
            <a:headEnd type="none" w="med" len="med"/>
            <a:tailEnd type="none" w="med" len="med"/>
          </a:ln>
          <a:effectLst>
            <a:prstShdw prst="shdw17" dist="17961" dir="2700000">
              <a:schemeClr val="bg2"/>
            </a:prstShdw>
          </a:effectLst>
        </p:spPr>
      </p:cxnSp>
      <p:cxnSp>
        <p:nvCxnSpPr>
          <p:cNvPr id="29" name="직선 연결선 28"/>
          <p:cNvCxnSpPr>
            <a:stCxn id="23" idx="2"/>
            <a:endCxn id="9" idx="6"/>
          </p:cNvCxnSpPr>
          <p:nvPr/>
        </p:nvCxnSpPr>
        <p:spPr bwMode="auto">
          <a:xfrm flipH="1">
            <a:off x="2220990" y="5319191"/>
            <a:ext cx="622818" cy="62532"/>
          </a:xfrm>
          <a:prstGeom prst="line">
            <a:avLst/>
          </a:prstGeom>
          <a:solidFill>
            <a:schemeClr val="accent1"/>
          </a:solidFill>
          <a:ln w="19050" cap="flat" cmpd="sng" algn="ctr">
            <a:solidFill>
              <a:srgbClr val="00B050"/>
            </a:solidFill>
            <a:prstDash val="solid"/>
            <a:round/>
            <a:headEnd type="none" w="med" len="med"/>
            <a:tailEnd type="none" w="med" len="med"/>
          </a:ln>
          <a:effectLst>
            <a:prstShdw prst="shdw17" dist="17961" dir="2700000">
              <a:schemeClr val="bg2"/>
            </a:prstShdw>
          </a:effectLst>
        </p:spPr>
      </p:cxnSp>
      <p:sp>
        <p:nvSpPr>
          <p:cNvPr id="33" name="TextBox 81"/>
          <p:cNvSpPr txBox="1">
            <a:spLocks noChangeArrowheads="1"/>
          </p:cNvSpPr>
          <p:nvPr/>
        </p:nvSpPr>
        <p:spPr bwMode="auto">
          <a:xfrm>
            <a:off x="5055392" y="5847998"/>
            <a:ext cx="386516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34" name="오른쪽 화살표 33"/>
          <p:cNvSpPr/>
          <p:nvPr/>
        </p:nvSpPr>
        <p:spPr>
          <a:xfrm>
            <a:off x="4441559" y="5923858"/>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35" name="타원형 설명선 34"/>
          <p:cNvSpPr/>
          <p:nvPr/>
        </p:nvSpPr>
        <p:spPr bwMode="auto">
          <a:xfrm>
            <a:off x="0" y="5013176"/>
            <a:ext cx="1406935" cy="1293087"/>
          </a:xfrm>
          <a:prstGeom prst="wedgeEllipseCallout">
            <a:avLst>
              <a:gd name="adj1" fmla="val 87870"/>
              <a:gd name="adj2" fmla="val -21063"/>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A recognizes that</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Arial" charset="0"/>
                <a:ea typeface="굴림" pitchFamily="50" charset="-127"/>
              </a:rPr>
              <a:t>two</a:t>
            </a:r>
            <a:r>
              <a:rPr kumimoji="0" lang="en-US" altLang="ko-KR" sz="1200" b="0" i="0" u="none" strike="noStrike" cap="none" normalizeH="0" dirty="0" smtClean="0">
                <a:ln>
                  <a:noFill/>
                </a:ln>
                <a:solidFill>
                  <a:schemeClr val="tx1"/>
                </a:solidFill>
                <a:effectLst/>
                <a:latin typeface="Arial" charset="0"/>
                <a:ea typeface="굴림" pitchFamily="50" charset="-127"/>
              </a:rPr>
              <a:t> device</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baseline="0" dirty="0" smtClean="0">
                <a:solidFill>
                  <a:schemeClr val="tx1"/>
                </a:solidFill>
                <a:latin typeface="Arial" charset="0"/>
                <a:ea typeface="굴림" pitchFamily="50" charset="-127"/>
              </a:rPr>
              <a:t>group</a:t>
            </a:r>
            <a:r>
              <a:rPr lang="en-US" altLang="ko-KR" sz="1200" dirty="0" smtClean="0">
                <a:solidFill>
                  <a:schemeClr val="tx1"/>
                </a:solidFill>
                <a:latin typeface="Arial" charset="0"/>
                <a:ea typeface="굴림" pitchFamily="50" charset="-127"/>
              </a:rPr>
              <a:t> IDs exist</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in networks</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36" name="직사각형 35"/>
          <p:cNvSpPr/>
          <p:nvPr/>
        </p:nvSpPr>
        <p:spPr>
          <a:xfrm>
            <a:off x="611560" y="3861048"/>
            <a:ext cx="1377300" cy="369332"/>
          </a:xfrm>
          <a:prstGeom prst="rect">
            <a:avLst/>
          </a:prstGeom>
        </p:spPr>
        <p:txBody>
          <a:bodyPr wrap="none">
            <a:spAutoFit/>
          </a:bodyPr>
          <a:lstStyle/>
          <a:p>
            <a:r>
              <a:rPr lang="en-US" altLang="ko-KR" dirty="0" smtClean="0"/>
              <a:t>Group ID: 5</a:t>
            </a:r>
            <a:endParaRPr lang="ko-KR" altLang="en-US" dirty="0"/>
          </a:p>
        </p:txBody>
      </p:sp>
      <p:sp>
        <p:nvSpPr>
          <p:cNvPr id="37" name="직사각형 36"/>
          <p:cNvSpPr/>
          <p:nvPr/>
        </p:nvSpPr>
        <p:spPr>
          <a:xfrm>
            <a:off x="3059832" y="5517232"/>
            <a:ext cx="1377300" cy="369332"/>
          </a:xfrm>
          <a:prstGeom prst="rect">
            <a:avLst/>
          </a:prstGeom>
        </p:spPr>
        <p:txBody>
          <a:bodyPr wrap="none">
            <a:spAutoFit/>
          </a:bodyPr>
          <a:lstStyle/>
          <a:p>
            <a:r>
              <a:rPr lang="en-US" altLang="ko-KR" dirty="0" smtClean="0"/>
              <a:t>Group ID: 8</a:t>
            </a:r>
            <a:endParaRPr lang="ko-KR" altLang="en-US" dirty="0"/>
          </a:p>
        </p:txBody>
      </p:sp>
    </p:spTree>
    <p:extLst>
      <p:ext uri="{BB962C8B-B14F-4D97-AF65-F5344CB8AC3E}">
        <p14:creationId xmlns:p14="http://schemas.microsoft.com/office/powerpoint/2010/main" val="4251838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Device Group ID Creation </a:t>
            </a:r>
            <a:r>
              <a:rPr lang="en-US" altLang="ko-KR" dirty="0" smtClean="0">
                <a:ea typeface="굴림" charset="-127"/>
              </a:rPr>
              <a:t>(4/5)</a:t>
            </a:r>
            <a:endParaRPr lang="ko-KR" altLang="en-US" dirty="0"/>
          </a:p>
        </p:txBody>
      </p:sp>
      <p:sp>
        <p:nvSpPr>
          <p:cNvPr id="3" name="내용 개체 틀 2"/>
          <p:cNvSpPr>
            <a:spLocks noGrp="1"/>
          </p:cNvSpPr>
          <p:nvPr>
            <p:ph idx="1"/>
          </p:nvPr>
        </p:nvSpPr>
        <p:spPr/>
        <p:txBody>
          <a:bodyPr/>
          <a:lstStyle/>
          <a:p>
            <a:r>
              <a:rPr lang="en-US" altLang="ko-KR" dirty="0" smtClean="0"/>
              <a:t>The PD recognizing the existence of two or more multicast groups randomly determines the device group ID for those groups. </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22</a:t>
            </a:fld>
            <a:endParaRPr lang="en-US" altLang="ko-KR"/>
          </a:p>
        </p:txBody>
      </p:sp>
      <p:sp>
        <p:nvSpPr>
          <p:cNvPr id="24" name="타원 10"/>
          <p:cNvSpPr>
            <a:spLocks noChangeArrowheads="1"/>
          </p:cNvSpPr>
          <p:nvPr/>
        </p:nvSpPr>
        <p:spPr bwMode="auto">
          <a:xfrm>
            <a:off x="1896993" y="5219724"/>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25" name="타원 24"/>
          <p:cNvSpPr/>
          <p:nvPr/>
        </p:nvSpPr>
        <p:spPr bwMode="auto">
          <a:xfrm>
            <a:off x="1248921" y="4397471"/>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
        <p:nvSpPr>
          <p:cNvPr id="26" name="타원 10"/>
          <p:cNvSpPr>
            <a:spLocks noChangeArrowheads="1"/>
          </p:cNvSpPr>
          <p:nvPr/>
        </p:nvSpPr>
        <p:spPr bwMode="auto">
          <a:xfrm>
            <a:off x="2221426" y="3868782"/>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cxnSp>
        <p:nvCxnSpPr>
          <p:cNvPr id="27" name="직선 연결선 26"/>
          <p:cNvCxnSpPr>
            <a:stCxn id="25" idx="7"/>
            <a:endCxn id="26" idx="3"/>
          </p:cNvCxnSpPr>
          <p:nvPr/>
        </p:nvCxnSpPr>
        <p:spPr bwMode="auto">
          <a:xfrm flipV="1">
            <a:off x="1525344" y="4145331"/>
            <a:ext cx="743530" cy="299567"/>
          </a:xfrm>
          <a:prstGeom prst="line">
            <a:avLst/>
          </a:prstGeom>
          <a:solidFill>
            <a:schemeClr val="accent1"/>
          </a:solidFill>
          <a:ln w="19050" cap="flat" cmpd="sng" algn="ctr">
            <a:solidFill>
              <a:schemeClr val="accent6">
                <a:lumMod val="75000"/>
              </a:schemeClr>
            </a:solidFill>
            <a:prstDash val="solid"/>
            <a:round/>
            <a:headEnd type="none" w="med" len="med"/>
            <a:tailEnd type="none" w="med" len="med"/>
          </a:ln>
          <a:effectLst>
            <a:prstShdw prst="shdw17" dist="17961" dir="2700000">
              <a:schemeClr val="bg2"/>
            </a:prstShdw>
          </a:effectLst>
        </p:spPr>
      </p:cxnSp>
      <p:sp>
        <p:nvSpPr>
          <p:cNvPr id="28" name="타원 10"/>
          <p:cNvSpPr>
            <a:spLocks noChangeArrowheads="1"/>
          </p:cNvSpPr>
          <p:nvPr/>
        </p:nvSpPr>
        <p:spPr bwMode="auto">
          <a:xfrm>
            <a:off x="6289481" y="3717255"/>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endParaRPr lang="ko-KR" altLang="en-US" sz="1500" dirty="0">
              <a:solidFill>
                <a:schemeClr val="bg1"/>
              </a:solidFill>
            </a:endParaRPr>
          </a:p>
        </p:txBody>
      </p:sp>
      <p:sp>
        <p:nvSpPr>
          <p:cNvPr id="29" name="TextBox 28"/>
          <p:cNvSpPr txBox="1"/>
          <p:nvPr/>
        </p:nvSpPr>
        <p:spPr>
          <a:xfrm>
            <a:off x="6613478" y="3694587"/>
            <a:ext cx="1492716" cy="369332"/>
          </a:xfrm>
          <a:prstGeom prst="rect">
            <a:avLst/>
          </a:prstGeom>
          <a:noFill/>
        </p:spPr>
        <p:txBody>
          <a:bodyPr wrap="none" rtlCol="0">
            <a:spAutoFit/>
          </a:bodyPr>
          <a:lstStyle/>
          <a:p>
            <a:r>
              <a:rPr lang="en-US" altLang="ko-KR" dirty="0" smtClean="0"/>
              <a:t>: Merger PD </a:t>
            </a:r>
            <a:endParaRPr lang="ko-KR" altLang="en-US" dirty="0"/>
          </a:p>
        </p:txBody>
      </p:sp>
      <p:sp>
        <p:nvSpPr>
          <p:cNvPr id="30" name="타원 10"/>
          <p:cNvSpPr>
            <a:spLocks noChangeArrowheads="1"/>
          </p:cNvSpPr>
          <p:nvPr/>
        </p:nvSpPr>
        <p:spPr bwMode="auto">
          <a:xfrm>
            <a:off x="6289481" y="330787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31" name="TextBox 30"/>
          <p:cNvSpPr txBox="1"/>
          <p:nvPr/>
        </p:nvSpPr>
        <p:spPr>
          <a:xfrm>
            <a:off x="6613478" y="3285207"/>
            <a:ext cx="1608133" cy="369332"/>
          </a:xfrm>
          <a:prstGeom prst="rect">
            <a:avLst/>
          </a:prstGeom>
          <a:noFill/>
        </p:spPr>
        <p:txBody>
          <a:bodyPr wrap="none" rtlCol="0">
            <a:spAutoFit/>
          </a:bodyPr>
          <a:lstStyle/>
          <a:p>
            <a:r>
              <a:rPr lang="en-US" altLang="ko-KR" dirty="0" smtClean="0"/>
              <a:t>: Member PD </a:t>
            </a:r>
            <a:endParaRPr lang="ko-KR" altLang="en-US" dirty="0"/>
          </a:p>
        </p:txBody>
      </p:sp>
      <p:sp>
        <p:nvSpPr>
          <p:cNvPr id="32" name="타원 6"/>
          <p:cNvSpPr>
            <a:spLocks noChangeArrowheads="1"/>
          </p:cNvSpPr>
          <p:nvPr/>
        </p:nvSpPr>
        <p:spPr bwMode="auto">
          <a:xfrm>
            <a:off x="4572000" y="5157192"/>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cxnSp>
        <p:nvCxnSpPr>
          <p:cNvPr id="33" name="직선 연결선 32"/>
          <p:cNvCxnSpPr>
            <a:stCxn id="32" idx="2"/>
            <a:endCxn id="34" idx="6"/>
          </p:cNvCxnSpPr>
          <p:nvPr/>
        </p:nvCxnSpPr>
        <p:spPr bwMode="auto">
          <a:xfrm flipH="1" flipV="1">
            <a:off x="3167805" y="5319191"/>
            <a:ext cx="1404195" cy="109"/>
          </a:xfrm>
          <a:prstGeom prst="line">
            <a:avLst/>
          </a:prstGeom>
          <a:solidFill>
            <a:schemeClr val="accent1"/>
          </a:solidFill>
          <a:ln w="19050" cap="flat" cmpd="sng" algn="ctr">
            <a:solidFill>
              <a:srgbClr val="00B050"/>
            </a:solidFill>
            <a:prstDash val="solid"/>
            <a:round/>
            <a:headEnd type="none" w="med" len="med"/>
            <a:tailEnd type="none" w="med" len="med"/>
          </a:ln>
          <a:effectLst>
            <a:prstShdw prst="shdw17" dist="17961" dir="2700000">
              <a:schemeClr val="bg2"/>
            </a:prstShdw>
          </a:effectLst>
        </p:spPr>
      </p:cxnSp>
      <p:sp>
        <p:nvSpPr>
          <p:cNvPr id="34" name="타원 10"/>
          <p:cNvSpPr>
            <a:spLocks noChangeArrowheads="1"/>
          </p:cNvSpPr>
          <p:nvPr/>
        </p:nvSpPr>
        <p:spPr bwMode="auto">
          <a:xfrm>
            <a:off x="2843808" y="5157192"/>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cxnSp>
        <p:nvCxnSpPr>
          <p:cNvPr id="35" name="직선 연결선 34"/>
          <p:cNvCxnSpPr>
            <a:stCxn id="25" idx="5"/>
            <a:endCxn id="24" idx="1"/>
          </p:cNvCxnSpPr>
          <p:nvPr/>
        </p:nvCxnSpPr>
        <p:spPr bwMode="auto">
          <a:xfrm>
            <a:off x="1525344" y="4673894"/>
            <a:ext cx="419097" cy="593278"/>
          </a:xfrm>
          <a:prstGeom prst="line">
            <a:avLst/>
          </a:prstGeom>
          <a:solidFill>
            <a:schemeClr val="accent1"/>
          </a:solidFill>
          <a:ln w="19050" cap="flat" cmpd="sng" algn="ctr">
            <a:solidFill>
              <a:schemeClr val="accent6">
                <a:lumMod val="75000"/>
              </a:schemeClr>
            </a:solidFill>
            <a:prstDash val="solid"/>
            <a:round/>
            <a:headEnd type="none" w="med" len="med"/>
            <a:tailEnd type="none" w="med" len="med"/>
          </a:ln>
          <a:effectLst>
            <a:prstShdw prst="shdw17" dist="17961" dir="2700000">
              <a:schemeClr val="bg2"/>
            </a:prstShdw>
          </a:effectLst>
        </p:spPr>
      </p:cxnSp>
      <p:cxnSp>
        <p:nvCxnSpPr>
          <p:cNvPr id="36" name="직선 연결선 35"/>
          <p:cNvCxnSpPr>
            <a:stCxn id="34" idx="2"/>
            <a:endCxn id="24" idx="6"/>
          </p:cNvCxnSpPr>
          <p:nvPr/>
        </p:nvCxnSpPr>
        <p:spPr bwMode="auto">
          <a:xfrm flipH="1">
            <a:off x="2220990" y="5319191"/>
            <a:ext cx="622818" cy="62532"/>
          </a:xfrm>
          <a:prstGeom prst="line">
            <a:avLst/>
          </a:prstGeom>
          <a:solidFill>
            <a:schemeClr val="accent1"/>
          </a:solidFill>
          <a:ln w="19050" cap="flat" cmpd="sng" algn="ctr">
            <a:solidFill>
              <a:srgbClr val="00B050"/>
            </a:solidFill>
            <a:prstDash val="solid"/>
            <a:round/>
            <a:headEnd type="none" w="med" len="med"/>
            <a:tailEnd type="none" w="med" len="med"/>
          </a:ln>
          <a:effectLst>
            <a:prstShdw prst="shdw17" dist="17961" dir="2700000">
              <a:schemeClr val="bg2"/>
            </a:prstShdw>
          </a:effectLst>
        </p:spPr>
      </p:cxnSp>
      <p:sp>
        <p:nvSpPr>
          <p:cNvPr id="37" name="TextBox 81"/>
          <p:cNvSpPr txBox="1">
            <a:spLocks noChangeArrowheads="1"/>
          </p:cNvSpPr>
          <p:nvPr/>
        </p:nvSpPr>
        <p:spPr bwMode="auto">
          <a:xfrm>
            <a:off x="5055392" y="5847998"/>
            <a:ext cx="386516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38" name="오른쪽 화살표 37"/>
          <p:cNvSpPr/>
          <p:nvPr/>
        </p:nvSpPr>
        <p:spPr>
          <a:xfrm>
            <a:off x="4441559" y="5923858"/>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39" name="타원형 설명선 38"/>
          <p:cNvSpPr/>
          <p:nvPr/>
        </p:nvSpPr>
        <p:spPr bwMode="auto">
          <a:xfrm>
            <a:off x="0" y="5013176"/>
            <a:ext cx="1406935" cy="1293087"/>
          </a:xfrm>
          <a:prstGeom prst="wedgeEllipseCallout">
            <a:avLst>
              <a:gd name="adj1" fmla="val 87870"/>
              <a:gd name="adj2" fmla="val -21063"/>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A determines  that</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Arial" charset="0"/>
                <a:ea typeface="굴림" pitchFamily="50" charset="-127"/>
              </a:rPr>
              <a:t>device </a:t>
            </a:r>
            <a:r>
              <a:rPr kumimoji="0" lang="en-US" altLang="ko-KR" sz="1200" b="0" i="0" u="none" strike="noStrike" cap="none" normalizeH="0" dirty="0" smtClean="0">
                <a:ln>
                  <a:noFill/>
                </a:ln>
                <a:solidFill>
                  <a:schemeClr val="tx1"/>
                </a:solidFill>
                <a:effectLst/>
                <a:latin typeface="Arial" charset="0"/>
                <a:ea typeface="굴림" pitchFamily="50" charset="-127"/>
              </a:rPr>
              <a:t>group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ID is 8</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40" name="직사각형 39"/>
          <p:cNvSpPr/>
          <p:nvPr/>
        </p:nvSpPr>
        <p:spPr>
          <a:xfrm>
            <a:off x="611560" y="3861048"/>
            <a:ext cx="1377300" cy="369332"/>
          </a:xfrm>
          <a:prstGeom prst="rect">
            <a:avLst/>
          </a:prstGeom>
        </p:spPr>
        <p:txBody>
          <a:bodyPr wrap="none">
            <a:spAutoFit/>
          </a:bodyPr>
          <a:lstStyle/>
          <a:p>
            <a:r>
              <a:rPr lang="en-US" altLang="ko-KR" dirty="0" smtClean="0"/>
              <a:t>Group ID: 5</a:t>
            </a:r>
            <a:endParaRPr lang="ko-KR" altLang="en-US" dirty="0"/>
          </a:p>
        </p:txBody>
      </p:sp>
      <p:sp>
        <p:nvSpPr>
          <p:cNvPr id="41" name="직사각형 40"/>
          <p:cNvSpPr/>
          <p:nvPr/>
        </p:nvSpPr>
        <p:spPr>
          <a:xfrm>
            <a:off x="3059832" y="5517232"/>
            <a:ext cx="1377300" cy="369332"/>
          </a:xfrm>
          <a:prstGeom prst="rect">
            <a:avLst/>
          </a:prstGeom>
        </p:spPr>
        <p:txBody>
          <a:bodyPr wrap="none">
            <a:spAutoFit/>
          </a:bodyPr>
          <a:lstStyle/>
          <a:p>
            <a:r>
              <a:rPr lang="en-US" altLang="ko-KR" dirty="0" smtClean="0"/>
              <a:t>Group ID: 8</a:t>
            </a:r>
            <a:endParaRPr lang="ko-KR" altLang="en-US" dirty="0"/>
          </a:p>
        </p:txBody>
      </p:sp>
    </p:spTree>
    <p:extLst>
      <p:ext uri="{BB962C8B-B14F-4D97-AF65-F5344CB8AC3E}">
        <p14:creationId xmlns:p14="http://schemas.microsoft.com/office/powerpoint/2010/main" val="1174539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Device Group ID Creation </a:t>
            </a:r>
            <a:r>
              <a:rPr lang="en-US" altLang="ko-KR" dirty="0" smtClean="0">
                <a:ea typeface="굴림" charset="-127"/>
              </a:rPr>
              <a:t>(5/5)</a:t>
            </a:r>
            <a:endParaRPr lang="ko-KR" altLang="en-US" dirty="0"/>
          </a:p>
        </p:txBody>
      </p:sp>
      <p:sp>
        <p:nvSpPr>
          <p:cNvPr id="3" name="내용 개체 틀 2"/>
          <p:cNvSpPr>
            <a:spLocks noGrp="1"/>
          </p:cNvSpPr>
          <p:nvPr>
            <p:ph idx="1"/>
          </p:nvPr>
        </p:nvSpPr>
        <p:spPr/>
        <p:txBody>
          <a:bodyPr/>
          <a:lstStyle/>
          <a:p>
            <a:r>
              <a:rPr lang="en-US" altLang="ko-KR" sz="1800" dirty="0" smtClean="0"/>
              <a:t>Then, the PD sends MGNF (notification type = 3 and TTL =      ) to the group that does not have the selected group ID to update multicast group ID.</a:t>
            </a:r>
          </a:p>
          <a:p>
            <a:pPr algn="just"/>
            <a:r>
              <a:rPr lang="en-US" altLang="ko-KR" sz="1800" dirty="0" smtClean="0">
                <a:ea typeface="굴림" charset="-127"/>
              </a:rPr>
              <a:t>A </a:t>
            </a:r>
            <a:r>
              <a:rPr lang="en-US" altLang="ko-KR" sz="1800" dirty="0">
                <a:ea typeface="굴림" charset="-127"/>
              </a:rPr>
              <a:t>may send rekeying messages to update an existing group key for backward secrecy.</a:t>
            </a:r>
          </a:p>
          <a:p>
            <a:endParaRPr lang="ko-KR" altLang="en-US" sz="18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23</a:t>
            </a:fld>
            <a:endParaRPr lang="en-US" altLang="ko-KR"/>
          </a:p>
        </p:txBody>
      </p:sp>
      <p:sp>
        <p:nvSpPr>
          <p:cNvPr id="24" name="타원 10"/>
          <p:cNvSpPr>
            <a:spLocks noChangeArrowheads="1"/>
          </p:cNvSpPr>
          <p:nvPr/>
        </p:nvSpPr>
        <p:spPr bwMode="auto">
          <a:xfrm>
            <a:off x="1896993" y="5219724"/>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25" name="타원 24"/>
          <p:cNvSpPr/>
          <p:nvPr/>
        </p:nvSpPr>
        <p:spPr bwMode="auto">
          <a:xfrm>
            <a:off x="1248921" y="4397471"/>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
        <p:nvSpPr>
          <p:cNvPr id="26" name="타원 10"/>
          <p:cNvSpPr>
            <a:spLocks noChangeArrowheads="1"/>
          </p:cNvSpPr>
          <p:nvPr/>
        </p:nvSpPr>
        <p:spPr bwMode="auto">
          <a:xfrm>
            <a:off x="2221426" y="3868782"/>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cxnSp>
        <p:nvCxnSpPr>
          <p:cNvPr id="27" name="직선 연결선 26"/>
          <p:cNvCxnSpPr>
            <a:stCxn id="25" idx="7"/>
            <a:endCxn id="26" idx="3"/>
          </p:cNvCxnSpPr>
          <p:nvPr/>
        </p:nvCxnSpPr>
        <p:spPr bwMode="auto">
          <a:xfrm flipV="1">
            <a:off x="1525344" y="4145331"/>
            <a:ext cx="743530" cy="299567"/>
          </a:xfrm>
          <a:prstGeom prst="line">
            <a:avLst/>
          </a:prstGeom>
          <a:solidFill>
            <a:schemeClr val="accent1"/>
          </a:solidFill>
          <a:ln w="19050" cap="flat" cmpd="sng" algn="ctr">
            <a:solidFill>
              <a:srgbClr val="00B050"/>
            </a:solidFill>
            <a:prstDash val="solid"/>
            <a:round/>
            <a:headEnd type="none" w="med" len="med"/>
            <a:tailEnd type="none" w="med" len="med"/>
          </a:ln>
          <a:effectLst>
            <a:prstShdw prst="shdw17" dist="17961" dir="2700000">
              <a:schemeClr val="bg2"/>
            </a:prstShdw>
          </a:effectLst>
        </p:spPr>
      </p:cxnSp>
      <p:sp>
        <p:nvSpPr>
          <p:cNvPr id="28" name="타원 10"/>
          <p:cNvSpPr>
            <a:spLocks noChangeArrowheads="1"/>
          </p:cNvSpPr>
          <p:nvPr/>
        </p:nvSpPr>
        <p:spPr bwMode="auto">
          <a:xfrm>
            <a:off x="6289481" y="3717255"/>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endParaRPr lang="ko-KR" altLang="en-US" sz="1500" dirty="0">
              <a:solidFill>
                <a:schemeClr val="bg1"/>
              </a:solidFill>
            </a:endParaRPr>
          </a:p>
        </p:txBody>
      </p:sp>
      <p:sp>
        <p:nvSpPr>
          <p:cNvPr id="29" name="TextBox 28"/>
          <p:cNvSpPr txBox="1"/>
          <p:nvPr/>
        </p:nvSpPr>
        <p:spPr>
          <a:xfrm>
            <a:off x="6613478" y="3694587"/>
            <a:ext cx="1492716" cy="369332"/>
          </a:xfrm>
          <a:prstGeom prst="rect">
            <a:avLst/>
          </a:prstGeom>
          <a:noFill/>
        </p:spPr>
        <p:txBody>
          <a:bodyPr wrap="none" rtlCol="0">
            <a:spAutoFit/>
          </a:bodyPr>
          <a:lstStyle/>
          <a:p>
            <a:r>
              <a:rPr lang="en-US" altLang="ko-KR" dirty="0" smtClean="0"/>
              <a:t>: Merger PD </a:t>
            </a:r>
            <a:endParaRPr lang="ko-KR" altLang="en-US" dirty="0"/>
          </a:p>
        </p:txBody>
      </p:sp>
      <p:sp>
        <p:nvSpPr>
          <p:cNvPr id="30" name="타원 10"/>
          <p:cNvSpPr>
            <a:spLocks noChangeArrowheads="1"/>
          </p:cNvSpPr>
          <p:nvPr/>
        </p:nvSpPr>
        <p:spPr bwMode="auto">
          <a:xfrm>
            <a:off x="6289481" y="330787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31" name="TextBox 30"/>
          <p:cNvSpPr txBox="1"/>
          <p:nvPr/>
        </p:nvSpPr>
        <p:spPr>
          <a:xfrm>
            <a:off x="6613478" y="3285207"/>
            <a:ext cx="1608133" cy="369332"/>
          </a:xfrm>
          <a:prstGeom prst="rect">
            <a:avLst/>
          </a:prstGeom>
          <a:noFill/>
        </p:spPr>
        <p:txBody>
          <a:bodyPr wrap="none" rtlCol="0">
            <a:spAutoFit/>
          </a:bodyPr>
          <a:lstStyle/>
          <a:p>
            <a:r>
              <a:rPr lang="en-US" altLang="ko-KR" dirty="0" smtClean="0"/>
              <a:t>: Member PD </a:t>
            </a:r>
            <a:endParaRPr lang="ko-KR" altLang="en-US" dirty="0"/>
          </a:p>
        </p:txBody>
      </p:sp>
      <p:sp>
        <p:nvSpPr>
          <p:cNvPr id="32" name="타원 6"/>
          <p:cNvSpPr>
            <a:spLocks noChangeArrowheads="1"/>
          </p:cNvSpPr>
          <p:nvPr/>
        </p:nvSpPr>
        <p:spPr bwMode="auto">
          <a:xfrm>
            <a:off x="4572000" y="5157192"/>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cxnSp>
        <p:nvCxnSpPr>
          <p:cNvPr id="33" name="직선 연결선 32"/>
          <p:cNvCxnSpPr>
            <a:stCxn id="32" idx="2"/>
            <a:endCxn id="34" idx="6"/>
          </p:cNvCxnSpPr>
          <p:nvPr/>
        </p:nvCxnSpPr>
        <p:spPr bwMode="auto">
          <a:xfrm flipH="1" flipV="1">
            <a:off x="3167805" y="5319191"/>
            <a:ext cx="1404195" cy="109"/>
          </a:xfrm>
          <a:prstGeom prst="line">
            <a:avLst/>
          </a:prstGeom>
          <a:solidFill>
            <a:schemeClr val="accent1"/>
          </a:solidFill>
          <a:ln w="19050" cap="flat" cmpd="sng" algn="ctr">
            <a:solidFill>
              <a:srgbClr val="00B050"/>
            </a:solidFill>
            <a:prstDash val="solid"/>
            <a:round/>
            <a:headEnd type="none" w="med" len="med"/>
            <a:tailEnd type="none" w="med" len="med"/>
          </a:ln>
          <a:effectLst>
            <a:prstShdw prst="shdw17" dist="17961" dir="2700000">
              <a:schemeClr val="bg2"/>
            </a:prstShdw>
          </a:effectLst>
        </p:spPr>
      </p:cxnSp>
      <p:sp>
        <p:nvSpPr>
          <p:cNvPr id="34" name="타원 10"/>
          <p:cNvSpPr>
            <a:spLocks noChangeArrowheads="1"/>
          </p:cNvSpPr>
          <p:nvPr/>
        </p:nvSpPr>
        <p:spPr bwMode="auto">
          <a:xfrm>
            <a:off x="2843808" y="5157192"/>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cxnSp>
        <p:nvCxnSpPr>
          <p:cNvPr id="35" name="직선 연결선 34"/>
          <p:cNvCxnSpPr>
            <a:stCxn id="25" idx="5"/>
            <a:endCxn id="24" idx="1"/>
          </p:cNvCxnSpPr>
          <p:nvPr/>
        </p:nvCxnSpPr>
        <p:spPr bwMode="auto">
          <a:xfrm>
            <a:off x="1525344" y="4673894"/>
            <a:ext cx="419097" cy="593278"/>
          </a:xfrm>
          <a:prstGeom prst="line">
            <a:avLst/>
          </a:prstGeom>
          <a:solidFill>
            <a:schemeClr val="accent1"/>
          </a:solidFill>
          <a:ln w="19050" cap="flat" cmpd="sng" algn="ctr">
            <a:solidFill>
              <a:srgbClr val="00B050"/>
            </a:solidFill>
            <a:prstDash val="solid"/>
            <a:round/>
            <a:headEnd type="none" w="med" len="med"/>
            <a:tailEnd type="none" w="med" len="med"/>
          </a:ln>
          <a:effectLst>
            <a:prstShdw prst="shdw17" dist="17961" dir="2700000">
              <a:schemeClr val="bg2"/>
            </a:prstShdw>
          </a:effectLst>
        </p:spPr>
      </p:cxnSp>
      <p:cxnSp>
        <p:nvCxnSpPr>
          <p:cNvPr id="36" name="직선 연결선 35"/>
          <p:cNvCxnSpPr>
            <a:stCxn id="34" idx="2"/>
            <a:endCxn id="24" idx="6"/>
          </p:cNvCxnSpPr>
          <p:nvPr/>
        </p:nvCxnSpPr>
        <p:spPr bwMode="auto">
          <a:xfrm flipH="1">
            <a:off x="2220990" y="5319191"/>
            <a:ext cx="622818" cy="62532"/>
          </a:xfrm>
          <a:prstGeom prst="line">
            <a:avLst/>
          </a:prstGeom>
          <a:solidFill>
            <a:schemeClr val="accent1"/>
          </a:solidFill>
          <a:ln w="19050" cap="flat" cmpd="sng" algn="ctr">
            <a:solidFill>
              <a:srgbClr val="00B050"/>
            </a:solidFill>
            <a:prstDash val="solid"/>
            <a:round/>
            <a:headEnd type="none" w="med" len="med"/>
            <a:tailEnd type="none" w="med" len="med"/>
          </a:ln>
          <a:effectLst>
            <a:prstShdw prst="shdw17" dist="17961" dir="2700000">
              <a:schemeClr val="bg2"/>
            </a:prstShdw>
          </a:effectLst>
        </p:spPr>
      </p:cxnSp>
      <p:sp>
        <p:nvSpPr>
          <p:cNvPr id="37" name="TextBox 81"/>
          <p:cNvSpPr txBox="1">
            <a:spLocks noChangeArrowheads="1"/>
          </p:cNvSpPr>
          <p:nvPr/>
        </p:nvSpPr>
        <p:spPr bwMode="auto">
          <a:xfrm>
            <a:off x="5055392" y="5847998"/>
            <a:ext cx="386516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38" name="오른쪽 화살표 37"/>
          <p:cNvSpPr/>
          <p:nvPr/>
        </p:nvSpPr>
        <p:spPr>
          <a:xfrm>
            <a:off x="4441559" y="5923858"/>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39" name="타원형 설명선 38"/>
          <p:cNvSpPr/>
          <p:nvPr/>
        </p:nvSpPr>
        <p:spPr bwMode="auto">
          <a:xfrm>
            <a:off x="0" y="5013176"/>
            <a:ext cx="1406935" cy="1293087"/>
          </a:xfrm>
          <a:prstGeom prst="wedgeEllipseCallout">
            <a:avLst>
              <a:gd name="adj1" fmla="val 87870"/>
              <a:gd name="adj2" fmla="val -21063"/>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algn="ctr"/>
            <a:r>
              <a:rPr lang="en-US" altLang="ko-KR" sz="1200" dirty="0" smtClean="0">
                <a:solidFill>
                  <a:schemeClr val="tx1"/>
                </a:solidFill>
                <a:latin typeface="Arial" charset="0"/>
                <a:ea typeface="굴림" pitchFamily="50" charset="-127"/>
              </a:rPr>
              <a:t>A  sends </a:t>
            </a:r>
          </a:p>
          <a:p>
            <a:pPr algn="ctr"/>
            <a:r>
              <a:rPr lang="en-US" altLang="ko-KR" sz="1200" dirty="0" smtClean="0">
                <a:solidFill>
                  <a:schemeClr val="tx1"/>
                </a:solidFill>
                <a:latin typeface="Arial" charset="0"/>
                <a:ea typeface="굴림" pitchFamily="50" charset="-127"/>
              </a:rPr>
              <a:t>MGNF  to D and E</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dirty="0" smtClean="0">
                <a:ln>
                  <a:noFill/>
                </a:ln>
                <a:solidFill>
                  <a:schemeClr val="tx1"/>
                </a:solidFill>
                <a:effectLst/>
                <a:latin typeface="Arial" charset="0"/>
                <a:ea typeface="굴림" pitchFamily="50" charset="-127"/>
              </a:rPr>
              <a:t>to change</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device group ID</a:t>
            </a:r>
            <a:endParaRPr kumimoji="0" lang="en-US" altLang="ko-KR" sz="1200" b="0" i="0" u="none" strike="noStrike" cap="none" normalizeH="0" dirty="0" smtClean="0">
              <a:ln>
                <a:noFill/>
              </a:ln>
              <a:solidFill>
                <a:schemeClr val="tx1"/>
              </a:solidFill>
              <a:effectLst/>
              <a:latin typeface="Arial" charset="0"/>
              <a:ea typeface="굴림" pitchFamily="50" charset="-127"/>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40" name="직사각형 39"/>
          <p:cNvSpPr/>
          <p:nvPr/>
        </p:nvSpPr>
        <p:spPr>
          <a:xfrm>
            <a:off x="323528" y="3717032"/>
            <a:ext cx="1800493" cy="369332"/>
          </a:xfrm>
          <a:prstGeom prst="rect">
            <a:avLst/>
          </a:prstGeom>
        </p:spPr>
        <p:txBody>
          <a:bodyPr wrap="none">
            <a:spAutoFit/>
          </a:bodyPr>
          <a:lstStyle/>
          <a:p>
            <a:r>
              <a:rPr lang="en-US" altLang="ko-KR" dirty="0" smtClean="0"/>
              <a:t>Group ID: 5 </a:t>
            </a:r>
            <a:r>
              <a:rPr lang="en-US" altLang="ko-KR" dirty="0" smtClean="0">
                <a:sym typeface="Wingdings" pitchFamily="2" charset="2"/>
              </a:rPr>
              <a:t></a:t>
            </a:r>
            <a:r>
              <a:rPr lang="en-US" altLang="ko-KR" dirty="0" smtClean="0"/>
              <a:t>8</a:t>
            </a:r>
            <a:endParaRPr lang="ko-KR" altLang="en-US" dirty="0"/>
          </a:p>
        </p:txBody>
      </p:sp>
      <p:sp>
        <p:nvSpPr>
          <p:cNvPr id="41" name="직사각형 40"/>
          <p:cNvSpPr/>
          <p:nvPr/>
        </p:nvSpPr>
        <p:spPr>
          <a:xfrm>
            <a:off x="3059832" y="5517232"/>
            <a:ext cx="1377300" cy="369332"/>
          </a:xfrm>
          <a:prstGeom prst="rect">
            <a:avLst/>
          </a:prstGeom>
        </p:spPr>
        <p:txBody>
          <a:bodyPr wrap="none">
            <a:spAutoFit/>
          </a:bodyPr>
          <a:lstStyle/>
          <a:p>
            <a:r>
              <a:rPr lang="en-US" altLang="ko-KR" dirty="0" smtClean="0"/>
              <a:t>Group ID: 8</a:t>
            </a:r>
            <a:endParaRPr lang="ko-KR" altLang="en-US" dirty="0"/>
          </a:p>
        </p:txBody>
      </p:sp>
      <p:sp>
        <p:nvSpPr>
          <p:cNvPr id="42" name="오른쪽 화살표 41"/>
          <p:cNvSpPr/>
          <p:nvPr/>
        </p:nvSpPr>
        <p:spPr>
          <a:xfrm rot="13980276">
            <a:off x="1507166" y="4721286"/>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44" name="오른쪽 화살표 43"/>
          <p:cNvSpPr/>
          <p:nvPr/>
        </p:nvSpPr>
        <p:spPr>
          <a:xfrm rot="20242021">
            <a:off x="1558764" y="4079904"/>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graphicFrame>
        <p:nvGraphicFramePr>
          <p:cNvPr id="45" name="개체 44"/>
          <p:cNvGraphicFramePr>
            <a:graphicFrameLocks noChangeAspect="1"/>
          </p:cNvGraphicFramePr>
          <p:nvPr>
            <p:extLst>
              <p:ext uri="{D42A27DB-BD31-4B8C-83A1-F6EECF244321}">
                <p14:modId xmlns:p14="http://schemas.microsoft.com/office/powerpoint/2010/main" val="1895980918"/>
              </p:ext>
            </p:extLst>
          </p:nvPr>
        </p:nvGraphicFramePr>
        <p:xfrm>
          <a:off x="7039927" y="1505566"/>
          <a:ext cx="518458" cy="432048"/>
        </p:xfrm>
        <a:graphic>
          <a:graphicData uri="http://schemas.openxmlformats.org/presentationml/2006/ole">
            <mc:AlternateContent xmlns:mc="http://schemas.openxmlformats.org/markup-compatibility/2006">
              <mc:Choice xmlns:v="urn:schemas-microsoft-com:vml" Requires="v">
                <p:oleObj spid="_x0000_s2137" name="Equation" r:id="rId4" imgW="152202" imgH="126835" progId="">
                  <p:embed/>
                </p:oleObj>
              </mc:Choice>
              <mc:Fallback>
                <p:oleObj name="Equation" r:id="rId4" imgW="152202" imgH="126835" progId="">
                  <p:embed/>
                  <p:pic>
                    <p:nvPicPr>
                      <p:cNvPr id="0" name="Picture 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9927" y="1505566"/>
                        <a:ext cx="518458" cy="4320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57482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제목 1"/>
          <p:cNvSpPr>
            <a:spLocks noGrp="1"/>
          </p:cNvSpPr>
          <p:nvPr>
            <p:ph type="title"/>
          </p:nvPr>
        </p:nvSpPr>
        <p:spPr>
          <a:xfrm>
            <a:off x="685800" y="685800"/>
            <a:ext cx="8134672" cy="727075"/>
          </a:xfrm>
        </p:spPr>
        <p:txBody>
          <a:bodyPr/>
          <a:lstStyle/>
          <a:p>
            <a:r>
              <a:rPr lang="en-US" altLang="ko-KR" dirty="0" smtClean="0">
                <a:ea typeface="굴림" charset="-127"/>
              </a:rPr>
              <a:t>Multicast Group Notification Frame (MGNF) (1/6)</a:t>
            </a:r>
            <a:endParaRPr lang="ko-KR" altLang="en-US" dirty="0" smtClean="0">
              <a:ea typeface="굴림" charset="-127"/>
            </a:endParaRPr>
          </a:p>
        </p:txBody>
      </p:sp>
      <p:sp>
        <p:nvSpPr>
          <p:cNvPr id="33" name="내용 개체 틀 2"/>
          <p:cNvSpPr txBox="1">
            <a:spLocks/>
          </p:cNvSpPr>
          <p:nvPr/>
        </p:nvSpPr>
        <p:spPr bwMode="auto">
          <a:xfrm>
            <a:off x="457200" y="1356534"/>
            <a:ext cx="5050904"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normAutofit fontScale="92500"/>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085850" indent="-228600" algn="l" rtl="0" eaLnBrk="0" fontAlgn="base" hangingPunct="0">
              <a:spcBef>
                <a:spcPct val="20000"/>
              </a:spcBef>
              <a:spcAft>
                <a:spcPct val="0"/>
              </a:spcAft>
              <a:buChar char="•"/>
              <a:defRPr sz="20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algn="just"/>
            <a:r>
              <a:rPr lang="en-US" altLang="ko-KR" sz="2000" kern="0" dirty="0" smtClean="0"/>
              <a:t>The purposes of MGNF are</a:t>
            </a:r>
          </a:p>
          <a:p>
            <a:pPr lvl="1" algn="just"/>
            <a:r>
              <a:rPr lang="en-US" altLang="ko-KR" sz="2000" dirty="0" smtClean="0"/>
              <a:t>Limiting duplicate ARCF,</a:t>
            </a:r>
            <a:endParaRPr lang="en-US" altLang="ko-KR" sz="2000" kern="0" dirty="0" smtClean="0"/>
          </a:p>
          <a:p>
            <a:pPr lvl="1" algn="just"/>
            <a:r>
              <a:rPr lang="en-US" altLang="ko-KR" sz="2000" kern="0" dirty="0" smtClean="0"/>
              <a:t>Management of routing table, </a:t>
            </a:r>
          </a:p>
          <a:p>
            <a:pPr lvl="1" algn="just"/>
            <a:r>
              <a:rPr lang="en-US" altLang="ko-KR" sz="2000" kern="0" dirty="0" smtClean="0"/>
              <a:t>Notifying leaving multicast group,</a:t>
            </a:r>
          </a:p>
          <a:p>
            <a:pPr lvl="1" algn="just"/>
            <a:r>
              <a:rPr lang="en-US" altLang="ko-KR" sz="2000" kern="0" dirty="0">
                <a:sym typeface="Wingdings" pitchFamily="2" charset="2"/>
              </a:rPr>
              <a:t>Device group ID </a:t>
            </a:r>
            <a:r>
              <a:rPr lang="en-US" altLang="ko-KR" sz="2000" kern="0" dirty="0" smtClean="0">
                <a:sym typeface="Wingdings" pitchFamily="2" charset="2"/>
              </a:rPr>
              <a:t>creation,</a:t>
            </a:r>
          </a:p>
          <a:p>
            <a:pPr lvl="1" algn="just"/>
            <a:r>
              <a:rPr lang="en-US" altLang="ko-KR" sz="2000" kern="0" dirty="0">
                <a:sym typeface="Wingdings" pitchFamily="2" charset="2"/>
              </a:rPr>
              <a:t>R</a:t>
            </a:r>
            <a:r>
              <a:rPr lang="en-US" altLang="ko-KR" sz="2000" kern="0" dirty="0" smtClean="0">
                <a:sym typeface="Wingdings" pitchFamily="2" charset="2"/>
              </a:rPr>
              <a:t>equest </a:t>
            </a:r>
            <a:r>
              <a:rPr lang="en-US" altLang="ko-KR" sz="2000" kern="0" dirty="0">
                <a:sym typeface="Wingdings" pitchFamily="2" charset="2"/>
              </a:rPr>
              <a:t>for unicast </a:t>
            </a:r>
            <a:r>
              <a:rPr lang="en-US" altLang="ko-KR" sz="2000" kern="0" dirty="0" smtClean="0">
                <a:sym typeface="Wingdings" pitchFamily="2" charset="2"/>
              </a:rPr>
              <a:t>routing,</a:t>
            </a:r>
            <a:endParaRPr lang="en-US" altLang="ko-KR" sz="2000" kern="0" dirty="0">
              <a:sym typeface="Wingdings" pitchFamily="2" charset="2"/>
            </a:endParaRPr>
          </a:p>
          <a:p>
            <a:pPr lvl="1" algn="just"/>
            <a:r>
              <a:rPr lang="en-US" altLang="ko-KR" sz="2000" kern="0" dirty="0">
                <a:sym typeface="Wingdings" pitchFamily="2" charset="2"/>
              </a:rPr>
              <a:t>R</a:t>
            </a:r>
            <a:r>
              <a:rPr lang="en-US" altLang="ko-KR" sz="2000" kern="0" dirty="0" smtClean="0">
                <a:sym typeface="Wingdings" pitchFamily="2" charset="2"/>
              </a:rPr>
              <a:t>eply </a:t>
            </a:r>
            <a:r>
              <a:rPr lang="en-US" altLang="ko-KR" sz="2000" kern="0" dirty="0">
                <a:sym typeface="Wingdings" pitchFamily="2" charset="2"/>
              </a:rPr>
              <a:t>for unicast </a:t>
            </a:r>
            <a:r>
              <a:rPr lang="en-US" altLang="ko-KR" sz="2000" kern="0" dirty="0" smtClean="0">
                <a:sym typeface="Wingdings" pitchFamily="2" charset="2"/>
              </a:rPr>
              <a:t>routing,</a:t>
            </a:r>
            <a:endParaRPr lang="en-US" altLang="ko-KR" sz="2000" kern="0" dirty="0">
              <a:sym typeface="Wingdings" pitchFamily="2" charset="2"/>
            </a:endParaRPr>
          </a:p>
          <a:p>
            <a:pPr lvl="1" algn="just"/>
            <a:r>
              <a:rPr lang="en-US" altLang="ko-KR" sz="2000" kern="0" dirty="0" smtClean="0">
                <a:sym typeface="Wingdings" pitchFamily="2" charset="2"/>
              </a:rPr>
              <a:t>Mobility support, and</a:t>
            </a:r>
            <a:endParaRPr lang="en-US" altLang="ko-KR" sz="2000" kern="0" dirty="0">
              <a:sym typeface="Wingdings" pitchFamily="2" charset="2"/>
            </a:endParaRPr>
          </a:p>
          <a:p>
            <a:pPr lvl="1" algn="just"/>
            <a:r>
              <a:rPr lang="en-US" altLang="ko-KR" sz="2000" kern="0" dirty="0" smtClean="0">
                <a:sym typeface="Wingdings" pitchFamily="2" charset="2"/>
              </a:rPr>
              <a:t>Local repair,</a:t>
            </a:r>
          </a:p>
          <a:p>
            <a:pPr lvl="1" algn="just"/>
            <a:r>
              <a:rPr lang="en-US" altLang="ko-KR" sz="2000" kern="0" dirty="0" smtClean="0">
                <a:sym typeface="Wingdings" pitchFamily="2" charset="2"/>
              </a:rPr>
              <a:t>Notification of removed routing entry.</a:t>
            </a:r>
            <a:endParaRPr lang="en-US" altLang="ko-KR" sz="2000" kern="0" dirty="0">
              <a:sym typeface="Wingdings" pitchFamily="2" charset="2"/>
            </a:endParaRPr>
          </a:p>
          <a:p>
            <a:pPr marL="457200" lvl="1" indent="0" algn="just">
              <a:buNone/>
            </a:pPr>
            <a:r>
              <a:rPr lang="en-US" altLang="ko-KR" sz="2000" kern="0" dirty="0" smtClean="0"/>
              <a:t>for relay-enabled PDs.</a:t>
            </a:r>
          </a:p>
          <a:p>
            <a:pPr algn="just"/>
            <a:r>
              <a:rPr lang="en-US" altLang="ko-KR" sz="2000" kern="0" dirty="0" smtClean="0"/>
              <a:t>The MGNF has following eight notification types for above purposes.</a:t>
            </a:r>
          </a:p>
          <a:p>
            <a:pPr algn="just"/>
            <a:endParaRPr lang="en-US" altLang="ko-KR" sz="2000" kern="0" dirty="0" smtClean="0"/>
          </a:p>
        </p:txBody>
      </p:sp>
      <p:sp>
        <p:nvSpPr>
          <p:cNvPr id="12" name="슬라이드 번호 개체 틀 3"/>
          <p:cNvSpPr>
            <a:spLocks noGrp="1"/>
          </p:cNvSpPr>
          <p:nvPr>
            <p:ph type="sldNum" sz="quarter" idx="10"/>
          </p:nvPr>
        </p:nvSpPr>
        <p:spPr>
          <a:xfrm>
            <a:off x="4344988" y="6475413"/>
            <a:ext cx="530225" cy="182562"/>
          </a:xfrm>
        </p:spPr>
        <p:txBody>
          <a:bodyPr/>
          <a:lstStyle/>
          <a:p>
            <a:pPr>
              <a:defRPr/>
            </a:pPr>
            <a:r>
              <a:rPr lang="en-US" altLang="ko-KR" smtClean="0"/>
              <a:t>Slide </a:t>
            </a:r>
            <a:fld id="{663B2C6A-A10B-4153-9678-0E313D0C0BBD}" type="slidenum">
              <a:rPr lang="en-US" altLang="ko-KR" smtClean="0"/>
              <a:pPr>
                <a:defRPr/>
              </a:pPr>
              <a:t>24</a:t>
            </a:fld>
            <a:endParaRPr lang="en-US" altLang="ko-KR"/>
          </a:p>
        </p:txBody>
      </p:sp>
      <p:sp>
        <p:nvSpPr>
          <p:cNvPr id="10" name="TextBox 9"/>
          <p:cNvSpPr txBox="1"/>
          <p:nvPr/>
        </p:nvSpPr>
        <p:spPr>
          <a:xfrm>
            <a:off x="5220072" y="2549570"/>
            <a:ext cx="3923928" cy="2308324"/>
          </a:xfrm>
          <a:prstGeom prst="rect">
            <a:avLst/>
          </a:prstGeom>
          <a:noFill/>
        </p:spPr>
        <p:txBody>
          <a:bodyPr wrap="square" rtlCol="0">
            <a:spAutoFit/>
          </a:bodyPr>
          <a:lstStyle/>
          <a:p>
            <a:r>
              <a:rPr lang="en-US" altLang="ko-KR" sz="1600" dirty="0" smtClean="0"/>
              <a:t>0 </a:t>
            </a:r>
            <a:r>
              <a:rPr lang="en-US" altLang="ko-KR" sz="1600" dirty="0" smtClean="0">
                <a:sym typeface="Wingdings" pitchFamily="2" charset="2"/>
              </a:rPr>
              <a:t> </a:t>
            </a:r>
            <a:r>
              <a:rPr lang="en-US" altLang="ko-KR" sz="1600" dirty="0" smtClean="0"/>
              <a:t>Limiting duplicate ARCF</a:t>
            </a:r>
          </a:p>
          <a:p>
            <a:r>
              <a:rPr lang="en-US" altLang="ko-KR" sz="1600" dirty="0" smtClean="0">
                <a:sym typeface="Wingdings" pitchFamily="2" charset="2"/>
              </a:rPr>
              <a:t>1  </a:t>
            </a:r>
            <a:r>
              <a:rPr lang="en-US" altLang="ko-KR" sz="1600" kern="0" dirty="0" smtClean="0"/>
              <a:t>Management of routing table</a:t>
            </a:r>
          </a:p>
          <a:p>
            <a:r>
              <a:rPr lang="en-US" altLang="ko-KR" sz="1600" dirty="0" smtClean="0">
                <a:sym typeface="Wingdings" pitchFamily="2" charset="2"/>
              </a:rPr>
              <a:t>2 </a:t>
            </a:r>
            <a:r>
              <a:rPr lang="en-US" altLang="ko-KR" sz="1600" dirty="0">
                <a:sym typeface="Wingdings" pitchFamily="2" charset="2"/>
              </a:rPr>
              <a:t> </a:t>
            </a:r>
            <a:r>
              <a:rPr lang="en-US" altLang="ko-KR" sz="1600" kern="0" dirty="0"/>
              <a:t>Notifying leaving </a:t>
            </a:r>
            <a:r>
              <a:rPr lang="en-US" altLang="ko-KR" sz="1600" kern="0" dirty="0" smtClean="0"/>
              <a:t>multicast</a:t>
            </a:r>
          </a:p>
          <a:p>
            <a:r>
              <a:rPr lang="en-US" altLang="ko-KR" sz="1600" kern="0" dirty="0" smtClean="0">
                <a:sym typeface="Wingdings" pitchFamily="2" charset="2"/>
              </a:rPr>
              <a:t>3  Device group ID creation</a:t>
            </a:r>
          </a:p>
          <a:p>
            <a:r>
              <a:rPr lang="en-US" altLang="ko-KR" sz="1600" kern="0" dirty="0" smtClean="0">
                <a:sym typeface="Wingdings" pitchFamily="2" charset="2"/>
              </a:rPr>
              <a:t>4  Request for unicast routing</a:t>
            </a:r>
          </a:p>
          <a:p>
            <a:r>
              <a:rPr lang="en-US" altLang="ko-KR" sz="1600" kern="0" dirty="0" smtClean="0">
                <a:sym typeface="Wingdings" pitchFamily="2" charset="2"/>
              </a:rPr>
              <a:t>5  </a:t>
            </a:r>
            <a:r>
              <a:rPr lang="en-US" altLang="ko-KR" sz="1600" kern="0" dirty="0">
                <a:sym typeface="Wingdings" pitchFamily="2" charset="2"/>
              </a:rPr>
              <a:t>R</a:t>
            </a:r>
            <a:r>
              <a:rPr lang="en-US" altLang="ko-KR" sz="1600" kern="0" dirty="0" smtClean="0">
                <a:sym typeface="Wingdings" pitchFamily="2" charset="2"/>
              </a:rPr>
              <a:t>eply for </a:t>
            </a:r>
            <a:r>
              <a:rPr lang="en-US" altLang="ko-KR" sz="1600" kern="0" dirty="0">
                <a:sym typeface="Wingdings" pitchFamily="2" charset="2"/>
              </a:rPr>
              <a:t>unicast </a:t>
            </a:r>
            <a:r>
              <a:rPr lang="en-US" altLang="ko-KR" sz="1600" kern="0" dirty="0" smtClean="0">
                <a:sym typeface="Wingdings" pitchFamily="2" charset="2"/>
              </a:rPr>
              <a:t>routing</a:t>
            </a:r>
          </a:p>
          <a:p>
            <a:pPr marL="0" lvl="1"/>
            <a:r>
              <a:rPr lang="en-US" altLang="ko-KR" sz="1600" kern="0" dirty="0" smtClean="0">
                <a:sym typeface="Wingdings" pitchFamily="2" charset="2"/>
              </a:rPr>
              <a:t>6  </a:t>
            </a:r>
            <a:r>
              <a:rPr lang="en-US" altLang="ko-KR" sz="1600" kern="0" dirty="0">
                <a:sym typeface="Wingdings" pitchFamily="2" charset="2"/>
              </a:rPr>
              <a:t>Mobility </a:t>
            </a:r>
            <a:r>
              <a:rPr lang="en-US" altLang="ko-KR" sz="1600" kern="0" dirty="0" smtClean="0">
                <a:sym typeface="Wingdings" pitchFamily="2" charset="2"/>
              </a:rPr>
              <a:t>support</a:t>
            </a:r>
          </a:p>
          <a:p>
            <a:pPr marL="0" lvl="1"/>
            <a:r>
              <a:rPr lang="en-US" altLang="ko-KR" sz="1600" kern="0" dirty="0" smtClean="0">
                <a:sym typeface="Wingdings" pitchFamily="2" charset="2"/>
              </a:rPr>
              <a:t>7  Local repair</a:t>
            </a:r>
          </a:p>
          <a:p>
            <a:pPr marL="0" lvl="1"/>
            <a:r>
              <a:rPr lang="en-US" altLang="ko-KR" sz="1600" kern="0" dirty="0" smtClean="0">
                <a:sym typeface="Wingdings" pitchFamily="2" charset="2"/>
              </a:rPr>
              <a:t>8</a:t>
            </a:r>
            <a:r>
              <a:rPr lang="en-US" altLang="ko-KR" sz="1600" kern="0" dirty="0">
                <a:sym typeface="Wingdings" pitchFamily="2" charset="2"/>
              </a:rPr>
              <a:t> </a:t>
            </a:r>
            <a:r>
              <a:rPr lang="en-US" altLang="ko-KR" sz="1600" kern="0" dirty="0" smtClean="0">
                <a:sym typeface="Wingdings" pitchFamily="2" charset="2"/>
              </a:rPr>
              <a:t> </a:t>
            </a:r>
            <a:r>
              <a:rPr lang="en-US" altLang="ko-KR" sz="1600" kern="0" dirty="0">
                <a:sym typeface="Wingdings" pitchFamily="2" charset="2"/>
              </a:rPr>
              <a:t>Notification of removed routing entry</a:t>
            </a:r>
            <a:endParaRPr lang="en-US" altLang="ko-KR" sz="1600" kern="0" dirty="0"/>
          </a:p>
        </p:txBody>
      </p:sp>
      <p:sp>
        <p:nvSpPr>
          <p:cNvPr id="2" name="TextBox 1"/>
          <p:cNvSpPr txBox="1"/>
          <p:nvPr/>
        </p:nvSpPr>
        <p:spPr>
          <a:xfrm>
            <a:off x="5940152" y="2132856"/>
            <a:ext cx="1950277" cy="369332"/>
          </a:xfrm>
          <a:prstGeom prst="rect">
            <a:avLst/>
          </a:prstGeom>
          <a:noFill/>
        </p:spPr>
        <p:txBody>
          <a:bodyPr wrap="none" rtlCol="0">
            <a:spAutoFit/>
          </a:bodyPr>
          <a:lstStyle/>
          <a:p>
            <a:r>
              <a:rPr lang="en-US" altLang="ko-KR" dirty="0"/>
              <a:t>Notification </a:t>
            </a:r>
            <a:r>
              <a:rPr lang="en-US" altLang="ko-KR" dirty="0" smtClean="0"/>
              <a:t>Type</a:t>
            </a:r>
            <a:endParaRPr lang="ko-KR" altLang="en-US" dirty="0"/>
          </a:p>
        </p:txBody>
      </p:sp>
    </p:spTree>
    <p:extLst>
      <p:ext uri="{BB962C8B-B14F-4D97-AF65-F5344CB8AC3E}">
        <p14:creationId xmlns:p14="http://schemas.microsoft.com/office/powerpoint/2010/main" val="2863995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내용 개체 틀 2"/>
          <p:cNvSpPr txBox="1">
            <a:spLocks/>
          </p:cNvSpPr>
          <p:nvPr/>
        </p:nvSpPr>
        <p:spPr bwMode="auto">
          <a:xfrm>
            <a:off x="457200" y="1600200"/>
            <a:ext cx="807524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085850" indent="-228600" algn="l" rtl="0" eaLnBrk="0" fontAlgn="base" hangingPunct="0">
              <a:spcBef>
                <a:spcPct val="20000"/>
              </a:spcBef>
              <a:spcAft>
                <a:spcPct val="0"/>
              </a:spcAft>
              <a:buChar char="•"/>
              <a:defRPr sz="20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algn="just"/>
            <a:r>
              <a:rPr lang="en-US" altLang="ko-KR" sz="2000" kern="0" dirty="0" smtClean="0"/>
              <a:t>Limiting duplicate ARCF (Notification Type=0)</a:t>
            </a:r>
          </a:p>
          <a:p>
            <a:pPr lvl="1" algn="just"/>
            <a:r>
              <a:rPr lang="en-US" altLang="ko-KR" sz="2000" kern="0" dirty="0" smtClean="0"/>
              <a:t>a PD receiving an ACF multicasts MGNF with notification type set to 0 with random timer </a:t>
            </a:r>
            <a:r>
              <a:rPr lang="en-US" altLang="ko-KR" sz="2000" i="1" kern="0" dirty="0" err="1" smtClean="0"/>
              <a:t>T</a:t>
            </a:r>
            <a:r>
              <a:rPr lang="en-US" altLang="ko-KR" sz="2000" i="1" kern="0" baseline="-25000" dirty="0" err="1" smtClean="0"/>
              <a:t>j</a:t>
            </a:r>
            <a:r>
              <a:rPr lang="en-US" altLang="ko-KR" sz="2000" kern="0" dirty="0" smtClean="0"/>
              <a:t>. Range of </a:t>
            </a:r>
            <a:r>
              <a:rPr lang="en-US" altLang="ko-KR" sz="2000" i="1" kern="0" dirty="0" err="1" smtClean="0"/>
              <a:t>T</a:t>
            </a:r>
            <a:r>
              <a:rPr lang="en-US" altLang="ko-KR" sz="2000" i="1" kern="0" baseline="-25000" dirty="0" err="1" smtClean="0"/>
              <a:t>j</a:t>
            </a:r>
            <a:r>
              <a:rPr lang="en-US" altLang="ko-KR" sz="2000" i="1" kern="0" baseline="-25000" dirty="0" smtClean="0"/>
              <a:t>  </a:t>
            </a:r>
            <a:r>
              <a:rPr lang="en-US" altLang="ko-KR" sz="2000" kern="0" dirty="0" smtClean="0"/>
              <a:t>is [0, </a:t>
            </a:r>
            <a:r>
              <a:rPr lang="en-US" altLang="ko-KR" sz="2000" i="1" dirty="0" err="1"/>
              <a:t>T</a:t>
            </a:r>
            <a:r>
              <a:rPr lang="en-US" altLang="ko-KR" sz="2000" i="1" baseline="-25000" dirty="0" err="1"/>
              <a:t>jmax</a:t>
            </a:r>
            <a:r>
              <a:rPr lang="en-US" altLang="ko-KR" sz="2000" i="1" baseline="-25000" dirty="0"/>
              <a:t> </a:t>
            </a:r>
            <a:r>
              <a:rPr lang="en-US" altLang="ko-KR" sz="2000" kern="0" dirty="0" smtClean="0"/>
              <a:t>]</a:t>
            </a:r>
          </a:p>
          <a:p>
            <a:pPr lvl="1" algn="just"/>
            <a:r>
              <a:rPr lang="en-US" altLang="ko-KR" sz="2000" b="1" kern="0" dirty="0" smtClean="0"/>
              <a:t>Although missing MGNF can increase duplicate ARCF, MGNFs are not retransmitted to avoid flooding.</a:t>
            </a:r>
          </a:p>
          <a:p>
            <a:pPr lvl="1" algn="just"/>
            <a:r>
              <a:rPr lang="en-US" altLang="ko-KR" sz="2000" kern="0" dirty="0" smtClean="0"/>
              <a:t>In this case, payload of MGNF contains source of the ACF.</a:t>
            </a:r>
          </a:p>
          <a:p>
            <a:pPr lvl="1" algn="just"/>
            <a:endParaRPr lang="en-US" altLang="ko-KR" sz="2000" kern="0" dirty="0"/>
          </a:p>
        </p:txBody>
      </p:sp>
      <p:sp>
        <p:nvSpPr>
          <p:cNvPr id="5123" name="제목 1"/>
          <p:cNvSpPr>
            <a:spLocks noGrp="1"/>
          </p:cNvSpPr>
          <p:nvPr>
            <p:ph type="title"/>
          </p:nvPr>
        </p:nvSpPr>
        <p:spPr>
          <a:xfrm>
            <a:off x="685800" y="685800"/>
            <a:ext cx="7772400" cy="727075"/>
          </a:xfrm>
        </p:spPr>
        <p:txBody>
          <a:bodyPr/>
          <a:lstStyle/>
          <a:p>
            <a:r>
              <a:rPr lang="en-US" altLang="ko-KR" dirty="0" smtClean="0">
                <a:ea typeface="굴림" charset="-127"/>
              </a:rPr>
              <a:t>Multicast Group Notification Frame (2/6)</a:t>
            </a:r>
            <a:endParaRPr lang="ko-KR" altLang="en-US" dirty="0" smtClean="0">
              <a:ea typeface="굴림" charset="-127"/>
            </a:endParaRPr>
          </a:p>
        </p:txBody>
      </p:sp>
      <p:sp>
        <p:nvSpPr>
          <p:cNvPr id="12" name="슬라이드 번호 개체 틀 3"/>
          <p:cNvSpPr>
            <a:spLocks noGrp="1"/>
          </p:cNvSpPr>
          <p:nvPr>
            <p:ph type="sldNum" sz="quarter" idx="10"/>
          </p:nvPr>
        </p:nvSpPr>
        <p:spPr>
          <a:xfrm>
            <a:off x="4344988" y="6475413"/>
            <a:ext cx="530225" cy="182562"/>
          </a:xfrm>
        </p:spPr>
        <p:txBody>
          <a:bodyPr/>
          <a:lstStyle/>
          <a:p>
            <a:pPr>
              <a:defRPr/>
            </a:pPr>
            <a:r>
              <a:rPr lang="en-US" altLang="ko-KR" dirty="0" smtClean="0"/>
              <a:t>Slide </a:t>
            </a:r>
            <a:fld id="{663B2C6A-A10B-4153-9678-0E313D0C0BBD}" type="slidenum">
              <a:rPr lang="en-US" altLang="ko-KR" smtClean="0"/>
              <a:pPr>
                <a:defRPr/>
              </a:pPr>
              <a:t>25</a:t>
            </a:fld>
            <a:endParaRPr lang="en-US" altLang="ko-KR" dirty="0"/>
          </a:p>
        </p:txBody>
      </p:sp>
    </p:spTree>
    <p:extLst>
      <p:ext uri="{BB962C8B-B14F-4D97-AF65-F5344CB8AC3E}">
        <p14:creationId xmlns:p14="http://schemas.microsoft.com/office/powerpoint/2010/main" val="4167181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ea typeface="굴림" charset="-127"/>
              </a:rPr>
              <a:t>Multicast Group Notification Frame </a:t>
            </a:r>
            <a:r>
              <a:rPr lang="en-US" altLang="ko-KR" dirty="0" smtClean="0">
                <a:ea typeface="굴림" charset="-127"/>
              </a:rPr>
              <a:t>(3/6)</a:t>
            </a:r>
            <a:endParaRPr lang="ko-KR" altLang="en-US" dirty="0"/>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p:txBody>
              <a:bodyPr/>
              <a:lstStyle/>
              <a:p>
                <a:pPr algn="just"/>
                <a:r>
                  <a:rPr lang="en-US" altLang="ko-KR" sz="2000" dirty="0"/>
                  <a:t>Management of routing </a:t>
                </a:r>
                <a:r>
                  <a:rPr lang="en-US" altLang="ko-KR" sz="2000" dirty="0" smtClean="0"/>
                  <a:t>table </a:t>
                </a:r>
                <a:r>
                  <a:rPr lang="en-US" altLang="ko-KR" sz="2000" dirty="0"/>
                  <a:t>(Notification </a:t>
                </a:r>
                <a:r>
                  <a:rPr lang="en-US" altLang="ko-KR" sz="2000" dirty="0" smtClean="0"/>
                  <a:t>Type=1)</a:t>
                </a:r>
                <a:endParaRPr lang="en-US" altLang="ko-KR" sz="2000" dirty="0"/>
              </a:p>
              <a:p>
                <a:pPr lvl="1" algn="just"/>
                <a:r>
                  <a:rPr lang="en-US" altLang="ko-KR" sz="2000" dirty="0"/>
                  <a:t>Assumption: In order to reduce routing entries in the table, each PD maintains entries </a:t>
                </a:r>
                <a:r>
                  <a:rPr lang="en-US" altLang="ko-KR" sz="2000" dirty="0" smtClean="0"/>
                  <a:t>only for </a:t>
                </a:r>
                <a:r>
                  <a:rPr lang="en-US" altLang="ko-KR" sz="2000" dirty="0"/>
                  <a:t>PDs that has exchanged ACFs </a:t>
                </a:r>
                <a:r>
                  <a:rPr lang="en-US" altLang="ko-KR" sz="2000" dirty="0" smtClean="0"/>
                  <a:t>and </a:t>
                </a:r>
                <a:r>
                  <a:rPr lang="en-US" altLang="ko-KR" sz="2000" dirty="0"/>
                  <a:t>ARCFs in its routing table.</a:t>
                </a:r>
              </a:p>
              <a:p>
                <a:pPr lvl="1" algn="just"/>
                <a:r>
                  <a:rPr lang="en-US" altLang="ko-KR" sz="2000" dirty="0"/>
                  <a:t>Each PD in multicast group multicasts MGNFs periodically (</a:t>
                </a:r>
                <a14:m>
                  <m:oMath xmlns:m="http://schemas.openxmlformats.org/officeDocument/2006/math">
                    <m:r>
                      <a:rPr lang="en-US" altLang="ko-KR" sz="2000" i="1">
                        <a:latin typeface="Cambria Math"/>
                      </a:rPr>
                      <m:t>𝑇</m:t>
                    </m:r>
                    <m:r>
                      <a:rPr lang="en-US" altLang="ko-KR" sz="2000" i="1" baseline="-25000">
                        <a:latin typeface="Cambria Math"/>
                      </a:rPr>
                      <m:t>𝑝</m:t>
                    </m:r>
                    <m:r>
                      <a:rPr lang="en-US" altLang="ko-KR" sz="2000" i="1">
                        <a:latin typeface="Cambria Math"/>
                      </a:rPr>
                      <m:t>(</m:t>
                    </m:r>
                    <m:r>
                      <m:rPr>
                        <m:sty m:val="p"/>
                      </m:rPr>
                      <a:rPr lang="en-US" altLang="ko-KR" sz="2000">
                        <a:latin typeface="Cambria Math"/>
                      </a:rPr>
                      <m:t>Period</m:t>
                    </m:r>
                    <m:r>
                      <a:rPr lang="en-US" altLang="ko-KR" sz="2000" i="1">
                        <a:latin typeface="Cambria Math"/>
                      </a:rPr>
                      <m:t>)</m:t>
                    </m:r>
                    <m:r>
                      <a:rPr lang="en-US" altLang="ko-KR" sz="2000">
                        <a:latin typeface="Cambria Math"/>
                      </a:rPr>
                      <m:t>+</m:t>
                    </m:r>
                    <m:r>
                      <m:rPr>
                        <m:nor/>
                      </m:rPr>
                      <a:rPr lang="en-US" altLang="ko-KR" sz="2000" i="1" dirty="0"/>
                      <m:t>T</m:t>
                    </m:r>
                    <m:r>
                      <m:rPr>
                        <m:nor/>
                      </m:rPr>
                      <a:rPr lang="en-US" altLang="ko-KR" sz="2000" i="1" baseline="-25000" dirty="0"/>
                      <m:t>j</m:t>
                    </m:r>
                    <m:r>
                      <a:rPr lang="en-US" altLang="ko-KR" sz="2000">
                        <a:latin typeface="Cambria Math"/>
                      </a:rPr>
                      <m:t>) </m:t>
                    </m:r>
                  </m:oMath>
                </a14:m>
                <a:r>
                  <a:rPr lang="en-US" altLang="ko-KR" sz="2000" dirty="0"/>
                  <a:t>with notification type set to 1. Range </a:t>
                </a:r>
                <a:r>
                  <a:rPr lang="en-US" altLang="ko-KR" sz="2000" dirty="0" smtClean="0"/>
                  <a:t>of random timer </a:t>
                </a:r>
                <a:r>
                  <a:rPr lang="en-US" altLang="ko-KR" sz="2000" i="1" dirty="0" err="1"/>
                  <a:t>T</a:t>
                </a:r>
                <a:r>
                  <a:rPr lang="en-US" altLang="ko-KR" sz="2000" i="1" baseline="-25000" dirty="0" err="1"/>
                  <a:t>j</a:t>
                </a:r>
                <a:r>
                  <a:rPr lang="en-US" altLang="ko-KR" sz="2000" dirty="0"/>
                  <a:t>is [0, </a:t>
                </a:r>
                <a:r>
                  <a:rPr lang="en-US" altLang="ko-KR" sz="2000" i="1" dirty="0" err="1" smtClean="0"/>
                  <a:t>T</a:t>
                </a:r>
                <a:r>
                  <a:rPr lang="en-US" altLang="ko-KR" sz="2000" i="1" baseline="-25000" dirty="0" err="1" smtClean="0"/>
                  <a:t>jmax</a:t>
                </a:r>
                <a:r>
                  <a:rPr lang="en-US" altLang="ko-KR" sz="2000" dirty="0" smtClean="0"/>
                  <a:t>]</a:t>
                </a:r>
                <a:endParaRPr lang="en-US" altLang="ko-KR" sz="2000" dirty="0"/>
              </a:p>
              <a:p>
                <a:pPr lvl="1" algn="just"/>
                <a:r>
                  <a:rPr lang="en-US" altLang="ko-KR" sz="2000" dirty="0" smtClean="0"/>
                  <a:t>Upon receiving a MGNF, a forwarding PD </a:t>
                </a:r>
                <a:r>
                  <a:rPr lang="en-US" altLang="ko-KR" sz="2000" dirty="0"/>
                  <a:t>updates the entries of the originator of the MGNF and one-hop PD sending the MGNF in its routing table</a:t>
                </a:r>
                <a:r>
                  <a:rPr lang="en-US" altLang="ko-KR" sz="2000" dirty="0" smtClean="0"/>
                  <a:t>, and forward the MGNF.</a:t>
                </a:r>
              </a:p>
              <a:p>
                <a:pPr lvl="1" algn="just"/>
                <a:r>
                  <a:rPr lang="en-US" altLang="ko-KR" sz="2000" dirty="0" smtClean="0"/>
                  <a:t>Upon </a:t>
                </a:r>
                <a:r>
                  <a:rPr lang="en-US" altLang="ko-KR" sz="2000" dirty="0"/>
                  <a:t>receiving a MGNF</a:t>
                </a:r>
                <a:r>
                  <a:rPr lang="en-US" altLang="ko-KR" sz="2000" dirty="0" smtClean="0"/>
                  <a:t>, a non-forwarding </a:t>
                </a:r>
                <a:r>
                  <a:rPr lang="en-US" altLang="ko-KR" sz="2000" dirty="0"/>
                  <a:t>PD updates the entries of the originator of the MGNF and one-hop PD sending the MGNF in its routing </a:t>
                </a:r>
                <a:r>
                  <a:rPr lang="en-US" altLang="ko-KR" sz="2000" dirty="0" smtClean="0"/>
                  <a:t>table, but does not forward the MGNF.</a:t>
                </a:r>
                <a:endParaRPr lang="en-US" altLang="ko-KR" sz="2000" dirty="0"/>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blipFill rotWithShape="1">
                <a:blip r:embed="rId3"/>
                <a:stretch>
                  <a:fillRect l="-706" t="-537" r="-784" b="-10604"/>
                </a:stretch>
              </a:blipFill>
            </p:spPr>
            <p:txBody>
              <a:bodyPr/>
              <a:lstStyle/>
              <a:p>
                <a:r>
                  <a:rPr lang="ko-KR" altLang="en-US">
                    <a:noFill/>
                  </a:rPr>
                  <a:t> </a:t>
                </a:r>
              </a:p>
            </p:txBody>
          </p:sp>
        </mc:Fallback>
      </mc:AlternateContent>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26</a:t>
            </a:fld>
            <a:endParaRPr lang="en-US" altLang="ko-KR"/>
          </a:p>
        </p:txBody>
      </p:sp>
    </p:spTree>
    <p:extLst>
      <p:ext uri="{BB962C8B-B14F-4D97-AF65-F5344CB8AC3E}">
        <p14:creationId xmlns:p14="http://schemas.microsoft.com/office/powerpoint/2010/main" val="3846999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 name="표 56"/>
          <p:cNvGraphicFramePr>
            <a:graphicFrameLocks noGrp="1"/>
          </p:cNvGraphicFramePr>
          <p:nvPr>
            <p:extLst>
              <p:ext uri="{D42A27DB-BD31-4B8C-83A1-F6EECF244321}">
                <p14:modId xmlns:p14="http://schemas.microsoft.com/office/powerpoint/2010/main" val="332525360"/>
              </p:ext>
            </p:extLst>
          </p:nvPr>
        </p:nvGraphicFramePr>
        <p:xfrm>
          <a:off x="3643306" y="3877158"/>
          <a:ext cx="714380" cy="1371348"/>
        </p:xfrm>
        <a:graphic>
          <a:graphicData uri="http://schemas.openxmlformats.org/drawingml/2006/table">
            <a:tbl>
              <a:tblPr firstRow="1" bandRow="1">
                <a:tableStyleId>{5C22544A-7EE6-4342-B048-85BDC9FD1C3A}</a:tableStyleId>
              </a:tblPr>
              <a:tblGrid>
                <a:gridCol w="439686"/>
                <a:gridCol w="274694"/>
              </a:tblGrid>
              <a:tr h="137546">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143942">
                <a:tc>
                  <a:txBody>
                    <a:bodyPr/>
                    <a:lstStyle/>
                    <a:p>
                      <a:pPr algn="ctr" latinLnBrk="1"/>
                      <a:r>
                        <a:rPr lang="en-US" altLang="ko-KR" sz="900" b="1" kern="1200" dirty="0" smtClean="0">
                          <a:solidFill>
                            <a:schemeClr val="dk1"/>
                          </a:solidFill>
                          <a:latin typeface="+mn-lt"/>
                          <a:ea typeface="+mn-ea"/>
                          <a:cs typeface="+mn-cs"/>
                        </a:rPr>
                        <a:t>A</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43942">
                <a:tc>
                  <a:txBody>
                    <a:bodyPr/>
                    <a:lstStyle/>
                    <a:p>
                      <a:pPr algn="ctr" latinLnBrk="1"/>
                      <a:r>
                        <a:rPr lang="en-US" altLang="ko-KR" sz="900" b="1" kern="1200" dirty="0" smtClean="0">
                          <a:solidFill>
                            <a:schemeClr val="dk1"/>
                          </a:solidFill>
                          <a:latin typeface="+mn-lt"/>
                          <a:ea typeface="+mn-ea"/>
                          <a:cs typeface="+mn-cs"/>
                        </a:rPr>
                        <a:t>D</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43942">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43942">
                <a:tc>
                  <a:txBody>
                    <a:bodyPr/>
                    <a:lstStyle/>
                    <a:p>
                      <a:pPr algn="ctr" latinLnBrk="1"/>
                      <a:r>
                        <a:rPr lang="en-US" altLang="ko-KR" sz="900" b="1" kern="1200" dirty="0" smtClean="0">
                          <a:solidFill>
                            <a:schemeClr val="dk1"/>
                          </a:solidFill>
                          <a:latin typeface="+mn-lt"/>
                          <a:ea typeface="+mn-ea"/>
                          <a:cs typeface="+mn-cs"/>
                        </a:rPr>
                        <a:t>G</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43942">
                <a:tc>
                  <a:txBody>
                    <a:bodyPr/>
                    <a:lstStyle/>
                    <a:p>
                      <a:pPr algn="ctr" latinLnBrk="1"/>
                      <a:r>
                        <a:rPr lang="en-US" altLang="ko-KR" sz="900" b="1" kern="1200" dirty="0" smtClean="0">
                          <a:solidFill>
                            <a:schemeClr val="dk1"/>
                          </a:solidFill>
                          <a:latin typeface="+mn-lt"/>
                          <a:ea typeface="+mn-ea"/>
                          <a:cs typeface="+mn-cs"/>
                        </a:rPr>
                        <a:t>I</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46" name="표 45"/>
          <p:cNvGraphicFramePr>
            <a:graphicFrameLocks noGrp="1"/>
          </p:cNvGraphicFramePr>
          <p:nvPr>
            <p:extLst>
              <p:ext uri="{D42A27DB-BD31-4B8C-83A1-F6EECF244321}">
                <p14:modId xmlns:p14="http://schemas.microsoft.com/office/powerpoint/2010/main" val="3679070553"/>
              </p:ext>
            </p:extLst>
          </p:nvPr>
        </p:nvGraphicFramePr>
        <p:xfrm>
          <a:off x="2928926" y="2533862"/>
          <a:ext cx="714380" cy="1142790"/>
        </p:xfrm>
        <a:graphic>
          <a:graphicData uri="http://schemas.openxmlformats.org/drawingml/2006/table">
            <a:tbl>
              <a:tblPr firstRow="1" bandRow="1">
                <a:tableStyleId>{5C22544A-7EE6-4342-B048-85BDC9FD1C3A}</a:tableStyleId>
              </a:tblPr>
              <a:tblGrid>
                <a:gridCol w="439686"/>
                <a:gridCol w="274694"/>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A</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D</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G</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I</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49" name="표 48"/>
          <p:cNvGraphicFramePr>
            <a:graphicFrameLocks noGrp="1"/>
          </p:cNvGraphicFramePr>
          <p:nvPr>
            <p:extLst>
              <p:ext uri="{D42A27DB-BD31-4B8C-83A1-F6EECF244321}">
                <p14:modId xmlns:p14="http://schemas.microsoft.com/office/powerpoint/2010/main" val="1437258630"/>
              </p:ext>
            </p:extLst>
          </p:nvPr>
        </p:nvGraphicFramePr>
        <p:xfrm>
          <a:off x="3714744" y="5319944"/>
          <a:ext cx="714380" cy="1142790"/>
        </p:xfrm>
        <a:graphic>
          <a:graphicData uri="http://schemas.openxmlformats.org/drawingml/2006/table">
            <a:tbl>
              <a:tblPr firstRow="1" bandRow="1">
                <a:tableStyleId>{5C22544A-7EE6-4342-B048-85BDC9FD1C3A}</a:tableStyleId>
              </a:tblPr>
              <a:tblGrid>
                <a:gridCol w="439686"/>
                <a:gridCol w="274694"/>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A</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D</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G</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55" name="표 54"/>
          <p:cNvGraphicFramePr>
            <a:graphicFrameLocks noGrp="1"/>
          </p:cNvGraphicFramePr>
          <p:nvPr>
            <p:extLst>
              <p:ext uri="{D42A27DB-BD31-4B8C-83A1-F6EECF244321}">
                <p14:modId xmlns:p14="http://schemas.microsoft.com/office/powerpoint/2010/main" val="1925092698"/>
              </p:ext>
            </p:extLst>
          </p:nvPr>
        </p:nvGraphicFramePr>
        <p:xfrm>
          <a:off x="2285984" y="4891316"/>
          <a:ext cx="714380" cy="1371348"/>
        </p:xfrm>
        <a:graphic>
          <a:graphicData uri="http://schemas.openxmlformats.org/drawingml/2006/table">
            <a:tbl>
              <a:tblPr firstRow="1" bandRow="1">
                <a:tableStyleId>{5C22544A-7EE6-4342-B048-85BDC9FD1C3A}</a:tableStyleId>
              </a:tblPr>
              <a:tblGrid>
                <a:gridCol w="439686"/>
                <a:gridCol w="274694"/>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119235">
                <a:tc>
                  <a:txBody>
                    <a:bodyPr/>
                    <a:lstStyle/>
                    <a:p>
                      <a:pPr algn="ctr" latinLnBrk="1"/>
                      <a:r>
                        <a:rPr lang="en-US" altLang="ko-KR" sz="900" b="1" kern="1200" dirty="0" smtClean="0">
                          <a:solidFill>
                            <a:schemeClr val="dk1"/>
                          </a:solidFill>
                          <a:latin typeface="+mn-lt"/>
                          <a:ea typeface="+mn-ea"/>
                          <a:cs typeface="+mn-cs"/>
                        </a:rPr>
                        <a:t>A</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19235">
                <a:tc>
                  <a:txBody>
                    <a:bodyPr/>
                    <a:lstStyle/>
                    <a:p>
                      <a:pPr algn="ctr" latinLnBrk="1"/>
                      <a:r>
                        <a:rPr lang="en-US" altLang="ko-KR" sz="900" b="1" kern="1200" dirty="0" smtClean="0">
                          <a:solidFill>
                            <a:schemeClr val="dk1"/>
                          </a:solidFill>
                          <a:latin typeface="+mn-lt"/>
                          <a:ea typeface="+mn-ea"/>
                          <a:cs typeface="+mn-cs"/>
                        </a:rPr>
                        <a:t>D</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19235">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19235">
                <a:tc>
                  <a:txBody>
                    <a:bodyPr/>
                    <a:lstStyle/>
                    <a:p>
                      <a:pPr algn="ctr" latinLnBrk="1"/>
                      <a:r>
                        <a:rPr lang="en-US" altLang="ko-KR" sz="900" b="1" kern="1200" dirty="0" smtClean="0">
                          <a:solidFill>
                            <a:schemeClr val="dk1"/>
                          </a:solidFill>
                          <a:latin typeface="+mn-lt"/>
                          <a:ea typeface="+mn-ea"/>
                          <a:cs typeface="+mn-cs"/>
                        </a:rPr>
                        <a:t>G</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19235">
                <a:tc>
                  <a:txBody>
                    <a:bodyPr/>
                    <a:lstStyle/>
                    <a:p>
                      <a:pPr algn="ctr" latinLnBrk="1"/>
                      <a:r>
                        <a:rPr lang="en-US" altLang="ko-KR" sz="900" b="1" kern="1200" dirty="0" smtClean="0">
                          <a:solidFill>
                            <a:schemeClr val="dk1"/>
                          </a:solidFill>
                          <a:latin typeface="+mn-lt"/>
                          <a:ea typeface="+mn-ea"/>
                          <a:cs typeface="+mn-cs"/>
                        </a:rPr>
                        <a:t>I</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44" name="표 43"/>
          <p:cNvGraphicFramePr>
            <a:graphicFrameLocks noGrp="1"/>
          </p:cNvGraphicFramePr>
          <p:nvPr>
            <p:extLst>
              <p:ext uri="{D42A27DB-BD31-4B8C-83A1-F6EECF244321}">
                <p14:modId xmlns:p14="http://schemas.microsoft.com/office/powerpoint/2010/main" val="1773431561"/>
              </p:ext>
            </p:extLst>
          </p:nvPr>
        </p:nvGraphicFramePr>
        <p:xfrm>
          <a:off x="928662" y="4819878"/>
          <a:ext cx="642942" cy="1142790"/>
        </p:xfrm>
        <a:graphic>
          <a:graphicData uri="http://schemas.openxmlformats.org/drawingml/2006/table">
            <a:tbl>
              <a:tblPr firstRow="1" bandRow="1">
                <a:tableStyleId>{5C22544A-7EE6-4342-B048-85BDC9FD1C3A}</a:tableStyleId>
              </a:tblPr>
              <a:tblGrid>
                <a:gridCol w="395717"/>
                <a:gridCol w="247225"/>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A</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D</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I</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53" name="표 52"/>
          <p:cNvGraphicFramePr>
            <a:graphicFrameLocks noGrp="1"/>
          </p:cNvGraphicFramePr>
          <p:nvPr>
            <p:extLst>
              <p:ext uri="{D42A27DB-BD31-4B8C-83A1-F6EECF244321}">
                <p14:modId xmlns:p14="http://schemas.microsoft.com/office/powerpoint/2010/main" val="2396703068"/>
              </p:ext>
            </p:extLst>
          </p:nvPr>
        </p:nvGraphicFramePr>
        <p:xfrm>
          <a:off x="2214545" y="2948464"/>
          <a:ext cx="642943" cy="1371348"/>
        </p:xfrm>
        <a:graphic>
          <a:graphicData uri="http://schemas.openxmlformats.org/drawingml/2006/table">
            <a:tbl>
              <a:tblPr firstRow="1" bandRow="1">
                <a:tableStyleId>{5C22544A-7EE6-4342-B048-85BDC9FD1C3A}</a:tableStyleId>
              </a:tblPr>
              <a:tblGrid>
                <a:gridCol w="395717"/>
                <a:gridCol w="247226"/>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119952">
                <a:tc>
                  <a:txBody>
                    <a:bodyPr/>
                    <a:lstStyle/>
                    <a:p>
                      <a:pPr algn="ctr" latinLnBrk="1"/>
                      <a:r>
                        <a:rPr lang="en-US" altLang="ko-KR" sz="900" b="1" kern="1200" dirty="0" smtClean="0">
                          <a:solidFill>
                            <a:schemeClr val="dk1"/>
                          </a:solidFill>
                          <a:latin typeface="+mn-lt"/>
                          <a:ea typeface="+mn-ea"/>
                          <a:cs typeface="+mn-cs"/>
                        </a:rPr>
                        <a:t>A</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19952">
                <a:tc>
                  <a:txBody>
                    <a:bodyPr/>
                    <a:lstStyle/>
                    <a:p>
                      <a:pPr algn="ctr" latinLnBrk="1"/>
                      <a:r>
                        <a:rPr lang="en-US" altLang="ko-KR" sz="900" b="1" kern="1200" dirty="0" smtClean="0">
                          <a:solidFill>
                            <a:schemeClr val="dk1"/>
                          </a:solidFill>
                          <a:latin typeface="+mn-lt"/>
                          <a:ea typeface="+mn-ea"/>
                          <a:cs typeface="+mn-cs"/>
                        </a:rPr>
                        <a:t>D</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19952">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19952">
                <a:tc>
                  <a:txBody>
                    <a:bodyPr/>
                    <a:lstStyle/>
                    <a:p>
                      <a:pPr algn="ctr" latinLnBrk="1"/>
                      <a:r>
                        <a:rPr lang="en-US" altLang="ko-KR" sz="900" b="1" kern="1200" dirty="0" smtClean="0">
                          <a:solidFill>
                            <a:schemeClr val="dk1"/>
                          </a:solidFill>
                          <a:latin typeface="+mn-lt"/>
                          <a:ea typeface="+mn-ea"/>
                          <a:cs typeface="+mn-cs"/>
                        </a:rPr>
                        <a:t>G</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19952">
                <a:tc>
                  <a:txBody>
                    <a:bodyPr/>
                    <a:lstStyle/>
                    <a:p>
                      <a:pPr algn="ctr" latinLnBrk="1"/>
                      <a:r>
                        <a:rPr lang="en-US" altLang="ko-KR" sz="900" b="1" kern="1200" dirty="0" smtClean="0">
                          <a:solidFill>
                            <a:schemeClr val="dk1"/>
                          </a:solidFill>
                          <a:latin typeface="+mn-lt"/>
                          <a:ea typeface="+mn-ea"/>
                          <a:cs typeface="+mn-cs"/>
                        </a:rPr>
                        <a:t>I</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51" name="표 50"/>
          <p:cNvGraphicFramePr>
            <a:graphicFrameLocks noGrp="1"/>
          </p:cNvGraphicFramePr>
          <p:nvPr>
            <p:extLst>
              <p:ext uri="{D42A27DB-BD31-4B8C-83A1-F6EECF244321}">
                <p14:modId xmlns:p14="http://schemas.microsoft.com/office/powerpoint/2010/main" val="3432542327"/>
              </p:ext>
            </p:extLst>
          </p:nvPr>
        </p:nvGraphicFramePr>
        <p:xfrm>
          <a:off x="1214414" y="2591274"/>
          <a:ext cx="714380" cy="1371348"/>
        </p:xfrm>
        <a:graphic>
          <a:graphicData uri="http://schemas.openxmlformats.org/drawingml/2006/table">
            <a:tbl>
              <a:tblPr firstRow="1" bandRow="1">
                <a:tableStyleId>{5C22544A-7EE6-4342-B048-85BDC9FD1C3A}</a:tableStyleId>
              </a:tblPr>
              <a:tblGrid>
                <a:gridCol w="439686"/>
                <a:gridCol w="274694"/>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A</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D</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G</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I</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41" name="표 40"/>
          <p:cNvGraphicFramePr>
            <a:graphicFrameLocks noGrp="1"/>
          </p:cNvGraphicFramePr>
          <p:nvPr/>
        </p:nvGraphicFramePr>
        <p:xfrm>
          <a:off x="214282" y="2605518"/>
          <a:ext cx="714380" cy="1142790"/>
        </p:xfrm>
        <a:graphic>
          <a:graphicData uri="http://schemas.openxmlformats.org/drawingml/2006/table">
            <a:tbl>
              <a:tblPr firstRow="1" bandRow="1">
                <a:tableStyleId>{5C22544A-7EE6-4342-B048-85BDC9FD1C3A}</a:tableStyleId>
              </a:tblPr>
              <a:tblGrid>
                <a:gridCol w="439685"/>
                <a:gridCol w="274695"/>
              </a:tblGrid>
              <a:tr h="128588">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128588">
                <a:tc>
                  <a:txBody>
                    <a:bodyPr/>
                    <a:lstStyle/>
                    <a:p>
                      <a:pPr algn="ctr" latinLnBrk="1"/>
                      <a:r>
                        <a:rPr lang="en-US" altLang="ko-KR" sz="900" b="1" kern="1200" dirty="0" smtClean="0">
                          <a:solidFill>
                            <a:schemeClr val="dk1"/>
                          </a:solidFill>
                          <a:latin typeface="+mn-lt"/>
                          <a:ea typeface="+mn-ea"/>
                          <a:cs typeface="+mn-cs"/>
                        </a:rPr>
                        <a:t>A</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28588">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28588">
                <a:tc>
                  <a:txBody>
                    <a:bodyPr/>
                    <a:lstStyle/>
                    <a:p>
                      <a:pPr algn="ctr" latinLnBrk="1"/>
                      <a:r>
                        <a:rPr lang="en-US" altLang="ko-KR" sz="900" b="1" kern="1200" dirty="0" smtClean="0">
                          <a:solidFill>
                            <a:schemeClr val="dk1"/>
                          </a:solidFill>
                          <a:latin typeface="+mn-lt"/>
                          <a:ea typeface="+mn-ea"/>
                          <a:cs typeface="+mn-cs"/>
                        </a:rPr>
                        <a:t>G</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28588">
                <a:tc>
                  <a:txBody>
                    <a:bodyPr/>
                    <a:lstStyle/>
                    <a:p>
                      <a:pPr algn="ctr" latinLnBrk="1"/>
                      <a:r>
                        <a:rPr lang="en-US" altLang="ko-KR" sz="900" b="1" kern="1200" dirty="0" smtClean="0">
                          <a:solidFill>
                            <a:schemeClr val="dk1"/>
                          </a:solidFill>
                          <a:latin typeface="+mn-lt"/>
                          <a:ea typeface="+mn-ea"/>
                          <a:cs typeface="+mn-cs"/>
                        </a:rPr>
                        <a:t>I</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39" name="표 38"/>
          <p:cNvGraphicFramePr>
            <a:graphicFrameLocks noGrp="1"/>
          </p:cNvGraphicFramePr>
          <p:nvPr>
            <p:extLst>
              <p:ext uri="{D42A27DB-BD31-4B8C-83A1-F6EECF244321}">
                <p14:modId xmlns:p14="http://schemas.microsoft.com/office/powerpoint/2010/main" val="4087885128"/>
              </p:ext>
            </p:extLst>
          </p:nvPr>
        </p:nvGraphicFramePr>
        <p:xfrm>
          <a:off x="71406" y="4320030"/>
          <a:ext cx="642942" cy="1142790"/>
        </p:xfrm>
        <a:graphic>
          <a:graphicData uri="http://schemas.openxmlformats.org/drawingml/2006/table">
            <a:tbl>
              <a:tblPr firstRow="1" bandRow="1">
                <a:tableStyleId>{5C22544A-7EE6-4342-B048-85BDC9FD1C3A}</a:tableStyleId>
              </a:tblPr>
              <a:tblGrid>
                <a:gridCol w="395717"/>
                <a:gridCol w="247225"/>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D</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G</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I</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sp>
        <p:nvSpPr>
          <p:cNvPr id="2" name="제목 1"/>
          <p:cNvSpPr>
            <a:spLocks noGrp="1"/>
          </p:cNvSpPr>
          <p:nvPr>
            <p:ph type="title"/>
          </p:nvPr>
        </p:nvSpPr>
        <p:spPr/>
        <p:txBody>
          <a:bodyPr/>
          <a:lstStyle/>
          <a:p>
            <a:r>
              <a:rPr lang="en-US" altLang="ko-KR" dirty="0" smtClean="0">
                <a:ea typeface="굴림" charset="-127"/>
              </a:rPr>
              <a:t>Multicast Group Notification Frame (4/6)</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27</a:t>
            </a:fld>
            <a:endParaRPr lang="en-US" altLang="ko-KR"/>
          </a:p>
        </p:txBody>
      </p:sp>
      <p:sp>
        <p:nvSpPr>
          <p:cNvPr id="5" name="타원 6"/>
          <p:cNvSpPr>
            <a:spLocks noChangeArrowheads="1"/>
          </p:cNvSpPr>
          <p:nvPr/>
        </p:nvSpPr>
        <p:spPr bwMode="auto">
          <a:xfrm>
            <a:off x="3071802" y="360543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
        <p:nvSpPr>
          <p:cNvPr id="6" name="타원 10"/>
          <p:cNvSpPr>
            <a:spLocks noChangeArrowheads="1"/>
          </p:cNvSpPr>
          <p:nvPr/>
        </p:nvSpPr>
        <p:spPr bwMode="auto">
          <a:xfrm>
            <a:off x="390351" y="4176936"/>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7" name="타원 6"/>
          <p:cNvSpPr/>
          <p:nvPr/>
        </p:nvSpPr>
        <p:spPr bwMode="auto">
          <a:xfrm>
            <a:off x="1062939" y="392896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B</a:t>
            </a:r>
            <a:endParaRPr lang="ko-KR" altLang="en-US" sz="1500" dirty="0">
              <a:solidFill>
                <a:schemeClr val="tx1"/>
              </a:solidFill>
              <a:ea typeface="굴림" pitchFamily="50" charset="-127"/>
            </a:endParaRPr>
          </a:p>
        </p:txBody>
      </p:sp>
      <p:sp>
        <p:nvSpPr>
          <p:cNvPr id="8" name="타원 7"/>
          <p:cNvSpPr/>
          <p:nvPr/>
        </p:nvSpPr>
        <p:spPr bwMode="auto">
          <a:xfrm>
            <a:off x="2000232" y="375292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C</a:t>
            </a:r>
            <a:endParaRPr lang="ko-KR" altLang="en-US" sz="1500" dirty="0">
              <a:solidFill>
                <a:schemeClr val="tx1"/>
              </a:solidFill>
              <a:ea typeface="굴림" pitchFamily="50" charset="-127"/>
            </a:endParaRPr>
          </a:p>
        </p:txBody>
      </p:sp>
      <p:cxnSp>
        <p:nvCxnSpPr>
          <p:cNvPr id="10" name="직선 연결선 9"/>
          <p:cNvCxnSpPr>
            <a:endCxn id="7" idx="2"/>
          </p:cNvCxnSpPr>
          <p:nvPr/>
        </p:nvCxnSpPr>
        <p:spPr bwMode="auto">
          <a:xfrm flipV="1">
            <a:off x="714348" y="4090887"/>
            <a:ext cx="348591" cy="22892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11" name="직선 연결선 10"/>
          <p:cNvCxnSpPr>
            <a:stCxn id="8" idx="6"/>
            <a:endCxn id="5" idx="2"/>
          </p:cNvCxnSpPr>
          <p:nvPr/>
        </p:nvCxnSpPr>
        <p:spPr bwMode="auto">
          <a:xfrm flipV="1">
            <a:off x="2324082" y="3767540"/>
            <a:ext cx="747720" cy="1473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12" name="타원 11"/>
          <p:cNvSpPr/>
          <p:nvPr/>
        </p:nvSpPr>
        <p:spPr bwMode="auto">
          <a:xfrm>
            <a:off x="2285984" y="483355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F</a:t>
            </a:r>
            <a:endParaRPr lang="ko-KR" altLang="en-US" sz="1500" dirty="0">
              <a:solidFill>
                <a:schemeClr val="tx1"/>
              </a:solidFill>
              <a:ea typeface="굴림" pitchFamily="50" charset="-127"/>
            </a:endParaRPr>
          </a:p>
        </p:txBody>
      </p:sp>
      <p:cxnSp>
        <p:nvCxnSpPr>
          <p:cNvPr id="13" name="직선 연결선 12"/>
          <p:cNvCxnSpPr>
            <a:stCxn id="8" idx="4"/>
            <a:endCxn id="12" idx="0"/>
          </p:cNvCxnSpPr>
          <p:nvPr/>
        </p:nvCxnSpPr>
        <p:spPr bwMode="auto">
          <a:xfrm rot="16200000" flipH="1">
            <a:off x="1926643" y="4312293"/>
            <a:ext cx="756780" cy="28575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14" name="직선 연결선 13"/>
          <p:cNvCxnSpPr>
            <a:stCxn id="15" idx="6"/>
            <a:endCxn id="12" idx="3"/>
          </p:cNvCxnSpPr>
          <p:nvPr/>
        </p:nvCxnSpPr>
        <p:spPr bwMode="auto">
          <a:xfrm flipV="1">
            <a:off x="1761258" y="5109982"/>
            <a:ext cx="572153" cy="16458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15" name="타원 10"/>
          <p:cNvSpPr>
            <a:spLocks noChangeArrowheads="1"/>
          </p:cNvSpPr>
          <p:nvPr/>
        </p:nvSpPr>
        <p:spPr bwMode="auto">
          <a:xfrm>
            <a:off x="1437261" y="511257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16" name="타원 10"/>
          <p:cNvSpPr>
            <a:spLocks noChangeArrowheads="1"/>
          </p:cNvSpPr>
          <p:nvPr/>
        </p:nvSpPr>
        <p:spPr bwMode="auto">
          <a:xfrm>
            <a:off x="571472" y="3105366"/>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cxnSp>
        <p:nvCxnSpPr>
          <p:cNvPr id="17" name="직선 연결선 16"/>
          <p:cNvCxnSpPr>
            <a:stCxn id="16" idx="5"/>
            <a:endCxn id="7" idx="1"/>
          </p:cNvCxnSpPr>
          <p:nvPr/>
        </p:nvCxnSpPr>
        <p:spPr bwMode="auto">
          <a:xfrm>
            <a:off x="848021" y="3381915"/>
            <a:ext cx="262345" cy="59447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24" name="직선 연결선 23"/>
          <p:cNvCxnSpPr>
            <a:endCxn id="8" idx="2"/>
          </p:cNvCxnSpPr>
          <p:nvPr/>
        </p:nvCxnSpPr>
        <p:spPr bwMode="auto">
          <a:xfrm flipV="1">
            <a:off x="1386789" y="3914854"/>
            <a:ext cx="613443" cy="17603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27" name="직선 연결선 26"/>
          <p:cNvCxnSpPr>
            <a:stCxn id="5" idx="5"/>
            <a:endCxn id="29" idx="0"/>
          </p:cNvCxnSpPr>
          <p:nvPr/>
        </p:nvCxnSpPr>
        <p:spPr bwMode="auto">
          <a:xfrm rot="16200000" flipH="1">
            <a:off x="3072310" y="4158395"/>
            <a:ext cx="723396" cy="17094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9" name="타원 28"/>
          <p:cNvSpPr/>
          <p:nvPr/>
        </p:nvSpPr>
        <p:spPr bwMode="auto">
          <a:xfrm>
            <a:off x="3357554" y="460556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H</a:t>
            </a:r>
            <a:endParaRPr lang="ko-KR" altLang="en-US" sz="1500" dirty="0">
              <a:solidFill>
                <a:schemeClr val="tx1"/>
              </a:solidFill>
              <a:ea typeface="굴림" pitchFamily="50" charset="-127"/>
            </a:endParaRPr>
          </a:p>
        </p:txBody>
      </p:sp>
      <p:sp>
        <p:nvSpPr>
          <p:cNvPr id="33" name="타원 6"/>
          <p:cNvSpPr>
            <a:spLocks noChangeArrowheads="1"/>
          </p:cNvSpPr>
          <p:nvPr/>
        </p:nvSpPr>
        <p:spPr bwMode="auto">
          <a:xfrm>
            <a:off x="3319090" y="596255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I</a:t>
            </a:r>
            <a:endParaRPr lang="ko-KR" altLang="en-US" sz="1500" dirty="0">
              <a:solidFill>
                <a:schemeClr val="bg1"/>
              </a:solidFill>
            </a:endParaRPr>
          </a:p>
        </p:txBody>
      </p:sp>
      <p:cxnSp>
        <p:nvCxnSpPr>
          <p:cNvPr id="34" name="직선 연결선 33"/>
          <p:cNvCxnSpPr>
            <a:stCxn id="29" idx="4"/>
            <a:endCxn id="33" idx="0"/>
          </p:cNvCxnSpPr>
          <p:nvPr/>
        </p:nvCxnSpPr>
        <p:spPr bwMode="auto">
          <a:xfrm rot="5400000">
            <a:off x="2983770" y="5426843"/>
            <a:ext cx="1033138" cy="3828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7" name="TextBox 46"/>
          <p:cNvSpPr txBox="1"/>
          <p:nvPr/>
        </p:nvSpPr>
        <p:spPr>
          <a:xfrm>
            <a:off x="-127000" y="1968492"/>
            <a:ext cx="4643470" cy="646331"/>
          </a:xfrm>
          <a:prstGeom prst="rect">
            <a:avLst/>
          </a:prstGeom>
          <a:noFill/>
        </p:spPr>
        <p:txBody>
          <a:bodyPr wrap="square" rtlCol="0">
            <a:spAutoFit/>
          </a:bodyPr>
          <a:lstStyle/>
          <a:p>
            <a:pPr algn="ctr"/>
            <a:r>
              <a:rPr lang="en-US" altLang="ko-KR" dirty="0" smtClean="0"/>
              <a:t>&lt;If every PD has member</a:t>
            </a:r>
          </a:p>
          <a:p>
            <a:pPr algn="ctr"/>
            <a:r>
              <a:rPr lang="en-US" altLang="ko-KR" dirty="0" smtClean="0"/>
              <a:t> destinations in the table&gt;</a:t>
            </a:r>
            <a:endParaRPr lang="ko-KR" altLang="en-US" dirty="0"/>
          </a:p>
        </p:txBody>
      </p:sp>
      <p:graphicFrame>
        <p:nvGraphicFramePr>
          <p:cNvPr id="96" name="표 95"/>
          <p:cNvGraphicFramePr>
            <a:graphicFrameLocks noGrp="1"/>
          </p:cNvGraphicFramePr>
          <p:nvPr/>
        </p:nvGraphicFramePr>
        <p:xfrm>
          <a:off x="4786314" y="2605082"/>
          <a:ext cx="714380" cy="457116"/>
        </p:xfrm>
        <a:graphic>
          <a:graphicData uri="http://schemas.openxmlformats.org/drawingml/2006/table">
            <a:tbl>
              <a:tblPr firstRow="1" bandRow="1">
                <a:tableStyleId>{5C22544A-7EE6-4342-B048-85BDC9FD1C3A}</a:tableStyleId>
              </a:tblPr>
              <a:tblGrid>
                <a:gridCol w="439686"/>
                <a:gridCol w="274694"/>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A</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97" name="표 96"/>
          <p:cNvGraphicFramePr>
            <a:graphicFrameLocks noGrp="1"/>
          </p:cNvGraphicFramePr>
          <p:nvPr/>
        </p:nvGraphicFramePr>
        <p:xfrm>
          <a:off x="5000628" y="4462470"/>
          <a:ext cx="714380" cy="457116"/>
        </p:xfrm>
        <a:graphic>
          <a:graphicData uri="http://schemas.openxmlformats.org/drawingml/2006/table">
            <a:tbl>
              <a:tblPr firstRow="1" bandRow="1">
                <a:tableStyleId>{5C22544A-7EE6-4342-B048-85BDC9FD1C3A}</a:tableStyleId>
              </a:tblPr>
              <a:tblGrid>
                <a:gridCol w="439686"/>
                <a:gridCol w="274694"/>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D</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98" name="표 97"/>
          <p:cNvGraphicFramePr>
            <a:graphicFrameLocks noGrp="1"/>
          </p:cNvGraphicFramePr>
          <p:nvPr/>
        </p:nvGraphicFramePr>
        <p:xfrm>
          <a:off x="5500694" y="5319726"/>
          <a:ext cx="714380" cy="457116"/>
        </p:xfrm>
        <a:graphic>
          <a:graphicData uri="http://schemas.openxmlformats.org/drawingml/2006/table">
            <a:tbl>
              <a:tblPr firstRow="1" bandRow="1">
                <a:tableStyleId>{5C22544A-7EE6-4342-B048-85BDC9FD1C3A}</a:tableStyleId>
              </a:tblPr>
              <a:tblGrid>
                <a:gridCol w="428628"/>
                <a:gridCol w="285752"/>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99" name="표 98"/>
          <p:cNvGraphicFramePr>
            <a:graphicFrameLocks noGrp="1"/>
          </p:cNvGraphicFramePr>
          <p:nvPr>
            <p:extLst>
              <p:ext uri="{D42A27DB-BD31-4B8C-83A1-F6EECF244321}">
                <p14:modId xmlns:p14="http://schemas.microsoft.com/office/powerpoint/2010/main" val="2102161590"/>
              </p:ext>
            </p:extLst>
          </p:nvPr>
        </p:nvGraphicFramePr>
        <p:xfrm>
          <a:off x="7929586" y="2890834"/>
          <a:ext cx="714380" cy="685674"/>
        </p:xfrm>
        <a:graphic>
          <a:graphicData uri="http://schemas.openxmlformats.org/drawingml/2006/table">
            <a:tbl>
              <a:tblPr firstRow="1" bandRow="1">
                <a:tableStyleId>{5C22544A-7EE6-4342-B048-85BDC9FD1C3A}</a:tableStyleId>
              </a:tblPr>
              <a:tblGrid>
                <a:gridCol w="439686"/>
                <a:gridCol w="274694"/>
              </a:tblGrid>
              <a:tr h="123976">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129741">
                <a:tc>
                  <a:txBody>
                    <a:bodyPr/>
                    <a:lstStyle/>
                    <a:p>
                      <a:pPr algn="ctr" latinLnBrk="1"/>
                      <a:r>
                        <a:rPr lang="en-US" altLang="ko-KR" sz="900" b="1" kern="1200" dirty="0" smtClean="0">
                          <a:solidFill>
                            <a:schemeClr val="dk1"/>
                          </a:solidFill>
                          <a:latin typeface="+mn-lt"/>
                          <a:ea typeface="+mn-ea"/>
                          <a:cs typeface="+mn-cs"/>
                        </a:rPr>
                        <a:t>G</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29741">
                <a:tc>
                  <a:txBody>
                    <a:bodyPr/>
                    <a:lstStyle/>
                    <a:p>
                      <a:pPr algn="ctr" latinLnBrk="1"/>
                      <a:r>
                        <a:rPr lang="en-US" altLang="ko-KR" sz="900" b="1" kern="1200" dirty="0" smtClean="0">
                          <a:solidFill>
                            <a:schemeClr val="dk1"/>
                          </a:solidFill>
                          <a:latin typeface="+mn-lt"/>
                          <a:ea typeface="+mn-ea"/>
                          <a:cs typeface="+mn-cs"/>
                        </a:rPr>
                        <a:t>I</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101" name="표 100"/>
          <p:cNvGraphicFramePr>
            <a:graphicFrameLocks noGrp="1"/>
          </p:cNvGraphicFramePr>
          <p:nvPr/>
        </p:nvGraphicFramePr>
        <p:xfrm>
          <a:off x="5786446" y="3176586"/>
          <a:ext cx="714380" cy="685674"/>
        </p:xfrm>
        <a:graphic>
          <a:graphicData uri="http://schemas.openxmlformats.org/drawingml/2006/table">
            <a:tbl>
              <a:tblPr firstRow="1" bandRow="1">
                <a:tableStyleId>{5C22544A-7EE6-4342-B048-85BDC9FD1C3A}</a:tableStyleId>
              </a:tblPr>
              <a:tblGrid>
                <a:gridCol w="439686"/>
                <a:gridCol w="274694"/>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A</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D</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102" name="표 101"/>
          <p:cNvGraphicFramePr>
            <a:graphicFrameLocks noGrp="1"/>
          </p:cNvGraphicFramePr>
          <p:nvPr/>
        </p:nvGraphicFramePr>
        <p:xfrm>
          <a:off x="6858016" y="3105148"/>
          <a:ext cx="714380" cy="685674"/>
        </p:xfrm>
        <a:graphic>
          <a:graphicData uri="http://schemas.openxmlformats.org/drawingml/2006/table">
            <a:tbl>
              <a:tblPr firstRow="1" bandRow="1">
                <a:tableStyleId>{5C22544A-7EE6-4342-B048-85BDC9FD1C3A}</a:tableStyleId>
              </a:tblPr>
              <a:tblGrid>
                <a:gridCol w="439686"/>
                <a:gridCol w="274694"/>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G</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103" name="표 102"/>
          <p:cNvGraphicFramePr>
            <a:graphicFrameLocks noGrp="1"/>
          </p:cNvGraphicFramePr>
          <p:nvPr/>
        </p:nvGraphicFramePr>
        <p:xfrm>
          <a:off x="7215206" y="4323861"/>
          <a:ext cx="714380" cy="685674"/>
        </p:xfrm>
        <a:graphic>
          <a:graphicData uri="http://schemas.openxmlformats.org/drawingml/2006/table">
            <a:tbl>
              <a:tblPr firstRow="1" bandRow="1">
                <a:tableStyleId>{5C22544A-7EE6-4342-B048-85BDC9FD1C3A}</a:tableStyleId>
              </a:tblPr>
              <a:tblGrid>
                <a:gridCol w="439686"/>
                <a:gridCol w="274694"/>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G</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sp>
        <p:nvSpPr>
          <p:cNvPr id="79" name="타원 6"/>
          <p:cNvSpPr>
            <a:spLocks noChangeArrowheads="1"/>
          </p:cNvSpPr>
          <p:nvPr/>
        </p:nvSpPr>
        <p:spPr bwMode="auto">
          <a:xfrm>
            <a:off x="7715272" y="3533776"/>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
        <p:nvSpPr>
          <p:cNvPr id="80" name="타원 10"/>
          <p:cNvSpPr>
            <a:spLocks noChangeArrowheads="1"/>
          </p:cNvSpPr>
          <p:nvPr/>
        </p:nvSpPr>
        <p:spPr bwMode="auto">
          <a:xfrm>
            <a:off x="5033821" y="4105280"/>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81" name="타원 80"/>
          <p:cNvSpPr/>
          <p:nvPr/>
        </p:nvSpPr>
        <p:spPr bwMode="auto">
          <a:xfrm>
            <a:off x="5706409" y="3857306"/>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B</a:t>
            </a:r>
            <a:endParaRPr lang="ko-KR" altLang="en-US" sz="1500" dirty="0">
              <a:solidFill>
                <a:schemeClr val="tx1"/>
              </a:solidFill>
              <a:ea typeface="굴림" pitchFamily="50" charset="-127"/>
            </a:endParaRPr>
          </a:p>
        </p:txBody>
      </p:sp>
      <p:sp>
        <p:nvSpPr>
          <p:cNvPr id="82" name="타원 81"/>
          <p:cNvSpPr/>
          <p:nvPr/>
        </p:nvSpPr>
        <p:spPr bwMode="auto">
          <a:xfrm>
            <a:off x="6643702" y="3681273"/>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C</a:t>
            </a:r>
            <a:endParaRPr lang="ko-KR" altLang="en-US" sz="1500" dirty="0">
              <a:solidFill>
                <a:schemeClr val="tx1"/>
              </a:solidFill>
              <a:ea typeface="굴림" pitchFamily="50" charset="-127"/>
            </a:endParaRPr>
          </a:p>
        </p:txBody>
      </p:sp>
      <p:cxnSp>
        <p:nvCxnSpPr>
          <p:cNvPr id="83" name="직선 연결선 82"/>
          <p:cNvCxnSpPr>
            <a:endCxn id="81" idx="2"/>
          </p:cNvCxnSpPr>
          <p:nvPr/>
        </p:nvCxnSpPr>
        <p:spPr bwMode="auto">
          <a:xfrm flipV="1">
            <a:off x="5357818" y="4019231"/>
            <a:ext cx="348591" cy="22892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84" name="직선 연결선 83"/>
          <p:cNvCxnSpPr>
            <a:stCxn id="82" idx="6"/>
            <a:endCxn id="79" idx="2"/>
          </p:cNvCxnSpPr>
          <p:nvPr/>
        </p:nvCxnSpPr>
        <p:spPr bwMode="auto">
          <a:xfrm flipV="1">
            <a:off x="6967552" y="3695884"/>
            <a:ext cx="747720" cy="1473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85" name="타원 84"/>
          <p:cNvSpPr/>
          <p:nvPr/>
        </p:nvSpPr>
        <p:spPr bwMode="auto">
          <a:xfrm>
            <a:off x="6929454" y="4761903"/>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F</a:t>
            </a:r>
            <a:endParaRPr lang="ko-KR" altLang="en-US" sz="1500" dirty="0">
              <a:solidFill>
                <a:schemeClr val="tx1"/>
              </a:solidFill>
              <a:ea typeface="굴림" pitchFamily="50" charset="-127"/>
            </a:endParaRPr>
          </a:p>
        </p:txBody>
      </p:sp>
      <p:cxnSp>
        <p:nvCxnSpPr>
          <p:cNvPr id="86" name="직선 연결선 85"/>
          <p:cNvCxnSpPr>
            <a:stCxn id="82" idx="4"/>
            <a:endCxn id="85" idx="0"/>
          </p:cNvCxnSpPr>
          <p:nvPr/>
        </p:nvCxnSpPr>
        <p:spPr bwMode="auto">
          <a:xfrm rot="16200000" flipH="1">
            <a:off x="6570113" y="4240637"/>
            <a:ext cx="756780" cy="28575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87" name="직선 연결선 86"/>
          <p:cNvCxnSpPr>
            <a:stCxn id="88" idx="6"/>
            <a:endCxn id="85" idx="3"/>
          </p:cNvCxnSpPr>
          <p:nvPr/>
        </p:nvCxnSpPr>
        <p:spPr bwMode="auto">
          <a:xfrm flipV="1">
            <a:off x="6404728" y="5038326"/>
            <a:ext cx="572153" cy="16458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88" name="타원 10"/>
          <p:cNvSpPr>
            <a:spLocks noChangeArrowheads="1"/>
          </p:cNvSpPr>
          <p:nvPr/>
        </p:nvSpPr>
        <p:spPr bwMode="auto">
          <a:xfrm>
            <a:off x="6080731" y="504091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89" name="타원 10"/>
          <p:cNvSpPr>
            <a:spLocks noChangeArrowheads="1"/>
          </p:cNvSpPr>
          <p:nvPr/>
        </p:nvSpPr>
        <p:spPr bwMode="auto">
          <a:xfrm>
            <a:off x="5214942" y="3033710"/>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cxnSp>
        <p:nvCxnSpPr>
          <p:cNvPr id="90" name="직선 연결선 89"/>
          <p:cNvCxnSpPr>
            <a:stCxn id="89" idx="5"/>
            <a:endCxn id="81" idx="1"/>
          </p:cNvCxnSpPr>
          <p:nvPr/>
        </p:nvCxnSpPr>
        <p:spPr bwMode="auto">
          <a:xfrm>
            <a:off x="5491491" y="3310259"/>
            <a:ext cx="262345" cy="59447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91" name="직선 연결선 90"/>
          <p:cNvCxnSpPr>
            <a:endCxn id="82" idx="2"/>
          </p:cNvCxnSpPr>
          <p:nvPr/>
        </p:nvCxnSpPr>
        <p:spPr bwMode="auto">
          <a:xfrm flipV="1">
            <a:off x="6030259" y="3843198"/>
            <a:ext cx="613443" cy="17603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92" name="직선 연결선 91"/>
          <p:cNvCxnSpPr>
            <a:stCxn id="79" idx="5"/>
            <a:endCxn id="93" idx="0"/>
          </p:cNvCxnSpPr>
          <p:nvPr/>
        </p:nvCxnSpPr>
        <p:spPr bwMode="auto">
          <a:xfrm rot="16200000" flipH="1">
            <a:off x="7715780" y="4086739"/>
            <a:ext cx="723396" cy="17094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95" name="직선 연결선 94"/>
          <p:cNvCxnSpPr>
            <a:stCxn id="93" idx="4"/>
            <a:endCxn id="94" idx="0"/>
          </p:cNvCxnSpPr>
          <p:nvPr/>
        </p:nvCxnSpPr>
        <p:spPr bwMode="auto">
          <a:xfrm rot="5400000">
            <a:off x="7627240" y="5355187"/>
            <a:ext cx="1033138" cy="3828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graphicFrame>
        <p:nvGraphicFramePr>
          <p:cNvPr id="100" name="표 99"/>
          <p:cNvGraphicFramePr>
            <a:graphicFrameLocks noGrp="1"/>
          </p:cNvGraphicFramePr>
          <p:nvPr/>
        </p:nvGraphicFramePr>
        <p:xfrm>
          <a:off x="8215338" y="5605478"/>
          <a:ext cx="714380" cy="457116"/>
        </p:xfrm>
        <a:graphic>
          <a:graphicData uri="http://schemas.openxmlformats.org/drawingml/2006/table">
            <a:tbl>
              <a:tblPr firstRow="1" bandRow="1">
                <a:tableStyleId>{5C22544A-7EE6-4342-B048-85BDC9FD1C3A}</a:tableStyleId>
              </a:tblPr>
              <a:tblGrid>
                <a:gridCol w="439686"/>
                <a:gridCol w="274694"/>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104" name="표 103"/>
          <p:cNvGraphicFramePr>
            <a:graphicFrameLocks noGrp="1"/>
          </p:cNvGraphicFramePr>
          <p:nvPr/>
        </p:nvGraphicFramePr>
        <p:xfrm>
          <a:off x="8286776" y="4033842"/>
          <a:ext cx="714380" cy="685674"/>
        </p:xfrm>
        <a:graphic>
          <a:graphicData uri="http://schemas.openxmlformats.org/drawingml/2006/table">
            <a:tbl>
              <a:tblPr firstRow="1" bandRow="1">
                <a:tableStyleId>{5C22544A-7EE6-4342-B048-85BDC9FD1C3A}</a:tableStyleId>
              </a:tblPr>
              <a:tblGrid>
                <a:gridCol w="439686"/>
                <a:gridCol w="274694"/>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I</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sp>
        <p:nvSpPr>
          <p:cNvPr id="93" name="타원 92"/>
          <p:cNvSpPr/>
          <p:nvPr/>
        </p:nvSpPr>
        <p:spPr bwMode="auto">
          <a:xfrm>
            <a:off x="8001024" y="4533908"/>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H</a:t>
            </a:r>
            <a:endParaRPr lang="ko-KR" altLang="en-US" sz="1500" dirty="0">
              <a:solidFill>
                <a:schemeClr val="tx1"/>
              </a:solidFill>
              <a:ea typeface="굴림" pitchFamily="50" charset="-127"/>
            </a:endParaRPr>
          </a:p>
        </p:txBody>
      </p:sp>
      <p:sp>
        <p:nvSpPr>
          <p:cNvPr id="94" name="타원 6"/>
          <p:cNvSpPr>
            <a:spLocks noChangeArrowheads="1"/>
          </p:cNvSpPr>
          <p:nvPr/>
        </p:nvSpPr>
        <p:spPr bwMode="auto">
          <a:xfrm>
            <a:off x="7962560" y="5890896"/>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I</a:t>
            </a:r>
            <a:endParaRPr lang="ko-KR" altLang="en-US" sz="1500" dirty="0">
              <a:solidFill>
                <a:schemeClr val="bg1"/>
              </a:solidFill>
            </a:endParaRPr>
          </a:p>
        </p:txBody>
      </p:sp>
      <p:sp>
        <p:nvSpPr>
          <p:cNvPr id="105" name="TextBox 104"/>
          <p:cNvSpPr txBox="1"/>
          <p:nvPr/>
        </p:nvSpPr>
        <p:spPr>
          <a:xfrm>
            <a:off x="4884674" y="2031992"/>
            <a:ext cx="3517988" cy="646331"/>
          </a:xfrm>
          <a:prstGeom prst="rect">
            <a:avLst/>
          </a:prstGeom>
          <a:noFill/>
        </p:spPr>
        <p:txBody>
          <a:bodyPr wrap="square" rtlCol="0">
            <a:spAutoFit/>
          </a:bodyPr>
          <a:lstStyle/>
          <a:p>
            <a:pPr algn="ctr"/>
            <a:r>
              <a:rPr lang="en-US" altLang="ko-KR" dirty="0" smtClean="0"/>
              <a:t>&lt;Proposed technique can reduce the routing table size&gt;</a:t>
            </a:r>
            <a:endParaRPr lang="ko-KR" altLang="en-US" dirty="0"/>
          </a:p>
        </p:txBody>
      </p:sp>
      <p:sp>
        <p:nvSpPr>
          <p:cNvPr id="108" name="내용 개체 틀 2"/>
          <p:cNvSpPr txBox="1">
            <a:spLocks/>
          </p:cNvSpPr>
          <p:nvPr/>
        </p:nvSpPr>
        <p:spPr bwMode="auto">
          <a:xfrm>
            <a:off x="457200" y="1600200"/>
            <a:ext cx="807524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085850" indent="-228600" algn="l" rtl="0" eaLnBrk="0" fontAlgn="base" hangingPunct="0">
              <a:spcBef>
                <a:spcPct val="20000"/>
              </a:spcBef>
              <a:spcAft>
                <a:spcPct val="0"/>
              </a:spcAft>
              <a:buChar char="•"/>
              <a:defRPr sz="20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algn="just"/>
            <a:r>
              <a:rPr lang="en-US" altLang="ko-KR" sz="2000" dirty="0" smtClean="0">
                <a:ea typeface="굴림" charset="-127"/>
              </a:rPr>
              <a:t>We assume PDs A, D, E, G, and I are same multicast group.</a:t>
            </a:r>
          </a:p>
        </p:txBody>
      </p:sp>
      <p:sp>
        <p:nvSpPr>
          <p:cNvPr id="109" name="TextBox 108"/>
          <p:cNvSpPr txBox="1"/>
          <p:nvPr/>
        </p:nvSpPr>
        <p:spPr>
          <a:xfrm>
            <a:off x="0" y="6164282"/>
            <a:ext cx="3066930" cy="369332"/>
          </a:xfrm>
          <a:prstGeom prst="rect">
            <a:avLst/>
          </a:prstGeom>
          <a:noFill/>
        </p:spPr>
        <p:txBody>
          <a:bodyPr wrap="none" rtlCol="0">
            <a:spAutoFit/>
          </a:bodyPr>
          <a:lstStyle/>
          <a:p>
            <a:r>
              <a:rPr lang="en-US" altLang="ko-KR" dirty="0" smtClean="0"/>
              <a:t>A </a:t>
            </a:r>
            <a:r>
              <a:rPr lang="en-US" altLang="ko-KR" dirty="0" smtClean="0">
                <a:sym typeface="Wingdings" pitchFamily="2" charset="2"/>
              </a:rPr>
              <a:t> D, E  G, G  I</a:t>
            </a:r>
          </a:p>
        </p:txBody>
      </p:sp>
      <p:graphicFrame>
        <p:nvGraphicFramePr>
          <p:cNvPr id="115" name="개체 114"/>
          <p:cNvGraphicFramePr>
            <a:graphicFrameLocks noChangeAspect="1"/>
          </p:cNvGraphicFramePr>
          <p:nvPr/>
        </p:nvGraphicFramePr>
        <p:xfrm>
          <a:off x="4527550" y="3333750"/>
          <a:ext cx="88900" cy="190500"/>
        </p:xfrm>
        <a:graphic>
          <a:graphicData uri="http://schemas.openxmlformats.org/presentationml/2006/ole">
            <mc:AlternateContent xmlns:mc="http://schemas.openxmlformats.org/markup-compatibility/2006">
              <mc:Choice xmlns:v="urn:schemas-microsoft-com:vml" Requires="v">
                <p:oleObj spid="_x0000_s1218" name="수식" r:id="rId4" imgW="88784" imgH="190252" progId="Equation.3">
                  <p:embed/>
                </p:oleObj>
              </mc:Choice>
              <mc:Fallback>
                <p:oleObj name="수식" r:id="rId4" imgW="88784" imgH="190252" progId="Equation.3">
                  <p:embed/>
                  <p:pic>
                    <p:nvPicPr>
                      <p:cNvPr id="0" name="Picture 1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7550" y="3333750"/>
                        <a:ext cx="889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8" name="타원 117"/>
          <p:cNvSpPr/>
          <p:nvPr/>
        </p:nvSpPr>
        <p:spPr bwMode="auto">
          <a:xfrm>
            <a:off x="1500166" y="4000504"/>
            <a:ext cx="914400" cy="914400"/>
          </a:xfrm>
          <a:prstGeom prst="ellipse">
            <a:avLst/>
          </a:prstGeom>
          <a:solidFill>
            <a:schemeClr val="accent1">
              <a:alpha val="5000"/>
            </a:schemeClr>
          </a:solidFill>
          <a:ln w="9525" cap="flat" cmpd="sng" algn="ctr">
            <a:solidFill>
              <a:schemeClr val="tx1"/>
            </a:solidFill>
            <a:prstDash val="solid"/>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ko-KR" sz="3200" b="0" i="0" u="none" strike="noStrike" cap="none" normalizeH="0" baseline="0" dirty="0" smtClean="0">
                <a:ln>
                  <a:noFill/>
                </a:ln>
                <a:effectLst/>
                <a:latin typeface="Arial" charset="0"/>
                <a:ea typeface="굴림" pitchFamily="50" charset="-127"/>
              </a:rPr>
              <a:t>40</a:t>
            </a:r>
            <a:endParaRPr kumimoji="0" lang="ko-KR" altLang="en-US" sz="3200" b="0" i="0" u="none" strike="noStrike" cap="none" normalizeH="0" baseline="0" dirty="0" smtClean="0">
              <a:ln>
                <a:noFill/>
              </a:ln>
              <a:effectLst/>
              <a:latin typeface="Arial" charset="0"/>
              <a:ea typeface="굴림" pitchFamily="50" charset="-127"/>
            </a:endParaRPr>
          </a:p>
        </p:txBody>
      </p:sp>
      <p:sp>
        <p:nvSpPr>
          <p:cNvPr id="119" name="타원 118"/>
          <p:cNvSpPr/>
          <p:nvPr/>
        </p:nvSpPr>
        <p:spPr bwMode="auto">
          <a:xfrm>
            <a:off x="6154750" y="3929066"/>
            <a:ext cx="914400" cy="914400"/>
          </a:xfrm>
          <a:prstGeom prst="ellipse">
            <a:avLst/>
          </a:prstGeom>
          <a:solidFill>
            <a:schemeClr val="accent1">
              <a:alpha val="5000"/>
            </a:schemeClr>
          </a:solidFill>
          <a:ln w="9525" cap="flat" cmpd="sng" algn="ctr">
            <a:solidFill>
              <a:schemeClr val="tx1"/>
            </a:solidFill>
            <a:prstDash val="solid"/>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ko-KR" sz="3200" b="0" i="0" u="none" strike="noStrike" cap="none" normalizeH="0" baseline="0" dirty="0" smtClean="0">
                <a:ln>
                  <a:noFill/>
                </a:ln>
                <a:effectLst/>
                <a:latin typeface="Arial" charset="0"/>
                <a:ea typeface="굴림" pitchFamily="50" charset="-127"/>
              </a:rPr>
              <a:t>16</a:t>
            </a:r>
            <a:endParaRPr kumimoji="0" lang="ko-KR" altLang="en-US" sz="3200" b="0" i="0" u="none" strike="noStrike" cap="none" normalizeH="0" baseline="0" dirty="0" smtClean="0">
              <a:ln>
                <a:noFill/>
              </a:ln>
              <a:effectLst/>
              <a:latin typeface="Arial" charset="0"/>
              <a:ea typeface="굴림" pitchFamily="50" charset="-127"/>
            </a:endParaRPr>
          </a:p>
        </p:txBody>
      </p:sp>
      <p:graphicFrame>
        <p:nvGraphicFramePr>
          <p:cNvPr id="1029" name="Object 5"/>
          <p:cNvGraphicFramePr>
            <a:graphicFrameLocks noChangeAspect="1"/>
          </p:cNvGraphicFramePr>
          <p:nvPr/>
        </p:nvGraphicFramePr>
        <p:xfrm>
          <a:off x="4714876" y="5857892"/>
          <a:ext cx="2878137" cy="617538"/>
        </p:xfrm>
        <a:graphic>
          <a:graphicData uri="http://schemas.openxmlformats.org/presentationml/2006/ole">
            <mc:AlternateContent xmlns:mc="http://schemas.openxmlformats.org/markup-compatibility/2006">
              <mc:Choice xmlns:v="urn:schemas-microsoft-com:vml" Requires="v">
                <p:oleObj spid="_x0000_s1219" name="수식" r:id="rId6" imgW="1993900" imgH="457200" progId="Equation.3">
                  <p:embed/>
                </p:oleObj>
              </mc:Choice>
              <mc:Fallback>
                <p:oleObj name="수식" r:id="rId6" imgW="1993900" imgH="457200" progId="Equation.3">
                  <p:embed/>
                  <p:pic>
                    <p:nvPicPr>
                      <p:cNvPr id="0" name="Picture 1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4876" y="5857892"/>
                        <a:ext cx="2878137" cy="61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63288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제목 1"/>
          <p:cNvSpPr>
            <a:spLocks noGrp="1"/>
          </p:cNvSpPr>
          <p:nvPr>
            <p:ph type="title"/>
          </p:nvPr>
        </p:nvSpPr>
        <p:spPr>
          <a:xfrm>
            <a:off x="685800" y="685800"/>
            <a:ext cx="7772400" cy="727075"/>
          </a:xfrm>
        </p:spPr>
        <p:txBody>
          <a:bodyPr/>
          <a:lstStyle/>
          <a:p>
            <a:r>
              <a:rPr lang="en-US" altLang="ko-KR" dirty="0" smtClean="0">
                <a:ea typeface="굴림" charset="-127"/>
              </a:rPr>
              <a:t>Multicast Group Notification </a:t>
            </a:r>
            <a:r>
              <a:rPr lang="en-US" altLang="ko-KR" dirty="0">
                <a:ea typeface="굴림" charset="-127"/>
              </a:rPr>
              <a:t>Frame </a:t>
            </a:r>
            <a:r>
              <a:rPr lang="en-US" altLang="ko-KR" dirty="0" smtClean="0">
                <a:ea typeface="굴림" charset="-127"/>
              </a:rPr>
              <a:t>(5/6)</a:t>
            </a:r>
            <a:endParaRPr lang="ko-KR" altLang="en-US" dirty="0" smtClean="0">
              <a:ea typeface="굴림" charset="-127"/>
            </a:endParaRPr>
          </a:p>
        </p:txBody>
      </p:sp>
      <p:sp>
        <p:nvSpPr>
          <p:cNvPr id="23" name="내용 개체 틀 5"/>
          <p:cNvSpPr>
            <a:spLocks noGrp="1"/>
          </p:cNvSpPr>
          <p:nvPr>
            <p:ph idx="1"/>
          </p:nvPr>
        </p:nvSpPr>
        <p:spPr>
          <a:xfrm>
            <a:off x="685800" y="1557338"/>
            <a:ext cx="7918648" cy="1727646"/>
          </a:xfrm>
        </p:spPr>
        <p:txBody>
          <a:bodyPr/>
          <a:lstStyle/>
          <a:p>
            <a:pPr algn="just"/>
            <a:r>
              <a:rPr lang="en-US" altLang="ko-KR" sz="2000" dirty="0">
                <a:ea typeface="굴림" charset="-127"/>
              </a:rPr>
              <a:t>Detection and Routing Table Update for link </a:t>
            </a:r>
            <a:r>
              <a:rPr lang="en-US" altLang="ko-KR" sz="2000" dirty="0" smtClean="0">
                <a:ea typeface="굴림" charset="-127"/>
              </a:rPr>
              <a:t>breakage</a:t>
            </a:r>
          </a:p>
          <a:p>
            <a:pPr lvl="1" algn="just"/>
            <a:r>
              <a:rPr lang="en-US" altLang="ko-KR" sz="2000" dirty="0" smtClean="0">
                <a:ea typeface="굴림" charset="-127"/>
              </a:rPr>
              <a:t>Suppose the link between A and B is broken.</a:t>
            </a:r>
          </a:p>
          <a:p>
            <a:pPr lvl="1" algn="just"/>
            <a:r>
              <a:rPr lang="en-US" altLang="ko-KR" sz="2000" dirty="0" smtClean="0">
                <a:ea typeface="굴림" charset="-127"/>
              </a:rPr>
              <a:t>E does not receive MGNF from A.</a:t>
            </a:r>
          </a:p>
          <a:p>
            <a:pPr lvl="1" algn="just"/>
            <a:r>
              <a:rPr lang="en-US" altLang="ko-KR" sz="2000" dirty="0" smtClean="0">
                <a:ea typeface="굴림" charset="-127"/>
              </a:rPr>
              <a:t>E is aware that the link is broken because A’s MGNF does not arrive before E’s routing table Expiration timer is expired.</a:t>
            </a:r>
          </a:p>
          <a:p>
            <a:pPr lvl="1" algn="just"/>
            <a:r>
              <a:rPr lang="en-US" altLang="ko-KR" sz="2000" dirty="0" smtClean="0">
                <a:ea typeface="굴림" charset="-127"/>
              </a:rPr>
              <a:t>E </a:t>
            </a:r>
            <a:r>
              <a:rPr lang="en-US" altLang="ko-KR" sz="2000" dirty="0">
                <a:ea typeface="굴림" charset="-127"/>
              </a:rPr>
              <a:t>then </a:t>
            </a:r>
            <a:r>
              <a:rPr lang="en-US" altLang="ko-KR" sz="2000" dirty="0" smtClean="0">
                <a:ea typeface="굴림" charset="-127"/>
              </a:rPr>
              <a:t>removes </a:t>
            </a:r>
            <a:r>
              <a:rPr lang="en-US" altLang="ko-KR" sz="2000" dirty="0">
                <a:ea typeface="굴림" charset="-127"/>
              </a:rPr>
              <a:t>entry of A from </a:t>
            </a:r>
            <a:r>
              <a:rPr lang="en-US" altLang="ko-KR" sz="2000" dirty="0" smtClean="0">
                <a:ea typeface="굴림" charset="-127"/>
              </a:rPr>
              <a:t>E’s </a:t>
            </a:r>
            <a:r>
              <a:rPr lang="en-US" altLang="ko-KR" sz="2000" dirty="0">
                <a:ea typeface="굴림" charset="-127"/>
              </a:rPr>
              <a:t>routing table.</a:t>
            </a:r>
          </a:p>
          <a:p>
            <a:pPr lvl="1" algn="just"/>
            <a:endParaRPr lang="en-US" altLang="ko-KR" sz="2000" dirty="0" smtClean="0">
              <a:ea typeface="굴림" charset="-127"/>
            </a:endParaRPr>
          </a:p>
        </p:txBody>
      </p:sp>
      <p:sp>
        <p:nvSpPr>
          <p:cNvPr id="17" name="슬라이드 번호 개체 틀 3"/>
          <p:cNvSpPr>
            <a:spLocks noGrp="1"/>
          </p:cNvSpPr>
          <p:nvPr>
            <p:ph type="sldNum" sz="quarter" idx="10"/>
          </p:nvPr>
        </p:nvSpPr>
        <p:spPr>
          <a:xfrm>
            <a:off x="4344988" y="6475413"/>
            <a:ext cx="530225" cy="182562"/>
          </a:xfrm>
        </p:spPr>
        <p:txBody>
          <a:bodyPr/>
          <a:lstStyle/>
          <a:p>
            <a:pPr>
              <a:defRPr/>
            </a:pPr>
            <a:r>
              <a:rPr lang="en-US" altLang="ko-KR" smtClean="0"/>
              <a:t>Slide </a:t>
            </a:r>
            <a:fld id="{663B2C6A-A10B-4153-9678-0E313D0C0BBD}" type="slidenum">
              <a:rPr lang="en-US" altLang="ko-KR" smtClean="0"/>
              <a:pPr>
                <a:defRPr/>
              </a:pPr>
              <a:t>28</a:t>
            </a:fld>
            <a:endParaRPr lang="en-US" altLang="ko-KR"/>
          </a:p>
        </p:txBody>
      </p:sp>
      <p:sp>
        <p:nvSpPr>
          <p:cNvPr id="33" name="타원형 설명선 32"/>
          <p:cNvSpPr/>
          <p:nvPr/>
        </p:nvSpPr>
        <p:spPr bwMode="auto">
          <a:xfrm flipH="1">
            <a:off x="6543152" y="4293096"/>
            <a:ext cx="1341216" cy="1049379"/>
          </a:xfrm>
          <a:prstGeom prst="wedgeEllipseCallout">
            <a:avLst>
              <a:gd name="adj1" fmla="val 89513"/>
              <a:gd name="adj2" fmla="val -7909"/>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E does not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forward  MGNF</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since  E is not a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forwarding PD</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34" name="타원형 설명선 33"/>
          <p:cNvSpPr/>
          <p:nvPr/>
        </p:nvSpPr>
        <p:spPr bwMode="auto">
          <a:xfrm flipH="1">
            <a:off x="7094870" y="5312665"/>
            <a:ext cx="2049130" cy="1049379"/>
          </a:xfrm>
          <a:prstGeom prst="wedgeEllipseCallout">
            <a:avLst>
              <a:gd name="adj1" fmla="val 78927"/>
              <a:gd name="adj2" fmla="val 22520"/>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Although I does not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a:solidFill>
                  <a:schemeClr val="tx1"/>
                </a:solidFill>
                <a:latin typeface="Arial" charset="0"/>
                <a:ea typeface="굴림" pitchFamily="50" charset="-127"/>
              </a:rPr>
              <a:t>u</a:t>
            </a:r>
            <a:r>
              <a:rPr lang="en-US" altLang="ko-KR" sz="1200" dirty="0" smtClean="0">
                <a:solidFill>
                  <a:schemeClr val="tx1"/>
                </a:solidFill>
                <a:latin typeface="Arial" charset="0"/>
                <a:ea typeface="굴림" pitchFamily="50" charset="-127"/>
              </a:rPr>
              <a:t>pdate its routing</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Arial" charset="0"/>
                <a:ea typeface="굴림" pitchFamily="50" charset="-127"/>
              </a:rPr>
              <a:t>table</a:t>
            </a:r>
            <a:r>
              <a:rPr kumimoji="0" lang="en-US" altLang="ko-KR" sz="1200" b="0" i="0" u="none" strike="noStrike" cap="none" normalizeH="0" dirty="0" smtClean="0">
                <a:ln>
                  <a:noFill/>
                </a:ln>
                <a:solidFill>
                  <a:schemeClr val="tx1"/>
                </a:solidFill>
                <a:effectLst/>
                <a:latin typeface="Arial" charset="0"/>
                <a:ea typeface="굴림" pitchFamily="50" charset="-127"/>
              </a:rPr>
              <a:t> for A, I’s multicast</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baseline="0" dirty="0" smtClean="0">
                <a:solidFill>
                  <a:schemeClr val="tx1"/>
                </a:solidFill>
                <a:latin typeface="Arial" charset="0"/>
                <a:ea typeface="굴림" pitchFamily="50" charset="-127"/>
              </a:rPr>
              <a:t>data</a:t>
            </a:r>
            <a:r>
              <a:rPr lang="en-US" altLang="ko-KR" sz="1200" dirty="0" smtClean="0">
                <a:solidFill>
                  <a:schemeClr val="tx1"/>
                </a:solidFill>
                <a:latin typeface="Arial" charset="0"/>
                <a:ea typeface="굴림" pitchFamily="50" charset="-127"/>
              </a:rPr>
              <a:t> frame can be</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Arial" charset="0"/>
                <a:ea typeface="굴림" pitchFamily="50" charset="-127"/>
              </a:rPr>
              <a:t>transmitted to group members</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39" name="타원 6"/>
          <p:cNvSpPr>
            <a:spLocks noChangeArrowheads="1"/>
          </p:cNvSpPr>
          <p:nvPr/>
        </p:nvSpPr>
        <p:spPr bwMode="auto">
          <a:xfrm>
            <a:off x="5629872" y="4579026"/>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E</a:t>
            </a:r>
            <a:endParaRPr lang="ko-KR" altLang="en-US" sz="1500" dirty="0">
              <a:solidFill>
                <a:schemeClr val="bg1"/>
              </a:solidFill>
            </a:endParaRPr>
          </a:p>
        </p:txBody>
      </p:sp>
      <p:sp>
        <p:nvSpPr>
          <p:cNvPr id="45" name="타원 10"/>
          <p:cNvSpPr>
            <a:spLocks noChangeArrowheads="1"/>
          </p:cNvSpPr>
          <p:nvPr/>
        </p:nvSpPr>
        <p:spPr bwMode="auto">
          <a:xfrm>
            <a:off x="2195736" y="5367930"/>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46" name="타원 45"/>
          <p:cNvSpPr/>
          <p:nvPr/>
        </p:nvSpPr>
        <p:spPr bwMode="auto">
          <a:xfrm>
            <a:off x="3226096" y="4945730"/>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ysClr val="windowText" lastClr="000000"/>
                </a:solidFill>
                <a:ea typeface="굴림" pitchFamily="50" charset="-127"/>
              </a:rPr>
              <a:t>B</a:t>
            </a:r>
            <a:endParaRPr lang="ko-KR" altLang="en-US" sz="1500" dirty="0">
              <a:solidFill>
                <a:sysClr val="windowText" lastClr="000000"/>
              </a:solidFill>
              <a:ea typeface="굴림" pitchFamily="50" charset="-127"/>
            </a:endParaRPr>
          </a:p>
        </p:txBody>
      </p:sp>
      <p:sp>
        <p:nvSpPr>
          <p:cNvPr id="47" name="타원 46"/>
          <p:cNvSpPr/>
          <p:nvPr/>
        </p:nvSpPr>
        <p:spPr bwMode="auto">
          <a:xfrm>
            <a:off x="4427984" y="4769697"/>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cxnSp>
        <p:nvCxnSpPr>
          <p:cNvPr id="51" name="직선 연결선 50"/>
          <p:cNvCxnSpPr>
            <a:stCxn id="46" idx="2"/>
            <a:endCxn id="45" idx="6"/>
          </p:cNvCxnSpPr>
          <p:nvPr/>
        </p:nvCxnSpPr>
        <p:spPr bwMode="auto">
          <a:xfrm flipH="1">
            <a:off x="2519733" y="5107655"/>
            <a:ext cx="706363" cy="42227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52" name="직선 연결선 51"/>
          <p:cNvCxnSpPr>
            <a:stCxn id="46" idx="6"/>
            <a:endCxn id="47" idx="2"/>
          </p:cNvCxnSpPr>
          <p:nvPr/>
        </p:nvCxnSpPr>
        <p:spPr bwMode="auto">
          <a:xfrm flipV="1">
            <a:off x="3549946" y="4931622"/>
            <a:ext cx="878038" cy="17603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53" name="직선 연결선 52"/>
          <p:cNvCxnSpPr>
            <a:stCxn id="47" idx="6"/>
            <a:endCxn id="39" idx="2"/>
          </p:cNvCxnSpPr>
          <p:nvPr/>
        </p:nvCxnSpPr>
        <p:spPr bwMode="auto">
          <a:xfrm flipV="1">
            <a:off x="4751834" y="4741134"/>
            <a:ext cx="878038" cy="19048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54" name="타원 53"/>
          <p:cNvSpPr/>
          <p:nvPr/>
        </p:nvSpPr>
        <p:spPr bwMode="auto">
          <a:xfrm>
            <a:off x="4893467" y="5850327"/>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F</a:t>
            </a:r>
            <a:endParaRPr lang="ko-KR" altLang="en-US" sz="1500" dirty="0">
              <a:solidFill>
                <a:schemeClr val="tx1"/>
              </a:solidFill>
              <a:ea typeface="굴림" pitchFamily="50" charset="-127"/>
            </a:endParaRPr>
          </a:p>
        </p:txBody>
      </p:sp>
      <p:cxnSp>
        <p:nvCxnSpPr>
          <p:cNvPr id="55" name="직선 연결선 54"/>
          <p:cNvCxnSpPr>
            <a:stCxn id="47" idx="4"/>
            <a:endCxn id="54" idx="0"/>
          </p:cNvCxnSpPr>
          <p:nvPr/>
        </p:nvCxnSpPr>
        <p:spPr bwMode="auto">
          <a:xfrm>
            <a:off x="4589909" y="5093547"/>
            <a:ext cx="465483" cy="756780"/>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56" name="직선 연결선 55"/>
          <p:cNvCxnSpPr>
            <a:stCxn id="57" idx="6"/>
            <a:endCxn id="54" idx="3"/>
          </p:cNvCxnSpPr>
          <p:nvPr/>
        </p:nvCxnSpPr>
        <p:spPr bwMode="auto">
          <a:xfrm flipV="1">
            <a:off x="3924415" y="6126750"/>
            <a:ext cx="1016479" cy="16458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57" name="타원 10"/>
          <p:cNvSpPr>
            <a:spLocks noChangeArrowheads="1"/>
          </p:cNvSpPr>
          <p:nvPr/>
        </p:nvSpPr>
        <p:spPr bwMode="auto">
          <a:xfrm>
            <a:off x="3600418" y="6129339"/>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G</a:t>
            </a:r>
            <a:endParaRPr lang="ko-KR" altLang="en-US" sz="1500" dirty="0">
              <a:solidFill>
                <a:schemeClr val="bg1"/>
              </a:solidFill>
            </a:endParaRPr>
          </a:p>
        </p:txBody>
      </p:sp>
      <p:sp>
        <p:nvSpPr>
          <p:cNvPr id="58" name="타원 10"/>
          <p:cNvSpPr>
            <a:spLocks noChangeArrowheads="1"/>
          </p:cNvSpPr>
          <p:nvPr/>
        </p:nvSpPr>
        <p:spPr bwMode="auto">
          <a:xfrm>
            <a:off x="2734629" y="412213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cxnSp>
        <p:nvCxnSpPr>
          <p:cNvPr id="59" name="직선 연결선 58"/>
          <p:cNvCxnSpPr>
            <a:stCxn id="58" idx="5"/>
            <a:endCxn id="46" idx="1"/>
          </p:cNvCxnSpPr>
          <p:nvPr/>
        </p:nvCxnSpPr>
        <p:spPr bwMode="auto">
          <a:xfrm>
            <a:off x="3011178" y="4398684"/>
            <a:ext cx="262345" cy="59447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60" name="곱셈 기호 59"/>
          <p:cNvSpPr/>
          <p:nvPr/>
        </p:nvSpPr>
        <p:spPr bwMode="auto">
          <a:xfrm>
            <a:off x="2655297" y="5107655"/>
            <a:ext cx="435234" cy="435234"/>
          </a:xfrm>
          <a:prstGeom prst="mathMultiply">
            <a:avLst>
              <a:gd name="adj1" fmla="val 10950"/>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cxnSp>
        <p:nvCxnSpPr>
          <p:cNvPr id="62" name="직선 연결선 61"/>
          <p:cNvCxnSpPr/>
          <p:nvPr/>
        </p:nvCxnSpPr>
        <p:spPr bwMode="auto">
          <a:xfrm flipH="1" flipV="1">
            <a:off x="5906608" y="4783754"/>
            <a:ext cx="177560" cy="61617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63" name="타원 62"/>
          <p:cNvSpPr/>
          <p:nvPr/>
        </p:nvSpPr>
        <p:spPr bwMode="auto">
          <a:xfrm>
            <a:off x="5922243" y="531017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H</a:t>
            </a:r>
            <a:endParaRPr lang="ko-KR" altLang="en-US" sz="1500" dirty="0">
              <a:solidFill>
                <a:schemeClr val="tx1"/>
              </a:solidFill>
              <a:ea typeface="굴림" pitchFamily="50" charset="-127"/>
            </a:endParaRPr>
          </a:p>
        </p:txBody>
      </p:sp>
      <p:cxnSp>
        <p:nvCxnSpPr>
          <p:cNvPr id="64" name="직선 연결선 63"/>
          <p:cNvCxnSpPr>
            <a:endCxn id="63" idx="5"/>
          </p:cNvCxnSpPr>
          <p:nvPr/>
        </p:nvCxnSpPr>
        <p:spPr bwMode="auto">
          <a:xfrm flipH="1" flipV="1">
            <a:off x="6198666" y="5586602"/>
            <a:ext cx="47428" cy="35364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65" name="타원 10"/>
          <p:cNvSpPr>
            <a:spLocks noChangeArrowheads="1"/>
          </p:cNvSpPr>
          <p:nvPr/>
        </p:nvSpPr>
        <p:spPr bwMode="auto">
          <a:xfrm>
            <a:off x="6165131" y="5892743"/>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I</a:t>
            </a:r>
            <a:endParaRPr lang="ko-KR" altLang="en-US" sz="1500" dirty="0">
              <a:solidFill>
                <a:schemeClr val="bg1"/>
              </a:solidFill>
            </a:endParaRPr>
          </a:p>
        </p:txBody>
      </p:sp>
    </p:spTree>
    <p:extLst>
      <p:ext uri="{BB962C8B-B14F-4D97-AF65-F5344CB8AC3E}">
        <p14:creationId xmlns:p14="http://schemas.microsoft.com/office/powerpoint/2010/main" val="3068489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ea typeface="굴림" charset="-127"/>
              </a:rPr>
              <a:t>Multicast Group Notification Frame </a:t>
            </a:r>
            <a:r>
              <a:rPr lang="en-US" altLang="ko-KR" dirty="0" smtClean="0">
                <a:ea typeface="굴림" charset="-127"/>
              </a:rPr>
              <a:t>(6/6)</a:t>
            </a:r>
            <a:endParaRPr lang="ko-KR" altLang="en-US" dirty="0"/>
          </a:p>
        </p:txBody>
      </p:sp>
      <p:sp>
        <p:nvSpPr>
          <p:cNvPr id="3" name="내용 개체 틀 2"/>
          <p:cNvSpPr>
            <a:spLocks noGrp="1"/>
          </p:cNvSpPr>
          <p:nvPr>
            <p:ph idx="1"/>
          </p:nvPr>
        </p:nvSpPr>
        <p:spPr/>
        <p:txBody>
          <a:bodyPr/>
          <a:lstStyle/>
          <a:p>
            <a:pPr marL="342900" lvl="1" indent="-342900">
              <a:buFontTx/>
              <a:buChar char="•"/>
            </a:pPr>
            <a:r>
              <a:rPr lang="en-US" altLang="ko-KR" sz="2000" dirty="0">
                <a:sym typeface="Wingdings" pitchFamily="2" charset="2"/>
              </a:rPr>
              <a:t>Device group ID </a:t>
            </a:r>
            <a:r>
              <a:rPr lang="en-US" altLang="ko-KR" sz="2000" dirty="0" smtClean="0">
                <a:sym typeface="Wingdings" pitchFamily="2" charset="2"/>
              </a:rPr>
              <a:t>creation</a:t>
            </a:r>
          </a:p>
          <a:p>
            <a:pPr marL="685800" lvl="2" indent="-342900"/>
            <a:r>
              <a:rPr lang="en-US" altLang="ko-KR" sz="1800" dirty="0" smtClean="0"/>
              <a:t>Explained in the previous section</a:t>
            </a:r>
            <a:endParaRPr lang="en-US" altLang="ko-KR" sz="1800" dirty="0" smtClean="0">
              <a:sym typeface="Wingdings" pitchFamily="2" charset="2"/>
            </a:endParaRPr>
          </a:p>
          <a:p>
            <a:r>
              <a:rPr lang="en-US" altLang="ko-KR" sz="2000" dirty="0" smtClean="0"/>
              <a:t>Notifying </a:t>
            </a:r>
            <a:r>
              <a:rPr lang="en-US" altLang="ko-KR" sz="2000" dirty="0"/>
              <a:t>leaving multicast group </a:t>
            </a:r>
          </a:p>
          <a:p>
            <a:pPr lvl="1"/>
            <a:r>
              <a:rPr lang="en-US" altLang="ko-KR" sz="1800" dirty="0"/>
              <a:t>Will be explained in later section</a:t>
            </a:r>
          </a:p>
          <a:p>
            <a:pPr algn="just"/>
            <a:r>
              <a:rPr lang="en-US" altLang="ko-KR" sz="2000" dirty="0" smtClean="0">
                <a:sym typeface="Wingdings" pitchFamily="2" charset="2"/>
              </a:rPr>
              <a:t>Request </a:t>
            </a:r>
            <a:r>
              <a:rPr lang="en-US" altLang="ko-KR" sz="2000" dirty="0">
                <a:sym typeface="Wingdings" pitchFamily="2" charset="2"/>
              </a:rPr>
              <a:t>for unicast </a:t>
            </a:r>
            <a:r>
              <a:rPr lang="en-US" altLang="ko-KR" sz="2000" dirty="0" smtClean="0">
                <a:sym typeface="Wingdings" pitchFamily="2" charset="2"/>
              </a:rPr>
              <a:t>routing</a:t>
            </a:r>
          </a:p>
          <a:p>
            <a:pPr lvl="1"/>
            <a:r>
              <a:rPr lang="en-US" altLang="ko-KR" sz="1800" dirty="0"/>
              <a:t>Will be explained in later section</a:t>
            </a:r>
          </a:p>
          <a:p>
            <a:pPr algn="just"/>
            <a:r>
              <a:rPr lang="en-US" altLang="ko-KR" sz="2000" dirty="0" smtClean="0">
                <a:sym typeface="Wingdings" pitchFamily="2" charset="2"/>
              </a:rPr>
              <a:t>Reply </a:t>
            </a:r>
            <a:r>
              <a:rPr lang="en-US" altLang="ko-KR" sz="2000" dirty="0">
                <a:sym typeface="Wingdings" pitchFamily="2" charset="2"/>
              </a:rPr>
              <a:t>for unicast </a:t>
            </a:r>
            <a:r>
              <a:rPr lang="en-US" altLang="ko-KR" sz="2000" dirty="0" smtClean="0">
                <a:sym typeface="Wingdings" pitchFamily="2" charset="2"/>
              </a:rPr>
              <a:t>routing</a:t>
            </a:r>
          </a:p>
          <a:p>
            <a:pPr lvl="1" algn="just"/>
            <a:r>
              <a:rPr lang="en-US" altLang="ko-KR" sz="1800" dirty="0"/>
              <a:t>Will be explained in later </a:t>
            </a:r>
            <a:r>
              <a:rPr lang="en-US" altLang="ko-KR" sz="1800" dirty="0" smtClean="0"/>
              <a:t>section</a:t>
            </a:r>
            <a:endParaRPr lang="en-US" altLang="ko-KR" sz="1800" dirty="0">
              <a:sym typeface="Wingdings" pitchFamily="2" charset="2"/>
            </a:endParaRPr>
          </a:p>
          <a:p>
            <a:pPr algn="just"/>
            <a:r>
              <a:rPr lang="en-US" altLang="ko-KR" sz="2000" dirty="0">
                <a:sym typeface="Wingdings" pitchFamily="2" charset="2"/>
              </a:rPr>
              <a:t>Mobility </a:t>
            </a:r>
            <a:r>
              <a:rPr lang="en-US" altLang="ko-KR" sz="2000" dirty="0" smtClean="0">
                <a:sym typeface="Wingdings" pitchFamily="2" charset="2"/>
              </a:rPr>
              <a:t>support</a:t>
            </a:r>
          </a:p>
          <a:p>
            <a:pPr lvl="1" algn="just"/>
            <a:r>
              <a:rPr lang="en-US" altLang="ko-KR" sz="1800" dirty="0"/>
              <a:t>Will be explained in later </a:t>
            </a:r>
            <a:r>
              <a:rPr lang="en-US" altLang="ko-KR" sz="1800" dirty="0" smtClean="0"/>
              <a:t>section</a:t>
            </a:r>
            <a:endParaRPr lang="en-US" altLang="ko-KR" sz="1800" dirty="0" smtClean="0">
              <a:sym typeface="Wingdings" pitchFamily="2" charset="2"/>
            </a:endParaRPr>
          </a:p>
          <a:p>
            <a:pPr algn="just"/>
            <a:r>
              <a:rPr lang="en-US" altLang="ko-KR" sz="2000" dirty="0" smtClean="0">
                <a:sym typeface="Wingdings" pitchFamily="2" charset="2"/>
              </a:rPr>
              <a:t>Local repair</a:t>
            </a:r>
          </a:p>
          <a:p>
            <a:pPr lvl="1" algn="just"/>
            <a:r>
              <a:rPr lang="en-US" altLang="ko-KR" sz="1800" dirty="0"/>
              <a:t>Will be explained in later </a:t>
            </a:r>
            <a:r>
              <a:rPr lang="en-US" altLang="ko-KR" sz="1800" dirty="0" smtClean="0"/>
              <a:t>section</a:t>
            </a:r>
          </a:p>
          <a:p>
            <a:pPr marL="342900" lvl="1" indent="-342900" algn="just">
              <a:buFontTx/>
              <a:buChar char="•"/>
            </a:pPr>
            <a:r>
              <a:rPr lang="en-US" altLang="ko-KR" sz="2000" dirty="0" smtClean="0">
                <a:sym typeface="Wingdings" pitchFamily="2" charset="2"/>
              </a:rPr>
              <a:t>Notification </a:t>
            </a:r>
            <a:r>
              <a:rPr lang="en-US" altLang="ko-KR" sz="2000" dirty="0">
                <a:sym typeface="Wingdings" pitchFamily="2" charset="2"/>
              </a:rPr>
              <a:t>of removed routing entry</a:t>
            </a:r>
            <a:endParaRPr lang="en-US" altLang="ko-KR" sz="2000" dirty="0"/>
          </a:p>
          <a:p>
            <a:pPr lvl="1" algn="just"/>
            <a:r>
              <a:rPr lang="en-US" altLang="ko-KR" sz="1800" dirty="0" smtClean="0"/>
              <a:t>Will be explained in later section</a:t>
            </a:r>
            <a:endParaRPr lang="en-US" altLang="ko-KR" sz="18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29</a:t>
            </a:fld>
            <a:endParaRPr lang="en-US" altLang="ko-KR"/>
          </a:p>
        </p:txBody>
      </p:sp>
    </p:spTree>
    <p:extLst>
      <p:ext uri="{BB962C8B-B14F-4D97-AF65-F5344CB8AC3E}">
        <p14:creationId xmlns:p14="http://schemas.microsoft.com/office/powerpoint/2010/main" val="971079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p:txBody>
          <a:bodyPr/>
          <a:lstStyle/>
          <a:p>
            <a:r>
              <a:rPr lang="en-US" altLang="ko-KR" dirty="0" smtClean="0"/>
              <a:t>Contents (1/2)</a:t>
            </a:r>
            <a:endParaRPr lang="ko-KR" altLang="en-US" dirty="0"/>
          </a:p>
        </p:txBody>
      </p:sp>
      <p:sp>
        <p:nvSpPr>
          <p:cNvPr id="6" name="내용 개체 틀 5"/>
          <p:cNvSpPr>
            <a:spLocks noGrp="1"/>
          </p:cNvSpPr>
          <p:nvPr>
            <p:ph idx="1"/>
          </p:nvPr>
        </p:nvSpPr>
        <p:spPr>
          <a:xfrm>
            <a:off x="685800" y="1556792"/>
            <a:ext cx="7772400" cy="4824536"/>
          </a:xfrm>
        </p:spPr>
        <p:txBody>
          <a:bodyPr/>
          <a:lstStyle/>
          <a:p>
            <a:r>
              <a:rPr lang="en-US" altLang="ko-KR" sz="1600" dirty="0" smtClean="0"/>
              <a:t>Multicast Group Management</a:t>
            </a:r>
          </a:p>
          <a:p>
            <a:pPr lvl="1"/>
            <a:r>
              <a:rPr lang="en-US" altLang="ko-KR" sz="1400" dirty="0" smtClean="0"/>
              <a:t>Finding/Joining </a:t>
            </a:r>
            <a:r>
              <a:rPr lang="en-US" altLang="ko-KR" sz="1400" dirty="0"/>
              <a:t>Multicast Group </a:t>
            </a:r>
          </a:p>
          <a:p>
            <a:pPr lvl="1"/>
            <a:r>
              <a:rPr lang="en-US" altLang="ko-KR" sz="1400" dirty="0"/>
              <a:t>Device Group ID Creation </a:t>
            </a:r>
          </a:p>
          <a:p>
            <a:pPr lvl="1"/>
            <a:r>
              <a:rPr lang="en-US" altLang="ko-KR" sz="1400" dirty="0"/>
              <a:t>Multicast Group Notification Frame (MGNF) </a:t>
            </a:r>
          </a:p>
          <a:p>
            <a:pPr lvl="2"/>
            <a:r>
              <a:rPr lang="en-US" altLang="ko-KR" sz="1200" dirty="0"/>
              <a:t>How to reduce MGNF traffic</a:t>
            </a:r>
          </a:p>
          <a:p>
            <a:pPr lvl="2"/>
            <a:r>
              <a:rPr lang="en-US" altLang="ko-KR" sz="1200" dirty="0"/>
              <a:t>Redundant MGNF Transmission </a:t>
            </a:r>
          </a:p>
          <a:p>
            <a:pPr lvl="2"/>
            <a:r>
              <a:rPr lang="en-US" altLang="ko-KR" sz="1200" dirty="0"/>
              <a:t>UMA-based MGNF Transmission </a:t>
            </a:r>
          </a:p>
          <a:p>
            <a:pPr lvl="1"/>
            <a:r>
              <a:rPr lang="en-US" altLang="ko-KR" sz="1400" dirty="0"/>
              <a:t>Creation and Management of Routing Table </a:t>
            </a:r>
          </a:p>
          <a:p>
            <a:pPr lvl="1"/>
            <a:r>
              <a:rPr lang="en-US" altLang="ko-KR" sz="1400" dirty="0"/>
              <a:t>Leaving Multicast Group </a:t>
            </a:r>
          </a:p>
          <a:p>
            <a:pPr lvl="1"/>
            <a:r>
              <a:rPr lang="en-US" altLang="ko-KR" sz="1400" dirty="0"/>
              <a:t>Mobility Support for </a:t>
            </a:r>
            <a:r>
              <a:rPr lang="en-US" altLang="ko-KR" sz="1400" dirty="0" smtClean="0"/>
              <a:t>Multicast</a:t>
            </a:r>
            <a:endParaRPr lang="en-US" altLang="ko-KR" sz="1400" dirty="0"/>
          </a:p>
          <a:p>
            <a:pPr lvl="1"/>
            <a:r>
              <a:rPr lang="en-US" altLang="ko-KR" sz="1400" dirty="0"/>
              <a:t>Merging Multicast </a:t>
            </a:r>
            <a:r>
              <a:rPr lang="en-US" altLang="ko-KR" sz="1400" dirty="0" smtClean="0"/>
              <a:t>Groups</a:t>
            </a:r>
          </a:p>
          <a:p>
            <a:r>
              <a:rPr lang="en-US" altLang="ko-KR" sz="1600" dirty="0" smtClean="0"/>
              <a:t>Multicast/Unicast Routing</a:t>
            </a:r>
            <a:endParaRPr lang="en-US" altLang="ko-KR" sz="1600" dirty="0"/>
          </a:p>
          <a:p>
            <a:pPr lvl="1"/>
            <a:r>
              <a:rPr lang="en-US" altLang="ko-KR" sz="1400" dirty="0" smtClean="0"/>
              <a:t>Multicast/Unicast </a:t>
            </a:r>
            <a:r>
              <a:rPr lang="en-US" altLang="ko-KR" sz="1400" dirty="0"/>
              <a:t>Data </a:t>
            </a:r>
            <a:r>
              <a:rPr lang="en-US" altLang="ko-KR" sz="1400" dirty="0" smtClean="0"/>
              <a:t>Transmission</a:t>
            </a:r>
          </a:p>
          <a:p>
            <a:pPr lvl="2"/>
            <a:r>
              <a:rPr lang="en-US" altLang="ko-KR" sz="1200" dirty="0" smtClean="0"/>
              <a:t>Prevention </a:t>
            </a:r>
            <a:r>
              <a:rPr lang="en-US" altLang="ko-KR" sz="1200" dirty="0"/>
              <a:t>Loopback </a:t>
            </a:r>
            <a:r>
              <a:rPr lang="en-US" altLang="ko-KR" sz="1200" dirty="0" smtClean="0"/>
              <a:t>Problem</a:t>
            </a:r>
          </a:p>
        </p:txBody>
      </p:sp>
      <p:sp>
        <p:nvSpPr>
          <p:cNvPr id="4" name="슬라이드 번호 개체 틀 3"/>
          <p:cNvSpPr>
            <a:spLocks noGrp="1"/>
          </p:cNvSpPr>
          <p:nvPr>
            <p:ph type="sldNum" sz="quarter" idx="10"/>
          </p:nvPr>
        </p:nvSpPr>
        <p:spPr/>
        <p:txBody>
          <a:bodyPr/>
          <a:lstStyle/>
          <a:p>
            <a:pPr>
              <a:defRPr/>
            </a:pPr>
            <a:r>
              <a:rPr lang="en-US" altLang="ko-KR" smtClean="0"/>
              <a:t>Slide </a:t>
            </a:r>
            <a:fld id="{93D0BFAB-5A11-47E2-BE86-26EA95CF807D}" type="slidenum">
              <a:rPr lang="en-US" altLang="ko-KR" smtClean="0"/>
              <a:pPr>
                <a:defRPr/>
              </a:pPr>
              <a:t>3</a:t>
            </a:fld>
            <a:endParaRPr lang="en-US" altLang="ko-KR"/>
          </a:p>
        </p:txBody>
      </p:sp>
    </p:spTree>
    <p:extLst>
      <p:ext uri="{BB962C8B-B14F-4D97-AF65-F5344CB8AC3E}">
        <p14:creationId xmlns:p14="http://schemas.microsoft.com/office/powerpoint/2010/main" val="2158037447"/>
      </p:ext>
    </p:extLst>
  </p:cSld>
  <p:clrMapOvr>
    <a:masterClrMapping/>
  </p:clrMapOvr>
  <mc:AlternateContent xmlns:mc="http://schemas.openxmlformats.org/markup-compatibility/2006" xmlns:p14="http://schemas.microsoft.com/office/powerpoint/2010/main">
    <mc:Choice Requires="p14">
      <p:transition spd="slow" p14:dur="2000" advTm="2534"/>
    </mc:Choice>
    <mc:Fallback xmlns="">
      <p:transition spd="slow" advTm="2534"/>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ea typeface="굴림" charset="-127"/>
              </a:rPr>
              <a:t>Reliable MGNF Transmission</a:t>
            </a:r>
            <a:endParaRPr lang="ko-KR" altLang="en-US" dirty="0"/>
          </a:p>
        </p:txBody>
      </p:sp>
      <p:sp>
        <p:nvSpPr>
          <p:cNvPr id="3" name="내용 개체 틀 2"/>
          <p:cNvSpPr>
            <a:spLocks noGrp="1"/>
          </p:cNvSpPr>
          <p:nvPr>
            <p:ph idx="1"/>
          </p:nvPr>
        </p:nvSpPr>
        <p:spPr/>
        <p:txBody>
          <a:bodyPr/>
          <a:lstStyle/>
          <a:p>
            <a:r>
              <a:rPr lang="en-US" altLang="ko-KR" dirty="0" smtClean="0"/>
              <a:t>For reliable MGNF transmission, we classify the level of reliable transmission.</a:t>
            </a:r>
          </a:p>
          <a:p>
            <a:pPr lvl="1"/>
            <a:r>
              <a:rPr lang="en-US" altLang="ko-KR" dirty="0" smtClean="0"/>
              <a:t>ACK-based MGNF transmission: Notification type = </a:t>
            </a:r>
            <a:r>
              <a:rPr lang="en-US" altLang="ko-KR" dirty="0"/>
              <a:t>2, 3, 4, 5, </a:t>
            </a:r>
            <a:r>
              <a:rPr lang="en-US" altLang="ko-KR" dirty="0" smtClean="0"/>
              <a:t>8 (A source node which transmits a MGNF has to receive ACK frame)</a:t>
            </a:r>
          </a:p>
          <a:p>
            <a:pPr lvl="1"/>
            <a:r>
              <a:rPr lang="en-US" altLang="ko-KR" dirty="0" smtClean="0"/>
              <a:t>No ACK-based MGNF transmission: Notification type = </a:t>
            </a:r>
            <a:r>
              <a:rPr lang="en-US" altLang="ko-KR" dirty="0"/>
              <a:t>0, 1, 6, </a:t>
            </a:r>
            <a:r>
              <a:rPr lang="en-US" altLang="ko-KR" dirty="0" smtClean="0"/>
              <a:t>7 (ACK frame is not required </a:t>
            </a:r>
            <a:r>
              <a:rPr lang="en-US" altLang="ko-KR" dirty="0"/>
              <a:t>Since type 0, 1, 6, 7 MGNF’s role restricts the duplicated procedures, it still work </a:t>
            </a:r>
            <a:r>
              <a:rPr lang="en-US" altLang="ko-KR" dirty="0" smtClean="0"/>
              <a:t>well)</a:t>
            </a:r>
          </a:p>
          <a:p>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30</a:t>
            </a:fld>
            <a:endParaRPr lang="en-US" altLang="ko-KR"/>
          </a:p>
        </p:txBody>
      </p:sp>
    </p:spTree>
    <p:extLst>
      <p:ext uri="{BB962C8B-B14F-4D97-AF65-F5344CB8AC3E}">
        <p14:creationId xmlns:p14="http://schemas.microsoft.com/office/powerpoint/2010/main" val="252466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How to reduce MGNF traffic</a:t>
            </a:r>
            <a:endParaRPr lang="ko-KR" altLang="en-US" dirty="0"/>
          </a:p>
        </p:txBody>
      </p:sp>
      <p:sp>
        <p:nvSpPr>
          <p:cNvPr id="3" name="내용 개체 틀 2"/>
          <p:cNvSpPr>
            <a:spLocks noGrp="1"/>
          </p:cNvSpPr>
          <p:nvPr>
            <p:ph idx="1"/>
          </p:nvPr>
        </p:nvSpPr>
        <p:spPr/>
        <p:txBody>
          <a:bodyPr/>
          <a:lstStyle/>
          <a:p>
            <a:r>
              <a:rPr lang="en-US" altLang="ko-KR" sz="2000" dirty="0" smtClean="0"/>
              <a:t>When a PD belongs to multiple multicast groups, it multicasts MGNF multiple times. </a:t>
            </a:r>
          </a:p>
          <a:p>
            <a:r>
              <a:rPr lang="en-US" altLang="ko-KR" sz="2000" dirty="0" smtClean="0"/>
              <a:t>In order to resolve the above problem, a PD may set  Destination Address field of MGNF as </a:t>
            </a:r>
            <a:r>
              <a:rPr lang="en-US" altLang="ko-KR" sz="2000" b="1" dirty="0"/>
              <a:t>United Multicast Address (UMA</a:t>
            </a:r>
            <a:r>
              <a:rPr lang="en-US" altLang="ko-KR" sz="2000" b="1" dirty="0" smtClean="0"/>
              <a:t>).</a:t>
            </a:r>
          </a:p>
          <a:p>
            <a:r>
              <a:rPr lang="en-US" altLang="ko-KR" sz="2000" dirty="0" smtClean="0"/>
              <a:t>The UMA unifies multiple different groups into a single one.</a:t>
            </a:r>
          </a:p>
          <a:p>
            <a:r>
              <a:rPr lang="en-US" altLang="ko-KR" sz="2000" dirty="0" smtClean="0"/>
              <a:t>The UMA can reduce the MGNF traffic as the following slides.</a:t>
            </a:r>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31</a:t>
            </a:fld>
            <a:endParaRPr lang="en-US" altLang="ko-KR"/>
          </a:p>
        </p:txBody>
      </p:sp>
    </p:spTree>
    <p:extLst>
      <p:ext uri="{BB962C8B-B14F-4D97-AF65-F5344CB8AC3E}">
        <p14:creationId xmlns:p14="http://schemas.microsoft.com/office/powerpoint/2010/main" val="1088981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Redundant MGNF Transmission</a:t>
            </a:r>
            <a:r>
              <a:rPr lang="en-US" altLang="ko-KR" dirty="0" smtClean="0">
                <a:ea typeface="굴림" charset="-127"/>
              </a:rPr>
              <a:t> (1/3)</a:t>
            </a:r>
            <a:endParaRPr lang="ko-KR" altLang="en-US" dirty="0"/>
          </a:p>
        </p:txBody>
      </p:sp>
      <p:sp>
        <p:nvSpPr>
          <p:cNvPr id="3" name="내용 개체 틀 2"/>
          <p:cNvSpPr>
            <a:spLocks noGrp="1"/>
          </p:cNvSpPr>
          <p:nvPr>
            <p:ph idx="1"/>
          </p:nvPr>
        </p:nvSpPr>
        <p:spPr>
          <a:xfrm>
            <a:off x="685799" y="1525260"/>
            <a:ext cx="5589591" cy="3538239"/>
          </a:xfrm>
        </p:spPr>
        <p:txBody>
          <a:bodyPr/>
          <a:lstStyle/>
          <a:p>
            <a:r>
              <a:rPr lang="en-US" altLang="ko-KR" sz="1600" dirty="0" smtClean="0"/>
              <a:t>Suppose A, B, C, and D are in group 2 while B, C, and E are in group 1.</a:t>
            </a:r>
          </a:p>
          <a:p>
            <a:r>
              <a:rPr lang="en-US" altLang="ko-KR" sz="1600" dirty="0" smtClean="0"/>
              <a:t>B and C are in both groups 1 and 2 simultaneously.</a:t>
            </a:r>
          </a:p>
          <a:p>
            <a:r>
              <a:rPr lang="en-US" altLang="ko-KR" sz="1600" dirty="0" smtClean="0"/>
              <a:t>B starts to multicast its MGNF for Group 1 to C and D (forwarding to E).</a:t>
            </a:r>
          </a:p>
          <a:p>
            <a:r>
              <a:rPr lang="en-US" altLang="ko-KR" sz="1600" dirty="0">
                <a:ea typeface="굴림" charset="-127"/>
              </a:rPr>
              <a:t>After C and D verify device group ID field in</a:t>
            </a:r>
            <a:r>
              <a:rPr lang="en-US" altLang="ko-KR" sz="1600" i="1" dirty="0">
                <a:ea typeface="굴림" charset="-127"/>
              </a:rPr>
              <a:t> </a:t>
            </a:r>
            <a:r>
              <a:rPr lang="en-US" altLang="ko-KR" sz="1600" dirty="0">
                <a:ea typeface="굴림" charset="-127"/>
              </a:rPr>
              <a:t>PD</a:t>
            </a:r>
            <a:r>
              <a:rPr lang="en-US" altLang="ko-KR" sz="1600" i="1" dirty="0">
                <a:ea typeface="굴림" charset="-127"/>
              </a:rPr>
              <a:t> </a:t>
            </a:r>
            <a:r>
              <a:rPr lang="en-US" altLang="ko-KR" sz="1600" dirty="0">
                <a:ea typeface="굴림" charset="-127"/>
              </a:rPr>
              <a:t>B’s MGNF, PDs C and D recognize that the MGNF belongs to group 1</a:t>
            </a:r>
            <a:r>
              <a:rPr lang="en-US" altLang="ko-KR" sz="1600" dirty="0" smtClean="0">
                <a:ea typeface="굴림" charset="-127"/>
              </a:rPr>
              <a:t>.</a:t>
            </a:r>
          </a:p>
          <a:p>
            <a:endParaRPr lang="en-US" altLang="ko-KR" sz="1600" dirty="0">
              <a:ea typeface="굴림" charset="-127"/>
            </a:endParaRPr>
          </a:p>
          <a:p>
            <a:endParaRPr lang="en-US" altLang="ko-KR" sz="1600" dirty="0" smtClean="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32</a:t>
            </a:fld>
            <a:endParaRPr lang="en-US" altLang="ko-KR"/>
          </a:p>
        </p:txBody>
      </p:sp>
      <p:sp>
        <p:nvSpPr>
          <p:cNvPr id="67" name="TextBox 81"/>
          <p:cNvSpPr txBox="1">
            <a:spLocks noChangeArrowheads="1"/>
          </p:cNvSpPr>
          <p:nvPr/>
        </p:nvSpPr>
        <p:spPr bwMode="auto">
          <a:xfrm>
            <a:off x="5195562" y="4153949"/>
            <a:ext cx="386516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68" name="오른쪽 화살표 67"/>
          <p:cNvSpPr/>
          <p:nvPr/>
        </p:nvSpPr>
        <p:spPr>
          <a:xfrm>
            <a:off x="4581729" y="4229809"/>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graphicFrame>
        <p:nvGraphicFramePr>
          <p:cNvPr id="118" name="표 117"/>
          <p:cNvGraphicFramePr>
            <a:graphicFrameLocks noGrp="1"/>
          </p:cNvGraphicFramePr>
          <p:nvPr>
            <p:extLst>
              <p:ext uri="{D42A27DB-BD31-4B8C-83A1-F6EECF244321}">
                <p14:modId xmlns:p14="http://schemas.microsoft.com/office/powerpoint/2010/main" val="557866163"/>
              </p:ext>
            </p:extLst>
          </p:nvPr>
        </p:nvGraphicFramePr>
        <p:xfrm>
          <a:off x="885812" y="5703671"/>
          <a:ext cx="4739996" cy="662940"/>
        </p:xfrm>
        <a:graphic>
          <a:graphicData uri="http://schemas.openxmlformats.org/drawingml/2006/table">
            <a:tbl>
              <a:tblPr firstRow="1" bandRow="1">
                <a:tableStyleId>{5940675A-B579-460E-94D1-54222C63F5DA}</a:tableStyleId>
              </a:tblPr>
              <a:tblGrid>
                <a:gridCol w="925406"/>
                <a:gridCol w="1038371"/>
                <a:gridCol w="1038371"/>
                <a:gridCol w="900064"/>
                <a:gridCol w="837784"/>
              </a:tblGrid>
              <a:tr h="370840">
                <a:tc>
                  <a:txBody>
                    <a:bodyPr/>
                    <a:lstStyle/>
                    <a:p>
                      <a:pPr latinLnBrk="1"/>
                      <a:r>
                        <a:rPr lang="en-US" altLang="ko-KR" sz="1050" dirty="0" smtClean="0"/>
                        <a:t>Destination Address</a:t>
                      </a:r>
                    </a:p>
                  </a:txBody>
                  <a:tcPr anchor="ctr"/>
                </a:tc>
                <a:tc>
                  <a:txBody>
                    <a:bodyPr/>
                    <a:lstStyle/>
                    <a:p>
                      <a:pPr latinLnBrk="1"/>
                      <a:r>
                        <a:rPr lang="en-US" altLang="ko-KR" sz="1050" dirty="0" err="1" smtClean="0"/>
                        <a:t>Src</a:t>
                      </a:r>
                      <a:r>
                        <a:rPr lang="en-US" altLang="ko-KR" sz="1050" dirty="0" smtClean="0"/>
                        <a:t> Address</a:t>
                      </a:r>
                      <a:endParaRPr lang="ko-KR" altLang="en-US" sz="1050" dirty="0"/>
                    </a:p>
                  </a:txBody>
                  <a:tcPr anchor="ctr"/>
                </a:tc>
                <a:tc>
                  <a:txBody>
                    <a:bodyPr/>
                    <a:lstStyle/>
                    <a:p>
                      <a:pPr latinLnBrk="1"/>
                      <a:r>
                        <a:rPr lang="en-US" altLang="ko-KR" sz="1050" dirty="0" smtClean="0"/>
                        <a:t>Originator Address</a:t>
                      </a:r>
                      <a:endParaRPr lang="ko-KR" altLang="en-US" sz="1050" dirty="0"/>
                    </a:p>
                  </a:txBody>
                  <a:tcPr anchor="ctr"/>
                </a:tc>
                <a:tc>
                  <a:txBody>
                    <a:bodyPr/>
                    <a:lstStyle/>
                    <a:p>
                      <a:pPr latinLnBrk="1"/>
                      <a:r>
                        <a:rPr lang="en-US" altLang="ko-KR" sz="1050" baseline="0" dirty="0" smtClean="0"/>
                        <a:t>Notification Type</a:t>
                      </a:r>
                      <a:endParaRPr lang="ko-KR" altLang="en-US" sz="1050" dirty="0"/>
                    </a:p>
                  </a:txBody>
                  <a:tcPr anchor="ctr"/>
                </a:tc>
                <a:tc>
                  <a:txBody>
                    <a:bodyPr/>
                    <a:lstStyle/>
                    <a:p>
                      <a:pPr latinLnBrk="1"/>
                      <a:r>
                        <a:rPr lang="en-US" altLang="ko-KR" sz="1050" kern="1200" dirty="0" smtClean="0"/>
                        <a:t>……</a:t>
                      </a:r>
                      <a:endParaRPr lang="ko-KR" altLang="en-US" sz="1050" kern="1200" dirty="0">
                        <a:solidFill>
                          <a:schemeClr val="bg1"/>
                        </a:solidFill>
                        <a:latin typeface="+mn-lt"/>
                        <a:ea typeface="+mn-ea"/>
                        <a:cs typeface="+mn-cs"/>
                      </a:endParaRPr>
                    </a:p>
                  </a:txBody>
                  <a:tcPr marL="91439" marR="91439" marT="45699" marB="45699" anchor="ctr"/>
                </a:tc>
              </a:tr>
              <a:tr h="205224">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50" dirty="0" smtClean="0"/>
                        <a:t>Group 1</a:t>
                      </a:r>
                      <a:endParaRPr lang="en-US" altLang="ko-KR" sz="1050" b="0" dirty="0" smtClean="0"/>
                    </a:p>
                  </a:txBody>
                  <a:tcPr/>
                </a:tc>
                <a:tc>
                  <a:txBody>
                    <a:bodyPr/>
                    <a:lstStyle/>
                    <a:p>
                      <a:pPr latinLnBrk="1"/>
                      <a:r>
                        <a:rPr lang="en-US" altLang="ko-KR" sz="1050" dirty="0" smtClean="0"/>
                        <a:t>B</a:t>
                      </a:r>
                      <a:endParaRPr lang="ko-KR" altLang="en-US" sz="1050" b="0" dirty="0"/>
                    </a:p>
                  </a:txBody>
                  <a:tcPr/>
                </a:tc>
                <a:tc>
                  <a:txBody>
                    <a:bodyPr/>
                    <a:lstStyle/>
                    <a:p>
                      <a:pPr latinLnBrk="1"/>
                      <a:r>
                        <a:rPr lang="en-US" altLang="ko-KR" sz="1050" b="0" dirty="0" smtClean="0"/>
                        <a:t>B</a:t>
                      </a:r>
                      <a:endParaRPr lang="ko-KR" altLang="en-US" sz="1050" b="0" dirty="0"/>
                    </a:p>
                  </a:txBody>
                  <a:tcPr/>
                </a:tc>
                <a:tc>
                  <a:txBody>
                    <a:bodyPr/>
                    <a:lstStyle/>
                    <a:p>
                      <a:pPr latinLnBrk="1"/>
                      <a:r>
                        <a:rPr lang="en-US" altLang="ko-KR" sz="1050" dirty="0" smtClean="0"/>
                        <a:t>1</a:t>
                      </a:r>
                      <a:endParaRPr lang="ko-KR" altLang="en-US" sz="1050" b="0" dirty="0"/>
                    </a:p>
                  </a:txBody>
                  <a:tcPr/>
                </a:tc>
                <a:tc>
                  <a:txBody>
                    <a:bodyPr/>
                    <a:lstStyle/>
                    <a:p>
                      <a:pPr latinLnBrk="1"/>
                      <a:r>
                        <a:rPr lang="en-US" altLang="ko-KR" sz="1050" kern="1200" dirty="0" smtClean="0"/>
                        <a:t>……</a:t>
                      </a:r>
                      <a:endParaRPr lang="ko-KR" altLang="en-US" sz="1050" b="0" kern="1200" dirty="0">
                        <a:solidFill>
                          <a:schemeClr val="tx1"/>
                        </a:solidFill>
                        <a:latin typeface="+mn-lt"/>
                        <a:ea typeface="+mn-ea"/>
                        <a:cs typeface="+mn-cs"/>
                      </a:endParaRPr>
                    </a:p>
                  </a:txBody>
                  <a:tcPr marL="91439" marR="91439" marT="45699" marB="45699"/>
                </a:tc>
              </a:tr>
            </a:tbl>
          </a:graphicData>
        </a:graphic>
      </p:graphicFrame>
      <p:sp>
        <p:nvSpPr>
          <p:cNvPr id="120" name="TextBox 119"/>
          <p:cNvSpPr txBox="1"/>
          <p:nvPr/>
        </p:nvSpPr>
        <p:spPr>
          <a:xfrm>
            <a:off x="755576" y="5373216"/>
            <a:ext cx="1933991" cy="276999"/>
          </a:xfrm>
          <a:prstGeom prst="rect">
            <a:avLst/>
          </a:prstGeom>
          <a:noFill/>
        </p:spPr>
        <p:txBody>
          <a:bodyPr wrap="none" rtlCol="0">
            <a:spAutoFit/>
          </a:bodyPr>
          <a:lstStyle/>
          <a:p>
            <a:r>
              <a:rPr lang="en-US" altLang="ko-KR" sz="1200" dirty="0" smtClean="0"/>
              <a:t>&lt;PD B’s </a:t>
            </a:r>
            <a:r>
              <a:rPr lang="en-US" altLang="ko-KR" sz="1200" dirty="0"/>
              <a:t>Group </a:t>
            </a:r>
            <a:r>
              <a:rPr lang="en-US" altLang="ko-KR" sz="1200" dirty="0" smtClean="0"/>
              <a:t>1 MGNF&gt;</a:t>
            </a:r>
            <a:endParaRPr lang="ko-KR" altLang="en-US" sz="1200" dirty="0"/>
          </a:p>
        </p:txBody>
      </p:sp>
      <p:sp>
        <p:nvSpPr>
          <p:cNvPr id="71" name="타원 10"/>
          <p:cNvSpPr>
            <a:spLocks noChangeArrowheads="1"/>
          </p:cNvSpPr>
          <p:nvPr/>
        </p:nvSpPr>
        <p:spPr bwMode="auto">
          <a:xfrm>
            <a:off x="1288499" y="4161836"/>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72" name="TextBox 71"/>
          <p:cNvSpPr txBox="1"/>
          <p:nvPr/>
        </p:nvSpPr>
        <p:spPr>
          <a:xfrm>
            <a:off x="1612496" y="4139168"/>
            <a:ext cx="2441694" cy="369332"/>
          </a:xfrm>
          <a:prstGeom prst="rect">
            <a:avLst/>
          </a:prstGeom>
          <a:noFill/>
        </p:spPr>
        <p:txBody>
          <a:bodyPr wrap="none" rtlCol="0">
            <a:spAutoFit/>
          </a:bodyPr>
          <a:lstStyle/>
          <a:p>
            <a:r>
              <a:rPr lang="en-US" altLang="ko-KR" dirty="0" smtClean="0"/>
              <a:t>: Group1 Member PD </a:t>
            </a:r>
            <a:endParaRPr lang="ko-KR" altLang="en-US" dirty="0"/>
          </a:p>
        </p:txBody>
      </p:sp>
      <p:sp>
        <p:nvSpPr>
          <p:cNvPr id="73" name="TextBox 72"/>
          <p:cNvSpPr txBox="1"/>
          <p:nvPr/>
        </p:nvSpPr>
        <p:spPr>
          <a:xfrm>
            <a:off x="1612496" y="4553234"/>
            <a:ext cx="2441694" cy="369332"/>
          </a:xfrm>
          <a:prstGeom prst="rect">
            <a:avLst/>
          </a:prstGeom>
          <a:noFill/>
        </p:spPr>
        <p:txBody>
          <a:bodyPr wrap="none" rtlCol="0">
            <a:spAutoFit/>
          </a:bodyPr>
          <a:lstStyle/>
          <a:p>
            <a:r>
              <a:rPr lang="en-US" altLang="ko-KR" dirty="0" smtClean="0"/>
              <a:t>: Group2 </a:t>
            </a:r>
            <a:r>
              <a:rPr lang="en-US" altLang="ko-KR" dirty="0"/>
              <a:t>Member PD </a:t>
            </a:r>
            <a:endParaRPr lang="ko-KR" altLang="en-US" dirty="0"/>
          </a:p>
        </p:txBody>
      </p:sp>
      <p:sp>
        <p:nvSpPr>
          <p:cNvPr id="74" name="타원 6"/>
          <p:cNvSpPr>
            <a:spLocks noChangeArrowheads="1"/>
          </p:cNvSpPr>
          <p:nvPr/>
        </p:nvSpPr>
        <p:spPr bwMode="auto">
          <a:xfrm>
            <a:off x="1288280" y="4582224"/>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endParaRPr lang="ko-KR" altLang="en-US" sz="1500" dirty="0">
              <a:solidFill>
                <a:schemeClr val="tx1"/>
              </a:solidFill>
            </a:endParaRPr>
          </a:p>
        </p:txBody>
      </p:sp>
      <p:sp>
        <p:nvSpPr>
          <p:cNvPr id="75" name="타원 6"/>
          <p:cNvSpPr>
            <a:spLocks noChangeArrowheads="1"/>
          </p:cNvSpPr>
          <p:nvPr/>
        </p:nvSpPr>
        <p:spPr bwMode="auto">
          <a:xfrm>
            <a:off x="1286453" y="5026442"/>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endParaRPr lang="ko-KR" altLang="en-US" sz="1500" dirty="0">
              <a:solidFill>
                <a:schemeClr val="tx1"/>
              </a:solidFill>
            </a:endParaRPr>
          </a:p>
        </p:txBody>
      </p:sp>
      <p:sp>
        <p:nvSpPr>
          <p:cNvPr id="76" name="TextBox 75"/>
          <p:cNvSpPr txBox="1"/>
          <p:nvPr/>
        </p:nvSpPr>
        <p:spPr>
          <a:xfrm>
            <a:off x="1618063" y="5003884"/>
            <a:ext cx="3082895" cy="369332"/>
          </a:xfrm>
          <a:prstGeom prst="rect">
            <a:avLst/>
          </a:prstGeom>
          <a:noFill/>
        </p:spPr>
        <p:txBody>
          <a:bodyPr wrap="none" rtlCol="0">
            <a:spAutoFit/>
          </a:bodyPr>
          <a:lstStyle/>
          <a:p>
            <a:r>
              <a:rPr lang="en-US" altLang="ko-KR" dirty="0" smtClean="0"/>
              <a:t>: Group1 and 2 </a:t>
            </a:r>
            <a:r>
              <a:rPr lang="en-US" altLang="ko-KR" dirty="0"/>
              <a:t>Member PD </a:t>
            </a:r>
            <a:endParaRPr lang="ko-KR" altLang="en-US" dirty="0"/>
          </a:p>
        </p:txBody>
      </p:sp>
      <p:sp>
        <p:nvSpPr>
          <p:cNvPr id="33" name="타원 6"/>
          <p:cNvSpPr>
            <a:spLocks noChangeArrowheads="1"/>
          </p:cNvSpPr>
          <p:nvPr/>
        </p:nvSpPr>
        <p:spPr bwMode="auto">
          <a:xfrm>
            <a:off x="6561277" y="3189333"/>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B</a:t>
            </a:r>
            <a:endParaRPr lang="ko-KR" altLang="en-US" sz="1500" dirty="0">
              <a:solidFill>
                <a:schemeClr val="tx1"/>
              </a:solidFill>
            </a:endParaRPr>
          </a:p>
        </p:txBody>
      </p:sp>
      <p:sp>
        <p:nvSpPr>
          <p:cNvPr id="35" name="타원 6"/>
          <p:cNvSpPr>
            <a:spLocks noChangeArrowheads="1"/>
          </p:cNvSpPr>
          <p:nvPr/>
        </p:nvSpPr>
        <p:spPr bwMode="auto">
          <a:xfrm>
            <a:off x="7695313" y="3317886"/>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D</a:t>
            </a:r>
            <a:endParaRPr lang="ko-KR" altLang="en-US" sz="1500" dirty="0">
              <a:solidFill>
                <a:schemeClr val="tx1"/>
              </a:solidFill>
            </a:endParaRPr>
          </a:p>
        </p:txBody>
      </p:sp>
      <p:sp>
        <p:nvSpPr>
          <p:cNvPr id="36" name="타원 6"/>
          <p:cNvSpPr>
            <a:spLocks noChangeArrowheads="1"/>
          </p:cNvSpPr>
          <p:nvPr/>
        </p:nvSpPr>
        <p:spPr bwMode="auto">
          <a:xfrm>
            <a:off x="6022906" y="2374148"/>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cxnSp>
        <p:nvCxnSpPr>
          <p:cNvPr id="37" name="직선 연결선 36"/>
          <p:cNvCxnSpPr/>
          <p:nvPr/>
        </p:nvCxnSpPr>
        <p:spPr bwMode="auto">
          <a:xfrm flipH="1" flipV="1">
            <a:off x="6275390" y="2698364"/>
            <a:ext cx="318977" cy="53162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0" name="직선 연결선 39"/>
          <p:cNvCxnSpPr>
            <a:stCxn id="35" idx="2"/>
          </p:cNvCxnSpPr>
          <p:nvPr/>
        </p:nvCxnSpPr>
        <p:spPr bwMode="auto">
          <a:xfrm flipH="1" flipV="1">
            <a:off x="6923976" y="3368215"/>
            <a:ext cx="771337" cy="111779"/>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1" name="직선 연결선 40"/>
          <p:cNvCxnSpPr/>
          <p:nvPr/>
        </p:nvCxnSpPr>
        <p:spPr bwMode="auto">
          <a:xfrm flipH="1">
            <a:off x="5784527" y="3400113"/>
            <a:ext cx="767310" cy="34157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2" name="타원 6"/>
          <p:cNvSpPr>
            <a:spLocks noChangeArrowheads="1"/>
          </p:cNvSpPr>
          <p:nvPr/>
        </p:nvSpPr>
        <p:spPr bwMode="auto">
          <a:xfrm>
            <a:off x="7857421" y="2364185"/>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a:solidFill>
                  <a:schemeClr val="bg1"/>
                </a:solidFill>
              </a:rPr>
              <a:t>E</a:t>
            </a:r>
            <a:endParaRPr lang="ko-KR" altLang="en-US" sz="1500" dirty="0">
              <a:solidFill>
                <a:schemeClr val="bg1"/>
              </a:solidFill>
            </a:endParaRPr>
          </a:p>
        </p:txBody>
      </p:sp>
      <p:cxnSp>
        <p:nvCxnSpPr>
          <p:cNvPr id="43" name="직선 연결선 42"/>
          <p:cNvCxnSpPr>
            <a:stCxn id="35" idx="0"/>
            <a:endCxn id="42" idx="4"/>
          </p:cNvCxnSpPr>
          <p:nvPr/>
        </p:nvCxnSpPr>
        <p:spPr bwMode="auto">
          <a:xfrm flipV="1">
            <a:off x="7857421" y="2688401"/>
            <a:ext cx="162108" cy="62948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4" name="타원 6"/>
          <p:cNvSpPr>
            <a:spLocks noChangeArrowheads="1"/>
          </p:cNvSpPr>
          <p:nvPr/>
        </p:nvSpPr>
        <p:spPr bwMode="auto">
          <a:xfrm>
            <a:off x="5463700" y="3650489"/>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C</a:t>
            </a:r>
            <a:endParaRPr lang="ko-KR" altLang="en-US" sz="1500" dirty="0">
              <a:solidFill>
                <a:schemeClr val="tx1"/>
              </a:solidFill>
            </a:endParaRPr>
          </a:p>
        </p:txBody>
      </p:sp>
      <p:sp>
        <p:nvSpPr>
          <p:cNvPr id="48" name="오른쪽 화살표 47"/>
          <p:cNvSpPr/>
          <p:nvPr/>
        </p:nvSpPr>
        <p:spPr>
          <a:xfrm rot="395174">
            <a:off x="6977857" y="3240338"/>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50" name="오른쪽 화살표 49"/>
          <p:cNvSpPr/>
          <p:nvPr/>
        </p:nvSpPr>
        <p:spPr>
          <a:xfrm rot="9339449">
            <a:off x="5794497" y="3392737"/>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Tree>
    <p:extLst>
      <p:ext uri="{BB962C8B-B14F-4D97-AF65-F5344CB8AC3E}">
        <p14:creationId xmlns:p14="http://schemas.microsoft.com/office/powerpoint/2010/main" val="794018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Redundant MGNF Transmission</a:t>
            </a:r>
            <a:r>
              <a:rPr lang="en-US" altLang="ko-KR" dirty="0">
                <a:ea typeface="굴림" charset="-127"/>
              </a:rPr>
              <a:t> </a:t>
            </a:r>
            <a:r>
              <a:rPr lang="en-US" altLang="ko-KR" dirty="0" smtClean="0">
                <a:ea typeface="굴림" charset="-127"/>
              </a:rPr>
              <a:t>(2/3)</a:t>
            </a:r>
            <a:endParaRPr lang="ko-KR" altLang="en-US" dirty="0"/>
          </a:p>
        </p:txBody>
      </p:sp>
      <p:sp>
        <p:nvSpPr>
          <p:cNvPr id="3" name="내용 개체 틀 2"/>
          <p:cNvSpPr>
            <a:spLocks noGrp="1"/>
          </p:cNvSpPr>
          <p:nvPr>
            <p:ph idx="1"/>
          </p:nvPr>
        </p:nvSpPr>
        <p:spPr>
          <a:xfrm>
            <a:off x="685800" y="1556792"/>
            <a:ext cx="4174232" cy="3538239"/>
          </a:xfrm>
        </p:spPr>
        <p:txBody>
          <a:bodyPr/>
          <a:lstStyle/>
          <a:p>
            <a:r>
              <a:rPr lang="en-US" altLang="ko-KR" sz="1600" dirty="0">
                <a:ea typeface="굴림" charset="-127"/>
              </a:rPr>
              <a:t>Then, D forwards the MGNF </a:t>
            </a:r>
            <a:r>
              <a:rPr lang="en-US" altLang="ko-KR" sz="1600" dirty="0" smtClean="0">
                <a:ea typeface="굴림" charset="-127"/>
              </a:rPr>
              <a:t>from B to E</a:t>
            </a:r>
            <a:r>
              <a:rPr lang="en-US" altLang="ko-KR" sz="1600" dirty="0">
                <a:ea typeface="굴림" charset="-127"/>
              </a:rPr>
              <a:t>.</a:t>
            </a:r>
          </a:p>
          <a:p>
            <a:r>
              <a:rPr lang="en-US" altLang="ko-KR" sz="1600" dirty="0">
                <a:ea typeface="굴림" charset="-127"/>
              </a:rPr>
              <a:t>After PD E </a:t>
            </a:r>
            <a:r>
              <a:rPr lang="en-US" altLang="ko-KR" sz="1600" dirty="0" smtClean="0">
                <a:ea typeface="굴림" charset="-127"/>
              </a:rPr>
              <a:t>verifies</a:t>
            </a:r>
            <a:r>
              <a:rPr lang="en-US" altLang="ko-KR" sz="1600" i="1" dirty="0" smtClean="0">
                <a:ea typeface="굴림" charset="-127"/>
              </a:rPr>
              <a:t> </a:t>
            </a:r>
            <a:r>
              <a:rPr lang="en-US" altLang="ko-KR" sz="1600" dirty="0" smtClean="0">
                <a:ea typeface="굴림" charset="-127"/>
              </a:rPr>
              <a:t>device group ID</a:t>
            </a:r>
            <a:r>
              <a:rPr lang="en-US" altLang="ko-KR" sz="1600" i="1" dirty="0" smtClean="0">
                <a:ea typeface="굴림" charset="-127"/>
              </a:rPr>
              <a:t> </a:t>
            </a:r>
            <a:r>
              <a:rPr lang="en-US" altLang="ko-KR" sz="1600" dirty="0" smtClean="0">
                <a:ea typeface="굴림" charset="-127"/>
              </a:rPr>
              <a:t>in B’s </a:t>
            </a:r>
            <a:r>
              <a:rPr lang="en-US" altLang="ko-KR" sz="1600" dirty="0">
                <a:ea typeface="굴림" charset="-127"/>
              </a:rPr>
              <a:t>MGNF, </a:t>
            </a:r>
            <a:r>
              <a:rPr lang="en-US" altLang="ko-KR" sz="1600" dirty="0" smtClean="0">
                <a:ea typeface="굴림" charset="-127"/>
              </a:rPr>
              <a:t>E recognizes that </a:t>
            </a:r>
            <a:r>
              <a:rPr lang="en-US" altLang="ko-KR" sz="1600" dirty="0">
                <a:ea typeface="굴림" charset="-127"/>
              </a:rPr>
              <a:t>the MGNF belongs to group 1.</a:t>
            </a:r>
          </a:p>
          <a:p>
            <a:endParaRPr lang="en-US" altLang="ko-KR" sz="1600" dirty="0" smtClean="0">
              <a:ea typeface="굴림" charset="-127"/>
            </a:endParaRPr>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33</a:t>
            </a:fld>
            <a:endParaRPr lang="en-US" altLang="ko-KR"/>
          </a:p>
        </p:txBody>
      </p:sp>
      <p:sp>
        <p:nvSpPr>
          <p:cNvPr id="18" name="타원 6"/>
          <p:cNvSpPr>
            <a:spLocks noChangeArrowheads="1"/>
          </p:cNvSpPr>
          <p:nvPr/>
        </p:nvSpPr>
        <p:spPr bwMode="auto">
          <a:xfrm>
            <a:off x="6561277" y="3189333"/>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B</a:t>
            </a:r>
            <a:endParaRPr lang="ko-KR" altLang="en-US" sz="1500" dirty="0">
              <a:solidFill>
                <a:schemeClr val="tx1"/>
              </a:solidFill>
            </a:endParaRPr>
          </a:p>
        </p:txBody>
      </p:sp>
      <p:sp>
        <p:nvSpPr>
          <p:cNvPr id="19" name="타원 6"/>
          <p:cNvSpPr>
            <a:spLocks noChangeArrowheads="1"/>
          </p:cNvSpPr>
          <p:nvPr/>
        </p:nvSpPr>
        <p:spPr bwMode="auto">
          <a:xfrm>
            <a:off x="7695313" y="3317886"/>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D</a:t>
            </a:r>
            <a:endParaRPr lang="ko-KR" altLang="en-US" sz="1500" dirty="0">
              <a:solidFill>
                <a:schemeClr val="tx1"/>
              </a:solidFill>
            </a:endParaRPr>
          </a:p>
        </p:txBody>
      </p:sp>
      <p:sp>
        <p:nvSpPr>
          <p:cNvPr id="22" name="타원 6"/>
          <p:cNvSpPr>
            <a:spLocks noChangeArrowheads="1"/>
          </p:cNvSpPr>
          <p:nvPr/>
        </p:nvSpPr>
        <p:spPr bwMode="auto">
          <a:xfrm>
            <a:off x="6022906" y="2374148"/>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cxnSp>
        <p:nvCxnSpPr>
          <p:cNvPr id="20" name="직선 연결선 19"/>
          <p:cNvCxnSpPr/>
          <p:nvPr/>
        </p:nvCxnSpPr>
        <p:spPr bwMode="auto">
          <a:xfrm flipH="1" flipV="1">
            <a:off x="6275390" y="2698364"/>
            <a:ext cx="318977" cy="53162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21" name="직선 연결선 20"/>
          <p:cNvCxnSpPr>
            <a:stCxn id="19" idx="2"/>
          </p:cNvCxnSpPr>
          <p:nvPr/>
        </p:nvCxnSpPr>
        <p:spPr bwMode="auto">
          <a:xfrm flipH="1" flipV="1">
            <a:off x="6923976" y="3368215"/>
            <a:ext cx="771337" cy="111779"/>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29" name="직선 연결선 28"/>
          <p:cNvCxnSpPr/>
          <p:nvPr/>
        </p:nvCxnSpPr>
        <p:spPr bwMode="auto">
          <a:xfrm flipH="1">
            <a:off x="5784527" y="3400113"/>
            <a:ext cx="767310" cy="34157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1" name="타원 6"/>
          <p:cNvSpPr>
            <a:spLocks noChangeArrowheads="1"/>
          </p:cNvSpPr>
          <p:nvPr/>
        </p:nvSpPr>
        <p:spPr bwMode="auto">
          <a:xfrm>
            <a:off x="7857421" y="2364185"/>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cxnSp>
        <p:nvCxnSpPr>
          <p:cNvPr id="34" name="직선 연결선 33"/>
          <p:cNvCxnSpPr>
            <a:stCxn id="19" idx="0"/>
            <a:endCxn id="31" idx="4"/>
          </p:cNvCxnSpPr>
          <p:nvPr/>
        </p:nvCxnSpPr>
        <p:spPr bwMode="auto">
          <a:xfrm flipV="1">
            <a:off x="7857421" y="2688401"/>
            <a:ext cx="162108" cy="62948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67" name="TextBox 81"/>
          <p:cNvSpPr txBox="1">
            <a:spLocks noChangeArrowheads="1"/>
          </p:cNvSpPr>
          <p:nvPr/>
        </p:nvSpPr>
        <p:spPr bwMode="auto">
          <a:xfrm>
            <a:off x="5195562" y="4153949"/>
            <a:ext cx="386516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68" name="오른쪽 화살표 67"/>
          <p:cNvSpPr/>
          <p:nvPr/>
        </p:nvSpPr>
        <p:spPr>
          <a:xfrm>
            <a:off x="4581729" y="4229809"/>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120" name="TextBox 119"/>
          <p:cNvSpPr txBox="1"/>
          <p:nvPr/>
        </p:nvSpPr>
        <p:spPr>
          <a:xfrm>
            <a:off x="755576" y="5373216"/>
            <a:ext cx="1925976" cy="276999"/>
          </a:xfrm>
          <a:prstGeom prst="rect">
            <a:avLst/>
          </a:prstGeom>
          <a:noFill/>
        </p:spPr>
        <p:txBody>
          <a:bodyPr wrap="none" rtlCol="0">
            <a:spAutoFit/>
          </a:bodyPr>
          <a:lstStyle/>
          <a:p>
            <a:r>
              <a:rPr lang="en-US" altLang="ko-KR" sz="1200" dirty="0"/>
              <a:t>&lt;PD </a:t>
            </a:r>
            <a:r>
              <a:rPr lang="en-US" altLang="ko-KR" sz="1200" dirty="0" smtClean="0"/>
              <a:t>B’s </a:t>
            </a:r>
            <a:r>
              <a:rPr lang="en-US" altLang="ko-KR" sz="1200" dirty="0"/>
              <a:t>Group 1 MGNF&gt;</a:t>
            </a:r>
            <a:endParaRPr lang="ko-KR" altLang="en-US" sz="1200" dirty="0"/>
          </a:p>
        </p:txBody>
      </p:sp>
      <p:sp>
        <p:nvSpPr>
          <p:cNvPr id="48" name="타원 10"/>
          <p:cNvSpPr>
            <a:spLocks noChangeArrowheads="1"/>
          </p:cNvSpPr>
          <p:nvPr/>
        </p:nvSpPr>
        <p:spPr bwMode="auto">
          <a:xfrm>
            <a:off x="1288499" y="4161836"/>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49" name="TextBox 48"/>
          <p:cNvSpPr txBox="1"/>
          <p:nvPr/>
        </p:nvSpPr>
        <p:spPr>
          <a:xfrm>
            <a:off x="1612496" y="4139168"/>
            <a:ext cx="2441694" cy="369332"/>
          </a:xfrm>
          <a:prstGeom prst="rect">
            <a:avLst/>
          </a:prstGeom>
          <a:noFill/>
        </p:spPr>
        <p:txBody>
          <a:bodyPr wrap="none" rtlCol="0">
            <a:spAutoFit/>
          </a:bodyPr>
          <a:lstStyle/>
          <a:p>
            <a:r>
              <a:rPr lang="en-US" altLang="ko-KR" dirty="0" smtClean="0"/>
              <a:t>: Group1 Member PD </a:t>
            </a:r>
            <a:endParaRPr lang="ko-KR" altLang="en-US" dirty="0"/>
          </a:p>
        </p:txBody>
      </p:sp>
      <p:sp>
        <p:nvSpPr>
          <p:cNvPr id="51" name="TextBox 50"/>
          <p:cNvSpPr txBox="1"/>
          <p:nvPr/>
        </p:nvSpPr>
        <p:spPr>
          <a:xfrm>
            <a:off x="1612496" y="4553234"/>
            <a:ext cx="2441694" cy="369332"/>
          </a:xfrm>
          <a:prstGeom prst="rect">
            <a:avLst/>
          </a:prstGeom>
          <a:noFill/>
        </p:spPr>
        <p:txBody>
          <a:bodyPr wrap="none" rtlCol="0">
            <a:spAutoFit/>
          </a:bodyPr>
          <a:lstStyle/>
          <a:p>
            <a:r>
              <a:rPr lang="en-US" altLang="ko-KR" dirty="0" smtClean="0"/>
              <a:t>: Group2 </a:t>
            </a:r>
            <a:r>
              <a:rPr lang="en-US" altLang="ko-KR" dirty="0"/>
              <a:t>Member PD </a:t>
            </a:r>
            <a:endParaRPr lang="ko-KR" altLang="en-US" dirty="0"/>
          </a:p>
        </p:txBody>
      </p:sp>
      <p:sp>
        <p:nvSpPr>
          <p:cNvPr id="55" name="타원 6"/>
          <p:cNvSpPr>
            <a:spLocks noChangeArrowheads="1"/>
          </p:cNvSpPr>
          <p:nvPr/>
        </p:nvSpPr>
        <p:spPr bwMode="auto">
          <a:xfrm>
            <a:off x="1288280" y="4582224"/>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endParaRPr lang="ko-KR" altLang="en-US" sz="1500" dirty="0">
              <a:solidFill>
                <a:schemeClr val="tx1"/>
              </a:solidFill>
            </a:endParaRPr>
          </a:p>
        </p:txBody>
      </p:sp>
      <p:sp>
        <p:nvSpPr>
          <p:cNvPr id="56" name="타원 6"/>
          <p:cNvSpPr>
            <a:spLocks noChangeArrowheads="1"/>
          </p:cNvSpPr>
          <p:nvPr/>
        </p:nvSpPr>
        <p:spPr bwMode="auto">
          <a:xfrm>
            <a:off x="1286453" y="5026442"/>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endParaRPr lang="ko-KR" altLang="en-US" sz="1500" dirty="0">
              <a:solidFill>
                <a:schemeClr val="tx1"/>
              </a:solidFill>
            </a:endParaRPr>
          </a:p>
        </p:txBody>
      </p:sp>
      <p:sp>
        <p:nvSpPr>
          <p:cNvPr id="57" name="TextBox 56"/>
          <p:cNvSpPr txBox="1"/>
          <p:nvPr/>
        </p:nvSpPr>
        <p:spPr>
          <a:xfrm>
            <a:off x="1618063" y="5003884"/>
            <a:ext cx="3082895" cy="369332"/>
          </a:xfrm>
          <a:prstGeom prst="rect">
            <a:avLst/>
          </a:prstGeom>
          <a:noFill/>
        </p:spPr>
        <p:txBody>
          <a:bodyPr wrap="none" rtlCol="0">
            <a:spAutoFit/>
          </a:bodyPr>
          <a:lstStyle/>
          <a:p>
            <a:r>
              <a:rPr lang="en-US" altLang="ko-KR" dirty="0" smtClean="0"/>
              <a:t>: Group1 and 2 </a:t>
            </a:r>
            <a:r>
              <a:rPr lang="en-US" altLang="ko-KR" dirty="0"/>
              <a:t>Member PD </a:t>
            </a:r>
            <a:endParaRPr lang="ko-KR" altLang="en-US" dirty="0"/>
          </a:p>
        </p:txBody>
      </p:sp>
      <p:sp>
        <p:nvSpPr>
          <p:cNvPr id="33" name="타원 6"/>
          <p:cNvSpPr>
            <a:spLocks noChangeArrowheads="1"/>
          </p:cNvSpPr>
          <p:nvPr/>
        </p:nvSpPr>
        <p:spPr bwMode="auto">
          <a:xfrm>
            <a:off x="5463700" y="3650489"/>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C</a:t>
            </a:r>
            <a:endParaRPr lang="ko-KR" altLang="en-US" sz="1500" dirty="0">
              <a:solidFill>
                <a:schemeClr val="tx1"/>
              </a:solidFill>
            </a:endParaRPr>
          </a:p>
        </p:txBody>
      </p:sp>
      <p:sp>
        <p:nvSpPr>
          <p:cNvPr id="35" name="오른쪽 화살표 34"/>
          <p:cNvSpPr/>
          <p:nvPr/>
        </p:nvSpPr>
        <p:spPr>
          <a:xfrm rot="17401167">
            <a:off x="7480935" y="2906517"/>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graphicFrame>
        <p:nvGraphicFramePr>
          <p:cNvPr id="38" name="표 37"/>
          <p:cNvGraphicFramePr>
            <a:graphicFrameLocks noGrp="1"/>
          </p:cNvGraphicFramePr>
          <p:nvPr>
            <p:extLst>
              <p:ext uri="{D42A27DB-BD31-4B8C-83A1-F6EECF244321}">
                <p14:modId xmlns:p14="http://schemas.microsoft.com/office/powerpoint/2010/main" val="1313553538"/>
              </p:ext>
            </p:extLst>
          </p:nvPr>
        </p:nvGraphicFramePr>
        <p:xfrm>
          <a:off x="885812" y="5703671"/>
          <a:ext cx="4739996" cy="662940"/>
        </p:xfrm>
        <a:graphic>
          <a:graphicData uri="http://schemas.openxmlformats.org/drawingml/2006/table">
            <a:tbl>
              <a:tblPr firstRow="1" bandRow="1">
                <a:tableStyleId>{5940675A-B579-460E-94D1-54222C63F5DA}</a:tableStyleId>
              </a:tblPr>
              <a:tblGrid>
                <a:gridCol w="925406"/>
                <a:gridCol w="1038371"/>
                <a:gridCol w="1038371"/>
                <a:gridCol w="900064"/>
                <a:gridCol w="837784"/>
              </a:tblGrid>
              <a:tr h="370840">
                <a:tc>
                  <a:txBody>
                    <a:bodyPr/>
                    <a:lstStyle/>
                    <a:p>
                      <a:pPr latinLnBrk="1"/>
                      <a:r>
                        <a:rPr lang="en-US" altLang="ko-KR" sz="1050" dirty="0" smtClean="0"/>
                        <a:t>Destination Address</a:t>
                      </a:r>
                    </a:p>
                  </a:txBody>
                  <a:tcPr anchor="ctr"/>
                </a:tc>
                <a:tc>
                  <a:txBody>
                    <a:bodyPr/>
                    <a:lstStyle/>
                    <a:p>
                      <a:pPr latinLnBrk="1"/>
                      <a:r>
                        <a:rPr lang="en-US" altLang="ko-KR" sz="1050" dirty="0" err="1" smtClean="0"/>
                        <a:t>Src</a:t>
                      </a:r>
                      <a:r>
                        <a:rPr lang="en-US" altLang="ko-KR" sz="1050" dirty="0" smtClean="0"/>
                        <a:t> Address</a:t>
                      </a:r>
                      <a:endParaRPr lang="ko-KR" altLang="en-US" sz="1050" dirty="0"/>
                    </a:p>
                  </a:txBody>
                  <a:tcPr anchor="ctr"/>
                </a:tc>
                <a:tc>
                  <a:txBody>
                    <a:bodyPr/>
                    <a:lstStyle/>
                    <a:p>
                      <a:pPr latinLnBrk="1"/>
                      <a:r>
                        <a:rPr lang="en-US" altLang="ko-KR" sz="1050" dirty="0" smtClean="0"/>
                        <a:t>Originator Address</a:t>
                      </a:r>
                      <a:endParaRPr lang="ko-KR" altLang="en-US" sz="1050" dirty="0"/>
                    </a:p>
                  </a:txBody>
                  <a:tcPr anchor="ctr"/>
                </a:tc>
                <a:tc>
                  <a:txBody>
                    <a:bodyPr/>
                    <a:lstStyle/>
                    <a:p>
                      <a:pPr latinLnBrk="1"/>
                      <a:r>
                        <a:rPr lang="en-US" altLang="ko-KR" sz="1050" baseline="0" dirty="0" smtClean="0"/>
                        <a:t>Notification Type</a:t>
                      </a:r>
                      <a:endParaRPr lang="ko-KR" altLang="en-US" sz="1050" dirty="0"/>
                    </a:p>
                  </a:txBody>
                  <a:tcPr anchor="ctr"/>
                </a:tc>
                <a:tc>
                  <a:txBody>
                    <a:bodyPr/>
                    <a:lstStyle/>
                    <a:p>
                      <a:pPr latinLnBrk="1"/>
                      <a:r>
                        <a:rPr lang="en-US" altLang="ko-KR" sz="1050" kern="1200" dirty="0" smtClean="0"/>
                        <a:t>……</a:t>
                      </a:r>
                      <a:endParaRPr lang="ko-KR" altLang="en-US" sz="1050" kern="1200" dirty="0">
                        <a:solidFill>
                          <a:schemeClr val="bg1"/>
                        </a:solidFill>
                        <a:latin typeface="+mn-lt"/>
                        <a:ea typeface="+mn-ea"/>
                        <a:cs typeface="+mn-cs"/>
                      </a:endParaRPr>
                    </a:p>
                  </a:txBody>
                  <a:tcPr marL="91439" marR="91439" marT="45699" marB="45699" anchor="ctr"/>
                </a:tc>
              </a:tr>
              <a:tr h="205224">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50" dirty="0" smtClean="0"/>
                        <a:t>Group 1</a:t>
                      </a:r>
                      <a:endParaRPr lang="en-US" altLang="ko-KR" sz="1050" b="0" dirty="0" smtClean="0"/>
                    </a:p>
                  </a:txBody>
                  <a:tcPr/>
                </a:tc>
                <a:tc>
                  <a:txBody>
                    <a:bodyPr/>
                    <a:lstStyle/>
                    <a:p>
                      <a:pPr latinLnBrk="1"/>
                      <a:r>
                        <a:rPr lang="en-US" altLang="ko-KR" sz="1050" b="0" dirty="0" smtClean="0"/>
                        <a:t>D</a:t>
                      </a:r>
                      <a:endParaRPr lang="ko-KR" altLang="en-US" sz="1050" b="0" dirty="0"/>
                    </a:p>
                  </a:txBody>
                  <a:tcPr/>
                </a:tc>
                <a:tc>
                  <a:txBody>
                    <a:bodyPr/>
                    <a:lstStyle/>
                    <a:p>
                      <a:pPr latinLnBrk="1"/>
                      <a:r>
                        <a:rPr lang="en-US" altLang="ko-KR" sz="1050" b="0" dirty="0" smtClean="0"/>
                        <a:t>B</a:t>
                      </a:r>
                      <a:endParaRPr lang="ko-KR" altLang="en-US" sz="1050" b="0" dirty="0"/>
                    </a:p>
                  </a:txBody>
                  <a:tcPr/>
                </a:tc>
                <a:tc>
                  <a:txBody>
                    <a:bodyPr/>
                    <a:lstStyle/>
                    <a:p>
                      <a:pPr latinLnBrk="1"/>
                      <a:r>
                        <a:rPr lang="en-US" altLang="ko-KR" sz="1050" dirty="0" smtClean="0"/>
                        <a:t>1</a:t>
                      </a:r>
                      <a:endParaRPr lang="ko-KR" altLang="en-US" sz="1050" b="0" dirty="0"/>
                    </a:p>
                  </a:txBody>
                  <a:tcPr/>
                </a:tc>
                <a:tc>
                  <a:txBody>
                    <a:bodyPr/>
                    <a:lstStyle/>
                    <a:p>
                      <a:pPr latinLnBrk="1"/>
                      <a:r>
                        <a:rPr lang="en-US" altLang="ko-KR" sz="1050" kern="1200" dirty="0" smtClean="0"/>
                        <a:t>……</a:t>
                      </a:r>
                      <a:endParaRPr lang="ko-KR" altLang="en-US" sz="1050" b="0" kern="1200" dirty="0">
                        <a:solidFill>
                          <a:schemeClr val="tx1"/>
                        </a:solidFill>
                        <a:latin typeface="+mn-lt"/>
                        <a:ea typeface="+mn-ea"/>
                        <a:cs typeface="+mn-cs"/>
                      </a:endParaRPr>
                    </a:p>
                  </a:txBody>
                  <a:tcPr marL="91439" marR="91439" marT="45699" marB="45699"/>
                </a:tc>
              </a:tr>
            </a:tbl>
          </a:graphicData>
        </a:graphic>
      </p:graphicFrame>
    </p:spTree>
    <p:extLst>
      <p:ext uri="{BB962C8B-B14F-4D97-AF65-F5344CB8AC3E}">
        <p14:creationId xmlns:p14="http://schemas.microsoft.com/office/powerpoint/2010/main" val="2410587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Redundant MGNF Transmission</a:t>
            </a:r>
            <a:r>
              <a:rPr lang="en-US" altLang="ko-KR" dirty="0">
                <a:ea typeface="굴림" charset="-127"/>
              </a:rPr>
              <a:t> </a:t>
            </a:r>
            <a:r>
              <a:rPr lang="en-US" altLang="ko-KR" dirty="0" smtClean="0">
                <a:ea typeface="굴림" charset="-127"/>
              </a:rPr>
              <a:t>(3/3)</a:t>
            </a:r>
            <a:endParaRPr lang="ko-KR" altLang="en-US" dirty="0"/>
          </a:p>
        </p:txBody>
      </p:sp>
      <p:sp>
        <p:nvSpPr>
          <p:cNvPr id="3" name="내용 개체 틀 2"/>
          <p:cNvSpPr>
            <a:spLocks noGrp="1"/>
          </p:cNvSpPr>
          <p:nvPr>
            <p:ph idx="1"/>
          </p:nvPr>
        </p:nvSpPr>
        <p:spPr>
          <a:xfrm>
            <a:off x="685800" y="1556792"/>
            <a:ext cx="4174232" cy="3538239"/>
          </a:xfrm>
        </p:spPr>
        <p:txBody>
          <a:bodyPr/>
          <a:lstStyle/>
          <a:p>
            <a:r>
              <a:rPr lang="en-US" altLang="ko-KR" sz="1600" dirty="0"/>
              <a:t>B starts to transmit its MGNF for Group 2 to PD A, C, and D.</a:t>
            </a:r>
            <a:endParaRPr lang="en-US" altLang="ko-KR" sz="1600" dirty="0" smtClean="0"/>
          </a:p>
          <a:p>
            <a:r>
              <a:rPr lang="en-US" altLang="ko-KR" sz="1600" dirty="0" smtClean="0"/>
              <a:t>Then A, C, and D verify their d</a:t>
            </a:r>
            <a:r>
              <a:rPr lang="en-US" altLang="ko-KR" sz="1600" dirty="0" smtClean="0">
                <a:ea typeface="굴림" charset="-127"/>
              </a:rPr>
              <a:t>evice group ID </a:t>
            </a:r>
            <a:r>
              <a:rPr lang="en-US" altLang="ko-KR" sz="1600" dirty="0">
                <a:ea typeface="굴림" charset="-127"/>
              </a:rPr>
              <a:t>in PD </a:t>
            </a:r>
            <a:r>
              <a:rPr lang="en-US" altLang="ko-KR" sz="1600" dirty="0" smtClean="0">
                <a:ea typeface="굴림" charset="-127"/>
              </a:rPr>
              <a:t>B’s </a:t>
            </a:r>
            <a:r>
              <a:rPr lang="en-US" altLang="ko-KR" sz="1600" dirty="0">
                <a:ea typeface="굴림" charset="-127"/>
              </a:rPr>
              <a:t>MGNF, </a:t>
            </a:r>
            <a:r>
              <a:rPr lang="en-US" altLang="ko-KR" sz="1600" dirty="0" smtClean="0">
                <a:ea typeface="굴림" charset="-127"/>
              </a:rPr>
              <a:t>they recognize that the MGNF </a:t>
            </a:r>
            <a:r>
              <a:rPr lang="en-US" altLang="ko-KR" sz="1600" dirty="0">
                <a:ea typeface="굴림" charset="-127"/>
              </a:rPr>
              <a:t>belongs to group </a:t>
            </a:r>
            <a:r>
              <a:rPr lang="en-US" altLang="ko-KR" sz="1600" dirty="0" smtClean="0">
                <a:ea typeface="굴림" charset="-127"/>
              </a:rPr>
              <a:t>2.</a:t>
            </a:r>
          </a:p>
          <a:p>
            <a:r>
              <a:rPr lang="en-US" altLang="ko-KR" sz="1600" dirty="0" smtClean="0"/>
              <a:t>Total 3 transmissions for MGNF (B transmitted MGNF twice).</a:t>
            </a:r>
            <a:endParaRPr lang="en-US" altLang="ko-KR" sz="16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34</a:t>
            </a:fld>
            <a:endParaRPr lang="en-US" altLang="ko-KR"/>
          </a:p>
        </p:txBody>
      </p:sp>
      <p:sp>
        <p:nvSpPr>
          <p:cNvPr id="67" name="TextBox 81"/>
          <p:cNvSpPr txBox="1">
            <a:spLocks noChangeArrowheads="1"/>
          </p:cNvSpPr>
          <p:nvPr/>
        </p:nvSpPr>
        <p:spPr bwMode="auto">
          <a:xfrm>
            <a:off x="5195562" y="4153949"/>
            <a:ext cx="386516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68" name="오른쪽 화살표 67"/>
          <p:cNvSpPr/>
          <p:nvPr/>
        </p:nvSpPr>
        <p:spPr>
          <a:xfrm>
            <a:off x="4581729" y="4229809"/>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120" name="TextBox 119"/>
          <p:cNvSpPr txBox="1"/>
          <p:nvPr/>
        </p:nvSpPr>
        <p:spPr>
          <a:xfrm>
            <a:off x="755576" y="5373216"/>
            <a:ext cx="1925976" cy="276999"/>
          </a:xfrm>
          <a:prstGeom prst="rect">
            <a:avLst/>
          </a:prstGeom>
          <a:noFill/>
        </p:spPr>
        <p:txBody>
          <a:bodyPr wrap="none" rtlCol="0">
            <a:spAutoFit/>
          </a:bodyPr>
          <a:lstStyle/>
          <a:p>
            <a:r>
              <a:rPr lang="en-US" altLang="ko-KR" sz="1200" dirty="0"/>
              <a:t>&lt;PD </a:t>
            </a:r>
            <a:r>
              <a:rPr lang="en-US" altLang="ko-KR" sz="1200" dirty="0" smtClean="0"/>
              <a:t>B’s </a:t>
            </a:r>
            <a:r>
              <a:rPr lang="en-US" altLang="ko-KR" sz="1200" dirty="0"/>
              <a:t>Group </a:t>
            </a:r>
            <a:r>
              <a:rPr lang="en-US" altLang="ko-KR" sz="1200" dirty="0" smtClean="0"/>
              <a:t>2 </a:t>
            </a:r>
            <a:r>
              <a:rPr lang="en-US" altLang="ko-KR" sz="1200" dirty="0"/>
              <a:t>MGNF&gt;</a:t>
            </a:r>
            <a:endParaRPr lang="ko-KR" altLang="en-US" sz="1200" dirty="0"/>
          </a:p>
        </p:txBody>
      </p:sp>
      <p:sp>
        <p:nvSpPr>
          <p:cNvPr id="69" name="타원 10"/>
          <p:cNvSpPr>
            <a:spLocks noChangeArrowheads="1"/>
          </p:cNvSpPr>
          <p:nvPr/>
        </p:nvSpPr>
        <p:spPr bwMode="auto">
          <a:xfrm>
            <a:off x="1288499" y="4161836"/>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70" name="TextBox 69"/>
          <p:cNvSpPr txBox="1"/>
          <p:nvPr/>
        </p:nvSpPr>
        <p:spPr>
          <a:xfrm>
            <a:off x="1612496" y="4139168"/>
            <a:ext cx="2441694" cy="369332"/>
          </a:xfrm>
          <a:prstGeom prst="rect">
            <a:avLst/>
          </a:prstGeom>
          <a:noFill/>
        </p:spPr>
        <p:txBody>
          <a:bodyPr wrap="none" rtlCol="0">
            <a:spAutoFit/>
          </a:bodyPr>
          <a:lstStyle/>
          <a:p>
            <a:r>
              <a:rPr lang="en-US" altLang="ko-KR" dirty="0" smtClean="0"/>
              <a:t>: Group1 Member PD </a:t>
            </a:r>
            <a:endParaRPr lang="ko-KR" altLang="en-US" dirty="0"/>
          </a:p>
        </p:txBody>
      </p:sp>
      <p:sp>
        <p:nvSpPr>
          <p:cNvPr id="71" name="TextBox 70"/>
          <p:cNvSpPr txBox="1"/>
          <p:nvPr/>
        </p:nvSpPr>
        <p:spPr>
          <a:xfrm>
            <a:off x="1612496" y="4553234"/>
            <a:ext cx="2441694" cy="369332"/>
          </a:xfrm>
          <a:prstGeom prst="rect">
            <a:avLst/>
          </a:prstGeom>
          <a:noFill/>
        </p:spPr>
        <p:txBody>
          <a:bodyPr wrap="none" rtlCol="0">
            <a:spAutoFit/>
          </a:bodyPr>
          <a:lstStyle/>
          <a:p>
            <a:r>
              <a:rPr lang="en-US" altLang="ko-KR" dirty="0" smtClean="0"/>
              <a:t>: Group2 </a:t>
            </a:r>
            <a:r>
              <a:rPr lang="en-US" altLang="ko-KR" dirty="0"/>
              <a:t>Member PD </a:t>
            </a:r>
            <a:endParaRPr lang="ko-KR" altLang="en-US" dirty="0"/>
          </a:p>
        </p:txBody>
      </p:sp>
      <p:sp>
        <p:nvSpPr>
          <p:cNvPr id="72" name="타원 6"/>
          <p:cNvSpPr>
            <a:spLocks noChangeArrowheads="1"/>
          </p:cNvSpPr>
          <p:nvPr/>
        </p:nvSpPr>
        <p:spPr bwMode="auto">
          <a:xfrm>
            <a:off x="1288280" y="4582224"/>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endParaRPr lang="ko-KR" altLang="en-US" sz="1500" dirty="0">
              <a:solidFill>
                <a:schemeClr val="tx1"/>
              </a:solidFill>
            </a:endParaRPr>
          </a:p>
        </p:txBody>
      </p:sp>
      <p:sp>
        <p:nvSpPr>
          <p:cNvPr id="73" name="타원 6"/>
          <p:cNvSpPr>
            <a:spLocks noChangeArrowheads="1"/>
          </p:cNvSpPr>
          <p:nvPr/>
        </p:nvSpPr>
        <p:spPr bwMode="auto">
          <a:xfrm>
            <a:off x="1286453" y="5026442"/>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endParaRPr lang="ko-KR" altLang="en-US" sz="1500" dirty="0">
              <a:solidFill>
                <a:schemeClr val="tx1"/>
              </a:solidFill>
            </a:endParaRPr>
          </a:p>
        </p:txBody>
      </p:sp>
      <p:sp>
        <p:nvSpPr>
          <p:cNvPr id="74" name="TextBox 73"/>
          <p:cNvSpPr txBox="1"/>
          <p:nvPr/>
        </p:nvSpPr>
        <p:spPr>
          <a:xfrm>
            <a:off x="1618063" y="5003884"/>
            <a:ext cx="3082895" cy="369332"/>
          </a:xfrm>
          <a:prstGeom prst="rect">
            <a:avLst/>
          </a:prstGeom>
          <a:noFill/>
        </p:spPr>
        <p:txBody>
          <a:bodyPr wrap="none" rtlCol="0">
            <a:spAutoFit/>
          </a:bodyPr>
          <a:lstStyle/>
          <a:p>
            <a:r>
              <a:rPr lang="en-US" altLang="ko-KR" dirty="0" smtClean="0"/>
              <a:t>: Group1 and 2 </a:t>
            </a:r>
            <a:r>
              <a:rPr lang="en-US" altLang="ko-KR" dirty="0"/>
              <a:t>Member PD </a:t>
            </a:r>
            <a:endParaRPr lang="ko-KR" altLang="en-US" dirty="0"/>
          </a:p>
        </p:txBody>
      </p:sp>
      <p:sp>
        <p:nvSpPr>
          <p:cNvPr id="33" name="타원 6"/>
          <p:cNvSpPr>
            <a:spLocks noChangeArrowheads="1"/>
          </p:cNvSpPr>
          <p:nvPr/>
        </p:nvSpPr>
        <p:spPr bwMode="auto">
          <a:xfrm>
            <a:off x="6561277" y="3189333"/>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B</a:t>
            </a:r>
            <a:endParaRPr lang="ko-KR" altLang="en-US" sz="1500" dirty="0">
              <a:solidFill>
                <a:schemeClr val="tx1"/>
              </a:solidFill>
            </a:endParaRPr>
          </a:p>
        </p:txBody>
      </p:sp>
      <p:sp>
        <p:nvSpPr>
          <p:cNvPr id="36" name="타원 6"/>
          <p:cNvSpPr>
            <a:spLocks noChangeArrowheads="1"/>
          </p:cNvSpPr>
          <p:nvPr/>
        </p:nvSpPr>
        <p:spPr bwMode="auto">
          <a:xfrm>
            <a:off x="7695313" y="3317886"/>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D</a:t>
            </a:r>
            <a:endParaRPr lang="ko-KR" altLang="en-US" sz="1500" dirty="0">
              <a:solidFill>
                <a:schemeClr val="tx1"/>
              </a:solidFill>
            </a:endParaRPr>
          </a:p>
        </p:txBody>
      </p:sp>
      <p:sp>
        <p:nvSpPr>
          <p:cNvPr id="37" name="타원 6"/>
          <p:cNvSpPr>
            <a:spLocks noChangeArrowheads="1"/>
          </p:cNvSpPr>
          <p:nvPr/>
        </p:nvSpPr>
        <p:spPr bwMode="auto">
          <a:xfrm>
            <a:off x="6022906" y="2374148"/>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cxnSp>
        <p:nvCxnSpPr>
          <p:cNvPr id="38" name="직선 연결선 37"/>
          <p:cNvCxnSpPr/>
          <p:nvPr/>
        </p:nvCxnSpPr>
        <p:spPr bwMode="auto">
          <a:xfrm flipH="1" flipV="1">
            <a:off x="6275390" y="2698364"/>
            <a:ext cx="318977" cy="53162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9" name="직선 연결선 38"/>
          <p:cNvCxnSpPr>
            <a:stCxn id="36" idx="2"/>
          </p:cNvCxnSpPr>
          <p:nvPr/>
        </p:nvCxnSpPr>
        <p:spPr bwMode="auto">
          <a:xfrm flipH="1" flipV="1">
            <a:off x="6923976" y="3368215"/>
            <a:ext cx="771337" cy="111779"/>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0" name="직선 연결선 39"/>
          <p:cNvCxnSpPr/>
          <p:nvPr/>
        </p:nvCxnSpPr>
        <p:spPr bwMode="auto">
          <a:xfrm flipH="1">
            <a:off x="5784527" y="3400113"/>
            <a:ext cx="767310" cy="34157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1" name="타원 6"/>
          <p:cNvSpPr>
            <a:spLocks noChangeArrowheads="1"/>
          </p:cNvSpPr>
          <p:nvPr/>
        </p:nvSpPr>
        <p:spPr bwMode="auto">
          <a:xfrm>
            <a:off x="7857421" y="2364185"/>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cxnSp>
        <p:nvCxnSpPr>
          <p:cNvPr id="42" name="직선 연결선 41"/>
          <p:cNvCxnSpPr>
            <a:stCxn id="36" idx="0"/>
            <a:endCxn id="41" idx="4"/>
          </p:cNvCxnSpPr>
          <p:nvPr/>
        </p:nvCxnSpPr>
        <p:spPr bwMode="auto">
          <a:xfrm flipV="1">
            <a:off x="7857421" y="2688401"/>
            <a:ext cx="162108" cy="62948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3" name="타원 6"/>
          <p:cNvSpPr>
            <a:spLocks noChangeArrowheads="1"/>
          </p:cNvSpPr>
          <p:nvPr/>
        </p:nvSpPr>
        <p:spPr bwMode="auto">
          <a:xfrm>
            <a:off x="5463700" y="3650489"/>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C</a:t>
            </a:r>
            <a:endParaRPr lang="ko-KR" altLang="en-US" sz="1500" dirty="0">
              <a:solidFill>
                <a:schemeClr val="tx1"/>
              </a:solidFill>
            </a:endParaRPr>
          </a:p>
        </p:txBody>
      </p:sp>
      <p:sp>
        <p:nvSpPr>
          <p:cNvPr id="44" name="오른쪽 화살표 43"/>
          <p:cNvSpPr/>
          <p:nvPr/>
        </p:nvSpPr>
        <p:spPr>
          <a:xfrm rot="9556589">
            <a:off x="5836394" y="3380775"/>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48" name="오른쪽 화살표 47"/>
          <p:cNvSpPr/>
          <p:nvPr/>
        </p:nvSpPr>
        <p:spPr>
          <a:xfrm rot="13982239">
            <a:off x="6222384" y="2790678"/>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49" name="오른쪽 화살표 48"/>
          <p:cNvSpPr/>
          <p:nvPr/>
        </p:nvSpPr>
        <p:spPr>
          <a:xfrm rot="395174">
            <a:off x="6977857" y="3240338"/>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graphicFrame>
        <p:nvGraphicFramePr>
          <p:cNvPr id="50" name="표 49"/>
          <p:cNvGraphicFramePr>
            <a:graphicFrameLocks noGrp="1"/>
          </p:cNvGraphicFramePr>
          <p:nvPr>
            <p:extLst>
              <p:ext uri="{D42A27DB-BD31-4B8C-83A1-F6EECF244321}">
                <p14:modId xmlns:p14="http://schemas.microsoft.com/office/powerpoint/2010/main" val="1706739317"/>
              </p:ext>
            </p:extLst>
          </p:nvPr>
        </p:nvGraphicFramePr>
        <p:xfrm>
          <a:off x="885812" y="5703671"/>
          <a:ext cx="4739996" cy="662940"/>
        </p:xfrm>
        <a:graphic>
          <a:graphicData uri="http://schemas.openxmlformats.org/drawingml/2006/table">
            <a:tbl>
              <a:tblPr firstRow="1" bandRow="1">
                <a:tableStyleId>{5940675A-B579-460E-94D1-54222C63F5DA}</a:tableStyleId>
              </a:tblPr>
              <a:tblGrid>
                <a:gridCol w="925406"/>
                <a:gridCol w="1038371"/>
                <a:gridCol w="1038371"/>
                <a:gridCol w="900064"/>
                <a:gridCol w="837784"/>
              </a:tblGrid>
              <a:tr h="370840">
                <a:tc>
                  <a:txBody>
                    <a:bodyPr/>
                    <a:lstStyle/>
                    <a:p>
                      <a:pPr latinLnBrk="1"/>
                      <a:r>
                        <a:rPr lang="en-US" altLang="ko-KR" sz="1050" dirty="0" smtClean="0"/>
                        <a:t>Destination Address</a:t>
                      </a:r>
                    </a:p>
                  </a:txBody>
                  <a:tcPr anchor="ctr"/>
                </a:tc>
                <a:tc>
                  <a:txBody>
                    <a:bodyPr/>
                    <a:lstStyle/>
                    <a:p>
                      <a:pPr latinLnBrk="1"/>
                      <a:r>
                        <a:rPr lang="en-US" altLang="ko-KR" sz="1050" dirty="0" err="1" smtClean="0"/>
                        <a:t>Src</a:t>
                      </a:r>
                      <a:r>
                        <a:rPr lang="en-US" altLang="ko-KR" sz="1050" dirty="0" smtClean="0"/>
                        <a:t> Address</a:t>
                      </a:r>
                      <a:endParaRPr lang="ko-KR" altLang="en-US" sz="1050" dirty="0"/>
                    </a:p>
                  </a:txBody>
                  <a:tcPr anchor="ctr"/>
                </a:tc>
                <a:tc>
                  <a:txBody>
                    <a:bodyPr/>
                    <a:lstStyle/>
                    <a:p>
                      <a:pPr latinLnBrk="1"/>
                      <a:r>
                        <a:rPr lang="en-US" altLang="ko-KR" sz="1050" dirty="0" smtClean="0"/>
                        <a:t>Originator Address</a:t>
                      </a:r>
                      <a:endParaRPr lang="ko-KR" altLang="en-US" sz="1050" dirty="0"/>
                    </a:p>
                  </a:txBody>
                  <a:tcPr anchor="ctr"/>
                </a:tc>
                <a:tc>
                  <a:txBody>
                    <a:bodyPr/>
                    <a:lstStyle/>
                    <a:p>
                      <a:pPr latinLnBrk="1"/>
                      <a:r>
                        <a:rPr lang="en-US" altLang="ko-KR" sz="1050" baseline="0" dirty="0" smtClean="0"/>
                        <a:t>Notification Type</a:t>
                      </a:r>
                      <a:endParaRPr lang="ko-KR" altLang="en-US" sz="1050" dirty="0"/>
                    </a:p>
                  </a:txBody>
                  <a:tcPr anchor="ctr"/>
                </a:tc>
                <a:tc>
                  <a:txBody>
                    <a:bodyPr/>
                    <a:lstStyle/>
                    <a:p>
                      <a:pPr latinLnBrk="1"/>
                      <a:r>
                        <a:rPr lang="en-US" altLang="ko-KR" sz="1050" kern="1200" dirty="0" smtClean="0"/>
                        <a:t>……</a:t>
                      </a:r>
                      <a:endParaRPr lang="ko-KR" altLang="en-US" sz="1050" kern="1200" dirty="0">
                        <a:solidFill>
                          <a:schemeClr val="bg1"/>
                        </a:solidFill>
                        <a:latin typeface="+mn-lt"/>
                        <a:ea typeface="+mn-ea"/>
                        <a:cs typeface="+mn-cs"/>
                      </a:endParaRPr>
                    </a:p>
                  </a:txBody>
                  <a:tcPr marL="91439" marR="91439" marT="45699" marB="45699" anchor="ctr"/>
                </a:tc>
              </a:tr>
              <a:tr h="205224">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50" dirty="0" smtClean="0"/>
                        <a:t>Group 2</a:t>
                      </a:r>
                      <a:endParaRPr lang="en-US" altLang="ko-KR" sz="1050" b="0" dirty="0" smtClean="0"/>
                    </a:p>
                  </a:txBody>
                  <a:tcPr/>
                </a:tc>
                <a:tc>
                  <a:txBody>
                    <a:bodyPr/>
                    <a:lstStyle/>
                    <a:p>
                      <a:pPr latinLnBrk="1"/>
                      <a:r>
                        <a:rPr lang="en-US" altLang="ko-KR" sz="1050" dirty="0" smtClean="0"/>
                        <a:t>B</a:t>
                      </a:r>
                      <a:endParaRPr lang="ko-KR" altLang="en-US" sz="1050" b="0" dirty="0"/>
                    </a:p>
                  </a:txBody>
                  <a:tcPr/>
                </a:tc>
                <a:tc>
                  <a:txBody>
                    <a:bodyPr/>
                    <a:lstStyle/>
                    <a:p>
                      <a:pPr latinLnBrk="1"/>
                      <a:r>
                        <a:rPr lang="en-US" altLang="ko-KR" sz="1050" b="0" dirty="0" smtClean="0"/>
                        <a:t>B</a:t>
                      </a:r>
                      <a:endParaRPr lang="ko-KR" altLang="en-US" sz="1050" b="0" dirty="0"/>
                    </a:p>
                  </a:txBody>
                  <a:tcPr/>
                </a:tc>
                <a:tc>
                  <a:txBody>
                    <a:bodyPr/>
                    <a:lstStyle/>
                    <a:p>
                      <a:pPr latinLnBrk="1"/>
                      <a:r>
                        <a:rPr lang="en-US" altLang="ko-KR" sz="1050" dirty="0" smtClean="0"/>
                        <a:t>1</a:t>
                      </a:r>
                      <a:endParaRPr lang="ko-KR" altLang="en-US" sz="1050" b="0" dirty="0"/>
                    </a:p>
                  </a:txBody>
                  <a:tcPr/>
                </a:tc>
                <a:tc>
                  <a:txBody>
                    <a:bodyPr/>
                    <a:lstStyle/>
                    <a:p>
                      <a:pPr latinLnBrk="1"/>
                      <a:r>
                        <a:rPr lang="en-US" altLang="ko-KR" sz="1050" kern="1200" dirty="0" smtClean="0"/>
                        <a:t>……</a:t>
                      </a:r>
                      <a:endParaRPr lang="ko-KR" altLang="en-US" sz="1050" b="0" kern="1200" dirty="0">
                        <a:solidFill>
                          <a:schemeClr val="tx1"/>
                        </a:solidFill>
                        <a:latin typeface="+mn-lt"/>
                        <a:ea typeface="+mn-ea"/>
                        <a:cs typeface="+mn-cs"/>
                      </a:endParaRPr>
                    </a:p>
                  </a:txBody>
                  <a:tcPr marL="91439" marR="91439" marT="45699" marB="45699"/>
                </a:tc>
              </a:tr>
            </a:tbl>
          </a:graphicData>
        </a:graphic>
      </p:graphicFrame>
    </p:spTree>
    <p:extLst>
      <p:ext uri="{BB962C8B-B14F-4D97-AF65-F5344CB8AC3E}">
        <p14:creationId xmlns:p14="http://schemas.microsoft.com/office/powerpoint/2010/main" val="573359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UMA-based MGNF Transmission </a:t>
            </a:r>
            <a:r>
              <a:rPr lang="en-US" altLang="ko-KR" dirty="0" smtClean="0">
                <a:ea typeface="굴림" charset="-127"/>
              </a:rPr>
              <a:t>(1/3)</a:t>
            </a:r>
            <a:endParaRPr lang="ko-KR" altLang="en-US" dirty="0"/>
          </a:p>
        </p:txBody>
      </p:sp>
      <p:sp>
        <p:nvSpPr>
          <p:cNvPr id="3" name="내용 개체 틀 2"/>
          <p:cNvSpPr>
            <a:spLocks noGrp="1"/>
          </p:cNvSpPr>
          <p:nvPr>
            <p:ph idx="1"/>
          </p:nvPr>
        </p:nvSpPr>
        <p:spPr>
          <a:xfrm>
            <a:off x="423140" y="1523082"/>
            <a:ext cx="5040560" cy="3744416"/>
          </a:xfrm>
        </p:spPr>
        <p:txBody>
          <a:bodyPr/>
          <a:lstStyle/>
          <a:p>
            <a:r>
              <a:rPr lang="en-US" altLang="ko-KR" sz="1800" dirty="0"/>
              <a:t>B starts to transmit its MGNF whose destination address field set to UMA for Groups 1 and 2 to A, C, and D.</a:t>
            </a:r>
          </a:p>
          <a:p>
            <a:r>
              <a:rPr lang="en-US" altLang="ko-KR" sz="1800" dirty="0"/>
              <a:t>Then A, C, and D </a:t>
            </a:r>
            <a:r>
              <a:rPr lang="en-US" altLang="ko-KR" sz="1800" dirty="0" smtClean="0"/>
              <a:t>verify the </a:t>
            </a:r>
            <a:r>
              <a:rPr lang="en-US" altLang="ko-KR" sz="1800" dirty="0"/>
              <a:t>d</a:t>
            </a:r>
            <a:r>
              <a:rPr lang="en-US" altLang="ko-KR" sz="1800" dirty="0">
                <a:ea typeface="굴림" charset="-127"/>
              </a:rPr>
              <a:t>evice group ID field in PD </a:t>
            </a:r>
            <a:r>
              <a:rPr lang="en-US" altLang="ko-KR" sz="1800" dirty="0" smtClean="0">
                <a:ea typeface="굴림" charset="-127"/>
              </a:rPr>
              <a:t>B’s MGNF</a:t>
            </a:r>
            <a:r>
              <a:rPr lang="en-US" altLang="ko-KR" sz="1800" dirty="0">
                <a:ea typeface="굴림" charset="-127"/>
              </a:rPr>
              <a:t>, they recognize that the MGNF belongs to </a:t>
            </a:r>
            <a:r>
              <a:rPr lang="en-US" altLang="ko-KR" sz="1800" dirty="0" smtClean="0">
                <a:ea typeface="굴림" charset="-127"/>
              </a:rPr>
              <a:t>UMA.</a:t>
            </a:r>
            <a:endParaRPr lang="en-US" altLang="ko-KR" sz="1800" dirty="0" smtClean="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35</a:t>
            </a:fld>
            <a:endParaRPr lang="en-US" altLang="ko-KR"/>
          </a:p>
        </p:txBody>
      </p:sp>
      <p:sp>
        <p:nvSpPr>
          <p:cNvPr id="59" name="타원 10"/>
          <p:cNvSpPr>
            <a:spLocks noChangeArrowheads="1"/>
          </p:cNvSpPr>
          <p:nvPr/>
        </p:nvSpPr>
        <p:spPr bwMode="auto">
          <a:xfrm>
            <a:off x="5768053" y="5169948"/>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61" name="TextBox 60"/>
          <p:cNvSpPr txBox="1"/>
          <p:nvPr/>
        </p:nvSpPr>
        <p:spPr>
          <a:xfrm>
            <a:off x="6092050" y="5147280"/>
            <a:ext cx="2441694" cy="369332"/>
          </a:xfrm>
          <a:prstGeom prst="rect">
            <a:avLst/>
          </a:prstGeom>
          <a:noFill/>
        </p:spPr>
        <p:txBody>
          <a:bodyPr wrap="none" rtlCol="0">
            <a:spAutoFit/>
          </a:bodyPr>
          <a:lstStyle/>
          <a:p>
            <a:r>
              <a:rPr lang="en-US" altLang="ko-KR" dirty="0" smtClean="0"/>
              <a:t>: Group1 Member PD </a:t>
            </a:r>
            <a:endParaRPr lang="ko-KR" altLang="en-US" dirty="0"/>
          </a:p>
        </p:txBody>
      </p:sp>
      <p:sp>
        <p:nvSpPr>
          <p:cNvPr id="62" name="TextBox 61"/>
          <p:cNvSpPr txBox="1"/>
          <p:nvPr/>
        </p:nvSpPr>
        <p:spPr>
          <a:xfrm>
            <a:off x="6092050" y="5561346"/>
            <a:ext cx="2441694" cy="369332"/>
          </a:xfrm>
          <a:prstGeom prst="rect">
            <a:avLst/>
          </a:prstGeom>
          <a:noFill/>
        </p:spPr>
        <p:txBody>
          <a:bodyPr wrap="none" rtlCol="0">
            <a:spAutoFit/>
          </a:bodyPr>
          <a:lstStyle/>
          <a:p>
            <a:r>
              <a:rPr lang="en-US" altLang="ko-KR" dirty="0" smtClean="0"/>
              <a:t>: Group2 </a:t>
            </a:r>
            <a:r>
              <a:rPr lang="en-US" altLang="ko-KR" dirty="0"/>
              <a:t>Member PD </a:t>
            </a:r>
            <a:endParaRPr lang="ko-KR" altLang="en-US" dirty="0"/>
          </a:p>
        </p:txBody>
      </p:sp>
      <p:sp>
        <p:nvSpPr>
          <p:cNvPr id="63" name="타원 6"/>
          <p:cNvSpPr>
            <a:spLocks noChangeArrowheads="1"/>
          </p:cNvSpPr>
          <p:nvPr/>
        </p:nvSpPr>
        <p:spPr bwMode="auto">
          <a:xfrm>
            <a:off x="5767834" y="5590336"/>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endParaRPr lang="ko-KR" altLang="en-US" sz="1500" dirty="0">
              <a:solidFill>
                <a:schemeClr val="tx1"/>
              </a:solidFill>
            </a:endParaRPr>
          </a:p>
        </p:txBody>
      </p:sp>
      <p:sp>
        <p:nvSpPr>
          <p:cNvPr id="64" name="타원 6"/>
          <p:cNvSpPr>
            <a:spLocks noChangeArrowheads="1"/>
          </p:cNvSpPr>
          <p:nvPr/>
        </p:nvSpPr>
        <p:spPr bwMode="auto">
          <a:xfrm>
            <a:off x="5766007" y="6034554"/>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endParaRPr lang="ko-KR" altLang="en-US" sz="1500" dirty="0">
              <a:solidFill>
                <a:schemeClr val="tx1"/>
              </a:solidFill>
            </a:endParaRPr>
          </a:p>
        </p:txBody>
      </p:sp>
      <p:sp>
        <p:nvSpPr>
          <p:cNvPr id="65" name="TextBox 64"/>
          <p:cNvSpPr txBox="1"/>
          <p:nvPr/>
        </p:nvSpPr>
        <p:spPr>
          <a:xfrm>
            <a:off x="6097617" y="6011996"/>
            <a:ext cx="3082895" cy="369332"/>
          </a:xfrm>
          <a:prstGeom prst="rect">
            <a:avLst/>
          </a:prstGeom>
          <a:noFill/>
        </p:spPr>
        <p:txBody>
          <a:bodyPr wrap="none" rtlCol="0">
            <a:spAutoFit/>
          </a:bodyPr>
          <a:lstStyle/>
          <a:p>
            <a:r>
              <a:rPr lang="en-US" altLang="ko-KR" dirty="0" smtClean="0"/>
              <a:t>: Group1 and 2 </a:t>
            </a:r>
            <a:r>
              <a:rPr lang="en-US" altLang="ko-KR" dirty="0"/>
              <a:t>Member PD </a:t>
            </a:r>
            <a:endParaRPr lang="ko-KR" altLang="en-US" dirty="0"/>
          </a:p>
        </p:txBody>
      </p:sp>
      <p:sp>
        <p:nvSpPr>
          <p:cNvPr id="30" name="타원 6"/>
          <p:cNvSpPr>
            <a:spLocks noChangeArrowheads="1"/>
          </p:cNvSpPr>
          <p:nvPr/>
        </p:nvSpPr>
        <p:spPr bwMode="auto">
          <a:xfrm>
            <a:off x="6561277" y="3189333"/>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B</a:t>
            </a:r>
            <a:endParaRPr lang="ko-KR" altLang="en-US" sz="1500" dirty="0">
              <a:solidFill>
                <a:schemeClr val="tx1"/>
              </a:solidFill>
            </a:endParaRPr>
          </a:p>
        </p:txBody>
      </p:sp>
      <p:sp>
        <p:nvSpPr>
          <p:cNvPr id="32" name="타원 6"/>
          <p:cNvSpPr>
            <a:spLocks noChangeArrowheads="1"/>
          </p:cNvSpPr>
          <p:nvPr/>
        </p:nvSpPr>
        <p:spPr bwMode="auto">
          <a:xfrm>
            <a:off x="7695313" y="3317886"/>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D</a:t>
            </a:r>
            <a:endParaRPr lang="ko-KR" altLang="en-US" sz="1500" dirty="0">
              <a:solidFill>
                <a:schemeClr val="tx1"/>
              </a:solidFill>
            </a:endParaRPr>
          </a:p>
        </p:txBody>
      </p:sp>
      <p:sp>
        <p:nvSpPr>
          <p:cNvPr id="34" name="타원 6"/>
          <p:cNvSpPr>
            <a:spLocks noChangeArrowheads="1"/>
          </p:cNvSpPr>
          <p:nvPr/>
        </p:nvSpPr>
        <p:spPr bwMode="auto">
          <a:xfrm>
            <a:off x="6022906" y="2374148"/>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cxnSp>
        <p:nvCxnSpPr>
          <p:cNvPr id="40" name="직선 연결선 39"/>
          <p:cNvCxnSpPr/>
          <p:nvPr/>
        </p:nvCxnSpPr>
        <p:spPr bwMode="auto">
          <a:xfrm flipH="1" flipV="1">
            <a:off x="6275390" y="2698364"/>
            <a:ext cx="318977" cy="53162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3" name="직선 연결선 42"/>
          <p:cNvCxnSpPr>
            <a:stCxn id="32" idx="2"/>
          </p:cNvCxnSpPr>
          <p:nvPr/>
        </p:nvCxnSpPr>
        <p:spPr bwMode="auto">
          <a:xfrm flipH="1" flipV="1">
            <a:off x="6923976" y="3368215"/>
            <a:ext cx="771337" cy="111779"/>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4" name="직선 연결선 43"/>
          <p:cNvCxnSpPr/>
          <p:nvPr/>
        </p:nvCxnSpPr>
        <p:spPr bwMode="auto">
          <a:xfrm flipH="1">
            <a:off x="5784527" y="3400113"/>
            <a:ext cx="767310" cy="34157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5" name="타원 6"/>
          <p:cNvSpPr>
            <a:spLocks noChangeArrowheads="1"/>
          </p:cNvSpPr>
          <p:nvPr/>
        </p:nvSpPr>
        <p:spPr bwMode="auto">
          <a:xfrm>
            <a:off x="7857421" y="2364185"/>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cxnSp>
        <p:nvCxnSpPr>
          <p:cNvPr id="46" name="직선 연결선 45"/>
          <p:cNvCxnSpPr>
            <a:stCxn id="32" idx="0"/>
            <a:endCxn id="45" idx="4"/>
          </p:cNvCxnSpPr>
          <p:nvPr/>
        </p:nvCxnSpPr>
        <p:spPr bwMode="auto">
          <a:xfrm flipV="1">
            <a:off x="7857421" y="2688401"/>
            <a:ext cx="162108" cy="62948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7" name="타원 6"/>
          <p:cNvSpPr>
            <a:spLocks noChangeArrowheads="1"/>
          </p:cNvSpPr>
          <p:nvPr/>
        </p:nvSpPr>
        <p:spPr bwMode="auto">
          <a:xfrm>
            <a:off x="5463700" y="3650489"/>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C</a:t>
            </a:r>
            <a:endParaRPr lang="ko-KR" altLang="en-US" sz="1500" dirty="0">
              <a:solidFill>
                <a:schemeClr val="tx1"/>
              </a:solidFill>
            </a:endParaRPr>
          </a:p>
        </p:txBody>
      </p:sp>
      <p:sp>
        <p:nvSpPr>
          <p:cNvPr id="50" name="오른쪽 화살표 49"/>
          <p:cNvSpPr/>
          <p:nvPr/>
        </p:nvSpPr>
        <p:spPr>
          <a:xfrm rot="9556589">
            <a:off x="5836394" y="3380775"/>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51" name="오른쪽 화살표 50"/>
          <p:cNvSpPr/>
          <p:nvPr/>
        </p:nvSpPr>
        <p:spPr>
          <a:xfrm rot="13982239">
            <a:off x="6222384" y="2790678"/>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52" name="오른쪽 화살표 51"/>
          <p:cNvSpPr/>
          <p:nvPr/>
        </p:nvSpPr>
        <p:spPr>
          <a:xfrm rot="395174">
            <a:off x="6977857" y="3240338"/>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53" name="TextBox 52"/>
          <p:cNvSpPr txBox="1"/>
          <p:nvPr/>
        </p:nvSpPr>
        <p:spPr>
          <a:xfrm>
            <a:off x="836129" y="5373216"/>
            <a:ext cx="1071575" cy="276999"/>
          </a:xfrm>
          <a:prstGeom prst="rect">
            <a:avLst/>
          </a:prstGeom>
          <a:noFill/>
        </p:spPr>
        <p:txBody>
          <a:bodyPr wrap="none" rtlCol="0">
            <a:spAutoFit/>
          </a:bodyPr>
          <a:lstStyle/>
          <a:p>
            <a:r>
              <a:rPr lang="en-US" altLang="ko-KR" sz="1200" dirty="0" smtClean="0"/>
              <a:t>&lt;B’s MGNF</a:t>
            </a:r>
            <a:r>
              <a:rPr lang="en-US" altLang="ko-KR" sz="1200" dirty="0"/>
              <a:t>&gt;</a:t>
            </a:r>
            <a:endParaRPr lang="ko-KR" altLang="en-US" sz="1200" dirty="0"/>
          </a:p>
        </p:txBody>
      </p:sp>
      <p:graphicFrame>
        <p:nvGraphicFramePr>
          <p:cNvPr id="54" name="표 53"/>
          <p:cNvGraphicFramePr>
            <a:graphicFrameLocks noGrp="1"/>
          </p:cNvGraphicFramePr>
          <p:nvPr>
            <p:extLst>
              <p:ext uri="{D42A27DB-BD31-4B8C-83A1-F6EECF244321}">
                <p14:modId xmlns:p14="http://schemas.microsoft.com/office/powerpoint/2010/main" val="2721045427"/>
              </p:ext>
            </p:extLst>
          </p:nvPr>
        </p:nvGraphicFramePr>
        <p:xfrm>
          <a:off x="885812" y="5703671"/>
          <a:ext cx="4739996" cy="662940"/>
        </p:xfrm>
        <a:graphic>
          <a:graphicData uri="http://schemas.openxmlformats.org/drawingml/2006/table">
            <a:tbl>
              <a:tblPr firstRow="1" bandRow="1">
                <a:tableStyleId>{5940675A-B579-460E-94D1-54222C63F5DA}</a:tableStyleId>
              </a:tblPr>
              <a:tblGrid>
                <a:gridCol w="925406"/>
                <a:gridCol w="1038371"/>
                <a:gridCol w="1038371"/>
                <a:gridCol w="900064"/>
                <a:gridCol w="837784"/>
              </a:tblGrid>
              <a:tr h="370840">
                <a:tc>
                  <a:txBody>
                    <a:bodyPr/>
                    <a:lstStyle/>
                    <a:p>
                      <a:pPr latinLnBrk="1"/>
                      <a:r>
                        <a:rPr lang="en-US" altLang="ko-KR" sz="1050" dirty="0" smtClean="0"/>
                        <a:t>Destination Address</a:t>
                      </a:r>
                    </a:p>
                  </a:txBody>
                  <a:tcPr anchor="ctr"/>
                </a:tc>
                <a:tc>
                  <a:txBody>
                    <a:bodyPr/>
                    <a:lstStyle/>
                    <a:p>
                      <a:pPr latinLnBrk="1"/>
                      <a:r>
                        <a:rPr lang="en-US" altLang="ko-KR" sz="1050" dirty="0" err="1" smtClean="0"/>
                        <a:t>Src</a:t>
                      </a:r>
                      <a:r>
                        <a:rPr lang="en-US" altLang="ko-KR" sz="1050" dirty="0" smtClean="0"/>
                        <a:t> Address</a:t>
                      </a:r>
                      <a:endParaRPr lang="ko-KR" altLang="en-US" sz="1050" dirty="0"/>
                    </a:p>
                  </a:txBody>
                  <a:tcPr anchor="ctr"/>
                </a:tc>
                <a:tc>
                  <a:txBody>
                    <a:bodyPr/>
                    <a:lstStyle/>
                    <a:p>
                      <a:pPr latinLnBrk="1"/>
                      <a:r>
                        <a:rPr lang="en-US" altLang="ko-KR" sz="1050" dirty="0" smtClean="0"/>
                        <a:t>Originator Address</a:t>
                      </a:r>
                      <a:endParaRPr lang="ko-KR" altLang="en-US" sz="1050" dirty="0"/>
                    </a:p>
                  </a:txBody>
                  <a:tcPr anchor="ctr"/>
                </a:tc>
                <a:tc>
                  <a:txBody>
                    <a:bodyPr/>
                    <a:lstStyle/>
                    <a:p>
                      <a:pPr latinLnBrk="1"/>
                      <a:r>
                        <a:rPr lang="en-US" altLang="ko-KR" sz="1050" baseline="0" dirty="0" smtClean="0"/>
                        <a:t>Notification Type</a:t>
                      </a:r>
                      <a:endParaRPr lang="ko-KR" altLang="en-US" sz="1050" dirty="0"/>
                    </a:p>
                  </a:txBody>
                  <a:tcPr anchor="ctr"/>
                </a:tc>
                <a:tc>
                  <a:txBody>
                    <a:bodyPr/>
                    <a:lstStyle/>
                    <a:p>
                      <a:pPr latinLnBrk="1"/>
                      <a:r>
                        <a:rPr lang="en-US" altLang="ko-KR" sz="1050" kern="1200" dirty="0" smtClean="0"/>
                        <a:t>……</a:t>
                      </a:r>
                      <a:endParaRPr lang="ko-KR" altLang="en-US" sz="1050" kern="1200" dirty="0">
                        <a:solidFill>
                          <a:schemeClr val="bg1"/>
                        </a:solidFill>
                        <a:latin typeface="+mn-lt"/>
                        <a:ea typeface="+mn-ea"/>
                        <a:cs typeface="+mn-cs"/>
                      </a:endParaRPr>
                    </a:p>
                  </a:txBody>
                  <a:tcPr marL="91439" marR="91439" marT="45699" marB="45699" anchor="ctr"/>
                </a:tc>
              </a:tr>
              <a:tr h="205224">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50" b="0" dirty="0" smtClean="0"/>
                        <a:t>UMA</a:t>
                      </a:r>
                    </a:p>
                  </a:txBody>
                  <a:tcPr/>
                </a:tc>
                <a:tc>
                  <a:txBody>
                    <a:bodyPr/>
                    <a:lstStyle/>
                    <a:p>
                      <a:pPr latinLnBrk="1"/>
                      <a:r>
                        <a:rPr lang="en-US" altLang="ko-KR" sz="1050" dirty="0" smtClean="0"/>
                        <a:t>B</a:t>
                      </a:r>
                      <a:endParaRPr lang="ko-KR" altLang="en-US" sz="1050" b="0" dirty="0"/>
                    </a:p>
                  </a:txBody>
                  <a:tcPr/>
                </a:tc>
                <a:tc>
                  <a:txBody>
                    <a:bodyPr/>
                    <a:lstStyle/>
                    <a:p>
                      <a:pPr latinLnBrk="1"/>
                      <a:r>
                        <a:rPr lang="en-US" altLang="ko-KR" sz="1050" b="0" dirty="0" smtClean="0"/>
                        <a:t>B</a:t>
                      </a:r>
                      <a:endParaRPr lang="ko-KR" altLang="en-US" sz="1050" b="0" dirty="0"/>
                    </a:p>
                  </a:txBody>
                  <a:tcPr/>
                </a:tc>
                <a:tc>
                  <a:txBody>
                    <a:bodyPr/>
                    <a:lstStyle/>
                    <a:p>
                      <a:pPr latinLnBrk="1"/>
                      <a:r>
                        <a:rPr lang="en-US" altLang="ko-KR" sz="1050" dirty="0" smtClean="0"/>
                        <a:t>1</a:t>
                      </a:r>
                      <a:endParaRPr lang="ko-KR" altLang="en-US" sz="1050" b="0" dirty="0"/>
                    </a:p>
                  </a:txBody>
                  <a:tcPr/>
                </a:tc>
                <a:tc>
                  <a:txBody>
                    <a:bodyPr/>
                    <a:lstStyle/>
                    <a:p>
                      <a:pPr latinLnBrk="1"/>
                      <a:r>
                        <a:rPr lang="en-US" altLang="ko-KR" sz="1050" kern="1200" dirty="0" smtClean="0"/>
                        <a:t>……</a:t>
                      </a:r>
                      <a:endParaRPr lang="ko-KR" altLang="en-US" sz="1050" b="0" kern="1200" dirty="0">
                        <a:solidFill>
                          <a:schemeClr val="tx1"/>
                        </a:solidFill>
                        <a:latin typeface="+mn-lt"/>
                        <a:ea typeface="+mn-ea"/>
                        <a:cs typeface="+mn-cs"/>
                      </a:endParaRPr>
                    </a:p>
                  </a:txBody>
                  <a:tcPr marL="91439" marR="91439" marT="45699" marB="45699"/>
                </a:tc>
              </a:tr>
            </a:tbl>
          </a:graphicData>
        </a:graphic>
      </p:graphicFrame>
      <p:graphicFrame>
        <p:nvGraphicFramePr>
          <p:cNvPr id="66" name="표 65"/>
          <p:cNvGraphicFramePr>
            <a:graphicFrameLocks noGrp="1"/>
          </p:cNvGraphicFramePr>
          <p:nvPr>
            <p:extLst>
              <p:ext uri="{D42A27DB-BD31-4B8C-83A1-F6EECF244321}">
                <p14:modId xmlns:p14="http://schemas.microsoft.com/office/powerpoint/2010/main" val="3327941733"/>
              </p:ext>
            </p:extLst>
          </p:nvPr>
        </p:nvGraphicFramePr>
        <p:xfrm>
          <a:off x="3177536" y="4572394"/>
          <a:ext cx="2448272" cy="944838"/>
        </p:xfrm>
        <a:graphic>
          <a:graphicData uri="http://schemas.openxmlformats.org/drawingml/2006/table">
            <a:tbl>
              <a:tblPr firstRow="1" bandRow="1">
                <a:tableStyleId>{5940675A-B579-460E-94D1-54222C63F5DA}</a:tableStyleId>
              </a:tblPr>
              <a:tblGrid>
                <a:gridCol w="1008112"/>
                <a:gridCol w="288032"/>
                <a:gridCol w="792088"/>
                <a:gridCol w="360040"/>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r>
              <a:tr h="230599">
                <a:tc>
                  <a:txBody>
                    <a:bodyPr/>
                    <a:lstStyle/>
                    <a:p>
                      <a:pPr latinLnBrk="1"/>
                      <a:r>
                        <a:rPr lang="en-US" altLang="ko-KR" sz="1100" dirty="0" smtClean="0"/>
                        <a:t>B</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1</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r>
              <a:tr h="230599">
                <a:tc>
                  <a:txBody>
                    <a:bodyPr/>
                    <a:lstStyle/>
                    <a:p>
                      <a:pPr latinLnBrk="1"/>
                      <a:r>
                        <a:rPr lang="en-US" altLang="ko-KR" sz="1100" dirty="0" smtClean="0"/>
                        <a:t>B</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2</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r>
            </a:tbl>
          </a:graphicData>
        </a:graphic>
      </p:graphicFrame>
      <p:sp>
        <p:nvSpPr>
          <p:cNvPr id="67" name="TextBox 66"/>
          <p:cNvSpPr txBox="1"/>
          <p:nvPr/>
        </p:nvSpPr>
        <p:spPr>
          <a:xfrm>
            <a:off x="3491880" y="4342349"/>
            <a:ext cx="1559914" cy="276999"/>
          </a:xfrm>
          <a:prstGeom prst="rect">
            <a:avLst/>
          </a:prstGeom>
          <a:noFill/>
        </p:spPr>
        <p:txBody>
          <a:bodyPr wrap="none" rtlCol="0">
            <a:spAutoFit/>
          </a:bodyPr>
          <a:lstStyle/>
          <a:p>
            <a:r>
              <a:rPr lang="en-US" altLang="ko-KR" sz="1200" dirty="0" smtClean="0"/>
              <a:t>&lt;C’s Routing Table&gt;</a:t>
            </a:r>
            <a:endParaRPr lang="ko-KR" altLang="en-US" sz="1200" dirty="0"/>
          </a:p>
        </p:txBody>
      </p:sp>
      <p:sp>
        <p:nvSpPr>
          <p:cNvPr id="69" name="TextBox 68"/>
          <p:cNvSpPr txBox="1"/>
          <p:nvPr/>
        </p:nvSpPr>
        <p:spPr>
          <a:xfrm>
            <a:off x="5047738" y="1246083"/>
            <a:ext cx="1540486" cy="276999"/>
          </a:xfrm>
          <a:prstGeom prst="rect">
            <a:avLst/>
          </a:prstGeom>
          <a:noFill/>
        </p:spPr>
        <p:txBody>
          <a:bodyPr wrap="none" rtlCol="0">
            <a:spAutoFit/>
          </a:bodyPr>
          <a:lstStyle/>
          <a:p>
            <a:r>
              <a:rPr lang="en-US" altLang="ko-KR" sz="1200" dirty="0" smtClean="0"/>
              <a:t>&lt;A’s Routing Table&gt;</a:t>
            </a:r>
            <a:endParaRPr lang="ko-KR" altLang="en-US" sz="1200" dirty="0"/>
          </a:p>
        </p:txBody>
      </p:sp>
      <p:graphicFrame>
        <p:nvGraphicFramePr>
          <p:cNvPr id="70" name="표 69"/>
          <p:cNvGraphicFramePr>
            <a:graphicFrameLocks noGrp="1"/>
          </p:cNvGraphicFramePr>
          <p:nvPr>
            <p:extLst>
              <p:ext uri="{D42A27DB-BD31-4B8C-83A1-F6EECF244321}">
                <p14:modId xmlns:p14="http://schemas.microsoft.com/office/powerpoint/2010/main" val="669393904"/>
              </p:ext>
            </p:extLst>
          </p:nvPr>
        </p:nvGraphicFramePr>
        <p:xfrm>
          <a:off x="5122986" y="1474256"/>
          <a:ext cx="2448272" cy="685758"/>
        </p:xfrm>
        <a:graphic>
          <a:graphicData uri="http://schemas.openxmlformats.org/drawingml/2006/table">
            <a:tbl>
              <a:tblPr firstRow="1" bandRow="1">
                <a:tableStyleId>{5940675A-B579-460E-94D1-54222C63F5DA}</a:tableStyleId>
              </a:tblPr>
              <a:tblGrid>
                <a:gridCol w="1008112"/>
                <a:gridCol w="288032"/>
                <a:gridCol w="792088"/>
                <a:gridCol w="360040"/>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r>
              <a:tr h="230599">
                <a:tc>
                  <a:txBody>
                    <a:bodyPr/>
                    <a:lstStyle/>
                    <a:p>
                      <a:pPr latinLnBrk="1"/>
                      <a:r>
                        <a:rPr lang="en-US" altLang="ko-KR" sz="1100" dirty="0" smtClean="0"/>
                        <a:t>B</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2</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r>
            </a:tbl>
          </a:graphicData>
        </a:graphic>
      </p:graphicFrame>
      <p:sp>
        <p:nvSpPr>
          <p:cNvPr id="71" name="TextBox 70"/>
          <p:cNvSpPr txBox="1"/>
          <p:nvPr/>
        </p:nvSpPr>
        <p:spPr>
          <a:xfrm>
            <a:off x="6403824" y="3732293"/>
            <a:ext cx="1559914" cy="276999"/>
          </a:xfrm>
          <a:prstGeom prst="rect">
            <a:avLst/>
          </a:prstGeom>
          <a:noFill/>
        </p:spPr>
        <p:txBody>
          <a:bodyPr wrap="none" rtlCol="0">
            <a:spAutoFit/>
          </a:bodyPr>
          <a:lstStyle/>
          <a:p>
            <a:r>
              <a:rPr lang="en-US" altLang="ko-KR" sz="1200" dirty="0" smtClean="0"/>
              <a:t>&lt;D’s Routing Table&gt;</a:t>
            </a:r>
            <a:endParaRPr lang="ko-KR" altLang="en-US" sz="1200" dirty="0"/>
          </a:p>
        </p:txBody>
      </p:sp>
      <p:graphicFrame>
        <p:nvGraphicFramePr>
          <p:cNvPr id="73" name="표 72"/>
          <p:cNvGraphicFramePr>
            <a:graphicFrameLocks noGrp="1"/>
          </p:cNvGraphicFramePr>
          <p:nvPr>
            <p:extLst>
              <p:ext uri="{D42A27DB-BD31-4B8C-83A1-F6EECF244321}">
                <p14:modId xmlns:p14="http://schemas.microsoft.com/office/powerpoint/2010/main" val="3800802315"/>
              </p:ext>
            </p:extLst>
          </p:nvPr>
        </p:nvGraphicFramePr>
        <p:xfrm>
          <a:off x="6072253" y="4009292"/>
          <a:ext cx="2448272" cy="1203918"/>
        </p:xfrm>
        <a:graphic>
          <a:graphicData uri="http://schemas.openxmlformats.org/drawingml/2006/table">
            <a:tbl>
              <a:tblPr firstRow="1" bandRow="1">
                <a:tableStyleId>{5940675A-B579-460E-94D1-54222C63F5DA}</a:tableStyleId>
              </a:tblPr>
              <a:tblGrid>
                <a:gridCol w="1008112"/>
                <a:gridCol w="288032"/>
                <a:gridCol w="792088"/>
                <a:gridCol w="360040"/>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r>
              <a:tr h="230599">
                <a:tc>
                  <a:txBody>
                    <a:bodyPr/>
                    <a:lstStyle/>
                    <a:p>
                      <a:pPr latinLnBrk="1"/>
                      <a:r>
                        <a:rPr lang="en-US" altLang="ko-KR" sz="1100" dirty="0" smtClean="0"/>
                        <a:t>B</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2</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r>
              <a:tr h="230599">
                <a:tc>
                  <a:txBody>
                    <a:bodyPr/>
                    <a:lstStyle/>
                    <a:p>
                      <a:pPr latinLnBrk="1"/>
                      <a:r>
                        <a:rPr lang="en-US" altLang="ko-KR" sz="1100" dirty="0" smtClean="0"/>
                        <a:t>B</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1</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r>
              <a:tr h="230599">
                <a:tc>
                  <a:txBody>
                    <a:bodyPr/>
                    <a:lstStyle/>
                    <a:p>
                      <a:pPr latinLnBrk="1"/>
                      <a:r>
                        <a:rPr lang="en-US" altLang="ko-KR" sz="1100" dirty="0" smtClean="0"/>
                        <a:t>E</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1</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r>
            </a:tbl>
          </a:graphicData>
        </a:graphic>
      </p:graphicFrame>
    </p:spTree>
    <p:extLst>
      <p:ext uri="{BB962C8B-B14F-4D97-AF65-F5344CB8AC3E}">
        <p14:creationId xmlns:p14="http://schemas.microsoft.com/office/powerpoint/2010/main" val="3695295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UMA-based MGNF Transmission </a:t>
            </a:r>
            <a:r>
              <a:rPr lang="en-US" altLang="ko-KR" dirty="0" smtClean="0">
                <a:ea typeface="굴림" charset="-127"/>
              </a:rPr>
              <a:t>(2/3)</a:t>
            </a:r>
            <a:endParaRPr lang="ko-KR" altLang="en-US" dirty="0"/>
          </a:p>
        </p:txBody>
      </p:sp>
      <p:sp>
        <p:nvSpPr>
          <p:cNvPr id="3" name="내용 개체 틀 2"/>
          <p:cNvSpPr>
            <a:spLocks noGrp="1"/>
          </p:cNvSpPr>
          <p:nvPr>
            <p:ph idx="1"/>
          </p:nvPr>
        </p:nvSpPr>
        <p:spPr>
          <a:xfrm>
            <a:off x="251520" y="1268760"/>
            <a:ext cx="5040560" cy="3744416"/>
          </a:xfrm>
        </p:spPr>
        <p:txBody>
          <a:bodyPr/>
          <a:lstStyle/>
          <a:p>
            <a:r>
              <a:rPr lang="en-US" altLang="ko-KR" sz="1800" dirty="0" smtClean="0"/>
              <a:t>If a PD finds </a:t>
            </a:r>
          </a:p>
          <a:p>
            <a:pPr lvl="1"/>
            <a:r>
              <a:rPr lang="en-US" altLang="ko-KR" sz="1800" dirty="0" smtClean="0"/>
              <a:t>Received MGNF’s </a:t>
            </a:r>
            <a:r>
              <a:rPr lang="en-US" altLang="ko-KR" sz="1800" dirty="0"/>
              <a:t>destination </a:t>
            </a:r>
            <a:r>
              <a:rPr lang="en-US" altLang="ko-KR" sz="1800" dirty="0" smtClean="0"/>
              <a:t>address is equal to UMA, </a:t>
            </a:r>
          </a:p>
          <a:p>
            <a:pPr lvl="1"/>
            <a:r>
              <a:rPr lang="en-US" altLang="ko-KR" sz="1800" dirty="0" smtClean="0"/>
              <a:t>Two or more device group IDs that have the same value (forwarding PD for that group ID), and </a:t>
            </a:r>
          </a:p>
          <a:p>
            <a:pPr lvl="1"/>
            <a:r>
              <a:rPr lang="en-US" altLang="ko-KR" sz="1800" dirty="0" smtClean="0"/>
              <a:t>Those device group ID have the same destination address with the originator of the received MGNF,</a:t>
            </a:r>
          </a:p>
          <a:p>
            <a:pPr marL="457200" lvl="1" indent="0">
              <a:buNone/>
            </a:pPr>
            <a:r>
              <a:rPr lang="en-US" altLang="ko-KR" sz="1800" dirty="0" smtClean="0"/>
              <a:t>Then, the PD forwards the received MGNF.</a:t>
            </a:r>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36</a:t>
            </a:fld>
            <a:endParaRPr lang="en-US" altLang="ko-KR"/>
          </a:p>
        </p:txBody>
      </p:sp>
      <p:sp>
        <p:nvSpPr>
          <p:cNvPr id="59" name="타원 10"/>
          <p:cNvSpPr>
            <a:spLocks noChangeArrowheads="1"/>
          </p:cNvSpPr>
          <p:nvPr/>
        </p:nvSpPr>
        <p:spPr bwMode="auto">
          <a:xfrm>
            <a:off x="5768053" y="5169948"/>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61" name="TextBox 60"/>
          <p:cNvSpPr txBox="1"/>
          <p:nvPr/>
        </p:nvSpPr>
        <p:spPr>
          <a:xfrm>
            <a:off x="6092050" y="5147280"/>
            <a:ext cx="2441694" cy="369332"/>
          </a:xfrm>
          <a:prstGeom prst="rect">
            <a:avLst/>
          </a:prstGeom>
          <a:noFill/>
        </p:spPr>
        <p:txBody>
          <a:bodyPr wrap="none" rtlCol="0">
            <a:spAutoFit/>
          </a:bodyPr>
          <a:lstStyle/>
          <a:p>
            <a:r>
              <a:rPr lang="en-US" altLang="ko-KR" dirty="0" smtClean="0"/>
              <a:t>: Group1 Member PD </a:t>
            </a:r>
            <a:endParaRPr lang="ko-KR" altLang="en-US" dirty="0"/>
          </a:p>
        </p:txBody>
      </p:sp>
      <p:sp>
        <p:nvSpPr>
          <p:cNvPr id="62" name="TextBox 61"/>
          <p:cNvSpPr txBox="1"/>
          <p:nvPr/>
        </p:nvSpPr>
        <p:spPr>
          <a:xfrm>
            <a:off x="6092050" y="5561346"/>
            <a:ext cx="2441694" cy="369332"/>
          </a:xfrm>
          <a:prstGeom prst="rect">
            <a:avLst/>
          </a:prstGeom>
          <a:noFill/>
        </p:spPr>
        <p:txBody>
          <a:bodyPr wrap="none" rtlCol="0">
            <a:spAutoFit/>
          </a:bodyPr>
          <a:lstStyle/>
          <a:p>
            <a:r>
              <a:rPr lang="en-US" altLang="ko-KR" dirty="0" smtClean="0"/>
              <a:t>: Group2 </a:t>
            </a:r>
            <a:r>
              <a:rPr lang="en-US" altLang="ko-KR" dirty="0"/>
              <a:t>Member PD </a:t>
            </a:r>
            <a:endParaRPr lang="ko-KR" altLang="en-US" dirty="0"/>
          </a:p>
        </p:txBody>
      </p:sp>
      <p:sp>
        <p:nvSpPr>
          <p:cNvPr id="63" name="타원 6"/>
          <p:cNvSpPr>
            <a:spLocks noChangeArrowheads="1"/>
          </p:cNvSpPr>
          <p:nvPr/>
        </p:nvSpPr>
        <p:spPr bwMode="auto">
          <a:xfrm>
            <a:off x="5767834" y="5590336"/>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endParaRPr lang="ko-KR" altLang="en-US" sz="1500" dirty="0">
              <a:solidFill>
                <a:schemeClr val="tx1"/>
              </a:solidFill>
            </a:endParaRPr>
          </a:p>
        </p:txBody>
      </p:sp>
      <p:sp>
        <p:nvSpPr>
          <p:cNvPr id="64" name="타원 6"/>
          <p:cNvSpPr>
            <a:spLocks noChangeArrowheads="1"/>
          </p:cNvSpPr>
          <p:nvPr/>
        </p:nvSpPr>
        <p:spPr bwMode="auto">
          <a:xfrm>
            <a:off x="5766007" y="6034554"/>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endParaRPr lang="ko-KR" altLang="en-US" sz="1500" dirty="0">
              <a:solidFill>
                <a:schemeClr val="tx1"/>
              </a:solidFill>
            </a:endParaRPr>
          </a:p>
        </p:txBody>
      </p:sp>
      <p:sp>
        <p:nvSpPr>
          <p:cNvPr id="65" name="TextBox 64"/>
          <p:cNvSpPr txBox="1"/>
          <p:nvPr/>
        </p:nvSpPr>
        <p:spPr>
          <a:xfrm>
            <a:off x="6097617" y="6011996"/>
            <a:ext cx="3082895" cy="369332"/>
          </a:xfrm>
          <a:prstGeom prst="rect">
            <a:avLst/>
          </a:prstGeom>
          <a:noFill/>
        </p:spPr>
        <p:txBody>
          <a:bodyPr wrap="none" rtlCol="0">
            <a:spAutoFit/>
          </a:bodyPr>
          <a:lstStyle/>
          <a:p>
            <a:r>
              <a:rPr lang="en-US" altLang="ko-KR" dirty="0" smtClean="0"/>
              <a:t>: Group1 and 2 </a:t>
            </a:r>
            <a:r>
              <a:rPr lang="en-US" altLang="ko-KR" dirty="0"/>
              <a:t>Member PD </a:t>
            </a:r>
            <a:endParaRPr lang="ko-KR" altLang="en-US" dirty="0"/>
          </a:p>
        </p:txBody>
      </p:sp>
      <p:sp>
        <p:nvSpPr>
          <p:cNvPr id="30" name="타원 6"/>
          <p:cNvSpPr>
            <a:spLocks noChangeArrowheads="1"/>
          </p:cNvSpPr>
          <p:nvPr/>
        </p:nvSpPr>
        <p:spPr bwMode="auto">
          <a:xfrm>
            <a:off x="6561277" y="3189333"/>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B</a:t>
            </a:r>
            <a:endParaRPr lang="ko-KR" altLang="en-US" sz="1500" dirty="0">
              <a:solidFill>
                <a:schemeClr val="tx1"/>
              </a:solidFill>
            </a:endParaRPr>
          </a:p>
        </p:txBody>
      </p:sp>
      <p:sp>
        <p:nvSpPr>
          <p:cNvPr id="32" name="타원 6"/>
          <p:cNvSpPr>
            <a:spLocks noChangeArrowheads="1"/>
          </p:cNvSpPr>
          <p:nvPr/>
        </p:nvSpPr>
        <p:spPr bwMode="auto">
          <a:xfrm>
            <a:off x="7695313" y="3317886"/>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D</a:t>
            </a:r>
            <a:endParaRPr lang="ko-KR" altLang="en-US" sz="1500" dirty="0">
              <a:solidFill>
                <a:schemeClr val="tx1"/>
              </a:solidFill>
            </a:endParaRPr>
          </a:p>
        </p:txBody>
      </p:sp>
      <p:sp>
        <p:nvSpPr>
          <p:cNvPr id="34" name="타원 6"/>
          <p:cNvSpPr>
            <a:spLocks noChangeArrowheads="1"/>
          </p:cNvSpPr>
          <p:nvPr/>
        </p:nvSpPr>
        <p:spPr bwMode="auto">
          <a:xfrm>
            <a:off x="6022906" y="2374148"/>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cxnSp>
        <p:nvCxnSpPr>
          <p:cNvPr id="40" name="직선 연결선 39"/>
          <p:cNvCxnSpPr/>
          <p:nvPr/>
        </p:nvCxnSpPr>
        <p:spPr bwMode="auto">
          <a:xfrm flipH="1" flipV="1">
            <a:off x="6275390" y="2698364"/>
            <a:ext cx="318977" cy="53162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3" name="직선 연결선 42"/>
          <p:cNvCxnSpPr>
            <a:stCxn id="32" idx="2"/>
          </p:cNvCxnSpPr>
          <p:nvPr/>
        </p:nvCxnSpPr>
        <p:spPr bwMode="auto">
          <a:xfrm flipH="1" flipV="1">
            <a:off x="6923976" y="3368215"/>
            <a:ext cx="771337" cy="111779"/>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4" name="직선 연결선 43"/>
          <p:cNvCxnSpPr/>
          <p:nvPr/>
        </p:nvCxnSpPr>
        <p:spPr bwMode="auto">
          <a:xfrm flipH="1">
            <a:off x="5784527" y="3400113"/>
            <a:ext cx="767310" cy="34157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5" name="타원 6"/>
          <p:cNvSpPr>
            <a:spLocks noChangeArrowheads="1"/>
          </p:cNvSpPr>
          <p:nvPr/>
        </p:nvSpPr>
        <p:spPr bwMode="auto">
          <a:xfrm>
            <a:off x="7857421" y="2364185"/>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cxnSp>
        <p:nvCxnSpPr>
          <p:cNvPr id="46" name="직선 연결선 45"/>
          <p:cNvCxnSpPr>
            <a:stCxn id="32" idx="0"/>
            <a:endCxn id="45" idx="4"/>
          </p:cNvCxnSpPr>
          <p:nvPr/>
        </p:nvCxnSpPr>
        <p:spPr bwMode="auto">
          <a:xfrm flipV="1">
            <a:off x="7857421" y="2688401"/>
            <a:ext cx="162108" cy="62948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7" name="타원 6"/>
          <p:cNvSpPr>
            <a:spLocks noChangeArrowheads="1"/>
          </p:cNvSpPr>
          <p:nvPr/>
        </p:nvSpPr>
        <p:spPr bwMode="auto">
          <a:xfrm>
            <a:off x="5463700" y="3650489"/>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C</a:t>
            </a:r>
            <a:endParaRPr lang="ko-KR" altLang="en-US" sz="1500" dirty="0">
              <a:solidFill>
                <a:schemeClr val="tx1"/>
              </a:solidFill>
            </a:endParaRPr>
          </a:p>
        </p:txBody>
      </p:sp>
      <p:sp>
        <p:nvSpPr>
          <p:cNvPr id="50" name="오른쪽 화살표 49"/>
          <p:cNvSpPr/>
          <p:nvPr/>
        </p:nvSpPr>
        <p:spPr>
          <a:xfrm rot="9556589">
            <a:off x="5836394" y="3380775"/>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51" name="오른쪽 화살표 50"/>
          <p:cNvSpPr/>
          <p:nvPr/>
        </p:nvSpPr>
        <p:spPr>
          <a:xfrm rot="13982239">
            <a:off x="6222384" y="2790678"/>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52" name="오른쪽 화살표 51"/>
          <p:cNvSpPr/>
          <p:nvPr/>
        </p:nvSpPr>
        <p:spPr>
          <a:xfrm rot="395174">
            <a:off x="6977857" y="3240338"/>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53" name="TextBox 52"/>
          <p:cNvSpPr txBox="1"/>
          <p:nvPr/>
        </p:nvSpPr>
        <p:spPr>
          <a:xfrm>
            <a:off x="836129" y="5373216"/>
            <a:ext cx="1071575" cy="276999"/>
          </a:xfrm>
          <a:prstGeom prst="rect">
            <a:avLst/>
          </a:prstGeom>
          <a:noFill/>
        </p:spPr>
        <p:txBody>
          <a:bodyPr wrap="none" rtlCol="0">
            <a:spAutoFit/>
          </a:bodyPr>
          <a:lstStyle/>
          <a:p>
            <a:r>
              <a:rPr lang="en-US" altLang="ko-KR" sz="1200" dirty="0" smtClean="0"/>
              <a:t>&lt;B’s MGNF</a:t>
            </a:r>
            <a:r>
              <a:rPr lang="en-US" altLang="ko-KR" sz="1200" dirty="0"/>
              <a:t>&gt;</a:t>
            </a:r>
            <a:endParaRPr lang="ko-KR" altLang="en-US" sz="1200" dirty="0"/>
          </a:p>
        </p:txBody>
      </p:sp>
      <p:graphicFrame>
        <p:nvGraphicFramePr>
          <p:cNvPr id="54" name="표 53"/>
          <p:cNvGraphicFramePr>
            <a:graphicFrameLocks noGrp="1"/>
          </p:cNvGraphicFramePr>
          <p:nvPr>
            <p:extLst>
              <p:ext uri="{D42A27DB-BD31-4B8C-83A1-F6EECF244321}">
                <p14:modId xmlns:p14="http://schemas.microsoft.com/office/powerpoint/2010/main" val="2678680426"/>
              </p:ext>
            </p:extLst>
          </p:nvPr>
        </p:nvGraphicFramePr>
        <p:xfrm>
          <a:off x="885812" y="5703671"/>
          <a:ext cx="4739996" cy="662940"/>
        </p:xfrm>
        <a:graphic>
          <a:graphicData uri="http://schemas.openxmlformats.org/drawingml/2006/table">
            <a:tbl>
              <a:tblPr firstRow="1" bandRow="1">
                <a:tableStyleId>{5940675A-B579-460E-94D1-54222C63F5DA}</a:tableStyleId>
              </a:tblPr>
              <a:tblGrid>
                <a:gridCol w="925406"/>
                <a:gridCol w="1038371"/>
                <a:gridCol w="1038371"/>
                <a:gridCol w="900064"/>
                <a:gridCol w="837784"/>
              </a:tblGrid>
              <a:tr h="370840">
                <a:tc>
                  <a:txBody>
                    <a:bodyPr/>
                    <a:lstStyle/>
                    <a:p>
                      <a:pPr latinLnBrk="1"/>
                      <a:r>
                        <a:rPr lang="en-US" altLang="ko-KR" sz="1050" dirty="0" smtClean="0"/>
                        <a:t>Destination Address</a:t>
                      </a:r>
                    </a:p>
                  </a:txBody>
                  <a:tcPr anchor="ctr"/>
                </a:tc>
                <a:tc>
                  <a:txBody>
                    <a:bodyPr/>
                    <a:lstStyle/>
                    <a:p>
                      <a:pPr latinLnBrk="1"/>
                      <a:r>
                        <a:rPr lang="en-US" altLang="ko-KR" sz="1050" dirty="0" err="1" smtClean="0"/>
                        <a:t>Src</a:t>
                      </a:r>
                      <a:r>
                        <a:rPr lang="en-US" altLang="ko-KR" sz="1050" dirty="0" smtClean="0"/>
                        <a:t> Address</a:t>
                      </a:r>
                      <a:endParaRPr lang="ko-KR" altLang="en-US" sz="1050" dirty="0"/>
                    </a:p>
                  </a:txBody>
                  <a:tcPr anchor="ctr"/>
                </a:tc>
                <a:tc>
                  <a:txBody>
                    <a:bodyPr/>
                    <a:lstStyle/>
                    <a:p>
                      <a:pPr latinLnBrk="1"/>
                      <a:r>
                        <a:rPr lang="en-US" altLang="ko-KR" sz="1050" dirty="0" smtClean="0"/>
                        <a:t>Originator Address</a:t>
                      </a:r>
                      <a:endParaRPr lang="ko-KR" altLang="en-US" sz="1050" dirty="0"/>
                    </a:p>
                  </a:txBody>
                  <a:tcPr anchor="ctr"/>
                </a:tc>
                <a:tc>
                  <a:txBody>
                    <a:bodyPr/>
                    <a:lstStyle/>
                    <a:p>
                      <a:pPr latinLnBrk="1"/>
                      <a:r>
                        <a:rPr lang="en-US" altLang="ko-KR" sz="1050" baseline="0" dirty="0" smtClean="0"/>
                        <a:t>Notification Type</a:t>
                      </a:r>
                      <a:endParaRPr lang="ko-KR" altLang="en-US" sz="1050" dirty="0"/>
                    </a:p>
                  </a:txBody>
                  <a:tcPr anchor="ctr"/>
                </a:tc>
                <a:tc>
                  <a:txBody>
                    <a:bodyPr/>
                    <a:lstStyle/>
                    <a:p>
                      <a:pPr latinLnBrk="1"/>
                      <a:r>
                        <a:rPr lang="en-US" altLang="ko-KR" sz="1050" kern="1200" dirty="0" smtClean="0"/>
                        <a:t>……</a:t>
                      </a:r>
                      <a:endParaRPr lang="ko-KR" altLang="en-US" sz="1050" kern="1200" dirty="0">
                        <a:solidFill>
                          <a:schemeClr val="bg1"/>
                        </a:solidFill>
                        <a:latin typeface="+mn-lt"/>
                        <a:ea typeface="+mn-ea"/>
                        <a:cs typeface="+mn-cs"/>
                      </a:endParaRPr>
                    </a:p>
                  </a:txBody>
                  <a:tcPr marL="91439" marR="91439" marT="45699" marB="45699" anchor="ctr"/>
                </a:tc>
              </a:tr>
              <a:tr h="205224">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50" b="0" dirty="0" smtClean="0"/>
                        <a:t>UMA</a:t>
                      </a:r>
                    </a:p>
                  </a:txBody>
                  <a:tcPr/>
                </a:tc>
                <a:tc>
                  <a:txBody>
                    <a:bodyPr/>
                    <a:lstStyle/>
                    <a:p>
                      <a:pPr latinLnBrk="1"/>
                      <a:r>
                        <a:rPr lang="en-US" altLang="ko-KR" sz="1050" dirty="0" smtClean="0"/>
                        <a:t>B</a:t>
                      </a:r>
                      <a:endParaRPr lang="ko-KR" altLang="en-US" sz="1050" b="0" dirty="0"/>
                    </a:p>
                  </a:txBody>
                  <a:tcPr/>
                </a:tc>
                <a:tc>
                  <a:txBody>
                    <a:bodyPr/>
                    <a:lstStyle/>
                    <a:p>
                      <a:pPr latinLnBrk="1"/>
                      <a:r>
                        <a:rPr lang="en-US" altLang="ko-KR" sz="1050" b="0" dirty="0" smtClean="0"/>
                        <a:t>B</a:t>
                      </a:r>
                      <a:endParaRPr lang="ko-KR" altLang="en-US" sz="1050" b="0" dirty="0"/>
                    </a:p>
                  </a:txBody>
                  <a:tcPr/>
                </a:tc>
                <a:tc>
                  <a:txBody>
                    <a:bodyPr/>
                    <a:lstStyle/>
                    <a:p>
                      <a:pPr latinLnBrk="1"/>
                      <a:r>
                        <a:rPr lang="en-US" altLang="ko-KR" sz="1050" dirty="0" smtClean="0"/>
                        <a:t>1</a:t>
                      </a:r>
                      <a:endParaRPr lang="ko-KR" altLang="en-US" sz="1050" b="0" dirty="0"/>
                    </a:p>
                  </a:txBody>
                  <a:tcPr/>
                </a:tc>
                <a:tc>
                  <a:txBody>
                    <a:bodyPr/>
                    <a:lstStyle/>
                    <a:p>
                      <a:pPr latinLnBrk="1"/>
                      <a:r>
                        <a:rPr lang="en-US" altLang="ko-KR" sz="1050" kern="1200" dirty="0" smtClean="0"/>
                        <a:t>……</a:t>
                      </a:r>
                      <a:endParaRPr lang="ko-KR" altLang="en-US" sz="1050" b="0" kern="1200" dirty="0">
                        <a:solidFill>
                          <a:schemeClr val="tx1"/>
                        </a:solidFill>
                        <a:latin typeface="+mn-lt"/>
                        <a:ea typeface="+mn-ea"/>
                        <a:cs typeface="+mn-cs"/>
                      </a:endParaRPr>
                    </a:p>
                  </a:txBody>
                  <a:tcPr marL="91439" marR="91439" marT="45699" marB="45699"/>
                </a:tc>
              </a:tr>
            </a:tbl>
          </a:graphicData>
        </a:graphic>
      </p:graphicFrame>
      <p:graphicFrame>
        <p:nvGraphicFramePr>
          <p:cNvPr id="66" name="표 65"/>
          <p:cNvGraphicFramePr>
            <a:graphicFrameLocks noGrp="1"/>
          </p:cNvGraphicFramePr>
          <p:nvPr>
            <p:extLst>
              <p:ext uri="{D42A27DB-BD31-4B8C-83A1-F6EECF244321}">
                <p14:modId xmlns:p14="http://schemas.microsoft.com/office/powerpoint/2010/main" val="4229997093"/>
              </p:ext>
            </p:extLst>
          </p:nvPr>
        </p:nvGraphicFramePr>
        <p:xfrm>
          <a:off x="3177536" y="4572394"/>
          <a:ext cx="2448272" cy="944838"/>
        </p:xfrm>
        <a:graphic>
          <a:graphicData uri="http://schemas.openxmlformats.org/drawingml/2006/table">
            <a:tbl>
              <a:tblPr firstRow="1" bandRow="1">
                <a:tableStyleId>{5940675A-B579-460E-94D1-54222C63F5DA}</a:tableStyleId>
              </a:tblPr>
              <a:tblGrid>
                <a:gridCol w="1008112"/>
                <a:gridCol w="288032"/>
                <a:gridCol w="792088"/>
                <a:gridCol w="360040"/>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r>
              <a:tr h="230599">
                <a:tc>
                  <a:txBody>
                    <a:bodyPr/>
                    <a:lstStyle/>
                    <a:p>
                      <a:pPr latinLnBrk="1"/>
                      <a:r>
                        <a:rPr lang="en-US" altLang="ko-KR" sz="1100" dirty="0" smtClean="0"/>
                        <a:t>B</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1</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r>
              <a:tr h="230599">
                <a:tc>
                  <a:txBody>
                    <a:bodyPr/>
                    <a:lstStyle/>
                    <a:p>
                      <a:pPr latinLnBrk="1"/>
                      <a:r>
                        <a:rPr lang="en-US" altLang="ko-KR" sz="1100" dirty="0" smtClean="0"/>
                        <a:t>B</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2</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r>
            </a:tbl>
          </a:graphicData>
        </a:graphic>
      </p:graphicFrame>
      <p:sp>
        <p:nvSpPr>
          <p:cNvPr id="67" name="TextBox 66"/>
          <p:cNvSpPr txBox="1"/>
          <p:nvPr/>
        </p:nvSpPr>
        <p:spPr>
          <a:xfrm>
            <a:off x="3491880" y="4342349"/>
            <a:ext cx="1559914" cy="276999"/>
          </a:xfrm>
          <a:prstGeom prst="rect">
            <a:avLst/>
          </a:prstGeom>
          <a:noFill/>
        </p:spPr>
        <p:txBody>
          <a:bodyPr wrap="none" rtlCol="0">
            <a:spAutoFit/>
          </a:bodyPr>
          <a:lstStyle/>
          <a:p>
            <a:r>
              <a:rPr lang="en-US" altLang="ko-KR" sz="1200" dirty="0" smtClean="0"/>
              <a:t>&lt;C’s Routing Table&gt;</a:t>
            </a:r>
            <a:endParaRPr lang="ko-KR" altLang="en-US" sz="1200" dirty="0"/>
          </a:p>
        </p:txBody>
      </p:sp>
      <p:sp>
        <p:nvSpPr>
          <p:cNvPr id="69" name="TextBox 68"/>
          <p:cNvSpPr txBox="1"/>
          <p:nvPr/>
        </p:nvSpPr>
        <p:spPr>
          <a:xfrm>
            <a:off x="5047738" y="1246083"/>
            <a:ext cx="1540486" cy="276999"/>
          </a:xfrm>
          <a:prstGeom prst="rect">
            <a:avLst/>
          </a:prstGeom>
          <a:noFill/>
        </p:spPr>
        <p:txBody>
          <a:bodyPr wrap="none" rtlCol="0">
            <a:spAutoFit/>
          </a:bodyPr>
          <a:lstStyle/>
          <a:p>
            <a:r>
              <a:rPr lang="en-US" altLang="ko-KR" sz="1200" dirty="0" smtClean="0"/>
              <a:t>&lt;A’s Routing Table&gt;</a:t>
            </a:r>
            <a:endParaRPr lang="ko-KR" altLang="en-US" sz="1200" dirty="0"/>
          </a:p>
        </p:txBody>
      </p:sp>
      <p:graphicFrame>
        <p:nvGraphicFramePr>
          <p:cNvPr id="70" name="표 69"/>
          <p:cNvGraphicFramePr>
            <a:graphicFrameLocks noGrp="1"/>
          </p:cNvGraphicFramePr>
          <p:nvPr>
            <p:extLst>
              <p:ext uri="{D42A27DB-BD31-4B8C-83A1-F6EECF244321}">
                <p14:modId xmlns:p14="http://schemas.microsoft.com/office/powerpoint/2010/main" val="1690840304"/>
              </p:ext>
            </p:extLst>
          </p:nvPr>
        </p:nvGraphicFramePr>
        <p:xfrm>
          <a:off x="5122986" y="1474256"/>
          <a:ext cx="2448272" cy="685758"/>
        </p:xfrm>
        <a:graphic>
          <a:graphicData uri="http://schemas.openxmlformats.org/drawingml/2006/table">
            <a:tbl>
              <a:tblPr firstRow="1" bandRow="1">
                <a:tableStyleId>{5940675A-B579-460E-94D1-54222C63F5DA}</a:tableStyleId>
              </a:tblPr>
              <a:tblGrid>
                <a:gridCol w="1008112"/>
                <a:gridCol w="288032"/>
                <a:gridCol w="792088"/>
                <a:gridCol w="360040"/>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r>
              <a:tr h="230599">
                <a:tc>
                  <a:txBody>
                    <a:bodyPr/>
                    <a:lstStyle/>
                    <a:p>
                      <a:pPr latinLnBrk="1"/>
                      <a:r>
                        <a:rPr lang="en-US" altLang="ko-KR" sz="1100" dirty="0" smtClean="0"/>
                        <a:t>B</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2</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r>
            </a:tbl>
          </a:graphicData>
        </a:graphic>
      </p:graphicFrame>
      <p:sp>
        <p:nvSpPr>
          <p:cNvPr id="71" name="TextBox 70"/>
          <p:cNvSpPr txBox="1"/>
          <p:nvPr/>
        </p:nvSpPr>
        <p:spPr>
          <a:xfrm>
            <a:off x="6403824" y="3732293"/>
            <a:ext cx="1559914" cy="276999"/>
          </a:xfrm>
          <a:prstGeom prst="rect">
            <a:avLst/>
          </a:prstGeom>
          <a:noFill/>
        </p:spPr>
        <p:txBody>
          <a:bodyPr wrap="none" rtlCol="0">
            <a:spAutoFit/>
          </a:bodyPr>
          <a:lstStyle/>
          <a:p>
            <a:r>
              <a:rPr lang="en-US" altLang="ko-KR" sz="1200" dirty="0" smtClean="0"/>
              <a:t>&lt;D’s Routing Table&gt;</a:t>
            </a:r>
            <a:endParaRPr lang="ko-KR" altLang="en-US" sz="1200" dirty="0"/>
          </a:p>
        </p:txBody>
      </p:sp>
      <p:graphicFrame>
        <p:nvGraphicFramePr>
          <p:cNvPr id="73" name="표 72"/>
          <p:cNvGraphicFramePr>
            <a:graphicFrameLocks noGrp="1"/>
          </p:cNvGraphicFramePr>
          <p:nvPr>
            <p:extLst>
              <p:ext uri="{D42A27DB-BD31-4B8C-83A1-F6EECF244321}">
                <p14:modId xmlns:p14="http://schemas.microsoft.com/office/powerpoint/2010/main" val="876896023"/>
              </p:ext>
            </p:extLst>
          </p:nvPr>
        </p:nvGraphicFramePr>
        <p:xfrm>
          <a:off x="6072253" y="4009292"/>
          <a:ext cx="2448272" cy="1203918"/>
        </p:xfrm>
        <a:graphic>
          <a:graphicData uri="http://schemas.openxmlformats.org/drawingml/2006/table">
            <a:tbl>
              <a:tblPr firstRow="1" bandRow="1">
                <a:tableStyleId>{5940675A-B579-460E-94D1-54222C63F5DA}</a:tableStyleId>
              </a:tblPr>
              <a:tblGrid>
                <a:gridCol w="1008112"/>
                <a:gridCol w="288032"/>
                <a:gridCol w="792088"/>
                <a:gridCol w="360040"/>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r>
              <a:tr h="230599">
                <a:tc>
                  <a:txBody>
                    <a:bodyPr/>
                    <a:lstStyle/>
                    <a:p>
                      <a:pPr latinLnBrk="1"/>
                      <a:r>
                        <a:rPr lang="en-US" altLang="ko-KR" sz="1100" dirty="0" smtClean="0"/>
                        <a:t>B</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2</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r>
              <a:tr h="230599">
                <a:tc>
                  <a:txBody>
                    <a:bodyPr/>
                    <a:lstStyle/>
                    <a:p>
                      <a:pPr latinLnBrk="1"/>
                      <a:r>
                        <a:rPr lang="en-US" altLang="ko-KR" sz="1100" dirty="0" smtClean="0"/>
                        <a:t>B</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1</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r>
              <a:tr h="230599">
                <a:tc>
                  <a:txBody>
                    <a:bodyPr/>
                    <a:lstStyle/>
                    <a:p>
                      <a:pPr latinLnBrk="1"/>
                      <a:r>
                        <a:rPr lang="en-US" altLang="ko-KR" sz="1100" dirty="0" smtClean="0"/>
                        <a:t>E</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1</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r>
            </a:tbl>
          </a:graphicData>
        </a:graphic>
      </p:graphicFrame>
    </p:spTree>
    <p:extLst>
      <p:ext uri="{BB962C8B-B14F-4D97-AF65-F5344CB8AC3E}">
        <p14:creationId xmlns:p14="http://schemas.microsoft.com/office/powerpoint/2010/main" val="3871076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UMA-based MGNF Transmission </a:t>
            </a:r>
            <a:r>
              <a:rPr lang="en-US" altLang="ko-KR" dirty="0" smtClean="0">
                <a:ea typeface="굴림" charset="-127"/>
              </a:rPr>
              <a:t>(3/3)</a:t>
            </a:r>
            <a:endParaRPr lang="ko-KR" altLang="en-US" dirty="0"/>
          </a:p>
        </p:txBody>
      </p:sp>
      <p:sp>
        <p:nvSpPr>
          <p:cNvPr id="3" name="내용 개체 틀 2"/>
          <p:cNvSpPr>
            <a:spLocks noGrp="1"/>
          </p:cNvSpPr>
          <p:nvPr>
            <p:ph idx="1"/>
          </p:nvPr>
        </p:nvSpPr>
        <p:spPr>
          <a:xfrm>
            <a:off x="685800" y="1556792"/>
            <a:ext cx="4174232" cy="3744416"/>
          </a:xfrm>
        </p:spPr>
        <p:txBody>
          <a:bodyPr/>
          <a:lstStyle/>
          <a:p>
            <a:r>
              <a:rPr lang="en-US" altLang="ko-KR" sz="1800" dirty="0" smtClean="0"/>
              <a:t>E receives the MGNF from D.</a:t>
            </a:r>
          </a:p>
          <a:p>
            <a:r>
              <a:rPr lang="en-US" altLang="ko-KR" sz="1800" dirty="0" smtClean="0"/>
              <a:t>E does not forward the MGNF.</a:t>
            </a:r>
          </a:p>
          <a:p>
            <a:r>
              <a:rPr lang="en-US" altLang="ko-KR" sz="1800" dirty="0"/>
              <a:t>Total </a:t>
            </a:r>
            <a:r>
              <a:rPr lang="en-US" altLang="ko-KR" sz="1800" dirty="0" smtClean="0"/>
              <a:t>2 </a:t>
            </a:r>
            <a:r>
              <a:rPr lang="en-US" altLang="ko-KR" sz="1800" dirty="0"/>
              <a:t>transmissions for MGNF (B transmitted </a:t>
            </a:r>
            <a:r>
              <a:rPr lang="en-US" altLang="ko-KR" sz="1800" dirty="0" smtClean="0"/>
              <a:t>MGNF just once).</a:t>
            </a:r>
          </a:p>
          <a:p>
            <a:r>
              <a:rPr lang="en-US" altLang="ko-KR" sz="1800" dirty="0" smtClean="0"/>
              <a:t>Although reduction seems to be not much, this can really reduce the MGNF traffic if you have bigger network size.</a:t>
            </a:r>
            <a:endParaRPr lang="en-US" altLang="ko-KR" sz="1800" dirty="0"/>
          </a:p>
          <a:p>
            <a:endParaRPr lang="en-US" altLang="ko-KR" sz="1800" dirty="0" smtClean="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37</a:t>
            </a:fld>
            <a:endParaRPr lang="en-US" altLang="ko-KR"/>
          </a:p>
        </p:txBody>
      </p:sp>
      <p:sp>
        <p:nvSpPr>
          <p:cNvPr id="53" name="타원 6"/>
          <p:cNvSpPr>
            <a:spLocks noChangeArrowheads="1"/>
          </p:cNvSpPr>
          <p:nvPr/>
        </p:nvSpPr>
        <p:spPr bwMode="auto">
          <a:xfrm>
            <a:off x="6561277" y="3189333"/>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B</a:t>
            </a:r>
            <a:endParaRPr lang="ko-KR" altLang="en-US" sz="1500" dirty="0">
              <a:solidFill>
                <a:schemeClr val="tx1"/>
              </a:solidFill>
            </a:endParaRPr>
          </a:p>
        </p:txBody>
      </p:sp>
      <p:sp>
        <p:nvSpPr>
          <p:cNvPr id="54" name="타원 6"/>
          <p:cNvSpPr>
            <a:spLocks noChangeArrowheads="1"/>
          </p:cNvSpPr>
          <p:nvPr/>
        </p:nvSpPr>
        <p:spPr bwMode="auto">
          <a:xfrm>
            <a:off x="7695313" y="3317886"/>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D</a:t>
            </a:r>
            <a:endParaRPr lang="ko-KR" altLang="en-US" sz="1500" dirty="0">
              <a:solidFill>
                <a:schemeClr val="tx1"/>
              </a:solidFill>
            </a:endParaRPr>
          </a:p>
        </p:txBody>
      </p:sp>
      <p:sp>
        <p:nvSpPr>
          <p:cNvPr id="60" name="타원 6"/>
          <p:cNvSpPr>
            <a:spLocks noChangeArrowheads="1"/>
          </p:cNvSpPr>
          <p:nvPr/>
        </p:nvSpPr>
        <p:spPr bwMode="auto">
          <a:xfrm>
            <a:off x="6022906" y="2374148"/>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cxnSp>
        <p:nvCxnSpPr>
          <p:cNvPr id="66" name="직선 연결선 65"/>
          <p:cNvCxnSpPr/>
          <p:nvPr/>
        </p:nvCxnSpPr>
        <p:spPr bwMode="auto">
          <a:xfrm flipH="1" flipV="1">
            <a:off x="6275390" y="2698364"/>
            <a:ext cx="318977" cy="53162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67" name="직선 연결선 66"/>
          <p:cNvCxnSpPr>
            <a:stCxn id="54" idx="2"/>
          </p:cNvCxnSpPr>
          <p:nvPr/>
        </p:nvCxnSpPr>
        <p:spPr bwMode="auto">
          <a:xfrm flipH="1" flipV="1">
            <a:off x="6923976" y="3368215"/>
            <a:ext cx="771337" cy="111779"/>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68" name="직선 연결선 67"/>
          <p:cNvCxnSpPr/>
          <p:nvPr/>
        </p:nvCxnSpPr>
        <p:spPr bwMode="auto">
          <a:xfrm flipH="1">
            <a:off x="5784527" y="3400113"/>
            <a:ext cx="767310" cy="34157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69" name="타원 6"/>
          <p:cNvSpPr>
            <a:spLocks noChangeArrowheads="1"/>
          </p:cNvSpPr>
          <p:nvPr/>
        </p:nvSpPr>
        <p:spPr bwMode="auto">
          <a:xfrm>
            <a:off x="7857421" y="2364185"/>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cxnSp>
        <p:nvCxnSpPr>
          <p:cNvPr id="70" name="직선 연결선 69"/>
          <p:cNvCxnSpPr>
            <a:stCxn id="54" idx="0"/>
            <a:endCxn id="69" idx="4"/>
          </p:cNvCxnSpPr>
          <p:nvPr/>
        </p:nvCxnSpPr>
        <p:spPr bwMode="auto">
          <a:xfrm flipV="1">
            <a:off x="7857421" y="2688401"/>
            <a:ext cx="162108" cy="62948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71" name="타원 6"/>
          <p:cNvSpPr>
            <a:spLocks noChangeArrowheads="1"/>
          </p:cNvSpPr>
          <p:nvPr/>
        </p:nvSpPr>
        <p:spPr bwMode="auto">
          <a:xfrm>
            <a:off x="5463700" y="3650489"/>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C</a:t>
            </a:r>
            <a:endParaRPr lang="ko-KR" altLang="en-US" sz="1500" dirty="0">
              <a:solidFill>
                <a:schemeClr val="tx1"/>
              </a:solidFill>
            </a:endParaRPr>
          </a:p>
        </p:txBody>
      </p:sp>
      <p:sp>
        <p:nvSpPr>
          <p:cNvPr id="74" name="오른쪽 화살표 73"/>
          <p:cNvSpPr/>
          <p:nvPr/>
        </p:nvSpPr>
        <p:spPr>
          <a:xfrm rot="17020384">
            <a:off x="7701611" y="2903924"/>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76" name="TextBox 75"/>
          <p:cNvSpPr txBox="1"/>
          <p:nvPr/>
        </p:nvSpPr>
        <p:spPr>
          <a:xfrm>
            <a:off x="755576" y="5373216"/>
            <a:ext cx="1328056" cy="276999"/>
          </a:xfrm>
          <a:prstGeom prst="rect">
            <a:avLst/>
          </a:prstGeom>
          <a:noFill/>
        </p:spPr>
        <p:txBody>
          <a:bodyPr wrap="none" rtlCol="0">
            <a:spAutoFit/>
          </a:bodyPr>
          <a:lstStyle/>
          <a:p>
            <a:r>
              <a:rPr lang="en-US" altLang="ko-KR" sz="1200" dirty="0"/>
              <a:t>&lt;PD </a:t>
            </a:r>
            <a:r>
              <a:rPr lang="en-US" altLang="ko-KR" sz="1200" dirty="0" smtClean="0"/>
              <a:t>B’s MGNF</a:t>
            </a:r>
            <a:r>
              <a:rPr lang="en-US" altLang="ko-KR" sz="1200" dirty="0"/>
              <a:t>&gt;</a:t>
            </a:r>
            <a:endParaRPr lang="ko-KR" altLang="en-US" sz="1200" dirty="0"/>
          </a:p>
        </p:txBody>
      </p:sp>
      <p:graphicFrame>
        <p:nvGraphicFramePr>
          <p:cNvPr id="77" name="표 76"/>
          <p:cNvGraphicFramePr>
            <a:graphicFrameLocks noGrp="1"/>
          </p:cNvGraphicFramePr>
          <p:nvPr>
            <p:extLst>
              <p:ext uri="{D42A27DB-BD31-4B8C-83A1-F6EECF244321}">
                <p14:modId xmlns:p14="http://schemas.microsoft.com/office/powerpoint/2010/main" val="4010559850"/>
              </p:ext>
            </p:extLst>
          </p:nvPr>
        </p:nvGraphicFramePr>
        <p:xfrm>
          <a:off x="885812" y="5703671"/>
          <a:ext cx="4739996" cy="662940"/>
        </p:xfrm>
        <a:graphic>
          <a:graphicData uri="http://schemas.openxmlformats.org/drawingml/2006/table">
            <a:tbl>
              <a:tblPr firstRow="1" bandRow="1">
                <a:tableStyleId>{5940675A-B579-460E-94D1-54222C63F5DA}</a:tableStyleId>
              </a:tblPr>
              <a:tblGrid>
                <a:gridCol w="925406"/>
                <a:gridCol w="1038371"/>
                <a:gridCol w="1038371"/>
                <a:gridCol w="900064"/>
                <a:gridCol w="837784"/>
              </a:tblGrid>
              <a:tr h="370840">
                <a:tc>
                  <a:txBody>
                    <a:bodyPr/>
                    <a:lstStyle/>
                    <a:p>
                      <a:pPr latinLnBrk="1"/>
                      <a:r>
                        <a:rPr lang="en-US" altLang="ko-KR" sz="1050" dirty="0" smtClean="0"/>
                        <a:t>Destination Address</a:t>
                      </a:r>
                    </a:p>
                  </a:txBody>
                  <a:tcPr anchor="ctr"/>
                </a:tc>
                <a:tc>
                  <a:txBody>
                    <a:bodyPr/>
                    <a:lstStyle/>
                    <a:p>
                      <a:pPr latinLnBrk="1"/>
                      <a:r>
                        <a:rPr lang="en-US" altLang="ko-KR" sz="1050" dirty="0" err="1" smtClean="0"/>
                        <a:t>Src</a:t>
                      </a:r>
                      <a:r>
                        <a:rPr lang="en-US" altLang="ko-KR" sz="1050" dirty="0" smtClean="0"/>
                        <a:t> Address</a:t>
                      </a:r>
                      <a:endParaRPr lang="ko-KR" altLang="en-US" sz="1050" dirty="0"/>
                    </a:p>
                  </a:txBody>
                  <a:tcPr anchor="ctr"/>
                </a:tc>
                <a:tc>
                  <a:txBody>
                    <a:bodyPr/>
                    <a:lstStyle/>
                    <a:p>
                      <a:pPr latinLnBrk="1"/>
                      <a:r>
                        <a:rPr lang="en-US" altLang="ko-KR" sz="1050" dirty="0" smtClean="0"/>
                        <a:t>Originator Address</a:t>
                      </a:r>
                      <a:endParaRPr lang="ko-KR" altLang="en-US" sz="1050" dirty="0"/>
                    </a:p>
                  </a:txBody>
                  <a:tcPr anchor="ctr"/>
                </a:tc>
                <a:tc>
                  <a:txBody>
                    <a:bodyPr/>
                    <a:lstStyle/>
                    <a:p>
                      <a:pPr latinLnBrk="1"/>
                      <a:r>
                        <a:rPr lang="en-US" altLang="ko-KR" sz="1050" baseline="0" dirty="0" smtClean="0"/>
                        <a:t>Notification Type</a:t>
                      </a:r>
                      <a:endParaRPr lang="ko-KR" altLang="en-US" sz="1050" dirty="0"/>
                    </a:p>
                  </a:txBody>
                  <a:tcPr anchor="ctr"/>
                </a:tc>
                <a:tc>
                  <a:txBody>
                    <a:bodyPr/>
                    <a:lstStyle/>
                    <a:p>
                      <a:pPr latinLnBrk="1"/>
                      <a:r>
                        <a:rPr lang="en-US" altLang="ko-KR" sz="1050" kern="1200" dirty="0" smtClean="0"/>
                        <a:t>……</a:t>
                      </a:r>
                      <a:endParaRPr lang="ko-KR" altLang="en-US" sz="1050" kern="1200" dirty="0">
                        <a:solidFill>
                          <a:schemeClr val="bg1"/>
                        </a:solidFill>
                        <a:latin typeface="+mn-lt"/>
                        <a:ea typeface="+mn-ea"/>
                        <a:cs typeface="+mn-cs"/>
                      </a:endParaRPr>
                    </a:p>
                  </a:txBody>
                  <a:tcPr marL="91439" marR="91439" marT="45699" marB="45699" anchor="ctr"/>
                </a:tc>
              </a:tr>
              <a:tr h="205224">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50" b="0" dirty="0" smtClean="0"/>
                        <a:t>UMA</a:t>
                      </a:r>
                    </a:p>
                  </a:txBody>
                  <a:tcPr/>
                </a:tc>
                <a:tc>
                  <a:txBody>
                    <a:bodyPr/>
                    <a:lstStyle/>
                    <a:p>
                      <a:pPr latinLnBrk="1"/>
                      <a:r>
                        <a:rPr lang="en-US" altLang="ko-KR" sz="1050" dirty="0" smtClean="0"/>
                        <a:t>B</a:t>
                      </a:r>
                      <a:endParaRPr lang="ko-KR" altLang="en-US" sz="1050" b="0" dirty="0"/>
                    </a:p>
                  </a:txBody>
                  <a:tcPr/>
                </a:tc>
                <a:tc>
                  <a:txBody>
                    <a:bodyPr/>
                    <a:lstStyle/>
                    <a:p>
                      <a:pPr latinLnBrk="1"/>
                      <a:r>
                        <a:rPr lang="en-US" altLang="ko-KR" sz="1050" b="0" dirty="0" smtClean="0"/>
                        <a:t>B</a:t>
                      </a:r>
                      <a:endParaRPr lang="ko-KR" altLang="en-US" sz="1050" b="0" dirty="0"/>
                    </a:p>
                  </a:txBody>
                  <a:tcPr/>
                </a:tc>
                <a:tc>
                  <a:txBody>
                    <a:bodyPr/>
                    <a:lstStyle/>
                    <a:p>
                      <a:pPr latinLnBrk="1"/>
                      <a:r>
                        <a:rPr lang="en-US" altLang="ko-KR" sz="1050" dirty="0" smtClean="0"/>
                        <a:t>1</a:t>
                      </a:r>
                      <a:endParaRPr lang="ko-KR" altLang="en-US" sz="1050" b="0" dirty="0"/>
                    </a:p>
                  </a:txBody>
                  <a:tcPr/>
                </a:tc>
                <a:tc>
                  <a:txBody>
                    <a:bodyPr/>
                    <a:lstStyle/>
                    <a:p>
                      <a:pPr latinLnBrk="1"/>
                      <a:r>
                        <a:rPr lang="en-US" altLang="ko-KR" sz="1050" kern="1200" dirty="0" smtClean="0"/>
                        <a:t>……</a:t>
                      </a:r>
                      <a:endParaRPr lang="ko-KR" altLang="en-US" sz="1050" b="0" kern="1200" dirty="0">
                        <a:solidFill>
                          <a:schemeClr val="tx1"/>
                        </a:solidFill>
                        <a:latin typeface="+mn-lt"/>
                        <a:ea typeface="+mn-ea"/>
                        <a:cs typeface="+mn-cs"/>
                      </a:endParaRPr>
                    </a:p>
                  </a:txBody>
                  <a:tcPr marL="91439" marR="91439" marT="45699" marB="45699"/>
                </a:tc>
              </a:tr>
            </a:tbl>
          </a:graphicData>
        </a:graphic>
      </p:graphicFrame>
      <p:sp>
        <p:nvSpPr>
          <p:cNvPr id="80" name="타원 10"/>
          <p:cNvSpPr>
            <a:spLocks noChangeArrowheads="1"/>
          </p:cNvSpPr>
          <p:nvPr/>
        </p:nvSpPr>
        <p:spPr bwMode="auto">
          <a:xfrm>
            <a:off x="5768053" y="5169948"/>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81" name="TextBox 80"/>
          <p:cNvSpPr txBox="1"/>
          <p:nvPr/>
        </p:nvSpPr>
        <p:spPr>
          <a:xfrm>
            <a:off x="6092050" y="5147280"/>
            <a:ext cx="2441694" cy="369332"/>
          </a:xfrm>
          <a:prstGeom prst="rect">
            <a:avLst/>
          </a:prstGeom>
          <a:noFill/>
        </p:spPr>
        <p:txBody>
          <a:bodyPr wrap="none" rtlCol="0">
            <a:spAutoFit/>
          </a:bodyPr>
          <a:lstStyle/>
          <a:p>
            <a:r>
              <a:rPr lang="en-US" altLang="ko-KR" dirty="0" smtClean="0"/>
              <a:t>: Group1 Member PD </a:t>
            </a:r>
            <a:endParaRPr lang="ko-KR" altLang="en-US" dirty="0"/>
          </a:p>
        </p:txBody>
      </p:sp>
      <p:sp>
        <p:nvSpPr>
          <p:cNvPr id="82" name="TextBox 81"/>
          <p:cNvSpPr txBox="1"/>
          <p:nvPr/>
        </p:nvSpPr>
        <p:spPr>
          <a:xfrm>
            <a:off x="6092050" y="5561346"/>
            <a:ext cx="2441694" cy="369332"/>
          </a:xfrm>
          <a:prstGeom prst="rect">
            <a:avLst/>
          </a:prstGeom>
          <a:noFill/>
        </p:spPr>
        <p:txBody>
          <a:bodyPr wrap="none" rtlCol="0">
            <a:spAutoFit/>
          </a:bodyPr>
          <a:lstStyle/>
          <a:p>
            <a:r>
              <a:rPr lang="en-US" altLang="ko-KR" dirty="0" smtClean="0"/>
              <a:t>: Group2 </a:t>
            </a:r>
            <a:r>
              <a:rPr lang="en-US" altLang="ko-KR" dirty="0"/>
              <a:t>Member PD </a:t>
            </a:r>
            <a:endParaRPr lang="ko-KR" altLang="en-US" dirty="0"/>
          </a:p>
        </p:txBody>
      </p:sp>
      <p:sp>
        <p:nvSpPr>
          <p:cNvPr id="83" name="타원 6"/>
          <p:cNvSpPr>
            <a:spLocks noChangeArrowheads="1"/>
          </p:cNvSpPr>
          <p:nvPr/>
        </p:nvSpPr>
        <p:spPr bwMode="auto">
          <a:xfrm>
            <a:off x="5767834" y="5590336"/>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endParaRPr lang="ko-KR" altLang="en-US" sz="1500" dirty="0">
              <a:solidFill>
                <a:schemeClr val="tx1"/>
              </a:solidFill>
            </a:endParaRPr>
          </a:p>
        </p:txBody>
      </p:sp>
      <p:sp>
        <p:nvSpPr>
          <p:cNvPr id="84" name="타원 6"/>
          <p:cNvSpPr>
            <a:spLocks noChangeArrowheads="1"/>
          </p:cNvSpPr>
          <p:nvPr/>
        </p:nvSpPr>
        <p:spPr bwMode="auto">
          <a:xfrm>
            <a:off x="5766007" y="6034554"/>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endParaRPr lang="ko-KR" altLang="en-US" sz="1500" dirty="0">
              <a:solidFill>
                <a:schemeClr val="tx1"/>
              </a:solidFill>
            </a:endParaRPr>
          </a:p>
        </p:txBody>
      </p:sp>
      <p:sp>
        <p:nvSpPr>
          <p:cNvPr id="85" name="TextBox 84"/>
          <p:cNvSpPr txBox="1"/>
          <p:nvPr/>
        </p:nvSpPr>
        <p:spPr>
          <a:xfrm>
            <a:off x="6097617" y="6011996"/>
            <a:ext cx="3082895" cy="369332"/>
          </a:xfrm>
          <a:prstGeom prst="rect">
            <a:avLst/>
          </a:prstGeom>
          <a:noFill/>
        </p:spPr>
        <p:txBody>
          <a:bodyPr wrap="none" rtlCol="0">
            <a:spAutoFit/>
          </a:bodyPr>
          <a:lstStyle/>
          <a:p>
            <a:r>
              <a:rPr lang="en-US" altLang="ko-KR" dirty="0" smtClean="0"/>
              <a:t>: Group1 and 2 </a:t>
            </a:r>
            <a:r>
              <a:rPr lang="en-US" altLang="ko-KR" dirty="0"/>
              <a:t>Member PD </a:t>
            </a:r>
            <a:endParaRPr lang="ko-KR" altLang="en-US" dirty="0"/>
          </a:p>
        </p:txBody>
      </p:sp>
      <p:sp>
        <p:nvSpPr>
          <p:cNvPr id="86" name="TextBox 85"/>
          <p:cNvSpPr txBox="1"/>
          <p:nvPr/>
        </p:nvSpPr>
        <p:spPr>
          <a:xfrm>
            <a:off x="6512976" y="1362941"/>
            <a:ext cx="1551900" cy="276999"/>
          </a:xfrm>
          <a:prstGeom prst="rect">
            <a:avLst/>
          </a:prstGeom>
          <a:noFill/>
        </p:spPr>
        <p:txBody>
          <a:bodyPr wrap="none" rtlCol="0">
            <a:spAutoFit/>
          </a:bodyPr>
          <a:lstStyle/>
          <a:p>
            <a:r>
              <a:rPr lang="en-US" altLang="ko-KR" sz="1200" dirty="0" smtClean="0"/>
              <a:t>&lt;E’s Routing Table&gt;</a:t>
            </a:r>
            <a:endParaRPr lang="ko-KR" altLang="en-US" sz="1200" dirty="0"/>
          </a:p>
        </p:txBody>
      </p:sp>
      <p:graphicFrame>
        <p:nvGraphicFramePr>
          <p:cNvPr id="87" name="표 86"/>
          <p:cNvGraphicFramePr>
            <a:graphicFrameLocks noGrp="1"/>
          </p:cNvGraphicFramePr>
          <p:nvPr>
            <p:extLst>
              <p:ext uri="{D42A27DB-BD31-4B8C-83A1-F6EECF244321}">
                <p14:modId xmlns:p14="http://schemas.microsoft.com/office/powerpoint/2010/main" val="1032754285"/>
              </p:ext>
            </p:extLst>
          </p:nvPr>
        </p:nvGraphicFramePr>
        <p:xfrm>
          <a:off x="6588224" y="1591114"/>
          <a:ext cx="2448272" cy="685758"/>
        </p:xfrm>
        <a:graphic>
          <a:graphicData uri="http://schemas.openxmlformats.org/drawingml/2006/table">
            <a:tbl>
              <a:tblPr firstRow="1" bandRow="1">
                <a:tableStyleId>{5940675A-B579-460E-94D1-54222C63F5DA}</a:tableStyleId>
              </a:tblPr>
              <a:tblGrid>
                <a:gridCol w="1008112"/>
                <a:gridCol w="288032"/>
                <a:gridCol w="792088"/>
                <a:gridCol w="360040"/>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r>
              <a:tr h="230599">
                <a:tc>
                  <a:txBody>
                    <a:bodyPr/>
                    <a:lstStyle/>
                    <a:p>
                      <a:pPr latinLnBrk="1"/>
                      <a:r>
                        <a:rPr lang="en-US" altLang="ko-KR" sz="1100" dirty="0" smtClean="0"/>
                        <a:t>B</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1</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r>
            </a:tbl>
          </a:graphicData>
        </a:graphic>
      </p:graphicFrame>
    </p:spTree>
    <p:extLst>
      <p:ext uri="{BB962C8B-B14F-4D97-AF65-F5344CB8AC3E}">
        <p14:creationId xmlns:p14="http://schemas.microsoft.com/office/powerpoint/2010/main" val="3651058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3" name="내용 개체 틀 5"/>
              <p:cNvSpPr>
                <a:spLocks noGrp="1"/>
              </p:cNvSpPr>
              <p:nvPr>
                <p:ph idx="1"/>
              </p:nvPr>
            </p:nvSpPr>
            <p:spPr>
              <a:xfrm>
                <a:off x="685799" y="1557338"/>
                <a:ext cx="7414593" cy="4535958"/>
              </a:xfrm>
            </p:spPr>
            <p:txBody>
              <a:bodyPr/>
              <a:lstStyle/>
              <a:p>
                <a:r>
                  <a:rPr lang="en-US" altLang="ko-KR" sz="1600" dirty="0" smtClean="0">
                    <a:ea typeface="굴림" charset="-127"/>
                  </a:rPr>
                  <a:t>Whenever a relay-enabled PD receives ACF or ARCF, a routing entry is created in the routing table.</a:t>
                </a:r>
              </a:p>
              <a:p>
                <a:r>
                  <a:rPr lang="en-US" altLang="ko-KR" sz="1600" dirty="0" smtClean="0">
                    <a:ea typeface="굴림" charset="-127"/>
                  </a:rPr>
                  <a:t>Also, the routing table is updated by receiving MGNF.</a:t>
                </a:r>
              </a:p>
              <a:p>
                <a:r>
                  <a:rPr lang="en-US" altLang="ko-KR" sz="1600" dirty="0" smtClean="0">
                    <a:ea typeface="굴림" charset="-127"/>
                  </a:rPr>
                  <a:t>A routing table contains</a:t>
                </a:r>
              </a:p>
              <a:p>
                <a:pPr lvl="1"/>
                <a:r>
                  <a:rPr lang="en-US" altLang="ko-KR" sz="1400" dirty="0" smtClean="0">
                    <a:ea typeface="굴림" charset="-127"/>
                  </a:rPr>
                  <a:t>Destination address</a:t>
                </a:r>
                <a:endParaRPr lang="en-US" altLang="ko-KR" sz="1400" dirty="0">
                  <a:ea typeface="굴림" charset="-127"/>
                </a:endParaRPr>
              </a:p>
              <a:p>
                <a:pPr lvl="1"/>
                <a:r>
                  <a:rPr lang="en-US" altLang="ko-KR" sz="1400" dirty="0" smtClean="0">
                    <a:ea typeface="굴림" charset="-127"/>
                  </a:rPr>
                  <a:t>Next-hop address</a:t>
                </a:r>
                <a:endParaRPr lang="en-US" altLang="ko-KR" sz="1400" dirty="0">
                  <a:ea typeface="굴림" charset="-127"/>
                </a:endParaRPr>
              </a:p>
              <a:p>
                <a:pPr lvl="1"/>
                <a:r>
                  <a:rPr lang="en-US" altLang="ko-KR" sz="1400" dirty="0" smtClean="0">
                    <a:ea typeface="굴림" charset="-127"/>
                  </a:rPr>
                  <a:t>Expiration </a:t>
                </a:r>
                <a:r>
                  <a:rPr lang="en-US" altLang="ko-KR" sz="1400" dirty="0">
                    <a:ea typeface="굴림" charset="-127"/>
                  </a:rPr>
                  <a:t>timer </a:t>
                </a:r>
                <a:endParaRPr lang="en-US" altLang="ko-KR" sz="1400" dirty="0" smtClean="0">
                  <a:ea typeface="굴림" charset="-127"/>
                </a:endParaRPr>
              </a:p>
              <a:p>
                <a:pPr lvl="1"/>
                <a:r>
                  <a:rPr lang="en-US" altLang="ko-KR" sz="1400" dirty="0" smtClean="0">
                    <a:ea typeface="굴림" charset="-127"/>
                  </a:rPr>
                  <a:t>Number </a:t>
                </a:r>
                <a:r>
                  <a:rPr lang="en-US" altLang="ko-KR" sz="1400" dirty="0">
                    <a:ea typeface="굴림" charset="-127"/>
                  </a:rPr>
                  <a:t>of </a:t>
                </a:r>
                <a:r>
                  <a:rPr lang="en-US" altLang="ko-KR" sz="1400" dirty="0" smtClean="0">
                    <a:ea typeface="굴림" charset="-127"/>
                  </a:rPr>
                  <a:t>hops </a:t>
                </a:r>
              </a:p>
              <a:p>
                <a:pPr lvl="1"/>
                <a:r>
                  <a:rPr lang="en-US" altLang="ko-KR" sz="1400" dirty="0" err="1" smtClean="0">
                    <a:ea typeface="굴림" charset="-127"/>
                  </a:rPr>
                  <a:t>Current_SN</a:t>
                </a:r>
                <a:endParaRPr lang="en-US" altLang="ko-KR" sz="1400" dirty="0" smtClean="0">
                  <a:ea typeface="굴림" charset="-127"/>
                </a:endParaRPr>
              </a:p>
              <a:p>
                <a:pPr lvl="1"/>
                <a:r>
                  <a:rPr lang="en-US" altLang="ko-KR" sz="1400" dirty="0" smtClean="0">
                    <a:ea typeface="굴림" charset="-127"/>
                  </a:rPr>
                  <a:t>Device Group ID</a:t>
                </a:r>
              </a:p>
              <a:p>
                <a:pPr lvl="1"/>
                <a:r>
                  <a:rPr lang="en-US" altLang="ko-KR" sz="1400" dirty="0" smtClean="0">
                    <a:ea typeface="굴림" charset="-127"/>
                  </a:rPr>
                  <a:t>Last  ACF reception time(</a:t>
                </a:r>
                <a14:m>
                  <m:oMath xmlns:m="http://schemas.openxmlformats.org/officeDocument/2006/math">
                    <m:sSub>
                      <m:sSubPr>
                        <m:ctrlPr>
                          <a:rPr lang="en-US" altLang="ko-KR" sz="1600" i="1">
                            <a:solidFill>
                              <a:prstClr val="black"/>
                            </a:solidFill>
                            <a:latin typeface="Cambria Math"/>
                            <a:ea typeface="+mn-ea"/>
                            <a:cs typeface="+mn-cs"/>
                          </a:rPr>
                        </m:ctrlPr>
                      </m:sSubPr>
                      <m:e>
                        <m:r>
                          <a:rPr lang="en-US" altLang="ko-KR" sz="1600" i="1">
                            <a:solidFill>
                              <a:prstClr val="black"/>
                            </a:solidFill>
                            <a:latin typeface="Cambria Math"/>
                            <a:ea typeface="+mn-ea"/>
                            <a:cs typeface="+mn-cs"/>
                          </a:rPr>
                          <m:t>𝑇</m:t>
                        </m:r>
                      </m:e>
                      <m:sub>
                        <m:r>
                          <a:rPr lang="en-US" altLang="ko-KR" sz="1600" i="1">
                            <a:solidFill>
                              <a:prstClr val="black"/>
                            </a:solidFill>
                            <a:latin typeface="Cambria Math"/>
                            <a:ea typeface="+mn-ea"/>
                            <a:cs typeface="+mn-cs"/>
                          </a:rPr>
                          <m:t>0</m:t>
                        </m:r>
                      </m:sub>
                    </m:sSub>
                  </m:oMath>
                </a14:m>
                <a:r>
                  <a:rPr lang="en-US" altLang="ko-KR" sz="1400" dirty="0" smtClean="0">
                    <a:ea typeface="굴림" charset="-127"/>
                  </a:rPr>
                  <a:t>)</a:t>
                </a:r>
              </a:p>
            </p:txBody>
          </p:sp>
        </mc:Choice>
        <mc:Fallback xmlns="">
          <p:sp>
            <p:nvSpPr>
              <p:cNvPr id="43" name="내용 개체 틀 5"/>
              <p:cNvSpPr>
                <a:spLocks noGrp="1" noRot="1" noChangeAspect="1" noMove="1" noResize="1" noEditPoints="1" noAdjustHandles="1" noChangeArrowheads="1" noChangeShapeType="1" noTextEdit="1"/>
              </p:cNvSpPr>
              <p:nvPr>
                <p:ph idx="1"/>
              </p:nvPr>
            </p:nvSpPr>
            <p:spPr>
              <a:xfrm>
                <a:off x="685799" y="1557338"/>
                <a:ext cx="7414593" cy="4535958"/>
              </a:xfrm>
              <a:blipFill rotWithShape="1">
                <a:blip r:embed="rId3"/>
                <a:stretch>
                  <a:fillRect l="-247" t="-268"/>
                </a:stretch>
              </a:blipFill>
            </p:spPr>
            <p:txBody>
              <a:bodyPr/>
              <a:lstStyle/>
              <a:p>
                <a:r>
                  <a:rPr lang="ko-KR" altLang="en-US">
                    <a:noFill/>
                  </a:rPr>
                  <a:t> </a:t>
                </a:r>
              </a:p>
            </p:txBody>
          </p:sp>
        </mc:Fallback>
      </mc:AlternateContent>
      <p:sp>
        <p:nvSpPr>
          <p:cNvPr id="2" name="제목 1"/>
          <p:cNvSpPr>
            <a:spLocks noGrp="1"/>
          </p:cNvSpPr>
          <p:nvPr>
            <p:ph type="title"/>
          </p:nvPr>
        </p:nvSpPr>
        <p:spPr/>
        <p:txBody>
          <a:bodyPr/>
          <a:lstStyle/>
          <a:p>
            <a:r>
              <a:rPr lang="en-US" altLang="ko-KR" sz="2400" dirty="0" smtClean="0">
                <a:ea typeface="굴림" charset="-127"/>
              </a:rPr>
              <a:t>Creation and Management of Routing Table (</a:t>
            </a:r>
            <a:r>
              <a:rPr lang="en-US" altLang="ko-KR" sz="2400" dirty="0" smtClean="0">
                <a:ea typeface="굴림" charset="-127"/>
              </a:rPr>
              <a:t>1/15)</a:t>
            </a:r>
            <a:endParaRPr lang="ko-KR" altLang="en-US" sz="24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38</a:t>
            </a:fld>
            <a:endParaRPr lang="en-US" altLang="ko-KR"/>
          </a:p>
        </p:txBody>
      </p:sp>
    </p:spTree>
    <p:extLst>
      <p:ext uri="{BB962C8B-B14F-4D97-AF65-F5344CB8AC3E}">
        <p14:creationId xmlns:p14="http://schemas.microsoft.com/office/powerpoint/2010/main" val="655763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400" dirty="0">
                <a:ea typeface="굴림" charset="-127"/>
              </a:rPr>
              <a:t>Creation and Management of Routing Table </a:t>
            </a:r>
            <a:r>
              <a:rPr lang="en-US" altLang="ko-KR" sz="2400" dirty="0" smtClean="0">
                <a:ea typeface="굴림" charset="-127"/>
              </a:rPr>
              <a:t>(</a:t>
            </a:r>
            <a:r>
              <a:rPr lang="en-US" altLang="ko-KR" sz="2400" dirty="0" smtClean="0">
                <a:ea typeface="굴림" charset="-127"/>
              </a:rPr>
              <a:t>2/15)</a:t>
            </a:r>
            <a:endParaRPr lang="ko-KR" altLang="en-US" sz="24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39</a:t>
            </a:fld>
            <a:endParaRPr lang="en-US" altLang="ko-KR"/>
          </a:p>
        </p:txBody>
      </p:sp>
      <p:sp>
        <p:nvSpPr>
          <p:cNvPr id="6" name="타원 6"/>
          <p:cNvSpPr>
            <a:spLocks noChangeArrowheads="1"/>
          </p:cNvSpPr>
          <p:nvPr/>
        </p:nvSpPr>
        <p:spPr bwMode="auto">
          <a:xfrm>
            <a:off x="7740352" y="1315684"/>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9" name="타원 10"/>
          <p:cNvSpPr>
            <a:spLocks noChangeArrowheads="1"/>
          </p:cNvSpPr>
          <p:nvPr/>
        </p:nvSpPr>
        <p:spPr bwMode="auto">
          <a:xfrm>
            <a:off x="5594204" y="318817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A</a:t>
            </a:r>
            <a:endParaRPr lang="ko-KR" altLang="en-US" sz="1500">
              <a:solidFill>
                <a:schemeClr val="bg1"/>
              </a:solidFill>
            </a:endParaRPr>
          </a:p>
        </p:txBody>
      </p:sp>
      <p:sp>
        <p:nvSpPr>
          <p:cNvPr id="12" name="타원 11"/>
          <p:cNvSpPr/>
          <p:nvPr/>
        </p:nvSpPr>
        <p:spPr bwMode="auto">
          <a:xfrm>
            <a:off x="6324394" y="2557156"/>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15" name="타원 14"/>
          <p:cNvSpPr/>
          <p:nvPr/>
        </p:nvSpPr>
        <p:spPr bwMode="auto">
          <a:xfrm>
            <a:off x="7058519" y="193469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21" name="타원 58"/>
          <p:cNvSpPr>
            <a:spLocks noChangeArrowheads="1"/>
          </p:cNvSpPr>
          <p:nvPr/>
        </p:nvSpPr>
        <p:spPr bwMode="auto">
          <a:xfrm>
            <a:off x="6999821" y="3188171"/>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43" name="내용 개체 틀 5"/>
          <p:cNvSpPr>
            <a:spLocks noGrp="1"/>
          </p:cNvSpPr>
          <p:nvPr>
            <p:ph idx="1"/>
          </p:nvPr>
        </p:nvSpPr>
        <p:spPr>
          <a:xfrm>
            <a:off x="685799" y="1557337"/>
            <a:ext cx="4174233" cy="3441461"/>
          </a:xfrm>
        </p:spPr>
        <p:txBody>
          <a:bodyPr/>
          <a:lstStyle/>
          <a:p>
            <a:r>
              <a:rPr lang="en-US" altLang="ko-KR" sz="1600" dirty="0">
                <a:ea typeface="굴림" charset="-127"/>
              </a:rPr>
              <a:t>If </a:t>
            </a:r>
            <a:r>
              <a:rPr lang="en-US" altLang="ko-KR" sz="1600" dirty="0" smtClean="0">
                <a:ea typeface="굴림" charset="-127"/>
              </a:rPr>
              <a:t>A wants </a:t>
            </a:r>
            <a:r>
              <a:rPr lang="en-US" altLang="ko-KR" sz="1600" dirty="0">
                <a:ea typeface="굴림" charset="-127"/>
              </a:rPr>
              <a:t>to </a:t>
            </a:r>
            <a:r>
              <a:rPr lang="en-US" altLang="ko-KR" sz="1600" dirty="0" smtClean="0">
                <a:ea typeface="굴림" charset="-127"/>
              </a:rPr>
              <a:t>join a multicast group, </a:t>
            </a:r>
            <a:r>
              <a:rPr lang="en-US" altLang="ko-KR" sz="1600" dirty="0">
                <a:ea typeface="굴림" charset="-127"/>
              </a:rPr>
              <a:t>it broadcasts </a:t>
            </a:r>
            <a:r>
              <a:rPr lang="en-US" altLang="ko-KR" sz="1600" dirty="0" smtClean="0">
                <a:ea typeface="굴림" charset="-127"/>
              </a:rPr>
              <a:t>an ACF </a:t>
            </a:r>
            <a:r>
              <a:rPr lang="en-US" altLang="ko-KR" sz="1600" dirty="0">
                <a:ea typeface="굴림" charset="-127"/>
              </a:rPr>
              <a:t>(assume </a:t>
            </a:r>
            <a:r>
              <a:rPr lang="en-US" altLang="ko-KR" sz="1600" dirty="0" smtClean="0">
                <a:ea typeface="굴림" charset="-127"/>
              </a:rPr>
              <a:t>K=4 </a:t>
            </a:r>
            <a:r>
              <a:rPr lang="en-US" altLang="ko-KR" sz="1600" dirty="0">
                <a:ea typeface="굴림" charset="-127"/>
              </a:rPr>
              <a:t>hop</a:t>
            </a:r>
            <a:r>
              <a:rPr lang="en-US" altLang="ko-KR" sz="1600" dirty="0" smtClean="0">
                <a:ea typeface="굴림" charset="-127"/>
              </a:rPr>
              <a:t>). </a:t>
            </a:r>
          </a:p>
          <a:p>
            <a:r>
              <a:rPr lang="en-US" altLang="ko-KR" sz="1600" dirty="0" smtClean="0">
                <a:ea typeface="굴림" charset="-127"/>
              </a:rPr>
              <a:t>The initial routing table for A is as the following table (Note that originator of ACF has to save the ACF </a:t>
            </a:r>
            <a:r>
              <a:rPr lang="en-US" altLang="ko-KR" sz="1600" dirty="0" err="1" smtClean="0">
                <a:ea typeface="굴림" charset="-127"/>
              </a:rPr>
              <a:t>Tx</a:t>
            </a:r>
            <a:r>
              <a:rPr lang="en-US" altLang="ko-KR" sz="1600" dirty="0" smtClean="0">
                <a:ea typeface="굴림" charset="-127"/>
              </a:rPr>
              <a:t> time).</a:t>
            </a:r>
          </a:p>
          <a:p>
            <a:r>
              <a:rPr lang="en-US" altLang="ko-KR" sz="1600" dirty="0" smtClean="0">
                <a:ea typeface="굴림" charset="-127"/>
              </a:rPr>
              <a:t>When C receives the ACF, it creates </a:t>
            </a:r>
            <a:r>
              <a:rPr lang="en-US" altLang="ko-KR" sz="1600" dirty="0">
                <a:ea typeface="굴림" charset="-127"/>
              </a:rPr>
              <a:t>the </a:t>
            </a:r>
            <a:r>
              <a:rPr lang="en-US" altLang="ko-KR" sz="1600" dirty="0" smtClean="0">
                <a:ea typeface="굴림" charset="-127"/>
              </a:rPr>
              <a:t>routing entry of A in its routing table.</a:t>
            </a:r>
          </a:p>
        </p:txBody>
      </p:sp>
      <p:sp>
        <p:nvSpPr>
          <p:cNvPr id="32" name="TextBox 74"/>
          <p:cNvSpPr txBox="1">
            <a:spLocks noChangeArrowheads="1"/>
          </p:cNvSpPr>
          <p:nvPr/>
        </p:nvSpPr>
        <p:spPr bwMode="auto">
          <a:xfrm>
            <a:off x="296247" y="4998799"/>
            <a:ext cx="18486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a:t>PD </a:t>
            </a:r>
            <a:r>
              <a:rPr lang="en-US" altLang="ko-KR" sz="1400" dirty="0" smtClean="0"/>
              <a:t>A’s</a:t>
            </a:r>
            <a:r>
              <a:rPr lang="ko-KR" altLang="en-US" sz="1400" dirty="0" smtClean="0"/>
              <a:t> </a:t>
            </a:r>
            <a:r>
              <a:rPr lang="en-US" altLang="ko-KR" sz="1400" dirty="0" smtClean="0"/>
              <a:t>Routing Table</a:t>
            </a:r>
            <a:endParaRPr lang="ko-KR" altLang="en-US" sz="1400" dirty="0"/>
          </a:p>
        </p:txBody>
      </p:sp>
      <p:sp>
        <p:nvSpPr>
          <p:cNvPr id="41" name="오른쪽 화살표 40"/>
          <p:cNvSpPr/>
          <p:nvPr/>
        </p:nvSpPr>
        <p:spPr>
          <a:xfrm rot="19037726">
            <a:off x="5806523" y="2990164"/>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5" name="TextBox 4"/>
          <p:cNvSpPr txBox="1"/>
          <p:nvPr/>
        </p:nvSpPr>
        <p:spPr>
          <a:xfrm>
            <a:off x="5241828" y="1916832"/>
            <a:ext cx="1028748" cy="43088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altLang="ko-KR" sz="1100" dirty="0" smtClean="0"/>
              <a:t>Device Group ID</a:t>
            </a:r>
            <a:endParaRPr lang="ko-KR" altLang="en-US" sz="1100" dirty="0"/>
          </a:p>
        </p:txBody>
      </p:sp>
      <p:sp>
        <p:nvSpPr>
          <p:cNvPr id="19" name="TextBox 18"/>
          <p:cNvSpPr txBox="1"/>
          <p:nvPr/>
        </p:nvSpPr>
        <p:spPr>
          <a:xfrm>
            <a:off x="5241828" y="2348880"/>
            <a:ext cx="1028748" cy="43088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altLang="ko-KR" sz="1100" dirty="0" smtClean="0"/>
              <a:t>Application type  ID</a:t>
            </a:r>
            <a:endParaRPr lang="ko-KR" altLang="en-US" sz="1100" dirty="0"/>
          </a:p>
        </p:txBody>
      </p:sp>
      <p:sp>
        <p:nvSpPr>
          <p:cNvPr id="8" name="TextBox 7"/>
          <p:cNvSpPr txBox="1"/>
          <p:nvPr/>
        </p:nvSpPr>
        <p:spPr>
          <a:xfrm>
            <a:off x="5581594" y="2755940"/>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20" name="TextBox 81"/>
          <p:cNvSpPr txBox="1">
            <a:spLocks noChangeArrowheads="1"/>
          </p:cNvSpPr>
          <p:nvPr/>
        </p:nvSpPr>
        <p:spPr bwMode="auto">
          <a:xfrm>
            <a:off x="5377040" y="4365104"/>
            <a:ext cx="255717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22" name="오른쪽 화살표 21"/>
          <p:cNvSpPr/>
          <p:nvPr/>
        </p:nvSpPr>
        <p:spPr>
          <a:xfrm>
            <a:off x="4706713" y="4477539"/>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graphicFrame>
        <p:nvGraphicFramePr>
          <p:cNvPr id="25" name="표 24"/>
          <p:cNvGraphicFramePr>
            <a:graphicFrameLocks noGrp="1"/>
          </p:cNvGraphicFramePr>
          <p:nvPr>
            <p:extLst>
              <p:ext uri="{D42A27DB-BD31-4B8C-83A1-F6EECF244321}">
                <p14:modId xmlns:p14="http://schemas.microsoft.com/office/powerpoint/2010/main" val="1565160483"/>
              </p:ext>
            </p:extLst>
          </p:nvPr>
        </p:nvGraphicFramePr>
        <p:xfrm>
          <a:off x="323526" y="5328153"/>
          <a:ext cx="5648418" cy="991652"/>
        </p:xfrm>
        <a:graphic>
          <a:graphicData uri="http://schemas.openxmlformats.org/drawingml/2006/table">
            <a:tbl>
              <a:tblPr firstRow="1" bandRow="1">
                <a:tableStyleId>{5940675A-B579-460E-94D1-54222C63F5DA}</a:tableStyleId>
              </a:tblPr>
              <a:tblGrid>
                <a:gridCol w="941403"/>
                <a:gridCol w="941403"/>
                <a:gridCol w="941403"/>
                <a:gridCol w="941403"/>
                <a:gridCol w="986918"/>
                <a:gridCol w="895888"/>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Expiration timer</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Number of hops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i="1" dirty="0" smtClean="0">
                          <a:ea typeface="굴림" charset="-127"/>
                        </a:rPr>
                        <a:t>T</a:t>
                      </a:r>
                      <a:r>
                        <a:rPr lang="en-US" altLang="ko-KR" sz="1100" i="1" baseline="-25000" dirty="0" smtClean="0">
                          <a:ea typeface="굴림" charset="-127"/>
                        </a:rPr>
                        <a:t>0</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239187">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r>
            </a:tbl>
          </a:graphicData>
        </a:graphic>
      </p:graphicFrame>
    </p:spTree>
    <p:extLst>
      <p:ext uri="{BB962C8B-B14F-4D97-AF65-F5344CB8AC3E}">
        <p14:creationId xmlns:p14="http://schemas.microsoft.com/office/powerpoint/2010/main" val="662471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Contents (2/2)</a:t>
            </a:r>
            <a:endParaRPr lang="ko-KR" altLang="en-US" dirty="0"/>
          </a:p>
        </p:txBody>
      </p:sp>
      <p:sp>
        <p:nvSpPr>
          <p:cNvPr id="3" name="내용 개체 틀 2"/>
          <p:cNvSpPr>
            <a:spLocks noGrp="1"/>
          </p:cNvSpPr>
          <p:nvPr>
            <p:ph idx="1"/>
          </p:nvPr>
        </p:nvSpPr>
        <p:spPr/>
        <p:txBody>
          <a:bodyPr/>
          <a:lstStyle/>
          <a:p>
            <a:r>
              <a:rPr lang="en-US" altLang="ko-KR" sz="1600" dirty="0"/>
              <a:t>Reliability</a:t>
            </a:r>
          </a:p>
          <a:p>
            <a:pPr lvl="1"/>
            <a:r>
              <a:rPr lang="en-US" altLang="ko-KR" sz="1400" dirty="0"/>
              <a:t>Reliability Support </a:t>
            </a:r>
          </a:p>
          <a:p>
            <a:pPr lvl="1"/>
            <a:r>
              <a:rPr lang="en-US" altLang="ko-KR" sz="1400" dirty="0"/>
              <a:t>Reliable Multicast </a:t>
            </a:r>
          </a:p>
          <a:p>
            <a:r>
              <a:rPr lang="en-US" altLang="ko-KR" sz="1600" dirty="0"/>
              <a:t>Multicast Protocol using Directional Antenna</a:t>
            </a:r>
            <a:endParaRPr lang="ko-KR" altLang="en-US" sz="1600" dirty="0"/>
          </a:p>
          <a:p>
            <a:r>
              <a:rPr lang="en-US" altLang="ko-KR" sz="1600" dirty="0" smtClean="0"/>
              <a:t>Energy-Efficient and Fair </a:t>
            </a:r>
            <a:r>
              <a:rPr lang="en-US" altLang="ko-KR" sz="1600" dirty="0"/>
              <a:t>Peer Discovery</a:t>
            </a:r>
          </a:p>
          <a:p>
            <a:r>
              <a:rPr lang="en-US" altLang="ko-KR" sz="1600" dirty="0"/>
              <a:t>Security </a:t>
            </a:r>
            <a:r>
              <a:rPr lang="en-US" altLang="ko-KR" sz="1600" dirty="0" smtClean="0"/>
              <a:t>Mechanism</a:t>
            </a:r>
          </a:p>
          <a:p>
            <a:pPr lvl="1"/>
            <a:r>
              <a:rPr lang="en-US" altLang="ko-KR" sz="1400" dirty="0"/>
              <a:t>Security Modes</a:t>
            </a:r>
          </a:p>
          <a:p>
            <a:pPr lvl="1"/>
            <a:r>
              <a:rPr lang="en-US" altLang="ko-KR" sz="1400" dirty="0"/>
              <a:t>Security Parameters</a:t>
            </a:r>
          </a:p>
          <a:p>
            <a:pPr lvl="1"/>
            <a:r>
              <a:rPr lang="en-US" altLang="ko-KR" sz="1400" dirty="0"/>
              <a:t>Flow Chart for Authentication</a:t>
            </a:r>
          </a:p>
          <a:p>
            <a:pPr lvl="1"/>
            <a:r>
              <a:rPr lang="en-US" altLang="ko-KR" sz="1400" dirty="0" err="1" smtClean="0"/>
              <a:t>Infrastructureless</a:t>
            </a:r>
            <a:r>
              <a:rPr lang="en-US" altLang="ko-KR" sz="1400" dirty="0" smtClean="0"/>
              <a:t> </a:t>
            </a:r>
            <a:r>
              <a:rPr lang="en-US" altLang="ko-KR" sz="1400" dirty="0"/>
              <a:t>Architecture</a:t>
            </a:r>
          </a:p>
          <a:p>
            <a:pPr lvl="1"/>
            <a:r>
              <a:rPr lang="en-US" altLang="ko-KR" sz="1400" dirty="0" smtClean="0"/>
              <a:t>Key </a:t>
            </a:r>
            <a:r>
              <a:rPr lang="en-US" altLang="ko-KR" sz="1400" dirty="0"/>
              <a:t>Derivation</a:t>
            </a:r>
          </a:p>
          <a:p>
            <a:pPr lvl="1"/>
            <a:r>
              <a:rPr lang="en-US" altLang="ko-KR" sz="1400" dirty="0"/>
              <a:t>Authentication</a:t>
            </a:r>
          </a:p>
          <a:p>
            <a:pPr lvl="1"/>
            <a:r>
              <a:rPr lang="en-US" altLang="ko-KR" sz="1400" dirty="0"/>
              <a:t>Authorization</a:t>
            </a:r>
          </a:p>
          <a:p>
            <a:pPr lvl="1"/>
            <a:r>
              <a:rPr lang="en-US" altLang="ko-KR" sz="1400" dirty="0"/>
              <a:t>One-Way Authentication</a:t>
            </a:r>
          </a:p>
          <a:p>
            <a:endParaRPr lang="ko-KR" altLang="en-US" sz="28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4</a:t>
            </a:fld>
            <a:endParaRPr lang="en-US" altLang="ko-KR"/>
          </a:p>
        </p:txBody>
      </p:sp>
    </p:spTree>
    <p:extLst>
      <p:ext uri="{BB962C8B-B14F-4D97-AF65-F5344CB8AC3E}">
        <p14:creationId xmlns:p14="http://schemas.microsoft.com/office/powerpoint/2010/main" val="1441580141"/>
      </p:ext>
    </p:extLst>
  </p:cSld>
  <p:clrMapOvr>
    <a:masterClrMapping/>
  </p:clrMapOvr>
  <mc:AlternateContent xmlns:mc="http://schemas.openxmlformats.org/markup-compatibility/2006" xmlns:p14="http://schemas.microsoft.com/office/powerpoint/2010/main">
    <mc:Choice Requires="p14">
      <p:transition spd="slow" p14:dur="2000" advTm="756"/>
    </mc:Choice>
    <mc:Fallback xmlns="">
      <p:transition spd="slow" advTm="756"/>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40</a:t>
            </a:fld>
            <a:endParaRPr lang="en-US" altLang="ko-KR"/>
          </a:p>
        </p:txBody>
      </p:sp>
      <p:sp>
        <p:nvSpPr>
          <p:cNvPr id="6" name="타원 6"/>
          <p:cNvSpPr>
            <a:spLocks noChangeArrowheads="1"/>
          </p:cNvSpPr>
          <p:nvPr/>
        </p:nvSpPr>
        <p:spPr bwMode="auto">
          <a:xfrm>
            <a:off x="7740352" y="1315684"/>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9" name="타원 10"/>
          <p:cNvSpPr>
            <a:spLocks noChangeArrowheads="1"/>
          </p:cNvSpPr>
          <p:nvPr/>
        </p:nvSpPr>
        <p:spPr bwMode="auto">
          <a:xfrm>
            <a:off x="5594204" y="318817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A</a:t>
            </a:r>
            <a:endParaRPr lang="ko-KR" altLang="en-US" sz="1500">
              <a:solidFill>
                <a:schemeClr val="bg1"/>
              </a:solidFill>
            </a:endParaRPr>
          </a:p>
        </p:txBody>
      </p:sp>
      <p:sp>
        <p:nvSpPr>
          <p:cNvPr id="12" name="타원 11"/>
          <p:cNvSpPr/>
          <p:nvPr/>
        </p:nvSpPr>
        <p:spPr bwMode="auto">
          <a:xfrm>
            <a:off x="6324394" y="2557156"/>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15" name="타원 14"/>
          <p:cNvSpPr/>
          <p:nvPr/>
        </p:nvSpPr>
        <p:spPr bwMode="auto">
          <a:xfrm>
            <a:off x="7058519" y="193469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21" name="타원 58"/>
          <p:cNvSpPr>
            <a:spLocks noChangeArrowheads="1"/>
          </p:cNvSpPr>
          <p:nvPr/>
        </p:nvSpPr>
        <p:spPr bwMode="auto">
          <a:xfrm>
            <a:off x="6999821" y="3188171"/>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43" name="내용 개체 틀 5"/>
          <p:cNvSpPr>
            <a:spLocks noGrp="1"/>
          </p:cNvSpPr>
          <p:nvPr>
            <p:ph idx="1"/>
          </p:nvPr>
        </p:nvSpPr>
        <p:spPr>
          <a:xfrm>
            <a:off x="685799" y="1557337"/>
            <a:ext cx="4174233" cy="3441461"/>
          </a:xfrm>
        </p:spPr>
        <p:txBody>
          <a:bodyPr/>
          <a:lstStyle/>
          <a:p>
            <a:r>
              <a:rPr lang="en-US" altLang="ko-KR" sz="1600" dirty="0" smtClean="0">
                <a:ea typeface="굴림" charset="-127"/>
              </a:rPr>
              <a:t>Since C </a:t>
            </a:r>
            <a:r>
              <a:rPr lang="en-US" altLang="ko-KR" sz="1600" dirty="0">
                <a:ea typeface="굴림" charset="-127"/>
              </a:rPr>
              <a:t>is not in the multicast </a:t>
            </a:r>
            <a:r>
              <a:rPr lang="en-US" altLang="ko-KR" sz="1600" dirty="0" smtClean="0">
                <a:ea typeface="굴림" charset="-127"/>
              </a:rPr>
              <a:t>group, C forwards the ACF </a:t>
            </a:r>
            <a:r>
              <a:rPr lang="en-US" altLang="ko-KR" sz="1600" dirty="0">
                <a:ea typeface="굴림" charset="-127"/>
              </a:rPr>
              <a:t>to the others (e.g., D and E</a:t>
            </a:r>
            <a:r>
              <a:rPr lang="en-US" altLang="ko-KR" sz="1600" dirty="0" smtClean="0">
                <a:ea typeface="굴림" charset="-127"/>
              </a:rPr>
              <a:t>).</a:t>
            </a:r>
          </a:p>
          <a:p>
            <a:pPr algn="just"/>
            <a:r>
              <a:rPr lang="en-US" altLang="ko-KR" sz="1600" dirty="0" smtClean="0">
                <a:ea typeface="굴림" charset="-127"/>
              </a:rPr>
              <a:t>When D and E receive </a:t>
            </a:r>
            <a:r>
              <a:rPr lang="en-US" altLang="ko-KR" sz="1600" dirty="0">
                <a:ea typeface="굴림" charset="-127"/>
              </a:rPr>
              <a:t>the </a:t>
            </a:r>
            <a:r>
              <a:rPr lang="en-US" altLang="ko-KR" sz="1600" dirty="0" smtClean="0">
                <a:ea typeface="굴림" charset="-127"/>
              </a:rPr>
              <a:t>ACF, they create </a:t>
            </a:r>
            <a:r>
              <a:rPr lang="en-US" altLang="ko-KR" sz="1600" dirty="0">
                <a:ea typeface="굴림" charset="-127"/>
              </a:rPr>
              <a:t>the routing </a:t>
            </a:r>
            <a:r>
              <a:rPr lang="en-US" altLang="ko-KR" sz="1600" dirty="0" smtClean="0">
                <a:ea typeface="굴림" charset="-127"/>
              </a:rPr>
              <a:t>entry of A in their </a:t>
            </a:r>
            <a:r>
              <a:rPr lang="en-US" altLang="ko-KR" sz="1600" dirty="0">
                <a:ea typeface="굴림" charset="-127"/>
              </a:rPr>
              <a:t>routing table</a:t>
            </a:r>
            <a:r>
              <a:rPr lang="en-US" altLang="ko-KR" sz="1600" dirty="0" smtClean="0">
                <a:ea typeface="굴림" charset="-127"/>
              </a:rPr>
              <a:t>.</a:t>
            </a:r>
          </a:p>
          <a:p>
            <a:endParaRPr lang="en-US" altLang="ko-KR" sz="1600" dirty="0" smtClean="0">
              <a:ea typeface="굴림" charset="-127"/>
            </a:endParaRPr>
          </a:p>
        </p:txBody>
      </p:sp>
      <p:sp>
        <p:nvSpPr>
          <p:cNvPr id="36" name="오른쪽 화살표 35"/>
          <p:cNvSpPr/>
          <p:nvPr/>
        </p:nvSpPr>
        <p:spPr>
          <a:xfrm rot="18962709">
            <a:off x="6553444" y="2369519"/>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7" name="오른쪽 화살표 16"/>
          <p:cNvSpPr/>
          <p:nvPr/>
        </p:nvSpPr>
        <p:spPr>
          <a:xfrm rot="2599829">
            <a:off x="6551573" y="2922164"/>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3" name="제목 1"/>
          <p:cNvSpPr>
            <a:spLocks noGrp="1"/>
          </p:cNvSpPr>
          <p:nvPr>
            <p:ph type="title"/>
          </p:nvPr>
        </p:nvSpPr>
        <p:spPr>
          <a:xfrm>
            <a:off x="685800" y="685800"/>
            <a:ext cx="7772400" cy="726976"/>
          </a:xfrm>
        </p:spPr>
        <p:txBody>
          <a:bodyPr/>
          <a:lstStyle/>
          <a:p>
            <a:r>
              <a:rPr lang="en-US" altLang="ko-KR" sz="2400" dirty="0">
                <a:ea typeface="굴림" charset="-127"/>
              </a:rPr>
              <a:t>Creation and Management of Routing Table </a:t>
            </a:r>
            <a:r>
              <a:rPr lang="en-US" altLang="ko-KR" sz="2400" dirty="0" smtClean="0">
                <a:ea typeface="굴림" charset="-127"/>
              </a:rPr>
              <a:t>(</a:t>
            </a:r>
            <a:r>
              <a:rPr lang="en-US" altLang="ko-KR" sz="2400" dirty="0" smtClean="0">
                <a:ea typeface="굴림" charset="-127"/>
              </a:rPr>
              <a:t>3/15)</a:t>
            </a:r>
            <a:endParaRPr lang="ko-KR" altLang="en-US" sz="2400" dirty="0"/>
          </a:p>
        </p:txBody>
      </p:sp>
      <p:sp>
        <p:nvSpPr>
          <p:cNvPr id="24" name="TextBox 23"/>
          <p:cNvSpPr txBox="1"/>
          <p:nvPr/>
        </p:nvSpPr>
        <p:spPr>
          <a:xfrm>
            <a:off x="6095968" y="2367863"/>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27" name="TextBox 26"/>
          <p:cNvSpPr txBox="1"/>
          <p:nvPr/>
        </p:nvSpPr>
        <p:spPr>
          <a:xfrm>
            <a:off x="7506859" y="3202931"/>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30" name="TextBox 74"/>
          <p:cNvSpPr txBox="1">
            <a:spLocks noChangeArrowheads="1"/>
          </p:cNvSpPr>
          <p:nvPr/>
        </p:nvSpPr>
        <p:spPr bwMode="auto">
          <a:xfrm>
            <a:off x="296247" y="4998799"/>
            <a:ext cx="18486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a:t>PD </a:t>
            </a:r>
            <a:r>
              <a:rPr lang="en-US" altLang="ko-KR" sz="1400" dirty="0" smtClean="0"/>
              <a:t>A’s</a:t>
            </a:r>
            <a:r>
              <a:rPr lang="ko-KR" altLang="en-US" sz="1400" dirty="0" smtClean="0"/>
              <a:t> </a:t>
            </a:r>
            <a:r>
              <a:rPr lang="en-US" altLang="ko-KR" sz="1400" dirty="0" smtClean="0"/>
              <a:t>Routing Table</a:t>
            </a:r>
            <a:endParaRPr lang="ko-KR" altLang="en-US" sz="1400" dirty="0"/>
          </a:p>
        </p:txBody>
      </p:sp>
      <p:sp>
        <p:nvSpPr>
          <p:cNvPr id="32" name="TextBox 31"/>
          <p:cNvSpPr txBox="1"/>
          <p:nvPr/>
        </p:nvSpPr>
        <p:spPr>
          <a:xfrm>
            <a:off x="5724128" y="1508300"/>
            <a:ext cx="1028748" cy="43088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altLang="ko-KR" sz="1100" dirty="0" smtClean="0"/>
              <a:t>Device Group ID</a:t>
            </a:r>
            <a:endParaRPr lang="ko-KR" altLang="en-US" sz="1100" dirty="0"/>
          </a:p>
        </p:txBody>
      </p:sp>
      <p:sp>
        <p:nvSpPr>
          <p:cNvPr id="33" name="TextBox 32"/>
          <p:cNvSpPr txBox="1"/>
          <p:nvPr/>
        </p:nvSpPr>
        <p:spPr>
          <a:xfrm>
            <a:off x="5724128" y="1940348"/>
            <a:ext cx="1028748" cy="43088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altLang="ko-KR" sz="1100" dirty="0" smtClean="0"/>
              <a:t>Application type  ID</a:t>
            </a:r>
            <a:endParaRPr lang="ko-KR" altLang="en-US" sz="1100" dirty="0"/>
          </a:p>
        </p:txBody>
      </p:sp>
      <p:sp>
        <p:nvSpPr>
          <p:cNvPr id="34" name="TextBox 33"/>
          <p:cNvSpPr txBox="1"/>
          <p:nvPr/>
        </p:nvSpPr>
        <p:spPr>
          <a:xfrm>
            <a:off x="7158166" y="2319852"/>
            <a:ext cx="1028748" cy="43088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altLang="ko-KR" sz="1100" dirty="0" smtClean="0"/>
              <a:t>Device Group ID</a:t>
            </a:r>
            <a:endParaRPr lang="ko-KR" altLang="en-US" sz="1100" dirty="0"/>
          </a:p>
        </p:txBody>
      </p:sp>
      <p:sp>
        <p:nvSpPr>
          <p:cNvPr id="35" name="TextBox 34"/>
          <p:cNvSpPr txBox="1"/>
          <p:nvPr/>
        </p:nvSpPr>
        <p:spPr>
          <a:xfrm>
            <a:off x="7158166" y="2751900"/>
            <a:ext cx="1028748" cy="43088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altLang="ko-KR" sz="1100" dirty="0" smtClean="0"/>
              <a:t>Application type  ID</a:t>
            </a:r>
            <a:endParaRPr lang="ko-KR" altLang="en-US" sz="1100" dirty="0"/>
          </a:p>
        </p:txBody>
      </p:sp>
      <p:sp>
        <p:nvSpPr>
          <p:cNvPr id="37" name="TextBox 81"/>
          <p:cNvSpPr txBox="1">
            <a:spLocks noChangeArrowheads="1"/>
          </p:cNvSpPr>
          <p:nvPr/>
        </p:nvSpPr>
        <p:spPr bwMode="auto">
          <a:xfrm>
            <a:off x="5377040" y="4365104"/>
            <a:ext cx="255717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40" name="오른쪽 화살표 39"/>
          <p:cNvSpPr/>
          <p:nvPr/>
        </p:nvSpPr>
        <p:spPr>
          <a:xfrm>
            <a:off x="4706713" y="4477539"/>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graphicFrame>
        <p:nvGraphicFramePr>
          <p:cNvPr id="44" name="표 43"/>
          <p:cNvGraphicFramePr>
            <a:graphicFrameLocks noGrp="1"/>
          </p:cNvGraphicFramePr>
          <p:nvPr>
            <p:extLst>
              <p:ext uri="{D42A27DB-BD31-4B8C-83A1-F6EECF244321}">
                <p14:modId xmlns:p14="http://schemas.microsoft.com/office/powerpoint/2010/main" val="2535565408"/>
              </p:ext>
            </p:extLst>
          </p:nvPr>
        </p:nvGraphicFramePr>
        <p:xfrm>
          <a:off x="323526" y="5328153"/>
          <a:ext cx="5648418" cy="991652"/>
        </p:xfrm>
        <a:graphic>
          <a:graphicData uri="http://schemas.openxmlformats.org/drawingml/2006/table">
            <a:tbl>
              <a:tblPr firstRow="1" bandRow="1">
                <a:tableStyleId>{5940675A-B579-460E-94D1-54222C63F5DA}</a:tableStyleId>
              </a:tblPr>
              <a:tblGrid>
                <a:gridCol w="941403"/>
                <a:gridCol w="941403"/>
                <a:gridCol w="941403"/>
                <a:gridCol w="941403"/>
                <a:gridCol w="986918"/>
                <a:gridCol w="895888"/>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Expiration timer</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Number of hops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i="1" dirty="0" smtClean="0">
                          <a:ea typeface="굴림" charset="-127"/>
                        </a:rPr>
                        <a:t>T</a:t>
                      </a:r>
                      <a:r>
                        <a:rPr lang="en-US" altLang="ko-KR" sz="1100" i="1" baseline="-25000" dirty="0" smtClean="0">
                          <a:ea typeface="굴림" charset="-127"/>
                        </a:rPr>
                        <a:t>0</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239187">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r>
            </a:tbl>
          </a:graphicData>
        </a:graphic>
      </p:graphicFrame>
    </p:spTree>
    <p:extLst>
      <p:ext uri="{BB962C8B-B14F-4D97-AF65-F5344CB8AC3E}">
        <p14:creationId xmlns:p14="http://schemas.microsoft.com/office/powerpoint/2010/main" val="1722700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41</a:t>
            </a:fld>
            <a:endParaRPr lang="en-US" altLang="ko-KR"/>
          </a:p>
        </p:txBody>
      </p:sp>
      <p:sp>
        <p:nvSpPr>
          <p:cNvPr id="6" name="타원 6"/>
          <p:cNvSpPr>
            <a:spLocks noChangeArrowheads="1"/>
          </p:cNvSpPr>
          <p:nvPr/>
        </p:nvSpPr>
        <p:spPr bwMode="auto">
          <a:xfrm>
            <a:off x="7740352" y="1315684"/>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9" name="타원 10"/>
          <p:cNvSpPr>
            <a:spLocks noChangeArrowheads="1"/>
          </p:cNvSpPr>
          <p:nvPr/>
        </p:nvSpPr>
        <p:spPr bwMode="auto">
          <a:xfrm>
            <a:off x="5594204" y="318817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A</a:t>
            </a:r>
            <a:endParaRPr lang="ko-KR" altLang="en-US" sz="1500">
              <a:solidFill>
                <a:schemeClr val="bg1"/>
              </a:solidFill>
            </a:endParaRPr>
          </a:p>
        </p:txBody>
      </p:sp>
      <p:sp>
        <p:nvSpPr>
          <p:cNvPr id="12" name="타원 11"/>
          <p:cNvSpPr/>
          <p:nvPr/>
        </p:nvSpPr>
        <p:spPr bwMode="auto">
          <a:xfrm>
            <a:off x="6324394" y="2557156"/>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15" name="타원 14"/>
          <p:cNvSpPr/>
          <p:nvPr/>
        </p:nvSpPr>
        <p:spPr bwMode="auto">
          <a:xfrm>
            <a:off x="7058519" y="193469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21" name="타원 58"/>
          <p:cNvSpPr>
            <a:spLocks noChangeArrowheads="1"/>
          </p:cNvSpPr>
          <p:nvPr/>
        </p:nvSpPr>
        <p:spPr bwMode="auto">
          <a:xfrm>
            <a:off x="6999821" y="3188171"/>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mc:AlternateContent xmlns:mc="http://schemas.openxmlformats.org/markup-compatibility/2006" xmlns:a14="http://schemas.microsoft.com/office/drawing/2010/main">
        <mc:Choice Requires="a14">
          <p:sp>
            <p:nvSpPr>
              <p:cNvPr id="43" name="내용 개체 틀 5"/>
              <p:cNvSpPr>
                <a:spLocks noGrp="1"/>
              </p:cNvSpPr>
              <p:nvPr>
                <p:ph idx="1"/>
              </p:nvPr>
            </p:nvSpPr>
            <p:spPr>
              <a:xfrm>
                <a:off x="46561" y="1226162"/>
                <a:ext cx="5107365" cy="3626127"/>
              </a:xfrm>
            </p:spPr>
            <p:txBody>
              <a:bodyPr/>
              <a:lstStyle/>
              <a:p>
                <a:pPr algn="just"/>
                <a:r>
                  <a:rPr lang="en-US" altLang="ko-KR" sz="1600" dirty="0" smtClean="0">
                    <a:ea typeface="굴림" charset="-127"/>
                  </a:rPr>
                  <a:t>Since </a:t>
                </a:r>
                <a:r>
                  <a:rPr lang="en-US" altLang="ko-KR" sz="1600" dirty="0">
                    <a:ea typeface="굴림" charset="-127"/>
                  </a:rPr>
                  <a:t>D is in the multicast group, D </a:t>
                </a:r>
                <a:r>
                  <a:rPr lang="en-US" altLang="ko-KR" sz="1600" dirty="0" smtClean="0">
                    <a:ea typeface="굴림" charset="-127"/>
                  </a:rPr>
                  <a:t>replies A </a:t>
                </a:r>
                <a:r>
                  <a:rPr lang="en-US" altLang="ko-KR" sz="1600" dirty="0">
                    <a:ea typeface="굴림" charset="-127"/>
                  </a:rPr>
                  <a:t>with </a:t>
                </a:r>
                <a:r>
                  <a:rPr lang="en-US" altLang="ko-KR" sz="1600" dirty="0" smtClean="0">
                    <a:ea typeface="굴림" charset="-127"/>
                  </a:rPr>
                  <a:t>ARCF by using routing table.</a:t>
                </a:r>
              </a:p>
              <a:p>
                <a:pPr algn="just"/>
                <a:r>
                  <a:rPr lang="en-US" altLang="ko-KR" sz="1600" dirty="0" smtClean="0">
                    <a:ea typeface="굴림" charset="-127"/>
                  </a:rPr>
                  <a:t>C creates </a:t>
                </a:r>
                <a:r>
                  <a:rPr lang="en-US" altLang="ko-KR" sz="1600" dirty="0">
                    <a:ea typeface="굴림" charset="-127"/>
                  </a:rPr>
                  <a:t>the routing </a:t>
                </a:r>
                <a:r>
                  <a:rPr lang="en-US" altLang="ko-KR" sz="1600" dirty="0" smtClean="0">
                    <a:ea typeface="굴림" charset="-127"/>
                  </a:rPr>
                  <a:t>entry </a:t>
                </a:r>
                <a:r>
                  <a:rPr lang="en-US" altLang="ko-KR" sz="1600" dirty="0">
                    <a:ea typeface="굴림" charset="-127"/>
                  </a:rPr>
                  <a:t>of </a:t>
                </a:r>
                <a:r>
                  <a:rPr lang="en-US" altLang="ko-KR" sz="1600" dirty="0" smtClean="0">
                    <a:ea typeface="굴림" charset="-127"/>
                  </a:rPr>
                  <a:t>D </a:t>
                </a:r>
                <a:r>
                  <a:rPr lang="en-US" altLang="ko-KR" sz="1600" dirty="0">
                    <a:ea typeface="굴림" charset="-127"/>
                  </a:rPr>
                  <a:t>in </a:t>
                </a:r>
                <a:r>
                  <a:rPr lang="en-US" altLang="ko-KR" sz="1600" dirty="0" smtClean="0">
                    <a:ea typeface="굴림" charset="-127"/>
                  </a:rPr>
                  <a:t>its </a:t>
                </a:r>
                <a:r>
                  <a:rPr lang="en-US" altLang="ko-KR" sz="1600" dirty="0">
                    <a:ea typeface="굴림" charset="-127"/>
                  </a:rPr>
                  <a:t>routing table</a:t>
                </a:r>
                <a:r>
                  <a:rPr lang="en-US" altLang="ko-KR" sz="1600" dirty="0" smtClean="0">
                    <a:ea typeface="굴림" charset="-127"/>
                  </a:rPr>
                  <a:t>.</a:t>
                </a:r>
              </a:p>
              <a:p>
                <a:pPr algn="just"/>
                <a:r>
                  <a:rPr lang="en-US" altLang="ko-KR" sz="1600" dirty="0">
                    <a:ea typeface="굴림" charset="-127"/>
                  </a:rPr>
                  <a:t>Suppose </a:t>
                </a:r>
                <a:r>
                  <a:rPr lang="en-US" altLang="ko-KR" sz="1600" dirty="0" smtClean="0">
                    <a:ea typeface="굴림" charset="-127"/>
                  </a:rPr>
                  <a:t>C forwarded </a:t>
                </a:r>
                <a:r>
                  <a:rPr lang="en-US" altLang="ko-KR" sz="1600" dirty="0">
                    <a:ea typeface="굴림" charset="-127"/>
                  </a:rPr>
                  <a:t>an ACF at </a:t>
                </a:r>
                <a:r>
                  <a:rPr lang="en-US" altLang="ko-KR" sz="1600" i="1" dirty="0" smtClean="0">
                    <a:ea typeface="굴림" charset="-127"/>
                  </a:rPr>
                  <a:t>T</a:t>
                </a:r>
                <a:r>
                  <a:rPr lang="en-US" altLang="ko-KR" sz="1600" i="1" baseline="-25000" dirty="0" smtClean="0">
                    <a:ea typeface="굴림" charset="-127"/>
                  </a:rPr>
                  <a:t>0</a:t>
                </a:r>
                <a:endParaRPr lang="en-US" altLang="ko-KR" sz="1600" i="1" baseline="-25000" dirty="0">
                  <a:ea typeface="굴림" charset="-127"/>
                </a:endParaRPr>
              </a:p>
              <a:p>
                <a:pPr algn="just"/>
                <a:r>
                  <a:rPr lang="en-US" altLang="ko-KR" sz="1600" dirty="0">
                    <a:ea typeface="굴림" charset="-127"/>
                  </a:rPr>
                  <a:t>Suppose </a:t>
                </a:r>
                <a:r>
                  <a:rPr lang="en-US" altLang="ko-KR" sz="1600" dirty="0" smtClean="0">
                    <a:ea typeface="굴림" charset="-127"/>
                  </a:rPr>
                  <a:t>C receives </a:t>
                </a:r>
                <a:r>
                  <a:rPr lang="en-US" altLang="ko-KR" sz="1600" dirty="0">
                    <a:ea typeface="굴림" charset="-127"/>
                  </a:rPr>
                  <a:t>an ARCF from D at </a:t>
                </a:r>
                <a:r>
                  <a:rPr lang="en-US" altLang="ko-KR" sz="1600" i="1" dirty="0">
                    <a:ea typeface="굴림" charset="-127"/>
                  </a:rPr>
                  <a:t>T</a:t>
                </a:r>
                <a:r>
                  <a:rPr lang="en-US" altLang="ko-KR" sz="1600" i="1" baseline="-25000" dirty="0">
                    <a:ea typeface="굴림" charset="-127"/>
                  </a:rPr>
                  <a:t>1</a:t>
                </a:r>
                <a:r>
                  <a:rPr lang="en-US" altLang="ko-KR" sz="1600" i="1" dirty="0">
                    <a:ea typeface="굴림" charset="-127"/>
                  </a:rPr>
                  <a:t>.</a:t>
                </a:r>
              </a:p>
              <a:p>
                <a:pPr algn="just"/>
                <a:r>
                  <a:rPr lang="en-US" altLang="ko-KR" sz="1600" dirty="0" smtClean="0">
                    <a:ea typeface="굴림" charset="-127"/>
                  </a:rPr>
                  <a:t>Expiration timer of route entry to D in C’s routing table is updated to</a:t>
                </a:r>
              </a:p>
              <a:p>
                <a:pPr marL="0" indent="0" algn="just">
                  <a:buNone/>
                </a:pPr>
                <a14:m>
                  <m:oMathPara xmlns:m="http://schemas.openxmlformats.org/officeDocument/2006/math">
                    <m:oMathParaPr>
                      <m:jc m:val="centerGroup"/>
                    </m:oMathParaPr>
                    <m:oMath xmlns:m="http://schemas.openxmlformats.org/officeDocument/2006/math">
                      <m:sSubSup>
                        <m:sSubSupPr>
                          <m:ctrlPr>
                            <a:rPr lang="en-US" altLang="ko-KR" sz="1600" i="1">
                              <a:latin typeface="Cambria Math"/>
                            </a:rPr>
                          </m:ctrlPr>
                        </m:sSubSupPr>
                        <m:e>
                          <m:r>
                            <a:rPr lang="en-US" altLang="ko-KR" sz="1600" i="1">
                              <a:latin typeface="Cambria Math"/>
                            </a:rPr>
                            <m:t>𝑇</m:t>
                          </m:r>
                        </m:e>
                        <m:sub>
                          <m:r>
                            <a:rPr lang="en-US" altLang="ko-KR" sz="1600" i="1">
                              <a:latin typeface="Cambria Math"/>
                            </a:rPr>
                            <m:t>𝑟</m:t>
                          </m:r>
                        </m:sub>
                        <m:sup>
                          <m:r>
                            <a:rPr lang="en-US" altLang="ko-KR" sz="1600" i="1">
                              <a:latin typeface="Cambria Math"/>
                            </a:rPr>
                            <m:t>𝑑𝑠𝑡</m:t>
                          </m:r>
                        </m:sup>
                      </m:sSubSup>
                      <m:r>
                        <a:rPr lang="en-US" altLang="ko-KR" sz="1600" i="1">
                          <a:latin typeface="Cambria Math"/>
                        </a:rPr>
                        <m:t>=</m:t>
                      </m:r>
                      <m:sSub>
                        <m:sSubPr>
                          <m:ctrlPr>
                            <a:rPr lang="en-US" altLang="ko-KR" sz="1600" i="1">
                              <a:latin typeface="Cambria Math"/>
                            </a:rPr>
                          </m:ctrlPr>
                        </m:sSubPr>
                        <m:e>
                          <m:r>
                            <a:rPr lang="en-US" altLang="ko-KR" sz="1600" i="1">
                              <a:latin typeface="Cambria Math"/>
                            </a:rPr>
                            <m:t>𝑇</m:t>
                          </m:r>
                        </m:e>
                        <m:sub>
                          <m:r>
                            <a:rPr lang="en-US" altLang="ko-KR" sz="1600" i="1">
                              <a:latin typeface="Cambria Math"/>
                            </a:rPr>
                            <m:t>𝑝</m:t>
                          </m:r>
                        </m:sub>
                      </m:sSub>
                      <m:r>
                        <a:rPr lang="en-US" altLang="ko-KR" sz="1600" i="1">
                          <a:latin typeface="Cambria Math"/>
                        </a:rPr>
                        <m:t>+</m:t>
                      </m:r>
                      <m:sSub>
                        <m:sSubPr>
                          <m:ctrlPr>
                            <a:rPr lang="en-US" altLang="ko-KR" sz="1600" i="1">
                              <a:latin typeface="Cambria Math"/>
                            </a:rPr>
                          </m:ctrlPr>
                        </m:sSubPr>
                        <m:e>
                          <m:r>
                            <a:rPr lang="en-US" altLang="ko-KR" sz="1600" i="1">
                              <a:latin typeface="Cambria Math"/>
                            </a:rPr>
                            <m:t>𝑇</m:t>
                          </m:r>
                        </m:e>
                        <m:sub>
                          <m:r>
                            <a:rPr lang="en-US" altLang="ko-KR" sz="1600" i="1">
                              <a:latin typeface="Cambria Math"/>
                            </a:rPr>
                            <m:t>𝑗𝑚𝑎𝑥</m:t>
                          </m:r>
                        </m:sub>
                      </m:sSub>
                      <m:r>
                        <a:rPr lang="en-US" altLang="ko-KR" sz="1600" i="1">
                          <a:latin typeface="Cambria Math"/>
                        </a:rPr>
                        <m:t>+</m:t>
                      </m:r>
                      <m:f>
                        <m:fPr>
                          <m:type m:val="lin"/>
                          <m:ctrlPr>
                            <a:rPr lang="en-US" altLang="ko-KR" sz="1600" i="1">
                              <a:latin typeface="Cambria Math"/>
                            </a:rPr>
                          </m:ctrlPr>
                        </m:fPr>
                        <m:num>
                          <m:d>
                            <m:dPr>
                              <m:ctrlPr>
                                <a:rPr lang="en-US" altLang="ko-KR" sz="1600" i="1">
                                  <a:latin typeface="Cambria Math"/>
                                </a:rPr>
                              </m:ctrlPr>
                            </m:dPr>
                            <m:e>
                              <m:sSub>
                                <m:sSubPr>
                                  <m:ctrlPr>
                                    <a:rPr lang="en-US" altLang="ko-KR" sz="1600" i="1">
                                      <a:latin typeface="Cambria Math"/>
                                    </a:rPr>
                                  </m:ctrlPr>
                                </m:sSubPr>
                                <m:e>
                                  <m:r>
                                    <a:rPr lang="en-US" altLang="ko-KR" sz="1600" i="1">
                                      <a:latin typeface="Cambria Math"/>
                                    </a:rPr>
                                    <m:t>𝑇</m:t>
                                  </m:r>
                                </m:e>
                                <m:sub>
                                  <m:r>
                                    <a:rPr lang="en-US" altLang="ko-KR" sz="1600" i="1">
                                      <a:latin typeface="Cambria Math"/>
                                    </a:rPr>
                                    <m:t>1</m:t>
                                  </m:r>
                                </m:sub>
                              </m:sSub>
                              <m:r>
                                <a:rPr lang="en-US" altLang="ko-KR" sz="1600" i="1">
                                  <a:latin typeface="Cambria Math"/>
                                </a:rPr>
                                <m:t>−</m:t>
                              </m:r>
                              <m:sSub>
                                <m:sSubPr>
                                  <m:ctrlPr>
                                    <a:rPr lang="en-US" altLang="ko-KR" sz="1600" i="1">
                                      <a:latin typeface="Cambria Math"/>
                                    </a:rPr>
                                  </m:ctrlPr>
                                </m:sSubPr>
                                <m:e>
                                  <m:r>
                                    <a:rPr lang="en-US" altLang="ko-KR" sz="1600" i="1">
                                      <a:latin typeface="Cambria Math"/>
                                    </a:rPr>
                                    <m:t>𝑇</m:t>
                                  </m:r>
                                </m:e>
                                <m:sub>
                                  <m:r>
                                    <a:rPr lang="en-US" altLang="ko-KR" sz="1600" i="1">
                                      <a:latin typeface="Cambria Math"/>
                                    </a:rPr>
                                    <m:t>0</m:t>
                                  </m:r>
                                </m:sub>
                              </m:sSub>
                            </m:e>
                          </m:d>
                        </m:num>
                        <m:den>
                          <m:r>
                            <a:rPr lang="en-US" altLang="ko-KR" sz="1600" i="1">
                              <a:latin typeface="Cambria Math"/>
                            </a:rPr>
                            <m:t>2+</m:t>
                          </m:r>
                          <m:r>
                            <m:rPr>
                              <m:nor/>
                            </m:rPr>
                            <a:rPr lang="en-US" altLang="ko-KR" sz="1600">
                              <a:latin typeface="Cambria Math"/>
                            </a:rPr>
                            <m:t>(</m:t>
                          </m:r>
                          <m:r>
                            <m:rPr>
                              <m:nor/>
                            </m:rPr>
                            <a:rPr lang="en-US" altLang="ko-KR" sz="1600">
                              <a:latin typeface="Cambria Math"/>
                            </a:rPr>
                            <m:t>safety</m:t>
                          </m:r>
                          <m:r>
                            <m:rPr>
                              <m:nor/>
                            </m:rPr>
                            <a:rPr lang="en-US" altLang="ko-KR" sz="1600">
                              <a:latin typeface="Cambria Math"/>
                            </a:rPr>
                            <m:t> </m:t>
                          </m:r>
                          <m:r>
                            <m:rPr>
                              <m:nor/>
                            </m:rPr>
                            <a:rPr lang="en-US" altLang="ko-KR" sz="1600">
                              <a:latin typeface="Cambria Math"/>
                            </a:rPr>
                            <m:t>margin</m:t>
                          </m:r>
                          <m:r>
                            <a:rPr lang="en-US" altLang="ko-KR" sz="1600" i="1">
                              <a:latin typeface="Cambria Math"/>
                            </a:rPr>
                            <m:t>).</m:t>
                          </m:r>
                        </m:den>
                      </m:f>
                    </m:oMath>
                  </m:oMathPara>
                </a14:m>
                <a:endParaRPr lang="ko-KR" altLang="en-US" sz="1600" dirty="0"/>
              </a:p>
              <a:p>
                <a:pPr algn="just"/>
                <a:r>
                  <a:rPr lang="en-US" altLang="ko-KR" sz="1600" dirty="0" smtClean="0">
                    <a:ea typeface="굴림" charset="-127"/>
                  </a:rPr>
                  <a:t>At </a:t>
                </a:r>
                <a:r>
                  <a:rPr lang="en-US" altLang="ko-KR" sz="1600" dirty="0">
                    <a:ea typeface="굴림" charset="-127"/>
                  </a:rPr>
                  <a:t>the same time, </a:t>
                </a:r>
                <a:r>
                  <a:rPr lang="en-US" altLang="ko-KR" sz="1600" dirty="0" smtClean="0">
                    <a:ea typeface="굴림" charset="-127"/>
                  </a:rPr>
                  <a:t>since </a:t>
                </a:r>
                <a:r>
                  <a:rPr lang="en-US" altLang="ko-KR" sz="1600" dirty="0">
                    <a:ea typeface="굴림" charset="-127"/>
                  </a:rPr>
                  <a:t>E is not in </a:t>
                </a:r>
                <a:r>
                  <a:rPr lang="en-US" altLang="ko-KR" sz="1600" dirty="0" smtClean="0">
                    <a:ea typeface="굴림" charset="-127"/>
                  </a:rPr>
                  <a:t>the multicast </a:t>
                </a:r>
                <a:r>
                  <a:rPr lang="en-US" altLang="ko-KR" sz="1600" dirty="0">
                    <a:ea typeface="굴림" charset="-127"/>
                  </a:rPr>
                  <a:t>group, </a:t>
                </a:r>
                <a:r>
                  <a:rPr lang="en-US" altLang="ko-KR" sz="1600" dirty="0" smtClean="0">
                    <a:ea typeface="굴림" charset="-127"/>
                  </a:rPr>
                  <a:t>it </a:t>
                </a:r>
                <a:r>
                  <a:rPr lang="en-US" altLang="ko-KR" sz="1600" dirty="0">
                    <a:ea typeface="굴림" charset="-127"/>
                  </a:rPr>
                  <a:t>creates the routing entry </a:t>
                </a:r>
                <a:r>
                  <a:rPr lang="en-US" altLang="ko-KR" sz="1600" dirty="0" smtClean="0">
                    <a:ea typeface="굴림" charset="-127"/>
                  </a:rPr>
                  <a:t>of </a:t>
                </a:r>
                <a:r>
                  <a:rPr lang="en-US" altLang="ko-KR" sz="1600" dirty="0">
                    <a:ea typeface="굴림" charset="-127"/>
                  </a:rPr>
                  <a:t>Ain its routing </a:t>
                </a:r>
                <a:r>
                  <a:rPr lang="en-US" altLang="ko-KR" sz="1600" dirty="0" smtClean="0">
                    <a:ea typeface="굴림" charset="-127"/>
                  </a:rPr>
                  <a:t>table and forwards </a:t>
                </a:r>
                <a:r>
                  <a:rPr lang="en-US" altLang="ko-KR" sz="1600" dirty="0">
                    <a:ea typeface="굴림" charset="-127"/>
                  </a:rPr>
                  <a:t>to the others (e.g., B). </a:t>
                </a:r>
                <a:endParaRPr lang="en-US" altLang="ko-KR" sz="1600" dirty="0" smtClean="0">
                  <a:ea typeface="굴림" charset="-127"/>
                </a:endParaRPr>
              </a:p>
              <a:p>
                <a:pPr algn="just"/>
                <a:r>
                  <a:rPr lang="en-US" altLang="ko-KR" sz="1600" dirty="0" smtClean="0">
                    <a:ea typeface="굴림" charset="-127"/>
                  </a:rPr>
                  <a:t>When B receives </a:t>
                </a:r>
                <a:r>
                  <a:rPr lang="en-US" altLang="ko-KR" sz="1600" dirty="0">
                    <a:ea typeface="굴림" charset="-127"/>
                  </a:rPr>
                  <a:t>the ACF, </a:t>
                </a:r>
                <a:r>
                  <a:rPr lang="en-US" altLang="ko-KR" sz="1600" dirty="0" smtClean="0">
                    <a:ea typeface="굴림" charset="-127"/>
                  </a:rPr>
                  <a:t>it creates </a:t>
                </a:r>
                <a:r>
                  <a:rPr lang="en-US" altLang="ko-KR" sz="1600" dirty="0">
                    <a:ea typeface="굴림" charset="-127"/>
                  </a:rPr>
                  <a:t>the routing </a:t>
                </a:r>
                <a:r>
                  <a:rPr lang="en-US" altLang="ko-KR" sz="1600" dirty="0" smtClean="0">
                    <a:ea typeface="굴림" charset="-127"/>
                  </a:rPr>
                  <a:t>entry </a:t>
                </a:r>
                <a:r>
                  <a:rPr lang="en-US" altLang="ko-KR" sz="1600" dirty="0">
                    <a:ea typeface="굴림" charset="-127"/>
                  </a:rPr>
                  <a:t>of </a:t>
                </a:r>
                <a:r>
                  <a:rPr lang="en-US" altLang="ko-KR" sz="1600" dirty="0" smtClean="0">
                    <a:ea typeface="굴림" charset="-127"/>
                  </a:rPr>
                  <a:t>A in its </a:t>
                </a:r>
                <a:r>
                  <a:rPr lang="en-US" altLang="ko-KR" sz="1600" dirty="0">
                    <a:ea typeface="굴림" charset="-127"/>
                  </a:rPr>
                  <a:t>routing </a:t>
                </a:r>
                <a:r>
                  <a:rPr lang="en-US" altLang="ko-KR" sz="1600" dirty="0" smtClean="0">
                    <a:ea typeface="굴림" charset="-127"/>
                  </a:rPr>
                  <a:t>table. </a:t>
                </a:r>
              </a:p>
              <a:p>
                <a:endParaRPr lang="en-US" altLang="ko-KR" sz="1600" dirty="0">
                  <a:ea typeface="굴림" charset="-127"/>
                </a:endParaRPr>
              </a:p>
            </p:txBody>
          </p:sp>
        </mc:Choice>
        <mc:Fallback xmlns="">
          <p:sp>
            <p:nvSpPr>
              <p:cNvPr id="43" name="내용 개체 틀 5"/>
              <p:cNvSpPr>
                <a:spLocks noGrp="1" noRot="1" noChangeAspect="1" noMove="1" noResize="1" noEditPoints="1" noAdjustHandles="1" noChangeArrowheads="1" noChangeShapeType="1" noTextEdit="1"/>
              </p:cNvSpPr>
              <p:nvPr>
                <p:ph idx="1"/>
              </p:nvPr>
            </p:nvSpPr>
            <p:spPr>
              <a:xfrm>
                <a:off x="46561" y="1226162"/>
                <a:ext cx="5107365" cy="3626127"/>
              </a:xfrm>
              <a:blipFill rotWithShape="1">
                <a:blip r:embed="rId3"/>
                <a:stretch>
                  <a:fillRect l="-478" t="-504" r="-717" b="-2521"/>
                </a:stretch>
              </a:blipFill>
            </p:spPr>
            <p:txBody>
              <a:bodyPr/>
              <a:lstStyle/>
              <a:p>
                <a:r>
                  <a:rPr lang="ko-KR" altLang="en-US">
                    <a:noFill/>
                  </a:rPr>
                  <a:t> </a:t>
                </a:r>
              </a:p>
            </p:txBody>
          </p:sp>
        </mc:Fallback>
      </mc:AlternateContent>
      <p:sp>
        <p:nvSpPr>
          <p:cNvPr id="32" name="TextBox 74"/>
          <p:cNvSpPr txBox="1">
            <a:spLocks noChangeArrowheads="1"/>
          </p:cNvSpPr>
          <p:nvPr/>
        </p:nvSpPr>
        <p:spPr bwMode="auto">
          <a:xfrm>
            <a:off x="296247" y="4998799"/>
            <a:ext cx="19149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a:t>PD A’s</a:t>
            </a:r>
            <a:r>
              <a:rPr lang="ko-KR" altLang="en-US" sz="1400" dirty="0"/>
              <a:t> </a:t>
            </a:r>
            <a:r>
              <a:rPr lang="en-US" altLang="ko-KR" sz="1400" dirty="0"/>
              <a:t>Routing Table</a:t>
            </a:r>
            <a:endParaRPr lang="ko-KR" altLang="en-US" sz="1400" dirty="0"/>
          </a:p>
        </p:txBody>
      </p:sp>
      <p:sp>
        <p:nvSpPr>
          <p:cNvPr id="28" name="TextBox 81"/>
          <p:cNvSpPr txBox="1">
            <a:spLocks noChangeArrowheads="1"/>
          </p:cNvSpPr>
          <p:nvPr/>
        </p:nvSpPr>
        <p:spPr bwMode="auto">
          <a:xfrm>
            <a:off x="5834821" y="4365104"/>
            <a:ext cx="255717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36" name="오른쪽 화살표 35"/>
          <p:cNvSpPr/>
          <p:nvPr/>
        </p:nvSpPr>
        <p:spPr>
          <a:xfrm>
            <a:off x="5164494" y="4477539"/>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38" name="오른쪽 화살표 37"/>
          <p:cNvSpPr/>
          <p:nvPr/>
        </p:nvSpPr>
        <p:spPr>
          <a:xfrm>
            <a:off x="5153783" y="4787101"/>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39" name="TextBox 82"/>
          <p:cNvSpPr txBox="1">
            <a:spLocks noChangeArrowheads="1"/>
          </p:cNvSpPr>
          <p:nvPr/>
        </p:nvSpPr>
        <p:spPr bwMode="auto">
          <a:xfrm>
            <a:off x="5825296" y="4688676"/>
            <a:ext cx="32112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p:sp>
        <p:nvSpPr>
          <p:cNvPr id="17" name="오른쪽 화살표 16"/>
          <p:cNvSpPr/>
          <p:nvPr/>
        </p:nvSpPr>
        <p:spPr>
          <a:xfrm rot="19010635">
            <a:off x="7259669" y="1687633"/>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8" name="오른쪽 화살표 17"/>
          <p:cNvSpPr/>
          <p:nvPr/>
        </p:nvSpPr>
        <p:spPr>
          <a:xfrm rot="13335318">
            <a:off x="6545233" y="2925609"/>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2" name="제목 1"/>
          <p:cNvSpPr>
            <a:spLocks noGrp="1"/>
          </p:cNvSpPr>
          <p:nvPr>
            <p:ph type="title"/>
          </p:nvPr>
        </p:nvSpPr>
        <p:spPr>
          <a:xfrm>
            <a:off x="685800" y="685800"/>
            <a:ext cx="7772400" cy="726976"/>
          </a:xfrm>
        </p:spPr>
        <p:txBody>
          <a:bodyPr/>
          <a:lstStyle/>
          <a:p>
            <a:r>
              <a:rPr lang="en-US" altLang="ko-KR" sz="2400" dirty="0">
                <a:ea typeface="굴림" charset="-127"/>
              </a:rPr>
              <a:t>Creation and Management of Routing Table </a:t>
            </a:r>
            <a:r>
              <a:rPr lang="en-US" altLang="ko-KR" sz="2400" dirty="0" smtClean="0">
                <a:ea typeface="굴림" charset="-127"/>
              </a:rPr>
              <a:t>(</a:t>
            </a:r>
            <a:r>
              <a:rPr lang="en-US" altLang="ko-KR" sz="2400" dirty="0" smtClean="0">
                <a:ea typeface="굴림" charset="-127"/>
              </a:rPr>
              <a:t>4/15)</a:t>
            </a:r>
            <a:endParaRPr lang="ko-KR" altLang="en-US" sz="2400" dirty="0"/>
          </a:p>
        </p:txBody>
      </p:sp>
      <p:sp>
        <p:nvSpPr>
          <p:cNvPr id="26" name="TextBox 25"/>
          <p:cNvSpPr txBox="1"/>
          <p:nvPr/>
        </p:nvSpPr>
        <p:spPr>
          <a:xfrm>
            <a:off x="7431684" y="2619367"/>
            <a:ext cx="1028748" cy="43088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Destination address : A</a:t>
            </a:r>
            <a:endParaRPr lang="ko-KR" altLang="en-US" sz="1100" dirty="0"/>
          </a:p>
        </p:txBody>
      </p:sp>
      <p:sp>
        <p:nvSpPr>
          <p:cNvPr id="27" name="TextBox 26"/>
          <p:cNvSpPr txBox="1"/>
          <p:nvPr/>
        </p:nvSpPr>
        <p:spPr>
          <a:xfrm>
            <a:off x="7431684" y="3519356"/>
            <a:ext cx="1028748" cy="2616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Hops : 1</a:t>
            </a:r>
            <a:endParaRPr lang="ko-KR" altLang="en-US" sz="1100" dirty="0"/>
          </a:p>
        </p:txBody>
      </p:sp>
      <p:sp>
        <p:nvSpPr>
          <p:cNvPr id="29" name="TextBox 28"/>
          <p:cNvSpPr txBox="1"/>
          <p:nvPr/>
        </p:nvSpPr>
        <p:spPr>
          <a:xfrm>
            <a:off x="7771450" y="3736015"/>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30" name="TextBox 29"/>
          <p:cNvSpPr txBox="1"/>
          <p:nvPr/>
        </p:nvSpPr>
        <p:spPr>
          <a:xfrm>
            <a:off x="7431684" y="3067341"/>
            <a:ext cx="1028748" cy="43088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Next-hop address : C</a:t>
            </a:r>
            <a:endParaRPr lang="ko-KR" altLang="en-US" sz="1100" dirty="0"/>
          </a:p>
        </p:txBody>
      </p:sp>
      <p:sp>
        <p:nvSpPr>
          <p:cNvPr id="31" name="TextBox 30"/>
          <p:cNvSpPr txBox="1"/>
          <p:nvPr/>
        </p:nvSpPr>
        <p:spPr>
          <a:xfrm>
            <a:off x="6320638" y="2295855"/>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33" name="TextBox 32"/>
          <p:cNvSpPr txBox="1"/>
          <p:nvPr/>
        </p:nvSpPr>
        <p:spPr>
          <a:xfrm>
            <a:off x="5971945" y="1412776"/>
            <a:ext cx="1028748" cy="43088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altLang="ko-KR" sz="1100" dirty="0" smtClean="0"/>
              <a:t>Device Group ID</a:t>
            </a:r>
            <a:endParaRPr lang="ko-KR" altLang="en-US" sz="1100" dirty="0"/>
          </a:p>
        </p:txBody>
      </p:sp>
      <p:sp>
        <p:nvSpPr>
          <p:cNvPr id="34" name="TextBox 33"/>
          <p:cNvSpPr txBox="1"/>
          <p:nvPr/>
        </p:nvSpPr>
        <p:spPr>
          <a:xfrm>
            <a:off x="5971945" y="1844824"/>
            <a:ext cx="1028748" cy="43088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altLang="ko-KR" sz="1100" dirty="0" smtClean="0"/>
              <a:t>Application type  ID</a:t>
            </a:r>
            <a:endParaRPr lang="ko-KR" altLang="en-US" sz="1100" dirty="0"/>
          </a:p>
        </p:txBody>
      </p:sp>
      <p:graphicFrame>
        <p:nvGraphicFramePr>
          <p:cNvPr id="40" name="표 39"/>
          <p:cNvGraphicFramePr>
            <a:graphicFrameLocks noGrp="1"/>
          </p:cNvGraphicFramePr>
          <p:nvPr>
            <p:extLst>
              <p:ext uri="{D42A27DB-BD31-4B8C-83A1-F6EECF244321}">
                <p14:modId xmlns:p14="http://schemas.microsoft.com/office/powerpoint/2010/main" val="2535565408"/>
              </p:ext>
            </p:extLst>
          </p:nvPr>
        </p:nvGraphicFramePr>
        <p:xfrm>
          <a:off x="323526" y="5328153"/>
          <a:ext cx="5648418" cy="991652"/>
        </p:xfrm>
        <a:graphic>
          <a:graphicData uri="http://schemas.openxmlformats.org/drawingml/2006/table">
            <a:tbl>
              <a:tblPr firstRow="1" bandRow="1">
                <a:tableStyleId>{5940675A-B579-460E-94D1-54222C63F5DA}</a:tableStyleId>
              </a:tblPr>
              <a:tblGrid>
                <a:gridCol w="941403"/>
                <a:gridCol w="941403"/>
                <a:gridCol w="941403"/>
                <a:gridCol w="941403"/>
                <a:gridCol w="986918"/>
                <a:gridCol w="895888"/>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Expiration timer</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Number of hops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i="1" dirty="0" smtClean="0">
                          <a:ea typeface="굴림" charset="-127"/>
                        </a:rPr>
                        <a:t>T</a:t>
                      </a:r>
                      <a:r>
                        <a:rPr lang="en-US" altLang="ko-KR" sz="1100" i="1" baseline="-25000" dirty="0" smtClean="0">
                          <a:ea typeface="굴림" charset="-127"/>
                        </a:rPr>
                        <a:t>0</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239187">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r>
            </a:tbl>
          </a:graphicData>
        </a:graphic>
      </p:graphicFrame>
    </p:spTree>
    <p:extLst>
      <p:ext uri="{BB962C8B-B14F-4D97-AF65-F5344CB8AC3E}">
        <p14:creationId xmlns:p14="http://schemas.microsoft.com/office/powerpoint/2010/main" val="1722700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400" dirty="0">
                <a:ea typeface="굴림" charset="-127"/>
              </a:rPr>
              <a:t>Creation and Management of Routing Table </a:t>
            </a:r>
            <a:r>
              <a:rPr lang="en-US" altLang="ko-KR" sz="2400" dirty="0" smtClean="0">
                <a:ea typeface="굴림" charset="-127"/>
              </a:rPr>
              <a:t>(</a:t>
            </a:r>
            <a:r>
              <a:rPr lang="en-US" altLang="ko-KR" sz="2400" dirty="0" smtClean="0">
                <a:ea typeface="굴림" charset="-127"/>
              </a:rPr>
              <a:t>5/15)</a:t>
            </a:r>
            <a:endParaRPr lang="ko-KR" altLang="en-US" sz="24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42</a:t>
            </a:fld>
            <a:endParaRPr lang="en-US" altLang="ko-KR"/>
          </a:p>
        </p:txBody>
      </p:sp>
      <p:sp>
        <p:nvSpPr>
          <p:cNvPr id="6" name="타원 6"/>
          <p:cNvSpPr>
            <a:spLocks noChangeArrowheads="1"/>
          </p:cNvSpPr>
          <p:nvPr/>
        </p:nvSpPr>
        <p:spPr bwMode="auto">
          <a:xfrm>
            <a:off x="7740352" y="1315684"/>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9" name="타원 10"/>
          <p:cNvSpPr>
            <a:spLocks noChangeArrowheads="1"/>
          </p:cNvSpPr>
          <p:nvPr/>
        </p:nvSpPr>
        <p:spPr bwMode="auto">
          <a:xfrm>
            <a:off x="5594204" y="318817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A</a:t>
            </a:r>
            <a:endParaRPr lang="ko-KR" altLang="en-US" sz="1500">
              <a:solidFill>
                <a:schemeClr val="bg1"/>
              </a:solidFill>
            </a:endParaRPr>
          </a:p>
        </p:txBody>
      </p:sp>
      <p:sp>
        <p:nvSpPr>
          <p:cNvPr id="12" name="타원 11"/>
          <p:cNvSpPr/>
          <p:nvPr/>
        </p:nvSpPr>
        <p:spPr bwMode="auto">
          <a:xfrm>
            <a:off x="6324394" y="2557156"/>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15" name="타원 14"/>
          <p:cNvSpPr/>
          <p:nvPr/>
        </p:nvSpPr>
        <p:spPr bwMode="auto">
          <a:xfrm>
            <a:off x="7058519" y="193469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21" name="타원 58"/>
          <p:cNvSpPr>
            <a:spLocks noChangeArrowheads="1"/>
          </p:cNvSpPr>
          <p:nvPr/>
        </p:nvSpPr>
        <p:spPr bwMode="auto">
          <a:xfrm>
            <a:off x="6999821" y="3188171"/>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mc:AlternateContent xmlns:mc="http://schemas.openxmlformats.org/markup-compatibility/2006" xmlns:a14="http://schemas.microsoft.com/office/drawing/2010/main">
        <mc:Choice Requires="a14">
          <p:sp>
            <p:nvSpPr>
              <p:cNvPr id="43" name="내용 개체 틀 5"/>
              <p:cNvSpPr>
                <a:spLocks noGrp="1"/>
              </p:cNvSpPr>
              <p:nvPr>
                <p:ph idx="1"/>
              </p:nvPr>
            </p:nvSpPr>
            <p:spPr>
              <a:xfrm>
                <a:off x="685799" y="1557338"/>
                <a:ext cx="4174233" cy="3500670"/>
              </a:xfrm>
            </p:spPr>
            <p:txBody>
              <a:bodyPr/>
              <a:lstStyle/>
              <a:p>
                <a:pPr algn="just"/>
                <a:r>
                  <a:rPr lang="en-US" altLang="ko-KR" sz="1600" dirty="0" smtClean="0">
                    <a:ea typeface="굴림" charset="-127"/>
                  </a:rPr>
                  <a:t>Since B is in the multicast group, B replies A through E with ARCF.</a:t>
                </a:r>
              </a:p>
              <a:p>
                <a:pPr algn="just"/>
                <a:r>
                  <a:rPr lang="en-US" altLang="ko-KR" sz="1600" dirty="0">
                    <a:ea typeface="굴림" charset="-127"/>
                  </a:rPr>
                  <a:t>E creates the routing entry </a:t>
                </a:r>
                <a:r>
                  <a:rPr lang="en-US" altLang="ko-KR" sz="1600" dirty="0" smtClean="0">
                    <a:ea typeface="굴림" charset="-127"/>
                  </a:rPr>
                  <a:t>of </a:t>
                </a:r>
                <a:r>
                  <a:rPr lang="en-US" altLang="ko-KR" sz="1600" dirty="0">
                    <a:ea typeface="굴림" charset="-127"/>
                  </a:rPr>
                  <a:t>B in its routing table.</a:t>
                </a:r>
              </a:p>
              <a:p>
                <a:pPr algn="just"/>
                <a:r>
                  <a:rPr lang="en-US" altLang="ko-KR" sz="1600" dirty="0">
                    <a:ea typeface="굴림" charset="-127"/>
                  </a:rPr>
                  <a:t>C </a:t>
                </a:r>
                <a:r>
                  <a:rPr lang="en-US" altLang="ko-KR" sz="1600" dirty="0" smtClean="0">
                    <a:ea typeface="굴림" charset="-127"/>
                  </a:rPr>
                  <a:t>forwards </a:t>
                </a:r>
                <a:r>
                  <a:rPr lang="en-US" altLang="ko-KR" sz="1600" dirty="0">
                    <a:ea typeface="굴림" charset="-127"/>
                  </a:rPr>
                  <a:t>ARCF from D to </a:t>
                </a:r>
                <a:r>
                  <a:rPr lang="en-US" altLang="ko-KR" sz="1600" dirty="0" smtClean="0">
                    <a:ea typeface="굴림" charset="-127"/>
                  </a:rPr>
                  <a:t>A.</a:t>
                </a:r>
              </a:p>
              <a:p>
                <a:pPr algn="just"/>
                <a:r>
                  <a:rPr lang="en-US" altLang="ko-KR" sz="1600" dirty="0" smtClean="0">
                    <a:ea typeface="굴림" charset="-127"/>
                  </a:rPr>
                  <a:t>A updates a routing entry with expiration timer </a:t>
                </a:r>
                <a14:m>
                  <m:oMath xmlns:m="http://schemas.openxmlformats.org/officeDocument/2006/math">
                    <m:sSubSup>
                      <m:sSubSupPr>
                        <m:ctrlPr>
                          <a:rPr lang="en-US" altLang="ko-KR" sz="1600" i="1">
                            <a:latin typeface="Cambria Math"/>
                          </a:rPr>
                        </m:ctrlPr>
                      </m:sSubSupPr>
                      <m:e>
                        <m:r>
                          <a:rPr lang="en-US" altLang="ko-KR" sz="1600" i="1">
                            <a:latin typeface="Cambria Math"/>
                          </a:rPr>
                          <m:t>𝑇</m:t>
                        </m:r>
                      </m:e>
                      <m:sub>
                        <m:r>
                          <a:rPr lang="en-US" altLang="ko-KR" sz="1600" i="1">
                            <a:latin typeface="Cambria Math"/>
                          </a:rPr>
                          <m:t>𝑟</m:t>
                        </m:r>
                      </m:sub>
                      <m:sup>
                        <m:r>
                          <a:rPr lang="en-US" altLang="ko-KR" sz="1600" i="1">
                            <a:latin typeface="Cambria Math"/>
                          </a:rPr>
                          <m:t>𝐷</m:t>
                        </m:r>
                      </m:sup>
                    </m:sSubSup>
                  </m:oMath>
                </a14:m>
                <a:r>
                  <a:rPr lang="en-US" altLang="ko-KR" sz="1600" kern="1200" dirty="0" smtClean="0">
                    <a:solidFill>
                      <a:schemeClr val="dk1"/>
                    </a:solidFill>
                  </a:rPr>
                  <a:t>.</a:t>
                </a:r>
                <a:endParaRPr lang="ko-KR" altLang="en-US" sz="1600" kern="1200" dirty="0">
                  <a:solidFill>
                    <a:schemeClr val="dk1"/>
                  </a:solidFill>
                </a:endParaRPr>
              </a:p>
              <a:p>
                <a:pPr algn="just"/>
                <a:endParaRPr lang="en-US" altLang="ko-KR" sz="1600" dirty="0" smtClean="0">
                  <a:ea typeface="굴림" charset="-127"/>
                </a:endParaRPr>
              </a:p>
            </p:txBody>
          </p:sp>
        </mc:Choice>
        <mc:Fallback xmlns="">
          <p:sp>
            <p:nvSpPr>
              <p:cNvPr id="43" name="내용 개체 틀 5"/>
              <p:cNvSpPr>
                <a:spLocks noGrp="1" noRot="1" noChangeAspect="1" noMove="1" noResize="1" noEditPoints="1" noAdjustHandles="1" noChangeArrowheads="1" noChangeShapeType="1" noTextEdit="1"/>
              </p:cNvSpPr>
              <p:nvPr>
                <p:ph idx="1"/>
              </p:nvPr>
            </p:nvSpPr>
            <p:spPr>
              <a:xfrm>
                <a:off x="685799" y="1557338"/>
                <a:ext cx="4174233" cy="3500670"/>
              </a:xfrm>
              <a:blipFill rotWithShape="1">
                <a:blip r:embed="rId3"/>
                <a:stretch>
                  <a:fillRect l="-438" t="-348" r="-730"/>
                </a:stretch>
              </a:blipFill>
            </p:spPr>
            <p:txBody>
              <a:bodyPr/>
              <a:lstStyle/>
              <a:p>
                <a:r>
                  <a:rPr lang="ko-KR" altLang="en-US">
                    <a:noFill/>
                  </a:rPr>
                  <a:t> </a:t>
                </a:r>
              </a:p>
            </p:txBody>
          </p:sp>
        </mc:Fallback>
      </mc:AlternateContent>
      <p:sp>
        <p:nvSpPr>
          <p:cNvPr id="32" name="TextBox 74"/>
          <p:cNvSpPr txBox="1">
            <a:spLocks noChangeArrowheads="1"/>
          </p:cNvSpPr>
          <p:nvPr/>
        </p:nvSpPr>
        <p:spPr bwMode="auto">
          <a:xfrm>
            <a:off x="296247" y="4998799"/>
            <a:ext cx="19149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a:t>PD A’s</a:t>
            </a:r>
            <a:r>
              <a:rPr lang="ko-KR" altLang="en-US" sz="1400" dirty="0"/>
              <a:t> </a:t>
            </a:r>
            <a:r>
              <a:rPr lang="en-US" altLang="ko-KR" sz="1400" dirty="0"/>
              <a:t>Routing Table</a:t>
            </a:r>
            <a:endParaRPr lang="ko-KR" altLang="en-US" sz="1400" dirty="0"/>
          </a:p>
        </p:txBody>
      </p:sp>
      <p:sp>
        <p:nvSpPr>
          <p:cNvPr id="17" name="오른쪽 화살표 16"/>
          <p:cNvSpPr/>
          <p:nvPr/>
        </p:nvSpPr>
        <p:spPr>
          <a:xfrm rot="8332178">
            <a:off x="5781335" y="2985651"/>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18" name="오른쪽 화살표 17"/>
          <p:cNvSpPr/>
          <p:nvPr/>
        </p:nvSpPr>
        <p:spPr>
          <a:xfrm rot="8332178">
            <a:off x="7267187" y="1709165"/>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9" name="TextBox 28"/>
          <p:cNvSpPr txBox="1"/>
          <p:nvPr/>
        </p:nvSpPr>
        <p:spPr>
          <a:xfrm>
            <a:off x="5079830" y="1777405"/>
            <a:ext cx="1028748" cy="43088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Destination address : A</a:t>
            </a:r>
            <a:endParaRPr lang="ko-KR" altLang="en-US" sz="1100" dirty="0"/>
          </a:p>
        </p:txBody>
      </p:sp>
      <p:sp>
        <p:nvSpPr>
          <p:cNvPr id="30" name="TextBox 29"/>
          <p:cNvSpPr txBox="1"/>
          <p:nvPr/>
        </p:nvSpPr>
        <p:spPr>
          <a:xfrm>
            <a:off x="5079830" y="2677394"/>
            <a:ext cx="1028748" cy="2616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Hops : </a:t>
            </a:r>
            <a:r>
              <a:rPr lang="en-US" altLang="ko-KR" sz="1100" dirty="0"/>
              <a:t>2</a:t>
            </a:r>
            <a:endParaRPr lang="ko-KR" altLang="en-US" sz="1100" dirty="0"/>
          </a:p>
        </p:txBody>
      </p:sp>
      <p:sp>
        <p:nvSpPr>
          <p:cNvPr id="31" name="TextBox 30"/>
          <p:cNvSpPr txBox="1"/>
          <p:nvPr/>
        </p:nvSpPr>
        <p:spPr>
          <a:xfrm>
            <a:off x="5419596" y="2894053"/>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33" name="TextBox 32"/>
          <p:cNvSpPr txBox="1"/>
          <p:nvPr/>
        </p:nvSpPr>
        <p:spPr>
          <a:xfrm>
            <a:off x="5079830" y="2225379"/>
            <a:ext cx="1028748" cy="43088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Next-hop address : A</a:t>
            </a:r>
            <a:endParaRPr lang="ko-KR" altLang="en-US" sz="1100" dirty="0"/>
          </a:p>
        </p:txBody>
      </p:sp>
      <p:sp>
        <p:nvSpPr>
          <p:cNvPr id="34" name="TextBox 33"/>
          <p:cNvSpPr txBox="1"/>
          <p:nvPr/>
        </p:nvSpPr>
        <p:spPr>
          <a:xfrm>
            <a:off x="7862432" y="1665732"/>
            <a:ext cx="1028748" cy="43088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Destination address : A</a:t>
            </a:r>
            <a:endParaRPr lang="ko-KR" altLang="en-US" sz="1100" dirty="0"/>
          </a:p>
        </p:txBody>
      </p:sp>
      <p:sp>
        <p:nvSpPr>
          <p:cNvPr id="35" name="TextBox 34"/>
          <p:cNvSpPr txBox="1"/>
          <p:nvPr/>
        </p:nvSpPr>
        <p:spPr>
          <a:xfrm>
            <a:off x="7862432" y="2565721"/>
            <a:ext cx="1028748" cy="2616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Hops : 1</a:t>
            </a:r>
            <a:endParaRPr lang="ko-KR" altLang="en-US" sz="1100" dirty="0"/>
          </a:p>
        </p:txBody>
      </p:sp>
      <p:sp>
        <p:nvSpPr>
          <p:cNvPr id="37" name="TextBox 36"/>
          <p:cNvSpPr txBox="1"/>
          <p:nvPr/>
        </p:nvSpPr>
        <p:spPr>
          <a:xfrm>
            <a:off x="8202198" y="2782380"/>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40" name="TextBox 39"/>
          <p:cNvSpPr txBox="1"/>
          <p:nvPr/>
        </p:nvSpPr>
        <p:spPr>
          <a:xfrm>
            <a:off x="7862432" y="2113706"/>
            <a:ext cx="1028748" cy="43088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Next-hop address : E</a:t>
            </a:r>
            <a:endParaRPr lang="ko-KR" altLang="en-US" sz="1100" dirty="0"/>
          </a:p>
        </p:txBody>
      </p:sp>
      <p:sp>
        <p:nvSpPr>
          <p:cNvPr id="45" name="오른쪽 화살표 44"/>
          <p:cNvSpPr/>
          <p:nvPr/>
        </p:nvSpPr>
        <p:spPr>
          <a:xfrm>
            <a:off x="4696002" y="4787101"/>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46" name="TextBox 82"/>
          <p:cNvSpPr txBox="1">
            <a:spLocks noChangeArrowheads="1"/>
          </p:cNvSpPr>
          <p:nvPr/>
        </p:nvSpPr>
        <p:spPr bwMode="auto">
          <a:xfrm>
            <a:off x="5367515" y="4688676"/>
            <a:ext cx="32112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mc:AlternateContent xmlns:mc="http://schemas.openxmlformats.org/markup-compatibility/2006" xmlns:a14="http://schemas.microsoft.com/office/drawing/2010/main">
        <mc:Choice Requires="a14">
          <p:graphicFrame>
            <p:nvGraphicFramePr>
              <p:cNvPr id="48" name="표 47"/>
              <p:cNvGraphicFramePr>
                <a:graphicFrameLocks noGrp="1"/>
              </p:cNvGraphicFramePr>
              <p:nvPr>
                <p:extLst>
                  <p:ext uri="{D42A27DB-BD31-4B8C-83A1-F6EECF244321}">
                    <p14:modId xmlns:p14="http://schemas.microsoft.com/office/powerpoint/2010/main" val="2417596028"/>
                  </p:ext>
                </p:extLst>
              </p:nvPr>
            </p:nvGraphicFramePr>
            <p:xfrm>
              <a:off x="323526" y="5328153"/>
              <a:ext cx="5648418" cy="991652"/>
            </p:xfrm>
            <a:graphic>
              <a:graphicData uri="http://schemas.openxmlformats.org/drawingml/2006/table">
                <a:tbl>
                  <a:tblPr firstRow="1" bandRow="1">
                    <a:tableStyleId>{5940675A-B579-460E-94D1-54222C63F5DA}</a:tableStyleId>
                  </a:tblPr>
                  <a:tblGrid>
                    <a:gridCol w="941403"/>
                    <a:gridCol w="941403"/>
                    <a:gridCol w="941403"/>
                    <a:gridCol w="941403"/>
                    <a:gridCol w="986918"/>
                    <a:gridCol w="895888"/>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Expiration timer</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Number of hops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i="1" dirty="0" smtClean="0">
                              <a:ea typeface="굴림" charset="-127"/>
                            </a:rPr>
                            <a:t>T</a:t>
                          </a:r>
                          <a:r>
                            <a:rPr lang="en-US" altLang="ko-KR" sz="1100" i="1" baseline="-25000" dirty="0" smtClean="0">
                              <a:ea typeface="굴림" charset="-127"/>
                            </a:rPr>
                            <a:t>0</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D</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14:m>
                            <m:oMathPara xmlns:m="http://schemas.openxmlformats.org/officeDocument/2006/math">
                              <m:oMathParaPr>
                                <m:jc m:val="left"/>
                              </m:oMathParaPr>
                              <m:oMath xmlns:m="http://schemas.openxmlformats.org/officeDocument/2006/math">
                                <m:sSubSup>
                                  <m:sSubSupPr>
                                    <m:ctrlPr>
                                      <a:rPr lang="en-US" altLang="ko-KR" sz="1000" i="1" smtClean="0">
                                        <a:latin typeface="Cambria Math"/>
                                      </a:rPr>
                                    </m:ctrlPr>
                                  </m:sSubSupPr>
                                  <m:e>
                                    <m:r>
                                      <a:rPr lang="en-US" altLang="ko-KR" sz="1000" i="1">
                                        <a:latin typeface="Cambria Math"/>
                                      </a:rPr>
                                      <m:t>𝑇</m:t>
                                    </m:r>
                                  </m:e>
                                  <m:sub>
                                    <m:r>
                                      <a:rPr lang="en-US" altLang="ko-KR" sz="1000" i="1">
                                        <a:latin typeface="Cambria Math"/>
                                      </a:rPr>
                                      <m:t>𝑟</m:t>
                                    </m:r>
                                  </m:sub>
                                  <m:sup>
                                    <m:r>
                                      <a:rPr lang="en-US" altLang="ko-KR" sz="1000" i="1">
                                        <a:latin typeface="Cambria Math"/>
                                      </a:rPr>
                                      <m:t>𝐷</m:t>
                                    </m:r>
                                  </m:sup>
                                </m:sSubSup>
                              </m:oMath>
                            </m:oMathPara>
                          </a14:m>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2</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239187">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r>
                </a:tbl>
              </a:graphicData>
            </a:graphic>
          </p:graphicFrame>
        </mc:Choice>
        <mc:Fallback xmlns="">
          <p:graphicFrame>
            <p:nvGraphicFramePr>
              <p:cNvPr id="48" name="표 47"/>
              <p:cNvGraphicFramePr>
                <a:graphicFrameLocks noGrp="1"/>
              </p:cNvGraphicFramePr>
              <p:nvPr>
                <p:extLst>
                  <p:ext uri="{D42A27DB-BD31-4B8C-83A1-F6EECF244321}">
                    <p14:modId xmlns:p14="http://schemas.microsoft.com/office/powerpoint/2010/main" xmlns="" xmlns:a14="http://schemas.microsoft.com/office/drawing/2010/main" val="2417596028"/>
                  </p:ext>
                </p:extLst>
              </p:nvPr>
            </p:nvGraphicFramePr>
            <p:xfrm>
              <a:off x="323526" y="5328153"/>
              <a:ext cx="5648418" cy="1113572"/>
            </p:xfrm>
            <a:graphic>
              <a:graphicData uri="http://schemas.openxmlformats.org/drawingml/2006/table">
                <a:tbl>
                  <a:tblPr firstRow="1" bandRow="1">
                    <a:tableStyleId>{5940675A-B579-460E-94D1-54222C63F5DA}</a:tableStyleId>
                  </a:tblPr>
                  <a:tblGrid>
                    <a:gridCol w="941403"/>
                    <a:gridCol w="941403"/>
                    <a:gridCol w="941403"/>
                    <a:gridCol w="941403"/>
                    <a:gridCol w="986918"/>
                    <a:gridCol w="895888"/>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Expiration timer</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Number of hops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i="1" dirty="0" smtClean="0">
                              <a:ea typeface="굴림" charset="-127"/>
                            </a:rPr>
                            <a:t>T</a:t>
                          </a:r>
                          <a:r>
                            <a:rPr lang="en-US" altLang="ko-KR" sz="1100" i="1" baseline="-25000" dirty="0" smtClean="0">
                              <a:ea typeface="굴림" charset="-127"/>
                            </a:rPr>
                            <a:t>0</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43798">
                    <a:tc>
                      <a:txBody>
                        <a:bodyPr/>
                        <a:lstStyle/>
                        <a:p>
                          <a:pPr latinLnBrk="1"/>
                          <a:r>
                            <a:rPr lang="en-US" altLang="ko-KR" sz="1000" b="1" kern="1200" dirty="0" smtClean="0">
                              <a:solidFill>
                                <a:schemeClr val="dk1"/>
                              </a:solidFill>
                              <a:latin typeface="+mn-lt"/>
                              <a:ea typeface="+mn-ea"/>
                              <a:cs typeface="+mn-cs"/>
                            </a:rPr>
                            <a:t>D</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tc>
                    <a:tc>
                      <a:txBody>
                        <a:bodyPr/>
                        <a:lstStyle/>
                        <a:p>
                          <a:endParaRPr lang="ko-KR"/>
                        </a:p>
                      </a:txBody>
                      <a:tcPr marL="91439" marR="91439" marT="45699" marB="45699">
                        <a:blipFill rotWithShape="1">
                          <a:blip r:embed="rId4"/>
                          <a:stretch>
                            <a:fillRect l="-199355" t="-207500" r="-298710" b="-100000"/>
                          </a:stretch>
                        </a:blipFill>
                      </a:tcPr>
                    </a:tc>
                    <a:tc>
                      <a:txBody>
                        <a:bodyPr/>
                        <a:lstStyle/>
                        <a:p>
                          <a:pPr latinLnBrk="1"/>
                          <a:r>
                            <a:rPr lang="en-US" altLang="ko-KR" sz="1000" b="1" kern="1200" dirty="0" smtClean="0">
                              <a:solidFill>
                                <a:schemeClr val="dk1"/>
                              </a:solidFill>
                              <a:latin typeface="+mn-lt"/>
                              <a:ea typeface="+mn-ea"/>
                              <a:cs typeface="+mn-cs"/>
                            </a:rPr>
                            <a:t>2</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243798">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r>
                </a:tbl>
              </a:graphicData>
            </a:graphic>
          </p:graphicFrame>
        </mc:Fallback>
      </mc:AlternateContent>
    </p:spTree>
    <p:extLst>
      <p:ext uri="{BB962C8B-B14F-4D97-AF65-F5344CB8AC3E}">
        <p14:creationId xmlns:p14="http://schemas.microsoft.com/office/powerpoint/2010/main" val="1722700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400" dirty="0">
                <a:ea typeface="굴림" charset="-127"/>
              </a:rPr>
              <a:t>Creation and Management of Routing Table </a:t>
            </a:r>
            <a:r>
              <a:rPr lang="en-US" altLang="ko-KR" sz="2400" dirty="0" smtClean="0">
                <a:ea typeface="굴림" charset="-127"/>
              </a:rPr>
              <a:t>(</a:t>
            </a:r>
            <a:r>
              <a:rPr lang="en-US" altLang="ko-KR" sz="2400" dirty="0" smtClean="0">
                <a:ea typeface="굴림" charset="-127"/>
              </a:rPr>
              <a:t>6/15)</a:t>
            </a:r>
            <a:endParaRPr lang="ko-KR" altLang="en-US" sz="24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43</a:t>
            </a:fld>
            <a:endParaRPr lang="en-US" altLang="ko-KR"/>
          </a:p>
        </p:txBody>
      </p:sp>
      <p:sp>
        <p:nvSpPr>
          <p:cNvPr id="6" name="타원 6"/>
          <p:cNvSpPr>
            <a:spLocks noChangeArrowheads="1"/>
          </p:cNvSpPr>
          <p:nvPr/>
        </p:nvSpPr>
        <p:spPr bwMode="auto">
          <a:xfrm>
            <a:off x="7740352" y="1315684"/>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9" name="타원 10"/>
          <p:cNvSpPr>
            <a:spLocks noChangeArrowheads="1"/>
          </p:cNvSpPr>
          <p:nvPr/>
        </p:nvSpPr>
        <p:spPr bwMode="auto">
          <a:xfrm>
            <a:off x="5594204" y="318817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A</a:t>
            </a:r>
            <a:endParaRPr lang="ko-KR" altLang="en-US" sz="1500">
              <a:solidFill>
                <a:schemeClr val="bg1"/>
              </a:solidFill>
            </a:endParaRPr>
          </a:p>
        </p:txBody>
      </p:sp>
      <p:sp>
        <p:nvSpPr>
          <p:cNvPr id="12" name="타원 11"/>
          <p:cNvSpPr/>
          <p:nvPr/>
        </p:nvSpPr>
        <p:spPr bwMode="auto">
          <a:xfrm>
            <a:off x="6324394" y="2557156"/>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15" name="타원 14"/>
          <p:cNvSpPr/>
          <p:nvPr/>
        </p:nvSpPr>
        <p:spPr bwMode="auto">
          <a:xfrm>
            <a:off x="7058519" y="193469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21" name="타원 58"/>
          <p:cNvSpPr>
            <a:spLocks noChangeArrowheads="1"/>
          </p:cNvSpPr>
          <p:nvPr/>
        </p:nvSpPr>
        <p:spPr bwMode="auto">
          <a:xfrm>
            <a:off x="6999821" y="3188171"/>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43" name="내용 개체 틀 5"/>
          <p:cNvSpPr>
            <a:spLocks noGrp="1"/>
          </p:cNvSpPr>
          <p:nvPr>
            <p:ph idx="1"/>
          </p:nvPr>
        </p:nvSpPr>
        <p:spPr>
          <a:xfrm>
            <a:off x="685799" y="1557338"/>
            <a:ext cx="4174233" cy="3095798"/>
          </a:xfrm>
        </p:spPr>
        <p:txBody>
          <a:bodyPr/>
          <a:lstStyle/>
          <a:p>
            <a:pPr algn="just"/>
            <a:r>
              <a:rPr lang="en-US" altLang="ko-KR" sz="1600" dirty="0" smtClean="0">
                <a:ea typeface="굴림" charset="-127"/>
              </a:rPr>
              <a:t>E </a:t>
            </a:r>
            <a:r>
              <a:rPr lang="en-US" altLang="ko-KR" sz="1600" dirty="0">
                <a:ea typeface="굴림" charset="-127"/>
              </a:rPr>
              <a:t>forwards the ARCF received from </a:t>
            </a:r>
            <a:r>
              <a:rPr lang="en-US" altLang="ko-KR" sz="1600" dirty="0" smtClean="0">
                <a:ea typeface="굴림" charset="-127"/>
              </a:rPr>
              <a:t>B </a:t>
            </a:r>
            <a:r>
              <a:rPr lang="en-US" altLang="ko-KR" sz="1600" dirty="0">
                <a:ea typeface="굴림" charset="-127"/>
              </a:rPr>
              <a:t>to </a:t>
            </a:r>
            <a:r>
              <a:rPr lang="en-US" altLang="ko-KR" sz="1600" dirty="0" smtClean="0">
                <a:ea typeface="굴림" charset="-127"/>
              </a:rPr>
              <a:t>C.</a:t>
            </a:r>
          </a:p>
          <a:p>
            <a:pPr algn="just"/>
            <a:r>
              <a:rPr lang="en-US" altLang="ko-KR" sz="1600" dirty="0" smtClean="0">
                <a:ea typeface="굴림" charset="-127"/>
              </a:rPr>
              <a:t>C </a:t>
            </a:r>
            <a:r>
              <a:rPr lang="en-US" altLang="ko-KR" sz="1600" dirty="0">
                <a:ea typeface="굴림" charset="-127"/>
              </a:rPr>
              <a:t>creates the routing entry </a:t>
            </a:r>
            <a:r>
              <a:rPr lang="en-US" altLang="ko-KR" sz="1600" dirty="0" smtClean="0">
                <a:ea typeface="굴림" charset="-127"/>
              </a:rPr>
              <a:t>of </a:t>
            </a:r>
            <a:r>
              <a:rPr lang="en-US" altLang="ko-KR" sz="1600" dirty="0">
                <a:ea typeface="굴림" charset="-127"/>
              </a:rPr>
              <a:t>B in its routing table.</a:t>
            </a:r>
          </a:p>
          <a:p>
            <a:pPr algn="just"/>
            <a:endParaRPr lang="en-US" altLang="ko-KR" sz="1600" dirty="0" smtClean="0">
              <a:ea typeface="굴림" charset="-127"/>
            </a:endParaRPr>
          </a:p>
          <a:p>
            <a:pPr algn="just"/>
            <a:endParaRPr lang="en-US" altLang="ko-KR" sz="1600" dirty="0">
              <a:ea typeface="굴림" charset="-127"/>
            </a:endParaRPr>
          </a:p>
          <a:p>
            <a:endParaRPr lang="en-US" altLang="ko-KR" sz="1400" dirty="0" smtClean="0">
              <a:ea typeface="굴림" charset="-127"/>
            </a:endParaRPr>
          </a:p>
        </p:txBody>
      </p:sp>
      <p:sp>
        <p:nvSpPr>
          <p:cNvPr id="32" name="TextBox 74"/>
          <p:cNvSpPr txBox="1">
            <a:spLocks noChangeArrowheads="1"/>
          </p:cNvSpPr>
          <p:nvPr/>
        </p:nvSpPr>
        <p:spPr bwMode="auto">
          <a:xfrm>
            <a:off x="296247" y="4998799"/>
            <a:ext cx="18486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a:t>PD A’s</a:t>
            </a:r>
            <a:r>
              <a:rPr lang="ko-KR" altLang="en-US" sz="1400" dirty="0"/>
              <a:t> </a:t>
            </a:r>
            <a:r>
              <a:rPr lang="en-US" altLang="ko-KR" sz="1400" dirty="0"/>
              <a:t>Routing Table</a:t>
            </a:r>
            <a:endParaRPr lang="ko-KR" altLang="en-US" sz="1400" dirty="0"/>
          </a:p>
        </p:txBody>
      </p:sp>
      <p:sp>
        <p:nvSpPr>
          <p:cNvPr id="17" name="오른쪽 화살표 16"/>
          <p:cNvSpPr/>
          <p:nvPr/>
        </p:nvSpPr>
        <p:spPr>
          <a:xfrm rot="8304105" flipV="1">
            <a:off x="6533356" y="2355966"/>
            <a:ext cx="647700" cy="13231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cxnSp>
        <p:nvCxnSpPr>
          <p:cNvPr id="18" name="직선 연결선 17"/>
          <p:cNvCxnSpPr/>
          <p:nvPr/>
        </p:nvCxnSpPr>
        <p:spPr bwMode="auto">
          <a:xfrm flipV="1">
            <a:off x="5870753" y="2833579"/>
            <a:ext cx="501068" cy="402040"/>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19" name="직선 연결선 18"/>
          <p:cNvCxnSpPr/>
          <p:nvPr/>
        </p:nvCxnSpPr>
        <p:spPr bwMode="auto">
          <a:xfrm>
            <a:off x="6600817" y="2833579"/>
            <a:ext cx="446484" cy="40207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9" name="오른쪽 화살표 28"/>
          <p:cNvSpPr/>
          <p:nvPr/>
        </p:nvSpPr>
        <p:spPr>
          <a:xfrm>
            <a:off x="4696002" y="4787101"/>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30" name="TextBox 82"/>
          <p:cNvSpPr txBox="1">
            <a:spLocks noChangeArrowheads="1"/>
          </p:cNvSpPr>
          <p:nvPr/>
        </p:nvSpPr>
        <p:spPr bwMode="auto">
          <a:xfrm>
            <a:off x="5367515" y="4688676"/>
            <a:ext cx="32112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p:sp>
        <p:nvSpPr>
          <p:cNvPr id="31" name="TextBox 30"/>
          <p:cNvSpPr txBox="1"/>
          <p:nvPr/>
        </p:nvSpPr>
        <p:spPr>
          <a:xfrm>
            <a:off x="7514969" y="2043100"/>
            <a:ext cx="1028748" cy="43088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Destination address : A</a:t>
            </a:r>
            <a:endParaRPr lang="ko-KR" altLang="en-US" sz="1100" dirty="0"/>
          </a:p>
        </p:txBody>
      </p:sp>
      <p:sp>
        <p:nvSpPr>
          <p:cNvPr id="33" name="TextBox 32"/>
          <p:cNvSpPr txBox="1"/>
          <p:nvPr/>
        </p:nvSpPr>
        <p:spPr>
          <a:xfrm>
            <a:off x="7514969" y="2943089"/>
            <a:ext cx="1028748" cy="2616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Hops : </a:t>
            </a:r>
            <a:r>
              <a:rPr lang="en-US" altLang="ko-KR" sz="1100" dirty="0"/>
              <a:t>2</a:t>
            </a:r>
            <a:endParaRPr lang="ko-KR" altLang="en-US" sz="1100" dirty="0"/>
          </a:p>
        </p:txBody>
      </p:sp>
      <p:sp>
        <p:nvSpPr>
          <p:cNvPr id="34" name="TextBox 33"/>
          <p:cNvSpPr txBox="1"/>
          <p:nvPr/>
        </p:nvSpPr>
        <p:spPr>
          <a:xfrm>
            <a:off x="7854735" y="3159748"/>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35" name="TextBox 34"/>
          <p:cNvSpPr txBox="1"/>
          <p:nvPr/>
        </p:nvSpPr>
        <p:spPr>
          <a:xfrm>
            <a:off x="7514969" y="2491074"/>
            <a:ext cx="1028748" cy="43088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Next-hop address : C</a:t>
            </a:r>
            <a:endParaRPr lang="ko-KR" altLang="en-US" sz="1100" dirty="0"/>
          </a:p>
        </p:txBody>
      </p:sp>
      <mc:AlternateContent xmlns:mc="http://schemas.openxmlformats.org/markup-compatibility/2006" xmlns:a14="http://schemas.microsoft.com/office/drawing/2010/main">
        <mc:Choice Requires="a14">
          <p:graphicFrame>
            <p:nvGraphicFramePr>
              <p:cNvPr id="40" name="표 39"/>
              <p:cNvGraphicFramePr>
                <a:graphicFrameLocks noGrp="1"/>
              </p:cNvGraphicFramePr>
              <p:nvPr>
                <p:extLst>
                  <p:ext uri="{D42A27DB-BD31-4B8C-83A1-F6EECF244321}">
                    <p14:modId xmlns:p14="http://schemas.microsoft.com/office/powerpoint/2010/main" val="1662466757"/>
                  </p:ext>
                </p:extLst>
              </p:nvPr>
            </p:nvGraphicFramePr>
            <p:xfrm>
              <a:off x="323526" y="5328153"/>
              <a:ext cx="5648418" cy="991652"/>
            </p:xfrm>
            <a:graphic>
              <a:graphicData uri="http://schemas.openxmlformats.org/drawingml/2006/table">
                <a:tbl>
                  <a:tblPr firstRow="1" bandRow="1">
                    <a:tableStyleId>{5940675A-B579-460E-94D1-54222C63F5DA}</a:tableStyleId>
                  </a:tblPr>
                  <a:tblGrid>
                    <a:gridCol w="941403"/>
                    <a:gridCol w="941403"/>
                    <a:gridCol w="941403"/>
                    <a:gridCol w="941403"/>
                    <a:gridCol w="986918"/>
                    <a:gridCol w="895888"/>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Expiration timer</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Number of hops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i="1" dirty="0" smtClean="0">
                              <a:ea typeface="굴림" charset="-127"/>
                            </a:rPr>
                            <a:t>T</a:t>
                          </a:r>
                          <a:r>
                            <a:rPr lang="en-US" altLang="ko-KR" sz="1100" i="1" baseline="-25000" dirty="0" smtClean="0">
                              <a:ea typeface="굴림" charset="-127"/>
                            </a:rPr>
                            <a:t>0</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D</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14:m>
                            <m:oMathPara xmlns:m="http://schemas.openxmlformats.org/officeDocument/2006/math">
                              <m:oMathParaPr>
                                <m:jc m:val="left"/>
                              </m:oMathParaPr>
                              <m:oMath xmlns:m="http://schemas.openxmlformats.org/officeDocument/2006/math">
                                <m:sSubSup>
                                  <m:sSubSupPr>
                                    <m:ctrlPr>
                                      <a:rPr lang="en-US" altLang="ko-KR" sz="1000" i="1" smtClean="0">
                                        <a:latin typeface="Cambria Math"/>
                                      </a:rPr>
                                    </m:ctrlPr>
                                  </m:sSubSupPr>
                                  <m:e>
                                    <m:r>
                                      <a:rPr lang="en-US" altLang="ko-KR" sz="1000" i="1">
                                        <a:latin typeface="Cambria Math"/>
                                      </a:rPr>
                                      <m:t>𝑇</m:t>
                                    </m:r>
                                  </m:e>
                                  <m:sub>
                                    <m:r>
                                      <a:rPr lang="en-US" altLang="ko-KR" sz="1000" i="1">
                                        <a:latin typeface="Cambria Math"/>
                                      </a:rPr>
                                      <m:t>𝑟</m:t>
                                    </m:r>
                                  </m:sub>
                                  <m:sup>
                                    <m:r>
                                      <a:rPr lang="en-US" altLang="ko-KR" sz="1000" i="1">
                                        <a:latin typeface="Cambria Math"/>
                                      </a:rPr>
                                      <m:t>𝐷</m:t>
                                    </m:r>
                                  </m:sup>
                                </m:sSubSup>
                              </m:oMath>
                            </m:oMathPara>
                          </a14:m>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2</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239187">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r>
                </a:tbl>
              </a:graphicData>
            </a:graphic>
          </p:graphicFrame>
        </mc:Choice>
        <mc:Fallback xmlns="">
          <p:graphicFrame>
            <p:nvGraphicFramePr>
              <p:cNvPr id="40" name="표 39"/>
              <p:cNvGraphicFramePr>
                <a:graphicFrameLocks noGrp="1"/>
              </p:cNvGraphicFramePr>
              <p:nvPr>
                <p:extLst>
                  <p:ext uri="{D42A27DB-BD31-4B8C-83A1-F6EECF244321}">
                    <p14:modId xmlns:p14="http://schemas.microsoft.com/office/powerpoint/2010/main" xmlns="" xmlns:a14="http://schemas.microsoft.com/office/drawing/2010/main" val="1662466757"/>
                  </p:ext>
                </p:extLst>
              </p:nvPr>
            </p:nvGraphicFramePr>
            <p:xfrm>
              <a:off x="323526" y="5328153"/>
              <a:ext cx="5648418" cy="1113572"/>
            </p:xfrm>
            <a:graphic>
              <a:graphicData uri="http://schemas.openxmlformats.org/drawingml/2006/table">
                <a:tbl>
                  <a:tblPr firstRow="1" bandRow="1">
                    <a:tableStyleId>{5940675A-B579-460E-94D1-54222C63F5DA}</a:tableStyleId>
                  </a:tblPr>
                  <a:tblGrid>
                    <a:gridCol w="941403"/>
                    <a:gridCol w="941403"/>
                    <a:gridCol w="941403"/>
                    <a:gridCol w="941403"/>
                    <a:gridCol w="986918"/>
                    <a:gridCol w="895888"/>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Expiration timer</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Number of hops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i="1" dirty="0" smtClean="0">
                              <a:ea typeface="굴림" charset="-127"/>
                            </a:rPr>
                            <a:t>T</a:t>
                          </a:r>
                          <a:r>
                            <a:rPr lang="en-US" altLang="ko-KR" sz="1100" i="1" baseline="-25000" dirty="0" smtClean="0">
                              <a:ea typeface="굴림" charset="-127"/>
                            </a:rPr>
                            <a:t>0</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43798">
                    <a:tc>
                      <a:txBody>
                        <a:bodyPr/>
                        <a:lstStyle/>
                        <a:p>
                          <a:pPr latinLnBrk="1"/>
                          <a:r>
                            <a:rPr lang="en-US" altLang="ko-KR" sz="1000" b="1" kern="1200" dirty="0" smtClean="0">
                              <a:solidFill>
                                <a:schemeClr val="dk1"/>
                              </a:solidFill>
                              <a:latin typeface="+mn-lt"/>
                              <a:ea typeface="+mn-ea"/>
                              <a:cs typeface="+mn-cs"/>
                            </a:rPr>
                            <a:t>D</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tc>
                    <a:tc>
                      <a:txBody>
                        <a:bodyPr/>
                        <a:lstStyle/>
                        <a:p>
                          <a:endParaRPr lang="ko-KR"/>
                        </a:p>
                      </a:txBody>
                      <a:tcPr marL="91439" marR="91439" marT="45699" marB="45699">
                        <a:blipFill rotWithShape="1">
                          <a:blip r:embed="rId3"/>
                          <a:stretch>
                            <a:fillRect l="-199355" t="-207500" r="-298710" b="-100000"/>
                          </a:stretch>
                        </a:blipFill>
                      </a:tcPr>
                    </a:tc>
                    <a:tc>
                      <a:txBody>
                        <a:bodyPr/>
                        <a:lstStyle/>
                        <a:p>
                          <a:pPr latinLnBrk="1"/>
                          <a:r>
                            <a:rPr lang="en-US" altLang="ko-KR" sz="1000" b="1" kern="1200" dirty="0" smtClean="0">
                              <a:solidFill>
                                <a:schemeClr val="dk1"/>
                              </a:solidFill>
                              <a:latin typeface="+mn-lt"/>
                              <a:ea typeface="+mn-ea"/>
                              <a:cs typeface="+mn-cs"/>
                            </a:rPr>
                            <a:t>2</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243798">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r>
                </a:tbl>
              </a:graphicData>
            </a:graphic>
          </p:graphicFrame>
        </mc:Fallback>
      </mc:AlternateContent>
    </p:spTree>
    <p:extLst>
      <p:ext uri="{BB962C8B-B14F-4D97-AF65-F5344CB8AC3E}">
        <p14:creationId xmlns:p14="http://schemas.microsoft.com/office/powerpoint/2010/main" val="1722700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400" dirty="0">
                <a:ea typeface="굴림" charset="-127"/>
              </a:rPr>
              <a:t>Creation and Management of Routing Table </a:t>
            </a:r>
            <a:r>
              <a:rPr lang="en-US" altLang="ko-KR" sz="2400" dirty="0" smtClean="0">
                <a:ea typeface="굴림" charset="-127"/>
              </a:rPr>
              <a:t>(</a:t>
            </a:r>
            <a:r>
              <a:rPr lang="en-US" altLang="ko-KR" sz="2400" dirty="0" smtClean="0">
                <a:ea typeface="굴림" charset="-127"/>
              </a:rPr>
              <a:t>7/15)</a:t>
            </a:r>
            <a:endParaRPr lang="ko-KR" altLang="en-US" sz="24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44</a:t>
            </a:fld>
            <a:endParaRPr lang="en-US" altLang="ko-KR"/>
          </a:p>
        </p:txBody>
      </p:sp>
      <p:sp>
        <p:nvSpPr>
          <p:cNvPr id="6" name="타원 6"/>
          <p:cNvSpPr>
            <a:spLocks noChangeArrowheads="1"/>
          </p:cNvSpPr>
          <p:nvPr/>
        </p:nvSpPr>
        <p:spPr bwMode="auto">
          <a:xfrm>
            <a:off x="7740352" y="1315684"/>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9" name="타원 10"/>
          <p:cNvSpPr>
            <a:spLocks noChangeArrowheads="1"/>
          </p:cNvSpPr>
          <p:nvPr/>
        </p:nvSpPr>
        <p:spPr bwMode="auto">
          <a:xfrm>
            <a:off x="5594204" y="318817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A</a:t>
            </a:r>
            <a:endParaRPr lang="ko-KR" altLang="en-US" sz="1500">
              <a:solidFill>
                <a:schemeClr val="bg1"/>
              </a:solidFill>
            </a:endParaRPr>
          </a:p>
        </p:txBody>
      </p:sp>
      <p:sp>
        <p:nvSpPr>
          <p:cNvPr id="12" name="타원 11"/>
          <p:cNvSpPr/>
          <p:nvPr/>
        </p:nvSpPr>
        <p:spPr bwMode="auto">
          <a:xfrm>
            <a:off x="6324394" y="2557156"/>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15" name="타원 14"/>
          <p:cNvSpPr/>
          <p:nvPr/>
        </p:nvSpPr>
        <p:spPr bwMode="auto">
          <a:xfrm>
            <a:off x="7058519" y="193469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21" name="타원 58"/>
          <p:cNvSpPr>
            <a:spLocks noChangeArrowheads="1"/>
          </p:cNvSpPr>
          <p:nvPr/>
        </p:nvSpPr>
        <p:spPr bwMode="auto">
          <a:xfrm>
            <a:off x="6999821" y="3188171"/>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mc:AlternateContent xmlns:mc="http://schemas.openxmlformats.org/markup-compatibility/2006" xmlns:a14="http://schemas.microsoft.com/office/drawing/2010/main">
        <mc:Choice Requires="a14">
          <p:sp>
            <p:nvSpPr>
              <p:cNvPr id="43" name="내용 개체 틀 5"/>
              <p:cNvSpPr>
                <a:spLocks noGrp="1"/>
              </p:cNvSpPr>
              <p:nvPr>
                <p:ph idx="1"/>
              </p:nvPr>
            </p:nvSpPr>
            <p:spPr>
              <a:xfrm>
                <a:off x="685799" y="1557338"/>
                <a:ext cx="4174233" cy="2447726"/>
              </a:xfrm>
            </p:spPr>
            <p:txBody>
              <a:bodyPr/>
              <a:lstStyle/>
              <a:p>
                <a:r>
                  <a:rPr lang="en-US" altLang="ko-KR" sz="1600" dirty="0" smtClean="0">
                    <a:ea typeface="굴림" charset="-127"/>
                  </a:rPr>
                  <a:t>PD C forwards the ARCF received from E </a:t>
                </a:r>
                <a:r>
                  <a:rPr lang="en-US" altLang="ko-KR" sz="1600" dirty="0">
                    <a:ea typeface="굴림" charset="-127"/>
                  </a:rPr>
                  <a:t>to </a:t>
                </a:r>
                <a:r>
                  <a:rPr lang="en-US" altLang="ko-KR" sz="1600" dirty="0" smtClean="0">
                    <a:ea typeface="굴림" charset="-127"/>
                  </a:rPr>
                  <a:t>A.</a:t>
                </a:r>
                <a:endParaRPr lang="en-US" altLang="ko-KR" sz="1600" dirty="0">
                  <a:ea typeface="굴림" charset="-127"/>
                </a:endParaRPr>
              </a:p>
              <a:p>
                <a:r>
                  <a:rPr lang="en-US" altLang="ko-KR" sz="1600" dirty="0">
                    <a:ea typeface="굴림" charset="-127"/>
                  </a:rPr>
                  <a:t>A </a:t>
                </a:r>
                <a:r>
                  <a:rPr lang="en-US" altLang="ko-KR" sz="1600" dirty="0" smtClean="0">
                    <a:ea typeface="굴림" charset="-127"/>
                  </a:rPr>
                  <a:t>creates </a:t>
                </a:r>
                <a:r>
                  <a:rPr lang="en-US" altLang="ko-KR" sz="1600" dirty="0">
                    <a:ea typeface="굴림" charset="-127"/>
                  </a:rPr>
                  <a:t>a routing entry </a:t>
                </a:r>
                <a:r>
                  <a:rPr lang="en-US" altLang="ko-KR" sz="1600" dirty="0" smtClean="0">
                    <a:ea typeface="굴림" charset="-127"/>
                  </a:rPr>
                  <a:t>with </a:t>
                </a:r>
                <a:r>
                  <a:rPr lang="en-US" altLang="ko-KR" sz="1600" dirty="0">
                    <a:ea typeface="굴림" charset="-127"/>
                  </a:rPr>
                  <a:t>expiration timer </a:t>
                </a:r>
                <a14:m>
                  <m:oMath xmlns:m="http://schemas.openxmlformats.org/officeDocument/2006/math">
                    <m:sSubSup>
                      <m:sSubSupPr>
                        <m:ctrlPr>
                          <a:rPr lang="en-US" altLang="ko-KR" sz="1600" i="1">
                            <a:latin typeface="Cambria Math"/>
                          </a:rPr>
                        </m:ctrlPr>
                      </m:sSubSupPr>
                      <m:e>
                        <m:r>
                          <a:rPr lang="en-US" altLang="ko-KR" sz="1600" i="1">
                            <a:latin typeface="Cambria Math"/>
                          </a:rPr>
                          <m:t>𝑇</m:t>
                        </m:r>
                      </m:e>
                      <m:sub>
                        <m:r>
                          <a:rPr lang="en-US" altLang="ko-KR" sz="1600" i="1">
                            <a:latin typeface="Cambria Math"/>
                          </a:rPr>
                          <m:t>𝑟</m:t>
                        </m:r>
                      </m:sub>
                      <m:sup>
                        <m:r>
                          <a:rPr lang="en-US" altLang="ko-KR" sz="1600" b="0" i="1" smtClean="0">
                            <a:latin typeface="Cambria Math"/>
                          </a:rPr>
                          <m:t>𝐵</m:t>
                        </m:r>
                      </m:sup>
                    </m:sSubSup>
                  </m:oMath>
                </a14:m>
                <a:r>
                  <a:rPr lang="en-US" altLang="ko-KR" sz="1600" kern="1200" dirty="0">
                    <a:solidFill>
                      <a:schemeClr val="dk1"/>
                    </a:solidFill>
                  </a:rPr>
                  <a:t>.</a:t>
                </a:r>
                <a:endParaRPr lang="en-US" altLang="ko-KR" sz="1600" dirty="0">
                  <a:ea typeface="굴림" charset="-127"/>
                </a:endParaRPr>
              </a:p>
            </p:txBody>
          </p:sp>
        </mc:Choice>
        <mc:Fallback xmlns="">
          <p:sp>
            <p:nvSpPr>
              <p:cNvPr id="43" name="내용 개체 틀 5"/>
              <p:cNvSpPr>
                <a:spLocks noGrp="1" noRot="1" noChangeAspect="1" noMove="1" noResize="1" noEditPoints="1" noAdjustHandles="1" noChangeArrowheads="1" noChangeShapeType="1" noTextEdit="1"/>
              </p:cNvSpPr>
              <p:nvPr>
                <p:ph idx="1"/>
              </p:nvPr>
            </p:nvSpPr>
            <p:spPr>
              <a:xfrm>
                <a:off x="685799" y="1557338"/>
                <a:ext cx="4174233" cy="2447726"/>
              </a:xfrm>
              <a:blipFill rotWithShape="1">
                <a:blip r:embed="rId3"/>
                <a:stretch>
                  <a:fillRect l="-438" t="-498" r="-292"/>
                </a:stretch>
              </a:blipFill>
            </p:spPr>
            <p:txBody>
              <a:bodyPr/>
              <a:lstStyle/>
              <a:p>
                <a:r>
                  <a:rPr lang="ko-KR" altLang="en-US">
                    <a:noFill/>
                  </a:rPr>
                  <a:t> </a:t>
                </a:r>
              </a:p>
            </p:txBody>
          </p:sp>
        </mc:Fallback>
      </mc:AlternateContent>
      <p:sp>
        <p:nvSpPr>
          <p:cNvPr id="32" name="TextBox 74"/>
          <p:cNvSpPr txBox="1">
            <a:spLocks noChangeArrowheads="1"/>
          </p:cNvSpPr>
          <p:nvPr/>
        </p:nvSpPr>
        <p:spPr bwMode="auto">
          <a:xfrm>
            <a:off x="296247" y="4998799"/>
            <a:ext cx="19149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a:t>PD A’s</a:t>
            </a:r>
            <a:r>
              <a:rPr lang="ko-KR" altLang="en-US" sz="1400" dirty="0"/>
              <a:t> </a:t>
            </a:r>
            <a:r>
              <a:rPr lang="en-US" altLang="ko-KR" sz="1400" dirty="0"/>
              <a:t>Routing Table</a:t>
            </a:r>
            <a:endParaRPr lang="ko-KR" altLang="en-US" sz="1400" dirty="0"/>
          </a:p>
        </p:txBody>
      </p:sp>
      <p:cxnSp>
        <p:nvCxnSpPr>
          <p:cNvPr id="18" name="직선 연결선 17"/>
          <p:cNvCxnSpPr/>
          <p:nvPr/>
        </p:nvCxnSpPr>
        <p:spPr bwMode="auto">
          <a:xfrm flipV="1">
            <a:off x="5870753" y="2833579"/>
            <a:ext cx="501068" cy="402040"/>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19" name="직선 연결선 18"/>
          <p:cNvCxnSpPr/>
          <p:nvPr/>
        </p:nvCxnSpPr>
        <p:spPr bwMode="auto">
          <a:xfrm>
            <a:off x="6600817" y="2833579"/>
            <a:ext cx="446484" cy="40207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17" name="오른쪽 화살표 16"/>
          <p:cNvSpPr/>
          <p:nvPr/>
        </p:nvSpPr>
        <p:spPr>
          <a:xfrm rot="8304105" flipV="1">
            <a:off x="5797437" y="2951491"/>
            <a:ext cx="647700" cy="13231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9" name="오른쪽 화살표 28"/>
          <p:cNvSpPr/>
          <p:nvPr/>
        </p:nvSpPr>
        <p:spPr>
          <a:xfrm>
            <a:off x="4696002" y="4787101"/>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30" name="TextBox 82"/>
          <p:cNvSpPr txBox="1">
            <a:spLocks noChangeArrowheads="1"/>
          </p:cNvSpPr>
          <p:nvPr/>
        </p:nvSpPr>
        <p:spPr bwMode="auto">
          <a:xfrm>
            <a:off x="5367515" y="4688676"/>
            <a:ext cx="32112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p:sp>
        <p:nvSpPr>
          <p:cNvPr id="33" name="TextBox 32"/>
          <p:cNvSpPr txBox="1"/>
          <p:nvPr/>
        </p:nvSpPr>
        <p:spPr>
          <a:xfrm>
            <a:off x="5124074" y="1698629"/>
            <a:ext cx="1028748" cy="43088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Destination address : A</a:t>
            </a:r>
            <a:endParaRPr lang="ko-KR" altLang="en-US" sz="1100" dirty="0"/>
          </a:p>
        </p:txBody>
      </p:sp>
      <p:sp>
        <p:nvSpPr>
          <p:cNvPr id="34" name="TextBox 33"/>
          <p:cNvSpPr txBox="1"/>
          <p:nvPr/>
        </p:nvSpPr>
        <p:spPr>
          <a:xfrm>
            <a:off x="5124074" y="2598618"/>
            <a:ext cx="1028748" cy="2616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Hops : </a:t>
            </a:r>
            <a:r>
              <a:rPr lang="en-US" altLang="ko-KR" sz="1100" dirty="0"/>
              <a:t>3</a:t>
            </a:r>
            <a:endParaRPr lang="ko-KR" altLang="en-US" sz="1100" dirty="0"/>
          </a:p>
        </p:txBody>
      </p:sp>
      <p:sp>
        <p:nvSpPr>
          <p:cNvPr id="35" name="TextBox 34"/>
          <p:cNvSpPr txBox="1"/>
          <p:nvPr/>
        </p:nvSpPr>
        <p:spPr>
          <a:xfrm>
            <a:off x="5463840" y="2815277"/>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37" name="TextBox 36"/>
          <p:cNvSpPr txBox="1"/>
          <p:nvPr/>
        </p:nvSpPr>
        <p:spPr>
          <a:xfrm>
            <a:off x="5124074" y="2146603"/>
            <a:ext cx="1028748" cy="43088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Next-hop address : A</a:t>
            </a:r>
            <a:endParaRPr lang="ko-KR" altLang="en-US" sz="1100" dirty="0"/>
          </a:p>
        </p:txBody>
      </p:sp>
      <mc:AlternateContent xmlns:mc="http://schemas.openxmlformats.org/markup-compatibility/2006" xmlns:a14="http://schemas.microsoft.com/office/drawing/2010/main">
        <mc:Choice Requires="a14">
          <p:graphicFrame>
            <p:nvGraphicFramePr>
              <p:cNvPr id="40" name="표 39"/>
              <p:cNvGraphicFramePr>
                <a:graphicFrameLocks noGrp="1"/>
              </p:cNvGraphicFramePr>
              <p:nvPr>
                <p:extLst>
                  <p:ext uri="{D42A27DB-BD31-4B8C-83A1-F6EECF244321}">
                    <p14:modId xmlns:p14="http://schemas.microsoft.com/office/powerpoint/2010/main" val="298200058"/>
                  </p:ext>
                </p:extLst>
              </p:nvPr>
            </p:nvGraphicFramePr>
            <p:xfrm>
              <a:off x="323526" y="5328153"/>
              <a:ext cx="5648418" cy="991652"/>
            </p:xfrm>
            <a:graphic>
              <a:graphicData uri="http://schemas.openxmlformats.org/drawingml/2006/table">
                <a:tbl>
                  <a:tblPr firstRow="1" bandRow="1">
                    <a:tableStyleId>{5940675A-B579-460E-94D1-54222C63F5DA}</a:tableStyleId>
                  </a:tblPr>
                  <a:tblGrid>
                    <a:gridCol w="941403"/>
                    <a:gridCol w="941403"/>
                    <a:gridCol w="941403"/>
                    <a:gridCol w="941403"/>
                    <a:gridCol w="986918"/>
                    <a:gridCol w="895888"/>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Expiration timer</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Number of hops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i="1" dirty="0" smtClean="0">
                              <a:ea typeface="굴림" charset="-127"/>
                            </a:rPr>
                            <a:t>T</a:t>
                          </a:r>
                          <a:r>
                            <a:rPr lang="en-US" altLang="ko-KR" sz="1100" i="1" baseline="-25000" dirty="0" smtClean="0">
                              <a:ea typeface="굴림" charset="-127"/>
                            </a:rPr>
                            <a:t>0</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D</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14:m>
                            <m:oMathPara xmlns:m="http://schemas.openxmlformats.org/officeDocument/2006/math">
                              <m:oMathParaPr>
                                <m:jc m:val="left"/>
                              </m:oMathParaPr>
                              <m:oMath xmlns:m="http://schemas.openxmlformats.org/officeDocument/2006/math">
                                <m:sSubSup>
                                  <m:sSubSupPr>
                                    <m:ctrlPr>
                                      <a:rPr lang="en-US" altLang="ko-KR" sz="1000" i="1" smtClean="0">
                                        <a:latin typeface="Cambria Math"/>
                                      </a:rPr>
                                    </m:ctrlPr>
                                  </m:sSubSupPr>
                                  <m:e>
                                    <m:r>
                                      <a:rPr lang="en-US" altLang="ko-KR" sz="1000" i="1">
                                        <a:latin typeface="Cambria Math"/>
                                      </a:rPr>
                                      <m:t>𝑇</m:t>
                                    </m:r>
                                  </m:e>
                                  <m:sub>
                                    <m:r>
                                      <a:rPr lang="en-US" altLang="ko-KR" sz="1000" i="1">
                                        <a:latin typeface="Cambria Math"/>
                                      </a:rPr>
                                      <m:t>𝑟</m:t>
                                    </m:r>
                                  </m:sub>
                                  <m:sup>
                                    <m:r>
                                      <a:rPr lang="en-US" altLang="ko-KR" sz="1000" i="1">
                                        <a:latin typeface="Cambria Math"/>
                                      </a:rPr>
                                      <m:t>𝐷</m:t>
                                    </m:r>
                                  </m:sup>
                                </m:sSubSup>
                              </m:oMath>
                            </m:oMathPara>
                          </a14:m>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2</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239187">
                    <a:tc>
                      <a:txBody>
                        <a:bodyPr/>
                        <a:lstStyle/>
                        <a:p>
                          <a:pPr latinLnBrk="1"/>
                          <a:r>
                            <a:rPr lang="en-US" altLang="ko-KR" sz="1000" b="1" kern="1200" dirty="0" smtClean="0">
                              <a:solidFill>
                                <a:schemeClr val="dk1"/>
                              </a:solidFill>
                              <a:latin typeface="+mn-lt"/>
                              <a:ea typeface="+mn-ea"/>
                              <a:cs typeface="+mn-cs"/>
                            </a:rPr>
                            <a:t>B</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14:m>
                            <m:oMathPara xmlns:m="http://schemas.openxmlformats.org/officeDocument/2006/math">
                              <m:oMathParaPr>
                                <m:jc m:val="left"/>
                              </m:oMathParaPr>
                              <m:oMath xmlns:m="http://schemas.openxmlformats.org/officeDocument/2006/math">
                                <m:sSubSup>
                                  <m:sSubSupPr>
                                    <m:ctrlPr>
                                      <a:rPr lang="en-US" altLang="ko-KR" sz="1000" i="1" smtClean="0">
                                        <a:latin typeface="Cambria Math"/>
                                      </a:rPr>
                                    </m:ctrlPr>
                                  </m:sSubSupPr>
                                  <m:e>
                                    <m:r>
                                      <a:rPr lang="en-US" altLang="ko-KR" sz="1000" i="1">
                                        <a:latin typeface="Cambria Math"/>
                                      </a:rPr>
                                      <m:t>𝑇</m:t>
                                    </m:r>
                                  </m:e>
                                  <m:sub>
                                    <m:r>
                                      <a:rPr lang="en-US" altLang="ko-KR" sz="1000" i="1">
                                        <a:latin typeface="Cambria Math"/>
                                      </a:rPr>
                                      <m:t>𝑟</m:t>
                                    </m:r>
                                  </m:sub>
                                  <m:sup>
                                    <m:r>
                                      <a:rPr lang="en-US" altLang="ko-KR" sz="1000" b="0" i="1" smtClean="0">
                                        <a:latin typeface="Cambria Math"/>
                                      </a:rPr>
                                      <m:t>𝐵</m:t>
                                    </m:r>
                                  </m:sup>
                                </m:sSubSup>
                              </m:oMath>
                            </m:oMathPara>
                          </a14:m>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3</a:t>
                          </a:r>
                          <a:endParaRPr lang="ko-KR" altLang="en-US" sz="1000" b="1" kern="1200" dirty="0">
                            <a:solidFill>
                              <a:schemeClr val="dk1"/>
                            </a:solidFill>
                            <a:latin typeface="+mn-lt"/>
                            <a:ea typeface="+mn-ea"/>
                            <a:cs typeface="+mn-cs"/>
                          </a:endParaRPr>
                        </a:p>
                      </a:txBody>
                      <a:tcPr marL="91439" marR="91439" marT="45699" marB="45699"/>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smtClean="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bl>
              </a:graphicData>
            </a:graphic>
          </p:graphicFrame>
        </mc:Choice>
        <mc:Fallback xmlns="">
          <p:graphicFrame>
            <p:nvGraphicFramePr>
              <p:cNvPr id="40" name="표 39"/>
              <p:cNvGraphicFramePr>
                <a:graphicFrameLocks noGrp="1"/>
              </p:cNvGraphicFramePr>
              <p:nvPr>
                <p:extLst>
                  <p:ext uri="{D42A27DB-BD31-4B8C-83A1-F6EECF244321}">
                    <p14:modId xmlns:p14="http://schemas.microsoft.com/office/powerpoint/2010/main" xmlns="" xmlns:a14="http://schemas.microsoft.com/office/drawing/2010/main" val="298200058"/>
                  </p:ext>
                </p:extLst>
              </p:nvPr>
            </p:nvGraphicFramePr>
            <p:xfrm>
              <a:off x="323526" y="5328153"/>
              <a:ext cx="5648418" cy="1235492"/>
            </p:xfrm>
            <a:graphic>
              <a:graphicData uri="http://schemas.openxmlformats.org/drawingml/2006/table">
                <a:tbl>
                  <a:tblPr firstRow="1" bandRow="1">
                    <a:tableStyleId>{5940675A-B579-460E-94D1-54222C63F5DA}</a:tableStyleId>
                  </a:tblPr>
                  <a:tblGrid>
                    <a:gridCol w="941403"/>
                    <a:gridCol w="941403"/>
                    <a:gridCol w="941403"/>
                    <a:gridCol w="941403"/>
                    <a:gridCol w="986918"/>
                    <a:gridCol w="895888"/>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Expiration timer</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Number of hops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i="1" dirty="0" smtClean="0">
                              <a:ea typeface="굴림" charset="-127"/>
                            </a:rPr>
                            <a:t>T</a:t>
                          </a:r>
                          <a:r>
                            <a:rPr lang="en-US" altLang="ko-KR" sz="1100" i="1" baseline="-25000" dirty="0" smtClean="0">
                              <a:ea typeface="굴림" charset="-127"/>
                            </a:rPr>
                            <a:t>0</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43798">
                    <a:tc>
                      <a:txBody>
                        <a:bodyPr/>
                        <a:lstStyle/>
                        <a:p>
                          <a:pPr latinLnBrk="1"/>
                          <a:r>
                            <a:rPr lang="en-US" altLang="ko-KR" sz="1000" b="1" kern="1200" dirty="0" smtClean="0">
                              <a:solidFill>
                                <a:schemeClr val="dk1"/>
                              </a:solidFill>
                              <a:latin typeface="+mn-lt"/>
                              <a:ea typeface="+mn-ea"/>
                              <a:cs typeface="+mn-cs"/>
                            </a:rPr>
                            <a:t>D</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tc>
                    <a:tc>
                      <a:txBody>
                        <a:bodyPr/>
                        <a:lstStyle/>
                        <a:p>
                          <a:endParaRPr lang="ko-KR"/>
                        </a:p>
                      </a:txBody>
                      <a:tcPr marL="91439" marR="91439" marT="45699" marB="45699">
                        <a:blipFill rotWithShape="1">
                          <a:blip r:embed="rId4"/>
                          <a:stretch>
                            <a:fillRect l="-199355" t="-207500" r="-298710" b="-110000"/>
                          </a:stretch>
                        </a:blipFill>
                      </a:tcPr>
                    </a:tc>
                    <a:tc>
                      <a:txBody>
                        <a:bodyPr/>
                        <a:lstStyle/>
                        <a:p>
                          <a:pPr latinLnBrk="1"/>
                          <a:r>
                            <a:rPr lang="en-US" altLang="ko-KR" sz="1000" b="1" kern="1200" dirty="0" smtClean="0">
                              <a:solidFill>
                                <a:schemeClr val="dk1"/>
                              </a:solidFill>
                              <a:latin typeface="+mn-lt"/>
                              <a:ea typeface="+mn-ea"/>
                              <a:cs typeface="+mn-cs"/>
                            </a:rPr>
                            <a:t>2</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243798">
                    <a:tc>
                      <a:txBody>
                        <a:bodyPr/>
                        <a:lstStyle/>
                        <a:p>
                          <a:pPr latinLnBrk="1"/>
                          <a:r>
                            <a:rPr lang="en-US" altLang="ko-KR" sz="1000" b="1" kern="1200" dirty="0" smtClean="0">
                              <a:solidFill>
                                <a:schemeClr val="dk1"/>
                              </a:solidFill>
                              <a:latin typeface="+mn-lt"/>
                              <a:ea typeface="+mn-ea"/>
                              <a:cs typeface="+mn-cs"/>
                            </a:rPr>
                            <a:t>B</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tc>
                    <a:tc>
                      <a:txBody>
                        <a:bodyPr/>
                        <a:lstStyle/>
                        <a:p>
                          <a:endParaRPr lang="ko-KR"/>
                        </a:p>
                      </a:txBody>
                      <a:tcPr marL="91439" marR="91439" marT="45699" marB="45699">
                        <a:blipFill rotWithShape="1">
                          <a:blip r:embed="rId4"/>
                          <a:stretch>
                            <a:fillRect l="-199355" t="-307500" r="-298710" b="-10000"/>
                          </a:stretch>
                        </a:blipFill>
                      </a:tcPr>
                    </a:tc>
                    <a:tc>
                      <a:txBody>
                        <a:bodyPr/>
                        <a:lstStyle/>
                        <a:p>
                          <a:pPr latinLnBrk="1"/>
                          <a:r>
                            <a:rPr lang="en-US" altLang="ko-KR" sz="1000" b="1" kern="1200" dirty="0" smtClean="0">
                              <a:solidFill>
                                <a:schemeClr val="dk1"/>
                              </a:solidFill>
                              <a:latin typeface="+mn-lt"/>
                              <a:ea typeface="+mn-ea"/>
                              <a:cs typeface="+mn-cs"/>
                            </a:rPr>
                            <a:t>3</a:t>
                          </a:r>
                          <a:endParaRPr lang="ko-KR" altLang="en-US" sz="1000" b="1" kern="1200" dirty="0">
                            <a:solidFill>
                              <a:schemeClr val="dk1"/>
                            </a:solidFill>
                            <a:latin typeface="+mn-lt"/>
                            <a:ea typeface="+mn-ea"/>
                            <a:cs typeface="+mn-cs"/>
                          </a:endParaRPr>
                        </a:p>
                      </a:txBody>
                      <a:tcPr marL="91439" marR="91439" marT="45699" marB="45699"/>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smtClean="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bl>
              </a:graphicData>
            </a:graphic>
          </p:graphicFrame>
        </mc:Fallback>
      </mc:AlternateContent>
    </p:spTree>
    <p:extLst>
      <p:ext uri="{BB962C8B-B14F-4D97-AF65-F5344CB8AC3E}">
        <p14:creationId xmlns:p14="http://schemas.microsoft.com/office/powerpoint/2010/main" val="264368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400" dirty="0">
                <a:ea typeface="굴림" charset="-127"/>
              </a:rPr>
              <a:t>Creation and Management of Routing Table </a:t>
            </a:r>
            <a:r>
              <a:rPr lang="en-US" altLang="ko-KR" sz="2400" dirty="0" smtClean="0">
                <a:ea typeface="굴림" charset="-127"/>
              </a:rPr>
              <a:t>(</a:t>
            </a:r>
            <a:r>
              <a:rPr lang="en-US" altLang="ko-KR" sz="2400" dirty="0" smtClean="0">
                <a:ea typeface="굴림" charset="-127"/>
              </a:rPr>
              <a:t>8/15)</a:t>
            </a:r>
            <a:endParaRPr lang="ko-KR" altLang="en-US" sz="24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45</a:t>
            </a:fld>
            <a:endParaRPr lang="en-US" altLang="ko-KR"/>
          </a:p>
        </p:txBody>
      </p:sp>
      <p:sp>
        <p:nvSpPr>
          <p:cNvPr id="43" name="내용 개체 틀 5"/>
          <p:cNvSpPr>
            <a:spLocks noGrp="1"/>
          </p:cNvSpPr>
          <p:nvPr>
            <p:ph idx="1"/>
          </p:nvPr>
        </p:nvSpPr>
        <p:spPr>
          <a:xfrm>
            <a:off x="685799" y="1557338"/>
            <a:ext cx="4174233" cy="2447726"/>
          </a:xfrm>
        </p:spPr>
        <p:txBody>
          <a:bodyPr/>
          <a:lstStyle/>
          <a:p>
            <a:r>
              <a:rPr lang="en-US" altLang="ko-KR" sz="1600" dirty="0" smtClean="0">
                <a:ea typeface="굴림" charset="-127"/>
              </a:rPr>
              <a:t>Finally, A is aware of route to B and D.</a:t>
            </a:r>
            <a:endParaRPr lang="en-US" altLang="ko-KR" sz="1400" dirty="0">
              <a:ea typeface="굴림" charset="-127"/>
            </a:endParaRPr>
          </a:p>
        </p:txBody>
      </p:sp>
      <p:sp>
        <p:nvSpPr>
          <p:cNvPr id="32" name="TextBox 74"/>
          <p:cNvSpPr txBox="1">
            <a:spLocks noChangeArrowheads="1"/>
          </p:cNvSpPr>
          <p:nvPr/>
        </p:nvSpPr>
        <p:spPr bwMode="auto">
          <a:xfrm>
            <a:off x="296247" y="4998799"/>
            <a:ext cx="19149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a:t>PD A’s</a:t>
            </a:r>
            <a:r>
              <a:rPr lang="ko-KR" altLang="en-US" sz="1400" dirty="0"/>
              <a:t> </a:t>
            </a:r>
            <a:r>
              <a:rPr lang="en-US" altLang="ko-KR" sz="1400" dirty="0"/>
              <a:t>Routing Table</a:t>
            </a:r>
            <a:endParaRPr lang="ko-KR" altLang="en-US" sz="1400" dirty="0"/>
          </a:p>
        </p:txBody>
      </p:sp>
      <p:sp>
        <p:nvSpPr>
          <p:cNvPr id="20" name="타원 6"/>
          <p:cNvSpPr>
            <a:spLocks noChangeArrowheads="1"/>
          </p:cNvSpPr>
          <p:nvPr/>
        </p:nvSpPr>
        <p:spPr bwMode="auto">
          <a:xfrm>
            <a:off x="7740352" y="1315684"/>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22" name="타원 10"/>
          <p:cNvSpPr>
            <a:spLocks noChangeArrowheads="1"/>
          </p:cNvSpPr>
          <p:nvPr/>
        </p:nvSpPr>
        <p:spPr bwMode="auto">
          <a:xfrm>
            <a:off x="5594204" y="318817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A</a:t>
            </a:r>
            <a:endParaRPr lang="ko-KR" altLang="en-US" sz="1500">
              <a:solidFill>
                <a:schemeClr val="bg1"/>
              </a:solidFill>
            </a:endParaRPr>
          </a:p>
        </p:txBody>
      </p:sp>
      <p:sp>
        <p:nvSpPr>
          <p:cNvPr id="23" name="타원 22"/>
          <p:cNvSpPr/>
          <p:nvPr/>
        </p:nvSpPr>
        <p:spPr bwMode="auto">
          <a:xfrm>
            <a:off x="6324394" y="2557156"/>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24" name="타원 23"/>
          <p:cNvSpPr/>
          <p:nvPr/>
        </p:nvSpPr>
        <p:spPr bwMode="auto">
          <a:xfrm>
            <a:off x="7058519" y="193469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25" name="타원 58"/>
          <p:cNvSpPr>
            <a:spLocks noChangeArrowheads="1"/>
          </p:cNvSpPr>
          <p:nvPr/>
        </p:nvSpPr>
        <p:spPr bwMode="auto">
          <a:xfrm>
            <a:off x="6999821" y="3188171"/>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cxnSp>
        <p:nvCxnSpPr>
          <p:cNvPr id="31" name="직선 연결선 30"/>
          <p:cNvCxnSpPr>
            <a:stCxn id="22" idx="7"/>
            <a:endCxn id="23" idx="3"/>
          </p:cNvCxnSpPr>
          <p:nvPr/>
        </p:nvCxnSpPr>
        <p:spPr bwMode="auto">
          <a:xfrm flipV="1">
            <a:off x="5870753" y="2833579"/>
            <a:ext cx="501068" cy="402040"/>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3" name="직선 연결선 32"/>
          <p:cNvCxnSpPr>
            <a:stCxn id="23" idx="7"/>
            <a:endCxn id="24" idx="3"/>
          </p:cNvCxnSpPr>
          <p:nvPr/>
        </p:nvCxnSpPr>
        <p:spPr bwMode="auto">
          <a:xfrm flipV="1">
            <a:off x="6600817" y="2211117"/>
            <a:ext cx="505129" cy="39346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5" name="직선 연결선 34"/>
          <p:cNvCxnSpPr>
            <a:stCxn id="24" idx="7"/>
            <a:endCxn id="20" idx="3"/>
          </p:cNvCxnSpPr>
          <p:nvPr/>
        </p:nvCxnSpPr>
        <p:spPr bwMode="auto">
          <a:xfrm flipV="1">
            <a:off x="7334942" y="1592420"/>
            <a:ext cx="452890" cy="38970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7" name="직선 연결선 36"/>
          <p:cNvCxnSpPr>
            <a:stCxn id="23" idx="5"/>
            <a:endCxn id="25" idx="1"/>
          </p:cNvCxnSpPr>
          <p:nvPr/>
        </p:nvCxnSpPr>
        <p:spPr bwMode="auto">
          <a:xfrm>
            <a:off x="6600817" y="2833579"/>
            <a:ext cx="446484" cy="40207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mc:AlternateContent xmlns:mc="http://schemas.openxmlformats.org/markup-compatibility/2006" xmlns:a14="http://schemas.microsoft.com/office/drawing/2010/main">
        <mc:Choice Requires="a14">
          <p:graphicFrame>
            <p:nvGraphicFramePr>
              <p:cNvPr id="26" name="표 25"/>
              <p:cNvGraphicFramePr>
                <a:graphicFrameLocks noGrp="1"/>
              </p:cNvGraphicFramePr>
              <p:nvPr>
                <p:extLst>
                  <p:ext uri="{D42A27DB-BD31-4B8C-83A1-F6EECF244321}">
                    <p14:modId xmlns:p14="http://schemas.microsoft.com/office/powerpoint/2010/main" val="837245161"/>
                  </p:ext>
                </p:extLst>
              </p:nvPr>
            </p:nvGraphicFramePr>
            <p:xfrm>
              <a:off x="323526" y="5328153"/>
              <a:ext cx="5648418" cy="991652"/>
            </p:xfrm>
            <a:graphic>
              <a:graphicData uri="http://schemas.openxmlformats.org/drawingml/2006/table">
                <a:tbl>
                  <a:tblPr firstRow="1" bandRow="1">
                    <a:tableStyleId>{5940675A-B579-460E-94D1-54222C63F5DA}</a:tableStyleId>
                  </a:tblPr>
                  <a:tblGrid>
                    <a:gridCol w="941403"/>
                    <a:gridCol w="941403"/>
                    <a:gridCol w="941403"/>
                    <a:gridCol w="941403"/>
                    <a:gridCol w="986918"/>
                    <a:gridCol w="895888"/>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Expiration timer</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Number of hops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i="1" dirty="0" smtClean="0">
                              <a:ea typeface="굴림" charset="-127"/>
                            </a:rPr>
                            <a:t>T</a:t>
                          </a:r>
                          <a:r>
                            <a:rPr lang="en-US" altLang="ko-KR" sz="1100" i="1" baseline="-25000" dirty="0" smtClean="0">
                              <a:ea typeface="굴림" charset="-127"/>
                            </a:rPr>
                            <a:t>0</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D</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14:m>
                            <m:oMathPara xmlns:m="http://schemas.openxmlformats.org/officeDocument/2006/math">
                              <m:oMathParaPr>
                                <m:jc m:val="left"/>
                              </m:oMathParaPr>
                              <m:oMath xmlns:m="http://schemas.openxmlformats.org/officeDocument/2006/math">
                                <m:sSubSup>
                                  <m:sSubSupPr>
                                    <m:ctrlPr>
                                      <a:rPr lang="en-US" altLang="ko-KR" sz="1000" i="1" smtClean="0">
                                        <a:latin typeface="Cambria Math"/>
                                      </a:rPr>
                                    </m:ctrlPr>
                                  </m:sSubSupPr>
                                  <m:e>
                                    <m:r>
                                      <a:rPr lang="en-US" altLang="ko-KR" sz="1000" i="1">
                                        <a:latin typeface="Cambria Math"/>
                                      </a:rPr>
                                      <m:t>𝑇</m:t>
                                    </m:r>
                                  </m:e>
                                  <m:sub>
                                    <m:r>
                                      <a:rPr lang="en-US" altLang="ko-KR" sz="1000" i="1">
                                        <a:latin typeface="Cambria Math"/>
                                      </a:rPr>
                                      <m:t>𝑟</m:t>
                                    </m:r>
                                  </m:sub>
                                  <m:sup>
                                    <m:r>
                                      <a:rPr lang="en-US" altLang="ko-KR" sz="1000" i="1">
                                        <a:latin typeface="Cambria Math"/>
                                      </a:rPr>
                                      <m:t>𝐷</m:t>
                                    </m:r>
                                  </m:sup>
                                </m:sSubSup>
                              </m:oMath>
                            </m:oMathPara>
                          </a14:m>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2</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239187">
                    <a:tc>
                      <a:txBody>
                        <a:bodyPr/>
                        <a:lstStyle/>
                        <a:p>
                          <a:pPr latinLnBrk="1"/>
                          <a:r>
                            <a:rPr lang="en-US" altLang="ko-KR" sz="1000" b="1" kern="1200" dirty="0" smtClean="0">
                              <a:solidFill>
                                <a:schemeClr val="dk1"/>
                              </a:solidFill>
                              <a:latin typeface="+mn-lt"/>
                              <a:ea typeface="+mn-ea"/>
                              <a:cs typeface="+mn-cs"/>
                            </a:rPr>
                            <a:t>B</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14:m>
                            <m:oMathPara xmlns:m="http://schemas.openxmlformats.org/officeDocument/2006/math">
                              <m:oMathParaPr>
                                <m:jc m:val="left"/>
                              </m:oMathParaPr>
                              <m:oMath xmlns:m="http://schemas.openxmlformats.org/officeDocument/2006/math">
                                <m:sSubSup>
                                  <m:sSubSupPr>
                                    <m:ctrlPr>
                                      <a:rPr lang="en-US" altLang="ko-KR" sz="1000" i="1" smtClean="0">
                                        <a:latin typeface="Cambria Math"/>
                                      </a:rPr>
                                    </m:ctrlPr>
                                  </m:sSubSupPr>
                                  <m:e>
                                    <m:r>
                                      <a:rPr lang="en-US" altLang="ko-KR" sz="1000" i="1">
                                        <a:latin typeface="Cambria Math"/>
                                      </a:rPr>
                                      <m:t>𝑇</m:t>
                                    </m:r>
                                  </m:e>
                                  <m:sub>
                                    <m:r>
                                      <a:rPr lang="en-US" altLang="ko-KR" sz="1000" i="1">
                                        <a:latin typeface="Cambria Math"/>
                                      </a:rPr>
                                      <m:t>𝑟</m:t>
                                    </m:r>
                                  </m:sub>
                                  <m:sup>
                                    <m:r>
                                      <a:rPr lang="en-US" altLang="ko-KR" sz="1000" b="0" i="1" smtClean="0">
                                        <a:latin typeface="Cambria Math"/>
                                      </a:rPr>
                                      <m:t>𝐵</m:t>
                                    </m:r>
                                  </m:sup>
                                </m:sSubSup>
                              </m:oMath>
                            </m:oMathPara>
                          </a14:m>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3</a:t>
                          </a:r>
                          <a:endParaRPr lang="ko-KR" altLang="en-US" sz="1000" b="1" kern="1200" dirty="0">
                            <a:solidFill>
                              <a:schemeClr val="dk1"/>
                            </a:solidFill>
                            <a:latin typeface="+mn-lt"/>
                            <a:ea typeface="+mn-ea"/>
                            <a:cs typeface="+mn-cs"/>
                          </a:endParaRPr>
                        </a:p>
                      </a:txBody>
                      <a:tcPr marL="91439" marR="91439" marT="45699" marB="45699"/>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smtClean="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bl>
              </a:graphicData>
            </a:graphic>
          </p:graphicFrame>
        </mc:Choice>
        <mc:Fallback xmlns="">
          <p:graphicFrame>
            <p:nvGraphicFramePr>
              <p:cNvPr id="26" name="표 25"/>
              <p:cNvGraphicFramePr>
                <a:graphicFrameLocks noGrp="1"/>
              </p:cNvGraphicFramePr>
              <p:nvPr>
                <p:extLst>
                  <p:ext uri="{D42A27DB-BD31-4B8C-83A1-F6EECF244321}">
                    <p14:modId xmlns:p14="http://schemas.microsoft.com/office/powerpoint/2010/main" xmlns="" xmlns:a14="http://schemas.microsoft.com/office/drawing/2010/main" val="837245161"/>
                  </p:ext>
                </p:extLst>
              </p:nvPr>
            </p:nvGraphicFramePr>
            <p:xfrm>
              <a:off x="323526" y="5328153"/>
              <a:ext cx="5648418" cy="1235492"/>
            </p:xfrm>
            <a:graphic>
              <a:graphicData uri="http://schemas.openxmlformats.org/drawingml/2006/table">
                <a:tbl>
                  <a:tblPr firstRow="1" bandRow="1">
                    <a:tableStyleId>{5940675A-B579-460E-94D1-54222C63F5DA}</a:tableStyleId>
                  </a:tblPr>
                  <a:tblGrid>
                    <a:gridCol w="941403"/>
                    <a:gridCol w="941403"/>
                    <a:gridCol w="941403"/>
                    <a:gridCol w="941403"/>
                    <a:gridCol w="986918"/>
                    <a:gridCol w="895888"/>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Expiration timer</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Number of hops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i="1" dirty="0" smtClean="0">
                              <a:ea typeface="굴림" charset="-127"/>
                            </a:rPr>
                            <a:t>T</a:t>
                          </a:r>
                          <a:r>
                            <a:rPr lang="en-US" altLang="ko-KR" sz="1100" i="1" baseline="-25000" dirty="0" smtClean="0">
                              <a:ea typeface="굴림" charset="-127"/>
                            </a:rPr>
                            <a:t>0</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43798">
                    <a:tc>
                      <a:txBody>
                        <a:bodyPr/>
                        <a:lstStyle/>
                        <a:p>
                          <a:pPr latinLnBrk="1"/>
                          <a:r>
                            <a:rPr lang="en-US" altLang="ko-KR" sz="1000" b="1" kern="1200" dirty="0" smtClean="0">
                              <a:solidFill>
                                <a:schemeClr val="dk1"/>
                              </a:solidFill>
                              <a:latin typeface="+mn-lt"/>
                              <a:ea typeface="+mn-ea"/>
                              <a:cs typeface="+mn-cs"/>
                            </a:rPr>
                            <a:t>D</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tc>
                    <a:tc>
                      <a:txBody>
                        <a:bodyPr/>
                        <a:lstStyle/>
                        <a:p>
                          <a:endParaRPr lang="ko-KR"/>
                        </a:p>
                      </a:txBody>
                      <a:tcPr marL="91439" marR="91439" marT="45699" marB="45699">
                        <a:blipFill rotWithShape="1">
                          <a:blip r:embed="rId3"/>
                          <a:stretch>
                            <a:fillRect l="-199355" t="-207500" r="-298710" b="-110000"/>
                          </a:stretch>
                        </a:blipFill>
                      </a:tcPr>
                    </a:tc>
                    <a:tc>
                      <a:txBody>
                        <a:bodyPr/>
                        <a:lstStyle/>
                        <a:p>
                          <a:pPr latinLnBrk="1"/>
                          <a:r>
                            <a:rPr lang="en-US" altLang="ko-KR" sz="1000" b="1" kern="1200" dirty="0" smtClean="0">
                              <a:solidFill>
                                <a:schemeClr val="dk1"/>
                              </a:solidFill>
                              <a:latin typeface="+mn-lt"/>
                              <a:ea typeface="+mn-ea"/>
                              <a:cs typeface="+mn-cs"/>
                            </a:rPr>
                            <a:t>2</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243798">
                    <a:tc>
                      <a:txBody>
                        <a:bodyPr/>
                        <a:lstStyle/>
                        <a:p>
                          <a:pPr latinLnBrk="1"/>
                          <a:r>
                            <a:rPr lang="en-US" altLang="ko-KR" sz="1000" b="1" kern="1200" dirty="0" smtClean="0">
                              <a:solidFill>
                                <a:schemeClr val="dk1"/>
                              </a:solidFill>
                              <a:latin typeface="+mn-lt"/>
                              <a:ea typeface="+mn-ea"/>
                              <a:cs typeface="+mn-cs"/>
                            </a:rPr>
                            <a:t>B</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tc>
                    <a:tc>
                      <a:txBody>
                        <a:bodyPr/>
                        <a:lstStyle/>
                        <a:p>
                          <a:endParaRPr lang="ko-KR"/>
                        </a:p>
                      </a:txBody>
                      <a:tcPr marL="91439" marR="91439" marT="45699" marB="45699">
                        <a:blipFill rotWithShape="1">
                          <a:blip r:embed="rId3"/>
                          <a:stretch>
                            <a:fillRect l="-199355" t="-307500" r="-298710" b="-10000"/>
                          </a:stretch>
                        </a:blipFill>
                      </a:tcPr>
                    </a:tc>
                    <a:tc>
                      <a:txBody>
                        <a:bodyPr/>
                        <a:lstStyle/>
                        <a:p>
                          <a:pPr latinLnBrk="1"/>
                          <a:r>
                            <a:rPr lang="en-US" altLang="ko-KR" sz="1000" b="1" kern="1200" dirty="0" smtClean="0">
                              <a:solidFill>
                                <a:schemeClr val="dk1"/>
                              </a:solidFill>
                              <a:latin typeface="+mn-lt"/>
                              <a:ea typeface="+mn-ea"/>
                              <a:cs typeface="+mn-cs"/>
                            </a:rPr>
                            <a:t>3</a:t>
                          </a:r>
                          <a:endParaRPr lang="ko-KR" altLang="en-US" sz="1000" b="1" kern="1200" dirty="0">
                            <a:solidFill>
                              <a:schemeClr val="dk1"/>
                            </a:solidFill>
                            <a:latin typeface="+mn-lt"/>
                            <a:ea typeface="+mn-ea"/>
                            <a:cs typeface="+mn-cs"/>
                          </a:endParaRPr>
                        </a:p>
                      </a:txBody>
                      <a:tcPr marL="91439" marR="91439" marT="45699" marB="45699"/>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smtClean="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bl>
              </a:graphicData>
            </a:graphic>
          </p:graphicFrame>
        </mc:Fallback>
      </mc:AlternateContent>
    </p:spTree>
    <p:extLst>
      <p:ext uri="{BB962C8B-B14F-4D97-AF65-F5344CB8AC3E}">
        <p14:creationId xmlns:p14="http://schemas.microsoft.com/office/powerpoint/2010/main" val="3098488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400" dirty="0">
                <a:ea typeface="굴림" charset="-127"/>
              </a:rPr>
              <a:t>Creation and Management of Routing Table </a:t>
            </a:r>
            <a:r>
              <a:rPr lang="en-US" altLang="ko-KR" sz="2400" dirty="0" smtClean="0">
                <a:ea typeface="굴림" charset="-127"/>
              </a:rPr>
              <a:t>(</a:t>
            </a:r>
            <a:r>
              <a:rPr lang="en-US" altLang="ko-KR" sz="2400" dirty="0" smtClean="0">
                <a:ea typeface="굴림" charset="-127"/>
              </a:rPr>
              <a:t>9/15)</a:t>
            </a:r>
            <a:endParaRPr lang="ko-KR" altLang="en-US" sz="2400" dirty="0"/>
          </a:p>
        </p:txBody>
      </p:sp>
      <p:sp>
        <p:nvSpPr>
          <p:cNvPr id="3" name="내용 개체 틀 2"/>
          <p:cNvSpPr>
            <a:spLocks noGrp="1"/>
          </p:cNvSpPr>
          <p:nvPr>
            <p:ph idx="1"/>
          </p:nvPr>
        </p:nvSpPr>
        <p:spPr/>
        <p:txBody>
          <a:bodyPr/>
          <a:lstStyle/>
          <a:p>
            <a:pPr algn="just"/>
            <a:r>
              <a:rPr lang="en-US" altLang="ko-KR" dirty="0"/>
              <a:t>When a node full of routing table, it chooses a node from its routing </a:t>
            </a:r>
            <a:r>
              <a:rPr lang="en-US" altLang="ko-KR" dirty="0" smtClean="0"/>
              <a:t>table with </a:t>
            </a:r>
            <a:r>
              <a:rPr lang="en-US" altLang="ko-KR" dirty="0" smtClean="0"/>
              <a:t>shortest distance (hop-based</a:t>
            </a:r>
            <a:r>
              <a:rPr lang="en-US" altLang="ko-KR" dirty="0" smtClean="0"/>
              <a:t>) </a:t>
            </a:r>
            <a:r>
              <a:rPr lang="en-US" altLang="ko-KR" dirty="0" smtClean="0"/>
              <a:t>firstly.</a:t>
            </a:r>
          </a:p>
          <a:p>
            <a:pPr algn="just"/>
            <a:r>
              <a:rPr lang="en-US" altLang="ko-KR" dirty="0" smtClean="0"/>
              <a:t>It </a:t>
            </a:r>
            <a:r>
              <a:rPr lang="en-US" altLang="ko-KR" dirty="0"/>
              <a:t>sends a MGNF </a:t>
            </a:r>
            <a:r>
              <a:rPr lang="en-US" altLang="ko-KR" dirty="0" smtClean="0"/>
              <a:t>(Notification type : 8) </a:t>
            </a:r>
            <a:r>
              <a:rPr lang="en-US" altLang="ko-KR" dirty="0"/>
              <a:t>to the </a:t>
            </a:r>
            <a:r>
              <a:rPr lang="en-US" altLang="ko-KR" dirty="0" smtClean="0"/>
              <a:t>chosen </a:t>
            </a:r>
            <a:r>
              <a:rPr lang="en-US" altLang="ko-KR" dirty="0"/>
              <a:t>node and sets </a:t>
            </a:r>
            <a:r>
              <a:rPr lang="en-US" altLang="ko-KR" dirty="0" smtClean="0"/>
              <a:t>timer.</a:t>
            </a:r>
          </a:p>
          <a:p>
            <a:pPr algn="just"/>
            <a:r>
              <a:rPr lang="en-US" altLang="ko-KR" dirty="0" smtClean="0"/>
              <a:t>When </a:t>
            </a:r>
            <a:r>
              <a:rPr lang="en-US" altLang="ko-KR" dirty="0"/>
              <a:t>the node receives the </a:t>
            </a:r>
            <a:r>
              <a:rPr lang="en-US" altLang="ko-KR" dirty="0" smtClean="0"/>
              <a:t>MGNF (Notification type : 8), </a:t>
            </a:r>
            <a:r>
              <a:rPr lang="en-US" altLang="ko-KR" dirty="0"/>
              <a:t>it breaks the link between the node and itself, and sends an ACF</a:t>
            </a:r>
            <a:r>
              <a:rPr lang="en-US" altLang="ko-KR" dirty="0" smtClean="0"/>
              <a:t>.</a:t>
            </a:r>
          </a:p>
          <a:p>
            <a:pPr algn="just"/>
            <a:r>
              <a:rPr lang="en-US" altLang="ko-KR" dirty="0" smtClean="0"/>
              <a:t>The </a:t>
            </a:r>
            <a:r>
              <a:rPr lang="en-US" altLang="ko-KR" dirty="0"/>
              <a:t>node which has timer ignores the ACF and another node which receives ACF, sends ARCF to it and creates a new link between the node which sends ACF and itself</a:t>
            </a:r>
            <a:r>
              <a:rPr lang="en-US" altLang="ko-KR" dirty="0" smtClean="0"/>
              <a:t>.</a:t>
            </a:r>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46</a:t>
            </a:fld>
            <a:endParaRPr lang="en-US" altLang="ko-KR"/>
          </a:p>
        </p:txBody>
      </p:sp>
    </p:spTree>
    <p:extLst>
      <p:ext uri="{BB962C8B-B14F-4D97-AF65-F5344CB8AC3E}">
        <p14:creationId xmlns:p14="http://schemas.microsoft.com/office/powerpoint/2010/main" val="33646892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400" dirty="0">
                <a:ea typeface="굴림" charset="-127"/>
              </a:rPr>
              <a:t>Creation and Management of Routing Table </a:t>
            </a:r>
            <a:r>
              <a:rPr lang="en-US" altLang="ko-KR" sz="2400" dirty="0" smtClean="0">
                <a:ea typeface="굴림" charset="-127"/>
              </a:rPr>
              <a:t>(</a:t>
            </a:r>
            <a:r>
              <a:rPr lang="en-US" altLang="ko-KR" sz="2400" dirty="0" smtClean="0">
                <a:ea typeface="굴림" charset="-127"/>
              </a:rPr>
              <a:t>10/15)</a:t>
            </a:r>
            <a:endParaRPr lang="ko-KR" altLang="en-US" sz="2400" dirty="0"/>
          </a:p>
        </p:txBody>
      </p:sp>
      <p:sp>
        <p:nvSpPr>
          <p:cNvPr id="37" name="내용 개체 틀 2"/>
          <p:cNvSpPr>
            <a:spLocks noGrp="1"/>
          </p:cNvSpPr>
          <p:nvPr>
            <p:ph idx="1"/>
          </p:nvPr>
        </p:nvSpPr>
        <p:spPr>
          <a:xfrm>
            <a:off x="685800" y="1556792"/>
            <a:ext cx="7772400" cy="4539208"/>
          </a:xfrm>
        </p:spPr>
        <p:txBody>
          <a:bodyPr/>
          <a:lstStyle/>
          <a:p>
            <a:r>
              <a:rPr lang="en-US" dirty="0" smtClean="0"/>
              <a:t>When S wants to break the link between B and itself. </a:t>
            </a:r>
            <a:r>
              <a:rPr lang="en-US" dirty="0"/>
              <a:t>S</a:t>
            </a:r>
            <a:r>
              <a:rPr lang="en-US" dirty="0" smtClean="0"/>
              <a:t> transmits MGNF (Notification type : 8)</a:t>
            </a:r>
            <a:br>
              <a:rPr lang="en-US" dirty="0" smtClean="0"/>
            </a:br>
            <a:r>
              <a:rPr lang="en-US" dirty="0" smtClean="0"/>
              <a:t>to </a:t>
            </a:r>
            <a:r>
              <a:rPr lang="en-US" dirty="0"/>
              <a:t>B and sets a timer. </a:t>
            </a:r>
            <a:endParaRPr lang="en-US" dirty="0" smtClean="0"/>
          </a:p>
        </p:txBody>
      </p:sp>
      <p:sp>
        <p:nvSpPr>
          <p:cNvPr id="42" name="슬라이드 번호 개체 틀 3"/>
          <p:cNvSpPr>
            <a:spLocks noGrp="1"/>
          </p:cNvSpPr>
          <p:nvPr>
            <p:ph type="sldNum" sz="quarter" idx="10"/>
          </p:nvPr>
        </p:nvSpPr>
        <p:spPr>
          <a:xfrm>
            <a:off x="4344988" y="6475413"/>
            <a:ext cx="530225" cy="182562"/>
          </a:xfrm>
        </p:spPr>
        <p:txBody>
          <a:bodyPr/>
          <a:lstStyle/>
          <a:p>
            <a:pPr>
              <a:defRPr/>
            </a:pPr>
            <a:r>
              <a:rPr lang="en-US" altLang="ko-KR" smtClean="0"/>
              <a:t>Slide </a:t>
            </a:r>
            <a:fld id="{663B2C6A-A10B-4153-9678-0E313D0C0BBD}" type="slidenum">
              <a:rPr lang="en-US" altLang="ko-KR" smtClean="0"/>
              <a:pPr>
                <a:defRPr/>
              </a:pPr>
              <a:t>47</a:t>
            </a:fld>
            <a:endParaRPr lang="en-US" altLang="ko-KR"/>
          </a:p>
        </p:txBody>
      </p:sp>
      <p:graphicFrame>
        <p:nvGraphicFramePr>
          <p:cNvPr id="43" name="표 42"/>
          <p:cNvGraphicFramePr>
            <a:graphicFrameLocks noGrp="1"/>
          </p:cNvGraphicFramePr>
          <p:nvPr>
            <p:extLst>
              <p:ext uri="{D42A27DB-BD31-4B8C-83A1-F6EECF244321}">
                <p14:modId xmlns:p14="http://schemas.microsoft.com/office/powerpoint/2010/main" val="2134409578"/>
              </p:ext>
            </p:extLst>
          </p:nvPr>
        </p:nvGraphicFramePr>
        <p:xfrm>
          <a:off x="539552" y="4567001"/>
          <a:ext cx="1333235" cy="1479248"/>
        </p:xfrm>
        <a:graphic>
          <a:graphicData uri="http://schemas.openxmlformats.org/drawingml/2006/table">
            <a:tbl>
              <a:tblPr firstRow="1" bandRow="1">
                <a:tableStyleId>{5940675A-B579-460E-94D1-54222C63F5DA}</a:tableStyleId>
              </a:tblPr>
              <a:tblGrid>
                <a:gridCol w="941403"/>
                <a:gridCol w="391832"/>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A</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121899">
                <a:tc>
                  <a:txBody>
                    <a:bodyPr/>
                    <a:lstStyle/>
                    <a:p>
                      <a:pPr latinLnBrk="1"/>
                      <a:r>
                        <a:rPr lang="en-US" altLang="ko-KR" sz="1000" b="1" kern="1200" dirty="0" smtClean="0">
                          <a:solidFill>
                            <a:schemeClr val="tx1"/>
                          </a:solidFill>
                          <a:latin typeface="+mn-lt"/>
                          <a:ea typeface="+mn-ea"/>
                          <a:cs typeface="+mn-cs"/>
                        </a:rPr>
                        <a:t>B</a:t>
                      </a:r>
                      <a:endParaRPr lang="ko-KR" altLang="en-US" sz="1000" b="1" kern="1200" dirty="0">
                        <a:solidFill>
                          <a:schemeClr val="tx1"/>
                        </a:solidFill>
                        <a:latin typeface="+mn-lt"/>
                        <a:ea typeface="+mn-ea"/>
                        <a:cs typeface="+mn-cs"/>
                      </a:endParaRPr>
                    </a:p>
                  </a:txBody>
                  <a:tcPr marL="91439" marR="91439" marT="45699" marB="45699">
                    <a:lnB w="12700" cap="flat" cmpd="sng" algn="ctr">
                      <a:solidFill>
                        <a:schemeClr val="tx1"/>
                      </a:solidFill>
                      <a:prstDash val="solid"/>
                      <a:round/>
                      <a:headEnd type="none" w="med" len="med"/>
                      <a:tailEnd type="none" w="med" len="med"/>
                    </a:lnB>
                  </a:tcPr>
                </a:tc>
                <a:tc>
                  <a:txBody>
                    <a:bodyPr/>
                    <a:lstStyle/>
                    <a:p>
                      <a:pPr latinLnBrk="1"/>
                      <a:endParaRPr lang="ko-KR" altLang="en-US" sz="1000" b="1" kern="1200" dirty="0">
                        <a:solidFill>
                          <a:schemeClr val="dk1"/>
                        </a:solidFill>
                        <a:latin typeface="+mn-lt"/>
                        <a:ea typeface="+mn-ea"/>
                        <a:cs typeface="+mn-cs"/>
                      </a:endParaRPr>
                    </a:p>
                  </a:txBody>
                  <a:tcPr marL="91439" marR="91439" marT="45699" marB="45699">
                    <a:lnB w="12700" cap="flat" cmpd="sng" algn="ctr">
                      <a:solidFill>
                        <a:schemeClr val="tx1"/>
                      </a:solidFill>
                      <a:prstDash val="solid"/>
                      <a:round/>
                      <a:headEnd type="none" w="med" len="med"/>
                      <a:tailEnd type="none" w="med" len="med"/>
                    </a:lnB>
                  </a:tcPr>
                </a:tc>
              </a:tr>
              <a:tr h="121899">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endParaRPr lang="ko-KR" altLang="en-US" sz="1000" b="1" kern="1200" dirty="0">
                        <a:solidFill>
                          <a:schemeClr val="dk1"/>
                        </a:solidFill>
                        <a:latin typeface="+mn-lt"/>
                        <a:ea typeface="+mn-ea"/>
                        <a:cs typeface="+mn-cs"/>
                      </a:endParaRPr>
                    </a:p>
                  </a:txBody>
                  <a:tcPr marL="91439" marR="91439" marT="45699" marB="45699">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1899">
                <a:tc>
                  <a:txBody>
                    <a:bodyPr/>
                    <a:lstStyle/>
                    <a:p>
                      <a:pPr latinLnBrk="1"/>
                      <a:r>
                        <a:rPr lang="en-US" altLang="ko-KR" sz="1000" b="1" kern="1200" dirty="0" smtClean="0">
                          <a:solidFill>
                            <a:schemeClr val="tx1"/>
                          </a:solidFill>
                          <a:latin typeface="+mn-lt"/>
                          <a:ea typeface="+mn-ea"/>
                          <a:cs typeface="+mn-cs"/>
                        </a:rPr>
                        <a:t>D</a:t>
                      </a:r>
                      <a:endParaRPr lang="ko-KR" altLang="en-US" sz="1000" b="1" kern="1200" dirty="0">
                        <a:solidFill>
                          <a:schemeClr val="tx1"/>
                        </a:solidFill>
                        <a:latin typeface="+mn-lt"/>
                        <a:ea typeface="+mn-ea"/>
                        <a:cs typeface="+mn-cs"/>
                      </a:endParaRPr>
                    </a:p>
                  </a:txBody>
                  <a:tcPr marL="91439" marR="91439" marT="45699" marB="45699">
                    <a:lnT w="12700" cap="flat" cmpd="sng" algn="ctr">
                      <a:solidFill>
                        <a:schemeClr val="tx1"/>
                      </a:solidFill>
                      <a:prstDash val="solid"/>
                      <a:round/>
                      <a:headEnd type="none" w="med" len="med"/>
                      <a:tailEnd type="none" w="med" len="med"/>
                    </a:lnT>
                  </a:tcPr>
                </a:tc>
                <a:tc>
                  <a:txBody>
                    <a:bodyPr/>
                    <a:lstStyle/>
                    <a:p>
                      <a:pPr latinLnBrk="1"/>
                      <a:endParaRPr lang="ko-KR" altLang="en-US" sz="1000" b="1" kern="1200" dirty="0">
                        <a:solidFill>
                          <a:schemeClr val="dk1"/>
                        </a:solidFill>
                        <a:latin typeface="+mn-lt"/>
                        <a:ea typeface="+mn-ea"/>
                        <a:cs typeface="+mn-cs"/>
                      </a:endParaRPr>
                    </a:p>
                  </a:txBody>
                  <a:tcPr marL="91439" marR="91439" marT="45699" marB="45699">
                    <a:lnT w="12700" cap="flat" cmpd="sng" algn="ctr">
                      <a:solidFill>
                        <a:schemeClr val="tx1"/>
                      </a:solidFill>
                      <a:prstDash val="solid"/>
                      <a:round/>
                      <a:headEnd type="none" w="med" len="med"/>
                      <a:tailEnd type="none" w="med" len="med"/>
                    </a:lnT>
                  </a:tcPr>
                </a:tc>
              </a:tr>
            </a:tbl>
          </a:graphicData>
        </a:graphic>
      </p:graphicFrame>
      <p:sp>
        <p:nvSpPr>
          <p:cNvPr id="44" name="오른쪽 화살표 43"/>
          <p:cNvSpPr/>
          <p:nvPr/>
        </p:nvSpPr>
        <p:spPr>
          <a:xfrm>
            <a:off x="5508104" y="4865985"/>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45" name="TextBox 82"/>
          <p:cNvSpPr txBox="1">
            <a:spLocks noChangeArrowheads="1"/>
          </p:cNvSpPr>
          <p:nvPr/>
        </p:nvSpPr>
        <p:spPr bwMode="auto">
          <a:xfrm>
            <a:off x="6222353" y="4752756"/>
            <a:ext cx="190315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MGNF (Type 8)</a:t>
            </a:r>
            <a:endParaRPr lang="ko-KR" altLang="en-US" dirty="0"/>
          </a:p>
        </p:txBody>
      </p:sp>
      <p:sp>
        <p:nvSpPr>
          <p:cNvPr id="50" name="타원 49"/>
          <p:cNvSpPr>
            <a:spLocks noChangeArrowheads="1"/>
          </p:cNvSpPr>
          <p:nvPr/>
        </p:nvSpPr>
        <p:spPr bwMode="auto">
          <a:xfrm>
            <a:off x="6662940" y="307748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S</a:t>
            </a:r>
            <a:endParaRPr lang="ko-KR" altLang="en-US" sz="1500" dirty="0">
              <a:solidFill>
                <a:schemeClr val="bg1"/>
              </a:solidFill>
            </a:endParaRPr>
          </a:p>
        </p:txBody>
      </p:sp>
      <p:sp>
        <p:nvSpPr>
          <p:cNvPr id="51" name="타원 50"/>
          <p:cNvSpPr>
            <a:spLocks noChangeArrowheads="1"/>
          </p:cNvSpPr>
          <p:nvPr/>
        </p:nvSpPr>
        <p:spPr bwMode="auto">
          <a:xfrm>
            <a:off x="6835625" y="4110504"/>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C</a:t>
            </a:r>
            <a:endParaRPr lang="ko-KR" altLang="en-US" sz="1500" dirty="0">
              <a:solidFill>
                <a:schemeClr val="bg1"/>
              </a:solidFill>
            </a:endParaRPr>
          </a:p>
        </p:txBody>
      </p:sp>
      <p:sp>
        <p:nvSpPr>
          <p:cNvPr id="52" name="타원 51"/>
          <p:cNvSpPr>
            <a:spLocks noChangeArrowheads="1"/>
          </p:cNvSpPr>
          <p:nvPr/>
        </p:nvSpPr>
        <p:spPr bwMode="auto">
          <a:xfrm>
            <a:off x="6744966" y="2026940"/>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53" name="타원 52"/>
          <p:cNvSpPr>
            <a:spLocks noChangeArrowheads="1"/>
          </p:cNvSpPr>
          <p:nvPr/>
        </p:nvSpPr>
        <p:spPr bwMode="auto">
          <a:xfrm>
            <a:off x="5586280" y="323289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54" name="타원 53"/>
          <p:cNvSpPr>
            <a:spLocks noChangeArrowheads="1"/>
          </p:cNvSpPr>
          <p:nvPr/>
        </p:nvSpPr>
        <p:spPr bwMode="auto">
          <a:xfrm>
            <a:off x="7667977" y="2718214"/>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B</a:t>
            </a:r>
            <a:endParaRPr lang="ko-KR" altLang="en-US" sz="1500" dirty="0">
              <a:solidFill>
                <a:schemeClr val="bg1"/>
              </a:solidFill>
            </a:endParaRPr>
          </a:p>
        </p:txBody>
      </p:sp>
      <p:sp>
        <p:nvSpPr>
          <p:cNvPr id="56" name="오른쪽 화살표 55"/>
          <p:cNvSpPr/>
          <p:nvPr/>
        </p:nvSpPr>
        <p:spPr>
          <a:xfrm>
            <a:off x="5508104" y="5235188"/>
            <a:ext cx="647700" cy="14287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57" name="TextBox 82"/>
          <p:cNvSpPr txBox="1">
            <a:spLocks noChangeArrowheads="1"/>
          </p:cNvSpPr>
          <p:nvPr/>
        </p:nvSpPr>
        <p:spPr bwMode="auto">
          <a:xfrm>
            <a:off x="6222353" y="5121959"/>
            <a:ext cx="761812"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ACF</a:t>
            </a:r>
            <a:endParaRPr lang="ko-KR" altLang="en-US" dirty="0"/>
          </a:p>
        </p:txBody>
      </p:sp>
      <p:sp>
        <p:nvSpPr>
          <p:cNvPr id="60" name="오른쪽 화살표 59"/>
          <p:cNvSpPr/>
          <p:nvPr/>
        </p:nvSpPr>
        <p:spPr>
          <a:xfrm>
            <a:off x="5508104" y="5621169"/>
            <a:ext cx="647700" cy="14287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61" name="TextBox 82"/>
          <p:cNvSpPr txBox="1">
            <a:spLocks noChangeArrowheads="1"/>
          </p:cNvSpPr>
          <p:nvPr/>
        </p:nvSpPr>
        <p:spPr bwMode="auto">
          <a:xfrm>
            <a:off x="6222353" y="5507940"/>
            <a:ext cx="92852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ARCF</a:t>
            </a:r>
            <a:endParaRPr lang="ko-KR" altLang="en-US" dirty="0"/>
          </a:p>
        </p:txBody>
      </p:sp>
      <p:sp>
        <p:nvSpPr>
          <p:cNvPr id="62" name="TextBox 74"/>
          <p:cNvSpPr txBox="1">
            <a:spLocks noChangeArrowheads="1"/>
          </p:cNvSpPr>
          <p:nvPr/>
        </p:nvSpPr>
        <p:spPr bwMode="auto">
          <a:xfrm>
            <a:off x="432627" y="4192112"/>
            <a:ext cx="15720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S’s</a:t>
            </a:r>
            <a:r>
              <a:rPr lang="ko-KR" altLang="en-US" sz="1400" dirty="0" smtClean="0"/>
              <a:t> </a:t>
            </a:r>
            <a:r>
              <a:rPr lang="en-US" altLang="ko-KR" sz="1400" dirty="0"/>
              <a:t>Routing Table</a:t>
            </a:r>
            <a:endParaRPr lang="ko-KR" altLang="en-US" sz="1400" dirty="0"/>
          </a:p>
        </p:txBody>
      </p:sp>
      <p:graphicFrame>
        <p:nvGraphicFramePr>
          <p:cNvPr id="69" name="표 68"/>
          <p:cNvGraphicFramePr>
            <a:graphicFrameLocks noGrp="1"/>
          </p:cNvGraphicFramePr>
          <p:nvPr>
            <p:extLst>
              <p:ext uri="{D42A27DB-BD31-4B8C-83A1-F6EECF244321}">
                <p14:modId xmlns:p14="http://schemas.microsoft.com/office/powerpoint/2010/main" val="2526414947"/>
              </p:ext>
            </p:extLst>
          </p:nvPr>
        </p:nvGraphicFramePr>
        <p:xfrm>
          <a:off x="2104828" y="4567001"/>
          <a:ext cx="1333235" cy="747854"/>
        </p:xfrm>
        <a:graphic>
          <a:graphicData uri="http://schemas.openxmlformats.org/drawingml/2006/table">
            <a:tbl>
              <a:tblPr firstRow="1" bandRow="1">
                <a:tableStyleId>{5940675A-B579-460E-94D1-54222C63F5DA}</a:tableStyleId>
              </a:tblPr>
              <a:tblGrid>
                <a:gridCol w="941403"/>
                <a:gridCol w="391832"/>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S</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bl>
          </a:graphicData>
        </a:graphic>
      </p:graphicFrame>
      <p:sp>
        <p:nvSpPr>
          <p:cNvPr id="70" name="TextBox 74"/>
          <p:cNvSpPr txBox="1">
            <a:spLocks noChangeArrowheads="1"/>
          </p:cNvSpPr>
          <p:nvPr/>
        </p:nvSpPr>
        <p:spPr bwMode="auto">
          <a:xfrm>
            <a:off x="1997903" y="4192112"/>
            <a:ext cx="15587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A’s</a:t>
            </a:r>
            <a:r>
              <a:rPr lang="ko-KR" altLang="en-US" sz="1400" dirty="0" smtClean="0"/>
              <a:t> </a:t>
            </a:r>
            <a:r>
              <a:rPr lang="en-US" altLang="ko-KR" sz="1400" dirty="0"/>
              <a:t>Routing Table</a:t>
            </a:r>
            <a:endParaRPr lang="ko-KR" altLang="en-US" sz="1400" dirty="0"/>
          </a:p>
        </p:txBody>
      </p:sp>
      <p:graphicFrame>
        <p:nvGraphicFramePr>
          <p:cNvPr id="71" name="표 70"/>
          <p:cNvGraphicFramePr>
            <a:graphicFrameLocks noGrp="1"/>
          </p:cNvGraphicFramePr>
          <p:nvPr>
            <p:extLst>
              <p:ext uri="{D42A27DB-BD31-4B8C-83A1-F6EECF244321}">
                <p14:modId xmlns:p14="http://schemas.microsoft.com/office/powerpoint/2010/main" val="2507769967"/>
              </p:ext>
            </p:extLst>
          </p:nvPr>
        </p:nvGraphicFramePr>
        <p:xfrm>
          <a:off x="3673130" y="4567001"/>
          <a:ext cx="1333235" cy="747854"/>
        </p:xfrm>
        <a:graphic>
          <a:graphicData uri="http://schemas.openxmlformats.org/drawingml/2006/table">
            <a:tbl>
              <a:tblPr firstRow="1" bandRow="1">
                <a:tableStyleId>{5940675A-B579-460E-94D1-54222C63F5DA}</a:tableStyleId>
              </a:tblPr>
              <a:tblGrid>
                <a:gridCol w="941403"/>
                <a:gridCol w="391832"/>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S</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bl>
          </a:graphicData>
        </a:graphic>
      </p:graphicFrame>
      <p:sp>
        <p:nvSpPr>
          <p:cNvPr id="72" name="TextBox 74"/>
          <p:cNvSpPr txBox="1">
            <a:spLocks noChangeArrowheads="1"/>
          </p:cNvSpPr>
          <p:nvPr/>
        </p:nvSpPr>
        <p:spPr bwMode="auto">
          <a:xfrm>
            <a:off x="3566205" y="4192112"/>
            <a:ext cx="15720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B’s</a:t>
            </a:r>
            <a:r>
              <a:rPr lang="ko-KR" altLang="en-US" sz="1400" dirty="0" smtClean="0"/>
              <a:t> </a:t>
            </a:r>
            <a:r>
              <a:rPr lang="en-US" altLang="ko-KR" sz="1400" dirty="0"/>
              <a:t>Routing Table</a:t>
            </a:r>
            <a:endParaRPr lang="ko-KR" altLang="en-US" sz="1400" dirty="0"/>
          </a:p>
        </p:txBody>
      </p:sp>
      <p:sp>
        <p:nvSpPr>
          <p:cNvPr id="27" name="오른쪽 화살표 19"/>
          <p:cNvSpPr/>
          <p:nvPr/>
        </p:nvSpPr>
        <p:spPr>
          <a:xfrm rot="16437378">
            <a:off x="6543229" y="2642491"/>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8" name="오른쪽 화살표 20"/>
          <p:cNvSpPr/>
          <p:nvPr/>
        </p:nvSpPr>
        <p:spPr>
          <a:xfrm rot="20323116">
            <a:off x="6999357" y="2995494"/>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9" name="오른쪽 화살표 21"/>
          <p:cNvSpPr/>
          <p:nvPr/>
        </p:nvSpPr>
        <p:spPr>
          <a:xfrm rot="4880789">
            <a:off x="6592515" y="3682191"/>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30" name="오른쪽 화살표 22"/>
          <p:cNvSpPr/>
          <p:nvPr/>
        </p:nvSpPr>
        <p:spPr>
          <a:xfrm rot="10372102">
            <a:off x="5969917" y="3243076"/>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Tree>
    <p:extLst>
      <p:ext uri="{BB962C8B-B14F-4D97-AF65-F5344CB8AC3E}">
        <p14:creationId xmlns:p14="http://schemas.microsoft.com/office/powerpoint/2010/main" val="24314487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400" dirty="0">
                <a:ea typeface="굴림" charset="-127"/>
              </a:rPr>
              <a:t>Creation and Management of Routing Table </a:t>
            </a:r>
            <a:r>
              <a:rPr lang="en-US" altLang="ko-KR" sz="2400" dirty="0" smtClean="0">
                <a:ea typeface="굴림" charset="-127"/>
              </a:rPr>
              <a:t>(</a:t>
            </a:r>
            <a:r>
              <a:rPr lang="en-US" altLang="ko-KR" sz="2400" dirty="0" smtClean="0">
                <a:ea typeface="굴림" charset="-127"/>
              </a:rPr>
              <a:t>11/15)</a:t>
            </a:r>
            <a:endParaRPr lang="ko-KR" altLang="en-US" sz="2400" dirty="0"/>
          </a:p>
        </p:txBody>
      </p:sp>
      <p:sp>
        <p:nvSpPr>
          <p:cNvPr id="3" name="내용 개체 틀 2"/>
          <p:cNvSpPr>
            <a:spLocks noGrp="1"/>
          </p:cNvSpPr>
          <p:nvPr>
            <p:ph idx="1"/>
          </p:nvPr>
        </p:nvSpPr>
        <p:spPr/>
        <p:txBody>
          <a:bodyPr/>
          <a:lstStyle/>
          <a:p>
            <a:r>
              <a:rPr lang="en-US" dirty="0"/>
              <a:t>When B receives the </a:t>
            </a:r>
            <a:r>
              <a:rPr lang="en-US" dirty="0" smtClean="0"/>
              <a:t>MGNF (Notification type : 8), </a:t>
            </a:r>
            <a:r>
              <a:rPr lang="en-US" dirty="0"/>
              <a:t>it breaks the link between </a:t>
            </a:r>
            <a:r>
              <a:rPr lang="en-US" dirty="0" smtClean="0"/>
              <a:t>S </a:t>
            </a:r>
            <a:r>
              <a:rPr lang="en-US" dirty="0"/>
              <a:t>and B.</a:t>
            </a:r>
            <a:endParaRPr lang="ko-KR" altLang="en-US" dirty="0"/>
          </a:p>
          <a:p>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48</a:t>
            </a:fld>
            <a:endParaRPr lang="en-US" altLang="ko-KR"/>
          </a:p>
        </p:txBody>
      </p:sp>
      <p:sp>
        <p:nvSpPr>
          <p:cNvPr id="12" name="타원 11"/>
          <p:cNvSpPr>
            <a:spLocks noChangeArrowheads="1"/>
          </p:cNvSpPr>
          <p:nvPr/>
        </p:nvSpPr>
        <p:spPr bwMode="auto">
          <a:xfrm>
            <a:off x="6829457" y="411311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C</a:t>
            </a:r>
            <a:endParaRPr lang="ko-KR" altLang="en-US" sz="1500" dirty="0">
              <a:solidFill>
                <a:schemeClr val="bg1"/>
              </a:solidFill>
            </a:endParaRPr>
          </a:p>
        </p:txBody>
      </p:sp>
      <p:sp>
        <p:nvSpPr>
          <p:cNvPr id="13" name="타원 12"/>
          <p:cNvSpPr>
            <a:spLocks noChangeArrowheads="1"/>
          </p:cNvSpPr>
          <p:nvPr/>
        </p:nvSpPr>
        <p:spPr bwMode="auto">
          <a:xfrm>
            <a:off x="6738798" y="202955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14" name="타원 13"/>
          <p:cNvSpPr>
            <a:spLocks noChangeArrowheads="1"/>
          </p:cNvSpPr>
          <p:nvPr/>
        </p:nvSpPr>
        <p:spPr bwMode="auto">
          <a:xfrm>
            <a:off x="5580112" y="3235506"/>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16" name="타원 15"/>
          <p:cNvSpPr>
            <a:spLocks noChangeArrowheads="1"/>
          </p:cNvSpPr>
          <p:nvPr/>
        </p:nvSpPr>
        <p:spPr bwMode="auto">
          <a:xfrm>
            <a:off x="7661809" y="272082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B</a:t>
            </a:r>
            <a:endParaRPr lang="ko-KR" altLang="en-US" sz="1500" dirty="0">
              <a:solidFill>
                <a:schemeClr val="bg1"/>
              </a:solidFill>
            </a:endParaRPr>
          </a:p>
        </p:txBody>
      </p:sp>
      <p:sp>
        <p:nvSpPr>
          <p:cNvPr id="17" name="타원 16"/>
          <p:cNvSpPr>
            <a:spLocks noChangeArrowheads="1"/>
          </p:cNvSpPr>
          <p:nvPr/>
        </p:nvSpPr>
        <p:spPr bwMode="auto">
          <a:xfrm>
            <a:off x="6656772" y="3080092"/>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S</a:t>
            </a:r>
            <a:endParaRPr lang="ko-KR" altLang="en-US" sz="1500" dirty="0">
              <a:solidFill>
                <a:schemeClr val="bg1"/>
              </a:solidFill>
            </a:endParaRPr>
          </a:p>
        </p:txBody>
      </p:sp>
      <p:sp>
        <p:nvSpPr>
          <p:cNvPr id="29" name="오른쪽 화살표 28"/>
          <p:cNvSpPr/>
          <p:nvPr/>
        </p:nvSpPr>
        <p:spPr>
          <a:xfrm>
            <a:off x="5508104" y="4865985"/>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30" name="TextBox 82"/>
          <p:cNvSpPr txBox="1">
            <a:spLocks noChangeArrowheads="1"/>
          </p:cNvSpPr>
          <p:nvPr/>
        </p:nvSpPr>
        <p:spPr bwMode="auto">
          <a:xfrm>
            <a:off x="6222353" y="4752756"/>
            <a:ext cx="190315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MGNF (Type 8)</a:t>
            </a:r>
            <a:endParaRPr lang="ko-KR" altLang="en-US" dirty="0"/>
          </a:p>
        </p:txBody>
      </p:sp>
      <p:sp>
        <p:nvSpPr>
          <p:cNvPr id="31" name="오른쪽 화살표 30"/>
          <p:cNvSpPr/>
          <p:nvPr/>
        </p:nvSpPr>
        <p:spPr>
          <a:xfrm>
            <a:off x="5508104" y="5235188"/>
            <a:ext cx="647700" cy="14287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32" name="TextBox 82"/>
          <p:cNvSpPr txBox="1">
            <a:spLocks noChangeArrowheads="1"/>
          </p:cNvSpPr>
          <p:nvPr/>
        </p:nvSpPr>
        <p:spPr bwMode="auto">
          <a:xfrm>
            <a:off x="6222353" y="5121959"/>
            <a:ext cx="761812"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ACF</a:t>
            </a:r>
            <a:endParaRPr lang="ko-KR" altLang="en-US" dirty="0"/>
          </a:p>
        </p:txBody>
      </p:sp>
      <p:sp>
        <p:nvSpPr>
          <p:cNvPr id="33" name="오른쪽 화살표 32"/>
          <p:cNvSpPr/>
          <p:nvPr/>
        </p:nvSpPr>
        <p:spPr>
          <a:xfrm>
            <a:off x="5508104" y="5621169"/>
            <a:ext cx="647700" cy="14287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34" name="TextBox 82"/>
          <p:cNvSpPr txBox="1">
            <a:spLocks noChangeArrowheads="1"/>
          </p:cNvSpPr>
          <p:nvPr/>
        </p:nvSpPr>
        <p:spPr bwMode="auto">
          <a:xfrm>
            <a:off x="6222353" y="5507940"/>
            <a:ext cx="92852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ARCF</a:t>
            </a:r>
            <a:endParaRPr lang="ko-KR" altLang="en-US" dirty="0"/>
          </a:p>
        </p:txBody>
      </p:sp>
      <p:graphicFrame>
        <p:nvGraphicFramePr>
          <p:cNvPr id="39" name="표 38"/>
          <p:cNvGraphicFramePr>
            <a:graphicFrameLocks noGrp="1"/>
          </p:cNvGraphicFramePr>
          <p:nvPr>
            <p:extLst>
              <p:ext uri="{D42A27DB-BD31-4B8C-83A1-F6EECF244321}">
                <p14:modId xmlns:p14="http://schemas.microsoft.com/office/powerpoint/2010/main" val="3544955553"/>
              </p:ext>
            </p:extLst>
          </p:nvPr>
        </p:nvGraphicFramePr>
        <p:xfrm>
          <a:off x="539552" y="4567001"/>
          <a:ext cx="1333235" cy="1479248"/>
        </p:xfrm>
        <a:graphic>
          <a:graphicData uri="http://schemas.openxmlformats.org/drawingml/2006/table">
            <a:tbl>
              <a:tblPr firstRow="1" bandRow="1">
                <a:tableStyleId>{5940675A-B579-460E-94D1-54222C63F5DA}</a:tableStyleId>
              </a:tblPr>
              <a:tblGrid>
                <a:gridCol w="941403"/>
                <a:gridCol w="391832"/>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A</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121899">
                <a:tc>
                  <a:txBody>
                    <a:bodyPr/>
                    <a:lstStyle/>
                    <a:p>
                      <a:pPr latinLnBrk="1"/>
                      <a:r>
                        <a:rPr lang="en-US" altLang="ko-KR" sz="1000" b="1" kern="1200" dirty="0" smtClean="0">
                          <a:solidFill>
                            <a:srgbClr val="FF0000"/>
                          </a:solidFill>
                          <a:latin typeface="+mn-lt"/>
                          <a:ea typeface="+mn-ea"/>
                          <a:cs typeface="+mn-cs"/>
                        </a:rPr>
                        <a:t>B</a:t>
                      </a:r>
                      <a:endParaRPr lang="ko-KR" altLang="en-US" sz="1000" b="1" kern="1200" dirty="0">
                        <a:solidFill>
                          <a:srgbClr val="FF0000"/>
                        </a:solidFill>
                        <a:latin typeface="+mn-lt"/>
                        <a:ea typeface="+mn-ea"/>
                        <a:cs typeface="+mn-cs"/>
                      </a:endParaRPr>
                    </a:p>
                  </a:txBody>
                  <a:tcPr marL="91439" marR="91439" marT="45699" marB="45699">
                    <a:lnB w="12700" cap="flat" cmpd="sng" algn="ctr">
                      <a:solidFill>
                        <a:schemeClr val="tx1"/>
                      </a:solidFill>
                      <a:prstDash val="solid"/>
                      <a:round/>
                      <a:headEnd type="none" w="med" len="med"/>
                      <a:tailEnd type="none" w="med" len="med"/>
                    </a:lnB>
                  </a:tcPr>
                </a:tc>
                <a:tc>
                  <a:txBody>
                    <a:bodyPr/>
                    <a:lstStyle/>
                    <a:p>
                      <a:pPr latinLnBrk="1"/>
                      <a:endParaRPr lang="ko-KR" altLang="en-US" sz="1000" b="1" kern="1200" dirty="0">
                        <a:solidFill>
                          <a:schemeClr val="dk1"/>
                        </a:solidFill>
                        <a:latin typeface="+mn-lt"/>
                        <a:ea typeface="+mn-ea"/>
                        <a:cs typeface="+mn-cs"/>
                      </a:endParaRPr>
                    </a:p>
                  </a:txBody>
                  <a:tcPr marL="91439" marR="91439" marT="45699" marB="45699">
                    <a:lnB w="12700" cap="flat" cmpd="sng" algn="ctr">
                      <a:solidFill>
                        <a:schemeClr val="tx1"/>
                      </a:solidFill>
                      <a:prstDash val="solid"/>
                      <a:round/>
                      <a:headEnd type="none" w="med" len="med"/>
                      <a:tailEnd type="none" w="med" len="med"/>
                    </a:lnB>
                  </a:tcPr>
                </a:tc>
              </a:tr>
              <a:tr h="121899">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endParaRPr lang="ko-KR" altLang="en-US" sz="1000" b="1" kern="1200" dirty="0">
                        <a:solidFill>
                          <a:schemeClr val="dk1"/>
                        </a:solidFill>
                        <a:latin typeface="+mn-lt"/>
                        <a:ea typeface="+mn-ea"/>
                        <a:cs typeface="+mn-cs"/>
                      </a:endParaRPr>
                    </a:p>
                  </a:txBody>
                  <a:tcPr marL="91439" marR="91439" marT="45699" marB="45699">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1899">
                <a:tc>
                  <a:txBody>
                    <a:bodyPr/>
                    <a:lstStyle/>
                    <a:p>
                      <a:pPr latinLnBrk="1"/>
                      <a:r>
                        <a:rPr lang="en-US" altLang="ko-KR" sz="1000" b="1" kern="1200" dirty="0" smtClean="0">
                          <a:solidFill>
                            <a:schemeClr val="tx1"/>
                          </a:solidFill>
                          <a:latin typeface="+mn-lt"/>
                          <a:ea typeface="+mn-ea"/>
                          <a:cs typeface="+mn-cs"/>
                        </a:rPr>
                        <a:t>D</a:t>
                      </a:r>
                      <a:endParaRPr lang="ko-KR" altLang="en-US" sz="1000" b="1" kern="1200" dirty="0">
                        <a:solidFill>
                          <a:schemeClr val="tx1"/>
                        </a:solidFill>
                        <a:latin typeface="+mn-lt"/>
                        <a:ea typeface="+mn-ea"/>
                        <a:cs typeface="+mn-cs"/>
                      </a:endParaRPr>
                    </a:p>
                  </a:txBody>
                  <a:tcPr marL="91439" marR="91439" marT="45699" marB="45699">
                    <a:lnT w="12700" cap="flat" cmpd="sng" algn="ctr">
                      <a:solidFill>
                        <a:schemeClr val="tx1"/>
                      </a:solidFill>
                      <a:prstDash val="solid"/>
                      <a:round/>
                      <a:headEnd type="none" w="med" len="med"/>
                      <a:tailEnd type="none" w="med" len="med"/>
                    </a:lnT>
                  </a:tcPr>
                </a:tc>
                <a:tc>
                  <a:txBody>
                    <a:bodyPr/>
                    <a:lstStyle/>
                    <a:p>
                      <a:pPr latinLnBrk="1"/>
                      <a:endParaRPr lang="ko-KR" altLang="en-US" sz="1000" b="1" kern="1200" dirty="0">
                        <a:solidFill>
                          <a:schemeClr val="dk1"/>
                        </a:solidFill>
                        <a:latin typeface="+mn-lt"/>
                        <a:ea typeface="+mn-ea"/>
                        <a:cs typeface="+mn-cs"/>
                      </a:endParaRPr>
                    </a:p>
                  </a:txBody>
                  <a:tcPr marL="91439" marR="91439" marT="45699" marB="45699">
                    <a:lnT w="12700" cap="flat" cmpd="sng" algn="ctr">
                      <a:solidFill>
                        <a:schemeClr val="tx1"/>
                      </a:solidFill>
                      <a:prstDash val="solid"/>
                      <a:round/>
                      <a:headEnd type="none" w="med" len="med"/>
                      <a:tailEnd type="none" w="med" len="med"/>
                    </a:lnT>
                  </a:tcPr>
                </a:tc>
              </a:tr>
            </a:tbl>
          </a:graphicData>
        </a:graphic>
      </p:graphicFrame>
      <p:sp>
        <p:nvSpPr>
          <p:cNvPr id="40" name="TextBox 74"/>
          <p:cNvSpPr txBox="1">
            <a:spLocks noChangeArrowheads="1"/>
          </p:cNvSpPr>
          <p:nvPr/>
        </p:nvSpPr>
        <p:spPr bwMode="auto">
          <a:xfrm>
            <a:off x="432627" y="4192112"/>
            <a:ext cx="15720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S’s</a:t>
            </a:r>
            <a:r>
              <a:rPr lang="ko-KR" altLang="en-US" sz="1400" dirty="0" smtClean="0"/>
              <a:t> </a:t>
            </a:r>
            <a:r>
              <a:rPr lang="en-US" altLang="ko-KR" sz="1400" dirty="0"/>
              <a:t>Routing Table</a:t>
            </a:r>
            <a:endParaRPr lang="ko-KR" altLang="en-US" sz="1400" dirty="0"/>
          </a:p>
        </p:txBody>
      </p:sp>
      <p:graphicFrame>
        <p:nvGraphicFramePr>
          <p:cNvPr id="41" name="표 40"/>
          <p:cNvGraphicFramePr>
            <a:graphicFrameLocks noGrp="1"/>
          </p:cNvGraphicFramePr>
          <p:nvPr>
            <p:extLst>
              <p:ext uri="{D42A27DB-BD31-4B8C-83A1-F6EECF244321}">
                <p14:modId xmlns:p14="http://schemas.microsoft.com/office/powerpoint/2010/main" val="4133103755"/>
              </p:ext>
            </p:extLst>
          </p:nvPr>
        </p:nvGraphicFramePr>
        <p:xfrm>
          <a:off x="2104828" y="4567001"/>
          <a:ext cx="1333235" cy="747854"/>
        </p:xfrm>
        <a:graphic>
          <a:graphicData uri="http://schemas.openxmlformats.org/drawingml/2006/table">
            <a:tbl>
              <a:tblPr firstRow="1" bandRow="1">
                <a:tableStyleId>{5940675A-B579-460E-94D1-54222C63F5DA}</a:tableStyleId>
              </a:tblPr>
              <a:tblGrid>
                <a:gridCol w="941403"/>
                <a:gridCol w="391832"/>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S</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bl>
          </a:graphicData>
        </a:graphic>
      </p:graphicFrame>
      <p:sp>
        <p:nvSpPr>
          <p:cNvPr id="42" name="TextBox 74"/>
          <p:cNvSpPr txBox="1">
            <a:spLocks noChangeArrowheads="1"/>
          </p:cNvSpPr>
          <p:nvPr/>
        </p:nvSpPr>
        <p:spPr bwMode="auto">
          <a:xfrm>
            <a:off x="1997903" y="4192112"/>
            <a:ext cx="15587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A’s</a:t>
            </a:r>
            <a:r>
              <a:rPr lang="ko-KR" altLang="en-US" sz="1400" dirty="0" smtClean="0"/>
              <a:t> </a:t>
            </a:r>
            <a:r>
              <a:rPr lang="en-US" altLang="ko-KR" sz="1400" dirty="0"/>
              <a:t>Routing Table</a:t>
            </a:r>
            <a:endParaRPr lang="ko-KR" altLang="en-US" sz="1400" dirty="0"/>
          </a:p>
        </p:txBody>
      </p:sp>
      <p:graphicFrame>
        <p:nvGraphicFramePr>
          <p:cNvPr id="43" name="표 42"/>
          <p:cNvGraphicFramePr>
            <a:graphicFrameLocks noGrp="1"/>
          </p:cNvGraphicFramePr>
          <p:nvPr>
            <p:extLst>
              <p:ext uri="{D42A27DB-BD31-4B8C-83A1-F6EECF244321}">
                <p14:modId xmlns:p14="http://schemas.microsoft.com/office/powerpoint/2010/main" val="318764093"/>
              </p:ext>
            </p:extLst>
          </p:nvPr>
        </p:nvGraphicFramePr>
        <p:xfrm>
          <a:off x="3673130" y="4567001"/>
          <a:ext cx="1333235" cy="747854"/>
        </p:xfrm>
        <a:graphic>
          <a:graphicData uri="http://schemas.openxmlformats.org/drawingml/2006/table">
            <a:tbl>
              <a:tblPr firstRow="1" bandRow="1">
                <a:tableStyleId>{5940675A-B579-460E-94D1-54222C63F5DA}</a:tableStyleId>
              </a:tblPr>
              <a:tblGrid>
                <a:gridCol w="941403"/>
                <a:gridCol w="391832"/>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rgbClr val="FF0000"/>
                          </a:solidFill>
                          <a:latin typeface="+mn-lt"/>
                          <a:ea typeface="+mn-ea"/>
                          <a:cs typeface="+mn-cs"/>
                        </a:rPr>
                        <a:t>S</a:t>
                      </a:r>
                      <a:endParaRPr lang="ko-KR" altLang="en-US" sz="1000" b="1" kern="1200" dirty="0">
                        <a:solidFill>
                          <a:srgbClr val="FF0000"/>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bl>
          </a:graphicData>
        </a:graphic>
      </p:graphicFrame>
      <p:sp>
        <p:nvSpPr>
          <p:cNvPr id="44" name="TextBox 74"/>
          <p:cNvSpPr txBox="1">
            <a:spLocks noChangeArrowheads="1"/>
          </p:cNvSpPr>
          <p:nvPr/>
        </p:nvSpPr>
        <p:spPr bwMode="auto">
          <a:xfrm>
            <a:off x="3566205" y="4192112"/>
            <a:ext cx="15720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B’s</a:t>
            </a:r>
            <a:r>
              <a:rPr lang="ko-KR" altLang="en-US" sz="1400" dirty="0" smtClean="0"/>
              <a:t> </a:t>
            </a:r>
            <a:r>
              <a:rPr lang="en-US" altLang="ko-KR" sz="1400" dirty="0"/>
              <a:t>Routing Table</a:t>
            </a:r>
            <a:endParaRPr lang="ko-KR" altLang="en-US" sz="1400" dirty="0"/>
          </a:p>
        </p:txBody>
      </p:sp>
      <p:cxnSp>
        <p:nvCxnSpPr>
          <p:cNvPr id="28" name="직선 연결선 48"/>
          <p:cNvCxnSpPr>
            <a:stCxn id="17" idx="0"/>
          </p:cNvCxnSpPr>
          <p:nvPr/>
        </p:nvCxnSpPr>
        <p:spPr bwMode="auto">
          <a:xfrm flipV="1">
            <a:off x="6818771" y="2353548"/>
            <a:ext cx="82025" cy="72654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5" name="직선 연결선 48"/>
          <p:cNvCxnSpPr>
            <a:endCxn id="16" idx="3"/>
          </p:cNvCxnSpPr>
          <p:nvPr/>
        </p:nvCxnSpPr>
        <p:spPr bwMode="auto">
          <a:xfrm flipV="1">
            <a:off x="6991456" y="2997374"/>
            <a:ext cx="717801" cy="23813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6" name="직선 연결선 48"/>
          <p:cNvCxnSpPr/>
          <p:nvPr/>
        </p:nvCxnSpPr>
        <p:spPr bwMode="auto">
          <a:xfrm flipV="1">
            <a:off x="5904109" y="3235506"/>
            <a:ext cx="752663" cy="1554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7" name="직선 연결선 48"/>
          <p:cNvCxnSpPr>
            <a:stCxn id="12" idx="0"/>
          </p:cNvCxnSpPr>
          <p:nvPr/>
        </p:nvCxnSpPr>
        <p:spPr bwMode="auto">
          <a:xfrm flipH="1" flipV="1">
            <a:off x="6859783" y="3410974"/>
            <a:ext cx="131673" cy="70214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15" name="Multiply 14"/>
          <p:cNvSpPr/>
          <p:nvPr/>
        </p:nvSpPr>
        <p:spPr bwMode="auto">
          <a:xfrm>
            <a:off x="7111791" y="2989614"/>
            <a:ext cx="389525" cy="328112"/>
          </a:xfrm>
          <a:prstGeom prst="mathMultiply">
            <a:avLst/>
          </a:prstGeom>
          <a:solidFill>
            <a:schemeClr val="accent2"/>
          </a:solidFill>
          <a:ln w="9525" cap="flat" cmpd="sng" algn="ctr">
            <a:solidFill>
              <a:schemeClr val="tx1"/>
            </a:solidFill>
            <a:prstDash val="solid"/>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굴림" pitchFamily="50" charset="-127"/>
            </a:endParaRPr>
          </a:p>
        </p:txBody>
      </p:sp>
    </p:spTree>
    <p:extLst>
      <p:ext uri="{BB962C8B-B14F-4D97-AF65-F5344CB8AC3E}">
        <p14:creationId xmlns:p14="http://schemas.microsoft.com/office/powerpoint/2010/main" val="40751340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400" dirty="0">
                <a:ea typeface="굴림" charset="-127"/>
              </a:rPr>
              <a:t>Creation and Management of Routing Table </a:t>
            </a:r>
            <a:r>
              <a:rPr lang="en-US" altLang="ko-KR" sz="2400" dirty="0" smtClean="0">
                <a:ea typeface="굴림" charset="-127"/>
              </a:rPr>
              <a:t>(</a:t>
            </a:r>
            <a:r>
              <a:rPr lang="en-US" altLang="ko-KR" sz="2400" dirty="0" smtClean="0">
                <a:ea typeface="굴림" charset="-127"/>
              </a:rPr>
              <a:t>12/15)</a:t>
            </a:r>
            <a:endParaRPr lang="ko-KR" altLang="en-US" sz="2400" dirty="0"/>
          </a:p>
        </p:txBody>
      </p:sp>
      <p:sp>
        <p:nvSpPr>
          <p:cNvPr id="3" name="내용 개체 틀 2"/>
          <p:cNvSpPr>
            <a:spLocks noGrp="1"/>
          </p:cNvSpPr>
          <p:nvPr>
            <p:ph idx="1"/>
          </p:nvPr>
        </p:nvSpPr>
        <p:spPr/>
        <p:txBody>
          <a:bodyPr/>
          <a:lstStyle/>
          <a:p>
            <a:r>
              <a:rPr lang="en-US" dirty="0" smtClean="0"/>
              <a:t>B </a:t>
            </a:r>
            <a:r>
              <a:rPr lang="en-US" dirty="0"/>
              <a:t>sends ACF.  </a:t>
            </a:r>
            <a:endParaRPr lang="en-US" dirty="0" smtClean="0"/>
          </a:p>
          <a:p>
            <a:r>
              <a:rPr lang="en-US" dirty="0"/>
              <a:t>S</a:t>
            </a:r>
            <a:r>
              <a:rPr lang="en-US" dirty="0" smtClean="0"/>
              <a:t> </a:t>
            </a:r>
            <a:r>
              <a:rPr lang="en-US" dirty="0"/>
              <a:t>ignores B’s </a:t>
            </a:r>
            <a:r>
              <a:rPr lang="en-US" dirty="0" smtClean="0"/>
              <a:t>ACF because of PD S’s</a:t>
            </a:r>
            <a:br>
              <a:rPr lang="en-US" dirty="0" smtClean="0"/>
            </a:br>
            <a:r>
              <a:rPr lang="en-US" dirty="0" smtClean="0"/>
              <a:t>timer is not expired. </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49</a:t>
            </a:fld>
            <a:endParaRPr lang="en-US" altLang="ko-KR"/>
          </a:p>
        </p:txBody>
      </p:sp>
      <p:sp>
        <p:nvSpPr>
          <p:cNvPr id="16" name="타원 15"/>
          <p:cNvSpPr>
            <a:spLocks noChangeArrowheads="1"/>
          </p:cNvSpPr>
          <p:nvPr/>
        </p:nvSpPr>
        <p:spPr bwMode="auto">
          <a:xfrm>
            <a:off x="7661809" y="272082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B</a:t>
            </a:r>
            <a:endParaRPr lang="ko-KR" altLang="en-US" sz="1500" dirty="0">
              <a:solidFill>
                <a:schemeClr val="bg1"/>
              </a:solidFill>
            </a:endParaRPr>
          </a:p>
        </p:txBody>
      </p:sp>
      <p:sp>
        <p:nvSpPr>
          <p:cNvPr id="21" name="오른쪽 화살표 20"/>
          <p:cNvSpPr/>
          <p:nvPr/>
        </p:nvSpPr>
        <p:spPr>
          <a:xfrm rot="9640021">
            <a:off x="6996844" y="2996031"/>
            <a:ext cx="647700" cy="14287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23" name="오른쪽 화살표 22"/>
          <p:cNvSpPr/>
          <p:nvPr/>
        </p:nvSpPr>
        <p:spPr>
          <a:xfrm rot="7240197">
            <a:off x="6796648" y="3507638"/>
            <a:ext cx="1220132" cy="14287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28" name="오른쪽 화살표 27"/>
          <p:cNvSpPr/>
          <p:nvPr/>
        </p:nvSpPr>
        <p:spPr>
          <a:xfrm rot="12968044">
            <a:off x="6988148" y="2460274"/>
            <a:ext cx="754453" cy="14287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18" name="오른쪽 화살표 17"/>
          <p:cNvSpPr/>
          <p:nvPr/>
        </p:nvSpPr>
        <p:spPr>
          <a:xfrm>
            <a:off x="5508104" y="4865985"/>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19" name="TextBox 82"/>
          <p:cNvSpPr txBox="1">
            <a:spLocks noChangeArrowheads="1"/>
          </p:cNvSpPr>
          <p:nvPr/>
        </p:nvSpPr>
        <p:spPr bwMode="auto">
          <a:xfrm>
            <a:off x="6222353" y="4752756"/>
            <a:ext cx="190315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MGNF (Type 8)</a:t>
            </a:r>
            <a:endParaRPr lang="ko-KR" altLang="en-US" dirty="0"/>
          </a:p>
        </p:txBody>
      </p:sp>
      <p:sp>
        <p:nvSpPr>
          <p:cNvPr id="20" name="오른쪽 화살표 19"/>
          <p:cNvSpPr/>
          <p:nvPr/>
        </p:nvSpPr>
        <p:spPr>
          <a:xfrm>
            <a:off x="5508104" y="5235188"/>
            <a:ext cx="647700" cy="14287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22" name="TextBox 82"/>
          <p:cNvSpPr txBox="1">
            <a:spLocks noChangeArrowheads="1"/>
          </p:cNvSpPr>
          <p:nvPr/>
        </p:nvSpPr>
        <p:spPr bwMode="auto">
          <a:xfrm>
            <a:off x="6222353" y="5121959"/>
            <a:ext cx="761812"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ACF</a:t>
            </a:r>
            <a:endParaRPr lang="ko-KR" altLang="en-US" dirty="0"/>
          </a:p>
        </p:txBody>
      </p:sp>
      <p:sp>
        <p:nvSpPr>
          <p:cNvPr id="29" name="오른쪽 화살표 28"/>
          <p:cNvSpPr/>
          <p:nvPr/>
        </p:nvSpPr>
        <p:spPr>
          <a:xfrm>
            <a:off x="5508104" y="5621169"/>
            <a:ext cx="647700" cy="14287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30" name="TextBox 82"/>
          <p:cNvSpPr txBox="1">
            <a:spLocks noChangeArrowheads="1"/>
          </p:cNvSpPr>
          <p:nvPr/>
        </p:nvSpPr>
        <p:spPr bwMode="auto">
          <a:xfrm>
            <a:off x="6222353" y="5507940"/>
            <a:ext cx="92852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ARCF</a:t>
            </a:r>
            <a:endParaRPr lang="ko-KR" altLang="en-US" dirty="0"/>
          </a:p>
        </p:txBody>
      </p:sp>
      <p:cxnSp>
        <p:nvCxnSpPr>
          <p:cNvPr id="31" name="직선 연결선 30"/>
          <p:cNvCxnSpPr/>
          <p:nvPr/>
        </p:nvCxnSpPr>
        <p:spPr bwMode="auto">
          <a:xfrm flipV="1">
            <a:off x="6824939" y="2350937"/>
            <a:ext cx="82026" cy="72654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2" name="직선 연결선 31"/>
          <p:cNvCxnSpPr/>
          <p:nvPr/>
        </p:nvCxnSpPr>
        <p:spPr bwMode="auto">
          <a:xfrm>
            <a:off x="6824939" y="3401478"/>
            <a:ext cx="172685" cy="70902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5" name="직선 연결선 34"/>
          <p:cNvCxnSpPr>
            <a:stCxn id="43" idx="6"/>
            <a:endCxn id="44" idx="2"/>
          </p:cNvCxnSpPr>
          <p:nvPr/>
        </p:nvCxnSpPr>
        <p:spPr bwMode="auto">
          <a:xfrm flipV="1">
            <a:off x="5904109" y="3242091"/>
            <a:ext cx="752663" cy="1554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1" name="타원 40"/>
          <p:cNvSpPr>
            <a:spLocks noChangeArrowheads="1"/>
          </p:cNvSpPr>
          <p:nvPr/>
        </p:nvSpPr>
        <p:spPr bwMode="auto">
          <a:xfrm>
            <a:off x="6829457" y="411311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C</a:t>
            </a:r>
            <a:endParaRPr lang="ko-KR" altLang="en-US" sz="1500" dirty="0">
              <a:solidFill>
                <a:schemeClr val="bg1"/>
              </a:solidFill>
            </a:endParaRPr>
          </a:p>
        </p:txBody>
      </p:sp>
      <p:sp>
        <p:nvSpPr>
          <p:cNvPr id="42" name="타원 41"/>
          <p:cNvSpPr>
            <a:spLocks noChangeArrowheads="1"/>
          </p:cNvSpPr>
          <p:nvPr/>
        </p:nvSpPr>
        <p:spPr bwMode="auto">
          <a:xfrm>
            <a:off x="6738798" y="202955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43" name="타원 42"/>
          <p:cNvSpPr>
            <a:spLocks noChangeArrowheads="1"/>
          </p:cNvSpPr>
          <p:nvPr/>
        </p:nvSpPr>
        <p:spPr bwMode="auto">
          <a:xfrm>
            <a:off x="5580112" y="3235506"/>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44" name="타원 43"/>
          <p:cNvSpPr>
            <a:spLocks noChangeArrowheads="1"/>
          </p:cNvSpPr>
          <p:nvPr/>
        </p:nvSpPr>
        <p:spPr bwMode="auto">
          <a:xfrm>
            <a:off x="6656772" y="3080092"/>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S</a:t>
            </a:r>
            <a:endParaRPr lang="ko-KR" altLang="en-US" sz="1500" dirty="0">
              <a:solidFill>
                <a:schemeClr val="bg1"/>
              </a:solidFill>
            </a:endParaRPr>
          </a:p>
        </p:txBody>
      </p:sp>
      <p:graphicFrame>
        <p:nvGraphicFramePr>
          <p:cNvPr id="49" name="표 48"/>
          <p:cNvGraphicFramePr>
            <a:graphicFrameLocks noGrp="1"/>
          </p:cNvGraphicFramePr>
          <p:nvPr>
            <p:extLst>
              <p:ext uri="{D42A27DB-BD31-4B8C-83A1-F6EECF244321}">
                <p14:modId xmlns:p14="http://schemas.microsoft.com/office/powerpoint/2010/main" val="101814764"/>
              </p:ext>
            </p:extLst>
          </p:nvPr>
        </p:nvGraphicFramePr>
        <p:xfrm>
          <a:off x="539552" y="4567001"/>
          <a:ext cx="1333235" cy="1235450"/>
        </p:xfrm>
        <a:graphic>
          <a:graphicData uri="http://schemas.openxmlformats.org/drawingml/2006/table">
            <a:tbl>
              <a:tblPr firstRow="1" bandRow="1">
                <a:tableStyleId>{5940675A-B579-460E-94D1-54222C63F5DA}</a:tableStyleId>
              </a:tblPr>
              <a:tblGrid>
                <a:gridCol w="941403"/>
                <a:gridCol w="391832"/>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A</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121899">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lnB w="12700" cap="flat" cmpd="sng" algn="ctr">
                      <a:solidFill>
                        <a:schemeClr val="tx1"/>
                      </a:solidFill>
                      <a:prstDash val="solid"/>
                      <a:round/>
                      <a:headEnd type="none" w="med" len="med"/>
                      <a:tailEnd type="none" w="med" len="med"/>
                    </a:lnB>
                  </a:tcPr>
                </a:tc>
                <a:tc>
                  <a:txBody>
                    <a:bodyPr/>
                    <a:lstStyle/>
                    <a:p>
                      <a:pPr latinLnBrk="1"/>
                      <a:endParaRPr lang="ko-KR" altLang="en-US" sz="1000" b="1" kern="1200" dirty="0">
                        <a:solidFill>
                          <a:schemeClr val="dk1"/>
                        </a:solidFill>
                        <a:latin typeface="+mn-lt"/>
                        <a:ea typeface="+mn-ea"/>
                        <a:cs typeface="+mn-cs"/>
                      </a:endParaRPr>
                    </a:p>
                  </a:txBody>
                  <a:tcPr marL="91439" marR="91439" marT="45699" marB="45699">
                    <a:lnB w="12700" cap="flat" cmpd="sng" algn="ctr">
                      <a:solidFill>
                        <a:schemeClr val="tx1"/>
                      </a:solidFill>
                      <a:prstDash val="solid"/>
                      <a:round/>
                      <a:headEnd type="none" w="med" len="med"/>
                      <a:tailEnd type="none" w="med" len="med"/>
                    </a:lnB>
                  </a:tcPr>
                </a:tc>
              </a:tr>
              <a:tr h="121899">
                <a:tc>
                  <a:txBody>
                    <a:bodyPr/>
                    <a:lstStyle/>
                    <a:p>
                      <a:pPr latinLnBrk="1"/>
                      <a:r>
                        <a:rPr lang="en-US" altLang="ko-KR" sz="1000" b="1" kern="1200" dirty="0" smtClean="0">
                          <a:solidFill>
                            <a:schemeClr val="tx1"/>
                          </a:solidFill>
                          <a:latin typeface="+mn-lt"/>
                          <a:ea typeface="+mn-ea"/>
                          <a:cs typeface="+mn-cs"/>
                        </a:rPr>
                        <a:t>D</a:t>
                      </a:r>
                      <a:endParaRPr lang="ko-KR" altLang="en-US" sz="1000" b="1" kern="1200" dirty="0">
                        <a:solidFill>
                          <a:schemeClr val="tx1"/>
                        </a:solidFill>
                        <a:latin typeface="+mn-lt"/>
                        <a:ea typeface="+mn-ea"/>
                        <a:cs typeface="+mn-cs"/>
                      </a:endParaRPr>
                    </a:p>
                  </a:txBody>
                  <a:tcPr marL="91439" marR="91439" marT="45699" marB="45699">
                    <a:lnT w="12700" cap="flat" cmpd="sng" algn="ctr">
                      <a:solidFill>
                        <a:schemeClr val="tx1"/>
                      </a:solidFill>
                      <a:prstDash val="solid"/>
                      <a:round/>
                      <a:headEnd type="none" w="med" len="med"/>
                      <a:tailEnd type="none" w="med" len="med"/>
                    </a:lnT>
                  </a:tcPr>
                </a:tc>
                <a:tc>
                  <a:txBody>
                    <a:bodyPr/>
                    <a:lstStyle/>
                    <a:p>
                      <a:pPr latinLnBrk="1"/>
                      <a:endParaRPr lang="ko-KR" altLang="en-US" sz="1000" b="1" kern="1200" dirty="0">
                        <a:solidFill>
                          <a:schemeClr val="dk1"/>
                        </a:solidFill>
                        <a:latin typeface="+mn-lt"/>
                        <a:ea typeface="+mn-ea"/>
                        <a:cs typeface="+mn-cs"/>
                      </a:endParaRPr>
                    </a:p>
                  </a:txBody>
                  <a:tcPr marL="91439" marR="91439" marT="45699" marB="45699">
                    <a:lnT w="12700" cap="flat" cmpd="sng" algn="ctr">
                      <a:solidFill>
                        <a:schemeClr val="tx1"/>
                      </a:solidFill>
                      <a:prstDash val="solid"/>
                      <a:round/>
                      <a:headEnd type="none" w="med" len="med"/>
                      <a:tailEnd type="none" w="med" len="med"/>
                    </a:lnT>
                  </a:tcPr>
                </a:tc>
              </a:tr>
            </a:tbl>
          </a:graphicData>
        </a:graphic>
      </p:graphicFrame>
      <p:sp>
        <p:nvSpPr>
          <p:cNvPr id="50" name="TextBox 74"/>
          <p:cNvSpPr txBox="1">
            <a:spLocks noChangeArrowheads="1"/>
          </p:cNvSpPr>
          <p:nvPr/>
        </p:nvSpPr>
        <p:spPr bwMode="auto">
          <a:xfrm>
            <a:off x="432627" y="4192112"/>
            <a:ext cx="15720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S’s</a:t>
            </a:r>
            <a:r>
              <a:rPr lang="ko-KR" altLang="en-US" sz="1400" dirty="0" smtClean="0"/>
              <a:t> </a:t>
            </a:r>
            <a:r>
              <a:rPr lang="en-US" altLang="ko-KR" sz="1400" dirty="0"/>
              <a:t>Routing Table</a:t>
            </a:r>
            <a:endParaRPr lang="ko-KR" altLang="en-US" sz="1400" dirty="0"/>
          </a:p>
        </p:txBody>
      </p:sp>
      <p:graphicFrame>
        <p:nvGraphicFramePr>
          <p:cNvPr id="51" name="표 50"/>
          <p:cNvGraphicFramePr>
            <a:graphicFrameLocks noGrp="1"/>
          </p:cNvGraphicFramePr>
          <p:nvPr>
            <p:extLst>
              <p:ext uri="{D42A27DB-BD31-4B8C-83A1-F6EECF244321}">
                <p14:modId xmlns:p14="http://schemas.microsoft.com/office/powerpoint/2010/main" val="4133103755"/>
              </p:ext>
            </p:extLst>
          </p:nvPr>
        </p:nvGraphicFramePr>
        <p:xfrm>
          <a:off x="2104828" y="4567001"/>
          <a:ext cx="1333235" cy="747854"/>
        </p:xfrm>
        <a:graphic>
          <a:graphicData uri="http://schemas.openxmlformats.org/drawingml/2006/table">
            <a:tbl>
              <a:tblPr firstRow="1" bandRow="1">
                <a:tableStyleId>{5940675A-B579-460E-94D1-54222C63F5DA}</a:tableStyleId>
              </a:tblPr>
              <a:tblGrid>
                <a:gridCol w="941403"/>
                <a:gridCol w="391832"/>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S</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bl>
          </a:graphicData>
        </a:graphic>
      </p:graphicFrame>
      <p:sp>
        <p:nvSpPr>
          <p:cNvPr id="52" name="TextBox 74"/>
          <p:cNvSpPr txBox="1">
            <a:spLocks noChangeArrowheads="1"/>
          </p:cNvSpPr>
          <p:nvPr/>
        </p:nvSpPr>
        <p:spPr bwMode="auto">
          <a:xfrm>
            <a:off x="1997903" y="4192112"/>
            <a:ext cx="15587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A’s</a:t>
            </a:r>
            <a:r>
              <a:rPr lang="ko-KR" altLang="en-US" sz="1400" dirty="0" smtClean="0"/>
              <a:t> </a:t>
            </a:r>
            <a:r>
              <a:rPr lang="en-US" altLang="ko-KR" sz="1400" dirty="0"/>
              <a:t>Routing Table</a:t>
            </a:r>
            <a:endParaRPr lang="ko-KR" altLang="en-US" sz="1400" dirty="0"/>
          </a:p>
        </p:txBody>
      </p:sp>
      <p:graphicFrame>
        <p:nvGraphicFramePr>
          <p:cNvPr id="53" name="표 52"/>
          <p:cNvGraphicFramePr>
            <a:graphicFrameLocks noGrp="1"/>
          </p:cNvGraphicFramePr>
          <p:nvPr>
            <p:extLst>
              <p:ext uri="{D42A27DB-BD31-4B8C-83A1-F6EECF244321}">
                <p14:modId xmlns:p14="http://schemas.microsoft.com/office/powerpoint/2010/main" val="1705420777"/>
              </p:ext>
            </p:extLst>
          </p:nvPr>
        </p:nvGraphicFramePr>
        <p:xfrm>
          <a:off x="3673130" y="4567001"/>
          <a:ext cx="1333235" cy="504056"/>
        </p:xfrm>
        <a:graphic>
          <a:graphicData uri="http://schemas.openxmlformats.org/drawingml/2006/table">
            <a:tbl>
              <a:tblPr firstRow="1" bandRow="1">
                <a:tableStyleId>{5940675A-B579-460E-94D1-54222C63F5DA}</a:tableStyleId>
              </a:tblPr>
              <a:tblGrid>
                <a:gridCol w="941403"/>
                <a:gridCol w="391832"/>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bl>
          </a:graphicData>
        </a:graphic>
      </p:graphicFrame>
      <p:sp>
        <p:nvSpPr>
          <p:cNvPr id="54" name="TextBox 74"/>
          <p:cNvSpPr txBox="1">
            <a:spLocks noChangeArrowheads="1"/>
          </p:cNvSpPr>
          <p:nvPr/>
        </p:nvSpPr>
        <p:spPr bwMode="auto">
          <a:xfrm>
            <a:off x="3566205" y="4192112"/>
            <a:ext cx="15720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B’s</a:t>
            </a:r>
            <a:r>
              <a:rPr lang="ko-KR" altLang="en-US" sz="1400" dirty="0" smtClean="0"/>
              <a:t> </a:t>
            </a:r>
            <a:r>
              <a:rPr lang="en-US" altLang="ko-KR" sz="1400" dirty="0"/>
              <a:t>Routing Table</a:t>
            </a:r>
            <a:endParaRPr lang="ko-KR" altLang="en-US" sz="1400" dirty="0"/>
          </a:p>
        </p:txBody>
      </p:sp>
    </p:spTree>
    <p:extLst>
      <p:ext uri="{BB962C8B-B14F-4D97-AF65-F5344CB8AC3E}">
        <p14:creationId xmlns:p14="http://schemas.microsoft.com/office/powerpoint/2010/main" val="3708767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Terminologies</a:t>
            </a:r>
            <a:endParaRPr lang="ko-KR" altLang="en-US" dirty="0"/>
          </a:p>
        </p:txBody>
      </p:sp>
      <p:sp>
        <p:nvSpPr>
          <p:cNvPr id="3" name="내용 개체 틀 2"/>
          <p:cNvSpPr>
            <a:spLocks noGrp="1"/>
          </p:cNvSpPr>
          <p:nvPr>
            <p:ph idx="1"/>
          </p:nvPr>
        </p:nvSpPr>
        <p:spPr/>
        <p:txBody>
          <a:bodyPr/>
          <a:lstStyle/>
          <a:p>
            <a:r>
              <a:rPr lang="en-US" altLang="ko-KR" dirty="0" smtClean="0"/>
              <a:t>Full-Function PD</a:t>
            </a:r>
          </a:p>
          <a:p>
            <a:pPr lvl="1"/>
            <a:r>
              <a:rPr lang="en-US" altLang="ko-KR" dirty="0" smtClean="0"/>
              <a:t>A PD which supports whole spec. including routing table.</a:t>
            </a:r>
          </a:p>
          <a:p>
            <a:pPr lvl="1"/>
            <a:r>
              <a:rPr lang="en-US" altLang="ko-KR" dirty="0" smtClean="0"/>
              <a:t>Always relay-enabled</a:t>
            </a:r>
          </a:p>
          <a:p>
            <a:r>
              <a:rPr lang="en-US" altLang="ko-KR" dirty="0" smtClean="0"/>
              <a:t>Reduced-Function PD</a:t>
            </a:r>
          </a:p>
          <a:p>
            <a:pPr lvl="1"/>
            <a:r>
              <a:rPr lang="en-US" altLang="ko-KR" dirty="0" smtClean="0"/>
              <a:t>Relay-enabled: </a:t>
            </a:r>
            <a:r>
              <a:rPr lang="en-US" altLang="ko-KR" dirty="0"/>
              <a:t>A reduced-function PD </a:t>
            </a:r>
            <a:r>
              <a:rPr lang="en-US" altLang="ko-KR" dirty="0" smtClean="0"/>
              <a:t>which supports </a:t>
            </a:r>
            <a:r>
              <a:rPr lang="en-US" altLang="ko-KR" dirty="0"/>
              <a:t>routing </a:t>
            </a:r>
            <a:r>
              <a:rPr lang="en-US" altLang="ko-KR" dirty="0" smtClean="0"/>
              <a:t>table for specific multicast group.</a:t>
            </a:r>
          </a:p>
          <a:p>
            <a:pPr lvl="1"/>
            <a:r>
              <a:rPr lang="en-US" altLang="ko-KR" dirty="0" smtClean="0"/>
              <a:t>Relay-disabled: </a:t>
            </a:r>
            <a:r>
              <a:rPr lang="en-US" altLang="ko-KR" dirty="0"/>
              <a:t>A reduced-function PD which does not support routing table</a:t>
            </a:r>
            <a:r>
              <a:rPr lang="en-US" altLang="ko-KR" dirty="0" smtClean="0"/>
              <a:t>.</a:t>
            </a:r>
            <a:endParaRPr lang="en-US" altLang="ko-KR"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5</a:t>
            </a:fld>
            <a:endParaRPr lang="en-US" altLang="ko-KR"/>
          </a:p>
        </p:txBody>
      </p:sp>
    </p:spTree>
    <p:extLst>
      <p:ext uri="{BB962C8B-B14F-4D97-AF65-F5344CB8AC3E}">
        <p14:creationId xmlns:p14="http://schemas.microsoft.com/office/powerpoint/2010/main" val="3558668053"/>
      </p:ext>
    </p:extLst>
  </p:cSld>
  <p:clrMapOvr>
    <a:masterClrMapping/>
  </p:clrMapOvr>
  <mc:AlternateContent xmlns:mc="http://schemas.openxmlformats.org/markup-compatibility/2006" xmlns:p14="http://schemas.microsoft.com/office/powerpoint/2010/main">
    <mc:Choice Requires="p14">
      <p:transition spd="slow" p14:dur="2000" advTm="3754"/>
    </mc:Choice>
    <mc:Fallback xmlns="">
      <p:transition spd="slow" advTm="3754"/>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400" dirty="0">
                <a:ea typeface="굴림" charset="-127"/>
              </a:rPr>
              <a:t>Creation and Management of Routing Table </a:t>
            </a:r>
            <a:r>
              <a:rPr lang="en-US" altLang="ko-KR" sz="2400" dirty="0" smtClean="0">
                <a:ea typeface="굴림" charset="-127"/>
              </a:rPr>
              <a:t>(</a:t>
            </a:r>
            <a:r>
              <a:rPr lang="en-US" altLang="ko-KR" sz="2400" dirty="0" smtClean="0">
                <a:ea typeface="굴림" charset="-127"/>
              </a:rPr>
              <a:t>13/15)</a:t>
            </a:r>
            <a:endParaRPr lang="ko-KR" altLang="en-US" sz="2400" dirty="0"/>
          </a:p>
        </p:txBody>
      </p:sp>
      <p:sp>
        <p:nvSpPr>
          <p:cNvPr id="3" name="내용 개체 틀 2"/>
          <p:cNvSpPr>
            <a:spLocks noGrp="1"/>
          </p:cNvSpPr>
          <p:nvPr>
            <p:ph idx="1"/>
          </p:nvPr>
        </p:nvSpPr>
        <p:spPr/>
        <p:txBody>
          <a:bodyPr/>
          <a:lstStyle/>
          <a:p>
            <a:r>
              <a:rPr lang="en-US" dirty="0"/>
              <a:t>A</a:t>
            </a:r>
            <a:r>
              <a:rPr lang="en-US" dirty="0" smtClean="0"/>
              <a:t> </a:t>
            </a:r>
            <a:r>
              <a:rPr lang="en-US" dirty="0"/>
              <a:t>receives the ACF and sends </a:t>
            </a:r>
            <a:r>
              <a:rPr lang="en-US" dirty="0" smtClean="0"/>
              <a:t>MGNF (type 0) and ARCF </a:t>
            </a:r>
            <a:r>
              <a:rPr lang="en-US" dirty="0"/>
              <a:t>to B</a:t>
            </a:r>
            <a:r>
              <a:rPr lang="en-US" dirty="0" smtClean="0"/>
              <a:t>.</a:t>
            </a:r>
          </a:p>
          <a:p>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50</a:t>
            </a:fld>
            <a:endParaRPr lang="en-US" altLang="ko-KR"/>
          </a:p>
        </p:txBody>
      </p:sp>
      <p:sp>
        <p:nvSpPr>
          <p:cNvPr id="16" name="타원 15"/>
          <p:cNvSpPr>
            <a:spLocks noChangeArrowheads="1"/>
          </p:cNvSpPr>
          <p:nvPr/>
        </p:nvSpPr>
        <p:spPr bwMode="auto">
          <a:xfrm>
            <a:off x="7661809" y="272082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B</a:t>
            </a:r>
            <a:endParaRPr lang="ko-KR" altLang="en-US" sz="1500" dirty="0">
              <a:solidFill>
                <a:schemeClr val="bg1"/>
              </a:solidFill>
            </a:endParaRPr>
          </a:p>
        </p:txBody>
      </p:sp>
      <p:sp>
        <p:nvSpPr>
          <p:cNvPr id="18" name="오른쪽 화살표 17"/>
          <p:cNvSpPr/>
          <p:nvPr/>
        </p:nvSpPr>
        <p:spPr>
          <a:xfrm>
            <a:off x="5508104" y="4865985"/>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19" name="TextBox 82"/>
          <p:cNvSpPr txBox="1">
            <a:spLocks noChangeArrowheads="1"/>
          </p:cNvSpPr>
          <p:nvPr/>
        </p:nvSpPr>
        <p:spPr bwMode="auto">
          <a:xfrm>
            <a:off x="6222353" y="4752756"/>
            <a:ext cx="190315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MGNF (Type 8)</a:t>
            </a:r>
            <a:endParaRPr lang="ko-KR" altLang="en-US" dirty="0"/>
          </a:p>
        </p:txBody>
      </p:sp>
      <p:sp>
        <p:nvSpPr>
          <p:cNvPr id="20" name="오른쪽 화살표 19"/>
          <p:cNvSpPr/>
          <p:nvPr/>
        </p:nvSpPr>
        <p:spPr>
          <a:xfrm>
            <a:off x="5508104" y="5235188"/>
            <a:ext cx="647700" cy="14287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22" name="TextBox 82"/>
          <p:cNvSpPr txBox="1">
            <a:spLocks noChangeArrowheads="1"/>
          </p:cNvSpPr>
          <p:nvPr/>
        </p:nvSpPr>
        <p:spPr bwMode="auto">
          <a:xfrm>
            <a:off x="6222353" y="5121959"/>
            <a:ext cx="761812"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ACF</a:t>
            </a:r>
            <a:endParaRPr lang="ko-KR" altLang="en-US" dirty="0"/>
          </a:p>
        </p:txBody>
      </p:sp>
      <p:sp>
        <p:nvSpPr>
          <p:cNvPr id="29" name="오른쪽 화살표 28"/>
          <p:cNvSpPr/>
          <p:nvPr/>
        </p:nvSpPr>
        <p:spPr>
          <a:xfrm>
            <a:off x="5508104" y="5621169"/>
            <a:ext cx="647700" cy="14287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30" name="TextBox 82"/>
          <p:cNvSpPr txBox="1">
            <a:spLocks noChangeArrowheads="1"/>
          </p:cNvSpPr>
          <p:nvPr/>
        </p:nvSpPr>
        <p:spPr bwMode="auto">
          <a:xfrm>
            <a:off x="6222353" y="5507940"/>
            <a:ext cx="92852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ARCF</a:t>
            </a:r>
            <a:endParaRPr lang="ko-KR" altLang="en-US" dirty="0"/>
          </a:p>
        </p:txBody>
      </p:sp>
      <p:cxnSp>
        <p:nvCxnSpPr>
          <p:cNvPr id="31" name="직선 연결선 30"/>
          <p:cNvCxnSpPr/>
          <p:nvPr/>
        </p:nvCxnSpPr>
        <p:spPr bwMode="auto">
          <a:xfrm flipV="1">
            <a:off x="6824939" y="2350937"/>
            <a:ext cx="82026" cy="72654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2" name="직선 연결선 31"/>
          <p:cNvCxnSpPr/>
          <p:nvPr/>
        </p:nvCxnSpPr>
        <p:spPr bwMode="auto">
          <a:xfrm>
            <a:off x="6824939" y="3401478"/>
            <a:ext cx="172685" cy="70902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5" name="직선 연결선 34"/>
          <p:cNvCxnSpPr>
            <a:stCxn id="43" idx="6"/>
            <a:endCxn id="44" idx="2"/>
          </p:cNvCxnSpPr>
          <p:nvPr/>
        </p:nvCxnSpPr>
        <p:spPr bwMode="auto">
          <a:xfrm flipV="1">
            <a:off x="5904109" y="3242091"/>
            <a:ext cx="752663" cy="1554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1" name="타원 40"/>
          <p:cNvSpPr>
            <a:spLocks noChangeArrowheads="1"/>
          </p:cNvSpPr>
          <p:nvPr/>
        </p:nvSpPr>
        <p:spPr bwMode="auto">
          <a:xfrm>
            <a:off x="6829457" y="411311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C</a:t>
            </a:r>
            <a:endParaRPr lang="ko-KR" altLang="en-US" sz="1500" dirty="0">
              <a:solidFill>
                <a:schemeClr val="bg1"/>
              </a:solidFill>
            </a:endParaRPr>
          </a:p>
        </p:txBody>
      </p:sp>
      <p:sp>
        <p:nvSpPr>
          <p:cNvPr id="42" name="타원 41"/>
          <p:cNvSpPr>
            <a:spLocks noChangeArrowheads="1"/>
          </p:cNvSpPr>
          <p:nvPr/>
        </p:nvSpPr>
        <p:spPr bwMode="auto">
          <a:xfrm>
            <a:off x="6738798" y="202955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43" name="타원 42"/>
          <p:cNvSpPr>
            <a:spLocks noChangeArrowheads="1"/>
          </p:cNvSpPr>
          <p:nvPr/>
        </p:nvSpPr>
        <p:spPr bwMode="auto">
          <a:xfrm>
            <a:off x="5580112" y="3235506"/>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44" name="타원 43"/>
          <p:cNvSpPr>
            <a:spLocks noChangeArrowheads="1"/>
          </p:cNvSpPr>
          <p:nvPr/>
        </p:nvSpPr>
        <p:spPr bwMode="auto">
          <a:xfrm>
            <a:off x="6656772" y="3080092"/>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S</a:t>
            </a:r>
            <a:endParaRPr lang="ko-KR" altLang="en-US" sz="1500" dirty="0">
              <a:solidFill>
                <a:schemeClr val="bg1"/>
              </a:solidFill>
            </a:endParaRPr>
          </a:p>
        </p:txBody>
      </p:sp>
      <p:graphicFrame>
        <p:nvGraphicFramePr>
          <p:cNvPr id="33" name="표 32"/>
          <p:cNvGraphicFramePr>
            <a:graphicFrameLocks noGrp="1"/>
          </p:cNvGraphicFramePr>
          <p:nvPr>
            <p:extLst>
              <p:ext uri="{D42A27DB-BD31-4B8C-83A1-F6EECF244321}">
                <p14:modId xmlns:p14="http://schemas.microsoft.com/office/powerpoint/2010/main" val="4052684695"/>
              </p:ext>
            </p:extLst>
          </p:nvPr>
        </p:nvGraphicFramePr>
        <p:xfrm>
          <a:off x="539552" y="4567001"/>
          <a:ext cx="1333235" cy="1235450"/>
        </p:xfrm>
        <a:graphic>
          <a:graphicData uri="http://schemas.openxmlformats.org/drawingml/2006/table">
            <a:tbl>
              <a:tblPr firstRow="1" bandRow="1">
                <a:tableStyleId>{5940675A-B579-460E-94D1-54222C63F5DA}</a:tableStyleId>
              </a:tblPr>
              <a:tblGrid>
                <a:gridCol w="941403"/>
                <a:gridCol w="391832"/>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A</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121899">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lnB w="12700" cap="flat" cmpd="sng" algn="ctr">
                      <a:solidFill>
                        <a:schemeClr val="tx1"/>
                      </a:solidFill>
                      <a:prstDash val="solid"/>
                      <a:round/>
                      <a:headEnd type="none" w="med" len="med"/>
                      <a:tailEnd type="none" w="med" len="med"/>
                    </a:lnB>
                  </a:tcPr>
                </a:tc>
                <a:tc>
                  <a:txBody>
                    <a:bodyPr/>
                    <a:lstStyle/>
                    <a:p>
                      <a:pPr latinLnBrk="1"/>
                      <a:endParaRPr lang="ko-KR" altLang="en-US" sz="1000" b="1" kern="1200" dirty="0">
                        <a:solidFill>
                          <a:schemeClr val="dk1"/>
                        </a:solidFill>
                        <a:latin typeface="+mn-lt"/>
                        <a:ea typeface="+mn-ea"/>
                        <a:cs typeface="+mn-cs"/>
                      </a:endParaRPr>
                    </a:p>
                  </a:txBody>
                  <a:tcPr marL="91439" marR="91439" marT="45699" marB="45699">
                    <a:lnB w="12700" cap="flat" cmpd="sng" algn="ctr">
                      <a:solidFill>
                        <a:schemeClr val="tx1"/>
                      </a:solidFill>
                      <a:prstDash val="solid"/>
                      <a:round/>
                      <a:headEnd type="none" w="med" len="med"/>
                      <a:tailEnd type="none" w="med" len="med"/>
                    </a:lnB>
                  </a:tcPr>
                </a:tc>
              </a:tr>
              <a:tr h="121899">
                <a:tc>
                  <a:txBody>
                    <a:bodyPr/>
                    <a:lstStyle/>
                    <a:p>
                      <a:pPr latinLnBrk="1"/>
                      <a:r>
                        <a:rPr lang="en-US" altLang="ko-KR" sz="1000" b="1" kern="1200" dirty="0" smtClean="0">
                          <a:solidFill>
                            <a:schemeClr val="tx1"/>
                          </a:solidFill>
                          <a:latin typeface="+mn-lt"/>
                          <a:ea typeface="+mn-ea"/>
                          <a:cs typeface="+mn-cs"/>
                        </a:rPr>
                        <a:t>D</a:t>
                      </a:r>
                      <a:endParaRPr lang="ko-KR" altLang="en-US" sz="1000" b="1" kern="1200" dirty="0">
                        <a:solidFill>
                          <a:schemeClr val="tx1"/>
                        </a:solidFill>
                        <a:latin typeface="+mn-lt"/>
                        <a:ea typeface="+mn-ea"/>
                        <a:cs typeface="+mn-cs"/>
                      </a:endParaRPr>
                    </a:p>
                  </a:txBody>
                  <a:tcPr marL="91439" marR="91439" marT="45699" marB="45699">
                    <a:lnT w="12700" cap="flat" cmpd="sng" algn="ctr">
                      <a:solidFill>
                        <a:schemeClr val="tx1"/>
                      </a:solidFill>
                      <a:prstDash val="solid"/>
                      <a:round/>
                      <a:headEnd type="none" w="med" len="med"/>
                      <a:tailEnd type="none" w="med" len="med"/>
                    </a:lnT>
                  </a:tcPr>
                </a:tc>
                <a:tc>
                  <a:txBody>
                    <a:bodyPr/>
                    <a:lstStyle/>
                    <a:p>
                      <a:pPr latinLnBrk="1"/>
                      <a:endParaRPr lang="ko-KR" altLang="en-US" sz="1000" b="1" kern="1200" dirty="0">
                        <a:solidFill>
                          <a:schemeClr val="dk1"/>
                        </a:solidFill>
                        <a:latin typeface="+mn-lt"/>
                        <a:ea typeface="+mn-ea"/>
                        <a:cs typeface="+mn-cs"/>
                      </a:endParaRPr>
                    </a:p>
                  </a:txBody>
                  <a:tcPr marL="91439" marR="91439" marT="45699" marB="45699">
                    <a:lnT w="12700" cap="flat" cmpd="sng" algn="ctr">
                      <a:solidFill>
                        <a:schemeClr val="tx1"/>
                      </a:solidFill>
                      <a:prstDash val="solid"/>
                      <a:round/>
                      <a:headEnd type="none" w="med" len="med"/>
                      <a:tailEnd type="none" w="med" len="med"/>
                    </a:lnT>
                  </a:tcPr>
                </a:tc>
              </a:tr>
            </a:tbl>
          </a:graphicData>
        </a:graphic>
      </p:graphicFrame>
      <p:sp>
        <p:nvSpPr>
          <p:cNvPr id="34" name="TextBox 74"/>
          <p:cNvSpPr txBox="1">
            <a:spLocks noChangeArrowheads="1"/>
          </p:cNvSpPr>
          <p:nvPr/>
        </p:nvSpPr>
        <p:spPr bwMode="auto">
          <a:xfrm>
            <a:off x="432627" y="4192112"/>
            <a:ext cx="15720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S’s</a:t>
            </a:r>
            <a:r>
              <a:rPr lang="ko-KR" altLang="en-US" sz="1400" dirty="0" smtClean="0"/>
              <a:t> </a:t>
            </a:r>
            <a:r>
              <a:rPr lang="en-US" altLang="ko-KR" sz="1400" dirty="0"/>
              <a:t>Routing Table</a:t>
            </a:r>
            <a:endParaRPr lang="ko-KR" altLang="en-US" sz="1400" dirty="0"/>
          </a:p>
        </p:txBody>
      </p:sp>
      <p:graphicFrame>
        <p:nvGraphicFramePr>
          <p:cNvPr id="36" name="표 35"/>
          <p:cNvGraphicFramePr>
            <a:graphicFrameLocks noGrp="1"/>
          </p:cNvGraphicFramePr>
          <p:nvPr>
            <p:extLst>
              <p:ext uri="{D42A27DB-BD31-4B8C-83A1-F6EECF244321}">
                <p14:modId xmlns:p14="http://schemas.microsoft.com/office/powerpoint/2010/main" val="4133103755"/>
              </p:ext>
            </p:extLst>
          </p:nvPr>
        </p:nvGraphicFramePr>
        <p:xfrm>
          <a:off x="2104828" y="4567001"/>
          <a:ext cx="1333235" cy="747854"/>
        </p:xfrm>
        <a:graphic>
          <a:graphicData uri="http://schemas.openxmlformats.org/drawingml/2006/table">
            <a:tbl>
              <a:tblPr firstRow="1" bandRow="1">
                <a:tableStyleId>{5940675A-B579-460E-94D1-54222C63F5DA}</a:tableStyleId>
              </a:tblPr>
              <a:tblGrid>
                <a:gridCol w="941403"/>
                <a:gridCol w="391832"/>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S</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bl>
          </a:graphicData>
        </a:graphic>
      </p:graphicFrame>
      <p:sp>
        <p:nvSpPr>
          <p:cNvPr id="37" name="TextBox 74"/>
          <p:cNvSpPr txBox="1">
            <a:spLocks noChangeArrowheads="1"/>
          </p:cNvSpPr>
          <p:nvPr/>
        </p:nvSpPr>
        <p:spPr bwMode="auto">
          <a:xfrm>
            <a:off x="1997903" y="4192112"/>
            <a:ext cx="15587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A’s</a:t>
            </a:r>
            <a:r>
              <a:rPr lang="ko-KR" altLang="en-US" sz="1400" dirty="0" smtClean="0"/>
              <a:t> </a:t>
            </a:r>
            <a:r>
              <a:rPr lang="en-US" altLang="ko-KR" sz="1400" dirty="0"/>
              <a:t>Routing Table</a:t>
            </a:r>
            <a:endParaRPr lang="ko-KR" altLang="en-US" sz="1400" dirty="0"/>
          </a:p>
        </p:txBody>
      </p:sp>
      <p:graphicFrame>
        <p:nvGraphicFramePr>
          <p:cNvPr id="38" name="표 37"/>
          <p:cNvGraphicFramePr>
            <a:graphicFrameLocks noGrp="1"/>
          </p:cNvGraphicFramePr>
          <p:nvPr>
            <p:extLst>
              <p:ext uri="{D42A27DB-BD31-4B8C-83A1-F6EECF244321}">
                <p14:modId xmlns:p14="http://schemas.microsoft.com/office/powerpoint/2010/main" val="4071692094"/>
              </p:ext>
            </p:extLst>
          </p:nvPr>
        </p:nvGraphicFramePr>
        <p:xfrm>
          <a:off x="3673130" y="4567001"/>
          <a:ext cx="1333235" cy="504056"/>
        </p:xfrm>
        <a:graphic>
          <a:graphicData uri="http://schemas.openxmlformats.org/drawingml/2006/table">
            <a:tbl>
              <a:tblPr firstRow="1" bandRow="1">
                <a:tableStyleId>{5940675A-B579-460E-94D1-54222C63F5DA}</a:tableStyleId>
              </a:tblPr>
              <a:tblGrid>
                <a:gridCol w="941403"/>
                <a:gridCol w="391832"/>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bl>
          </a:graphicData>
        </a:graphic>
      </p:graphicFrame>
      <p:sp>
        <p:nvSpPr>
          <p:cNvPr id="39" name="TextBox 74"/>
          <p:cNvSpPr txBox="1">
            <a:spLocks noChangeArrowheads="1"/>
          </p:cNvSpPr>
          <p:nvPr/>
        </p:nvSpPr>
        <p:spPr bwMode="auto">
          <a:xfrm>
            <a:off x="3566205" y="4192112"/>
            <a:ext cx="15720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B’s</a:t>
            </a:r>
            <a:r>
              <a:rPr lang="ko-KR" altLang="en-US" sz="1400" dirty="0" smtClean="0"/>
              <a:t> </a:t>
            </a:r>
            <a:r>
              <a:rPr lang="en-US" altLang="ko-KR" sz="1400" dirty="0"/>
              <a:t>Routing Table</a:t>
            </a:r>
            <a:endParaRPr lang="ko-KR" altLang="en-US" sz="1400" dirty="0"/>
          </a:p>
        </p:txBody>
      </p:sp>
      <p:sp>
        <p:nvSpPr>
          <p:cNvPr id="40" name="오른쪽 화살표 39"/>
          <p:cNvSpPr/>
          <p:nvPr/>
        </p:nvSpPr>
        <p:spPr>
          <a:xfrm rot="2242125">
            <a:off x="6988148" y="2460274"/>
            <a:ext cx="754453" cy="14287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Tree>
    <p:extLst>
      <p:ext uri="{BB962C8B-B14F-4D97-AF65-F5344CB8AC3E}">
        <p14:creationId xmlns:p14="http://schemas.microsoft.com/office/powerpoint/2010/main" val="27634116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400" dirty="0">
                <a:ea typeface="굴림" charset="-127"/>
              </a:rPr>
              <a:t>Creation and Management of Routing Table </a:t>
            </a:r>
            <a:r>
              <a:rPr lang="en-US" altLang="ko-KR" sz="2400" dirty="0" smtClean="0">
                <a:ea typeface="굴림" charset="-127"/>
              </a:rPr>
              <a:t>(</a:t>
            </a:r>
            <a:r>
              <a:rPr lang="en-US" altLang="ko-KR" sz="2400" dirty="0" smtClean="0">
                <a:ea typeface="굴림" charset="-127"/>
              </a:rPr>
              <a:t>14/15)</a:t>
            </a:r>
            <a:endParaRPr lang="ko-KR" altLang="en-US" sz="2400" dirty="0"/>
          </a:p>
        </p:txBody>
      </p:sp>
      <p:sp>
        <p:nvSpPr>
          <p:cNvPr id="3" name="내용 개체 틀 2"/>
          <p:cNvSpPr>
            <a:spLocks noGrp="1"/>
          </p:cNvSpPr>
          <p:nvPr>
            <p:ph idx="1"/>
          </p:nvPr>
        </p:nvSpPr>
        <p:spPr/>
        <p:txBody>
          <a:bodyPr/>
          <a:lstStyle/>
          <a:p>
            <a:r>
              <a:rPr lang="en-US" dirty="0"/>
              <a:t>Then </a:t>
            </a:r>
            <a:r>
              <a:rPr lang="en-US" dirty="0" smtClean="0"/>
              <a:t>A and B creates </a:t>
            </a:r>
            <a:r>
              <a:rPr lang="en-US" dirty="0"/>
              <a:t>a </a:t>
            </a:r>
            <a:r>
              <a:rPr lang="en-US" dirty="0" smtClean="0"/>
              <a:t>new link </a:t>
            </a:r>
            <a:r>
              <a:rPr lang="en-US" dirty="0"/>
              <a:t>between A</a:t>
            </a:r>
            <a:r>
              <a:rPr lang="en-US" dirty="0" smtClean="0"/>
              <a:t> </a:t>
            </a:r>
            <a:r>
              <a:rPr lang="en-US" dirty="0"/>
              <a:t>and B. </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51</a:t>
            </a:fld>
            <a:endParaRPr lang="en-US" altLang="ko-KR"/>
          </a:p>
        </p:txBody>
      </p:sp>
      <p:sp>
        <p:nvSpPr>
          <p:cNvPr id="18" name="오른쪽 화살표 17"/>
          <p:cNvSpPr/>
          <p:nvPr/>
        </p:nvSpPr>
        <p:spPr>
          <a:xfrm>
            <a:off x="5508104" y="4865985"/>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19" name="TextBox 82"/>
          <p:cNvSpPr txBox="1">
            <a:spLocks noChangeArrowheads="1"/>
          </p:cNvSpPr>
          <p:nvPr/>
        </p:nvSpPr>
        <p:spPr bwMode="auto">
          <a:xfrm>
            <a:off x="6222353" y="4752756"/>
            <a:ext cx="190315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MGNF (Type 8)</a:t>
            </a:r>
            <a:endParaRPr lang="ko-KR" altLang="en-US" dirty="0"/>
          </a:p>
        </p:txBody>
      </p:sp>
      <p:sp>
        <p:nvSpPr>
          <p:cNvPr id="20" name="오른쪽 화살표 19"/>
          <p:cNvSpPr/>
          <p:nvPr/>
        </p:nvSpPr>
        <p:spPr>
          <a:xfrm>
            <a:off x="5508104" y="5235188"/>
            <a:ext cx="647700" cy="14287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22" name="TextBox 82"/>
          <p:cNvSpPr txBox="1">
            <a:spLocks noChangeArrowheads="1"/>
          </p:cNvSpPr>
          <p:nvPr/>
        </p:nvSpPr>
        <p:spPr bwMode="auto">
          <a:xfrm>
            <a:off x="6222353" y="5121959"/>
            <a:ext cx="761812"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ACF</a:t>
            </a:r>
            <a:endParaRPr lang="ko-KR" altLang="en-US" dirty="0"/>
          </a:p>
        </p:txBody>
      </p:sp>
      <p:sp>
        <p:nvSpPr>
          <p:cNvPr id="29" name="오른쪽 화살표 28"/>
          <p:cNvSpPr/>
          <p:nvPr/>
        </p:nvSpPr>
        <p:spPr>
          <a:xfrm>
            <a:off x="5508104" y="5621169"/>
            <a:ext cx="647700" cy="14287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30" name="TextBox 82"/>
          <p:cNvSpPr txBox="1">
            <a:spLocks noChangeArrowheads="1"/>
          </p:cNvSpPr>
          <p:nvPr/>
        </p:nvSpPr>
        <p:spPr bwMode="auto">
          <a:xfrm>
            <a:off x="6222353" y="5507940"/>
            <a:ext cx="92852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ARCF</a:t>
            </a:r>
            <a:endParaRPr lang="ko-KR" altLang="en-US" dirty="0"/>
          </a:p>
        </p:txBody>
      </p:sp>
      <p:cxnSp>
        <p:nvCxnSpPr>
          <p:cNvPr id="31" name="직선 연결선 30"/>
          <p:cNvCxnSpPr/>
          <p:nvPr/>
        </p:nvCxnSpPr>
        <p:spPr bwMode="auto">
          <a:xfrm flipV="1">
            <a:off x="6824939" y="2350937"/>
            <a:ext cx="82026" cy="72654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2" name="직선 연결선 31"/>
          <p:cNvCxnSpPr/>
          <p:nvPr/>
        </p:nvCxnSpPr>
        <p:spPr bwMode="auto">
          <a:xfrm>
            <a:off x="6824939" y="3401478"/>
            <a:ext cx="172685" cy="70902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5" name="직선 연결선 34"/>
          <p:cNvCxnSpPr>
            <a:stCxn id="43" idx="6"/>
            <a:endCxn id="44" idx="2"/>
          </p:cNvCxnSpPr>
          <p:nvPr/>
        </p:nvCxnSpPr>
        <p:spPr bwMode="auto">
          <a:xfrm flipV="1">
            <a:off x="5904109" y="3242091"/>
            <a:ext cx="752663" cy="1554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3" name="타원 42"/>
          <p:cNvSpPr>
            <a:spLocks noChangeArrowheads="1"/>
          </p:cNvSpPr>
          <p:nvPr/>
        </p:nvSpPr>
        <p:spPr bwMode="auto">
          <a:xfrm>
            <a:off x="5580112" y="3235506"/>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44" name="타원 43"/>
          <p:cNvSpPr>
            <a:spLocks noChangeArrowheads="1"/>
          </p:cNvSpPr>
          <p:nvPr/>
        </p:nvSpPr>
        <p:spPr bwMode="auto">
          <a:xfrm>
            <a:off x="6656772" y="3080092"/>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S</a:t>
            </a:r>
            <a:endParaRPr lang="ko-KR" altLang="en-US" sz="1500" dirty="0">
              <a:solidFill>
                <a:schemeClr val="bg1"/>
              </a:solidFill>
            </a:endParaRPr>
          </a:p>
        </p:txBody>
      </p:sp>
      <p:cxnSp>
        <p:nvCxnSpPr>
          <p:cNvPr id="21" name="직선 연결선 20"/>
          <p:cNvCxnSpPr/>
          <p:nvPr/>
        </p:nvCxnSpPr>
        <p:spPr bwMode="auto">
          <a:xfrm>
            <a:off x="7015347" y="2306100"/>
            <a:ext cx="693910" cy="46217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5" name="타원 24"/>
          <p:cNvSpPr>
            <a:spLocks noChangeArrowheads="1"/>
          </p:cNvSpPr>
          <p:nvPr/>
        </p:nvSpPr>
        <p:spPr bwMode="auto">
          <a:xfrm>
            <a:off x="6829457" y="411311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C</a:t>
            </a:r>
            <a:endParaRPr lang="ko-KR" altLang="en-US" sz="1500" dirty="0">
              <a:solidFill>
                <a:schemeClr val="bg1"/>
              </a:solidFill>
            </a:endParaRPr>
          </a:p>
        </p:txBody>
      </p:sp>
      <p:graphicFrame>
        <p:nvGraphicFramePr>
          <p:cNvPr id="34" name="표 33"/>
          <p:cNvGraphicFramePr>
            <a:graphicFrameLocks noGrp="1"/>
          </p:cNvGraphicFramePr>
          <p:nvPr>
            <p:extLst>
              <p:ext uri="{D42A27DB-BD31-4B8C-83A1-F6EECF244321}">
                <p14:modId xmlns:p14="http://schemas.microsoft.com/office/powerpoint/2010/main" val="3926415849"/>
              </p:ext>
            </p:extLst>
          </p:nvPr>
        </p:nvGraphicFramePr>
        <p:xfrm>
          <a:off x="539552" y="4567001"/>
          <a:ext cx="1333235" cy="1235450"/>
        </p:xfrm>
        <a:graphic>
          <a:graphicData uri="http://schemas.openxmlformats.org/drawingml/2006/table">
            <a:tbl>
              <a:tblPr firstRow="1" bandRow="1">
                <a:tableStyleId>{5940675A-B579-460E-94D1-54222C63F5DA}</a:tableStyleId>
              </a:tblPr>
              <a:tblGrid>
                <a:gridCol w="941403"/>
                <a:gridCol w="391832"/>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A</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121899">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lnB w="12700" cap="flat" cmpd="sng" algn="ctr">
                      <a:solidFill>
                        <a:schemeClr val="tx1"/>
                      </a:solidFill>
                      <a:prstDash val="solid"/>
                      <a:round/>
                      <a:headEnd type="none" w="med" len="med"/>
                      <a:tailEnd type="none" w="med" len="med"/>
                    </a:lnB>
                  </a:tcPr>
                </a:tc>
                <a:tc>
                  <a:txBody>
                    <a:bodyPr/>
                    <a:lstStyle/>
                    <a:p>
                      <a:pPr latinLnBrk="1"/>
                      <a:endParaRPr lang="ko-KR" altLang="en-US" sz="1000" b="1" kern="1200" dirty="0">
                        <a:solidFill>
                          <a:schemeClr val="dk1"/>
                        </a:solidFill>
                        <a:latin typeface="+mn-lt"/>
                        <a:ea typeface="+mn-ea"/>
                        <a:cs typeface="+mn-cs"/>
                      </a:endParaRPr>
                    </a:p>
                  </a:txBody>
                  <a:tcPr marL="91439" marR="91439" marT="45699" marB="45699">
                    <a:lnB w="12700" cap="flat" cmpd="sng" algn="ctr">
                      <a:solidFill>
                        <a:schemeClr val="tx1"/>
                      </a:solidFill>
                      <a:prstDash val="solid"/>
                      <a:round/>
                      <a:headEnd type="none" w="med" len="med"/>
                      <a:tailEnd type="none" w="med" len="med"/>
                    </a:lnB>
                  </a:tcPr>
                </a:tc>
              </a:tr>
              <a:tr h="121899">
                <a:tc>
                  <a:txBody>
                    <a:bodyPr/>
                    <a:lstStyle/>
                    <a:p>
                      <a:pPr latinLnBrk="1"/>
                      <a:r>
                        <a:rPr lang="en-US" altLang="ko-KR" sz="1000" b="1" kern="1200" dirty="0" smtClean="0">
                          <a:solidFill>
                            <a:schemeClr val="tx1"/>
                          </a:solidFill>
                          <a:latin typeface="+mn-lt"/>
                          <a:ea typeface="+mn-ea"/>
                          <a:cs typeface="+mn-cs"/>
                        </a:rPr>
                        <a:t>D</a:t>
                      </a:r>
                      <a:endParaRPr lang="ko-KR" altLang="en-US" sz="1000" b="1" kern="1200" dirty="0">
                        <a:solidFill>
                          <a:schemeClr val="tx1"/>
                        </a:solidFill>
                        <a:latin typeface="+mn-lt"/>
                        <a:ea typeface="+mn-ea"/>
                        <a:cs typeface="+mn-cs"/>
                      </a:endParaRPr>
                    </a:p>
                  </a:txBody>
                  <a:tcPr marL="91439" marR="91439" marT="45699" marB="45699">
                    <a:lnT w="12700" cap="flat" cmpd="sng" algn="ctr">
                      <a:solidFill>
                        <a:schemeClr val="tx1"/>
                      </a:solidFill>
                      <a:prstDash val="solid"/>
                      <a:round/>
                      <a:headEnd type="none" w="med" len="med"/>
                      <a:tailEnd type="none" w="med" len="med"/>
                    </a:lnT>
                  </a:tcPr>
                </a:tc>
                <a:tc>
                  <a:txBody>
                    <a:bodyPr/>
                    <a:lstStyle/>
                    <a:p>
                      <a:pPr latinLnBrk="1"/>
                      <a:endParaRPr lang="ko-KR" altLang="en-US" sz="1000" b="1" kern="1200" dirty="0">
                        <a:solidFill>
                          <a:schemeClr val="dk1"/>
                        </a:solidFill>
                        <a:latin typeface="+mn-lt"/>
                        <a:ea typeface="+mn-ea"/>
                        <a:cs typeface="+mn-cs"/>
                      </a:endParaRPr>
                    </a:p>
                  </a:txBody>
                  <a:tcPr marL="91439" marR="91439" marT="45699" marB="45699">
                    <a:lnT w="12700" cap="flat" cmpd="sng" algn="ctr">
                      <a:solidFill>
                        <a:schemeClr val="tx1"/>
                      </a:solidFill>
                      <a:prstDash val="solid"/>
                      <a:round/>
                      <a:headEnd type="none" w="med" len="med"/>
                      <a:tailEnd type="none" w="med" len="med"/>
                    </a:lnT>
                  </a:tcPr>
                </a:tc>
              </a:tr>
            </a:tbl>
          </a:graphicData>
        </a:graphic>
      </p:graphicFrame>
      <p:sp>
        <p:nvSpPr>
          <p:cNvPr id="36" name="TextBox 74"/>
          <p:cNvSpPr txBox="1">
            <a:spLocks noChangeArrowheads="1"/>
          </p:cNvSpPr>
          <p:nvPr/>
        </p:nvSpPr>
        <p:spPr bwMode="auto">
          <a:xfrm>
            <a:off x="432627" y="4192112"/>
            <a:ext cx="15720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S’s</a:t>
            </a:r>
            <a:r>
              <a:rPr lang="ko-KR" altLang="en-US" sz="1400" dirty="0" smtClean="0"/>
              <a:t> </a:t>
            </a:r>
            <a:r>
              <a:rPr lang="en-US" altLang="ko-KR" sz="1400" dirty="0"/>
              <a:t>Routing Table</a:t>
            </a:r>
            <a:endParaRPr lang="ko-KR" altLang="en-US" sz="1400" dirty="0"/>
          </a:p>
        </p:txBody>
      </p:sp>
      <p:graphicFrame>
        <p:nvGraphicFramePr>
          <p:cNvPr id="37" name="표 36"/>
          <p:cNvGraphicFramePr>
            <a:graphicFrameLocks noGrp="1"/>
          </p:cNvGraphicFramePr>
          <p:nvPr>
            <p:extLst>
              <p:ext uri="{D42A27DB-BD31-4B8C-83A1-F6EECF244321}">
                <p14:modId xmlns:p14="http://schemas.microsoft.com/office/powerpoint/2010/main" val="3924152962"/>
              </p:ext>
            </p:extLst>
          </p:nvPr>
        </p:nvGraphicFramePr>
        <p:xfrm>
          <a:off x="2104828" y="4567001"/>
          <a:ext cx="1333235" cy="991652"/>
        </p:xfrm>
        <a:graphic>
          <a:graphicData uri="http://schemas.openxmlformats.org/drawingml/2006/table">
            <a:tbl>
              <a:tblPr firstRow="1" bandRow="1">
                <a:tableStyleId>{5940675A-B579-460E-94D1-54222C63F5DA}</a:tableStyleId>
              </a:tblPr>
              <a:tblGrid>
                <a:gridCol w="941403"/>
                <a:gridCol w="391832"/>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121899">
                <a:tc>
                  <a:txBody>
                    <a:bodyPr/>
                    <a:lstStyle/>
                    <a:p>
                      <a:pPr latinLnBrk="1"/>
                      <a:r>
                        <a:rPr lang="en-US" altLang="ko-KR" sz="1000" b="1" kern="1200" dirty="0" smtClean="0">
                          <a:solidFill>
                            <a:schemeClr val="dk1"/>
                          </a:solidFill>
                          <a:latin typeface="+mn-lt"/>
                          <a:ea typeface="+mn-ea"/>
                          <a:cs typeface="+mn-cs"/>
                        </a:rPr>
                        <a:t>S</a:t>
                      </a:r>
                      <a:endParaRPr lang="ko-KR" altLang="en-US" sz="1000" b="1" kern="1200" dirty="0">
                        <a:solidFill>
                          <a:schemeClr val="dk1"/>
                        </a:solidFill>
                        <a:latin typeface="+mn-lt"/>
                        <a:ea typeface="+mn-ea"/>
                        <a:cs typeface="+mn-cs"/>
                      </a:endParaRPr>
                    </a:p>
                  </a:txBody>
                  <a:tcPr marL="91439" marR="91439" marT="45699" marB="45699">
                    <a:lnB w="12700" cap="flat" cmpd="sng" algn="ctr">
                      <a:solidFill>
                        <a:schemeClr val="tx1"/>
                      </a:solidFill>
                      <a:prstDash val="solid"/>
                      <a:round/>
                      <a:headEnd type="none" w="med" len="med"/>
                      <a:tailEnd type="none" w="med" len="med"/>
                    </a:lnB>
                  </a:tcPr>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lnB w="12700" cap="flat" cmpd="sng" algn="ctr">
                      <a:solidFill>
                        <a:schemeClr val="tx1"/>
                      </a:solidFill>
                      <a:prstDash val="solid"/>
                      <a:round/>
                      <a:headEnd type="none" w="med" len="med"/>
                      <a:tailEnd type="none" w="med" len="med"/>
                    </a:lnB>
                  </a:tcPr>
                </a:tc>
              </a:tr>
              <a:tr h="121899">
                <a:tc>
                  <a:txBody>
                    <a:bodyPr/>
                    <a:lstStyle/>
                    <a:p>
                      <a:pPr latinLnBrk="1"/>
                      <a:r>
                        <a:rPr lang="en-US" altLang="ko-KR" sz="1000" b="1" kern="1200" dirty="0" smtClean="0">
                          <a:solidFill>
                            <a:schemeClr val="tx2"/>
                          </a:solidFill>
                          <a:latin typeface="+mn-lt"/>
                          <a:ea typeface="+mn-ea"/>
                          <a:cs typeface="+mn-cs"/>
                        </a:rPr>
                        <a:t>B</a:t>
                      </a:r>
                      <a:endParaRPr lang="ko-KR" altLang="en-US" sz="1000" b="1" kern="1200" dirty="0">
                        <a:solidFill>
                          <a:schemeClr val="tx2"/>
                        </a:solidFill>
                        <a:latin typeface="+mn-lt"/>
                        <a:ea typeface="+mn-ea"/>
                        <a:cs typeface="+mn-cs"/>
                      </a:endParaRPr>
                    </a:p>
                  </a:txBody>
                  <a:tcPr marL="91439" marR="91439" marT="45699" marB="45699">
                    <a:lnT w="12700" cap="flat" cmpd="sng" algn="ctr">
                      <a:solidFill>
                        <a:schemeClr val="tx1"/>
                      </a:solidFill>
                      <a:prstDash val="solid"/>
                      <a:round/>
                      <a:headEnd type="none" w="med" len="med"/>
                      <a:tailEnd type="none" w="med" len="med"/>
                    </a:lnT>
                  </a:tcPr>
                </a:tc>
                <a:tc>
                  <a:txBody>
                    <a:bodyPr/>
                    <a:lstStyle/>
                    <a:p>
                      <a:pPr latinLnBrk="1"/>
                      <a:endParaRPr lang="ko-KR" altLang="en-US" sz="1000" b="1" kern="1200" dirty="0">
                        <a:solidFill>
                          <a:schemeClr val="dk1"/>
                        </a:solidFill>
                        <a:latin typeface="+mn-lt"/>
                        <a:ea typeface="+mn-ea"/>
                        <a:cs typeface="+mn-cs"/>
                      </a:endParaRPr>
                    </a:p>
                  </a:txBody>
                  <a:tcPr marL="91439" marR="91439" marT="45699" marB="45699">
                    <a:lnT w="12700" cap="flat" cmpd="sng" algn="ctr">
                      <a:solidFill>
                        <a:schemeClr val="tx1"/>
                      </a:solidFill>
                      <a:prstDash val="solid"/>
                      <a:round/>
                      <a:headEnd type="none" w="med" len="med"/>
                      <a:tailEnd type="none" w="med" len="med"/>
                    </a:lnT>
                  </a:tcPr>
                </a:tc>
              </a:tr>
            </a:tbl>
          </a:graphicData>
        </a:graphic>
      </p:graphicFrame>
      <p:sp>
        <p:nvSpPr>
          <p:cNvPr id="38" name="TextBox 74"/>
          <p:cNvSpPr txBox="1">
            <a:spLocks noChangeArrowheads="1"/>
          </p:cNvSpPr>
          <p:nvPr/>
        </p:nvSpPr>
        <p:spPr bwMode="auto">
          <a:xfrm>
            <a:off x="1997903" y="4192112"/>
            <a:ext cx="15587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A’s</a:t>
            </a:r>
            <a:r>
              <a:rPr lang="ko-KR" altLang="en-US" sz="1400" dirty="0" smtClean="0"/>
              <a:t> </a:t>
            </a:r>
            <a:r>
              <a:rPr lang="en-US" altLang="ko-KR" sz="1400" dirty="0"/>
              <a:t>Routing Table</a:t>
            </a:r>
            <a:endParaRPr lang="ko-KR" altLang="en-US" sz="1400" dirty="0"/>
          </a:p>
        </p:txBody>
      </p:sp>
      <p:graphicFrame>
        <p:nvGraphicFramePr>
          <p:cNvPr id="39" name="표 38"/>
          <p:cNvGraphicFramePr>
            <a:graphicFrameLocks noGrp="1"/>
          </p:cNvGraphicFramePr>
          <p:nvPr>
            <p:extLst>
              <p:ext uri="{D42A27DB-BD31-4B8C-83A1-F6EECF244321}">
                <p14:modId xmlns:p14="http://schemas.microsoft.com/office/powerpoint/2010/main" val="3976653744"/>
              </p:ext>
            </p:extLst>
          </p:nvPr>
        </p:nvGraphicFramePr>
        <p:xfrm>
          <a:off x="3673130" y="4567001"/>
          <a:ext cx="1333235" cy="747854"/>
        </p:xfrm>
        <a:graphic>
          <a:graphicData uri="http://schemas.openxmlformats.org/drawingml/2006/table">
            <a:tbl>
              <a:tblPr firstRow="1" bandRow="1">
                <a:tableStyleId>{5940675A-B579-460E-94D1-54222C63F5DA}</a:tableStyleId>
              </a:tblPr>
              <a:tblGrid>
                <a:gridCol w="941403"/>
                <a:gridCol w="391832"/>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tx2"/>
                          </a:solidFill>
                          <a:latin typeface="+mn-lt"/>
                          <a:ea typeface="+mn-ea"/>
                          <a:cs typeface="+mn-cs"/>
                        </a:rPr>
                        <a:t>A</a:t>
                      </a:r>
                      <a:endParaRPr lang="ko-KR" altLang="en-US" sz="1000" b="1" kern="1200" dirty="0">
                        <a:solidFill>
                          <a:schemeClr val="tx2"/>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bl>
          </a:graphicData>
        </a:graphic>
      </p:graphicFrame>
      <p:sp>
        <p:nvSpPr>
          <p:cNvPr id="40" name="TextBox 74"/>
          <p:cNvSpPr txBox="1">
            <a:spLocks noChangeArrowheads="1"/>
          </p:cNvSpPr>
          <p:nvPr/>
        </p:nvSpPr>
        <p:spPr bwMode="auto">
          <a:xfrm>
            <a:off x="3566205" y="4192112"/>
            <a:ext cx="15720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B’s</a:t>
            </a:r>
            <a:r>
              <a:rPr lang="ko-KR" altLang="en-US" sz="1400" dirty="0" smtClean="0"/>
              <a:t> </a:t>
            </a:r>
            <a:r>
              <a:rPr lang="en-US" altLang="ko-KR" sz="1400" dirty="0"/>
              <a:t>Routing Table</a:t>
            </a:r>
            <a:endParaRPr lang="ko-KR" altLang="en-US" sz="1400" dirty="0"/>
          </a:p>
        </p:txBody>
      </p:sp>
      <p:sp>
        <p:nvSpPr>
          <p:cNvPr id="45" name="타원 44"/>
          <p:cNvSpPr>
            <a:spLocks noChangeArrowheads="1"/>
          </p:cNvSpPr>
          <p:nvPr/>
        </p:nvSpPr>
        <p:spPr bwMode="auto">
          <a:xfrm>
            <a:off x="6738798" y="202955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46" name="타원 45"/>
          <p:cNvSpPr>
            <a:spLocks noChangeArrowheads="1"/>
          </p:cNvSpPr>
          <p:nvPr/>
        </p:nvSpPr>
        <p:spPr bwMode="auto">
          <a:xfrm>
            <a:off x="7661809" y="272082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B</a:t>
            </a:r>
            <a:endParaRPr lang="ko-KR" altLang="en-US" sz="1500" dirty="0">
              <a:solidFill>
                <a:schemeClr val="bg1"/>
              </a:solidFill>
            </a:endParaRPr>
          </a:p>
        </p:txBody>
      </p:sp>
    </p:spTree>
    <p:extLst>
      <p:ext uri="{BB962C8B-B14F-4D97-AF65-F5344CB8AC3E}">
        <p14:creationId xmlns:p14="http://schemas.microsoft.com/office/powerpoint/2010/main" val="21588772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400" dirty="0"/>
              <a:t>Creation and Management of Routing Table (</a:t>
            </a:r>
            <a:r>
              <a:rPr lang="en-US" altLang="ko-KR" sz="2400" dirty="0" smtClean="0"/>
              <a:t>15/15)</a:t>
            </a:r>
            <a:endParaRPr lang="ko-KR" altLang="en-US" sz="2400" dirty="0"/>
          </a:p>
        </p:txBody>
      </p:sp>
      <p:sp>
        <p:nvSpPr>
          <p:cNvPr id="3" name="내용 개체 틀 2"/>
          <p:cNvSpPr>
            <a:spLocks noGrp="1"/>
          </p:cNvSpPr>
          <p:nvPr>
            <p:ph idx="1"/>
          </p:nvPr>
        </p:nvSpPr>
        <p:spPr/>
        <p:txBody>
          <a:bodyPr/>
          <a:lstStyle/>
          <a:p>
            <a:r>
              <a:rPr lang="en-US" altLang="ko-KR" dirty="0" smtClean="0"/>
              <a:t>If MGNF is transmitted periodically, the MGNF (notification type: 1) implosion problem can occurs.</a:t>
            </a:r>
          </a:p>
          <a:p>
            <a:r>
              <a:rPr lang="en-US" altLang="ko-KR" dirty="0" smtClean="0"/>
              <a:t>In order to restrict the MGNF implosion problem, we proposed adaptive MGNF transmission technique based on distance.</a:t>
            </a:r>
          </a:p>
          <a:p>
            <a:r>
              <a:rPr lang="en-US" altLang="ko-KR" dirty="0" smtClean="0"/>
              <a:t>If the distance between nodes become longer (e.g., a node moves away from the networks), the MGNF transmission period get smaller since the link can be break. </a:t>
            </a:r>
          </a:p>
          <a:p>
            <a:r>
              <a:rPr lang="en-US" altLang="ko-KR" dirty="0" smtClean="0"/>
              <a:t>The distance can be measured from received signal strength indicator (RSSI). </a:t>
            </a:r>
          </a:p>
          <a:p>
            <a:pPr lvl="1"/>
            <a:r>
              <a:rPr lang="en-US" altLang="ko-KR" dirty="0" smtClean="0"/>
              <a:t>Equations……</a:t>
            </a:r>
            <a:endParaRPr lang="en-US" altLang="ko-KR"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52</a:t>
            </a:fld>
            <a:endParaRPr lang="en-US" altLang="ko-KR"/>
          </a:p>
        </p:txBody>
      </p:sp>
    </p:spTree>
    <p:extLst>
      <p:ext uri="{BB962C8B-B14F-4D97-AF65-F5344CB8AC3E}">
        <p14:creationId xmlns:p14="http://schemas.microsoft.com/office/powerpoint/2010/main" val="20326079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Leaving Multicast Group (1/5) </a:t>
            </a:r>
            <a:endParaRPr lang="ko-KR" altLang="en-US" dirty="0"/>
          </a:p>
        </p:txBody>
      </p:sp>
      <p:sp>
        <p:nvSpPr>
          <p:cNvPr id="3" name="내용 개체 틀 2"/>
          <p:cNvSpPr>
            <a:spLocks noGrp="1"/>
          </p:cNvSpPr>
          <p:nvPr>
            <p:ph idx="1"/>
          </p:nvPr>
        </p:nvSpPr>
        <p:spPr/>
        <p:txBody>
          <a:bodyPr/>
          <a:lstStyle/>
          <a:p>
            <a:r>
              <a:rPr lang="en-US" altLang="ko-KR" dirty="0" smtClean="0"/>
              <a:t>There are several reasons for a PD to leave from the network: (1) by its intention, (2) by mobility, (3) by limited resources.</a:t>
            </a:r>
          </a:p>
          <a:p>
            <a:r>
              <a:rPr lang="en-US" altLang="ko-KR" dirty="0" smtClean="0"/>
              <a:t>If a PD wants to leave from a multicast group, it multicasts (within K-hop) a MGNF with notification type set to 2. A recipient of MGNF may send rekeying messages to valid group members for forward secrecy.</a:t>
            </a:r>
          </a:p>
          <a:p>
            <a:pPr lvl="1" algn="just"/>
            <a:r>
              <a:rPr lang="en-US" altLang="ko-KR" sz="2000" dirty="0"/>
              <a:t>Upon receiving </a:t>
            </a:r>
            <a:r>
              <a:rPr lang="en-US" altLang="ko-KR" sz="2000" dirty="0" smtClean="0"/>
              <a:t>the </a:t>
            </a:r>
            <a:r>
              <a:rPr lang="en-US" altLang="ko-KR" sz="2000" dirty="0"/>
              <a:t>MGNF, a forwarding PD </a:t>
            </a:r>
            <a:r>
              <a:rPr lang="en-US" altLang="ko-KR" sz="2000" dirty="0" smtClean="0"/>
              <a:t>deletes </a:t>
            </a:r>
            <a:r>
              <a:rPr lang="en-US" altLang="ko-KR" sz="2000" dirty="0"/>
              <a:t>the </a:t>
            </a:r>
            <a:r>
              <a:rPr lang="en-US" altLang="ko-KR" sz="2000" dirty="0" smtClean="0"/>
              <a:t>entry </a:t>
            </a:r>
            <a:r>
              <a:rPr lang="en-US" altLang="ko-KR" sz="2000" dirty="0"/>
              <a:t>of the originator of the </a:t>
            </a:r>
            <a:r>
              <a:rPr lang="en-US" altLang="ko-KR" sz="2000" dirty="0" smtClean="0"/>
              <a:t>MGNF, </a:t>
            </a:r>
            <a:r>
              <a:rPr lang="en-US" altLang="ko-KR" sz="2000" dirty="0"/>
              <a:t>and forward the MGNF.</a:t>
            </a:r>
          </a:p>
          <a:p>
            <a:pPr lvl="1" algn="just"/>
            <a:r>
              <a:rPr lang="en-US" altLang="ko-KR" sz="2000" dirty="0"/>
              <a:t>Upon receiving </a:t>
            </a:r>
            <a:r>
              <a:rPr lang="en-US" altLang="ko-KR" sz="2000" dirty="0" smtClean="0"/>
              <a:t>the </a:t>
            </a:r>
            <a:r>
              <a:rPr lang="en-US" altLang="ko-KR" sz="2000" dirty="0"/>
              <a:t>MGNF, a non-forwarding PD </a:t>
            </a:r>
            <a:r>
              <a:rPr lang="en-US" altLang="ko-KR" sz="2000" dirty="0" smtClean="0"/>
              <a:t>deletes </a:t>
            </a:r>
            <a:r>
              <a:rPr lang="en-US" altLang="ko-KR" sz="2000" dirty="0"/>
              <a:t>the </a:t>
            </a:r>
            <a:r>
              <a:rPr lang="en-US" altLang="ko-KR" sz="2000" dirty="0" smtClean="0"/>
              <a:t>entry </a:t>
            </a:r>
            <a:r>
              <a:rPr lang="en-US" altLang="ko-KR" sz="2000" dirty="0"/>
              <a:t>of the originator of the </a:t>
            </a:r>
            <a:r>
              <a:rPr lang="en-US" altLang="ko-KR" sz="2000" dirty="0" smtClean="0"/>
              <a:t>MGNF, </a:t>
            </a:r>
            <a:r>
              <a:rPr lang="en-US" altLang="ko-KR" sz="2000" dirty="0"/>
              <a:t>but does not forward the MGNF</a:t>
            </a:r>
            <a:r>
              <a:rPr lang="en-US" altLang="ko-KR" sz="2000" dirty="0" smtClean="0"/>
              <a:t>.</a:t>
            </a:r>
          </a:p>
          <a:p>
            <a:pPr lvl="1" algn="just"/>
            <a:endParaRPr lang="en-US" altLang="ko-KR" sz="20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930B5676-B763-49EF-9EE9-1C510D5788E8}" type="slidenum">
              <a:rPr lang="en-US" altLang="ko-KR" smtClean="0"/>
              <a:pPr>
                <a:defRPr/>
              </a:pPr>
              <a:t>53</a:t>
            </a:fld>
            <a:endParaRPr lang="en-US" altLang="ko-KR"/>
          </a:p>
        </p:txBody>
      </p:sp>
    </p:spTree>
    <p:extLst>
      <p:ext uri="{BB962C8B-B14F-4D97-AF65-F5344CB8AC3E}">
        <p14:creationId xmlns:p14="http://schemas.microsoft.com/office/powerpoint/2010/main" val="3014473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Leaving </a:t>
            </a:r>
            <a:r>
              <a:rPr lang="en-US" altLang="ko-KR" dirty="0"/>
              <a:t>Multicast Group </a:t>
            </a:r>
            <a:r>
              <a:rPr lang="en-US" altLang="ko-KR" dirty="0" smtClean="0"/>
              <a:t>(2/5</a:t>
            </a:r>
            <a:r>
              <a:rPr lang="en-US" altLang="ko-KR" dirty="0"/>
              <a:t>) </a:t>
            </a:r>
            <a:endParaRPr lang="ko-KR" altLang="en-US" dirty="0"/>
          </a:p>
        </p:txBody>
      </p:sp>
      <p:sp>
        <p:nvSpPr>
          <p:cNvPr id="3" name="내용 개체 틀 2"/>
          <p:cNvSpPr>
            <a:spLocks noGrp="1"/>
          </p:cNvSpPr>
          <p:nvPr>
            <p:ph idx="1"/>
          </p:nvPr>
        </p:nvSpPr>
        <p:spPr>
          <a:xfrm>
            <a:off x="685800" y="1556792"/>
            <a:ext cx="3382144" cy="4539208"/>
          </a:xfrm>
        </p:spPr>
        <p:txBody>
          <a:bodyPr/>
          <a:lstStyle/>
          <a:p>
            <a:r>
              <a:rPr lang="en-US" altLang="ko-KR" sz="2000" dirty="0"/>
              <a:t>If </a:t>
            </a:r>
            <a:r>
              <a:rPr lang="en-US" altLang="ko-KR" sz="2000" dirty="0" smtClean="0"/>
              <a:t>PD C </a:t>
            </a:r>
            <a:r>
              <a:rPr lang="en-US" altLang="ko-KR" sz="2000" dirty="0"/>
              <a:t>wants to leave from a multicast group, it </a:t>
            </a:r>
            <a:r>
              <a:rPr lang="en-US" altLang="ko-KR" sz="2000" dirty="0" smtClean="0"/>
              <a:t>multicasts a </a:t>
            </a:r>
            <a:r>
              <a:rPr lang="en-US" altLang="ko-KR" sz="2000" dirty="0"/>
              <a:t>MGNF with notification type set to 2</a:t>
            </a:r>
            <a:r>
              <a:rPr lang="en-US" altLang="ko-KR" sz="2000" dirty="0" smtClean="0"/>
              <a:t>.</a:t>
            </a:r>
            <a:endParaRPr lang="en-US" altLang="ko-KR" sz="20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54</a:t>
            </a:fld>
            <a:endParaRPr lang="en-US" altLang="ko-KR"/>
          </a:p>
        </p:txBody>
      </p:sp>
      <p:sp>
        <p:nvSpPr>
          <p:cNvPr id="6" name="TextBox 5"/>
          <p:cNvSpPr txBox="1"/>
          <p:nvPr/>
        </p:nvSpPr>
        <p:spPr>
          <a:xfrm>
            <a:off x="7168462" y="2832838"/>
            <a:ext cx="1816395" cy="276999"/>
          </a:xfrm>
          <a:prstGeom prst="rect">
            <a:avLst/>
          </a:prstGeom>
          <a:noFill/>
        </p:spPr>
        <p:txBody>
          <a:bodyPr wrap="none" rtlCol="0">
            <a:spAutoFit/>
          </a:bodyPr>
          <a:lstStyle/>
          <a:p>
            <a:r>
              <a:rPr lang="en-US" altLang="ko-KR" sz="1200" dirty="0" smtClean="0"/>
              <a:t>&lt;PD C’s Routing Table&gt;</a:t>
            </a:r>
            <a:endParaRPr lang="ko-KR" altLang="en-US" sz="1200" dirty="0"/>
          </a:p>
        </p:txBody>
      </p:sp>
      <p:graphicFrame>
        <p:nvGraphicFramePr>
          <p:cNvPr id="7" name="표 6"/>
          <p:cNvGraphicFramePr>
            <a:graphicFrameLocks noGrp="1"/>
          </p:cNvGraphicFramePr>
          <p:nvPr>
            <p:extLst>
              <p:ext uri="{D42A27DB-BD31-4B8C-83A1-F6EECF244321}">
                <p14:modId xmlns:p14="http://schemas.microsoft.com/office/powerpoint/2010/main" val="1427192948"/>
              </p:ext>
            </p:extLst>
          </p:nvPr>
        </p:nvGraphicFramePr>
        <p:xfrm>
          <a:off x="6997630" y="3109838"/>
          <a:ext cx="1678826" cy="731436"/>
        </p:xfrm>
        <a:graphic>
          <a:graphicData uri="http://schemas.openxmlformats.org/drawingml/2006/table">
            <a:tbl>
              <a:tblPr firstRow="1" bandRow="1">
                <a:tableStyleId>{5940675A-B579-460E-94D1-54222C63F5DA}</a:tableStyleId>
              </a:tblPr>
              <a:tblGrid>
                <a:gridCol w="1174770"/>
                <a:gridCol w="50405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t>D</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bl>
          </a:graphicData>
        </a:graphic>
      </p:graphicFrame>
      <p:sp>
        <p:nvSpPr>
          <p:cNvPr id="8" name="타원 7"/>
          <p:cNvSpPr/>
          <p:nvPr/>
        </p:nvSpPr>
        <p:spPr bwMode="auto">
          <a:xfrm>
            <a:off x="5037656" y="4081105"/>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smtClean="0">
                <a:solidFill>
                  <a:schemeClr val="bg1"/>
                </a:solidFill>
                <a:ea typeface="굴림" pitchFamily="50" charset="-127"/>
              </a:rPr>
              <a:t>A</a:t>
            </a:r>
            <a:endParaRPr lang="ko-KR" altLang="en-US" sz="1500" dirty="0">
              <a:solidFill>
                <a:schemeClr val="bg1"/>
              </a:solidFill>
              <a:ea typeface="굴림" pitchFamily="50" charset="-127"/>
            </a:endParaRPr>
          </a:p>
        </p:txBody>
      </p:sp>
      <p:sp>
        <p:nvSpPr>
          <p:cNvPr id="9" name="타원 6"/>
          <p:cNvSpPr>
            <a:spLocks noChangeArrowheads="1"/>
          </p:cNvSpPr>
          <p:nvPr/>
        </p:nvSpPr>
        <p:spPr bwMode="auto">
          <a:xfrm>
            <a:off x="6017744" y="3635736"/>
            <a:ext cx="324216" cy="324216"/>
          </a:xfrm>
          <a:prstGeom prst="ellipse">
            <a:avLst/>
          </a:prstGeom>
          <a:ln>
            <a:headEnd/>
            <a:tailEnd/>
          </a:ln>
        </p:spPr>
        <p:style>
          <a:lnRef idx="2">
            <a:schemeClr val="accent6"/>
          </a:lnRef>
          <a:fillRef idx="1">
            <a:schemeClr val="lt1"/>
          </a:fillRef>
          <a:effectRef idx="0">
            <a:schemeClr val="accent6"/>
          </a:effectRef>
          <a:fontRef idx="minor">
            <a:schemeClr val="dk1"/>
          </a:fontRef>
        </p:style>
        <p:txBody>
          <a:bodyPr lIns="0" tIns="0" rIns="0" bIns="0" anchor="ctr"/>
          <a:lstStyle/>
          <a:p>
            <a:pPr algn="ctr"/>
            <a:r>
              <a:rPr lang="en-US" altLang="ko-KR" sz="1500" dirty="0" smtClean="0">
                <a:solidFill>
                  <a:schemeClr val="tx1"/>
                </a:solidFill>
              </a:rPr>
              <a:t>B</a:t>
            </a:r>
            <a:endParaRPr lang="ko-KR" altLang="en-US" sz="1500" dirty="0">
              <a:solidFill>
                <a:schemeClr val="tx1"/>
              </a:solidFill>
            </a:endParaRPr>
          </a:p>
        </p:txBody>
      </p:sp>
      <p:sp>
        <p:nvSpPr>
          <p:cNvPr id="11" name="타원 6"/>
          <p:cNvSpPr>
            <a:spLocks noChangeArrowheads="1"/>
          </p:cNvSpPr>
          <p:nvPr/>
        </p:nvSpPr>
        <p:spPr bwMode="auto">
          <a:xfrm>
            <a:off x="7006354" y="3979685"/>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18" name="타원 6"/>
          <p:cNvSpPr>
            <a:spLocks noChangeArrowheads="1"/>
          </p:cNvSpPr>
          <p:nvPr/>
        </p:nvSpPr>
        <p:spPr bwMode="auto">
          <a:xfrm>
            <a:off x="6594953" y="2971338"/>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20" name="TextBox 81"/>
          <p:cNvSpPr txBox="1">
            <a:spLocks noChangeArrowheads="1"/>
          </p:cNvSpPr>
          <p:nvPr/>
        </p:nvSpPr>
        <p:spPr bwMode="auto">
          <a:xfrm>
            <a:off x="3216624" y="5795972"/>
            <a:ext cx="386516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21" name="오른쪽 화살표 20"/>
          <p:cNvSpPr/>
          <p:nvPr/>
        </p:nvSpPr>
        <p:spPr>
          <a:xfrm rot="11717964">
            <a:off x="6312381" y="3871555"/>
            <a:ext cx="649287" cy="144462"/>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p>
        </p:txBody>
      </p:sp>
      <p:sp>
        <p:nvSpPr>
          <p:cNvPr id="23" name="오른쪽 화살표 22"/>
          <p:cNvSpPr/>
          <p:nvPr/>
        </p:nvSpPr>
        <p:spPr>
          <a:xfrm>
            <a:off x="2555776" y="5908407"/>
            <a:ext cx="649287" cy="144462"/>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p>
        </p:txBody>
      </p:sp>
      <p:cxnSp>
        <p:nvCxnSpPr>
          <p:cNvPr id="22" name="직선 연결선 21"/>
          <p:cNvCxnSpPr/>
          <p:nvPr/>
        </p:nvCxnSpPr>
        <p:spPr bwMode="auto">
          <a:xfrm flipV="1">
            <a:off x="5377599" y="3888581"/>
            <a:ext cx="618884" cy="31239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24" name="직선 연결선 23"/>
          <p:cNvCxnSpPr/>
          <p:nvPr/>
        </p:nvCxnSpPr>
        <p:spPr bwMode="auto">
          <a:xfrm flipV="1">
            <a:off x="6304827" y="3271893"/>
            <a:ext cx="318977" cy="372139"/>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5" name="TextBox 24"/>
          <p:cNvSpPr txBox="1"/>
          <p:nvPr/>
        </p:nvSpPr>
        <p:spPr>
          <a:xfrm>
            <a:off x="2921404" y="3554128"/>
            <a:ext cx="1788503" cy="276999"/>
          </a:xfrm>
          <a:prstGeom prst="rect">
            <a:avLst/>
          </a:prstGeom>
          <a:noFill/>
        </p:spPr>
        <p:txBody>
          <a:bodyPr wrap="none" rtlCol="0">
            <a:spAutoFit/>
          </a:bodyPr>
          <a:lstStyle/>
          <a:p>
            <a:r>
              <a:rPr lang="en-US" altLang="ko-KR" sz="1200" dirty="0" smtClean="0"/>
              <a:t>&lt;PD A’s Routing Table&gt;</a:t>
            </a:r>
            <a:endParaRPr lang="ko-KR" altLang="en-US" sz="1200" dirty="0"/>
          </a:p>
        </p:txBody>
      </p:sp>
      <p:graphicFrame>
        <p:nvGraphicFramePr>
          <p:cNvPr id="26" name="표 25"/>
          <p:cNvGraphicFramePr>
            <a:graphicFrameLocks noGrp="1"/>
          </p:cNvGraphicFramePr>
          <p:nvPr>
            <p:extLst>
              <p:ext uri="{D42A27DB-BD31-4B8C-83A1-F6EECF244321}">
                <p14:modId xmlns:p14="http://schemas.microsoft.com/office/powerpoint/2010/main" val="240355450"/>
              </p:ext>
            </p:extLst>
          </p:nvPr>
        </p:nvGraphicFramePr>
        <p:xfrm>
          <a:off x="2776659" y="3831128"/>
          <a:ext cx="2037452" cy="731436"/>
        </p:xfrm>
        <a:graphic>
          <a:graphicData uri="http://schemas.openxmlformats.org/drawingml/2006/table">
            <a:tbl>
              <a:tblPr firstRow="1" bandRow="1">
                <a:tableStyleId>{5940675A-B579-460E-94D1-54222C63F5DA}</a:tableStyleId>
              </a:tblPr>
              <a:tblGrid>
                <a:gridCol w="1018726"/>
                <a:gridCol w="101872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t>D</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bl>
          </a:graphicData>
        </a:graphic>
      </p:graphicFrame>
      <p:sp>
        <p:nvSpPr>
          <p:cNvPr id="27" name="TextBox 26"/>
          <p:cNvSpPr txBox="1"/>
          <p:nvPr/>
        </p:nvSpPr>
        <p:spPr>
          <a:xfrm>
            <a:off x="5513692" y="1502031"/>
            <a:ext cx="1816395" cy="276999"/>
          </a:xfrm>
          <a:prstGeom prst="rect">
            <a:avLst/>
          </a:prstGeom>
          <a:noFill/>
        </p:spPr>
        <p:txBody>
          <a:bodyPr wrap="none" rtlCol="0">
            <a:spAutoFit/>
          </a:bodyPr>
          <a:lstStyle/>
          <a:p>
            <a:r>
              <a:rPr lang="en-US" altLang="ko-KR" sz="1200" dirty="0" smtClean="0"/>
              <a:t>&lt;PD D’s Routing Table&gt;</a:t>
            </a:r>
            <a:endParaRPr lang="ko-KR" altLang="en-US" sz="1200" dirty="0"/>
          </a:p>
        </p:txBody>
      </p:sp>
      <p:sp>
        <p:nvSpPr>
          <p:cNvPr id="29" name="TextBox 28"/>
          <p:cNvSpPr txBox="1"/>
          <p:nvPr/>
        </p:nvSpPr>
        <p:spPr>
          <a:xfrm>
            <a:off x="5419901" y="4293096"/>
            <a:ext cx="1816395" cy="276999"/>
          </a:xfrm>
          <a:prstGeom prst="rect">
            <a:avLst/>
          </a:prstGeom>
          <a:noFill/>
        </p:spPr>
        <p:txBody>
          <a:bodyPr wrap="none" rtlCol="0">
            <a:spAutoFit/>
          </a:bodyPr>
          <a:lstStyle/>
          <a:p>
            <a:r>
              <a:rPr lang="en-US" altLang="ko-KR" sz="1200" dirty="0" smtClean="0"/>
              <a:t>&lt;PD B’s Routing Table&gt;</a:t>
            </a:r>
            <a:endParaRPr lang="ko-KR" altLang="en-US" sz="1200" dirty="0"/>
          </a:p>
        </p:txBody>
      </p:sp>
      <p:graphicFrame>
        <p:nvGraphicFramePr>
          <p:cNvPr id="31" name="표 30"/>
          <p:cNvGraphicFramePr>
            <a:graphicFrameLocks noGrp="1"/>
          </p:cNvGraphicFramePr>
          <p:nvPr>
            <p:extLst>
              <p:ext uri="{D42A27DB-BD31-4B8C-83A1-F6EECF244321}">
                <p14:modId xmlns:p14="http://schemas.microsoft.com/office/powerpoint/2010/main" val="1758468418"/>
              </p:ext>
            </p:extLst>
          </p:nvPr>
        </p:nvGraphicFramePr>
        <p:xfrm>
          <a:off x="5531067" y="1916832"/>
          <a:ext cx="1678826" cy="1005714"/>
        </p:xfrm>
        <a:graphic>
          <a:graphicData uri="http://schemas.openxmlformats.org/drawingml/2006/table">
            <a:tbl>
              <a:tblPr firstRow="1" bandRow="1">
                <a:tableStyleId>{5940675A-B579-460E-94D1-54222C63F5DA}</a:tableStyleId>
              </a:tblPr>
              <a:tblGrid>
                <a:gridCol w="1174770"/>
                <a:gridCol w="50405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tx1"/>
                          </a:solidFill>
                          <a:latin typeface="+mn-lt"/>
                          <a:ea typeface="+mn-ea"/>
                          <a:cs typeface="+mn-cs"/>
                        </a:rPr>
                        <a:t>A</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dk1"/>
                          </a:solidFill>
                          <a:latin typeface="+mn-lt"/>
                          <a:ea typeface="+mn-ea"/>
                          <a:cs typeface="+mn-cs"/>
                        </a:rPr>
                        <a:t>C</a:t>
                      </a:r>
                      <a:endParaRPr lang="ko-KR" altLang="en-US" sz="1200" kern="1200" dirty="0">
                        <a:solidFill>
                          <a:schemeClr val="dk1"/>
                        </a:solidFill>
                        <a:latin typeface="+mn-lt"/>
                        <a:ea typeface="+mn-ea"/>
                        <a:cs typeface="+mn-cs"/>
                      </a:endParaRPr>
                    </a:p>
                  </a:txBody>
                  <a:tcPr marL="91439" marR="91439" marT="45699" marB="45699"/>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t>……</a:t>
                      </a:r>
                      <a:endParaRPr lang="ko-KR" altLang="en-US" sz="1200" kern="1200" dirty="0" smtClean="0">
                        <a:solidFill>
                          <a:schemeClr val="dk1"/>
                        </a:solidFill>
                        <a:latin typeface="+mn-lt"/>
                        <a:ea typeface="+mn-ea"/>
                        <a:cs typeface="+mn-cs"/>
                      </a:endParaRPr>
                    </a:p>
                  </a:txBody>
                  <a:tcPr marL="91439" marR="91439" marT="45699" marB="45699"/>
                </a:tc>
              </a:tr>
            </a:tbl>
          </a:graphicData>
        </a:graphic>
      </p:graphicFrame>
      <p:graphicFrame>
        <p:nvGraphicFramePr>
          <p:cNvPr id="32" name="표 31"/>
          <p:cNvGraphicFramePr>
            <a:graphicFrameLocks noGrp="1"/>
          </p:cNvGraphicFramePr>
          <p:nvPr>
            <p:extLst>
              <p:ext uri="{D42A27DB-BD31-4B8C-83A1-F6EECF244321}">
                <p14:modId xmlns:p14="http://schemas.microsoft.com/office/powerpoint/2010/main" val="2388974357"/>
              </p:ext>
            </p:extLst>
          </p:nvPr>
        </p:nvGraphicFramePr>
        <p:xfrm>
          <a:off x="5488685" y="4578901"/>
          <a:ext cx="1678826" cy="1279992"/>
        </p:xfrm>
        <a:graphic>
          <a:graphicData uri="http://schemas.openxmlformats.org/drawingml/2006/table">
            <a:tbl>
              <a:tblPr firstRow="1" bandRow="1">
                <a:tableStyleId>{5940675A-B579-460E-94D1-54222C63F5DA}</a:tableStyleId>
              </a:tblPr>
              <a:tblGrid>
                <a:gridCol w="1174770"/>
                <a:gridCol w="50405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dk1"/>
                          </a:solidFill>
                          <a:latin typeface="+mn-lt"/>
                          <a:ea typeface="+mn-ea"/>
                          <a:cs typeface="+mn-cs"/>
                        </a:rPr>
                        <a:t>A</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solidFill>
                            <a:schemeClr val="dk1"/>
                          </a:solidFill>
                          <a:latin typeface="+mn-lt"/>
                          <a:ea typeface="+mn-ea"/>
                          <a:cs typeface="+mn-cs"/>
                        </a:rPr>
                        <a:t>……</a:t>
                      </a:r>
                      <a:endParaRPr lang="ko-KR" altLang="en-US" sz="1200" kern="1200" dirty="0">
                        <a:solidFill>
                          <a:schemeClr val="dk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dk1"/>
                          </a:solidFill>
                          <a:latin typeface="+mn-lt"/>
                          <a:ea typeface="+mn-ea"/>
                          <a:cs typeface="+mn-cs"/>
                        </a:rPr>
                        <a:t>C</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solidFill>
                            <a:schemeClr val="dk1"/>
                          </a:solidFill>
                          <a:latin typeface="+mn-lt"/>
                          <a:ea typeface="+mn-ea"/>
                          <a:cs typeface="+mn-cs"/>
                        </a:rPr>
                        <a:t>……</a:t>
                      </a:r>
                      <a:endParaRPr lang="ko-KR" altLang="en-US" sz="1200" kern="1200" dirty="0">
                        <a:solidFill>
                          <a:schemeClr val="dk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dk1"/>
                          </a:solidFill>
                          <a:latin typeface="+mn-lt"/>
                          <a:ea typeface="+mn-ea"/>
                          <a:cs typeface="+mn-cs"/>
                        </a:rPr>
                        <a:t>D</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bl>
          </a:graphicData>
        </a:graphic>
      </p:graphicFrame>
      <p:cxnSp>
        <p:nvCxnSpPr>
          <p:cNvPr id="33" name="직선 연결선 32"/>
          <p:cNvCxnSpPr>
            <a:stCxn id="11" idx="2"/>
            <a:endCxn id="9" idx="5"/>
          </p:cNvCxnSpPr>
          <p:nvPr/>
        </p:nvCxnSpPr>
        <p:spPr bwMode="auto">
          <a:xfrm flipH="1" flipV="1">
            <a:off x="6294480" y="3912472"/>
            <a:ext cx="711874" cy="22932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Tree>
    <p:extLst>
      <p:ext uri="{BB962C8B-B14F-4D97-AF65-F5344CB8AC3E}">
        <p14:creationId xmlns:p14="http://schemas.microsoft.com/office/powerpoint/2010/main" val="73144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Leaving </a:t>
            </a:r>
            <a:r>
              <a:rPr lang="en-US" altLang="ko-KR" dirty="0"/>
              <a:t>Multicast Group </a:t>
            </a:r>
            <a:r>
              <a:rPr lang="en-US" altLang="ko-KR" dirty="0" smtClean="0"/>
              <a:t>(3/5</a:t>
            </a:r>
            <a:r>
              <a:rPr lang="en-US" altLang="ko-KR" dirty="0"/>
              <a:t>) </a:t>
            </a:r>
            <a:endParaRPr lang="ko-KR" altLang="en-US" dirty="0"/>
          </a:p>
        </p:txBody>
      </p:sp>
      <p:sp>
        <p:nvSpPr>
          <p:cNvPr id="3" name="내용 개체 틀 2"/>
          <p:cNvSpPr>
            <a:spLocks noGrp="1"/>
          </p:cNvSpPr>
          <p:nvPr>
            <p:ph idx="1"/>
          </p:nvPr>
        </p:nvSpPr>
        <p:spPr>
          <a:xfrm>
            <a:off x="685800" y="1556792"/>
            <a:ext cx="3382144" cy="4539208"/>
          </a:xfrm>
        </p:spPr>
        <p:txBody>
          <a:bodyPr/>
          <a:lstStyle/>
          <a:p>
            <a:pPr marL="342900" lvl="1" indent="-342900">
              <a:buFontTx/>
              <a:buChar char="•"/>
            </a:pPr>
            <a:r>
              <a:rPr lang="en-US" altLang="ko-KR" sz="2000" dirty="0" smtClean="0"/>
              <a:t>B receives the MGNF from C and deletes the </a:t>
            </a:r>
            <a:r>
              <a:rPr lang="en-US" altLang="ko-KR" sz="2000" dirty="0"/>
              <a:t>entry of the originator of the MGNF, and forward the MGNF.</a:t>
            </a:r>
          </a:p>
          <a:p>
            <a:endParaRPr lang="en-US" altLang="ko-KR" sz="20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55</a:t>
            </a:fld>
            <a:endParaRPr lang="en-US" altLang="ko-KR"/>
          </a:p>
        </p:txBody>
      </p:sp>
      <p:sp>
        <p:nvSpPr>
          <p:cNvPr id="32" name="TextBox 31"/>
          <p:cNvSpPr txBox="1"/>
          <p:nvPr/>
        </p:nvSpPr>
        <p:spPr>
          <a:xfrm>
            <a:off x="7168462" y="2832838"/>
            <a:ext cx="1816395" cy="276999"/>
          </a:xfrm>
          <a:prstGeom prst="rect">
            <a:avLst/>
          </a:prstGeom>
          <a:noFill/>
        </p:spPr>
        <p:txBody>
          <a:bodyPr wrap="none" rtlCol="0">
            <a:spAutoFit/>
          </a:bodyPr>
          <a:lstStyle/>
          <a:p>
            <a:r>
              <a:rPr lang="en-US" altLang="ko-KR" sz="1200" dirty="0" smtClean="0"/>
              <a:t>&lt;PD C’s Routing Table&gt;</a:t>
            </a:r>
            <a:endParaRPr lang="ko-KR" altLang="en-US" sz="1200" dirty="0"/>
          </a:p>
        </p:txBody>
      </p:sp>
      <p:graphicFrame>
        <p:nvGraphicFramePr>
          <p:cNvPr id="33" name="표 32"/>
          <p:cNvGraphicFramePr>
            <a:graphicFrameLocks noGrp="1"/>
          </p:cNvGraphicFramePr>
          <p:nvPr>
            <p:extLst>
              <p:ext uri="{D42A27DB-BD31-4B8C-83A1-F6EECF244321}">
                <p14:modId xmlns:p14="http://schemas.microsoft.com/office/powerpoint/2010/main" val="1359712019"/>
              </p:ext>
            </p:extLst>
          </p:nvPr>
        </p:nvGraphicFramePr>
        <p:xfrm>
          <a:off x="6997630" y="3109838"/>
          <a:ext cx="1678826" cy="731436"/>
        </p:xfrm>
        <a:graphic>
          <a:graphicData uri="http://schemas.openxmlformats.org/drawingml/2006/table">
            <a:tbl>
              <a:tblPr firstRow="1" bandRow="1">
                <a:tableStyleId>{5940675A-B579-460E-94D1-54222C63F5DA}</a:tableStyleId>
              </a:tblPr>
              <a:tblGrid>
                <a:gridCol w="1174770"/>
                <a:gridCol w="50405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t>D</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bl>
          </a:graphicData>
        </a:graphic>
      </p:graphicFrame>
      <p:sp>
        <p:nvSpPr>
          <p:cNvPr id="34" name="타원 33"/>
          <p:cNvSpPr/>
          <p:nvPr/>
        </p:nvSpPr>
        <p:spPr bwMode="auto">
          <a:xfrm>
            <a:off x="5037656" y="4081105"/>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smtClean="0">
                <a:solidFill>
                  <a:schemeClr val="bg1"/>
                </a:solidFill>
                <a:ea typeface="굴림" pitchFamily="50" charset="-127"/>
              </a:rPr>
              <a:t>A</a:t>
            </a:r>
            <a:endParaRPr lang="ko-KR" altLang="en-US" sz="1500" dirty="0">
              <a:solidFill>
                <a:schemeClr val="bg1"/>
              </a:solidFill>
              <a:ea typeface="굴림" pitchFamily="50" charset="-127"/>
            </a:endParaRPr>
          </a:p>
        </p:txBody>
      </p:sp>
      <p:sp>
        <p:nvSpPr>
          <p:cNvPr id="35" name="타원 6"/>
          <p:cNvSpPr>
            <a:spLocks noChangeArrowheads="1"/>
          </p:cNvSpPr>
          <p:nvPr/>
        </p:nvSpPr>
        <p:spPr bwMode="auto">
          <a:xfrm>
            <a:off x="6017744" y="3635736"/>
            <a:ext cx="324216" cy="324216"/>
          </a:xfrm>
          <a:prstGeom prst="ellipse">
            <a:avLst/>
          </a:prstGeom>
          <a:ln>
            <a:headEnd/>
            <a:tailEnd/>
          </a:ln>
        </p:spPr>
        <p:style>
          <a:lnRef idx="2">
            <a:schemeClr val="accent6"/>
          </a:lnRef>
          <a:fillRef idx="1">
            <a:schemeClr val="lt1"/>
          </a:fillRef>
          <a:effectRef idx="0">
            <a:schemeClr val="accent6"/>
          </a:effectRef>
          <a:fontRef idx="minor">
            <a:schemeClr val="dk1"/>
          </a:fontRef>
        </p:style>
        <p:txBody>
          <a:bodyPr lIns="0" tIns="0" rIns="0" bIns="0" anchor="ctr"/>
          <a:lstStyle/>
          <a:p>
            <a:pPr algn="ctr"/>
            <a:r>
              <a:rPr lang="en-US" altLang="ko-KR" sz="1500" dirty="0" smtClean="0">
                <a:solidFill>
                  <a:schemeClr val="tx1"/>
                </a:solidFill>
              </a:rPr>
              <a:t>B</a:t>
            </a:r>
            <a:endParaRPr lang="ko-KR" altLang="en-US" sz="1500" dirty="0">
              <a:solidFill>
                <a:schemeClr val="tx1"/>
              </a:solidFill>
            </a:endParaRPr>
          </a:p>
        </p:txBody>
      </p:sp>
      <p:sp>
        <p:nvSpPr>
          <p:cNvPr id="36" name="타원 6"/>
          <p:cNvSpPr>
            <a:spLocks noChangeArrowheads="1"/>
          </p:cNvSpPr>
          <p:nvPr/>
        </p:nvSpPr>
        <p:spPr bwMode="auto">
          <a:xfrm>
            <a:off x="7006354" y="3979685"/>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37" name="타원 6"/>
          <p:cNvSpPr>
            <a:spLocks noChangeArrowheads="1"/>
          </p:cNvSpPr>
          <p:nvPr/>
        </p:nvSpPr>
        <p:spPr bwMode="auto">
          <a:xfrm>
            <a:off x="6594953" y="2971338"/>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cxnSp>
        <p:nvCxnSpPr>
          <p:cNvPr id="39" name="직선 연결선 38"/>
          <p:cNvCxnSpPr/>
          <p:nvPr/>
        </p:nvCxnSpPr>
        <p:spPr bwMode="auto">
          <a:xfrm flipV="1">
            <a:off x="5377599" y="3888581"/>
            <a:ext cx="618884" cy="31239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0" name="직선 연결선 39"/>
          <p:cNvCxnSpPr/>
          <p:nvPr/>
        </p:nvCxnSpPr>
        <p:spPr bwMode="auto">
          <a:xfrm flipV="1">
            <a:off x="6304827" y="3271893"/>
            <a:ext cx="318977" cy="372139"/>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1" name="TextBox 40"/>
          <p:cNvSpPr txBox="1"/>
          <p:nvPr/>
        </p:nvSpPr>
        <p:spPr>
          <a:xfrm>
            <a:off x="2921404" y="3554128"/>
            <a:ext cx="1788503" cy="276999"/>
          </a:xfrm>
          <a:prstGeom prst="rect">
            <a:avLst/>
          </a:prstGeom>
          <a:noFill/>
        </p:spPr>
        <p:txBody>
          <a:bodyPr wrap="none" rtlCol="0">
            <a:spAutoFit/>
          </a:bodyPr>
          <a:lstStyle/>
          <a:p>
            <a:r>
              <a:rPr lang="en-US" altLang="ko-KR" sz="1200" dirty="0" smtClean="0"/>
              <a:t>&lt;PD A’s Routing Table&gt;</a:t>
            </a:r>
            <a:endParaRPr lang="ko-KR" altLang="en-US" sz="1200" dirty="0"/>
          </a:p>
        </p:txBody>
      </p:sp>
      <p:graphicFrame>
        <p:nvGraphicFramePr>
          <p:cNvPr id="42" name="표 41"/>
          <p:cNvGraphicFramePr>
            <a:graphicFrameLocks noGrp="1"/>
          </p:cNvGraphicFramePr>
          <p:nvPr>
            <p:extLst>
              <p:ext uri="{D42A27DB-BD31-4B8C-83A1-F6EECF244321}">
                <p14:modId xmlns:p14="http://schemas.microsoft.com/office/powerpoint/2010/main" val="1493783933"/>
              </p:ext>
            </p:extLst>
          </p:nvPr>
        </p:nvGraphicFramePr>
        <p:xfrm>
          <a:off x="2776659" y="3831128"/>
          <a:ext cx="2037452" cy="731436"/>
        </p:xfrm>
        <a:graphic>
          <a:graphicData uri="http://schemas.openxmlformats.org/drawingml/2006/table">
            <a:tbl>
              <a:tblPr firstRow="1" bandRow="1">
                <a:tableStyleId>{5940675A-B579-460E-94D1-54222C63F5DA}</a:tableStyleId>
              </a:tblPr>
              <a:tblGrid>
                <a:gridCol w="1018726"/>
                <a:gridCol w="101872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t>D</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bl>
          </a:graphicData>
        </a:graphic>
      </p:graphicFrame>
      <p:sp>
        <p:nvSpPr>
          <p:cNvPr id="43" name="TextBox 42"/>
          <p:cNvSpPr txBox="1"/>
          <p:nvPr/>
        </p:nvSpPr>
        <p:spPr>
          <a:xfrm>
            <a:off x="5513692" y="1502031"/>
            <a:ext cx="1816395" cy="276999"/>
          </a:xfrm>
          <a:prstGeom prst="rect">
            <a:avLst/>
          </a:prstGeom>
          <a:noFill/>
        </p:spPr>
        <p:txBody>
          <a:bodyPr wrap="none" rtlCol="0">
            <a:spAutoFit/>
          </a:bodyPr>
          <a:lstStyle/>
          <a:p>
            <a:r>
              <a:rPr lang="en-US" altLang="ko-KR" sz="1200" dirty="0" smtClean="0"/>
              <a:t>&lt;PD D’s Routing Table&gt;</a:t>
            </a:r>
            <a:endParaRPr lang="ko-KR" altLang="en-US" sz="1200" dirty="0"/>
          </a:p>
        </p:txBody>
      </p:sp>
      <p:sp>
        <p:nvSpPr>
          <p:cNvPr id="44" name="TextBox 43"/>
          <p:cNvSpPr txBox="1"/>
          <p:nvPr/>
        </p:nvSpPr>
        <p:spPr>
          <a:xfrm>
            <a:off x="5419901" y="4293096"/>
            <a:ext cx="1816395" cy="276999"/>
          </a:xfrm>
          <a:prstGeom prst="rect">
            <a:avLst/>
          </a:prstGeom>
          <a:noFill/>
        </p:spPr>
        <p:txBody>
          <a:bodyPr wrap="none" rtlCol="0">
            <a:spAutoFit/>
          </a:bodyPr>
          <a:lstStyle/>
          <a:p>
            <a:r>
              <a:rPr lang="en-US" altLang="ko-KR" sz="1200" dirty="0" smtClean="0"/>
              <a:t>&lt;PD B’s Routing Table&gt;</a:t>
            </a:r>
            <a:endParaRPr lang="ko-KR" altLang="en-US" sz="1200" dirty="0"/>
          </a:p>
        </p:txBody>
      </p:sp>
      <p:graphicFrame>
        <p:nvGraphicFramePr>
          <p:cNvPr id="45" name="표 44"/>
          <p:cNvGraphicFramePr>
            <a:graphicFrameLocks noGrp="1"/>
          </p:cNvGraphicFramePr>
          <p:nvPr>
            <p:extLst>
              <p:ext uri="{D42A27DB-BD31-4B8C-83A1-F6EECF244321}">
                <p14:modId xmlns:p14="http://schemas.microsoft.com/office/powerpoint/2010/main" val="2499120360"/>
              </p:ext>
            </p:extLst>
          </p:nvPr>
        </p:nvGraphicFramePr>
        <p:xfrm>
          <a:off x="5531067" y="1916832"/>
          <a:ext cx="1678826" cy="1005714"/>
        </p:xfrm>
        <a:graphic>
          <a:graphicData uri="http://schemas.openxmlformats.org/drawingml/2006/table">
            <a:tbl>
              <a:tblPr firstRow="1" bandRow="1">
                <a:tableStyleId>{5940675A-B579-460E-94D1-54222C63F5DA}</a:tableStyleId>
              </a:tblPr>
              <a:tblGrid>
                <a:gridCol w="1174770"/>
                <a:gridCol w="50405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tx1"/>
                          </a:solidFill>
                          <a:latin typeface="+mn-lt"/>
                          <a:ea typeface="+mn-ea"/>
                          <a:cs typeface="+mn-cs"/>
                        </a:rPr>
                        <a:t>A</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dk1"/>
                          </a:solidFill>
                          <a:latin typeface="+mn-lt"/>
                          <a:ea typeface="+mn-ea"/>
                          <a:cs typeface="+mn-cs"/>
                        </a:rPr>
                        <a:t>C</a:t>
                      </a:r>
                      <a:endParaRPr lang="ko-KR" altLang="en-US" sz="1200" kern="1200" dirty="0">
                        <a:solidFill>
                          <a:schemeClr val="dk1"/>
                        </a:solidFill>
                        <a:latin typeface="+mn-lt"/>
                        <a:ea typeface="+mn-ea"/>
                        <a:cs typeface="+mn-cs"/>
                      </a:endParaRPr>
                    </a:p>
                  </a:txBody>
                  <a:tcPr marL="91439" marR="91439" marT="45699" marB="45699"/>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t>……</a:t>
                      </a:r>
                      <a:endParaRPr lang="ko-KR" altLang="en-US" sz="1200" kern="1200" dirty="0" smtClean="0">
                        <a:solidFill>
                          <a:schemeClr val="dk1"/>
                        </a:solidFill>
                        <a:latin typeface="+mn-lt"/>
                        <a:ea typeface="+mn-ea"/>
                        <a:cs typeface="+mn-cs"/>
                      </a:endParaRPr>
                    </a:p>
                  </a:txBody>
                  <a:tcPr marL="91439" marR="91439" marT="45699" marB="45699"/>
                </a:tc>
              </a:tr>
            </a:tbl>
          </a:graphicData>
        </a:graphic>
      </p:graphicFrame>
      <p:graphicFrame>
        <p:nvGraphicFramePr>
          <p:cNvPr id="46" name="표 45"/>
          <p:cNvGraphicFramePr>
            <a:graphicFrameLocks noGrp="1"/>
          </p:cNvGraphicFramePr>
          <p:nvPr>
            <p:extLst>
              <p:ext uri="{D42A27DB-BD31-4B8C-83A1-F6EECF244321}">
                <p14:modId xmlns:p14="http://schemas.microsoft.com/office/powerpoint/2010/main" val="3972612746"/>
              </p:ext>
            </p:extLst>
          </p:nvPr>
        </p:nvGraphicFramePr>
        <p:xfrm>
          <a:off x="5488685" y="4578901"/>
          <a:ext cx="1678826" cy="1279992"/>
        </p:xfrm>
        <a:graphic>
          <a:graphicData uri="http://schemas.openxmlformats.org/drawingml/2006/table">
            <a:tbl>
              <a:tblPr firstRow="1" bandRow="1">
                <a:tableStyleId>{5940675A-B579-460E-94D1-54222C63F5DA}</a:tableStyleId>
              </a:tblPr>
              <a:tblGrid>
                <a:gridCol w="1174770"/>
                <a:gridCol w="50405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dk1"/>
                          </a:solidFill>
                          <a:latin typeface="+mn-lt"/>
                          <a:ea typeface="+mn-ea"/>
                          <a:cs typeface="+mn-cs"/>
                        </a:rPr>
                        <a:t>A</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solidFill>
                            <a:schemeClr val="dk1"/>
                          </a:solidFill>
                          <a:latin typeface="+mn-lt"/>
                          <a:ea typeface="+mn-ea"/>
                          <a:cs typeface="+mn-cs"/>
                        </a:rPr>
                        <a:t>……</a:t>
                      </a:r>
                      <a:endParaRPr lang="ko-KR" altLang="en-US" sz="1200" kern="1200" dirty="0">
                        <a:solidFill>
                          <a:schemeClr val="dk1"/>
                        </a:solidFill>
                        <a:latin typeface="+mn-lt"/>
                        <a:ea typeface="+mn-ea"/>
                        <a:cs typeface="+mn-cs"/>
                      </a:endParaRPr>
                    </a:p>
                  </a:txBody>
                  <a:tcPr marL="91439" marR="91439" marT="45699" marB="45699"/>
                </a:tc>
              </a:tr>
              <a:tr h="132932">
                <a:tc>
                  <a:txBody>
                    <a:bodyPr/>
                    <a:lstStyle/>
                    <a:p>
                      <a:pPr latinLnBrk="1"/>
                      <a:r>
                        <a:rPr lang="en-US" altLang="ko-KR" sz="1200" strike="sngStrike" kern="1200" dirty="0" smtClean="0">
                          <a:solidFill>
                            <a:srgbClr val="FF0000"/>
                          </a:solidFill>
                          <a:latin typeface="+mn-lt"/>
                          <a:ea typeface="+mn-ea"/>
                          <a:cs typeface="+mn-cs"/>
                        </a:rPr>
                        <a:t>C</a:t>
                      </a:r>
                      <a:endParaRPr lang="ko-KR" altLang="en-US" sz="1200" strike="sngStrike" kern="1200" dirty="0">
                        <a:solidFill>
                          <a:srgbClr val="FF0000"/>
                        </a:solidFill>
                        <a:latin typeface="+mn-lt"/>
                        <a:ea typeface="+mn-ea"/>
                        <a:cs typeface="+mn-cs"/>
                      </a:endParaRPr>
                    </a:p>
                  </a:txBody>
                  <a:tcPr marL="91439" marR="91439" marT="45699" marB="45699"/>
                </a:tc>
                <a:tc>
                  <a:txBody>
                    <a:bodyPr/>
                    <a:lstStyle/>
                    <a:p>
                      <a:pPr latinLnBrk="1"/>
                      <a:r>
                        <a:rPr lang="en-US" altLang="ko-KR" sz="1200" strike="sngStrike" kern="1200" dirty="0" smtClean="0">
                          <a:solidFill>
                            <a:srgbClr val="FF0000"/>
                          </a:solidFill>
                          <a:latin typeface="+mn-lt"/>
                          <a:ea typeface="+mn-ea"/>
                          <a:cs typeface="+mn-cs"/>
                        </a:rPr>
                        <a:t>……</a:t>
                      </a:r>
                      <a:endParaRPr lang="ko-KR" altLang="en-US" sz="1200" strike="sngStrike" kern="1200" dirty="0">
                        <a:solidFill>
                          <a:srgbClr val="FF0000"/>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dk1"/>
                          </a:solidFill>
                          <a:latin typeface="+mn-lt"/>
                          <a:ea typeface="+mn-ea"/>
                          <a:cs typeface="+mn-cs"/>
                        </a:rPr>
                        <a:t>D</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bl>
          </a:graphicData>
        </a:graphic>
      </p:graphicFrame>
      <p:cxnSp>
        <p:nvCxnSpPr>
          <p:cNvPr id="47" name="직선 연결선 46"/>
          <p:cNvCxnSpPr>
            <a:stCxn id="36" idx="2"/>
            <a:endCxn id="35" idx="5"/>
          </p:cNvCxnSpPr>
          <p:nvPr/>
        </p:nvCxnSpPr>
        <p:spPr bwMode="auto">
          <a:xfrm flipH="1" flipV="1">
            <a:off x="6294480" y="3912472"/>
            <a:ext cx="711874" cy="22932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8" name="TextBox 81"/>
          <p:cNvSpPr txBox="1">
            <a:spLocks noChangeArrowheads="1"/>
          </p:cNvSpPr>
          <p:nvPr/>
        </p:nvSpPr>
        <p:spPr bwMode="auto">
          <a:xfrm>
            <a:off x="3216624" y="5795972"/>
            <a:ext cx="386516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49" name="오른쪽 화살표 48"/>
          <p:cNvSpPr/>
          <p:nvPr/>
        </p:nvSpPr>
        <p:spPr>
          <a:xfrm>
            <a:off x="2555776" y="5908407"/>
            <a:ext cx="649287" cy="144462"/>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p>
        </p:txBody>
      </p:sp>
      <p:sp>
        <p:nvSpPr>
          <p:cNvPr id="50" name="오른쪽 화살표 49"/>
          <p:cNvSpPr/>
          <p:nvPr/>
        </p:nvSpPr>
        <p:spPr>
          <a:xfrm rot="9316325">
            <a:off x="5307008" y="3949113"/>
            <a:ext cx="649287" cy="144462"/>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p>
        </p:txBody>
      </p:sp>
      <p:sp>
        <p:nvSpPr>
          <p:cNvPr id="51" name="오른쪽 화살표 50"/>
          <p:cNvSpPr/>
          <p:nvPr/>
        </p:nvSpPr>
        <p:spPr>
          <a:xfrm rot="18834622">
            <a:off x="6153656" y="3361374"/>
            <a:ext cx="535238" cy="157514"/>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p>
        </p:txBody>
      </p:sp>
    </p:spTree>
    <p:extLst>
      <p:ext uri="{BB962C8B-B14F-4D97-AF65-F5344CB8AC3E}">
        <p14:creationId xmlns:p14="http://schemas.microsoft.com/office/powerpoint/2010/main" val="1629737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Leaving </a:t>
            </a:r>
            <a:r>
              <a:rPr lang="en-US" altLang="ko-KR" dirty="0"/>
              <a:t>Multicast Group </a:t>
            </a:r>
            <a:r>
              <a:rPr lang="en-US" altLang="ko-KR" dirty="0" smtClean="0"/>
              <a:t>(4/5</a:t>
            </a:r>
            <a:r>
              <a:rPr lang="en-US" altLang="ko-KR" dirty="0"/>
              <a:t>) </a:t>
            </a:r>
            <a:endParaRPr lang="ko-KR" altLang="en-US" dirty="0"/>
          </a:p>
        </p:txBody>
      </p:sp>
      <p:sp>
        <p:nvSpPr>
          <p:cNvPr id="3" name="내용 개체 틀 2"/>
          <p:cNvSpPr>
            <a:spLocks noGrp="1"/>
          </p:cNvSpPr>
          <p:nvPr>
            <p:ph idx="1"/>
          </p:nvPr>
        </p:nvSpPr>
        <p:spPr>
          <a:xfrm>
            <a:off x="685800" y="1556792"/>
            <a:ext cx="3382144" cy="4539208"/>
          </a:xfrm>
        </p:spPr>
        <p:txBody>
          <a:bodyPr/>
          <a:lstStyle/>
          <a:p>
            <a:r>
              <a:rPr lang="en-US" altLang="ko-KR" sz="2000" dirty="0" smtClean="0"/>
              <a:t>PD D receives the MGNF and it </a:t>
            </a:r>
            <a:r>
              <a:rPr lang="en-US" altLang="ko-KR" sz="2000" dirty="0"/>
              <a:t>deletes the entry of the originator of the </a:t>
            </a:r>
            <a:r>
              <a:rPr lang="en-US" altLang="ko-KR" sz="2000" dirty="0" smtClean="0"/>
              <a:t>MGNF.</a:t>
            </a:r>
            <a:endParaRPr lang="en-US" altLang="ko-KR" sz="20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56</a:t>
            </a:fld>
            <a:endParaRPr lang="en-US" altLang="ko-KR"/>
          </a:p>
        </p:txBody>
      </p:sp>
      <p:sp>
        <p:nvSpPr>
          <p:cNvPr id="21" name="TextBox 20"/>
          <p:cNvSpPr txBox="1"/>
          <p:nvPr/>
        </p:nvSpPr>
        <p:spPr>
          <a:xfrm>
            <a:off x="7168462" y="2832838"/>
            <a:ext cx="1816395" cy="276999"/>
          </a:xfrm>
          <a:prstGeom prst="rect">
            <a:avLst/>
          </a:prstGeom>
          <a:noFill/>
        </p:spPr>
        <p:txBody>
          <a:bodyPr wrap="none" rtlCol="0">
            <a:spAutoFit/>
          </a:bodyPr>
          <a:lstStyle/>
          <a:p>
            <a:r>
              <a:rPr lang="en-US" altLang="ko-KR" sz="1200" dirty="0" smtClean="0"/>
              <a:t>&lt;PD C’s Routing Table&gt;</a:t>
            </a:r>
            <a:endParaRPr lang="ko-KR" altLang="en-US" sz="1200" dirty="0"/>
          </a:p>
        </p:txBody>
      </p:sp>
      <p:graphicFrame>
        <p:nvGraphicFramePr>
          <p:cNvPr id="30" name="표 29"/>
          <p:cNvGraphicFramePr>
            <a:graphicFrameLocks noGrp="1"/>
          </p:cNvGraphicFramePr>
          <p:nvPr>
            <p:extLst>
              <p:ext uri="{D42A27DB-BD31-4B8C-83A1-F6EECF244321}">
                <p14:modId xmlns:p14="http://schemas.microsoft.com/office/powerpoint/2010/main" val="1755201421"/>
              </p:ext>
            </p:extLst>
          </p:nvPr>
        </p:nvGraphicFramePr>
        <p:xfrm>
          <a:off x="6997630" y="3109838"/>
          <a:ext cx="1678826" cy="731436"/>
        </p:xfrm>
        <a:graphic>
          <a:graphicData uri="http://schemas.openxmlformats.org/drawingml/2006/table">
            <a:tbl>
              <a:tblPr firstRow="1" bandRow="1">
                <a:tableStyleId>{5940675A-B579-460E-94D1-54222C63F5DA}</a:tableStyleId>
              </a:tblPr>
              <a:tblGrid>
                <a:gridCol w="1174770"/>
                <a:gridCol w="50405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t>D</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bl>
          </a:graphicData>
        </a:graphic>
      </p:graphicFrame>
      <p:sp>
        <p:nvSpPr>
          <p:cNvPr id="31" name="타원 30"/>
          <p:cNvSpPr/>
          <p:nvPr/>
        </p:nvSpPr>
        <p:spPr bwMode="auto">
          <a:xfrm>
            <a:off x="5037656" y="4081105"/>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smtClean="0">
                <a:solidFill>
                  <a:schemeClr val="bg1"/>
                </a:solidFill>
                <a:ea typeface="굴림" pitchFamily="50" charset="-127"/>
              </a:rPr>
              <a:t>A</a:t>
            </a:r>
            <a:endParaRPr lang="ko-KR" altLang="en-US" sz="1500" dirty="0">
              <a:solidFill>
                <a:schemeClr val="bg1"/>
              </a:solidFill>
              <a:ea typeface="굴림" pitchFamily="50" charset="-127"/>
            </a:endParaRPr>
          </a:p>
        </p:txBody>
      </p:sp>
      <p:sp>
        <p:nvSpPr>
          <p:cNvPr id="34" name="타원 6"/>
          <p:cNvSpPr>
            <a:spLocks noChangeArrowheads="1"/>
          </p:cNvSpPr>
          <p:nvPr/>
        </p:nvSpPr>
        <p:spPr bwMode="auto">
          <a:xfrm>
            <a:off x="6017744" y="3635736"/>
            <a:ext cx="324216" cy="324216"/>
          </a:xfrm>
          <a:prstGeom prst="ellipse">
            <a:avLst/>
          </a:prstGeom>
          <a:ln>
            <a:headEnd/>
            <a:tailEnd/>
          </a:ln>
        </p:spPr>
        <p:style>
          <a:lnRef idx="2">
            <a:schemeClr val="accent6"/>
          </a:lnRef>
          <a:fillRef idx="1">
            <a:schemeClr val="lt1"/>
          </a:fillRef>
          <a:effectRef idx="0">
            <a:schemeClr val="accent6"/>
          </a:effectRef>
          <a:fontRef idx="minor">
            <a:schemeClr val="dk1"/>
          </a:fontRef>
        </p:style>
        <p:txBody>
          <a:bodyPr lIns="0" tIns="0" rIns="0" bIns="0" anchor="ctr"/>
          <a:lstStyle/>
          <a:p>
            <a:pPr algn="ctr"/>
            <a:r>
              <a:rPr lang="en-US" altLang="ko-KR" sz="1500" dirty="0" smtClean="0">
                <a:solidFill>
                  <a:schemeClr val="tx1"/>
                </a:solidFill>
              </a:rPr>
              <a:t>B</a:t>
            </a:r>
            <a:endParaRPr lang="ko-KR" altLang="en-US" sz="1500" dirty="0">
              <a:solidFill>
                <a:schemeClr val="tx1"/>
              </a:solidFill>
            </a:endParaRPr>
          </a:p>
        </p:txBody>
      </p:sp>
      <p:sp>
        <p:nvSpPr>
          <p:cNvPr id="35" name="타원 6"/>
          <p:cNvSpPr>
            <a:spLocks noChangeArrowheads="1"/>
          </p:cNvSpPr>
          <p:nvPr/>
        </p:nvSpPr>
        <p:spPr bwMode="auto">
          <a:xfrm>
            <a:off x="7006354" y="3979685"/>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36" name="타원 6"/>
          <p:cNvSpPr>
            <a:spLocks noChangeArrowheads="1"/>
          </p:cNvSpPr>
          <p:nvPr/>
        </p:nvSpPr>
        <p:spPr bwMode="auto">
          <a:xfrm>
            <a:off x="6594953" y="2971338"/>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cxnSp>
        <p:nvCxnSpPr>
          <p:cNvPr id="37" name="직선 연결선 36"/>
          <p:cNvCxnSpPr/>
          <p:nvPr/>
        </p:nvCxnSpPr>
        <p:spPr bwMode="auto">
          <a:xfrm flipV="1">
            <a:off x="5377599" y="3888581"/>
            <a:ext cx="618884" cy="31239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8" name="직선 연결선 37"/>
          <p:cNvCxnSpPr/>
          <p:nvPr/>
        </p:nvCxnSpPr>
        <p:spPr bwMode="auto">
          <a:xfrm flipV="1">
            <a:off x="6304827" y="3271893"/>
            <a:ext cx="318977" cy="372139"/>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9" name="TextBox 38"/>
          <p:cNvSpPr txBox="1"/>
          <p:nvPr/>
        </p:nvSpPr>
        <p:spPr>
          <a:xfrm>
            <a:off x="2921404" y="3554128"/>
            <a:ext cx="1788503" cy="276999"/>
          </a:xfrm>
          <a:prstGeom prst="rect">
            <a:avLst/>
          </a:prstGeom>
          <a:noFill/>
        </p:spPr>
        <p:txBody>
          <a:bodyPr wrap="none" rtlCol="0">
            <a:spAutoFit/>
          </a:bodyPr>
          <a:lstStyle/>
          <a:p>
            <a:r>
              <a:rPr lang="en-US" altLang="ko-KR" sz="1200" dirty="0" smtClean="0"/>
              <a:t>&lt;PD A’s Routing Table&gt;</a:t>
            </a:r>
            <a:endParaRPr lang="ko-KR" altLang="en-US" sz="1200" dirty="0"/>
          </a:p>
        </p:txBody>
      </p:sp>
      <p:graphicFrame>
        <p:nvGraphicFramePr>
          <p:cNvPr id="40" name="표 39"/>
          <p:cNvGraphicFramePr>
            <a:graphicFrameLocks noGrp="1"/>
          </p:cNvGraphicFramePr>
          <p:nvPr>
            <p:extLst>
              <p:ext uri="{D42A27DB-BD31-4B8C-83A1-F6EECF244321}">
                <p14:modId xmlns:p14="http://schemas.microsoft.com/office/powerpoint/2010/main" val="1856372765"/>
              </p:ext>
            </p:extLst>
          </p:nvPr>
        </p:nvGraphicFramePr>
        <p:xfrm>
          <a:off x="2776659" y="3831128"/>
          <a:ext cx="2037452" cy="731436"/>
        </p:xfrm>
        <a:graphic>
          <a:graphicData uri="http://schemas.openxmlformats.org/drawingml/2006/table">
            <a:tbl>
              <a:tblPr firstRow="1" bandRow="1">
                <a:tableStyleId>{5940675A-B579-460E-94D1-54222C63F5DA}</a:tableStyleId>
              </a:tblPr>
              <a:tblGrid>
                <a:gridCol w="1018726"/>
                <a:gridCol w="101872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t>D</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bl>
          </a:graphicData>
        </a:graphic>
      </p:graphicFrame>
      <p:sp>
        <p:nvSpPr>
          <p:cNvPr id="41" name="TextBox 40"/>
          <p:cNvSpPr txBox="1"/>
          <p:nvPr/>
        </p:nvSpPr>
        <p:spPr>
          <a:xfrm>
            <a:off x="5513692" y="1502031"/>
            <a:ext cx="1816395" cy="276999"/>
          </a:xfrm>
          <a:prstGeom prst="rect">
            <a:avLst/>
          </a:prstGeom>
          <a:noFill/>
        </p:spPr>
        <p:txBody>
          <a:bodyPr wrap="none" rtlCol="0">
            <a:spAutoFit/>
          </a:bodyPr>
          <a:lstStyle/>
          <a:p>
            <a:r>
              <a:rPr lang="en-US" altLang="ko-KR" sz="1200" dirty="0" smtClean="0"/>
              <a:t>&lt;PD D’s Routing Table&gt;</a:t>
            </a:r>
            <a:endParaRPr lang="ko-KR" altLang="en-US" sz="1200" dirty="0"/>
          </a:p>
        </p:txBody>
      </p:sp>
      <p:sp>
        <p:nvSpPr>
          <p:cNvPr id="42" name="TextBox 41"/>
          <p:cNvSpPr txBox="1"/>
          <p:nvPr/>
        </p:nvSpPr>
        <p:spPr>
          <a:xfrm>
            <a:off x="5419901" y="4293096"/>
            <a:ext cx="1816395" cy="276999"/>
          </a:xfrm>
          <a:prstGeom prst="rect">
            <a:avLst/>
          </a:prstGeom>
          <a:noFill/>
        </p:spPr>
        <p:txBody>
          <a:bodyPr wrap="none" rtlCol="0">
            <a:spAutoFit/>
          </a:bodyPr>
          <a:lstStyle/>
          <a:p>
            <a:r>
              <a:rPr lang="en-US" altLang="ko-KR" sz="1200" dirty="0" smtClean="0"/>
              <a:t>&lt;PD B’s Routing Table&gt;</a:t>
            </a:r>
            <a:endParaRPr lang="ko-KR" altLang="en-US" sz="1200" dirty="0"/>
          </a:p>
        </p:txBody>
      </p:sp>
      <p:graphicFrame>
        <p:nvGraphicFramePr>
          <p:cNvPr id="43" name="표 42"/>
          <p:cNvGraphicFramePr>
            <a:graphicFrameLocks noGrp="1"/>
          </p:cNvGraphicFramePr>
          <p:nvPr>
            <p:extLst>
              <p:ext uri="{D42A27DB-BD31-4B8C-83A1-F6EECF244321}">
                <p14:modId xmlns:p14="http://schemas.microsoft.com/office/powerpoint/2010/main" val="1719206108"/>
              </p:ext>
            </p:extLst>
          </p:nvPr>
        </p:nvGraphicFramePr>
        <p:xfrm>
          <a:off x="5531067" y="1916832"/>
          <a:ext cx="1678826" cy="1005714"/>
        </p:xfrm>
        <a:graphic>
          <a:graphicData uri="http://schemas.openxmlformats.org/drawingml/2006/table">
            <a:tbl>
              <a:tblPr firstRow="1" bandRow="1">
                <a:tableStyleId>{5940675A-B579-460E-94D1-54222C63F5DA}</a:tableStyleId>
              </a:tblPr>
              <a:tblGrid>
                <a:gridCol w="1174770"/>
                <a:gridCol w="50405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tx1"/>
                          </a:solidFill>
                          <a:latin typeface="+mn-lt"/>
                          <a:ea typeface="+mn-ea"/>
                          <a:cs typeface="+mn-cs"/>
                        </a:rPr>
                        <a:t>A</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r h="132932">
                <a:tc>
                  <a:txBody>
                    <a:bodyPr/>
                    <a:lstStyle/>
                    <a:p>
                      <a:pPr latinLnBrk="1"/>
                      <a:r>
                        <a:rPr lang="en-US" altLang="ko-KR" sz="1200" strike="sngStrike" kern="1200" dirty="0" smtClean="0">
                          <a:solidFill>
                            <a:srgbClr val="FF0000"/>
                          </a:solidFill>
                          <a:latin typeface="+mn-lt"/>
                          <a:ea typeface="+mn-ea"/>
                          <a:cs typeface="+mn-cs"/>
                        </a:rPr>
                        <a:t>C</a:t>
                      </a:r>
                      <a:endParaRPr lang="ko-KR" altLang="en-US" sz="1200" strike="sngStrike" kern="1200" dirty="0">
                        <a:solidFill>
                          <a:srgbClr val="FF0000"/>
                        </a:solidFill>
                        <a:latin typeface="+mn-lt"/>
                        <a:ea typeface="+mn-ea"/>
                        <a:cs typeface="+mn-cs"/>
                      </a:endParaRPr>
                    </a:p>
                  </a:txBody>
                  <a:tcPr marL="91439" marR="91439" marT="45699" marB="45699"/>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strike="sngStrike" kern="1200" dirty="0" smtClean="0">
                          <a:solidFill>
                            <a:srgbClr val="FF0000"/>
                          </a:solidFill>
                        </a:rPr>
                        <a:t>……</a:t>
                      </a:r>
                      <a:endParaRPr lang="ko-KR" altLang="en-US" sz="1200" strike="sngStrike" kern="1200" dirty="0" smtClean="0">
                        <a:solidFill>
                          <a:srgbClr val="FF0000"/>
                        </a:solidFill>
                        <a:latin typeface="+mn-lt"/>
                        <a:ea typeface="+mn-ea"/>
                        <a:cs typeface="+mn-cs"/>
                      </a:endParaRPr>
                    </a:p>
                  </a:txBody>
                  <a:tcPr marL="91439" marR="91439" marT="45699" marB="45699"/>
                </a:tc>
              </a:tr>
            </a:tbl>
          </a:graphicData>
        </a:graphic>
      </p:graphicFrame>
      <p:graphicFrame>
        <p:nvGraphicFramePr>
          <p:cNvPr id="44" name="표 43"/>
          <p:cNvGraphicFramePr>
            <a:graphicFrameLocks noGrp="1"/>
          </p:cNvGraphicFramePr>
          <p:nvPr>
            <p:extLst>
              <p:ext uri="{D42A27DB-BD31-4B8C-83A1-F6EECF244321}">
                <p14:modId xmlns:p14="http://schemas.microsoft.com/office/powerpoint/2010/main" val="3274838642"/>
              </p:ext>
            </p:extLst>
          </p:nvPr>
        </p:nvGraphicFramePr>
        <p:xfrm>
          <a:off x="5488685" y="4578901"/>
          <a:ext cx="1678826" cy="1005714"/>
        </p:xfrm>
        <a:graphic>
          <a:graphicData uri="http://schemas.openxmlformats.org/drawingml/2006/table">
            <a:tbl>
              <a:tblPr firstRow="1" bandRow="1">
                <a:tableStyleId>{5940675A-B579-460E-94D1-54222C63F5DA}</a:tableStyleId>
              </a:tblPr>
              <a:tblGrid>
                <a:gridCol w="1174770"/>
                <a:gridCol w="50405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dk1"/>
                          </a:solidFill>
                          <a:latin typeface="+mn-lt"/>
                          <a:ea typeface="+mn-ea"/>
                          <a:cs typeface="+mn-cs"/>
                        </a:rPr>
                        <a:t>A</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solidFill>
                            <a:schemeClr val="dk1"/>
                          </a:solidFill>
                          <a:latin typeface="+mn-lt"/>
                          <a:ea typeface="+mn-ea"/>
                          <a:cs typeface="+mn-cs"/>
                        </a:rPr>
                        <a:t>……</a:t>
                      </a:r>
                      <a:endParaRPr lang="ko-KR" altLang="en-US" sz="1200" kern="1200" dirty="0">
                        <a:solidFill>
                          <a:schemeClr val="dk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dk1"/>
                          </a:solidFill>
                          <a:latin typeface="+mn-lt"/>
                          <a:ea typeface="+mn-ea"/>
                          <a:cs typeface="+mn-cs"/>
                        </a:rPr>
                        <a:t>D</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bl>
          </a:graphicData>
        </a:graphic>
      </p:graphicFrame>
      <p:cxnSp>
        <p:nvCxnSpPr>
          <p:cNvPr id="45" name="직선 연결선 44"/>
          <p:cNvCxnSpPr>
            <a:stCxn id="35" idx="2"/>
            <a:endCxn id="34" idx="5"/>
          </p:cNvCxnSpPr>
          <p:nvPr/>
        </p:nvCxnSpPr>
        <p:spPr bwMode="auto">
          <a:xfrm flipH="1" flipV="1">
            <a:off x="6294480" y="3912472"/>
            <a:ext cx="711874" cy="22932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6" name="TextBox 81"/>
          <p:cNvSpPr txBox="1">
            <a:spLocks noChangeArrowheads="1"/>
          </p:cNvSpPr>
          <p:nvPr/>
        </p:nvSpPr>
        <p:spPr bwMode="auto">
          <a:xfrm>
            <a:off x="3216624" y="5795972"/>
            <a:ext cx="386516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47" name="오른쪽 화살표 46"/>
          <p:cNvSpPr/>
          <p:nvPr/>
        </p:nvSpPr>
        <p:spPr>
          <a:xfrm>
            <a:off x="2555776" y="5908407"/>
            <a:ext cx="649287" cy="144462"/>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p>
        </p:txBody>
      </p:sp>
    </p:spTree>
    <p:extLst>
      <p:ext uri="{BB962C8B-B14F-4D97-AF65-F5344CB8AC3E}">
        <p14:creationId xmlns:p14="http://schemas.microsoft.com/office/powerpoint/2010/main" val="1238895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Leaving </a:t>
            </a:r>
            <a:r>
              <a:rPr lang="en-US" altLang="ko-KR" dirty="0"/>
              <a:t>Multicast Group </a:t>
            </a:r>
            <a:r>
              <a:rPr lang="en-US" altLang="ko-KR" dirty="0" smtClean="0"/>
              <a:t>(5/5</a:t>
            </a:r>
            <a:r>
              <a:rPr lang="en-US" altLang="ko-KR" dirty="0"/>
              <a:t>)</a:t>
            </a:r>
            <a:endParaRPr lang="ko-KR" altLang="en-US" dirty="0"/>
          </a:p>
        </p:txBody>
      </p:sp>
      <p:sp>
        <p:nvSpPr>
          <p:cNvPr id="3" name="내용 개체 틀 2"/>
          <p:cNvSpPr>
            <a:spLocks noGrp="1"/>
          </p:cNvSpPr>
          <p:nvPr>
            <p:ph idx="1"/>
          </p:nvPr>
        </p:nvSpPr>
        <p:spPr>
          <a:xfrm>
            <a:off x="685800" y="1556792"/>
            <a:ext cx="3382144" cy="4539208"/>
          </a:xfrm>
        </p:spPr>
        <p:txBody>
          <a:bodyPr/>
          <a:lstStyle/>
          <a:p>
            <a:r>
              <a:rPr lang="en-US" altLang="ko-KR" sz="2000" dirty="0" smtClean="0"/>
              <a:t>Finally, PD C leaves the multicast group.</a:t>
            </a:r>
            <a:endParaRPr lang="en-US" altLang="ko-KR" sz="20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57</a:t>
            </a:fld>
            <a:endParaRPr lang="en-US" altLang="ko-KR"/>
          </a:p>
        </p:txBody>
      </p:sp>
      <p:sp>
        <p:nvSpPr>
          <p:cNvPr id="31" name="타원 30"/>
          <p:cNvSpPr/>
          <p:nvPr/>
        </p:nvSpPr>
        <p:spPr bwMode="auto">
          <a:xfrm>
            <a:off x="5037656" y="4081105"/>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smtClean="0">
                <a:solidFill>
                  <a:schemeClr val="bg1"/>
                </a:solidFill>
                <a:ea typeface="굴림" pitchFamily="50" charset="-127"/>
              </a:rPr>
              <a:t>A</a:t>
            </a:r>
            <a:endParaRPr lang="ko-KR" altLang="en-US" sz="1500" dirty="0">
              <a:solidFill>
                <a:schemeClr val="bg1"/>
              </a:solidFill>
              <a:ea typeface="굴림" pitchFamily="50" charset="-127"/>
            </a:endParaRPr>
          </a:p>
        </p:txBody>
      </p:sp>
      <p:sp>
        <p:nvSpPr>
          <p:cNvPr id="34" name="타원 6"/>
          <p:cNvSpPr>
            <a:spLocks noChangeArrowheads="1"/>
          </p:cNvSpPr>
          <p:nvPr/>
        </p:nvSpPr>
        <p:spPr bwMode="auto">
          <a:xfrm>
            <a:off x="6017744" y="3635736"/>
            <a:ext cx="324216" cy="324216"/>
          </a:xfrm>
          <a:prstGeom prst="ellipse">
            <a:avLst/>
          </a:prstGeom>
          <a:ln>
            <a:headEnd/>
            <a:tailEnd/>
          </a:ln>
        </p:spPr>
        <p:style>
          <a:lnRef idx="2">
            <a:schemeClr val="accent6"/>
          </a:lnRef>
          <a:fillRef idx="1">
            <a:schemeClr val="lt1"/>
          </a:fillRef>
          <a:effectRef idx="0">
            <a:schemeClr val="accent6"/>
          </a:effectRef>
          <a:fontRef idx="minor">
            <a:schemeClr val="dk1"/>
          </a:fontRef>
        </p:style>
        <p:txBody>
          <a:bodyPr lIns="0" tIns="0" rIns="0" bIns="0" anchor="ctr"/>
          <a:lstStyle/>
          <a:p>
            <a:pPr algn="ctr"/>
            <a:r>
              <a:rPr lang="en-US" altLang="ko-KR" sz="1500" dirty="0" smtClean="0">
                <a:solidFill>
                  <a:schemeClr val="tx1"/>
                </a:solidFill>
              </a:rPr>
              <a:t>B</a:t>
            </a:r>
            <a:endParaRPr lang="ko-KR" altLang="en-US" sz="1500" dirty="0">
              <a:solidFill>
                <a:schemeClr val="tx1"/>
              </a:solidFill>
            </a:endParaRPr>
          </a:p>
        </p:txBody>
      </p:sp>
      <p:sp>
        <p:nvSpPr>
          <p:cNvPr id="35" name="타원 6"/>
          <p:cNvSpPr>
            <a:spLocks noChangeArrowheads="1"/>
          </p:cNvSpPr>
          <p:nvPr/>
        </p:nvSpPr>
        <p:spPr bwMode="auto">
          <a:xfrm>
            <a:off x="7006354" y="3979685"/>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36" name="타원 6"/>
          <p:cNvSpPr>
            <a:spLocks noChangeArrowheads="1"/>
          </p:cNvSpPr>
          <p:nvPr/>
        </p:nvSpPr>
        <p:spPr bwMode="auto">
          <a:xfrm>
            <a:off x="6594953" y="2971338"/>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cxnSp>
        <p:nvCxnSpPr>
          <p:cNvPr id="37" name="직선 연결선 36"/>
          <p:cNvCxnSpPr/>
          <p:nvPr/>
        </p:nvCxnSpPr>
        <p:spPr bwMode="auto">
          <a:xfrm flipV="1">
            <a:off x="5377599" y="3888581"/>
            <a:ext cx="618884" cy="31239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8" name="직선 연결선 37"/>
          <p:cNvCxnSpPr/>
          <p:nvPr/>
        </p:nvCxnSpPr>
        <p:spPr bwMode="auto">
          <a:xfrm flipV="1">
            <a:off x="6304827" y="3271893"/>
            <a:ext cx="318977" cy="372139"/>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9" name="TextBox 38"/>
          <p:cNvSpPr txBox="1"/>
          <p:nvPr/>
        </p:nvSpPr>
        <p:spPr>
          <a:xfrm>
            <a:off x="2921404" y="3554128"/>
            <a:ext cx="1788503" cy="276999"/>
          </a:xfrm>
          <a:prstGeom prst="rect">
            <a:avLst/>
          </a:prstGeom>
          <a:noFill/>
        </p:spPr>
        <p:txBody>
          <a:bodyPr wrap="none" rtlCol="0">
            <a:spAutoFit/>
          </a:bodyPr>
          <a:lstStyle/>
          <a:p>
            <a:r>
              <a:rPr lang="en-US" altLang="ko-KR" sz="1200" dirty="0" smtClean="0"/>
              <a:t>&lt;PD A’s Routing Table&gt;</a:t>
            </a:r>
            <a:endParaRPr lang="ko-KR" altLang="en-US" sz="1200" dirty="0"/>
          </a:p>
        </p:txBody>
      </p:sp>
      <p:graphicFrame>
        <p:nvGraphicFramePr>
          <p:cNvPr id="40" name="표 39"/>
          <p:cNvGraphicFramePr>
            <a:graphicFrameLocks noGrp="1"/>
          </p:cNvGraphicFramePr>
          <p:nvPr>
            <p:extLst>
              <p:ext uri="{D42A27DB-BD31-4B8C-83A1-F6EECF244321}">
                <p14:modId xmlns:p14="http://schemas.microsoft.com/office/powerpoint/2010/main" val="3816487321"/>
              </p:ext>
            </p:extLst>
          </p:nvPr>
        </p:nvGraphicFramePr>
        <p:xfrm>
          <a:off x="2776659" y="3831128"/>
          <a:ext cx="2037452" cy="731436"/>
        </p:xfrm>
        <a:graphic>
          <a:graphicData uri="http://schemas.openxmlformats.org/drawingml/2006/table">
            <a:tbl>
              <a:tblPr firstRow="1" bandRow="1">
                <a:tableStyleId>{5940675A-B579-460E-94D1-54222C63F5DA}</a:tableStyleId>
              </a:tblPr>
              <a:tblGrid>
                <a:gridCol w="1018726"/>
                <a:gridCol w="101872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t>D</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bl>
          </a:graphicData>
        </a:graphic>
      </p:graphicFrame>
      <p:sp>
        <p:nvSpPr>
          <p:cNvPr id="41" name="TextBox 40"/>
          <p:cNvSpPr txBox="1"/>
          <p:nvPr/>
        </p:nvSpPr>
        <p:spPr>
          <a:xfrm>
            <a:off x="5513692" y="1502031"/>
            <a:ext cx="1816395" cy="276999"/>
          </a:xfrm>
          <a:prstGeom prst="rect">
            <a:avLst/>
          </a:prstGeom>
          <a:noFill/>
        </p:spPr>
        <p:txBody>
          <a:bodyPr wrap="none" rtlCol="0">
            <a:spAutoFit/>
          </a:bodyPr>
          <a:lstStyle/>
          <a:p>
            <a:r>
              <a:rPr lang="en-US" altLang="ko-KR" sz="1200" dirty="0" smtClean="0"/>
              <a:t>&lt;PD D’s Routing Table&gt;</a:t>
            </a:r>
            <a:endParaRPr lang="ko-KR" altLang="en-US" sz="1200" dirty="0"/>
          </a:p>
        </p:txBody>
      </p:sp>
      <p:sp>
        <p:nvSpPr>
          <p:cNvPr id="42" name="TextBox 41"/>
          <p:cNvSpPr txBox="1"/>
          <p:nvPr/>
        </p:nvSpPr>
        <p:spPr>
          <a:xfrm>
            <a:off x="5419901" y="4293096"/>
            <a:ext cx="1816395" cy="276999"/>
          </a:xfrm>
          <a:prstGeom prst="rect">
            <a:avLst/>
          </a:prstGeom>
          <a:noFill/>
        </p:spPr>
        <p:txBody>
          <a:bodyPr wrap="none" rtlCol="0">
            <a:spAutoFit/>
          </a:bodyPr>
          <a:lstStyle/>
          <a:p>
            <a:r>
              <a:rPr lang="en-US" altLang="ko-KR" sz="1200" dirty="0" smtClean="0"/>
              <a:t>&lt;PD B’s Routing Table&gt;</a:t>
            </a:r>
            <a:endParaRPr lang="ko-KR" altLang="en-US" sz="1200" dirty="0"/>
          </a:p>
        </p:txBody>
      </p:sp>
      <p:graphicFrame>
        <p:nvGraphicFramePr>
          <p:cNvPr id="43" name="표 42"/>
          <p:cNvGraphicFramePr>
            <a:graphicFrameLocks noGrp="1"/>
          </p:cNvGraphicFramePr>
          <p:nvPr>
            <p:extLst>
              <p:ext uri="{D42A27DB-BD31-4B8C-83A1-F6EECF244321}">
                <p14:modId xmlns:p14="http://schemas.microsoft.com/office/powerpoint/2010/main" val="722405176"/>
              </p:ext>
            </p:extLst>
          </p:nvPr>
        </p:nvGraphicFramePr>
        <p:xfrm>
          <a:off x="5531067" y="1916832"/>
          <a:ext cx="1678826" cy="731436"/>
        </p:xfrm>
        <a:graphic>
          <a:graphicData uri="http://schemas.openxmlformats.org/drawingml/2006/table">
            <a:tbl>
              <a:tblPr firstRow="1" bandRow="1">
                <a:tableStyleId>{5940675A-B579-460E-94D1-54222C63F5DA}</a:tableStyleId>
              </a:tblPr>
              <a:tblGrid>
                <a:gridCol w="1174770"/>
                <a:gridCol w="50405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tx1"/>
                          </a:solidFill>
                          <a:latin typeface="+mn-lt"/>
                          <a:ea typeface="+mn-ea"/>
                          <a:cs typeface="+mn-cs"/>
                        </a:rPr>
                        <a:t>A</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bl>
          </a:graphicData>
        </a:graphic>
      </p:graphicFrame>
      <p:graphicFrame>
        <p:nvGraphicFramePr>
          <p:cNvPr id="44" name="표 43"/>
          <p:cNvGraphicFramePr>
            <a:graphicFrameLocks noGrp="1"/>
          </p:cNvGraphicFramePr>
          <p:nvPr>
            <p:extLst>
              <p:ext uri="{D42A27DB-BD31-4B8C-83A1-F6EECF244321}">
                <p14:modId xmlns:p14="http://schemas.microsoft.com/office/powerpoint/2010/main" val="3924506737"/>
              </p:ext>
            </p:extLst>
          </p:nvPr>
        </p:nvGraphicFramePr>
        <p:xfrm>
          <a:off x="5488685" y="4578901"/>
          <a:ext cx="1678826" cy="1005714"/>
        </p:xfrm>
        <a:graphic>
          <a:graphicData uri="http://schemas.openxmlformats.org/drawingml/2006/table">
            <a:tbl>
              <a:tblPr firstRow="1" bandRow="1">
                <a:tableStyleId>{5940675A-B579-460E-94D1-54222C63F5DA}</a:tableStyleId>
              </a:tblPr>
              <a:tblGrid>
                <a:gridCol w="1174770"/>
                <a:gridCol w="50405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dk1"/>
                          </a:solidFill>
                          <a:latin typeface="+mn-lt"/>
                          <a:ea typeface="+mn-ea"/>
                          <a:cs typeface="+mn-cs"/>
                        </a:rPr>
                        <a:t>A</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solidFill>
                            <a:schemeClr val="dk1"/>
                          </a:solidFill>
                          <a:latin typeface="+mn-lt"/>
                          <a:ea typeface="+mn-ea"/>
                          <a:cs typeface="+mn-cs"/>
                        </a:rPr>
                        <a:t>……</a:t>
                      </a:r>
                      <a:endParaRPr lang="ko-KR" altLang="en-US" sz="1200" kern="1200" dirty="0">
                        <a:solidFill>
                          <a:schemeClr val="dk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dk1"/>
                          </a:solidFill>
                          <a:latin typeface="+mn-lt"/>
                          <a:ea typeface="+mn-ea"/>
                          <a:cs typeface="+mn-cs"/>
                        </a:rPr>
                        <a:t>D</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bl>
          </a:graphicData>
        </a:graphic>
      </p:graphicFrame>
      <p:sp>
        <p:nvSpPr>
          <p:cNvPr id="46" name="TextBox 81"/>
          <p:cNvSpPr txBox="1">
            <a:spLocks noChangeArrowheads="1"/>
          </p:cNvSpPr>
          <p:nvPr/>
        </p:nvSpPr>
        <p:spPr bwMode="auto">
          <a:xfrm>
            <a:off x="3216624" y="5795972"/>
            <a:ext cx="386516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47" name="오른쪽 화살표 46"/>
          <p:cNvSpPr/>
          <p:nvPr/>
        </p:nvSpPr>
        <p:spPr>
          <a:xfrm>
            <a:off x="2555776" y="5908407"/>
            <a:ext cx="649287" cy="144462"/>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p>
        </p:txBody>
      </p:sp>
    </p:spTree>
    <p:extLst>
      <p:ext uri="{BB962C8B-B14F-4D97-AF65-F5344CB8AC3E}">
        <p14:creationId xmlns:p14="http://schemas.microsoft.com/office/powerpoint/2010/main" val="3163148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제목 1"/>
          <p:cNvSpPr>
            <a:spLocks noGrp="1"/>
          </p:cNvSpPr>
          <p:nvPr>
            <p:ph type="title"/>
          </p:nvPr>
        </p:nvSpPr>
        <p:spPr>
          <a:xfrm>
            <a:off x="685800" y="685800"/>
            <a:ext cx="7772400" cy="727075"/>
          </a:xfrm>
        </p:spPr>
        <p:txBody>
          <a:bodyPr/>
          <a:lstStyle/>
          <a:p>
            <a:r>
              <a:rPr lang="en-US" altLang="ko-KR" dirty="0" smtClean="0">
                <a:ea typeface="굴림" charset="-127"/>
              </a:rPr>
              <a:t>Mobility Support for Multicast (1/4)</a:t>
            </a:r>
            <a:endParaRPr lang="ko-KR" altLang="en-US" dirty="0" smtClean="0">
              <a:ea typeface="굴림" charset="-127"/>
            </a:endParaRPr>
          </a:p>
        </p:txBody>
      </p:sp>
      <p:sp>
        <p:nvSpPr>
          <p:cNvPr id="3" name="내용 개체 틀 2"/>
          <p:cNvSpPr>
            <a:spLocks noGrp="1"/>
          </p:cNvSpPr>
          <p:nvPr>
            <p:ph idx="1"/>
          </p:nvPr>
        </p:nvSpPr>
        <p:spPr>
          <a:xfrm>
            <a:off x="457200" y="1600200"/>
            <a:ext cx="4043363" cy="4525963"/>
          </a:xfrm>
        </p:spPr>
        <p:txBody>
          <a:bodyPr>
            <a:normAutofit lnSpcReduction="10000"/>
          </a:bodyPr>
          <a:lstStyle/>
          <a:p>
            <a:pPr>
              <a:lnSpc>
                <a:spcPct val="90000"/>
              </a:lnSpc>
            </a:pPr>
            <a:r>
              <a:rPr lang="en-US" altLang="ko-KR" sz="1800" dirty="0" smtClean="0">
                <a:ea typeface="굴림" charset="-127"/>
              </a:rPr>
              <a:t>Previously, B was 2-hop away from A.</a:t>
            </a:r>
          </a:p>
          <a:p>
            <a:pPr>
              <a:lnSpc>
                <a:spcPct val="90000"/>
              </a:lnSpc>
            </a:pPr>
            <a:r>
              <a:rPr lang="en-US" altLang="ko-KR" sz="1800" dirty="0" smtClean="0">
                <a:ea typeface="굴림" charset="-127"/>
              </a:rPr>
              <a:t>If B moves within the one-hop coverage of A, both of A and B are aware of each other within the one-hop by MGNF’s TTL and update their routing table.</a:t>
            </a:r>
          </a:p>
          <a:p>
            <a:pPr>
              <a:lnSpc>
                <a:spcPct val="90000"/>
              </a:lnSpc>
            </a:pPr>
            <a:r>
              <a:rPr lang="en-US" altLang="ko-KR" sz="1800" dirty="0" smtClean="0">
                <a:ea typeface="굴림" charset="-127"/>
              </a:rPr>
              <a:t>Then, A or B sends a MGNF (notification type = 6) to </a:t>
            </a:r>
            <a:r>
              <a:rPr lang="en-US" altLang="ko-KR" sz="1800" dirty="0">
                <a:ea typeface="굴림" charset="-127"/>
              </a:rPr>
              <a:t>C</a:t>
            </a:r>
            <a:r>
              <a:rPr lang="en-US" altLang="ko-KR" sz="1800" dirty="0" smtClean="0">
                <a:ea typeface="굴림" charset="-127"/>
              </a:rPr>
              <a:t>.</a:t>
            </a:r>
          </a:p>
          <a:p>
            <a:pPr>
              <a:lnSpc>
                <a:spcPct val="90000"/>
              </a:lnSpc>
            </a:pPr>
            <a:r>
              <a:rPr lang="en-US" altLang="ko-KR" sz="1800" dirty="0" smtClean="0">
                <a:ea typeface="굴림" charset="-127"/>
              </a:rPr>
              <a:t>When C receives that MGNF, C is aware that A and B become closer.</a:t>
            </a:r>
          </a:p>
          <a:p>
            <a:pPr lvl="1">
              <a:lnSpc>
                <a:spcPct val="90000"/>
              </a:lnSpc>
            </a:pPr>
            <a:r>
              <a:rPr lang="en-US" altLang="ko-KR" sz="1800" dirty="0" smtClean="0">
                <a:ea typeface="굴림" charset="-127"/>
              </a:rPr>
              <a:t>If C is a multicast group member, it does not do anything.</a:t>
            </a:r>
          </a:p>
          <a:p>
            <a:pPr lvl="1">
              <a:lnSpc>
                <a:spcPct val="90000"/>
              </a:lnSpc>
            </a:pPr>
            <a:r>
              <a:rPr lang="en-US" altLang="ko-KR" sz="1800" dirty="0" smtClean="0">
                <a:ea typeface="굴림" charset="-127"/>
              </a:rPr>
              <a:t>If C is a forwarding PD, it deletes routing entries whose  destination field is A and B.</a:t>
            </a:r>
          </a:p>
        </p:txBody>
      </p:sp>
      <p:sp>
        <p:nvSpPr>
          <p:cNvPr id="25" name="슬라이드 번호 개체 틀 3"/>
          <p:cNvSpPr>
            <a:spLocks noGrp="1"/>
          </p:cNvSpPr>
          <p:nvPr>
            <p:ph type="sldNum" sz="quarter" idx="10"/>
          </p:nvPr>
        </p:nvSpPr>
        <p:spPr>
          <a:xfrm>
            <a:off x="4344988"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A82037B8-E4DB-468D-BB89-5DDD3D530FA5}" type="slidenum">
              <a:rPr lang="en-US" altLang="ko-KR" smtClean="0">
                <a:latin typeface="Times New Roman" pitchFamily="18" charset="0"/>
              </a:rPr>
              <a:pPr/>
              <a:t>58</a:t>
            </a:fld>
            <a:endParaRPr lang="en-US" altLang="ko-KR" smtClean="0">
              <a:latin typeface="Times New Roman" pitchFamily="18" charset="0"/>
            </a:endParaRPr>
          </a:p>
        </p:txBody>
      </p:sp>
      <p:grpSp>
        <p:nvGrpSpPr>
          <p:cNvPr id="63" name="그룹 8"/>
          <p:cNvGrpSpPr>
            <a:grpSpLocks/>
          </p:cNvGrpSpPr>
          <p:nvPr/>
        </p:nvGrpSpPr>
        <p:grpSpPr bwMode="auto">
          <a:xfrm>
            <a:off x="5561336" y="2833426"/>
            <a:ext cx="2341562" cy="2341563"/>
            <a:chOff x="4860032" y="2096852"/>
            <a:chExt cx="2340260" cy="2340260"/>
          </a:xfrm>
        </p:grpSpPr>
        <p:sp>
          <p:nvSpPr>
            <p:cNvPr id="64" name="타원 6"/>
            <p:cNvSpPr>
              <a:spLocks noChangeArrowheads="1"/>
            </p:cNvSpPr>
            <p:nvPr/>
          </p:nvSpPr>
          <p:spPr bwMode="auto">
            <a:xfrm>
              <a:off x="5868144" y="3104964"/>
              <a:ext cx="324036" cy="32403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sp>
          <p:nvSpPr>
            <p:cNvPr id="65" name="타원 7"/>
            <p:cNvSpPr>
              <a:spLocks noChangeArrowheads="1"/>
            </p:cNvSpPr>
            <p:nvPr/>
          </p:nvSpPr>
          <p:spPr bwMode="auto">
            <a:xfrm>
              <a:off x="4860032" y="2096852"/>
              <a:ext cx="2340260" cy="2340260"/>
            </a:xfrm>
            <a:prstGeom prst="ellipse">
              <a:avLst/>
            </a:prstGeom>
            <a:noFill/>
            <a:ln w="9525" algn="ctr">
              <a:solidFill>
                <a:schemeClr val="tx2"/>
              </a:solidFill>
              <a:prstDash val="dash"/>
              <a:round/>
              <a:headEnd/>
              <a:tailEnd/>
            </a:ln>
            <a:effectLst>
              <a:prstShdw prst="shdw17" dist="17961" dir="2700000">
                <a:schemeClr val="bg2"/>
              </a:prstShdw>
            </a:effectLst>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ko-KR" altLang="en-US" sz="1500">
                <a:solidFill>
                  <a:schemeClr val="bg1"/>
                </a:solidFill>
              </a:endParaRPr>
            </a:p>
          </p:txBody>
        </p:sp>
      </p:grpSp>
      <p:grpSp>
        <p:nvGrpSpPr>
          <p:cNvPr id="66" name="그룹 9"/>
          <p:cNvGrpSpPr>
            <a:grpSpLocks/>
          </p:cNvGrpSpPr>
          <p:nvPr/>
        </p:nvGrpSpPr>
        <p:grpSpPr bwMode="auto">
          <a:xfrm>
            <a:off x="4821715" y="2493016"/>
            <a:ext cx="2339975" cy="2339975"/>
            <a:chOff x="4860032" y="2096852"/>
            <a:chExt cx="2340260" cy="2340260"/>
          </a:xfrm>
        </p:grpSpPr>
        <p:sp>
          <p:nvSpPr>
            <p:cNvPr id="67" name="타원 10"/>
            <p:cNvSpPr>
              <a:spLocks noChangeArrowheads="1"/>
            </p:cNvSpPr>
            <p:nvPr/>
          </p:nvSpPr>
          <p:spPr bwMode="auto">
            <a:xfrm>
              <a:off x="5868144" y="3104964"/>
              <a:ext cx="324036" cy="32403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A</a:t>
              </a:r>
              <a:endParaRPr lang="ko-KR" altLang="en-US" sz="1500">
                <a:solidFill>
                  <a:schemeClr val="bg1"/>
                </a:solidFill>
              </a:endParaRPr>
            </a:p>
          </p:txBody>
        </p:sp>
        <p:sp>
          <p:nvSpPr>
            <p:cNvPr id="68" name="타원 11"/>
            <p:cNvSpPr>
              <a:spLocks noChangeArrowheads="1"/>
            </p:cNvSpPr>
            <p:nvPr/>
          </p:nvSpPr>
          <p:spPr bwMode="auto">
            <a:xfrm>
              <a:off x="4860032" y="2096852"/>
              <a:ext cx="2340260" cy="2340260"/>
            </a:xfrm>
            <a:prstGeom prst="ellipse">
              <a:avLst/>
            </a:prstGeom>
            <a:noFill/>
            <a:ln w="9525" algn="ctr">
              <a:solidFill>
                <a:schemeClr val="tx2"/>
              </a:solidFill>
              <a:prstDash val="dash"/>
              <a:round/>
              <a:headEnd/>
              <a:tailEnd/>
            </a:ln>
            <a:effectLst>
              <a:prstShdw prst="shdw17" dist="17961" dir="2700000">
                <a:schemeClr val="bg2"/>
              </a:prstShdw>
            </a:effectLst>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grpSp>
      <p:grpSp>
        <p:nvGrpSpPr>
          <p:cNvPr id="69" name="그룹 12"/>
          <p:cNvGrpSpPr>
            <a:grpSpLocks/>
          </p:cNvGrpSpPr>
          <p:nvPr/>
        </p:nvGrpSpPr>
        <p:grpSpPr bwMode="auto">
          <a:xfrm>
            <a:off x="5593300" y="2034351"/>
            <a:ext cx="2339975" cy="2339975"/>
            <a:chOff x="4860032" y="2096852"/>
            <a:chExt cx="2340260" cy="2340260"/>
          </a:xfrm>
        </p:grpSpPr>
        <p:sp>
          <p:nvSpPr>
            <p:cNvPr id="70" name="타원 69"/>
            <p:cNvSpPr/>
            <p:nvPr/>
          </p:nvSpPr>
          <p:spPr bwMode="auto">
            <a:xfrm>
              <a:off x="5868218" y="3105037"/>
              <a:ext cx="323889" cy="323889"/>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C</a:t>
              </a:r>
              <a:endParaRPr lang="ko-KR" altLang="en-US" sz="1500" dirty="0">
                <a:solidFill>
                  <a:schemeClr val="tx1"/>
                </a:solidFill>
                <a:ea typeface="굴림" pitchFamily="50" charset="-127"/>
              </a:endParaRPr>
            </a:p>
          </p:txBody>
        </p:sp>
        <p:sp>
          <p:nvSpPr>
            <p:cNvPr id="71" name="타원 14"/>
            <p:cNvSpPr>
              <a:spLocks noChangeArrowheads="1"/>
            </p:cNvSpPr>
            <p:nvPr/>
          </p:nvSpPr>
          <p:spPr bwMode="auto">
            <a:xfrm>
              <a:off x="4860032" y="2096852"/>
              <a:ext cx="2340260" cy="2340260"/>
            </a:xfrm>
            <a:prstGeom prst="ellipse">
              <a:avLst/>
            </a:prstGeom>
            <a:noFill/>
            <a:ln w="9525" algn="ctr">
              <a:solidFill>
                <a:schemeClr val="tx2"/>
              </a:solidFill>
              <a:prstDash val="dash"/>
              <a:round/>
              <a:headEnd/>
              <a:tailEnd/>
            </a:ln>
            <a:effectLst>
              <a:prstShdw prst="shdw17" dist="17961" dir="2700000">
                <a:schemeClr val="bg2"/>
              </a:prstShdw>
            </a:effectLst>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ko-KR" altLang="en-US" sz="1500">
                <a:solidFill>
                  <a:schemeClr val="bg1"/>
                </a:solidFill>
              </a:endParaRPr>
            </a:p>
          </p:txBody>
        </p:sp>
      </p:grpSp>
      <p:sp>
        <p:nvSpPr>
          <p:cNvPr id="72" name="타원 6"/>
          <p:cNvSpPr>
            <a:spLocks noChangeArrowheads="1"/>
          </p:cNvSpPr>
          <p:nvPr/>
        </p:nvSpPr>
        <p:spPr bwMode="auto">
          <a:xfrm>
            <a:off x="7572891" y="3204946"/>
            <a:ext cx="324216" cy="324216"/>
          </a:xfrm>
          <a:prstGeom prst="ellipse">
            <a:avLst/>
          </a:prstGeom>
          <a:solidFill>
            <a:schemeClr val="accent1">
              <a:alpha val="50000"/>
            </a:schemeClr>
          </a:solidFill>
          <a:ln w="9525" algn="ctr">
            <a:no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sp>
        <p:nvSpPr>
          <p:cNvPr id="73" name="오른쪽 화살표 72"/>
          <p:cNvSpPr/>
          <p:nvPr/>
        </p:nvSpPr>
        <p:spPr bwMode="auto">
          <a:xfrm rot="8748444">
            <a:off x="6877185" y="3619926"/>
            <a:ext cx="778785" cy="113302"/>
          </a:xfrm>
          <a:prstGeom prst="rightArrow">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74" name="TextBox 78"/>
          <p:cNvSpPr txBox="1">
            <a:spLocks noChangeArrowheads="1"/>
          </p:cNvSpPr>
          <p:nvPr/>
        </p:nvSpPr>
        <p:spPr bwMode="auto">
          <a:xfrm>
            <a:off x="5383375" y="6039412"/>
            <a:ext cx="373697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a:t>Multicast Group Notification Frame</a:t>
            </a:r>
            <a:endParaRPr lang="ko-KR" altLang="en-US" dirty="0"/>
          </a:p>
        </p:txBody>
      </p:sp>
      <p:sp>
        <p:nvSpPr>
          <p:cNvPr id="75" name="오른쪽 화살표 74"/>
          <p:cNvSpPr/>
          <p:nvPr/>
        </p:nvSpPr>
        <p:spPr>
          <a:xfrm>
            <a:off x="4607088" y="6094975"/>
            <a:ext cx="776287" cy="25558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76" name="오른쪽 화살표 75"/>
          <p:cNvSpPr/>
          <p:nvPr/>
        </p:nvSpPr>
        <p:spPr>
          <a:xfrm rot="16200000">
            <a:off x="6503619" y="3510060"/>
            <a:ext cx="496830" cy="167776"/>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7" name="타원형 설명선 6"/>
          <p:cNvSpPr/>
          <p:nvPr/>
        </p:nvSpPr>
        <p:spPr bwMode="auto">
          <a:xfrm>
            <a:off x="6904498" y="2524432"/>
            <a:ext cx="795498" cy="679906"/>
          </a:xfrm>
          <a:prstGeom prst="wedgeEllipseCallout">
            <a:avLst>
              <a:gd name="adj1" fmla="val -784"/>
              <a:gd name="adj2" fmla="val 101894"/>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Arial" charset="0"/>
                <a:ea typeface="굴림" pitchFamily="50" charset="-127"/>
              </a:rPr>
              <a:t>Move</a:t>
            </a:r>
            <a:endParaRPr kumimoji="0" lang="ko-KR" altLang="en-US" sz="1400" b="0" i="0" u="none" strike="noStrike" cap="none" normalizeH="0" baseline="0" dirty="0" smtClean="0">
              <a:ln>
                <a:noFill/>
              </a:ln>
              <a:solidFill>
                <a:schemeClr val="tx1"/>
              </a:solidFill>
              <a:effectLst/>
              <a:latin typeface="Arial" charset="0"/>
              <a:ea typeface="굴림" pitchFamily="50" charset="-127"/>
            </a:endParaRPr>
          </a:p>
        </p:txBody>
      </p:sp>
    </p:spTree>
    <p:extLst>
      <p:ext uri="{BB962C8B-B14F-4D97-AF65-F5344CB8AC3E}">
        <p14:creationId xmlns:p14="http://schemas.microsoft.com/office/powerpoint/2010/main" val="1367088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타원 27"/>
          <p:cNvSpPr/>
          <p:nvPr/>
        </p:nvSpPr>
        <p:spPr bwMode="auto">
          <a:xfrm>
            <a:off x="6853696" y="416655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11268" name="제목 1"/>
          <p:cNvSpPr>
            <a:spLocks noGrp="1"/>
          </p:cNvSpPr>
          <p:nvPr>
            <p:ph type="title"/>
          </p:nvPr>
        </p:nvSpPr>
        <p:spPr>
          <a:xfrm>
            <a:off x="685800" y="685800"/>
            <a:ext cx="7772400" cy="727075"/>
          </a:xfrm>
        </p:spPr>
        <p:txBody>
          <a:bodyPr/>
          <a:lstStyle/>
          <a:p>
            <a:r>
              <a:rPr lang="en-US" altLang="ko-KR" dirty="0">
                <a:ea typeface="굴림" charset="-127"/>
              </a:rPr>
              <a:t>Mobility Support for </a:t>
            </a:r>
            <a:r>
              <a:rPr lang="en-US" altLang="ko-KR" dirty="0" smtClean="0">
                <a:ea typeface="굴림" charset="-127"/>
              </a:rPr>
              <a:t>Multicast</a:t>
            </a:r>
            <a:r>
              <a:rPr lang="en-US" altLang="ko-KR" dirty="0">
                <a:ea typeface="굴림" charset="-127"/>
              </a:rPr>
              <a:t> </a:t>
            </a:r>
            <a:r>
              <a:rPr lang="en-US" altLang="ko-KR" dirty="0" smtClean="0">
                <a:ea typeface="굴림" charset="-127"/>
              </a:rPr>
              <a:t>(2/4)</a:t>
            </a:r>
            <a:endParaRPr lang="ko-KR" altLang="en-US" dirty="0" smtClean="0">
              <a:ea typeface="굴림" charset="-127"/>
            </a:endParaRPr>
          </a:p>
        </p:txBody>
      </p:sp>
      <p:sp>
        <p:nvSpPr>
          <p:cNvPr id="11269" name="내용 개체 틀 2"/>
          <p:cNvSpPr>
            <a:spLocks noGrp="1"/>
          </p:cNvSpPr>
          <p:nvPr>
            <p:ph idx="1"/>
          </p:nvPr>
        </p:nvSpPr>
        <p:spPr>
          <a:xfrm>
            <a:off x="457200" y="1628800"/>
            <a:ext cx="3970338" cy="4525963"/>
          </a:xfrm>
        </p:spPr>
        <p:txBody>
          <a:bodyPr/>
          <a:lstStyle/>
          <a:p>
            <a:r>
              <a:rPr lang="en-US" altLang="ko-KR" sz="1500" dirty="0" smtClean="0">
                <a:ea typeface="굴림" charset="-127"/>
              </a:rPr>
              <a:t>Since </a:t>
            </a:r>
            <a:r>
              <a:rPr lang="en-US" altLang="ko-KR" sz="1600" kern="1200" dirty="0" smtClean="0"/>
              <a:t>expiration timer is proportional to the number of hops from the impaired PD, the closest multicast group member detects link breakage. </a:t>
            </a:r>
          </a:p>
          <a:p>
            <a:r>
              <a:rPr lang="en-US" altLang="ko-KR" sz="1600" kern="1200" dirty="0" smtClean="0"/>
              <a:t>A PD starts local repair if it detects link </a:t>
            </a:r>
            <a:r>
              <a:rPr lang="en-US" altLang="ko-KR" sz="1600" dirty="0">
                <a:ea typeface="굴림" charset="-127"/>
              </a:rPr>
              <a:t>breakage between multicast group members (due to expiration timer</a:t>
            </a:r>
            <a:r>
              <a:rPr lang="en-US" altLang="ko-KR" sz="1600" dirty="0" smtClean="0">
                <a:ea typeface="굴림" charset="-127"/>
              </a:rPr>
              <a:t>).</a:t>
            </a:r>
            <a:r>
              <a:rPr lang="en-US" altLang="ko-KR" sz="1600" kern="1200" dirty="0" smtClean="0"/>
              <a:t> </a:t>
            </a:r>
          </a:p>
          <a:p>
            <a:r>
              <a:rPr lang="en-US" altLang="ko-KR" sz="1500" dirty="0" smtClean="0">
                <a:ea typeface="굴림" charset="-127"/>
              </a:rPr>
              <a:t>Then, the </a:t>
            </a:r>
            <a:r>
              <a:rPr lang="en-US" altLang="ko-KR" sz="1500" dirty="0">
                <a:ea typeface="굴림" charset="-127"/>
              </a:rPr>
              <a:t>PD </a:t>
            </a:r>
            <a:r>
              <a:rPr lang="en-US" altLang="ko-KR" sz="1500" dirty="0" smtClean="0">
                <a:ea typeface="굴림" charset="-127"/>
              </a:rPr>
              <a:t>multicasts MGNF (notification type = 7) .</a:t>
            </a:r>
          </a:p>
          <a:p>
            <a:r>
              <a:rPr lang="en-US" altLang="ko-KR" sz="1500" dirty="0" smtClean="0">
                <a:ea typeface="굴림" charset="-127"/>
              </a:rPr>
              <a:t>If PDs receiving the MGNF create routing entry of originator of the MGNF during </a:t>
            </a:r>
            <a:r>
              <a:rPr lang="en-US" altLang="ko-KR" sz="1500" i="1" dirty="0" smtClean="0">
                <a:ea typeface="굴림" charset="-127"/>
              </a:rPr>
              <a:t>T</a:t>
            </a:r>
            <a:r>
              <a:rPr lang="en-US" altLang="ko-KR" sz="1500" i="1" baseline="-25000" dirty="0" smtClean="0">
                <a:ea typeface="굴림" charset="-127"/>
              </a:rPr>
              <a:t>w</a:t>
            </a:r>
            <a:r>
              <a:rPr lang="en-US" altLang="ko-KR" sz="1500" baseline="-25000" dirty="0" smtClean="0">
                <a:ea typeface="굴림" charset="-127"/>
              </a:rPr>
              <a:t> </a:t>
            </a:r>
            <a:r>
              <a:rPr lang="en-US" altLang="ko-KR" sz="1500" dirty="0">
                <a:ea typeface="굴림" charset="-127"/>
              </a:rPr>
              <a:t>.</a:t>
            </a:r>
            <a:endParaRPr lang="en-US" altLang="ko-KR" sz="1500" i="1" baseline="-25000" dirty="0" smtClean="0">
              <a:ea typeface="굴림" charset="-127"/>
            </a:endParaRPr>
          </a:p>
          <a:p>
            <a:r>
              <a:rPr lang="en-US" altLang="ko-KR" sz="1500" dirty="0" smtClean="0">
                <a:ea typeface="굴림" charset="-127"/>
              </a:rPr>
              <a:t>Then the PD performing local repair broadcasts an ACF within K-hop coverage.</a:t>
            </a:r>
          </a:p>
        </p:txBody>
      </p:sp>
      <p:sp>
        <p:nvSpPr>
          <p:cNvPr id="39" name="타원 6"/>
          <p:cNvSpPr>
            <a:spLocks noChangeArrowheads="1"/>
          </p:cNvSpPr>
          <p:nvPr/>
        </p:nvSpPr>
        <p:spPr bwMode="auto">
          <a:xfrm>
            <a:off x="7227362" y="2318660"/>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48" name="타원 10"/>
          <p:cNvSpPr>
            <a:spLocks noChangeArrowheads="1"/>
          </p:cNvSpPr>
          <p:nvPr/>
        </p:nvSpPr>
        <p:spPr bwMode="auto">
          <a:xfrm>
            <a:off x="5724014" y="3110330"/>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63" name="타원 6"/>
          <p:cNvSpPr>
            <a:spLocks noChangeArrowheads="1"/>
          </p:cNvSpPr>
          <p:nvPr/>
        </p:nvSpPr>
        <p:spPr bwMode="auto">
          <a:xfrm>
            <a:off x="7731418" y="2857417"/>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cxnSp>
        <p:nvCxnSpPr>
          <p:cNvPr id="65" name="직선 연결선 64"/>
          <p:cNvCxnSpPr>
            <a:stCxn id="39" idx="5"/>
            <a:endCxn id="63" idx="1"/>
          </p:cNvCxnSpPr>
          <p:nvPr/>
        </p:nvCxnSpPr>
        <p:spPr bwMode="auto">
          <a:xfrm>
            <a:off x="7504098" y="2595396"/>
            <a:ext cx="274800" cy="30950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67" name="타원 6"/>
          <p:cNvSpPr>
            <a:spLocks noChangeArrowheads="1"/>
          </p:cNvSpPr>
          <p:nvPr/>
        </p:nvSpPr>
        <p:spPr bwMode="auto">
          <a:xfrm>
            <a:off x="6184107" y="368028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cxnSp>
        <p:nvCxnSpPr>
          <p:cNvPr id="69" name="직선 연결선 68"/>
          <p:cNvCxnSpPr>
            <a:stCxn id="48" idx="5"/>
            <a:endCxn id="67" idx="1"/>
          </p:cNvCxnSpPr>
          <p:nvPr/>
        </p:nvCxnSpPr>
        <p:spPr bwMode="auto">
          <a:xfrm>
            <a:off x="6000563" y="3386879"/>
            <a:ext cx="231024" cy="34088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74" name="타원 6"/>
          <p:cNvSpPr>
            <a:spLocks noChangeArrowheads="1"/>
          </p:cNvSpPr>
          <p:nvPr/>
        </p:nvSpPr>
        <p:spPr bwMode="auto">
          <a:xfrm>
            <a:off x="7640904" y="3758819"/>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cxnSp>
        <p:nvCxnSpPr>
          <p:cNvPr id="76" name="직선 연결선 75"/>
          <p:cNvCxnSpPr>
            <a:stCxn id="67" idx="5"/>
            <a:endCxn id="28" idx="1"/>
          </p:cNvCxnSpPr>
          <p:nvPr/>
        </p:nvCxnSpPr>
        <p:spPr bwMode="auto">
          <a:xfrm>
            <a:off x="6460843" y="3957018"/>
            <a:ext cx="440280" cy="256960"/>
          </a:xfrm>
          <a:prstGeom prst="line">
            <a:avLst/>
          </a:prstGeom>
          <a:ln w="1905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직선 연결선 76"/>
          <p:cNvCxnSpPr>
            <a:stCxn id="63" idx="4"/>
            <a:endCxn id="74" idx="0"/>
          </p:cNvCxnSpPr>
          <p:nvPr/>
        </p:nvCxnSpPr>
        <p:spPr bwMode="auto">
          <a:xfrm flipH="1">
            <a:off x="7803017" y="3181637"/>
            <a:ext cx="90514" cy="57718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78" name="직선 연결선 77"/>
          <p:cNvCxnSpPr>
            <a:stCxn id="28" idx="7"/>
            <a:endCxn id="74" idx="3"/>
          </p:cNvCxnSpPr>
          <p:nvPr/>
        </p:nvCxnSpPr>
        <p:spPr bwMode="auto">
          <a:xfrm flipV="1">
            <a:off x="7130119" y="4035555"/>
            <a:ext cx="558265" cy="178423"/>
          </a:xfrm>
          <a:prstGeom prst="line">
            <a:avLst/>
          </a:prstGeom>
          <a:ln w="1905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2" name="타원형 설명선 91"/>
          <p:cNvSpPr/>
          <p:nvPr/>
        </p:nvSpPr>
        <p:spPr bwMode="auto">
          <a:xfrm>
            <a:off x="5436094" y="4328476"/>
            <a:ext cx="795498" cy="679906"/>
          </a:xfrm>
          <a:prstGeom prst="wedgeEllipseCallout">
            <a:avLst>
              <a:gd name="adj1" fmla="val 104806"/>
              <a:gd name="adj2" fmla="val -70127"/>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Arial" charset="0"/>
                <a:ea typeface="굴림" pitchFamily="50" charset="-127"/>
              </a:rPr>
              <a:t>Link</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400" dirty="0" smtClean="0">
                <a:solidFill>
                  <a:schemeClr val="tx1"/>
                </a:solidFill>
                <a:latin typeface="Arial" charset="0"/>
                <a:ea typeface="굴림" pitchFamily="50" charset="-127"/>
              </a:rPr>
              <a:t>Break</a:t>
            </a:r>
            <a:endParaRPr kumimoji="0" lang="ko-KR" altLang="en-US" sz="1400" b="0" i="0" u="none" strike="noStrike" cap="none" normalizeH="0" baseline="0" dirty="0" smtClean="0">
              <a:ln>
                <a:noFill/>
              </a:ln>
              <a:solidFill>
                <a:schemeClr val="tx1"/>
              </a:solidFill>
              <a:effectLst/>
              <a:latin typeface="Arial" charset="0"/>
              <a:ea typeface="굴림" pitchFamily="50" charset="-127"/>
            </a:endParaRPr>
          </a:p>
        </p:txBody>
      </p:sp>
      <p:sp>
        <p:nvSpPr>
          <p:cNvPr id="93" name="타원형 설명선 92"/>
          <p:cNvSpPr/>
          <p:nvPr/>
        </p:nvSpPr>
        <p:spPr bwMode="auto">
          <a:xfrm>
            <a:off x="7227362" y="5008382"/>
            <a:ext cx="1017046" cy="679906"/>
          </a:xfrm>
          <a:prstGeom prst="wedgeEllipseCallout">
            <a:avLst>
              <a:gd name="adj1" fmla="val -64301"/>
              <a:gd name="adj2" fmla="val -123891"/>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Arial" charset="0"/>
                <a:ea typeface="굴림" pitchFamily="50" charset="-127"/>
              </a:rPr>
              <a:t>PD</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400" dirty="0" smtClean="0">
                <a:solidFill>
                  <a:schemeClr val="tx1"/>
                </a:solidFill>
                <a:latin typeface="Arial" charset="0"/>
                <a:ea typeface="굴림" pitchFamily="50" charset="-127"/>
              </a:rPr>
              <a:t>Disappear</a:t>
            </a:r>
            <a:endParaRPr kumimoji="0" lang="ko-KR" altLang="en-US" sz="1400" b="0" i="0" u="none" strike="noStrike" cap="none" normalizeH="0" baseline="0" dirty="0" smtClean="0">
              <a:ln>
                <a:noFill/>
              </a:ln>
              <a:solidFill>
                <a:schemeClr val="tx1"/>
              </a:solidFill>
              <a:effectLst/>
              <a:latin typeface="Arial" charset="0"/>
              <a:ea typeface="굴림" pitchFamily="50" charset="-127"/>
            </a:endParaRPr>
          </a:p>
        </p:txBody>
      </p:sp>
      <p:sp>
        <p:nvSpPr>
          <p:cNvPr id="94" name="타원형 설명선 93"/>
          <p:cNvSpPr/>
          <p:nvPr/>
        </p:nvSpPr>
        <p:spPr bwMode="auto">
          <a:xfrm>
            <a:off x="7803012" y="4340419"/>
            <a:ext cx="795498" cy="679906"/>
          </a:xfrm>
          <a:prstGeom prst="wedgeEllipseCallout">
            <a:avLst>
              <a:gd name="adj1" fmla="val -93010"/>
              <a:gd name="adj2" fmla="val -62308"/>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Arial" charset="0"/>
                <a:ea typeface="굴림" pitchFamily="50" charset="-127"/>
              </a:rPr>
              <a:t>Link</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400" dirty="0" smtClean="0">
                <a:solidFill>
                  <a:schemeClr val="tx1"/>
                </a:solidFill>
                <a:latin typeface="Arial" charset="0"/>
                <a:ea typeface="굴림" pitchFamily="50" charset="-127"/>
              </a:rPr>
              <a:t>Break</a:t>
            </a:r>
            <a:endParaRPr kumimoji="0" lang="ko-KR" altLang="en-US" sz="1400" b="0" i="0" u="none" strike="noStrike" cap="none" normalizeH="0" baseline="0" dirty="0" smtClean="0">
              <a:ln>
                <a:noFill/>
              </a:ln>
              <a:solidFill>
                <a:schemeClr val="tx1"/>
              </a:solidFill>
              <a:effectLst/>
              <a:latin typeface="Arial" charset="0"/>
              <a:ea typeface="굴림" pitchFamily="50" charset="-127"/>
            </a:endParaRPr>
          </a:p>
        </p:txBody>
      </p:sp>
      <p:sp>
        <p:nvSpPr>
          <p:cNvPr id="99" name="슬라이드 번호 개체 틀 3"/>
          <p:cNvSpPr>
            <a:spLocks noGrp="1"/>
          </p:cNvSpPr>
          <p:nvPr>
            <p:ph type="sldNum" sz="quarter" idx="10"/>
          </p:nvPr>
        </p:nvSpPr>
        <p:spPr>
          <a:xfrm>
            <a:off x="4344988" y="6475413"/>
            <a:ext cx="530225" cy="182562"/>
          </a:xfrm>
        </p:spPr>
        <p:txBody>
          <a:bodyPr/>
          <a:lstStyle/>
          <a:p>
            <a:pPr>
              <a:defRPr/>
            </a:pPr>
            <a:r>
              <a:rPr lang="en-US" altLang="ko-KR" smtClean="0"/>
              <a:t>Slide </a:t>
            </a:r>
            <a:fld id="{663B2C6A-A10B-4153-9678-0E313D0C0BBD}" type="slidenum">
              <a:rPr lang="en-US" altLang="ko-KR" smtClean="0"/>
              <a:pPr>
                <a:defRPr/>
              </a:pPr>
              <a:t>59</a:t>
            </a:fld>
            <a:endParaRPr lang="en-US" altLang="ko-KR"/>
          </a:p>
        </p:txBody>
      </p:sp>
      <p:sp>
        <p:nvSpPr>
          <p:cNvPr id="30" name="타원형 설명선 29"/>
          <p:cNvSpPr/>
          <p:nvPr/>
        </p:nvSpPr>
        <p:spPr bwMode="auto">
          <a:xfrm>
            <a:off x="4510703" y="3369550"/>
            <a:ext cx="1017046" cy="741781"/>
          </a:xfrm>
          <a:prstGeom prst="wedgeEllipseCallout">
            <a:avLst>
              <a:gd name="adj1" fmla="val 105637"/>
              <a:gd name="adj2" fmla="val 19410"/>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400" dirty="0" smtClean="0">
                <a:solidFill>
                  <a:schemeClr val="tx1"/>
                </a:solidFill>
                <a:latin typeface="Arial" charset="0"/>
                <a:ea typeface="굴림" pitchFamily="50" charset="-127"/>
              </a:rPr>
              <a:t>Local</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400" dirty="0" smtClean="0">
                <a:solidFill>
                  <a:schemeClr val="tx1"/>
                </a:solidFill>
                <a:latin typeface="Arial" charset="0"/>
                <a:ea typeface="굴림" pitchFamily="50" charset="-127"/>
              </a:rPr>
              <a:t>Repair</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400" dirty="0" smtClean="0">
                <a:solidFill>
                  <a:schemeClr val="tx1"/>
                </a:solidFill>
                <a:latin typeface="Arial" charset="0"/>
                <a:ea typeface="굴림" pitchFamily="50" charset="-127"/>
              </a:rPr>
              <a:t>Start</a:t>
            </a:r>
            <a:endParaRPr kumimoji="0" lang="ko-KR" altLang="en-US" sz="1400" b="0" i="0" u="none" strike="noStrike" cap="none" normalizeH="0" baseline="0" dirty="0" smtClean="0">
              <a:ln>
                <a:noFill/>
              </a:ln>
              <a:solidFill>
                <a:schemeClr val="tx1"/>
              </a:solidFill>
              <a:effectLst/>
              <a:latin typeface="Arial" charset="0"/>
              <a:ea typeface="굴림" pitchFamily="50" charset="-127"/>
            </a:endParaRPr>
          </a:p>
        </p:txBody>
      </p:sp>
      <p:sp>
        <p:nvSpPr>
          <p:cNvPr id="31" name="타원형 설명선 30"/>
          <p:cNvSpPr/>
          <p:nvPr/>
        </p:nvSpPr>
        <p:spPr bwMode="auto">
          <a:xfrm>
            <a:off x="7999874" y="3063436"/>
            <a:ext cx="1017046" cy="741781"/>
          </a:xfrm>
          <a:prstGeom prst="wedgeEllipseCallout">
            <a:avLst>
              <a:gd name="adj1" fmla="val -45951"/>
              <a:gd name="adj2" fmla="val 50944"/>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400" dirty="0" smtClean="0">
                <a:solidFill>
                  <a:schemeClr val="tx1"/>
                </a:solidFill>
                <a:latin typeface="Arial" charset="0"/>
                <a:ea typeface="굴림" pitchFamily="50" charset="-127"/>
              </a:rPr>
              <a:t>Local</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400" dirty="0" smtClean="0">
                <a:solidFill>
                  <a:schemeClr val="tx1"/>
                </a:solidFill>
                <a:latin typeface="Arial" charset="0"/>
                <a:ea typeface="굴림" pitchFamily="50" charset="-127"/>
              </a:rPr>
              <a:t>Repair</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400" dirty="0" smtClean="0">
                <a:solidFill>
                  <a:schemeClr val="tx1"/>
                </a:solidFill>
                <a:latin typeface="Arial" charset="0"/>
                <a:ea typeface="굴림" pitchFamily="50" charset="-127"/>
              </a:rPr>
              <a:t>Start</a:t>
            </a:r>
            <a:endParaRPr kumimoji="0" lang="ko-KR" altLang="en-US" sz="1400" b="0" i="0" u="none" strike="noStrike" cap="none" normalizeH="0" baseline="0" dirty="0" smtClean="0">
              <a:ln>
                <a:noFill/>
              </a:ln>
              <a:solidFill>
                <a:schemeClr val="tx1"/>
              </a:solidFill>
              <a:effectLst/>
              <a:latin typeface="Arial" charset="0"/>
              <a:ea typeface="굴림" pitchFamily="50" charset="-127"/>
            </a:endParaRPr>
          </a:p>
        </p:txBody>
      </p:sp>
      <p:sp>
        <p:nvSpPr>
          <p:cNvPr id="35" name="타원 6"/>
          <p:cNvSpPr>
            <a:spLocks noChangeArrowheads="1"/>
          </p:cNvSpPr>
          <p:nvPr/>
        </p:nvSpPr>
        <p:spPr bwMode="auto">
          <a:xfrm>
            <a:off x="5953967" y="5186227"/>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36" name="타원 35"/>
          <p:cNvSpPr/>
          <p:nvPr/>
        </p:nvSpPr>
        <p:spPr bwMode="auto">
          <a:xfrm>
            <a:off x="6459617" y="468453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cxnSp>
        <p:nvCxnSpPr>
          <p:cNvPr id="37" name="직선 연결선 36"/>
          <p:cNvCxnSpPr>
            <a:stCxn id="36" idx="7"/>
            <a:endCxn id="28" idx="3"/>
          </p:cNvCxnSpPr>
          <p:nvPr/>
        </p:nvCxnSpPr>
        <p:spPr bwMode="auto">
          <a:xfrm flipV="1">
            <a:off x="6736040" y="4442974"/>
            <a:ext cx="165083" cy="288985"/>
          </a:xfrm>
          <a:prstGeom prst="line">
            <a:avLst/>
          </a:prstGeom>
          <a:ln w="1905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직선 연결선 37"/>
          <p:cNvCxnSpPr>
            <a:stCxn id="35" idx="7"/>
            <a:endCxn id="36" idx="3"/>
          </p:cNvCxnSpPr>
          <p:nvPr/>
        </p:nvCxnSpPr>
        <p:spPr bwMode="auto">
          <a:xfrm flipV="1">
            <a:off x="6230703" y="4960955"/>
            <a:ext cx="276341" cy="272752"/>
          </a:xfrm>
          <a:prstGeom prst="line">
            <a:avLst/>
          </a:prstGeom>
          <a:ln w="1905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곱셈 기호 46"/>
          <p:cNvSpPr/>
          <p:nvPr/>
        </p:nvSpPr>
        <p:spPr bwMode="auto">
          <a:xfrm>
            <a:off x="6818581" y="4126468"/>
            <a:ext cx="435234" cy="435234"/>
          </a:xfrm>
          <a:prstGeom prst="mathMultiply">
            <a:avLst>
              <a:gd name="adj1" fmla="val 10950"/>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51" name="타원 50"/>
          <p:cNvSpPr/>
          <p:nvPr/>
        </p:nvSpPr>
        <p:spPr bwMode="auto">
          <a:xfrm>
            <a:off x="6929965" y="384270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52" name="TextBox 78"/>
          <p:cNvSpPr txBox="1">
            <a:spLocks noChangeArrowheads="1"/>
          </p:cNvSpPr>
          <p:nvPr/>
        </p:nvSpPr>
        <p:spPr bwMode="auto">
          <a:xfrm>
            <a:off x="5380186" y="6021288"/>
            <a:ext cx="3518912"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Advertisement Command Frame</a:t>
            </a:r>
            <a:endParaRPr lang="ko-KR" altLang="en-US" dirty="0"/>
          </a:p>
        </p:txBody>
      </p:sp>
      <p:sp>
        <p:nvSpPr>
          <p:cNvPr id="53" name="오른쪽 화살표 52"/>
          <p:cNvSpPr/>
          <p:nvPr/>
        </p:nvSpPr>
        <p:spPr>
          <a:xfrm>
            <a:off x="4603899" y="6076851"/>
            <a:ext cx="776287" cy="255587"/>
          </a:xfrm>
          <a:prstGeom prst="rightArrow">
            <a:avLst>
              <a:gd name="adj1" fmla="val 20017"/>
              <a:gd name="adj2" fmla="val 7494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black"/>
              </a:solidFill>
            </a:endParaRPr>
          </a:p>
        </p:txBody>
      </p:sp>
      <p:sp>
        <p:nvSpPr>
          <p:cNvPr id="58" name="오른쪽 화살표 57"/>
          <p:cNvSpPr/>
          <p:nvPr/>
        </p:nvSpPr>
        <p:spPr>
          <a:xfrm rot="13953306">
            <a:off x="5981802" y="3334686"/>
            <a:ext cx="550068" cy="199281"/>
          </a:xfrm>
          <a:prstGeom prst="rightArrow">
            <a:avLst>
              <a:gd name="adj1" fmla="val 20017"/>
              <a:gd name="adj2" fmla="val 7494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black"/>
              </a:solidFill>
            </a:endParaRPr>
          </a:p>
        </p:txBody>
      </p:sp>
      <p:sp>
        <p:nvSpPr>
          <p:cNvPr id="61" name="오른쪽 화살표 60"/>
          <p:cNvSpPr/>
          <p:nvPr/>
        </p:nvSpPr>
        <p:spPr>
          <a:xfrm rot="16671142">
            <a:off x="7385758" y="3319942"/>
            <a:ext cx="550068" cy="199281"/>
          </a:xfrm>
          <a:prstGeom prst="rightArrow">
            <a:avLst>
              <a:gd name="adj1" fmla="val 20017"/>
              <a:gd name="adj2" fmla="val 7494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black"/>
              </a:solidFill>
            </a:endParaRPr>
          </a:p>
        </p:txBody>
      </p:sp>
      <p:sp>
        <p:nvSpPr>
          <p:cNvPr id="62" name="오른쪽 화살표 61"/>
          <p:cNvSpPr/>
          <p:nvPr/>
        </p:nvSpPr>
        <p:spPr>
          <a:xfrm rot="1258317">
            <a:off x="6544002" y="3890529"/>
            <a:ext cx="384078" cy="180660"/>
          </a:xfrm>
          <a:prstGeom prst="rightArrow">
            <a:avLst>
              <a:gd name="adj1" fmla="val 20017"/>
              <a:gd name="adj2" fmla="val 7494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black"/>
              </a:solidFill>
            </a:endParaRPr>
          </a:p>
        </p:txBody>
      </p:sp>
      <p:sp>
        <p:nvSpPr>
          <p:cNvPr id="64" name="오른쪽 화살표 63"/>
          <p:cNvSpPr/>
          <p:nvPr/>
        </p:nvSpPr>
        <p:spPr>
          <a:xfrm rot="9827648">
            <a:off x="7282458" y="3790491"/>
            <a:ext cx="383047" cy="180092"/>
          </a:xfrm>
          <a:prstGeom prst="rightArrow">
            <a:avLst>
              <a:gd name="adj1" fmla="val 20017"/>
              <a:gd name="adj2" fmla="val 7494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black"/>
              </a:solidFill>
            </a:endParaRPr>
          </a:p>
        </p:txBody>
      </p:sp>
    </p:spTree>
    <p:extLst>
      <p:ext uri="{BB962C8B-B14F-4D97-AF65-F5344CB8AC3E}">
        <p14:creationId xmlns:p14="http://schemas.microsoft.com/office/powerpoint/2010/main" val="2557445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Why Multi-hop Multicast?</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6</a:t>
            </a:fld>
            <a:endParaRPr lang="en-US" altLang="ko-KR"/>
          </a:p>
        </p:txBody>
      </p:sp>
      <p:sp>
        <p:nvSpPr>
          <p:cNvPr id="5" name="AutoShape 321"/>
          <p:cNvSpPr>
            <a:spLocks noChangeArrowheads="1"/>
          </p:cNvSpPr>
          <p:nvPr/>
        </p:nvSpPr>
        <p:spPr bwMode="auto">
          <a:xfrm>
            <a:off x="4679031" y="1491916"/>
            <a:ext cx="3686927" cy="4169331"/>
          </a:xfrm>
          <a:prstGeom prst="roundRect">
            <a:avLst>
              <a:gd name="adj" fmla="val 2488"/>
            </a:avLst>
          </a:prstGeom>
          <a:noFill/>
          <a:ln w="25400" cap="flat" cmpd="sng" algn="ctr">
            <a:solidFill>
              <a:srgbClr val="9BBB59"/>
            </a:solidFill>
            <a:prstDash val="solid"/>
            <a:headEnd/>
            <a:tailEnd/>
          </a:ln>
          <a:effectLst>
            <a:outerShdw blurRad="63500" sx="102000" sy="102000" algn="ctr" rotWithShape="0">
              <a:prstClr val="black">
                <a:alpha val="40000"/>
              </a:prstClr>
            </a:outerShdw>
          </a:effectLst>
        </p:spPr>
        <p:txBody>
          <a:bodyPr wrap="none" anchor="b" anchorCtr="0"/>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marL="171450" indent="-171450" fontAlgn="auto" latinLnBrk="0">
              <a:lnSpc>
                <a:spcPct val="150000"/>
              </a:lnSpc>
              <a:spcBef>
                <a:spcPts val="0"/>
              </a:spcBef>
              <a:spcAft>
                <a:spcPts val="0"/>
              </a:spcAft>
              <a:buFont typeface="Wingdings" pitchFamily="2" charset="2"/>
              <a:buChar char="§"/>
              <a:defRPr/>
            </a:pPr>
            <a:endParaRPr kumimoji="0" lang="en-US" altLang="ko-KR" sz="1050" kern="0" dirty="0" smtClean="0">
              <a:solidFill>
                <a:sysClr val="windowText" lastClr="000000"/>
              </a:solidFill>
              <a:latin typeface="+mn-ea"/>
              <a:ea typeface="+mn-ea"/>
            </a:endParaRPr>
          </a:p>
        </p:txBody>
      </p:sp>
      <p:sp>
        <p:nvSpPr>
          <p:cNvPr id="6" name="AutoShape 320"/>
          <p:cNvSpPr>
            <a:spLocks noChangeArrowheads="1"/>
          </p:cNvSpPr>
          <p:nvPr/>
        </p:nvSpPr>
        <p:spPr bwMode="auto">
          <a:xfrm>
            <a:off x="718022" y="3958094"/>
            <a:ext cx="3493938" cy="2279218"/>
          </a:xfrm>
          <a:prstGeom prst="roundRect">
            <a:avLst>
              <a:gd name="adj" fmla="val 8333"/>
            </a:avLst>
          </a:prstGeom>
          <a:noFill/>
          <a:ln>
            <a:headEnd/>
            <a:tailEnd/>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none" bIns="3600" anchor="b" anchorCtr="0"/>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marL="342900" indent="-342900" algn="just" latinLnBrk="0" hangingPunct="0">
              <a:spcBef>
                <a:spcPct val="20000"/>
              </a:spcBef>
              <a:buFont typeface="Wingdings" pitchFamily="2" charset="2"/>
              <a:buChar char="§"/>
            </a:pPr>
            <a:r>
              <a:rPr lang="en-US" altLang="ko-KR" sz="1050" b="1" dirty="0" smtClean="0">
                <a:latin typeface="맑은 고딕" pitchFamily="50" charset="-127"/>
                <a:ea typeface="맑은 고딕" pitchFamily="50" charset="-127"/>
              </a:rPr>
              <a:t>Group Owner (AP) and Client (Terminal) make</a:t>
            </a:r>
          </a:p>
          <a:p>
            <a:pPr algn="just" latinLnBrk="0" hangingPunct="0">
              <a:spcBef>
                <a:spcPct val="20000"/>
              </a:spcBef>
            </a:pPr>
            <a:r>
              <a:rPr lang="en-US" altLang="ko-KR" sz="1050" b="1" dirty="0" smtClean="0">
                <a:latin typeface="맑은 고딕" pitchFamily="50" charset="-127"/>
                <a:ea typeface="맑은 고딕" pitchFamily="50" charset="-127"/>
              </a:rPr>
              <a:t>       a group</a:t>
            </a:r>
            <a:endParaRPr lang="en-US" altLang="ko-KR" sz="1050" b="1" dirty="0" smtClean="0">
              <a:latin typeface="맑은 고딕" pitchFamily="50" charset="-127"/>
              <a:ea typeface="맑은 고딕" pitchFamily="50" charset="-127"/>
            </a:endParaRPr>
          </a:p>
          <a:p>
            <a:pPr marL="342900" indent="-342900" algn="just" latinLnBrk="0" hangingPunct="0">
              <a:spcBef>
                <a:spcPct val="20000"/>
              </a:spcBef>
              <a:buFont typeface="Wingdings" pitchFamily="2" charset="2"/>
              <a:buChar char="§"/>
            </a:pPr>
            <a:r>
              <a:rPr lang="en-US" altLang="ko-KR" sz="1050" b="1" dirty="0" smtClean="0">
                <a:latin typeface="맑은 고딕" pitchFamily="50" charset="-127"/>
                <a:ea typeface="맑은 고딕" pitchFamily="50" charset="-127"/>
              </a:rPr>
              <a:t>Multiple clients is associated per one group </a:t>
            </a:r>
          </a:p>
          <a:p>
            <a:pPr algn="just" latinLnBrk="0" hangingPunct="0">
              <a:spcBef>
                <a:spcPct val="20000"/>
              </a:spcBef>
            </a:pPr>
            <a:r>
              <a:rPr lang="en-US" altLang="ko-KR" sz="1050" b="1" dirty="0" smtClean="0">
                <a:latin typeface="맑은 고딕" pitchFamily="50" charset="-127"/>
                <a:ea typeface="맑은 고딕" pitchFamily="50" charset="-127"/>
              </a:rPr>
              <a:t>       owner (1:N). </a:t>
            </a:r>
          </a:p>
          <a:p>
            <a:pPr marL="342900" indent="-342900" algn="just" latinLnBrk="0" hangingPunct="0">
              <a:spcBef>
                <a:spcPct val="20000"/>
              </a:spcBef>
              <a:buFont typeface="Wingdings" pitchFamily="2" charset="2"/>
              <a:buChar char="§"/>
            </a:pPr>
            <a:r>
              <a:rPr lang="en-US" altLang="ko-KR" sz="1050" b="1" dirty="0" smtClean="0">
                <a:latin typeface="맑은 고딕" pitchFamily="50" charset="-127"/>
                <a:ea typeface="맑은 고딕" pitchFamily="50" charset="-127"/>
              </a:rPr>
              <a:t>1-to-1 data communication (Group owner and</a:t>
            </a:r>
          </a:p>
          <a:p>
            <a:pPr marL="342900" indent="-342900" algn="just" latinLnBrk="0" hangingPunct="0">
              <a:spcBef>
                <a:spcPct val="20000"/>
              </a:spcBef>
              <a:buFont typeface="Wingdings" pitchFamily="2" charset="2"/>
              <a:buChar char="§"/>
            </a:pPr>
            <a:r>
              <a:rPr lang="en-US" altLang="ko-KR" sz="1050" b="1" dirty="0" smtClean="0">
                <a:latin typeface="맑은 고딕" pitchFamily="50" charset="-127"/>
                <a:ea typeface="맑은 고딕" pitchFamily="50" charset="-127"/>
              </a:rPr>
              <a:t>client)</a:t>
            </a:r>
            <a:endParaRPr lang="en-US" altLang="ko-KR" sz="1050" b="1" dirty="0">
              <a:latin typeface="맑은 고딕" pitchFamily="50" charset="-127"/>
              <a:ea typeface="맑은 고딕" pitchFamily="50" charset="-127"/>
            </a:endParaRPr>
          </a:p>
          <a:p>
            <a:pPr marL="342900" indent="-342900" algn="just" latinLnBrk="0" hangingPunct="0">
              <a:spcBef>
                <a:spcPct val="20000"/>
              </a:spcBef>
              <a:buFont typeface="Wingdings" pitchFamily="2" charset="2"/>
              <a:buChar char="§"/>
            </a:pPr>
            <a:r>
              <a:rPr lang="en-US" altLang="ko-KR" sz="1050" b="1" dirty="0" smtClean="0">
                <a:latin typeface="맑은 고딕" pitchFamily="50" charset="-127"/>
                <a:ea typeface="맑은 고딕" pitchFamily="50" charset="-127"/>
              </a:rPr>
              <a:t>The data communication between clients is </a:t>
            </a:r>
          </a:p>
          <a:p>
            <a:pPr algn="just" latinLnBrk="0" hangingPunct="0">
              <a:spcBef>
                <a:spcPct val="20000"/>
              </a:spcBef>
            </a:pPr>
            <a:r>
              <a:rPr lang="en-US" altLang="ko-KR" sz="1050" b="1" dirty="0" smtClean="0">
                <a:latin typeface="맑은 고딕" pitchFamily="50" charset="-127"/>
                <a:ea typeface="맑은 고딕" pitchFamily="50" charset="-127"/>
              </a:rPr>
              <a:t>       impossible.</a:t>
            </a:r>
            <a:endParaRPr lang="en-US" altLang="ko-KR" sz="1050" b="1" dirty="0" smtClean="0">
              <a:latin typeface="맑은 고딕" pitchFamily="50" charset="-127"/>
              <a:ea typeface="맑은 고딕" pitchFamily="50" charset="-127"/>
            </a:endParaRPr>
          </a:p>
          <a:p>
            <a:pPr marL="342900" indent="-342900" algn="just" latinLnBrk="0" hangingPunct="0">
              <a:spcBef>
                <a:spcPct val="20000"/>
              </a:spcBef>
              <a:buFont typeface="Wingdings" pitchFamily="2" charset="2"/>
              <a:buChar char="§"/>
            </a:pPr>
            <a:r>
              <a:rPr lang="en-US" altLang="ko-KR" sz="1050" b="1" dirty="0" smtClean="0">
                <a:latin typeface="맑은 고딕" pitchFamily="50" charset="-127"/>
                <a:ea typeface="맑은 고딕" pitchFamily="50" charset="-127"/>
              </a:rPr>
              <a:t>Communication Range is limited 100m</a:t>
            </a:r>
            <a:endParaRPr lang="en-US" altLang="ko-KR" sz="1050" b="1" dirty="0">
              <a:latin typeface="맑은 고딕" pitchFamily="50" charset="-127"/>
              <a:ea typeface="맑은 고딕" pitchFamily="50" charset="-127"/>
            </a:endParaRPr>
          </a:p>
          <a:p>
            <a:pPr marL="342900" indent="-342900" algn="just" latinLnBrk="0" hangingPunct="0">
              <a:spcBef>
                <a:spcPct val="20000"/>
              </a:spcBef>
              <a:buFont typeface="Wingdings" pitchFamily="2" charset="2"/>
              <a:buChar char="§"/>
            </a:pPr>
            <a:r>
              <a:rPr lang="en-US" altLang="ko-KR" sz="1050" b="1" dirty="0" smtClean="0">
                <a:latin typeface="맑은 고딕" pitchFamily="50" charset="-127"/>
                <a:ea typeface="맑은 고딕" pitchFamily="50" charset="-127"/>
              </a:rPr>
              <a:t>It does not support Multi-hop</a:t>
            </a:r>
            <a:endParaRPr lang="en-US" altLang="ko-KR" sz="1050" b="1" dirty="0" smtClean="0">
              <a:latin typeface="맑은 고딕" pitchFamily="50" charset="-127"/>
              <a:ea typeface="맑은 고딕" pitchFamily="50" charset="-127"/>
            </a:endParaRPr>
          </a:p>
        </p:txBody>
      </p:sp>
      <p:sp>
        <p:nvSpPr>
          <p:cNvPr id="7" name="AutoShape 321"/>
          <p:cNvSpPr>
            <a:spLocks noChangeArrowheads="1"/>
          </p:cNvSpPr>
          <p:nvPr/>
        </p:nvSpPr>
        <p:spPr bwMode="auto">
          <a:xfrm>
            <a:off x="4716016" y="1549900"/>
            <a:ext cx="3600400" cy="726972"/>
          </a:xfrm>
          <a:prstGeom prst="roundRect">
            <a:avLst>
              <a:gd name="adj" fmla="val 8221"/>
            </a:avLst>
          </a:prstGeom>
          <a:noFill/>
          <a:ln w="25400" cap="flat" cmpd="sng" algn="ctr">
            <a:solidFill>
              <a:srgbClr val="9BBB59"/>
            </a:solidFill>
            <a:prstDash val="solid"/>
            <a:headEnd/>
            <a:tailEnd/>
          </a:ln>
          <a:effectLst/>
        </p:spPr>
        <p:txBody>
          <a:bodyPr wrap="none" bIns="3600" anchor="b" anchorCtr="0"/>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marL="171450" indent="-171450" fontAlgn="auto" latinLnBrk="0">
              <a:lnSpc>
                <a:spcPct val="150000"/>
              </a:lnSpc>
              <a:spcBef>
                <a:spcPts val="0"/>
              </a:spcBef>
              <a:spcAft>
                <a:spcPts val="0"/>
              </a:spcAft>
              <a:buFont typeface="Wingdings" pitchFamily="2" charset="2"/>
              <a:buChar char="§"/>
              <a:defRPr/>
            </a:pPr>
            <a:r>
              <a:rPr kumimoji="0" lang="en-US" altLang="ko-KR" sz="1050" b="1" kern="0" dirty="0" smtClean="0">
                <a:solidFill>
                  <a:sysClr val="windowText" lastClr="000000"/>
                </a:solidFill>
                <a:latin typeface="+mn-ea"/>
                <a:ea typeface="+mn-ea"/>
              </a:rPr>
              <a:t>GPS or </a:t>
            </a:r>
            <a:r>
              <a:rPr kumimoji="0" lang="en-US" altLang="ko-KR" sz="1050" b="1" kern="0" dirty="0" err="1" smtClean="0">
                <a:solidFill>
                  <a:sysClr val="windowText" lastClr="000000"/>
                </a:solidFill>
                <a:latin typeface="+mn-ea"/>
                <a:ea typeface="+mn-ea"/>
              </a:rPr>
              <a:t>Basestation</a:t>
            </a:r>
            <a:r>
              <a:rPr kumimoji="0" lang="en-US" altLang="ko-KR" sz="1050" b="1" kern="0" dirty="0" smtClean="0">
                <a:solidFill>
                  <a:sysClr val="windowText" lastClr="000000"/>
                </a:solidFill>
                <a:latin typeface="+mn-ea"/>
                <a:ea typeface="+mn-ea"/>
              </a:rPr>
              <a:t> is not necessary for synchronization</a:t>
            </a:r>
          </a:p>
          <a:p>
            <a:pPr marL="171450" indent="-171450" fontAlgn="auto" latinLnBrk="0">
              <a:lnSpc>
                <a:spcPct val="150000"/>
              </a:lnSpc>
              <a:spcBef>
                <a:spcPts val="0"/>
              </a:spcBef>
              <a:spcAft>
                <a:spcPts val="0"/>
              </a:spcAft>
              <a:buFont typeface="Wingdings" pitchFamily="2" charset="2"/>
              <a:buChar char="§"/>
              <a:defRPr/>
            </a:pPr>
            <a:r>
              <a:rPr kumimoji="0" lang="en-US" altLang="ko-KR" sz="1050" b="1" kern="0" dirty="0" smtClean="0">
                <a:solidFill>
                  <a:sysClr val="windowText" lastClr="000000"/>
                </a:solidFill>
                <a:latin typeface="+mn-ea"/>
                <a:ea typeface="+mn-ea"/>
              </a:rPr>
              <a:t>It supports Multi-hop</a:t>
            </a:r>
            <a:endParaRPr kumimoji="0" lang="en-US" altLang="ko-KR" sz="1050" b="1" kern="0" dirty="0">
              <a:solidFill>
                <a:sysClr val="windowText" lastClr="000000"/>
              </a:solidFill>
              <a:latin typeface="+mn-ea"/>
              <a:ea typeface="+mn-ea"/>
            </a:endParaRPr>
          </a:p>
        </p:txBody>
      </p:sp>
      <p:sp>
        <p:nvSpPr>
          <p:cNvPr id="8" name="AutoShape 319"/>
          <p:cNvSpPr>
            <a:spLocks noChangeArrowheads="1"/>
          </p:cNvSpPr>
          <p:nvPr/>
        </p:nvSpPr>
        <p:spPr bwMode="auto">
          <a:xfrm>
            <a:off x="710753" y="2553859"/>
            <a:ext cx="3501207" cy="1112139"/>
          </a:xfrm>
          <a:prstGeom prst="roundRect">
            <a:avLst>
              <a:gd name="adj" fmla="val 8688"/>
            </a:avLst>
          </a:prstGeom>
          <a:noFill/>
          <a:ln>
            <a:headEnd/>
            <a:tailEnd/>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none" anchor="b" anchorCtr="0"/>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marL="342900" indent="-342900" algn="just" latinLnBrk="0" hangingPunct="0">
              <a:spcBef>
                <a:spcPct val="20000"/>
              </a:spcBef>
              <a:buFont typeface="Wingdings" pitchFamily="2" charset="2"/>
              <a:buChar char="§"/>
            </a:pPr>
            <a:r>
              <a:rPr lang="en-US" altLang="ko-KR" sz="1050" b="1" dirty="0" smtClean="0">
                <a:latin typeface="맑은 고딕" pitchFamily="50" charset="-127"/>
                <a:ea typeface="맑은 고딕" pitchFamily="50" charset="-127"/>
              </a:rPr>
              <a:t>1-to-1 Data Communication</a:t>
            </a:r>
            <a:endParaRPr lang="en-US" altLang="ko-KR" sz="1050" b="1" dirty="0">
              <a:latin typeface="맑은 고딕" pitchFamily="50" charset="-127"/>
              <a:ea typeface="맑은 고딕" pitchFamily="50" charset="-127"/>
            </a:endParaRPr>
          </a:p>
          <a:p>
            <a:pPr marL="342900" indent="-342900" algn="just" latinLnBrk="0">
              <a:spcBef>
                <a:spcPct val="20000"/>
              </a:spcBef>
              <a:buFont typeface="Wingdings" pitchFamily="2" charset="2"/>
              <a:buChar char="§"/>
            </a:pPr>
            <a:r>
              <a:rPr lang="en-US" altLang="ko-KR" sz="1050" b="1" dirty="0">
                <a:latin typeface="맑은 고딕" pitchFamily="50" charset="-127"/>
                <a:ea typeface="맑은 고딕" pitchFamily="50" charset="-127"/>
              </a:rPr>
              <a:t>Low Data Service </a:t>
            </a:r>
            <a:r>
              <a:rPr lang="en-US" altLang="ko-KR" sz="1050" b="1" dirty="0" smtClean="0">
                <a:latin typeface="맑은 고딕" pitchFamily="50" charset="-127"/>
                <a:ea typeface="맑은 고딕" pitchFamily="50" charset="-127"/>
              </a:rPr>
              <a:t>Rate</a:t>
            </a:r>
            <a:endParaRPr lang="en-US" altLang="ko-KR" sz="1050" b="1" dirty="0">
              <a:latin typeface="맑은 고딕" pitchFamily="50" charset="-127"/>
              <a:ea typeface="맑은 고딕" pitchFamily="50" charset="-127"/>
            </a:endParaRPr>
          </a:p>
          <a:p>
            <a:pPr marL="342900" indent="-342900" algn="just" latinLnBrk="0" hangingPunct="0">
              <a:spcBef>
                <a:spcPct val="20000"/>
              </a:spcBef>
              <a:buFont typeface="Wingdings" pitchFamily="2" charset="2"/>
              <a:buChar char="§"/>
            </a:pPr>
            <a:r>
              <a:rPr lang="en-US" altLang="ko-KR" sz="1050" b="1" dirty="0" smtClean="0">
                <a:latin typeface="맑은 고딕" pitchFamily="50" charset="-127"/>
                <a:ea typeface="맑은 고딕" pitchFamily="50" charset="-127"/>
              </a:rPr>
              <a:t>Communication Range is limited 10m</a:t>
            </a:r>
            <a:endParaRPr lang="en-US" altLang="ko-KR" sz="1050" b="1" dirty="0">
              <a:latin typeface="맑은 고딕" pitchFamily="50" charset="-127"/>
              <a:ea typeface="맑은 고딕" pitchFamily="50" charset="-127"/>
            </a:endParaRPr>
          </a:p>
          <a:p>
            <a:pPr marL="342900" indent="-342900" algn="just" latinLnBrk="0" hangingPunct="0">
              <a:spcBef>
                <a:spcPct val="20000"/>
              </a:spcBef>
              <a:buFont typeface="Wingdings" pitchFamily="2" charset="2"/>
              <a:buChar char="§"/>
            </a:pPr>
            <a:r>
              <a:rPr lang="en-US" altLang="ko-KR" sz="1050" b="1" dirty="0" smtClean="0">
                <a:latin typeface="맑은 고딕" pitchFamily="50" charset="-127"/>
                <a:ea typeface="맑은 고딕" pitchFamily="50" charset="-127"/>
              </a:rPr>
              <a:t>It does not support Multi-hop</a:t>
            </a:r>
            <a:endParaRPr lang="en-US" altLang="ko-KR" sz="1050" b="1" dirty="0">
              <a:latin typeface="맑은 고딕" pitchFamily="50" charset="-127"/>
              <a:ea typeface="맑은 고딕" pitchFamily="50" charset="-127"/>
            </a:endParaRPr>
          </a:p>
        </p:txBody>
      </p:sp>
      <p:sp>
        <p:nvSpPr>
          <p:cNvPr id="9" name="모서리가 둥근 직사각형 8"/>
          <p:cNvSpPr/>
          <p:nvPr/>
        </p:nvSpPr>
        <p:spPr>
          <a:xfrm>
            <a:off x="4716016" y="5726534"/>
            <a:ext cx="3600400" cy="715089"/>
          </a:xfrm>
          <a:prstGeom prst="roundRect">
            <a:avLst/>
          </a:prstGeom>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a:spAutoFit/>
          </a:bodyPr>
          <a:lstStyle/>
          <a:p>
            <a:pPr latinLnBrk="0"/>
            <a:r>
              <a:rPr lang="en-US" altLang="ko-KR" sz="1200" b="1" dirty="0" smtClean="0"/>
              <a:t>Compare with </a:t>
            </a:r>
            <a:r>
              <a:rPr lang="en-US" altLang="ko-KR" sz="1200" b="1" dirty="0" err="1" smtClean="0"/>
              <a:t>FlashLinQ</a:t>
            </a:r>
            <a:r>
              <a:rPr lang="en-US" altLang="ko-KR" sz="1200" b="1" dirty="0" smtClean="0"/>
              <a:t>, </a:t>
            </a:r>
            <a:r>
              <a:rPr lang="en-US" altLang="ko-KR" sz="1200" b="1" dirty="0" smtClean="0"/>
              <a:t>Bluetooth, and Wi-Fi Direct, PAC has a several merits including multi-hop support. </a:t>
            </a:r>
            <a:endParaRPr lang="ko-KR" altLang="en-US" sz="1200" b="1" dirty="0"/>
          </a:p>
        </p:txBody>
      </p:sp>
      <p:sp>
        <p:nvSpPr>
          <p:cNvPr id="12" name="모서리가 둥근 직사각형 11"/>
          <p:cNvSpPr/>
          <p:nvPr/>
        </p:nvSpPr>
        <p:spPr>
          <a:xfrm>
            <a:off x="1120658" y="2348880"/>
            <a:ext cx="1080120" cy="40995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defTabSz="957263" fontAlgn="auto" latinLnBrk="0">
              <a:spcBef>
                <a:spcPts val="0"/>
              </a:spcBef>
              <a:spcAft>
                <a:spcPts val="0"/>
              </a:spcAft>
              <a:defRPr/>
            </a:pPr>
            <a:r>
              <a:rPr lang="en-US" altLang="ko-KR" sz="1400" b="1" kern="0" dirty="0" smtClean="0">
                <a:solidFill>
                  <a:sysClr val="windowText" lastClr="000000"/>
                </a:solidFill>
              </a:rPr>
              <a:t>Bluetooth</a:t>
            </a:r>
            <a:endParaRPr kumimoji="0" lang="en-US" altLang="ko-KR" sz="1400" b="1" kern="0" dirty="0">
              <a:solidFill>
                <a:sysClr val="windowText" lastClr="000000"/>
              </a:solidFill>
            </a:endParaRPr>
          </a:p>
        </p:txBody>
      </p:sp>
      <p:sp>
        <p:nvSpPr>
          <p:cNvPr id="13" name="모서리가 둥근 직사각형 12"/>
          <p:cNvSpPr/>
          <p:nvPr/>
        </p:nvSpPr>
        <p:spPr>
          <a:xfrm>
            <a:off x="1120331" y="3717032"/>
            <a:ext cx="1080120" cy="471352"/>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defTabSz="957263" latinLnBrk="0">
              <a:defRPr/>
            </a:pPr>
            <a:r>
              <a:rPr lang="en-US" altLang="ko-KR" sz="1400" b="1" dirty="0"/>
              <a:t>Wi-Fi</a:t>
            </a:r>
          </a:p>
          <a:p>
            <a:pPr algn="ctr" defTabSz="957263" latinLnBrk="0">
              <a:defRPr/>
            </a:pPr>
            <a:r>
              <a:rPr lang="en-US" altLang="en-US" sz="1400" b="1" dirty="0"/>
              <a:t>Direct</a:t>
            </a:r>
          </a:p>
        </p:txBody>
      </p:sp>
      <p:sp>
        <p:nvSpPr>
          <p:cNvPr id="14" name="모서리가 둥근 직사각형 13"/>
          <p:cNvSpPr/>
          <p:nvPr/>
        </p:nvSpPr>
        <p:spPr>
          <a:xfrm>
            <a:off x="5134809" y="1326984"/>
            <a:ext cx="1080120" cy="445832"/>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lvl="0" algn="ctr" defTabSz="957263" fontAlgn="auto" latinLnBrk="0">
              <a:spcBef>
                <a:spcPts val="0"/>
              </a:spcBef>
              <a:spcAft>
                <a:spcPts val="0"/>
              </a:spcAft>
              <a:defRPr/>
            </a:pPr>
            <a:r>
              <a:rPr kumimoji="0" lang="en-US" altLang="ko-KR" sz="1400" b="1" kern="0" dirty="0" smtClean="0">
                <a:solidFill>
                  <a:sysClr val="windowText" lastClr="000000"/>
                </a:solidFill>
              </a:rPr>
              <a:t>PAC</a:t>
            </a:r>
            <a:endParaRPr kumimoji="0" lang="en-US" altLang="ko-KR" sz="1400" b="1" kern="0" dirty="0">
              <a:solidFill>
                <a:sysClr val="windowText" lastClr="000000"/>
              </a:solidFill>
            </a:endParaRPr>
          </a:p>
        </p:txBody>
      </p:sp>
      <p:sp>
        <p:nvSpPr>
          <p:cNvPr id="15" name="AutoShape 321"/>
          <p:cNvSpPr>
            <a:spLocks noChangeArrowheads="1"/>
          </p:cNvSpPr>
          <p:nvPr/>
        </p:nvSpPr>
        <p:spPr bwMode="auto">
          <a:xfrm>
            <a:off x="4716016" y="2553858"/>
            <a:ext cx="3600400" cy="1112139"/>
          </a:xfrm>
          <a:prstGeom prst="roundRect">
            <a:avLst>
              <a:gd name="adj" fmla="val 8221"/>
            </a:avLst>
          </a:prstGeom>
          <a:noFill/>
          <a:ln w="25400" cap="flat" cmpd="sng" algn="ctr">
            <a:solidFill>
              <a:srgbClr val="9BBB59"/>
            </a:solidFill>
            <a:prstDash val="solid"/>
            <a:headEnd/>
            <a:tailEnd/>
          </a:ln>
          <a:effectLst/>
        </p:spPr>
        <p:txBody>
          <a:bodyPr wrap="none" anchor="b" anchorCtr="0"/>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marL="171450" indent="-171450" fontAlgn="auto" latinLnBrk="0">
              <a:lnSpc>
                <a:spcPct val="150000"/>
              </a:lnSpc>
              <a:spcBef>
                <a:spcPts val="0"/>
              </a:spcBef>
              <a:spcAft>
                <a:spcPts val="0"/>
              </a:spcAft>
              <a:buFont typeface="Wingdings" pitchFamily="2" charset="2"/>
              <a:buChar char="§"/>
              <a:defRPr/>
            </a:pPr>
            <a:r>
              <a:rPr kumimoji="0" lang="en-US" altLang="ko-KR" sz="1050" b="1" kern="0" dirty="0" smtClean="0">
                <a:solidFill>
                  <a:sysClr val="windowText" lastClr="000000"/>
                </a:solidFill>
                <a:latin typeface="+mn-ea"/>
                <a:ea typeface="+mn-ea"/>
              </a:rPr>
              <a:t>1:1, </a:t>
            </a:r>
            <a:r>
              <a:rPr kumimoji="0" lang="en-US" altLang="ko-KR" sz="1050" b="1" kern="0" dirty="0" smtClean="0">
                <a:solidFill>
                  <a:sysClr val="windowText" lastClr="000000"/>
                </a:solidFill>
                <a:latin typeface="+mn-ea"/>
                <a:ea typeface="+mn-ea"/>
              </a:rPr>
              <a:t>1:N, N:N Communication is available.</a:t>
            </a:r>
            <a:endParaRPr kumimoji="0" lang="en-US" altLang="ko-KR" sz="1050" b="1" kern="0" dirty="0" smtClean="0">
              <a:solidFill>
                <a:sysClr val="windowText" lastClr="000000"/>
              </a:solidFill>
              <a:latin typeface="+mn-ea"/>
              <a:ea typeface="+mn-ea"/>
            </a:endParaRPr>
          </a:p>
          <a:p>
            <a:pPr marL="171450" indent="-171450" fontAlgn="auto" latinLnBrk="0">
              <a:lnSpc>
                <a:spcPct val="150000"/>
              </a:lnSpc>
              <a:spcBef>
                <a:spcPts val="0"/>
              </a:spcBef>
              <a:spcAft>
                <a:spcPts val="0"/>
              </a:spcAft>
              <a:buFont typeface="Wingdings" pitchFamily="2" charset="2"/>
              <a:buChar char="§"/>
              <a:defRPr/>
            </a:pPr>
            <a:r>
              <a:rPr kumimoji="0" lang="en-US" altLang="ko-KR" sz="1050" b="1" kern="0" dirty="0" smtClean="0">
                <a:solidFill>
                  <a:sysClr val="windowText" lastClr="000000"/>
                </a:solidFill>
                <a:latin typeface="+mn-ea"/>
                <a:ea typeface="+mn-ea"/>
              </a:rPr>
              <a:t>High Data Service Rate</a:t>
            </a:r>
            <a:endParaRPr kumimoji="0" lang="en-US" altLang="ko-KR" sz="1050" b="1" kern="0" dirty="0" smtClean="0">
              <a:solidFill>
                <a:sysClr val="windowText" lastClr="000000"/>
              </a:solidFill>
              <a:latin typeface="+mn-ea"/>
              <a:ea typeface="+mn-ea"/>
            </a:endParaRPr>
          </a:p>
          <a:p>
            <a:pPr marL="171450" indent="-171450" fontAlgn="auto" latinLnBrk="0">
              <a:lnSpc>
                <a:spcPct val="150000"/>
              </a:lnSpc>
              <a:spcBef>
                <a:spcPts val="0"/>
              </a:spcBef>
              <a:spcAft>
                <a:spcPts val="0"/>
              </a:spcAft>
              <a:buFont typeface="Wingdings" pitchFamily="2" charset="2"/>
              <a:buChar char="§"/>
              <a:defRPr/>
            </a:pPr>
            <a:r>
              <a:rPr kumimoji="0" lang="en-US" altLang="ko-KR" sz="1050" b="1" kern="0" dirty="0" smtClean="0">
                <a:solidFill>
                  <a:sysClr val="windowText" lastClr="000000"/>
                </a:solidFill>
                <a:latin typeface="+mn-ea"/>
                <a:ea typeface="+mn-ea"/>
              </a:rPr>
              <a:t>Communication Range is limited 1km</a:t>
            </a:r>
            <a:endParaRPr kumimoji="0" lang="en-US" altLang="ko-KR" sz="1050" b="1" kern="0" dirty="0" smtClean="0">
              <a:solidFill>
                <a:sysClr val="windowText" lastClr="000000"/>
              </a:solidFill>
              <a:latin typeface="+mn-ea"/>
              <a:ea typeface="+mn-ea"/>
            </a:endParaRPr>
          </a:p>
          <a:p>
            <a:pPr marL="171450" indent="-171450" fontAlgn="auto" latinLnBrk="0">
              <a:lnSpc>
                <a:spcPct val="150000"/>
              </a:lnSpc>
              <a:spcBef>
                <a:spcPts val="0"/>
              </a:spcBef>
              <a:spcAft>
                <a:spcPts val="0"/>
              </a:spcAft>
              <a:buFont typeface="Wingdings" pitchFamily="2" charset="2"/>
              <a:buChar char="§"/>
              <a:defRPr/>
            </a:pPr>
            <a:r>
              <a:rPr kumimoji="0" lang="en-US" altLang="ko-KR" sz="1050" b="1" kern="0" dirty="0" smtClean="0">
                <a:solidFill>
                  <a:sysClr val="windowText" lastClr="000000"/>
                </a:solidFill>
                <a:latin typeface="+mn-ea"/>
                <a:ea typeface="+mn-ea"/>
              </a:rPr>
              <a:t>It supports Multi-hop</a:t>
            </a:r>
            <a:endParaRPr kumimoji="0" lang="en-US" altLang="ko-KR" sz="1050" b="1" kern="0" dirty="0">
              <a:solidFill>
                <a:sysClr val="windowText" lastClr="000000"/>
              </a:solidFill>
              <a:latin typeface="+mn-ea"/>
              <a:ea typeface="+mn-ea"/>
            </a:endParaRPr>
          </a:p>
        </p:txBody>
      </p:sp>
      <p:sp>
        <p:nvSpPr>
          <p:cNvPr id="16" name="AutoShape 321"/>
          <p:cNvSpPr>
            <a:spLocks noChangeArrowheads="1"/>
          </p:cNvSpPr>
          <p:nvPr/>
        </p:nvSpPr>
        <p:spPr bwMode="auto">
          <a:xfrm>
            <a:off x="4714020" y="3958094"/>
            <a:ext cx="3602396" cy="1631146"/>
          </a:xfrm>
          <a:prstGeom prst="roundRect">
            <a:avLst>
              <a:gd name="adj" fmla="val 8221"/>
            </a:avLst>
          </a:prstGeom>
          <a:noFill/>
          <a:ln w="25400" cap="flat" cmpd="sng" algn="ctr">
            <a:solidFill>
              <a:srgbClr val="9BBB59"/>
            </a:solidFill>
            <a:prstDash val="solid"/>
            <a:headEnd/>
            <a:tailEnd/>
          </a:ln>
          <a:effectLst/>
        </p:spPr>
        <p:txBody>
          <a:bodyPr wrap="none" anchor="b" anchorCtr="0"/>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marL="171450" indent="-171450" fontAlgn="auto" latinLnBrk="0">
              <a:lnSpc>
                <a:spcPct val="150000"/>
              </a:lnSpc>
              <a:spcBef>
                <a:spcPts val="0"/>
              </a:spcBef>
              <a:spcAft>
                <a:spcPts val="0"/>
              </a:spcAft>
              <a:buFont typeface="Wingdings" pitchFamily="2" charset="2"/>
              <a:buChar char="§"/>
              <a:defRPr/>
            </a:pPr>
            <a:r>
              <a:rPr kumimoji="0" lang="en-US" altLang="ko-KR" sz="1050" b="1" kern="0" dirty="0" smtClean="0">
                <a:solidFill>
                  <a:sysClr val="windowText" lastClr="000000"/>
                </a:solidFill>
                <a:latin typeface="+mn-ea"/>
                <a:ea typeface="+mn-ea"/>
              </a:rPr>
              <a:t>Fully Distributed (There is no role for AP or terminal)</a:t>
            </a:r>
            <a:endParaRPr kumimoji="0" lang="en-US" altLang="ko-KR" sz="1050" b="1" kern="0" dirty="0" smtClean="0">
              <a:solidFill>
                <a:sysClr val="windowText" lastClr="000000"/>
              </a:solidFill>
              <a:latin typeface="+mn-ea"/>
              <a:ea typeface="+mn-ea"/>
            </a:endParaRPr>
          </a:p>
          <a:p>
            <a:pPr marL="171450" indent="-171450" fontAlgn="auto" latinLnBrk="0">
              <a:lnSpc>
                <a:spcPct val="150000"/>
              </a:lnSpc>
              <a:spcBef>
                <a:spcPts val="0"/>
              </a:spcBef>
              <a:spcAft>
                <a:spcPts val="0"/>
              </a:spcAft>
              <a:buFont typeface="Wingdings" pitchFamily="2" charset="2"/>
              <a:buChar char="§"/>
              <a:defRPr/>
            </a:pPr>
            <a:r>
              <a:rPr kumimoji="0" lang="en-US" altLang="ko-KR" sz="1050" b="1" kern="0" dirty="0" smtClean="0">
                <a:solidFill>
                  <a:sysClr val="windowText" lastClr="000000"/>
                </a:solidFill>
                <a:latin typeface="+mn-ea"/>
                <a:ea typeface="+mn-ea"/>
              </a:rPr>
              <a:t>Data communication among clients is available</a:t>
            </a:r>
            <a:endParaRPr kumimoji="0" lang="en-US" altLang="ko-KR" sz="1050" b="1" kern="0" dirty="0">
              <a:solidFill>
                <a:sysClr val="windowText" lastClr="000000"/>
              </a:solidFill>
              <a:latin typeface="+mn-ea"/>
              <a:ea typeface="+mn-ea"/>
            </a:endParaRPr>
          </a:p>
          <a:p>
            <a:pPr marL="171450" indent="-171450" fontAlgn="auto" latinLnBrk="0">
              <a:lnSpc>
                <a:spcPct val="150000"/>
              </a:lnSpc>
              <a:spcBef>
                <a:spcPts val="0"/>
              </a:spcBef>
              <a:spcAft>
                <a:spcPts val="0"/>
              </a:spcAft>
              <a:buFont typeface="Wingdings" pitchFamily="2" charset="2"/>
              <a:buChar char="§"/>
              <a:defRPr/>
            </a:pPr>
            <a:r>
              <a:rPr kumimoji="0" lang="en-US" altLang="ko-KR" sz="1050" b="1" kern="0" dirty="0" smtClean="0">
                <a:solidFill>
                  <a:sysClr val="windowText" lastClr="000000"/>
                </a:solidFill>
                <a:latin typeface="+mn-ea"/>
                <a:ea typeface="+mn-ea"/>
              </a:rPr>
              <a:t>Communication Range is limited 1km</a:t>
            </a:r>
            <a:endParaRPr kumimoji="0" lang="en-US" altLang="ko-KR" sz="1050" b="1" kern="0" dirty="0" smtClean="0">
              <a:solidFill>
                <a:sysClr val="windowText" lastClr="000000"/>
              </a:solidFill>
              <a:latin typeface="+mn-ea"/>
              <a:ea typeface="+mn-ea"/>
            </a:endParaRPr>
          </a:p>
          <a:p>
            <a:pPr marL="171450" indent="-171450" fontAlgn="auto" latinLnBrk="0">
              <a:lnSpc>
                <a:spcPct val="150000"/>
              </a:lnSpc>
              <a:spcBef>
                <a:spcPts val="0"/>
              </a:spcBef>
              <a:spcAft>
                <a:spcPts val="0"/>
              </a:spcAft>
              <a:buFont typeface="Wingdings" pitchFamily="2" charset="2"/>
              <a:buChar char="§"/>
              <a:defRPr/>
            </a:pPr>
            <a:r>
              <a:rPr kumimoji="0" lang="en-US" altLang="ko-KR" sz="1050" b="1" kern="0" dirty="0" smtClean="0">
                <a:solidFill>
                  <a:sysClr val="windowText" lastClr="000000"/>
                </a:solidFill>
                <a:latin typeface="+mn-ea"/>
                <a:ea typeface="+mn-ea"/>
              </a:rPr>
              <a:t>Low energy consumption</a:t>
            </a:r>
            <a:endParaRPr kumimoji="0" lang="en-US" altLang="ko-KR" sz="1050" b="1" kern="0" dirty="0" smtClean="0">
              <a:solidFill>
                <a:sysClr val="windowText" lastClr="000000"/>
              </a:solidFill>
              <a:latin typeface="+mn-ea"/>
              <a:ea typeface="+mn-ea"/>
            </a:endParaRPr>
          </a:p>
          <a:p>
            <a:pPr marL="171450" indent="-171450" fontAlgn="auto" latinLnBrk="0">
              <a:lnSpc>
                <a:spcPct val="150000"/>
              </a:lnSpc>
              <a:spcBef>
                <a:spcPts val="0"/>
              </a:spcBef>
              <a:spcAft>
                <a:spcPts val="0"/>
              </a:spcAft>
              <a:buFont typeface="Wingdings" pitchFamily="2" charset="2"/>
              <a:buChar char="§"/>
              <a:defRPr/>
            </a:pPr>
            <a:r>
              <a:rPr kumimoji="0" lang="en-US" altLang="ko-KR" sz="1050" b="1" kern="0" dirty="0" smtClean="0">
                <a:solidFill>
                  <a:sysClr val="windowText" lastClr="000000"/>
                </a:solidFill>
                <a:latin typeface="+mn-ea"/>
                <a:ea typeface="+mn-ea"/>
              </a:rPr>
              <a:t>It supports Multi-hop</a:t>
            </a:r>
            <a:endParaRPr kumimoji="0" lang="en-US" altLang="ko-KR" sz="1050" b="1" kern="0" dirty="0">
              <a:solidFill>
                <a:sysClr val="windowText" lastClr="000000"/>
              </a:solidFill>
              <a:latin typeface="+mn-ea"/>
              <a:ea typeface="+mn-ea"/>
            </a:endParaRPr>
          </a:p>
        </p:txBody>
      </p:sp>
      <p:sp>
        <p:nvSpPr>
          <p:cNvPr id="17" name="왼쪽/오른쪽 화살표 16"/>
          <p:cNvSpPr/>
          <p:nvPr/>
        </p:nvSpPr>
        <p:spPr>
          <a:xfrm>
            <a:off x="4107868" y="1772816"/>
            <a:ext cx="720080" cy="360040"/>
          </a:xfrm>
          <a:prstGeom prst="lef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ko-KR" altLang="en-US" sz="900" b="1" dirty="0" smtClean="0">
              <a:solidFill>
                <a:schemeClr val="tx1"/>
              </a:solidFill>
            </a:endParaRPr>
          </a:p>
        </p:txBody>
      </p:sp>
      <p:sp>
        <p:nvSpPr>
          <p:cNvPr id="18" name="왼쪽/오른쪽 화살표 17"/>
          <p:cNvSpPr/>
          <p:nvPr/>
        </p:nvSpPr>
        <p:spPr>
          <a:xfrm>
            <a:off x="4107868" y="2929908"/>
            <a:ext cx="720080" cy="360040"/>
          </a:xfrm>
          <a:prstGeom prst="lef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ko-KR" altLang="en-US" sz="900" b="1" dirty="0" smtClean="0">
              <a:solidFill>
                <a:schemeClr val="tx1"/>
              </a:solidFill>
            </a:endParaRPr>
          </a:p>
        </p:txBody>
      </p:sp>
      <p:sp>
        <p:nvSpPr>
          <p:cNvPr id="19" name="왼쪽/오른쪽 화살표 18"/>
          <p:cNvSpPr/>
          <p:nvPr/>
        </p:nvSpPr>
        <p:spPr>
          <a:xfrm>
            <a:off x="4107868" y="4557643"/>
            <a:ext cx="720080" cy="360040"/>
          </a:xfrm>
          <a:prstGeom prst="lef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ko-KR" altLang="en-US" sz="900" b="1" dirty="0" smtClean="0">
              <a:solidFill>
                <a:schemeClr val="tx1"/>
              </a:solidFill>
            </a:endParaRPr>
          </a:p>
        </p:txBody>
      </p:sp>
      <p:sp>
        <p:nvSpPr>
          <p:cNvPr id="10" name="AutoShape 319"/>
          <p:cNvSpPr>
            <a:spLocks noChangeArrowheads="1"/>
          </p:cNvSpPr>
          <p:nvPr/>
        </p:nvSpPr>
        <p:spPr bwMode="auto">
          <a:xfrm>
            <a:off x="718022" y="1549900"/>
            <a:ext cx="3853978" cy="726972"/>
          </a:xfrm>
          <a:prstGeom prst="roundRect">
            <a:avLst>
              <a:gd name="adj" fmla="val 8688"/>
            </a:avLst>
          </a:prstGeom>
          <a:noFill/>
          <a:ln w="25400" cap="flat" cmpd="sng" algn="ctr">
            <a:solidFill>
              <a:srgbClr val="8064A2"/>
            </a:solidFill>
            <a:prstDash val="solid"/>
            <a:headEnd/>
            <a:tailEnd/>
          </a:ln>
          <a:effectLst>
            <a:outerShdw blurRad="63500" sx="102000" sy="102000" algn="ctr" rotWithShape="0">
              <a:prstClr val="black">
                <a:alpha val="40000"/>
              </a:prstClr>
            </a:outerShdw>
          </a:effectLst>
        </p:spPr>
        <p:txBody>
          <a:bodyPr wrap="none" anchor="b" anchorCtr="0"/>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marL="342900" indent="-342900" algn="just" latinLnBrk="0" hangingPunct="0">
              <a:spcBef>
                <a:spcPct val="20000"/>
              </a:spcBef>
              <a:buFont typeface="Wingdings" pitchFamily="2" charset="2"/>
              <a:buChar char="§"/>
            </a:pPr>
            <a:endParaRPr lang="en-US" altLang="ko-KR" sz="1050" dirty="0" smtClean="0">
              <a:latin typeface="맑은 고딕" pitchFamily="50" charset="-127"/>
              <a:ea typeface="맑은 고딕" pitchFamily="50" charset="-127"/>
            </a:endParaRPr>
          </a:p>
          <a:p>
            <a:pPr marL="342900" indent="-342900" algn="just" latinLnBrk="0" hangingPunct="0">
              <a:spcBef>
                <a:spcPct val="20000"/>
              </a:spcBef>
              <a:buFont typeface="Wingdings" pitchFamily="2" charset="2"/>
              <a:buChar char="§"/>
            </a:pPr>
            <a:r>
              <a:rPr lang="en-US" altLang="ko-KR" sz="1050" b="1" dirty="0" smtClean="0">
                <a:latin typeface="맑은 고딕" pitchFamily="50" charset="-127"/>
                <a:ea typeface="맑은 고딕" pitchFamily="50" charset="-127"/>
              </a:rPr>
              <a:t>GPS or </a:t>
            </a:r>
            <a:r>
              <a:rPr lang="en-US" altLang="ko-KR" sz="1050" b="1" dirty="0" err="1" smtClean="0">
                <a:latin typeface="맑은 고딕" pitchFamily="50" charset="-127"/>
                <a:ea typeface="맑은 고딕" pitchFamily="50" charset="-127"/>
              </a:rPr>
              <a:t>Basestation</a:t>
            </a:r>
            <a:r>
              <a:rPr lang="en-US" altLang="ko-KR" sz="1050" b="1" dirty="0" smtClean="0">
                <a:latin typeface="맑은 고딕" pitchFamily="50" charset="-127"/>
                <a:ea typeface="맑은 고딕" pitchFamily="50" charset="-127"/>
              </a:rPr>
              <a:t> </a:t>
            </a:r>
            <a:r>
              <a:rPr lang="en-US" altLang="ko-KR" sz="1050" b="1" dirty="0" smtClean="0">
                <a:latin typeface="맑은 고딕" pitchFamily="50" charset="-127"/>
                <a:ea typeface="맑은 고딕" pitchFamily="50" charset="-127"/>
              </a:rPr>
              <a:t>is necessary for synchronization</a:t>
            </a:r>
            <a:endParaRPr lang="en-US" altLang="ko-KR" sz="1050" b="1" dirty="0" smtClean="0">
              <a:latin typeface="맑은 고딕" pitchFamily="50" charset="-127"/>
              <a:ea typeface="맑은 고딕" pitchFamily="50" charset="-127"/>
            </a:endParaRPr>
          </a:p>
          <a:p>
            <a:pPr marL="342900" indent="-342900" algn="just" latinLnBrk="0" hangingPunct="0">
              <a:spcBef>
                <a:spcPct val="20000"/>
              </a:spcBef>
              <a:buFont typeface="Wingdings" pitchFamily="2" charset="2"/>
              <a:buChar char="§"/>
            </a:pPr>
            <a:r>
              <a:rPr lang="en-US" altLang="ko-KR" sz="1050" b="1" dirty="0" smtClean="0">
                <a:latin typeface="맑은 고딕" pitchFamily="50" charset="-127"/>
                <a:ea typeface="맑은 고딕" pitchFamily="50" charset="-127"/>
              </a:rPr>
              <a:t>It does not support Multi-hop</a:t>
            </a:r>
            <a:endParaRPr lang="en-US" altLang="ko-KR" sz="1050" b="1" dirty="0">
              <a:latin typeface="맑은 고딕" pitchFamily="50" charset="-127"/>
              <a:ea typeface="맑은 고딕" pitchFamily="50" charset="-127"/>
            </a:endParaRPr>
          </a:p>
        </p:txBody>
      </p:sp>
      <p:sp>
        <p:nvSpPr>
          <p:cNvPr id="11" name="모서리가 둥근 직사각형 10"/>
          <p:cNvSpPr/>
          <p:nvPr/>
        </p:nvSpPr>
        <p:spPr>
          <a:xfrm>
            <a:off x="1120331" y="1326984"/>
            <a:ext cx="1080120" cy="445832"/>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lvl="0" algn="ctr" defTabSz="957263" fontAlgn="auto" latinLnBrk="0">
              <a:spcBef>
                <a:spcPts val="0"/>
              </a:spcBef>
              <a:spcAft>
                <a:spcPts val="0"/>
              </a:spcAft>
              <a:defRPr/>
            </a:pPr>
            <a:r>
              <a:rPr kumimoji="0" lang="en-US" altLang="ko-KR" sz="1200" b="1" kern="0" dirty="0" err="1">
                <a:solidFill>
                  <a:sysClr val="windowText" lastClr="000000"/>
                </a:solidFill>
              </a:rPr>
              <a:t>FlashLinQ</a:t>
            </a:r>
            <a:endParaRPr kumimoji="0" lang="en-US" altLang="ko-KR" sz="1200" b="1" kern="0" dirty="0">
              <a:solidFill>
                <a:sysClr val="windowText" lastClr="000000"/>
              </a:solidFill>
            </a:endParaRPr>
          </a:p>
        </p:txBody>
      </p:sp>
    </p:spTree>
    <p:extLst>
      <p:ext uri="{BB962C8B-B14F-4D97-AF65-F5344CB8AC3E}">
        <p14:creationId xmlns:p14="http://schemas.microsoft.com/office/powerpoint/2010/main" val="35861255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제목 1"/>
          <p:cNvSpPr>
            <a:spLocks noGrp="1"/>
          </p:cNvSpPr>
          <p:nvPr>
            <p:ph type="title"/>
          </p:nvPr>
        </p:nvSpPr>
        <p:spPr>
          <a:xfrm>
            <a:off x="685800" y="685800"/>
            <a:ext cx="7772400" cy="727075"/>
          </a:xfrm>
        </p:spPr>
        <p:txBody>
          <a:bodyPr/>
          <a:lstStyle/>
          <a:p>
            <a:r>
              <a:rPr lang="en-US" altLang="ko-KR" dirty="0">
                <a:ea typeface="굴림" charset="-127"/>
              </a:rPr>
              <a:t>Mobility Support for </a:t>
            </a:r>
            <a:r>
              <a:rPr lang="en-US" altLang="ko-KR" dirty="0" smtClean="0">
                <a:ea typeface="굴림" charset="-127"/>
              </a:rPr>
              <a:t>Multicast</a:t>
            </a:r>
            <a:r>
              <a:rPr lang="en-US" altLang="ko-KR" dirty="0">
                <a:ea typeface="굴림" charset="-127"/>
              </a:rPr>
              <a:t> </a:t>
            </a:r>
            <a:r>
              <a:rPr lang="en-US" altLang="ko-KR" dirty="0" smtClean="0">
                <a:ea typeface="굴림" charset="-127"/>
              </a:rPr>
              <a:t>(3/4)</a:t>
            </a:r>
            <a:endParaRPr lang="ko-KR" altLang="en-US" dirty="0" smtClean="0">
              <a:ea typeface="굴림" charset="-127"/>
            </a:endParaRPr>
          </a:p>
        </p:txBody>
      </p:sp>
      <p:sp>
        <p:nvSpPr>
          <p:cNvPr id="11269" name="내용 개체 틀 2"/>
          <p:cNvSpPr>
            <a:spLocks noGrp="1"/>
          </p:cNvSpPr>
          <p:nvPr>
            <p:ph idx="1"/>
          </p:nvPr>
        </p:nvSpPr>
        <p:spPr>
          <a:xfrm>
            <a:off x="457200" y="1628800"/>
            <a:ext cx="3970338" cy="4525963"/>
          </a:xfrm>
        </p:spPr>
        <p:txBody>
          <a:bodyPr/>
          <a:lstStyle/>
          <a:p>
            <a:r>
              <a:rPr lang="en-US" altLang="ko-KR" sz="1500" dirty="0" smtClean="0">
                <a:ea typeface="굴림" charset="-127"/>
              </a:rPr>
              <a:t>If a PD receiving the ACF then It </a:t>
            </a:r>
            <a:r>
              <a:rPr lang="en-US" altLang="ko-KR" sz="1500" dirty="0">
                <a:ea typeface="굴림" charset="-127"/>
              </a:rPr>
              <a:t>compares the receiving frame’s Device Group ID &amp; Application type ID &amp; Application-specific ID &amp; Application-specific group ID with its own</a:t>
            </a:r>
            <a:r>
              <a:rPr lang="en-US" altLang="ko-KR" sz="1500" dirty="0" smtClean="0">
                <a:ea typeface="굴림" charset="-127"/>
              </a:rPr>
              <a:t>.</a:t>
            </a:r>
          </a:p>
          <a:p>
            <a:pPr lvl="1"/>
            <a:r>
              <a:rPr lang="en-US" altLang="ko-KR" sz="1500" dirty="0">
                <a:ea typeface="굴림" charset="-127"/>
              </a:rPr>
              <a:t>If they all are same</a:t>
            </a:r>
            <a:r>
              <a:rPr lang="en-US" altLang="ko-KR" sz="1500" dirty="0" smtClean="0">
                <a:ea typeface="굴림" charset="-127"/>
              </a:rPr>
              <a:t>, it finds </a:t>
            </a:r>
            <a:r>
              <a:rPr lang="en-US" altLang="ko-KR" sz="1500" dirty="0">
                <a:ea typeface="굴림" charset="-127"/>
              </a:rPr>
              <a:t>entry the originator of the ACF in </a:t>
            </a:r>
            <a:r>
              <a:rPr lang="en-US" altLang="ko-KR" sz="1500" dirty="0" smtClean="0">
                <a:ea typeface="굴림" charset="-127"/>
              </a:rPr>
              <a:t>its </a:t>
            </a:r>
            <a:r>
              <a:rPr lang="en-US" altLang="ko-KR" sz="1500" dirty="0">
                <a:ea typeface="굴림" charset="-127"/>
              </a:rPr>
              <a:t>routing table. </a:t>
            </a:r>
            <a:r>
              <a:rPr lang="en-US" altLang="ko-KR" sz="1500" dirty="0" smtClean="0">
                <a:ea typeface="굴림" charset="-127"/>
              </a:rPr>
              <a:t>And it found the entry then check the expiration timer.</a:t>
            </a:r>
          </a:p>
          <a:p>
            <a:pPr lvl="1"/>
            <a:r>
              <a:rPr lang="en-US" altLang="ko-KR" sz="1500" dirty="0" smtClean="0">
                <a:ea typeface="굴림" charset="-127"/>
              </a:rPr>
              <a:t>If the expiration timer is less than T</a:t>
            </a:r>
            <a:r>
              <a:rPr lang="en-US" altLang="ko-KR" sz="1500" baseline="-25000" dirty="0" smtClean="0">
                <a:ea typeface="굴림" charset="-127"/>
              </a:rPr>
              <a:t>m</a:t>
            </a:r>
            <a:r>
              <a:rPr lang="en-US" altLang="ko-KR" sz="1500" dirty="0" smtClean="0">
                <a:ea typeface="굴림" charset="-127"/>
              </a:rPr>
              <a:t> then replies </a:t>
            </a:r>
            <a:r>
              <a:rPr lang="en-US" altLang="ko-KR" sz="1500" dirty="0">
                <a:ea typeface="굴림" charset="-127"/>
              </a:rPr>
              <a:t>an ARCF </a:t>
            </a:r>
            <a:r>
              <a:rPr lang="en-US" altLang="ko-KR" sz="1500" dirty="0" smtClean="0">
                <a:ea typeface="굴림" charset="-127"/>
              </a:rPr>
              <a:t>to </a:t>
            </a:r>
            <a:r>
              <a:rPr lang="en-US" altLang="ko-KR" sz="1500" dirty="0">
                <a:ea typeface="굴림" charset="-127"/>
              </a:rPr>
              <a:t>the PD sending the </a:t>
            </a:r>
            <a:r>
              <a:rPr lang="en-US" altLang="ko-KR" sz="1500" dirty="0" smtClean="0">
                <a:ea typeface="굴림" charset="-127"/>
              </a:rPr>
              <a:t>ACF. (</a:t>
            </a:r>
            <a:r>
              <a:rPr lang="en-US" altLang="ko-KR" sz="1500" dirty="0">
                <a:ea typeface="굴림" charset="-127"/>
              </a:rPr>
              <a:t>T</a:t>
            </a:r>
            <a:r>
              <a:rPr lang="en-US" altLang="ko-KR" sz="1500" baseline="-25000" dirty="0">
                <a:ea typeface="굴림" charset="-127"/>
              </a:rPr>
              <a:t>m</a:t>
            </a:r>
            <a:r>
              <a:rPr lang="en-US" altLang="ko-KR" sz="1500" dirty="0">
                <a:ea typeface="굴림" charset="-127"/>
              </a:rPr>
              <a:t> </a:t>
            </a:r>
            <a:r>
              <a:rPr lang="en-US" altLang="ko-KR" sz="1500" dirty="0" smtClean="0">
                <a:ea typeface="굴림" charset="-127"/>
              </a:rPr>
              <a:t>is threshold time to decide reply)</a:t>
            </a:r>
          </a:p>
          <a:p>
            <a:pPr lvl="1"/>
            <a:r>
              <a:rPr lang="en-US" altLang="ko-KR" sz="1500" dirty="0" smtClean="0">
                <a:ea typeface="굴림" charset="-127"/>
              </a:rPr>
              <a:t>In other case, the PD receiving the ACF does not reply.</a:t>
            </a:r>
            <a:endParaRPr lang="en-US" altLang="ko-KR" sz="1500" dirty="0">
              <a:ea typeface="굴림" charset="-127"/>
            </a:endParaRPr>
          </a:p>
          <a:p>
            <a:pPr lvl="1"/>
            <a:r>
              <a:rPr lang="en-US" altLang="ko-KR" sz="1500" dirty="0">
                <a:ea typeface="굴림" charset="-127"/>
              </a:rPr>
              <a:t>If any of them is not same, it decrements the TTL of the ACF and forwards the ACF</a:t>
            </a:r>
            <a:r>
              <a:rPr lang="en-US" altLang="ko-KR" sz="1500" dirty="0" smtClean="0">
                <a:ea typeface="굴림" charset="-127"/>
              </a:rPr>
              <a:t>.</a:t>
            </a:r>
            <a:endParaRPr lang="en-US" altLang="ko-KR" sz="1500" dirty="0">
              <a:ea typeface="굴림" charset="-127"/>
            </a:endParaRPr>
          </a:p>
        </p:txBody>
      </p:sp>
      <p:sp>
        <p:nvSpPr>
          <p:cNvPr id="39" name="타원 6"/>
          <p:cNvSpPr>
            <a:spLocks noChangeArrowheads="1"/>
          </p:cNvSpPr>
          <p:nvPr/>
        </p:nvSpPr>
        <p:spPr bwMode="auto">
          <a:xfrm>
            <a:off x="7227362" y="2318660"/>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48" name="타원 10"/>
          <p:cNvSpPr>
            <a:spLocks noChangeArrowheads="1"/>
          </p:cNvSpPr>
          <p:nvPr/>
        </p:nvSpPr>
        <p:spPr bwMode="auto">
          <a:xfrm>
            <a:off x="5724014" y="3110330"/>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63" name="타원 6"/>
          <p:cNvSpPr>
            <a:spLocks noChangeArrowheads="1"/>
          </p:cNvSpPr>
          <p:nvPr/>
        </p:nvSpPr>
        <p:spPr bwMode="auto">
          <a:xfrm>
            <a:off x="7731418" y="2857417"/>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cxnSp>
        <p:nvCxnSpPr>
          <p:cNvPr id="65" name="직선 연결선 64"/>
          <p:cNvCxnSpPr>
            <a:stCxn id="39" idx="5"/>
            <a:endCxn id="63" idx="1"/>
          </p:cNvCxnSpPr>
          <p:nvPr/>
        </p:nvCxnSpPr>
        <p:spPr bwMode="auto">
          <a:xfrm>
            <a:off x="7504098" y="2595396"/>
            <a:ext cx="274800" cy="30950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67" name="타원 6"/>
          <p:cNvSpPr>
            <a:spLocks noChangeArrowheads="1"/>
          </p:cNvSpPr>
          <p:nvPr/>
        </p:nvSpPr>
        <p:spPr bwMode="auto">
          <a:xfrm>
            <a:off x="6184107" y="368028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cxnSp>
        <p:nvCxnSpPr>
          <p:cNvPr id="69" name="직선 연결선 68"/>
          <p:cNvCxnSpPr>
            <a:stCxn id="48" idx="5"/>
            <a:endCxn id="67" idx="1"/>
          </p:cNvCxnSpPr>
          <p:nvPr/>
        </p:nvCxnSpPr>
        <p:spPr bwMode="auto">
          <a:xfrm>
            <a:off x="6000563" y="3386879"/>
            <a:ext cx="231024" cy="34088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74" name="타원 6"/>
          <p:cNvSpPr>
            <a:spLocks noChangeArrowheads="1"/>
          </p:cNvSpPr>
          <p:nvPr/>
        </p:nvSpPr>
        <p:spPr bwMode="auto">
          <a:xfrm>
            <a:off x="7640904" y="3758819"/>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cxnSp>
        <p:nvCxnSpPr>
          <p:cNvPr id="76" name="직선 연결선 75"/>
          <p:cNvCxnSpPr>
            <a:stCxn id="67" idx="5"/>
            <a:endCxn id="29" idx="2"/>
          </p:cNvCxnSpPr>
          <p:nvPr/>
        </p:nvCxnSpPr>
        <p:spPr bwMode="auto">
          <a:xfrm>
            <a:off x="6460843" y="3957018"/>
            <a:ext cx="469122" cy="47608"/>
          </a:xfrm>
          <a:prstGeom prst="line">
            <a:avLst/>
          </a:prstGeom>
          <a:ln w="1905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직선 연결선 76"/>
          <p:cNvCxnSpPr>
            <a:stCxn id="63" idx="4"/>
            <a:endCxn id="74" idx="0"/>
          </p:cNvCxnSpPr>
          <p:nvPr/>
        </p:nvCxnSpPr>
        <p:spPr bwMode="auto">
          <a:xfrm flipH="1">
            <a:off x="7803017" y="3181637"/>
            <a:ext cx="90514" cy="57718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78" name="직선 연결선 77"/>
          <p:cNvCxnSpPr>
            <a:stCxn id="29" idx="6"/>
            <a:endCxn id="74" idx="3"/>
          </p:cNvCxnSpPr>
          <p:nvPr/>
        </p:nvCxnSpPr>
        <p:spPr bwMode="auto">
          <a:xfrm>
            <a:off x="7253815" y="4004626"/>
            <a:ext cx="434569" cy="30929"/>
          </a:xfrm>
          <a:prstGeom prst="line">
            <a:avLst/>
          </a:prstGeom>
          <a:ln w="1905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9" name="슬라이드 번호 개체 틀 3"/>
          <p:cNvSpPr>
            <a:spLocks noGrp="1"/>
          </p:cNvSpPr>
          <p:nvPr>
            <p:ph type="sldNum" sz="quarter" idx="10"/>
          </p:nvPr>
        </p:nvSpPr>
        <p:spPr>
          <a:xfrm>
            <a:off x="4344988" y="6475413"/>
            <a:ext cx="530225" cy="182562"/>
          </a:xfrm>
        </p:spPr>
        <p:txBody>
          <a:bodyPr/>
          <a:lstStyle/>
          <a:p>
            <a:pPr>
              <a:defRPr/>
            </a:pPr>
            <a:r>
              <a:rPr lang="en-US" altLang="ko-KR" smtClean="0"/>
              <a:t>Slide </a:t>
            </a:r>
            <a:fld id="{663B2C6A-A10B-4153-9678-0E313D0C0BBD}" type="slidenum">
              <a:rPr lang="en-US" altLang="ko-KR" smtClean="0"/>
              <a:pPr>
                <a:defRPr/>
              </a:pPr>
              <a:t>60</a:t>
            </a:fld>
            <a:endParaRPr lang="en-US" altLang="ko-KR"/>
          </a:p>
        </p:txBody>
      </p:sp>
      <p:sp>
        <p:nvSpPr>
          <p:cNvPr id="35" name="타원 6"/>
          <p:cNvSpPr>
            <a:spLocks noChangeArrowheads="1"/>
          </p:cNvSpPr>
          <p:nvPr/>
        </p:nvSpPr>
        <p:spPr bwMode="auto">
          <a:xfrm>
            <a:off x="5953967" y="5186227"/>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36" name="타원 35"/>
          <p:cNvSpPr/>
          <p:nvPr/>
        </p:nvSpPr>
        <p:spPr bwMode="auto">
          <a:xfrm>
            <a:off x="6459617" y="468453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cxnSp>
        <p:nvCxnSpPr>
          <p:cNvPr id="37" name="직선 연결선 36"/>
          <p:cNvCxnSpPr>
            <a:stCxn id="36" idx="7"/>
            <a:endCxn id="29" idx="4"/>
          </p:cNvCxnSpPr>
          <p:nvPr/>
        </p:nvCxnSpPr>
        <p:spPr bwMode="auto">
          <a:xfrm flipV="1">
            <a:off x="6736040" y="4166551"/>
            <a:ext cx="355850" cy="565408"/>
          </a:xfrm>
          <a:prstGeom prst="line">
            <a:avLst/>
          </a:prstGeom>
          <a:ln w="1905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직선 연결선 37"/>
          <p:cNvCxnSpPr>
            <a:stCxn id="35" idx="7"/>
            <a:endCxn id="36" idx="3"/>
          </p:cNvCxnSpPr>
          <p:nvPr/>
        </p:nvCxnSpPr>
        <p:spPr bwMode="auto">
          <a:xfrm flipV="1">
            <a:off x="6230703" y="4960955"/>
            <a:ext cx="276341" cy="272752"/>
          </a:xfrm>
          <a:prstGeom prst="line">
            <a:avLst/>
          </a:prstGeom>
          <a:ln w="1905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타원 28"/>
          <p:cNvSpPr/>
          <p:nvPr/>
        </p:nvSpPr>
        <p:spPr bwMode="auto">
          <a:xfrm>
            <a:off x="6929965" y="384270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32" name="타원형 설명선 31"/>
          <p:cNvSpPr/>
          <p:nvPr/>
        </p:nvSpPr>
        <p:spPr bwMode="auto">
          <a:xfrm>
            <a:off x="7091890" y="5008382"/>
            <a:ext cx="1512558" cy="868890"/>
          </a:xfrm>
          <a:prstGeom prst="wedgeEllipseCallout">
            <a:avLst>
              <a:gd name="adj1" fmla="val -46069"/>
              <a:gd name="adj2" fmla="val -128902"/>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Arial" charset="0"/>
                <a:ea typeface="굴림" pitchFamily="50" charset="-127"/>
              </a:rPr>
              <a:t>Local repair</a:t>
            </a:r>
            <a:r>
              <a:rPr kumimoji="0" lang="en-US" altLang="ko-KR" sz="1400" b="0" i="0" u="none" strike="noStrike" cap="none" normalizeH="0" dirty="0" smtClean="0">
                <a:ln>
                  <a:noFill/>
                </a:ln>
                <a:solidFill>
                  <a:schemeClr val="tx1"/>
                </a:solidFill>
                <a:effectLst/>
                <a:latin typeface="Arial" charset="0"/>
                <a:ea typeface="굴림" pitchFamily="50" charset="-127"/>
              </a:rPr>
              <a:t> &amp;</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dirty="0" smtClean="0">
                <a:ln>
                  <a:noFill/>
                </a:ln>
                <a:solidFill>
                  <a:schemeClr val="tx1"/>
                </a:solidFill>
                <a:effectLst/>
                <a:latin typeface="Arial" charset="0"/>
                <a:ea typeface="굴림" pitchFamily="50" charset="-127"/>
              </a:rPr>
              <a:t>merging groups.</a:t>
            </a:r>
            <a:endParaRPr kumimoji="0" lang="ko-KR" altLang="en-US" sz="1400" b="0" i="0" u="none" strike="noStrike" cap="none" normalizeH="0" baseline="0" dirty="0" smtClean="0">
              <a:ln>
                <a:noFill/>
              </a:ln>
              <a:solidFill>
                <a:schemeClr val="tx1"/>
              </a:solidFill>
              <a:effectLst/>
              <a:latin typeface="Arial" charset="0"/>
              <a:ea typeface="굴림" pitchFamily="50" charset="-127"/>
            </a:endParaRPr>
          </a:p>
        </p:txBody>
      </p:sp>
    </p:spTree>
    <p:extLst>
      <p:ext uri="{BB962C8B-B14F-4D97-AF65-F5344CB8AC3E}">
        <p14:creationId xmlns:p14="http://schemas.microsoft.com/office/powerpoint/2010/main" val="260473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ea typeface="굴림" charset="-127"/>
              </a:rPr>
              <a:t>Mobility Support for Multicast </a:t>
            </a:r>
            <a:r>
              <a:rPr lang="en-US" altLang="ko-KR" dirty="0" smtClean="0">
                <a:ea typeface="굴림" charset="-127"/>
              </a:rPr>
              <a:t>(4/4)</a:t>
            </a:r>
            <a:endParaRPr lang="ko-KR" altLang="en-US" dirty="0">
              <a:solidFill>
                <a:srgbClr val="FF0000"/>
              </a:solidFill>
            </a:endParaRPr>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61</a:t>
            </a:fld>
            <a:endParaRPr lang="en-US" altLang="ko-KR"/>
          </a:p>
        </p:txBody>
      </p:sp>
      <p:sp>
        <p:nvSpPr>
          <p:cNvPr id="14" name="내용 개체 틀 2"/>
          <p:cNvSpPr>
            <a:spLocks noGrp="1"/>
          </p:cNvSpPr>
          <p:nvPr>
            <p:ph idx="1"/>
          </p:nvPr>
        </p:nvSpPr>
        <p:spPr>
          <a:xfrm>
            <a:off x="457200" y="1600200"/>
            <a:ext cx="8003232" cy="4525963"/>
          </a:xfrm>
        </p:spPr>
        <p:txBody>
          <a:bodyPr>
            <a:normAutofit/>
          </a:bodyPr>
          <a:lstStyle/>
          <a:p>
            <a:pPr>
              <a:lnSpc>
                <a:spcPct val="90000"/>
              </a:lnSpc>
            </a:pPr>
            <a:r>
              <a:rPr lang="en-US" altLang="ko-KR" sz="2000" dirty="0">
                <a:ea typeface="굴림" charset="-127"/>
              </a:rPr>
              <a:t>F</a:t>
            </a:r>
            <a:r>
              <a:rPr lang="en-US" altLang="ko-KR" sz="2000" dirty="0" smtClean="0">
                <a:ea typeface="굴림" charset="-127"/>
              </a:rPr>
              <a:t>ind/join procedure by using </a:t>
            </a:r>
            <a:r>
              <a:rPr lang="en-US" altLang="ko-KR" sz="2000" dirty="0">
                <a:ea typeface="굴림" charset="-127"/>
              </a:rPr>
              <a:t>ACFs </a:t>
            </a:r>
            <a:r>
              <a:rPr lang="en-US" altLang="ko-KR" sz="2000" dirty="0" smtClean="0">
                <a:ea typeface="굴림" charset="-127"/>
              </a:rPr>
              <a:t>and ARCFs can help merging disjoint groups.</a:t>
            </a:r>
          </a:p>
          <a:p>
            <a:pPr lvl="1">
              <a:lnSpc>
                <a:spcPct val="90000"/>
              </a:lnSpc>
            </a:pPr>
            <a:r>
              <a:rPr lang="en-US" altLang="ko-KR" sz="2000" dirty="0" smtClean="0">
                <a:ea typeface="굴림" charset="-127"/>
              </a:rPr>
              <a:t>If a PD in a group receives a ACF from different disjoint group with the</a:t>
            </a:r>
            <a:r>
              <a:rPr lang="en-US" altLang="ko-KR" sz="2000" dirty="0">
                <a:ea typeface="굴림" charset="-127"/>
              </a:rPr>
              <a:t> same Device Group ID &amp; Application type ID &amp; Application-specific ID &amp; Application-specific group </a:t>
            </a:r>
            <a:r>
              <a:rPr lang="en-US" altLang="ko-KR" sz="2000" dirty="0" smtClean="0">
                <a:ea typeface="굴림" charset="-127"/>
              </a:rPr>
              <a:t>ID, it can initiate merging process.</a:t>
            </a:r>
          </a:p>
          <a:p>
            <a:pPr lvl="1">
              <a:lnSpc>
                <a:spcPct val="90000"/>
              </a:lnSpc>
            </a:pPr>
            <a:r>
              <a:rPr lang="en-US" altLang="ko-KR" sz="2000" dirty="0" smtClean="0">
                <a:ea typeface="굴림" charset="-127"/>
              </a:rPr>
              <a:t>The PD then replies to the ACF originator with ARCF.</a:t>
            </a:r>
          </a:p>
          <a:p>
            <a:pPr lvl="1">
              <a:lnSpc>
                <a:spcPct val="90000"/>
              </a:lnSpc>
            </a:pPr>
            <a:r>
              <a:rPr lang="en-US" altLang="ko-KR" sz="2000" dirty="0" smtClean="0">
                <a:ea typeface="굴림" charset="-127"/>
              </a:rPr>
              <a:t>Then, these two disjoint groups are merged by Device ID Creation Scheme.</a:t>
            </a:r>
          </a:p>
          <a:p>
            <a:pPr>
              <a:lnSpc>
                <a:spcPct val="90000"/>
              </a:lnSpc>
            </a:pPr>
            <a:r>
              <a:rPr lang="en-US" altLang="ko-KR" sz="2000" dirty="0" smtClean="0">
                <a:ea typeface="굴림" charset="-127"/>
              </a:rPr>
              <a:t>Local repair by using ACFs and ARCFs also can help merging disjoint groups.</a:t>
            </a:r>
          </a:p>
          <a:p>
            <a:pPr lvl="1">
              <a:lnSpc>
                <a:spcPct val="90000"/>
              </a:lnSpc>
            </a:pPr>
            <a:r>
              <a:rPr lang="en-US" altLang="ko-KR" sz="2000" dirty="0" smtClean="0">
                <a:ea typeface="굴림" charset="-127"/>
              </a:rPr>
              <a:t>Each group member performs local repair periodically during </a:t>
            </a:r>
            <a:r>
              <a:rPr lang="en-US" altLang="ko-KR" sz="2000" i="1" dirty="0" smtClean="0">
                <a:ea typeface="굴림" charset="-127"/>
              </a:rPr>
              <a:t>T</a:t>
            </a:r>
            <a:r>
              <a:rPr lang="en-US" altLang="ko-KR" sz="2000" i="1" baseline="-25000" dirty="0" smtClean="0">
                <a:ea typeface="굴림" charset="-127"/>
              </a:rPr>
              <a:t>L</a:t>
            </a:r>
            <a:r>
              <a:rPr lang="en-US" altLang="ko-KR" sz="2000" baseline="-25000" dirty="0" smtClean="0">
                <a:ea typeface="굴림" charset="-127"/>
              </a:rPr>
              <a:t> </a:t>
            </a:r>
            <a:r>
              <a:rPr lang="en-US" altLang="ko-KR" sz="2000" dirty="0" smtClean="0">
                <a:ea typeface="굴림" charset="-127"/>
              </a:rPr>
              <a:t>(long duty cycle)</a:t>
            </a:r>
            <a:r>
              <a:rPr lang="en-US" altLang="ko-KR" sz="2000" baseline="-25000" dirty="0" smtClean="0">
                <a:ea typeface="굴림" charset="-127"/>
              </a:rPr>
              <a:t> </a:t>
            </a:r>
            <a:r>
              <a:rPr lang="en-US" altLang="ko-KR" sz="2000" dirty="0" smtClean="0">
                <a:ea typeface="굴림" charset="-127"/>
              </a:rPr>
              <a:t>in order to merge disjoint groups.</a:t>
            </a:r>
          </a:p>
          <a:p>
            <a:pPr>
              <a:lnSpc>
                <a:spcPct val="90000"/>
              </a:lnSpc>
            </a:pPr>
            <a:endParaRPr lang="en-US" altLang="ko-KR" sz="2000" dirty="0" smtClean="0">
              <a:ea typeface="굴림" charset="-127"/>
            </a:endParaRPr>
          </a:p>
        </p:txBody>
      </p:sp>
    </p:spTree>
    <p:extLst>
      <p:ext uri="{BB962C8B-B14F-4D97-AF65-F5344CB8AC3E}">
        <p14:creationId xmlns:p14="http://schemas.microsoft.com/office/powerpoint/2010/main" val="4109613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내용 개체 틀 2"/>
          <p:cNvSpPr>
            <a:spLocks noGrp="1"/>
          </p:cNvSpPr>
          <p:nvPr>
            <p:ph idx="1"/>
          </p:nvPr>
        </p:nvSpPr>
        <p:spPr>
          <a:xfrm>
            <a:off x="457200" y="1600200"/>
            <a:ext cx="7715200" cy="4525963"/>
          </a:xfrm>
        </p:spPr>
        <p:txBody>
          <a:bodyPr>
            <a:normAutofit/>
          </a:bodyPr>
          <a:lstStyle/>
          <a:p>
            <a:r>
              <a:rPr lang="en-US" altLang="ko-KR" sz="1800" dirty="0" smtClean="0">
                <a:ea typeface="굴림" charset="-127"/>
              </a:rPr>
              <a:t>If a PD receives a multicast data frame, it has to decide forwarding the frame or not.</a:t>
            </a:r>
          </a:p>
          <a:p>
            <a:r>
              <a:rPr lang="en-US" altLang="ko-KR" sz="1800" dirty="0" smtClean="0">
                <a:ea typeface="굴림" charset="-127"/>
              </a:rPr>
              <a:t>The PD receiving the multicast data frame compares the source address of the data frame and next-hop address entries of its routing table.</a:t>
            </a:r>
          </a:p>
          <a:p>
            <a:r>
              <a:rPr lang="en-US" altLang="ko-KR" sz="1800" dirty="0" smtClean="0">
                <a:ea typeface="굴림" charset="-127"/>
              </a:rPr>
              <a:t>PD checks the next hop addresses in its routing table. If it finds </a:t>
            </a:r>
          </a:p>
          <a:p>
            <a:pPr lvl="1"/>
            <a:r>
              <a:rPr lang="en-US" altLang="ko-KR" sz="1800" dirty="0" smtClean="0">
                <a:ea typeface="굴림" charset="-127"/>
              </a:rPr>
              <a:t>one or more next-hop entries which not overlapped with the source address of the received frame and </a:t>
            </a:r>
          </a:p>
          <a:p>
            <a:pPr lvl="1"/>
            <a:r>
              <a:rPr lang="en-US" altLang="ko-KR" sz="1800" dirty="0" smtClean="0">
                <a:ea typeface="굴림" charset="-127"/>
              </a:rPr>
              <a:t>those next-hop entries have same device group ID with the received frame. </a:t>
            </a:r>
          </a:p>
          <a:p>
            <a:pPr lvl="1">
              <a:buNone/>
            </a:pPr>
            <a:r>
              <a:rPr lang="en-US" altLang="ko-KR" sz="1800" dirty="0" smtClean="0">
                <a:ea typeface="굴림" charset="-127"/>
              </a:rPr>
              <a:t>Then, the PD forwards the incoming data frame to other PDs.   </a:t>
            </a:r>
          </a:p>
          <a:p>
            <a:r>
              <a:rPr lang="en-US" altLang="ko-KR" sz="1800" dirty="0" smtClean="0">
                <a:ea typeface="굴림" charset="-127"/>
              </a:rPr>
              <a:t>Otherwise, the PD do not forward the incoming frame.</a:t>
            </a:r>
          </a:p>
        </p:txBody>
      </p:sp>
      <p:sp>
        <p:nvSpPr>
          <p:cNvPr id="7170" name="제목 1"/>
          <p:cNvSpPr>
            <a:spLocks noGrp="1"/>
          </p:cNvSpPr>
          <p:nvPr>
            <p:ph type="title"/>
          </p:nvPr>
        </p:nvSpPr>
        <p:spPr>
          <a:xfrm>
            <a:off x="685800" y="685800"/>
            <a:ext cx="7772400" cy="727075"/>
          </a:xfrm>
        </p:spPr>
        <p:txBody>
          <a:bodyPr/>
          <a:lstStyle/>
          <a:p>
            <a:r>
              <a:rPr lang="en-US" altLang="ko-KR" dirty="0" smtClean="0">
                <a:ea typeface="굴림" charset="-127"/>
              </a:rPr>
              <a:t>Multicast Data Transmission(1/6)</a:t>
            </a:r>
            <a:endParaRPr lang="ko-KR" altLang="en-US" dirty="0" smtClean="0">
              <a:ea typeface="굴림" charset="-127"/>
            </a:endParaRPr>
          </a:p>
        </p:txBody>
      </p:sp>
      <p:sp>
        <p:nvSpPr>
          <p:cNvPr id="7172"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A82037B8-E4DB-468D-BB89-5DDD3D530FA5}" type="slidenum">
              <a:rPr lang="en-US" altLang="ko-KR" smtClean="0">
                <a:latin typeface="Times New Roman" pitchFamily="18" charset="0"/>
              </a:rPr>
              <a:pPr/>
              <a:t>62</a:t>
            </a:fld>
            <a:endParaRPr lang="en-US" altLang="ko-KR" smtClean="0">
              <a:latin typeface="Times New Roman" pitchFamily="18" charset="0"/>
            </a:endParaRPr>
          </a:p>
        </p:txBody>
      </p:sp>
    </p:spTree>
    <p:extLst>
      <p:ext uri="{BB962C8B-B14F-4D97-AF65-F5344CB8AC3E}">
        <p14:creationId xmlns:p14="http://schemas.microsoft.com/office/powerpoint/2010/main" val="449968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내용 개체 틀 2"/>
          <p:cNvSpPr>
            <a:spLocks noGrp="1"/>
          </p:cNvSpPr>
          <p:nvPr>
            <p:ph idx="1"/>
          </p:nvPr>
        </p:nvSpPr>
        <p:spPr>
          <a:xfrm>
            <a:off x="457200" y="1600200"/>
            <a:ext cx="7715200" cy="4525963"/>
          </a:xfrm>
        </p:spPr>
        <p:txBody>
          <a:bodyPr>
            <a:normAutofit/>
          </a:bodyPr>
          <a:lstStyle/>
          <a:p>
            <a:r>
              <a:rPr lang="en-US" altLang="ko-KR" sz="1800" dirty="0" smtClean="0">
                <a:ea typeface="굴림" charset="-127"/>
              </a:rPr>
              <a:t>For the multicast data transmission, we have to know the following information from multicast data frame:</a:t>
            </a:r>
          </a:p>
          <a:p>
            <a:pPr lvl="1"/>
            <a:r>
              <a:rPr lang="en-US" altLang="ko-KR" sz="1800" dirty="0" smtClean="0">
                <a:ea typeface="굴림" charset="-127"/>
              </a:rPr>
              <a:t>Destination address</a:t>
            </a:r>
          </a:p>
          <a:p>
            <a:pPr lvl="1"/>
            <a:r>
              <a:rPr lang="en-US" altLang="ko-KR" sz="1800" dirty="0" smtClean="0">
                <a:ea typeface="굴림" charset="-127"/>
              </a:rPr>
              <a:t>Source address</a:t>
            </a:r>
          </a:p>
          <a:p>
            <a:pPr lvl="1"/>
            <a:r>
              <a:rPr lang="en-US" altLang="ko-KR" sz="1800" dirty="0" smtClean="0">
                <a:ea typeface="굴림" charset="-127"/>
              </a:rPr>
              <a:t>Originator address</a:t>
            </a:r>
          </a:p>
          <a:p>
            <a:pPr lvl="1"/>
            <a:r>
              <a:rPr lang="en-US" altLang="ko-KR" sz="1800" dirty="0" smtClean="0">
                <a:ea typeface="굴림" charset="-127"/>
              </a:rPr>
              <a:t>Sequence number</a:t>
            </a:r>
          </a:p>
          <a:p>
            <a:pPr lvl="1"/>
            <a:r>
              <a:rPr lang="en-US" altLang="ko-KR" sz="1800" dirty="0" smtClean="0">
                <a:ea typeface="굴림" charset="-127"/>
              </a:rPr>
              <a:t>Time To Live(TTL)</a:t>
            </a:r>
          </a:p>
          <a:p>
            <a:r>
              <a:rPr lang="en-US" altLang="ko-KR" sz="1800" dirty="0" smtClean="0">
                <a:ea typeface="굴림" charset="-127"/>
              </a:rPr>
              <a:t>This information should be included in all multicast data frames.</a:t>
            </a:r>
          </a:p>
          <a:p>
            <a:r>
              <a:rPr lang="en-US" altLang="ko-KR" sz="1800" dirty="0" smtClean="0">
                <a:ea typeface="굴림" charset="-127"/>
              </a:rPr>
              <a:t>Therefore, the header in multicast data frames should contain the followings.</a:t>
            </a:r>
          </a:p>
        </p:txBody>
      </p:sp>
      <p:sp>
        <p:nvSpPr>
          <p:cNvPr id="7170" name="제목 1"/>
          <p:cNvSpPr>
            <a:spLocks noGrp="1"/>
          </p:cNvSpPr>
          <p:nvPr>
            <p:ph type="title"/>
          </p:nvPr>
        </p:nvSpPr>
        <p:spPr>
          <a:xfrm>
            <a:off x="685800" y="685800"/>
            <a:ext cx="7772400" cy="727075"/>
          </a:xfrm>
        </p:spPr>
        <p:txBody>
          <a:bodyPr/>
          <a:lstStyle/>
          <a:p>
            <a:r>
              <a:rPr lang="en-US" altLang="ko-KR" dirty="0" smtClean="0">
                <a:ea typeface="굴림" charset="-127"/>
              </a:rPr>
              <a:t>Multicast Data Transmission(2/6)</a:t>
            </a:r>
            <a:endParaRPr lang="ko-KR" altLang="en-US" dirty="0" smtClean="0">
              <a:ea typeface="굴림" charset="-127"/>
            </a:endParaRPr>
          </a:p>
        </p:txBody>
      </p:sp>
      <p:sp>
        <p:nvSpPr>
          <p:cNvPr id="7172"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A82037B8-E4DB-468D-BB89-5DDD3D530FA5}" type="slidenum">
              <a:rPr lang="en-US" altLang="ko-KR" smtClean="0">
                <a:latin typeface="Times New Roman" pitchFamily="18" charset="0"/>
              </a:rPr>
              <a:pPr/>
              <a:t>63</a:t>
            </a:fld>
            <a:endParaRPr lang="en-US" altLang="ko-KR" smtClean="0">
              <a:latin typeface="Times New Roman" pitchFamily="18" charset="0"/>
            </a:endParaRPr>
          </a:p>
        </p:txBody>
      </p:sp>
      <p:graphicFrame>
        <p:nvGraphicFramePr>
          <p:cNvPr id="2" name="표 1"/>
          <p:cNvGraphicFramePr>
            <a:graphicFrameLocks noGrp="1"/>
          </p:cNvGraphicFramePr>
          <p:nvPr>
            <p:extLst>
              <p:ext uri="{D42A27DB-BD31-4B8C-83A1-F6EECF244321}">
                <p14:modId xmlns:p14="http://schemas.microsoft.com/office/powerpoint/2010/main" val="3991743455"/>
              </p:ext>
            </p:extLst>
          </p:nvPr>
        </p:nvGraphicFramePr>
        <p:xfrm>
          <a:off x="642910" y="5165184"/>
          <a:ext cx="7858182" cy="640080"/>
        </p:xfrm>
        <a:graphic>
          <a:graphicData uri="http://schemas.openxmlformats.org/drawingml/2006/table">
            <a:tbl>
              <a:tblPr firstRow="1" bandRow="1">
                <a:tableStyleId>{5940675A-B579-460E-94D1-54222C63F5DA}</a:tableStyleId>
              </a:tblPr>
              <a:tblGrid>
                <a:gridCol w="1428760"/>
                <a:gridCol w="1190634"/>
                <a:gridCol w="1309697"/>
                <a:gridCol w="1309697"/>
                <a:gridCol w="1309697"/>
                <a:gridCol w="1309697"/>
              </a:tblGrid>
              <a:tr h="575494">
                <a:tc>
                  <a:txBody>
                    <a:bodyPr/>
                    <a:lstStyle/>
                    <a:p>
                      <a:pPr latinLnBrk="1"/>
                      <a:r>
                        <a:rPr lang="en-US" altLang="ko-KR" dirty="0" smtClean="0"/>
                        <a:t>Destination address</a:t>
                      </a:r>
                      <a:endParaRPr lang="ko-KR" altLang="en-US" dirty="0"/>
                    </a:p>
                  </a:txBody>
                  <a:tcPr/>
                </a:tc>
                <a:tc>
                  <a:txBody>
                    <a:bodyPr/>
                    <a:lstStyle/>
                    <a:p>
                      <a:pPr latinLnBrk="1"/>
                      <a:r>
                        <a:rPr lang="en-US" altLang="ko-KR" dirty="0" smtClean="0"/>
                        <a:t>Source address</a:t>
                      </a:r>
                      <a:endParaRPr lang="ko-KR" altLang="en-US" dirty="0"/>
                    </a:p>
                  </a:txBody>
                  <a:tcPr/>
                </a:tc>
                <a:tc>
                  <a:txBody>
                    <a:bodyPr/>
                    <a:lstStyle/>
                    <a:p>
                      <a:pPr latinLnBrk="1"/>
                      <a:r>
                        <a:rPr lang="en-US" altLang="ko-KR" dirty="0" smtClean="0"/>
                        <a:t>Originator address</a:t>
                      </a:r>
                      <a:endParaRPr lang="ko-KR" altLang="en-US" dirty="0"/>
                    </a:p>
                  </a:txBody>
                  <a:tcPr/>
                </a:tc>
                <a:tc>
                  <a:txBody>
                    <a:bodyPr/>
                    <a:lstStyle/>
                    <a:p>
                      <a:pPr latinLnBrk="1"/>
                      <a:r>
                        <a:rPr lang="en-US" altLang="ko-KR" dirty="0" smtClean="0"/>
                        <a:t>Sequence</a:t>
                      </a:r>
                      <a:r>
                        <a:rPr lang="en-US" altLang="ko-KR" baseline="0" dirty="0" smtClean="0"/>
                        <a:t> number</a:t>
                      </a:r>
                      <a:endParaRPr lang="ko-KR" altLang="en-US" dirty="0"/>
                    </a:p>
                  </a:txBody>
                  <a:tcPr/>
                </a:tc>
                <a:tc>
                  <a:txBody>
                    <a:bodyPr/>
                    <a:lstStyle/>
                    <a:p>
                      <a:pPr latinLnBrk="1"/>
                      <a:r>
                        <a:rPr lang="en-US" altLang="ko-KR" dirty="0" smtClean="0"/>
                        <a:t>Time</a:t>
                      </a:r>
                      <a:r>
                        <a:rPr lang="en-US" altLang="ko-KR" baseline="0" dirty="0" smtClean="0"/>
                        <a:t> To Live(TTL)</a:t>
                      </a:r>
                      <a:endParaRPr lang="ko-KR" altLang="en-US" dirty="0"/>
                    </a:p>
                  </a:txBody>
                  <a:tcPr/>
                </a:tc>
                <a:tc>
                  <a:txBody>
                    <a:bodyPr/>
                    <a:lstStyle/>
                    <a:p>
                      <a:pPr latinLnBrk="1"/>
                      <a:r>
                        <a:rPr lang="en-US" altLang="ko-KR" dirty="0" smtClean="0"/>
                        <a:t>Payload</a:t>
                      </a:r>
                      <a:endParaRPr lang="ko-KR" altLang="en-US" dirty="0"/>
                    </a:p>
                  </a:txBody>
                  <a:tcPr/>
                </a:tc>
              </a:tr>
            </a:tbl>
          </a:graphicData>
        </a:graphic>
      </p:graphicFrame>
    </p:spTree>
    <p:extLst>
      <p:ext uri="{BB962C8B-B14F-4D97-AF65-F5344CB8AC3E}">
        <p14:creationId xmlns:p14="http://schemas.microsoft.com/office/powerpoint/2010/main" val="2839041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제목 1"/>
          <p:cNvSpPr>
            <a:spLocks noGrp="1"/>
          </p:cNvSpPr>
          <p:nvPr>
            <p:ph type="title"/>
          </p:nvPr>
        </p:nvSpPr>
        <p:spPr>
          <a:xfrm>
            <a:off x="685800" y="685800"/>
            <a:ext cx="7772400" cy="727075"/>
          </a:xfrm>
        </p:spPr>
        <p:txBody>
          <a:bodyPr/>
          <a:lstStyle/>
          <a:p>
            <a:r>
              <a:rPr lang="en-US" altLang="ko-KR" dirty="0" smtClean="0">
                <a:ea typeface="굴림" charset="-127"/>
              </a:rPr>
              <a:t>Multicast Data Transmission(3/6)</a:t>
            </a:r>
            <a:endParaRPr lang="ko-KR" altLang="en-US" dirty="0" smtClean="0">
              <a:ea typeface="굴림" charset="-127"/>
            </a:endParaRPr>
          </a:p>
        </p:txBody>
      </p:sp>
      <p:sp>
        <p:nvSpPr>
          <p:cNvPr id="4" name="내용 개체 틀 2"/>
          <p:cNvSpPr>
            <a:spLocks noGrp="1"/>
          </p:cNvSpPr>
          <p:nvPr>
            <p:ph idx="1"/>
          </p:nvPr>
        </p:nvSpPr>
        <p:spPr>
          <a:xfrm>
            <a:off x="457200" y="1600200"/>
            <a:ext cx="4043363" cy="2677731"/>
          </a:xfrm>
        </p:spPr>
        <p:txBody>
          <a:bodyPr>
            <a:normAutofit/>
          </a:bodyPr>
          <a:lstStyle/>
          <a:p>
            <a:r>
              <a:rPr lang="en-US" altLang="ko-KR" sz="1500" dirty="0" smtClean="0">
                <a:ea typeface="굴림" charset="-127"/>
              </a:rPr>
              <a:t>We assume that :</a:t>
            </a:r>
          </a:p>
          <a:p>
            <a:pPr lvl="1"/>
            <a:r>
              <a:rPr lang="en-US" altLang="ko-KR" sz="1500" dirty="0" smtClean="0">
                <a:ea typeface="굴림" charset="-127"/>
              </a:rPr>
              <a:t>A, B, F, and G are in a same group ID of 1.</a:t>
            </a:r>
            <a:endParaRPr lang="en-US" altLang="ko-KR" sz="1400" dirty="0" smtClean="0">
              <a:ea typeface="굴림" charset="-127"/>
            </a:endParaRPr>
          </a:p>
          <a:p>
            <a:pPr lvl="1"/>
            <a:r>
              <a:rPr lang="en-US" altLang="ko-KR" sz="1500" dirty="0" smtClean="0">
                <a:ea typeface="굴림" charset="-127"/>
              </a:rPr>
              <a:t>A, D and H are in a same group ID of 2.</a:t>
            </a:r>
          </a:p>
          <a:p>
            <a:pPr lvl="1"/>
            <a:r>
              <a:rPr lang="en-US" altLang="ko-KR" sz="1500" dirty="0" smtClean="0">
                <a:ea typeface="굴림" charset="-127"/>
              </a:rPr>
              <a:t>A has routing information of B, D, and G.</a:t>
            </a:r>
          </a:p>
          <a:p>
            <a:pPr lvl="1"/>
            <a:r>
              <a:rPr lang="en-US" altLang="ko-KR" sz="1500" dirty="0" smtClean="0">
                <a:ea typeface="굴림" charset="-127"/>
              </a:rPr>
              <a:t>B has routing information of A and F.</a:t>
            </a:r>
          </a:p>
          <a:p>
            <a:pPr lvl="1"/>
            <a:r>
              <a:rPr lang="en-US" altLang="ko-KR" sz="1500" dirty="0" smtClean="0">
                <a:ea typeface="굴림" charset="-127"/>
              </a:rPr>
              <a:t>D has routing information of A and H.</a:t>
            </a:r>
          </a:p>
        </p:txBody>
      </p:sp>
      <p:sp>
        <p:nvSpPr>
          <p:cNvPr id="7172"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A82037B8-E4DB-468D-BB89-5DDD3D530FA5}" type="slidenum">
              <a:rPr lang="en-US" altLang="ko-KR" smtClean="0">
                <a:latin typeface="Times New Roman" pitchFamily="18" charset="0"/>
              </a:rPr>
              <a:pPr/>
              <a:t>64</a:t>
            </a:fld>
            <a:endParaRPr lang="en-US" altLang="ko-KR" smtClean="0">
              <a:latin typeface="Times New Roman" pitchFamily="18" charset="0"/>
            </a:endParaRPr>
          </a:p>
        </p:txBody>
      </p:sp>
      <p:sp>
        <p:nvSpPr>
          <p:cNvPr id="7219" name="타원 6"/>
          <p:cNvSpPr>
            <a:spLocks noChangeArrowheads="1"/>
          </p:cNvSpPr>
          <p:nvPr/>
        </p:nvSpPr>
        <p:spPr bwMode="auto">
          <a:xfrm>
            <a:off x="7678301" y="1098900"/>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40" name="타원 39"/>
          <p:cNvSpPr/>
          <p:nvPr/>
        </p:nvSpPr>
        <p:spPr bwMode="auto">
          <a:xfrm>
            <a:off x="6323514" y="229835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51" name="타원 50"/>
          <p:cNvSpPr/>
          <p:nvPr/>
        </p:nvSpPr>
        <p:spPr bwMode="auto">
          <a:xfrm>
            <a:off x="6981204" y="170030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54" name="타원 53"/>
          <p:cNvSpPr/>
          <p:nvPr/>
        </p:nvSpPr>
        <p:spPr bwMode="auto">
          <a:xfrm>
            <a:off x="5572132" y="2000240"/>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a:solidFill>
                  <a:schemeClr val="tx1"/>
                </a:solidFill>
                <a:ea typeface="굴림" pitchFamily="50" charset="-127"/>
              </a:rPr>
              <a:t>D</a:t>
            </a:r>
            <a:endParaRPr lang="ko-KR" altLang="en-US" sz="1500" dirty="0">
              <a:solidFill>
                <a:schemeClr val="tx1"/>
              </a:solidFill>
              <a:ea typeface="굴림" pitchFamily="50" charset="-127"/>
            </a:endParaRPr>
          </a:p>
        </p:txBody>
      </p:sp>
      <p:sp>
        <p:nvSpPr>
          <p:cNvPr id="38" name="타원 6"/>
          <p:cNvSpPr>
            <a:spLocks noChangeArrowheads="1"/>
          </p:cNvSpPr>
          <p:nvPr/>
        </p:nvSpPr>
        <p:spPr bwMode="auto">
          <a:xfrm>
            <a:off x="7678301" y="229835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F</a:t>
            </a:r>
            <a:endParaRPr lang="ko-KR" altLang="en-US" sz="1500" dirty="0">
              <a:solidFill>
                <a:schemeClr val="bg1"/>
              </a:solidFill>
            </a:endParaRPr>
          </a:p>
        </p:txBody>
      </p:sp>
      <p:cxnSp>
        <p:nvCxnSpPr>
          <p:cNvPr id="39" name="직선 연결선 38"/>
          <p:cNvCxnSpPr>
            <a:endCxn id="40" idx="3"/>
          </p:cNvCxnSpPr>
          <p:nvPr/>
        </p:nvCxnSpPr>
        <p:spPr bwMode="auto">
          <a:xfrm flipV="1">
            <a:off x="5850471" y="2574775"/>
            <a:ext cx="520470" cy="41453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1" name="직선 연결선 40"/>
          <p:cNvCxnSpPr>
            <a:stCxn id="40" idx="7"/>
            <a:endCxn id="51" idx="3"/>
          </p:cNvCxnSpPr>
          <p:nvPr/>
        </p:nvCxnSpPr>
        <p:spPr bwMode="auto">
          <a:xfrm flipV="1">
            <a:off x="6599937" y="1976727"/>
            <a:ext cx="428694" cy="36905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3" name="직선 연결선 42"/>
          <p:cNvCxnSpPr>
            <a:stCxn id="51" idx="7"/>
            <a:endCxn id="7219" idx="3"/>
          </p:cNvCxnSpPr>
          <p:nvPr/>
        </p:nvCxnSpPr>
        <p:spPr bwMode="auto">
          <a:xfrm flipV="1">
            <a:off x="7257627" y="1375636"/>
            <a:ext cx="468154" cy="37209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6" name="직선 연결선 45"/>
          <p:cNvCxnSpPr>
            <a:stCxn id="51" idx="5"/>
            <a:endCxn id="38" idx="1"/>
          </p:cNvCxnSpPr>
          <p:nvPr/>
        </p:nvCxnSpPr>
        <p:spPr bwMode="auto">
          <a:xfrm>
            <a:off x="7257627" y="1976727"/>
            <a:ext cx="468154" cy="36910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3" name="타원 6"/>
          <p:cNvSpPr>
            <a:spLocks noChangeArrowheads="1"/>
          </p:cNvSpPr>
          <p:nvPr/>
        </p:nvSpPr>
        <p:spPr bwMode="auto">
          <a:xfrm>
            <a:off x="6208833" y="371703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cxnSp>
        <p:nvCxnSpPr>
          <p:cNvPr id="24" name="직선 연결선 23"/>
          <p:cNvCxnSpPr>
            <a:endCxn id="23" idx="1"/>
          </p:cNvCxnSpPr>
          <p:nvPr/>
        </p:nvCxnSpPr>
        <p:spPr bwMode="auto">
          <a:xfrm>
            <a:off x="5850471" y="3218409"/>
            <a:ext cx="405842" cy="54610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graphicFrame>
        <p:nvGraphicFramePr>
          <p:cNvPr id="25" name="표 24"/>
          <p:cNvGraphicFramePr>
            <a:graphicFrameLocks noGrp="1"/>
          </p:cNvGraphicFramePr>
          <p:nvPr/>
        </p:nvGraphicFramePr>
        <p:xfrm>
          <a:off x="785786" y="4714884"/>
          <a:ext cx="7358113" cy="1203918"/>
        </p:xfrm>
        <a:graphic>
          <a:graphicData uri="http://schemas.openxmlformats.org/drawingml/2006/table">
            <a:tbl>
              <a:tblPr firstRow="1" bandRow="1">
                <a:tableStyleId>{5940675A-B579-460E-94D1-54222C63F5DA}</a:tableStyleId>
              </a:tblPr>
              <a:tblGrid>
                <a:gridCol w="1051159"/>
                <a:gridCol w="1051159"/>
                <a:gridCol w="1051159"/>
                <a:gridCol w="1051159"/>
                <a:gridCol w="1051159"/>
                <a:gridCol w="959311"/>
                <a:gridCol w="1143007"/>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000" dirty="0" smtClean="0"/>
                        <a:t>Application type ID </a:t>
                      </a:r>
                      <a:endParaRPr lang="ko-KR" altLang="en-US" sz="1000" b="0" dirty="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ID </a:t>
                      </a:r>
                      <a:endParaRPr lang="ko-KR" altLang="en-US" sz="1000" b="0" dirty="0" smtClean="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group ID</a:t>
                      </a:r>
                      <a:endParaRPr lang="ko-KR" altLang="en-US" sz="1000" b="0" dirty="0" smtClean="0"/>
                    </a:p>
                  </a:txBody>
                  <a:tcPr marL="91452" marR="91452" marT="45734" marB="45734"/>
                </a:tc>
              </a:tr>
              <a:tr h="230599">
                <a:tc>
                  <a:txBody>
                    <a:bodyPr/>
                    <a:lstStyle/>
                    <a:p>
                      <a:pPr latinLnBrk="1"/>
                      <a:r>
                        <a:rPr lang="en-US" altLang="ko-KR" sz="1100" dirty="0" smtClean="0"/>
                        <a:t>B</a:t>
                      </a:r>
                      <a:endParaRPr lang="ko-KR" altLang="en-US" sz="1100" dirty="0"/>
                    </a:p>
                  </a:txBody>
                  <a:tcPr>
                    <a:noFill/>
                  </a:tcPr>
                </a:tc>
                <a:tc>
                  <a:txBody>
                    <a:bodyPr/>
                    <a:lstStyle/>
                    <a:p>
                      <a:pPr latinLnBrk="1"/>
                      <a:r>
                        <a:rPr lang="en-US" altLang="ko-KR" sz="1100" dirty="0" smtClean="0"/>
                        <a:t>C</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1</a:t>
                      </a:r>
                      <a:endParaRPr lang="ko-KR" altLang="en-US" sz="1100" dirty="0"/>
                    </a:p>
                  </a:txBody>
                  <a:tcPr>
                    <a:noFill/>
                  </a:tcPr>
                </a:tc>
                <a:tc>
                  <a:txBody>
                    <a:bodyPr/>
                    <a:lstStyle/>
                    <a:p>
                      <a:pPr latinLnBrk="1"/>
                      <a:r>
                        <a:rPr lang="en-US" altLang="ko-KR" sz="1100" dirty="0" smtClean="0"/>
                        <a:t>3</a:t>
                      </a:r>
                      <a:endParaRPr lang="ko-KR" altLang="en-US" sz="1100" dirty="0"/>
                    </a:p>
                  </a:txBody>
                  <a:tcPr>
                    <a:noFill/>
                  </a:tcPr>
                </a:tc>
                <a:tc>
                  <a:txBody>
                    <a:bodyPr/>
                    <a:lstStyle/>
                    <a:p>
                      <a:pPr latinLnBrk="1"/>
                      <a:r>
                        <a:rPr lang="en-US" altLang="ko-KR" sz="1100" dirty="0" smtClean="0"/>
                        <a:t>2</a:t>
                      </a:r>
                      <a:endParaRPr lang="ko-KR" altLang="en-US" sz="1100" dirty="0"/>
                    </a:p>
                  </a:txBody>
                  <a:tcPr>
                    <a:noFill/>
                  </a:tcPr>
                </a:tc>
                <a:tc>
                  <a:txBody>
                    <a:bodyPr/>
                    <a:lstStyle/>
                    <a:p>
                      <a:pPr latinLnBrk="1"/>
                      <a:r>
                        <a:rPr lang="en-US" altLang="ko-KR" sz="1100" dirty="0" smtClean="0"/>
                        <a:t>5</a:t>
                      </a:r>
                      <a:endParaRPr lang="ko-KR" altLang="en-US" sz="1100" dirty="0"/>
                    </a:p>
                  </a:txBody>
                  <a:tcPr>
                    <a:noFill/>
                  </a:tcPr>
                </a:tc>
              </a:tr>
              <a:tr h="230599">
                <a:tc>
                  <a:txBody>
                    <a:bodyPr/>
                    <a:lstStyle/>
                    <a:p>
                      <a:pPr latinLnBrk="1"/>
                      <a:r>
                        <a:rPr lang="en-US" altLang="ko-KR" sz="1100" dirty="0" smtClean="0"/>
                        <a:t>D</a:t>
                      </a:r>
                      <a:endParaRPr lang="ko-KR" altLang="en-US" sz="1100" dirty="0"/>
                    </a:p>
                  </a:txBody>
                  <a:tcPr>
                    <a:noFill/>
                  </a:tcPr>
                </a:tc>
                <a:tc>
                  <a:txBody>
                    <a:bodyPr/>
                    <a:lstStyle/>
                    <a:p>
                      <a:pPr latinLnBrk="1"/>
                      <a:r>
                        <a:rPr lang="en-US" altLang="ko-KR" sz="1100" dirty="0" smtClean="0"/>
                        <a:t>C</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5</a:t>
                      </a:r>
                      <a:endParaRPr lang="ko-KR" altLang="en-US" sz="1100" dirty="0"/>
                    </a:p>
                  </a:txBody>
                  <a:tcPr>
                    <a:noFill/>
                  </a:tcPr>
                </a:tc>
                <a:tc>
                  <a:txBody>
                    <a:bodyPr/>
                    <a:lstStyle/>
                    <a:p>
                      <a:pPr latinLnBrk="1"/>
                      <a:r>
                        <a:rPr lang="en-US" altLang="ko-KR" sz="1100" dirty="0" smtClean="0"/>
                        <a:t>2</a:t>
                      </a:r>
                      <a:endParaRPr lang="ko-KR" altLang="en-US" sz="1100" dirty="0"/>
                    </a:p>
                  </a:txBody>
                  <a:tcPr>
                    <a:noFill/>
                  </a:tcPr>
                </a:tc>
                <a:tc>
                  <a:txBody>
                    <a:bodyPr/>
                    <a:lstStyle/>
                    <a:p>
                      <a:pPr latinLnBrk="1"/>
                      <a:r>
                        <a:rPr lang="en-US" altLang="ko-KR" sz="1100" dirty="0" smtClean="0"/>
                        <a:t>7</a:t>
                      </a:r>
                      <a:endParaRPr lang="ko-KR" altLang="en-US" sz="1100" dirty="0"/>
                    </a:p>
                  </a:txBody>
                  <a:tcPr>
                    <a:noFill/>
                  </a:tcPr>
                </a:tc>
                <a:tc>
                  <a:txBody>
                    <a:bodyPr/>
                    <a:lstStyle/>
                    <a:p>
                      <a:pPr latinLnBrk="1"/>
                      <a:r>
                        <a:rPr lang="en-US" altLang="ko-KR" sz="1100" dirty="0" smtClean="0"/>
                        <a:t>5</a:t>
                      </a:r>
                      <a:endParaRPr lang="ko-KR" altLang="en-US" sz="1100" dirty="0"/>
                    </a:p>
                  </a:txBody>
                  <a:tcPr>
                    <a:noFill/>
                  </a:tcPr>
                </a:tc>
              </a:tr>
              <a:tr h="230599">
                <a:tc>
                  <a:txBody>
                    <a:bodyPr/>
                    <a:lstStyle/>
                    <a:p>
                      <a:pPr latinLnBrk="1"/>
                      <a:r>
                        <a:rPr lang="en-US" altLang="ko-KR" sz="1100" dirty="0" smtClean="0"/>
                        <a:t>G</a:t>
                      </a:r>
                      <a:endParaRPr lang="ko-KR" altLang="en-US" sz="1100" dirty="0"/>
                    </a:p>
                  </a:txBody>
                  <a:tcPr>
                    <a:noFill/>
                  </a:tcPr>
                </a:tc>
                <a:tc>
                  <a:txBody>
                    <a:bodyPr/>
                    <a:lstStyle/>
                    <a:p>
                      <a:pPr latinLnBrk="1"/>
                      <a:r>
                        <a:rPr lang="en-US" altLang="ko-KR" sz="1100" dirty="0" smtClean="0"/>
                        <a:t>G</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1</a:t>
                      </a:r>
                      <a:endParaRPr lang="ko-KR" altLang="en-US" sz="1100" dirty="0"/>
                    </a:p>
                  </a:txBody>
                  <a:tcPr>
                    <a:noFill/>
                  </a:tcPr>
                </a:tc>
                <a:tc>
                  <a:txBody>
                    <a:bodyPr/>
                    <a:lstStyle/>
                    <a:p>
                      <a:pPr latinLnBrk="1"/>
                      <a:r>
                        <a:rPr lang="en-US" altLang="ko-KR" sz="1100" dirty="0" smtClean="0"/>
                        <a:t>3</a:t>
                      </a:r>
                      <a:endParaRPr lang="ko-KR" altLang="en-US" sz="1100" dirty="0"/>
                    </a:p>
                  </a:txBody>
                  <a:tcPr>
                    <a:noFill/>
                  </a:tcPr>
                </a:tc>
                <a:tc>
                  <a:txBody>
                    <a:bodyPr/>
                    <a:lstStyle/>
                    <a:p>
                      <a:pPr latinLnBrk="1"/>
                      <a:r>
                        <a:rPr lang="en-US" altLang="ko-KR" sz="1100" dirty="0" smtClean="0"/>
                        <a:t>2</a:t>
                      </a:r>
                      <a:endParaRPr lang="ko-KR" altLang="en-US" sz="1100" dirty="0"/>
                    </a:p>
                  </a:txBody>
                  <a:tcPr>
                    <a:noFill/>
                  </a:tcPr>
                </a:tc>
                <a:tc>
                  <a:txBody>
                    <a:bodyPr/>
                    <a:lstStyle/>
                    <a:p>
                      <a:pPr latinLnBrk="1"/>
                      <a:r>
                        <a:rPr lang="en-US" altLang="ko-KR" sz="1100" dirty="0" smtClean="0"/>
                        <a:t>5</a:t>
                      </a:r>
                      <a:endParaRPr lang="ko-KR" altLang="en-US" sz="1100" dirty="0"/>
                    </a:p>
                  </a:txBody>
                  <a:tcPr>
                    <a:noFill/>
                  </a:tcPr>
                </a:tc>
              </a:tr>
            </a:tbl>
          </a:graphicData>
        </a:graphic>
      </p:graphicFrame>
      <p:sp>
        <p:nvSpPr>
          <p:cNvPr id="26" name="TextBox 30"/>
          <p:cNvSpPr txBox="1">
            <a:spLocks noChangeArrowheads="1"/>
          </p:cNvSpPr>
          <p:nvPr/>
        </p:nvSpPr>
        <p:spPr bwMode="auto">
          <a:xfrm>
            <a:off x="683566" y="4336849"/>
            <a:ext cx="1848648"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PD A’s Routing Table</a:t>
            </a:r>
            <a:endParaRPr lang="ko-KR" altLang="en-US" sz="1400" dirty="0"/>
          </a:p>
        </p:txBody>
      </p:sp>
      <p:sp>
        <p:nvSpPr>
          <p:cNvPr id="29" name="타원 28"/>
          <p:cNvSpPr/>
          <p:nvPr/>
        </p:nvSpPr>
        <p:spPr bwMode="auto">
          <a:xfrm>
            <a:off x="6429388" y="1142984"/>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smtClean="0">
                <a:solidFill>
                  <a:schemeClr val="tx1"/>
                </a:solidFill>
                <a:ea typeface="굴림" pitchFamily="50" charset="-127"/>
              </a:rPr>
              <a:t>H</a:t>
            </a:r>
            <a:endParaRPr lang="ko-KR" altLang="en-US" sz="1500" dirty="0">
              <a:solidFill>
                <a:schemeClr val="tx1"/>
              </a:solidFill>
              <a:ea typeface="굴림" pitchFamily="50" charset="-127"/>
            </a:endParaRPr>
          </a:p>
        </p:txBody>
      </p:sp>
      <p:cxnSp>
        <p:nvCxnSpPr>
          <p:cNvPr id="31" name="직선 연결선 30"/>
          <p:cNvCxnSpPr>
            <a:stCxn id="54" idx="6"/>
            <a:endCxn id="40" idx="1"/>
          </p:cNvCxnSpPr>
          <p:nvPr/>
        </p:nvCxnSpPr>
        <p:spPr bwMode="auto">
          <a:xfrm>
            <a:off x="5895982" y="2162165"/>
            <a:ext cx="474959" cy="1836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4" name="직선 연결선 33"/>
          <p:cNvCxnSpPr>
            <a:stCxn id="29" idx="5"/>
            <a:endCxn id="51" idx="1"/>
          </p:cNvCxnSpPr>
          <p:nvPr/>
        </p:nvCxnSpPr>
        <p:spPr bwMode="auto">
          <a:xfrm rot="16200000" flipH="1">
            <a:off x="6703059" y="1422159"/>
            <a:ext cx="328324" cy="322820"/>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7" name="타원 6"/>
          <p:cNvSpPr>
            <a:spLocks noChangeArrowheads="1"/>
          </p:cNvSpPr>
          <p:nvPr/>
        </p:nvSpPr>
        <p:spPr bwMode="auto">
          <a:xfrm>
            <a:off x="5572132" y="2928934"/>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spTree>
    <p:extLst>
      <p:ext uri="{BB962C8B-B14F-4D97-AF65-F5344CB8AC3E}">
        <p14:creationId xmlns:p14="http://schemas.microsoft.com/office/powerpoint/2010/main" val="3945652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제목 1"/>
          <p:cNvSpPr>
            <a:spLocks noGrp="1"/>
          </p:cNvSpPr>
          <p:nvPr>
            <p:ph type="title"/>
          </p:nvPr>
        </p:nvSpPr>
        <p:spPr>
          <a:xfrm>
            <a:off x="685800" y="685800"/>
            <a:ext cx="7772400" cy="727075"/>
          </a:xfrm>
        </p:spPr>
        <p:txBody>
          <a:bodyPr/>
          <a:lstStyle/>
          <a:p>
            <a:r>
              <a:rPr lang="en-US" altLang="ko-KR" dirty="0" smtClean="0">
                <a:ea typeface="굴림" charset="-127"/>
              </a:rPr>
              <a:t>Multicast Data Transmission(4/6)</a:t>
            </a:r>
            <a:endParaRPr lang="ko-KR" altLang="en-US" dirty="0" smtClean="0">
              <a:ea typeface="굴림" charset="-127"/>
            </a:endParaRPr>
          </a:p>
        </p:txBody>
      </p:sp>
      <p:sp>
        <p:nvSpPr>
          <p:cNvPr id="4" name="내용 개체 틀 2"/>
          <p:cNvSpPr>
            <a:spLocks noGrp="1"/>
          </p:cNvSpPr>
          <p:nvPr>
            <p:ph idx="1"/>
          </p:nvPr>
        </p:nvSpPr>
        <p:spPr>
          <a:xfrm>
            <a:off x="457200" y="1600200"/>
            <a:ext cx="4618856" cy="2686056"/>
          </a:xfrm>
        </p:spPr>
        <p:txBody>
          <a:bodyPr>
            <a:noAutofit/>
          </a:bodyPr>
          <a:lstStyle/>
          <a:p>
            <a:r>
              <a:rPr lang="en-US" altLang="ko-KR" sz="1300" dirty="0" smtClean="0">
                <a:ea typeface="굴림" charset="-127"/>
              </a:rPr>
              <a:t>A</a:t>
            </a:r>
            <a:r>
              <a:rPr lang="ko-KR" altLang="en-US" sz="1300" dirty="0" smtClean="0">
                <a:ea typeface="굴림" charset="-127"/>
              </a:rPr>
              <a:t> </a:t>
            </a:r>
            <a:r>
              <a:rPr lang="en-US" altLang="ko-KR" sz="1300" dirty="0" smtClean="0">
                <a:ea typeface="굴림" charset="-127"/>
              </a:rPr>
              <a:t>multicasts data frame to group 1.(Device Group ID: 1, Application type ID: 3, Application-specific ID: 2, Application-specific group ID: 5).</a:t>
            </a:r>
          </a:p>
          <a:p>
            <a:r>
              <a:rPr lang="en-US" altLang="ko-KR" sz="1300" dirty="0" smtClean="0">
                <a:ea typeface="굴림" charset="-127"/>
              </a:rPr>
              <a:t>C receiving the data frame compares the source address of the data frame and next-hop address entries in its routing table which has same group IDs from the received  data frame.</a:t>
            </a:r>
          </a:p>
          <a:p>
            <a:r>
              <a:rPr lang="en-US" altLang="ko-KR" sz="1300" dirty="0" smtClean="0">
                <a:ea typeface="굴림" charset="-127"/>
              </a:rPr>
              <a:t>C finds any routing entry matching with the source address of the received frame and it searches another routing entry that has same multicast group with different next-hop address fields. Since C found, it will forward the data.</a:t>
            </a:r>
          </a:p>
        </p:txBody>
      </p:sp>
      <p:sp>
        <p:nvSpPr>
          <p:cNvPr id="7172"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A82037B8-E4DB-468D-BB89-5DDD3D530FA5}" type="slidenum">
              <a:rPr lang="en-US" altLang="ko-KR" smtClean="0">
                <a:latin typeface="Times New Roman" pitchFamily="18" charset="0"/>
              </a:rPr>
              <a:pPr/>
              <a:t>65</a:t>
            </a:fld>
            <a:endParaRPr lang="en-US" altLang="ko-KR" smtClean="0">
              <a:latin typeface="Times New Roman" pitchFamily="18" charset="0"/>
            </a:endParaRPr>
          </a:p>
        </p:txBody>
      </p:sp>
      <p:sp>
        <p:nvSpPr>
          <p:cNvPr id="7219" name="타원 6"/>
          <p:cNvSpPr>
            <a:spLocks noChangeArrowheads="1"/>
          </p:cNvSpPr>
          <p:nvPr/>
        </p:nvSpPr>
        <p:spPr bwMode="auto">
          <a:xfrm>
            <a:off x="7678301" y="1098900"/>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40" name="타원 39"/>
          <p:cNvSpPr/>
          <p:nvPr/>
        </p:nvSpPr>
        <p:spPr bwMode="auto">
          <a:xfrm>
            <a:off x="6323514" y="229835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51" name="타원 50"/>
          <p:cNvSpPr/>
          <p:nvPr/>
        </p:nvSpPr>
        <p:spPr bwMode="auto">
          <a:xfrm>
            <a:off x="6981204" y="170030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7178" name="TextBox 78"/>
          <p:cNvSpPr txBox="1">
            <a:spLocks noChangeArrowheads="1"/>
          </p:cNvSpPr>
          <p:nvPr/>
        </p:nvSpPr>
        <p:spPr bwMode="auto">
          <a:xfrm>
            <a:off x="5954091" y="4060832"/>
            <a:ext cx="237807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a:t>Multicast Data Frame</a:t>
            </a:r>
            <a:endParaRPr lang="ko-KR" altLang="en-US" dirty="0"/>
          </a:p>
        </p:txBody>
      </p:sp>
      <p:sp>
        <p:nvSpPr>
          <p:cNvPr id="27" name="오른쪽 화살표 26"/>
          <p:cNvSpPr/>
          <p:nvPr/>
        </p:nvSpPr>
        <p:spPr>
          <a:xfrm>
            <a:off x="5304585" y="4187038"/>
            <a:ext cx="647700" cy="14287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ko-KR" altLang="en-US"/>
          </a:p>
        </p:txBody>
      </p:sp>
      <p:sp>
        <p:nvSpPr>
          <p:cNvPr id="38" name="타원 6"/>
          <p:cNvSpPr>
            <a:spLocks noChangeArrowheads="1"/>
          </p:cNvSpPr>
          <p:nvPr/>
        </p:nvSpPr>
        <p:spPr bwMode="auto">
          <a:xfrm>
            <a:off x="7678301" y="229835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F</a:t>
            </a:r>
            <a:endParaRPr lang="ko-KR" altLang="en-US" sz="1500" dirty="0">
              <a:solidFill>
                <a:schemeClr val="bg1"/>
              </a:solidFill>
            </a:endParaRPr>
          </a:p>
        </p:txBody>
      </p:sp>
      <p:cxnSp>
        <p:nvCxnSpPr>
          <p:cNvPr id="39" name="직선 연결선 38"/>
          <p:cNvCxnSpPr>
            <a:endCxn id="40" idx="3"/>
          </p:cNvCxnSpPr>
          <p:nvPr/>
        </p:nvCxnSpPr>
        <p:spPr bwMode="auto">
          <a:xfrm flipV="1">
            <a:off x="5850471" y="2574775"/>
            <a:ext cx="520470" cy="41453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1" name="직선 연결선 40"/>
          <p:cNvCxnSpPr>
            <a:stCxn id="40" idx="7"/>
            <a:endCxn id="51" idx="3"/>
          </p:cNvCxnSpPr>
          <p:nvPr/>
        </p:nvCxnSpPr>
        <p:spPr bwMode="auto">
          <a:xfrm flipV="1">
            <a:off x="6599937" y="1976727"/>
            <a:ext cx="428694" cy="36905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3" name="직선 연결선 42"/>
          <p:cNvCxnSpPr>
            <a:stCxn id="51" idx="7"/>
            <a:endCxn id="7219" idx="3"/>
          </p:cNvCxnSpPr>
          <p:nvPr/>
        </p:nvCxnSpPr>
        <p:spPr bwMode="auto">
          <a:xfrm flipV="1">
            <a:off x="7257627" y="1375636"/>
            <a:ext cx="468154" cy="37209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6" name="직선 연결선 45"/>
          <p:cNvCxnSpPr>
            <a:stCxn id="51" idx="5"/>
            <a:endCxn id="38" idx="1"/>
          </p:cNvCxnSpPr>
          <p:nvPr/>
        </p:nvCxnSpPr>
        <p:spPr bwMode="auto">
          <a:xfrm>
            <a:off x="7257627" y="1976727"/>
            <a:ext cx="468154" cy="36910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3" name="타원 6"/>
          <p:cNvSpPr>
            <a:spLocks noChangeArrowheads="1"/>
          </p:cNvSpPr>
          <p:nvPr/>
        </p:nvSpPr>
        <p:spPr bwMode="auto">
          <a:xfrm>
            <a:off x="6208833" y="371703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cxnSp>
        <p:nvCxnSpPr>
          <p:cNvPr id="24" name="직선 연결선 23"/>
          <p:cNvCxnSpPr>
            <a:endCxn id="23" idx="1"/>
          </p:cNvCxnSpPr>
          <p:nvPr/>
        </p:nvCxnSpPr>
        <p:spPr bwMode="auto">
          <a:xfrm>
            <a:off x="5850471" y="3218409"/>
            <a:ext cx="405842" cy="54610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6" name="TextBox 30"/>
          <p:cNvSpPr txBox="1">
            <a:spLocks noChangeArrowheads="1"/>
          </p:cNvSpPr>
          <p:nvPr/>
        </p:nvSpPr>
        <p:spPr bwMode="auto">
          <a:xfrm>
            <a:off x="714348" y="4143380"/>
            <a:ext cx="1881477"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PD C’s Routing Table</a:t>
            </a:r>
            <a:endParaRPr lang="ko-KR" altLang="en-US" sz="1400" dirty="0"/>
          </a:p>
        </p:txBody>
      </p:sp>
      <p:graphicFrame>
        <p:nvGraphicFramePr>
          <p:cNvPr id="29" name="표 28"/>
          <p:cNvGraphicFramePr>
            <a:graphicFrameLocks noGrp="1"/>
          </p:cNvGraphicFramePr>
          <p:nvPr>
            <p:extLst>
              <p:ext uri="{D42A27DB-BD31-4B8C-83A1-F6EECF244321}">
                <p14:modId xmlns:p14="http://schemas.microsoft.com/office/powerpoint/2010/main" val="1072025652"/>
              </p:ext>
            </p:extLst>
          </p:nvPr>
        </p:nvGraphicFramePr>
        <p:xfrm>
          <a:off x="785786" y="4500570"/>
          <a:ext cx="7358113" cy="944838"/>
        </p:xfrm>
        <a:graphic>
          <a:graphicData uri="http://schemas.openxmlformats.org/drawingml/2006/table">
            <a:tbl>
              <a:tblPr firstRow="1" bandRow="1">
                <a:tableStyleId>{5940675A-B579-460E-94D1-54222C63F5DA}</a:tableStyleId>
              </a:tblPr>
              <a:tblGrid>
                <a:gridCol w="1051159"/>
                <a:gridCol w="1051159"/>
                <a:gridCol w="1051159"/>
                <a:gridCol w="1051159"/>
                <a:gridCol w="1051159"/>
                <a:gridCol w="959311"/>
                <a:gridCol w="1143007"/>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000" dirty="0" smtClean="0"/>
                        <a:t>Application type ID </a:t>
                      </a:r>
                      <a:endParaRPr lang="ko-KR" altLang="en-US" sz="1000" b="0" dirty="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ID </a:t>
                      </a:r>
                      <a:endParaRPr lang="ko-KR" altLang="en-US" sz="1000" b="0" dirty="0" smtClean="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group ID</a:t>
                      </a:r>
                      <a:endParaRPr lang="ko-KR" altLang="en-US" sz="1000" b="0" dirty="0" smtClean="0"/>
                    </a:p>
                  </a:txBody>
                  <a:tcPr marL="91452" marR="91452" marT="45734" marB="45734"/>
                </a:tc>
              </a:tr>
              <a:tr h="230599">
                <a:tc>
                  <a:txBody>
                    <a:bodyPr/>
                    <a:lstStyle/>
                    <a:p>
                      <a:pPr latinLnBrk="1"/>
                      <a:r>
                        <a:rPr lang="en-US" altLang="ko-KR" sz="1100" dirty="0" smtClean="0"/>
                        <a:t>A</a:t>
                      </a:r>
                      <a:endParaRPr lang="ko-KR" altLang="en-US" sz="1100" dirty="0"/>
                    </a:p>
                  </a:txBody>
                  <a:tcPr>
                    <a:solidFill>
                      <a:schemeClr val="accent1">
                        <a:lumMod val="60000"/>
                        <a:lumOff val="40000"/>
                      </a:schemeClr>
                    </a:solidFill>
                  </a:tcPr>
                </a:tc>
                <a:tc>
                  <a:txBody>
                    <a:bodyPr/>
                    <a:lstStyle/>
                    <a:p>
                      <a:pPr latinLnBrk="1"/>
                      <a:r>
                        <a:rPr lang="en-US" altLang="ko-KR" sz="1100" dirty="0" smtClean="0"/>
                        <a:t>A</a:t>
                      </a:r>
                      <a:endParaRPr lang="ko-KR" altLang="en-US" sz="1100" dirty="0"/>
                    </a:p>
                  </a:txBody>
                  <a:tcPr>
                    <a:solidFill>
                      <a:schemeClr val="accent1">
                        <a:lumMod val="60000"/>
                        <a:lumOff val="4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100" kern="1200" dirty="0" smtClean="0">
                          <a:solidFill>
                            <a:schemeClr val="tx1"/>
                          </a:solidFill>
                          <a:latin typeface="+mn-lt"/>
                          <a:ea typeface="+mn-ea"/>
                          <a:cs typeface="+mn-cs"/>
                        </a:rPr>
                        <a:t>…</a:t>
                      </a:r>
                      <a:endParaRPr lang="ko-KR" altLang="en-US" sz="1100" kern="1200" dirty="0" smtClean="0">
                        <a:solidFill>
                          <a:schemeClr val="tx1"/>
                        </a:solidFill>
                        <a:latin typeface="+mn-lt"/>
                        <a:ea typeface="+mn-ea"/>
                        <a:cs typeface="+mn-cs"/>
                      </a:endParaRPr>
                    </a:p>
                  </a:txBody>
                  <a:tcPr>
                    <a:solidFill>
                      <a:schemeClr val="accent1">
                        <a:lumMod val="60000"/>
                        <a:lumOff val="40000"/>
                      </a:schemeClr>
                    </a:solidFill>
                  </a:tcPr>
                </a:tc>
                <a:tc>
                  <a:txBody>
                    <a:bodyPr/>
                    <a:lstStyle/>
                    <a:p>
                      <a:pPr latinLnBrk="1"/>
                      <a:r>
                        <a:rPr lang="en-US" altLang="ko-KR" sz="1100" dirty="0" smtClean="0"/>
                        <a:t>1</a:t>
                      </a:r>
                      <a:endParaRPr lang="ko-KR" altLang="en-US" sz="1100" dirty="0"/>
                    </a:p>
                  </a:txBody>
                  <a:tcPr>
                    <a:solidFill>
                      <a:schemeClr val="accent1">
                        <a:lumMod val="60000"/>
                        <a:lumOff val="40000"/>
                      </a:schemeClr>
                    </a:solidFill>
                  </a:tcPr>
                </a:tc>
                <a:tc>
                  <a:txBody>
                    <a:bodyPr/>
                    <a:lstStyle/>
                    <a:p>
                      <a:pPr latinLnBrk="1"/>
                      <a:r>
                        <a:rPr lang="en-US" altLang="ko-KR" sz="1100" dirty="0" smtClean="0"/>
                        <a:t>3</a:t>
                      </a:r>
                      <a:endParaRPr lang="ko-KR" altLang="en-US" sz="1100" dirty="0"/>
                    </a:p>
                  </a:txBody>
                  <a:tcPr>
                    <a:solidFill>
                      <a:schemeClr val="accent1">
                        <a:lumMod val="60000"/>
                        <a:lumOff val="40000"/>
                      </a:schemeClr>
                    </a:solidFill>
                  </a:tcPr>
                </a:tc>
                <a:tc>
                  <a:txBody>
                    <a:bodyPr/>
                    <a:lstStyle/>
                    <a:p>
                      <a:pPr latinLnBrk="1"/>
                      <a:r>
                        <a:rPr lang="en-US" altLang="ko-KR" sz="1100" dirty="0" smtClean="0"/>
                        <a:t>2</a:t>
                      </a:r>
                      <a:endParaRPr lang="ko-KR" altLang="en-US" sz="1100" dirty="0"/>
                    </a:p>
                  </a:txBody>
                  <a:tcPr>
                    <a:solidFill>
                      <a:schemeClr val="accent1">
                        <a:lumMod val="60000"/>
                        <a:lumOff val="40000"/>
                      </a:schemeClr>
                    </a:solidFill>
                  </a:tcPr>
                </a:tc>
                <a:tc>
                  <a:txBody>
                    <a:bodyPr/>
                    <a:lstStyle/>
                    <a:p>
                      <a:pPr latinLnBrk="1"/>
                      <a:r>
                        <a:rPr lang="en-US" altLang="ko-KR" sz="1100" dirty="0" smtClean="0"/>
                        <a:t>5</a:t>
                      </a:r>
                      <a:endParaRPr lang="ko-KR" altLang="en-US" sz="1100" dirty="0"/>
                    </a:p>
                  </a:txBody>
                  <a:tcPr>
                    <a:solidFill>
                      <a:schemeClr val="accent1">
                        <a:lumMod val="60000"/>
                        <a:lumOff val="40000"/>
                      </a:schemeClr>
                    </a:solidFill>
                  </a:tcPr>
                </a:tc>
              </a:tr>
              <a:tr h="230599">
                <a:tc>
                  <a:txBody>
                    <a:bodyPr/>
                    <a:lstStyle/>
                    <a:p>
                      <a:pPr latinLnBrk="1"/>
                      <a:r>
                        <a:rPr lang="en-US" altLang="ko-KR" sz="1100" dirty="0" smtClean="0"/>
                        <a:t>B</a:t>
                      </a:r>
                      <a:endParaRPr lang="ko-KR" altLang="en-US" sz="1100" dirty="0"/>
                    </a:p>
                  </a:txBody>
                  <a:tcPr>
                    <a:solidFill>
                      <a:schemeClr val="accent1">
                        <a:lumMod val="60000"/>
                        <a:lumOff val="40000"/>
                      </a:schemeClr>
                    </a:solidFill>
                  </a:tcPr>
                </a:tc>
                <a:tc>
                  <a:txBody>
                    <a:bodyPr/>
                    <a:lstStyle/>
                    <a:p>
                      <a:pPr latinLnBrk="1"/>
                      <a:r>
                        <a:rPr lang="en-US" altLang="ko-KR" sz="1100" dirty="0" smtClean="0"/>
                        <a:t>E</a:t>
                      </a:r>
                      <a:endParaRPr lang="ko-KR" altLang="en-US" sz="1100" dirty="0"/>
                    </a:p>
                  </a:txBody>
                  <a:tcPr>
                    <a:solidFill>
                      <a:schemeClr val="accent1">
                        <a:lumMod val="60000"/>
                        <a:lumOff val="40000"/>
                      </a:schemeClr>
                    </a:solidFill>
                  </a:tcPr>
                </a:tc>
                <a:tc>
                  <a:txBody>
                    <a:bodyPr/>
                    <a:lstStyle/>
                    <a:p>
                      <a:pPr latinLnBrk="1"/>
                      <a:r>
                        <a:rPr lang="en-US" altLang="ko-KR" sz="1100" dirty="0" smtClean="0"/>
                        <a:t>…</a:t>
                      </a:r>
                      <a:endParaRPr lang="ko-KR" altLang="en-US" sz="1100" dirty="0"/>
                    </a:p>
                  </a:txBody>
                  <a:tcPr>
                    <a:solidFill>
                      <a:schemeClr val="accent1">
                        <a:lumMod val="60000"/>
                        <a:lumOff val="40000"/>
                      </a:schemeClr>
                    </a:solidFill>
                  </a:tcPr>
                </a:tc>
                <a:tc>
                  <a:txBody>
                    <a:bodyPr/>
                    <a:lstStyle/>
                    <a:p>
                      <a:pPr latinLnBrk="1"/>
                      <a:r>
                        <a:rPr lang="en-US" altLang="ko-KR" sz="1100" dirty="0" smtClean="0"/>
                        <a:t>1</a:t>
                      </a:r>
                      <a:endParaRPr lang="ko-KR" altLang="en-US" sz="1100" dirty="0"/>
                    </a:p>
                  </a:txBody>
                  <a:tcPr>
                    <a:solidFill>
                      <a:schemeClr val="accent1">
                        <a:lumMod val="60000"/>
                        <a:lumOff val="40000"/>
                      </a:schemeClr>
                    </a:solidFill>
                  </a:tcPr>
                </a:tc>
                <a:tc>
                  <a:txBody>
                    <a:bodyPr/>
                    <a:lstStyle/>
                    <a:p>
                      <a:pPr latinLnBrk="1"/>
                      <a:r>
                        <a:rPr lang="en-US" altLang="ko-KR" sz="1100" dirty="0" smtClean="0"/>
                        <a:t>3</a:t>
                      </a:r>
                      <a:endParaRPr lang="ko-KR" altLang="en-US" sz="1100" dirty="0"/>
                    </a:p>
                  </a:txBody>
                  <a:tcPr>
                    <a:solidFill>
                      <a:schemeClr val="accent1">
                        <a:lumMod val="60000"/>
                        <a:lumOff val="40000"/>
                      </a:schemeClr>
                    </a:solidFill>
                  </a:tcPr>
                </a:tc>
                <a:tc>
                  <a:txBody>
                    <a:bodyPr/>
                    <a:lstStyle/>
                    <a:p>
                      <a:pPr latinLnBrk="1"/>
                      <a:r>
                        <a:rPr lang="en-US" altLang="ko-KR" sz="1100" dirty="0" smtClean="0"/>
                        <a:t>2</a:t>
                      </a:r>
                      <a:endParaRPr lang="ko-KR" altLang="en-US" sz="1100" dirty="0"/>
                    </a:p>
                  </a:txBody>
                  <a:tcPr>
                    <a:solidFill>
                      <a:schemeClr val="accent1">
                        <a:lumMod val="60000"/>
                        <a:lumOff val="40000"/>
                      </a:schemeClr>
                    </a:solidFill>
                  </a:tcPr>
                </a:tc>
                <a:tc>
                  <a:txBody>
                    <a:bodyPr/>
                    <a:lstStyle/>
                    <a:p>
                      <a:pPr latinLnBrk="1"/>
                      <a:r>
                        <a:rPr lang="en-US" altLang="ko-KR" sz="1100" dirty="0" smtClean="0"/>
                        <a:t>5</a:t>
                      </a:r>
                      <a:endParaRPr lang="ko-KR" altLang="en-US" sz="1100" dirty="0"/>
                    </a:p>
                  </a:txBody>
                  <a:tcPr>
                    <a:solidFill>
                      <a:schemeClr val="accent1">
                        <a:lumMod val="60000"/>
                        <a:lumOff val="40000"/>
                      </a:schemeClr>
                    </a:solidFill>
                  </a:tcPr>
                </a:tc>
              </a:tr>
            </a:tbl>
          </a:graphicData>
        </a:graphic>
      </p:graphicFrame>
      <p:sp>
        <p:nvSpPr>
          <p:cNvPr id="34" name="타원 33"/>
          <p:cNvSpPr/>
          <p:nvPr/>
        </p:nvSpPr>
        <p:spPr bwMode="auto">
          <a:xfrm>
            <a:off x="5572132" y="2000240"/>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a:solidFill>
                  <a:schemeClr val="tx1"/>
                </a:solidFill>
                <a:ea typeface="굴림" pitchFamily="50" charset="-127"/>
              </a:rPr>
              <a:t>D</a:t>
            </a:r>
            <a:endParaRPr lang="ko-KR" altLang="en-US" sz="1500" dirty="0">
              <a:solidFill>
                <a:schemeClr val="tx1"/>
              </a:solidFill>
              <a:ea typeface="굴림" pitchFamily="50" charset="-127"/>
            </a:endParaRPr>
          </a:p>
        </p:txBody>
      </p:sp>
      <p:sp>
        <p:nvSpPr>
          <p:cNvPr id="35" name="타원 34"/>
          <p:cNvSpPr/>
          <p:nvPr/>
        </p:nvSpPr>
        <p:spPr bwMode="auto">
          <a:xfrm>
            <a:off x="6429388" y="1142984"/>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smtClean="0">
                <a:solidFill>
                  <a:schemeClr val="tx1"/>
                </a:solidFill>
                <a:ea typeface="굴림" pitchFamily="50" charset="-127"/>
              </a:rPr>
              <a:t>H</a:t>
            </a:r>
            <a:endParaRPr lang="ko-KR" altLang="en-US" sz="1500" dirty="0">
              <a:solidFill>
                <a:schemeClr val="tx1"/>
              </a:solidFill>
              <a:ea typeface="굴림" pitchFamily="50" charset="-127"/>
            </a:endParaRPr>
          </a:p>
        </p:txBody>
      </p:sp>
      <p:cxnSp>
        <p:nvCxnSpPr>
          <p:cNvPr id="42" name="직선 연결선 41"/>
          <p:cNvCxnSpPr>
            <a:stCxn id="34" idx="6"/>
          </p:cNvCxnSpPr>
          <p:nvPr/>
        </p:nvCxnSpPr>
        <p:spPr bwMode="auto">
          <a:xfrm>
            <a:off x="5895982" y="2162165"/>
            <a:ext cx="474959" cy="1836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4" name="직선 연결선 43"/>
          <p:cNvCxnSpPr>
            <a:stCxn id="35" idx="5"/>
          </p:cNvCxnSpPr>
          <p:nvPr/>
        </p:nvCxnSpPr>
        <p:spPr bwMode="auto">
          <a:xfrm rot="16200000" flipH="1">
            <a:off x="6703059" y="1422159"/>
            <a:ext cx="328324" cy="322820"/>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5" name="TextBox 24"/>
          <p:cNvSpPr txBox="1"/>
          <p:nvPr/>
        </p:nvSpPr>
        <p:spPr>
          <a:xfrm>
            <a:off x="6643702" y="2571744"/>
            <a:ext cx="1028748" cy="430887"/>
          </a:xfrm>
          <a:prstGeom prst="rect">
            <a:avLst/>
          </a:prstGeom>
          <a:ln>
            <a:solidFill>
              <a:schemeClr val="accent5">
                <a:shade val="95000"/>
                <a:satMod val="105000"/>
              </a:schemeClr>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ko-KR" sz="1100" dirty="0" smtClean="0">
                <a:solidFill>
                  <a:schemeClr val="tx1"/>
                </a:solidFill>
              </a:rPr>
              <a:t>Destination</a:t>
            </a:r>
          </a:p>
          <a:p>
            <a:pPr algn="ctr"/>
            <a:r>
              <a:rPr lang="en-US" altLang="ko-KR" sz="1100" dirty="0" smtClean="0">
                <a:solidFill>
                  <a:schemeClr val="tx1"/>
                </a:solidFill>
              </a:rPr>
              <a:t>Address :</a:t>
            </a:r>
            <a:endParaRPr lang="ko-KR" altLang="en-US" sz="1100" dirty="0">
              <a:solidFill>
                <a:schemeClr val="tx1"/>
              </a:solidFill>
            </a:endParaRPr>
          </a:p>
        </p:txBody>
      </p:sp>
      <p:sp>
        <p:nvSpPr>
          <p:cNvPr id="28" name="TextBox 27"/>
          <p:cNvSpPr txBox="1"/>
          <p:nvPr/>
        </p:nvSpPr>
        <p:spPr>
          <a:xfrm>
            <a:off x="6643702" y="3003792"/>
            <a:ext cx="1028748" cy="430887"/>
          </a:xfrm>
          <a:prstGeom prst="rect">
            <a:avLst/>
          </a:prstGeom>
          <a:ln>
            <a:solidFill>
              <a:schemeClr val="accent5">
                <a:shade val="95000"/>
                <a:satMod val="105000"/>
              </a:schemeClr>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ko-KR" sz="1100" dirty="0" smtClean="0">
                <a:solidFill>
                  <a:schemeClr val="tx1"/>
                </a:solidFill>
              </a:rPr>
              <a:t>Source Address : C</a:t>
            </a:r>
            <a:endParaRPr lang="ko-KR" altLang="en-US" sz="1100" dirty="0">
              <a:solidFill>
                <a:schemeClr val="tx1"/>
              </a:solidFill>
            </a:endParaRPr>
          </a:p>
        </p:txBody>
      </p:sp>
      <p:sp>
        <p:nvSpPr>
          <p:cNvPr id="30" name="TextBox 29"/>
          <p:cNvSpPr txBox="1"/>
          <p:nvPr/>
        </p:nvSpPr>
        <p:spPr>
          <a:xfrm>
            <a:off x="7000892" y="3857628"/>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31" name="타원형 설명선 30"/>
          <p:cNvSpPr/>
          <p:nvPr/>
        </p:nvSpPr>
        <p:spPr bwMode="auto">
          <a:xfrm flipH="1">
            <a:off x="2643174" y="4286256"/>
            <a:ext cx="1341216" cy="763627"/>
          </a:xfrm>
          <a:prstGeom prst="wedgeEllipseCallout">
            <a:avLst>
              <a:gd name="adj1" fmla="val 69161"/>
              <a:gd name="adj2" fmla="val 44801"/>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C receiving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a data frame</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from </a:t>
            </a:r>
            <a:r>
              <a:rPr kumimoji="0" lang="en-US" altLang="ko-KR" sz="1200" b="0" i="0" u="none" strike="noStrike" cap="none" normalizeH="0" baseline="0" dirty="0" smtClean="0">
                <a:ln>
                  <a:noFill/>
                </a:ln>
                <a:solidFill>
                  <a:schemeClr val="tx1"/>
                </a:solidFill>
                <a:effectLst/>
                <a:latin typeface="Arial" charset="0"/>
                <a:ea typeface="굴림" pitchFamily="50" charset="-127"/>
              </a:rPr>
              <a:t>A</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32" name="타원형 설명선 31"/>
          <p:cNvSpPr/>
          <p:nvPr/>
        </p:nvSpPr>
        <p:spPr bwMode="auto">
          <a:xfrm flipH="1">
            <a:off x="7358082" y="3933056"/>
            <a:ext cx="1785918" cy="977941"/>
          </a:xfrm>
          <a:prstGeom prst="wedgeEllipseCallout">
            <a:avLst>
              <a:gd name="adj1" fmla="val 41577"/>
              <a:gd name="adj2" fmla="val 88234"/>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Searching same</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multicast group with</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different next-hop</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address </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33" name="TextBox 32"/>
          <p:cNvSpPr txBox="1"/>
          <p:nvPr/>
        </p:nvSpPr>
        <p:spPr>
          <a:xfrm>
            <a:off x="6643702" y="3429000"/>
            <a:ext cx="1028748" cy="430887"/>
          </a:xfrm>
          <a:prstGeom prst="rect">
            <a:avLst/>
          </a:prstGeom>
          <a:ln>
            <a:solidFill>
              <a:schemeClr val="accent5">
                <a:shade val="95000"/>
                <a:satMod val="105000"/>
              </a:schemeClr>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ko-KR" sz="1100" dirty="0" smtClean="0">
                <a:solidFill>
                  <a:schemeClr val="tx1"/>
                </a:solidFill>
              </a:rPr>
              <a:t>Originator Address : A</a:t>
            </a:r>
            <a:endParaRPr lang="ko-KR" altLang="en-US" sz="1100" dirty="0">
              <a:solidFill>
                <a:schemeClr val="tx1"/>
              </a:solidFill>
            </a:endParaRPr>
          </a:p>
        </p:txBody>
      </p:sp>
      <p:sp>
        <p:nvSpPr>
          <p:cNvPr id="37" name="타원 6"/>
          <p:cNvSpPr>
            <a:spLocks noChangeArrowheads="1"/>
          </p:cNvSpPr>
          <p:nvPr/>
        </p:nvSpPr>
        <p:spPr bwMode="auto">
          <a:xfrm>
            <a:off x="5572132" y="2928934"/>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sp>
        <p:nvSpPr>
          <p:cNvPr id="36" name="오른쪽 화살표 35"/>
          <p:cNvSpPr/>
          <p:nvPr/>
        </p:nvSpPr>
        <p:spPr>
          <a:xfrm rot="19295385">
            <a:off x="5793694" y="2710605"/>
            <a:ext cx="647700" cy="14287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ko-KR" altLang="en-US"/>
          </a:p>
        </p:txBody>
      </p:sp>
      <p:sp>
        <p:nvSpPr>
          <p:cNvPr id="47" name="오른쪽 화살표 46"/>
          <p:cNvSpPr/>
          <p:nvPr/>
        </p:nvSpPr>
        <p:spPr>
          <a:xfrm rot="3113382">
            <a:off x="5729542" y="3420023"/>
            <a:ext cx="647700" cy="14287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ko-KR" altLang="en-US"/>
          </a:p>
        </p:txBody>
      </p:sp>
    </p:spTree>
    <p:extLst>
      <p:ext uri="{BB962C8B-B14F-4D97-AF65-F5344CB8AC3E}">
        <p14:creationId xmlns:p14="http://schemas.microsoft.com/office/powerpoint/2010/main" val="945136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제목 1"/>
          <p:cNvSpPr>
            <a:spLocks noGrp="1"/>
          </p:cNvSpPr>
          <p:nvPr>
            <p:ph type="title"/>
          </p:nvPr>
        </p:nvSpPr>
        <p:spPr>
          <a:xfrm>
            <a:off x="685800" y="685800"/>
            <a:ext cx="7772400" cy="727075"/>
          </a:xfrm>
        </p:spPr>
        <p:txBody>
          <a:bodyPr/>
          <a:lstStyle/>
          <a:p>
            <a:r>
              <a:rPr lang="en-US" altLang="ko-KR" dirty="0" smtClean="0">
                <a:ea typeface="굴림" charset="-127"/>
              </a:rPr>
              <a:t>Multicast Data Transmission(5/6)</a:t>
            </a:r>
            <a:endParaRPr lang="ko-KR" altLang="en-US" dirty="0" smtClean="0">
              <a:ea typeface="굴림" charset="-127"/>
            </a:endParaRPr>
          </a:p>
        </p:txBody>
      </p:sp>
      <p:sp>
        <p:nvSpPr>
          <p:cNvPr id="4" name="내용 개체 틀 2"/>
          <p:cNvSpPr>
            <a:spLocks noGrp="1"/>
          </p:cNvSpPr>
          <p:nvPr>
            <p:ph idx="1"/>
          </p:nvPr>
        </p:nvSpPr>
        <p:spPr>
          <a:xfrm>
            <a:off x="457200" y="1600200"/>
            <a:ext cx="4043363" cy="2677731"/>
          </a:xfrm>
        </p:spPr>
        <p:txBody>
          <a:bodyPr>
            <a:normAutofit/>
          </a:bodyPr>
          <a:lstStyle/>
          <a:p>
            <a:r>
              <a:rPr lang="en-US" altLang="ko-KR" sz="1600" dirty="0" smtClean="0">
                <a:ea typeface="굴림" charset="-127"/>
              </a:rPr>
              <a:t>C forwards the data.</a:t>
            </a:r>
          </a:p>
          <a:p>
            <a:r>
              <a:rPr lang="en-US" altLang="ko-KR" sz="1600" dirty="0" smtClean="0">
                <a:ea typeface="굴림" charset="-127"/>
              </a:rPr>
              <a:t>E receiving the data frame checks the condition weather forward or not.</a:t>
            </a:r>
          </a:p>
          <a:p>
            <a:r>
              <a:rPr lang="en-US" altLang="ko-KR" sz="1600" dirty="0" smtClean="0">
                <a:ea typeface="굴림" charset="-127"/>
              </a:rPr>
              <a:t>E</a:t>
            </a:r>
            <a:r>
              <a:rPr lang="ko-KR" altLang="en-US" sz="1600" dirty="0" smtClean="0">
                <a:ea typeface="굴림" charset="-127"/>
              </a:rPr>
              <a:t> </a:t>
            </a:r>
            <a:r>
              <a:rPr lang="en-US" altLang="ko-KR" sz="1600" dirty="0" smtClean="0">
                <a:ea typeface="굴림" charset="-127"/>
              </a:rPr>
              <a:t>will forward data frame.</a:t>
            </a:r>
            <a:endParaRPr lang="en-US" altLang="ko-KR" sz="1600" dirty="0">
              <a:ea typeface="굴림" charset="-127"/>
            </a:endParaRPr>
          </a:p>
        </p:txBody>
      </p:sp>
      <p:sp>
        <p:nvSpPr>
          <p:cNvPr id="7172"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A82037B8-E4DB-468D-BB89-5DDD3D530FA5}" type="slidenum">
              <a:rPr lang="en-US" altLang="ko-KR" smtClean="0">
                <a:latin typeface="Times New Roman" pitchFamily="18" charset="0"/>
              </a:rPr>
              <a:pPr/>
              <a:t>66</a:t>
            </a:fld>
            <a:endParaRPr lang="en-US" altLang="ko-KR" smtClean="0">
              <a:latin typeface="Times New Roman" pitchFamily="18" charset="0"/>
            </a:endParaRPr>
          </a:p>
        </p:txBody>
      </p:sp>
      <p:sp>
        <p:nvSpPr>
          <p:cNvPr id="7219" name="타원 6"/>
          <p:cNvSpPr>
            <a:spLocks noChangeArrowheads="1"/>
          </p:cNvSpPr>
          <p:nvPr/>
        </p:nvSpPr>
        <p:spPr bwMode="auto">
          <a:xfrm>
            <a:off x="7678301" y="1098900"/>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40" name="타원 39"/>
          <p:cNvSpPr/>
          <p:nvPr/>
        </p:nvSpPr>
        <p:spPr bwMode="auto">
          <a:xfrm>
            <a:off x="6323514" y="229835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51" name="타원 50"/>
          <p:cNvSpPr/>
          <p:nvPr/>
        </p:nvSpPr>
        <p:spPr bwMode="auto">
          <a:xfrm>
            <a:off x="6981204" y="170030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38" name="타원 6"/>
          <p:cNvSpPr>
            <a:spLocks noChangeArrowheads="1"/>
          </p:cNvSpPr>
          <p:nvPr/>
        </p:nvSpPr>
        <p:spPr bwMode="auto">
          <a:xfrm>
            <a:off x="7678301" y="229835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F</a:t>
            </a:r>
            <a:endParaRPr lang="ko-KR" altLang="en-US" sz="1500" dirty="0">
              <a:solidFill>
                <a:schemeClr val="bg1"/>
              </a:solidFill>
            </a:endParaRPr>
          </a:p>
        </p:txBody>
      </p:sp>
      <p:cxnSp>
        <p:nvCxnSpPr>
          <p:cNvPr id="39" name="직선 연결선 38"/>
          <p:cNvCxnSpPr>
            <a:endCxn id="40" idx="3"/>
          </p:cNvCxnSpPr>
          <p:nvPr/>
        </p:nvCxnSpPr>
        <p:spPr bwMode="auto">
          <a:xfrm flipV="1">
            <a:off x="5850471" y="2574775"/>
            <a:ext cx="520470" cy="41453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1" name="직선 연결선 40"/>
          <p:cNvCxnSpPr>
            <a:stCxn id="40" idx="7"/>
            <a:endCxn id="51" idx="3"/>
          </p:cNvCxnSpPr>
          <p:nvPr/>
        </p:nvCxnSpPr>
        <p:spPr bwMode="auto">
          <a:xfrm flipV="1">
            <a:off x="6599937" y="1976727"/>
            <a:ext cx="428694" cy="36905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3" name="직선 연결선 42"/>
          <p:cNvCxnSpPr>
            <a:stCxn id="51" idx="7"/>
            <a:endCxn id="7219" idx="3"/>
          </p:cNvCxnSpPr>
          <p:nvPr/>
        </p:nvCxnSpPr>
        <p:spPr bwMode="auto">
          <a:xfrm flipV="1">
            <a:off x="7257627" y="1375636"/>
            <a:ext cx="468154" cy="37209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6" name="직선 연결선 45"/>
          <p:cNvCxnSpPr>
            <a:stCxn id="51" idx="5"/>
            <a:endCxn id="38" idx="1"/>
          </p:cNvCxnSpPr>
          <p:nvPr/>
        </p:nvCxnSpPr>
        <p:spPr bwMode="auto">
          <a:xfrm>
            <a:off x="7257627" y="1976727"/>
            <a:ext cx="468154" cy="36910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3" name="타원 6"/>
          <p:cNvSpPr>
            <a:spLocks noChangeArrowheads="1"/>
          </p:cNvSpPr>
          <p:nvPr/>
        </p:nvSpPr>
        <p:spPr bwMode="auto">
          <a:xfrm>
            <a:off x="6208833" y="371703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cxnSp>
        <p:nvCxnSpPr>
          <p:cNvPr id="24" name="직선 연결선 23"/>
          <p:cNvCxnSpPr>
            <a:endCxn id="23" idx="1"/>
          </p:cNvCxnSpPr>
          <p:nvPr/>
        </p:nvCxnSpPr>
        <p:spPr bwMode="auto">
          <a:xfrm>
            <a:off x="5850471" y="3218409"/>
            <a:ext cx="405842" cy="54610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6" name="TextBox 30"/>
          <p:cNvSpPr txBox="1">
            <a:spLocks noChangeArrowheads="1"/>
          </p:cNvSpPr>
          <p:nvPr/>
        </p:nvSpPr>
        <p:spPr bwMode="auto">
          <a:xfrm>
            <a:off x="683566" y="4071942"/>
            <a:ext cx="1871859"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PD E’s Routing Table</a:t>
            </a:r>
            <a:endParaRPr lang="ko-KR" altLang="en-US" sz="1400" dirty="0"/>
          </a:p>
        </p:txBody>
      </p:sp>
      <p:graphicFrame>
        <p:nvGraphicFramePr>
          <p:cNvPr id="29" name="표 28"/>
          <p:cNvGraphicFramePr>
            <a:graphicFrameLocks noGrp="1"/>
          </p:cNvGraphicFramePr>
          <p:nvPr>
            <p:extLst>
              <p:ext uri="{D42A27DB-BD31-4B8C-83A1-F6EECF244321}">
                <p14:modId xmlns:p14="http://schemas.microsoft.com/office/powerpoint/2010/main" val="4137130347"/>
              </p:ext>
            </p:extLst>
          </p:nvPr>
        </p:nvGraphicFramePr>
        <p:xfrm>
          <a:off x="785786" y="4449976"/>
          <a:ext cx="7358113" cy="1203918"/>
        </p:xfrm>
        <a:graphic>
          <a:graphicData uri="http://schemas.openxmlformats.org/drawingml/2006/table">
            <a:tbl>
              <a:tblPr firstRow="1" bandRow="1">
                <a:tableStyleId>{5940675A-B579-460E-94D1-54222C63F5DA}</a:tableStyleId>
              </a:tblPr>
              <a:tblGrid>
                <a:gridCol w="1051159"/>
                <a:gridCol w="1051159"/>
                <a:gridCol w="1051159"/>
                <a:gridCol w="1051159"/>
                <a:gridCol w="1051159"/>
                <a:gridCol w="959311"/>
                <a:gridCol w="1143007"/>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000" dirty="0" smtClean="0"/>
                        <a:t>Application type ID </a:t>
                      </a:r>
                      <a:endParaRPr lang="ko-KR" altLang="en-US" sz="1000" b="0" dirty="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ID </a:t>
                      </a:r>
                      <a:endParaRPr lang="ko-KR" altLang="en-US" sz="1000" b="0" dirty="0" smtClean="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group ID</a:t>
                      </a:r>
                      <a:endParaRPr lang="ko-KR" altLang="en-US" sz="1000" b="0" dirty="0" smtClean="0"/>
                    </a:p>
                  </a:txBody>
                  <a:tcPr marL="91452" marR="91452" marT="45734" marB="45734"/>
                </a:tc>
              </a:tr>
              <a:tr h="230599">
                <a:tc>
                  <a:txBody>
                    <a:bodyPr/>
                    <a:lstStyle/>
                    <a:p>
                      <a:pPr latinLnBrk="1"/>
                      <a:r>
                        <a:rPr lang="en-US" altLang="ko-KR" sz="1100" i="0" dirty="0" smtClean="0"/>
                        <a:t>A</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C</a:t>
                      </a:r>
                      <a:endParaRPr lang="ko-KR" altLang="en-US" sz="1100" i="0" dirty="0"/>
                    </a:p>
                  </a:txBody>
                  <a:tcPr>
                    <a:solidFill>
                      <a:schemeClr val="accent1">
                        <a:lumMod val="60000"/>
                        <a:lumOff val="4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100" i="0" kern="1200" dirty="0" smtClean="0">
                          <a:solidFill>
                            <a:schemeClr val="tx1"/>
                          </a:solidFill>
                          <a:latin typeface="+mn-lt"/>
                          <a:ea typeface="+mn-ea"/>
                          <a:cs typeface="+mn-cs"/>
                        </a:rPr>
                        <a:t>…</a:t>
                      </a:r>
                      <a:endParaRPr lang="ko-KR" altLang="en-US" sz="1100" i="0" kern="1200" dirty="0" smtClean="0">
                        <a:solidFill>
                          <a:schemeClr val="tx1"/>
                        </a:solidFill>
                        <a:latin typeface="+mn-lt"/>
                        <a:ea typeface="+mn-ea"/>
                        <a:cs typeface="+mn-cs"/>
                      </a:endParaRPr>
                    </a:p>
                  </a:txBody>
                  <a:tcPr>
                    <a:solidFill>
                      <a:schemeClr val="accent1">
                        <a:lumMod val="60000"/>
                        <a:lumOff val="40000"/>
                      </a:schemeClr>
                    </a:solidFill>
                  </a:tcPr>
                </a:tc>
                <a:tc>
                  <a:txBody>
                    <a:bodyPr/>
                    <a:lstStyle/>
                    <a:p>
                      <a:pPr latinLnBrk="1"/>
                      <a:r>
                        <a:rPr lang="en-US" altLang="ko-KR" sz="1100" i="0" dirty="0" smtClean="0"/>
                        <a:t>1</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3</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2</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5</a:t>
                      </a:r>
                      <a:endParaRPr lang="ko-KR" altLang="en-US" sz="1100" i="0" dirty="0"/>
                    </a:p>
                  </a:txBody>
                  <a:tcPr>
                    <a:solidFill>
                      <a:schemeClr val="accent1">
                        <a:lumMod val="60000"/>
                        <a:lumOff val="40000"/>
                      </a:schemeClr>
                    </a:solidFill>
                  </a:tcPr>
                </a:tc>
              </a:tr>
              <a:tr h="230599">
                <a:tc>
                  <a:txBody>
                    <a:bodyPr/>
                    <a:lstStyle/>
                    <a:p>
                      <a:pPr latinLnBrk="1"/>
                      <a:r>
                        <a:rPr lang="en-US" altLang="ko-KR" sz="1100" i="0" dirty="0" smtClean="0"/>
                        <a:t>B</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B</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1</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3</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2</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5</a:t>
                      </a:r>
                      <a:endParaRPr lang="ko-KR" altLang="en-US" sz="1100" i="0" dirty="0"/>
                    </a:p>
                  </a:txBody>
                  <a:tcPr>
                    <a:solidFill>
                      <a:schemeClr val="accent1">
                        <a:lumMod val="60000"/>
                        <a:lumOff val="40000"/>
                      </a:schemeClr>
                    </a:solidFill>
                  </a:tcPr>
                </a:tc>
              </a:tr>
              <a:tr h="230599">
                <a:tc>
                  <a:txBody>
                    <a:bodyPr/>
                    <a:lstStyle/>
                    <a:p>
                      <a:pPr latinLnBrk="1"/>
                      <a:r>
                        <a:rPr lang="en-US" altLang="ko-KR" sz="1100" dirty="0" smtClean="0"/>
                        <a:t>F</a:t>
                      </a:r>
                      <a:endParaRPr lang="ko-KR" altLang="en-US" sz="1100" dirty="0"/>
                    </a:p>
                  </a:txBody>
                  <a:tcPr>
                    <a:solidFill>
                      <a:schemeClr val="accent1">
                        <a:lumMod val="60000"/>
                        <a:lumOff val="40000"/>
                      </a:schemeClr>
                    </a:solidFill>
                  </a:tcPr>
                </a:tc>
                <a:tc>
                  <a:txBody>
                    <a:bodyPr/>
                    <a:lstStyle/>
                    <a:p>
                      <a:pPr latinLnBrk="1"/>
                      <a:r>
                        <a:rPr lang="en-US" altLang="ko-KR" sz="1100" dirty="0" smtClean="0"/>
                        <a:t>F</a:t>
                      </a:r>
                      <a:endParaRPr lang="ko-KR" altLang="en-US" sz="1100" dirty="0"/>
                    </a:p>
                  </a:txBody>
                  <a:tcPr>
                    <a:solidFill>
                      <a:schemeClr val="accent1">
                        <a:lumMod val="60000"/>
                        <a:lumOff val="40000"/>
                      </a:schemeClr>
                    </a:solidFill>
                  </a:tcPr>
                </a:tc>
                <a:tc>
                  <a:txBody>
                    <a:bodyPr/>
                    <a:lstStyle/>
                    <a:p>
                      <a:pPr latinLnBrk="1"/>
                      <a:r>
                        <a:rPr lang="en-US" altLang="ko-KR" sz="1100" dirty="0" smtClean="0"/>
                        <a:t>…</a:t>
                      </a:r>
                      <a:endParaRPr lang="ko-KR" altLang="en-US" sz="1100" dirty="0"/>
                    </a:p>
                  </a:txBody>
                  <a:tcPr>
                    <a:solidFill>
                      <a:schemeClr val="accent1">
                        <a:lumMod val="60000"/>
                        <a:lumOff val="40000"/>
                      </a:schemeClr>
                    </a:solidFill>
                  </a:tcPr>
                </a:tc>
                <a:tc>
                  <a:txBody>
                    <a:bodyPr/>
                    <a:lstStyle/>
                    <a:p>
                      <a:pPr latinLnBrk="1"/>
                      <a:r>
                        <a:rPr lang="en-US" altLang="ko-KR" sz="1100" dirty="0" smtClean="0"/>
                        <a:t>1</a:t>
                      </a:r>
                      <a:endParaRPr lang="ko-KR" altLang="en-US" sz="1100" dirty="0"/>
                    </a:p>
                  </a:txBody>
                  <a:tcPr>
                    <a:solidFill>
                      <a:schemeClr val="accent1">
                        <a:lumMod val="60000"/>
                        <a:lumOff val="40000"/>
                      </a:schemeClr>
                    </a:solidFill>
                  </a:tcPr>
                </a:tc>
                <a:tc>
                  <a:txBody>
                    <a:bodyPr/>
                    <a:lstStyle/>
                    <a:p>
                      <a:pPr latinLnBrk="1"/>
                      <a:r>
                        <a:rPr lang="en-US" altLang="ko-KR" sz="1100" dirty="0" smtClean="0"/>
                        <a:t>3</a:t>
                      </a:r>
                      <a:endParaRPr lang="ko-KR" altLang="en-US" sz="1100" dirty="0"/>
                    </a:p>
                  </a:txBody>
                  <a:tcPr>
                    <a:solidFill>
                      <a:schemeClr val="accent1">
                        <a:lumMod val="60000"/>
                        <a:lumOff val="40000"/>
                      </a:schemeClr>
                    </a:solidFill>
                  </a:tcPr>
                </a:tc>
                <a:tc>
                  <a:txBody>
                    <a:bodyPr/>
                    <a:lstStyle/>
                    <a:p>
                      <a:pPr latinLnBrk="1"/>
                      <a:r>
                        <a:rPr lang="en-US" altLang="ko-KR" sz="1100" dirty="0" smtClean="0"/>
                        <a:t>2</a:t>
                      </a:r>
                      <a:endParaRPr lang="ko-KR" altLang="en-US" sz="1100" dirty="0"/>
                    </a:p>
                  </a:txBody>
                  <a:tcPr>
                    <a:solidFill>
                      <a:schemeClr val="accent1">
                        <a:lumMod val="60000"/>
                        <a:lumOff val="40000"/>
                      </a:schemeClr>
                    </a:solidFill>
                  </a:tcPr>
                </a:tc>
                <a:tc>
                  <a:txBody>
                    <a:bodyPr/>
                    <a:lstStyle/>
                    <a:p>
                      <a:pPr latinLnBrk="1"/>
                      <a:r>
                        <a:rPr lang="en-US" altLang="ko-KR" sz="1100" dirty="0" smtClean="0"/>
                        <a:t>5</a:t>
                      </a:r>
                      <a:endParaRPr lang="ko-KR" altLang="en-US" sz="1100" dirty="0"/>
                    </a:p>
                  </a:txBody>
                  <a:tcPr>
                    <a:solidFill>
                      <a:schemeClr val="accent1">
                        <a:lumMod val="60000"/>
                        <a:lumOff val="40000"/>
                      </a:schemeClr>
                    </a:solidFill>
                  </a:tcPr>
                </a:tc>
              </a:tr>
            </a:tbl>
          </a:graphicData>
        </a:graphic>
      </p:graphicFrame>
      <p:sp>
        <p:nvSpPr>
          <p:cNvPr id="34" name="타원 33"/>
          <p:cNvSpPr/>
          <p:nvPr/>
        </p:nvSpPr>
        <p:spPr bwMode="auto">
          <a:xfrm>
            <a:off x="5572132" y="2000240"/>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a:solidFill>
                  <a:schemeClr val="tx1"/>
                </a:solidFill>
                <a:ea typeface="굴림" pitchFamily="50" charset="-127"/>
              </a:rPr>
              <a:t>D</a:t>
            </a:r>
            <a:endParaRPr lang="ko-KR" altLang="en-US" sz="1500" dirty="0">
              <a:solidFill>
                <a:schemeClr val="tx1"/>
              </a:solidFill>
              <a:ea typeface="굴림" pitchFamily="50" charset="-127"/>
            </a:endParaRPr>
          </a:p>
        </p:txBody>
      </p:sp>
      <p:sp>
        <p:nvSpPr>
          <p:cNvPr id="35" name="타원 34"/>
          <p:cNvSpPr/>
          <p:nvPr/>
        </p:nvSpPr>
        <p:spPr bwMode="auto">
          <a:xfrm>
            <a:off x="6429388" y="1142984"/>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smtClean="0">
                <a:solidFill>
                  <a:schemeClr val="tx1"/>
                </a:solidFill>
                <a:ea typeface="굴림" pitchFamily="50" charset="-127"/>
              </a:rPr>
              <a:t>H</a:t>
            </a:r>
            <a:endParaRPr lang="ko-KR" altLang="en-US" sz="1500" dirty="0">
              <a:solidFill>
                <a:schemeClr val="tx1"/>
              </a:solidFill>
              <a:ea typeface="굴림" pitchFamily="50" charset="-127"/>
            </a:endParaRPr>
          </a:p>
        </p:txBody>
      </p:sp>
      <p:cxnSp>
        <p:nvCxnSpPr>
          <p:cNvPr id="42" name="직선 연결선 41"/>
          <p:cNvCxnSpPr>
            <a:stCxn id="34" idx="6"/>
          </p:cNvCxnSpPr>
          <p:nvPr/>
        </p:nvCxnSpPr>
        <p:spPr bwMode="auto">
          <a:xfrm>
            <a:off x="5895982" y="2162165"/>
            <a:ext cx="474959" cy="1836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4" name="직선 연결선 43"/>
          <p:cNvCxnSpPr>
            <a:stCxn id="35" idx="5"/>
          </p:cNvCxnSpPr>
          <p:nvPr/>
        </p:nvCxnSpPr>
        <p:spPr bwMode="auto">
          <a:xfrm rot="16200000" flipH="1">
            <a:off x="6703059" y="1422159"/>
            <a:ext cx="328324" cy="322820"/>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8" name="TextBox 27"/>
          <p:cNvSpPr txBox="1"/>
          <p:nvPr/>
        </p:nvSpPr>
        <p:spPr>
          <a:xfrm>
            <a:off x="6643702" y="2500306"/>
            <a:ext cx="1028748" cy="43088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ko-KR" sz="1100" dirty="0" smtClean="0">
                <a:solidFill>
                  <a:schemeClr val="tx1"/>
                </a:solidFill>
              </a:rPr>
              <a:t>Destination</a:t>
            </a:r>
          </a:p>
          <a:p>
            <a:pPr algn="ctr"/>
            <a:r>
              <a:rPr lang="en-US" altLang="ko-KR" sz="1100" dirty="0" smtClean="0">
                <a:solidFill>
                  <a:schemeClr val="tx1"/>
                </a:solidFill>
              </a:rPr>
              <a:t>Address</a:t>
            </a:r>
            <a:endParaRPr lang="ko-KR" altLang="en-US" sz="1100" dirty="0">
              <a:solidFill>
                <a:schemeClr val="tx1"/>
              </a:solidFill>
            </a:endParaRPr>
          </a:p>
        </p:txBody>
      </p:sp>
      <p:sp>
        <p:nvSpPr>
          <p:cNvPr id="30" name="TextBox 29"/>
          <p:cNvSpPr txBox="1"/>
          <p:nvPr/>
        </p:nvSpPr>
        <p:spPr>
          <a:xfrm>
            <a:off x="6643702" y="2932354"/>
            <a:ext cx="1028748" cy="43088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ko-KR" sz="1100" dirty="0" smtClean="0">
                <a:solidFill>
                  <a:schemeClr val="tx1"/>
                </a:solidFill>
              </a:rPr>
              <a:t>Source Address : E</a:t>
            </a:r>
            <a:endParaRPr lang="ko-KR" altLang="en-US" sz="1100" dirty="0">
              <a:solidFill>
                <a:schemeClr val="tx1"/>
              </a:solidFill>
            </a:endParaRPr>
          </a:p>
        </p:txBody>
      </p:sp>
      <p:sp>
        <p:nvSpPr>
          <p:cNvPr id="31" name="TextBox 30"/>
          <p:cNvSpPr txBox="1"/>
          <p:nvPr/>
        </p:nvSpPr>
        <p:spPr>
          <a:xfrm>
            <a:off x="7000892" y="3786190"/>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57" name="TextBox 56"/>
          <p:cNvSpPr txBox="1"/>
          <p:nvPr/>
        </p:nvSpPr>
        <p:spPr>
          <a:xfrm>
            <a:off x="6643702" y="3357562"/>
            <a:ext cx="1028748" cy="43088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ko-KR" sz="1100" dirty="0" smtClean="0">
                <a:solidFill>
                  <a:schemeClr val="tx1"/>
                </a:solidFill>
              </a:rPr>
              <a:t>Originator Address : A</a:t>
            </a:r>
            <a:endParaRPr lang="ko-KR" altLang="en-US" sz="1100" dirty="0">
              <a:solidFill>
                <a:schemeClr val="tx1"/>
              </a:solidFill>
            </a:endParaRPr>
          </a:p>
        </p:txBody>
      </p:sp>
      <p:sp>
        <p:nvSpPr>
          <p:cNvPr id="59" name="타원 6"/>
          <p:cNvSpPr>
            <a:spLocks noChangeArrowheads="1"/>
          </p:cNvSpPr>
          <p:nvPr/>
        </p:nvSpPr>
        <p:spPr bwMode="auto">
          <a:xfrm>
            <a:off x="5572132" y="2928934"/>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sp>
        <p:nvSpPr>
          <p:cNvPr id="60" name="타원형 설명선 59"/>
          <p:cNvSpPr/>
          <p:nvPr/>
        </p:nvSpPr>
        <p:spPr bwMode="auto">
          <a:xfrm flipH="1">
            <a:off x="2643174" y="3789040"/>
            <a:ext cx="1341216" cy="763627"/>
          </a:xfrm>
          <a:prstGeom prst="wedgeEllipseCallout">
            <a:avLst>
              <a:gd name="adj1" fmla="val 48810"/>
              <a:gd name="adj2" fmla="val 109141"/>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E receiving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a data frame</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from </a:t>
            </a:r>
            <a:r>
              <a:rPr kumimoji="0" lang="en-US" altLang="ko-KR" sz="1200" b="0" i="0" u="none" strike="noStrike" cap="none" normalizeH="0" baseline="0" dirty="0" smtClean="0">
                <a:ln>
                  <a:noFill/>
                </a:ln>
                <a:solidFill>
                  <a:schemeClr val="tx1"/>
                </a:solidFill>
                <a:effectLst/>
                <a:latin typeface="Arial" charset="0"/>
                <a:ea typeface="굴림" pitchFamily="50" charset="-127"/>
              </a:rPr>
              <a:t>C</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61" name="타원형 설명선 60"/>
          <p:cNvSpPr/>
          <p:nvPr/>
        </p:nvSpPr>
        <p:spPr bwMode="auto">
          <a:xfrm flipH="1">
            <a:off x="7358082" y="4286256"/>
            <a:ext cx="1785918" cy="977941"/>
          </a:xfrm>
          <a:prstGeom prst="wedgeEllipseCallout">
            <a:avLst>
              <a:gd name="adj1" fmla="val 43710"/>
              <a:gd name="adj2" fmla="val 54469"/>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Searching same</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multicast group with</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different next-hop</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address </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62" name="타원형 설명선 61"/>
          <p:cNvSpPr/>
          <p:nvPr/>
        </p:nvSpPr>
        <p:spPr bwMode="auto">
          <a:xfrm flipH="1">
            <a:off x="7358082" y="4286256"/>
            <a:ext cx="1785918" cy="977941"/>
          </a:xfrm>
          <a:prstGeom prst="wedgeEllipseCallout">
            <a:avLst>
              <a:gd name="adj1" fmla="val 29691"/>
              <a:gd name="adj2" fmla="val 86194"/>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Searching same</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multicast group with</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different next-hop</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address </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37" name="TextBox 78"/>
          <p:cNvSpPr txBox="1">
            <a:spLocks noChangeArrowheads="1"/>
          </p:cNvSpPr>
          <p:nvPr/>
        </p:nvSpPr>
        <p:spPr bwMode="auto">
          <a:xfrm>
            <a:off x="5954091" y="4060832"/>
            <a:ext cx="237807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a:t>Multicast Data Frame</a:t>
            </a:r>
            <a:endParaRPr lang="ko-KR" altLang="en-US" dirty="0"/>
          </a:p>
        </p:txBody>
      </p:sp>
      <p:sp>
        <p:nvSpPr>
          <p:cNvPr id="47" name="오른쪽 화살표 46"/>
          <p:cNvSpPr/>
          <p:nvPr/>
        </p:nvSpPr>
        <p:spPr>
          <a:xfrm>
            <a:off x="5304585" y="4187038"/>
            <a:ext cx="647700" cy="14287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ko-KR" altLang="en-US"/>
          </a:p>
        </p:txBody>
      </p:sp>
      <p:sp>
        <p:nvSpPr>
          <p:cNvPr id="48" name="오른쪽 화살표 47"/>
          <p:cNvSpPr/>
          <p:nvPr/>
        </p:nvSpPr>
        <p:spPr>
          <a:xfrm rot="19200821">
            <a:off x="6542453" y="2048769"/>
            <a:ext cx="647700" cy="14287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ko-KR" altLang="en-US"/>
          </a:p>
        </p:txBody>
      </p:sp>
    </p:spTree>
    <p:extLst>
      <p:ext uri="{BB962C8B-B14F-4D97-AF65-F5344CB8AC3E}">
        <p14:creationId xmlns:p14="http://schemas.microsoft.com/office/powerpoint/2010/main" val="225687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제목 1"/>
          <p:cNvSpPr>
            <a:spLocks noGrp="1"/>
          </p:cNvSpPr>
          <p:nvPr>
            <p:ph type="title"/>
          </p:nvPr>
        </p:nvSpPr>
        <p:spPr>
          <a:xfrm>
            <a:off x="685800" y="685800"/>
            <a:ext cx="7772400" cy="727075"/>
          </a:xfrm>
        </p:spPr>
        <p:txBody>
          <a:bodyPr/>
          <a:lstStyle/>
          <a:p>
            <a:r>
              <a:rPr lang="en-US" altLang="ko-KR" dirty="0" smtClean="0">
                <a:ea typeface="굴림" charset="-127"/>
              </a:rPr>
              <a:t>Multicast Data Transmission(6/6)</a:t>
            </a:r>
            <a:endParaRPr lang="ko-KR" altLang="en-US" dirty="0" smtClean="0">
              <a:ea typeface="굴림" charset="-127"/>
            </a:endParaRPr>
          </a:p>
        </p:txBody>
      </p:sp>
      <p:sp>
        <p:nvSpPr>
          <p:cNvPr id="4" name="내용 개체 틀 2"/>
          <p:cNvSpPr>
            <a:spLocks noGrp="1"/>
          </p:cNvSpPr>
          <p:nvPr>
            <p:ph idx="1"/>
          </p:nvPr>
        </p:nvSpPr>
        <p:spPr>
          <a:xfrm>
            <a:off x="457200" y="1600200"/>
            <a:ext cx="4043363" cy="2677731"/>
          </a:xfrm>
        </p:spPr>
        <p:txBody>
          <a:bodyPr>
            <a:normAutofit/>
          </a:bodyPr>
          <a:lstStyle/>
          <a:p>
            <a:r>
              <a:rPr lang="en-US" altLang="ko-KR" sz="1600" dirty="0" smtClean="0">
                <a:ea typeface="굴림" charset="-127"/>
              </a:rPr>
              <a:t>E </a:t>
            </a:r>
            <a:r>
              <a:rPr lang="en-US" altLang="ko-KR" sz="1600" dirty="0">
                <a:ea typeface="굴림" charset="-127"/>
              </a:rPr>
              <a:t>forwards the data.</a:t>
            </a:r>
          </a:p>
          <a:p>
            <a:r>
              <a:rPr lang="en-US" altLang="ko-KR" sz="1600" dirty="0" smtClean="0">
                <a:ea typeface="굴림" charset="-127"/>
              </a:rPr>
              <a:t>B and F do not forward the multicast data frame because</a:t>
            </a:r>
            <a:r>
              <a:rPr lang="en-US" altLang="ko-KR" sz="1600" dirty="0" smtClean="0">
                <a:latin typeface="Arial" charset="0"/>
                <a:ea typeface="굴림" pitchFamily="50" charset="-127"/>
              </a:rPr>
              <a:t> B and F don’t have next-hop address in their routing table except E.</a:t>
            </a:r>
          </a:p>
          <a:p>
            <a:endParaRPr lang="en-US" altLang="ko-KR" sz="1600" dirty="0" smtClean="0">
              <a:latin typeface="Arial" charset="0"/>
              <a:ea typeface="굴림" pitchFamily="50" charset="-127"/>
            </a:endParaRPr>
          </a:p>
          <a:p>
            <a:endParaRPr lang="ko-KR" altLang="en-US" sz="1600" dirty="0" smtClean="0">
              <a:latin typeface="Arial" charset="0"/>
              <a:ea typeface="굴림" pitchFamily="50" charset="-127"/>
            </a:endParaRPr>
          </a:p>
          <a:p>
            <a:endParaRPr lang="en-US" altLang="ko-KR" sz="1600" dirty="0" smtClean="0">
              <a:ea typeface="굴림" charset="-127"/>
            </a:endParaRPr>
          </a:p>
          <a:p>
            <a:endParaRPr lang="en-US" altLang="ko-KR" sz="1600" dirty="0" smtClean="0">
              <a:ea typeface="굴림" charset="-127"/>
            </a:endParaRPr>
          </a:p>
          <a:p>
            <a:endParaRPr lang="en-US" altLang="ko-KR" sz="1600" dirty="0">
              <a:ea typeface="굴림" charset="-127"/>
            </a:endParaRPr>
          </a:p>
        </p:txBody>
      </p:sp>
      <p:sp>
        <p:nvSpPr>
          <p:cNvPr id="7172"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A82037B8-E4DB-468D-BB89-5DDD3D530FA5}" type="slidenum">
              <a:rPr lang="en-US" altLang="ko-KR" smtClean="0">
                <a:latin typeface="Times New Roman" pitchFamily="18" charset="0"/>
              </a:rPr>
              <a:pPr/>
              <a:t>67</a:t>
            </a:fld>
            <a:endParaRPr lang="en-US" altLang="ko-KR" smtClean="0">
              <a:latin typeface="Times New Roman" pitchFamily="18" charset="0"/>
            </a:endParaRPr>
          </a:p>
        </p:txBody>
      </p:sp>
      <p:sp>
        <p:nvSpPr>
          <p:cNvPr id="7219" name="타원 6"/>
          <p:cNvSpPr>
            <a:spLocks noChangeArrowheads="1"/>
          </p:cNvSpPr>
          <p:nvPr/>
        </p:nvSpPr>
        <p:spPr bwMode="auto">
          <a:xfrm>
            <a:off x="7678301" y="1098900"/>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40" name="타원 39"/>
          <p:cNvSpPr/>
          <p:nvPr/>
        </p:nvSpPr>
        <p:spPr bwMode="auto">
          <a:xfrm>
            <a:off x="6323514" y="229835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51" name="타원 50"/>
          <p:cNvSpPr/>
          <p:nvPr/>
        </p:nvSpPr>
        <p:spPr bwMode="auto">
          <a:xfrm>
            <a:off x="6981204" y="170030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38" name="타원 6"/>
          <p:cNvSpPr>
            <a:spLocks noChangeArrowheads="1"/>
          </p:cNvSpPr>
          <p:nvPr/>
        </p:nvSpPr>
        <p:spPr bwMode="auto">
          <a:xfrm>
            <a:off x="7678301" y="229835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F</a:t>
            </a:r>
            <a:endParaRPr lang="ko-KR" altLang="en-US" sz="1500" dirty="0">
              <a:solidFill>
                <a:schemeClr val="bg1"/>
              </a:solidFill>
            </a:endParaRPr>
          </a:p>
        </p:txBody>
      </p:sp>
      <p:cxnSp>
        <p:nvCxnSpPr>
          <p:cNvPr id="39" name="직선 연결선 38"/>
          <p:cNvCxnSpPr>
            <a:endCxn id="40" idx="3"/>
          </p:cNvCxnSpPr>
          <p:nvPr/>
        </p:nvCxnSpPr>
        <p:spPr bwMode="auto">
          <a:xfrm flipV="1">
            <a:off x="5850471" y="2574775"/>
            <a:ext cx="520470" cy="41453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1" name="직선 연결선 40"/>
          <p:cNvCxnSpPr>
            <a:stCxn id="40" idx="7"/>
            <a:endCxn id="51" idx="3"/>
          </p:cNvCxnSpPr>
          <p:nvPr/>
        </p:nvCxnSpPr>
        <p:spPr bwMode="auto">
          <a:xfrm flipV="1">
            <a:off x="6599937" y="1976727"/>
            <a:ext cx="428694" cy="36905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3" name="직선 연결선 42"/>
          <p:cNvCxnSpPr>
            <a:stCxn id="51" idx="7"/>
            <a:endCxn id="7219" idx="3"/>
          </p:cNvCxnSpPr>
          <p:nvPr/>
        </p:nvCxnSpPr>
        <p:spPr bwMode="auto">
          <a:xfrm flipV="1">
            <a:off x="7257627" y="1375636"/>
            <a:ext cx="468154" cy="37209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6" name="직선 연결선 45"/>
          <p:cNvCxnSpPr>
            <a:stCxn id="51" idx="5"/>
            <a:endCxn id="38" idx="1"/>
          </p:cNvCxnSpPr>
          <p:nvPr/>
        </p:nvCxnSpPr>
        <p:spPr bwMode="auto">
          <a:xfrm>
            <a:off x="7257627" y="1976727"/>
            <a:ext cx="468154" cy="36910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3" name="타원 6"/>
          <p:cNvSpPr>
            <a:spLocks noChangeArrowheads="1"/>
          </p:cNvSpPr>
          <p:nvPr/>
        </p:nvSpPr>
        <p:spPr bwMode="auto">
          <a:xfrm>
            <a:off x="6208833" y="371703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cxnSp>
        <p:nvCxnSpPr>
          <p:cNvPr id="24" name="직선 연결선 23"/>
          <p:cNvCxnSpPr>
            <a:endCxn id="23" idx="1"/>
          </p:cNvCxnSpPr>
          <p:nvPr/>
        </p:nvCxnSpPr>
        <p:spPr bwMode="auto">
          <a:xfrm>
            <a:off x="5850471" y="3218409"/>
            <a:ext cx="405842" cy="54610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4" name="타원 33"/>
          <p:cNvSpPr/>
          <p:nvPr/>
        </p:nvSpPr>
        <p:spPr bwMode="auto">
          <a:xfrm>
            <a:off x="5572132" y="2000240"/>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a:solidFill>
                  <a:schemeClr val="tx1"/>
                </a:solidFill>
                <a:ea typeface="굴림" pitchFamily="50" charset="-127"/>
              </a:rPr>
              <a:t>D</a:t>
            </a:r>
            <a:endParaRPr lang="ko-KR" altLang="en-US" sz="1500" dirty="0">
              <a:solidFill>
                <a:schemeClr val="tx1"/>
              </a:solidFill>
              <a:ea typeface="굴림" pitchFamily="50" charset="-127"/>
            </a:endParaRPr>
          </a:p>
        </p:txBody>
      </p:sp>
      <p:sp>
        <p:nvSpPr>
          <p:cNvPr id="35" name="타원 34"/>
          <p:cNvSpPr/>
          <p:nvPr/>
        </p:nvSpPr>
        <p:spPr bwMode="auto">
          <a:xfrm>
            <a:off x="6429388" y="1142984"/>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smtClean="0">
                <a:solidFill>
                  <a:schemeClr val="tx1"/>
                </a:solidFill>
                <a:ea typeface="굴림" pitchFamily="50" charset="-127"/>
              </a:rPr>
              <a:t>H</a:t>
            </a:r>
            <a:endParaRPr lang="ko-KR" altLang="en-US" sz="1500" dirty="0">
              <a:solidFill>
                <a:schemeClr val="tx1"/>
              </a:solidFill>
              <a:ea typeface="굴림" pitchFamily="50" charset="-127"/>
            </a:endParaRPr>
          </a:p>
        </p:txBody>
      </p:sp>
      <p:cxnSp>
        <p:nvCxnSpPr>
          <p:cNvPr id="42" name="직선 연결선 41"/>
          <p:cNvCxnSpPr>
            <a:stCxn id="34" idx="6"/>
          </p:cNvCxnSpPr>
          <p:nvPr/>
        </p:nvCxnSpPr>
        <p:spPr bwMode="auto">
          <a:xfrm>
            <a:off x="5895982" y="2162165"/>
            <a:ext cx="474959" cy="1836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4" name="직선 연결선 43"/>
          <p:cNvCxnSpPr>
            <a:stCxn id="35" idx="5"/>
          </p:cNvCxnSpPr>
          <p:nvPr/>
        </p:nvCxnSpPr>
        <p:spPr bwMode="auto">
          <a:xfrm rot="16200000" flipH="1">
            <a:off x="6703059" y="1422159"/>
            <a:ext cx="328324" cy="322820"/>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5" name="오른쪽 화살표 44"/>
          <p:cNvSpPr/>
          <p:nvPr/>
        </p:nvSpPr>
        <p:spPr>
          <a:xfrm rot="2470183">
            <a:off x="7182166" y="2124328"/>
            <a:ext cx="647700" cy="14287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ko-KR" altLang="en-US"/>
          </a:p>
        </p:txBody>
      </p:sp>
      <p:sp>
        <p:nvSpPr>
          <p:cNvPr id="25" name="오른쪽 화살표 24"/>
          <p:cNvSpPr/>
          <p:nvPr/>
        </p:nvSpPr>
        <p:spPr>
          <a:xfrm rot="19200821">
            <a:off x="7194900" y="1467753"/>
            <a:ext cx="647700" cy="14287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ko-KR" altLang="en-US"/>
          </a:p>
        </p:txBody>
      </p:sp>
      <p:sp>
        <p:nvSpPr>
          <p:cNvPr id="28" name="TextBox 27"/>
          <p:cNvSpPr txBox="1"/>
          <p:nvPr/>
        </p:nvSpPr>
        <p:spPr>
          <a:xfrm>
            <a:off x="6643702" y="2500306"/>
            <a:ext cx="1028748" cy="43088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ko-KR" sz="1100" dirty="0" smtClean="0">
                <a:solidFill>
                  <a:schemeClr val="tx1"/>
                </a:solidFill>
              </a:rPr>
              <a:t>Destination</a:t>
            </a:r>
          </a:p>
          <a:p>
            <a:pPr algn="ctr"/>
            <a:r>
              <a:rPr lang="en-US" altLang="ko-KR" sz="1100" dirty="0" smtClean="0">
                <a:solidFill>
                  <a:schemeClr val="tx1"/>
                </a:solidFill>
              </a:rPr>
              <a:t>Address</a:t>
            </a:r>
            <a:endParaRPr lang="ko-KR" altLang="en-US" sz="1100" dirty="0">
              <a:solidFill>
                <a:schemeClr val="tx1"/>
              </a:solidFill>
            </a:endParaRPr>
          </a:p>
        </p:txBody>
      </p:sp>
      <p:sp>
        <p:nvSpPr>
          <p:cNvPr id="30" name="TextBox 29"/>
          <p:cNvSpPr txBox="1"/>
          <p:nvPr/>
        </p:nvSpPr>
        <p:spPr>
          <a:xfrm>
            <a:off x="6643702" y="2932354"/>
            <a:ext cx="1028748" cy="43088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ko-KR" sz="1100" dirty="0" smtClean="0">
                <a:solidFill>
                  <a:schemeClr val="tx1"/>
                </a:solidFill>
              </a:rPr>
              <a:t>Source Address : E</a:t>
            </a:r>
            <a:endParaRPr lang="ko-KR" altLang="en-US" sz="1100" dirty="0">
              <a:solidFill>
                <a:schemeClr val="tx1"/>
              </a:solidFill>
            </a:endParaRPr>
          </a:p>
        </p:txBody>
      </p:sp>
      <p:sp>
        <p:nvSpPr>
          <p:cNvPr id="31" name="TextBox 30"/>
          <p:cNvSpPr txBox="1"/>
          <p:nvPr/>
        </p:nvSpPr>
        <p:spPr>
          <a:xfrm>
            <a:off x="7000892" y="3786190"/>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50" name="TextBox 49"/>
          <p:cNvSpPr txBox="1"/>
          <p:nvPr/>
        </p:nvSpPr>
        <p:spPr>
          <a:xfrm>
            <a:off x="8050452" y="1417320"/>
            <a:ext cx="1028748" cy="43088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ko-KR" sz="1100" dirty="0" smtClean="0">
                <a:solidFill>
                  <a:schemeClr val="tx1"/>
                </a:solidFill>
              </a:rPr>
              <a:t>Destination</a:t>
            </a:r>
          </a:p>
          <a:p>
            <a:pPr algn="ctr"/>
            <a:r>
              <a:rPr lang="en-US" altLang="ko-KR" sz="1100" dirty="0" smtClean="0">
                <a:solidFill>
                  <a:schemeClr val="tx1"/>
                </a:solidFill>
              </a:rPr>
              <a:t>Address</a:t>
            </a:r>
            <a:endParaRPr lang="ko-KR" altLang="en-US" sz="1100" dirty="0">
              <a:solidFill>
                <a:schemeClr val="tx1"/>
              </a:solidFill>
            </a:endParaRPr>
          </a:p>
        </p:txBody>
      </p:sp>
      <p:sp>
        <p:nvSpPr>
          <p:cNvPr id="52" name="TextBox 51"/>
          <p:cNvSpPr txBox="1"/>
          <p:nvPr/>
        </p:nvSpPr>
        <p:spPr>
          <a:xfrm>
            <a:off x="8050452" y="1849368"/>
            <a:ext cx="1028748" cy="43088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ko-KR" sz="1100" dirty="0" smtClean="0">
                <a:solidFill>
                  <a:schemeClr val="tx1"/>
                </a:solidFill>
              </a:rPr>
              <a:t>Source Address : E</a:t>
            </a:r>
            <a:endParaRPr lang="ko-KR" altLang="en-US" sz="1100" dirty="0">
              <a:solidFill>
                <a:schemeClr val="tx1"/>
              </a:solidFill>
            </a:endParaRPr>
          </a:p>
        </p:txBody>
      </p:sp>
      <p:sp>
        <p:nvSpPr>
          <p:cNvPr id="53" name="TextBox 52"/>
          <p:cNvSpPr txBox="1"/>
          <p:nvPr/>
        </p:nvSpPr>
        <p:spPr>
          <a:xfrm>
            <a:off x="8407642" y="2703204"/>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57" name="TextBox 56"/>
          <p:cNvSpPr txBox="1"/>
          <p:nvPr/>
        </p:nvSpPr>
        <p:spPr>
          <a:xfrm>
            <a:off x="6643702" y="3357562"/>
            <a:ext cx="1028748" cy="43088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ko-KR" sz="1100" dirty="0" smtClean="0">
                <a:solidFill>
                  <a:schemeClr val="tx1"/>
                </a:solidFill>
              </a:rPr>
              <a:t>Originator Address : A</a:t>
            </a:r>
            <a:endParaRPr lang="ko-KR" altLang="en-US" sz="1100" dirty="0">
              <a:solidFill>
                <a:schemeClr val="tx1"/>
              </a:solidFill>
            </a:endParaRPr>
          </a:p>
        </p:txBody>
      </p:sp>
      <p:sp>
        <p:nvSpPr>
          <p:cNvPr id="58" name="TextBox 57"/>
          <p:cNvSpPr txBox="1"/>
          <p:nvPr/>
        </p:nvSpPr>
        <p:spPr>
          <a:xfrm>
            <a:off x="8050452" y="2274576"/>
            <a:ext cx="1028748" cy="43088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ko-KR" sz="1100" dirty="0" smtClean="0">
                <a:solidFill>
                  <a:schemeClr val="tx1"/>
                </a:solidFill>
              </a:rPr>
              <a:t>Originator Address : A</a:t>
            </a:r>
            <a:endParaRPr lang="ko-KR" altLang="en-US" sz="1100" dirty="0">
              <a:solidFill>
                <a:schemeClr val="tx1"/>
              </a:solidFill>
            </a:endParaRPr>
          </a:p>
        </p:txBody>
      </p:sp>
      <p:sp>
        <p:nvSpPr>
          <p:cNvPr id="59" name="타원 6"/>
          <p:cNvSpPr>
            <a:spLocks noChangeArrowheads="1"/>
          </p:cNvSpPr>
          <p:nvPr/>
        </p:nvSpPr>
        <p:spPr bwMode="auto">
          <a:xfrm>
            <a:off x="5572132" y="2928934"/>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sp>
        <p:nvSpPr>
          <p:cNvPr id="49" name="TextBox 30"/>
          <p:cNvSpPr txBox="1">
            <a:spLocks noChangeArrowheads="1"/>
          </p:cNvSpPr>
          <p:nvPr/>
        </p:nvSpPr>
        <p:spPr bwMode="auto">
          <a:xfrm>
            <a:off x="683566" y="4677896"/>
            <a:ext cx="1871859"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PD B’s Routing Table</a:t>
            </a:r>
            <a:endParaRPr lang="ko-KR" altLang="en-US" sz="1400" dirty="0"/>
          </a:p>
        </p:txBody>
      </p:sp>
      <p:graphicFrame>
        <p:nvGraphicFramePr>
          <p:cNvPr id="54" name="표 53"/>
          <p:cNvGraphicFramePr>
            <a:graphicFrameLocks noGrp="1"/>
          </p:cNvGraphicFramePr>
          <p:nvPr/>
        </p:nvGraphicFramePr>
        <p:xfrm>
          <a:off x="785786" y="5055930"/>
          <a:ext cx="7358113" cy="944838"/>
        </p:xfrm>
        <a:graphic>
          <a:graphicData uri="http://schemas.openxmlformats.org/drawingml/2006/table">
            <a:tbl>
              <a:tblPr firstRow="1" bandRow="1">
                <a:tableStyleId>{5940675A-B579-460E-94D1-54222C63F5DA}</a:tableStyleId>
              </a:tblPr>
              <a:tblGrid>
                <a:gridCol w="1051159"/>
                <a:gridCol w="1051159"/>
                <a:gridCol w="1051159"/>
                <a:gridCol w="1051159"/>
                <a:gridCol w="1051159"/>
                <a:gridCol w="959311"/>
                <a:gridCol w="1143007"/>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000" dirty="0" smtClean="0"/>
                        <a:t>Application type ID </a:t>
                      </a:r>
                      <a:endParaRPr lang="ko-KR" altLang="en-US" sz="1000" b="0" dirty="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ID </a:t>
                      </a:r>
                      <a:endParaRPr lang="ko-KR" altLang="en-US" sz="1000" b="0" dirty="0" smtClean="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group ID</a:t>
                      </a:r>
                      <a:endParaRPr lang="ko-KR" altLang="en-US" sz="1000" b="0" dirty="0" smtClean="0"/>
                    </a:p>
                  </a:txBody>
                  <a:tcPr marL="91452" marR="91452" marT="45734" marB="45734"/>
                </a:tc>
              </a:tr>
              <a:tr h="230599">
                <a:tc>
                  <a:txBody>
                    <a:bodyPr/>
                    <a:lstStyle/>
                    <a:p>
                      <a:pPr latinLnBrk="1"/>
                      <a:r>
                        <a:rPr lang="en-US" altLang="ko-KR" sz="1100" i="0" dirty="0" smtClean="0"/>
                        <a:t>A</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E</a:t>
                      </a:r>
                      <a:endParaRPr lang="ko-KR" altLang="en-US" sz="1100" i="0" dirty="0"/>
                    </a:p>
                  </a:txBody>
                  <a:tcPr>
                    <a:solidFill>
                      <a:schemeClr val="accent1">
                        <a:lumMod val="60000"/>
                        <a:lumOff val="4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100" i="0" kern="1200" dirty="0" smtClean="0">
                          <a:solidFill>
                            <a:schemeClr val="tx1"/>
                          </a:solidFill>
                          <a:latin typeface="+mn-lt"/>
                          <a:ea typeface="+mn-ea"/>
                          <a:cs typeface="+mn-cs"/>
                        </a:rPr>
                        <a:t>…</a:t>
                      </a:r>
                      <a:endParaRPr lang="ko-KR" altLang="en-US" sz="1100" i="0" kern="1200" dirty="0" smtClean="0">
                        <a:solidFill>
                          <a:schemeClr val="tx1"/>
                        </a:solidFill>
                        <a:latin typeface="+mn-lt"/>
                        <a:ea typeface="+mn-ea"/>
                        <a:cs typeface="+mn-cs"/>
                      </a:endParaRPr>
                    </a:p>
                  </a:txBody>
                  <a:tcPr>
                    <a:solidFill>
                      <a:schemeClr val="accent1">
                        <a:lumMod val="60000"/>
                        <a:lumOff val="40000"/>
                      </a:schemeClr>
                    </a:solidFill>
                  </a:tcPr>
                </a:tc>
                <a:tc>
                  <a:txBody>
                    <a:bodyPr/>
                    <a:lstStyle/>
                    <a:p>
                      <a:pPr latinLnBrk="1"/>
                      <a:r>
                        <a:rPr lang="en-US" altLang="ko-KR" sz="1100" i="0" dirty="0" smtClean="0"/>
                        <a:t>1</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3</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2</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5</a:t>
                      </a:r>
                      <a:endParaRPr lang="ko-KR" altLang="en-US" sz="1100" i="0" dirty="0"/>
                    </a:p>
                  </a:txBody>
                  <a:tcPr>
                    <a:solidFill>
                      <a:schemeClr val="accent1">
                        <a:lumMod val="60000"/>
                        <a:lumOff val="40000"/>
                      </a:schemeClr>
                    </a:solidFill>
                  </a:tcPr>
                </a:tc>
              </a:tr>
              <a:tr h="230599">
                <a:tc>
                  <a:txBody>
                    <a:bodyPr/>
                    <a:lstStyle/>
                    <a:p>
                      <a:pPr latinLnBrk="1"/>
                      <a:r>
                        <a:rPr lang="en-US" altLang="ko-KR" sz="1100" i="0" dirty="0" smtClean="0"/>
                        <a:t>F</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E</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1</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3</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2</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5</a:t>
                      </a:r>
                      <a:endParaRPr lang="ko-KR" altLang="en-US" sz="1100" i="0" dirty="0"/>
                    </a:p>
                  </a:txBody>
                  <a:tcPr>
                    <a:solidFill>
                      <a:schemeClr val="accent1">
                        <a:lumMod val="60000"/>
                        <a:lumOff val="40000"/>
                      </a:schemeClr>
                    </a:solidFill>
                  </a:tcPr>
                </a:tc>
              </a:tr>
            </a:tbl>
          </a:graphicData>
        </a:graphic>
      </p:graphicFrame>
      <p:sp>
        <p:nvSpPr>
          <p:cNvPr id="55" name="타원형 설명선 54"/>
          <p:cNvSpPr/>
          <p:nvPr/>
        </p:nvSpPr>
        <p:spPr bwMode="auto">
          <a:xfrm flipH="1">
            <a:off x="2643174" y="4249268"/>
            <a:ext cx="1571636" cy="906503"/>
          </a:xfrm>
          <a:prstGeom prst="wedgeEllipseCallout">
            <a:avLst>
              <a:gd name="adj1" fmla="val 48810"/>
              <a:gd name="adj2" fmla="val 109141"/>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B receiving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a data frame</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from </a:t>
            </a:r>
            <a:r>
              <a:rPr kumimoji="0" lang="en-US" altLang="ko-KR" sz="1200" b="0" i="0" u="none" strike="noStrike" cap="none" normalizeH="0" baseline="0" dirty="0" smtClean="0">
                <a:ln>
                  <a:noFill/>
                </a:ln>
                <a:solidFill>
                  <a:schemeClr val="tx1"/>
                </a:solidFill>
                <a:effectLst/>
                <a:latin typeface="Arial" charset="0"/>
                <a:ea typeface="굴림" pitchFamily="50" charset="-127"/>
              </a:rPr>
              <a:t>C but has not to</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Arial" charset="0"/>
                <a:ea typeface="굴림" pitchFamily="50" charset="-127"/>
              </a:rPr>
              <a:t>forward</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56" name="TextBox 78"/>
          <p:cNvSpPr txBox="1">
            <a:spLocks noChangeArrowheads="1"/>
          </p:cNvSpPr>
          <p:nvPr/>
        </p:nvSpPr>
        <p:spPr bwMode="auto">
          <a:xfrm>
            <a:off x="5954091" y="4060832"/>
            <a:ext cx="237807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a:t>Multicast Data Frame</a:t>
            </a:r>
            <a:endParaRPr lang="ko-KR" altLang="en-US" dirty="0"/>
          </a:p>
        </p:txBody>
      </p:sp>
      <p:sp>
        <p:nvSpPr>
          <p:cNvPr id="63" name="오른쪽 화살표 62"/>
          <p:cNvSpPr/>
          <p:nvPr/>
        </p:nvSpPr>
        <p:spPr>
          <a:xfrm>
            <a:off x="5304585" y="4187038"/>
            <a:ext cx="647700" cy="14287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ko-KR" altLang="en-US"/>
          </a:p>
        </p:txBody>
      </p:sp>
    </p:spTree>
    <p:extLst>
      <p:ext uri="{BB962C8B-B14F-4D97-AF65-F5344CB8AC3E}">
        <p14:creationId xmlns:p14="http://schemas.microsoft.com/office/powerpoint/2010/main" val="3870287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A82037B8-E4DB-468D-BB89-5DDD3D530FA5}" type="slidenum">
              <a:rPr lang="en-US" altLang="ko-KR" smtClean="0">
                <a:latin typeface="Times New Roman" pitchFamily="18" charset="0"/>
              </a:rPr>
              <a:pPr/>
              <a:t>68</a:t>
            </a:fld>
            <a:endParaRPr lang="en-US" altLang="ko-KR" smtClean="0">
              <a:latin typeface="Times New Roman" pitchFamily="18" charset="0"/>
            </a:endParaRPr>
          </a:p>
        </p:txBody>
      </p:sp>
      <p:sp>
        <p:nvSpPr>
          <p:cNvPr id="5" name="제목 1"/>
          <p:cNvSpPr>
            <a:spLocks noGrp="1"/>
          </p:cNvSpPr>
          <p:nvPr>
            <p:ph type="title"/>
          </p:nvPr>
        </p:nvSpPr>
        <p:spPr>
          <a:xfrm>
            <a:off x="685800" y="685800"/>
            <a:ext cx="7772400" cy="727075"/>
          </a:xfrm>
        </p:spPr>
        <p:txBody>
          <a:bodyPr/>
          <a:lstStyle/>
          <a:p>
            <a:r>
              <a:rPr lang="en-US" altLang="ko-KR" dirty="0" smtClean="0">
                <a:ea typeface="굴림" charset="-127"/>
              </a:rPr>
              <a:t>Unicast Data Transmission(1/5)</a:t>
            </a:r>
            <a:endParaRPr lang="ko-KR" altLang="en-US" dirty="0" smtClean="0">
              <a:ea typeface="굴림" charset="-127"/>
            </a:endParaRPr>
          </a:p>
        </p:txBody>
      </p:sp>
      <p:sp>
        <p:nvSpPr>
          <p:cNvPr id="8" name="내용 개체 틀 2"/>
          <p:cNvSpPr>
            <a:spLocks noGrp="1"/>
          </p:cNvSpPr>
          <p:nvPr>
            <p:ph idx="1"/>
          </p:nvPr>
        </p:nvSpPr>
        <p:spPr>
          <a:xfrm>
            <a:off x="457200" y="1600200"/>
            <a:ext cx="7715200" cy="4525963"/>
          </a:xfrm>
        </p:spPr>
        <p:txBody>
          <a:bodyPr>
            <a:normAutofit/>
          </a:bodyPr>
          <a:lstStyle/>
          <a:p>
            <a:r>
              <a:rPr lang="en-US" altLang="ko-KR" sz="1800" dirty="0" smtClean="0">
                <a:ea typeface="굴림" charset="-127"/>
              </a:rPr>
              <a:t>When a PD wants to unicast data frame, the PD finds routing entry of destination address in its routing table.</a:t>
            </a:r>
          </a:p>
          <a:p>
            <a:r>
              <a:rPr lang="en-US" altLang="ko-KR" sz="1800" dirty="0" smtClean="0">
                <a:ea typeface="굴림" charset="-127"/>
              </a:rPr>
              <a:t>If  the PD finds routing entry of destination address, the PD starts to unicast immediately.</a:t>
            </a:r>
          </a:p>
          <a:p>
            <a:r>
              <a:rPr lang="en-US" altLang="ko-KR" sz="1800" dirty="0" smtClean="0">
                <a:ea typeface="굴림" charset="-127"/>
              </a:rPr>
              <a:t>If  the PD does not find routing entry of destination address, the PD multicasts a MGNF (Notification type : 4) to group.</a:t>
            </a:r>
          </a:p>
          <a:p>
            <a:r>
              <a:rPr lang="en-US" altLang="ko-KR" sz="1800" dirty="0" smtClean="0">
                <a:ea typeface="굴림" charset="-127"/>
              </a:rPr>
              <a:t>When the other PD receives the MGNF,</a:t>
            </a:r>
          </a:p>
          <a:p>
            <a:pPr lvl="1"/>
            <a:r>
              <a:rPr lang="en-US" altLang="ko-KR" sz="1800" dirty="0" smtClean="0">
                <a:ea typeface="굴림" charset="-127"/>
              </a:rPr>
              <a:t>It saves a backward route information in routing table during </a:t>
            </a:r>
            <a:r>
              <a:rPr lang="en-US" altLang="ko-KR" sz="1800" i="1" dirty="0" err="1" smtClean="0">
                <a:ea typeface="굴림" charset="-127"/>
              </a:rPr>
              <a:t>T</a:t>
            </a:r>
            <a:r>
              <a:rPr lang="en-US" altLang="ko-KR" sz="1800" i="1" baseline="-25000" dirty="0" err="1" smtClean="0">
                <a:ea typeface="굴림" charset="-127"/>
              </a:rPr>
              <a:t>w</a:t>
            </a:r>
            <a:endParaRPr lang="en-US" altLang="ko-KR" sz="1800" i="1" baseline="-25000" dirty="0" smtClean="0">
              <a:ea typeface="굴림" charset="-127"/>
            </a:endParaRPr>
          </a:p>
          <a:p>
            <a:pPr lvl="1"/>
            <a:r>
              <a:rPr lang="en-US" altLang="ko-KR" sz="1800" dirty="0" smtClean="0">
                <a:ea typeface="굴림" charset="-127"/>
              </a:rPr>
              <a:t>It starts to find a routing entry of destination address in its routing table</a:t>
            </a:r>
          </a:p>
          <a:p>
            <a:r>
              <a:rPr lang="en-US" altLang="ko-KR" sz="1800" dirty="0" smtClean="0">
                <a:ea typeface="굴림" charset="-127"/>
              </a:rPr>
              <a:t>If a PD receiving MGNG finds routing entry of destination address , the PD unicasts a MGNF (Notification type : 5) to the PD which wants to unicast.</a:t>
            </a:r>
          </a:p>
          <a:p>
            <a:endParaRPr lang="en-US" altLang="ko-KR" sz="1800" dirty="0" smtClean="0">
              <a:ea typeface="굴림" charset="-127"/>
            </a:endParaRPr>
          </a:p>
          <a:p>
            <a:endParaRPr lang="en-US" altLang="ko-KR" sz="1800" dirty="0" smtClean="0">
              <a:ea typeface="굴림" charset="-127"/>
            </a:endParaRPr>
          </a:p>
        </p:txBody>
      </p:sp>
    </p:spTree>
    <p:extLst>
      <p:ext uri="{BB962C8B-B14F-4D97-AF65-F5344CB8AC3E}">
        <p14:creationId xmlns:p14="http://schemas.microsoft.com/office/powerpoint/2010/main" val="654901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제목 1"/>
          <p:cNvSpPr>
            <a:spLocks noGrp="1"/>
          </p:cNvSpPr>
          <p:nvPr>
            <p:ph type="title"/>
          </p:nvPr>
        </p:nvSpPr>
        <p:spPr>
          <a:xfrm>
            <a:off x="685800" y="685800"/>
            <a:ext cx="7772400" cy="727075"/>
          </a:xfrm>
        </p:spPr>
        <p:txBody>
          <a:bodyPr/>
          <a:lstStyle/>
          <a:p>
            <a:r>
              <a:rPr lang="en-US" altLang="ko-KR" dirty="0" smtClean="0">
                <a:ea typeface="굴림" charset="-127"/>
              </a:rPr>
              <a:t>Unicast Data Transmission(2/5)</a:t>
            </a:r>
            <a:endParaRPr lang="ko-KR" altLang="en-US" dirty="0" smtClean="0">
              <a:ea typeface="굴림" charset="-127"/>
            </a:endParaRPr>
          </a:p>
        </p:txBody>
      </p:sp>
      <p:sp>
        <p:nvSpPr>
          <p:cNvPr id="4" name="내용 개체 틀 2"/>
          <p:cNvSpPr>
            <a:spLocks noGrp="1"/>
          </p:cNvSpPr>
          <p:nvPr>
            <p:ph idx="1"/>
          </p:nvPr>
        </p:nvSpPr>
        <p:spPr>
          <a:xfrm>
            <a:off x="457200" y="1600200"/>
            <a:ext cx="4043363" cy="2677731"/>
          </a:xfrm>
        </p:spPr>
        <p:txBody>
          <a:bodyPr>
            <a:normAutofit lnSpcReduction="10000"/>
          </a:bodyPr>
          <a:lstStyle/>
          <a:p>
            <a:r>
              <a:rPr lang="en-US" altLang="ko-KR" sz="1500" dirty="0" smtClean="0">
                <a:ea typeface="굴림" charset="-127"/>
              </a:rPr>
              <a:t>A wants to unicast to F within same multicast group ID of 1, but A does not have routing information of F in A’s routing table.</a:t>
            </a:r>
          </a:p>
          <a:p>
            <a:r>
              <a:rPr lang="en-US" altLang="ko-KR" sz="1500" dirty="0" smtClean="0">
                <a:ea typeface="굴림" charset="-127"/>
              </a:rPr>
              <a:t>Then, A multicasts a MGNF (</a:t>
            </a:r>
            <a:r>
              <a:rPr lang="en-US" altLang="ko-KR" sz="1500" dirty="0">
                <a:ea typeface="굴림" charset="-127"/>
              </a:rPr>
              <a:t>Notification type : 4) </a:t>
            </a:r>
            <a:r>
              <a:rPr lang="en-US" altLang="ko-KR" sz="1500" dirty="0" smtClean="0">
                <a:ea typeface="굴림" charset="-127"/>
              </a:rPr>
              <a:t>to group 1.</a:t>
            </a:r>
          </a:p>
          <a:p>
            <a:r>
              <a:rPr lang="en-US" altLang="ko-KR" sz="1500" dirty="0" smtClean="0">
                <a:ea typeface="굴림" charset="-127"/>
              </a:rPr>
              <a:t>When C receives </a:t>
            </a:r>
            <a:r>
              <a:rPr lang="en-US" altLang="ko-KR" sz="1500" dirty="0">
                <a:ea typeface="굴림" charset="-127"/>
              </a:rPr>
              <a:t>the </a:t>
            </a:r>
            <a:r>
              <a:rPr lang="en-US" altLang="ko-KR" sz="1500" dirty="0" smtClean="0">
                <a:ea typeface="굴림" charset="-127"/>
              </a:rPr>
              <a:t>MGNF,</a:t>
            </a:r>
          </a:p>
          <a:p>
            <a:pPr lvl="1"/>
            <a:r>
              <a:rPr lang="en-US" altLang="ko-KR" sz="1500" dirty="0" smtClean="0">
                <a:ea typeface="굴림" charset="-127"/>
              </a:rPr>
              <a:t>It saves a backward route information in routing table during </a:t>
            </a:r>
            <a:r>
              <a:rPr lang="en-US" altLang="ko-KR" sz="1500" i="1" dirty="0" smtClean="0">
                <a:ea typeface="굴림" charset="-127"/>
              </a:rPr>
              <a:t>T</a:t>
            </a:r>
            <a:r>
              <a:rPr lang="en-US" altLang="ko-KR" sz="1500" i="1" baseline="-25000" dirty="0" smtClean="0">
                <a:ea typeface="굴림" charset="-127"/>
              </a:rPr>
              <a:t>w</a:t>
            </a:r>
          </a:p>
          <a:p>
            <a:pPr lvl="1"/>
            <a:r>
              <a:rPr lang="en-US" altLang="ko-KR" sz="1500" dirty="0" smtClean="0">
                <a:ea typeface="굴림" charset="-127"/>
              </a:rPr>
              <a:t>It starts to find a </a:t>
            </a:r>
            <a:r>
              <a:rPr lang="en-US" altLang="ko-KR" sz="1500" dirty="0">
                <a:ea typeface="굴림" charset="-127"/>
              </a:rPr>
              <a:t>routing </a:t>
            </a:r>
            <a:r>
              <a:rPr lang="en-US" altLang="ko-KR" sz="1500" dirty="0" smtClean="0">
                <a:ea typeface="굴림" charset="-127"/>
              </a:rPr>
              <a:t>entry of F in its </a:t>
            </a:r>
            <a:r>
              <a:rPr lang="en-US" altLang="ko-KR" sz="1500" dirty="0">
                <a:ea typeface="굴림" charset="-127"/>
              </a:rPr>
              <a:t>routing table</a:t>
            </a:r>
            <a:r>
              <a:rPr lang="en-US" altLang="ko-KR" sz="1500" dirty="0" smtClean="0">
                <a:ea typeface="굴림" charset="-127"/>
              </a:rPr>
              <a:t>.</a:t>
            </a:r>
            <a:endParaRPr lang="en-US" altLang="ko-KR" sz="1500" dirty="0">
              <a:ea typeface="굴림" charset="-127"/>
            </a:endParaRPr>
          </a:p>
        </p:txBody>
      </p:sp>
      <p:sp>
        <p:nvSpPr>
          <p:cNvPr id="7172"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A82037B8-E4DB-468D-BB89-5DDD3D530FA5}" type="slidenum">
              <a:rPr lang="en-US" altLang="ko-KR" smtClean="0">
                <a:latin typeface="Times New Roman" pitchFamily="18" charset="0"/>
              </a:rPr>
              <a:pPr/>
              <a:t>69</a:t>
            </a:fld>
            <a:endParaRPr lang="en-US" altLang="ko-KR" smtClean="0">
              <a:latin typeface="Times New Roman" pitchFamily="18" charset="0"/>
            </a:endParaRPr>
          </a:p>
        </p:txBody>
      </p:sp>
      <p:sp>
        <p:nvSpPr>
          <p:cNvPr id="7219" name="타원 6"/>
          <p:cNvSpPr>
            <a:spLocks noChangeArrowheads="1"/>
          </p:cNvSpPr>
          <p:nvPr/>
        </p:nvSpPr>
        <p:spPr bwMode="auto">
          <a:xfrm>
            <a:off x="7678301" y="1098900"/>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40" name="타원 39"/>
          <p:cNvSpPr/>
          <p:nvPr/>
        </p:nvSpPr>
        <p:spPr bwMode="auto">
          <a:xfrm>
            <a:off x="6323514" y="229835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51" name="타원 50"/>
          <p:cNvSpPr/>
          <p:nvPr/>
        </p:nvSpPr>
        <p:spPr bwMode="auto">
          <a:xfrm>
            <a:off x="6981204" y="170030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54" name="타원 53"/>
          <p:cNvSpPr/>
          <p:nvPr/>
        </p:nvSpPr>
        <p:spPr bwMode="auto">
          <a:xfrm>
            <a:off x="5572132" y="2000240"/>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a:solidFill>
                  <a:schemeClr val="tx1"/>
                </a:solidFill>
                <a:ea typeface="굴림" pitchFamily="50" charset="-127"/>
              </a:rPr>
              <a:t>D</a:t>
            </a:r>
            <a:endParaRPr lang="ko-KR" altLang="en-US" sz="1500" dirty="0">
              <a:solidFill>
                <a:schemeClr val="tx1"/>
              </a:solidFill>
              <a:ea typeface="굴림" pitchFamily="50" charset="-127"/>
            </a:endParaRPr>
          </a:p>
        </p:txBody>
      </p:sp>
      <p:sp>
        <p:nvSpPr>
          <p:cNvPr id="38" name="타원 6"/>
          <p:cNvSpPr>
            <a:spLocks noChangeArrowheads="1"/>
          </p:cNvSpPr>
          <p:nvPr/>
        </p:nvSpPr>
        <p:spPr bwMode="auto">
          <a:xfrm>
            <a:off x="7678301" y="229835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F</a:t>
            </a:r>
            <a:endParaRPr lang="ko-KR" altLang="en-US" sz="1500" dirty="0">
              <a:solidFill>
                <a:schemeClr val="bg1"/>
              </a:solidFill>
            </a:endParaRPr>
          </a:p>
        </p:txBody>
      </p:sp>
      <p:cxnSp>
        <p:nvCxnSpPr>
          <p:cNvPr id="39" name="직선 연결선 38"/>
          <p:cNvCxnSpPr>
            <a:endCxn id="40" idx="3"/>
          </p:cNvCxnSpPr>
          <p:nvPr/>
        </p:nvCxnSpPr>
        <p:spPr bwMode="auto">
          <a:xfrm flipV="1">
            <a:off x="5850471" y="2574775"/>
            <a:ext cx="520470" cy="41453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1" name="직선 연결선 40"/>
          <p:cNvCxnSpPr>
            <a:stCxn id="40" idx="7"/>
            <a:endCxn id="51" idx="3"/>
          </p:cNvCxnSpPr>
          <p:nvPr/>
        </p:nvCxnSpPr>
        <p:spPr bwMode="auto">
          <a:xfrm flipV="1">
            <a:off x="6599937" y="1976727"/>
            <a:ext cx="428694" cy="36905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3" name="직선 연결선 42"/>
          <p:cNvCxnSpPr>
            <a:stCxn id="51" idx="7"/>
            <a:endCxn id="7219" idx="3"/>
          </p:cNvCxnSpPr>
          <p:nvPr/>
        </p:nvCxnSpPr>
        <p:spPr bwMode="auto">
          <a:xfrm flipV="1">
            <a:off x="7257627" y="1375636"/>
            <a:ext cx="468154" cy="37209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6" name="직선 연결선 45"/>
          <p:cNvCxnSpPr>
            <a:stCxn id="51" idx="5"/>
            <a:endCxn id="38" idx="1"/>
          </p:cNvCxnSpPr>
          <p:nvPr/>
        </p:nvCxnSpPr>
        <p:spPr bwMode="auto">
          <a:xfrm>
            <a:off x="7257627" y="1976727"/>
            <a:ext cx="468154" cy="36910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3" name="타원 6"/>
          <p:cNvSpPr>
            <a:spLocks noChangeArrowheads="1"/>
          </p:cNvSpPr>
          <p:nvPr/>
        </p:nvSpPr>
        <p:spPr bwMode="auto">
          <a:xfrm>
            <a:off x="6208833" y="371703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cxnSp>
        <p:nvCxnSpPr>
          <p:cNvPr id="24" name="직선 연결선 23"/>
          <p:cNvCxnSpPr>
            <a:endCxn id="23" idx="1"/>
          </p:cNvCxnSpPr>
          <p:nvPr/>
        </p:nvCxnSpPr>
        <p:spPr bwMode="auto">
          <a:xfrm>
            <a:off x="5850471" y="3218409"/>
            <a:ext cx="405842" cy="54610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graphicFrame>
        <p:nvGraphicFramePr>
          <p:cNvPr id="25" name="표 24"/>
          <p:cNvGraphicFramePr>
            <a:graphicFrameLocks noGrp="1"/>
          </p:cNvGraphicFramePr>
          <p:nvPr/>
        </p:nvGraphicFramePr>
        <p:xfrm>
          <a:off x="785786" y="4714884"/>
          <a:ext cx="7358113" cy="1203918"/>
        </p:xfrm>
        <a:graphic>
          <a:graphicData uri="http://schemas.openxmlformats.org/drawingml/2006/table">
            <a:tbl>
              <a:tblPr firstRow="1" bandRow="1">
                <a:tableStyleId>{5940675A-B579-460E-94D1-54222C63F5DA}</a:tableStyleId>
              </a:tblPr>
              <a:tblGrid>
                <a:gridCol w="1051159"/>
                <a:gridCol w="1051159"/>
                <a:gridCol w="1051159"/>
                <a:gridCol w="1051159"/>
                <a:gridCol w="1051159"/>
                <a:gridCol w="959311"/>
                <a:gridCol w="1143007"/>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000" dirty="0" smtClean="0"/>
                        <a:t>Application type ID </a:t>
                      </a:r>
                      <a:endParaRPr lang="ko-KR" altLang="en-US" sz="1000" b="0" dirty="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ID </a:t>
                      </a:r>
                      <a:endParaRPr lang="ko-KR" altLang="en-US" sz="1000" b="0" dirty="0" smtClean="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group ID</a:t>
                      </a:r>
                      <a:endParaRPr lang="ko-KR" altLang="en-US" sz="1000" b="0" dirty="0" smtClean="0"/>
                    </a:p>
                  </a:txBody>
                  <a:tcPr marL="91452" marR="91452" marT="45734" marB="45734"/>
                </a:tc>
              </a:tr>
              <a:tr h="230599">
                <a:tc>
                  <a:txBody>
                    <a:bodyPr/>
                    <a:lstStyle/>
                    <a:p>
                      <a:pPr latinLnBrk="1"/>
                      <a:r>
                        <a:rPr lang="en-US" altLang="ko-KR" sz="1100" dirty="0" smtClean="0"/>
                        <a:t>B</a:t>
                      </a:r>
                      <a:endParaRPr lang="ko-KR" altLang="en-US" sz="1100" dirty="0"/>
                    </a:p>
                  </a:txBody>
                  <a:tcPr>
                    <a:noFill/>
                  </a:tcPr>
                </a:tc>
                <a:tc>
                  <a:txBody>
                    <a:bodyPr/>
                    <a:lstStyle/>
                    <a:p>
                      <a:pPr latinLnBrk="1"/>
                      <a:r>
                        <a:rPr lang="en-US" altLang="ko-KR" sz="1100" dirty="0" smtClean="0"/>
                        <a:t>C</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1</a:t>
                      </a:r>
                      <a:endParaRPr lang="ko-KR" altLang="en-US" sz="1100" dirty="0"/>
                    </a:p>
                  </a:txBody>
                  <a:tcPr>
                    <a:noFill/>
                  </a:tcPr>
                </a:tc>
                <a:tc>
                  <a:txBody>
                    <a:bodyPr/>
                    <a:lstStyle/>
                    <a:p>
                      <a:pPr latinLnBrk="1"/>
                      <a:r>
                        <a:rPr lang="en-US" altLang="ko-KR" sz="1100" dirty="0" smtClean="0"/>
                        <a:t>3</a:t>
                      </a:r>
                      <a:endParaRPr lang="ko-KR" altLang="en-US" sz="1100" dirty="0"/>
                    </a:p>
                  </a:txBody>
                  <a:tcPr>
                    <a:noFill/>
                  </a:tcPr>
                </a:tc>
                <a:tc>
                  <a:txBody>
                    <a:bodyPr/>
                    <a:lstStyle/>
                    <a:p>
                      <a:pPr latinLnBrk="1"/>
                      <a:r>
                        <a:rPr lang="en-US" altLang="ko-KR" sz="1100" dirty="0" smtClean="0"/>
                        <a:t>2</a:t>
                      </a:r>
                      <a:endParaRPr lang="ko-KR" altLang="en-US" sz="1100" dirty="0"/>
                    </a:p>
                  </a:txBody>
                  <a:tcPr>
                    <a:noFill/>
                  </a:tcPr>
                </a:tc>
                <a:tc>
                  <a:txBody>
                    <a:bodyPr/>
                    <a:lstStyle/>
                    <a:p>
                      <a:pPr latinLnBrk="1"/>
                      <a:r>
                        <a:rPr lang="en-US" altLang="ko-KR" sz="1100" dirty="0" smtClean="0"/>
                        <a:t>5</a:t>
                      </a:r>
                      <a:endParaRPr lang="ko-KR" altLang="en-US" sz="1100" dirty="0"/>
                    </a:p>
                  </a:txBody>
                  <a:tcPr>
                    <a:noFill/>
                  </a:tcPr>
                </a:tc>
              </a:tr>
              <a:tr h="230599">
                <a:tc>
                  <a:txBody>
                    <a:bodyPr/>
                    <a:lstStyle/>
                    <a:p>
                      <a:pPr latinLnBrk="1"/>
                      <a:r>
                        <a:rPr lang="en-US" altLang="ko-KR" sz="1100" dirty="0" smtClean="0"/>
                        <a:t>D</a:t>
                      </a:r>
                      <a:endParaRPr lang="ko-KR" altLang="en-US" sz="1100" dirty="0"/>
                    </a:p>
                  </a:txBody>
                  <a:tcPr>
                    <a:noFill/>
                  </a:tcPr>
                </a:tc>
                <a:tc>
                  <a:txBody>
                    <a:bodyPr/>
                    <a:lstStyle/>
                    <a:p>
                      <a:pPr latinLnBrk="1"/>
                      <a:r>
                        <a:rPr lang="en-US" altLang="ko-KR" sz="1100" dirty="0" smtClean="0"/>
                        <a:t>C</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5</a:t>
                      </a:r>
                      <a:endParaRPr lang="ko-KR" altLang="en-US" sz="1100" dirty="0"/>
                    </a:p>
                  </a:txBody>
                  <a:tcPr>
                    <a:noFill/>
                  </a:tcPr>
                </a:tc>
                <a:tc>
                  <a:txBody>
                    <a:bodyPr/>
                    <a:lstStyle/>
                    <a:p>
                      <a:pPr latinLnBrk="1"/>
                      <a:r>
                        <a:rPr lang="en-US" altLang="ko-KR" sz="1100" dirty="0" smtClean="0"/>
                        <a:t>2</a:t>
                      </a:r>
                      <a:endParaRPr lang="ko-KR" altLang="en-US" sz="1100" dirty="0"/>
                    </a:p>
                  </a:txBody>
                  <a:tcPr>
                    <a:noFill/>
                  </a:tcPr>
                </a:tc>
                <a:tc>
                  <a:txBody>
                    <a:bodyPr/>
                    <a:lstStyle/>
                    <a:p>
                      <a:pPr latinLnBrk="1"/>
                      <a:r>
                        <a:rPr lang="en-US" altLang="ko-KR" sz="1100" dirty="0" smtClean="0"/>
                        <a:t>7</a:t>
                      </a:r>
                      <a:endParaRPr lang="ko-KR" altLang="en-US" sz="1100" dirty="0"/>
                    </a:p>
                  </a:txBody>
                  <a:tcPr>
                    <a:noFill/>
                  </a:tcPr>
                </a:tc>
                <a:tc>
                  <a:txBody>
                    <a:bodyPr/>
                    <a:lstStyle/>
                    <a:p>
                      <a:pPr latinLnBrk="1"/>
                      <a:r>
                        <a:rPr lang="en-US" altLang="ko-KR" sz="1100" dirty="0" smtClean="0"/>
                        <a:t>5</a:t>
                      </a:r>
                      <a:endParaRPr lang="ko-KR" altLang="en-US" sz="1100" dirty="0"/>
                    </a:p>
                  </a:txBody>
                  <a:tcPr>
                    <a:noFill/>
                  </a:tcPr>
                </a:tc>
              </a:tr>
              <a:tr h="230599">
                <a:tc>
                  <a:txBody>
                    <a:bodyPr/>
                    <a:lstStyle/>
                    <a:p>
                      <a:pPr latinLnBrk="1"/>
                      <a:r>
                        <a:rPr lang="en-US" altLang="ko-KR" sz="1100" dirty="0" smtClean="0"/>
                        <a:t>G</a:t>
                      </a:r>
                      <a:endParaRPr lang="ko-KR" altLang="en-US" sz="1100" dirty="0"/>
                    </a:p>
                  </a:txBody>
                  <a:tcPr>
                    <a:noFill/>
                  </a:tcPr>
                </a:tc>
                <a:tc>
                  <a:txBody>
                    <a:bodyPr/>
                    <a:lstStyle/>
                    <a:p>
                      <a:pPr latinLnBrk="1"/>
                      <a:r>
                        <a:rPr lang="en-US" altLang="ko-KR" sz="1100" dirty="0" smtClean="0"/>
                        <a:t>G</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1</a:t>
                      </a:r>
                      <a:endParaRPr lang="ko-KR" altLang="en-US" sz="1100" dirty="0"/>
                    </a:p>
                  </a:txBody>
                  <a:tcPr>
                    <a:noFill/>
                  </a:tcPr>
                </a:tc>
                <a:tc>
                  <a:txBody>
                    <a:bodyPr/>
                    <a:lstStyle/>
                    <a:p>
                      <a:pPr latinLnBrk="1"/>
                      <a:r>
                        <a:rPr lang="en-US" altLang="ko-KR" sz="1100" dirty="0" smtClean="0"/>
                        <a:t>3</a:t>
                      </a:r>
                      <a:endParaRPr lang="ko-KR" altLang="en-US" sz="1100" dirty="0"/>
                    </a:p>
                  </a:txBody>
                  <a:tcPr>
                    <a:noFill/>
                  </a:tcPr>
                </a:tc>
                <a:tc>
                  <a:txBody>
                    <a:bodyPr/>
                    <a:lstStyle/>
                    <a:p>
                      <a:pPr latinLnBrk="1"/>
                      <a:r>
                        <a:rPr lang="en-US" altLang="ko-KR" sz="1100" dirty="0" smtClean="0"/>
                        <a:t>2</a:t>
                      </a:r>
                      <a:endParaRPr lang="ko-KR" altLang="en-US" sz="1100" dirty="0"/>
                    </a:p>
                  </a:txBody>
                  <a:tcPr>
                    <a:noFill/>
                  </a:tcPr>
                </a:tc>
                <a:tc>
                  <a:txBody>
                    <a:bodyPr/>
                    <a:lstStyle/>
                    <a:p>
                      <a:pPr latinLnBrk="1"/>
                      <a:r>
                        <a:rPr lang="en-US" altLang="ko-KR" sz="1100" dirty="0" smtClean="0"/>
                        <a:t>5</a:t>
                      </a:r>
                      <a:endParaRPr lang="ko-KR" altLang="en-US" sz="1100" dirty="0"/>
                    </a:p>
                  </a:txBody>
                  <a:tcPr>
                    <a:noFill/>
                  </a:tcPr>
                </a:tc>
              </a:tr>
            </a:tbl>
          </a:graphicData>
        </a:graphic>
      </p:graphicFrame>
      <p:sp>
        <p:nvSpPr>
          <p:cNvPr id="26" name="TextBox 30"/>
          <p:cNvSpPr txBox="1">
            <a:spLocks noChangeArrowheads="1"/>
          </p:cNvSpPr>
          <p:nvPr/>
        </p:nvSpPr>
        <p:spPr bwMode="auto">
          <a:xfrm>
            <a:off x="683566" y="4336849"/>
            <a:ext cx="1848648"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PD A’s Routing Table</a:t>
            </a:r>
            <a:endParaRPr lang="ko-KR" altLang="en-US" sz="1400" dirty="0"/>
          </a:p>
        </p:txBody>
      </p:sp>
      <p:sp>
        <p:nvSpPr>
          <p:cNvPr id="29" name="타원 28"/>
          <p:cNvSpPr/>
          <p:nvPr/>
        </p:nvSpPr>
        <p:spPr bwMode="auto">
          <a:xfrm>
            <a:off x="6429388" y="1142984"/>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smtClean="0">
                <a:solidFill>
                  <a:schemeClr val="tx1"/>
                </a:solidFill>
                <a:ea typeface="굴림" pitchFamily="50" charset="-127"/>
              </a:rPr>
              <a:t>H</a:t>
            </a:r>
            <a:endParaRPr lang="ko-KR" altLang="en-US" sz="1500" dirty="0">
              <a:solidFill>
                <a:schemeClr val="tx1"/>
              </a:solidFill>
              <a:ea typeface="굴림" pitchFamily="50" charset="-127"/>
            </a:endParaRPr>
          </a:p>
        </p:txBody>
      </p:sp>
      <p:cxnSp>
        <p:nvCxnSpPr>
          <p:cNvPr id="31" name="직선 연결선 30"/>
          <p:cNvCxnSpPr>
            <a:stCxn id="54" idx="6"/>
            <a:endCxn id="40" idx="1"/>
          </p:cNvCxnSpPr>
          <p:nvPr/>
        </p:nvCxnSpPr>
        <p:spPr bwMode="auto">
          <a:xfrm>
            <a:off x="5895982" y="2162165"/>
            <a:ext cx="474959" cy="1836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4" name="직선 연결선 33"/>
          <p:cNvCxnSpPr>
            <a:stCxn id="29" idx="5"/>
            <a:endCxn id="51" idx="1"/>
          </p:cNvCxnSpPr>
          <p:nvPr/>
        </p:nvCxnSpPr>
        <p:spPr bwMode="auto">
          <a:xfrm rot="16200000" flipH="1">
            <a:off x="6703059" y="1422159"/>
            <a:ext cx="328324" cy="322820"/>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7" name="타원 6"/>
          <p:cNvSpPr>
            <a:spLocks noChangeArrowheads="1"/>
          </p:cNvSpPr>
          <p:nvPr/>
        </p:nvSpPr>
        <p:spPr bwMode="auto">
          <a:xfrm>
            <a:off x="5572132" y="2928934"/>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sp>
        <p:nvSpPr>
          <p:cNvPr id="36" name="TextBox 81"/>
          <p:cNvSpPr txBox="1">
            <a:spLocks noChangeArrowheads="1"/>
          </p:cNvSpPr>
          <p:nvPr/>
        </p:nvSpPr>
        <p:spPr bwMode="auto">
          <a:xfrm>
            <a:off x="5210548" y="4077072"/>
            <a:ext cx="386516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48" name="오른쪽 화살표 47"/>
          <p:cNvSpPr/>
          <p:nvPr/>
        </p:nvSpPr>
        <p:spPr>
          <a:xfrm>
            <a:off x="4596715" y="4152932"/>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52" name="오른쪽 화살표 51"/>
          <p:cNvSpPr/>
          <p:nvPr/>
        </p:nvSpPr>
        <p:spPr>
          <a:xfrm rot="19424578">
            <a:off x="5728736" y="2585331"/>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53" name="오른쪽 화살표 52"/>
          <p:cNvSpPr/>
          <p:nvPr/>
        </p:nvSpPr>
        <p:spPr>
          <a:xfrm rot="3183878">
            <a:off x="5830286" y="3345404"/>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57" name="타원형 설명선 56"/>
          <p:cNvSpPr/>
          <p:nvPr/>
        </p:nvSpPr>
        <p:spPr bwMode="auto">
          <a:xfrm flipH="1">
            <a:off x="2532214" y="3955035"/>
            <a:ext cx="1341216" cy="763627"/>
          </a:xfrm>
          <a:prstGeom prst="wedgeEllipseCallout">
            <a:avLst>
              <a:gd name="adj1" fmla="val 112308"/>
              <a:gd name="adj2" fmla="val 70401"/>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A does not have</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a:solidFill>
                  <a:schemeClr val="tx1"/>
                </a:solidFill>
                <a:latin typeface="Arial" charset="0"/>
                <a:ea typeface="굴림" pitchFamily="50" charset="-127"/>
              </a:rPr>
              <a:t>F</a:t>
            </a:r>
            <a:r>
              <a:rPr lang="en-US" altLang="ko-KR" sz="1200" dirty="0" smtClean="0">
                <a:solidFill>
                  <a:schemeClr val="tx1"/>
                </a:solidFill>
                <a:latin typeface="Arial" charset="0"/>
                <a:ea typeface="굴림" pitchFamily="50" charset="-127"/>
              </a:rPr>
              <a:t>’s routing</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information</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27" name="TextBox 26"/>
          <p:cNvSpPr txBox="1"/>
          <p:nvPr/>
        </p:nvSpPr>
        <p:spPr>
          <a:xfrm>
            <a:off x="6500826" y="2643182"/>
            <a:ext cx="1028748" cy="43088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altLang="ko-KR" sz="1100" dirty="0" smtClean="0">
                <a:solidFill>
                  <a:schemeClr val="tx1"/>
                </a:solidFill>
              </a:rPr>
              <a:t>Notification type : 4</a:t>
            </a:r>
            <a:endParaRPr lang="ko-KR" altLang="en-US" sz="1100" dirty="0">
              <a:solidFill>
                <a:schemeClr val="tx1"/>
              </a:solidFill>
            </a:endParaRPr>
          </a:p>
        </p:txBody>
      </p:sp>
      <p:sp>
        <p:nvSpPr>
          <p:cNvPr id="28" name="TextBox 27"/>
          <p:cNvSpPr txBox="1"/>
          <p:nvPr/>
        </p:nvSpPr>
        <p:spPr>
          <a:xfrm>
            <a:off x="6500826" y="3075230"/>
            <a:ext cx="1028748" cy="43088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altLang="ko-KR" sz="1100" dirty="0" smtClean="0">
                <a:solidFill>
                  <a:schemeClr val="tx1"/>
                </a:solidFill>
              </a:rPr>
              <a:t>Destination Address : F</a:t>
            </a:r>
            <a:endParaRPr lang="ko-KR" altLang="en-US" sz="1100" dirty="0">
              <a:solidFill>
                <a:schemeClr val="tx1"/>
              </a:solidFill>
            </a:endParaRPr>
          </a:p>
        </p:txBody>
      </p:sp>
      <p:sp>
        <p:nvSpPr>
          <p:cNvPr id="30" name="TextBox 29"/>
          <p:cNvSpPr txBox="1"/>
          <p:nvPr/>
        </p:nvSpPr>
        <p:spPr>
          <a:xfrm>
            <a:off x="6858016" y="3571876"/>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33" name="TextBox 32"/>
          <p:cNvSpPr txBox="1"/>
          <p:nvPr/>
        </p:nvSpPr>
        <p:spPr>
          <a:xfrm>
            <a:off x="4500562" y="2214554"/>
            <a:ext cx="1028748" cy="43088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altLang="ko-KR" sz="1100" dirty="0" smtClean="0">
                <a:solidFill>
                  <a:schemeClr val="tx1"/>
                </a:solidFill>
              </a:rPr>
              <a:t>Notification type : 4</a:t>
            </a:r>
            <a:endParaRPr lang="ko-KR" altLang="en-US" sz="1100" dirty="0">
              <a:solidFill>
                <a:schemeClr val="tx1"/>
              </a:solidFill>
            </a:endParaRPr>
          </a:p>
        </p:txBody>
      </p:sp>
      <p:sp>
        <p:nvSpPr>
          <p:cNvPr id="35" name="TextBox 34"/>
          <p:cNvSpPr txBox="1"/>
          <p:nvPr/>
        </p:nvSpPr>
        <p:spPr>
          <a:xfrm>
            <a:off x="4500562" y="2646602"/>
            <a:ext cx="1028748" cy="43088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altLang="ko-KR" sz="1100" dirty="0" smtClean="0">
                <a:solidFill>
                  <a:schemeClr val="tx1"/>
                </a:solidFill>
              </a:rPr>
              <a:t>Destination Address : F</a:t>
            </a:r>
            <a:endParaRPr lang="ko-KR" altLang="en-US" sz="1100" dirty="0">
              <a:solidFill>
                <a:schemeClr val="tx1"/>
              </a:solidFill>
            </a:endParaRPr>
          </a:p>
        </p:txBody>
      </p:sp>
      <p:sp>
        <p:nvSpPr>
          <p:cNvPr id="37" name="TextBox 36"/>
          <p:cNvSpPr txBox="1"/>
          <p:nvPr/>
        </p:nvSpPr>
        <p:spPr>
          <a:xfrm>
            <a:off x="4857752" y="3143248"/>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Tree>
    <p:extLst>
      <p:ext uri="{BB962C8B-B14F-4D97-AF65-F5344CB8AC3E}">
        <p14:creationId xmlns:p14="http://schemas.microsoft.com/office/powerpoint/2010/main" val="2056839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smtClean="0">
                <a:ea typeface="굴림" charset="-127"/>
              </a:rPr>
              <a:t>Finding/Joining Multicast Group (1/12)</a:t>
            </a:r>
            <a:endParaRPr lang="ko-KR" altLang="en-US" dirty="0" smtClean="0">
              <a:ea typeface="굴림" charset="-127"/>
            </a:endParaRPr>
          </a:p>
        </p:txBody>
      </p:sp>
      <p:sp>
        <p:nvSpPr>
          <p:cNvPr id="4102" name="내용 개체 틀 5"/>
          <p:cNvSpPr>
            <a:spLocks noGrp="1"/>
          </p:cNvSpPr>
          <p:nvPr>
            <p:ph idx="1"/>
          </p:nvPr>
        </p:nvSpPr>
        <p:spPr>
          <a:xfrm>
            <a:off x="685800" y="1557338"/>
            <a:ext cx="7918648" cy="4247926"/>
          </a:xfrm>
        </p:spPr>
        <p:txBody>
          <a:bodyPr>
            <a:noAutofit/>
          </a:bodyPr>
          <a:lstStyle/>
          <a:p>
            <a:pPr algn="just"/>
            <a:r>
              <a:rPr lang="en-US" altLang="ko-KR" sz="1800" dirty="0" smtClean="0">
                <a:ea typeface="굴림" charset="-127"/>
              </a:rPr>
              <a:t>A multicast group consists of two or more PDs  with the same </a:t>
            </a:r>
            <a:r>
              <a:rPr lang="en-US" altLang="ko-KR" sz="1800" dirty="0"/>
              <a:t>application type ID, application specific ID, application specific group ID, and device group </a:t>
            </a:r>
            <a:r>
              <a:rPr lang="en-US" altLang="ko-KR" sz="1800" dirty="0" smtClean="0"/>
              <a:t>ID.</a:t>
            </a:r>
          </a:p>
          <a:p>
            <a:pPr algn="just"/>
            <a:r>
              <a:rPr lang="en-US" altLang="ko-KR" sz="1800" dirty="0" smtClean="0">
                <a:ea typeface="굴림" charset="-127"/>
              </a:rPr>
              <a:t>A multicast group can be formed only if two or more PDs can recognize themselves.</a:t>
            </a:r>
          </a:p>
          <a:p>
            <a:pPr algn="just"/>
            <a:r>
              <a:rPr lang="en-US" altLang="ko-KR" sz="1800" dirty="0" smtClean="0">
                <a:ea typeface="굴림" charset="-127"/>
              </a:rPr>
              <a:t>Before a PD joins a multicast group, it has to find the multicast group within K-hop coverage.</a:t>
            </a:r>
          </a:p>
          <a:p>
            <a:pPr lvl="1" algn="just"/>
            <a:r>
              <a:rPr lang="en-US" altLang="ko-KR" sz="1800" dirty="0" smtClean="0">
                <a:ea typeface="굴림" charset="-127"/>
              </a:rPr>
              <a:t>If the PD cannot find the group, then it finds the group periodically.</a:t>
            </a:r>
          </a:p>
          <a:p>
            <a:pPr marL="342900" lvl="1" indent="-342900" algn="just">
              <a:buFontTx/>
              <a:buChar char="•"/>
            </a:pPr>
            <a:r>
              <a:rPr lang="en-US" altLang="ko-KR" sz="1800" dirty="0" smtClean="0">
                <a:ea typeface="굴림" charset="-127"/>
              </a:rPr>
              <a:t>In order to find a multicast group, a PD broadcasts an Advertisement Command Frame (ACF) after </a:t>
            </a:r>
            <a:r>
              <a:rPr lang="en-US" altLang="ko-KR" sz="1800" dirty="0"/>
              <a:t>random timer </a:t>
            </a:r>
            <a:r>
              <a:rPr lang="en-US" altLang="ko-KR" sz="1800" i="1" dirty="0" err="1" smtClean="0"/>
              <a:t>T</a:t>
            </a:r>
            <a:r>
              <a:rPr lang="en-US" altLang="ko-KR" sz="1800" i="1" baseline="-25000" dirty="0" err="1" smtClean="0"/>
              <a:t>j</a:t>
            </a:r>
            <a:r>
              <a:rPr lang="en-US" altLang="ko-KR" sz="1800" dirty="0" smtClean="0"/>
              <a:t> </a:t>
            </a:r>
            <a:r>
              <a:rPr lang="en-US" altLang="ko-KR" sz="1800" dirty="0" smtClean="0">
                <a:ea typeface="굴림" charset="-127"/>
              </a:rPr>
              <a:t>where the maximum TTL is set to K. </a:t>
            </a:r>
            <a:r>
              <a:rPr lang="en-US" altLang="ko-KR" sz="1800" dirty="0"/>
              <a:t>Range of </a:t>
            </a:r>
            <a:r>
              <a:rPr lang="en-US" altLang="ko-KR" sz="1800" i="1" dirty="0" err="1"/>
              <a:t>T</a:t>
            </a:r>
            <a:r>
              <a:rPr lang="en-US" altLang="ko-KR" sz="1800" i="1" baseline="-25000" dirty="0" err="1"/>
              <a:t>j</a:t>
            </a:r>
            <a:r>
              <a:rPr lang="en-US" altLang="ko-KR" sz="1800" i="1" baseline="-25000" dirty="0"/>
              <a:t>  </a:t>
            </a:r>
            <a:r>
              <a:rPr lang="en-US" altLang="ko-KR" sz="1800" dirty="0"/>
              <a:t>is [0, </a:t>
            </a:r>
            <a:r>
              <a:rPr lang="en-US" altLang="ko-KR" sz="1800" i="1" dirty="0" err="1"/>
              <a:t>T</a:t>
            </a:r>
            <a:r>
              <a:rPr lang="en-US" altLang="ko-KR" sz="1800" i="1" baseline="-25000" dirty="0" err="1"/>
              <a:t>jmax</a:t>
            </a:r>
            <a:r>
              <a:rPr lang="en-US" altLang="ko-KR" sz="1800" i="1" baseline="-25000" dirty="0"/>
              <a:t> </a:t>
            </a:r>
            <a:r>
              <a:rPr lang="en-US" altLang="ko-KR" sz="1800" dirty="0" smtClean="0"/>
              <a:t>]</a:t>
            </a:r>
            <a:r>
              <a:rPr lang="en-US" altLang="ko-KR" sz="1800" dirty="0" smtClean="0">
                <a:ea typeface="굴림" charset="-127"/>
              </a:rPr>
              <a:t>.</a:t>
            </a:r>
          </a:p>
          <a:p>
            <a:pPr lvl="1" algn="just"/>
            <a:endParaRPr lang="en-US" altLang="ko-KR" sz="1800" dirty="0" smtClean="0">
              <a:ea typeface="굴림" charset="-127"/>
            </a:endParaRP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7</a:t>
            </a:fld>
            <a:endParaRPr lang="en-US" altLang="ko-KR" smtClean="0">
              <a:latin typeface="Times New Roman" pitchFamily="18" charset="0"/>
            </a:endParaRPr>
          </a:p>
        </p:txBody>
      </p:sp>
    </p:spTree>
    <p:extLst>
      <p:ext uri="{BB962C8B-B14F-4D97-AF65-F5344CB8AC3E}">
        <p14:creationId xmlns:p14="http://schemas.microsoft.com/office/powerpoint/2010/main" val="3808338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제목 1"/>
          <p:cNvSpPr>
            <a:spLocks noGrp="1"/>
          </p:cNvSpPr>
          <p:nvPr>
            <p:ph type="title"/>
          </p:nvPr>
        </p:nvSpPr>
        <p:spPr>
          <a:xfrm>
            <a:off x="685800" y="685800"/>
            <a:ext cx="7772400" cy="727075"/>
          </a:xfrm>
        </p:spPr>
        <p:txBody>
          <a:bodyPr/>
          <a:lstStyle/>
          <a:p>
            <a:r>
              <a:rPr lang="en-US" altLang="ko-KR" dirty="0" smtClean="0">
                <a:ea typeface="굴림" charset="-127"/>
              </a:rPr>
              <a:t>Unicast Data Transmission(3/5)</a:t>
            </a:r>
            <a:endParaRPr lang="ko-KR" altLang="en-US" dirty="0" smtClean="0">
              <a:ea typeface="굴림" charset="-127"/>
            </a:endParaRPr>
          </a:p>
        </p:txBody>
      </p:sp>
      <p:sp>
        <p:nvSpPr>
          <p:cNvPr id="4" name="내용 개체 틀 2"/>
          <p:cNvSpPr>
            <a:spLocks noGrp="1"/>
          </p:cNvSpPr>
          <p:nvPr>
            <p:ph idx="1"/>
          </p:nvPr>
        </p:nvSpPr>
        <p:spPr>
          <a:xfrm>
            <a:off x="457200" y="1600200"/>
            <a:ext cx="4043363" cy="2677731"/>
          </a:xfrm>
        </p:spPr>
        <p:txBody>
          <a:bodyPr>
            <a:normAutofit/>
          </a:bodyPr>
          <a:lstStyle/>
          <a:p>
            <a:r>
              <a:rPr lang="en-US" altLang="ko-KR" sz="1400" dirty="0" smtClean="0">
                <a:ea typeface="굴림" charset="-127"/>
              </a:rPr>
              <a:t>Since </a:t>
            </a:r>
            <a:r>
              <a:rPr lang="en-US" altLang="ko-KR" sz="1400" dirty="0">
                <a:ea typeface="굴림" charset="-127"/>
              </a:rPr>
              <a:t>C did not find the routing entry, C forwards the MGNF</a:t>
            </a:r>
            <a:r>
              <a:rPr lang="en-US" altLang="ko-KR" sz="1400" dirty="0" smtClean="0">
                <a:ea typeface="굴림" charset="-127"/>
              </a:rPr>
              <a:t>.</a:t>
            </a:r>
          </a:p>
          <a:p>
            <a:r>
              <a:rPr lang="en-US" altLang="ko-KR" sz="1500" dirty="0">
                <a:ea typeface="굴림" charset="-127"/>
              </a:rPr>
              <a:t>When </a:t>
            </a:r>
            <a:r>
              <a:rPr lang="en-US" altLang="ko-KR" sz="1500" dirty="0" smtClean="0">
                <a:ea typeface="굴림" charset="-127"/>
              </a:rPr>
              <a:t>E </a:t>
            </a:r>
            <a:r>
              <a:rPr lang="en-US" altLang="ko-KR" sz="1500" dirty="0">
                <a:ea typeface="굴림" charset="-127"/>
              </a:rPr>
              <a:t>receives the MGNF,</a:t>
            </a:r>
          </a:p>
          <a:p>
            <a:pPr lvl="1"/>
            <a:r>
              <a:rPr lang="en-US" altLang="ko-KR" sz="1500" dirty="0">
                <a:ea typeface="굴림" charset="-127"/>
              </a:rPr>
              <a:t>It saves a backward route information in </a:t>
            </a:r>
            <a:r>
              <a:rPr lang="en-US" altLang="ko-KR" sz="1500" dirty="0" smtClean="0">
                <a:ea typeface="굴림" charset="-127"/>
              </a:rPr>
              <a:t>a routing </a:t>
            </a:r>
            <a:r>
              <a:rPr lang="en-US" altLang="ko-KR" sz="1500" dirty="0">
                <a:ea typeface="굴림" charset="-127"/>
              </a:rPr>
              <a:t>table during </a:t>
            </a:r>
            <a:r>
              <a:rPr lang="en-US" altLang="ko-KR" sz="1500" i="1" dirty="0">
                <a:ea typeface="굴림" charset="-127"/>
              </a:rPr>
              <a:t>T</a:t>
            </a:r>
            <a:r>
              <a:rPr lang="en-US" altLang="ko-KR" sz="1500" i="1" baseline="-25000" dirty="0">
                <a:ea typeface="굴림" charset="-127"/>
              </a:rPr>
              <a:t>w</a:t>
            </a:r>
          </a:p>
          <a:p>
            <a:pPr lvl="1"/>
            <a:r>
              <a:rPr lang="en-US" altLang="ko-KR" sz="1500" dirty="0" smtClean="0">
                <a:ea typeface="굴림" charset="-127"/>
              </a:rPr>
              <a:t>It starts to find </a:t>
            </a:r>
            <a:r>
              <a:rPr lang="en-US" altLang="ko-KR" sz="1500" dirty="0">
                <a:ea typeface="굴림" charset="-127"/>
              </a:rPr>
              <a:t>a routing entry of F in </a:t>
            </a:r>
            <a:r>
              <a:rPr lang="en-US" altLang="ko-KR" sz="1500" dirty="0" smtClean="0">
                <a:ea typeface="굴림" charset="-127"/>
              </a:rPr>
              <a:t>its </a:t>
            </a:r>
            <a:r>
              <a:rPr lang="en-US" altLang="ko-KR" sz="1500" dirty="0">
                <a:ea typeface="굴림" charset="-127"/>
              </a:rPr>
              <a:t>routing table</a:t>
            </a:r>
            <a:r>
              <a:rPr lang="en-US" altLang="ko-KR" sz="1500" dirty="0" smtClean="0">
                <a:ea typeface="굴림" charset="-127"/>
              </a:rPr>
              <a:t>.</a:t>
            </a:r>
          </a:p>
          <a:p>
            <a:endParaRPr lang="en-US" altLang="ko-KR" sz="1500" dirty="0">
              <a:ea typeface="굴림" charset="-127"/>
            </a:endParaRPr>
          </a:p>
          <a:p>
            <a:endParaRPr lang="en-US" altLang="ko-KR" sz="1400" dirty="0">
              <a:ea typeface="굴림" charset="-127"/>
            </a:endParaRPr>
          </a:p>
          <a:p>
            <a:endParaRPr lang="en-US" altLang="ko-KR" sz="1400" dirty="0">
              <a:ea typeface="굴림" charset="-127"/>
            </a:endParaRPr>
          </a:p>
        </p:txBody>
      </p:sp>
      <p:sp>
        <p:nvSpPr>
          <p:cNvPr id="7172"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A82037B8-E4DB-468D-BB89-5DDD3D530FA5}" type="slidenum">
              <a:rPr lang="en-US" altLang="ko-KR" smtClean="0">
                <a:latin typeface="Times New Roman" pitchFamily="18" charset="0"/>
              </a:rPr>
              <a:pPr/>
              <a:t>70</a:t>
            </a:fld>
            <a:endParaRPr lang="en-US" altLang="ko-KR" smtClean="0">
              <a:latin typeface="Times New Roman" pitchFamily="18" charset="0"/>
            </a:endParaRPr>
          </a:p>
        </p:txBody>
      </p:sp>
      <p:sp>
        <p:nvSpPr>
          <p:cNvPr id="7219" name="타원 6"/>
          <p:cNvSpPr>
            <a:spLocks noChangeArrowheads="1"/>
          </p:cNvSpPr>
          <p:nvPr/>
        </p:nvSpPr>
        <p:spPr bwMode="auto">
          <a:xfrm>
            <a:off x="7678301" y="1098900"/>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40" name="타원 39"/>
          <p:cNvSpPr/>
          <p:nvPr/>
        </p:nvSpPr>
        <p:spPr bwMode="auto">
          <a:xfrm>
            <a:off x="6323514" y="229835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51" name="타원 50"/>
          <p:cNvSpPr/>
          <p:nvPr/>
        </p:nvSpPr>
        <p:spPr bwMode="auto">
          <a:xfrm>
            <a:off x="6981204" y="170030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54" name="타원 53"/>
          <p:cNvSpPr/>
          <p:nvPr/>
        </p:nvSpPr>
        <p:spPr bwMode="auto">
          <a:xfrm>
            <a:off x="5572132" y="2000240"/>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a:solidFill>
                  <a:schemeClr val="tx1"/>
                </a:solidFill>
                <a:ea typeface="굴림" pitchFamily="50" charset="-127"/>
              </a:rPr>
              <a:t>D</a:t>
            </a:r>
            <a:endParaRPr lang="ko-KR" altLang="en-US" sz="1500" dirty="0">
              <a:solidFill>
                <a:schemeClr val="tx1"/>
              </a:solidFill>
              <a:ea typeface="굴림" pitchFamily="50" charset="-127"/>
            </a:endParaRPr>
          </a:p>
        </p:txBody>
      </p:sp>
      <p:sp>
        <p:nvSpPr>
          <p:cNvPr id="38" name="타원 6"/>
          <p:cNvSpPr>
            <a:spLocks noChangeArrowheads="1"/>
          </p:cNvSpPr>
          <p:nvPr/>
        </p:nvSpPr>
        <p:spPr bwMode="auto">
          <a:xfrm>
            <a:off x="7678301" y="229835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F</a:t>
            </a:r>
            <a:endParaRPr lang="ko-KR" altLang="en-US" sz="1500" dirty="0">
              <a:solidFill>
                <a:schemeClr val="bg1"/>
              </a:solidFill>
            </a:endParaRPr>
          </a:p>
        </p:txBody>
      </p:sp>
      <p:cxnSp>
        <p:nvCxnSpPr>
          <p:cNvPr id="39" name="직선 연결선 38"/>
          <p:cNvCxnSpPr/>
          <p:nvPr/>
        </p:nvCxnSpPr>
        <p:spPr bwMode="auto">
          <a:xfrm flipV="1">
            <a:off x="5850471" y="2574775"/>
            <a:ext cx="520470" cy="41453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1" name="직선 연결선 40"/>
          <p:cNvCxnSpPr>
            <a:stCxn id="40" idx="7"/>
            <a:endCxn id="51" idx="3"/>
          </p:cNvCxnSpPr>
          <p:nvPr/>
        </p:nvCxnSpPr>
        <p:spPr bwMode="auto">
          <a:xfrm flipV="1">
            <a:off x="6599937" y="1976727"/>
            <a:ext cx="428694" cy="36905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3" name="직선 연결선 42"/>
          <p:cNvCxnSpPr>
            <a:stCxn id="51" idx="7"/>
            <a:endCxn id="7219" idx="3"/>
          </p:cNvCxnSpPr>
          <p:nvPr/>
        </p:nvCxnSpPr>
        <p:spPr bwMode="auto">
          <a:xfrm flipV="1">
            <a:off x="7257627" y="1375636"/>
            <a:ext cx="468154" cy="37209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6" name="직선 연결선 45"/>
          <p:cNvCxnSpPr>
            <a:stCxn id="51" idx="5"/>
            <a:endCxn id="38" idx="1"/>
          </p:cNvCxnSpPr>
          <p:nvPr/>
        </p:nvCxnSpPr>
        <p:spPr bwMode="auto">
          <a:xfrm>
            <a:off x="7257627" y="1976727"/>
            <a:ext cx="468154" cy="36910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3" name="타원 6"/>
          <p:cNvSpPr>
            <a:spLocks noChangeArrowheads="1"/>
          </p:cNvSpPr>
          <p:nvPr/>
        </p:nvSpPr>
        <p:spPr bwMode="auto">
          <a:xfrm>
            <a:off x="6208833" y="371703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cxnSp>
        <p:nvCxnSpPr>
          <p:cNvPr id="24" name="직선 연결선 23"/>
          <p:cNvCxnSpPr>
            <a:endCxn id="23" idx="1"/>
          </p:cNvCxnSpPr>
          <p:nvPr/>
        </p:nvCxnSpPr>
        <p:spPr bwMode="auto">
          <a:xfrm>
            <a:off x="5850471" y="3218409"/>
            <a:ext cx="405842" cy="54610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9" name="타원 28"/>
          <p:cNvSpPr/>
          <p:nvPr/>
        </p:nvSpPr>
        <p:spPr bwMode="auto">
          <a:xfrm>
            <a:off x="6429388" y="1142984"/>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smtClean="0">
                <a:solidFill>
                  <a:schemeClr val="tx1"/>
                </a:solidFill>
                <a:ea typeface="굴림" pitchFamily="50" charset="-127"/>
              </a:rPr>
              <a:t>H</a:t>
            </a:r>
            <a:endParaRPr lang="ko-KR" altLang="en-US" sz="1500" dirty="0">
              <a:solidFill>
                <a:schemeClr val="tx1"/>
              </a:solidFill>
              <a:ea typeface="굴림" pitchFamily="50" charset="-127"/>
            </a:endParaRPr>
          </a:p>
        </p:txBody>
      </p:sp>
      <p:cxnSp>
        <p:nvCxnSpPr>
          <p:cNvPr id="31" name="직선 연결선 30"/>
          <p:cNvCxnSpPr>
            <a:stCxn id="54" idx="6"/>
            <a:endCxn id="40" idx="1"/>
          </p:cNvCxnSpPr>
          <p:nvPr/>
        </p:nvCxnSpPr>
        <p:spPr bwMode="auto">
          <a:xfrm>
            <a:off x="5895982" y="2162165"/>
            <a:ext cx="474959" cy="1836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4" name="직선 연결선 33"/>
          <p:cNvCxnSpPr>
            <a:stCxn id="29" idx="5"/>
            <a:endCxn id="51" idx="1"/>
          </p:cNvCxnSpPr>
          <p:nvPr/>
        </p:nvCxnSpPr>
        <p:spPr bwMode="auto">
          <a:xfrm rot="16200000" flipH="1">
            <a:off x="6703059" y="1422159"/>
            <a:ext cx="328324" cy="322820"/>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7" name="타원 6"/>
          <p:cNvSpPr>
            <a:spLocks noChangeArrowheads="1"/>
          </p:cNvSpPr>
          <p:nvPr/>
        </p:nvSpPr>
        <p:spPr bwMode="auto">
          <a:xfrm>
            <a:off x="5572132" y="2928934"/>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sp>
        <p:nvSpPr>
          <p:cNvPr id="36" name="TextBox 81"/>
          <p:cNvSpPr txBox="1">
            <a:spLocks noChangeArrowheads="1"/>
          </p:cNvSpPr>
          <p:nvPr/>
        </p:nvSpPr>
        <p:spPr bwMode="auto">
          <a:xfrm>
            <a:off x="5210548" y="4077072"/>
            <a:ext cx="386516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48" name="오른쪽 화살표 47"/>
          <p:cNvSpPr/>
          <p:nvPr/>
        </p:nvSpPr>
        <p:spPr>
          <a:xfrm>
            <a:off x="4596715" y="4152932"/>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52" name="오른쪽 화살표 51"/>
          <p:cNvSpPr/>
          <p:nvPr/>
        </p:nvSpPr>
        <p:spPr>
          <a:xfrm rot="19216546">
            <a:off x="6438219" y="1960098"/>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26" name="TextBox 30"/>
          <p:cNvSpPr txBox="1">
            <a:spLocks noChangeArrowheads="1"/>
          </p:cNvSpPr>
          <p:nvPr/>
        </p:nvSpPr>
        <p:spPr bwMode="auto">
          <a:xfrm>
            <a:off x="683566" y="4071942"/>
            <a:ext cx="1871859"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PD E’s Routing Table</a:t>
            </a:r>
            <a:endParaRPr lang="ko-KR" altLang="en-US" sz="1400" dirty="0"/>
          </a:p>
        </p:txBody>
      </p:sp>
      <p:graphicFrame>
        <p:nvGraphicFramePr>
          <p:cNvPr id="30" name="표 29"/>
          <p:cNvGraphicFramePr>
            <a:graphicFrameLocks noGrp="1"/>
          </p:cNvGraphicFramePr>
          <p:nvPr>
            <p:extLst>
              <p:ext uri="{D42A27DB-BD31-4B8C-83A1-F6EECF244321}">
                <p14:modId xmlns:p14="http://schemas.microsoft.com/office/powerpoint/2010/main" val="3739372396"/>
              </p:ext>
            </p:extLst>
          </p:nvPr>
        </p:nvGraphicFramePr>
        <p:xfrm>
          <a:off x="785786" y="4449976"/>
          <a:ext cx="7358113" cy="685758"/>
        </p:xfrm>
        <a:graphic>
          <a:graphicData uri="http://schemas.openxmlformats.org/drawingml/2006/table">
            <a:tbl>
              <a:tblPr firstRow="1" bandRow="1">
                <a:tableStyleId>{5940675A-B579-460E-94D1-54222C63F5DA}</a:tableStyleId>
              </a:tblPr>
              <a:tblGrid>
                <a:gridCol w="1051159"/>
                <a:gridCol w="1051159"/>
                <a:gridCol w="1051159"/>
                <a:gridCol w="1051159"/>
                <a:gridCol w="1051159"/>
                <a:gridCol w="959311"/>
                <a:gridCol w="1143007"/>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000" dirty="0" smtClean="0"/>
                        <a:t>Application type ID </a:t>
                      </a:r>
                      <a:endParaRPr lang="ko-KR" altLang="en-US" sz="1000" b="0" dirty="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ID </a:t>
                      </a:r>
                      <a:endParaRPr lang="ko-KR" altLang="en-US" sz="1000" b="0" dirty="0" smtClean="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group ID</a:t>
                      </a:r>
                      <a:endParaRPr lang="ko-KR" altLang="en-US" sz="1000" b="0" dirty="0" smtClean="0"/>
                    </a:p>
                  </a:txBody>
                  <a:tcPr marL="91452" marR="91452" marT="45734" marB="45734"/>
                </a:tc>
              </a:tr>
              <a:tr h="230599">
                <a:tc>
                  <a:txBody>
                    <a:bodyPr/>
                    <a:lstStyle/>
                    <a:p>
                      <a:pPr latinLnBrk="1"/>
                      <a:r>
                        <a:rPr lang="en-US" altLang="ko-KR" sz="1100" dirty="0" smtClean="0"/>
                        <a:t>F</a:t>
                      </a:r>
                      <a:endParaRPr lang="ko-KR" altLang="en-US" sz="1100" dirty="0"/>
                    </a:p>
                  </a:txBody>
                  <a:tcPr>
                    <a:solidFill>
                      <a:schemeClr val="accent1">
                        <a:lumMod val="60000"/>
                        <a:lumOff val="40000"/>
                      </a:schemeClr>
                    </a:solidFill>
                  </a:tcPr>
                </a:tc>
                <a:tc>
                  <a:txBody>
                    <a:bodyPr/>
                    <a:lstStyle/>
                    <a:p>
                      <a:pPr latinLnBrk="1"/>
                      <a:r>
                        <a:rPr lang="en-US" altLang="ko-KR" sz="1100" dirty="0" smtClean="0"/>
                        <a:t>E</a:t>
                      </a:r>
                      <a:endParaRPr lang="ko-KR" altLang="en-US" sz="1100" dirty="0"/>
                    </a:p>
                  </a:txBody>
                  <a:tcPr>
                    <a:solidFill>
                      <a:schemeClr val="accent1">
                        <a:lumMod val="60000"/>
                        <a:lumOff val="40000"/>
                      </a:schemeClr>
                    </a:solidFill>
                  </a:tcPr>
                </a:tc>
                <a:tc>
                  <a:txBody>
                    <a:bodyPr/>
                    <a:lstStyle/>
                    <a:p>
                      <a:pPr latinLnBrk="1"/>
                      <a:r>
                        <a:rPr lang="en-US" altLang="ko-KR" sz="1100" dirty="0" smtClean="0"/>
                        <a:t>…</a:t>
                      </a:r>
                      <a:endParaRPr lang="ko-KR" altLang="en-US" sz="1100" dirty="0"/>
                    </a:p>
                  </a:txBody>
                  <a:tcPr>
                    <a:solidFill>
                      <a:schemeClr val="accent1">
                        <a:lumMod val="60000"/>
                        <a:lumOff val="40000"/>
                      </a:schemeClr>
                    </a:solidFill>
                  </a:tcPr>
                </a:tc>
                <a:tc>
                  <a:txBody>
                    <a:bodyPr/>
                    <a:lstStyle/>
                    <a:p>
                      <a:pPr latinLnBrk="1"/>
                      <a:r>
                        <a:rPr lang="en-US" altLang="ko-KR" sz="1100" dirty="0" smtClean="0"/>
                        <a:t>1</a:t>
                      </a:r>
                      <a:endParaRPr lang="ko-KR" altLang="en-US" sz="1100" dirty="0"/>
                    </a:p>
                  </a:txBody>
                  <a:tcPr>
                    <a:solidFill>
                      <a:schemeClr val="accent1">
                        <a:lumMod val="60000"/>
                        <a:lumOff val="40000"/>
                      </a:schemeClr>
                    </a:solidFill>
                  </a:tcPr>
                </a:tc>
                <a:tc>
                  <a:txBody>
                    <a:bodyPr/>
                    <a:lstStyle/>
                    <a:p>
                      <a:pPr latinLnBrk="1"/>
                      <a:r>
                        <a:rPr lang="en-US" altLang="ko-KR" sz="1100" dirty="0" smtClean="0"/>
                        <a:t>3</a:t>
                      </a:r>
                      <a:endParaRPr lang="ko-KR" altLang="en-US" sz="1100" dirty="0"/>
                    </a:p>
                  </a:txBody>
                  <a:tcPr>
                    <a:solidFill>
                      <a:schemeClr val="accent1">
                        <a:lumMod val="60000"/>
                        <a:lumOff val="40000"/>
                      </a:schemeClr>
                    </a:solidFill>
                  </a:tcPr>
                </a:tc>
                <a:tc>
                  <a:txBody>
                    <a:bodyPr/>
                    <a:lstStyle/>
                    <a:p>
                      <a:pPr latinLnBrk="1"/>
                      <a:r>
                        <a:rPr lang="en-US" altLang="ko-KR" sz="1100" dirty="0" smtClean="0"/>
                        <a:t>2</a:t>
                      </a:r>
                      <a:endParaRPr lang="ko-KR" altLang="en-US" sz="1100" dirty="0"/>
                    </a:p>
                  </a:txBody>
                  <a:tcPr>
                    <a:solidFill>
                      <a:schemeClr val="accent1">
                        <a:lumMod val="60000"/>
                        <a:lumOff val="40000"/>
                      </a:schemeClr>
                    </a:solidFill>
                  </a:tcPr>
                </a:tc>
                <a:tc>
                  <a:txBody>
                    <a:bodyPr/>
                    <a:lstStyle/>
                    <a:p>
                      <a:pPr latinLnBrk="1"/>
                      <a:r>
                        <a:rPr lang="en-US" altLang="ko-KR" sz="1100" dirty="0" smtClean="0"/>
                        <a:t>5</a:t>
                      </a:r>
                      <a:endParaRPr lang="ko-KR" altLang="en-US" sz="1100" dirty="0"/>
                    </a:p>
                  </a:txBody>
                  <a:tcPr>
                    <a:solidFill>
                      <a:schemeClr val="accent1">
                        <a:lumMod val="60000"/>
                        <a:lumOff val="40000"/>
                      </a:schemeClr>
                    </a:solidFill>
                  </a:tcPr>
                </a:tc>
              </a:tr>
            </a:tbl>
          </a:graphicData>
        </a:graphic>
      </p:graphicFrame>
      <p:sp>
        <p:nvSpPr>
          <p:cNvPr id="32" name="타원형 설명선 31"/>
          <p:cNvSpPr/>
          <p:nvPr/>
        </p:nvSpPr>
        <p:spPr bwMode="auto">
          <a:xfrm flipH="1">
            <a:off x="2123728" y="5157192"/>
            <a:ext cx="1341216" cy="763627"/>
          </a:xfrm>
          <a:prstGeom prst="wedgeEllipseCallout">
            <a:avLst>
              <a:gd name="adj1" fmla="val 103651"/>
              <a:gd name="adj2" fmla="val -62648"/>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E has a routing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information</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27" name="TextBox 26"/>
          <p:cNvSpPr txBox="1"/>
          <p:nvPr/>
        </p:nvSpPr>
        <p:spPr>
          <a:xfrm>
            <a:off x="6643702" y="2428868"/>
            <a:ext cx="1028748" cy="43088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altLang="ko-KR" sz="1100" dirty="0" smtClean="0">
                <a:solidFill>
                  <a:schemeClr val="tx1"/>
                </a:solidFill>
              </a:rPr>
              <a:t>Notification type : 4</a:t>
            </a:r>
            <a:endParaRPr lang="ko-KR" altLang="en-US" sz="1100" dirty="0">
              <a:solidFill>
                <a:schemeClr val="tx1"/>
              </a:solidFill>
            </a:endParaRPr>
          </a:p>
        </p:txBody>
      </p:sp>
      <p:sp>
        <p:nvSpPr>
          <p:cNvPr id="28" name="TextBox 27"/>
          <p:cNvSpPr txBox="1"/>
          <p:nvPr/>
        </p:nvSpPr>
        <p:spPr>
          <a:xfrm>
            <a:off x="6643702" y="2860916"/>
            <a:ext cx="1028748" cy="43088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altLang="ko-KR" sz="1100" dirty="0" smtClean="0">
                <a:solidFill>
                  <a:schemeClr val="tx1"/>
                </a:solidFill>
              </a:rPr>
              <a:t>Destination Address : F</a:t>
            </a:r>
            <a:endParaRPr lang="ko-KR" altLang="en-US" sz="1100" dirty="0">
              <a:solidFill>
                <a:schemeClr val="tx1"/>
              </a:solidFill>
            </a:endParaRPr>
          </a:p>
        </p:txBody>
      </p:sp>
      <p:sp>
        <p:nvSpPr>
          <p:cNvPr id="33" name="TextBox 32"/>
          <p:cNvSpPr txBox="1"/>
          <p:nvPr/>
        </p:nvSpPr>
        <p:spPr>
          <a:xfrm>
            <a:off x="7000892" y="3357562"/>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Tree>
    <p:extLst>
      <p:ext uri="{BB962C8B-B14F-4D97-AF65-F5344CB8AC3E}">
        <p14:creationId xmlns:p14="http://schemas.microsoft.com/office/powerpoint/2010/main" val="621899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81"/>
          <p:cNvSpPr txBox="1">
            <a:spLocks noChangeArrowheads="1"/>
          </p:cNvSpPr>
          <p:nvPr/>
        </p:nvSpPr>
        <p:spPr bwMode="auto">
          <a:xfrm>
            <a:off x="5210548" y="3933056"/>
            <a:ext cx="386516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37" name="TextBox 30"/>
          <p:cNvSpPr txBox="1">
            <a:spLocks noChangeArrowheads="1"/>
          </p:cNvSpPr>
          <p:nvPr/>
        </p:nvSpPr>
        <p:spPr bwMode="auto">
          <a:xfrm>
            <a:off x="696814" y="3963833"/>
            <a:ext cx="1881477"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PD C’s Routing Table</a:t>
            </a:r>
            <a:endParaRPr lang="ko-KR" altLang="en-US" sz="1400" dirty="0"/>
          </a:p>
        </p:txBody>
      </p:sp>
      <p:graphicFrame>
        <p:nvGraphicFramePr>
          <p:cNvPr id="42" name="표 41"/>
          <p:cNvGraphicFramePr>
            <a:graphicFrameLocks noGrp="1"/>
          </p:cNvGraphicFramePr>
          <p:nvPr>
            <p:extLst>
              <p:ext uri="{D42A27DB-BD31-4B8C-83A1-F6EECF244321}">
                <p14:modId xmlns:p14="http://schemas.microsoft.com/office/powerpoint/2010/main" val="3195185543"/>
              </p:ext>
            </p:extLst>
          </p:nvPr>
        </p:nvGraphicFramePr>
        <p:xfrm>
          <a:off x="785786" y="4221088"/>
          <a:ext cx="7358113" cy="685758"/>
        </p:xfrm>
        <a:graphic>
          <a:graphicData uri="http://schemas.openxmlformats.org/drawingml/2006/table">
            <a:tbl>
              <a:tblPr firstRow="1" bandRow="1">
                <a:tableStyleId>{5940675A-B579-460E-94D1-54222C63F5DA}</a:tableStyleId>
              </a:tblPr>
              <a:tblGrid>
                <a:gridCol w="1051159"/>
                <a:gridCol w="1051159"/>
                <a:gridCol w="1051159"/>
                <a:gridCol w="1051159"/>
                <a:gridCol w="1051159"/>
                <a:gridCol w="959311"/>
                <a:gridCol w="1143007"/>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000" dirty="0" smtClean="0"/>
                        <a:t>Application type ID </a:t>
                      </a:r>
                      <a:endParaRPr lang="ko-KR" altLang="en-US" sz="1000" b="0" dirty="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ID </a:t>
                      </a:r>
                      <a:endParaRPr lang="ko-KR" altLang="en-US" sz="1000" b="0" dirty="0" smtClean="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group ID</a:t>
                      </a:r>
                      <a:endParaRPr lang="ko-KR" altLang="en-US" sz="1000" b="0" dirty="0" smtClean="0"/>
                    </a:p>
                  </a:txBody>
                  <a:tcPr marL="91452" marR="91452" marT="45734" marB="45734"/>
                </a:tc>
              </a:tr>
              <a:tr h="230599">
                <a:tc>
                  <a:txBody>
                    <a:bodyPr/>
                    <a:lstStyle/>
                    <a:p>
                      <a:pPr latinLnBrk="1"/>
                      <a:r>
                        <a:rPr lang="en-US" altLang="ko-KR" sz="1100" dirty="0" smtClean="0"/>
                        <a:t>F</a:t>
                      </a:r>
                      <a:endParaRPr lang="ko-KR" altLang="en-US" sz="1100" dirty="0"/>
                    </a:p>
                  </a:txBody>
                  <a:tcPr>
                    <a:solidFill>
                      <a:schemeClr val="accent1">
                        <a:lumMod val="60000"/>
                        <a:lumOff val="40000"/>
                      </a:schemeClr>
                    </a:solidFill>
                  </a:tcPr>
                </a:tc>
                <a:tc>
                  <a:txBody>
                    <a:bodyPr/>
                    <a:lstStyle/>
                    <a:p>
                      <a:pPr latinLnBrk="1"/>
                      <a:r>
                        <a:rPr lang="en-US" altLang="ko-KR" sz="1100" dirty="0" smtClean="0"/>
                        <a:t>E</a:t>
                      </a:r>
                      <a:endParaRPr lang="ko-KR" altLang="en-US" sz="1100" dirty="0"/>
                    </a:p>
                  </a:txBody>
                  <a:tcPr>
                    <a:solidFill>
                      <a:schemeClr val="accent1">
                        <a:lumMod val="60000"/>
                        <a:lumOff val="40000"/>
                      </a:schemeClr>
                    </a:solidFill>
                  </a:tcPr>
                </a:tc>
                <a:tc>
                  <a:txBody>
                    <a:bodyPr/>
                    <a:lstStyle/>
                    <a:p>
                      <a:pPr latinLnBrk="1"/>
                      <a:r>
                        <a:rPr lang="en-US" altLang="ko-KR" sz="1100" dirty="0" smtClean="0"/>
                        <a:t>…</a:t>
                      </a:r>
                      <a:endParaRPr lang="ko-KR" altLang="en-US" sz="1100" dirty="0"/>
                    </a:p>
                  </a:txBody>
                  <a:tcPr>
                    <a:solidFill>
                      <a:schemeClr val="accent1">
                        <a:lumMod val="60000"/>
                        <a:lumOff val="40000"/>
                      </a:schemeClr>
                    </a:solidFill>
                  </a:tcPr>
                </a:tc>
                <a:tc>
                  <a:txBody>
                    <a:bodyPr/>
                    <a:lstStyle/>
                    <a:p>
                      <a:pPr latinLnBrk="1"/>
                      <a:r>
                        <a:rPr lang="en-US" altLang="ko-KR" sz="1100" dirty="0" smtClean="0"/>
                        <a:t>1</a:t>
                      </a:r>
                      <a:endParaRPr lang="ko-KR" altLang="en-US" sz="1100" dirty="0"/>
                    </a:p>
                  </a:txBody>
                  <a:tcPr>
                    <a:solidFill>
                      <a:schemeClr val="accent1">
                        <a:lumMod val="60000"/>
                        <a:lumOff val="40000"/>
                      </a:schemeClr>
                    </a:solidFill>
                  </a:tcPr>
                </a:tc>
                <a:tc>
                  <a:txBody>
                    <a:bodyPr/>
                    <a:lstStyle/>
                    <a:p>
                      <a:pPr latinLnBrk="1"/>
                      <a:r>
                        <a:rPr lang="en-US" altLang="ko-KR" sz="1100" dirty="0" smtClean="0"/>
                        <a:t>3</a:t>
                      </a:r>
                      <a:endParaRPr lang="ko-KR" altLang="en-US" sz="1100" dirty="0"/>
                    </a:p>
                  </a:txBody>
                  <a:tcPr>
                    <a:solidFill>
                      <a:schemeClr val="accent1">
                        <a:lumMod val="60000"/>
                        <a:lumOff val="40000"/>
                      </a:schemeClr>
                    </a:solidFill>
                  </a:tcPr>
                </a:tc>
                <a:tc>
                  <a:txBody>
                    <a:bodyPr/>
                    <a:lstStyle/>
                    <a:p>
                      <a:pPr latinLnBrk="1"/>
                      <a:r>
                        <a:rPr lang="en-US" altLang="ko-KR" sz="1100" dirty="0" smtClean="0"/>
                        <a:t>2</a:t>
                      </a:r>
                      <a:endParaRPr lang="ko-KR" altLang="en-US" sz="1100" dirty="0"/>
                    </a:p>
                  </a:txBody>
                  <a:tcPr>
                    <a:solidFill>
                      <a:schemeClr val="accent1">
                        <a:lumMod val="60000"/>
                        <a:lumOff val="40000"/>
                      </a:schemeClr>
                    </a:solidFill>
                  </a:tcPr>
                </a:tc>
                <a:tc>
                  <a:txBody>
                    <a:bodyPr/>
                    <a:lstStyle/>
                    <a:p>
                      <a:pPr latinLnBrk="1"/>
                      <a:r>
                        <a:rPr lang="en-US" altLang="ko-KR" sz="1100" dirty="0" smtClean="0"/>
                        <a:t>5</a:t>
                      </a:r>
                      <a:endParaRPr lang="ko-KR" altLang="en-US" sz="1100" dirty="0"/>
                    </a:p>
                  </a:txBody>
                  <a:tcPr>
                    <a:solidFill>
                      <a:schemeClr val="accent1">
                        <a:lumMod val="60000"/>
                        <a:lumOff val="40000"/>
                      </a:schemeClr>
                    </a:solidFill>
                  </a:tcPr>
                </a:tc>
              </a:tr>
            </a:tbl>
          </a:graphicData>
        </a:graphic>
      </p:graphicFrame>
      <p:sp>
        <p:nvSpPr>
          <p:cNvPr id="7170" name="제목 1"/>
          <p:cNvSpPr>
            <a:spLocks noGrp="1"/>
          </p:cNvSpPr>
          <p:nvPr>
            <p:ph type="title"/>
          </p:nvPr>
        </p:nvSpPr>
        <p:spPr>
          <a:xfrm>
            <a:off x="685800" y="685800"/>
            <a:ext cx="7772400" cy="727075"/>
          </a:xfrm>
        </p:spPr>
        <p:txBody>
          <a:bodyPr/>
          <a:lstStyle/>
          <a:p>
            <a:r>
              <a:rPr lang="en-US" altLang="ko-KR" dirty="0" smtClean="0">
                <a:ea typeface="굴림" charset="-127"/>
              </a:rPr>
              <a:t>Unicast Data Transmission(4/5)</a:t>
            </a:r>
            <a:endParaRPr lang="ko-KR" altLang="en-US" dirty="0" smtClean="0">
              <a:ea typeface="굴림" charset="-127"/>
            </a:endParaRPr>
          </a:p>
        </p:txBody>
      </p:sp>
      <p:sp>
        <p:nvSpPr>
          <p:cNvPr id="4" name="내용 개체 틀 2"/>
          <p:cNvSpPr>
            <a:spLocks noGrp="1"/>
          </p:cNvSpPr>
          <p:nvPr>
            <p:ph idx="1"/>
          </p:nvPr>
        </p:nvSpPr>
        <p:spPr>
          <a:xfrm>
            <a:off x="457200" y="1600200"/>
            <a:ext cx="4043363" cy="2677731"/>
          </a:xfrm>
        </p:spPr>
        <p:txBody>
          <a:bodyPr>
            <a:normAutofit/>
          </a:bodyPr>
          <a:lstStyle/>
          <a:p>
            <a:r>
              <a:rPr lang="en-US" altLang="ko-KR" sz="1500" dirty="0" smtClean="0">
                <a:ea typeface="굴림" charset="-127"/>
              </a:rPr>
              <a:t>Since </a:t>
            </a:r>
            <a:r>
              <a:rPr lang="en-US" altLang="ko-KR" sz="1500" dirty="0">
                <a:ea typeface="굴림" charset="-127"/>
              </a:rPr>
              <a:t>E</a:t>
            </a:r>
            <a:r>
              <a:rPr lang="en-US" altLang="ko-KR" sz="1500" dirty="0" smtClean="0">
                <a:ea typeface="굴림" charset="-127"/>
              </a:rPr>
              <a:t> finds routing information of F, E unicasts a MGNF (notification type=5) to A.</a:t>
            </a:r>
            <a:endParaRPr lang="en-US" altLang="ko-KR" sz="1500" dirty="0">
              <a:ea typeface="굴림" charset="-127"/>
            </a:endParaRPr>
          </a:p>
          <a:p>
            <a:r>
              <a:rPr lang="en-US" altLang="ko-KR" sz="1500" dirty="0">
                <a:ea typeface="굴림" charset="-127"/>
              </a:rPr>
              <a:t>C </a:t>
            </a:r>
            <a:r>
              <a:rPr lang="en-US" altLang="ko-KR" sz="1500" dirty="0" smtClean="0">
                <a:ea typeface="굴림" charset="-127"/>
              </a:rPr>
              <a:t>creates </a:t>
            </a:r>
            <a:r>
              <a:rPr lang="en-US" altLang="ko-KR" sz="1500" dirty="0">
                <a:ea typeface="굴림" charset="-127"/>
              </a:rPr>
              <a:t>routing </a:t>
            </a:r>
            <a:r>
              <a:rPr lang="en-US" altLang="ko-KR" sz="1500" dirty="0" smtClean="0">
                <a:ea typeface="굴림" charset="-127"/>
              </a:rPr>
              <a:t>entry </a:t>
            </a:r>
            <a:r>
              <a:rPr lang="en-US" altLang="ko-KR" sz="1500" dirty="0">
                <a:ea typeface="굴림" charset="-127"/>
              </a:rPr>
              <a:t>of F in </a:t>
            </a:r>
            <a:r>
              <a:rPr lang="en-US" altLang="ko-KR" sz="1500" dirty="0" smtClean="0">
                <a:ea typeface="굴림" charset="-127"/>
              </a:rPr>
              <a:t>its </a:t>
            </a:r>
            <a:r>
              <a:rPr lang="en-US" altLang="ko-KR" sz="1500" dirty="0">
                <a:ea typeface="굴림" charset="-127"/>
              </a:rPr>
              <a:t>routing </a:t>
            </a:r>
            <a:r>
              <a:rPr lang="en-US" altLang="ko-KR" sz="1500" dirty="0" smtClean="0">
                <a:ea typeface="굴림" charset="-127"/>
              </a:rPr>
              <a:t>table.</a:t>
            </a:r>
            <a:endParaRPr lang="en-US" altLang="ko-KR" sz="1500" dirty="0">
              <a:ea typeface="굴림" charset="-127"/>
            </a:endParaRPr>
          </a:p>
          <a:p>
            <a:endParaRPr lang="en-US" altLang="ko-KR" sz="1500" dirty="0">
              <a:ea typeface="굴림" charset="-127"/>
            </a:endParaRPr>
          </a:p>
        </p:txBody>
      </p:sp>
      <p:sp>
        <p:nvSpPr>
          <p:cNvPr id="7172"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A82037B8-E4DB-468D-BB89-5DDD3D530FA5}" type="slidenum">
              <a:rPr lang="en-US" altLang="ko-KR" smtClean="0">
                <a:latin typeface="Times New Roman" pitchFamily="18" charset="0"/>
              </a:rPr>
              <a:pPr/>
              <a:t>71</a:t>
            </a:fld>
            <a:endParaRPr lang="en-US" altLang="ko-KR" smtClean="0">
              <a:latin typeface="Times New Roman" pitchFamily="18" charset="0"/>
            </a:endParaRPr>
          </a:p>
        </p:txBody>
      </p:sp>
      <p:sp>
        <p:nvSpPr>
          <p:cNvPr id="7219" name="타원 6"/>
          <p:cNvSpPr>
            <a:spLocks noChangeArrowheads="1"/>
          </p:cNvSpPr>
          <p:nvPr/>
        </p:nvSpPr>
        <p:spPr bwMode="auto">
          <a:xfrm>
            <a:off x="7678301" y="1098900"/>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40" name="타원 39"/>
          <p:cNvSpPr/>
          <p:nvPr/>
        </p:nvSpPr>
        <p:spPr bwMode="auto">
          <a:xfrm>
            <a:off x="6323514" y="229835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51" name="타원 50"/>
          <p:cNvSpPr/>
          <p:nvPr/>
        </p:nvSpPr>
        <p:spPr bwMode="auto">
          <a:xfrm>
            <a:off x="6981204" y="170030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54" name="타원 53"/>
          <p:cNvSpPr/>
          <p:nvPr/>
        </p:nvSpPr>
        <p:spPr bwMode="auto">
          <a:xfrm>
            <a:off x="5572132" y="2000240"/>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a:solidFill>
                  <a:schemeClr val="tx1"/>
                </a:solidFill>
                <a:ea typeface="굴림" pitchFamily="50" charset="-127"/>
              </a:rPr>
              <a:t>D</a:t>
            </a:r>
            <a:endParaRPr lang="ko-KR" altLang="en-US" sz="1500" dirty="0">
              <a:solidFill>
                <a:schemeClr val="tx1"/>
              </a:solidFill>
              <a:ea typeface="굴림" pitchFamily="50" charset="-127"/>
            </a:endParaRPr>
          </a:p>
        </p:txBody>
      </p:sp>
      <p:sp>
        <p:nvSpPr>
          <p:cNvPr id="38" name="타원 6"/>
          <p:cNvSpPr>
            <a:spLocks noChangeArrowheads="1"/>
          </p:cNvSpPr>
          <p:nvPr/>
        </p:nvSpPr>
        <p:spPr bwMode="auto">
          <a:xfrm>
            <a:off x="7678301" y="229835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F</a:t>
            </a:r>
            <a:endParaRPr lang="ko-KR" altLang="en-US" sz="1500" dirty="0">
              <a:solidFill>
                <a:schemeClr val="bg1"/>
              </a:solidFill>
            </a:endParaRPr>
          </a:p>
        </p:txBody>
      </p:sp>
      <p:cxnSp>
        <p:nvCxnSpPr>
          <p:cNvPr id="39" name="직선 연결선 38"/>
          <p:cNvCxnSpPr/>
          <p:nvPr/>
        </p:nvCxnSpPr>
        <p:spPr bwMode="auto">
          <a:xfrm flipV="1">
            <a:off x="5850471" y="2574775"/>
            <a:ext cx="520470" cy="41453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1" name="직선 연결선 40"/>
          <p:cNvCxnSpPr>
            <a:stCxn id="40" idx="7"/>
            <a:endCxn id="51" idx="3"/>
          </p:cNvCxnSpPr>
          <p:nvPr/>
        </p:nvCxnSpPr>
        <p:spPr bwMode="auto">
          <a:xfrm flipV="1">
            <a:off x="6599937" y="1976727"/>
            <a:ext cx="428694" cy="36905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3" name="직선 연결선 42"/>
          <p:cNvCxnSpPr>
            <a:stCxn id="51" idx="7"/>
            <a:endCxn id="7219" idx="3"/>
          </p:cNvCxnSpPr>
          <p:nvPr/>
        </p:nvCxnSpPr>
        <p:spPr bwMode="auto">
          <a:xfrm flipV="1">
            <a:off x="7257627" y="1375636"/>
            <a:ext cx="468154" cy="37209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6" name="직선 연결선 45"/>
          <p:cNvCxnSpPr>
            <a:stCxn id="51" idx="5"/>
            <a:endCxn id="38" idx="1"/>
          </p:cNvCxnSpPr>
          <p:nvPr/>
        </p:nvCxnSpPr>
        <p:spPr bwMode="auto">
          <a:xfrm>
            <a:off x="7257627" y="1976727"/>
            <a:ext cx="468154" cy="36910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3" name="타원 6"/>
          <p:cNvSpPr>
            <a:spLocks noChangeArrowheads="1"/>
          </p:cNvSpPr>
          <p:nvPr/>
        </p:nvSpPr>
        <p:spPr bwMode="auto">
          <a:xfrm>
            <a:off x="6208833" y="371703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cxnSp>
        <p:nvCxnSpPr>
          <p:cNvPr id="24" name="직선 연결선 23"/>
          <p:cNvCxnSpPr>
            <a:endCxn id="23" idx="1"/>
          </p:cNvCxnSpPr>
          <p:nvPr/>
        </p:nvCxnSpPr>
        <p:spPr bwMode="auto">
          <a:xfrm>
            <a:off x="5850471" y="3218409"/>
            <a:ext cx="405842" cy="54610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9" name="타원 28"/>
          <p:cNvSpPr/>
          <p:nvPr/>
        </p:nvSpPr>
        <p:spPr bwMode="auto">
          <a:xfrm>
            <a:off x="6429388" y="1142984"/>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smtClean="0">
                <a:solidFill>
                  <a:schemeClr val="tx1"/>
                </a:solidFill>
                <a:ea typeface="굴림" pitchFamily="50" charset="-127"/>
              </a:rPr>
              <a:t>H</a:t>
            </a:r>
            <a:endParaRPr lang="ko-KR" altLang="en-US" sz="1500" dirty="0">
              <a:solidFill>
                <a:schemeClr val="tx1"/>
              </a:solidFill>
              <a:ea typeface="굴림" pitchFamily="50" charset="-127"/>
            </a:endParaRPr>
          </a:p>
        </p:txBody>
      </p:sp>
      <p:cxnSp>
        <p:nvCxnSpPr>
          <p:cNvPr id="31" name="직선 연결선 30"/>
          <p:cNvCxnSpPr>
            <a:stCxn id="54" idx="6"/>
            <a:endCxn id="40" idx="1"/>
          </p:cNvCxnSpPr>
          <p:nvPr/>
        </p:nvCxnSpPr>
        <p:spPr bwMode="auto">
          <a:xfrm>
            <a:off x="5895982" y="2162165"/>
            <a:ext cx="474959" cy="1836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4" name="직선 연결선 33"/>
          <p:cNvCxnSpPr>
            <a:stCxn id="29" idx="5"/>
            <a:endCxn id="51" idx="1"/>
          </p:cNvCxnSpPr>
          <p:nvPr/>
        </p:nvCxnSpPr>
        <p:spPr bwMode="auto">
          <a:xfrm rot="16200000" flipH="1">
            <a:off x="6703059" y="1422159"/>
            <a:ext cx="328324" cy="322820"/>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7" name="타원 6"/>
          <p:cNvSpPr>
            <a:spLocks noChangeArrowheads="1"/>
          </p:cNvSpPr>
          <p:nvPr/>
        </p:nvSpPr>
        <p:spPr bwMode="auto">
          <a:xfrm>
            <a:off x="5572132" y="2928934"/>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sp>
        <p:nvSpPr>
          <p:cNvPr id="48" name="오른쪽 화살표 47"/>
          <p:cNvSpPr/>
          <p:nvPr/>
        </p:nvSpPr>
        <p:spPr>
          <a:xfrm>
            <a:off x="4596715" y="4008916"/>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30" name="오른쪽 화살표 29"/>
          <p:cNvSpPr/>
          <p:nvPr/>
        </p:nvSpPr>
        <p:spPr>
          <a:xfrm rot="8358703">
            <a:off x="6433339" y="1975481"/>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35" name="타원형 설명선 34"/>
          <p:cNvSpPr/>
          <p:nvPr/>
        </p:nvSpPr>
        <p:spPr bwMode="auto">
          <a:xfrm flipH="1">
            <a:off x="2699792" y="5003216"/>
            <a:ext cx="1341216" cy="763627"/>
          </a:xfrm>
          <a:prstGeom prst="wedgeEllipseCallout">
            <a:avLst>
              <a:gd name="adj1" fmla="val 135034"/>
              <a:gd name="adj2" fmla="val -70251"/>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C saves a routing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Information of F</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26" name="TextBox 25"/>
          <p:cNvSpPr txBox="1"/>
          <p:nvPr/>
        </p:nvSpPr>
        <p:spPr>
          <a:xfrm>
            <a:off x="6500826" y="2643182"/>
            <a:ext cx="1028748" cy="43088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altLang="ko-KR" sz="1100" dirty="0" smtClean="0">
                <a:solidFill>
                  <a:schemeClr val="tx1"/>
                </a:solidFill>
              </a:rPr>
              <a:t>Notification type : 5</a:t>
            </a:r>
            <a:endParaRPr lang="ko-KR" altLang="en-US" sz="1100" dirty="0">
              <a:solidFill>
                <a:schemeClr val="tx1"/>
              </a:solidFill>
            </a:endParaRPr>
          </a:p>
        </p:txBody>
      </p:sp>
      <p:sp>
        <p:nvSpPr>
          <p:cNvPr id="27" name="TextBox 26"/>
          <p:cNvSpPr txBox="1"/>
          <p:nvPr/>
        </p:nvSpPr>
        <p:spPr>
          <a:xfrm>
            <a:off x="6500826" y="3075230"/>
            <a:ext cx="1028748" cy="43088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altLang="ko-KR" sz="1100" dirty="0" smtClean="0">
                <a:solidFill>
                  <a:schemeClr val="tx1"/>
                </a:solidFill>
              </a:rPr>
              <a:t>Destination Address : A</a:t>
            </a:r>
            <a:endParaRPr lang="ko-KR" altLang="en-US" sz="1100" dirty="0">
              <a:solidFill>
                <a:schemeClr val="tx1"/>
              </a:solidFill>
            </a:endParaRPr>
          </a:p>
        </p:txBody>
      </p:sp>
      <p:sp>
        <p:nvSpPr>
          <p:cNvPr id="28" name="TextBox 27"/>
          <p:cNvSpPr txBox="1"/>
          <p:nvPr/>
        </p:nvSpPr>
        <p:spPr>
          <a:xfrm>
            <a:off x="6858016" y="3571876"/>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Tree>
    <p:extLst>
      <p:ext uri="{BB962C8B-B14F-4D97-AF65-F5344CB8AC3E}">
        <p14:creationId xmlns:p14="http://schemas.microsoft.com/office/powerpoint/2010/main" val="3349303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제목 1"/>
          <p:cNvSpPr>
            <a:spLocks noGrp="1"/>
          </p:cNvSpPr>
          <p:nvPr>
            <p:ph type="title"/>
          </p:nvPr>
        </p:nvSpPr>
        <p:spPr>
          <a:xfrm>
            <a:off x="685800" y="685800"/>
            <a:ext cx="7772400" cy="727075"/>
          </a:xfrm>
        </p:spPr>
        <p:txBody>
          <a:bodyPr/>
          <a:lstStyle/>
          <a:p>
            <a:r>
              <a:rPr lang="en-US" altLang="ko-KR" dirty="0" smtClean="0">
                <a:ea typeface="굴림" charset="-127"/>
              </a:rPr>
              <a:t>Unicast Data Transmission(5/5)</a:t>
            </a:r>
            <a:endParaRPr lang="ko-KR" altLang="en-US" dirty="0" smtClean="0">
              <a:ea typeface="굴림" charset="-127"/>
            </a:endParaRPr>
          </a:p>
        </p:txBody>
      </p:sp>
      <p:sp>
        <p:nvSpPr>
          <p:cNvPr id="4" name="내용 개체 틀 2"/>
          <p:cNvSpPr>
            <a:spLocks noGrp="1"/>
          </p:cNvSpPr>
          <p:nvPr>
            <p:ph idx="1"/>
          </p:nvPr>
        </p:nvSpPr>
        <p:spPr>
          <a:xfrm>
            <a:off x="457200" y="1600200"/>
            <a:ext cx="4043363" cy="2677731"/>
          </a:xfrm>
        </p:spPr>
        <p:txBody>
          <a:bodyPr>
            <a:normAutofit/>
          </a:bodyPr>
          <a:lstStyle/>
          <a:p>
            <a:r>
              <a:rPr lang="en-US" altLang="ko-KR" sz="1600" dirty="0" smtClean="0">
                <a:ea typeface="굴림" charset="-127"/>
              </a:rPr>
              <a:t>C </a:t>
            </a:r>
            <a:r>
              <a:rPr lang="en-US" altLang="ko-KR" sz="1600" dirty="0">
                <a:ea typeface="굴림" charset="-127"/>
              </a:rPr>
              <a:t>forwards the MGNF to A</a:t>
            </a:r>
            <a:r>
              <a:rPr lang="en-US" altLang="ko-KR" sz="1600" dirty="0" smtClean="0">
                <a:ea typeface="굴림" charset="-127"/>
              </a:rPr>
              <a:t>.</a:t>
            </a:r>
          </a:p>
          <a:p>
            <a:r>
              <a:rPr lang="en-US" altLang="ko-KR" sz="1600" dirty="0" smtClean="0">
                <a:ea typeface="굴림" charset="-127"/>
              </a:rPr>
              <a:t>When A receives the MGNF, it creates a routing entry of F in its routing table.</a:t>
            </a:r>
          </a:p>
          <a:p>
            <a:r>
              <a:rPr lang="en-US" altLang="ko-KR" sz="1600" dirty="0" smtClean="0">
                <a:ea typeface="굴림" charset="-127"/>
              </a:rPr>
              <a:t>Now, A can unicast data to F.</a:t>
            </a:r>
            <a:endParaRPr lang="en-US" altLang="ko-KR" sz="1600" dirty="0">
              <a:ea typeface="굴림" charset="-127"/>
            </a:endParaRPr>
          </a:p>
        </p:txBody>
      </p:sp>
      <p:sp>
        <p:nvSpPr>
          <p:cNvPr id="7172"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A82037B8-E4DB-468D-BB89-5DDD3D530FA5}" type="slidenum">
              <a:rPr lang="en-US" altLang="ko-KR" smtClean="0">
                <a:latin typeface="Times New Roman" pitchFamily="18" charset="0"/>
              </a:rPr>
              <a:pPr/>
              <a:t>72</a:t>
            </a:fld>
            <a:endParaRPr lang="en-US" altLang="ko-KR" smtClean="0">
              <a:latin typeface="Times New Roman" pitchFamily="18" charset="0"/>
            </a:endParaRPr>
          </a:p>
        </p:txBody>
      </p:sp>
      <p:sp>
        <p:nvSpPr>
          <p:cNvPr id="7219" name="타원 6"/>
          <p:cNvSpPr>
            <a:spLocks noChangeArrowheads="1"/>
          </p:cNvSpPr>
          <p:nvPr/>
        </p:nvSpPr>
        <p:spPr bwMode="auto">
          <a:xfrm>
            <a:off x="7678301" y="1098900"/>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40" name="타원 39"/>
          <p:cNvSpPr/>
          <p:nvPr/>
        </p:nvSpPr>
        <p:spPr bwMode="auto">
          <a:xfrm>
            <a:off x="6323514" y="229835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51" name="타원 50"/>
          <p:cNvSpPr/>
          <p:nvPr/>
        </p:nvSpPr>
        <p:spPr bwMode="auto">
          <a:xfrm>
            <a:off x="6981204" y="170030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54" name="타원 53"/>
          <p:cNvSpPr/>
          <p:nvPr/>
        </p:nvSpPr>
        <p:spPr bwMode="auto">
          <a:xfrm>
            <a:off x="5572132" y="2000240"/>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a:solidFill>
                  <a:schemeClr val="tx1"/>
                </a:solidFill>
                <a:ea typeface="굴림" pitchFamily="50" charset="-127"/>
              </a:rPr>
              <a:t>D</a:t>
            </a:r>
            <a:endParaRPr lang="ko-KR" altLang="en-US" sz="1500" dirty="0">
              <a:solidFill>
                <a:schemeClr val="tx1"/>
              </a:solidFill>
              <a:ea typeface="굴림" pitchFamily="50" charset="-127"/>
            </a:endParaRPr>
          </a:p>
        </p:txBody>
      </p:sp>
      <p:sp>
        <p:nvSpPr>
          <p:cNvPr id="38" name="타원 6"/>
          <p:cNvSpPr>
            <a:spLocks noChangeArrowheads="1"/>
          </p:cNvSpPr>
          <p:nvPr/>
        </p:nvSpPr>
        <p:spPr bwMode="auto">
          <a:xfrm>
            <a:off x="7678301" y="229835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F</a:t>
            </a:r>
            <a:endParaRPr lang="ko-KR" altLang="en-US" sz="1500" dirty="0">
              <a:solidFill>
                <a:schemeClr val="bg1"/>
              </a:solidFill>
            </a:endParaRPr>
          </a:p>
        </p:txBody>
      </p:sp>
      <p:cxnSp>
        <p:nvCxnSpPr>
          <p:cNvPr id="39" name="직선 연결선 38"/>
          <p:cNvCxnSpPr/>
          <p:nvPr/>
        </p:nvCxnSpPr>
        <p:spPr bwMode="auto">
          <a:xfrm flipV="1">
            <a:off x="5850471" y="2574775"/>
            <a:ext cx="520470" cy="41453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1" name="직선 연결선 40"/>
          <p:cNvCxnSpPr>
            <a:stCxn id="40" idx="7"/>
            <a:endCxn id="51" idx="3"/>
          </p:cNvCxnSpPr>
          <p:nvPr/>
        </p:nvCxnSpPr>
        <p:spPr bwMode="auto">
          <a:xfrm flipV="1">
            <a:off x="6599937" y="1976727"/>
            <a:ext cx="428694" cy="36905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3" name="직선 연결선 42"/>
          <p:cNvCxnSpPr>
            <a:stCxn id="51" idx="7"/>
            <a:endCxn id="7219" idx="3"/>
          </p:cNvCxnSpPr>
          <p:nvPr/>
        </p:nvCxnSpPr>
        <p:spPr bwMode="auto">
          <a:xfrm flipV="1">
            <a:off x="7257627" y="1375636"/>
            <a:ext cx="468154" cy="37209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6" name="직선 연결선 45"/>
          <p:cNvCxnSpPr>
            <a:stCxn id="51" idx="5"/>
            <a:endCxn id="38" idx="1"/>
          </p:cNvCxnSpPr>
          <p:nvPr/>
        </p:nvCxnSpPr>
        <p:spPr bwMode="auto">
          <a:xfrm>
            <a:off x="7257627" y="1976727"/>
            <a:ext cx="468154" cy="36910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24" name="직선 연결선 23"/>
          <p:cNvCxnSpPr/>
          <p:nvPr/>
        </p:nvCxnSpPr>
        <p:spPr bwMode="auto">
          <a:xfrm>
            <a:off x="5850471" y="3218409"/>
            <a:ext cx="405842" cy="54610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9" name="타원 28"/>
          <p:cNvSpPr/>
          <p:nvPr/>
        </p:nvSpPr>
        <p:spPr bwMode="auto">
          <a:xfrm>
            <a:off x="6429388" y="1142984"/>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smtClean="0">
                <a:solidFill>
                  <a:schemeClr val="tx1"/>
                </a:solidFill>
                <a:ea typeface="굴림" pitchFamily="50" charset="-127"/>
              </a:rPr>
              <a:t>H</a:t>
            </a:r>
            <a:endParaRPr lang="ko-KR" altLang="en-US" sz="1500" dirty="0">
              <a:solidFill>
                <a:schemeClr val="tx1"/>
              </a:solidFill>
              <a:ea typeface="굴림" pitchFamily="50" charset="-127"/>
            </a:endParaRPr>
          </a:p>
        </p:txBody>
      </p:sp>
      <p:cxnSp>
        <p:nvCxnSpPr>
          <p:cNvPr id="31" name="직선 연결선 30"/>
          <p:cNvCxnSpPr>
            <a:stCxn id="54" idx="6"/>
            <a:endCxn id="40" idx="1"/>
          </p:cNvCxnSpPr>
          <p:nvPr/>
        </p:nvCxnSpPr>
        <p:spPr bwMode="auto">
          <a:xfrm>
            <a:off x="5895982" y="2162165"/>
            <a:ext cx="474959" cy="1836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4" name="직선 연결선 33"/>
          <p:cNvCxnSpPr>
            <a:stCxn id="29" idx="5"/>
            <a:endCxn id="51" idx="1"/>
          </p:cNvCxnSpPr>
          <p:nvPr/>
        </p:nvCxnSpPr>
        <p:spPr bwMode="auto">
          <a:xfrm rot="16200000" flipH="1">
            <a:off x="6703059" y="1422159"/>
            <a:ext cx="328324" cy="322820"/>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7" name="타원 6"/>
          <p:cNvSpPr>
            <a:spLocks noChangeArrowheads="1"/>
          </p:cNvSpPr>
          <p:nvPr/>
        </p:nvSpPr>
        <p:spPr bwMode="auto">
          <a:xfrm>
            <a:off x="5572132" y="2928934"/>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sp>
        <p:nvSpPr>
          <p:cNvPr id="36" name="TextBox 81"/>
          <p:cNvSpPr txBox="1">
            <a:spLocks noChangeArrowheads="1"/>
          </p:cNvSpPr>
          <p:nvPr/>
        </p:nvSpPr>
        <p:spPr bwMode="auto">
          <a:xfrm>
            <a:off x="5210548" y="3933056"/>
            <a:ext cx="3865161" cy="369332"/>
          </a:xfrm>
          <a:prstGeom prst="rect">
            <a:avLst/>
          </a:prstGeom>
          <a:noFill/>
          <a:ln>
            <a:noFill/>
          </a:ln>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48" name="오른쪽 화살표 47"/>
          <p:cNvSpPr/>
          <p:nvPr/>
        </p:nvSpPr>
        <p:spPr>
          <a:xfrm>
            <a:off x="4596715" y="4008916"/>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30" name="오른쪽 화살표 29"/>
          <p:cNvSpPr/>
          <p:nvPr/>
        </p:nvSpPr>
        <p:spPr>
          <a:xfrm rot="8567923">
            <a:off x="5702669" y="2574992"/>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graphicFrame>
        <p:nvGraphicFramePr>
          <p:cNvPr id="44" name="표 43"/>
          <p:cNvGraphicFramePr>
            <a:graphicFrameLocks noGrp="1"/>
          </p:cNvGraphicFramePr>
          <p:nvPr>
            <p:extLst>
              <p:ext uri="{D42A27DB-BD31-4B8C-83A1-F6EECF244321}">
                <p14:modId xmlns:p14="http://schemas.microsoft.com/office/powerpoint/2010/main" val="613260842"/>
              </p:ext>
            </p:extLst>
          </p:nvPr>
        </p:nvGraphicFramePr>
        <p:xfrm>
          <a:off x="785786" y="4714884"/>
          <a:ext cx="7358113" cy="685758"/>
        </p:xfrm>
        <a:graphic>
          <a:graphicData uri="http://schemas.openxmlformats.org/drawingml/2006/table">
            <a:tbl>
              <a:tblPr firstRow="1" bandRow="1">
                <a:tableStyleId>{5940675A-B579-460E-94D1-54222C63F5DA}</a:tableStyleId>
              </a:tblPr>
              <a:tblGrid>
                <a:gridCol w="1051159"/>
                <a:gridCol w="1051159"/>
                <a:gridCol w="1051159"/>
                <a:gridCol w="1051159"/>
                <a:gridCol w="1051159"/>
                <a:gridCol w="959311"/>
                <a:gridCol w="1143007"/>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000" dirty="0" smtClean="0"/>
                        <a:t>Application type ID </a:t>
                      </a:r>
                      <a:endParaRPr lang="ko-KR" altLang="en-US" sz="1000" b="0" dirty="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ID </a:t>
                      </a:r>
                      <a:endParaRPr lang="ko-KR" altLang="en-US" sz="1000" b="0" dirty="0" smtClean="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group ID</a:t>
                      </a:r>
                      <a:endParaRPr lang="ko-KR" altLang="en-US" sz="1000" b="0" dirty="0" smtClean="0"/>
                    </a:p>
                  </a:txBody>
                  <a:tcPr marL="91452" marR="91452" marT="45734" marB="45734"/>
                </a:tc>
              </a:tr>
              <a:tr h="230599">
                <a:tc>
                  <a:txBody>
                    <a:bodyPr/>
                    <a:lstStyle/>
                    <a:p>
                      <a:pPr latinLnBrk="1"/>
                      <a:r>
                        <a:rPr lang="en-US" altLang="ko-KR" sz="1100" dirty="0" smtClean="0"/>
                        <a:t>F</a:t>
                      </a:r>
                      <a:endParaRPr lang="ko-KR" altLang="en-US" sz="1100" dirty="0"/>
                    </a:p>
                  </a:txBody>
                  <a:tcPr>
                    <a:solidFill>
                      <a:schemeClr val="accent1">
                        <a:lumMod val="60000"/>
                        <a:lumOff val="40000"/>
                      </a:schemeClr>
                    </a:solidFill>
                  </a:tcPr>
                </a:tc>
                <a:tc>
                  <a:txBody>
                    <a:bodyPr/>
                    <a:lstStyle/>
                    <a:p>
                      <a:pPr latinLnBrk="1"/>
                      <a:r>
                        <a:rPr lang="en-US" altLang="ko-KR" sz="1100" dirty="0" smtClean="0"/>
                        <a:t>E</a:t>
                      </a:r>
                      <a:endParaRPr lang="ko-KR" altLang="en-US" sz="1100" dirty="0"/>
                    </a:p>
                  </a:txBody>
                  <a:tcPr>
                    <a:solidFill>
                      <a:schemeClr val="accent1">
                        <a:lumMod val="60000"/>
                        <a:lumOff val="40000"/>
                      </a:schemeClr>
                    </a:solidFill>
                  </a:tcPr>
                </a:tc>
                <a:tc>
                  <a:txBody>
                    <a:bodyPr/>
                    <a:lstStyle/>
                    <a:p>
                      <a:pPr latinLnBrk="1"/>
                      <a:r>
                        <a:rPr lang="en-US" altLang="ko-KR" sz="1100" dirty="0" smtClean="0"/>
                        <a:t>…</a:t>
                      </a:r>
                      <a:endParaRPr lang="ko-KR" altLang="en-US" sz="1100" dirty="0"/>
                    </a:p>
                  </a:txBody>
                  <a:tcPr>
                    <a:solidFill>
                      <a:schemeClr val="accent1">
                        <a:lumMod val="60000"/>
                        <a:lumOff val="40000"/>
                      </a:schemeClr>
                    </a:solidFill>
                  </a:tcPr>
                </a:tc>
                <a:tc>
                  <a:txBody>
                    <a:bodyPr/>
                    <a:lstStyle/>
                    <a:p>
                      <a:pPr latinLnBrk="1"/>
                      <a:r>
                        <a:rPr lang="en-US" altLang="ko-KR" sz="1100" dirty="0" smtClean="0"/>
                        <a:t>1</a:t>
                      </a:r>
                      <a:endParaRPr lang="ko-KR" altLang="en-US" sz="1100" dirty="0"/>
                    </a:p>
                  </a:txBody>
                  <a:tcPr>
                    <a:solidFill>
                      <a:schemeClr val="accent1">
                        <a:lumMod val="60000"/>
                        <a:lumOff val="40000"/>
                      </a:schemeClr>
                    </a:solidFill>
                  </a:tcPr>
                </a:tc>
                <a:tc>
                  <a:txBody>
                    <a:bodyPr/>
                    <a:lstStyle/>
                    <a:p>
                      <a:pPr latinLnBrk="1"/>
                      <a:r>
                        <a:rPr lang="en-US" altLang="ko-KR" sz="1100" dirty="0" smtClean="0"/>
                        <a:t>3</a:t>
                      </a:r>
                      <a:endParaRPr lang="ko-KR" altLang="en-US" sz="1100" dirty="0"/>
                    </a:p>
                  </a:txBody>
                  <a:tcPr>
                    <a:solidFill>
                      <a:schemeClr val="accent1">
                        <a:lumMod val="60000"/>
                        <a:lumOff val="40000"/>
                      </a:schemeClr>
                    </a:solidFill>
                  </a:tcPr>
                </a:tc>
                <a:tc>
                  <a:txBody>
                    <a:bodyPr/>
                    <a:lstStyle/>
                    <a:p>
                      <a:pPr latinLnBrk="1"/>
                      <a:r>
                        <a:rPr lang="en-US" altLang="ko-KR" sz="1100" dirty="0" smtClean="0"/>
                        <a:t>2</a:t>
                      </a:r>
                      <a:endParaRPr lang="ko-KR" altLang="en-US" sz="1100" dirty="0"/>
                    </a:p>
                  </a:txBody>
                  <a:tcPr>
                    <a:solidFill>
                      <a:schemeClr val="accent1">
                        <a:lumMod val="60000"/>
                        <a:lumOff val="40000"/>
                      </a:schemeClr>
                    </a:solidFill>
                  </a:tcPr>
                </a:tc>
                <a:tc>
                  <a:txBody>
                    <a:bodyPr/>
                    <a:lstStyle/>
                    <a:p>
                      <a:pPr latinLnBrk="1"/>
                      <a:r>
                        <a:rPr lang="en-US" altLang="ko-KR" sz="1100" dirty="0" smtClean="0"/>
                        <a:t>5</a:t>
                      </a:r>
                      <a:endParaRPr lang="ko-KR" altLang="en-US" sz="1100" dirty="0"/>
                    </a:p>
                  </a:txBody>
                  <a:tcPr>
                    <a:solidFill>
                      <a:schemeClr val="accent1">
                        <a:lumMod val="60000"/>
                        <a:lumOff val="40000"/>
                      </a:schemeClr>
                    </a:solidFill>
                  </a:tcPr>
                </a:tc>
              </a:tr>
            </a:tbl>
          </a:graphicData>
        </a:graphic>
      </p:graphicFrame>
      <p:sp>
        <p:nvSpPr>
          <p:cNvPr id="45" name="TextBox 30"/>
          <p:cNvSpPr txBox="1">
            <a:spLocks noChangeArrowheads="1"/>
          </p:cNvSpPr>
          <p:nvPr/>
        </p:nvSpPr>
        <p:spPr bwMode="auto">
          <a:xfrm>
            <a:off x="683566" y="4336849"/>
            <a:ext cx="1848648"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PD A’s Routing Table</a:t>
            </a:r>
            <a:endParaRPr lang="ko-KR" altLang="en-US" sz="1400" dirty="0"/>
          </a:p>
        </p:txBody>
      </p:sp>
      <p:sp>
        <p:nvSpPr>
          <p:cNvPr id="49" name="타원형 설명선 48"/>
          <p:cNvSpPr/>
          <p:nvPr/>
        </p:nvSpPr>
        <p:spPr bwMode="auto">
          <a:xfrm flipH="1">
            <a:off x="2528149" y="5661248"/>
            <a:ext cx="1341216" cy="763627"/>
          </a:xfrm>
          <a:prstGeom prst="wedgeEllipseCallout">
            <a:avLst>
              <a:gd name="adj1" fmla="val 119883"/>
              <a:gd name="adj2" fmla="val -89258"/>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A creates a</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routing Information</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of F</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50" name="타원 6"/>
          <p:cNvSpPr>
            <a:spLocks noChangeArrowheads="1"/>
          </p:cNvSpPr>
          <p:nvPr/>
        </p:nvSpPr>
        <p:spPr bwMode="auto">
          <a:xfrm>
            <a:off x="6208833" y="371703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26" name="TextBox 25"/>
          <p:cNvSpPr txBox="1"/>
          <p:nvPr/>
        </p:nvSpPr>
        <p:spPr>
          <a:xfrm>
            <a:off x="6429388" y="2714620"/>
            <a:ext cx="1028748" cy="43088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altLang="ko-KR" sz="1100" dirty="0" smtClean="0">
                <a:solidFill>
                  <a:schemeClr val="tx1"/>
                </a:solidFill>
              </a:rPr>
              <a:t>Notification type : 5</a:t>
            </a:r>
            <a:endParaRPr lang="ko-KR" altLang="en-US" sz="1100" dirty="0">
              <a:solidFill>
                <a:schemeClr val="tx1"/>
              </a:solidFill>
            </a:endParaRPr>
          </a:p>
        </p:txBody>
      </p:sp>
      <p:sp>
        <p:nvSpPr>
          <p:cNvPr id="27" name="TextBox 26"/>
          <p:cNvSpPr txBox="1"/>
          <p:nvPr/>
        </p:nvSpPr>
        <p:spPr>
          <a:xfrm>
            <a:off x="6429388" y="3146668"/>
            <a:ext cx="1028748" cy="43088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altLang="ko-KR" sz="1100" dirty="0" smtClean="0">
                <a:solidFill>
                  <a:schemeClr val="tx1"/>
                </a:solidFill>
              </a:rPr>
              <a:t>Destination Address : A</a:t>
            </a:r>
            <a:endParaRPr lang="ko-KR" altLang="en-US" sz="1100" dirty="0">
              <a:solidFill>
                <a:schemeClr val="tx1"/>
              </a:solidFill>
            </a:endParaRPr>
          </a:p>
        </p:txBody>
      </p:sp>
      <p:sp>
        <p:nvSpPr>
          <p:cNvPr id="28" name="TextBox 27"/>
          <p:cNvSpPr txBox="1"/>
          <p:nvPr/>
        </p:nvSpPr>
        <p:spPr>
          <a:xfrm>
            <a:off x="6786578" y="3643314"/>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Tree>
    <p:extLst>
      <p:ext uri="{BB962C8B-B14F-4D97-AF65-F5344CB8AC3E}">
        <p14:creationId xmlns:p14="http://schemas.microsoft.com/office/powerpoint/2010/main" val="2596159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smtClean="0">
                <a:ea typeface="굴림" charset="-127"/>
              </a:rPr>
              <a:t>Prevention Loopback Problem (1/3)</a:t>
            </a:r>
            <a:endParaRPr lang="ko-KR" altLang="en-US" dirty="0" smtClean="0">
              <a:ea typeface="굴림" charset="-127"/>
            </a:endParaRP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73</a:t>
            </a:fld>
            <a:endParaRPr lang="en-US" altLang="ko-KR" smtClean="0">
              <a:latin typeface="Times New Roman" pitchFamily="18" charset="0"/>
            </a:endParaRPr>
          </a:p>
        </p:txBody>
      </p:sp>
      <p:sp>
        <p:nvSpPr>
          <p:cNvPr id="5" name="내용 개체 틀 4"/>
          <p:cNvSpPr>
            <a:spLocks noGrp="1"/>
          </p:cNvSpPr>
          <p:nvPr>
            <p:ph idx="1"/>
          </p:nvPr>
        </p:nvSpPr>
        <p:spPr/>
        <p:txBody>
          <a:bodyPr/>
          <a:lstStyle/>
          <a:p>
            <a:r>
              <a:rPr lang="en-US" altLang="ko-KR" dirty="0" smtClean="0"/>
              <a:t>PD prevents multicast/broadcast loopback problem by using SN (Sequence Number) of data frames.</a:t>
            </a:r>
          </a:p>
        </p:txBody>
      </p:sp>
      <p:sp>
        <p:nvSpPr>
          <p:cNvPr id="6" name="타원 5"/>
          <p:cNvSpPr/>
          <p:nvPr/>
        </p:nvSpPr>
        <p:spPr bwMode="auto">
          <a:xfrm>
            <a:off x="2148841" y="4505303"/>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smtClean="0">
                <a:solidFill>
                  <a:schemeClr val="bg1"/>
                </a:solidFill>
                <a:ea typeface="굴림" pitchFamily="50" charset="-127"/>
              </a:rPr>
              <a:t>A</a:t>
            </a:r>
            <a:endParaRPr lang="ko-KR" altLang="en-US" sz="1500" dirty="0">
              <a:solidFill>
                <a:schemeClr val="bg1"/>
              </a:solidFill>
              <a:ea typeface="굴림" pitchFamily="50" charset="-127"/>
            </a:endParaRPr>
          </a:p>
        </p:txBody>
      </p:sp>
      <p:sp>
        <p:nvSpPr>
          <p:cNvPr id="7" name="타원 10"/>
          <p:cNvSpPr>
            <a:spLocks noChangeArrowheads="1"/>
          </p:cNvSpPr>
          <p:nvPr/>
        </p:nvSpPr>
        <p:spPr bwMode="auto">
          <a:xfrm>
            <a:off x="3311680" y="3968880"/>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9" name="타원 10"/>
          <p:cNvSpPr>
            <a:spLocks noChangeArrowheads="1"/>
          </p:cNvSpPr>
          <p:nvPr/>
        </p:nvSpPr>
        <p:spPr bwMode="auto">
          <a:xfrm>
            <a:off x="3347864" y="5229200"/>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B</a:t>
            </a:r>
            <a:endParaRPr lang="ko-KR" altLang="en-US" sz="1500" dirty="0">
              <a:solidFill>
                <a:schemeClr val="bg1"/>
              </a:solidFill>
            </a:endParaRPr>
          </a:p>
        </p:txBody>
      </p:sp>
      <p:sp>
        <p:nvSpPr>
          <p:cNvPr id="15" name="타원 14"/>
          <p:cNvSpPr/>
          <p:nvPr/>
        </p:nvSpPr>
        <p:spPr bwMode="auto">
          <a:xfrm>
            <a:off x="827584" y="3140968"/>
            <a:ext cx="3024336" cy="3024336"/>
          </a:xfrm>
          <a:prstGeom prst="ellipse">
            <a:avLst/>
          </a:prstGeom>
          <a:noFill/>
          <a:ln w="9525" cap="flat" cmpd="sng" algn="ctr">
            <a:solidFill>
              <a:srgbClr val="0070C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24" name="타원형 설명선 23"/>
          <p:cNvSpPr/>
          <p:nvPr/>
        </p:nvSpPr>
        <p:spPr bwMode="auto">
          <a:xfrm>
            <a:off x="179512" y="3140968"/>
            <a:ext cx="1406935" cy="1293087"/>
          </a:xfrm>
          <a:prstGeom prst="wedgeEllipseCallout">
            <a:avLst>
              <a:gd name="adj1" fmla="val 87870"/>
              <a:gd name="adj2" fmla="val 58491"/>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A starts multicast/</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broadcast </a:t>
            </a:r>
            <a:r>
              <a:rPr kumimoji="0" lang="en-US" altLang="ko-KR" sz="1200" b="0" i="0" u="none" strike="noStrike" cap="none" normalizeH="0" baseline="0" dirty="0" smtClean="0">
                <a:ln>
                  <a:noFill/>
                </a:ln>
                <a:solidFill>
                  <a:schemeClr val="tx1"/>
                </a:solidFill>
                <a:effectLst/>
                <a:latin typeface="Arial" charset="0"/>
                <a:ea typeface="굴림" pitchFamily="50" charset="-127"/>
              </a:rPr>
              <a:t>with</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dirty="0" smtClean="0">
                <a:ln>
                  <a:noFill/>
                </a:ln>
                <a:solidFill>
                  <a:schemeClr val="tx1"/>
                </a:solidFill>
                <a:effectLst/>
                <a:latin typeface="Arial" charset="0"/>
                <a:ea typeface="굴림" pitchFamily="50" charset="-127"/>
              </a:rPr>
              <a:t>K=4 and SN=1</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25" name="타원 6"/>
          <p:cNvSpPr>
            <a:spLocks noChangeArrowheads="1"/>
          </p:cNvSpPr>
          <p:nvPr/>
        </p:nvSpPr>
        <p:spPr bwMode="auto">
          <a:xfrm>
            <a:off x="4499992" y="3861048"/>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Tree>
    <p:extLst>
      <p:ext uri="{BB962C8B-B14F-4D97-AF65-F5344CB8AC3E}">
        <p14:creationId xmlns:p14="http://schemas.microsoft.com/office/powerpoint/2010/main" val="3754837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smtClean="0">
                <a:ea typeface="굴림" charset="-127"/>
              </a:rPr>
              <a:t>Prevention Loopback Problem (2/3)</a:t>
            </a:r>
            <a:endParaRPr lang="ko-KR" altLang="en-US" dirty="0" smtClean="0">
              <a:ea typeface="굴림" charset="-127"/>
            </a:endParaRP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74</a:t>
            </a:fld>
            <a:endParaRPr lang="en-US" altLang="ko-KR" smtClean="0">
              <a:latin typeface="Times New Roman" pitchFamily="18" charset="0"/>
            </a:endParaRPr>
          </a:p>
        </p:txBody>
      </p:sp>
      <p:sp>
        <p:nvSpPr>
          <p:cNvPr id="5" name="내용 개체 틀 4"/>
          <p:cNvSpPr>
            <a:spLocks noGrp="1"/>
          </p:cNvSpPr>
          <p:nvPr>
            <p:ph idx="1"/>
          </p:nvPr>
        </p:nvSpPr>
        <p:spPr/>
        <p:txBody>
          <a:bodyPr/>
          <a:lstStyle/>
          <a:p>
            <a:r>
              <a:rPr lang="en-US" altLang="ko-KR" dirty="0" smtClean="0"/>
              <a:t>When a PD forwards data with SN = n, the PD sets </a:t>
            </a:r>
            <a:r>
              <a:rPr lang="en-US" altLang="ko-KR" dirty="0" err="1" smtClean="0"/>
              <a:t>current_SN</a:t>
            </a:r>
            <a:r>
              <a:rPr lang="en-US" altLang="ko-KR" dirty="0" smtClean="0"/>
              <a:t> field in its routing table to n.</a:t>
            </a:r>
          </a:p>
          <a:p>
            <a:endParaRPr lang="ko-KR" altLang="en-US" dirty="0"/>
          </a:p>
        </p:txBody>
      </p:sp>
      <p:sp>
        <p:nvSpPr>
          <p:cNvPr id="6" name="타원 5"/>
          <p:cNvSpPr/>
          <p:nvPr/>
        </p:nvSpPr>
        <p:spPr bwMode="auto">
          <a:xfrm>
            <a:off x="2148841" y="4505303"/>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smtClean="0">
                <a:solidFill>
                  <a:schemeClr val="bg1"/>
                </a:solidFill>
                <a:ea typeface="굴림" pitchFamily="50" charset="-127"/>
              </a:rPr>
              <a:t>A</a:t>
            </a:r>
            <a:endParaRPr lang="ko-KR" altLang="en-US" sz="1500" dirty="0">
              <a:solidFill>
                <a:schemeClr val="bg1"/>
              </a:solidFill>
              <a:ea typeface="굴림" pitchFamily="50" charset="-127"/>
            </a:endParaRPr>
          </a:p>
        </p:txBody>
      </p:sp>
      <p:sp>
        <p:nvSpPr>
          <p:cNvPr id="7" name="타원 10"/>
          <p:cNvSpPr>
            <a:spLocks noChangeArrowheads="1"/>
          </p:cNvSpPr>
          <p:nvPr/>
        </p:nvSpPr>
        <p:spPr bwMode="auto">
          <a:xfrm>
            <a:off x="3311680" y="3968880"/>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8" name="타원 6"/>
          <p:cNvSpPr>
            <a:spLocks noChangeArrowheads="1"/>
          </p:cNvSpPr>
          <p:nvPr/>
        </p:nvSpPr>
        <p:spPr bwMode="auto">
          <a:xfrm>
            <a:off x="4499992" y="3861048"/>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
        <p:nvSpPr>
          <p:cNvPr id="9" name="타원 10"/>
          <p:cNvSpPr>
            <a:spLocks noChangeArrowheads="1"/>
          </p:cNvSpPr>
          <p:nvPr/>
        </p:nvSpPr>
        <p:spPr bwMode="auto">
          <a:xfrm>
            <a:off x="3347864" y="5229200"/>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B</a:t>
            </a:r>
            <a:endParaRPr lang="ko-KR" altLang="en-US" sz="1500" dirty="0">
              <a:solidFill>
                <a:schemeClr val="bg1"/>
              </a:solidFill>
            </a:endParaRPr>
          </a:p>
        </p:txBody>
      </p:sp>
      <p:sp>
        <p:nvSpPr>
          <p:cNvPr id="15" name="타원 14"/>
          <p:cNvSpPr/>
          <p:nvPr/>
        </p:nvSpPr>
        <p:spPr bwMode="auto">
          <a:xfrm>
            <a:off x="1979712" y="3645024"/>
            <a:ext cx="3024336" cy="3024336"/>
          </a:xfrm>
          <a:prstGeom prst="ellipse">
            <a:avLst/>
          </a:prstGeom>
          <a:noFill/>
          <a:ln w="9525" cap="flat" cmpd="sng" algn="ctr">
            <a:solidFill>
              <a:srgbClr val="0070C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10" name="타원형 설명선 9"/>
          <p:cNvSpPr/>
          <p:nvPr/>
        </p:nvSpPr>
        <p:spPr bwMode="auto">
          <a:xfrm>
            <a:off x="3995936" y="4365104"/>
            <a:ext cx="1622959" cy="1293087"/>
          </a:xfrm>
          <a:prstGeom prst="wedgeEllipseCallout">
            <a:avLst>
              <a:gd name="adj1" fmla="val -72351"/>
              <a:gd name="adj2" fmla="val 25344"/>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B sets current _SN=1,</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decreases K, and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forwards frame.</a:t>
            </a:r>
          </a:p>
        </p:txBody>
      </p:sp>
    </p:spTree>
    <p:extLst>
      <p:ext uri="{BB962C8B-B14F-4D97-AF65-F5344CB8AC3E}">
        <p14:creationId xmlns:p14="http://schemas.microsoft.com/office/powerpoint/2010/main" val="1854427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smtClean="0">
                <a:ea typeface="굴림" charset="-127"/>
              </a:rPr>
              <a:t>Prevention Loopback Problem (3/3)</a:t>
            </a:r>
            <a:endParaRPr lang="ko-KR" altLang="en-US" dirty="0" smtClean="0">
              <a:ea typeface="굴림" charset="-127"/>
            </a:endParaRP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75</a:t>
            </a:fld>
            <a:endParaRPr lang="en-US" altLang="ko-KR" smtClean="0">
              <a:latin typeface="Times New Roman" pitchFamily="18" charset="0"/>
            </a:endParaRPr>
          </a:p>
        </p:txBody>
      </p:sp>
      <p:sp>
        <p:nvSpPr>
          <p:cNvPr id="5" name="내용 개체 틀 4"/>
          <p:cNvSpPr>
            <a:spLocks noGrp="1"/>
          </p:cNvSpPr>
          <p:nvPr>
            <p:ph idx="1"/>
          </p:nvPr>
        </p:nvSpPr>
        <p:spPr/>
        <p:txBody>
          <a:bodyPr/>
          <a:lstStyle/>
          <a:p>
            <a:r>
              <a:rPr lang="en-US" altLang="ko-KR" dirty="0" smtClean="0"/>
              <a:t>If the receiving frame’s SN is not greater than the </a:t>
            </a:r>
            <a:r>
              <a:rPr lang="en-US" altLang="ko-KR" dirty="0" err="1" smtClean="0"/>
              <a:t>current_SN</a:t>
            </a:r>
            <a:r>
              <a:rPr lang="en-US" altLang="ko-KR" dirty="0" smtClean="0"/>
              <a:t> , the PD discards the frame. </a:t>
            </a:r>
          </a:p>
          <a:p>
            <a:endParaRPr lang="ko-KR" altLang="en-US" dirty="0"/>
          </a:p>
        </p:txBody>
      </p:sp>
      <p:sp>
        <p:nvSpPr>
          <p:cNvPr id="6" name="타원 5"/>
          <p:cNvSpPr/>
          <p:nvPr/>
        </p:nvSpPr>
        <p:spPr bwMode="auto">
          <a:xfrm>
            <a:off x="2148841" y="4505303"/>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smtClean="0">
                <a:solidFill>
                  <a:schemeClr val="bg1"/>
                </a:solidFill>
                <a:ea typeface="굴림" pitchFamily="50" charset="-127"/>
              </a:rPr>
              <a:t>A</a:t>
            </a:r>
            <a:endParaRPr lang="ko-KR" altLang="en-US" sz="1500" dirty="0">
              <a:solidFill>
                <a:schemeClr val="bg1"/>
              </a:solidFill>
              <a:ea typeface="굴림" pitchFamily="50" charset="-127"/>
            </a:endParaRPr>
          </a:p>
        </p:txBody>
      </p:sp>
      <p:sp>
        <p:nvSpPr>
          <p:cNvPr id="7" name="타원 10"/>
          <p:cNvSpPr>
            <a:spLocks noChangeArrowheads="1"/>
          </p:cNvSpPr>
          <p:nvPr/>
        </p:nvSpPr>
        <p:spPr bwMode="auto">
          <a:xfrm>
            <a:off x="3311680" y="3968880"/>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9" name="타원 10"/>
          <p:cNvSpPr>
            <a:spLocks noChangeArrowheads="1"/>
          </p:cNvSpPr>
          <p:nvPr/>
        </p:nvSpPr>
        <p:spPr bwMode="auto">
          <a:xfrm>
            <a:off x="3347864" y="5229200"/>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B</a:t>
            </a:r>
            <a:endParaRPr lang="ko-KR" altLang="en-US" sz="1500" dirty="0">
              <a:solidFill>
                <a:schemeClr val="bg1"/>
              </a:solidFill>
            </a:endParaRPr>
          </a:p>
        </p:txBody>
      </p:sp>
      <p:sp>
        <p:nvSpPr>
          <p:cNvPr id="15" name="타원 14"/>
          <p:cNvSpPr/>
          <p:nvPr/>
        </p:nvSpPr>
        <p:spPr bwMode="auto">
          <a:xfrm>
            <a:off x="1907704" y="2708920"/>
            <a:ext cx="3024336" cy="3024336"/>
          </a:xfrm>
          <a:prstGeom prst="ellipse">
            <a:avLst/>
          </a:prstGeom>
          <a:noFill/>
          <a:ln w="9525" cap="flat" cmpd="sng" algn="ctr">
            <a:solidFill>
              <a:srgbClr val="0070C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10" name="타원 6"/>
          <p:cNvSpPr>
            <a:spLocks noChangeArrowheads="1"/>
          </p:cNvSpPr>
          <p:nvPr/>
        </p:nvSpPr>
        <p:spPr bwMode="auto">
          <a:xfrm>
            <a:off x="4499992" y="3861048"/>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
        <p:nvSpPr>
          <p:cNvPr id="11" name="타원형 설명선 10"/>
          <p:cNvSpPr/>
          <p:nvPr/>
        </p:nvSpPr>
        <p:spPr bwMode="auto">
          <a:xfrm>
            <a:off x="1043608" y="2708920"/>
            <a:ext cx="1622959" cy="1293087"/>
          </a:xfrm>
          <a:prstGeom prst="wedgeEllipseCallout">
            <a:avLst>
              <a:gd name="adj1" fmla="val 88750"/>
              <a:gd name="adj2" fmla="val 58491"/>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C also sets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err="1" smtClean="0">
                <a:solidFill>
                  <a:schemeClr val="tx1"/>
                </a:solidFill>
                <a:latin typeface="Arial" charset="0"/>
                <a:ea typeface="굴림" pitchFamily="50" charset="-127"/>
              </a:rPr>
              <a:t>current_SN</a:t>
            </a:r>
            <a:r>
              <a:rPr lang="en-US" altLang="ko-KR" sz="1200" dirty="0" smtClean="0">
                <a:solidFill>
                  <a:schemeClr val="tx1"/>
                </a:solidFill>
                <a:latin typeface="Arial" charset="0"/>
                <a:ea typeface="굴림" pitchFamily="50" charset="-127"/>
              </a:rPr>
              <a:t>=1,</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decreases K, and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forwards frame.</a:t>
            </a:r>
          </a:p>
        </p:txBody>
      </p:sp>
      <p:sp>
        <p:nvSpPr>
          <p:cNvPr id="12" name="타원형 설명선 11"/>
          <p:cNvSpPr/>
          <p:nvPr/>
        </p:nvSpPr>
        <p:spPr bwMode="auto">
          <a:xfrm>
            <a:off x="4499992" y="4581128"/>
            <a:ext cx="1622959" cy="1293087"/>
          </a:xfrm>
          <a:prstGeom prst="wedgeEllipseCallout">
            <a:avLst>
              <a:gd name="adj1" fmla="val -99641"/>
              <a:gd name="adj2" fmla="val 4350"/>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B receives data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with SN = 1 from C,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it  discards frame and</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does not forward.</a:t>
            </a:r>
          </a:p>
        </p:txBody>
      </p:sp>
    </p:spTree>
    <p:extLst>
      <p:ext uri="{BB962C8B-B14F-4D97-AF65-F5344CB8AC3E}">
        <p14:creationId xmlns:p14="http://schemas.microsoft.com/office/powerpoint/2010/main" val="3450878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제목 1"/>
          <p:cNvSpPr>
            <a:spLocks noGrp="1"/>
          </p:cNvSpPr>
          <p:nvPr>
            <p:ph type="title"/>
          </p:nvPr>
        </p:nvSpPr>
        <p:spPr>
          <a:xfrm>
            <a:off x="685800" y="685800"/>
            <a:ext cx="7772400" cy="727075"/>
          </a:xfrm>
        </p:spPr>
        <p:txBody>
          <a:bodyPr/>
          <a:lstStyle/>
          <a:p>
            <a:r>
              <a:rPr lang="en-US" altLang="ko-KR" dirty="0" smtClean="0">
                <a:ea typeface="굴림" charset="-127"/>
              </a:rPr>
              <a:t>Reliability Support (1/2)</a:t>
            </a:r>
            <a:endParaRPr lang="ko-KR" altLang="en-US" dirty="0" smtClean="0">
              <a:ea typeface="굴림" charset="-127"/>
            </a:endParaRPr>
          </a:p>
        </p:txBody>
      </p:sp>
      <p:sp>
        <p:nvSpPr>
          <p:cNvPr id="2051" name="내용 개체 틀 2"/>
          <p:cNvSpPr>
            <a:spLocks noGrp="1"/>
          </p:cNvSpPr>
          <p:nvPr>
            <p:ph idx="1"/>
          </p:nvPr>
        </p:nvSpPr>
        <p:spPr>
          <a:xfrm>
            <a:off x="685800" y="1557338"/>
            <a:ext cx="7772400" cy="4538662"/>
          </a:xfrm>
        </p:spPr>
        <p:txBody>
          <a:bodyPr/>
          <a:lstStyle/>
          <a:p>
            <a:r>
              <a:rPr lang="en-US" altLang="ko-KR" sz="1800" dirty="0" smtClean="0">
                <a:ea typeface="굴림" charset="-127"/>
              </a:rPr>
              <a:t>For 1-hop reliable multicast, the role of a transmitting PD is to complete successful transmission of its multicast data frame to its 1-hop multicast members in its routing table</a:t>
            </a:r>
            <a:r>
              <a:rPr lang="en-US" altLang="ko-KR" sz="1800" dirty="0" smtClean="0">
                <a:ea typeface="굴림" charset="-127"/>
              </a:rPr>
              <a:t>.</a:t>
            </a:r>
          </a:p>
          <a:p>
            <a:endParaRPr lang="en-US" altLang="ko-KR" sz="1800" dirty="0" smtClean="0">
              <a:ea typeface="굴림" charset="-127"/>
            </a:endParaRPr>
          </a:p>
          <a:p>
            <a:r>
              <a:rPr lang="en-US" altLang="ko-KR" sz="1800" dirty="0" smtClean="0">
                <a:ea typeface="굴림" charset="-127"/>
              </a:rPr>
              <a:t>For multi-hop reliable multicast, the role of a </a:t>
            </a:r>
            <a:r>
              <a:rPr lang="en-US" altLang="ko-KR" sz="1800" dirty="0">
                <a:ea typeface="굴림" charset="-127"/>
              </a:rPr>
              <a:t>transmitting PD is to complete successful transmission of its multicast data frame to its </a:t>
            </a:r>
            <a:r>
              <a:rPr lang="en-US" altLang="ko-KR" sz="1800" dirty="0" smtClean="0">
                <a:ea typeface="굴림" charset="-127"/>
              </a:rPr>
              <a:t>multicast </a:t>
            </a:r>
            <a:r>
              <a:rPr lang="en-US" altLang="ko-KR" sz="1800" dirty="0">
                <a:ea typeface="굴림" charset="-127"/>
              </a:rPr>
              <a:t>members </a:t>
            </a:r>
            <a:r>
              <a:rPr lang="en-US" altLang="ko-KR" sz="1800" dirty="0" smtClean="0">
                <a:ea typeface="굴림" charset="-127"/>
              </a:rPr>
              <a:t>in </a:t>
            </a:r>
            <a:r>
              <a:rPr lang="en-US" altLang="ko-KR" sz="1800" dirty="0">
                <a:ea typeface="굴림" charset="-127"/>
              </a:rPr>
              <a:t>its routing </a:t>
            </a:r>
            <a:r>
              <a:rPr lang="en-US" altLang="ko-KR" sz="1800" dirty="0" smtClean="0">
                <a:ea typeface="굴림" charset="-127"/>
              </a:rPr>
              <a:t>table within </a:t>
            </a:r>
            <a:r>
              <a:rPr lang="en-US" altLang="ko-KR" sz="1800" dirty="0">
                <a:ea typeface="굴림" charset="-127"/>
              </a:rPr>
              <a:t>K-hop </a:t>
            </a:r>
            <a:r>
              <a:rPr lang="en-US" altLang="ko-KR" sz="1800" dirty="0" smtClean="0">
                <a:ea typeface="굴림" charset="-127"/>
              </a:rPr>
              <a:t>coverage.</a:t>
            </a:r>
          </a:p>
          <a:p>
            <a:pPr lvl="1"/>
            <a:endParaRPr lang="en-US" altLang="ko-KR" sz="1800" dirty="0" smtClean="0">
              <a:ea typeface="굴림" charset="-127"/>
            </a:endParaRPr>
          </a:p>
        </p:txBody>
      </p:sp>
      <p:sp>
        <p:nvSpPr>
          <p:cNvPr id="2052"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굴림" charset="-127"/>
              </a:defRPr>
            </a:lvl1pPr>
            <a:lvl2pPr marL="742950" indent="-285750" eaLnBrk="0" hangingPunct="0">
              <a:defRPr kumimoji="1">
                <a:solidFill>
                  <a:schemeClr val="tx1"/>
                </a:solidFill>
                <a:latin typeface="Arial" charset="0"/>
                <a:ea typeface="굴림" charset="-127"/>
              </a:defRPr>
            </a:lvl2pPr>
            <a:lvl3pPr marL="1143000" indent="-228600" eaLnBrk="0" hangingPunct="0">
              <a:defRPr kumimoji="1">
                <a:solidFill>
                  <a:schemeClr val="tx1"/>
                </a:solidFill>
                <a:latin typeface="Arial" charset="0"/>
                <a:ea typeface="굴림" charset="-127"/>
              </a:defRPr>
            </a:lvl3pPr>
            <a:lvl4pPr marL="1600200" indent="-228600" eaLnBrk="0" hangingPunct="0">
              <a:defRPr kumimoji="1">
                <a:solidFill>
                  <a:schemeClr val="tx1"/>
                </a:solidFill>
                <a:latin typeface="Arial" charset="0"/>
                <a:ea typeface="굴림" charset="-127"/>
              </a:defRPr>
            </a:lvl4pPr>
            <a:lvl5pPr marL="2057400" indent="-228600" eaLnBrk="0" hangingPunct="0">
              <a:defRPr kumimoji="1">
                <a:solidFill>
                  <a:schemeClr val="tx1"/>
                </a:solidFill>
                <a:latin typeface="Arial" charset="0"/>
                <a:ea typeface="굴림" charset="-127"/>
              </a:defRPr>
            </a:lvl5pPr>
            <a:lvl6pPr marL="2514600" indent="-228600" eaLnBrk="0" fontAlgn="base" hangingPunct="0">
              <a:spcBef>
                <a:spcPct val="0"/>
              </a:spcBef>
              <a:spcAft>
                <a:spcPct val="0"/>
              </a:spcAft>
              <a:defRPr kumimoji="1">
                <a:solidFill>
                  <a:schemeClr val="tx1"/>
                </a:solidFill>
                <a:latin typeface="Arial" charset="0"/>
                <a:ea typeface="굴림" charset="-127"/>
              </a:defRPr>
            </a:lvl6pPr>
            <a:lvl7pPr marL="2971800" indent="-228600" eaLnBrk="0" fontAlgn="base" hangingPunct="0">
              <a:spcBef>
                <a:spcPct val="0"/>
              </a:spcBef>
              <a:spcAft>
                <a:spcPct val="0"/>
              </a:spcAft>
              <a:defRPr kumimoji="1">
                <a:solidFill>
                  <a:schemeClr val="tx1"/>
                </a:solidFill>
                <a:latin typeface="Arial" charset="0"/>
                <a:ea typeface="굴림" charset="-127"/>
              </a:defRPr>
            </a:lvl7pPr>
            <a:lvl8pPr marL="3429000" indent="-228600" eaLnBrk="0" fontAlgn="base" hangingPunct="0">
              <a:spcBef>
                <a:spcPct val="0"/>
              </a:spcBef>
              <a:spcAft>
                <a:spcPct val="0"/>
              </a:spcAft>
              <a:defRPr kumimoji="1">
                <a:solidFill>
                  <a:schemeClr val="tx1"/>
                </a:solidFill>
                <a:latin typeface="Arial" charset="0"/>
                <a:ea typeface="굴림" charset="-127"/>
              </a:defRPr>
            </a:lvl8pPr>
            <a:lvl9pPr marL="3886200" indent="-228600" eaLnBrk="0" fontAlgn="base" hangingPunct="0">
              <a:spcBef>
                <a:spcPct val="0"/>
              </a:spcBef>
              <a:spcAft>
                <a:spcPct val="0"/>
              </a:spcAft>
              <a:defRPr kumimoji="1">
                <a:solidFill>
                  <a:schemeClr val="tx1"/>
                </a:solidFill>
                <a:latin typeface="Arial" charset="0"/>
                <a:ea typeface="굴림" charset="-127"/>
              </a:defRPr>
            </a:lvl9pPr>
          </a:lstStyle>
          <a:p>
            <a:r>
              <a:rPr kumimoji="0" lang="en-US" altLang="ko-KR" smtClean="0">
                <a:latin typeface="Times New Roman" pitchFamily="18" charset="0"/>
              </a:rPr>
              <a:t>Slide </a:t>
            </a:r>
            <a:fld id="{590FD9DD-3EF4-48B9-B990-7B1C73F91285}" type="slidenum">
              <a:rPr kumimoji="0" lang="en-US" altLang="ko-KR" smtClean="0">
                <a:latin typeface="Times New Roman" pitchFamily="18" charset="0"/>
              </a:rPr>
              <a:pPr/>
              <a:t>76</a:t>
            </a:fld>
            <a:endParaRPr kumimoji="0" lang="en-US" altLang="ko-KR" smtClean="0">
              <a:latin typeface="Times New Roman" pitchFamily="18" charset="0"/>
            </a:endParaRPr>
          </a:p>
        </p:txBody>
      </p:sp>
    </p:spTree>
    <p:extLst>
      <p:ext uri="{BB962C8B-B14F-4D97-AF65-F5344CB8AC3E}">
        <p14:creationId xmlns:p14="http://schemas.microsoft.com/office/powerpoint/2010/main" val="2375699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1"/>
          <p:cNvSpPr>
            <a:spLocks noGrp="1"/>
          </p:cNvSpPr>
          <p:nvPr>
            <p:ph type="title"/>
          </p:nvPr>
        </p:nvSpPr>
        <p:spPr>
          <a:xfrm>
            <a:off x="685800" y="685800"/>
            <a:ext cx="7772400" cy="727075"/>
          </a:xfrm>
        </p:spPr>
        <p:txBody>
          <a:bodyPr/>
          <a:lstStyle/>
          <a:p>
            <a:r>
              <a:rPr lang="en-US" altLang="ko-KR" dirty="0" smtClean="0">
                <a:ea typeface="굴림" charset="-127"/>
              </a:rPr>
              <a:t>Reliability Support (2/2)</a:t>
            </a:r>
            <a:endParaRPr lang="ko-KR" altLang="en-US" dirty="0" smtClean="0">
              <a:ea typeface="굴림" charset="-127"/>
            </a:endParaRPr>
          </a:p>
        </p:txBody>
      </p:sp>
      <p:sp>
        <p:nvSpPr>
          <p:cNvPr id="3075" name="내용 개체 틀 2"/>
          <p:cNvSpPr>
            <a:spLocks noGrp="1"/>
          </p:cNvSpPr>
          <p:nvPr>
            <p:ph idx="1"/>
          </p:nvPr>
        </p:nvSpPr>
        <p:spPr>
          <a:xfrm>
            <a:off x="685800" y="1556792"/>
            <a:ext cx="8134672" cy="4608512"/>
          </a:xfrm>
        </p:spPr>
        <p:txBody>
          <a:bodyPr/>
          <a:lstStyle/>
          <a:p>
            <a:r>
              <a:rPr lang="en-US" altLang="ko-KR" sz="1800" dirty="0" smtClean="0">
                <a:ea typeface="굴림" charset="-127"/>
              </a:rPr>
              <a:t>Timeout Mechanism</a:t>
            </a:r>
          </a:p>
          <a:p>
            <a:pPr lvl="1"/>
            <a:r>
              <a:rPr lang="en-US" altLang="ko-KR" sz="1800" dirty="0" smtClean="0">
                <a:ea typeface="굴림" charset="-127"/>
              </a:rPr>
              <a:t>To avoid ACK implosion, transmitters send the ACK at random time.</a:t>
            </a:r>
            <a:endParaRPr lang="en-US" altLang="ko-KR" sz="1800" baseline="-25000" dirty="0" smtClean="0">
              <a:ea typeface="굴림" charset="-127"/>
            </a:endParaRPr>
          </a:p>
          <a:p>
            <a:pPr lvl="1"/>
            <a:r>
              <a:rPr lang="en-US" altLang="ko-KR" sz="1800" dirty="0" smtClean="0">
                <a:ea typeface="굴림" charset="-127"/>
              </a:rPr>
              <a:t>Randomized timer for ACK transmission to substantially reduce the possibility of contentions.</a:t>
            </a:r>
          </a:p>
          <a:p>
            <a:pPr lvl="1"/>
            <a:r>
              <a:rPr lang="en-US" altLang="ko-KR" sz="1800" dirty="0" smtClean="0">
                <a:ea typeface="굴림" charset="-127"/>
              </a:rPr>
              <a:t>If an </a:t>
            </a:r>
            <a:r>
              <a:rPr lang="en-US" altLang="ko-KR" sz="1800" dirty="0" smtClean="0">
                <a:ea typeface="굴림" charset="-127"/>
              </a:rPr>
              <a:t>ACK </a:t>
            </a:r>
            <a:r>
              <a:rPr lang="en-US" altLang="ko-KR" sz="1800" dirty="0" smtClean="0">
                <a:ea typeface="굴림" charset="-127"/>
              </a:rPr>
              <a:t>does not arrive within retransmission timeout, the transmitter retransmits the multicast data frame until </a:t>
            </a:r>
            <a:r>
              <a:rPr lang="en-US" altLang="ko-KR" sz="1800" i="1" dirty="0" smtClean="0">
                <a:ea typeface="굴림" charset="-127"/>
              </a:rPr>
              <a:t>R </a:t>
            </a:r>
            <a:r>
              <a:rPr lang="en-US" altLang="ko-KR" sz="1800" dirty="0" smtClean="0">
                <a:ea typeface="굴림" charset="-127"/>
              </a:rPr>
              <a:t>(a maximum retransmit limit) times.</a:t>
            </a:r>
          </a:p>
          <a:p>
            <a:r>
              <a:rPr lang="en-US" altLang="ko-KR" sz="1800" dirty="0">
                <a:ea typeface="굴림" charset="-127"/>
              </a:rPr>
              <a:t>For reliable unicast, the role of a transmitting PD is to complete successful transmission of its unicast data frame to its destination.</a:t>
            </a:r>
          </a:p>
          <a:p>
            <a:r>
              <a:rPr lang="en-US" altLang="ko-KR" sz="1800" dirty="0">
                <a:ea typeface="굴림" charset="-127"/>
              </a:rPr>
              <a:t>Every receiving PD along the route from the source to destination shall send ACK to the transmitter in the unicast routing.</a:t>
            </a:r>
          </a:p>
          <a:p>
            <a:r>
              <a:rPr lang="en-US" altLang="ko-KR" sz="1800" dirty="0">
                <a:ea typeface="굴림" charset="-127"/>
              </a:rPr>
              <a:t>The reliable unicast shall using immediate ACK or n-block ACK mechanism</a:t>
            </a:r>
            <a:r>
              <a:rPr lang="en-US" altLang="ko-KR" sz="1800" dirty="0" smtClean="0">
                <a:ea typeface="굴림" charset="-127"/>
              </a:rPr>
              <a:t>.</a:t>
            </a:r>
            <a:endParaRPr lang="en-US" altLang="ko-KR" sz="1800" dirty="0">
              <a:ea typeface="굴림" charset="-127"/>
            </a:endParaRP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굴림" charset="-127"/>
              </a:defRPr>
            </a:lvl1pPr>
            <a:lvl2pPr marL="742950" indent="-285750" eaLnBrk="0" hangingPunct="0">
              <a:defRPr kumimoji="1">
                <a:solidFill>
                  <a:schemeClr val="tx1"/>
                </a:solidFill>
                <a:latin typeface="Arial" charset="0"/>
                <a:ea typeface="굴림" charset="-127"/>
              </a:defRPr>
            </a:lvl2pPr>
            <a:lvl3pPr marL="1143000" indent="-228600" eaLnBrk="0" hangingPunct="0">
              <a:defRPr kumimoji="1">
                <a:solidFill>
                  <a:schemeClr val="tx1"/>
                </a:solidFill>
                <a:latin typeface="Arial" charset="0"/>
                <a:ea typeface="굴림" charset="-127"/>
              </a:defRPr>
            </a:lvl3pPr>
            <a:lvl4pPr marL="1600200" indent="-228600" eaLnBrk="0" hangingPunct="0">
              <a:defRPr kumimoji="1">
                <a:solidFill>
                  <a:schemeClr val="tx1"/>
                </a:solidFill>
                <a:latin typeface="Arial" charset="0"/>
                <a:ea typeface="굴림" charset="-127"/>
              </a:defRPr>
            </a:lvl4pPr>
            <a:lvl5pPr marL="2057400" indent="-228600" eaLnBrk="0" hangingPunct="0">
              <a:defRPr kumimoji="1">
                <a:solidFill>
                  <a:schemeClr val="tx1"/>
                </a:solidFill>
                <a:latin typeface="Arial" charset="0"/>
                <a:ea typeface="굴림" charset="-127"/>
              </a:defRPr>
            </a:lvl5pPr>
            <a:lvl6pPr marL="2514600" indent="-228600" eaLnBrk="0" fontAlgn="base" hangingPunct="0">
              <a:spcBef>
                <a:spcPct val="0"/>
              </a:spcBef>
              <a:spcAft>
                <a:spcPct val="0"/>
              </a:spcAft>
              <a:defRPr kumimoji="1">
                <a:solidFill>
                  <a:schemeClr val="tx1"/>
                </a:solidFill>
                <a:latin typeface="Arial" charset="0"/>
                <a:ea typeface="굴림" charset="-127"/>
              </a:defRPr>
            </a:lvl6pPr>
            <a:lvl7pPr marL="2971800" indent="-228600" eaLnBrk="0" fontAlgn="base" hangingPunct="0">
              <a:spcBef>
                <a:spcPct val="0"/>
              </a:spcBef>
              <a:spcAft>
                <a:spcPct val="0"/>
              </a:spcAft>
              <a:defRPr kumimoji="1">
                <a:solidFill>
                  <a:schemeClr val="tx1"/>
                </a:solidFill>
                <a:latin typeface="Arial" charset="0"/>
                <a:ea typeface="굴림" charset="-127"/>
              </a:defRPr>
            </a:lvl7pPr>
            <a:lvl8pPr marL="3429000" indent="-228600" eaLnBrk="0" fontAlgn="base" hangingPunct="0">
              <a:spcBef>
                <a:spcPct val="0"/>
              </a:spcBef>
              <a:spcAft>
                <a:spcPct val="0"/>
              </a:spcAft>
              <a:defRPr kumimoji="1">
                <a:solidFill>
                  <a:schemeClr val="tx1"/>
                </a:solidFill>
                <a:latin typeface="Arial" charset="0"/>
                <a:ea typeface="굴림" charset="-127"/>
              </a:defRPr>
            </a:lvl8pPr>
            <a:lvl9pPr marL="3886200" indent="-228600" eaLnBrk="0" fontAlgn="base" hangingPunct="0">
              <a:spcBef>
                <a:spcPct val="0"/>
              </a:spcBef>
              <a:spcAft>
                <a:spcPct val="0"/>
              </a:spcAft>
              <a:defRPr kumimoji="1">
                <a:solidFill>
                  <a:schemeClr val="tx1"/>
                </a:solidFill>
                <a:latin typeface="Arial" charset="0"/>
                <a:ea typeface="굴림" charset="-127"/>
              </a:defRPr>
            </a:lvl9pPr>
          </a:lstStyle>
          <a:p>
            <a:r>
              <a:rPr kumimoji="0" lang="en-US" altLang="ko-KR" smtClean="0">
                <a:latin typeface="Times New Roman" pitchFamily="18" charset="0"/>
              </a:rPr>
              <a:t>Slide </a:t>
            </a:r>
            <a:fld id="{35703A21-7CE9-495E-9608-92E5E092998A}" type="slidenum">
              <a:rPr kumimoji="0" lang="en-US" altLang="ko-KR" smtClean="0">
                <a:latin typeface="Times New Roman" pitchFamily="18" charset="0"/>
              </a:rPr>
              <a:pPr/>
              <a:t>77</a:t>
            </a:fld>
            <a:endParaRPr kumimoji="0" lang="en-US" altLang="ko-KR" smtClean="0">
              <a:latin typeface="Times New Roman" pitchFamily="18" charset="0"/>
            </a:endParaRPr>
          </a:p>
        </p:txBody>
      </p:sp>
    </p:spTree>
    <p:extLst>
      <p:ext uri="{BB962C8B-B14F-4D97-AF65-F5344CB8AC3E}">
        <p14:creationId xmlns:p14="http://schemas.microsoft.com/office/powerpoint/2010/main" val="431690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ea typeface="굴림" charset="-127"/>
              </a:rPr>
              <a:t>Reliable Multicast </a:t>
            </a:r>
            <a:r>
              <a:rPr lang="en-US" altLang="ko-KR" dirty="0" smtClean="0">
                <a:ea typeface="굴림" charset="-127"/>
              </a:rPr>
              <a:t>(</a:t>
            </a:r>
            <a:r>
              <a:rPr lang="en-US" altLang="ko-KR" dirty="0" smtClean="0">
                <a:ea typeface="굴림" charset="-127"/>
              </a:rPr>
              <a:t>1/11)</a:t>
            </a:r>
            <a:endParaRPr lang="ko-KR" altLang="en-US" dirty="0"/>
          </a:p>
        </p:txBody>
      </p:sp>
      <p:sp>
        <p:nvSpPr>
          <p:cNvPr id="3" name="내용 개체 틀 2"/>
          <p:cNvSpPr>
            <a:spLocks noGrp="1"/>
          </p:cNvSpPr>
          <p:nvPr>
            <p:ph idx="1"/>
          </p:nvPr>
        </p:nvSpPr>
        <p:spPr>
          <a:xfrm>
            <a:off x="685800" y="1556792"/>
            <a:ext cx="7772400" cy="4539208"/>
          </a:xfrm>
        </p:spPr>
        <p:txBody>
          <a:bodyPr/>
          <a:lstStyle/>
          <a:p>
            <a:r>
              <a:rPr lang="en-GB" altLang="ko-KR" sz="1800" dirty="0"/>
              <a:t>We proposed a Block ACK technique for reliable multicast to know whether the nodes receive Multicast Data Frame fully or not</a:t>
            </a:r>
            <a:r>
              <a:rPr lang="en-GB" altLang="ko-KR" sz="1800" dirty="0" smtClean="0"/>
              <a:t>.</a:t>
            </a:r>
            <a:endParaRPr lang="en-US" sz="1800" dirty="0" smtClean="0"/>
          </a:p>
          <a:p>
            <a:r>
              <a:rPr lang="en-GB" altLang="ko-KR" sz="1800" dirty="0" smtClean="0"/>
              <a:t>When </a:t>
            </a:r>
            <a:r>
              <a:rPr lang="en-GB" altLang="ko-KR" sz="1800" dirty="0"/>
              <a:t>sender PD sends Multicast Data Frame, it chooses the groups in the multicast group by depending on the order of the information of the nodes in its routing table</a:t>
            </a:r>
            <a:r>
              <a:rPr lang="en-GB" altLang="ko-KR" sz="1800" dirty="0" smtClean="0"/>
              <a:t>.</a:t>
            </a:r>
            <a:r>
              <a:rPr lang="en-GB" altLang="ko-KR" sz="1800" dirty="0"/>
              <a:t> </a:t>
            </a:r>
            <a:endParaRPr lang="en-GB" altLang="ko-KR" sz="1800" dirty="0" smtClean="0"/>
          </a:p>
          <a:p>
            <a:r>
              <a:rPr lang="en-GB" altLang="ko-KR" sz="1800" dirty="0" smtClean="0"/>
              <a:t>If </a:t>
            </a:r>
            <a:r>
              <a:rPr lang="en-GB" altLang="ko-KR" sz="1800" dirty="0"/>
              <a:t>the sender wants to have ‘n’ groups, it reached it by dividing the numbers of all nodes in the multicast group to n. </a:t>
            </a:r>
            <a:endParaRPr lang="en-GB" altLang="ko-KR" sz="1800" dirty="0" smtClean="0"/>
          </a:p>
          <a:p>
            <a:r>
              <a:rPr lang="en-GB" altLang="ko-KR" sz="1800" dirty="0"/>
              <a:t>Then, the sender transmits Multicast Data Frame including the information of the group which sends the block ACK.</a:t>
            </a:r>
            <a:endParaRPr lang="ko-KR" altLang="ko-KR" sz="1800" dirty="0"/>
          </a:p>
          <a:p>
            <a:r>
              <a:rPr lang="en-GB" altLang="ko-KR" sz="1800" dirty="0"/>
              <a:t>When the nodes in the group receive all multicast data frames successfully, they transmit Block ACK to the sender by notifying that they received all frames from it.</a:t>
            </a:r>
            <a:endParaRPr lang="en-US" sz="1800" dirty="0"/>
          </a:p>
          <a:p>
            <a:r>
              <a:rPr lang="en-GB" altLang="ko-KR" sz="1800" dirty="0" smtClean="0"/>
              <a:t>If </a:t>
            </a:r>
            <a:r>
              <a:rPr lang="en-GB" altLang="ko-KR" sz="1800" dirty="0"/>
              <a:t>they did not receive any data frame or they did not receive it fully, they do not transmit Block ACK to the sender.</a:t>
            </a:r>
            <a:endParaRPr lang="en-US" altLang="ko-KR" sz="1800" dirty="0" smtClean="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78</a:t>
            </a:fld>
            <a:endParaRPr lang="en-US" altLang="ko-KR"/>
          </a:p>
        </p:txBody>
      </p:sp>
    </p:spTree>
    <p:extLst>
      <p:ext uri="{BB962C8B-B14F-4D97-AF65-F5344CB8AC3E}">
        <p14:creationId xmlns:p14="http://schemas.microsoft.com/office/powerpoint/2010/main" val="10027630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Reliable Multicast (</a:t>
            </a:r>
            <a:r>
              <a:rPr lang="en-US" altLang="ko-KR" dirty="0" smtClean="0"/>
              <a:t>2/11)</a:t>
            </a:r>
            <a:endParaRPr lang="ko-KR" altLang="en-US" dirty="0"/>
          </a:p>
        </p:txBody>
      </p:sp>
      <p:sp>
        <p:nvSpPr>
          <p:cNvPr id="3" name="내용 개체 틀 2"/>
          <p:cNvSpPr>
            <a:spLocks noGrp="1"/>
          </p:cNvSpPr>
          <p:nvPr>
            <p:ph idx="1"/>
          </p:nvPr>
        </p:nvSpPr>
        <p:spPr>
          <a:xfrm>
            <a:off x="685800" y="1556792"/>
            <a:ext cx="4390256" cy="4539208"/>
          </a:xfrm>
        </p:spPr>
        <p:txBody>
          <a:bodyPr/>
          <a:lstStyle/>
          <a:p>
            <a:r>
              <a:rPr lang="en-US" altLang="ko-KR" dirty="0" smtClean="0"/>
              <a:t>Sender PD S chooses the groups with dynamically.</a:t>
            </a:r>
          </a:p>
          <a:p>
            <a:r>
              <a:rPr lang="en-US" altLang="ko-KR" dirty="0" smtClean="0"/>
              <a:t>In this example, the number of nodes in a group is 3.</a:t>
            </a:r>
          </a:p>
          <a:p>
            <a:r>
              <a:rPr lang="en-US" altLang="ko-KR" dirty="0" smtClean="0"/>
              <a:t>A,B,C are in group1, D,E,F are in group2 and G,H,I are in group3. </a:t>
            </a:r>
          </a:p>
          <a:p>
            <a:r>
              <a:rPr lang="en-US" altLang="ko-KR" dirty="0" smtClean="0"/>
              <a:t>PD </a:t>
            </a:r>
            <a:r>
              <a:rPr lang="en-US" altLang="ko-KR" dirty="0"/>
              <a:t>S transmit multicast data frame </a:t>
            </a:r>
            <a:r>
              <a:rPr lang="en-US" altLang="ko-KR" dirty="0" smtClean="0"/>
              <a:t>F1 included group1’s information.</a:t>
            </a:r>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79</a:t>
            </a:fld>
            <a:endParaRPr lang="en-US" altLang="ko-KR"/>
          </a:p>
        </p:txBody>
      </p:sp>
      <p:sp>
        <p:nvSpPr>
          <p:cNvPr id="5" name="타원 4"/>
          <p:cNvSpPr>
            <a:spLocks noChangeArrowheads="1"/>
          </p:cNvSpPr>
          <p:nvPr/>
        </p:nvSpPr>
        <p:spPr bwMode="auto">
          <a:xfrm>
            <a:off x="6256704" y="252016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I</a:t>
            </a:r>
            <a:endParaRPr lang="ko-KR" altLang="en-US" sz="1500" dirty="0">
              <a:solidFill>
                <a:schemeClr val="bg1"/>
              </a:solidFill>
            </a:endParaRPr>
          </a:p>
        </p:txBody>
      </p:sp>
      <p:sp>
        <p:nvSpPr>
          <p:cNvPr id="7" name="타원 6"/>
          <p:cNvSpPr>
            <a:spLocks noChangeArrowheads="1"/>
          </p:cNvSpPr>
          <p:nvPr/>
        </p:nvSpPr>
        <p:spPr bwMode="auto">
          <a:xfrm>
            <a:off x="7007884" y="246481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A</a:t>
            </a:r>
            <a:endParaRPr lang="ko-KR" altLang="en-US" sz="1500" dirty="0">
              <a:solidFill>
                <a:schemeClr val="bg1"/>
              </a:solidFill>
            </a:endParaRPr>
          </a:p>
        </p:txBody>
      </p:sp>
      <p:sp>
        <p:nvSpPr>
          <p:cNvPr id="8" name="타원 7"/>
          <p:cNvSpPr/>
          <p:nvPr/>
        </p:nvSpPr>
        <p:spPr bwMode="auto">
          <a:xfrm>
            <a:off x="6722192" y="346573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S</a:t>
            </a:r>
            <a:endParaRPr lang="ko-KR" altLang="en-US" sz="1500" dirty="0">
              <a:solidFill>
                <a:schemeClr val="tx1"/>
              </a:solidFill>
              <a:ea typeface="굴림" pitchFamily="50" charset="-127"/>
            </a:endParaRPr>
          </a:p>
        </p:txBody>
      </p:sp>
      <p:sp>
        <p:nvSpPr>
          <p:cNvPr id="12" name="타원 11"/>
          <p:cNvSpPr>
            <a:spLocks noChangeArrowheads="1"/>
          </p:cNvSpPr>
          <p:nvPr/>
        </p:nvSpPr>
        <p:spPr bwMode="auto">
          <a:xfrm>
            <a:off x="6113274" y="438514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sp>
        <p:nvSpPr>
          <p:cNvPr id="13" name="타원 12"/>
          <p:cNvSpPr>
            <a:spLocks noChangeArrowheads="1"/>
          </p:cNvSpPr>
          <p:nvPr/>
        </p:nvSpPr>
        <p:spPr bwMode="auto">
          <a:xfrm>
            <a:off x="6883934" y="4547253"/>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
        <p:nvSpPr>
          <p:cNvPr id="14" name="타원 13"/>
          <p:cNvSpPr>
            <a:spLocks noChangeArrowheads="1"/>
          </p:cNvSpPr>
          <p:nvPr/>
        </p:nvSpPr>
        <p:spPr bwMode="auto">
          <a:xfrm>
            <a:off x="7479394" y="4223037"/>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15" name="타원 14"/>
          <p:cNvSpPr>
            <a:spLocks noChangeArrowheads="1"/>
          </p:cNvSpPr>
          <p:nvPr/>
        </p:nvSpPr>
        <p:spPr bwMode="auto">
          <a:xfrm>
            <a:off x="7610326" y="28673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sp>
        <p:nvSpPr>
          <p:cNvPr id="16" name="타원 15"/>
          <p:cNvSpPr>
            <a:spLocks noChangeArrowheads="1"/>
          </p:cNvSpPr>
          <p:nvPr/>
        </p:nvSpPr>
        <p:spPr bwMode="auto">
          <a:xfrm>
            <a:off x="5771480" y="30424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H</a:t>
            </a:r>
            <a:endParaRPr lang="ko-KR" altLang="en-US" sz="1500" dirty="0">
              <a:solidFill>
                <a:schemeClr val="bg1"/>
              </a:solidFill>
            </a:endParaRPr>
          </a:p>
        </p:txBody>
      </p:sp>
      <p:sp>
        <p:nvSpPr>
          <p:cNvPr id="17" name="타원 16"/>
          <p:cNvSpPr>
            <a:spLocks noChangeArrowheads="1"/>
          </p:cNvSpPr>
          <p:nvPr/>
        </p:nvSpPr>
        <p:spPr bwMode="auto">
          <a:xfrm>
            <a:off x="7742661" y="3596551"/>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18" name="타원 17"/>
          <p:cNvSpPr>
            <a:spLocks noChangeArrowheads="1"/>
          </p:cNvSpPr>
          <p:nvPr/>
        </p:nvSpPr>
        <p:spPr bwMode="auto">
          <a:xfrm>
            <a:off x="5717515" y="3789589"/>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19" name="오른쪽 화살표 18"/>
          <p:cNvSpPr/>
          <p:nvPr/>
        </p:nvSpPr>
        <p:spPr>
          <a:xfrm rot="14593938">
            <a:off x="6328630" y="3094536"/>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0" name="오른쪽 화살표 19"/>
          <p:cNvSpPr/>
          <p:nvPr/>
        </p:nvSpPr>
        <p:spPr>
          <a:xfrm rot="17026374">
            <a:off x="6706917" y="3049305"/>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1" name="오른쪽 화살표 20"/>
          <p:cNvSpPr/>
          <p:nvPr/>
        </p:nvSpPr>
        <p:spPr>
          <a:xfrm rot="19538279">
            <a:off x="7008100" y="3248981"/>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2" name="오른쪽 화살표 21"/>
          <p:cNvSpPr/>
          <p:nvPr/>
        </p:nvSpPr>
        <p:spPr>
          <a:xfrm rot="545705">
            <a:off x="7086037" y="3632805"/>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3" name="오른쪽 화살표 22"/>
          <p:cNvSpPr/>
          <p:nvPr/>
        </p:nvSpPr>
        <p:spPr>
          <a:xfrm rot="2688146">
            <a:off x="6935803" y="3944998"/>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4" name="오른쪽 화살표 23"/>
          <p:cNvSpPr/>
          <p:nvPr/>
        </p:nvSpPr>
        <p:spPr>
          <a:xfrm rot="4897239">
            <a:off x="6635289" y="4084274"/>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5" name="오른쪽 화살표 24"/>
          <p:cNvSpPr/>
          <p:nvPr/>
        </p:nvSpPr>
        <p:spPr>
          <a:xfrm rot="7461617">
            <a:off x="6274955" y="4010659"/>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6" name="오른쪽 화살표 25"/>
          <p:cNvSpPr/>
          <p:nvPr/>
        </p:nvSpPr>
        <p:spPr>
          <a:xfrm rot="9686847">
            <a:off x="6064253" y="3738622"/>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7" name="오른쪽 화살표 26"/>
          <p:cNvSpPr/>
          <p:nvPr/>
        </p:nvSpPr>
        <p:spPr>
          <a:xfrm rot="12434568">
            <a:off x="6094169" y="3332168"/>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8" name="타원 27"/>
          <p:cNvSpPr/>
          <p:nvPr/>
        </p:nvSpPr>
        <p:spPr bwMode="auto">
          <a:xfrm rot="3452760">
            <a:off x="6663821" y="2683316"/>
            <a:ext cx="1814542" cy="966902"/>
          </a:xfrm>
          <a:prstGeom prst="ellipse">
            <a:avLst/>
          </a:prstGeom>
          <a:noFill/>
          <a:ln w="9525" cap="flat" cmpd="sng" algn="ctr">
            <a:solidFill>
              <a:srgbClr val="FF0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29" name="타원 28"/>
          <p:cNvSpPr/>
          <p:nvPr/>
        </p:nvSpPr>
        <p:spPr bwMode="auto">
          <a:xfrm rot="17608460">
            <a:off x="5206003" y="2837761"/>
            <a:ext cx="1814542" cy="966902"/>
          </a:xfrm>
          <a:prstGeom prst="ellipse">
            <a:avLst/>
          </a:prstGeom>
          <a:noFill/>
          <a:ln w="9525" cap="flat" cmpd="sng" algn="ctr">
            <a:solidFill>
              <a:srgbClr val="FFC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0" name="타원 29"/>
          <p:cNvSpPr/>
          <p:nvPr/>
        </p:nvSpPr>
        <p:spPr bwMode="auto">
          <a:xfrm rot="10483861">
            <a:off x="6049665" y="4004758"/>
            <a:ext cx="1814542" cy="966902"/>
          </a:xfrm>
          <a:prstGeom prst="ellipse">
            <a:avLst/>
          </a:prstGeom>
          <a:noFill/>
          <a:ln w="9525" cap="flat" cmpd="sng" algn="ctr">
            <a:solidFill>
              <a:schemeClr val="accent4"/>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1" name="오른쪽 화살표 30"/>
          <p:cNvSpPr/>
          <p:nvPr/>
        </p:nvSpPr>
        <p:spPr>
          <a:xfrm>
            <a:off x="5220072" y="5223564"/>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32" name="오른쪽 화살표 31"/>
          <p:cNvSpPr/>
          <p:nvPr/>
        </p:nvSpPr>
        <p:spPr>
          <a:xfrm>
            <a:off x="5220072" y="5517232"/>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33" name="TextBox 81"/>
          <p:cNvSpPr txBox="1">
            <a:spLocks noChangeArrowheads="1"/>
          </p:cNvSpPr>
          <p:nvPr/>
        </p:nvSpPr>
        <p:spPr bwMode="auto">
          <a:xfrm>
            <a:off x="5868144" y="5111129"/>
            <a:ext cx="250581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Multicast Data Frame</a:t>
            </a:r>
            <a:endParaRPr lang="ko-KR" altLang="en-US" dirty="0"/>
          </a:p>
        </p:txBody>
      </p:sp>
      <p:sp>
        <p:nvSpPr>
          <p:cNvPr id="34" name="TextBox 81"/>
          <p:cNvSpPr txBox="1">
            <a:spLocks noChangeArrowheads="1"/>
          </p:cNvSpPr>
          <p:nvPr/>
        </p:nvSpPr>
        <p:spPr bwMode="auto">
          <a:xfrm>
            <a:off x="5868144" y="5404797"/>
            <a:ext cx="276242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Timer Based Block ACK</a:t>
            </a:r>
            <a:endParaRPr lang="ko-KR" altLang="en-US" dirty="0"/>
          </a:p>
        </p:txBody>
      </p:sp>
    </p:spTree>
    <p:extLst>
      <p:ext uri="{BB962C8B-B14F-4D97-AF65-F5344CB8AC3E}">
        <p14:creationId xmlns:p14="http://schemas.microsoft.com/office/powerpoint/2010/main" val="1560130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ea typeface="굴림" charset="-127"/>
              </a:rPr>
              <a:t>Finding/Joining Multicast Group </a:t>
            </a:r>
            <a:r>
              <a:rPr lang="en-US" altLang="ko-KR" dirty="0" smtClean="0">
                <a:ea typeface="굴림" charset="-127"/>
              </a:rPr>
              <a:t>(2/12)</a:t>
            </a:r>
            <a:endParaRPr lang="ko-KR" altLang="en-US" dirty="0"/>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p:txBody>
              <a:bodyPr/>
              <a:lstStyle/>
              <a:p>
                <a:pPr algn="just"/>
                <a:r>
                  <a:rPr lang="en-US" altLang="ko-KR" sz="1800" dirty="0">
                    <a:ea typeface="굴림" charset="-127"/>
                  </a:rPr>
                  <a:t>If </a:t>
                </a:r>
                <a:r>
                  <a:rPr lang="en-US" altLang="ko-KR" sz="1800" dirty="0" smtClean="0">
                    <a:ea typeface="굴림" charset="-127"/>
                  </a:rPr>
                  <a:t>a PD </a:t>
                </a:r>
                <a:r>
                  <a:rPr lang="en-US" altLang="ko-KR" sz="1800" dirty="0">
                    <a:ea typeface="굴림" charset="-127"/>
                  </a:rPr>
                  <a:t>receive the ACF, </a:t>
                </a:r>
              </a:p>
              <a:p>
                <a:pPr lvl="1" algn="just"/>
                <a:r>
                  <a:rPr lang="en-US" altLang="ko-KR" sz="1800" dirty="0" smtClean="0">
                    <a:ea typeface="굴림" charset="-127"/>
                  </a:rPr>
                  <a:t>It stores </a:t>
                </a:r>
                <a:r>
                  <a:rPr lang="en-US" altLang="ko-KR" sz="1800" dirty="0">
                    <a:ea typeface="굴림" charset="-127"/>
                  </a:rPr>
                  <a:t>the ACF in order to forward it to other PDs, </a:t>
                </a:r>
              </a:p>
              <a:p>
                <a:pPr lvl="1" algn="just"/>
                <a:r>
                  <a:rPr lang="en-US" altLang="ko-KR" sz="1800" dirty="0" smtClean="0">
                    <a:ea typeface="굴림" charset="-127"/>
                  </a:rPr>
                  <a:t>It saves </a:t>
                </a:r>
                <a:r>
                  <a:rPr lang="en-US" altLang="ko-KR" sz="1800" dirty="0">
                    <a:ea typeface="굴림" charset="-127"/>
                  </a:rPr>
                  <a:t>backward path in the routing table during </a:t>
                </a:r>
                <a:r>
                  <a:rPr lang="en-US" altLang="ko-KR" sz="1800" dirty="0" smtClean="0">
                    <a:ea typeface="굴림" charset="-127"/>
                  </a:rPr>
                  <a:t>expiration timer </a:t>
                </a:r>
                <a14:m>
                  <m:oMath xmlns:m="http://schemas.openxmlformats.org/officeDocument/2006/math">
                    <m:sSub>
                      <m:sSubPr>
                        <m:ctrlPr>
                          <a:rPr lang="en-US" altLang="ko-KR" sz="1800" i="1">
                            <a:latin typeface="Cambria Math"/>
                            <a:ea typeface="굴림" charset="-127"/>
                          </a:rPr>
                        </m:ctrlPr>
                      </m:sSubPr>
                      <m:e>
                        <m:r>
                          <a:rPr lang="en-US" altLang="ko-KR" sz="1800" i="1">
                            <a:latin typeface="Cambria Math"/>
                            <a:ea typeface="굴림" charset="-127"/>
                          </a:rPr>
                          <m:t>𝑇</m:t>
                        </m:r>
                      </m:e>
                      <m:sub>
                        <m:r>
                          <a:rPr lang="en-US" altLang="ko-KR" sz="1800" i="1">
                            <a:latin typeface="Cambria Math"/>
                            <a:ea typeface="굴림" charset="-127"/>
                          </a:rPr>
                          <m:t>𝑊</m:t>
                        </m:r>
                      </m:sub>
                    </m:sSub>
                  </m:oMath>
                </a14:m>
                <a:r>
                  <a:rPr lang="en-US" altLang="ko-KR" sz="1800" dirty="0">
                    <a:ea typeface="굴림" charset="-127"/>
                  </a:rPr>
                  <a:t> where </a:t>
                </a:r>
                <a14:m>
                  <m:oMath xmlns:m="http://schemas.openxmlformats.org/officeDocument/2006/math">
                    <m:sSub>
                      <m:sSubPr>
                        <m:ctrlPr>
                          <a:rPr lang="en-US" altLang="ko-KR" sz="1800" i="1">
                            <a:latin typeface="Cambria Math"/>
                            <a:ea typeface="굴림" charset="-127"/>
                          </a:rPr>
                        </m:ctrlPr>
                      </m:sSubPr>
                      <m:e>
                        <m:r>
                          <a:rPr lang="en-US" altLang="ko-KR" sz="1800" i="1">
                            <a:latin typeface="Cambria Math"/>
                            <a:ea typeface="굴림" charset="-127"/>
                          </a:rPr>
                          <m:t>𝑇</m:t>
                        </m:r>
                      </m:e>
                      <m:sub>
                        <m:r>
                          <a:rPr lang="en-US" altLang="ko-KR" sz="1800" i="1">
                            <a:latin typeface="Cambria Math"/>
                            <a:ea typeface="굴림" charset="-127"/>
                          </a:rPr>
                          <m:t>𝑊</m:t>
                        </m:r>
                      </m:sub>
                    </m:sSub>
                  </m:oMath>
                </a14:m>
                <a:r>
                  <a:rPr lang="en-US" altLang="ko-KR" sz="1800" dirty="0">
                    <a:ea typeface="굴림" charset="-127"/>
                  </a:rPr>
                  <a:t> is calculated by </a:t>
                </a:r>
                <a:r>
                  <a:rPr lang="en-US" altLang="ko-KR" sz="1800" dirty="0" smtClean="0">
                    <a:ea typeface="굴림" charset="-127"/>
                  </a:rPr>
                  <a:t>one-hop RTTand K if it is </a:t>
                </a:r>
                <a:r>
                  <a:rPr lang="en-US" altLang="ko-KR" sz="1800" dirty="0">
                    <a:ea typeface="굴림" charset="-127"/>
                  </a:rPr>
                  <a:t>relay-enabled.</a:t>
                </a:r>
              </a:p>
              <a:p>
                <a:pPr lvl="2" algn="just"/>
                <a:r>
                  <a:rPr lang="en-US" altLang="ko-KR" sz="1600" dirty="0">
                    <a:ea typeface="굴림" charset="-127"/>
                  </a:rPr>
                  <a:t>Backward path: originator of the ACF, one-hop PD sending the ACF, Device Group ID &amp; Application type ID &amp; Application-specific ID &amp; Application-specific group ID.</a:t>
                </a:r>
              </a:p>
              <a:p>
                <a:pPr lvl="1" algn="just"/>
                <a:r>
                  <a:rPr lang="en-US" altLang="ko-KR" sz="1800" dirty="0" smtClean="0">
                    <a:ea typeface="굴림" charset="-127"/>
                  </a:rPr>
                  <a:t>It compares </a:t>
                </a:r>
                <a:r>
                  <a:rPr lang="en-US" altLang="ko-KR" sz="1800" dirty="0">
                    <a:ea typeface="굴림" charset="-127"/>
                  </a:rPr>
                  <a:t>the receiving frame’s Device Group ID &amp; Application type ID &amp; Application-specific ID &amp; Application-specific group ID with </a:t>
                </a:r>
                <a:r>
                  <a:rPr lang="en-US" altLang="ko-KR" sz="1800" dirty="0" smtClean="0">
                    <a:ea typeface="굴림" charset="-127"/>
                  </a:rPr>
                  <a:t>its </a:t>
                </a:r>
                <a:r>
                  <a:rPr lang="en-US" altLang="ko-KR" sz="1800" dirty="0">
                    <a:ea typeface="굴림" charset="-127"/>
                  </a:rPr>
                  <a:t>own.</a:t>
                </a:r>
              </a:p>
              <a:p>
                <a:pPr lvl="2" algn="just"/>
                <a:r>
                  <a:rPr lang="en-US" altLang="ko-KR" sz="1600" dirty="0">
                    <a:ea typeface="굴림" charset="-127"/>
                  </a:rPr>
                  <a:t>If they </a:t>
                </a:r>
                <a:r>
                  <a:rPr lang="en-US" altLang="ko-KR" sz="1600" dirty="0" smtClean="0">
                    <a:ea typeface="굴림" charset="-127"/>
                  </a:rPr>
                  <a:t>all are same, it replies an ARCF (Advertisement Reply Command Frame) to the PD sending the ACF (Reply of the ARCF depends upon the MGNF explained in the  following slide).</a:t>
                </a:r>
                <a:endParaRPr lang="en-US" altLang="ko-KR" sz="1600" dirty="0">
                  <a:ea typeface="굴림" charset="-127"/>
                </a:endParaRPr>
              </a:p>
              <a:p>
                <a:pPr lvl="2" algn="just"/>
                <a:r>
                  <a:rPr lang="en-US" altLang="ko-KR" sz="1600" dirty="0">
                    <a:ea typeface="굴림" charset="-127"/>
                  </a:rPr>
                  <a:t>If any of them is not same</a:t>
                </a:r>
                <a:r>
                  <a:rPr lang="en-US" altLang="ko-KR" sz="1600" dirty="0" smtClean="0">
                    <a:ea typeface="굴림" charset="-127"/>
                  </a:rPr>
                  <a:t>, it decrements the TTL of the ACF and forwards the ACF.</a:t>
                </a:r>
                <a:endParaRPr lang="en-US" altLang="ko-KR" sz="1600" dirty="0">
                  <a:ea typeface="굴림" charset="-127"/>
                </a:endParaRPr>
              </a:p>
              <a:p>
                <a:pPr lvl="1" algn="just"/>
                <a:endParaRPr lang="en-US" altLang="ko-KR" sz="1800" dirty="0">
                  <a:ea typeface="굴림" charset="-127"/>
                </a:endParaRPr>
              </a:p>
              <a:p>
                <a:endParaRPr lang="ko-KR" altLang="en-US" sz="2800" dirty="0"/>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blipFill rotWithShape="1">
                <a:blip r:embed="rId3"/>
                <a:stretch>
                  <a:fillRect l="-549" t="-671" r="-627" b="-1879"/>
                </a:stretch>
              </a:blipFill>
            </p:spPr>
            <p:txBody>
              <a:bodyPr/>
              <a:lstStyle/>
              <a:p>
                <a:r>
                  <a:rPr lang="ko-KR" altLang="en-US">
                    <a:noFill/>
                  </a:rPr>
                  <a:t> </a:t>
                </a:r>
              </a:p>
            </p:txBody>
          </p:sp>
        </mc:Fallback>
      </mc:AlternateContent>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8</a:t>
            </a:fld>
            <a:endParaRPr lang="en-US" altLang="ko-KR"/>
          </a:p>
        </p:txBody>
      </p:sp>
    </p:spTree>
    <p:extLst>
      <p:ext uri="{BB962C8B-B14F-4D97-AF65-F5344CB8AC3E}">
        <p14:creationId xmlns:p14="http://schemas.microsoft.com/office/powerpoint/2010/main" val="2286758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Reliable Multicast (</a:t>
            </a:r>
            <a:r>
              <a:rPr lang="en-US" altLang="ko-KR" dirty="0" smtClean="0"/>
              <a:t>3/11)</a:t>
            </a:r>
            <a:endParaRPr lang="ko-KR" altLang="en-US" dirty="0"/>
          </a:p>
        </p:txBody>
      </p:sp>
      <p:sp>
        <p:nvSpPr>
          <p:cNvPr id="3" name="내용 개체 틀 2"/>
          <p:cNvSpPr>
            <a:spLocks noGrp="1"/>
          </p:cNvSpPr>
          <p:nvPr>
            <p:ph idx="1"/>
          </p:nvPr>
        </p:nvSpPr>
        <p:spPr>
          <a:xfrm>
            <a:off x="685800" y="1556792"/>
            <a:ext cx="4390256" cy="4539208"/>
          </a:xfrm>
        </p:spPr>
        <p:txBody>
          <a:bodyPr/>
          <a:lstStyle/>
          <a:p>
            <a:r>
              <a:rPr lang="en-US" altLang="ko-KR" dirty="0" smtClean="0"/>
              <a:t>PD A, B, and C transmit Block ACK to S for F1 because these nodes are in group 1.</a:t>
            </a:r>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80</a:t>
            </a:fld>
            <a:endParaRPr lang="en-US" altLang="ko-KR"/>
          </a:p>
        </p:txBody>
      </p:sp>
      <p:sp>
        <p:nvSpPr>
          <p:cNvPr id="5" name="타원 4"/>
          <p:cNvSpPr>
            <a:spLocks noChangeArrowheads="1"/>
          </p:cNvSpPr>
          <p:nvPr/>
        </p:nvSpPr>
        <p:spPr bwMode="auto">
          <a:xfrm>
            <a:off x="6256704" y="252016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I</a:t>
            </a:r>
            <a:endParaRPr lang="ko-KR" altLang="en-US" sz="1500" dirty="0">
              <a:solidFill>
                <a:schemeClr val="bg1"/>
              </a:solidFill>
            </a:endParaRPr>
          </a:p>
        </p:txBody>
      </p:sp>
      <p:sp>
        <p:nvSpPr>
          <p:cNvPr id="7" name="타원 6"/>
          <p:cNvSpPr>
            <a:spLocks noChangeArrowheads="1"/>
          </p:cNvSpPr>
          <p:nvPr/>
        </p:nvSpPr>
        <p:spPr bwMode="auto">
          <a:xfrm>
            <a:off x="7007884" y="246481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A</a:t>
            </a:r>
            <a:endParaRPr lang="ko-KR" altLang="en-US" sz="1500" dirty="0">
              <a:solidFill>
                <a:schemeClr val="bg1"/>
              </a:solidFill>
            </a:endParaRPr>
          </a:p>
        </p:txBody>
      </p:sp>
      <p:sp>
        <p:nvSpPr>
          <p:cNvPr id="8" name="타원 7"/>
          <p:cNvSpPr/>
          <p:nvPr/>
        </p:nvSpPr>
        <p:spPr bwMode="auto">
          <a:xfrm>
            <a:off x="6722192" y="346573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S</a:t>
            </a:r>
            <a:endParaRPr lang="ko-KR" altLang="en-US" sz="1500" dirty="0">
              <a:solidFill>
                <a:schemeClr val="tx1"/>
              </a:solidFill>
              <a:ea typeface="굴림" pitchFamily="50" charset="-127"/>
            </a:endParaRPr>
          </a:p>
        </p:txBody>
      </p:sp>
      <p:sp>
        <p:nvSpPr>
          <p:cNvPr id="12" name="타원 11"/>
          <p:cNvSpPr>
            <a:spLocks noChangeArrowheads="1"/>
          </p:cNvSpPr>
          <p:nvPr/>
        </p:nvSpPr>
        <p:spPr bwMode="auto">
          <a:xfrm>
            <a:off x="6113274" y="438514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sp>
        <p:nvSpPr>
          <p:cNvPr id="13" name="타원 12"/>
          <p:cNvSpPr>
            <a:spLocks noChangeArrowheads="1"/>
          </p:cNvSpPr>
          <p:nvPr/>
        </p:nvSpPr>
        <p:spPr bwMode="auto">
          <a:xfrm>
            <a:off x="6883934" y="4547253"/>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
        <p:nvSpPr>
          <p:cNvPr id="14" name="타원 13"/>
          <p:cNvSpPr>
            <a:spLocks noChangeArrowheads="1"/>
          </p:cNvSpPr>
          <p:nvPr/>
        </p:nvSpPr>
        <p:spPr bwMode="auto">
          <a:xfrm>
            <a:off x="7479394" y="4223037"/>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15" name="타원 14"/>
          <p:cNvSpPr>
            <a:spLocks noChangeArrowheads="1"/>
          </p:cNvSpPr>
          <p:nvPr/>
        </p:nvSpPr>
        <p:spPr bwMode="auto">
          <a:xfrm>
            <a:off x="7610326" y="28673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sp>
        <p:nvSpPr>
          <p:cNvPr id="16" name="타원 15"/>
          <p:cNvSpPr>
            <a:spLocks noChangeArrowheads="1"/>
          </p:cNvSpPr>
          <p:nvPr/>
        </p:nvSpPr>
        <p:spPr bwMode="auto">
          <a:xfrm>
            <a:off x="5771480" y="30424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H</a:t>
            </a:r>
            <a:endParaRPr lang="ko-KR" altLang="en-US" sz="1500" dirty="0">
              <a:solidFill>
                <a:schemeClr val="bg1"/>
              </a:solidFill>
            </a:endParaRPr>
          </a:p>
        </p:txBody>
      </p:sp>
      <p:sp>
        <p:nvSpPr>
          <p:cNvPr id="17" name="타원 16"/>
          <p:cNvSpPr>
            <a:spLocks noChangeArrowheads="1"/>
          </p:cNvSpPr>
          <p:nvPr/>
        </p:nvSpPr>
        <p:spPr bwMode="auto">
          <a:xfrm>
            <a:off x="7742661" y="3596551"/>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18" name="타원 17"/>
          <p:cNvSpPr>
            <a:spLocks noChangeArrowheads="1"/>
          </p:cNvSpPr>
          <p:nvPr/>
        </p:nvSpPr>
        <p:spPr bwMode="auto">
          <a:xfrm>
            <a:off x="5717515" y="3789589"/>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20" name="오른쪽 화살표 19"/>
          <p:cNvSpPr/>
          <p:nvPr/>
        </p:nvSpPr>
        <p:spPr>
          <a:xfrm rot="6282556">
            <a:off x="6706917" y="3049305"/>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1" name="오른쪽 화살표 20"/>
          <p:cNvSpPr/>
          <p:nvPr/>
        </p:nvSpPr>
        <p:spPr>
          <a:xfrm rot="8775563">
            <a:off x="7008100" y="3248981"/>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2" name="오른쪽 화살표 21"/>
          <p:cNvSpPr/>
          <p:nvPr/>
        </p:nvSpPr>
        <p:spPr>
          <a:xfrm rot="11256183">
            <a:off x="7086037" y="3632805"/>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8" name="타원 27"/>
          <p:cNvSpPr/>
          <p:nvPr/>
        </p:nvSpPr>
        <p:spPr bwMode="auto">
          <a:xfrm rot="3452760">
            <a:off x="6663821" y="2683316"/>
            <a:ext cx="1814542" cy="966902"/>
          </a:xfrm>
          <a:prstGeom prst="ellipse">
            <a:avLst/>
          </a:prstGeom>
          <a:noFill/>
          <a:ln w="9525" cap="flat" cmpd="sng" algn="ctr">
            <a:solidFill>
              <a:srgbClr val="FF0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29" name="타원 28"/>
          <p:cNvSpPr/>
          <p:nvPr/>
        </p:nvSpPr>
        <p:spPr bwMode="auto">
          <a:xfrm rot="17608460">
            <a:off x="5206003" y="2837761"/>
            <a:ext cx="1814542" cy="966902"/>
          </a:xfrm>
          <a:prstGeom prst="ellipse">
            <a:avLst/>
          </a:prstGeom>
          <a:noFill/>
          <a:ln w="9525" cap="flat" cmpd="sng" algn="ctr">
            <a:solidFill>
              <a:srgbClr val="FFC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0" name="타원 29"/>
          <p:cNvSpPr/>
          <p:nvPr/>
        </p:nvSpPr>
        <p:spPr bwMode="auto">
          <a:xfrm rot="10483861">
            <a:off x="6049665" y="4004758"/>
            <a:ext cx="1814542" cy="966902"/>
          </a:xfrm>
          <a:prstGeom prst="ellipse">
            <a:avLst/>
          </a:prstGeom>
          <a:noFill/>
          <a:ln w="9525" cap="flat" cmpd="sng" algn="ctr">
            <a:solidFill>
              <a:schemeClr val="accent4"/>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1" name="오른쪽 화살표 30"/>
          <p:cNvSpPr/>
          <p:nvPr/>
        </p:nvSpPr>
        <p:spPr>
          <a:xfrm>
            <a:off x="5220072" y="5223564"/>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32" name="오른쪽 화살표 31"/>
          <p:cNvSpPr/>
          <p:nvPr/>
        </p:nvSpPr>
        <p:spPr>
          <a:xfrm>
            <a:off x="5220072" y="5517232"/>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33" name="TextBox 81"/>
          <p:cNvSpPr txBox="1">
            <a:spLocks noChangeArrowheads="1"/>
          </p:cNvSpPr>
          <p:nvPr/>
        </p:nvSpPr>
        <p:spPr bwMode="auto">
          <a:xfrm>
            <a:off x="5868144" y="5111129"/>
            <a:ext cx="250581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Multicast Data Frame</a:t>
            </a:r>
            <a:endParaRPr lang="ko-KR" altLang="en-US" dirty="0"/>
          </a:p>
        </p:txBody>
      </p:sp>
      <p:sp>
        <p:nvSpPr>
          <p:cNvPr id="34" name="TextBox 81"/>
          <p:cNvSpPr txBox="1">
            <a:spLocks noChangeArrowheads="1"/>
          </p:cNvSpPr>
          <p:nvPr/>
        </p:nvSpPr>
        <p:spPr bwMode="auto">
          <a:xfrm>
            <a:off x="5868144" y="5404797"/>
            <a:ext cx="276242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Timer Based Block ACK</a:t>
            </a:r>
            <a:endParaRPr lang="ko-KR" altLang="en-US" dirty="0"/>
          </a:p>
        </p:txBody>
      </p:sp>
    </p:spTree>
    <p:extLst>
      <p:ext uri="{BB962C8B-B14F-4D97-AF65-F5344CB8AC3E}">
        <p14:creationId xmlns:p14="http://schemas.microsoft.com/office/powerpoint/2010/main" val="36959537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Reliable Multicast (</a:t>
            </a:r>
            <a:r>
              <a:rPr lang="en-US" altLang="ko-KR" dirty="0" smtClean="0"/>
              <a:t>4/11)</a:t>
            </a:r>
            <a:endParaRPr lang="ko-KR" altLang="en-US" dirty="0"/>
          </a:p>
        </p:txBody>
      </p:sp>
      <p:sp>
        <p:nvSpPr>
          <p:cNvPr id="3" name="내용 개체 틀 2"/>
          <p:cNvSpPr>
            <a:spLocks noGrp="1"/>
          </p:cNvSpPr>
          <p:nvPr>
            <p:ph idx="1"/>
          </p:nvPr>
        </p:nvSpPr>
        <p:spPr>
          <a:xfrm>
            <a:off x="685800" y="1556792"/>
            <a:ext cx="4390256" cy="4539208"/>
          </a:xfrm>
        </p:spPr>
        <p:txBody>
          <a:bodyPr/>
          <a:lstStyle/>
          <a:p>
            <a:r>
              <a:rPr lang="en-US" altLang="ko-KR" dirty="0"/>
              <a:t>PD S transmit multicast data frame </a:t>
            </a:r>
            <a:r>
              <a:rPr lang="en-US" altLang="ko-KR" dirty="0" smtClean="0"/>
              <a:t>F2 </a:t>
            </a:r>
            <a:r>
              <a:rPr lang="en-US" altLang="ko-KR" dirty="0"/>
              <a:t>included </a:t>
            </a:r>
            <a:r>
              <a:rPr lang="en-US" altLang="ko-KR" dirty="0" smtClean="0"/>
              <a:t>group2’s </a:t>
            </a:r>
            <a:r>
              <a:rPr lang="en-US" altLang="ko-KR" dirty="0"/>
              <a:t>information</a:t>
            </a:r>
            <a:r>
              <a:rPr lang="en-US" altLang="ko-KR" dirty="0" smtClean="0"/>
              <a:t>.</a:t>
            </a:r>
            <a:endParaRPr lang="en-US" altLang="ko-KR"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81</a:t>
            </a:fld>
            <a:endParaRPr lang="en-US" altLang="ko-KR"/>
          </a:p>
        </p:txBody>
      </p:sp>
      <p:sp>
        <p:nvSpPr>
          <p:cNvPr id="5" name="타원 4"/>
          <p:cNvSpPr>
            <a:spLocks noChangeArrowheads="1"/>
          </p:cNvSpPr>
          <p:nvPr/>
        </p:nvSpPr>
        <p:spPr bwMode="auto">
          <a:xfrm>
            <a:off x="6256704" y="252016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I</a:t>
            </a:r>
            <a:endParaRPr lang="ko-KR" altLang="en-US" sz="1500" dirty="0">
              <a:solidFill>
                <a:schemeClr val="bg1"/>
              </a:solidFill>
            </a:endParaRPr>
          </a:p>
        </p:txBody>
      </p:sp>
      <p:sp>
        <p:nvSpPr>
          <p:cNvPr id="7" name="타원 6"/>
          <p:cNvSpPr>
            <a:spLocks noChangeArrowheads="1"/>
          </p:cNvSpPr>
          <p:nvPr/>
        </p:nvSpPr>
        <p:spPr bwMode="auto">
          <a:xfrm>
            <a:off x="7007884" y="246481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A</a:t>
            </a:r>
            <a:endParaRPr lang="ko-KR" altLang="en-US" sz="1500" dirty="0">
              <a:solidFill>
                <a:schemeClr val="bg1"/>
              </a:solidFill>
            </a:endParaRPr>
          </a:p>
        </p:txBody>
      </p:sp>
      <p:sp>
        <p:nvSpPr>
          <p:cNvPr id="8" name="타원 7"/>
          <p:cNvSpPr/>
          <p:nvPr/>
        </p:nvSpPr>
        <p:spPr bwMode="auto">
          <a:xfrm>
            <a:off x="6722192" y="346573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S</a:t>
            </a:r>
            <a:endParaRPr lang="ko-KR" altLang="en-US" sz="1500" dirty="0">
              <a:solidFill>
                <a:schemeClr val="tx1"/>
              </a:solidFill>
              <a:ea typeface="굴림" pitchFamily="50" charset="-127"/>
            </a:endParaRPr>
          </a:p>
        </p:txBody>
      </p:sp>
      <p:sp>
        <p:nvSpPr>
          <p:cNvPr id="12" name="타원 11"/>
          <p:cNvSpPr>
            <a:spLocks noChangeArrowheads="1"/>
          </p:cNvSpPr>
          <p:nvPr/>
        </p:nvSpPr>
        <p:spPr bwMode="auto">
          <a:xfrm>
            <a:off x="6113274" y="438514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sp>
        <p:nvSpPr>
          <p:cNvPr id="13" name="타원 12"/>
          <p:cNvSpPr>
            <a:spLocks noChangeArrowheads="1"/>
          </p:cNvSpPr>
          <p:nvPr/>
        </p:nvSpPr>
        <p:spPr bwMode="auto">
          <a:xfrm>
            <a:off x="6883934" y="4547253"/>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
        <p:nvSpPr>
          <p:cNvPr id="14" name="타원 13"/>
          <p:cNvSpPr>
            <a:spLocks noChangeArrowheads="1"/>
          </p:cNvSpPr>
          <p:nvPr/>
        </p:nvSpPr>
        <p:spPr bwMode="auto">
          <a:xfrm>
            <a:off x="7479394" y="4223037"/>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15" name="타원 14"/>
          <p:cNvSpPr>
            <a:spLocks noChangeArrowheads="1"/>
          </p:cNvSpPr>
          <p:nvPr/>
        </p:nvSpPr>
        <p:spPr bwMode="auto">
          <a:xfrm>
            <a:off x="7610326" y="28673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sp>
        <p:nvSpPr>
          <p:cNvPr id="16" name="타원 15"/>
          <p:cNvSpPr>
            <a:spLocks noChangeArrowheads="1"/>
          </p:cNvSpPr>
          <p:nvPr/>
        </p:nvSpPr>
        <p:spPr bwMode="auto">
          <a:xfrm>
            <a:off x="5771480" y="30424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H</a:t>
            </a:r>
            <a:endParaRPr lang="ko-KR" altLang="en-US" sz="1500" dirty="0">
              <a:solidFill>
                <a:schemeClr val="bg1"/>
              </a:solidFill>
            </a:endParaRPr>
          </a:p>
        </p:txBody>
      </p:sp>
      <p:sp>
        <p:nvSpPr>
          <p:cNvPr id="17" name="타원 16"/>
          <p:cNvSpPr>
            <a:spLocks noChangeArrowheads="1"/>
          </p:cNvSpPr>
          <p:nvPr/>
        </p:nvSpPr>
        <p:spPr bwMode="auto">
          <a:xfrm>
            <a:off x="7742661" y="3596551"/>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18" name="타원 17"/>
          <p:cNvSpPr>
            <a:spLocks noChangeArrowheads="1"/>
          </p:cNvSpPr>
          <p:nvPr/>
        </p:nvSpPr>
        <p:spPr bwMode="auto">
          <a:xfrm>
            <a:off x="5717515" y="3789589"/>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19" name="오른쪽 화살표 18"/>
          <p:cNvSpPr/>
          <p:nvPr/>
        </p:nvSpPr>
        <p:spPr>
          <a:xfrm rot="14593938">
            <a:off x="6328630" y="3094536"/>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0" name="오른쪽 화살표 19"/>
          <p:cNvSpPr/>
          <p:nvPr/>
        </p:nvSpPr>
        <p:spPr>
          <a:xfrm rot="17026374">
            <a:off x="6706917" y="3049305"/>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1" name="오른쪽 화살표 20"/>
          <p:cNvSpPr/>
          <p:nvPr/>
        </p:nvSpPr>
        <p:spPr>
          <a:xfrm rot="19538279">
            <a:off x="7008100" y="3248981"/>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2" name="오른쪽 화살표 21"/>
          <p:cNvSpPr/>
          <p:nvPr/>
        </p:nvSpPr>
        <p:spPr>
          <a:xfrm rot="545705">
            <a:off x="7086037" y="3632805"/>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3" name="오른쪽 화살표 22"/>
          <p:cNvSpPr/>
          <p:nvPr/>
        </p:nvSpPr>
        <p:spPr>
          <a:xfrm rot="2688146">
            <a:off x="6935803" y="3944998"/>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4" name="오른쪽 화살표 23"/>
          <p:cNvSpPr/>
          <p:nvPr/>
        </p:nvSpPr>
        <p:spPr>
          <a:xfrm rot="4897239">
            <a:off x="6635289" y="4084274"/>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5" name="오른쪽 화살표 24"/>
          <p:cNvSpPr/>
          <p:nvPr/>
        </p:nvSpPr>
        <p:spPr>
          <a:xfrm rot="7461617">
            <a:off x="6274955" y="4010659"/>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6" name="오른쪽 화살표 25"/>
          <p:cNvSpPr/>
          <p:nvPr/>
        </p:nvSpPr>
        <p:spPr>
          <a:xfrm rot="9686847">
            <a:off x="6064253" y="3738622"/>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7" name="오른쪽 화살표 26"/>
          <p:cNvSpPr/>
          <p:nvPr/>
        </p:nvSpPr>
        <p:spPr>
          <a:xfrm rot="12434568">
            <a:off x="6094169" y="3332168"/>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8" name="타원 27"/>
          <p:cNvSpPr/>
          <p:nvPr/>
        </p:nvSpPr>
        <p:spPr bwMode="auto">
          <a:xfrm rot="3452760">
            <a:off x="6663821" y="2683316"/>
            <a:ext cx="1814542" cy="966902"/>
          </a:xfrm>
          <a:prstGeom prst="ellipse">
            <a:avLst/>
          </a:prstGeom>
          <a:noFill/>
          <a:ln w="9525" cap="flat" cmpd="sng" algn="ctr">
            <a:solidFill>
              <a:srgbClr val="FF0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29" name="타원 28"/>
          <p:cNvSpPr/>
          <p:nvPr/>
        </p:nvSpPr>
        <p:spPr bwMode="auto">
          <a:xfrm rot="17608460">
            <a:off x="5206003" y="2837761"/>
            <a:ext cx="1814542" cy="966902"/>
          </a:xfrm>
          <a:prstGeom prst="ellipse">
            <a:avLst/>
          </a:prstGeom>
          <a:noFill/>
          <a:ln w="9525" cap="flat" cmpd="sng" algn="ctr">
            <a:solidFill>
              <a:srgbClr val="FFC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0" name="타원 29"/>
          <p:cNvSpPr/>
          <p:nvPr/>
        </p:nvSpPr>
        <p:spPr bwMode="auto">
          <a:xfrm rot="10483861">
            <a:off x="6049665" y="4004758"/>
            <a:ext cx="1814542" cy="966902"/>
          </a:xfrm>
          <a:prstGeom prst="ellipse">
            <a:avLst/>
          </a:prstGeom>
          <a:noFill/>
          <a:ln w="9525" cap="flat" cmpd="sng" algn="ctr">
            <a:solidFill>
              <a:schemeClr val="accent4"/>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1" name="오른쪽 화살표 30"/>
          <p:cNvSpPr/>
          <p:nvPr/>
        </p:nvSpPr>
        <p:spPr>
          <a:xfrm>
            <a:off x="5220072" y="5223564"/>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32" name="오른쪽 화살표 31"/>
          <p:cNvSpPr/>
          <p:nvPr/>
        </p:nvSpPr>
        <p:spPr>
          <a:xfrm>
            <a:off x="5220072" y="5517232"/>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33" name="TextBox 81"/>
          <p:cNvSpPr txBox="1">
            <a:spLocks noChangeArrowheads="1"/>
          </p:cNvSpPr>
          <p:nvPr/>
        </p:nvSpPr>
        <p:spPr bwMode="auto">
          <a:xfrm>
            <a:off x="5868144" y="5111129"/>
            <a:ext cx="250581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Multicast Data Frame</a:t>
            </a:r>
            <a:endParaRPr lang="ko-KR" altLang="en-US" dirty="0"/>
          </a:p>
        </p:txBody>
      </p:sp>
      <p:sp>
        <p:nvSpPr>
          <p:cNvPr id="34" name="TextBox 81"/>
          <p:cNvSpPr txBox="1">
            <a:spLocks noChangeArrowheads="1"/>
          </p:cNvSpPr>
          <p:nvPr/>
        </p:nvSpPr>
        <p:spPr bwMode="auto">
          <a:xfrm>
            <a:off x="5868144" y="5404797"/>
            <a:ext cx="276242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Timer Based Block ACK</a:t>
            </a:r>
            <a:endParaRPr lang="ko-KR" altLang="en-US" dirty="0"/>
          </a:p>
        </p:txBody>
      </p:sp>
    </p:spTree>
    <p:extLst>
      <p:ext uri="{BB962C8B-B14F-4D97-AF65-F5344CB8AC3E}">
        <p14:creationId xmlns:p14="http://schemas.microsoft.com/office/powerpoint/2010/main" val="10139976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Reliable Multicast (</a:t>
            </a:r>
            <a:r>
              <a:rPr lang="en-US" altLang="ko-KR" dirty="0" smtClean="0"/>
              <a:t>5/11)</a:t>
            </a:r>
            <a:endParaRPr lang="ko-KR" altLang="en-US" dirty="0"/>
          </a:p>
        </p:txBody>
      </p:sp>
      <p:sp>
        <p:nvSpPr>
          <p:cNvPr id="3" name="내용 개체 틀 2"/>
          <p:cNvSpPr>
            <a:spLocks noGrp="1"/>
          </p:cNvSpPr>
          <p:nvPr>
            <p:ph idx="1"/>
          </p:nvPr>
        </p:nvSpPr>
        <p:spPr>
          <a:xfrm>
            <a:off x="685800" y="1556792"/>
            <a:ext cx="4390256" cy="4539208"/>
          </a:xfrm>
        </p:spPr>
        <p:txBody>
          <a:bodyPr/>
          <a:lstStyle/>
          <a:p>
            <a:r>
              <a:rPr lang="en-US" altLang="ko-KR" dirty="0"/>
              <a:t>PD </a:t>
            </a:r>
            <a:r>
              <a:rPr lang="en-US" altLang="ko-KR" dirty="0" smtClean="0"/>
              <a:t>D, E, </a:t>
            </a:r>
            <a:r>
              <a:rPr lang="en-US" altLang="ko-KR" dirty="0"/>
              <a:t>and </a:t>
            </a:r>
            <a:r>
              <a:rPr lang="en-US" altLang="ko-KR" dirty="0" smtClean="0"/>
              <a:t>F </a:t>
            </a:r>
            <a:r>
              <a:rPr lang="en-US" altLang="ko-KR" dirty="0"/>
              <a:t>transmit Block ACK for </a:t>
            </a:r>
            <a:r>
              <a:rPr lang="en-US" altLang="ko-KR" dirty="0" smtClean="0"/>
              <a:t>F1, F2 </a:t>
            </a:r>
            <a:r>
              <a:rPr lang="en-US" altLang="ko-KR" dirty="0"/>
              <a:t>(</a:t>
            </a:r>
            <a:r>
              <a:rPr lang="en-US" altLang="ko-KR" dirty="0" smtClean="0"/>
              <a:t>Frame1, Frame2) to S.</a:t>
            </a:r>
            <a:endParaRPr lang="en-US" altLang="ko-KR"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82</a:t>
            </a:fld>
            <a:endParaRPr lang="en-US" altLang="ko-KR"/>
          </a:p>
        </p:txBody>
      </p:sp>
      <p:sp>
        <p:nvSpPr>
          <p:cNvPr id="5" name="타원 4"/>
          <p:cNvSpPr>
            <a:spLocks noChangeArrowheads="1"/>
          </p:cNvSpPr>
          <p:nvPr/>
        </p:nvSpPr>
        <p:spPr bwMode="auto">
          <a:xfrm>
            <a:off x="6256704" y="252016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I</a:t>
            </a:r>
            <a:endParaRPr lang="ko-KR" altLang="en-US" sz="1500" dirty="0">
              <a:solidFill>
                <a:schemeClr val="bg1"/>
              </a:solidFill>
            </a:endParaRPr>
          </a:p>
        </p:txBody>
      </p:sp>
      <p:sp>
        <p:nvSpPr>
          <p:cNvPr id="7" name="타원 6"/>
          <p:cNvSpPr>
            <a:spLocks noChangeArrowheads="1"/>
          </p:cNvSpPr>
          <p:nvPr/>
        </p:nvSpPr>
        <p:spPr bwMode="auto">
          <a:xfrm>
            <a:off x="7007884" y="246481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A</a:t>
            </a:r>
            <a:endParaRPr lang="ko-KR" altLang="en-US" sz="1500" dirty="0">
              <a:solidFill>
                <a:schemeClr val="bg1"/>
              </a:solidFill>
            </a:endParaRPr>
          </a:p>
        </p:txBody>
      </p:sp>
      <p:sp>
        <p:nvSpPr>
          <p:cNvPr id="8" name="타원 7"/>
          <p:cNvSpPr/>
          <p:nvPr/>
        </p:nvSpPr>
        <p:spPr bwMode="auto">
          <a:xfrm>
            <a:off x="6722192" y="346573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S</a:t>
            </a:r>
            <a:endParaRPr lang="ko-KR" altLang="en-US" sz="1500" dirty="0">
              <a:solidFill>
                <a:schemeClr val="tx1"/>
              </a:solidFill>
              <a:ea typeface="굴림" pitchFamily="50" charset="-127"/>
            </a:endParaRPr>
          </a:p>
        </p:txBody>
      </p:sp>
      <p:sp>
        <p:nvSpPr>
          <p:cNvPr id="12" name="타원 11"/>
          <p:cNvSpPr>
            <a:spLocks noChangeArrowheads="1"/>
          </p:cNvSpPr>
          <p:nvPr/>
        </p:nvSpPr>
        <p:spPr bwMode="auto">
          <a:xfrm>
            <a:off x="6113274" y="438514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sp>
        <p:nvSpPr>
          <p:cNvPr id="13" name="타원 12"/>
          <p:cNvSpPr>
            <a:spLocks noChangeArrowheads="1"/>
          </p:cNvSpPr>
          <p:nvPr/>
        </p:nvSpPr>
        <p:spPr bwMode="auto">
          <a:xfrm>
            <a:off x="6883934" y="4547253"/>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
        <p:nvSpPr>
          <p:cNvPr id="14" name="타원 13"/>
          <p:cNvSpPr>
            <a:spLocks noChangeArrowheads="1"/>
          </p:cNvSpPr>
          <p:nvPr/>
        </p:nvSpPr>
        <p:spPr bwMode="auto">
          <a:xfrm>
            <a:off x="7479394" y="4223037"/>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15" name="타원 14"/>
          <p:cNvSpPr>
            <a:spLocks noChangeArrowheads="1"/>
          </p:cNvSpPr>
          <p:nvPr/>
        </p:nvSpPr>
        <p:spPr bwMode="auto">
          <a:xfrm>
            <a:off x="7610326" y="28673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sp>
        <p:nvSpPr>
          <p:cNvPr id="16" name="타원 15"/>
          <p:cNvSpPr>
            <a:spLocks noChangeArrowheads="1"/>
          </p:cNvSpPr>
          <p:nvPr/>
        </p:nvSpPr>
        <p:spPr bwMode="auto">
          <a:xfrm>
            <a:off x="5771480" y="30424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H</a:t>
            </a:r>
            <a:endParaRPr lang="ko-KR" altLang="en-US" sz="1500" dirty="0">
              <a:solidFill>
                <a:schemeClr val="bg1"/>
              </a:solidFill>
            </a:endParaRPr>
          </a:p>
        </p:txBody>
      </p:sp>
      <p:sp>
        <p:nvSpPr>
          <p:cNvPr id="17" name="타원 16"/>
          <p:cNvSpPr>
            <a:spLocks noChangeArrowheads="1"/>
          </p:cNvSpPr>
          <p:nvPr/>
        </p:nvSpPr>
        <p:spPr bwMode="auto">
          <a:xfrm>
            <a:off x="7742661" y="3596551"/>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18" name="타원 17"/>
          <p:cNvSpPr>
            <a:spLocks noChangeArrowheads="1"/>
          </p:cNvSpPr>
          <p:nvPr/>
        </p:nvSpPr>
        <p:spPr bwMode="auto">
          <a:xfrm>
            <a:off x="5717515" y="3789589"/>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23" name="오른쪽 화살표 22"/>
          <p:cNvSpPr/>
          <p:nvPr/>
        </p:nvSpPr>
        <p:spPr>
          <a:xfrm rot="13541159">
            <a:off x="6935803" y="3944998"/>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4" name="오른쪽 화살표 23"/>
          <p:cNvSpPr/>
          <p:nvPr/>
        </p:nvSpPr>
        <p:spPr>
          <a:xfrm rot="15808137">
            <a:off x="6635289" y="4084274"/>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5" name="오른쪽 화살표 24"/>
          <p:cNvSpPr/>
          <p:nvPr/>
        </p:nvSpPr>
        <p:spPr>
          <a:xfrm rot="18265333">
            <a:off x="6274955" y="4010659"/>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8" name="타원 27"/>
          <p:cNvSpPr/>
          <p:nvPr/>
        </p:nvSpPr>
        <p:spPr bwMode="auto">
          <a:xfrm rot="3452760">
            <a:off x="6663821" y="2683316"/>
            <a:ext cx="1814542" cy="966902"/>
          </a:xfrm>
          <a:prstGeom prst="ellipse">
            <a:avLst/>
          </a:prstGeom>
          <a:noFill/>
          <a:ln w="9525" cap="flat" cmpd="sng" algn="ctr">
            <a:solidFill>
              <a:srgbClr val="FF0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29" name="타원 28"/>
          <p:cNvSpPr/>
          <p:nvPr/>
        </p:nvSpPr>
        <p:spPr bwMode="auto">
          <a:xfrm rot="17608460">
            <a:off x="5206003" y="2837761"/>
            <a:ext cx="1814542" cy="966902"/>
          </a:xfrm>
          <a:prstGeom prst="ellipse">
            <a:avLst/>
          </a:prstGeom>
          <a:noFill/>
          <a:ln w="9525" cap="flat" cmpd="sng" algn="ctr">
            <a:solidFill>
              <a:srgbClr val="FFC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0" name="타원 29"/>
          <p:cNvSpPr/>
          <p:nvPr/>
        </p:nvSpPr>
        <p:spPr bwMode="auto">
          <a:xfrm rot="10483861">
            <a:off x="6049665" y="4004758"/>
            <a:ext cx="1814542" cy="966902"/>
          </a:xfrm>
          <a:prstGeom prst="ellipse">
            <a:avLst/>
          </a:prstGeom>
          <a:noFill/>
          <a:ln w="9525" cap="flat" cmpd="sng" algn="ctr">
            <a:solidFill>
              <a:schemeClr val="accent4"/>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1" name="오른쪽 화살표 30"/>
          <p:cNvSpPr/>
          <p:nvPr/>
        </p:nvSpPr>
        <p:spPr>
          <a:xfrm>
            <a:off x="5220072" y="5223564"/>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32" name="오른쪽 화살표 31"/>
          <p:cNvSpPr/>
          <p:nvPr/>
        </p:nvSpPr>
        <p:spPr>
          <a:xfrm>
            <a:off x="5220072" y="5517232"/>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33" name="TextBox 81"/>
          <p:cNvSpPr txBox="1">
            <a:spLocks noChangeArrowheads="1"/>
          </p:cNvSpPr>
          <p:nvPr/>
        </p:nvSpPr>
        <p:spPr bwMode="auto">
          <a:xfrm>
            <a:off x="5868144" y="5111129"/>
            <a:ext cx="250581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Multicast Data Frame</a:t>
            </a:r>
            <a:endParaRPr lang="ko-KR" altLang="en-US" dirty="0"/>
          </a:p>
        </p:txBody>
      </p:sp>
      <p:sp>
        <p:nvSpPr>
          <p:cNvPr id="34" name="TextBox 81"/>
          <p:cNvSpPr txBox="1">
            <a:spLocks noChangeArrowheads="1"/>
          </p:cNvSpPr>
          <p:nvPr/>
        </p:nvSpPr>
        <p:spPr bwMode="auto">
          <a:xfrm>
            <a:off x="5868144" y="5404797"/>
            <a:ext cx="276242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Timer Based Block ACK</a:t>
            </a:r>
            <a:endParaRPr lang="ko-KR" altLang="en-US" dirty="0"/>
          </a:p>
        </p:txBody>
      </p:sp>
    </p:spTree>
    <p:extLst>
      <p:ext uri="{BB962C8B-B14F-4D97-AF65-F5344CB8AC3E}">
        <p14:creationId xmlns:p14="http://schemas.microsoft.com/office/powerpoint/2010/main" val="25247672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Reliable Multicast (</a:t>
            </a:r>
            <a:r>
              <a:rPr lang="en-US" altLang="ko-KR" dirty="0" smtClean="0"/>
              <a:t>6/11)</a:t>
            </a:r>
            <a:endParaRPr lang="ko-KR" altLang="en-US" dirty="0"/>
          </a:p>
        </p:txBody>
      </p:sp>
      <p:sp>
        <p:nvSpPr>
          <p:cNvPr id="3" name="내용 개체 틀 2"/>
          <p:cNvSpPr>
            <a:spLocks noGrp="1"/>
          </p:cNvSpPr>
          <p:nvPr>
            <p:ph idx="1"/>
          </p:nvPr>
        </p:nvSpPr>
        <p:spPr>
          <a:xfrm>
            <a:off x="685800" y="1556792"/>
            <a:ext cx="4390256" cy="4539208"/>
          </a:xfrm>
        </p:spPr>
        <p:txBody>
          <a:bodyPr/>
          <a:lstStyle/>
          <a:p>
            <a:r>
              <a:rPr lang="en-US" altLang="ko-KR" dirty="0"/>
              <a:t>PD S transmit multicast data frame </a:t>
            </a:r>
            <a:r>
              <a:rPr lang="en-US" altLang="ko-KR" dirty="0" smtClean="0"/>
              <a:t>F3 </a:t>
            </a:r>
            <a:r>
              <a:rPr lang="en-US" altLang="ko-KR" dirty="0"/>
              <a:t>included </a:t>
            </a:r>
            <a:r>
              <a:rPr lang="en-US" altLang="ko-KR" dirty="0" smtClean="0"/>
              <a:t>group3’s </a:t>
            </a:r>
            <a:r>
              <a:rPr lang="en-US" altLang="ko-KR" dirty="0"/>
              <a:t>information.</a:t>
            </a:r>
          </a:p>
          <a:p>
            <a:r>
              <a:rPr lang="en-US" altLang="ko-KR" dirty="0" smtClean="0"/>
              <a:t>And PD S requests Block ACK from PD G, H, and I.</a:t>
            </a:r>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83</a:t>
            </a:fld>
            <a:endParaRPr lang="en-US" altLang="ko-KR"/>
          </a:p>
        </p:txBody>
      </p:sp>
      <p:sp>
        <p:nvSpPr>
          <p:cNvPr id="5" name="타원 4"/>
          <p:cNvSpPr>
            <a:spLocks noChangeArrowheads="1"/>
          </p:cNvSpPr>
          <p:nvPr/>
        </p:nvSpPr>
        <p:spPr bwMode="auto">
          <a:xfrm>
            <a:off x="6256704" y="252016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I</a:t>
            </a:r>
            <a:endParaRPr lang="ko-KR" altLang="en-US" sz="1500" dirty="0">
              <a:solidFill>
                <a:schemeClr val="bg1"/>
              </a:solidFill>
            </a:endParaRPr>
          </a:p>
        </p:txBody>
      </p:sp>
      <p:sp>
        <p:nvSpPr>
          <p:cNvPr id="7" name="타원 6"/>
          <p:cNvSpPr>
            <a:spLocks noChangeArrowheads="1"/>
          </p:cNvSpPr>
          <p:nvPr/>
        </p:nvSpPr>
        <p:spPr bwMode="auto">
          <a:xfrm>
            <a:off x="7007884" y="246481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A</a:t>
            </a:r>
            <a:endParaRPr lang="ko-KR" altLang="en-US" sz="1500" dirty="0">
              <a:solidFill>
                <a:schemeClr val="bg1"/>
              </a:solidFill>
            </a:endParaRPr>
          </a:p>
        </p:txBody>
      </p:sp>
      <p:sp>
        <p:nvSpPr>
          <p:cNvPr id="8" name="타원 7"/>
          <p:cNvSpPr/>
          <p:nvPr/>
        </p:nvSpPr>
        <p:spPr bwMode="auto">
          <a:xfrm>
            <a:off x="6722192" y="346573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S</a:t>
            </a:r>
            <a:endParaRPr lang="ko-KR" altLang="en-US" sz="1500" dirty="0">
              <a:solidFill>
                <a:schemeClr val="tx1"/>
              </a:solidFill>
              <a:ea typeface="굴림" pitchFamily="50" charset="-127"/>
            </a:endParaRPr>
          </a:p>
        </p:txBody>
      </p:sp>
      <p:sp>
        <p:nvSpPr>
          <p:cNvPr id="12" name="타원 11"/>
          <p:cNvSpPr>
            <a:spLocks noChangeArrowheads="1"/>
          </p:cNvSpPr>
          <p:nvPr/>
        </p:nvSpPr>
        <p:spPr bwMode="auto">
          <a:xfrm>
            <a:off x="6113274" y="438514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sp>
        <p:nvSpPr>
          <p:cNvPr id="13" name="타원 12"/>
          <p:cNvSpPr>
            <a:spLocks noChangeArrowheads="1"/>
          </p:cNvSpPr>
          <p:nvPr/>
        </p:nvSpPr>
        <p:spPr bwMode="auto">
          <a:xfrm>
            <a:off x="6883934" y="4547253"/>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
        <p:nvSpPr>
          <p:cNvPr id="14" name="타원 13"/>
          <p:cNvSpPr>
            <a:spLocks noChangeArrowheads="1"/>
          </p:cNvSpPr>
          <p:nvPr/>
        </p:nvSpPr>
        <p:spPr bwMode="auto">
          <a:xfrm>
            <a:off x="7479394" y="4223037"/>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15" name="타원 14"/>
          <p:cNvSpPr>
            <a:spLocks noChangeArrowheads="1"/>
          </p:cNvSpPr>
          <p:nvPr/>
        </p:nvSpPr>
        <p:spPr bwMode="auto">
          <a:xfrm>
            <a:off x="7610326" y="28673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sp>
        <p:nvSpPr>
          <p:cNvPr id="16" name="타원 15"/>
          <p:cNvSpPr>
            <a:spLocks noChangeArrowheads="1"/>
          </p:cNvSpPr>
          <p:nvPr/>
        </p:nvSpPr>
        <p:spPr bwMode="auto">
          <a:xfrm>
            <a:off x="5771480" y="30424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H</a:t>
            </a:r>
            <a:endParaRPr lang="ko-KR" altLang="en-US" sz="1500" dirty="0">
              <a:solidFill>
                <a:schemeClr val="bg1"/>
              </a:solidFill>
            </a:endParaRPr>
          </a:p>
        </p:txBody>
      </p:sp>
      <p:sp>
        <p:nvSpPr>
          <p:cNvPr id="17" name="타원 16"/>
          <p:cNvSpPr>
            <a:spLocks noChangeArrowheads="1"/>
          </p:cNvSpPr>
          <p:nvPr/>
        </p:nvSpPr>
        <p:spPr bwMode="auto">
          <a:xfrm>
            <a:off x="7742661" y="3596551"/>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18" name="타원 17"/>
          <p:cNvSpPr>
            <a:spLocks noChangeArrowheads="1"/>
          </p:cNvSpPr>
          <p:nvPr/>
        </p:nvSpPr>
        <p:spPr bwMode="auto">
          <a:xfrm>
            <a:off x="5717515" y="3789589"/>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19" name="오른쪽 화살표 18"/>
          <p:cNvSpPr/>
          <p:nvPr/>
        </p:nvSpPr>
        <p:spPr>
          <a:xfrm rot="14593938">
            <a:off x="6328630" y="3094536"/>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0" name="오른쪽 화살표 19"/>
          <p:cNvSpPr/>
          <p:nvPr/>
        </p:nvSpPr>
        <p:spPr>
          <a:xfrm rot="17026374">
            <a:off x="6706917" y="3049305"/>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1" name="오른쪽 화살표 20"/>
          <p:cNvSpPr/>
          <p:nvPr/>
        </p:nvSpPr>
        <p:spPr>
          <a:xfrm rot="19538279">
            <a:off x="7008100" y="3248981"/>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2" name="오른쪽 화살표 21"/>
          <p:cNvSpPr/>
          <p:nvPr/>
        </p:nvSpPr>
        <p:spPr>
          <a:xfrm rot="545705">
            <a:off x="7086037" y="3632805"/>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3" name="오른쪽 화살표 22"/>
          <p:cNvSpPr/>
          <p:nvPr/>
        </p:nvSpPr>
        <p:spPr>
          <a:xfrm rot="2688146">
            <a:off x="6935803" y="3944998"/>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4" name="오른쪽 화살표 23"/>
          <p:cNvSpPr/>
          <p:nvPr/>
        </p:nvSpPr>
        <p:spPr>
          <a:xfrm rot="4897239">
            <a:off x="6635289" y="4084274"/>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5" name="오른쪽 화살표 24"/>
          <p:cNvSpPr/>
          <p:nvPr/>
        </p:nvSpPr>
        <p:spPr>
          <a:xfrm rot="7461617">
            <a:off x="6274955" y="4010659"/>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6" name="오른쪽 화살표 25"/>
          <p:cNvSpPr/>
          <p:nvPr/>
        </p:nvSpPr>
        <p:spPr>
          <a:xfrm rot="9686847">
            <a:off x="6064253" y="3738622"/>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7" name="오른쪽 화살표 26"/>
          <p:cNvSpPr/>
          <p:nvPr/>
        </p:nvSpPr>
        <p:spPr>
          <a:xfrm rot="12434568">
            <a:off x="6094169" y="3332168"/>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8" name="타원 27"/>
          <p:cNvSpPr/>
          <p:nvPr/>
        </p:nvSpPr>
        <p:spPr bwMode="auto">
          <a:xfrm rot="3452760">
            <a:off x="6663821" y="2683316"/>
            <a:ext cx="1814542" cy="966902"/>
          </a:xfrm>
          <a:prstGeom prst="ellipse">
            <a:avLst/>
          </a:prstGeom>
          <a:noFill/>
          <a:ln w="9525" cap="flat" cmpd="sng" algn="ctr">
            <a:solidFill>
              <a:srgbClr val="FF0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29" name="타원 28"/>
          <p:cNvSpPr/>
          <p:nvPr/>
        </p:nvSpPr>
        <p:spPr bwMode="auto">
          <a:xfrm rot="17608460">
            <a:off x="5206003" y="2837761"/>
            <a:ext cx="1814542" cy="966902"/>
          </a:xfrm>
          <a:prstGeom prst="ellipse">
            <a:avLst/>
          </a:prstGeom>
          <a:noFill/>
          <a:ln w="9525" cap="flat" cmpd="sng" algn="ctr">
            <a:solidFill>
              <a:srgbClr val="FFC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0" name="타원 29"/>
          <p:cNvSpPr/>
          <p:nvPr/>
        </p:nvSpPr>
        <p:spPr bwMode="auto">
          <a:xfrm rot="10483861">
            <a:off x="6049665" y="4004758"/>
            <a:ext cx="1814542" cy="966902"/>
          </a:xfrm>
          <a:prstGeom prst="ellipse">
            <a:avLst/>
          </a:prstGeom>
          <a:noFill/>
          <a:ln w="9525" cap="flat" cmpd="sng" algn="ctr">
            <a:solidFill>
              <a:schemeClr val="accent4"/>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1" name="오른쪽 화살표 30"/>
          <p:cNvSpPr/>
          <p:nvPr/>
        </p:nvSpPr>
        <p:spPr>
          <a:xfrm>
            <a:off x="5220072" y="5223564"/>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32" name="오른쪽 화살표 31"/>
          <p:cNvSpPr/>
          <p:nvPr/>
        </p:nvSpPr>
        <p:spPr>
          <a:xfrm>
            <a:off x="5220072" y="5517232"/>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33" name="TextBox 81"/>
          <p:cNvSpPr txBox="1">
            <a:spLocks noChangeArrowheads="1"/>
          </p:cNvSpPr>
          <p:nvPr/>
        </p:nvSpPr>
        <p:spPr bwMode="auto">
          <a:xfrm>
            <a:off x="5868144" y="5111129"/>
            <a:ext cx="250581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Multicast Data Frame</a:t>
            </a:r>
            <a:endParaRPr lang="ko-KR" altLang="en-US" dirty="0"/>
          </a:p>
        </p:txBody>
      </p:sp>
      <p:sp>
        <p:nvSpPr>
          <p:cNvPr id="34" name="TextBox 81"/>
          <p:cNvSpPr txBox="1">
            <a:spLocks noChangeArrowheads="1"/>
          </p:cNvSpPr>
          <p:nvPr/>
        </p:nvSpPr>
        <p:spPr bwMode="auto">
          <a:xfrm>
            <a:off x="5868144" y="5404797"/>
            <a:ext cx="276242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Timer Based Block ACK</a:t>
            </a:r>
            <a:endParaRPr lang="ko-KR" altLang="en-US" dirty="0"/>
          </a:p>
        </p:txBody>
      </p:sp>
    </p:spTree>
    <p:extLst>
      <p:ext uri="{BB962C8B-B14F-4D97-AF65-F5344CB8AC3E}">
        <p14:creationId xmlns:p14="http://schemas.microsoft.com/office/powerpoint/2010/main" val="299293117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Reliable Multicast (</a:t>
            </a:r>
            <a:r>
              <a:rPr lang="en-US" altLang="ko-KR" dirty="0" smtClean="0"/>
              <a:t>7/11)</a:t>
            </a:r>
            <a:endParaRPr lang="ko-KR" altLang="en-US" dirty="0"/>
          </a:p>
        </p:txBody>
      </p:sp>
      <p:sp>
        <p:nvSpPr>
          <p:cNvPr id="3" name="내용 개체 틀 2"/>
          <p:cNvSpPr>
            <a:spLocks noGrp="1"/>
          </p:cNvSpPr>
          <p:nvPr>
            <p:ph idx="1"/>
          </p:nvPr>
        </p:nvSpPr>
        <p:spPr>
          <a:xfrm>
            <a:off x="685800" y="1556792"/>
            <a:ext cx="4390256" cy="4539208"/>
          </a:xfrm>
        </p:spPr>
        <p:txBody>
          <a:bodyPr/>
          <a:lstStyle/>
          <a:p>
            <a:r>
              <a:rPr lang="en-US" altLang="ko-KR" dirty="0"/>
              <a:t>PD G</a:t>
            </a:r>
            <a:r>
              <a:rPr lang="en-US" altLang="ko-KR" dirty="0" smtClean="0"/>
              <a:t>, H, </a:t>
            </a:r>
            <a:r>
              <a:rPr lang="en-US" altLang="ko-KR" dirty="0"/>
              <a:t>and </a:t>
            </a:r>
            <a:r>
              <a:rPr lang="en-US" altLang="ko-KR" dirty="0" smtClean="0"/>
              <a:t>I </a:t>
            </a:r>
            <a:r>
              <a:rPr lang="en-US" altLang="ko-KR" dirty="0"/>
              <a:t>transmit Block ACK for </a:t>
            </a:r>
            <a:r>
              <a:rPr lang="en-US" altLang="ko-KR" dirty="0" smtClean="0"/>
              <a:t>F1, F2, F3 </a:t>
            </a:r>
            <a:r>
              <a:rPr lang="en-US" altLang="ko-KR" dirty="0"/>
              <a:t>(</a:t>
            </a:r>
            <a:r>
              <a:rPr lang="en-US" altLang="ko-KR" dirty="0" smtClean="0"/>
              <a:t>Frame1, Frame2, Frame3) to S.</a:t>
            </a:r>
            <a:endParaRPr lang="en-US" altLang="ko-KR"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84</a:t>
            </a:fld>
            <a:endParaRPr lang="en-US" altLang="ko-KR"/>
          </a:p>
        </p:txBody>
      </p:sp>
      <p:sp>
        <p:nvSpPr>
          <p:cNvPr id="26" name="타원 25"/>
          <p:cNvSpPr>
            <a:spLocks noChangeArrowheads="1"/>
          </p:cNvSpPr>
          <p:nvPr/>
        </p:nvSpPr>
        <p:spPr bwMode="auto">
          <a:xfrm>
            <a:off x="6256704" y="252016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I</a:t>
            </a:r>
            <a:endParaRPr lang="ko-KR" altLang="en-US" sz="1500" dirty="0">
              <a:solidFill>
                <a:schemeClr val="bg1"/>
              </a:solidFill>
            </a:endParaRPr>
          </a:p>
        </p:txBody>
      </p:sp>
      <p:sp>
        <p:nvSpPr>
          <p:cNvPr id="27" name="타원 26"/>
          <p:cNvSpPr>
            <a:spLocks noChangeArrowheads="1"/>
          </p:cNvSpPr>
          <p:nvPr/>
        </p:nvSpPr>
        <p:spPr bwMode="auto">
          <a:xfrm>
            <a:off x="7007884" y="246481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A</a:t>
            </a:r>
            <a:endParaRPr lang="ko-KR" altLang="en-US" sz="1500" dirty="0">
              <a:solidFill>
                <a:schemeClr val="bg1"/>
              </a:solidFill>
            </a:endParaRPr>
          </a:p>
        </p:txBody>
      </p:sp>
      <p:sp>
        <p:nvSpPr>
          <p:cNvPr id="35" name="타원 34"/>
          <p:cNvSpPr/>
          <p:nvPr/>
        </p:nvSpPr>
        <p:spPr bwMode="auto">
          <a:xfrm>
            <a:off x="6722192" y="346573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S</a:t>
            </a:r>
            <a:endParaRPr lang="ko-KR" altLang="en-US" sz="1500" dirty="0">
              <a:solidFill>
                <a:schemeClr val="tx1"/>
              </a:solidFill>
              <a:ea typeface="굴림" pitchFamily="50" charset="-127"/>
            </a:endParaRPr>
          </a:p>
        </p:txBody>
      </p:sp>
      <p:sp>
        <p:nvSpPr>
          <p:cNvPr id="36" name="타원 35"/>
          <p:cNvSpPr>
            <a:spLocks noChangeArrowheads="1"/>
          </p:cNvSpPr>
          <p:nvPr/>
        </p:nvSpPr>
        <p:spPr bwMode="auto">
          <a:xfrm>
            <a:off x="6113274" y="438514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sp>
        <p:nvSpPr>
          <p:cNvPr id="37" name="타원 36"/>
          <p:cNvSpPr>
            <a:spLocks noChangeArrowheads="1"/>
          </p:cNvSpPr>
          <p:nvPr/>
        </p:nvSpPr>
        <p:spPr bwMode="auto">
          <a:xfrm>
            <a:off x="6883934" y="4547253"/>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
        <p:nvSpPr>
          <p:cNvPr id="38" name="타원 37"/>
          <p:cNvSpPr>
            <a:spLocks noChangeArrowheads="1"/>
          </p:cNvSpPr>
          <p:nvPr/>
        </p:nvSpPr>
        <p:spPr bwMode="auto">
          <a:xfrm>
            <a:off x="7479394" y="4223037"/>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39" name="타원 38"/>
          <p:cNvSpPr>
            <a:spLocks noChangeArrowheads="1"/>
          </p:cNvSpPr>
          <p:nvPr/>
        </p:nvSpPr>
        <p:spPr bwMode="auto">
          <a:xfrm>
            <a:off x="7610326" y="28673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sp>
        <p:nvSpPr>
          <p:cNvPr id="40" name="타원 39"/>
          <p:cNvSpPr>
            <a:spLocks noChangeArrowheads="1"/>
          </p:cNvSpPr>
          <p:nvPr/>
        </p:nvSpPr>
        <p:spPr bwMode="auto">
          <a:xfrm>
            <a:off x="5771480" y="30424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H</a:t>
            </a:r>
            <a:endParaRPr lang="ko-KR" altLang="en-US" sz="1500" dirty="0">
              <a:solidFill>
                <a:schemeClr val="bg1"/>
              </a:solidFill>
            </a:endParaRPr>
          </a:p>
        </p:txBody>
      </p:sp>
      <p:sp>
        <p:nvSpPr>
          <p:cNvPr id="41" name="타원 40"/>
          <p:cNvSpPr>
            <a:spLocks noChangeArrowheads="1"/>
          </p:cNvSpPr>
          <p:nvPr/>
        </p:nvSpPr>
        <p:spPr bwMode="auto">
          <a:xfrm>
            <a:off x="7742661" y="3596551"/>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42" name="타원 41"/>
          <p:cNvSpPr>
            <a:spLocks noChangeArrowheads="1"/>
          </p:cNvSpPr>
          <p:nvPr/>
        </p:nvSpPr>
        <p:spPr bwMode="auto">
          <a:xfrm>
            <a:off x="5717515" y="3789589"/>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43" name="오른쪽 화살표 42"/>
          <p:cNvSpPr/>
          <p:nvPr/>
        </p:nvSpPr>
        <p:spPr>
          <a:xfrm rot="3817334">
            <a:off x="6328630" y="3094536"/>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50" name="오른쪽 화살표 49"/>
          <p:cNvSpPr/>
          <p:nvPr/>
        </p:nvSpPr>
        <p:spPr>
          <a:xfrm rot="20393143">
            <a:off x="6064253" y="3738622"/>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51" name="오른쪽 화살표 50"/>
          <p:cNvSpPr/>
          <p:nvPr/>
        </p:nvSpPr>
        <p:spPr>
          <a:xfrm rot="1701979">
            <a:off x="6094169" y="3332168"/>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52" name="타원 51"/>
          <p:cNvSpPr/>
          <p:nvPr/>
        </p:nvSpPr>
        <p:spPr bwMode="auto">
          <a:xfrm rot="3452760">
            <a:off x="6663821" y="2683316"/>
            <a:ext cx="1814542" cy="966902"/>
          </a:xfrm>
          <a:prstGeom prst="ellipse">
            <a:avLst/>
          </a:prstGeom>
          <a:noFill/>
          <a:ln w="9525" cap="flat" cmpd="sng" algn="ctr">
            <a:solidFill>
              <a:srgbClr val="FF0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53" name="타원 52"/>
          <p:cNvSpPr/>
          <p:nvPr/>
        </p:nvSpPr>
        <p:spPr bwMode="auto">
          <a:xfrm rot="17608460">
            <a:off x="5206003" y="2837761"/>
            <a:ext cx="1814542" cy="966902"/>
          </a:xfrm>
          <a:prstGeom prst="ellipse">
            <a:avLst/>
          </a:prstGeom>
          <a:noFill/>
          <a:ln w="9525" cap="flat" cmpd="sng" algn="ctr">
            <a:solidFill>
              <a:srgbClr val="FFC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54" name="타원 53"/>
          <p:cNvSpPr/>
          <p:nvPr/>
        </p:nvSpPr>
        <p:spPr bwMode="auto">
          <a:xfrm rot="10483861">
            <a:off x="6049665" y="4004758"/>
            <a:ext cx="1814542" cy="966902"/>
          </a:xfrm>
          <a:prstGeom prst="ellipse">
            <a:avLst/>
          </a:prstGeom>
          <a:noFill/>
          <a:ln w="9525" cap="flat" cmpd="sng" algn="ctr">
            <a:solidFill>
              <a:schemeClr val="accent4"/>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55" name="오른쪽 화살표 54"/>
          <p:cNvSpPr/>
          <p:nvPr/>
        </p:nvSpPr>
        <p:spPr>
          <a:xfrm>
            <a:off x="5220072" y="5223564"/>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56" name="오른쪽 화살표 55"/>
          <p:cNvSpPr/>
          <p:nvPr/>
        </p:nvSpPr>
        <p:spPr>
          <a:xfrm>
            <a:off x="5220072" y="5517232"/>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57" name="TextBox 81"/>
          <p:cNvSpPr txBox="1">
            <a:spLocks noChangeArrowheads="1"/>
          </p:cNvSpPr>
          <p:nvPr/>
        </p:nvSpPr>
        <p:spPr bwMode="auto">
          <a:xfrm>
            <a:off x="5868144" y="5111129"/>
            <a:ext cx="250581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Multicast Data Frame</a:t>
            </a:r>
            <a:endParaRPr lang="ko-KR" altLang="en-US" dirty="0"/>
          </a:p>
        </p:txBody>
      </p:sp>
      <p:sp>
        <p:nvSpPr>
          <p:cNvPr id="58" name="TextBox 81"/>
          <p:cNvSpPr txBox="1">
            <a:spLocks noChangeArrowheads="1"/>
          </p:cNvSpPr>
          <p:nvPr/>
        </p:nvSpPr>
        <p:spPr bwMode="auto">
          <a:xfrm>
            <a:off x="5868144" y="5404797"/>
            <a:ext cx="276242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Timer Based Block ACK</a:t>
            </a:r>
            <a:endParaRPr lang="ko-KR" altLang="en-US" dirty="0"/>
          </a:p>
        </p:txBody>
      </p:sp>
    </p:spTree>
    <p:extLst>
      <p:ext uri="{BB962C8B-B14F-4D97-AF65-F5344CB8AC3E}">
        <p14:creationId xmlns:p14="http://schemas.microsoft.com/office/powerpoint/2010/main" val="31473982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Reliable Multicast (</a:t>
            </a:r>
            <a:r>
              <a:rPr lang="en-US" altLang="ko-KR" dirty="0" smtClean="0"/>
              <a:t>8/11)</a:t>
            </a:r>
            <a:endParaRPr lang="ko-KR" altLang="en-US" dirty="0"/>
          </a:p>
        </p:txBody>
      </p:sp>
      <p:sp>
        <p:nvSpPr>
          <p:cNvPr id="3" name="내용 개체 틀 2"/>
          <p:cNvSpPr>
            <a:spLocks noGrp="1"/>
          </p:cNvSpPr>
          <p:nvPr>
            <p:ph idx="1"/>
          </p:nvPr>
        </p:nvSpPr>
        <p:spPr>
          <a:xfrm>
            <a:off x="685800" y="1556792"/>
            <a:ext cx="4390256" cy="4539208"/>
          </a:xfrm>
        </p:spPr>
        <p:txBody>
          <a:bodyPr/>
          <a:lstStyle/>
          <a:p>
            <a:r>
              <a:rPr lang="en-US" altLang="ko-KR" dirty="0" smtClean="0"/>
              <a:t>If PD S does not have any multicast data frame, it sets a timer.</a:t>
            </a:r>
          </a:p>
          <a:p>
            <a:r>
              <a:rPr lang="en-US" dirty="0"/>
              <a:t>If the timer is expired, it sends Request ACK to the groups. </a:t>
            </a:r>
          </a:p>
          <a:p>
            <a:endParaRPr lang="en-US" altLang="ko-KR" dirty="0" smtClean="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85</a:t>
            </a:fld>
            <a:endParaRPr lang="en-US" altLang="ko-KR"/>
          </a:p>
        </p:txBody>
      </p:sp>
      <p:sp>
        <p:nvSpPr>
          <p:cNvPr id="5" name="타원 4"/>
          <p:cNvSpPr>
            <a:spLocks noChangeArrowheads="1"/>
          </p:cNvSpPr>
          <p:nvPr/>
        </p:nvSpPr>
        <p:spPr bwMode="auto">
          <a:xfrm>
            <a:off x="6256704" y="252016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I</a:t>
            </a:r>
            <a:endParaRPr lang="ko-KR" altLang="en-US" sz="1500" dirty="0">
              <a:solidFill>
                <a:schemeClr val="bg1"/>
              </a:solidFill>
            </a:endParaRPr>
          </a:p>
        </p:txBody>
      </p:sp>
      <p:sp>
        <p:nvSpPr>
          <p:cNvPr id="7" name="타원 6"/>
          <p:cNvSpPr>
            <a:spLocks noChangeArrowheads="1"/>
          </p:cNvSpPr>
          <p:nvPr/>
        </p:nvSpPr>
        <p:spPr bwMode="auto">
          <a:xfrm>
            <a:off x="7007884" y="246481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A</a:t>
            </a:r>
            <a:endParaRPr lang="ko-KR" altLang="en-US" sz="1500" dirty="0">
              <a:solidFill>
                <a:schemeClr val="bg1"/>
              </a:solidFill>
            </a:endParaRPr>
          </a:p>
        </p:txBody>
      </p:sp>
      <p:sp>
        <p:nvSpPr>
          <p:cNvPr id="8" name="타원 7"/>
          <p:cNvSpPr/>
          <p:nvPr/>
        </p:nvSpPr>
        <p:spPr bwMode="auto">
          <a:xfrm>
            <a:off x="6722192" y="346573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S</a:t>
            </a:r>
            <a:endParaRPr lang="ko-KR" altLang="en-US" sz="1500" dirty="0">
              <a:solidFill>
                <a:schemeClr val="tx1"/>
              </a:solidFill>
              <a:ea typeface="굴림" pitchFamily="50" charset="-127"/>
            </a:endParaRPr>
          </a:p>
        </p:txBody>
      </p:sp>
      <p:sp>
        <p:nvSpPr>
          <p:cNvPr id="12" name="타원 11"/>
          <p:cNvSpPr>
            <a:spLocks noChangeArrowheads="1"/>
          </p:cNvSpPr>
          <p:nvPr/>
        </p:nvSpPr>
        <p:spPr bwMode="auto">
          <a:xfrm>
            <a:off x="6113274" y="438514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sp>
        <p:nvSpPr>
          <p:cNvPr id="13" name="타원 12"/>
          <p:cNvSpPr>
            <a:spLocks noChangeArrowheads="1"/>
          </p:cNvSpPr>
          <p:nvPr/>
        </p:nvSpPr>
        <p:spPr bwMode="auto">
          <a:xfrm>
            <a:off x="6883934" y="4547253"/>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
        <p:nvSpPr>
          <p:cNvPr id="14" name="타원 13"/>
          <p:cNvSpPr>
            <a:spLocks noChangeArrowheads="1"/>
          </p:cNvSpPr>
          <p:nvPr/>
        </p:nvSpPr>
        <p:spPr bwMode="auto">
          <a:xfrm>
            <a:off x="7479394" y="4223037"/>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15" name="타원 14"/>
          <p:cNvSpPr>
            <a:spLocks noChangeArrowheads="1"/>
          </p:cNvSpPr>
          <p:nvPr/>
        </p:nvSpPr>
        <p:spPr bwMode="auto">
          <a:xfrm>
            <a:off x="7610326" y="28673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sp>
        <p:nvSpPr>
          <p:cNvPr id="16" name="타원 15"/>
          <p:cNvSpPr>
            <a:spLocks noChangeArrowheads="1"/>
          </p:cNvSpPr>
          <p:nvPr/>
        </p:nvSpPr>
        <p:spPr bwMode="auto">
          <a:xfrm>
            <a:off x="5771480" y="30424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H</a:t>
            </a:r>
            <a:endParaRPr lang="ko-KR" altLang="en-US" sz="1500" dirty="0">
              <a:solidFill>
                <a:schemeClr val="bg1"/>
              </a:solidFill>
            </a:endParaRPr>
          </a:p>
        </p:txBody>
      </p:sp>
      <p:sp>
        <p:nvSpPr>
          <p:cNvPr id="17" name="타원 16"/>
          <p:cNvSpPr>
            <a:spLocks noChangeArrowheads="1"/>
          </p:cNvSpPr>
          <p:nvPr/>
        </p:nvSpPr>
        <p:spPr bwMode="auto">
          <a:xfrm>
            <a:off x="7742661" y="3596551"/>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18" name="타원 17"/>
          <p:cNvSpPr>
            <a:spLocks noChangeArrowheads="1"/>
          </p:cNvSpPr>
          <p:nvPr/>
        </p:nvSpPr>
        <p:spPr bwMode="auto">
          <a:xfrm>
            <a:off x="5717515" y="3789589"/>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20" name="오른쪽 화살표 19"/>
          <p:cNvSpPr/>
          <p:nvPr/>
        </p:nvSpPr>
        <p:spPr>
          <a:xfrm rot="17026374">
            <a:off x="6706917" y="3049305"/>
            <a:ext cx="649287" cy="14446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21" name="오른쪽 화살표 20"/>
          <p:cNvSpPr/>
          <p:nvPr/>
        </p:nvSpPr>
        <p:spPr>
          <a:xfrm rot="19538279">
            <a:off x="7008100" y="3248981"/>
            <a:ext cx="649287" cy="14446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22" name="오른쪽 화살표 21"/>
          <p:cNvSpPr/>
          <p:nvPr/>
        </p:nvSpPr>
        <p:spPr>
          <a:xfrm rot="545705">
            <a:off x="7086037" y="3632805"/>
            <a:ext cx="649287" cy="14446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28" name="타원 27"/>
          <p:cNvSpPr/>
          <p:nvPr/>
        </p:nvSpPr>
        <p:spPr bwMode="auto">
          <a:xfrm rot="3452760">
            <a:off x="6663821" y="2683316"/>
            <a:ext cx="1814542" cy="966902"/>
          </a:xfrm>
          <a:prstGeom prst="ellipse">
            <a:avLst/>
          </a:prstGeom>
          <a:noFill/>
          <a:ln w="9525" cap="flat" cmpd="sng" algn="ctr">
            <a:solidFill>
              <a:srgbClr val="FF0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29" name="타원 28"/>
          <p:cNvSpPr/>
          <p:nvPr/>
        </p:nvSpPr>
        <p:spPr bwMode="auto">
          <a:xfrm rot="17608460">
            <a:off x="5206003" y="2837761"/>
            <a:ext cx="1814542" cy="966902"/>
          </a:xfrm>
          <a:prstGeom prst="ellipse">
            <a:avLst/>
          </a:prstGeom>
          <a:noFill/>
          <a:ln w="9525" cap="flat" cmpd="sng" algn="ctr">
            <a:solidFill>
              <a:srgbClr val="FFC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0" name="타원 29"/>
          <p:cNvSpPr/>
          <p:nvPr/>
        </p:nvSpPr>
        <p:spPr bwMode="auto">
          <a:xfrm rot="10483861">
            <a:off x="6049665" y="4004758"/>
            <a:ext cx="1814542" cy="966902"/>
          </a:xfrm>
          <a:prstGeom prst="ellipse">
            <a:avLst/>
          </a:prstGeom>
          <a:noFill/>
          <a:ln w="9525" cap="flat" cmpd="sng" algn="ctr">
            <a:solidFill>
              <a:schemeClr val="accent4"/>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1" name="오른쪽 화살표 30"/>
          <p:cNvSpPr/>
          <p:nvPr/>
        </p:nvSpPr>
        <p:spPr>
          <a:xfrm>
            <a:off x="5220072" y="5223564"/>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32" name="오른쪽 화살표 31"/>
          <p:cNvSpPr/>
          <p:nvPr/>
        </p:nvSpPr>
        <p:spPr>
          <a:xfrm>
            <a:off x="5220072" y="5517232"/>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33" name="TextBox 81"/>
          <p:cNvSpPr txBox="1">
            <a:spLocks noChangeArrowheads="1"/>
          </p:cNvSpPr>
          <p:nvPr/>
        </p:nvSpPr>
        <p:spPr bwMode="auto">
          <a:xfrm>
            <a:off x="5868144" y="5111129"/>
            <a:ext cx="250581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Multicast Data Frame</a:t>
            </a:r>
            <a:endParaRPr lang="ko-KR" altLang="en-US" dirty="0"/>
          </a:p>
        </p:txBody>
      </p:sp>
      <p:sp>
        <p:nvSpPr>
          <p:cNvPr id="34" name="TextBox 81"/>
          <p:cNvSpPr txBox="1">
            <a:spLocks noChangeArrowheads="1"/>
          </p:cNvSpPr>
          <p:nvPr/>
        </p:nvSpPr>
        <p:spPr bwMode="auto">
          <a:xfrm>
            <a:off x="5868144" y="5404797"/>
            <a:ext cx="276242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Timer Based Block ACK</a:t>
            </a:r>
            <a:endParaRPr lang="ko-KR" altLang="en-US" dirty="0"/>
          </a:p>
        </p:txBody>
      </p:sp>
      <p:sp>
        <p:nvSpPr>
          <p:cNvPr id="35" name="오른쪽 화살표 34"/>
          <p:cNvSpPr/>
          <p:nvPr/>
        </p:nvSpPr>
        <p:spPr>
          <a:xfrm>
            <a:off x="5220072" y="5808826"/>
            <a:ext cx="649287" cy="14446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36" name="TextBox 81"/>
          <p:cNvSpPr txBox="1">
            <a:spLocks noChangeArrowheads="1"/>
          </p:cNvSpPr>
          <p:nvPr/>
        </p:nvSpPr>
        <p:spPr bwMode="auto">
          <a:xfrm>
            <a:off x="5868144" y="5696391"/>
            <a:ext cx="2326342"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Request Block ACK</a:t>
            </a:r>
            <a:endParaRPr lang="ko-KR" altLang="en-US" dirty="0"/>
          </a:p>
        </p:txBody>
      </p:sp>
    </p:spTree>
    <p:extLst>
      <p:ext uri="{BB962C8B-B14F-4D97-AF65-F5344CB8AC3E}">
        <p14:creationId xmlns:p14="http://schemas.microsoft.com/office/powerpoint/2010/main" val="149964523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Reliable Multicast (</a:t>
            </a:r>
            <a:r>
              <a:rPr lang="en-US" altLang="ko-KR" dirty="0" smtClean="0"/>
              <a:t>9/11)</a:t>
            </a:r>
            <a:endParaRPr lang="ko-KR" altLang="en-US" dirty="0"/>
          </a:p>
        </p:txBody>
      </p:sp>
      <p:sp>
        <p:nvSpPr>
          <p:cNvPr id="3" name="내용 개체 틀 2"/>
          <p:cNvSpPr>
            <a:spLocks noGrp="1"/>
          </p:cNvSpPr>
          <p:nvPr>
            <p:ph idx="1"/>
          </p:nvPr>
        </p:nvSpPr>
        <p:spPr>
          <a:xfrm>
            <a:off x="685800" y="1556792"/>
            <a:ext cx="4390256" cy="4539208"/>
          </a:xfrm>
        </p:spPr>
        <p:txBody>
          <a:bodyPr/>
          <a:lstStyle/>
          <a:p>
            <a:r>
              <a:rPr lang="en-US" altLang="ko-KR" dirty="0"/>
              <a:t>If PD A, B, and C receive the frame F2 and </a:t>
            </a:r>
            <a:r>
              <a:rPr lang="en-US" altLang="ko-KR" dirty="0" smtClean="0"/>
              <a:t>F3, they transmit </a:t>
            </a:r>
            <a:r>
              <a:rPr lang="en-US" altLang="ko-KR" dirty="0"/>
              <a:t>the </a:t>
            </a:r>
            <a:r>
              <a:rPr lang="en-US" altLang="ko-KR" dirty="0" smtClean="0"/>
              <a:t>ACK to S.</a:t>
            </a:r>
            <a:endParaRPr lang="en-US" altLang="ko-KR"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86</a:t>
            </a:fld>
            <a:endParaRPr lang="en-US" altLang="ko-KR"/>
          </a:p>
        </p:txBody>
      </p:sp>
      <p:sp>
        <p:nvSpPr>
          <p:cNvPr id="5" name="타원 4"/>
          <p:cNvSpPr>
            <a:spLocks noChangeArrowheads="1"/>
          </p:cNvSpPr>
          <p:nvPr/>
        </p:nvSpPr>
        <p:spPr bwMode="auto">
          <a:xfrm>
            <a:off x="6256704" y="252016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I</a:t>
            </a:r>
            <a:endParaRPr lang="ko-KR" altLang="en-US" sz="1500" dirty="0">
              <a:solidFill>
                <a:schemeClr val="bg1"/>
              </a:solidFill>
            </a:endParaRPr>
          </a:p>
        </p:txBody>
      </p:sp>
      <p:sp>
        <p:nvSpPr>
          <p:cNvPr id="7" name="타원 6"/>
          <p:cNvSpPr>
            <a:spLocks noChangeArrowheads="1"/>
          </p:cNvSpPr>
          <p:nvPr/>
        </p:nvSpPr>
        <p:spPr bwMode="auto">
          <a:xfrm>
            <a:off x="7007884" y="246481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A</a:t>
            </a:r>
            <a:endParaRPr lang="ko-KR" altLang="en-US" sz="1500" dirty="0">
              <a:solidFill>
                <a:schemeClr val="bg1"/>
              </a:solidFill>
            </a:endParaRPr>
          </a:p>
        </p:txBody>
      </p:sp>
      <p:sp>
        <p:nvSpPr>
          <p:cNvPr id="8" name="타원 7"/>
          <p:cNvSpPr/>
          <p:nvPr/>
        </p:nvSpPr>
        <p:spPr bwMode="auto">
          <a:xfrm>
            <a:off x="6722192" y="346573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S</a:t>
            </a:r>
            <a:endParaRPr lang="ko-KR" altLang="en-US" sz="1500" dirty="0">
              <a:solidFill>
                <a:schemeClr val="tx1"/>
              </a:solidFill>
              <a:ea typeface="굴림" pitchFamily="50" charset="-127"/>
            </a:endParaRPr>
          </a:p>
        </p:txBody>
      </p:sp>
      <p:sp>
        <p:nvSpPr>
          <p:cNvPr id="12" name="타원 11"/>
          <p:cNvSpPr>
            <a:spLocks noChangeArrowheads="1"/>
          </p:cNvSpPr>
          <p:nvPr/>
        </p:nvSpPr>
        <p:spPr bwMode="auto">
          <a:xfrm>
            <a:off x="6113274" y="438514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sp>
        <p:nvSpPr>
          <p:cNvPr id="13" name="타원 12"/>
          <p:cNvSpPr>
            <a:spLocks noChangeArrowheads="1"/>
          </p:cNvSpPr>
          <p:nvPr/>
        </p:nvSpPr>
        <p:spPr bwMode="auto">
          <a:xfrm>
            <a:off x="6883934" y="4547253"/>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
        <p:nvSpPr>
          <p:cNvPr id="14" name="타원 13"/>
          <p:cNvSpPr>
            <a:spLocks noChangeArrowheads="1"/>
          </p:cNvSpPr>
          <p:nvPr/>
        </p:nvSpPr>
        <p:spPr bwMode="auto">
          <a:xfrm>
            <a:off x="7479394" y="4223037"/>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15" name="타원 14"/>
          <p:cNvSpPr>
            <a:spLocks noChangeArrowheads="1"/>
          </p:cNvSpPr>
          <p:nvPr/>
        </p:nvSpPr>
        <p:spPr bwMode="auto">
          <a:xfrm>
            <a:off x="7610326" y="28673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sp>
        <p:nvSpPr>
          <p:cNvPr id="16" name="타원 15"/>
          <p:cNvSpPr>
            <a:spLocks noChangeArrowheads="1"/>
          </p:cNvSpPr>
          <p:nvPr/>
        </p:nvSpPr>
        <p:spPr bwMode="auto">
          <a:xfrm>
            <a:off x="5771480" y="30424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H</a:t>
            </a:r>
            <a:endParaRPr lang="ko-KR" altLang="en-US" sz="1500" dirty="0">
              <a:solidFill>
                <a:schemeClr val="bg1"/>
              </a:solidFill>
            </a:endParaRPr>
          </a:p>
        </p:txBody>
      </p:sp>
      <p:sp>
        <p:nvSpPr>
          <p:cNvPr id="17" name="타원 16"/>
          <p:cNvSpPr>
            <a:spLocks noChangeArrowheads="1"/>
          </p:cNvSpPr>
          <p:nvPr/>
        </p:nvSpPr>
        <p:spPr bwMode="auto">
          <a:xfrm>
            <a:off x="7742661" y="3596551"/>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18" name="타원 17"/>
          <p:cNvSpPr>
            <a:spLocks noChangeArrowheads="1"/>
          </p:cNvSpPr>
          <p:nvPr/>
        </p:nvSpPr>
        <p:spPr bwMode="auto">
          <a:xfrm>
            <a:off x="5717515" y="3789589"/>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20" name="오른쪽 화살표 19"/>
          <p:cNvSpPr/>
          <p:nvPr/>
        </p:nvSpPr>
        <p:spPr>
          <a:xfrm rot="6263060">
            <a:off x="6706917" y="3049305"/>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1" name="오른쪽 화살표 20"/>
          <p:cNvSpPr/>
          <p:nvPr/>
        </p:nvSpPr>
        <p:spPr>
          <a:xfrm rot="8690769">
            <a:off x="7008100" y="3248981"/>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2" name="오른쪽 화살표 21"/>
          <p:cNvSpPr/>
          <p:nvPr/>
        </p:nvSpPr>
        <p:spPr>
          <a:xfrm rot="11272842">
            <a:off x="7086037" y="3632805"/>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8" name="타원 27"/>
          <p:cNvSpPr/>
          <p:nvPr/>
        </p:nvSpPr>
        <p:spPr bwMode="auto">
          <a:xfrm rot="3452760">
            <a:off x="6663821" y="2683316"/>
            <a:ext cx="1814542" cy="966902"/>
          </a:xfrm>
          <a:prstGeom prst="ellipse">
            <a:avLst/>
          </a:prstGeom>
          <a:noFill/>
          <a:ln w="9525" cap="flat" cmpd="sng" algn="ctr">
            <a:solidFill>
              <a:srgbClr val="FF0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29" name="타원 28"/>
          <p:cNvSpPr/>
          <p:nvPr/>
        </p:nvSpPr>
        <p:spPr bwMode="auto">
          <a:xfrm rot="17608460">
            <a:off x="5206003" y="2837761"/>
            <a:ext cx="1814542" cy="966902"/>
          </a:xfrm>
          <a:prstGeom prst="ellipse">
            <a:avLst/>
          </a:prstGeom>
          <a:noFill/>
          <a:ln w="9525" cap="flat" cmpd="sng" algn="ctr">
            <a:solidFill>
              <a:srgbClr val="FFC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0" name="타원 29"/>
          <p:cNvSpPr/>
          <p:nvPr/>
        </p:nvSpPr>
        <p:spPr bwMode="auto">
          <a:xfrm rot="10483861">
            <a:off x="6049665" y="4004758"/>
            <a:ext cx="1814542" cy="966902"/>
          </a:xfrm>
          <a:prstGeom prst="ellipse">
            <a:avLst/>
          </a:prstGeom>
          <a:noFill/>
          <a:ln w="9525" cap="flat" cmpd="sng" algn="ctr">
            <a:solidFill>
              <a:schemeClr val="accent4"/>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1" name="오른쪽 화살표 30"/>
          <p:cNvSpPr/>
          <p:nvPr/>
        </p:nvSpPr>
        <p:spPr>
          <a:xfrm>
            <a:off x="5220072" y="5223564"/>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32" name="오른쪽 화살표 31"/>
          <p:cNvSpPr/>
          <p:nvPr/>
        </p:nvSpPr>
        <p:spPr>
          <a:xfrm>
            <a:off x="5220072" y="5517232"/>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33" name="TextBox 81"/>
          <p:cNvSpPr txBox="1">
            <a:spLocks noChangeArrowheads="1"/>
          </p:cNvSpPr>
          <p:nvPr/>
        </p:nvSpPr>
        <p:spPr bwMode="auto">
          <a:xfrm>
            <a:off x="5868144" y="5111129"/>
            <a:ext cx="250581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Multicast Data Frame</a:t>
            </a:r>
            <a:endParaRPr lang="ko-KR" altLang="en-US" dirty="0"/>
          </a:p>
        </p:txBody>
      </p:sp>
      <p:sp>
        <p:nvSpPr>
          <p:cNvPr id="34" name="TextBox 81"/>
          <p:cNvSpPr txBox="1">
            <a:spLocks noChangeArrowheads="1"/>
          </p:cNvSpPr>
          <p:nvPr/>
        </p:nvSpPr>
        <p:spPr bwMode="auto">
          <a:xfrm>
            <a:off x="5868144" y="5404797"/>
            <a:ext cx="276242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Timer Based Block ACK</a:t>
            </a:r>
            <a:endParaRPr lang="ko-KR" altLang="en-US" dirty="0"/>
          </a:p>
        </p:txBody>
      </p:sp>
      <p:sp>
        <p:nvSpPr>
          <p:cNvPr id="35" name="오른쪽 화살표 34"/>
          <p:cNvSpPr/>
          <p:nvPr/>
        </p:nvSpPr>
        <p:spPr>
          <a:xfrm>
            <a:off x="5220072" y="5808826"/>
            <a:ext cx="649287" cy="14446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36" name="TextBox 81"/>
          <p:cNvSpPr txBox="1">
            <a:spLocks noChangeArrowheads="1"/>
          </p:cNvSpPr>
          <p:nvPr/>
        </p:nvSpPr>
        <p:spPr bwMode="auto">
          <a:xfrm>
            <a:off x="5868144" y="5696391"/>
            <a:ext cx="2326342"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Request Block ACK</a:t>
            </a:r>
            <a:endParaRPr lang="ko-KR" altLang="en-US" dirty="0"/>
          </a:p>
        </p:txBody>
      </p:sp>
    </p:spTree>
    <p:extLst>
      <p:ext uri="{BB962C8B-B14F-4D97-AF65-F5344CB8AC3E}">
        <p14:creationId xmlns:p14="http://schemas.microsoft.com/office/powerpoint/2010/main" val="68119081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Reliable Multicast (</a:t>
            </a:r>
            <a:r>
              <a:rPr lang="en-US" altLang="ko-KR" dirty="0" smtClean="0"/>
              <a:t>10/11)</a:t>
            </a:r>
            <a:endParaRPr lang="ko-KR" altLang="en-US" dirty="0"/>
          </a:p>
        </p:txBody>
      </p:sp>
      <p:sp>
        <p:nvSpPr>
          <p:cNvPr id="3" name="내용 개체 틀 2"/>
          <p:cNvSpPr>
            <a:spLocks noGrp="1"/>
          </p:cNvSpPr>
          <p:nvPr>
            <p:ph idx="1"/>
          </p:nvPr>
        </p:nvSpPr>
        <p:spPr>
          <a:xfrm>
            <a:off x="685800" y="1556792"/>
            <a:ext cx="4390256" cy="4539208"/>
          </a:xfrm>
        </p:spPr>
        <p:txBody>
          <a:bodyPr/>
          <a:lstStyle/>
          <a:p>
            <a:r>
              <a:rPr lang="en-US" altLang="ko-KR" smtClean="0"/>
              <a:t>Similarly </a:t>
            </a:r>
            <a:r>
              <a:rPr lang="en-US" altLang="ko-KR" dirty="0" smtClean="0"/>
              <a:t>sender PD S transmit the Request Block ACK to PD F, E, and D.</a:t>
            </a:r>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87</a:t>
            </a:fld>
            <a:endParaRPr lang="en-US" altLang="ko-KR"/>
          </a:p>
        </p:txBody>
      </p:sp>
      <p:sp>
        <p:nvSpPr>
          <p:cNvPr id="5" name="타원 4"/>
          <p:cNvSpPr>
            <a:spLocks noChangeArrowheads="1"/>
          </p:cNvSpPr>
          <p:nvPr/>
        </p:nvSpPr>
        <p:spPr bwMode="auto">
          <a:xfrm>
            <a:off x="6256704" y="252016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I</a:t>
            </a:r>
            <a:endParaRPr lang="ko-KR" altLang="en-US" sz="1500" dirty="0">
              <a:solidFill>
                <a:schemeClr val="bg1"/>
              </a:solidFill>
            </a:endParaRPr>
          </a:p>
        </p:txBody>
      </p:sp>
      <p:sp>
        <p:nvSpPr>
          <p:cNvPr id="7" name="타원 6"/>
          <p:cNvSpPr>
            <a:spLocks noChangeArrowheads="1"/>
          </p:cNvSpPr>
          <p:nvPr/>
        </p:nvSpPr>
        <p:spPr bwMode="auto">
          <a:xfrm>
            <a:off x="7007884" y="246481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A</a:t>
            </a:r>
            <a:endParaRPr lang="ko-KR" altLang="en-US" sz="1500" dirty="0">
              <a:solidFill>
                <a:schemeClr val="bg1"/>
              </a:solidFill>
            </a:endParaRPr>
          </a:p>
        </p:txBody>
      </p:sp>
      <p:sp>
        <p:nvSpPr>
          <p:cNvPr id="8" name="타원 7"/>
          <p:cNvSpPr/>
          <p:nvPr/>
        </p:nvSpPr>
        <p:spPr bwMode="auto">
          <a:xfrm>
            <a:off x="6722192" y="346573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S</a:t>
            </a:r>
            <a:endParaRPr lang="ko-KR" altLang="en-US" sz="1500" dirty="0">
              <a:solidFill>
                <a:schemeClr val="tx1"/>
              </a:solidFill>
              <a:ea typeface="굴림" pitchFamily="50" charset="-127"/>
            </a:endParaRPr>
          </a:p>
        </p:txBody>
      </p:sp>
      <p:sp>
        <p:nvSpPr>
          <p:cNvPr id="12" name="타원 11"/>
          <p:cNvSpPr>
            <a:spLocks noChangeArrowheads="1"/>
          </p:cNvSpPr>
          <p:nvPr/>
        </p:nvSpPr>
        <p:spPr bwMode="auto">
          <a:xfrm>
            <a:off x="6113274" y="438514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sp>
        <p:nvSpPr>
          <p:cNvPr id="13" name="타원 12"/>
          <p:cNvSpPr>
            <a:spLocks noChangeArrowheads="1"/>
          </p:cNvSpPr>
          <p:nvPr/>
        </p:nvSpPr>
        <p:spPr bwMode="auto">
          <a:xfrm>
            <a:off x="6883934" y="4547253"/>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
        <p:nvSpPr>
          <p:cNvPr id="14" name="타원 13"/>
          <p:cNvSpPr>
            <a:spLocks noChangeArrowheads="1"/>
          </p:cNvSpPr>
          <p:nvPr/>
        </p:nvSpPr>
        <p:spPr bwMode="auto">
          <a:xfrm>
            <a:off x="7479394" y="4223037"/>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15" name="타원 14"/>
          <p:cNvSpPr>
            <a:spLocks noChangeArrowheads="1"/>
          </p:cNvSpPr>
          <p:nvPr/>
        </p:nvSpPr>
        <p:spPr bwMode="auto">
          <a:xfrm>
            <a:off x="7610326" y="28673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sp>
        <p:nvSpPr>
          <p:cNvPr id="16" name="타원 15"/>
          <p:cNvSpPr>
            <a:spLocks noChangeArrowheads="1"/>
          </p:cNvSpPr>
          <p:nvPr/>
        </p:nvSpPr>
        <p:spPr bwMode="auto">
          <a:xfrm>
            <a:off x="5771480" y="30424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H</a:t>
            </a:r>
            <a:endParaRPr lang="ko-KR" altLang="en-US" sz="1500" dirty="0">
              <a:solidFill>
                <a:schemeClr val="bg1"/>
              </a:solidFill>
            </a:endParaRPr>
          </a:p>
        </p:txBody>
      </p:sp>
      <p:sp>
        <p:nvSpPr>
          <p:cNvPr id="17" name="타원 16"/>
          <p:cNvSpPr>
            <a:spLocks noChangeArrowheads="1"/>
          </p:cNvSpPr>
          <p:nvPr/>
        </p:nvSpPr>
        <p:spPr bwMode="auto">
          <a:xfrm>
            <a:off x="7742661" y="3596551"/>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18" name="타원 17"/>
          <p:cNvSpPr>
            <a:spLocks noChangeArrowheads="1"/>
          </p:cNvSpPr>
          <p:nvPr/>
        </p:nvSpPr>
        <p:spPr bwMode="auto">
          <a:xfrm>
            <a:off x="5717515" y="3789589"/>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23" name="오른쪽 화살표 22"/>
          <p:cNvSpPr/>
          <p:nvPr/>
        </p:nvSpPr>
        <p:spPr>
          <a:xfrm rot="2688146">
            <a:off x="6935803" y="3944998"/>
            <a:ext cx="649287" cy="14446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24" name="오른쪽 화살표 23"/>
          <p:cNvSpPr/>
          <p:nvPr/>
        </p:nvSpPr>
        <p:spPr>
          <a:xfrm rot="4897239">
            <a:off x="6635289" y="4084274"/>
            <a:ext cx="649287" cy="14446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25" name="오른쪽 화살표 24"/>
          <p:cNvSpPr/>
          <p:nvPr/>
        </p:nvSpPr>
        <p:spPr>
          <a:xfrm rot="7461617">
            <a:off x="6274955" y="4010659"/>
            <a:ext cx="649287" cy="14446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28" name="타원 27"/>
          <p:cNvSpPr/>
          <p:nvPr/>
        </p:nvSpPr>
        <p:spPr bwMode="auto">
          <a:xfrm rot="3452760">
            <a:off x="6663821" y="2683316"/>
            <a:ext cx="1814542" cy="966902"/>
          </a:xfrm>
          <a:prstGeom prst="ellipse">
            <a:avLst/>
          </a:prstGeom>
          <a:noFill/>
          <a:ln w="9525" cap="flat" cmpd="sng" algn="ctr">
            <a:solidFill>
              <a:srgbClr val="FF0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29" name="타원 28"/>
          <p:cNvSpPr/>
          <p:nvPr/>
        </p:nvSpPr>
        <p:spPr bwMode="auto">
          <a:xfrm rot="17608460">
            <a:off x="5206003" y="2837761"/>
            <a:ext cx="1814542" cy="966902"/>
          </a:xfrm>
          <a:prstGeom prst="ellipse">
            <a:avLst/>
          </a:prstGeom>
          <a:noFill/>
          <a:ln w="9525" cap="flat" cmpd="sng" algn="ctr">
            <a:solidFill>
              <a:srgbClr val="FFC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0" name="타원 29"/>
          <p:cNvSpPr/>
          <p:nvPr/>
        </p:nvSpPr>
        <p:spPr bwMode="auto">
          <a:xfrm rot="10483861">
            <a:off x="6049665" y="4004758"/>
            <a:ext cx="1814542" cy="966902"/>
          </a:xfrm>
          <a:prstGeom prst="ellipse">
            <a:avLst/>
          </a:prstGeom>
          <a:noFill/>
          <a:ln w="9525" cap="flat" cmpd="sng" algn="ctr">
            <a:solidFill>
              <a:schemeClr val="accent4"/>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1" name="오른쪽 화살표 30"/>
          <p:cNvSpPr/>
          <p:nvPr/>
        </p:nvSpPr>
        <p:spPr>
          <a:xfrm>
            <a:off x="5220072" y="5223564"/>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32" name="오른쪽 화살표 31"/>
          <p:cNvSpPr/>
          <p:nvPr/>
        </p:nvSpPr>
        <p:spPr>
          <a:xfrm>
            <a:off x="5220072" y="5517232"/>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33" name="TextBox 81"/>
          <p:cNvSpPr txBox="1">
            <a:spLocks noChangeArrowheads="1"/>
          </p:cNvSpPr>
          <p:nvPr/>
        </p:nvSpPr>
        <p:spPr bwMode="auto">
          <a:xfrm>
            <a:off x="5868144" y="5111129"/>
            <a:ext cx="250581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Multicast Data Frame</a:t>
            </a:r>
            <a:endParaRPr lang="ko-KR" altLang="en-US" dirty="0"/>
          </a:p>
        </p:txBody>
      </p:sp>
      <p:sp>
        <p:nvSpPr>
          <p:cNvPr id="34" name="TextBox 81"/>
          <p:cNvSpPr txBox="1">
            <a:spLocks noChangeArrowheads="1"/>
          </p:cNvSpPr>
          <p:nvPr/>
        </p:nvSpPr>
        <p:spPr bwMode="auto">
          <a:xfrm>
            <a:off x="5868144" y="5404797"/>
            <a:ext cx="276242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Timer Based Block ACK</a:t>
            </a:r>
            <a:endParaRPr lang="ko-KR" altLang="en-US" dirty="0"/>
          </a:p>
        </p:txBody>
      </p:sp>
      <p:sp>
        <p:nvSpPr>
          <p:cNvPr id="35" name="오른쪽 화살표 34"/>
          <p:cNvSpPr/>
          <p:nvPr/>
        </p:nvSpPr>
        <p:spPr>
          <a:xfrm>
            <a:off x="5220072" y="5808826"/>
            <a:ext cx="649287" cy="14446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36" name="TextBox 81"/>
          <p:cNvSpPr txBox="1">
            <a:spLocks noChangeArrowheads="1"/>
          </p:cNvSpPr>
          <p:nvPr/>
        </p:nvSpPr>
        <p:spPr bwMode="auto">
          <a:xfrm>
            <a:off x="5868144" y="5696391"/>
            <a:ext cx="2326342"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Request Block ACK</a:t>
            </a:r>
            <a:endParaRPr lang="ko-KR" altLang="en-US" dirty="0"/>
          </a:p>
        </p:txBody>
      </p:sp>
    </p:spTree>
    <p:extLst>
      <p:ext uri="{BB962C8B-B14F-4D97-AF65-F5344CB8AC3E}">
        <p14:creationId xmlns:p14="http://schemas.microsoft.com/office/powerpoint/2010/main" val="96141417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Reliable Multicast (</a:t>
            </a:r>
            <a:r>
              <a:rPr lang="en-US" altLang="ko-KR" dirty="0" smtClean="0"/>
              <a:t>11/11)</a:t>
            </a:r>
            <a:endParaRPr lang="ko-KR" altLang="en-US" dirty="0"/>
          </a:p>
        </p:txBody>
      </p:sp>
      <p:sp>
        <p:nvSpPr>
          <p:cNvPr id="3" name="내용 개체 틀 2"/>
          <p:cNvSpPr>
            <a:spLocks noGrp="1"/>
          </p:cNvSpPr>
          <p:nvPr>
            <p:ph idx="1"/>
          </p:nvPr>
        </p:nvSpPr>
        <p:spPr>
          <a:xfrm>
            <a:off x="685800" y="1556792"/>
            <a:ext cx="4390256" cy="4539208"/>
          </a:xfrm>
        </p:spPr>
        <p:txBody>
          <a:bodyPr/>
          <a:lstStyle/>
          <a:p>
            <a:r>
              <a:rPr lang="en-US" altLang="ko-KR" dirty="0"/>
              <a:t>If PD </a:t>
            </a:r>
            <a:r>
              <a:rPr lang="en-US" altLang="ko-KR" dirty="0" smtClean="0"/>
              <a:t>D, </a:t>
            </a:r>
            <a:r>
              <a:rPr lang="en-US" altLang="ko-KR" dirty="0"/>
              <a:t>E</a:t>
            </a:r>
            <a:r>
              <a:rPr lang="en-US" altLang="ko-KR" dirty="0" smtClean="0"/>
              <a:t>, </a:t>
            </a:r>
            <a:r>
              <a:rPr lang="en-US" altLang="ko-KR" dirty="0"/>
              <a:t>and </a:t>
            </a:r>
            <a:r>
              <a:rPr lang="en-US" altLang="ko-KR" dirty="0" smtClean="0"/>
              <a:t>F </a:t>
            </a:r>
            <a:r>
              <a:rPr lang="en-US" altLang="ko-KR" dirty="0"/>
              <a:t>receive the frame </a:t>
            </a:r>
            <a:r>
              <a:rPr lang="en-US" altLang="ko-KR" dirty="0" smtClean="0"/>
              <a:t>F3</a:t>
            </a:r>
            <a:r>
              <a:rPr lang="en-US" altLang="ko-KR" dirty="0"/>
              <a:t>, </a:t>
            </a:r>
            <a:r>
              <a:rPr lang="en-US" altLang="ko-KR" dirty="0" smtClean="0"/>
              <a:t>they transmit </a:t>
            </a:r>
            <a:r>
              <a:rPr lang="en-US" altLang="ko-KR" dirty="0"/>
              <a:t>the </a:t>
            </a:r>
            <a:r>
              <a:rPr lang="en-US" altLang="ko-KR" dirty="0" smtClean="0"/>
              <a:t>ACK to S.</a:t>
            </a:r>
            <a:endParaRPr lang="en-US" altLang="ko-KR"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88</a:t>
            </a:fld>
            <a:endParaRPr lang="en-US" altLang="ko-KR"/>
          </a:p>
        </p:txBody>
      </p:sp>
      <p:sp>
        <p:nvSpPr>
          <p:cNvPr id="5" name="타원 4"/>
          <p:cNvSpPr>
            <a:spLocks noChangeArrowheads="1"/>
          </p:cNvSpPr>
          <p:nvPr/>
        </p:nvSpPr>
        <p:spPr bwMode="auto">
          <a:xfrm>
            <a:off x="6256704" y="252016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I</a:t>
            </a:r>
            <a:endParaRPr lang="ko-KR" altLang="en-US" sz="1500" dirty="0">
              <a:solidFill>
                <a:schemeClr val="bg1"/>
              </a:solidFill>
            </a:endParaRPr>
          </a:p>
        </p:txBody>
      </p:sp>
      <p:sp>
        <p:nvSpPr>
          <p:cNvPr id="7" name="타원 6"/>
          <p:cNvSpPr>
            <a:spLocks noChangeArrowheads="1"/>
          </p:cNvSpPr>
          <p:nvPr/>
        </p:nvSpPr>
        <p:spPr bwMode="auto">
          <a:xfrm>
            <a:off x="7007884" y="246481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A</a:t>
            </a:r>
            <a:endParaRPr lang="ko-KR" altLang="en-US" sz="1500" dirty="0">
              <a:solidFill>
                <a:schemeClr val="bg1"/>
              </a:solidFill>
            </a:endParaRPr>
          </a:p>
        </p:txBody>
      </p:sp>
      <p:sp>
        <p:nvSpPr>
          <p:cNvPr id="8" name="타원 7"/>
          <p:cNvSpPr/>
          <p:nvPr/>
        </p:nvSpPr>
        <p:spPr bwMode="auto">
          <a:xfrm>
            <a:off x="6722192" y="346573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S</a:t>
            </a:r>
            <a:endParaRPr lang="ko-KR" altLang="en-US" sz="1500" dirty="0">
              <a:solidFill>
                <a:schemeClr val="tx1"/>
              </a:solidFill>
              <a:ea typeface="굴림" pitchFamily="50" charset="-127"/>
            </a:endParaRPr>
          </a:p>
        </p:txBody>
      </p:sp>
      <p:sp>
        <p:nvSpPr>
          <p:cNvPr id="12" name="타원 11"/>
          <p:cNvSpPr>
            <a:spLocks noChangeArrowheads="1"/>
          </p:cNvSpPr>
          <p:nvPr/>
        </p:nvSpPr>
        <p:spPr bwMode="auto">
          <a:xfrm>
            <a:off x="6113274" y="438514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sp>
        <p:nvSpPr>
          <p:cNvPr id="13" name="타원 12"/>
          <p:cNvSpPr>
            <a:spLocks noChangeArrowheads="1"/>
          </p:cNvSpPr>
          <p:nvPr/>
        </p:nvSpPr>
        <p:spPr bwMode="auto">
          <a:xfrm>
            <a:off x="6883934" y="4547253"/>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
        <p:nvSpPr>
          <p:cNvPr id="14" name="타원 13"/>
          <p:cNvSpPr>
            <a:spLocks noChangeArrowheads="1"/>
          </p:cNvSpPr>
          <p:nvPr/>
        </p:nvSpPr>
        <p:spPr bwMode="auto">
          <a:xfrm>
            <a:off x="7479394" y="4223037"/>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15" name="타원 14"/>
          <p:cNvSpPr>
            <a:spLocks noChangeArrowheads="1"/>
          </p:cNvSpPr>
          <p:nvPr/>
        </p:nvSpPr>
        <p:spPr bwMode="auto">
          <a:xfrm>
            <a:off x="7610326" y="28673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sp>
        <p:nvSpPr>
          <p:cNvPr id="16" name="타원 15"/>
          <p:cNvSpPr>
            <a:spLocks noChangeArrowheads="1"/>
          </p:cNvSpPr>
          <p:nvPr/>
        </p:nvSpPr>
        <p:spPr bwMode="auto">
          <a:xfrm>
            <a:off x="5771480" y="30424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H</a:t>
            </a:r>
            <a:endParaRPr lang="ko-KR" altLang="en-US" sz="1500" dirty="0">
              <a:solidFill>
                <a:schemeClr val="bg1"/>
              </a:solidFill>
            </a:endParaRPr>
          </a:p>
        </p:txBody>
      </p:sp>
      <p:sp>
        <p:nvSpPr>
          <p:cNvPr id="17" name="타원 16"/>
          <p:cNvSpPr>
            <a:spLocks noChangeArrowheads="1"/>
          </p:cNvSpPr>
          <p:nvPr/>
        </p:nvSpPr>
        <p:spPr bwMode="auto">
          <a:xfrm>
            <a:off x="7742661" y="3596551"/>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18" name="타원 17"/>
          <p:cNvSpPr>
            <a:spLocks noChangeArrowheads="1"/>
          </p:cNvSpPr>
          <p:nvPr/>
        </p:nvSpPr>
        <p:spPr bwMode="auto">
          <a:xfrm>
            <a:off x="5717515" y="3789589"/>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23" name="오른쪽 화살표 22"/>
          <p:cNvSpPr/>
          <p:nvPr/>
        </p:nvSpPr>
        <p:spPr>
          <a:xfrm rot="13538163">
            <a:off x="6935803" y="3944998"/>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4" name="오른쪽 화살표 23"/>
          <p:cNvSpPr/>
          <p:nvPr/>
        </p:nvSpPr>
        <p:spPr>
          <a:xfrm rot="15747256">
            <a:off x="6635289" y="4084274"/>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5" name="오른쪽 화살표 24"/>
          <p:cNvSpPr/>
          <p:nvPr/>
        </p:nvSpPr>
        <p:spPr>
          <a:xfrm rot="18311634">
            <a:off x="6274955" y="4010659"/>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8" name="타원 27"/>
          <p:cNvSpPr/>
          <p:nvPr/>
        </p:nvSpPr>
        <p:spPr bwMode="auto">
          <a:xfrm rot="3452760">
            <a:off x="6663821" y="2683316"/>
            <a:ext cx="1814542" cy="966902"/>
          </a:xfrm>
          <a:prstGeom prst="ellipse">
            <a:avLst/>
          </a:prstGeom>
          <a:noFill/>
          <a:ln w="9525" cap="flat" cmpd="sng" algn="ctr">
            <a:solidFill>
              <a:srgbClr val="FF0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29" name="타원 28"/>
          <p:cNvSpPr/>
          <p:nvPr/>
        </p:nvSpPr>
        <p:spPr bwMode="auto">
          <a:xfrm rot="17608460">
            <a:off x="5206003" y="2837761"/>
            <a:ext cx="1814542" cy="966902"/>
          </a:xfrm>
          <a:prstGeom prst="ellipse">
            <a:avLst/>
          </a:prstGeom>
          <a:noFill/>
          <a:ln w="9525" cap="flat" cmpd="sng" algn="ctr">
            <a:solidFill>
              <a:srgbClr val="FFC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0" name="타원 29"/>
          <p:cNvSpPr/>
          <p:nvPr/>
        </p:nvSpPr>
        <p:spPr bwMode="auto">
          <a:xfrm rot="10483861">
            <a:off x="6049665" y="4004758"/>
            <a:ext cx="1814542" cy="966902"/>
          </a:xfrm>
          <a:prstGeom prst="ellipse">
            <a:avLst/>
          </a:prstGeom>
          <a:noFill/>
          <a:ln w="9525" cap="flat" cmpd="sng" algn="ctr">
            <a:solidFill>
              <a:schemeClr val="accent4"/>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1" name="오른쪽 화살표 30"/>
          <p:cNvSpPr/>
          <p:nvPr/>
        </p:nvSpPr>
        <p:spPr>
          <a:xfrm>
            <a:off x="5220072" y="5223564"/>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32" name="오른쪽 화살표 31"/>
          <p:cNvSpPr/>
          <p:nvPr/>
        </p:nvSpPr>
        <p:spPr>
          <a:xfrm>
            <a:off x="5220072" y="5517232"/>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33" name="TextBox 81"/>
          <p:cNvSpPr txBox="1">
            <a:spLocks noChangeArrowheads="1"/>
          </p:cNvSpPr>
          <p:nvPr/>
        </p:nvSpPr>
        <p:spPr bwMode="auto">
          <a:xfrm>
            <a:off x="5868144" y="5111129"/>
            <a:ext cx="250581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Multicast Data Frame</a:t>
            </a:r>
            <a:endParaRPr lang="ko-KR" altLang="en-US" dirty="0"/>
          </a:p>
        </p:txBody>
      </p:sp>
      <p:sp>
        <p:nvSpPr>
          <p:cNvPr id="34" name="TextBox 81"/>
          <p:cNvSpPr txBox="1">
            <a:spLocks noChangeArrowheads="1"/>
          </p:cNvSpPr>
          <p:nvPr/>
        </p:nvSpPr>
        <p:spPr bwMode="auto">
          <a:xfrm>
            <a:off x="5868144" y="5404797"/>
            <a:ext cx="276242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Timer Based Block ACK</a:t>
            </a:r>
            <a:endParaRPr lang="ko-KR" altLang="en-US" dirty="0"/>
          </a:p>
        </p:txBody>
      </p:sp>
      <p:sp>
        <p:nvSpPr>
          <p:cNvPr id="35" name="오른쪽 화살표 34"/>
          <p:cNvSpPr/>
          <p:nvPr/>
        </p:nvSpPr>
        <p:spPr>
          <a:xfrm>
            <a:off x="5220072" y="5808826"/>
            <a:ext cx="649287" cy="14446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36" name="TextBox 81"/>
          <p:cNvSpPr txBox="1">
            <a:spLocks noChangeArrowheads="1"/>
          </p:cNvSpPr>
          <p:nvPr/>
        </p:nvSpPr>
        <p:spPr bwMode="auto">
          <a:xfrm>
            <a:off x="5868144" y="5696391"/>
            <a:ext cx="2326342"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Request Block ACK</a:t>
            </a:r>
            <a:endParaRPr lang="ko-KR" altLang="en-US" dirty="0"/>
          </a:p>
        </p:txBody>
      </p:sp>
    </p:spTree>
    <p:extLst>
      <p:ext uri="{BB962C8B-B14F-4D97-AF65-F5344CB8AC3E}">
        <p14:creationId xmlns:p14="http://schemas.microsoft.com/office/powerpoint/2010/main" val="68119081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Directional Antenna Support (1/8)</a:t>
            </a:r>
            <a:endParaRPr lang="ko-KR" altLang="en-US" dirty="0"/>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p:txBody>
              <a:bodyPr>
                <a:normAutofit lnSpcReduction="10000"/>
              </a:bodyPr>
              <a:lstStyle/>
              <a:p>
                <a:r>
                  <a:rPr lang="en-US" altLang="ko-KR" sz="2000" dirty="0" smtClean="0"/>
                  <a:t>If a PD can support directional antenna, it has to additional routing table field which is describes its beam number forwarding to destination in order to transmit frame.</a:t>
                </a:r>
              </a:p>
              <a:p>
                <a:endParaRPr lang="en-US" altLang="ko-KR" sz="2000" dirty="0" smtClean="0">
                  <a:ea typeface="굴림" charset="-127"/>
                </a:endParaRPr>
              </a:p>
              <a:p>
                <a:r>
                  <a:rPr lang="en-US" altLang="ko-KR" sz="2000" dirty="0" smtClean="0">
                    <a:ea typeface="굴림" charset="-127"/>
                  </a:rPr>
                  <a:t>That </a:t>
                </a:r>
                <a:r>
                  <a:rPr lang="en-US" altLang="ko-KR" sz="2000" dirty="0">
                    <a:ea typeface="굴림" charset="-127"/>
                  </a:rPr>
                  <a:t>routing table contains</a:t>
                </a:r>
              </a:p>
              <a:p>
                <a:pPr lvl="1"/>
                <a:r>
                  <a:rPr lang="en-US" altLang="ko-KR" sz="2000" dirty="0">
                    <a:ea typeface="굴림" charset="-127"/>
                  </a:rPr>
                  <a:t>Destination address</a:t>
                </a:r>
              </a:p>
              <a:p>
                <a:pPr lvl="1"/>
                <a:r>
                  <a:rPr lang="en-US" altLang="ko-KR" sz="2000" dirty="0">
                    <a:ea typeface="굴림" charset="-127"/>
                  </a:rPr>
                  <a:t>Next-hop address</a:t>
                </a:r>
              </a:p>
              <a:p>
                <a:pPr lvl="1"/>
                <a:r>
                  <a:rPr lang="en-US" altLang="ko-KR" sz="2000" dirty="0">
                    <a:ea typeface="굴림" charset="-127"/>
                  </a:rPr>
                  <a:t>Expiration timer </a:t>
                </a:r>
              </a:p>
              <a:p>
                <a:pPr lvl="1"/>
                <a:r>
                  <a:rPr lang="en-US" altLang="ko-KR" sz="2000" dirty="0">
                    <a:ea typeface="굴림" charset="-127"/>
                  </a:rPr>
                  <a:t>Number of hops </a:t>
                </a:r>
              </a:p>
              <a:p>
                <a:pPr lvl="1"/>
                <a:r>
                  <a:rPr lang="en-US" altLang="ko-KR" sz="2000" dirty="0" err="1">
                    <a:ea typeface="굴림" charset="-127"/>
                  </a:rPr>
                  <a:t>Current_SN</a:t>
                </a:r>
                <a:endParaRPr lang="en-US" altLang="ko-KR" sz="2000" dirty="0">
                  <a:ea typeface="굴림" charset="-127"/>
                </a:endParaRPr>
              </a:p>
              <a:p>
                <a:pPr lvl="1"/>
                <a:r>
                  <a:rPr lang="en-US" altLang="ko-KR" sz="2000" dirty="0">
                    <a:ea typeface="굴림" charset="-127"/>
                  </a:rPr>
                  <a:t>Device Group ID</a:t>
                </a:r>
              </a:p>
              <a:p>
                <a:pPr lvl="1"/>
                <a:r>
                  <a:rPr lang="en-US" altLang="ko-KR" sz="2000" dirty="0" smtClean="0">
                    <a:ea typeface="굴림" charset="-127"/>
                  </a:rPr>
                  <a:t>Last  </a:t>
                </a:r>
                <a:r>
                  <a:rPr lang="en-US" altLang="ko-KR" sz="2000" dirty="0">
                    <a:ea typeface="굴림" charset="-127"/>
                  </a:rPr>
                  <a:t>ACF reception time(</a:t>
                </a:r>
                <a14:m>
                  <m:oMath xmlns:m="http://schemas.openxmlformats.org/officeDocument/2006/math">
                    <m:sSub>
                      <m:sSubPr>
                        <m:ctrlPr>
                          <a:rPr lang="en-US" altLang="ko-KR" sz="2000" i="1">
                            <a:solidFill>
                              <a:prstClr val="black"/>
                            </a:solidFill>
                            <a:latin typeface="Cambria Math"/>
                          </a:rPr>
                        </m:ctrlPr>
                      </m:sSubPr>
                      <m:e>
                        <m:r>
                          <a:rPr lang="en-US" altLang="ko-KR" sz="2000" i="1">
                            <a:solidFill>
                              <a:prstClr val="black"/>
                            </a:solidFill>
                            <a:latin typeface="Cambria Math"/>
                          </a:rPr>
                          <m:t>𝑇</m:t>
                        </m:r>
                      </m:e>
                      <m:sub>
                        <m:r>
                          <a:rPr lang="en-US" altLang="ko-KR" sz="2000" i="1">
                            <a:solidFill>
                              <a:prstClr val="black"/>
                            </a:solidFill>
                            <a:latin typeface="Cambria Math"/>
                          </a:rPr>
                          <m:t>0</m:t>
                        </m:r>
                      </m:sub>
                    </m:sSub>
                  </m:oMath>
                </a14:m>
                <a:r>
                  <a:rPr lang="en-US" altLang="ko-KR" sz="2000" dirty="0">
                    <a:ea typeface="굴림" charset="-127"/>
                  </a:rPr>
                  <a:t>)</a:t>
                </a:r>
                <a:endParaRPr lang="en-US" altLang="ko-KR" sz="2000" dirty="0" smtClean="0">
                  <a:ea typeface="굴림" charset="-127"/>
                </a:endParaRPr>
              </a:p>
              <a:p>
                <a:pPr lvl="1"/>
                <a:r>
                  <a:rPr lang="en-US" altLang="ko-KR" sz="2000" dirty="0" smtClean="0">
                    <a:ea typeface="굴림" charset="-127"/>
                  </a:rPr>
                  <a:t>Beam Number</a:t>
                </a:r>
              </a:p>
              <a:p>
                <a:pPr marL="0" indent="0">
                  <a:buNone/>
                </a:pPr>
                <a:endParaRPr lang="en-US" altLang="ko-KR" sz="2000" dirty="0">
                  <a:ea typeface="굴림" charset="-127"/>
                </a:endParaRPr>
              </a:p>
              <a:p>
                <a:endParaRPr lang="ko-KR" altLang="en-US" dirty="0"/>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blipFill rotWithShape="1">
                <a:blip r:embed="rId3"/>
                <a:stretch>
                  <a:fillRect l="-706" t="-1208"/>
                </a:stretch>
              </a:blipFill>
            </p:spPr>
            <p:txBody>
              <a:bodyPr/>
              <a:lstStyle/>
              <a:p>
                <a:r>
                  <a:rPr lang="ko-KR" altLang="en-US">
                    <a:noFill/>
                  </a:rPr>
                  <a:t> </a:t>
                </a:r>
              </a:p>
            </p:txBody>
          </p:sp>
        </mc:Fallback>
      </mc:AlternateContent>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89</a:t>
            </a:fld>
            <a:endParaRPr lang="en-US" altLang="ko-KR"/>
          </a:p>
        </p:txBody>
      </p:sp>
    </p:spTree>
    <p:extLst>
      <p:ext uri="{BB962C8B-B14F-4D97-AF65-F5344CB8AC3E}">
        <p14:creationId xmlns:p14="http://schemas.microsoft.com/office/powerpoint/2010/main" val="32907492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ea typeface="굴림" charset="-127"/>
              </a:rPr>
              <a:t>Finding/Joining Multicast Group </a:t>
            </a:r>
            <a:r>
              <a:rPr lang="en-US" altLang="ko-KR" dirty="0" smtClean="0">
                <a:ea typeface="굴림" charset="-127"/>
              </a:rPr>
              <a:t>(3/12) </a:t>
            </a:r>
            <a:endParaRPr lang="ko-KR" altLang="en-US" dirty="0"/>
          </a:p>
        </p:txBody>
      </p:sp>
      <p:sp>
        <p:nvSpPr>
          <p:cNvPr id="3" name="내용 개체 틀 2"/>
          <p:cNvSpPr>
            <a:spLocks noGrp="1"/>
          </p:cNvSpPr>
          <p:nvPr>
            <p:ph idx="1"/>
          </p:nvPr>
        </p:nvSpPr>
        <p:spPr/>
        <p:txBody>
          <a:bodyPr/>
          <a:lstStyle/>
          <a:p>
            <a:pPr algn="just"/>
            <a:r>
              <a:rPr lang="en-US" altLang="ko-KR" sz="1800" dirty="0" smtClean="0">
                <a:ea typeface="굴림" charset="-127"/>
              </a:rPr>
              <a:t>In order to limit the duplicate ARCF, PDs replying the ARCF multicast a </a:t>
            </a:r>
            <a:r>
              <a:rPr lang="en-US" altLang="ko-KR" sz="1800" dirty="0">
                <a:ea typeface="굴림" charset="-127"/>
              </a:rPr>
              <a:t>Multicast Group Notification Frame (MGNF</a:t>
            </a:r>
            <a:r>
              <a:rPr lang="en-US" altLang="ko-KR" sz="1800" dirty="0" smtClean="0">
                <a:ea typeface="굴림" charset="-127"/>
              </a:rPr>
              <a:t>) after </a:t>
            </a:r>
            <a:r>
              <a:rPr lang="en-US" altLang="ko-KR" sz="1800" dirty="0">
                <a:ea typeface="굴림" charset="-127"/>
              </a:rPr>
              <a:t>random </a:t>
            </a:r>
            <a:r>
              <a:rPr lang="en-US" altLang="ko-KR" sz="1800" dirty="0" smtClean="0">
                <a:ea typeface="굴림" charset="-127"/>
              </a:rPr>
              <a:t>time. </a:t>
            </a:r>
            <a:r>
              <a:rPr lang="en-US" altLang="ko-KR" sz="1800" dirty="0">
                <a:ea typeface="굴림" charset="-127"/>
              </a:rPr>
              <a:t>(MGNF is explained detail </a:t>
            </a:r>
            <a:r>
              <a:rPr lang="en-US" altLang="ko-KR" sz="1800" dirty="0" smtClean="0">
                <a:ea typeface="굴림" charset="-127"/>
              </a:rPr>
              <a:t>in later section) </a:t>
            </a:r>
            <a:endParaRPr lang="en-US" altLang="ko-KR" sz="1800" dirty="0">
              <a:ea typeface="굴림" charset="-127"/>
            </a:endParaRPr>
          </a:p>
          <a:p>
            <a:pPr algn="just"/>
            <a:r>
              <a:rPr lang="en-US" altLang="ko-KR" sz="1800" dirty="0" smtClean="0">
                <a:ea typeface="굴림" charset="-127"/>
              </a:rPr>
              <a:t>Then, the PD multicasting the MGNF replies source PD with an </a:t>
            </a:r>
            <a:r>
              <a:rPr lang="en-US" altLang="ko-KR" sz="1800" dirty="0">
                <a:ea typeface="굴림" charset="-127"/>
              </a:rPr>
              <a:t>ARCF </a:t>
            </a:r>
            <a:r>
              <a:rPr lang="en-US" altLang="ko-KR" sz="1800" dirty="0" smtClean="0">
                <a:ea typeface="굴림" charset="-127"/>
              </a:rPr>
              <a:t>by using backward path.</a:t>
            </a:r>
          </a:p>
          <a:p>
            <a:pPr algn="just"/>
            <a:r>
              <a:rPr lang="en-US" altLang="ko-KR" sz="1800" dirty="0" smtClean="0">
                <a:ea typeface="굴림" charset="-127"/>
              </a:rPr>
              <a:t>A PD receiving both ACF and MGNF does not reply an ARCF.</a:t>
            </a:r>
          </a:p>
          <a:p>
            <a:pPr algn="just"/>
            <a:r>
              <a:rPr lang="en-US" altLang="ko-KR" sz="1800" dirty="0" smtClean="0">
                <a:ea typeface="굴림" charset="-127"/>
              </a:rPr>
              <a:t>A PD receiving </a:t>
            </a:r>
            <a:r>
              <a:rPr lang="en-US" altLang="ko-KR" sz="1800" dirty="0">
                <a:ea typeface="굴림" charset="-127"/>
              </a:rPr>
              <a:t>the ARCF </a:t>
            </a:r>
            <a:r>
              <a:rPr lang="en-US" altLang="ko-KR" sz="1800" dirty="0" smtClean="0">
                <a:ea typeface="굴림" charset="-127"/>
              </a:rPr>
              <a:t>whose destination is not itself saves </a:t>
            </a:r>
            <a:r>
              <a:rPr lang="en-US" altLang="ko-KR" sz="1800" dirty="0">
                <a:ea typeface="굴림" charset="-127"/>
              </a:rPr>
              <a:t>the route </a:t>
            </a:r>
            <a:r>
              <a:rPr lang="en-US" altLang="ko-KR" sz="1800" dirty="0" smtClean="0">
                <a:ea typeface="굴림" charset="-127"/>
              </a:rPr>
              <a:t>information of</a:t>
            </a:r>
          </a:p>
          <a:p>
            <a:pPr marL="685800" lvl="3" indent="-342900" algn="just"/>
            <a:r>
              <a:rPr lang="en-US" altLang="ko-KR" sz="1600" dirty="0">
                <a:ea typeface="굴림" charset="-127"/>
              </a:rPr>
              <a:t>ID of the source PD sending the ARCF, ID </a:t>
            </a:r>
            <a:r>
              <a:rPr lang="en-US" altLang="ko-KR" sz="1600" dirty="0" smtClean="0">
                <a:ea typeface="굴림" charset="-127"/>
              </a:rPr>
              <a:t>of the one-hop </a:t>
            </a:r>
            <a:r>
              <a:rPr lang="en-US" altLang="ko-KR" sz="1600" dirty="0">
                <a:ea typeface="굴림" charset="-127"/>
              </a:rPr>
              <a:t>PD sending the </a:t>
            </a:r>
            <a:r>
              <a:rPr lang="en-US" altLang="ko-KR" sz="1600" dirty="0" smtClean="0">
                <a:ea typeface="굴림" charset="-127"/>
              </a:rPr>
              <a:t>ARCF</a:t>
            </a:r>
            <a:r>
              <a:rPr lang="en-US" altLang="ko-KR" sz="1600" dirty="0">
                <a:ea typeface="굴림" charset="-127"/>
              </a:rPr>
              <a:t>, Device Group </a:t>
            </a:r>
            <a:r>
              <a:rPr lang="en-US" altLang="ko-KR" sz="1600" dirty="0" smtClean="0">
                <a:ea typeface="굴림" charset="-127"/>
              </a:rPr>
              <a:t>ID, Application </a:t>
            </a:r>
            <a:r>
              <a:rPr lang="en-US" altLang="ko-KR" sz="1600" dirty="0">
                <a:ea typeface="굴림" charset="-127"/>
              </a:rPr>
              <a:t>type </a:t>
            </a:r>
            <a:r>
              <a:rPr lang="en-US" altLang="ko-KR" sz="1600" dirty="0" smtClean="0">
                <a:ea typeface="굴림" charset="-127"/>
              </a:rPr>
              <a:t>ID, Application-specific ID, Application-specific </a:t>
            </a:r>
            <a:r>
              <a:rPr lang="en-US" altLang="ko-KR" sz="1600" dirty="0">
                <a:ea typeface="굴림" charset="-127"/>
              </a:rPr>
              <a:t>group ID</a:t>
            </a:r>
            <a:r>
              <a:rPr lang="en-US" altLang="ko-KR" sz="1600" dirty="0" smtClean="0">
                <a:ea typeface="굴림" charset="-127"/>
              </a:rPr>
              <a:t>.</a:t>
            </a:r>
          </a:p>
          <a:p>
            <a:pPr marL="685800" lvl="3" indent="-342900" algn="just"/>
            <a:r>
              <a:rPr lang="en-US" altLang="ko-KR" sz="1600" dirty="0" smtClean="0">
                <a:ea typeface="굴림" charset="-127"/>
              </a:rPr>
              <a:t>Then, this PD is referred to as “FORWARDING PD.”</a:t>
            </a:r>
            <a:endParaRPr lang="en-US" altLang="ko-KR" sz="1800" dirty="0" smtClean="0">
              <a:ea typeface="굴림" charset="-127"/>
            </a:endParaRPr>
          </a:p>
          <a:p>
            <a:pPr algn="just"/>
            <a:r>
              <a:rPr lang="en-US" altLang="ko-KR" sz="1800" dirty="0">
                <a:ea typeface="굴림" charset="-127"/>
              </a:rPr>
              <a:t>A PD receiving the ARCF whose destination is </a:t>
            </a:r>
            <a:r>
              <a:rPr lang="en-US" altLang="ko-KR" sz="1800" dirty="0" smtClean="0">
                <a:ea typeface="굴림" charset="-127"/>
              </a:rPr>
              <a:t>itself </a:t>
            </a:r>
            <a:r>
              <a:rPr lang="en-US" altLang="ko-KR" sz="1800" dirty="0">
                <a:ea typeface="굴림" charset="-127"/>
              </a:rPr>
              <a:t>saves the route </a:t>
            </a:r>
            <a:r>
              <a:rPr lang="en-US" altLang="ko-KR" sz="1800" dirty="0" smtClean="0">
                <a:ea typeface="굴림" charset="-127"/>
              </a:rPr>
              <a:t>information same as FORWARDING PD.</a:t>
            </a:r>
          </a:p>
          <a:p>
            <a:pPr lvl="1" algn="just"/>
            <a:r>
              <a:rPr lang="en-US" altLang="ko-KR" sz="1600" dirty="0" smtClean="0">
                <a:ea typeface="굴림" charset="-127"/>
              </a:rPr>
              <a:t>Then</a:t>
            </a:r>
            <a:r>
              <a:rPr lang="en-US" altLang="ko-KR" sz="1600" dirty="0">
                <a:ea typeface="굴림" charset="-127"/>
              </a:rPr>
              <a:t>, this PD is referred to as </a:t>
            </a:r>
            <a:r>
              <a:rPr lang="en-US" altLang="ko-KR" sz="1600" dirty="0" smtClean="0">
                <a:ea typeface="굴림" charset="-127"/>
              </a:rPr>
              <a:t>“JOINED MULTICAST GROUP MEMBER.”</a:t>
            </a:r>
            <a:endParaRPr lang="en-US" altLang="ko-KR" sz="1800" dirty="0">
              <a:ea typeface="굴림" charset="-127"/>
            </a:endParaRPr>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9</a:t>
            </a:fld>
            <a:endParaRPr lang="en-US" altLang="ko-KR"/>
          </a:p>
        </p:txBody>
      </p:sp>
    </p:spTree>
    <p:extLst>
      <p:ext uri="{BB962C8B-B14F-4D97-AF65-F5344CB8AC3E}">
        <p14:creationId xmlns:p14="http://schemas.microsoft.com/office/powerpoint/2010/main" val="3499491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Directional </a:t>
            </a:r>
            <a:r>
              <a:rPr lang="en-US" altLang="ko-KR" dirty="0"/>
              <a:t>Antenna Support </a:t>
            </a:r>
            <a:r>
              <a:rPr lang="en-US" altLang="ko-KR" dirty="0" smtClean="0"/>
              <a:t>(2/8</a:t>
            </a:r>
            <a:r>
              <a:rPr lang="en-US" altLang="ko-KR" dirty="0"/>
              <a:t>)</a:t>
            </a:r>
            <a:endParaRPr lang="ko-KR" altLang="en-US" dirty="0"/>
          </a:p>
        </p:txBody>
      </p:sp>
      <p:sp>
        <p:nvSpPr>
          <p:cNvPr id="3" name="내용 개체 틀 2"/>
          <p:cNvSpPr>
            <a:spLocks noGrp="1"/>
          </p:cNvSpPr>
          <p:nvPr>
            <p:ph idx="1"/>
          </p:nvPr>
        </p:nvSpPr>
        <p:spPr/>
        <p:txBody>
          <a:bodyPr>
            <a:normAutofit fontScale="85000" lnSpcReduction="10000"/>
          </a:bodyPr>
          <a:lstStyle/>
          <a:p>
            <a:r>
              <a:rPr lang="en-US" altLang="ko-KR" dirty="0" smtClean="0"/>
              <a:t>If each PD wants to join a multicast group, it performs find/join procedure by using all of beams. </a:t>
            </a:r>
          </a:p>
          <a:p>
            <a:r>
              <a:rPr lang="en-US" altLang="ko-KR" dirty="0" smtClean="0"/>
              <a:t>During finding/joining procedure, PDs receiving a ACF check the SNR per beams and saves the specific beam with the highest SNR measured in order to find communication beam.</a:t>
            </a:r>
          </a:p>
          <a:p>
            <a:pPr lvl="1"/>
            <a:r>
              <a:rPr lang="en-US" altLang="ko-KR" dirty="0" smtClean="0"/>
              <a:t>If non-multicast group member receives the ACF forwards the ACF by using all of beams.</a:t>
            </a:r>
          </a:p>
          <a:p>
            <a:pPr lvl="1"/>
            <a:r>
              <a:rPr lang="en-US" altLang="ko-KR" dirty="0" smtClean="0"/>
              <a:t>If multicast group member receives the ACF, it replies ARCF by using saved specific beam with the highest SNR measured to the originator of the ACF. </a:t>
            </a:r>
          </a:p>
          <a:p>
            <a:r>
              <a:rPr lang="en-US" altLang="ko-KR" dirty="0" smtClean="0"/>
              <a:t>When PDs receiving ARCF, it saves </a:t>
            </a:r>
            <a:r>
              <a:rPr lang="en-US" altLang="ko-KR" dirty="0"/>
              <a:t>the specific beam with the highest SNR </a:t>
            </a:r>
            <a:r>
              <a:rPr lang="en-US" altLang="ko-KR" dirty="0" smtClean="0"/>
              <a:t>measured into its routing table and forwards the ARCF by using backward path.</a:t>
            </a:r>
          </a:p>
          <a:p>
            <a:r>
              <a:rPr lang="en-US" altLang="ko-KR" dirty="0" smtClean="0"/>
              <a:t>After </a:t>
            </a:r>
            <a:r>
              <a:rPr lang="en-US" altLang="ko-KR" dirty="0"/>
              <a:t>updated routing table, all of frames except to broadcast frame can be transmitted directionally</a:t>
            </a:r>
            <a:r>
              <a:rPr lang="en-US" altLang="ko-KR" dirty="0" smtClean="0"/>
              <a:t>.</a:t>
            </a:r>
            <a:endParaRPr lang="en-US" altLang="ko-KR"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90</a:t>
            </a:fld>
            <a:endParaRPr lang="en-US" altLang="ko-KR"/>
          </a:p>
        </p:txBody>
      </p:sp>
    </p:spTree>
    <p:extLst>
      <p:ext uri="{BB962C8B-B14F-4D97-AF65-F5344CB8AC3E}">
        <p14:creationId xmlns:p14="http://schemas.microsoft.com/office/powerpoint/2010/main" val="173648205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오른쪽 화살표 34"/>
          <p:cNvSpPr/>
          <p:nvPr/>
        </p:nvSpPr>
        <p:spPr>
          <a:xfrm rot="9408037">
            <a:off x="1473474" y="4598533"/>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cxnSp>
        <p:nvCxnSpPr>
          <p:cNvPr id="28" name="직선 연결선 27"/>
          <p:cNvCxnSpPr/>
          <p:nvPr/>
        </p:nvCxnSpPr>
        <p:spPr bwMode="auto">
          <a:xfrm rot="795401">
            <a:off x="1664762" y="4212912"/>
            <a:ext cx="1386208" cy="601090"/>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cxnSp>
        <p:nvCxnSpPr>
          <p:cNvPr id="29" name="직선 연결선 28"/>
          <p:cNvCxnSpPr/>
          <p:nvPr/>
        </p:nvCxnSpPr>
        <p:spPr bwMode="auto">
          <a:xfrm rot="795401" flipV="1">
            <a:off x="1980622" y="3952686"/>
            <a:ext cx="693104" cy="1108259"/>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sp>
        <p:nvSpPr>
          <p:cNvPr id="30" name="TextBox 29"/>
          <p:cNvSpPr txBox="1"/>
          <p:nvPr/>
        </p:nvSpPr>
        <p:spPr>
          <a:xfrm>
            <a:off x="1875051" y="4323298"/>
            <a:ext cx="312906" cy="369332"/>
          </a:xfrm>
          <a:prstGeom prst="rect">
            <a:avLst/>
          </a:prstGeom>
          <a:noFill/>
        </p:spPr>
        <p:txBody>
          <a:bodyPr wrap="none" rtlCol="0">
            <a:spAutoFit/>
          </a:bodyPr>
          <a:lstStyle/>
          <a:p>
            <a:r>
              <a:rPr lang="en-US" altLang="ko-KR" dirty="0" smtClean="0"/>
              <a:t>1</a:t>
            </a:r>
            <a:endParaRPr lang="ko-KR" altLang="en-US" dirty="0"/>
          </a:p>
        </p:txBody>
      </p:sp>
      <p:sp>
        <p:nvSpPr>
          <p:cNvPr id="31" name="TextBox 30"/>
          <p:cNvSpPr txBox="1"/>
          <p:nvPr/>
        </p:nvSpPr>
        <p:spPr>
          <a:xfrm>
            <a:off x="2167095" y="4025897"/>
            <a:ext cx="312906" cy="369332"/>
          </a:xfrm>
          <a:prstGeom prst="rect">
            <a:avLst/>
          </a:prstGeom>
          <a:noFill/>
        </p:spPr>
        <p:txBody>
          <a:bodyPr wrap="none" rtlCol="0">
            <a:spAutoFit/>
          </a:bodyPr>
          <a:lstStyle/>
          <a:p>
            <a:r>
              <a:rPr lang="en-US" altLang="ko-KR" dirty="0" smtClean="0"/>
              <a:t>2</a:t>
            </a:r>
            <a:endParaRPr lang="ko-KR" altLang="en-US" dirty="0"/>
          </a:p>
        </p:txBody>
      </p:sp>
      <p:sp>
        <p:nvSpPr>
          <p:cNvPr id="33" name="TextBox 32"/>
          <p:cNvSpPr txBox="1"/>
          <p:nvPr/>
        </p:nvSpPr>
        <p:spPr>
          <a:xfrm>
            <a:off x="2187957" y="4637288"/>
            <a:ext cx="312906" cy="369332"/>
          </a:xfrm>
          <a:prstGeom prst="rect">
            <a:avLst/>
          </a:prstGeom>
          <a:noFill/>
        </p:spPr>
        <p:txBody>
          <a:bodyPr wrap="none" rtlCol="0">
            <a:spAutoFit/>
          </a:bodyPr>
          <a:lstStyle/>
          <a:p>
            <a:r>
              <a:rPr lang="en-US" altLang="ko-KR" dirty="0" smtClean="0"/>
              <a:t>4</a:t>
            </a:r>
            <a:endParaRPr lang="ko-KR" altLang="en-US" dirty="0"/>
          </a:p>
        </p:txBody>
      </p:sp>
      <p:sp>
        <p:nvSpPr>
          <p:cNvPr id="2" name="제목 1"/>
          <p:cNvSpPr>
            <a:spLocks noGrp="1"/>
          </p:cNvSpPr>
          <p:nvPr>
            <p:ph type="title"/>
          </p:nvPr>
        </p:nvSpPr>
        <p:spPr/>
        <p:txBody>
          <a:bodyPr/>
          <a:lstStyle/>
          <a:p>
            <a:r>
              <a:rPr lang="en-US" altLang="ko-KR" dirty="0"/>
              <a:t>Directional Antenna </a:t>
            </a:r>
            <a:r>
              <a:rPr lang="en-US" altLang="ko-KR" dirty="0" smtClean="0"/>
              <a:t>Support</a:t>
            </a:r>
            <a:r>
              <a:rPr lang="en-US" altLang="ko-KR" dirty="0"/>
              <a:t> </a:t>
            </a:r>
            <a:r>
              <a:rPr lang="en-US" altLang="ko-KR" dirty="0" smtClean="0"/>
              <a:t>(3/8</a:t>
            </a:r>
            <a:r>
              <a:rPr lang="en-US" altLang="ko-KR" dirty="0"/>
              <a:t>)</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91</a:t>
            </a:fld>
            <a:endParaRPr lang="en-US" altLang="ko-KR"/>
          </a:p>
        </p:txBody>
      </p:sp>
      <p:sp>
        <p:nvSpPr>
          <p:cNvPr id="5" name="내용 개체 틀 5"/>
          <p:cNvSpPr>
            <a:spLocks noGrp="1"/>
          </p:cNvSpPr>
          <p:nvPr>
            <p:ph idx="1"/>
          </p:nvPr>
        </p:nvSpPr>
        <p:spPr>
          <a:xfrm>
            <a:off x="685800" y="1557338"/>
            <a:ext cx="7918648" cy="4538662"/>
          </a:xfrm>
        </p:spPr>
        <p:txBody>
          <a:bodyPr/>
          <a:lstStyle/>
          <a:p>
            <a:r>
              <a:rPr lang="en-US" altLang="ko-KR" sz="2000" dirty="0" smtClean="0">
                <a:ea typeface="굴림" charset="-127"/>
              </a:rPr>
              <a:t>This example shows finding/joining multicast group when we employ directional antenna.</a:t>
            </a:r>
          </a:p>
          <a:p>
            <a:r>
              <a:rPr lang="en-US" altLang="ko-KR" sz="2000" dirty="0" smtClean="0">
                <a:ea typeface="굴림" charset="-127"/>
              </a:rPr>
              <a:t>If PD A wants to join a multicast group, it broadcasts ACF by using all of beams.</a:t>
            </a:r>
          </a:p>
        </p:txBody>
      </p:sp>
      <p:sp>
        <p:nvSpPr>
          <p:cNvPr id="6" name="슬라이드 번호 개체 틀 3"/>
          <p:cNvSpPr txBox="1">
            <a:spLocks/>
          </p:cNvSpPr>
          <p:nvPr/>
        </p:nvSpPr>
        <p:spPr bwMode="auto">
          <a:xfrm>
            <a:off x="4344988" y="6475413"/>
            <a:ext cx="530225" cy="18256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Arial" charset="0"/>
                <a:ea typeface="굴림" charset="-127"/>
                <a:cs typeface="+mn-cs"/>
              </a:defRPr>
            </a:lvl1pPr>
            <a:lvl2pPr marL="742950" indent="-285750" algn="l" rtl="0" eaLnBrk="0" fontAlgn="base" hangingPunct="0">
              <a:spcBef>
                <a:spcPct val="0"/>
              </a:spcBef>
              <a:spcAft>
                <a:spcPct val="0"/>
              </a:spcAft>
              <a:defRPr kern="1200">
                <a:solidFill>
                  <a:schemeClr val="tx1"/>
                </a:solidFill>
                <a:latin typeface="Arial" charset="0"/>
                <a:ea typeface="굴림" charset="-127"/>
                <a:cs typeface="+mn-cs"/>
              </a:defRPr>
            </a:lvl2pPr>
            <a:lvl3pPr marL="1143000" indent="-228600" algn="l" rtl="0" eaLnBrk="0" fontAlgn="base" hangingPunct="0">
              <a:spcBef>
                <a:spcPct val="0"/>
              </a:spcBef>
              <a:spcAft>
                <a:spcPct val="0"/>
              </a:spcAft>
              <a:defRPr kern="1200">
                <a:solidFill>
                  <a:schemeClr val="tx1"/>
                </a:solidFill>
                <a:latin typeface="Arial" charset="0"/>
                <a:ea typeface="굴림" charset="-127"/>
                <a:cs typeface="+mn-cs"/>
              </a:defRPr>
            </a:lvl3pPr>
            <a:lvl4pPr marL="1600200" indent="-228600" algn="l" rtl="0" eaLnBrk="0" fontAlgn="base" hangingPunct="0">
              <a:spcBef>
                <a:spcPct val="0"/>
              </a:spcBef>
              <a:spcAft>
                <a:spcPct val="0"/>
              </a:spcAft>
              <a:defRPr kern="1200">
                <a:solidFill>
                  <a:schemeClr val="tx1"/>
                </a:solidFill>
                <a:latin typeface="Arial" charset="0"/>
                <a:ea typeface="굴림" charset="-127"/>
                <a:cs typeface="+mn-cs"/>
              </a:defRPr>
            </a:lvl4pPr>
            <a:lvl5pPr marL="2057400" indent="-228600" algn="l" rtl="0" eaLnBrk="0" fontAlgn="base" hangingPunct="0">
              <a:spcBef>
                <a:spcPct val="0"/>
              </a:spcBef>
              <a:spcAft>
                <a:spcPct val="0"/>
              </a:spcAft>
              <a:defRPr kern="1200">
                <a:solidFill>
                  <a:schemeClr val="tx1"/>
                </a:solidFill>
                <a:latin typeface="Arial" charset="0"/>
                <a:ea typeface="굴림" charset="-127"/>
                <a:cs typeface="+mn-cs"/>
              </a:defRPr>
            </a:lvl5pPr>
            <a:lvl6pPr marL="25146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6pPr>
            <a:lvl7pPr marL="29718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7pPr>
            <a:lvl8pPr marL="34290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8pPr>
            <a:lvl9pPr marL="38862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91</a:t>
            </a:fld>
            <a:endParaRPr lang="en-US" altLang="ko-KR" smtClean="0">
              <a:latin typeface="Times New Roman" pitchFamily="18" charset="0"/>
            </a:endParaRPr>
          </a:p>
        </p:txBody>
      </p:sp>
      <p:sp>
        <p:nvSpPr>
          <p:cNvPr id="7" name="타원 6"/>
          <p:cNvSpPr>
            <a:spLocks noChangeArrowheads="1"/>
          </p:cNvSpPr>
          <p:nvPr/>
        </p:nvSpPr>
        <p:spPr bwMode="auto">
          <a:xfrm>
            <a:off x="5629872" y="3525851"/>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8" name="타원 10"/>
          <p:cNvSpPr>
            <a:spLocks noChangeArrowheads="1"/>
          </p:cNvSpPr>
          <p:nvPr/>
        </p:nvSpPr>
        <p:spPr bwMode="auto">
          <a:xfrm>
            <a:off x="2195736" y="4314755"/>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9" name="타원 8"/>
          <p:cNvSpPr/>
          <p:nvPr/>
        </p:nvSpPr>
        <p:spPr bwMode="auto">
          <a:xfrm>
            <a:off x="3226096" y="3892555"/>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10" name="타원 9"/>
          <p:cNvSpPr/>
          <p:nvPr/>
        </p:nvSpPr>
        <p:spPr bwMode="auto">
          <a:xfrm>
            <a:off x="4427984" y="371652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12" name="타원 10"/>
          <p:cNvSpPr>
            <a:spLocks noChangeArrowheads="1"/>
          </p:cNvSpPr>
          <p:nvPr/>
        </p:nvSpPr>
        <p:spPr bwMode="auto">
          <a:xfrm>
            <a:off x="6588224" y="2668270"/>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endParaRPr lang="ko-KR" altLang="en-US" sz="1500" dirty="0">
              <a:solidFill>
                <a:schemeClr val="bg1"/>
              </a:solidFill>
            </a:endParaRPr>
          </a:p>
        </p:txBody>
      </p:sp>
      <p:sp>
        <p:nvSpPr>
          <p:cNvPr id="13" name="타원 12"/>
          <p:cNvSpPr/>
          <p:nvPr/>
        </p:nvSpPr>
        <p:spPr bwMode="auto">
          <a:xfrm>
            <a:off x="6588371" y="308240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14" name="오른쪽 화살표 13"/>
          <p:cNvSpPr/>
          <p:nvPr/>
        </p:nvSpPr>
        <p:spPr>
          <a:xfrm rot="13738244">
            <a:off x="1741074" y="4026703"/>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5" name="오른쪽 화살표 14"/>
          <p:cNvSpPr/>
          <p:nvPr/>
        </p:nvSpPr>
        <p:spPr>
          <a:xfrm rot="20237870">
            <a:off x="2517150" y="4222123"/>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6" name="TextBox 81"/>
          <p:cNvSpPr txBox="1">
            <a:spLocks noChangeArrowheads="1"/>
          </p:cNvSpPr>
          <p:nvPr/>
        </p:nvSpPr>
        <p:spPr bwMode="auto">
          <a:xfrm>
            <a:off x="5901110" y="4827592"/>
            <a:ext cx="255717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17" name="오른쪽 화살표 16"/>
          <p:cNvSpPr/>
          <p:nvPr/>
        </p:nvSpPr>
        <p:spPr>
          <a:xfrm>
            <a:off x="5230783" y="4940027"/>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8" name="TextBox 17"/>
          <p:cNvSpPr txBox="1"/>
          <p:nvPr/>
        </p:nvSpPr>
        <p:spPr>
          <a:xfrm>
            <a:off x="6912221" y="2645602"/>
            <a:ext cx="1813317" cy="369332"/>
          </a:xfrm>
          <a:prstGeom prst="rect">
            <a:avLst/>
          </a:prstGeom>
          <a:noFill/>
        </p:spPr>
        <p:txBody>
          <a:bodyPr wrap="none" rtlCol="0">
            <a:spAutoFit/>
          </a:bodyPr>
          <a:lstStyle/>
          <a:p>
            <a:r>
              <a:rPr lang="en-US" altLang="ko-KR" dirty="0" smtClean="0"/>
              <a:t>: Candidate PD </a:t>
            </a:r>
            <a:endParaRPr lang="ko-KR" altLang="en-US" dirty="0"/>
          </a:p>
        </p:txBody>
      </p:sp>
      <p:sp>
        <p:nvSpPr>
          <p:cNvPr id="19" name="TextBox 18"/>
          <p:cNvSpPr txBox="1"/>
          <p:nvPr/>
        </p:nvSpPr>
        <p:spPr>
          <a:xfrm>
            <a:off x="6912221" y="3059668"/>
            <a:ext cx="2044149" cy="369332"/>
          </a:xfrm>
          <a:prstGeom prst="rect">
            <a:avLst/>
          </a:prstGeom>
          <a:noFill/>
        </p:spPr>
        <p:txBody>
          <a:bodyPr wrap="none" rtlCol="0">
            <a:spAutoFit/>
          </a:bodyPr>
          <a:lstStyle/>
          <a:p>
            <a:r>
              <a:rPr lang="en-US" altLang="ko-KR" dirty="0" smtClean="0"/>
              <a:t>: Non-member PD</a:t>
            </a:r>
            <a:endParaRPr lang="ko-KR" altLang="en-US" dirty="0"/>
          </a:p>
        </p:txBody>
      </p:sp>
      <p:sp>
        <p:nvSpPr>
          <p:cNvPr id="20" name="타원 10"/>
          <p:cNvSpPr>
            <a:spLocks noChangeArrowheads="1"/>
          </p:cNvSpPr>
          <p:nvPr/>
        </p:nvSpPr>
        <p:spPr bwMode="auto">
          <a:xfrm>
            <a:off x="3246811" y="2785612"/>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sp>
        <p:nvSpPr>
          <p:cNvPr id="32" name="TextBox 31"/>
          <p:cNvSpPr txBox="1"/>
          <p:nvPr/>
        </p:nvSpPr>
        <p:spPr>
          <a:xfrm>
            <a:off x="2500863" y="4270954"/>
            <a:ext cx="312906" cy="369332"/>
          </a:xfrm>
          <a:prstGeom prst="rect">
            <a:avLst/>
          </a:prstGeom>
          <a:noFill/>
        </p:spPr>
        <p:txBody>
          <a:bodyPr wrap="none" rtlCol="0">
            <a:spAutoFit/>
          </a:bodyPr>
          <a:lstStyle/>
          <a:p>
            <a:r>
              <a:rPr lang="en-US" altLang="ko-KR" dirty="0" smtClean="0"/>
              <a:t>3</a:t>
            </a:r>
            <a:endParaRPr lang="ko-KR" altLang="en-US" dirty="0"/>
          </a:p>
        </p:txBody>
      </p:sp>
      <p:sp>
        <p:nvSpPr>
          <p:cNvPr id="34" name="오른쪽 화살표 33"/>
          <p:cNvSpPr/>
          <p:nvPr/>
        </p:nvSpPr>
        <p:spPr>
          <a:xfrm rot="3338943">
            <a:off x="2332673" y="4940027"/>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36" name="타원 35"/>
          <p:cNvSpPr/>
          <p:nvPr/>
        </p:nvSpPr>
        <p:spPr bwMode="auto">
          <a:xfrm>
            <a:off x="1286755" y="3470928"/>
            <a:ext cx="323850" cy="323850"/>
          </a:xfrm>
          <a:prstGeom prst="ellipse">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Tree>
    <p:extLst>
      <p:ext uri="{BB962C8B-B14F-4D97-AF65-F5344CB8AC3E}">
        <p14:creationId xmlns:p14="http://schemas.microsoft.com/office/powerpoint/2010/main" val="136209819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직선 연결선 57"/>
          <p:cNvCxnSpPr/>
          <p:nvPr/>
        </p:nvCxnSpPr>
        <p:spPr bwMode="auto">
          <a:xfrm rot="795401">
            <a:off x="1664762" y="4923700"/>
            <a:ext cx="1386208" cy="601090"/>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cxnSp>
        <p:nvCxnSpPr>
          <p:cNvPr id="59" name="직선 연결선 58"/>
          <p:cNvCxnSpPr/>
          <p:nvPr/>
        </p:nvCxnSpPr>
        <p:spPr bwMode="auto">
          <a:xfrm rot="795401" flipV="1">
            <a:off x="1980622" y="4663474"/>
            <a:ext cx="693104" cy="1108259"/>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sp>
        <p:nvSpPr>
          <p:cNvPr id="60" name="TextBox 59"/>
          <p:cNvSpPr txBox="1"/>
          <p:nvPr/>
        </p:nvSpPr>
        <p:spPr>
          <a:xfrm>
            <a:off x="1875051" y="5034086"/>
            <a:ext cx="312906" cy="369332"/>
          </a:xfrm>
          <a:prstGeom prst="rect">
            <a:avLst/>
          </a:prstGeom>
          <a:noFill/>
        </p:spPr>
        <p:txBody>
          <a:bodyPr wrap="none" rtlCol="0">
            <a:spAutoFit/>
          </a:bodyPr>
          <a:lstStyle/>
          <a:p>
            <a:r>
              <a:rPr lang="en-US" altLang="ko-KR" dirty="0" smtClean="0"/>
              <a:t>1</a:t>
            </a:r>
            <a:endParaRPr lang="ko-KR" altLang="en-US" dirty="0"/>
          </a:p>
        </p:txBody>
      </p:sp>
      <p:sp>
        <p:nvSpPr>
          <p:cNvPr id="61" name="TextBox 60"/>
          <p:cNvSpPr txBox="1"/>
          <p:nvPr/>
        </p:nvSpPr>
        <p:spPr>
          <a:xfrm>
            <a:off x="2167095" y="4736685"/>
            <a:ext cx="312906" cy="369332"/>
          </a:xfrm>
          <a:prstGeom prst="rect">
            <a:avLst/>
          </a:prstGeom>
          <a:noFill/>
        </p:spPr>
        <p:txBody>
          <a:bodyPr wrap="none" rtlCol="0">
            <a:spAutoFit/>
          </a:bodyPr>
          <a:lstStyle/>
          <a:p>
            <a:r>
              <a:rPr lang="en-US" altLang="ko-KR" dirty="0" smtClean="0"/>
              <a:t>2</a:t>
            </a:r>
            <a:endParaRPr lang="ko-KR" altLang="en-US" dirty="0"/>
          </a:p>
        </p:txBody>
      </p:sp>
      <p:sp>
        <p:nvSpPr>
          <p:cNvPr id="62" name="TextBox 61"/>
          <p:cNvSpPr txBox="1"/>
          <p:nvPr/>
        </p:nvSpPr>
        <p:spPr>
          <a:xfrm>
            <a:off x="2187957" y="5348076"/>
            <a:ext cx="312906" cy="369332"/>
          </a:xfrm>
          <a:prstGeom prst="rect">
            <a:avLst/>
          </a:prstGeom>
          <a:noFill/>
        </p:spPr>
        <p:txBody>
          <a:bodyPr wrap="none" rtlCol="0">
            <a:spAutoFit/>
          </a:bodyPr>
          <a:lstStyle/>
          <a:p>
            <a:r>
              <a:rPr lang="en-US" altLang="ko-KR" dirty="0" smtClean="0"/>
              <a:t>4</a:t>
            </a:r>
            <a:endParaRPr lang="ko-KR" altLang="en-US" dirty="0"/>
          </a:p>
        </p:txBody>
      </p:sp>
      <p:sp>
        <p:nvSpPr>
          <p:cNvPr id="63" name="TextBox 62"/>
          <p:cNvSpPr txBox="1"/>
          <p:nvPr/>
        </p:nvSpPr>
        <p:spPr>
          <a:xfrm>
            <a:off x="2500863" y="4981742"/>
            <a:ext cx="312906" cy="369332"/>
          </a:xfrm>
          <a:prstGeom prst="rect">
            <a:avLst/>
          </a:prstGeom>
          <a:noFill/>
        </p:spPr>
        <p:txBody>
          <a:bodyPr wrap="none" rtlCol="0">
            <a:spAutoFit/>
          </a:bodyPr>
          <a:lstStyle/>
          <a:p>
            <a:r>
              <a:rPr lang="en-US" altLang="ko-KR" dirty="0" smtClean="0"/>
              <a:t>3</a:t>
            </a:r>
            <a:endParaRPr lang="ko-KR" altLang="en-US" dirty="0"/>
          </a:p>
        </p:txBody>
      </p:sp>
      <p:sp>
        <p:nvSpPr>
          <p:cNvPr id="50" name="오른쪽 화살표 49"/>
          <p:cNvSpPr/>
          <p:nvPr/>
        </p:nvSpPr>
        <p:spPr>
          <a:xfrm rot="13738244">
            <a:off x="2740382" y="4358866"/>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53" name="오른쪽 화살표 52"/>
          <p:cNvSpPr/>
          <p:nvPr/>
        </p:nvSpPr>
        <p:spPr>
          <a:xfrm rot="9397374">
            <a:off x="2574797" y="5055814"/>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51" name="오른쪽 화살표 50"/>
          <p:cNvSpPr/>
          <p:nvPr/>
        </p:nvSpPr>
        <p:spPr>
          <a:xfrm rot="21011582">
            <a:off x="3674926" y="4551877"/>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49" name="오른쪽 화살표 48"/>
          <p:cNvSpPr/>
          <p:nvPr/>
        </p:nvSpPr>
        <p:spPr>
          <a:xfrm rot="2284711">
            <a:off x="1517611" y="4915577"/>
            <a:ext cx="534217" cy="11844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grpSp>
        <p:nvGrpSpPr>
          <p:cNvPr id="46" name="그룹 45"/>
          <p:cNvGrpSpPr/>
          <p:nvPr/>
        </p:nvGrpSpPr>
        <p:grpSpPr>
          <a:xfrm>
            <a:off x="755576" y="3823617"/>
            <a:ext cx="1386208" cy="1108259"/>
            <a:chOff x="1016485" y="3134403"/>
            <a:chExt cx="1386208" cy="1108259"/>
          </a:xfrm>
        </p:grpSpPr>
        <p:grpSp>
          <p:nvGrpSpPr>
            <p:cNvPr id="28" name="그룹 27"/>
            <p:cNvGrpSpPr/>
            <p:nvPr/>
          </p:nvGrpSpPr>
          <p:grpSpPr>
            <a:xfrm>
              <a:off x="1016485" y="3134403"/>
              <a:ext cx="1386208" cy="1108259"/>
              <a:chOff x="1016485" y="3134403"/>
              <a:chExt cx="1386208" cy="1108259"/>
            </a:xfrm>
          </p:grpSpPr>
          <p:cxnSp>
            <p:nvCxnSpPr>
              <p:cNvPr id="24" name="직선 연결선 23"/>
              <p:cNvCxnSpPr/>
              <p:nvPr/>
            </p:nvCxnSpPr>
            <p:spPr bwMode="auto">
              <a:xfrm>
                <a:off x="1016485" y="3387414"/>
                <a:ext cx="1386208" cy="601090"/>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cxnSp>
            <p:nvCxnSpPr>
              <p:cNvPr id="26" name="직선 연결선 25"/>
              <p:cNvCxnSpPr/>
              <p:nvPr/>
            </p:nvCxnSpPr>
            <p:spPr bwMode="auto">
              <a:xfrm flipV="1">
                <a:off x="1331640" y="3134403"/>
                <a:ext cx="693104" cy="1108259"/>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grpSp>
        <p:sp>
          <p:nvSpPr>
            <p:cNvPr id="32" name="TextBox 31"/>
            <p:cNvSpPr txBox="1"/>
            <p:nvPr/>
          </p:nvSpPr>
          <p:spPr>
            <a:xfrm>
              <a:off x="1429422" y="3187315"/>
              <a:ext cx="312906" cy="369332"/>
            </a:xfrm>
            <a:prstGeom prst="rect">
              <a:avLst/>
            </a:prstGeom>
            <a:noFill/>
          </p:spPr>
          <p:txBody>
            <a:bodyPr wrap="none" rtlCol="0">
              <a:spAutoFit/>
            </a:bodyPr>
            <a:lstStyle/>
            <a:p>
              <a:r>
                <a:rPr lang="en-US" altLang="ko-KR" dirty="0" smtClean="0"/>
                <a:t>1</a:t>
              </a:r>
              <a:endParaRPr lang="ko-KR" altLang="en-US" dirty="0"/>
            </a:p>
          </p:txBody>
        </p:sp>
        <p:sp>
          <p:nvSpPr>
            <p:cNvPr id="33" name="TextBox 32"/>
            <p:cNvSpPr txBox="1"/>
            <p:nvPr/>
          </p:nvSpPr>
          <p:spPr>
            <a:xfrm>
              <a:off x="1868291" y="3443847"/>
              <a:ext cx="312906" cy="369332"/>
            </a:xfrm>
            <a:prstGeom prst="rect">
              <a:avLst/>
            </a:prstGeom>
            <a:noFill/>
          </p:spPr>
          <p:txBody>
            <a:bodyPr wrap="none" rtlCol="0">
              <a:spAutoFit/>
            </a:bodyPr>
            <a:lstStyle/>
            <a:p>
              <a:r>
                <a:rPr lang="en-US" altLang="ko-KR" dirty="0" smtClean="0"/>
                <a:t>2</a:t>
              </a:r>
              <a:endParaRPr lang="ko-KR" altLang="en-US" dirty="0"/>
            </a:p>
          </p:txBody>
        </p:sp>
        <p:sp>
          <p:nvSpPr>
            <p:cNvPr id="34" name="TextBox 33"/>
            <p:cNvSpPr txBox="1"/>
            <p:nvPr/>
          </p:nvSpPr>
          <p:spPr>
            <a:xfrm>
              <a:off x="1585875" y="3855706"/>
              <a:ext cx="312906" cy="369332"/>
            </a:xfrm>
            <a:prstGeom prst="rect">
              <a:avLst/>
            </a:prstGeom>
            <a:noFill/>
          </p:spPr>
          <p:txBody>
            <a:bodyPr wrap="none" rtlCol="0">
              <a:spAutoFit/>
            </a:bodyPr>
            <a:lstStyle/>
            <a:p>
              <a:r>
                <a:rPr lang="en-US" altLang="ko-KR" dirty="0" smtClean="0"/>
                <a:t>3</a:t>
              </a:r>
              <a:endParaRPr lang="ko-KR" altLang="en-US" dirty="0"/>
            </a:p>
          </p:txBody>
        </p:sp>
        <p:sp>
          <p:nvSpPr>
            <p:cNvPr id="35" name="TextBox 34"/>
            <p:cNvSpPr txBox="1"/>
            <p:nvPr/>
          </p:nvSpPr>
          <p:spPr>
            <a:xfrm>
              <a:off x="1175187" y="3600452"/>
              <a:ext cx="312906" cy="369332"/>
            </a:xfrm>
            <a:prstGeom prst="rect">
              <a:avLst/>
            </a:prstGeom>
            <a:noFill/>
          </p:spPr>
          <p:txBody>
            <a:bodyPr wrap="none" rtlCol="0">
              <a:spAutoFit/>
            </a:bodyPr>
            <a:lstStyle/>
            <a:p>
              <a:r>
                <a:rPr lang="en-US" altLang="ko-KR" dirty="0" smtClean="0"/>
                <a:t>4</a:t>
              </a:r>
              <a:endParaRPr lang="ko-KR" altLang="en-US" dirty="0"/>
            </a:p>
          </p:txBody>
        </p:sp>
      </p:grpSp>
      <p:grpSp>
        <p:nvGrpSpPr>
          <p:cNvPr id="29" name="그룹 28"/>
          <p:cNvGrpSpPr/>
          <p:nvPr/>
        </p:nvGrpSpPr>
        <p:grpSpPr>
          <a:xfrm rot="20972561">
            <a:off x="2715705" y="4330910"/>
            <a:ext cx="1386208" cy="1108259"/>
            <a:chOff x="1016485" y="3134403"/>
            <a:chExt cx="1386208" cy="1108259"/>
          </a:xfrm>
        </p:grpSpPr>
        <p:cxnSp>
          <p:nvCxnSpPr>
            <p:cNvPr id="30" name="직선 연결선 29"/>
            <p:cNvCxnSpPr/>
            <p:nvPr/>
          </p:nvCxnSpPr>
          <p:spPr bwMode="auto">
            <a:xfrm>
              <a:off x="1016485" y="3387414"/>
              <a:ext cx="1386208" cy="601090"/>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cxnSp>
          <p:nvCxnSpPr>
            <p:cNvPr id="31" name="직선 연결선 30"/>
            <p:cNvCxnSpPr/>
            <p:nvPr/>
          </p:nvCxnSpPr>
          <p:spPr bwMode="auto">
            <a:xfrm flipV="1">
              <a:off x="1331640" y="3134403"/>
              <a:ext cx="693104" cy="1108259"/>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grpSp>
      <p:sp>
        <p:nvSpPr>
          <p:cNvPr id="2" name="제목 1"/>
          <p:cNvSpPr>
            <a:spLocks noGrp="1"/>
          </p:cNvSpPr>
          <p:nvPr>
            <p:ph type="title"/>
          </p:nvPr>
        </p:nvSpPr>
        <p:spPr/>
        <p:txBody>
          <a:bodyPr/>
          <a:lstStyle/>
          <a:p>
            <a:r>
              <a:rPr lang="en-US" altLang="ko-KR" dirty="0"/>
              <a:t>Directional Antenna </a:t>
            </a:r>
            <a:r>
              <a:rPr lang="en-US" altLang="ko-KR" dirty="0" smtClean="0"/>
              <a:t>Support</a:t>
            </a:r>
            <a:r>
              <a:rPr lang="en-US" altLang="ko-KR" dirty="0"/>
              <a:t> </a:t>
            </a:r>
            <a:r>
              <a:rPr lang="en-US" altLang="ko-KR" dirty="0" smtClean="0"/>
              <a:t>(4/8</a:t>
            </a:r>
            <a:r>
              <a:rPr lang="en-US" altLang="ko-KR" dirty="0"/>
              <a:t>)</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92</a:t>
            </a:fld>
            <a:endParaRPr lang="en-US" altLang="ko-KR"/>
          </a:p>
        </p:txBody>
      </p:sp>
      <p:sp>
        <p:nvSpPr>
          <p:cNvPr id="5" name="내용 개체 틀 5"/>
          <p:cNvSpPr>
            <a:spLocks noGrp="1"/>
          </p:cNvSpPr>
          <p:nvPr>
            <p:ph idx="1"/>
          </p:nvPr>
        </p:nvSpPr>
        <p:spPr>
          <a:xfrm>
            <a:off x="685800" y="1557338"/>
            <a:ext cx="7918648" cy="4538662"/>
          </a:xfrm>
        </p:spPr>
        <p:txBody>
          <a:bodyPr/>
          <a:lstStyle/>
          <a:p>
            <a:r>
              <a:rPr lang="en-US" altLang="ko-KR" sz="2000" dirty="0" smtClean="0">
                <a:ea typeface="굴림" charset="-127"/>
              </a:rPr>
              <a:t>Then PDs D and C receive the ACF.</a:t>
            </a:r>
          </a:p>
          <a:p>
            <a:r>
              <a:rPr lang="en-US" altLang="ko-KR" sz="2000" dirty="0" smtClean="0">
                <a:ea typeface="굴림" charset="-127"/>
              </a:rPr>
              <a:t>Since D is a multicast group member, it replies ARCF by using beam 3. Then, A </a:t>
            </a:r>
            <a:r>
              <a:rPr lang="en-US" altLang="ko-KR" sz="2000" dirty="0" smtClean="0"/>
              <a:t>finds the beam with the </a:t>
            </a:r>
            <a:r>
              <a:rPr lang="en-US" altLang="ko-KR" sz="2000" dirty="0"/>
              <a:t>highest SNR </a:t>
            </a:r>
            <a:r>
              <a:rPr lang="en-US" altLang="ko-KR" sz="2000" dirty="0" smtClean="0"/>
              <a:t>measured and updates its routing table.</a:t>
            </a:r>
            <a:endParaRPr lang="en-US" altLang="ko-KR" sz="2000" dirty="0" smtClean="0">
              <a:ea typeface="굴림" charset="-127"/>
            </a:endParaRPr>
          </a:p>
          <a:p>
            <a:r>
              <a:rPr lang="en-US" altLang="ko-KR" sz="2000" dirty="0" smtClean="0">
                <a:ea typeface="굴림" charset="-127"/>
              </a:rPr>
              <a:t>C is a non multicast group member then forwards ACF by using all of beams. </a:t>
            </a:r>
          </a:p>
        </p:txBody>
      </p:sp>
      <p:sp>
        <p:nvSpPr>
          <p:cNvPr id="6" name="슬라이드 번호 개체 틀 3"/>
          <p:cNvSpPr txBox="1">
            <a:spLocks/>
          </p:cNvSpPr>
          <p:nvPr/>
        </p:nvSpPr>
        <p:spPr bwMode="auto">
          <a:xfrm>
            <a:off x="4344988" y="6475413"/>
            <a:ext cx="530225" cy="18256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Arial" charset="0"/>
                <a:ea typeface="굴림" charset="-127"/>
                <a:cs typeface="+mn-cs"/>
              </a:defRPr>
            </a:lvl1pPr>
            <a:lvl2pPr marL="742950" indent="-285750" algn="l" rtl="0" eaLnBrk="0" fontAlgn="base" hangingPunct="0">
              <a:spcBef>
                <a:spcPct val="0"/>
              </a:spcBef>
              <a:spcAft>
                <a:spcPct val="0"/>
              </a:spcAft>
              <a:defRPr kern="1200">
                <a:solidFill>
                  <a:schemeClr val="tx1"/>
                </a:solidFill>
                <a:latin typeface="Arial" charset="0"/>
                <a:ea typeface="굴림" charset="-127"/>
                <a:cs typeface="+mn-cs"/>
              </a:defRPr>
            </a:lvl2pPr>
            <a:lvl3pPr marL="1143000" indent="-228600" algn="l" rtl="0" eaLnBrk="0" fontAlgn="base" hangingPunct="0">
              <a:spcBef>
                <a:spcPct val="0"/>
              </a:spcBef>
              <a:spcAft>
                <a:spcPct val="0"/>
              </a:spcAft>
              <a:defRPr kern="1200">
                <a:solidFill>
                  <a:schemeClr val="tx1"/>
                </a:solidFill>
                <a:latin typeface="Arial" charset="0"/>
                <a:ea typeface="굴림" charset="-127"/>
                <a:cs typeface="+mn-cs"/>
              </a:defRPr>
            </a:lvl3pPr>
            <a:lvl4pPr marL="1600200" indent="-228600" algn="l" rtl="0" eaLnBrk="0" fontAlgn="base" hangingPunct="0">
              <a:spcBef>
                <a:spcPct val="0"/>
              </a:spcBef>
              <a:spcAft>
                <a:spcPct val="0"/>
              </a:spcAft>
              <a:defRPr kern="1200">
                <a:solidFill>
                  <a:schemeClr val="tx1"/>
                </a:solidFill>
                <a:latin typeface="Arial" charset="0"/>
                <a:ea typeface="굴림" charset="-127"/>
                <a:cs typeface="+mn-cs"/>
              </a:defRPr>
            </a:lvl4pPr>
            <a:lvl5pPr marL="2057400" indent="-228600" algn="l" rtl="0" eaLnBrk="0" fontAlgn="base" hangingPunct="0">
              <a:spcBef>
                <a:spcPct val="0"/>
              </a:spcBef>
              <a:spcAft>
                <a:spcPct val="0"/>
              </a:spcAft>
              <a:defRPr kern="1200">
                <a:solidFill>
                  <a:schemeClr val="tx1"/>
                </a:solidFill>
                <a:latin typeface="Arial" charset="0"/>
                <a:ea typeface="굴림" charset="-127"/>
                <a:cs typeface="+mn-cs"/>
              </a:defRPr>
            </a:lvl5pPr>
            <a:lvl6pPr marL="25146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6pPr>
            <a:lvl7pPr marL="29718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7pPr>
            <a:lvl8pPr marL="34290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8pPr>
            <a:lvl9pPr marL="38862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92</a:t>
            </a:fld>
            <a:endParaRPr lang="en-US" altLang="ko-KR" smtClean="0">
              <a:latin typeface="Times New Roman" pitchFamily="18" charset="0"/>
            </a:endParaRPr>
          </a:p>
        </p:txBody>
      </p:sp>
      <p:sp>
        <p:nvSpPr>
          <p:cNvPr id="7" name="타원 6"/>
          <p:cNvSpPr>
            <a:spLocks noChangeArrowheads="1"/>
          </p:cNvSpPr>
          <p:nvPr/>
        </p:nvSpPr>
        <p:spPr bwMode="auto">
          <a:xfrm>
            <a:off x="5629872" y="4352751"/>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8" name="타원 10"/>
          <p:cNvSpPr>
            <a:spLocks noChangeArrowheads="1"/>
          </p:cNvSpPr>
          <p:nvPr/>
        </p:nvSpPr>
        <p:spPr bwMode="auto">
          <a:xfrm>
            <a:off x="2195736" y="5141655"/>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9" name="타원 8"/>
          <p:cNvSpPr/>
          <p:nvPr/>
        </p:nvSpPr>
        <p:spPr bwMode="auto">
          <a:xfrm>
            <a:off x="3226096" y="4719455"/>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10" name="타원 9"/>
          <p:cNvSpPr/>
          <p:nvPr/>
        </p:nvSpPr>
        <p:spPr bwMode="auto">
          <a:xfrm>
            <a:off x="4427984" y="454342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11" name="타원 10"/>
          <p:cNvSpPr/>
          <p:nvPr/>
        </p:nvSpPr>
        <p:spPr bwMode="auto">
          <a:xfrm>
            <a:off x="1286755" y="4181716"/>
            <a:ext cx="323850" cy="323850"/>
          </a:xfrm>
          <a:prstGeom prst="ellipse">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
        <p:nvSpPr>
          <p:cNvPr id="12" name="타원 10"/>
          <p:cNvSpPr>
            <a:spLocks noChangeArrowheads="1"/>
          </p:cNvSpPr>
          <p:nvPr/>
        </p:nvSpPr>
        <p:spPr bwMode="auto">
          <a:xfrm>
            <a:off x="6588224" y="3378976"/>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endParaRPr lang="ko-KR" altLang="en-US" sz="1500" dirty="0">
              <a:solidFill>
                <a:schemeClr val="bg1"/>
              </a:solidFill>
            </a:endParaRPr>
          </a:p>
        </p:txBody>
      </p:sp>
      <p:sp>
        <p:nvSpPr>
          <p:cNvPr id="13" name="타원 12"/>
          <p:cNvSpPr/>
          <p:nvPr/>
        </p:nvSpPr>
        <p:spPr bwMode="auto">
          <a:xfrm>
            <a:off x="6588371" y="3793115"/>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18" name="TextBox 17"/>
          <p:cNvSpPr txBox="1"/>
          <p:nvPr/>
        </p:nvSpPr>
        <p:spPr>
          <a:xfrm>
            <a:off x="6912221" y="3356308"/>
            <a:ext cx="1813317" cy="369332"/>
          </a:xfrm>
          <a:prstGeom prst="rect">
            <a:avLst/>
          </a:prstGeom>
          <a:noFill/>
        </p:spPr>
        <p:txBody>
          <a:bodyPr wrap="none" rtlCol="0">
            <a:spAutoFit/>
          </a:bodyPr>
          <a:lstStyle/>
          <a:p>
            <a:r>
              <a:rPr lang="en-US" altLang="ko-KR" dirty="0" smtClean="0"/>
              <a:t>: Candidate PD </a:t>
            </a:r>
            <a:endParaRPr lang="ko-KR" altLang="en-US" dirty="0"/>
          </a:p>
        </p:txBody>
      </p:sp>
      <p:sp>
        <p:nvSpPr>
          <p:cNvPr id="19" name="TextBox 18"/>
          <p:cNvSpPr txBox="1"/>
          <p:nvPr/>
        </p:nvSpPr>
        <p:spPr>
          <a:xfrm>
            <a:off x="6912221" y="3770374"/>
            <a:ext cx="2044149" cy="369332"/>
          </a:xfrm>
          <a:prstGeom prst="rect">
            <a:avLst/>
          </a:prstGeom>
          <a:noFill/>
        </p:spPr>
        <p:txBody>
          <a:bodyPr wrap="none" rtlCol="0">
            <a:spAutoFit/>
          </a:bodyPr>
          <a:lstStyle/>
          <a:p>
            <a:r>
              <a:rPr lang="en-US" altLang="ko-KR" dirty="0" smtClean="0"/>
              <a:t>: Non-member PD</a:t>
            </a:r>
            <a:endParaRPr lang="ko-KR" altLang="en-US" dirty="0"/>
          </a:p>
        </p:txBody>
      </p:sp>
      <p:sp>
        <p:nvSpPr>
          <p:cNvPr id="20" name="타원 10"/>
          <p:cNvSpPr>
            <a:spLocks noChangeArrowheads="1"/>
          </p:cNvSpPr>
          <p:nvPr/>
        </p:nvSpPr>
        <p:spPr bwMode="auto">
          <a:xfrm>
            <a:off x="3246811" y="3612512"/>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sp>
        <p:nvSpPr>
          <p:cNvPr id="36" name="TextBox 35"/>
          <p:cNvSpPr txBox="1"/>
          <p:nvPr/>
        </p:nvSpPr>
        <p:spPr>
          <a:xfrm>
            <a:off x="2911910" y="4844270"/>
            <a:ext cx="312906" cy="369332"/>
          </a:xfrm>
          <a:prstGeom prst="rect">
            <a:avLst/>
          </a:prstGeom>
          <a:noFill/>
        </p:spPr>
        <p:txBody>
          <a:bodyPr wrap="none" rtlCol="0">
            <a:spAutoFit/>
          </a:bodyPr>
          <a:lstStyle/>
          <a:p>
            <a:r>
              <a:rPr lang="en-US" altLang="ko-KR" dirty="0" smtClean="0"/>
              <a:t>1</a:t>
            </a:r>
            <a:endParaRPr lang="ko-KR" altLang="en-US" dirty="0"/>
          </a:p>
        </p:txBody>
      </p:sp>
      <p:sp>
        <p:nvSpPr>
          <p:cNvPr id="37" name="TextBox 36"/>
          <p:cNvSpPr txBox="1"/>
          <p:nvPr/>
        </p:nvSpPr>
        <p:spPr>
          <a:xfrm>
            <a:off x="3065027" y="4358756"/>
            <a:ext cx="312906" cy="369332"/>
          </a:xfrm>
          <a:prstGeom prst="rect">
            <a:avLst/>
          </a:prstGeom>
          <a:noFill/>
        </p:spPr>
        <p:txBody>
          <a:bodyPr wrap="none" rtlCol="0">
            <a:spAutoFit/>
          </a:bodyPr>
          <a:lstStyle/>
          <a:p>
            <a:r>
              <a:rPr lang="en-US" altLang="ko-KR" dirty="0" smtClean="0"/>
              <a:t>2</a:t>
            </a:r>
            <a:endParaRPr lang="ko-KR" altLang="en-US" dirty="0"/>
          </a:p>
        </p:txBody>
      </p:sp>
      <p:sp>
        <p:nvSpPr>
          <p:cNvPr id="38" name="TextBox 37"/>
          <p:cNvSpPr txBox="1"/>
          <p:nvPr/>
        </p:nvSpPr>
        <p:spPr>
          <a:xfrm>
            <a:off x="3576690" y="4501627"/>
            <a:ext cx="312906" cy="369332"/>
          </a:xfrm>
          <a:prstGeom prst="rect">
            <a:avLst/>
          </a:prstGeom>
          <a:noFill/>
        </p:spPr>
        <p:txBody>
          <a:bodyPr wrap="none" rtlCol="0">
            <a:spAutoFit/>
          </a:bodyPr>
          <a:lstStyle/>
          <a:p>
            <a:r>
              <a:rPr lang="en-US" altLang="ko-KR" dirty="0" smtClean="0"/>
              <a:t>3</a:t>
            </a:r>
            <a:endParaRPr lang="ko-KR" altLang="en-US" dirty="0"/>
          </a:p>
        </p:txBody>
      </p:sp>
      <p:sp>
        <p:nvSpPr>
          <p:cNvPr id="39" name="TextBox 38"/>
          <p:cNvSpPr txBox="1"/>
          <p:nvPr/>
        </p:nvSpPr>
        <p:spPr>
          <a:xfrm>
            <a:off x="3404826" y="4956989"/>
            <a:ext cx="312906" cy="369332"/>
          </a:xfrm>
          <a:prstGeom prst="rect">
            <a:avLst/>
          </a:prstGeom>
          <a:noFill/>
        </p:spPr>
        <p:txBody>
          <a:bodyPr wrap="none" rtlCol="0">
            <a:spAutoFit/>
          </a:bodyPr>
          <a:lstStyle/>
          <a:p>
            <a:r>
              <a:rPr lang="en-US" altLang="ko-KR" dirty="0" smtClean="0"/>
              <a:t>4</a:t>
            </a:r>
            <a:endParaRPr lang="ko-KR" altLang="en-US" dirty="0"/>
          </a:p>
        </p:txBody>
      </p:sp>
      <p:sp>
        <p:nvSpPr>
          <p:cNvPr id="47" name="오른쪽 화살표 46"/>
          <p:cNvSpPr/>
          <p:nvPr/>
        </p:nvSpPr>
        <p:spPr>
          <a:xfrm>
            <a:off x="4958359" y="5894397"/>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48" name="TextBox 82"/>
          <p:cNvSpPr txBox="1">
            <a:spLocks noChangeArrowheads="1"/>
          </p:cNvSpPr>
          <p:nvPr/>
        </p:nvSpPr>
        <p:spPr bwMode="auto">
          <a:xfrm>
            <a:off x="5629872" y="5795972"/>
            <a:ext cx="32112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p:sp>
        <p:nvSpPr>
          <p:cNvPr id="52" name="오른쪽 화살표 51"/>
          <p:cNvSpPr/>
          <p:nvPr/>
        </p:nvSpPr>
        <p:spPr>
          <a:xfrm rot="1829711">
            <a:off x="3606267" y="5254090"/>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56" name="TextBox 81"/>
          <p:cNvSpPr txBox="1">
            <a:spLocks noChangeArrowheads="1"/>
          </p:cNvSpPr>
          <p:nvPr/>
        </p:nvSpPr>
        <p:spPr bwMode="auto">
          <a:xfrm>
            <a:off x="5641940" y="5489015"/>
            <a:ext cx="255717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57" name="오른쪽 화살표 56"/>
          <p:cNvSpPr/>
          <p:nvPr/>
        </p:nvSpPr>
        <p:spPr>
          <a:xfrm>
            <a:off x="4971613" y="5601450"/>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64" name="TextBox 63"/>
          <p:cNvSpPr txBox="1"/>
          <p:nvPr/>
        </p:nvSpPr>
        <p:spPr>
          <a:xfrm>
            <a:off x="138797" y="5396819"/>
            <a:ext cx="1788503" cy="276999"/>
          </a:xfrm>
          <a:prstGeom prst="rect">
            <a:avLst/>
          </a:prstGeom>
          <a:noFill/>
        </p:spPr>
        <p:txBody>
          <a:bodyPr wrap="none" rtlCol="0">
            <a:spAutoFit/>
          </a:bodyPr>
          <a:lstStyle/>
          <a:p>
            <a:r>
              <a:rPr lang="en-US" altLang="ko-KR" sz="1200" dirty="0" smtClean="0"/>
              <a:t>&lt;PD A’s Routing Table&gt;</a:t>
            </a:r>
            <a:endParaRPr lang="ko-KR" altLang="en-US" sz="1200" dirty="0"/>
          </a:p>
        </p:txBody>
      </p:sp>
      <p:graphicFrame>
        <p:nvGraphicFramePr>
          <p:cNvPr id="65" name="표 64"/>
          <p:cNvGraphicFramePr>
            <a:graphicFrameLocks noGrp="1"/>
          </p:cNvGraphicFramePr>
          <p:nvPr>
            <p:extLst>
              <p:ext uri="{D42A27DB-BD31-4B8C-83A1-F6EECF244321}">
                <p14:modId xmlns:p14="http://schemas.microsoft.com/office/powerpoint/2010/main" val="3480340658"/>
              </p:ext>
            </p:extLst>
          </p:nvPr>
        </p:nvGraphicFramePr>
        <p:xfrm>
          <a:off x="-5949" y="5673819"/>
          <a:ext cx="2797509" cy="731436"/>
        </p:xfrm>
        <a:graphic>
          <a:graphicData uri="http://schemas.openxmlformats.org/drawingml/2006/table">
            <a:tbl>
              <a:tblPr firstRow="1" bandRow="1">
                <a:tableStyleId>{5940675A-B579-460E-94D1-54222C63F5DA}</a:tableStyleId>
              </a:tblPr>
              <a:tblGrid>
                <a:gridCol w="932503"/>
                <a:gridCol w="932503"/>
                <a:gridCol w="932503"/>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solidFill>
                            <a:schemeClr val="tx1"/>
                          </a:solidFill>
                          <a:latin typeface="+mn-lt"/>
                          <a:ea typeface="+mn-ea"/>
                          <a:cs typeface="+mn-cs"/>
                        </a:rPr>
                        <a:t>Beam Number</a:t>
                      </a:r>
                      <a:endParaRPr lang="ko-KR" altLang="en-US" sz="1200" kern="1200" dirty="0">
                        <a:solidFill>
                          <a:schemeClr val="tx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rgbClr val="FF0000"/>
                          </a:solidFill>
                        </a:rPr>
                        <a:t>D</a:t>
                      </a:r>
                      <a:endParaRPr lang="ko-KR" altLang="en-US" sz="1200" kern="1200" dirty="0">
                        <a:solidFill>
                          <a:srgbClr val="FF0000"/>
                        </a:solidFill>
                        <a:latin typeface="+mn-lt"/>
                        <a:ea typeface="+mn-ea"/>
                        <a:cs typeface="+mn-cs"/>
                      </a:endParaRPr>
                    </a:p>
                  </a:txBody>
                  <a:tcPr marL="91439" marR="91439" marT="45699" marB="45699"/>
                </a:tc>
                <a:tc>
                  <a:txBody>
                    <a:bodyPr/>
                    <a:lstStyle/>
                    <a:p>
                      <a:pPr latinLnBrk="1"/>
                      <a:r>
                        <a:rPr lang="en-US" altLang="ko-KR" sz="1200" kern="1200" dirty="0" smtClean="0">
                          <a:solidFill>
                            <a:srgbClr val="FF0000"/>
                          </a:solidFill>
                          <a:latin typeface="+mn-lt"/>
                          <a:ea typeface="+mn-ea"/>
                          <a:cs typeface="+mn-cs"/>
                        </a:rPr>
                        <a:t>1</a:t>
                      </a:r>
                      <a:endParaRPr lang="ko-KR" altLang="en-US" sz="1200" kern="1200" dirty="0">
                        <a:solidFill>
                          <a:srgbClr val="FF0000"/>
                        </a:solidFill>
                        <a:latin typeface="+mn-lt"/>
                        <a:ea typeface="+mn-ea"/>
                        <a:cs typeface="+mn-cs"/>
                      </a:endParaRPr>
                    </a:p>
                  </a:txBody>
                  <a:tcPr marL="91439" marR="91439" marT="45699" marB="45699"/>
                </a:tc>
                <a:tc>
                  <a:txBody>
                    <a:bodyPr/>
                    <a:lstStyle/>
                    <a:p>
                      <a:pPr latinLnBrk="1"/>
                      <a:r>
                        <a:rPr lang="en-US" altLang="ko-KR" sz="1200" kern="1200" dirty="0" smtClean="0">
                          <a:solidFill>
                            <a:srgbClr val="FF0000"/>
                          </a:solidFill>
                        </a:rPr>
                        <a:t>……</a:t>
                      </a:r>
                      <a:endParaRPr lang="ko-KR" altLang="en-US" sz="1200" kern="1200" dirty="0">
                        <a:solidFill>
                          <a:srgbClr val="FF0000"/>
                        </a:solidFill>
                        <a:latin typeface="+mn-lt"/>
                        <a:ea typeface="+mn-ea"/>
                        <a:cs typeface="+mn-cs"/>
                      </a:endParaRPr>
                    </a:p>
                  </a:txBody>
                  <a:tcPr marL="91439" marR="91439" marT="45699" marB="45699"/>
                </a:tc>
              </a:tr>
            </a:tbl>
          </a:graphicData>
        </a:graphic>
      </p:graphicFrame>
    </p:spTree>
    <p:extLst>
      <p:ext uri="{BB962C8B-B14F-4D97-AF65-F5344CB8AC3E}">
        <p14:creationId xmlns:p14="http://schemas.microsoft.com/office/powerpoint/2010/main" val="170282870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오른쪽 화살표 79"/>
          <p:cNvSpPr/>
          <p:nvPr/>
        </p:nvSpPr>
        <p:spPr>
          <a:xfrm rot="14933805">
            <a:off x="4259628" y="4223152"/>
            <a:ext cx="330693" cy="1340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grpSp>
        <p:nvGrpSpPr>
          <p:cNvPr id="73" name="그룹 72"/>
          <p:cNvGrpSpPr/>
          <p:nvPr/>
        </p:nvGrpSpPr>
        <p:grpSpPr>
          <a:xfrm>
            <a:off x="3889258" y="4180616"/>
            <a:ext cx="1386208" cy="1108259"/>
            <a:chOff x="1016485" y="3134403"/>
            <a:chExt cx="1386208" cy="1108259"/>
          </a:xfrm>
        </p:grpSpPr>
        <p:cxnSp>
          <p:nvCxnSpPr>
            <p:cNvPr id="74" name="직선 연결선 73"/>
            <p:cNvCxnSpPr/>
            <p:nvPr/>
          </p:nvCxnSpPr>
          <p:spPr bwMode="auto">
            <a:xfrm>
              <a:off x="1016485" y="3387414"/>
              <a:ext cx="1386208" cy="601090"/>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cxnSp>
          <p:nvCxnSpPr>
            <p:cNvPr id="75" name="직선 연결선 74"/>
            <p:cNvCxnSpPr/>
            <p:nvPr/>
          </p:nvCxnSpPr>
          <p:spPr bwMode="auto">
            <a:xfrm flipV="1">
              <a:off x="1331640" y="3134403"/>
              <a:ext cx="693104" cy="1108259"/>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grpSp>
      <p:sp>
        <p:nvSpPr>
          <p:cNvPr id="76" name="TextBox 75"/>
          <p:cNvSpPr txBox="1"/>
          <p:nvPr/>
        </p:nvSpPr>
        <p:spPr>
          <a:xfrm>
            <a:off x="4107531" y="4628629"/>
            <a:ext cx="312906" cy="369332"/>
          </a:xfrm>
          <a:prstGeom prst="rect">
            <a:avLst/>
          </a:prstGeom>
          <a:noFill/>
        </p:spPr>
        <p:txBody>
          <a:bodyPr wrap="none" rtlCol="0">
            <a:spAutoFit/>
          </a:bodyPr>
          <a:lstStyle/>
          <a:p>
            <a:r>
              <a:rPr lang="en-US" altLang="ko-KR" dirty="0" smtClean="0"/>
              <a:t>1</a:t>
            </a:r>
            <a:endParaRPr lang="ko-KR" altLang="en-US" dirty="0"/>
          </a:p>
        </p:txBody>
      </p:sp>
      <p:sp>
        <p:nvSpPr>
          <p:cNvPr id="77" name="TextBox 76"/>
          <p:cNvSpPr txBox="1"/>
          <p:nvPr/>
        </p:nvSpPr>
        <p:spPr>
          <a:xfrm>
            <a:off x="4337441" y="4248961"/>
            <a:ext cx="312906" cy="369332"/>
          </a:xfrm>
          <a:prstGeom prst="rect">
            <a:avLst/>
          </a:prstGeom>
          <a:noFill/>
        </p:spPr>
        <p:txBody>
          <a:bodyPr wrap="none" rtlCol="0">
            <a:spAutoFit/>
          </a:bodyPr>
          <a:lstStyle/>
          <a:p>
            <a:r>
              <a:rPr lang="en-US" altLang="ko-KR" dirty="0" smtClean="0"/>
              <a:t>2</a:t>
            </a:r>
            <a:endParaRPr lang="ko-KR" altLang="en-US" dirty="0"/>
          </a:p>
        </p:txBody>
      </p:sp>
      <p:sp>
        <p:nvSpPr>
          <p:cNvPr id="78" name="TextBox 77"/>
          <p:cNvSpPr txBox="1"/>
          <p:nvPr/>
        </p:nvSpPr>
        <p:spPr>
          <a:xfrm>
            <a:off x="4746283" y="4436587"/>
            <a:ext cx="312906" cy="369332"/>
          </a:xfrm>
          <a:prstGeom prst="rect">
            <a:avLst/>
          </a:prstGeom>
          <a:noFill/>
        </p:spPr>
        <p:txBody>
          <a:bodyPr wrap="none" rtlCol="0">
            <a:spAutoFit/>
          </a:bodyPr>
          <a:lstStyle/>
          <a:p>
            <a:r>
              <a:rPr lang="en-US" altLang="ko-KR" dirty="0" smtClean="0"/>
              <a:t>3</a:t>
            </a:r>
            <a:endParaRPr lang="ko-KR" altLang="en-US" dirty="0"/>
          </a:p>
        </p:txBody>
      </p:sp>
      <p:sp>
        <p:nvSpPr>
          <p:cNvPr id="79" name="TextBox 78"/>
          <p:cNvSpPr txBox="1"/>
          <p:nvPr/>
        </p:nvSpPr>
        <p:spPr>
          <a:xfrm>
            <a:off x="4446100" y="4888038"/>
            <a:ext cx="312906" cy="369332"/>
          </a:xfrm>
          <a:prstGeom prst="rect">
            <a:avLst/>
          </a:prstGeom>
          <a:noFill/>
        </p:spPr>
        <p:txBody>
          <a:bodyPr wrap="none" rtlCol="0">
            <a:spAutoFit/>
          </a:bodyPr>
          <a:lstStyle/>
          <a:p>
            <a:r>
              <a:rPr lang="en-US" altLang="ko-KR" dirty="0" smtClean="0"/>
              <a:t>4</a:t>
            </a:r>
            <a:endParaRPr lang="ko-KR" altLang="en-US" dirty="0"/>
          </a:p>
        </p:txBody>
      </p:sp>
      <p:sp>
        <p:nvSpPr>
          <p:cNvPr id="71" name="오른쪽 화살표 70"/>
          <p:cNvSpPr/>
          <p:nvPr/>
        </p:nvSpPr>
        <p:spPr>
          <a:xfrm rot="6527515">
            <a:off x="3175408" y="4327978"/>
            <a:ext cx="352247" cy="15489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grpSp>
        <p:nvGrpSpPr>
          <p:cNvPr id="54" name="그룹 53"/>
          <p:cNvGrpSpPr/>
          <p:nvPr/>
        </p:nvGrpSpPr>
        <p:grpSpPr>
          <a:xfrm rot="795401">
            <a:off x="2721251" y="3220380"/>
            <a:ext cx="1386208" cy="1108259"/>
            <a:chOff x="1016485" y="3134403"/>
            <a:chExt cx="1386208" cy="1108259"/>
          </a:xfrm>
        </p:grpSpPr>
        <p:cxnSp>
          <p:nvCxnSpPr>
            <p:cNvPr id="55" name="직선 연결선 54"/>
            <p:cNvCxnSpPr/>
            <p:nvPr/>
          </p:nvCxnSpPr>
          <p:spPr bwMode="auto">
            <a:xfrm>
              <a:off x="1016485" y="3387414"/>
              <a:ext cx="1386208" cy="601090"/>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cxnSp>
          <p:nvCxnSpPr>
            <p:cNvPr id="66" name="직선 연결선 65"/>
            <p:cNvCxnSpPr/>
            <p:nvPr/>
          </p:nvCxnSpPr>
          <p:spPr bwMode="auto">
            <a:xfrm flipV="1">
              <a:off x="1331640" y="3134403"/>
              <a:ext cx="693104" cy="1108259"/>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grpSp>
      <p:sp>
        <p:nvSpPr>
          <p:cNvPr id="67" name="TextBox 66"/>
          <p:cNvSpPr txBox="1"/>
          <p:nvPr/>
        </p:nvSpPr>
        <p:spPr>
          <a:xfrm>
            <a:off x="2950540" y="3613140"/>
            <a:ext cx="312906" cy="369332"/>
          </a:xfrm>
          <a:prstGeom prst="rect">
            <a:avLst/>
          </a:prstGeom>
          <a:noFill/>
        </p:spPr>
        <p:txBody>
          <a:bodyPr wrap="none" rtlCol="0">
            <a:spAutoFit/>
          </a:bodyPr>
          <a:lstStyle/>
          <a:p>
            <a:r>
              <a:rPr lang="en-US" altLang="ko-KR" dirty="0" smtClean="0"/>
              <a:t>1</a:t>
            </a:r>
            <a:endParaRPr lang="ko-KR" altLang="en-US" dirty="0"/>
          </a:p>
        </p:txBody>
      </p:sp>
      <p:sp>
        <p:nvSpPr>
          <p:cNvPr id="68" name="TextBox 67"/>
          <p:cNvSpPr txBox="1"/>
          <p:nvPr/>
        </p:nvSpPr>
        <p:spPr>
          <a:xfrm>
            <a:off x="3242584" y="3315739"/>
            <a:ext cx="312906" cy="369332"/>
          </a:xfrm>
          <a:prstGeom prst="rect">
            <a:avLst/>
          </a:prstGeom>
          <a:noFill/>
        </p:spPr>
        <p:txBody>
          <a:bodyPr wrap="none" rtlCol="0">
            <a:spAutoFit/>
          </a:bodyPr>
          <a:lstStyle/>
          <a:p>
            <a:r>
              <a:rPr lang="en-US" altLang="ko-KR" dirty="0" smtClean="0"/>
              <a:t>2</a:t>
            </a:r>
            <a:endParaRPr lang="ko-KR" altLang="en-US" dirty="0"/>
          </a:p>
        </p:txBody>
      </p:sp>
      <p:sp>
        <p:nvSpPr>
          <p:cNvPr id="69" name="TextBox 68"/>
          <p:cNvSpPr txBox="1"/>
          <p:nvPr/>
        </p:nvSpPr>
        <p:spPr>
          <a:xfrm>
            <a:off x="3576352" y="3560796"/>
            <a:ext cx="312906" cy="369332"/>
          </a:xfrm>
          <a:prstGeom prst="rect">
            <a:avLst/>
          </a:prstGeom>
          <a:noFill/>
        </p:spPr>
        <p:txBody>
          <a:bodyPr wrap="none" rtlCol="0">
            <a:spAutoFit/>
          </a:bodyPr>
          <a:lstStyle/>
          <a:p>
            <a:r>
              <a:rPr lang="en-US" altLang="ko-KR" dirty="0" smtClean="0"/>
              <a:t>3</a:t>
            </a:r>
            <a:endParaRPr lang="ko-KR" altLang="en-US" dirty="0"/>
          </a:p>
        </p:txBody>
      </p:sp>
      <p:sp>
        <p:nvSpPr>
          <p:cNvPr id="70" name="TextBox 69"/>
          <p:cNvSpPr txBox="1"/>
          <p:nvPr/>
        </p:nvSpPr>
        <p:spPr>
          <a:xfrm>
            <a:off x="3263446" y="3927130"/>
            <a:ext cx="312906" cy="369332"/>
          </a:xfrm>
          <a:prstGeom prst="rect">
            <a:avLst/>
          </a:prstGeom>
          <a:noFill/>
        </p:spPr>
        <p:txBody>
          <a:bodyPr wrap="none" rtlCol="0">
            <a:spAutoFit/>
          </a:bodyPr>
          <a:lstStyle/>
          <a:p>
            <a:r>
              <a:rPr lang="en-US" altLang="ko-KR" dirty="0" smtClean="0"/>
              <a:t>4</a:t>
            </a:r>
            <a:endParaRPr lang="ko-KR" altLang="en-US" dirty="0"/>
          </a:p>
        </p:txBody>
      </p:sp>
      <p:grpSp>
        <p:nvGrpSpPr>
          <p:cNvPr id="29" name="그룹 28"/>
          <p:cNvGrpSpPr/>
          <p:nvPr/>
        </p:nvGrpSpPr>
        <p:grpSpPr>
          <a:xfrm rot="20972561">
            <a:off x="2715705" y="4330910"/>
            <a:ext cx="1386208" cy="1108259"/>
            <a:chOff x="1016485" y="3134403"/>
            <a:chExt cx="1386208" cy="1108259"/>
          </a:xfrm>
        </p:grpSpPr>
        <p:cxnSp>
          <p:nvCxnSpPr>
            <p:cNvPr id="30" name="직선 연결선 29"/>
            <p:cNvCxnSpPr/>
            <p:nvPr/>
          </p:nvCxnSpPr>
          <p:spPr bwMode="auto">
            <a:xfrm>
              <a:off x="1016485" y="3387414"/>
              <a:ext cx="1386208" cy="601090"/>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cxnSp>
          <p:nvCxnSpPr>
            <p:cNvPr id="31" name="직선 연결선 30"/>
            <p:cNvCxnSpPr/>
            <p:nvPr/>
          </p:nvCxnSpPr>
          <p:spPr bwMode="auto">
            <a:xfrm flipV="1">
              <a:off x="1331640" y="3134403"/>
              <a:ext cx="693104" cy="1108259"/>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grpSp>
      <p:sp>
        <p:nvSpPr>
          <p:cNvPr id="2" name="제목 1"/>
          <p:cNvSpPr>
            <a:spLocks noGrp="1"/>
          </p:cNvSpPr>
          <p:nvPr>
            <p:ph type="title"/>
          </p:nvPr>
        </p:nvSpPr>
        <p:spPr/>
        <p:txBody>
          <a:bodyPr/>
          <a:lstStyle/>
          <a:p>
            <a:r>
              <a:rPr lang="en-US" altLang="ko-KR" dirty="0"/>
              <a:t>Directional Antenna </a:t>
            </a:r>
            <a:r>
              <a:rPr lang="en-US" altLang="ko-KR" dirty="0" smtClean="0"/>
              <a:t>Support</a:t>
            </a:r>
            <a:r>
              <a:rPr lang="en-US" altLang="ko-KR" dirty="0"/>
              <a:t> </a:t>
            </a:r>
            <a:r>
              <a:rPr lang="en-US" altLang="ko-KR" dirty="0" smtClean="0"/>
              <a:t>(5/8</a:t>
            </a:r>
            <a:r>
              <a:rPr lang="en-US" altLang="ko-KR" dirty="0"/>
              <a:t>)</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93</a:t>
            </a:fld>
            <a:endParaRPr lang="en-US" altLang="ko-KR"/>
          </a:p>
        </p:txBody>
      </p:sp>
      <p:sp>
        <p:nvSpPr>
          <p:cNvPr id="5" name="내용 개체 틀 5"/>
          <p:cNvSpPr>
            <a:spLocks noGrp="1"/>
          </p:cNvSpPr>
          <p:nvPr>
            <p:ph idx="1"/>
          </p:nvPr>
        </p:nvSpPr>
        <p:spPr>
          <a:xfrm>
            <a:off x="685800" y="1557338"/>
            <a:ext cx="7918648" cy="4538662"/>
          </a:xfrm>
        </p:spPr>
        <p:txBody>
          <a:bodyPr/>
          <a:lstStyle/>
          <a:p>
            <a:r>
              <a:rPr lang="en-US" altLang="ko-KR" sz="2000" dirty="0" smtClean="0">
                <a:ea typeface="굴림" charset="-127"/>
              </a:rPr>
              <a:t>Since F is a multicast group member, it replies ARCF by using beam 4. Then, C receives ARCF and updates its routing table. </a:t>
            </a:r>
          </a:p>
          <a:p>
            <a:r>
              <a:rPr lang="en-US" altLang="ko-KR" sz="2000" dirty="0" smtClean="0">
                <a:ea typeface="굴림" charset="-127"/>
              </a:rPr>
              <a:t>Also, E forwards its ACF by using all of beams.</a:t>
            </a:r>
          </a:p>
        </p:txBody>
      </p:sp>
      <p:sp>
        <p:nvSpPr>
          <p:cNvPr id="6" name="슬라이드 번호 개체 틀 3"/>
          <p:cNvSpPr txBox="1">
            <a:spLocks/>
          </p:cNvSpPr>
          <p:nvPr/>
        </p:nvSpPr>
        <p:spPr bwMode="auto">
          <a:xfrm>
            <a:off x="4344988" y="6475413"/>
            <a:ext cx="530225" cy="18256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Arial" charset="0"/>
                <a:ea typeface="굴림" charset="-127"/>
                <a:cs typeface="+mn-cs"/>
              </a:defRPr>
            </a:lvl1pPr>
            <a:lvl2pPr marL="742950" indent="-285750" algn="l" rtl="0" eaLnBrk="0" fontAlgn="base" hangingPunct="0">
              <a:spcBef>
                <a:spcPct val="0"/>
              </a:spcBef>
              <a:spcAft>
                <a:spcPct val="0"/>
              </a:spcAft>
              <a:defRPr kern="1200">
                <a:solidFill>
                  <a:schemeClr val="tx1"/>
                </a:solidFill>
                <a:latin typeface="Arial" charset="0"/>
                <a:ea typeface="굴림" charset="-127"/>
                <a:cs typeface="+mn-cs"/>
              </a:defRPr>
            </a:lvl2pPr>
            <a:lvl3pPr marL="1143000" indent="-228600" algn="l" rtl="0" eaLnBrk="0" fontAlgn="base" hangingPunct="0">
              <a:spcBef>
                <a:spcPct val="0"/>
              </a:spcBef>
              <a:spcAft>
                <a:spcPct val="0"/>
              </a:spcAft>
              <a:defRPr kern="1200">
                <a:solidFill>
                  <a:schemeClr val="tx1"/>
                </a:solidFill>
                <a:latin typeface="Arial" charset="0"/>
                <a:ea typeface="굴림" charset="-127"/>
                <a:cs typeface="+mn-cs"/>
              </a:defRPr>
            </a:lvl3pPr>
            <a:lvl4pPr marL="1600200" indent="-228600" algn="l" rtl="0" eaLnBrk="0" fontAlgn="base" hangingPunct="0">
              <a:spcBef>
                <a:spcPct val="0"/>
              </a:spcBef>
              <a:spcAft>
                <a:spcPct val="0"/>
              </a:spcAft>
              <a:defRPr kern="1200">
                <a:solidFill>
                  <a:schemeClr val="tx1"/>
                </a:solidFill>
                <a:latin typeface="Arial" charset="0"/>
                <a:ea typeface="굴림" charset="-127"/>
                <a:cs typeface="+mn-cs"/>
              </a:defRPr>
            </a:lvl4pPr>
            <a:lvl5pPr marL="2057400" indent="-228600" algn="l" rtl="0" eaLnBrk="0" fontAlgn="base" hangingPunct="0">
              <a:spcBef>
                <a:spcPct val="0"/>
              </a:spcBef>
              <a:spcAft>
                <a:spcPct val="0"/>
              </a:spcAft>
              <a:defRPr kern="1200">
                <a:solidFill>
                  <a:schemeClr val="tx1"/>
                </a:solidFill>
                <a:latin typeface="Arial" charset="0"/>
                <a:ea typeface="굴림" charset="-127"/>
                <a:cs typeface="+mn-cs"/>
              </a:defRPr>
            </a:lvl5pPr>
            <a:lvl6pPr marL="25146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6pPr>
            <a:lvl7pPr marL="29718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7pPr>
            <a:lvl8pPr marL="34290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8pPr>
            <a:lvl9pPr marL="38862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93</a:t>
            </a:fld>
            <a:endParaRPr lang="en-US" altLang="ko-KR" smtClean="0">
              <a:latin typeface="Times New Roman" pitchFamily="18" charset="0"/>
            </a:endParaRPr>
          </a:p>
        </p:txBody>
      </p:sp>
      <p:sp>
        <p:nvSpPr>
          <p:cNvPr id="7" name="타원 6"/>
          <p:cNvSpPr>
            <a:spLocks noChangeArrowheads="1"/>
          </p:cNvSpPr>
          <p:nvPr/>
        </p:nvSpPr>
        <p:spPr bwMode="auto">
          <a:xfrm>
            <a:off x="5629872" y="4352751"/>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8" name="타원 10"/>
          <p:cNvSpPr>
            <a:spLocks noChangeArrowheads="1"/>
          </p:cNvSpPr>
          <p:nvPr/>
        </p:nvSpPr>
        <p:spPr bwMode="auto">
          <a:xfrm>
            <a:off x="2195736" y="5141655"/>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9" name="타원 8"/>
          <p:cNvSpPr/>
          <p:nvPr/>
        </p:nvSpPr>
        <p:spPr bwMode="auto">
          <a:xfrm>
            <a:off x="3226096" y="4719455"/>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10" name="타원 9"/>
          <p:cNvSpPr/>
          <p:nvPr/>
        </p:nvSpPr>
        <p:spPr bwMode="auto">
          <a:xfrm>
            <a:off x="4427984" y="454342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11" name="타원 10"/>
          <p:cNvSpPr/>
          <p:nvPr/>
        </p:nvSpPr>
        <p:spPr bwMode="auto">
          <a:xfrm>
            <a:off x="1286755" y="4181716"/>
            <a:ext cx="323850" cy="323850"/>
          </a:xfrm>
          <a:prstGeom prst="ellipse">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
        <p:nvSpPr>
          <p:cNvPr id="12" name="타원 10"/>
          <p:cNvSpPr>
            <a:spLocks noChangeArrowheads="1"/>
          </p:cNvSpPr>
          <p:nvPr/>
        </p:nvSpPr>
        <p:spPr bwMode="auto">
          <a:xfrm>
            <a:off x="6588224" y="3378976"/>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endParaRPr lang="ko-KR" altLang="en-US" sz="1500" dirty="0">
              <a:solidFill>
                <a:schemeClr val="bg1"/>
              </a:solidFill>
            </a:endParaRPr>
          </a:p>
        </p:txBody>
      </p:sp>
      <p:sp>
        <p:nvSpPr>
          <p:cNvPr id="13" name="타원 12"/>
          <p:cNvSpPr/>
          <p:nvPr/>
        </p:nvSpPr>
        <p:spPr bwMode="auto">
          <a:xfrm>
            <a:off x="6588371" y="3793115"/>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18" name="TextBox 17"/>
          <p:cNvSpPr txBox="1"/>
          <p:nvPr/>
        </p:nvSpPr>
        <p:spPr>
          <a:xfrm>
            <a:off x="6912221" y="3356308"/>
            <a:ext cx="1813317" cy="369332"/>
          </a:xfrm>
          <a:prstGeom prst="rect">
            <a:avLst/>
          </a:prstGeom>
          <a:noFill/>
        </p:spPr>
        <p:txBody>
          <a:bodyPr wrap="none" rtlCol="0">
            <a:spAutoFit/>
          </a:bodyPr>
          <a:lstStyle/>
          <a:p>
            <a:r>
              <a:rPr lang="en-US" altLang="ko-KR" dirty="0" smtClean="0"/>
              <a:t>: Candidate PD </a:t>
            </a:r>
            <a:endParaRPr lang="ko-KR" altLang="en-US" dirty="0"/>
          </a:p>
        </p:txBody>
      </p:sp>
      <p:sp>
        <p:nvSpPr>
          <p:cNvPr id="19" name="TextBox 18"/>
          <p:cNvSpPr txBox="1"/>
          <p:nvPr/>
        </p:nvSpPr>
        <p:spPr>
          <a:xfrm>
            <a:off x="6912221" y="3770374"/>
            <a:ext cx="2044149" cy="369332"/>
          </a:xfrm>
          <a:prstGeom prst="rect">
            <a:avLst/>
          </a:prstGeom>
          <a:noFill/>
        </p:spPr>
        <p:txBody>
          <a:bodyPr wrap="none" rtlCol="0">
            <a:spAutoFit/>
          </a:bodyPr>
          <a:lstStyle/>
          <a:p>
            <a:r>
              <a:rPr lang="en-US" altLang="ko-KR" dirty="0" smtClean="0"/>
              <a:t>: Non-member PD</a:t>
            </a:r>
            <a:endParaRPr lang="ko-KR" altLang="en-US" dirty="0"/>
          </a:p>
        </p:txBody>
      </p:sp>
      <p:sp>
        <p:nvSpPr>
          <p:cNvPr id="20" name="타원 10"/>
          <p:cNvSpPr>
            <a:spLocks noChangeArrowheads="1"/>
          </p:cNvSpPr>
          <p:nvPr/>
        </p:nvSpPr>
        <p:spPr bwMode="auto">
          <a:xfrm>
            <a:off x="3246811" y="3612512"/>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sp>
        <p:nvSpPr>
          <p:cNvPr id="36" name="TextBox 35"/>
          <p:cNvSpPr txBox="1"/>
          <p:nvPr/>
        </p:nvSpPr>
        <p:spPr>
          <a:xfrm>
            <a:off x="2911910" y="4844270"/>
            <a:ext cx="312906" cy="369332"/>
          </a:xfrm>
          <a:prstGeom prst="rect">
            <a:avLst/>
          </a:prstGeom>
          <a:noFill/>
        </p:spPr>
        <p:txBody>
          <a:bodyPr wrap="none" rtlCol="0">
            <a:spAutoFit/>
          </a:bodyPr>
          <a:lstStyle/>
          <a:p>
            <a:r>
              <a:rPr lang="en-US" altLang="ko-KR" dirty="0" smtClean="0"/>
              <a:t>1</a:t>
            </a:r>
            <a:endParaRPr lang="ko-KR" altLang="en-US" dirty="0"/>
          </a:p>
        </p:txBody>
      </p:sp>
      <p:sp>
        <p:nvSpPr>
          <p:cNvPr id="37" name="TextBox 36"/>
          <p:cNvSpPr txBox="1"/>
          <p:nvPr/>
        </p:nvSpPr>
        <p:spPr>
          <a:xfrm>
            <a:off x="3065027" y="4358756"/>
            <a:ext cx="312906" cy="369332"/>
          </a:xfrm>
          <a:prstGeom prst="rect">
            <a:avLst/>
          </a:prstGeom>
          <a:noFill/>
        </p:spPr>
        <p:txBody>
          <a:bodyPr wrap="none" rtlCol="0">
            <a:spAutoFit/>
          </a:bodyPr>
          <a:lstStyle/>
          <a:p>
            <a:r>
              <a:rPr lang="en-US" altLang="ko-KR" dirty="0" smtClean="0"/>
              <a:t>2</a:t>
            </a:r>
            <a:endParaRPr lang="ko-KR" altLang="en-US" dirty="0"/>
          </a:p>
        </p:txBody>
      </p:sp>
      <p:sp>
        <p:nvSpPr>
          <p:cNvPr id="38" name="TextBox 37"/>
          <p:cNvSpPr txBox="1"/>
          <p:nvPr/>
        </p:nvSpPr>
        <p:spPr>
          <a:xfrm>
            <a:off x="3576690" y="4501627"/>
            <a:ext cx="312906" cy="369332"/>
          </a:xfrm>
          <a:prstGeom prst="rect">
            <a:avLst/>
          </a:prstGeom>
          <a:noFill/>
        </p:spPr>
        <p:txBody>
          <a:bodyPr wrap="none" rtlCol="0">
            <a:spAutoFit/>
          </a:bodyPr>
          <a:lstStyle/>
          <a:p>
            <a:r>
              <a:rPr lang="en-US" altLang="ko-KR" dirty="0" smtClean="0"/>
              <a:t>3</a:t>
            </a:r>
            <a:endParaRPr lang="ko-KR" altLang="en-US" dirty="0"/>
          </a:p>
        </p:txBody>
      </p:sp>
      <p:sp>
        <p:nvSpPr>
          <p:cNvPr id="39" name="TextBox 38"/>
          <p:cNvSpPr txBox="1"/>
          <p:nvPr/>
        </p:nvSpPr>
        <p:spPr>
          <a:xfrm>
            <a:off x="3404826" y="4956989"/>
            <a:ext cx="312906" cy="369332"/>
          </a:xfrm>
          <a:prstGeom prst="rect">
            <a:avLst/>
          </a:prstGeom>
          <a:noFill/>
        </p:spPr>
        <p:txBody>
          <a:bodyPr wrap="none" rtlCol="0">
            <a:spAutoFit/>
          </a:bodyPr>
          <a:lstStyle/>
          <a:p>
            <a:r>
              <a:rPr lang="en-US" altLang="ko-KR" dirty="0" smtClean="0"/>
              <a:t>4</a:t>
            </a:r>
            <a:endParaRPr lang="ko-KR" altLang="en-US" dirty="0"/>
          </a:p>
        </p:txBody>
      </p:sp>
      <p:sp>
        <p:nvSpPr>
          <p:cNvPr id="47" name="오른쪽 화살표 46"/>
          <p:cNvSpPr/>
          <p:nvPr/>
        </p:nvSpPr>
        <p:spPr>
          <a:xfrm>
            <a:off x="4958359" y="5894397"/>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48" name="TextBox 82"/>
          <p:cNvSpPr txBox="1">
            <a:spLocks noChangeArrowheads="1"/>
          </p:cNvSpPr>
          <p:nvPr/>
        </p:nvSpPr>
        <p:spPr bwMode="auto">
          <a:xfrm>
            <a:off x="5629872" y="5795972"/>
            <a:ext cx="32112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p:sp>
        <p:nvSpPr>
          <p:cNvPr id="56" name="TextBox 81"/>
          <p:cNvSpPr txBox="1">
            <a:spLocks noChangeArrowheads="1"/>
          </p:cNvSpPr>
          <p:nvPr/>
        </p:nvSpPr>
        <p:spPr bwMode="auto">
          <a:xfrm>
            <a:off x="5641940" y="5489015"/>
            <a:ext cx="255717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57" name="오른쪽 화살표 56"/>
          <p:cNvSpPr/>
          <p:nvPr/>
        </p:nvSpPr>
        <p:spPr>
          <a:xfrm>
            <a:off x="4971613" y="5601450"/>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81" name="오른쪽 화살표 80"/>
          <p:cNvSpPr/>
          <p:nvPr/>
        </p:nvSpPr>
        <p:spPr>
          <a:xfrm rot="20810139">
            <a:off x="5075439" y="4427477"/>
            <a:ext cx="454071" cy="1561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82" name="오른쪽 화살표 81"/>
          <p:cNvSpPr/>
          <p:nvPr/>
        </p:nvSpPr>
        <p:spPr>
          <a:xfrm rot="3634416">
            <a:off x="4562624" y="5012122"/>
            <a:ext cx="454071" cy="1561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83" name="오른쪽 화살표 82"/>
          <p:cNvSpPr/>
          <p:nvPr/>
        </p:nvSpPr>
        <p:spPr>
          <a:xfrm rot="9874729">
            <a:off x="3763456" y="4784221"/>
            <a:ext cx="454071" cy="1561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Tree>
    <p:extLst>
      <p:ext uri="{BB962C8B-B14F-4D97-AF65-F5344CB8AC3E}">
        <p14:creationId xmlns:p14="http://schemas.microsoft.com/office/powerpoint/2010/main" val="260896940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오른쪽 화살표 70"/>
          <p:cNvSpPr/>
          <p:nvPr/>
        </p:nvSpPr>
        <p:spPr>
          <a:xfrm rot="9218370">
            <a:off x="2565264" y="5077852"/>
            <a:ext cx="440686" cy="13271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cxnSp>
        <p:nvCxnSpPr>
          <p:cNvPr id="62" name="직선 연결선 61"/>
          <p:cNvCxnSpPr/>
          <p:nvPr/>
        </p:nvCxnSpPr>
        <p:spPr bwMode="auto">
          <a:xfrm rot="795401">
            <a:off x="1664762" y="4981129"/>
            <a:ext cx="1386208" cy="601090"/>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cxnSp>
        <p:nvCxnSpPr>
          <p:cNvPr id="63" name="직선 연결선 62"/>
          <p:cNvCxnSpPr/>
          <p:nvPr/>
        </p:nvCxnSpPr>
        <p:spPr bwMode="auto">
          <a:xfrm rot="795401" flipV="1">
            <a:off x="1980622" y="4720903"/>
            <a:ext cx="693104" cy="1108259"/>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sp>
        <p:nvSpPr>
          <p:cNvPr id="64" name="TextBox 63"/>
          <p:cNvSpPr txBox="1"/>
          <p:nvPr/>
        </p:nvSpPr>
        <p:spPr>
          <a:xfrm>
            <a:off x="1875051" y="5091515"/>
            <a:ext cx="312906" cy="369332"/>
          </a:xfrm>
          <a:prstGeom prst="rect">
            <a:avLst/>
          </a:prstGeom>
          <a:noFill/>
        </p:spPr>
        <p:txBody>
          <a:bodyPr wrap="none" rtlCol="0">
            <a:spAutoFit/>
          </a:bodyPr>
          <a:lstStyle/>
          <a:p>
            <a:r>
              <a:rPr lang="en-US" altLang="ko-KR" dirty="0" smtClean="0"/>
              <a:t>1</a:t>
            </a:r>
            <a:endParaRPr lang="ko-KR" altLang="en-US" dirty="0"/>
          </a:p>
        </p:txBody>
      </p:sp>
      <p:sp>
        <p:nvSpPr>
          <p:cNvPr id="65" name="TextBox 64"/>
          <p:cNvSpPr txBox="1"/>
          <p:nvPr/>
        </p:nvSpPr>
        <p:spPr>
          <a:xfrm>
            <a:off x="2167095" y="4794114"/>
            <a:ext cx="312906" cy="369332"/>
          </a:xfrm>
          <a:prstGeom prst="rect">
            <a:avLst/>
          </a:prstGeom>
          <a:noFill/>
        </p:spPr>
        <p:txBody>
          <a:bodyPr wrap="none" rtlCol="0">
            <a:spAutoFit/>
          </a:bodyPr>
          <a:lstStyle/>
          <a:p>
            <a:r>
              <a:rPr lang="en-US" altLang="ko-KR" dirty="0" smtClean="0"/>
              <a:t>2</a:t>
            </a:r>
            <a:endParaRPr lang="ko-KR" altLang="en-US" dirty="0"/>
          </a:p>
        </p:txBody>
      </p:sp>
      <p:sp>
        <p:nvSpPr>
          <p:cNvPr id="72" name="TextBox 71"/>
          <p:cNvSpPr txBox="1"/>
          <p:nvPr/>
        </p:nvSpPr>
        <p:spPr>
          <a:xfrm>
            <a:off x="2500863" y="5039171"/>
            <a:ext cx="312906" cy="369332"/>
          </a:xfrm>
          <a:prstGeom prst="rect">
            <a:avLst/>
          </a:prstGeom>
          <a:noFill/>
        </p:spPr>
        <p:txBody>
          <a:bodyPr wrap="none" rtlCol="0">
            <a:spAutoFit/>
          </a:bodyPr>
          <a:lstStyle/>
          <a:p>
            <a:r>
              <a:rPr lang="en-US" altLang="ko-KR" dirty="0" smtClean="0"/>
              <a:t>3</a:t>
            </a:r>
            <a:endParaRPr lang="ko-KR" altLang="en-US" dirty="0"/>
          </a:p>
        </p:txBody>
      </p:sp>
      <p:grpSp>
        <p:nvGrpSpPr>
          <p:cNvPr id="46" name="그룹 45"/>
          <p:cNvGrpSpPr/>
          <p:nvPr/>
        </p:nvGrpSpPr>
        <p:grpSpPr>
          <a:xfrm>
            <a:off x="5113124" y="3974698"/>
            <a:ext cx="1386208" cy="1108259"/>
            <a:chOff x="1016485" y="3134403"/>
            <a:chExt cx="1386208" cy="1108259"/>
          </a:xfrm>
        </p:grpSpPr>
        <p:cxnSp>
          <p:nvCxnSpPr>
            <p:cNvPr id="49" name="직선 연결선 48"/>
            <p:cNvCxnSpPr/>
            <p:nvPr/>
          </p:nvCxnSpPr>
          <p:spPr bwMode="auto">
            <a:xfrm>
              <a:off x="1016485" y="3387414"/>
              <a:ext cx="1386208" cy="601090"/>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cxnSp>
          <p:nvCxnSpPr>
            <p:cNvPr id="50" name="직선 연결선 49"/>
            <p:cNvCxnSpPr/>
            <p:nvPr/>
          </p:nvCxnSpPr>
          <p:spPr bwMode="auto">
            <a:xfrm flipV="1">
              <a:off x="1331640" y="3134403"/>
              <a:ext cx="693104" cy="1108259"/>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grpSp>
      <p:sp>
        <p:nvSpPr>
          <p:cNvPr id="51" name="TextBox 50"/>
          <p:cNvSpPr txBox="1"/>
          <p:nvPr/>
        </p:nvSpPr>
        <p:spPr>
          <a:xfrm>
            <a:off x="5331397" y="4422711"/>
            <a:ext cx="312906" cy="369332"/>
          </a:xfrm>
          <a:prstGeom prst="rect">
            <a:avLst/>
          </a:prstGeom>
          <a:noFill/>
        </p:spPr>
        <p:txBody>
          <a:bodyPr wrap="none" rtlCol="0">
            <a:spAutoFit/>
          </a:bodyPr>
          <a:lstStyle/>
          <a:p>
            <a:r>
              <a:rPr lang="en-US" altLang="ko-KR" dirty="0" smtClean="0"/>
              <a:t>1</a:t>
            </a:r>
            <a:endParaRPr lang="ko-KR" altLang="en-US" dirty="0"/>
          </a:p>
        </p:txBody>
      </p:sp>
      <p:sp>
        <p:nvSpPr>
          <p:cNvPr id="52" name="TextBox 51"/>
          <p:cNvSpPr txBox="1"/>
          <p:nvPr/>
        </p:nvSpPr>
        <p:spPr>
          <a:xfrm>
            <a:off x="5561307" y="4043043"/>
            <a:ext cx="312906" cy="369332"/>
          </a:xfrm>
          <a:prstGeom prst="rect">
            <a:avLst/>
          </a:prstGeom>
          <a:noFill/>
        </p:spPr>
        <p:txBody>
          <a:bodyPr wrap="none" rtlCol="0">
            <a:spAutoFit/>
          </a:bodyPr>
          <a:lstStyle/>
          <a:p>
            <a:r>
              <a:rPr lang="en-US" altLang="ko-KR" dirty="0" smtClean="0"/>
              <a:t>2</a:t>
            </a:r>
            <a:endParaRPr lang="ko-KR" altLang="en-US" dirty="0"/>
          </a:p>
        </p:txBody>
      </p:sp>
      <p:sp>
        <p:nvSpPr>
          <p:cNvPr id="53" name="TextBox 52"/>
          <p:cNvSpPr txBox="1"/>
          <p:nvPr/>
        </p:nvSpPr>
        <p:spPr>
          <a:xfrm>
            <a:off x="5970149" y="4230669"/>
            <a:ext cx="312906" cy="369332"/>
          </a:xfrm>
          <a:prstGeom prst="rect">
            <a:avLst/>
          </a:prstGeom>
          <a:noFill/>
        </p:spPr>
        <p:txBody>
          <a:bodyPr wrap="none" rtlCol="0">
            <a:spAutoFit/>
          </a:bodyPr>
          <a:lstStyle/>
          <a:p>
            <a:r>
              <a:rPr lang="en-US" altLang="ko-KR" dirty="0" smtClean="0"/>
              <a:t>3</a:t>
            </a:r>
            <a:endParaRPr lang="ko-KR" altLang="en-US" dirty="0"/>
          </a:p>
        </p:txBody>
      </p:sp>
      <p:sp>
        <p:nvSpPr>
          <p:cNvPr id="58" name="TextBox 57"/>
          <p:cNvSpPr txBox="1"/>
          <p:nvPr/>
        </p:nvSpPr>
        <p:spPr>
          <a:xfrm>
            <a:off x="5669966" y="4682120"/>
            <a:ext cx="312906" cy="369332"/>
          </a:xfrm>
          <a:prstGeom prst="rect">
            <a:avLst/>
          </a:prstGeom>
          <a:noFill/>
        </p:spPr>
        <p:txBody>
          <a:bodyPr wrap="none" rtlCol="0">
            <a:spAutoFit/>
          </a:bodyPr>
          <a:lstStyle/>
          <a:p>
            <a:r>
              <a:rPr lang="en-US" altLang="ko-KR" dirty="0" smtClean="0"/>
              <a:t>4</a:t>
            </a:r>
            <a:endParaRPr lang="ko-KR" altLang="en-US" dirty="0"/>
          </a:p>
        </p:txBody>
      </p:sp>
      <p:grpSp>
        <p:nvGrpSpPr>
          <p:cNvPr id="73" name="그룹 72"/>
          <p:cNvGrpSpPr/>
          <p:nvPr/>
        </p:nvGrpSpPr>
        <p:grpSpPr>
          <a:xfrm>
            <a:off x="3889258" y="4180616"/>
            <a:ext cx="1386208" cy="1108259"/>
            <a:chOff x="1016485" y="3134403"/>
            <a:chExt cx="1386208" cy="1108259"/>
          </a:xfrm>
        </p:grpSpPr>
        <p:cxnSp>
          <p:nvCxnSpPr>
            <p:cNvPr id="74" name="직선 연결선 73"/>
            <p:cNvCxnSpPr/>
            <p:nvPr/>
          </p:nvCxnSpPr>
          <p:spPr bwMode="auto">
            <a:xfrm>
              <a:off x="1016485" y="3387414"/>
              <a:ext cx="1386208" cy="601090"/>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cxnSp>
          <p:nvCxnSpPr>
            <p:cNvPr id="75" name="직선 연결선 74"/>
            <p:cNvCxnSpPr/>
            <p:nvPr/>
          </p:nvCxnSpPr>
          <p:spPr bwMode="auto">
            <a:xfrm flipV="1">
              <a:off x="1331640" y="3134403"/>
              <a:ext cx="693104" cy="1108259"/>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grpSp>
      <p:sp>
        <p:nvSpPr>
          <p:cNvPr id="76" name="TextBox 75"/>
          <p:cNvSpPr txBox="1"/>
          <p:nvPr/>
        </p:nvSpPr>
        <p:spPr>
          <a:xfrm>
            <a:off x="4107531" y="4628629"/>
            <a:ext cx="312906" cy="369332"/>
          </a:xfrm>
          <a:prstGeom prst="rect">
            <a:avLst/>
          </a:prstGeom>
          <a:noFill/>
        </p:spPr>
        <p:txBody>
          <a:bodyPr wrap="none" rtlCol="0">
            <a:spAutoFit/>
          </a:bodyPr>
          <a:lstStyle/>
          <a:p>
            <a:r>
              <a:rPr lang="en-US" altLang="ko-KR" dirty="0" smtClean="0"/>
              <a:t>1</a:t>
            </a:r>
            <a:endParaRPr lang="ko-KR" altLang="en-US" dirty="0"/>
          </a:p>
        </p:txBody>
      </p:sp>
      <p:sp>
        <p:nvSpPr>
          <p:cNvPr id="77" name="TextBox 76"/>
          <p:cNvSpPr txBox="1"/>
          <p:nvPr/>
        </p:nvSpPr>
        <p:spPr>
          <a:xfrm>
            <a:off x="4337441" y="4248961"/>
            <a:ext cx="312906" cy="369332"/>
          </a:xfrm>
          <a:prstGeom prst="rect">
            <a:avLst/>
          </a:prstGeom>
          <a:noFill/>
        </p:spPr>
        <p:txBody>
          <a:bodyPr wrap="none" rtlCol="0">
            <a:spAutoFit/>
          </a:bodyPr>
          <a:lstStyle/>
          <a:p>
            <a:r>
              <a:rPr lang="en-US" altLang="ko-KR" dirty="0" smtClean="0"/>
              <a:t>2</a:t>
            </a:r>
            <a:endParaRPr lang="ko-KR" altLang="en-US" dirty="0"/>
          </a:p>
        </p:txBody>
      </p:sp>
      <p:sp>
        <p:nvSpPr>
          <p:cNvPr id="78" name="TextBox 77"/>
          <p:cNvSpPr txBox="1"/>
          <p:nvPr/>
        </p:nvSpPr>
        <p:spPr>
          <a:xfrm>
            <a:off x="4746283" y="4436587"/>
            <a:ext cx="312906" cy="369332"/>
          </a:xfrm>
          <a:prstGeom prst="rect">
            <a:avLst/>
          </a:prstGeom>
          <a:noFill/>
        </p:spPr>
        <p:txBody>
          <a:bodyPr wrap="none" rtlCol="0">
            <a:spAutoFit/>
          </a:bodyPr>
          <a:lstStyle/>
          <a:p>
            <a:r>
              <a:rPr lang="en-US" altLang="ko-KR" dirty="0" smtClean="0"/>
              <a:t>3</a:t>
            </a:r>
            <a:endParaRPr lang="ko-KR" altLang="en-US" dirty="0"/>
          </a:p>
        </p:txBody>
      </p:sp>
      <p:sp>
        <p:nvSpPr>
          <p:cNvPr id="79" name="TextBox 78"/>
          <p:cNvSpPr txBox="1"/>
          <p:nvPr/>
        </p:nvSpPr>
        <p:spPr>
          <a:xfrm>
            <a:off x="4446100" y="4888038"/>
            <a:ext cx="312906" cy="369332"/>
          </a:xfrm>
          <a:prstGeom prst="rect">
            <a:avLst/>
          </a:prstGeom>
          <a:noFill/>
        </p:spPr>
        <p:txBody>
          <a:bodyPr wrap="none" rtlCol="0">
            <a:spAutoFit/>
          </a:bodyPr>
          <a:lstStyle/>
          <a:p>
            <a:r>
              <a:rPr lang="en-US" altLang="ko-KR" dirty="0" smtClean="0"/>
              <a:t>4</a:t>
            </a:r>
            <a:endParaRPr lang="ko-KR" altLang="en-US" dirty="0"/>
          </a:p>
        </p:txBody>
      </p:sp>
      <p:grpSp>
        <p:nvGrpSpPr>
          <p:cNvPr id="29" name="그룹 28"/>
          <p:cNvGrpSpPr/>
          <p:nvPr/>
        </p:nvGrpSpPr>
        <p:grpSpPr>
          <a:xfrm rot="20972561">
            <a:off x="2715705" y="4330910"/>
            <a:ext cx="1386208" cy="1108259"/>
            <a:chOff x="1016485" y="3134403"/>
            <a:chExt cx="1386208" cy="1108259"/>
          </a:xfrm>
        </p:grpSpPr>
        <p:cxnSp>
          <p:nvCxnSpPr>
            <p:cNvPr id="30" name="직선 연결선 29"/>
            <p:cNvCxnSpPr/>
            <p:nvPr/>
          </p:nvCxnSpPr>
          <p:spPr bwMode="auto">
            <a:xfrm>
              <a:off x="1016485" y="3387414"/>
              <a:ext cx="1386208" cy="601090"/>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cxnSp>
          <p:nvCxnSpPr>
            <p:cNvPr id="31" name="직선 연결선 30"/>
            <p:cNvCxnSpPr/>
            <p:nvPr/>
          </p:nvCxnSpPr>
          <p:spPr bwMode="auto">
            <a:xfrm flipV="1">
              <a:off x="1331640" y="3134403"/>
              <a:ext cx="693104" cy="1108259"/>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grpSp>
      <p:sp>
        <p:nvSpPr>
          <p:cNvPr id="2" name="제목 1"/>
          <p:cNvSpPr>
            <a:spLocks noGrp="1"/>
          </p:cNvSpPr>
          <p:nvPr>
            <p:ph type="title"/>
          </p:nvPr>
        </p:nvSpPr>
        <p:spPr/>
        <p:txBody>
          <a:bodyPr/>
          <a:lstStyle/>
          <a:p>
            <a:r>
              <a:rPr lang="en-US" altLang="ko-KR" dirty="0"/>
              <a:t>Directional Antenna </a:t>
            </a:r>
            <a:r>
              <a:rPr lang="en-US" altLang="ko-KR" dirty="0" smtClean="0"/>
              <a:t>Support</a:t>
            </a:r>
            <a:r>
              <a:rPr lang="en-US" altLang="ko-KR" dirty="0"/>
              <a:t> </a:t>
            </a:r>
            <a:r>
              <a:rPr lang="en-US" altLang="ko-KR" dirty="0" smtClean="0"/>
              <a:t>(6/8</a:t>
            </a:r>
            <a:r>
              <a:rPr lang="en-US" altLang="ko-KR" dirty="0"/>
              <a:t>)</a:t>
            </a:r>
            <a:endParaRPr lang="ko-KR" altLang="en-US" b="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94</a:t>
            </a:fld>
            <a:endParaRPr lang="en-US" altLang="ko-KR"/>
          </a:p>
        </p:txBody>
      </p:sp>
      <p:sp>
        <p:nvSpPr>
          <p:cNvPr id="5" name="내용 개체 틀 5"/>
          <p:cNvSpPr>
            <a:spLocks noGrp="1"/>
          </p:cNvSpPr>
          <p:nvPr>
            <p:ph idx="1"/>
          </p:nvPr>
        </p:nvSpPr>
        <p:spPr>
          <a:xfrm>
            <a:off x="685800" y="1557338"/>
            <a:ext cx="7918648" cy="4538662"/>
          </a:xfrm>
        </p:spPr>
        <p:txBody>
          <a:bodyPr/>
          <a:lstStyle/>
          <a:p>
            <a:r>
              <a:rPr lang="en-US" altLang="ko-KR" sz="2000" dirty="0" smtClean="0">
                <a:ea typeface="굴림" charset="-127"/>
              </a:rPr>
              <a:t>When A receives ARCF from C, it updates its routing table.</a:t>
            </a:r>
          </a:p>
          <a:p>
            <a:r>
              <a:rPr lang="en-US" altLang="ko-KR" sz="2000" dirty="0" smtClean="0">
                <a:ea typeface="굴림" charset="-127"/>
              </a:rPr>
              <a:t>Also, B replies ARCF by using beam 1. Then, E receives ARCF and updates its routing table.</a:t>
            </a:r>
          </a:p>
        </p:txBody>
      </p:sp>
      <p:sp>
        <p:nvSpPr>
          <p:cNvPr id="6" name="슬라이드 번호 개체 틀 3"/>
          <p:cNvSpPr txBox="1">
            <a:spLocks/>
          </p:cNvSpPr>
          <p:nvPr/>
        </p:nvSpPr>
        <p:spPr bwMode="auto">
          <a:xfrm>
            <a:off x="4344988" y="6475413"/>
            <a:ext cx="530225" cy="18256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Arial" charset="0"/>
                <a:ea typeface="굴림" charset="-127"/>
                <a:cs typeface="+mn-cs"/>
              </a:defRPr>
            </a:lvl1pPr>
            <a:lvl2pPr marL="742950" indent="-285750" algn="l" rtl="0" eaLnBrk="0" fontAlgn="base" hangingPunct="0">
              <a:spcBef>
                <a:spcPct val="0"/>
              </a:spcBef>
              <a:spcAft>
                <a:spcPct val="0"/>
              </a:spcAft>
              <a:defRPr kern="1200">
                <a:solidFill>
                  <a:schemeClr val="tx1"/>
                </a:solidFill>
                <a:latin typeface="Arial" charset="0"/>
                <a:ea typeface="굴림" charset="-127"/>
                <a:cs typeface="+mn-cs"/>
              </a:defRPr>
            </a:lvl2pPr>
            <a:lvl3pPr marL="1143000" indent="-228600" algn="l" rtl="0" eaLnBrk="0" fontAlgn="base" hangingPunct="0">
              <a:spcBef>
                <a:spcPct val="0"/>
              </a:spcBef>
              <a:spcAft>
                <a:spcPct val="0"/>
              </a:spcAft>
              <a:defRPr kern="1200">
                <a:solidFill>
                  <a:schemeClr val="tx1"/>
                </a:solidFill>
                <a:latin typeface="Arial" charset="0"/>
                <a:ea typeface="굴림" charset="-127"/>
                <a:cs typeface="+mn-cs"/>
              </a:defRPr>
            </a:lvl3pPr>
            <a:lvl4pPr marL="1600200" indent="-228600" algn="l" rtl="0" eaLnBrk="0" fontAlgn="base" hangingPunct="0">
              <a:spcBef>
                <a:spcPct val="0"/>
              </a:spcBef>
              <a:spcAft>
                <a:spcPct val="0"/>
              </a:spcAft>
              <a:defRPr kern="1200">
                <a:solidFill>
                  <a:schemeClr val="tx1"/>
                </a:solidFill>
                <a:latin typeface="Arial" charset="0"/>
                <a:ea typeface="굴림" charset="-127"/>
                <a:cs typeface="+mn-cs"/>
              </a:defRPr>
            </a:lvl4pPr>
            <a:lvl5pPr marL="2057400" indent="-228600" algn="l" rtl="0" eaLnBrk="0" fontAlgn="base" hangingPunct="0">
              <a:spcBef>
                <a:spcPct val="0"/>
              </a:spcBef>
              <a:spcAft>
                <a:spcPct val="0"/>
              </a:spcAft>
              <a:defRPr kern="1200">
                <a:solidFill>
                  <a:schemeClr val="tx1"/>
                </a:solidFill>
                <a:latin typeface="Arial" charset="0"/>
                <a:ea typeface="굴림" charset="-127"/>
                <a:cs typeface="+mn-cs"/>
              </a:defRPr>
            </a:lvl5pPr>
            <a:lvl6pPr marL="25146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6pPr>
            <a:lvl7pPr marL="29718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7pPr>
            <a:lvl8pPr marL="34290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8pPr>
            <a:lvl9pPr marL="38862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94</a:t>
            </a:fld>
            <a:endParaRPr lang="en-US" altLang="ko-KR" smtClean="0">
              <a:latin typeface="Times New Roman" pitchFamily="18" charset="0"/>
            </a:endParaRPr>
          </a:p>
        </p:txBody>
      </p:sp>
      <p:sp>
        <p:nvSpPr>
          <p:cNvPr id="7" name="타원 6"/>
          <p:cNvSpPr>
            <a:spLocks noChangeArrowheads="1"/>
          </p:cNvSpPr>
          <p:nvPr/>
        </p:nvSpPr>
        <p:spPr bwMode="auto">
          <a:xfrm>
            <a:off x="5629872" y="4352751"/>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8" name="타원 10"/>
          <p:cNvSpPr>
            <a:spLocks noChangeArrowheads="1"/>
          </p:cNvSpPr>
          <p:nvPr/>
        </p:nvSpPr>
        <p:spPr bwMode="auto">
          <a:xfrm>
            <a:off x="2195736" y="5141655"/>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9" name="타원 8"/>
          <p:cNvSpPr/>
          <p:nvPr/>
        </p:nvSpPr>
        <p:spPr bwMode="auto">
          <a:xfrm>
            <a:off x="3226096" y="4719455"/>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10" name="타원 9"/>
          <p:cNvSpPr/>
          <p:nvPr/>
        </p:nvSpPr>
        <p:spPr bwMode="auto">
          <a:xfrm>
            <a:off x="4427984" y="454342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11" name="타원 10"/>
          <p:cNvSpPr/>
          <p:nvPr/>
        </p:nvSpPr>
        <p:spPr bwMode="auto">
          <a:xfrm>
            <a:off x="1286755" y="4181716"/>
            <a:ext cx="323850" cy="323850"/>
          </a:xfrm>
          <a:prstGeom prst="ellipse">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
        <p:nvSpPr>
          <p:cNvPr id="12" name="타원 10"/>
          <p:cNvSpPr>
            <a:spLocks noChangeArrowheads="1"/>
          </p:cNvSpPr>
          <p:nvPr/>
        </p:nvSpPr>
        <p:spPr bwMode="auto">
          <a:xfrm>
            <a:off x="6588224" y="3378976"/>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endParaRPr lang="ko-KR" altLang="en-US" sz="1500" dirty="0">
              <a:solidFill>
                <a:schemeClr val="bg1"/>
              </a:solidFill>
            </a:endParaRPr>
          </a:p>
        </p:txBody>
      </p:sp>
      <p:sp>
        <p:nvSpPr>
          <p:cNvPr id="13" name="타원 12"/>
          <p:cNvSpPr/>
          <p:nvPr/>
        </p:nvSpPr>
        <p:spPr bwMode="auto">
          <a:xfrm>
            <a:off x="6588371" y="3793115"/>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18" name="TextBox 17"/>
          <p:cNvSpPr txBox="1"/>
          <p:nvPr/>
        </p:nvSpPr>
        <p:spPr>
          <a:xfrm>
            <a:off x="6912221" y="3356308"/>
            <a:ext cx="1813317" cy="369332"/>
          </a:xfrm>
          <a:prstGeom prst="rect">
            <a:avLst/>
          </a:prstGeom>
          <a:noFill/>
        </p:spPr>
        <p:txBody>
          <a:bodyPr wrap="none" rtlCol="0">
            <a:spAutoFit/>
          </a:bodyPr>
          <a:lstStyle/>
          <a:p>
            <a:r>
              <a:rPr lang="en-US" altLang="ko-KR" dirty="0" smtClean="0"/>
              <a:t>: Candidate PD </a:t>
            </a:r>
            <a:endParaRPr lang="ko-KR" altLang="en-US" dirty="0"/>
          </a:p>
        </p:txBody>
      </p:sp>
      <p:sp>
        <p:nvSpPr>
          <p:cNvPr id="19" name="TextBox 18"/>
          <p:cNvSpPr txBox="1"/>
          <p:nvPr/>
        </p:nvSpPr>
        <p:spPr>
          <a:xfrm>
            <a:off x="6912221" y="3770374"/>
            <a:ext cx="2044149" cy="369332"/>
          </a:xfrm>
          <a:prstGeom prst="rect">
            <a:avLst/>
          </a:prstGeom>
          <a:noFill/>
        </p:spPr>
        <p:txBody>
          <a:bodyPr wrap="none" rtlCol="0">
            <a:spAutoFit/>
          </a:bodyPr>
          <a:lstStyle/>
          <a:p>
            <a:r>
              <a:rPr lang="en-US" altLang="ko-KR" dirty="0" smtClean="0"/>
              <a:t>: Non-member PD</a:t>
            </a:r>
            <a:endParaRPr lang="ko-KR" altLang="en-US" dirty="0"/>
          </a:p>
        </p:txBody>
      </p:sp>
      <p:sp>
        <p:nvSpPr>
          <p:cNvPr id="20" name="타원 10"/>
          <p:cNvSpPr>
            <a:spLocks noChangeArrowheads="1"/>
          </p:cNvSpPr>
          <p:nvPr/>
        </p:nvSpPr>
        <p:spPr bwMode="auto">
          <a:xfrm>
            <a:off x="3246811" y="3612512"/>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sp>
        <p:nvSpPr>
          <p:cNvPr id="36" name="TextBox 35"/>
          <p:cNvSpPr txBox="1"/>
          <p:nvPr/>
        </p:nvSpPr>
        <p:spPr>
          <a:xfrm>
            <a:off x="2911910" y="4844270"/>
            <a:ext cx="312906" cy="369332"/>
          </a:xfrm>
          <a:prstGeom prst="rect">
            <a:avLst/>
          </a:prstGeom>
          <a:noFill/>
        </p:spPr>
        <p:txBody>
          <a:bodyPr wrap="none" rtlCol="0">
            <a:spAutoFit/>
          </a:bodyPr>
          <a:lstStyle/>
          <a:p>
            <a:r>
              <a:rPr lang="en-US" altLang="ko-KR" dirty="0" smtClean="0"/>
              <a:t>1</a:t>
            </a:r>
            <a:endParaRPr lang="ko-KR" altLang="en-US" dirty="0"/>
          </a:p>
        </p:txBody>
      </p:sp>
      <p:sp>
        <p:nvSpPr>
          <p:cNvPr id="37" name="TextBox 36"/>
          <p:cNvSpPr txBox="1"/>
          <p:nvPr/>
        </p:nvSpPr>
        <p:spPr>
          <a:xfrm>
            <a:off x="3065027" y="4358756"/>
            <a:ext cx="312906" cy="369332"/>
          </a:xfrm>
          <a:prstGeom prst="rect">
            <a:avLst/>
          </a:prstGeom>
          <a:noFill/>
        </p:spPr>
        <p:txBody>
          <a:bodyPr wrap="none" rtlCol="0">
            <a:spAutoFit/>
          </a:bodyPr>
          <a:lstStyle/>
          <a:p>
            <a:r>
              <a:rPr lang="en-US" altLang="ko-KR" dirty="0" smtClean="0"/>
              <a:t>2</a:t>
            </a:r>
            <a:endParaRPr lang="ko-KR" altLang="en-US" dirty="0"/>
          </a:p>
        </p:txBody>
      </p:sp>
      <p:sp>
        <p:nvSpPr>
          <p:cNvPr id="38" name="TextBox 37"/>
          <p:cNvSpPr txBox="1"/>
          <p:nvPr/>
        </p:nvSpPr>
        <p:spPr>
          <a:xfrm>
            <a:off x="3576690" y="4501627"/>
            <a:ext cx="312906" cy="369332"/>
          </a:xfrm>
          <a:prstGeom prst="rect">
            <a:avLst/>
          </a:prstGeom>
          <a:noFill/>
        </p:spPr>
        <p:txBody>
          <a:bodyPr wrap="none" rtlCol="0">
            <a:spAutoFit/>
          </a:bodyPr>
          <a:lstStyle/>
          <a:p>
            <a:r>
              <a:rPr lang="en-US" altLang="ko-KR" dirty="0" smtClean="0"/>
              <a:t>3</a:t>
            </a:r>
            <a:endParaRPr lang="ko-KR" altLang="en-US" dirty="0"/>
          </a:p>
        </p:txBody>
      </p:sp>
      <p:sp>
        <p:nvSpPr>
          <p:cNvPr id="39" name="TextBox 38"/>
          <p:cNvSpPr txBox="1"/>
          <p:nvPr/>
        </p:nvSpPr>
        <p:spPr>
          <a:xfrm>
            <a:off x="3404826" y="4956989"/>
            <a:ext cx="312906" cy="369332"/>
          </a:xfrm>
          <a:prstGeom prst="rect">
            <a:avLst/>
          </a:prstGeom>
          <a:noFill/>
        </p:spPr>
        <p:txBody>
          <a:bodyPr wrap="none" rtlCol="0">
            <a:spAutoFit/>
          </a:bodyPr>
          <a:lstStyle/>
          <a:p>
            <a:r>
              <a:rPr lang="en-US" altLang="ko-KR" dirty="0" smtClean="0"/>
              <a:t>4</a:t>
            </a:r>
            <a:endParaRPr lang="ko-KR" altLang="en-US" dirty="0"/>
          </a:p>
        </p:txBody>
      </p:sp>
      <p:sp>
        <p:nvSpPr>
          <p:cNvPr id="47" name="오른쪽 화살표 46"/>
          <p:cNvSpPr/>
          <p:nvPr/>
        </p:nvSpPr>
        <p:spPr>
          <a:xfrm>
            <a:off x="4958359" y="5894397"/>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48" name="TextBox 82"/>
          <p:cNvSpPr txBox="1">
            <a:spLocks noChangeArrowheads="1"/>
          </p:cNvSpPr>
          <p:nvPr/>
        </p:nvSpPr>
        <p:spPr bwMode="auto">
          <a:xfrm>
            <a:off x="5629872" y="5795972"/>
            <a:ext cx="32112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p:sp>
        <p:nvSpPr>
          <p:cNvPr id="56" name="TextBox 81"/>
          <p:cNvSpPr txBox="1">
            <a:spLocks noChangeArrowheads="1"/>
          </p:cNvSpPr>
          <p:nvPr/>
        </p:nvSpPr>
        <p:spPr bwMode="auto">
          <a:xfrm>
            <a:off x="5641940" y="5489015"/>
            <a:ext cx="255717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57" name="오른쪽 화살표 56"/>
          <p:cNvSpPr/>
          <p:nvPr/>
        </p:nvSpPr>
        <p:spPr>
          <a:xfrm>
            <a:off x="4971613" y="5601450"/>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59" name="오른쪽 화살표 58"/>
          <p:cNvSpPr/>
          <p:nvPr/>
        </p:nvSpPr>
        <p:spPr>
          <a:xfrm rot="9218370">
            <a:off x="4964911" y="4605795"/>
            <a:ext cx="440686" cy="13271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60" name="TextBox 59"/>
          <p:cNvSpPr txBox="1"/>
          <p:nvPr/>
        </p:nvSpPr>
        <p:spPr>
          <a:xfrm>
            <a:off x="194671" y="2878047"/>
            <a:ext cx="1788503" cy="276999"/>
          </a:xfrm>
          <a:prstGeom prst="rect">
            <a:avLst/>
          </a:prstGeom>
          <a:noFill/>
        </p:spPr>
        <p:txBody>
          <a:bodyPr wrap="none" rtlCol="0">
            <a:spAutoFit/>
          </a:bodyPr>
          <a:lstStyle/>
          <a:p>
            <a:r>
              <a:rPr lang="en-US" altLang="ko-KR" sz="1200" dirty="0" smtClean="0"/>
              <a:t>&lt;PD A’s Routing Table&gt;</a:t>
            </a:r>
            <a:endParaRPr lang="ko-KR" altLang="en-US" sz="1200" dirty="0"/>
          </a:p>
        </p:txBody>
      </p:sp>
      <p:graphicFrame>
        <p:nvGraphicFramePr>
          <p:cNvPr id="61" name="표 60"/>
          <p:cNvGraphicFramePr>
            <a:graphicFrameLocks noGrp="1"/>
          </p:cNvGraphicFramePr>
          <p:nvPr>
            <p:extLst>
              <p:ext uri="{D42A27DB-BD31-4B8C-83A1-F6EECF244321}">
                <p14:modId xmlns:p14="http://schemas.microsoft.com/office/powerpoint/2010/main" val="1767599410"/>
              </p:ext>
            </p:extLst>
          </p:nvPr>
        </p:nvGraphicFramePr>
        <p:xfrm>
          <a:off x="49925" y="3155047"/>
          <a:ext cx="2797509" cy="1005714"/>
        </p:xfrm>
        <a:graphic>
          <a:graphicData uri="http://schemas.openxmlformats.org/drawingml/2006/table">
            <a:tbl>
              <a:tblPr firstRow="1" bandRow="1">
                <a:tableStyleId>{5940675A-B579-460E-94D1-54222C63F5DA}</a:tableStyleId>
              </a:tblPr>
              <a:tblGrid>
                <a:gridCol w="932503"/>
                <a:gridCol w="932503"/>
                <a:gridCol w="932503"/>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solidFill>
                            <a:schemeClr val="tx1"/>
                          </a:solidFill>
                          <a:latin typeface="+mn-lt"/>
                          <a:ea typeface="+mn-ea"/>
                          <a:cs typeface="+mn-cs"/>
                        </a:rPr>
                        <a:t>Beam Number</a:t>
                      </a:r>
                      <a:endParaRPr lang="ko-KR" altLang="en-US" sz="1200" kern="1200" dirty="0">
                        <a:solidFill>
                          <a:schemeClr val="tx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248843">
                <a:tc>
                  <a:txBody>
                    <a:bodyPr/>
                    <a:lstStyle/>
                    <a:p>
                      <a:pPr latinLnBrk="1"/>
                      <a:r>
                        <a:rPr lang="en-US" altLang="ko-KR" sz="1200" kern="1200" dirty="0" smtClean="0"/>
                        <a:t>D</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solidFill>
                            <a:schemeClr val="tx1"/>
                          </a:solidFill>
                          <a:latin typeface="+mn-lt"/>
                          <a:ea typeface="+mn-ea"/>
                          <a:cs typeface="+mn-cs"/>
                        </a:rPr>
                        <a:t>1</a:t>
                      </a:r>
                      <a:endParaRPr lang="ko-KR" altLang="en-US" sz="1200" kern="1200" dirty="0">
                        <a:solidFill>
                          <a:schemeClr val="tx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rgbClr val="FF0000"/>
                          </a:solidFill>
                          <a:latin typeface="+mn-lt"/>
                          <a:ea typeface="+mn-ea"/>
                          <a:cs typeface="+mn-cs"/>
                        </a:rPr>
                        <a:t>F</a:t>
                      </a:r>
                      <a:endParaRPr lang="ko-KR" altLang="en-US" sz="1200" kern="1200" dirty="0">
                        <a:solidFill>
                          <a:srgbClr val="FF0000"/>
                        </a:solidFill>
                        <a:latin typeface="+mn-lt"/>
                        <a:ea typeface="+mn-ea"/>
                        <a:cs typeface="+mn-cs"/>
                      </a:endParaRPr>
                    </a:p>
                  </a:txBody>
                  <a:tcPr marL="91439" marR="91439" marT="45699" marB="45699"/>
                </a:tc>
                <a:tc>
                  <a:txBody>
                    <a:bodyPr/>
                    <a:lstStyle/>
                    <a:p>
                      <a:pPr latinLnBrk="1"/>
                      <a:r>
                        <a:rPr lang="en-US" altLang="ko-KR" sz="1200" kern="1200" dirty="0" smtClean="0">
                          <a:solidFill>
                            <a:srgbClr val="FF0000"/>
                          </a:solidFill>
                          <a:latin typeface="+mn-lt"/>
                          <a:ea typeface="+mn-ea"/>
                          <a:cs typeface="+mn-cs"/>
                        </a:rPr>
                        <a:t>3</a:t>
                      </a:r>
                      <a:endParaRPr lang="ko-KR" altLang="en-US" sz="1200" kern="1200" dirty="0">
                        <a:solidFill>
                          <a:srgbClr val="FF0000"/>
                        </a:solidFill>
                        <a:latin typeface="+mn-lt"/>
                        <a:ea typeface="+mn-ea"/>
                        <a:cs typeface="+mn-cs"/>
                      </a:endParaRPr>
                    </a:p>
                  </a:txBody>
                  <a:tcPr marL="91439" marR="91439" marT="45699" marB="45699"/>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rgbClr val="FF0000"/>
                          </a:solidFill>
                        </a:rPr>
                        <a:t>……</a:t>
                      </a:r>
                      <a:endParaRPr lang="ko-KR" altLang="en-US" sz="1200" kern="1200" dirty="0">
                        <a:solidFill>
                          <a:srgbClr val="FF0000"/>
                        </a:solidFill>
                        <a:latin typeface="+mn-lt"/>
                        <a:ea typeface="+mn-ea"/>
                        <a:cs typeface="+mn-cs"/>
                      </a:endParaRPr>
                    </a:p>
                  </a:txBody>
                  <a:tcPr marL="91439" marR="91439" marT="45699" marB="45699"/>
                </a:tc>
              </a:tr>
            </a:tbl>
          </a:graphicData>
        </a:graphic>
      </p:graphicFrame>
      <p:sp>
        <p:nvSpPr>
          <p:cNvPr id="84" name="TextBox 83"/>
          <p:cNvSpPr txBox="1"/>
          <p:nvPr/>
        </p:nvSpPr>
        <p:spPr>
          <a:xfrm>
            <a:off x="2170721" y="5489015"/>
            <a:ext cx="312906" cy="369332"/>
          </a:xfrm>
          <a:prstGeom prst="rect">
            <a:avLst/>
          </a:prstGeom>
          <a:noFill/>
        </p:spPr>
        <p:txBody>
          <a:bodyPr wrap="none" rtlCol="0">
            <a:spAutoFit/>
          </a:bodyPr>
          <a:lstStyle/>
          <a:p>
            <a:r>
              <a:rPr lang="en-US" altLang="ko-KR" dirty="0" smtClean="0"/>
              <a:t>4</a:t>
            </a:r>
            <a:endParaRPr lang="ko-KR" altLang="en-US" dirty="0"/>
          </a:p>
        </p:txBody>
      </p:sp>
    </p:spTree>
    <p:extLst>
      <p:ext uri="{BB962C8B-B14F-4D97-AF65-F5344CB8AC3E}">
        <p14:creationId xmlns:p14="http://schemas.microsoft.com/office/powerpoint/2010/main" val="284631266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직선 연결선 61"/>
          <p:cNvCxnSpPr/>
          <p:nvPr/>
        </p:nvCxnSpPr>
        <p:spPr bwMode="auto">
          <a:xfrm rot="795401">
            <a:off x="1664762" y="4981129"/>
            <a:ext cx="1386208" cy="601090"/>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cxnSp>
        <p:nvCxnSpPr>
          <p:cNvPr id="63" name="직선 연결선 62"/>
          <p:cNvCxnSpPr/>
          <p:nvPr/>
        </p:nvCxnSpPr>
        <p:spPr bwMode="auto">
          <a:xfrm rot="795401" flipV="1">
            <a:off x="1980622" y="4720903"/>
            <a:ext cx="693104" cy="1108259"/>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sp>
        <p:nvSpPr>
          <p:cNvPr id="64" name="TextBox 63"/>
          <p:cNvSpPr txBox="1"/>
          <p:nvPr/>
        </p:nvSpPr>
        <p:spPr>
          <a:xfrm>
            <a:off x="1875051" y="5091515"/>
            <a:ext cx="312906" cy="369332"/>
          </a:xfrm>
          <a:prstGeom prst="rect">
            <a:avLst/>
          </a:prstGeom>
          <a:noFill/>
        </p:spPr>
        <p:txBody>
          <a:bodyPr wrap="none" rtlCol="0">
            <a:spAutoFit/>
          </a:bodyPr>
          <a:lstStyle/>
          <a:p>
            <a:r>
              <a:rPr lang="en-US" altLang="ko-KR" dirty="0" smtClean="0"/>
              <a:t>1</a:t>
            </a:r>
            <a:endParaRPr lang="ko-KR" altLang="en-US" dirty="0"/>
          </a:p>
        </p:txBody>
      </p:sp>
      <p:sp>
        <p:nvSpPr>
          <p:cNvPr id="65" name="TextBox 64"/>
          <p:cNvSpPr txBox="1"/>
          <p:nvPr/>
        </p:nvSpPr>
        <p:spPr>
          <a:xfrm>
            <a:off x="2167095" y="4794114"/>
            <a:ext cx="312906" cy="369332"/>
          </a:xfrm>
          <a:prstGeom prst="rect">
            <a:avLst/>
          </a:prstGeom>
          <a:noFill/>
        </p:spPr>
        <p:txBody>
          <a:bodyPr wrap="none" rtlCol="0">
            <a:spAutoFit/>
          </a:bodyPr>
          <a:lstStyle/>
          <a:p>
            <a:r>
              <a:rPr lang="en-US" altLang="ko-KR" dirty="0" smtClean="0"/>
              <a:t>2</a:t>
            </a:r>
            <a:endParaRPr lang="ko-KR" altLang="en-US" dirty="0"/>
          </a:p>
        </p:txBody>
      </p:sp>
      <p:sp>
        <p:nvSpPr>
          <p:cNvPr id="72" name="TextBox 71"/>
          <p:cNvSpPr txBox="1"/>
          <p:nvPr/>
        </p:nvSpPr>
        <p:spPr>
          <a:xfrm>
            <a:off x="2500863" y="5039171"/>
            <a:ext cx="312906" cy="369332"/>
          </a:xfrm>
          <a:prstGeom prst="rect">
            <a:avLst/>
          </a:prstGeom>
          <a:noFill/>
        </p:spPr>
        <p:txBody>
          <a:bodyPr wrap="none" rtlCol="0">
            <a:spAutoFit/>
          </a:bodyPr>
          <a:lstStyle/>
          <a:p>
            <a:r>
              <a:rPr lang="en-US" altLang="ko-KR" dirty="0" smtClean="0"/>
              <a:t>3</a:t>
            </a:r>
            <a:endParaRPr lang="ko-KR" altLang="en-US" dirty="0"/>
          </a:p>
        </p:txBody>
      </p:sp>
      <p:grpSp>
        <p:nvGrpSpPr>
          <p:cNvPr id="73" name="그룹 72"/>
          <p:cNvGrpSpPr/>
          <p:nvPr/>
        </p:nvGrpSpPr>
        <p:grpSpPr>
          <a:xfrm>
            <a:off x="3889258" y="4180616"/>
            <a:ext cx="1386208" cy="1108259"/>
            <a:chOff x="1016485" y="3134403"/>
            <a:chExt cx="1386208" cy="1108259"/>
          </a:xfrm>
        </p:grpSpPr>
        <p:cxnSp>
          <p:nvCxnSpPr>
            <p:cNvPr id="74" name="직선 연결선 73"/>
            <p:cNvCxnSpPr/>
            <p:nvPr/>
          </p:nvCxnSpPr>
          <p:spPr bwMode="auto">
            <a:xfrm>
              <a:off x="1016485" y="3387414"/>
              <a:ext cx="1386208" cy="601090"/>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cxnSp>
          <p:nvCxnSpPr>
            <p:cNvPr id="75" name="직선 연결선 74"/>
            <p:cNvCxnSpPr/>
            <p:nvPr/>
          </p:nvCxnSpPr>
          <p:spPr bwMode="auto">
            <a:xfrm flipV="1">
              <a:off x="1331640" y="3134403"/>
              <a:ext cx="693104" cy="1108259"/>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grpSp>
      <p:sp>
        <p:nvSpPr>
          <p:cNvPr id="76" name="TextBox 75"/>
          <p:cNvSpPr txBox="1"/>
          <p:nvPr/>
        </p:nvSpPr>
        <p:spPr>
          <a:xfrm>
            <a:off x="4107531" y="4628629"/>
            <a:ext cx="312906" cy="369332"/>
          </a:xfrm>
          <a:prstGeom prst="rect">
            <a:avLst/>
          </a:prstGeom>
          <a:noFill/>
        </p:spPr>
        <p:txBody>
          <a:bodyPr wrap="none" rtlCol="0">
            <a:spAutoFit/>
          </a:bodyPr>
          <a:lstStyle/>
          <a:p>
            <a:r>
              <a:rPr lang="en-US" altLang="ko-KR" dirty="0" smtClean="0"/>
              <a:t>1</a:t>
            </a:r>
            <a:endParaRPr lang="ko-KR" altLang="en-US" dirty="0"/>
          </a:p>
        </p:txBody>
      </p:sp>
      <p:sp>
        <p:nvSpPr>
          <p:cNvPr id="77" name="TextBox 76"/>
          <p:cNvSpPr txBox="1"/>
          <p:nvPr/>
        </p:nvSpPr>
        <p:spPr>
          <a:xfrm>
            <a:off x="4337441" y="4248961"/>
            <a:ext cx="312906" cy="369332"/>
          </a:xfrm>
          <a:prstGeom prst="rect">
            <a:avLst/>
          </a:prstGeom>
          <a:noFill/>
        </p:spPr>
        <p:txBody>
          <a:bodyPr wrap="none" rtlCol="0">
            <a:spAutoFit/>
          </a:bodyPr>
          <a:lstStyle/>
          <a:p>
            <a:r>
              <a:rPr lang="en-US" altLang="ko-KR" dirty="0" smtClean="0"/>
              <a:t>2</a:t>
            </a:r>
            <a:endParaRPr lang="ko-KR" altLang="en-US" dirty="0"/>
          </a:p>
        </p:txBody>
      </p:sp>
      <p:sp>
        <p:nvSpPr>
          <p:cNvPr id="78" name="TextBox 77"/>
          <p:cNvSpPr txBox="1"/>
          <p:nvPr/>
        </p:nvSpPr>
        <p:spPr>
          <a:xfrm>
            <a:off x="4746283" y="4436587"/>
            <a:ext cx="312906" cy="369332"/>
          </a:xfrm>
          <a:prstGeom prst="rect">
            <a:avLst/>
          </a:prstGeom>
          <a:noFill/>
        </p:spPr>
        <p:txBody>
          <a:bodyPr wrap="none" rtlCol="0">
            <a:spAutoFit/>
          </a:bodyPr>
          <a:lstStyle/>
          <a:p>
            <a:r>
              <a:rPr lang="en-US" altLang="ko-KR" dirty="0" smtClean="0"/>
              <a:t>3</a:t>
            </a:r>
            <a:endParaRPr lang="ko-KR" altLang="en-US" dirty="0"/>
          </a:p>
        </p:txBody>
      </p:sp>
      <p:sp>
        <p:nvSpPr>
          <p:cNvPr id="79" name="TextBox 78"/>
          <p:cNvSpPr txBox="1"/>
          <p:nvPr/>
        </p:nvSpPr>
        <p:spPr>
          <a:xfrm>
            <a:off x="4446100" y="4888038"/>
            <a:ext cx="312906" cy="369332"/>
          </a:xfrm>
          <a:prstGeom prst="rect">
            <a:avLst/>
          </a:prstGeom>
          <a:noFill/>
        </p:spPr>
        <p:txBody>
          <a:bodyPr wrap="none" rtlCol="0">
            <a:spAutoFit/>
          </a:bodyPr>
          <a:lstStyle/>
          <a:p>
            <a:r>
              <a:rPr lang="en-US" altLang="ko-KR" dirty="0" smtClean="0"/>
              <a:t>4</a:t>
            </a:r>
            <a:endParaRPr lang="ko-KR" altLang="en-US" dirty="0"/>
          </a:p>
        </p:txBody>
      </p:sp>
      <p:grpSp>
        <p:nvGrpSpPr>
          <p:cNvPr id="29" name="그룹 28"/>
          <p:cNvGrpSpPr/>
          <p:nvPr/>
        </p:nvGrpSpPr>
        <p:grpSpPr>
          <a:xfrm rot="20972561">
            <a:off x="2715705" y="4330910"/>
            <a:ext cx="1386208" cy="1108259"/>
            <a:chOff x="1016485" y="3134403"/>
            <a:chExt cx="1386208" cy="1108259"/>
          </a:xfrm>
        </p:grpSpPr>
        <p:cxnSp>
          <p:nvCxnSpPr>
            <p:cNvPr id="30" name="직선 연결선 29"/>
            <p:cNvCxnSpPr/>
            <p:nvPr/>
          </p:nvCxnSpPr>
          <p:spPr bwMode="auto">
            <a:xfrm>
              <a:off x="1016485" y="3387414"/>
              <a:ext cx="1386208" cy="601090"/>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cxnSp>
          <p:nvCxnSpPr>
            <p:cNvPr id="31" name="직선 연결선 30"/>
            <p:cNvCxnSpPr/>
            <p:nvPr/>
          </p:nvCxnSpPr>
          <p:spPr bwMode="auto">
            <a:xfrm flipV="1">
              <a:off x="1331640" y="3134403"/>
              <a:ext cx="693104" cy="1108259"/>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grpSp>
      <p:sp>
        <p:nvSpPr>
          <p:cNvPr id="2" name="제목 1"/>
          <p:cNvSpPr>
            <a:spLocks noGrp="1"/>
          </p:cNvSpPr>
          <p:nvPr>
            <p:ph type="title"/>
          </p:nvPr>
        </p:nvSpPr>
        <p:spPr/>
        <p:txBody>
          <a:bodyPr/>
          <a:lstStyle/>
          <a:p>
            <a:r>
              <a:rPr lang="en-US" altLang="ko-KR" dirty="0"/>
              <a:t>Directional Antenna </a:t>
            </a:r>
            <a:r>
              <a:rPr lang="en-US" altLang="ko-KR" dirty="0" smtClean="0"/>
              <a:t>Support</a:t>
            </a:r>
            <a:r>
              <a:rPr lang="en-US" altLang="ko-KR" dirty="0"/>
              <a:t> </a:t>
            </a:r>
            <a:r>
              <a:rPr lang="en-US" altLang="ko-KR" dirty="0" smtClean="0"/>
              <a:t>(7/8</a:t>
            </a:r>
            <a:r>
              <a:rPr lang="en-US" altLang="ko-KR" dirty="0"/>
              <a:t>)</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95</a:t>
            </a:fld>
            <a:endParaRPr lang="en-US" altLang="ko-KR"/>
          </a:p>
        </p:txBody>
      </p:sp>
      <p:sp>
        <p:nvSpPr>
          <p:cNvPr id="5" name="내용 개체 틀 5"/>
          <p:cNvSpPr>
            <a:spLocks noGrp="1"/>
          </p:cNvSpPr>
          <p:nvPr>
            <p:ph idx="1"/>
          </p:nvPr>
        </p:nvSpPr>
        <p:spPr>
          <a:xfrm>
            <a:off x="685800" y="1557338"/>
            <a:ext cx="7918648" cy="4538662"/>
          </a:xfrm>
        </p:spPr>
        <p:txBody>
          <a:bodyPr/>
          <a:lstStyle/>
          <a:p>
            <a:r>
              <a:rPr lang="en-US" altLang="ko-KR" sz="2000" dirty="0" smtClean="0">
                <a:ea typeface="굴림" charset="-127"/>
              </a:rPr>
              <a:t>Also, E forwards ARCF by using beam 1. Then, C receives ARCF and updates its routing table.</a:t>
            </a:r>
          </a:p>
        </p:txBody>
      </p:sp>
      <p:sp>
        <p:nvSpPr>
          <p:cNvPr id="6" name="슬라이드 번호 개체 틀 3"/>
          <p:cNvSpPr txBox="1">
            <a:spLocks/>
          </p:cNvSpPr>
          <p:nvPr/>
        </p:nvSpPr>
        <p:spPr bwMode="auto">
          <a:xfrm>
            <a:off x="4344988" y="6475413"/>
            <a:ext cx="530225" cy="18256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Arial" charset="0"/>
                <a:ea typeface="굴림" charset="-127"/>
                <a:cs typeface="+mn-cs"/>
              </a:defRPr>
            </a:lvl1pPr>
            <a:lvl2pPr marL="742950" indent="-285750" algn="l" rtl="0" eaLnBrk="0" fontAlgn="base" hangingPunct="0">
              <a:spcBef>
                <a:spcPct val="0"/>
              </a:spcBef>
              <a:spcAft>
                <a:spcPct val="0"/>
              </a:spcAft>
              <a:defRPr kern="1200">
                <a:solidFill>
                  <a:schemeClr val="tx1"/>
                </a:solidFill>
                <a:latin typeface="Arial" charset="0"/>
                <a:ea typeface="굴림" charset="-127"/>
                <a:cs typeface="+mn-cs"/>
              </a:defRPr>
            </a:lvl2pPr>
            <a:lvl3pPr marL="1143000" indent="-228600" algn="l" rtl="0" eaLnBrk="0" fontAlgn="base" hangingPunct="0">
              <a:spcBef>
                <a:spcPct val="0"/>
              </a:spcBef>
              <a:spcAft>
                <a:spcPct val="0"/>
              </a:spcAft>
              <a:defRPr kern="1200">
                <a:solidFill>
                  <a:schemeClr val="tx1"/>
                </a:solidFill>
                <a:latin typeface="Arial" charset="0"/>
                <a:ea typeface="굴림" charset="-127"/>
                <a:cs typeface="+mn-cs"/>
              </a:defRPr>
            </a:lvl3pPr>
            <a:lvl4pPr marL="1600200" indent="-228600" algn="l" rtl="0" eaLnBrk="0" fontAlgn="base" hangingPunct="0">
              <a:spcBef>
                <a:spcPct val="0"/>
              </a:spcBef>
              <a:spcAft>
                <a:spcPct val="0"/>
              </a:spcAft>
              <a:defRPr kern="1200">
                <a:solidFill>
                  <a:schemeClr val="tx1"/>
                </a:solidFill>
                <a:latin typeface="Arial" charset="0"/>
                <a:ea typeface="굴림" charset="-127"/>
                <a:cs typeface="+mn-cs"/>
              </a:defRPr>
            </a:lvl4pPr>
            <a:lvl5pPr marL="2057400" indent="-228600" algn="l" rtl="0" eaLnBrk="0" fontAlgn="base" hangingPunct="0">
              <a:spcBef>
                <a:spcPct val="0"/>
              </a:spcBef>
              <a:spcAft>
                <a:spcPct val="0"/>
              </a:spcAft>
              <a:defRPr kern="1200">
                <a:solidFill>
                  <a:schemeClr val="tx1"/>
                </a:solidFill>
                <a:latin typeface="Arial" charset="0"/>
                <a:ea typeface="굴림" charset="-127"/>
                <a:cs typeface="+mn-cs"/>
              </a:defRPr>
            </a:lvl5pPr>
            <a:lvl6pPr marL="25146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6pPr>
            <a:lvl7pPr marL="29718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7pPr>
            <a:lvl8pPr marL="34290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8pPr>
            <a:lvl9pPr marL="38862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95</a:t>
            </a:fld>
            <a:endParaRPr lang="en-US" altLang="ko-KR" smtClean="0">
              <a:latin typeface="Times New Roman" pitchFamily="18" charset="0"/>
            </a:endParaRPr>
          </a:p>
        </p:txBody>
      </p:sp>
      <p:sp>
        <p:nvSpPr>
          <p:cNvPr id="7" name="타원 6"/>
          <p:cNvSpPr>
            <a:spLocks noChangeArrowheads="1"/>
          </p:cNvSpPr>
          <p:nvPr/>
        </p:nvSpPr>
        <p:spPr bwMode="auto">
          <a:xfrm>
            <a:off x="5629872" y="4352751"/>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8" name="타원 10"/>
          <p:cNvSpPr>
            <a:spLocks noChangeArrowheads="1"/>
          </p:cNvSpPr>
          <p:nvPr/>
        </p:nvSpPr>
        <p:spPr bwMode="auto">
          <a:xfrm>
            <a:off x="2195736" y="5141655"/>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9" name="타원 8"/>
          <p:cNvSpPr/>
          <p:nvPr/>
        </p:nvSpPr>
        <p:spPr bwMode="auto">
          <a:xfrm>
            <a:off x="3226096" y="4719455"/>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10" name="타원 9"/>
          <p:cNvSpPr/>
          <p:nvPr/>
        </p:nvSpPr>
        <p:spPr bwMode="auto">
          <a:xfrm>
            <a:off x="4427984" y="454342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11" name="타원 10"/>
          <p:cNvSpPr/>
          <p:nvPr/>
        </p:nvSpPr>
        <p:spPr bwMode="auto">
          <a:xfrm>
            <a:off x="1286755" y="4181716"/>
            <a:ext cx="323850" cy="323850"/>
          </a:xfrm>
          <a:prstGeom prst="ellipse">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
        <p:nvSpPr>
          <p:cNvPr id="12" name="타원 10"/>
          <p:cNvSpPr>
            <a:spLocks noChangeArrowheads="1"/>
          </p:cNvSpPr>
          <p:nvPr/>
        </p:nvSpPr>
        <p:spPr bwMode="auto">
          <a:xfrm>
            <a:off x="6588224" y="3378976"/>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endParaRPr lang="ko-KR" altLang="en-US" sz="1500" dirty="0">
              <a:solidFill>
                <a:schemeClr val="bg1"/>
              </a:solidFill>
            </a:endParaRPr>
          </a:p>
        </p:txBody>
      </p:sp>
      <p:sp>
        <p:nvSpPr>
          <p:cNvPr id="13" name="타원 12"/>
          <p:cNvSpPr/>
          <p:nvPr/>
        </p:nvSpPr>
        <p:spPr bwMode="auto">
          <a:xfrm>
            <a:off x="6588371" y="3793115"/>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18" name="TextBox 17"/>
          <p:cNvSpPr txBox="1"/>
          <p:nvPr/>
        </p:nvSpPr>
        <p:spPr>
          <a:xfrm>
            <a:off x="6912221" y="3356308"/>
            <a:ext cx="1813317" cy="369332"/>
          </a:xfrm>
          <a:prstGeom prst="rect">
            <a:avLst/>
          </a:prstGeom>
          <a:noFill/>
        </p:spPr>
        <p:txBody>
          <a:bodyPr wrap="none" rtlCol="0">
            <a:spAutoFit/>
          </a:bodyPr>
          <a:lstStyle/>
          <a:p>
            <a:r>
              <a:rPr lang="en-US" altLang="ko-KR" dirty="0" smtClean="0"/>
              <a:t>: Candidate PD </a:t>
            </a:r>
            <a:endParaRPr lang="ko-KR" altLang="en-US" dirty="0"/>
          </a:p>
        </p:txBody>
      </p:sp>
      <p:sp>
        <p:nvSpPr>
          <p:cNvPr id="19" name="TextBox 18"/>
          <p:cNvSpPr txBox="1"/>
          <p:nvPr/>
        </p:nvSpPr>
        <p:spPr>
          <a:xfrm>
            <a:off x="6912221" y="3770374"/>
            <a:ext cx="2044149" cy="369332"/>
          </a:xfrm>
          <a:prstGeom prst="rect">
            <a:avLst/>
          </a:prstGeom>
          <a:noFill/>
        </p:spPr>
        <p:txBody>
          <a:bodyPr wrap="none" rtlCol="0">
            <a:spAutoFit/>
          </a:bodyPr>
          <a:lstStyle/>
          <a:p>
            <a:r>
              <a:rPr lang="en-US" altLang="ko-KR" dirty="0" smtClean="0"/>
              <a:t>: Non-member PD</a:t>
            </a:r>
            <a:endParaRPr lang="ko-KR" altLang="en-US" dirty="0"/>
          </a:p>
        </p:txBody>
      </p:sp>
      <p:sp>
        <p:nvSpPr>
          <p:cNvPr id="20" name="타원 10"/>
          <p:cNvSpPr>
            <a:spLocks noChangeArrowheads="1"/>
          </p:cNvSpPr>
          <p:nvPr/>
        </p:nvSpPr>
        <p:spPr bwMode="auto">
          <a:xfrm>
            <a:off x="3246811" y="3612512"/>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sp>
        <p:nvSpPr>
          <p:cNvPr id="36" name="TextBox 35"/>
          <p:cNvSpPr txBox="1"/>
          <p:nvPr/>
        </p:nvSpPr>
        <p:spPr>
          <a:xfrm>
            <a:off x="2911910" y="4844270"/>
            <a:ext cx="312906" cy="369332"/>
          </a:xfrm>
          <a:prstGeom prst="rect">
            <a:avLst/>
          </a:prstGeom>
          <a:noFill/>
        </p:spPr>
        <p:txBody>
          <a:bodyPr wrap="none" rtlCol="0">
            <a:spAutoFit/>
          </a:bodyPr>
          <a:lstStyle/>
          <a:p>
            <a:r>
              <a:rPr lang="en-US" altLang="ko-KR" dirty="0" smtClean="0"/>
              <a:t>1</a:t>
            </a:r>
            <a:endParaRPr lang="ko-KR" altLang="en-US" dirty="0"/>
          </a:p>
        </p:txBody>
      </p:sp>
      <p:sp>
        <p:nvSpPr>
          <p:cNvPr id="37" name="TextBox 36"/>
          <p:cNvSpPr txBox="1"/>
          <p:nvPr/>
        </p:nvSpPr>
        <p:spPr>
          <a:xfrm>
            <a:off x="3065027" y="4358756"/>
            <a:ext cx="312906" cy="369332"/>
          </a:xfrm>
          <a:prstGeom prst="rect">
            <a:avLst/>
          </a:prstGeom>
          <a:noFill/>
        </p:spPr>
        <p:txBody>
          <a:bodyPr wrap="none" rtlCol="0">
            <a:spAutoFit/>
          </a:bodyPr>
          <a:lstStyle/>
          <a:p>
            <a:r>
              <a:rPr lang="en-US" altLang="ko-KR" dirty="0" smtClean="0"/>
              <a:t>2</a:t>
            </a:r>
            <a:endParaRPr lang="ko-KR" altLang="en-US" dirty="0"/>
          </a:p>
        </p:txBody>
      </p:sp>
      <p:sp>
        <p:nvSpPr>
          <p:cNvPr id="38" name="TextBox 37"/>
          <p:cNvSpPr txBox="1"/>
          <p:nvPr/>
        </p:nvSpPr>
        <p:spPr>
          <a:xfrm>
            <a:off x="3576690" y="4501627"/>
            <a:ext cx="312906" cy="369332"/>
          </a:xfrm>
          <a:prstGeom prst="rect">
            <a:avLst/>
          </a:prstGeom>
          <a:noFill/>
        </p:spPr>
        <p:txBody>
          <a:bodyPr wrap="none" rtlCol="0">
            <a:spAutoFit/>
          </a:bodyPr>
          <a:lstStyle/>
          <a:p>
            <a:r>
              <a:rPr lang="en-US" altLang="ko-KR" dirty="0" smtClean="0"/>
              <a:t>3</a:t>
            </a:r>
            <a:endParaRPr lang="ko-KR" altLang="en-US" dirty="0"/>
          </a:p>
        </p:txBody>
      </p:sp>
      <p:sp>
        <p:nvSpPr>
          <p:cNvPr id="39" name="TextBox 38"/>
          <p:cNvSpPr txBox="1"/>
          <p:nvPr/>
        </p:nvSpPr>
        <p:spPr>
          <a:xfrm>
            <a:off x="3404826" y="4956989"/>
            <a:ext cx="312906" cy="369332"/>
          </a:xfrm>
          <a:prstGeom prst="rect">
            <a:avLst/>
          </a:prstGeom>
          <a:noFill/>
        </p:spPr>
        <p:txBody>
          <a:bodyPr wrap="none" rtlCol="0">
            <a:spAutoFit/>
          </a:bodyPr>
          <a:lstStyle/>
          <a:p>
            <a:r>
              <a:rPr lang="en-US" altLang="ko-KR" dirty="0" smtClean="0"/>
              <a:t>4</a:t>
            </a:r>
            <a:endParaRPr lang="ko-KR" altLang="en-US" dirty="0"/>
          </a:p>
        </p:txBody>
      </p:sp>
      <p:sp>
        <p:nvSpPr>
          <p:cNvPr id="47" name="오른쪽 화살표 46"/>
          <p:cNvSpPr/>
          <p:nvPr/>
        </p:nvSpPr>
        <p:spPr>
          <a:xfrm>
            <a:off x="4958359" y="5894397"/>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48" name="TextBox 82"/>
          <p:cNvSpPr txBox="1">
            <a:spLocks noChangeArrowheads="1"/>
          </p:cNvSpPr>
          <p:nvPr/>
        </p:nvSpPr>
        <p:spPr bwMode="auto">
          <a:xfrm>
            <a:off x="5629872" y="5795972"/>
            <a:ext cx="32112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p:sp>
        <p:nvSpPr>
          <p:cNvPr id="56" name="TextBox 81"/>
          <p:cNvSpPr txBox="1">
            <a:spLocks noChangeArrowheads="1"/>
          </p:cNvSpPr>
          <p:nvPr/>
        </p:nvSpPr>
        <p:spPr bwMode="auto">
          <a:xfrm>
            <a:off x="5641940" y="5489015"/>
            <a:ext cx="255717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57" name="오른쪽 화살표 56"/>
          <p:cNvSpPr/>
          <p:nvPr/>
        </p:nvSpPr>
        <p:spPr>
          <a:xfrm>
            <a:off x="4971613" y="5601450"/>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59" name="오른쪽 화살표 58"/>
          <p:cNvSpPr/>
          <p:nvPr/>
        </p:nvSpPr>
        <p:spPr>
          <a:xfrm rot="9828029">
            <a:off x="3715776" y="4709229"/>
            <a:ext cx="440686" cy="13271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84" name="TextBox 83"/>
          <p:cNvSpPr txBox="1"/>
          <p:nvPr/>
        </p:nvSpPr>
        <p:spPr>
          <a:xfrm>
            <a:off x="2170721" y="5489015"/>
            <a:ext cx="312906" cy="369332"/>
          </a:xfrm>
          <a:prstGeom prst="rect">
            <a:avLst/>
          </a:prstGeom>
          <a:noFill/>
        </p:spPr>
        <p:txBody>
          <a:bodyPr wrap="none" rtlCol="0">
            <a:spAutoFit/>
          </a:bodyPr>
          <a:lstStyle/>
          <a:p>
            <a:r>
              <a:rPr lang="en-US" altLang="ko-KR" dirty="0" smtClean="0"/>
              <a:t>4</a:t>
            </a:r>
            <a:endParaRPr lang="ko-KR" altLang="en-US" dirty="0"/>
          </a:p>
        </p:txBody>
      </p:sp>
    </p:spTree>
    <p:extLst>
      <p:ext uri="{BB962C8B-B14F-4D97-AF65-F5344CB8AC3E}">
        <p14:creationId xmlns:p14="http://schemas.microsoft.com/office/powerpoint/2010/main" val="53305040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직선 연결선 61"/>
          <p:cNvCxnSpPr/>
          <p:nvPr/>
        </p:nvCxnSpPr>
        <p:spPr bwMode="auto">
          <a:xfrm rot="795401">
            <a:off x="1664762" y="4981129"/>
            <a:ext cx="1386208" cy="601090"/>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cxnSp>
        <p:nvCxnSpPr>
          <p:cNvPr id="63" name="직선 연결선 62"/>
          <p:cNvCxnSpPr/>
          <p:nvPr/>
        </p:nvCxnSpPr>
        <p:spPr bwMode="auto">
          <a:xfrm rot="795401" flipV="1">
            <a:off x="1980622" y="4720903"/>
            <a:ext cx="693104" cy="1108259"/>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sp>
        <p:nvSpPr>
          <p:cNvPr id="64" name="TextBox 63"/>
          <p:cNvSpPr txBox="1"/>
          <p:nvPr/>
        </p:nvSpPr>
        <p:spPr>
          <a:xfrm>
            <a:off x="1875051" y="5091515"/>
            <a:ext cx="312906" cy="369332"/>
          </a:xfrm>
          <a:prstGeom prst="rect">
            <a:avLst/>
          </a:prstGeom>
          <a:noFill/>
        </p:spPr>
        <p:txBody>
          <a:bodyPr wrap="none" rtlCol="0">
            <a:spAutoFit/>
          </a:bodyPr>
          <a:lstStyle/>
          <a:p>
            <a:r>
              <a:rPr lang="en-US" altLang="ko-KR" dirty="0" smtClean="0"/>
              <a:t>1</a:t>
            </a:r>
            <a:endParaRPr lang="ko-KR" altLang="en-US" dirty="0"/>
          </a:p>
        </p:txBody>
      </p:sp>
      <p:sp>
        <p:nvSpPr>
          <p:cNvPr id="65" name="TextBox 64"/>
          <p:cNvSpPr txBox="1"/>
          <p:nvPr/>
        </p:nvSpPr>
        <p:spPr>
          <a:xfrm>
            <a:off x="2167095" y="4794114"/>
            <a:ext cx="312906" cy="369332"/>
          </a:xfrm>
          <a:prstGeom prst="rect">
            <a:avLst/>
          </a:prstGeom>
          <a:noFill/>
        </p:spPr>
        <p:txBody>
          <a:bodyPr wrap="none" rtlCol="0">
            <a:spAutoFit/>
          </a:bodyPr>
          <a:lstStyle/>
          <a:p>
            <a:r>
              <a:rPr lang="en-US" altLang="ko-KR" dirty="0" smtClean="0"/>
              <a:t>2</a:t>
            </a:r>
            <a:endParaRPr lang="ko-KR" altLang="en-US" dirty="0"/>
          </a:p>
        </p:txBody>
      </p:sp>
      <p:sp>
        <p:nvSpPr>
          <p:cNvPr id="72" name="TextBox 71"/>
          <p:cNvSpPr txBox="1"/>
          <p:nvPr/>
        </p:nvSpPr>
        <p:spPr>
          <a:xfrm>
            <a:off x="2500863" y="5039171"/>
            <a:ext cx="312906" cy="369332"/>
          </a:xfrm>
          <a:prstGeom prst="rect">
            <a:avLst/>
          </a:prstGeom>
          <a:noFill/>
        </p:spPr>
        <p:txBody>
          <a:bodyPr wrap="none" rtlCol="0">
            <a:spAutoFit/>
          </a:bodyPr>
          <a:lstStyle/>
          <a:p>
            <a:r>
              <a:rPr lang="en-US" altLang="ko-KR" dirty="0" smtClean="0"/>
              <a:t>3</a:t>
            </a:r>
            <a:endParaRPr lang="ko-KR" altLang="en-US" dirty="0"/>
          </a:p>
        </p:txBody>
      </p:sp>
      <p:grpSp>
        <p:nvGrpSpPr>
          <p:cNvPr id="29" name="그룹 28"/>
          <p:cNvGrpSpPr/>
          <p:nvPr/>
        </p:nvGrpSpPr>
        <p:grpSpPr>
          <a:xfrm rot="20972561">
            <a:off x="2715705" y="4330910"/>
            <a:ext cx="1386208" cy="1108259"/>
            <a:chOff x="1016485" y="3134403"/>
            <a:chExt cx="1386208" cy="1108259"/>
          </a:xfrm>
        </p:grpSpPr>
        <p:cxnSp>
          <p:nvCxnSpPr>
            <p:cNvPr id="30" name="직선 연결선 29"/>
            <p:cNvCxnSpPr/>
            <p:nvPr/>
          </p:nvCxnSpPr>
          <p:spPr bwMode="auto">
            <a:xfrm>
              <a:off x="1016485" y="3387414"/>
              <a:ext cx="1386208" cy="601090"/>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cxnSp>
          <p:nvCxnSpPr>
            <p:cNvPr id="31" name="직선 연결선 30"/>
            <p:cNvCxnSpPr/>
            <p:nvPr/>
          </p:nvCxnSpPr>
          <p:spPr bwMode="auto">
            <a:xfrm flipV="1">
              <a:off x="1331640" y="3134403"/>
              <a:ext cx="693104" cy="1108259"/>
            </a:xfrm>
            <a:prstGeom prst="line">
              <a:avLst/>
            </a:prstGeom>
            <a:solidFill>
              <a:schemeClr val="accent1"/>
            </a:solidFill>
            <a:ln w="25400" cap="flat" cmpd="sng" algn="ctr">
              <a:solidFill>
                <a:schemeClr val="tx1"/>
              </a:solidFill>
              <a:prstDash val="solid"/>
              <a:round/>
              <a:headEnd type="none" w="med" len="med"/>
              <a:tailEnd type="none" w="med" len="med"/>
            </a:ln>
            <a:effectLst>
              <a:prstShdw prst="shdw17" dist="17961" dir="2700000">
                <a:schemeClr val="bg2"/>
              </a:prstShdw>
            </a:effectLst>
          </p:spPr>
        </p:cxnSp>
      </p:grpSp>
      <p:sp>
        <p:nvSpPr>
          <p:cNvPr id="2" name="제목 1"/>
          <p:cNvSpPr>
            <a:spLocks noGrp="1"/>
          </p:cNvSpPr>
          <p:nvPr>
            <p:ph type="title"/>
          </p:nvPr>
        </p:nvSpPr>
        <p:spPr/>
        <p:txBody>
          <a:bodyPr/>
          <a:lstStyle/>
          <a:p>
            <a:r>
              <a:rPr lang="en-US" altLang="ko-KR" dirty="0" smtClean="0"/>
              <a:t>Directional Antenna Support</a:t>
            </a:r>
            <a:r>
              <a:rPr lang="en-US" altLang="ko-KR" dirty="0"/>
              <a:t> </a:t>
            </a:r>
            <a:r>
              <a:rPr lang="en-US" altLang="ko-KR" dirty="0" smtClean="0"/>
              <a:t>(8/8</a:t>
            </a:r>
            <a:r>
              <a:rPr lang="en-US" altLang="ko-KR" dirty="0"/>
              <a:t>)</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96</a:t>
            </a:fld>
            <a:endParaRPr lang="en-US" altLang="ko-KR"/>
          </a:p>
        </p:txBody>
      </p:sp>
      <p:sp>
        <p:nvSpPr>
          <p:cNvPr id="5" name="내용 개체 틀 5"/>
          <p:cNvSpPr>
            <a:spLocks noGrp="1"/>
          </p:cNvSpPr>
          <p:nvPr>
            <p:ph idx="1"/>
          </p:nvPr>
        </p:nvSpPr>
        <p:spPr>
          <a:xfrm>
            <a:off x="685800" y="1557338"/>
            <a:ext cx="7918648" cy="4538662"/>
          </a:xfrm>
        </p:spPr>
        <p:txBody>
          <a:bodyPr/>
          <a:lstStyle/>
          <a:p>
            <a:r>
              <a:rPr lang="en-US" altLang="ko-KR" sz="2000" dirty="0" smtClean="0">
                <a:ea typeface="굴림" charset="-127"/>
              </a:rPr>
              <a:t>C forwards ARCF by using beam 1.</a:t>
            </a:r>
          </a:p>
          <a:p>
            <a:r>
              <a:rPr lang="en-US" altLang="ko-KR" sz="2000" dirty="0" smtClean="0">
                <a:ea typeface="굴림" charset="-127"/>
              </a:rPr>
              <a:t>Then, A receives ARCF and updates its routing table. </a:t>
            </a:r>
          </a:p>
        </p:txBody>
      </p:sp>
      <p:sp>
        <p:nvSpPr>
          <p:cNvPr id="6" name="슬라이드 번호 개체 틀 3"/>
          <p:cNvSpPr txBox="1">
            <a:spLocks/>
          </p:cNvSpPr>
          <p:nvPr/>
        </p:nvSpPr>
        <p:spPr bwMode="auto">
          <a:xfrm>
            <a:off x="4344988" y="6475413"/>
            <a:ext cx="530225" cy="18256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Arial" charset="0"/>
                <a:ea typeface="굴림" charset="-127"/>
                <a:cs typeface="+mn-cs"/>
              </a:defRPr>
            </a:lvl1pPr>
            <a:lvl2pPr marL="742950" indent="-285750" algn="l" rtl="0" eaLnBrk="0" fontAlgn="base" hangingPunct="0">
              <a:spcBef>
                <a:spcPct val="0"/>
              </a:spcBef>
              <a:spcAft>
                <a:spcPct val="0"/>
              </a:spcAft>
              <a:defRPr kern="1200">
                <a:solidFill>
                  <a:schemeClr val="tx1"/>
                </a:solidFill>
                <a:latin typeface="Arial" charset="0"/>
                <a:ea typeface="굴림" charset="-127"/>
                <a:cs typeface="+mn-cs"/>
              </a:defRPr>
            </a:lvl2pPr>
            <a:lvl3pPr marL="1143000" indent="-228600" algn="l" rtl="0" eaLnBrk="0" fontAlgn="base" hangingPunct="0">
              <a:spcBef>
                <a:spcPct val="0"/>
              </a:spcBef>
              <a:spcAft>
                <a:spcPct val="0"/>
              </a:spcAft>
              <a:defRPr kern="1200">
                <a:solidFill>
                  <a:schemeClr val="tx1"/>
                </a:solidFill>
                <a:latin typeface="Arial" charset="0"/>
                <a:ea typeface="굴림" charset="-127"/>
                <a:cs typeface="+mn-cs"/>
              </a:defRPr>
            </a:lvl3pPr>
            <a:lvl4pPr marL="1600200" indent="-228600" algn="l" rtl="0" eaLnBrk="0" fontAlgn="base" hangingPunct="0">
              <a:spcBef>
                <a:spcPct val="0"/>
              </a:spcBef>
              <a:spcAft>
                <a:spcPct val="0"/>
              </a:spcAft>
              <a:defRPr kern="1200">
                <a:solidFill>
                  <a:schemeClr val="tx1"/>
                </a:solidFill>
                <a:latin typeface="Arial" charset="0"/>
                <a:ea typeface="굴림" charset="-127"/>
                <a:cs typeface="+mn-cs"/>
              </a:defRPr>
            </a:lvl4pPr>
            <a:lvl5pPr marL="2057400" indent="-228600" algn="l" rtl="0" eaLnBrk="0" fontAlgn="base" hangingPunct="0">
              <a:spcBef>
                <a:spcPct val="0"/>
              </a:spcBef>
              <a:spcAft>
                <a:spcPct val="0"/>
              </a:spcAft>
              <a:defRPr kern="1200">
                <a:solidFill>
                  <a:schemeClr val="tx1"/>
                </a:solidFill>
                <a:latin typeface="Arial" charset="0"/>
                <a:ea typeface="굴림" charset="-127"/>
                <a:cs typeface="+mn-cs"/>
              </a:defRPr>
            </a:lvl5pPr>
            <a:lvl6pPr marL="25146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6pPr>
            <a:lvl7pPr marL="29718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7pPr>
            <a:lvl8pPr marL="34290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8pPr>
            <a:lvl9pPr marL="3886200" indent="-228600" algn="l" defTabSz="914400" rtl="0" eaLnBrk="0" fontAlgn="base" latinLnBrk="1" hangingPunct="0">
              <a:spcBef>
                <a:spcPct val="0"/>
              </a:spcBef>
              <a:spcAft>
                <a:spcPct val="0"/>
              </a:spcAft>
              <a:defRPr kern="1200">
                <a:solidFill>
                  <a:schemeClr val="tx1"/>
                </a:solidFill>
                <a:latin typeface="Arial" charset="0"/>
                <a:ea typeface="굴림" charset="-127"/>
                <a:cs typeface="+mn-cs"/>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96</a:t>
            </a:fld>
            <a:endParaRPr lang="en-US" altLang="ko-KR" smtClean="0">
              <a:latin typeface="Times New Roman" pitchFamily="18" charset="0"/>
            </a:endParaRPr>
          </a:p>
        </p:txBody>
      </p:sp>
      <p:sp>
        <p:nvSpPr>
          <p:cNvPr id="7" name="타원 6"/>
          <p:cNvSpPr>
            <a:spLocks noChangeArrowheads="1"/>
          </p:cNvSpPr>
          <p:nvPr/>
        </p:nvSpPr>
        <p:spPr bwMode="auto">
          <a:xfrm>
            <a:off x="5629872" y="4352751"/>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8" name="타원 10"/>
          <p:cNvSpPr>
            <a:spLocks noChangeArrowheads="1"/>
          </p:cNvSpPr>
          <p:nvPr/>
        </p:nvSpPr>
        <p:spPr bwMode="auto">
          <a:xfrm>
            <a:off x="2195736" y="5141655"/>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9" name="타원 8"/>
          <p:cNvSpPr/>
          <p:nvPr/>
        </p:nvSpPr>
        <p:spPr bwMode="auto">
          <a:xfrm>
            <a:off x="3226096" y="4719455"/>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10" name="타원 9"/>
          <p:cNvSpPr/>
          <p:nvPr/>
        </p:nvSpPr>
        <p:spPr bwMode="auto">
          <a:xfrm>
            <a:off x="4427984" y="454342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11" name="타원 10"/>
          <p:cNvSpPr/>
          <p:nvPr/>
        </p:nvSpPr>
        <p:spPr bwMode="auto">
          <a:xfrm>
            <a:off x="1286755" y="4181716"/>
            <a:ext cx="323850" cy="323850"/>
          </a:xfrm>
          <a:prstGeom prst="ellipse">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
        <p:nvSpPr>
          <p:cNvPr id="12" name="타원 10"/>
          <p:cNvSpPr>
            <a:spLocks noChangeArrowheads="1"/>
          </p:cNvSpPr>
          <p:nvPr/>
        </p:nvSpPr>
        <p:spPr bwMode="auto">
          <a:xfrm>
            <a:off x="6588224" y="3378976"/>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endParaRPr lang="ko-KR" altLang="en-US" sz="1500" dirty="0">
              <a:solidFill>
                <a:schemeClr val="bg1"/>
              </a:solidFill>
            </a:endParaRPr>
          </a:p>
        </p:txBody>
      </p:sp>
      <p:sp>
        <p:nvSpPr>
          <p:cNvPr id="13" name="타원 12"/>
          <p:cNvSpPr/>
          <p:nvPr/>
        </p:nvSpPr>
        <p:spPr bwMode="auto">
          <a:xfrm>
            <a:off x="6588371" y="3793115"/>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18" name="TextBox 17"/>
          <p:cNvSpPr txBox="1"/>
          <p:nvPr/>
        </p:nvSpPr>
        <p:spPr>
          <a:xfrm>
            <a:off x="6912221" y="3356308"/>
            <a:ext cx="1813317" cy="369332"/>
          </a:xfrm>
          <a:prstGeom prst="rect">
            <a:avLst/>
          </a:prstGeom>
          <a:noFill/>
        </p:spPr>
        <p:txBody>
          <a:bodyPr wrap="none" rtlCol="0">
            <a:spAutoFit/>
          </a:bodyPr>
          <a:lstStyle/>
          <a:p>
            <a:r>
              <a:rPr lang="en-US" altLang="ko-KR" dirty="0" smtClean="0"/>
              <a:t>: Candidate PD </a:t>
            </a:r>
            <a:endParaRPr lang="ko-KR" altLang="en-US" dirty="0"/>
          </a:p>
        </p:txBody>
      </p:sp>
      <p:sp>
        <p:nvSpPr>
          <p:cNvPr id="19" name="TextBox 18"/>
          <p:cNvSpPr txBox="1"/>
          <p:nvPr/>
        </p:nvSpPr>
        <p:spPr>
          <a:xfrm>
            <a:off x="6912221" y="3770374"/>
            <a:ext cx="2044149" cy="369332"/>
          </a:xfrm>
          <a:prstGeom prst="rect">
            <a:avLst/>
          </a:prstGeom>
          <a:noFill/>
        </p:spPr>
        <p:txBody>
          <a:bodyPr wrap="none" rtlCol="0">
            <a:spAutoFit/>
          </a:bodyPr>
          <a:lstStyle/>
          <a:p>
            <a:r>
              <a:rPr lang="en-US" altLang="ko-KR" dirty="0" smtClean="0"/>
              <a:t>: Non-member PD</a:t>
            </a:r>
            <a:endParaRPr lang="ko-KR" altLang="en-US" dirty="0"/>
          </a:p>
        </p:txBody>
      </p:sp>
      <p:sp>
        <p:nvSpPr>
          <p:cNvPr id="20" name="타원 10"/>
          <p:cNvSpPr>
            <a:spLocks noChangeArrowheads="1"/>
          </p:cNvSpPr>
          <p:nvPr/>
        </p:nvSpPr>
        <p:spPr bwMode="auto">
          <a:xfrm>
            <a:off x="3246811" y="3612512"/>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sp>
        <p:nvSpPr>
          <p:cNvPr id="36" name="TextBox 35"/>
          <p:cNvSpPr txBox="1"/>
          <p:nvPr/>
        </p:nvSpPr>
        <p:spPr>
          <a:xfrm>
            <a:off x="2911910" y="4844270"/>
            <a:ext cx="312906" cy="369332"/>
          </a:xfrm>
          <a:prstGeom prst="rect">
            <a:avLst/>
          </a:prstGeom>
          <a:noFill/>
        </p:spPr>
        <p:txBody>
          <a:bodyPr wrap="none" rtlCol="0">
            <a:spAutoFit/>
          </a:bodyPr>
          <a:lstStyle/>
          <a:p>
            <a:r>
              <a:rPr lang="en-US" altLang="ko-KR" dirty="0" smtClean="0"/>
              <a:t>1</a:t>
            </a:r>
            <a:endParaRPr lang="ko-KR" altLang="en-US" dirty="0"/>
          </a:p>
        </p:txBody>
      </p:sp>
      <p:sp>
        <p:nvSpPr>
          <p:cNvPr id="37" name="TextBox 36"/>
          <p:cNvSpPr txBox="1"/>
          <p:nvPr/>
        </p:nvSpPr>
        <p:spPr>
          <a:xfrm>
            <a:off x="3065027" y="4358756"/>
            <a:ext cx="312906" cy="369332"/>
          </a:xfrm>
          <a:prstGeom prst="rect">
            <a:avLst/>
          </a:prstGeom>
          <a:noFill/>
        </p:spPr>
        <p:txBody>
          <a:bodyPr wrap="none" rtlCol="0">
            <a:spAutoFit/>
          </a:bodyPr>
          <a:lstStyle/>
          <a:p>
            <a:r>
              <a:rPr lang="en-US" altLang="ko-KR" dirty="0" smtClean="0"/>
              <a:t>2</a:t>
            </a:r>
            <a:endParaRPr lang="ko-KR" altLang="en-US" dirty="0"/>
          </a:p>
        </p:txBody>
      </p:sp>
      <p:sp>
        <p:nvSpPr>
          <p:cNvPr id="38" name="TextBox 37"/>
          <p:cNvSpPr txBox="1"/>
          <p:nvPr/>
        </p:nvSpPr>
        <p:spPr>
          <a:xfrm>
            <a:off x="3576690" y="4501627"/>
            <a:ext cx="312906" cy="369332"/>
          </a:xfrm>
          <a:prstGeom prst="rect">
            <a:avLst/>
          </a:prstGeom>
          <a:noFill/>
        </p:spPr>
        <p:txBody>
          <a:bodyPr wrap="none" rtlCol="0">
            <a:spAutoFit/>
          </a:bodyPr>
          <a:lstStyle/>
          <a:p>
            <a:r>
              <a:rPr lang="en-US" altLang="ko-KR" dirty="0" smtClean="0"/>
              <a:t>3</a:t>
            </a:r>
            <a:endParaRPr lang="ko-KR" altLang="en-US" dirty="0"/>
          </a:p>
        </p:txBody>
      </p:sp>
      <p:sp>
        <p:nvSpPr>
          <p:cNvPr id="39" name="TextBox 38"/>
          <p:cNvSpPr txBox="1"/>
          <p:nvPr/>
        </p:nvSpPr>
        <p:spPr>
          <a:xfrm>
            <a:off x="3404826" y="4956989"/>
            <a:ext cx="312906" cy="369332"/>
          </a:xfrm>
          <a:prstGeom prst="rect">
            <a:avLst/>
          </a:prstGeom>
          <a:noFill/>
        </p:spPr>
        <p:txBody>
          <a:bodyPr wrap="none" rtlCol="0">
            <a:spAutoFit/>
          </a:bodyPr>
          <a:lstStyle/>
          <a:p>
            <a:r>
              <a:rPr lang="en-US" altLang="ko-KR" dirty="0" smtClean="0"/>
              <a:t>4</a:t>
            </a:r>
            <a:endParaRPr lang="ko-KR" altLang="en-US" dirty="0"/>
          </a:p>
        </p:txBody>
      </p:sp>
      <p:sp>
        <p:nvSpPr>
          <p:cNvPr id="47" name="오른쪽 화살표 46"/>
          <p:cNvSpPr/>
          <p:nvPr/>
        </p:nvSpPr>
        <p:spPr>
          <a:xfrm>
            <a:off x="4958359" y="5894397"/>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48" name="TextBox 82"/>
          <p:cNvSpPr txBox="1">
            <a:spLocks noChangeArrowheads="1"/>
          </p:cNvSpPr>
          <p:nvPr/>
        </p:nvSpPr>
        <p:spPr bwMode="auto">
          <a:xfrm>
            <a:off x="5629872" y="5795972"/>
            <a:ext cx="32112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p:sp>
        <p:nvSpPr>
          <p:cNvPr id="56" name="TextBox 81"/>
          <p:cNvSpPr txBox="1">
            <a:spLocks noChangeArrowheads="1"/>
          </p:cNvSpPr>
          <p:nvPr/>
        </p:nvSpPr>
        <p:spPr bwMode="auto">
          <a:xfrm>
            <a:off x="5641940" y="5489015"/>
            <a:ext cx="255717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57" name="오른쪽 화살표 56"/>
          <p:cNvSpPr/>
          <p:nvPr/>
        </p:nvSpPr>
        <p:spPr>
          <a:xfrm>
            <a:off x="4971613" y="5601450"/>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59" name="오른쪽 화살표 58"/>
          <p:cNvSpPr/>
          <p:nvPr/>
        </p:nvSpPr>
        <p:spPr>
          <a:xfrm rot="9828029">
            <a:off x="2636222" y="5191011"/>
            <a:ext cx="440686" cy="13271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84" name="TextBox 83"/>
          <p:cNvSpPr txBox="1"/>
          <p:nvPr/>
        </p:nvSpPr>
        <p:spPr>
          <a:xfrm>
            <a:off x="2170721" y="5489015"/>
            <a:ext cx="312906" cy="369332"/>
          </a:xfrm>
          <a:prstGeom prst="rect">
            <a:avLst/>
          </a:prstGeom>
          <a:noFill/>
        </p:spPr>
        <p:txBody>
          <a:bodyPr wrap="none" rtlCol="0">
            <a:spAutoFit/>
          </a:bodyPr>
          <a:lstStyle/>
          <a:p>
            <a:r>
              <a:rPr lang="en-US" altLang="ko-KR" dirty="0" smtClean="0"/>
              <a:t>4</a:t>
            </a:r>
            <a:endParaRPr lang="ko-KR" altLang="en-US" dirty="0"/>
          </a:p>
        </p:txBody>
      </p:sp>
      <p:sp>
        <p:nvSpPr>
          <p:cNvPr id="41" name="TextBox 40"/>
          <p:cNvSpPr txBox="1"/>
          <p:nvPr/>
        </p:nvSpPr>
        <p:spPr>
          <a:xfrm>
            <a:off x="504772" y="2526517"/>
            <a:ext cx="1788503" cy="276999"/>
          </a:xfrm>
          <a:prstGeom prst="rect">
            <a:avLst/>
          </a:prstGeom>
          <a:noFill/>
        </p:spPr>
        <p:txBody>
          <a:bodyPr wrap="none" rtlCol="0">
            <a:spAutoFit/>
          </a:bodyPr>
          <a:lstStyle/>
          <a:p>
            <a:r>
              <a:rPr lang="en-US" altLang="ko-KR" sz="1200" dirty="0" smtClean="0"/>
              <a:t>&lt;PD A’s Routing Table&gt;</a:t>
            </a:r>
            <a:endParaRPr lang="ko-KR" altLang="en-US" sz="1200" dirty="0"/>
          </a:p>
        </p:txBody>
      </p:sp>
      <p:graphicFrame>
        <p:nvGraphicFramePr>
          <p:cNvPr id="42" name="표 41"/>
          <p:cNvGraphicFramePr>
            <a:graphicFrameLocks noGrp="1"/>
          </p:cNvGraphicFramePr>
          <p:nvPr>
            <p:extLst>
              <p:ext uri="{D42A27DB-BD31-4B8C-83A1-F6EECF244321}">
                <p14:modId xmlns:p14="http://schemas.microsoft.com/office/powerpoint/2010/main" val="1923525552"/>
              </p:ext>
            </p:extLst>
          </p:nvPr>
        </p:nvGraphicFramePr>
        <p:xfrm>
          <a:off x="360026" y="2803517"/>
          <a:ext cx="2797509" cy="1279992"/>
        </p:xfrm>
        <a:graphic>
          <a:graphicData uri="http://schemas.openxmlformats.org/drawingml/2006/table">
            <a:tbl>
              <a:tblPr firstRow="1" bandRow="1">
                <a:tableStyleId>{5940675A-B579-460E-94D1-54222C63F5DA}</a:tableStyleId>
              </a:tblPr>
              <a:tblGrid>
                <a:gridCol w="932503"/>
                <a:gridCol w="932503"/>
                <a:gridCol w="932503"/>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solidFill>
                            <a:schemeClr val="tx1"/>
                          </a:solidFill>
                          <a:latin typeface="+mn-lt"/>
                          <a:ea typeface="+mn-ea"/>
                          <a:cs typeface="+mn-cs"/>
                        </a:rPr>
                        <a:t>Beam Number</a:t>
                      </a:r>
                      <a:endParaRPr lang="ko-KR" altLang="en-US" sz="1200" kern="1200" dirty="0">
                        <a:solidFill>
                          <a:schemeClr val="tx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t>D</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solidFill>
                            <a:schemeClr val="tx1"/>
                          </a:solidFill>
                          <a:latin typeface="+mn-lt"/>
                          <a:ea typeface="+mn-ea"/>
                          <a:cs typeface="+mn-cs"/>
                        </a:rPr>
                        <a:t>1</a:t>
                      </a:r>
                      <a:endParaRPr lang="ko-KR" altLang="en-US" sz="1200" kern="1200" dirty="0">
                        <a:solidFill>
                          <a:schemeClr val="tx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dk1"/>
                          </a:solidFill>
                          <a:latin typeface="+mn-lt"/>
                          <a:ea typeface="+mn-ea"/>
                          <a:cs typeface="+mn-cs"/>
                        </a:rPr>
                        <a:t>F</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solidFill>
                            <a:schemeClr val="tx1"/>
                          </a:solidFill>
                          <a:latin typeface="+mn-lt"/>
                          <a:ea typeface="+mn-ea"/>
                          <a:cs typeface="+mn-cs"/>
                        </a:rPr>
                        <a:t>3</a:t>
                      </a:r>
                      <a:endParaRPr lang="ko-KR" altLang="en-US" sz="1200" kern="1200" dirty="0">
                        <a:solidFill>
                          <a:schemeClr val="tx1"/>
                        </a:solidFill>
                        <a:latin typeface="+mn-lt"/>
                        <a:ea typeface="+mn-ea"/>
                        <a:cs typeface="+mn-cs"/>
                      </a:endParaRPr>
                    </a:p>
                  </a:txBody>
                  <a:tcPr marL="91439" marR="91439" marT="45699" marB="45699"/>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rgbClr val="FF0000"/>
                          </a:solidFill>
                          <a:latin typeface="+mn-lt"/>
                          <a:ea typeface="+mn-ea"/>
                          <a:cs typeface="+mn-cs"/>
                        </a:rPr>
                        <a:t>C</a:t>
                      </a:r>
                      <a:endParaRPr lang="ko-KR" altLang="en-US" sz="1200" kern="1200" dirty="0">
                        <a:solidFill>
                          <a:srgbClr val="FF0000"/>
                        </a:solidFill>
                        <a:latin typeface="+mn-lt"/>
                        <a:ea typeface="+mn-ea"/>
                        <a:cs typeface="+mn-cs"/>
                      </a:endParaRPr>
                    </a:p>
                  </a:txBody>
                  <a:tcPr marL="91439" marR="91439" marT="45699" marB="45699"/>
                </a:tc>
                <a:tc>
                  <a:txBody>
                    <a:bodyPr/>
                    <a:lstStyle/>
                    <a:p>
                      <a:pPr latinLnBrk="1"/>
                      <a:r>
                        <a:rPr lang="en-US" altLang="ko-KR" sz="1200" kern="1200" dirty="0" smtClean="0">
                          <a:solidFill>
                            <a:srgbClr val="FF0000"/>
                          </a:solidFill>
                          <a:latin typeface="+mn-lt"/>
                          <a:ea typeface="+mn-ea"/>
                          <a:cs typeface="+mn-cs"/>
                        </a:rPr>
                        <a:t>3</a:t>
                      </a:r>
                      <a:endParaRPr lang="ko-KR" altLang="en-US" sz="1200" kern="1200" dirty="0">
                        <a:solidFill>
                          <a:srgbClr val="FF0000"/>
                        </a:solidFill>
                        <a:latin typeface="+mn-lt"/>
                        <a:ea typeface="+mn-ea"/>
                        <a:cs typeface="+mn-cs"/>
                      </a:endParaRPr>
                    </a:p>
                  </a:txBody>
                  <a:tcPr marL="91439" marR="91439" marT="45699" marB="45699"/>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rgbClr val="FF0000"/>
                          </a:solidFill>
                          <a:latin typeface="+mn-lt"/>
                          <a:ea typeface="+mn-ea"/>
                          <a:cs typeface="+mn-cs"/>
                        </a:rPr>
                        <a:t>……</a:t>
                      </a:r>
                      <a:endParaRPr lang="ko-KR" altLang="en-US" sz="1200" kern="1200" dirty="0">
                        <a:solidFill>
                          <a:srgbClr val="FF0000"/>
                        </a:solidFill>
                        <a:latin typeface="+mn-lt"/>
                        <a:ea typeface="+mn-ea"/>
                        <a:cs typeface="+mn-cs"/>
                      </a:endParaRPr>
                    </a:p>
                  </a:txBody>
                  <a:tcPr marL="91439" marR="91439" marT="45699" marB="45699"/>
                </a:tc>
              </a:tr>
            </a:tbl>
          </a:graphicData>
        </a:graphic>
      </p:graphicFrame>
    </p:spTree>
    <p:extLst>
      <p:ext uri="{BB962C8B-B14F-4D97-AF65-F5344CB8AC3E}">
        <p14:creationId xmlns:p14="http://schemas.microsoft.com/office/powerpoint/2010/main" val="347571791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MAC Parameters Used in Simulations</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97</a:t>
            </a:fld>
            <a:endParaRPr lang="en-US" altLang="ko-KR"/>
          </a:p>
        </p:txBody>
      </p:sp>
      <p:graphicFrame>
        <p:nvGraphicFramePr>
          <p:cNvPr id="5" name="표 4"/>
          <p:cNvGraphicFramePr>
            <a:graphicFrameLocks noGrp="1"/>
          </p:cNvGraphicFramePr>
          <p:nvPr>
            <p:extLst>
              <p:ext uri="{D42A27DB-BD31-4B8C-83A1-F6EECF244321}">
                <p14:modId xmlns:p14="http://schemas.microsoft.com/office/powerpoint/2010/main" val="922973986"/>
              </p:ext>
            </p:extLst>
          </p:nvPr>
        </p:nvGraphicFramePr>
        <p:xfrm>
          <a:off x="1403648" y="1245830"/>
          <a:ext cx="6096000" cy="5120640"/>
        </p:xfrm>
        <a:graphic>
          <a:graphicData uri="http://schemas.openxmlformats.org/drawingml/2006/table">
            <a:tbl>
              <a:tblPr firstRow="1" bandRow="1">
                <a:tableStyleId>{616DA210-FB5B-4158-B5E0-FEB733F419BA}</a:tableStyleId>
              </a:tblPr>
              <a:tblGrid>
                <a:gridCol w="3048000"/>
                <a:gridCol w="3048000"/>
              </a:tblGrid>
              <a:tr h="370840">
                <a:tc>
                  <a:txBody>
                    <a:bodyPr/>
                    <a:lstStyle/>
                    <a:p>
                      <a:pPr latinLnBrk="1"/>
                      <a:r>
                        <a:rPr lang="en-US" altLang="ko-KR" dirty="0" smtClean="0"/>
                        <a:t>Parameter</a:t>
                      </a:r>
                      <a:endParaRPr lang="ko-KR" altLang="en-US" dirty="0"/>
                    </a:p>
                  </a:txBody>
                  <a:tcPr/>
                </a:tc>
                <a:tc>
                  <a:txBody>
                    <a:bodyPr/>
                    <a:lstStyle/>
                    <a:p>
                      <a:pPr latinLnBrk="1"/>
                      <a:r>
                        <a:rPr lang="en-US" altLang="ko-KR" dirty="0" smtClean="0"/>
                        <a:t>Value</a:t>
                      </a:r>
                      <a:endParaRPr lang="ko-KR" altLang="en-US" dirty="0"/>
                    </a:p>
                  </a:txBody>
                  <a:tcPr/>
                </a:tc>
              </a:tr>
              <a:tr h="370840">
                <a:tc>
                  <a:txBody>
                    <a:bodyPr/>
                    <a:lstStyle/>
                    <a:p>
                      <a:pPr latinLnBrk="1"/>
                      <a:r>
                        <a:rPr lang="en-US" altLang="ko-KR" sz="1600" dirty="0" smtClean="0"/>
                        <a:t>ACF Frame Size</a:t>
                      </a:r>
                      <a:endParaRPr lang="ko-KR" altLang="en-US" sz="1600" dirty="0"/>
                    </a:p>
                  </a:txBody>
                  <a:tcPr/>
                </a:tc>
                <a:tc>
                  <a:txBody>
                    <a:bodyPr/>
                    <a:lstStyle/>
                    <a:p>
                      <a:pPr latinLnBrk="1"/>
                      <a:r>
                        <a:rPr lang="en-US" altLang="ko-KR" sz="1600" dirty="0" smtClean="0"/>
                        <a:t>32.75</a:t>
                      </a:r>
                      <a:r>
                        <a:rPr lang="en-US" altLang="ko-KR" sz="1600" baseline="0" dirty="0" smtClean="0"/>
                        <a:t> bytes</a:t>
                      </a:r>
                      <a:endParaRPr lang="ko-KR" altLang="en-US" sz="1600" dirty="0"/>
                    </a:p>
                  </a:txBody>
                  <a:tcPr/>
                </a:tc>
              </a:tr>
              <a:tr h="370840">
                <a:tc>
                  <a:txBody>
                    <a:bodyPr/>
                    <a:lstStyle/>
                    <a:p>
                      <a:pPr latinLnBrk="1"/>
                      <a:r>
                        <a:rPr lang="en-US" altLang="ko-KR" sz="1600" dirty="0" smtClean="0"/>
                        <a:t>Application Data Size</a:t>
                      </a:r>
                      <a:endParaRPr lang="ko-KR" altLang="en-US" sz="1600" dirty="0"/>
                    </a:p>
                  </a:txBody>
                  <a:tcPr/>
                </a:tc>
                <a:tc>
                  <a:txBody>
                    <a:bodyPr/>
                    <a:lstStyle/>
                    <a:p>
                      <a:pPr latinLnBrk="1"/>
                      <a:r>
                        <a:rPr lang="en-US" altLang="ko-KR" sz="1600" dirty="0" smtClean="0"/>
                        <a:t>512 bytes</a:t>
                      </a:r>
                      <a:endParaRPr lang="ko-KR" altLang="en-US" sz="1600" dirty="0"/>
                    </a:p>
                  </a:txBody>
                  <a:tcPr/>
                </a:tc>
              </a:tr>
              <a:tr h="370840">
                <a:tc>
                  <a:txBody>
                    <a:bodyPr/>
                    <a:lstStyle/>
                    <a:p>
                      <a:pPr latinLnBrk="1"/>
                      <a:r>
                        <a:rPr lang="en-US" altLang="ko-KR" sz="1600" dirty="0" smtClean="0"/>
                        <a:t>MGNF Size</a:t>
                      </a:r>
                      <a:endParaRPr lang="ko-KR" altLang="en-US" sz="1600" dirty="0"/>
                    </a:p>
                  </a:txBody>
                  <a:tcPr/>
                </a:tc>
                <a:tc>
                  <a:txBody>
                    <a:bodyPr/>
                    <a:lstStyle/>
                    <a:p>
                      <a:pPr latinLnBrk="1"/>
                      <a:r>
                        <a:rPr lang="en-US" altLang="ko-KR" sz="1600" dirty="0" smtClean="0"/>
                        <a:t>48.5</a:t>
                      </a:r>
                      <a:r>
                        <a:rPr lang="en-US" altLang="ko-KR" sz="1600" baseline="0" dirty="0" smtClean="0"/>
                        <a:t> bytes</a:t>
                      </a:r>
                      <a:endParaRPr lang="ko-KR" altLang="en-US" sz="1600" dirty="0"/>
                    </a:p>
                  </a:txBody>
                  <a:tcPr/>
                </a:tc>
              </a:tr>
              <a:tr h="370840">
                <a:tc>
                  <a:txBody>
                    <a:bodyPr/>
                    <a:lstStyle/>
                    <a:p>
                      <a:pPr latinLnBrk="1"/>
                      <a:r>
                        <a:rPr lang="en-US" altLang="ko-KR" sz="1600" dirty="0" smtClean="0"/>
                        <a:t>Data Type</a:t>
                      </a:r>
                      <a:endParaRPr lang="ko-KR" altLang="en-US" sz="1600" dirty="0"/>
                    </a:p>
                  </a:txBody>
                  <a:tcPr/>
                </a:tc>
                <a:tc>
                  <a:txBody>
                    <a:bodyPr/>
                    <a:lstStyle/>
                    <a:p>
                      <a:pPr latinLnBrk="1"/>
                      <a:r>
                        <a:rPr lang="en-US" altLang="ko-KR" sz="1600" dirty="0" smtClean="0"/>
                        <a:t>Multicast</a:t>
                      </a:r>
                      <a:endParaRPr lang="ko-KR" altLang="en-US" sz="1600" dirty="0"/>
                    </a:p>
                  </a:txBody>
                  <a:tcPr/>
                </a:tc>
              </a:tr>
              <a:tr h="370840">
                <a:tc>
                  <a:txBody>
                    <a:bodyPr/>
                    <a:lstStyle/>
                    <a:p>
                      <a:pPr latinLnBrk="1"/>
                      <a:r>
                        <a:rPr lang="en-US" altLang="ko-KR" sz="1600" dirty="0" smtClean="0"/>
                        <a:t>Number of Groups</a:t>
                      </a:r>
                      <a:endParaRPr lang="ko-KR" altLang="en-US" sz="1600" dirty="0"/>
                    </a:p>
                  </a:txBody>
                  <a:tcPr/>
                </a:tc>
                <a:tc>
                  <a:txBody>
                    <a:bodyPr/>
                    <a:lstStyle/>
                    <a:p>
                      <a:pPr latinLnBrk="1"/>
                      <a:r>
                        <a:rPr lang="en-US" altLang="ko-KR" sz="1600" dirty="0" smtClean="0"/>
                        <a:t>1</a:t>
                      </a:r>
                      <a:endParaRPr lang="ko-KR" altLang="en-US" sz="1600" dirty="0"/>
                    </a:p>
                  </a:txBody>
                  <a:tcPr/>
                </a:tc>
              </a:tr>
              <a:tr h="370840">
                <a:tc>
                  <a:txBody>
                    <a:bodyPr/>
                    <a:lstStyle/>
                    <a:p>
                      <a:pPr latinLnBrk="1"/>
                      <a:r>
                        <a:rPr lang="en-US" altLang="ko-KR" sz="1600" dirty="0" smtClean="0"/>
                        <a:t>Topology Size</a:t>
                      </a:r>
                      <a:endParaRPr lang="ko-KR" altLang="en-US" sz="1600" dirty="0"/>
                    </a:p>
                  </a:txBody>
                  <a:tcPr/>
                </a:tc>
                <a:tc>
                  <a:txBody>
                    <a:bodyPr/>
                    <a:lstStyle/>
                    <a:p>
                      <a:pPr latinLnBrk="1"/>
                      <a:r>
                        <a:rPr lang="en-US" altLang="ko-KR" sz="1600" dirty="0" smtClean="0"/>
                        <a:t>500m x 500m</a:t>
                      </a:r>
                      <a:endParaRPr lang="ko-KR" altLang="en-US" sz="1600" dirty="0"/>
                    </a:p>
                  </a:txBody>
                  <a:tcPr/>
                </a:tc>
              </a:tr>
              <a:tr h="370840">
                <a:tc>
                  <a:txBody>
                    <a:bodyPr/>
                    <a:lstStyle/>
                    <a:p>
                      <a:pPr latinLnBrk="1"/>
                      <a:r>
                        <a:rPr lang="en-US" altLang="ko-KR" sz="1600" dirty="0" smtClean="0"/>
                        <a:t>PHY</a:t>
                      </a:r>
                      <a:endParaRPr lang="ko-KR" altLang="en-US" sz="1600" dirty="0"/>
                    </a:p>
                  </a:txBody>
                  <a:tcPr/>
                </a:tc>
                <a:tc>
                  <a:txBody>
                    <a:bodyPr/>
                    <a:lstStyle/>
                    <a:p>
                      <a:pPr latinLnBrk="1"/>
                      <a:r>
                        <a:rPr lang="en-US" altLang="ko-KR" sz="1600" dirty="0" smtClean="0"/>
                        <a:t>BPSK (1/2)</a:t>
                      </a:r>
                      <a:r>
                        <a:rPr lang="en-US" altLang="ko-KR" sz="1600" baseline="0" dirty="0" smtClean="0"/>
                        <a:t> </a:t>
                      </a:r>
                      <a:endParaRPr lang="ko-KR" altLang="en-US" sz="1600" dirty="0"/>
                    </a:p>
                  </a:txBody>
                  <a:tcPr/>
                </a:tc>
              </a:tr>
              <a:tr h="370840">
                <a:tc>
                  <a:txBody>
                    <a:bodyPr/>
                    <a:lstStyle/>
                    <a:p>
                      <a:pPr latinLnBrk="1"/>
                      <a:r>
                        <a:rPr lang="en-US" altLang="ko-KR" sz="1600" dirty="0" smtClean="0"/>
                        <a:t>Simulation</a:t>
                      </a:r>
                      <a:r>
                        <a:rPr lang="en-US" altLang="ko-KR" sz="1600" baseline="0" dirty="0" smtClean="0"/>
                        <a:t> Time</a:t>
                      </a:r>
                      <a:endParaRPr lang="ko-KR" altLang="en-US" sz="1600" dirty="0"/>
                    </a:p>
                  </a:txBody>
                  <a:tcPr/>
                </a:tc>
                <a:tc>
                  <a:txBody>
                    <a:bodyPr/>
                    <a:lstStyle/>
                    <a:p>
                      <a:pPr latinLnBrk="1"/>
                      <a:r>
                        <a:rPr lang="en-US" altLang="ko-KR" sz="1600" dirty="0" smtClean="0"/>
                        <a:t>100</a:t>
                      </a:r>
                      <a:r>
                        <a:rPr lang="en-US" altLang="ko-KR" sz="1600" baseline="0" dirty="0" smtClean="0"/>
                        <a:t> seconds</a:t>
                      </a:r>
                      <a:endParaRPr lang="ko-KR" altLang="en-US" sz="1600" dirty="0"/>
                    </a:p>
                  </a:txBody>
                  <a:tcPr/>
                </a:tc>
              </a:tr>
              <a:tr h="370840">
                <a:tc>
                  <a:txBody>
                    <a:bodyPr/>
                    <a:lstStyle/>
                    <a:p>
                      <a:pPr latinLnBrk="1"/>
                      <a:r>
                        <a:rPr lang="en-US" altLang="ko-KR" sz="1600" dirty="0" smtClean="0"/>
                        <a:t>Number</a:t>
                      </a:r>
                      <a:r>
                        <a:rPr lang="en-US" altLang="ko-KR" sz="1600" baseline="0" dirty="0" smtClean="0"/>
                        <a:t> of Channels</a:t>
                      </a:r>
                      <a:endParaRPr lang="ko-KR" altLang="en-US" sz="1600" dirty="0"/>
                    </a:p>
                  </a:txBody>
                  <a:tcPr/>
                </a:tc>
                <a:tc>
                  <a:txBody>
                    <a:bodyPr/>
                    <a:lstStyle/>
                    <a:p>
                      <a:pPr latinLnBrk="1"/>
                      <a:r>
                        <a:rPr lang="en-US" altLang="ko-KR" sz="1600" dirty="0" smtClean="0"/>
                        <a:t>1</a:t>
                      </a:r>
                      <a:endParaRPr lang="ko-KR" altLang="en-US" sz="1600" dirty="0"/>
                    </a:p>
                  </a:txBody>
                  <a:tcPr/>
                </a:tc>
              </a:tr>
              <a:tr h="370840">
                <a:tc>
                  <a:txBody>
                    <a:bodyPr/>
                    <a:lstStyle/>
                    <a:p>
                      <a:pPr latinLnBrk="1"/>
                      <a:r>
                        <a:rPr lang="en-US" altLang="ko-KR" sz="1600" dirty="0" err="1" smtClean="0"/>
                        <a:t>Tx</a:t>
                      </a:r>
                      <a:r>
                        <a:rPr lang="en-US" altLang="ko-KR" sz="1600" dirty="0" smtClean="0"/>
                        <a:t> Power</a:t>
                      </a:r>
                      <a:endParaRPr lang="ko-KR" altLang="en-US" sz="1600" dirty="0"/>
                    </a:p>
                  </a:txBody>
                  <a:tcPr/>
                </a:tc>
                <a:tc>
                  <a:txBody>
                    <a:bodyPr/>
                    <a:lstStyle/>
                    <a:p>
                      <a:pPr latinLnBrk="1"/>
                      <a:r>
                        <a:rPr lang="en-US" altLang="ko-KR" sz="1600" dirty="0" smtClean="0"/>
                        <a:t>DCN-0568</a:t>
                      </a:r>
                      <a:endParaRPr lang="ko-KR" altLang="en-US" sz="1600" dirty="0"/>
                    </a:p>
                  </a:txBody>
                  <a:tcPr/>
                </a:tc>
              </a:tr>
              <a:tr h="370840">
                <a:tc>
                  <a:txBody>
                    <a:bodyPr/>
                    <a:lstStyle/>
                    <a:p>
                      <a:pPr latinLnBrk="1"/>
                      <a:r>
                        <a:rPr lang="en-US" altLang="ko-KR" sz="1600" dirty="0" smtClean="0"/>
                        <a:t>Communication Range</a:t>
                      </a:r>
                      <a:endParaRPr lang="ko-KR" altLang="en-US" sz="1600" dirty="0"/>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600" dirty="0" smtClean="0"/>
                        <a:t>100m</a:t>
                      </a:r>
                      <a:endParaRPr lang="ko-KR" altLang="en-US" sz="1600" dirty="0" smtClean="0"/>
                    </a:p>
                  </a:txBody>
                  <a:tcPr/>
                </a:tc>
              </a:tr>
              <a:tr h="130056">
                <a:tc>
                  <a:txBody>
                    <a:bodyPr/>
                    <a:lstStyle/>
                    <a:p>
                      <a:pPr latinLnBrk="1"/>
                      <a:r>
                        <a:rPr lang="en-US" altLang="ko-KR" sz="1600" dirty="0" smtClean="0"/>
                        <a:t>#</a:t>
                      </a:r>
                      <a:r>
                        <a:rPr lang="en-US" altLang="ko-KR" sz="1600" baseline="0" dirty="0" smtClean="0"/>
                        <a:t> of Nodes</a:t>
                      </a:r>
                      <a:endParaRPr lang="ko-KR" altLang="en-US" sz="1600" dirty="0"/>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600" dirty="0" smtClean="0"/>
                        <a:t>500</a:t>
                      </a:r>
                      <a:endParaRPr lang="ko-KR" altLang="en-US" sz="1600" dirty="0" smtClean="0"/>
                    </a:p>
                  </a:txBody>
                  <a:tcPr/>
                </a:tc>
              </a:tr>
              <a:tr h="0">
                <a:tc>
                  <a:txBody>
                    <a:bodyPr/>
                    <a:lstStyle/>
                    <a:p>
                      <a:pPr latinLnBrk="1"/>
                      <a:r>
                        <a:rPr lang="en-US" altLang="ko-KR" sz="1600" dirty="0" smtClean="0"/>
                        <a:t>Data arrival Rate</a:t>
                      </a:r>
                      <a:endParaRPr lang="ko-KR" altLang="en-US" sz="1600" dirty="0"/>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600" dirty="0" smtClean="0"/>
                        <a:t>Full Buffer</a:t>
                      </a:r>
                      <a:endParaRPr lang="ko-KR" altLang="en-US" sz="1600" dirty="0" smtClean="0"/>
                    </a:p>
                  </a:txBody>
                  <a:tcPr/>
                </a:tc>
              </a:tr>
            </a:tbl>
          </a:graphicData>
        </a:graphic>
      </p:graphicFrame>
    </p:spTree>
    <p:extLst>
      <p:ext uri="{BB962C8B-B14F-4D97-AF65-F5344CB8AC3E}">
        <p14:creationId xmlns:p14="http://schemas.microsoft.com/office/powerpoint/2010/main" val="119522143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MAC Parameters Used in Simulations</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98</a:t>
            </a:fld>
            <a:endParaRPr lang="en-US" altLang="ko-KR"/>
          </a:p>
        </p:txBody>
      </p:sp>
      <p:graphicFrame>
        <p:nvGraphicFramePr>
          <p:cNvPr id="5" name="표 4"/>
          <p:cNvGraphicFramePr>
            <a:graphicFrameLocks noGrp="1"/>
          </p:cNvGraphicFramePr>
          <p:nvPr>
            <p:extLst>
              <p:ext uri="{D42A27DB-BD31-4B8C-83A1-F6EECF244321}">
                <p14:modId xmlns:p14="http://schemas.microsoft.com/office/powerpoint/2010/main" val="605756871"/>
              </p:ext>
            </p:extLst>
          </p:nvPr>
        </p:nvGraphicFramePr>
        <p:xfrm>
          <a:off x="1403648" y="1245830"/>
          <a:ext cx="6096000" cy="2225040"/>
        </p:xfrm>
        <a:graphic>
          <a:graphicData uri="http://schemas.openxmlformats.org/drawingml/2006/table">
            <a:tbl>
              <a:tblPr firstRow="1" bandRow="1">
                <a:tableStyleId>{616DA210-FB5B-4158-B5E0-FEB733F419BA}</a:tableStyleId>
              </a:tblPr>
              <a:tblGrid>
                <a:gridCol w="3048000"/>
                <a:gridCol w="3048000"/>
              </a:tblGrid>
              <a:tr h="370840">
                <a:tc>
                  <a:txBody>
                    <a:bodyPr/>
                    <a:lstStyle/>
                    <a:p>
                      <a:pPr latinLnBrk="1"/>
                      <a:r>
                        <a:rPr lang="en-US" altLang="ko-KR" dirty="0" smtClean="0"/>
                        <a:t>Parameter</a:t>
                      </a:r>
                      <a:endParaRPr lang="ko-KR" altLang="en-US" dirty="0"/>
                    </a:p>
                  </a:txBody>
                  <a:tcPr/>
                </a:tc>
                <a:tc>
                  <a:txBody>
                    <a:bodyPr/>
                    <a:lstStyle/>
                    <a:p>
                      <a:pPr latinLnBrk="1"/>
                      <a:r>
                        <a:rPr lang="en-US" altLang="ko-KR" dirty="0" smtClean="0"/>
                        <a:t>Value</a:t>
                      </a:r>
                      <a:endParaRPr lang="ko-KR" altLang="en-US" dirty="0"/>
                    </a:p>
                  </a:txBody>
                  <a:tcPr/>
                </a:tc>
              </a:tr>
              <a:tr h="370840">
                <a:tc>
                  <a:txBody>
                    <a:bodyPr/>
                    <a:lstStyle/>
                    <a:p>
                      <a:pPr latinLnBrk="1"/>
                      <a:r>
                        <a:rPr lang="en-US" altLang="ko-KR" sz="1600" dirty="0" smtClean="0"/>
                        <a:t>Topology</a:t>
                      </a:r>
                      <a:endParaRPr lang="ko-KR" altLang="en-US" sz="1600" dirty="0"/>
                    </a:p>
                  </a:txBody>
                  <a:tcPr/>
                </a:tc>
                <a:tc>
                  <a:txBody>
                    <a:bodyPr/>
                    <a:lstStyle/>
                    <a:p>
                      <a:pPr latinLnBrk="1"/>
                      <a:r>
                        <a:rPr lang="en-US" altLang="ko-KR" sz="1600" dirty="0" smtClean="0"/>
                        <a:t>500m x 500m</a:t>
                      </a:r>
                      <a:endParaRPr lang="ko-KR" altLang="en-US" sz="1600" dirty="0"/>
                    </a:p>
                  </a:txBody>
                  <a:tcPr/>
                </a:tc>
              </a:tr>
              <a:tr h="370840">
                <a:tc>
                  <a:txBody>
                    <a:bodyPr/>
                    <a:lstStyle/>
                    <a:p>
                      <a:pPr latinLnBrk="1"/>
                      <a:r>
                        <a:rPr lang="en-US" altLang="ko-KR" sz="1600" dirty="0" smtClean="0"/>
                        <a:t>Mobility</a:t>
                      </a:r>
                      <a:endParaRPr lang="ko-KR" altLang="en-US" sz="1600" dirty="0"/>
                    </a:p>
                  </a:txBody>
                  <a:tcPr/>
                </a:tc>
                <a:tc>
                  <a:txBody>
                    <a:bodyPr/>
                    <a:lstStyle/>
                    <a:p>
                      <a:pPr latinLnBrk="1"/>
                      <a:r>
                        <a:rPr lang="en-US" altLang="ko-KR" sz="1600" dirty="0" smtClean="0"/>
                        <a:t>Static Mobility</a:t>
                      </a:r>
                      <a:endParaRPr lang="ko-KR" altLang="en-US" sz="1600" dirty="0"/>
                    </a:p>
                  </a:txBody>
                  <a:tcPr/>
                </a:tc>
              </a:tr>
              <a:tr h="370840">
                <a:tc>
                  <a:txBody>
                    <a:bodyPr/>
                    <a:lstStyle/>
                    <a:p>
                      <a:pPr latinLnBrk="1"/>
                      <a:r>
                        <a:rPr lang="en-US" altLang="ko-KR" sz="1600" dirty="0" smtClean="0"/>
                        <a:t>Drop</a:t>
                      </a:r>
                      <a:endParaRPr lang="ko-KR" altLang="en-US" sz="1600" dirty="0"/>
                    </a:p>
                  </a:txBody>
                  <a:tcPr/>
                </a:tc>
                <a:tc>
                  <a:txBody>
                    <a:bodyPr/>
                    <a:lstStyle/>
                    <a:p>
                      <a:pPr latinLnBrk="1"/>
                      <a:r>
                        <a:rPr lang="en-US" altLang="ko-KR" sz="1600" dirty="0" smtClean="0"/>
                        <a:t>2-stage Drop </a:t>
                      </a:r>
                      <a:endParaRPr lang="ko-KR" altLang="en-US" sz="1600" dirty="0"/>
                    </a:p>
                  </a:txBody>
                  <a:tcPr/>
                </a:tc>
              </a:tr>
              <a:tr h="370840">
                <a:tc>
                  <a:txBody>
                    <a:bodyPr/>
                    <a:lstStyle/>
                    <a:p>
                      <a:pPr latinLnBrk="1"/>
                      <a:r>
                        <a:rPr lang="en-US" altLang="ko-KR" sz="1600" dirty="0" smtClean="0"/>
                        <a:t>Data Rate</a:t>
                      </a:r>
                      <a:endParaRPr lang="ko-KR" altLang="en-US" sz="1600" dirty="0"/>
                    </a:p>
                  </a:txBody>
                  <a:tcPr/>
                </a:tc>
                <a:tc>
                  <a:txBody>
                    <a:bodyPr/>
                    <a:lstStyle/>
                    <a:p>
                      <a:pPr latinLnBrk="1"/>
                      <a:r>
                        <a:rPr lang="en-US" altLang="ko-KR" sz="1600" dirty="0" smtClean="0"/>
                        <a:t>10Mbps</a:t>
                      </a:r>
                      <a:endParaRPr lang="ko-KR" altLang="en-US" sz="1600" dirty="0"/>
                    </a:p>
                  </a:txBody>
                  <a:tcPr/>
                </a:tc>
              </a:tr>
              <a:tr h="370840">
                <a:tc>
                  <a:txBody>
                    <a:bodyPr/>
                    <a:lstStyle/>
                    <a:p>
                      <a:pPr latinLnBrk="1"/>
                      <a:r>
                        <a:rPr lang="en-US" altLang="ko-KR" sz="1600" dirty="0" smtClean="0"/>
                        <a:t>Multi-hop</a:t>
                      </a:r>
                      <a:endParaRPr lang="ko-KR" altLang="en-US" sz="1600" dirty="0"/>
                    </a:p>
                  </a:txBody>
                  <a:tcPr/>
                </a:tc>
                <a:tc>
                  <a:txBody>
                    <a:bodyPr/>
                    <a:lstStyle/>
                    <a:p>
                      <a:pPr latinLnBrk="1"/>
                      <a:r>
                        <a:rPr lang="en-US" altLang="ko-KR" sz="1600" dirty="0" smtClean="0"/>
                        <a:t>Supported</a:t>
                      </a:r>
                      <a:endParaRPr lang="ko-KR" altLang="en-US" sz="1600" dirty="0"/>
                    </a:p>
                  </a:txBody>
                  <a:tcPr/>
                </a:tc>
              </a:tr>
            </a:tbl>
          </a:graphicData>
        </a:graphic>
      </p:graphicFrame>
      <p:graphicFrame>
        <p:nvGraphicFramePr>
          <p:cNvPr id="3" name="표 2"/>
          <p:cNvGraphicFramePr>
            <a:graphicFrameLocks noGrp="1"/>
          </p:cNvGraphicFramePr>
          <p:nvPr>
            <p:extLst>
              <p:ext uri="{D42A27DB-BD31-4B8C-83A1-F6EECF244321}">
                <p14:modId xmlns:p14="http://schemas.microsoft.com/office/powerpoint/2010/main" val="200531809"/>
              </p:ext>
            </p:extLst>
          </p:nvPr>
        </p:nvGraphicFramePr>
        <p:xfrm>
          <a:off x="1331640" y="4056856"/>
          <a:ext cx="6192688" cy="1920240"/>
        </p:xfrm>
        <a:graphic>
          <a:graphicData uri="http://schemas.openxmlformats.org/drawingml/2006/table">
            <a:tbl>
              <a:tblPr firstRow="1" firstCol="1" bandRow="1">
                <a:tableStyleId>{9D7B26C5-4107-4FEC-AEDC-1716B250A1EF}</a:tableStyleId>
              </a:tblPr>
              <a:tblGrid>
                <a:gridCol w="2421314"/>
                <a:gridCol w="3771374"/>
              </a:tblGrid>
              <a:tr h="0">
                <a:tc>
                  <a:txBody>
                    <a:bodyPr/>
                    <a:lstStyle/>
                    <a:p>
                      <a:pPr>
                        <a:spcAft>
                          <a:spcPts val="0"/>
                        </a:spcAft>
                      </a:pPr>
                      <a:r>
                        <a:rPr lang="en-GB" sz="1400" kern="100" dirty="0">
                          <a:effectLst/>
                        </a:rPr>
                        <a:t> </a:t>
                      </a:r>
                      <a:endParaRPr lang="ko-KR" sz="1400" kern="100" dirty="0">
                        <a:effectLst/>
                        <a:latin typeface="Times New Roman"/>
                        <a:ea typeface="맑은 고딕"/>
                      </a:endParaRPr>
                    </a:p>
                  </a:txBody>
                  <a:tcPr marL="68580" marR="68580" marT="0" marB="0" anchor="ctr"/>
                </a:tc>
                <a:tc>
                  <a:txBody>
                    <a:bodyPr/>
                    <a:lstStyle/>
                    <a:p>
                      <a:pPr>
                        <a:spcAft>
                          <a:spcPts val="0"/>
                        </a:spcAft>
                      </a:pPr>
                      <a:endParaRPr lang="ko-KR" sz="1400" kern="100" dirty="0">
                        <a:effectLst/>
                        <a:latin typeface="Times New Roman"/>
                        <a:ea typeface="맑은 고딕"/>
                      </a:endParaRPr>
                    </a:p>
                  </a:txBody>
                  <a:tcPr marL="68580" marR="68580" marT="0" marB="0" anchor="ctr"/>
                </a:tc>
              </a:tr>
              <a:tr h="0">
                <a:tc>
                  <a:txBody>
                    <a:bodyPr/>
                    <a:lstStyle/>
                    <a:p>
                      <a:pPr algn="ctr">
                        <a:spcAft>
                          <a:spcPts val="0"/>
                        </a:spcAft>
                      </a:pPr>
                      <a:r>
                        <a:rPr lang="en-GB" sz="1400" kern="100">
                          <a:effectLst/>
                        </a:rPr>
                        <a:t>RTS/CTS</a:t>
                      </a:r>
                      <a:endParaRPr lang="ko-KR" sz="1400" kern="100">
                        <a:effectLst/>
                        <a:latin typeface="Times New Roman"/>
                        <a:ea typeface="맑은 고딕"/>
                      </a:endParaRPr>
                    </a:p>
                  </a:txBody>
                  <a:tcPr marL="68580" marR="68580" marT="0" marB="0" anchor="ctr"/>
                </a:tc>
                <a:tc>
                  <a:txBody>
                    <a:bodyPr/>
                    <a:lstStyle/>
                    <a:p>
                      <a:pPr>
                        <a:spcAft>
                          <a:spcPts val="0"/>
                        </a:spcAft>
                      </a:pPr>
                      <a:r>
                        <a:rPr lang="en-GB" sz="1400" kern="100">
                          <a:effectLst/>
                        </a:rPr>
                        <a:t>Disable </a:t>
                      </a:r>
                      <a:endParaRPr lang="ko-KR" sz="1400" kern="100">
                        <a:effectLst/>
                        <a:latin typeface="Times New Roman"/>
                        <a:ea typeface="맑은 고딕"/>
                      </a:endParaRPr>
                    </a:p>
                  </a:txBody>
                  <a:tcPr marL="68580" marR="68580" marT="0" marB="0" anchor="ctr"/>
                </a:tc>
              </a:tr>
              <a:tr h="0">
                <a:tc>
                  <a:txBody>
                    <a:bodyPr/>
                    <a:lstStyle/>
                    <a:p>
                      <a:pPr algn="ctr">
                        <a:spcAft>
                          <a:spcPts val="0"/>
                        </a:spcAft>
                      </a:pPr>
                      <a:r>
                        <a:rPr lang="en-GB" sz="1400" kern="100">
                          <a:effectLst/>
                        </a:rPr>
                        <a:t>NAV</a:t>
                      </a:r>
                      <a:endParaRPr lang="ko-KR" sz="1400" kern="100">
                        <a:effectLst/>
                        <a:latin typeface="Times New Roman"/>
                        <a:ea typeface="맑은 고딕"/>
                      </a:endParaRPr>
                    </a:p>
                  </a:txBody>
                  <a:tcPr marL="68580" marR="68580" marT="0" marB="0" anchor="ctr"/>
                </a:tc>
                <a:tc>
                  <a:txBody>
                    <a:bodyPr/>
                    <a:lstStyle/>
                    <a:p>
                      <a:pPr>
                        <a:spcAft>
                          <a:spcPts val="0"/>
                        </a:spcAft>
                      </a:pPr>
                      <a:r>
                        <a:rPr lang="en-GB" sz="1400" kern="100">
                          <a:effectLst/>
                        </a:rPr>
                        <a:t>Disable </a:t>
                      </a:r>
                      <a:endParaRPr lang="ko-KR" sz="1400" kern="100">
                        <a:effectLst/>
                        <a:latin typeface="Times New Roman"/>
                        <a:ea typeface="맑은 고딕"/>
                      </a:endParaRPr>
                    </a:p>
                  </a:txBody>
                  <a:tcPr marL="68580" marR="68580" marT="0" marB="0" anchor="ctr"/>
                </a:tc>
              </a:tr>
              <a:tr h="0">
                <a:tc>
                  <a:txBody>
                    <a:bodyPr/>
                    <a:lstStyle/>
                    <a:p>
                      <a:pPr algn="ctr">
                        <a:spcAft>
                          <a:spcPts val="0"/>
                        </a:spcAft>
                      </a:pPr>
                      <a:r>
                        <a:rPr lang="en-GB" sz="1400" kern="100">
                          <a:effectLst/>
                        </a:rPr>
                        <a:t>ACK/NACK</a:t>
                      </a:r>
                      <a:endParaRPr lang="ko-KR" sz="1400" kern="100">
                        <a:effectLst/>
                        <a:latin typeface="Times New Roman"/>
                        <a:ea typeface="맑은 고딕"/>
                      </a:endParaRPr>
                    </a:p>
                  </a:txBody>
                  <a:tcPr marL="68580" marR="68580" marT="0" marB="0" anchor="ctr"/>
                </a:tc>
                <a:tc>
                  <a:txBody>
                    <a:bodyPr/>
                    <a:lstStyle/>
                    <a:p>
                      <a:pPr>
                        <a:spcAft>
                          <a:spcPts val="0"/>
                        </a:spcAft>
                      </a:pPr>
                      <a:r>
                        <a:rPr lang="en-GB" sz="1400" kern="100" dirty="0" smtClean="0">
                          <a:effectLst/>
                        </a:rPr>
                        <a:t>Enable</a:t>
                      </a:r>
                      <a:endParaRPr lang="ko-KR" sz="1400" kern="100" dirty="0">
                        <a:effectLst/>
                        <a:latin typeface="Times New Roman"/>
                        <a:ea typeface="맑은 고딕"/>
                      </a:endParaRPr>
                    </a:p>
                  </a:txBody>
                  <a:tcPr marL="68580" marR="68580" marT="0" marB="0" anchor="ctr"/>
                </a:tc>
              </a:tr>
              <a:tr h="0">
                <a:tc>
                  <a:txBody>
                    <a:bodyPr/>
                    <a:lstStyle/>
                    <a:p>
                      <a:pPr algn="ctr">
                        <a:spcAft>
                          <a:spcPts val="0"/>
                        </a:spcAft>
                      </a:pPr>
                      <a:r>
                        <a:rPr lang="en-GB" sz="1400" kern="100">
                          <a:effectLst/>
                        </a:rPr>
                        <a:t>CSMA/CA</a:t>
                      </a:r>
                      <a:endParaRPr lang="ko-KR" sz="1400" kern="100">
                        <a:effectLst/>
                        <a:latin typeface="Times New Roman"/>
                        <a:ea typeface="맑은 고딕"/>
                      </a:endParaRPr>
                    </a:p>
                  </a:txBody>
                  <a:tcPr marL="68580" marR="68580" marT="0" marB="0" anchor="ctr"/>
                </a:tc>
                <a:tc>
                  <a:txBody>
                    <a:bodyPr/>
                    <a:lstStyle/>
                    <a:p>
                      <a:pPr>
                        <a:spcAft>
                          <a:spcPts val="0"/>
                        </a:spcAft>
                      </a:pPr>
                      <a:r>
                        <a:rPr lang="en-GB" altLang="ko-KR" sz="1400" kern="100" dirty="0" smtClean="0">
                          <a:effectLst/>
                        </a:rPr>
                        <a:t>Exponential increase of CW</a:t>
                      </a:r>
                      <a:endParaRPr lang="ko-KR" altLang="ko-KR" sz="1400" kern="100" dirty="0">
                        <a:effectLst/>
                        <a:latin typeface="Times New Roman"/>
                        <a:ea typeface="맑은 고딕"/>
                      </a:endParaRPr>
                    </a:p>
                  </a:txBody>
                  <a:tcPr marL="68580" marR="68580" marT="0" marB="0" anchor="ctr"/>
                </a:tc>
              </a:tr>
              <a:tr h="0">
                <a:tc>
                  <a:txBody>
                    <a:bodyPr/>
                    <a:lstStyle/>
                    <a:p>
                      <a:pPr algn="ctr">
                        <a:spcAft>
                          <a:spcPts val="0"/>
                        </a:spcAft>
                      </a:pPr>
                      <a:r>
                        <a:rPr lang="en-GB" sz="1400" kern="100">
                          <a:effectLst/>
                        </a:rPr>
                        <a:t>Carrier Sensing</a:t>
                      </a:r>
                      <a:endParaRPr lang="ko-KR" sz="1400" kern="100">
                        <a:effectLst/>
                        <a:latin typeface="Times New Roman"/>
                        <a:ea typeface="맑은 고딕"/>
                      </a:endParaRPr>
                    </a:p>
                  </a:txBody>
                  <a:tcPr marL="68580" marR="68580" marT="0" marB="0" anchor="ctr"/>
                </a:tc>
                <a:tc>
                  <a:txBody>
                    <a:bodyPr/>
                    <a:lstStyle/>
                    <a:p>
                      <a:pPr>
                        <a:spcAft>
                          <a:spcPts val="0"/>
                        </a:spcAft>
                      </a:pPr>
                      <a:r>
                        <a:rPr lang="en-GB" sz="1400" kern="100">
                          <a:effectLst/>
                        </a:rPr>
                        <a:t>Enable</a:t>
                      </a:r>
                      <a:endParaRPr lang="ko-KR" sz="1400" kern="100">
                        <a:effectLst/>
                        <a:latin typeface="Times New Roman"/>
                        <a:ea typeface="맑은 고딕"/>
                      </a:endParaRPr>
                    </a:p>
                  </a:txBody>
                  <a:tcPr marL="68580" marR="68580" marT="0" marB="0" anchor="ctr"/>
                </a:tc>
              </a:tr>
              <a:tr h="0">
                <a:tc>
                  <a:txBody>
                    <a:bodyPr/>
                    <a:lstStyle/>
                    <a:p>
                      <a:pPr algn="ctr">
                        <a:spcAft>
                          <a:spcPts val="0"/>
                        </a:spcAft>
                      </a:pPr>
                      <a:r>
                        <a:rPr lang="en-GB" sz="1400" kern="100">
                          <a:effectLst/>
                        </a:rPr>
                        <a:t>CWmin</a:t>
                      </a:r>
                      <a:endParaRPr lang="ko-KR" sz="1400" kern="100">
                        <a:effectLst/>
                        <a:latin typeface="Times New Roman"/>
                        <a:ea typeface="맑은 고딕"/>
                      </a:endParaRPr>
                    </a:p>
                  </a:txBody>
                  <a:tcPr marL="68580" marR="68580" marT="0" marB="0" anchor="ctr"/>
                </a:tc>
                <a:tc>
                  <a:txBody>
                    <a:bodyPr/>
                    <a:lstStyle/>
                    <a:p>
                      <a:pPr>
                        <a:spcAft>
                          <a:spcPts val="0"/>
                        </a:spcAft>
                      </a:pPr>
                      <a:r>
                        <a:rPr lang="en-GB" sz="1400" kern="100">
                          <a:effectLst/>
                        </a:rPr>
                        <a:t>2</a:t>
                      </a:r>
                      <a:r>
                        <a:rPr lang="en-GB" sz="1400" kern="100" baseline="30000">
                          <a:effectLst/>
                        </a:rPr>
                        <a:t>4</a:t>
                      </a:r>
                      <a:endParaRPr lang="ko-KR" sz="1400" kern="100">
                        <a:effectLst/>
                        <a:latin typeface="Times New Roman"/>
                        <a:ea typeface="맑은 고딕"/>
                      </a:endParaRPr>
                    </a:p>
                  </a:txBody>
                  <a:tcPr marL="68580" marR="68580" marT="0" marB="0" anchor="ctr"/>
                </a:tc>
              </a:tr>
              <a:tr h="0">
                <a:tc>
                  <a:txBody>
                    <a:bodyPr/>
                    <a:lstStyle/>
                    <a:p>
                      <a:pPr algn="ctr">
                        <a:spcAft>
                          <a:spcPts val="0"/>
                        </a:spcAft>
                      </a:pPr>
                      <a:r>
                        <a:rPr lang="en-GB" sz="1400" kern="100">
                          <a:effectLst/>
                        </a:rPr>
                        <a:t>CWmax</a:t>
                      </a:r>
                      <a:endParaRPr lang="ko-KR" sz="1400" kern="100">
                        <a:effectLst/>
                        <a:latin typeface="Times New Roman"/>
                        <a:ea typeface="맑은 고딕"/>
                      </a:endParaRPr>
                    </a:p>
                  </a:txBody>
                  <a:tcPr marL="68580" marR="68580" marT="0" marB="0" anchor="ctr"/>
                </a:tc>
                <a:tc>
                  <a:txBody>
                    <a:bodyPr/>
                    <a:lstStyle/>
                    <a:p>
                      <a:pPr>
                        <a:spcAft>
                          <a:spcPts val="0"/>
                        </a:spcAft>
                      </a:pPr>
                      <a:r>
                        <a:rPr lang="en-GB" altLang="ko-KR" sz="1400" kern="100" dirty="0" smtClean="0">
                          <a:effectLst/>
                        </a:rPr>
                        <a:t>2</a:t>
                      </a:r>
                      <a:r>
                        <a:rPr lang="en-GB" altLang="ko-KR" sz="1400" kern="100" baseline="30000" dirty="0" smtClean="0">
                          <a:effectLst/>
                        </a:rPr>
                        <a:t>10</a:t>
                      </a:r>
                      <a:r>
                        <a:rPr lang="en-GB" altLang="ko-KR" sz="1400" kern="100" dirty="0" smtClean="0">
                          <a:effectLst/>
                        </a:rPr>
                        <a:t> </a:t>
                      </a:r>
                      <a:endParaRPr lang="ko-KR" sz="1400" kern="100" dirty="0">
                        <a:effectLst/>
                        <a:latin typeface="Times New Roman"/>
                        <a:ea typeface="맑은 고딕"/>
                      </a:endParaRPr>
                    </a:p>
                  </a:txBody>
                  <a:tcPr marL="68580" marR="68580" marT="0" marB="0" anchor="ctr"/>
                </a:tc>
              </a:tr>
              <a:tr h="0">
                <a:tc>
                  <a:txBody>
                    <a:bodyPr/>
                    <a:lstStyle/>
                    <a:p>
                      <a:pPr algn="ctr">
                        <a:spcAft>
                          <a:spcPts val="0"/>
                        </a:spcAft>
                      </a:pPr>
                      <a:r>
                        <a:rPr lang="en-GB" sz="1400" kern="100" dirty="0">
                          <a:effectLst/>
                        </a:rPr>
                        <a:t>Retry </a:t>
                      </a:r>
                      <a:r>
                        <a:rPr lang="en-GB" sz="1400" kern="100" dirty="0" smtClean="0">
                          <a:effectLst/>
                        </a:rPr>
                        <a:t>Limit</a:t>
                      </a:r>
                      <a:endParaRPr lang="ko-KR" sz="1400" kern="100" dirty="0">
                        <a:effectLst/>
                        <a:latin typeface="Times New Roman"/>
                        <a:ea typeface="맑은 고딕"/>
                      </a:endParaRPr>
                    </a:p>
                  </a:txBody>
                  <a:tcPr marL="68580" marR="68580" marT="0" marB="0" anchor="ctr"/>
                </a:tc>
                <a:tc>
                  <a:txBody>
                    <a:bodyPr/>
                    <a:lstStyle/>
                    <a:p>
                      <a:pPr>
                        <a:spcAft>
                          <a:spcPts val="0"/>
                        </a:spcAft>
                      </a:pPr>
                      <a:r>
                        <a:rPr lang="en-GB" altLang="ko-KR" sz="1400" kern="100" dirty="0" smtClean="0">
                          <a:effectLst/>
                        </a:rPr>
                        <a:t>7</a:t>
                      </a:r>
                      <a:endParaRPr lang="ko-KR" sz="1400" kern="100" dirty="0">
                        <a:effectLst/>
                        <a:latin typeface="Times New Roman"/>
                        <a:ea typeface="맑은 고딕"/>
                      </a:endParaRPr>
                    </a:p>
                  </a:txBody>
                  <a:tcPr marL="68580" marR="68580" marT="0" marB="0" anchor="ctr"/>
                </a:tc>
              </a:tr>
            </a:tbl>
          </a:graphicData>
        </a:graphic>
      </p:graphicFrame>
    </p:spTree>
    <p:extLst>
      <p:ext uri="{BB962C8B-B14F-4D97-AF65-F5344CB8AC3E}">
        <p14:creationId xmlns:p14="http://schemas.microsoft.com/office/powerpoint/2010/main" val="236150925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Simulation Results</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99</a:t>
            </a:fld>
            <a:endParaRPr lang="en-US" altLang="ko-KR"/>
          </a:p>
        </p:txBody>
      </p:sp>
      <p:pic>
        <p:nvPicPr>
          <p:cNvPr id="3074" name="Picture 2" descr="C:\Documents and Settings\uc\My Documents\Google 드라이브\UC_Drive_shared\PAC Group\Multicasting Protocol\Final Proposal\Goodpu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56792"/>
            <a:ext cx="4097691" cy="306779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Documents and Settings\uc\My Documents\Google 드라이브\UC_Drive_shared\PAC Group\Multicasting Protocol\Final Proposal\Ja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556792"/>
            <a:ext cx="4097692" cy="30677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11560" y="4941168"/>
            <a:ext cx="7915052" cy="1200329"/>
          </a:xfrm>
          <a:prstGeom prst="rect">
            <a:avLst/>
          </a:prstGeom>
          <a:noFill/>
        </p:spPr>
        <p:txBody>
          <a:bodyPr wrap="none" rtlCol="0">
            <a:spAutoFit/>
          </a:bodyPr>
          <a:lstStyle/>
          <a:p>
            <a:pPr marL="285750" indent="-285750">
              <a:buFont typeface="Arial" pitchFamily="34" charset="0"/>
              <a:buChar char="–"/>
            </a:pPr>
            <a:r>
              <a:rPr lang="en-US" altLang="ko-KR" dirty="0" err="1" smtClean="0"/>
              <a:t>Goodput</a:t>
            </a:r>
            <a:r>
              <a:rPr lang="en-US" altLang="ko-KR" dirty="0" smtClean="0"/>
              <a:t> (bps/km</a:t>
            </a:r>
            <a:r>
              <a:rPr lang="en-US" altLang="ko-KR" baseline="30000" dirty="0" smtClean="0"/>
              <a:t>2</a:t>
            </a:r>
            <a:r>
              <a:rPr lang="en-US" altLang="ko-KR" dirty="0" smtClean="0"/>
              <a:t>): Total number of packets received by all PDs during 1</a:t>
            </a:r>
            <a:br>
              <a:rPr lang="en-US" altLang="ko-KR" dirty="0" smtClean="0"/>
            </a:br>
            <a:r>
              <a:rPr lang="en-US" altLang="ko-KR" dirty="0" smtClean="0"/>
              <a:t>second, expressed as bits per second per square-meter.</a:t>
            </a:r>
          </a:p>
          <a:p>
            <a:pPr marL="285750" indent="-285750">
              <a:buFont typeface="Arial" pitchFamily="34" charset="0"/>
              <a:buChar char="–"/>
            </a:pPr>
            <a:endParaRPr lang="en-US" altLang="ko-KR" dirty="0" smtClean="0"/>
          </a:p>
          <a:p>
            <a:pPr marL="285750" indent="-285750">
              <a:buFont typeface="Arial" pitchFamily="34" charset="0"/>
              <a:buChar char="–"/>
            </a:pPr>
            <a:r>
              <a:rPr lang="en-US" altLang="ko-KR" dirty="0" smtClean="0"/>
              <a:t>Fairness: Jain’s index for number of packets received by PDs.</a:t>
            </a:r>
            <a:endParaRPr lang="ko-KR" altLang="en-US" dirty="0"/>
          </a:p>
        </p:txBody>
      </p:sp>
    </p:spTree>
    <p:extLst>
      <p:ext uri="{BB962C8B-B14F-4D97-AF65-F5344CB8AC3E}">
        <p14:creationId xmlns:p14="http://schemas.microsoft.com/office/powerpoint/2010/main" val="1555282016"/>
      </p:ext>
    </p:extLst>
  </p:cSld>
  <p:clrMapOvr>
    <a:masterClrMapping/>
  </p:clrMapOvr>
</p:sld>
</file>

<file path=ppt/theme/theme1.xml><?xml version="1.0" encoding="utf-8"?>
<a:theme xmlns:a="http://schemas.openxmlformats.org/drawingml/2006/main" name="IEEE-P802_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EE-P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bg2"/>
          </a:prst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굴림" pitchFamily="50"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bg2"/>
          </a:prst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굴림" pitchFamily="50" charset="-127"/>
          </a:defRPr>
        </a:defPPr>
      </a:lstStyle>
    </a:lnDef>
  </a:objectDefaults>
  <a:extraClrSchemeLst>
    <a:extraClrScheme>
      <a:clrScheme name="IEEE-P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P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P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P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P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P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P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35801</TotalTime>
  <Words>11491</Words>
  <Application>Microsoft Office PowerPoint</Application>
  <PresentationFormat>화면 슬라이드 쇼(4:3)</PresentationFormat>
  <Paragraphs>2818</Paragraphs>
  <Slides>119</Slides>
  <Notes>86</Notes>
  <HiddenSlides>0</HiddenSlides>
  <MMClips>0</MMClips>
  <ScaleCrop>false</ScaleCrop>
  <HeadingPairs>
    <vt:vector size="6" baseType="variant">
      <vt:variant>
        <vt:lpstr>테마</vt:lpstr>
      </vt:variant>
      <vt:variant>
        <vt:i4>1</vt:i4>
      </vt:variant>
      <vt:variant>
        <vt:lpstr>포함된 OLE 서버</vt:lpstr>
      </vt:variant>
      <vt:variant>
        <vt:i4>2</vt:i4>
      </vt:variant>
      <vt:variant>
        <vt:lpstr>슬라이드 제목</vt:lpstr>
      </vt:variant>
      <vt:variant>
        <vt:i4>119</vt:i4>
      </vt:variant>
    </vt:vector>
  </HeadingPairs>
  <TitlesOfParts>
    <vt:vector size="122" baseType="lpstr">
      <vt:lpstr>IEEE-P802_15</vt:lpstr>
      <vt:lpstr>Equation</vt:lpstr>
      <vt:lpstr>수식</vt:lpstr>
      <vt:lpstr>PowerPoint 프레젠테이션</vt:lpstr>
      <vt:lpstr>Technical Proposal for IEEE 802.15.8</vt:lpstr>
      <vt:lpstr>Contents (1/2)</vt:lpstr>
      <vt:lpstr>Contents (2/2)</vt:lpstr>
      <vt:lpstr>Terminologies</vt:lpstr>
      <vt:lpstr>Why Multi-hop Multicast?</vt:lpstr>
      <vt:lpstr>Finding/Joining Multicast Group (1/12)</vt:lpstr>
      <vt:lpstr>Finding/Joining Multicast Group (2/12)</vt:lpstr>
      <vt:lpstr>Finding/Joining Multicast Group (3/12) </vt:lpstr>
      <vt:lpstr>Finding/Joining Multicast Group (4/12)</vt:lpstr>
      <vt:lpstr>Finding/Joining Multicast Group (5/12)</vt:lpstr>
      <vt:lpstr>Finding/Joining Multicast Group (6/12)</vt:lpstr>
      <vt:lpstr>Finding/Joining Multicast Group (7/12)</vt:lpstr>
      <vt:lpstr>Finding/Joining Multicast Group (8/12)</vt:lpstr>
      <vt:lpstr>Finding/Joining Multicast Group (9/12)</vt:lpstr>
      <vt:lpstr>Finding/Joining Multicast Group (10/12)</vt:lpstr>
      <vt:lpstr>Finding/Joining Multicast Group (11/12)</vt:lpstr>
      <vt:lpstr>Finding/Joining Multicast Group (12/12)</vt:lpstr>
      <vt:lpstr>Device Group ID Creation (1/5)</vt:lpstr>
      <vt:lpstr>Device Group ID Creation (2/5)</vt:lpstr>
      <vt:lpstr>Device Group ID Creation (3/5)</vt:lpstr>
      <vt:lpstr>Device Group ID Creation (4/5)</vt:lpstr>
      <vt:lpstr>Device Group ID Creation (5/5)</vt:lpstr>
      <vt:lpstr>Multicast Group Notification Frame (MGNF) (1/6)</vt:lpstr>
      <vt:lpstr>Multicast Group Notification Frame (2/6)</vt:lpstr>
      <vt:lpstr>Multicast Group Notification Frame (3/6)</vt:lpstr>
      <vt:lpstr>Multicast Group Notification Frame (4/6)</vt:lpstr>
      <vt:lpstr>Multicast Group Notification Frame (5/6)</vt:lpstr>
      <vt:lpstr>Multicast Group Notification Frame (6/6)</vt:lpstr>
      <vt:lpstr>Reliable MGNF Transmission</vt:lpstr>
      <vt:lpstr>How to reduce MGNF traffic</vt:lpstr>
      <vt:lpstr>Redundant MGNF Transmission (1/3)</vt:lpstr>
      <vt:lpstr>Redundant MGNF Transmission (2/3)</vt:lpstr>
      <vt:lpstr>Redundant MGNF Transmission (3/3)</vt:lpstr>
      <vt:lpstr>UMA-based MGNF Transmission (1/3)</vt:lpstr>
      <vt:lpstr>UMA-based MGNF Transmission (2/3)</vt:lpstr>
      <vt:lpstr>UMA-based MGNF Transmission (3/3)</vt:lpstr>
      <vt:lpstr>Creation and Management of Routing Table (1/15)</vt:lpstr>
      <vt:lpstr>Creation and Management of Routing Table (2/15)</vt:lpstr>
      <vt:lpstr>Creation and Management of Routing Table (3/15)</vt:lpstr>
      <vt:lpstr>Creation and Management of Routing Table (4/15)</vt:lpstr>
      <vt:lpstr>Creation and Management of Routing Table (5/15)</vt:lpstr>
      <vt:lpstr>Creation and Management of Routing Table (6/15)</vt:lpstr>
      <vt:lpstr>Creation and Management of Routing Table (7/15)</vt:lpstr>
      <vt:lpstr>Creation and Management of Routing Table (8/15)</vt:lpstr>
      <vt:lpstr>Creation and Management of Routing Table (9/15)</vt:lpstr>
      <vt:lpstr>Creation and Management of Routing Table (10/15)</vt:lpstr>
      <vt:lpstr>Creation and Management of Routing Table (11/15)</vt:lpstr>
      <vt:lpstr>Creation and Management of Routing Table (12/15)</vt:lpstr>
      <vt:lpstr>Creation and Management of Routing Table (13/15)</vt:lpstr>
      <vt:lpstr>Creation and Management of Routing Table (14/15)</vt:lpstr>
      <vt:lpstr>Creation and Management of Routing Table (15/15)</vt:lpstr>
      <vt:lpstr>Leaving Multicast Group (1/5) </vt:lpstr>
      <vt:lpstr>Leaving Multicast Group (2/5) </vt:lpstr>
      <vt:lpstr>Leaving Multicast Group (3/5) </vt:lpstr>
      <vt:lpstr>Leaving Multicast Group (4/5) </vt:lpstr>
      <vt:lpstr>Leaving Multicast Group (5/5)</vt:lpstr>
      <vt:lpstr>Mobility Support for Multicast (1/4)</vt:lpstr>
      <vt:lpstr>Mobility Support for Multicast (2/4)</vt:lpstr>
      <vt:lpstr>Mobility Support for Multicast (3/4)</vt:lpstr>
      <vt:lpstr>Mobility Support for Multicast (4/4)</vt:lpstr>
      <vt:lpstr>Multicast Data Transmission(1/6)</vt:lpstr>
      <vt:lpstr>Multicast Data Transmission(2/6)</vt:lpstr>
      <vt:lpstr>Multicast Data Transmission(3/6)</vt:lpstr>
      <vt:lpstr>Multicast Data Transmission(4/6)</vt:lpstr>
      <vt:lpstr>Multicast Data Transmission(5/6)</vt:lpstr>
      <vt:lpstr>Multicast Data Transmission(6/6)</vt:lpstr>
      <vt:lpstr>Unicast Data Transmission(1/5)</vt:lpstr>
      <vt:lpstr>Unicast Data Transmission(2/5)</vt:lpstr>
      <vt:lpstr>Unicast Data Transmission(3/5)</vt:lpstr>
      <vt:lpstr>Unicast Data Transmission(4/5)</vt:lpstr>
      <vt:lpstr>Unicast Data Transmission(5/5)</vt:lpstr>
      <vt:lpstr>Prevention Loopback Problem (1/3)</vt:lpstr>
      <vt:lpstr>Prevention Loopback Problem (2/3)</vt:lpstr>
      <vt:lpstr>Prevention Loopback Problem (3/3)</vt:lpstr>
      <vt:lpstr>Reliability Support (1/2)</vt:lpstr>
      <vt:lpstr>Reliability Support (2/2)</vt:lpstr>
      <vt:lpstr>Reliable Multicast (1/11)</vt:lpstr>
      <vt:lpstr>Reliable Multicast (2/11)</vt:lpstr>
      <vt:lpstr>Reliable Multicast (3/11)</vt:lpstr>
      <vt:lpstr>Reliable Multicast (4/11)</vt:lpstr>
      <vt:lpstr>Reliable Multicast (5/11)</vt:lpstr>
      <vt:lpstr>Reliable Multicast (6/11)</vt:lpstr>
      <vt:lpstr>Reliable Multicast (7/11)</vt:lpstr>
      <vt:lpstr>Reliable Multicast (8/11)</vt:lpstr>
      <vt:lpstr>Reliable Multicast (9/11)</vt:lpstr>
      <vt:lpstr>Reliable Multicast (10/11)</vt:lpstr>
      <vt:lpstr>Reliable Multicast (11/11)</vt:lpstr>
      <vt:lpstr>Directional Antenna Support (1/8)</vt:lpstr>
      <vt:lpstr>Directional Antenna Support (2/8)</vt:lpstr>
      <vt:lpstr>Directional Antenna Support (3/8)</vt:lpstr>
      <vt:lpstr>Directional Antenna Support (4/8)</vt:lpstr>
      <vt:lpstr>Directional Antenna Support (5/8)</vt:lpstr>
      <vt:lpstr>Directional Antenna Support (6/8)</vt:lpstr>
      <vt:lpstr>Directional Antenna Support (7/8)</vt:lpstr>
      <vt:lpstr>Directional Antenna Support (8/8)</vt:lpstr>
      <vt:lpstr>MAC Parameters Used in Simulations</vt:lpstr>
      <vt:lpstr>MAC Parameters Used in Simulations</vt:lpstr>
      <vt:lpstr>Simulation Results</vt:lpstr>
      <vt:lpstr>Authentication</vt:lpstr>
      <vt:lpstr>Authorization</vt:lpstr>
      <vt:lpstr>Authorization</vt:lpstr>
      <vt:lpstr>Security Modes</vt:lpstr>
      <vt:lpstr>Security Modes</vt:lpstr>
      <vt:lpstr>Security Modes</vt:lpstr>
      <vt:lpstr>Security Modes</vt:lpstr>
      <vt:lpstr>Security Parameters</vt:lpstr>
      <vt:lpstr>Flow Chart for Authentication</vt:lpstr>
      <vt:lpstr>Flow Chart for Authorization</vt:lpstr>
      <vt:lpstr>Infrastructureless Architecture</vt:lpstr>
      <vt:lpstr>Key Derivation</vt:lpstr>
      <vt:lpstr>Infrastructure Architecture</vt:lpstr>
      <vt:lpstr>PowerPoint 프레젠테이션</vt:lpstr>
      <vt:lpstr>EAP Authentication</vt:lpstr>
      <vt:lpstr>Authentication Key Generation</vt:lpstr>
      <vt:lpstr>SA-ENC 3-Way Handshake</vt:lpstr>
      <vt:lpstr>ENC_KEY Distribution</vt:lpstr>
      <vt:lpstr>Group Key Distribution</vt:lpstr>
      <vt:lpstr>Thank you</vt:lpstr>
    </vt:vector>
  </TitlesOfParts>
  <Company>Chung-Ang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of Multi-hop Multicast/Unicast/Peer Discovery Protocols and Security Mechanism for IEEE 802.15.8</dc:title>
  <dc:subject>Proposal of Multi-hop Multicast/Unicast/Peer Discovery Protocols and Security Mechanism for IEEE 802.15.8</dc:subject>
  <dc:creator>Jeongseok Yu</dc:creator>
  <dc:description>Proposal of Multi-hop Multicast/Unicast/Peer Discovery Protocols and Security Mechanism for IEEE 802.15.8</dc:description>
  <cp:lastModifiedBy>uc</cp:lastModifiedBy>
  <cp:revision>113</cp:revision>
  <cp:lastPrinted>1998-02-10T13:28:06Z</cp:lastPrinted>
  <dcterms:created xsi:type="dcterms:W3CDTF">2007-11-11T16:49:01Z</dcterms:created>
  <dcterms:modified xsi:type="dcterms:W3CDTF">2013-07-07T23:12:39Z</dcterms:modified>
</cp:coreProperties>
</file>