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21"/>
  </p:notesMasterIdLst>
  <p:handoutMasterIdLst>
    <p:handoutMasterId r:id="rId22"/>
  </p:handoutMasterIdLst>
  <p:sldIdLst>
    <p:sldId id="259" r:id="rId3"/>
    <p:sldId id="347" r:id="rId4"/>
    <p:sldId id="348" r:id="rId5"/>
    <p:sldId id="351" r:id="rId6"/>
    <p:sldId id="352" r:id="rId7"/>
    <p:sldId id="354" r:id="rId8"/>
    <p:sldId id="355" r:id="rId9"/>
    <p:sldId id="356" r:id="rId10"/>
    <p:sldId id="364" r:id="rId11"/>
    <p:sldId id="357" r:id="rId12"/>
    <p:sldId id="359" r:id="rId13"/>
    <p:sldId id="365" r:id="rId14"/>
    <p:sldId id="363" r:id="rId15"/>
    <p:sldId id="361" r:id="rId16"/>
    <p:sldId id="362" r:id="rId17"/>
    <p:sldId id="366" r:id="rId18"/>
    <p:sldId id="367" r:id="rId19"/>
    <p:sldId id="3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09" autoAdjust="0"/>
    <p:restoredTop sz="99460" autoAdjust="0"/>
  </p:normalViewPr>
  <p:slideViewPr>
    <p:cSldViewPr>
      <p:cViewPr varScale="1">
        <p:scale>
          <a:sx n="103" d="100"/>
          <a:sy n="103" d="100"/>
        </p:scale>
        <p:origin x="-84" y="-70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16"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smtClean="0"/>
              <a:t>&lt;month year&gt;</a:t>
            </a:r>
            <a:endParaRPr lang="en-US" altLang="ko-KR" dirty="0"/>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날짜 개체 틀 4"/>
          <p:cNvSpPr>
            <a:spLocks noGrp="1"/>
          </p:cNvSpPr>
          <p:nvPr>
            <p:ph type="dt" idx="11"/>
          </p:nvPr>
        </p:nvSpPr>
        <p:spPr/>
        <p:txBody>
          <a:bodyPr/>
          <a:lstStyle/>
          <a:p>
            <a:pPr>
              <a:defRPr/>
            </a:pPr>
            <a:r>
              <a:rPr lang="en-US" altLang="ko-KR" smtClean="0"/>
              <a:t>&lt;month year&gt;</a:t>
            </a:r>
            <a:endParaRPr lang="en-US" altLang="ko-KR" dirty="0"/>
          </a:p>
        </p:txBody>
      </p:sp>
      <p:sp>
        <p:nvSpPr>
          <p:cNvPr id="6" name="바닥글 개체 틀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3145245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dirty="0" smtClean="0"/>
              <a:t>July 2013</a:t>
            </a:r>
            <a:endParaRPr lang="en-US" altLang="ko-KR" dirty="0"/>
          </a:p>
        </p:txBody>
      </p:sp>
      <p:sp>
        <p:nvSpPr>
          <p:cNvPr id="4" name="Footer Placeholder 3"/>
          <p:cNvSpPr>
            <a:spLocks noGrp="1"/>
          </p:cNvSpPr>
          <p:nvPr>
            <p:ph type="ftr" sz="quarter" idx="11"/>
          </p:nvPr>
        </p:nvSpPr>
        <p:spPr/>
        <p:txBody>
          <a:bodyPr/>
          <a:lstStyle/>
          <a:p>
            <a:pPr>
              <a:defRPr/>
            </a:pPr>
            <a:r>
              <a:rPr lang="en-US" altLang="ko-KR" dirty="0" smtClean="0"/>
              <a:t>ETRI</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dirty="0" smtClean="0"/>
              <a:t>ETRI</a:t>
            </a:r>
            <a:endParaRPr lang="en-US" dirty="0"/>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dirty="0" smtClean="0"/>
              <a:t>ETRI</a:t>
            </a:r>
            <a:endParaRPr lang="en-US" dirty="0"/>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dirty="0" smtClean="0"/>
              <a:t>ETRI</a:t>
            </a:r>
            <a:endParaRPr lang="en-US" dirty="0"/>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July 2013</a:t>
            </a:r>
            <a:endParaRPr lang="en-US" dirty="0"/>
          </a:p>
        </p:txBody>
      </p:sp>
      <p:sp>
        <p:nvSpPr>
          <p:cNvPr id="6" name="Footer Placeholder 5"/>
          <p:cNvSpPr>
            <a:spLocks noGrp="1"/>
          </p:cNvSpPr>
          <p:nvPr>
            <p:ph type="ftr" sz="quarter" idx="11"/>
          </p:nvPr>
        </p:nvSpPr>
        <p:spPr/>
        <p:txBody>
          <a:bodyPr/>
          <a:lstStyle/>
          <a:p>
            <a:r>
              <a:rPr lang="en-US" dirty="0" smtClean="0"/>
              <a:t>ETRI</a:t>
            </a:r>
            <a:endParaRPr lang="en-US" dirty="0"/>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ETRI 2013</a:t>
            </a:r>
            <a:endParaRPr lang="en-US" dirty="0"/>
          </a:p>
        </p:txBody>
      </p:sp>
      <p:sp>
        <p:nvSpPr>
          <p:cNvPr id="8" name="Footer Placeholder 7"/>
          <p:cNvSpPr>
            <a:spLocks noGrp="1"/>
          </p:cNvSpPr>
          <p:nvPr>
            <p:ph type="ftr" sz="quarter" idx="11"/>
          </p:nvPr>
        </p:nvSpPr>
        <p:spPr/>
        <p:txBody>
          <a:bodyPr/>
          <a:lstStyle/>
          <a:p>
            <a:r>
              <a:rPr lang="en-US" dirty="0" smtClean="0"/>
              <a:t>ETRI</a:t>
            </a:r>
            <a:endParaRPr lang="en-US" dirty="0"/>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July 2013</a:t>
            </a:r>
            <a:endParaRPr lang="en-US" dirty="0"/>
          </a:p>
        </p:txBody>
      </p:sp>
      <p:sp>
        <p:nvSpPr>
          <p:cNvPr id="4" name="Footer Placeholder 3"/>
          <p:cNvSpPr>
            <a:spLocks noGrp="1"/>
          </p:cNvSpPr>
          <p:nvPr>
            <p:ph type="ftr" sz="quarter" idx="11"/>
          </p:nvPr>
        </p:nvSpPr>
        <p:spPr/>
        <p:txBody>
          <a:bodyPr/>
          <a:lstStyle/>
          <a:p>
            <a:r>
              <a:rPr lang="en-US" dirty="0" smtClean="0"/>
              <a:t>ETRI</a:t>
            </a:r>
            <a:endParaRPr lang="en-US" dirty="0"/>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July 2013</a:t>
            </a:r>
            <a:endParaRPr lang="en-US" dirty="0"/>
          </a:p>
        </p:txBody>
      </p:sp>
      <p:sp>
        <p:nvSpPr>
          <p:cNvPr id="3" name="Footer Placeholder 2"/>
          <p:cNvSpPr>
            <a:spLocks noGrp="1"/>
          </p:cNvSpPr>
          <p:nvPr>
            <p:ph type="ftr" sz="quarter" idx="11"/>
          </p:nvPr>
        </p:nvSpPr>
        <p:spPr/>
        <p:txBody>
          <a:bodyPr/>
          <a:lstStyle/>
          <a:p>
            <a:r>
              <a:rPr lang="en-US" dirty="0" smtClean="0"/>
              <a:t>ETRI</a:t>
            </a:r>
            <a:endParaRPr lang="en-US" dirty="0"/>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dirty="0" smtClean="0"/>
              <a:t>July 2013</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dirty="0" smtClean="0"/>
              <a:t>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July 2013</a:t>
            </a:r>
            <a:endParaRPr lang="en-US" dirty="0"/>
          </a:p>
        </p:txBody>
      </p:sp>
      <p:sp>
        <p:nvSpPr>
          <p:cNvPr id="6" name="Footer Placeholder 5"/>
          <p:cNvSpPr>
            <a:spLocks noGrp="1"/>
          </p:cNvSpPr>
          <p:nvPr>
            <p:ph type="ftr" sz="quarter" idx="11"/>
          </p:nvPr>
        </p:nvSpPr>
        <p:spPr/>
        <p:txBody>
          <a:bodyPr/>
          <a:lstStyle/>
          <a:p>
            <a:r>
              <a:rPr lang="en-US" dirty="0" smtClean="0"/>
              <a:t>ETRI</a:t>
            </a:r>
            <a:endParaRPr lang="en-US" dirty="0"/>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July 2013</a:t>
            </a:r>
            <a:endParaRPr lang="en-US" dirty="0"/>
          </a:p>
        </p:txBody>
      </p:sp>
      <p:sp>
        <p:nvSpPr>
          <p:cNvPr id="6" name="Footer Placeholder 5"/>
          <p:cNvSpPr>
            <a:spLocks noGrp="1"/>
          </p:cNvSpPr>
          <p:nvPr>
            <p:ph type="ftr" sz="quarter" idx="11"/>
          </p:nvPr>
        </p:nvSpPr>
        <p:spPr/>
        <p:txBody>
          <a:bodyPr/>
          <a:lstStyle/>
          <a:p>
            <a:r>
              <a:rPr lang="en-US" dirty="0" smtClean="0"/>
              <a:t>ETRI</a:t>
            </a:r>
            <a:endParaRPr lang="en-US" dirty="0"/>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dirty="0" smtClean="0"/>
              <a:t>ETRI</a:t>
            </a:r>
            <a:endParaRPr lang="en-US" dirty="0"/>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July 2013</a:t>
            </a:r>
            <a:endParaRPr lang="en-US" dirty="0"/>
          </a:p>
        </p:txBody>
      </p:sp>
      <p:sp>
        <p:nvSpPr>
          <p:cNvPr id="5" name="Footer Placeholder 4"/>
          <p:cNvSpPr>
            <a:spLocks noGrp="1"/>
          </p:cNvSpPr>
          <p:nvPr>
            <p:ph type="ftr" sz="quarter" idx="11"/>
          </p:nvPr>
        </p:nvSpPr>
        <p:spPr/>
        <p:txBody>
          <a:bodyPr/>
          <a:lstStyle/>
          <a:p>
            <a:r>
              <a:rPr lang="en-US" dirty="0" smtClean="0"/>
              <a:t>ETRI</a:t>
            </a:r>
            <a:endParaRPr lang="en-US" dirty="0"/>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&lt;July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dirty="0" smtClean="0"/>
              <a:t>July 2013</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dirty="0" smtClean="0"/>
              <a:t>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July 2013</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July 2013</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15-13-0374-01-0008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ft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July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dirty="0" smtClean="0">
                <a:ea typeface="굴림" charset="-127"/>
              </a:rPr>
              <a:t>Slide </a:t>
            </a:r>
            <a:fld id="{825B8318-F5FE-4708-835F-FCE426F82977}" type="slidenum">
              <a:rPr lang="en-US" altLang="ko-KR" smtClean="0">
                <a:ea typeface="굴림" charset="-127"/>
              </a:rPr>
              <a:pPr/>
              <a:t>1</a:t>
            </a:fld>
            <a:endParaRPr lang="en-US" altLang="ko-KR" dirty="0" smtClean="0">
              <a:ea typeface="굴림" charset="-127"/>
            </a:endParaRPr>
          </a:p>
        </p:txBody>
      </p:sp>
      <p:sp>
        <p:nvSpPr>
          <p:cNvPr id="27651" name="Rectangle 3"/>
          <p:cNvSpPr>
            <a:spLocks noChangeArrowheads="1"/>
          </p:cNvSpPr>
          <p:nvPr/>
        </p:nvSpPr>
        <p:spPr bwMode="auto">
          <a:xfrm>
            <a:off x="152400" y="609600"/>
            <a:ext cx="8991600" cy="5504071"/>
          </a:xfrm>
          <a:prstGeom prst="rect">
            <a:avLst/>
          </a:prstGeom>
          <a:noFill/>
          <a:ln w="12700">
            <a:noFill/>
            <a:miter lim="800000"/>
            <a:headEnd type="none" w="sm" len="sm"/>
            <a:tailEnd type="none" w="sm" len="sm"/>
          </a:ln>
          <a:effectLst/>
        </p:spPr>
        <p:txBody>
          <a:bodyPr>
            <a:spAutoFit/>
          </a:bodyPr>
          <a:lstStyle/>
          <a:p>
            <a:pPr algn="ctr">
              <a:defRPr/>
            </a:pPr>
            <a:endParaRPr lang="en-US" altLang="ko-KR" sz="1800" b="1" u="sng" dirty="0" smtClean="0">
              <a:solidFill>
                <a:schemeClr val="tx2"/>
              </a:solidFill>
              <a:effectLst>
                <a:outerShdw blurRad="38100" dist="38100" dir="2700000" algn="tl">
                  <a:srgbClr val="C0C0C0"/>
                </a:outerShdw>
              </a:effectLst>
              <a:ea typeface="굴림" pitchFamily="50" charset="-127"/>
            </a:endParaRPr>
          </a:p>
          <a:p>
            <a:pPr algn="ctr">
              <a:defRPr/>
            </a:pPr>
            <a:r>
              <a:rPr lang="en-US" altLang="ko-KR" sz="1800" b="1" u="sng" dirty="0" smtClean="0">
                <a:solidFill>
                  <a:schemeClr val="tx2"/>
                </a:solidFill>
                <a:effectLst>
                  <a:outerShdw blurRad="38100" dist="38100" dir="2700000" algn="tl">
                    <a:srgbClr val="C0C0C0"/>
                  </a:outerShdw>
                </a:effectLst>
                <a:ea typeface="굴림" pitchFamily="50" charset="-127"/>
              </a:rPr>
              <a:t>Project</a:t>
            </a:r>
            <a:r>
              <a:rPr lang="en-US" altLang="ko-KR" sz="1800" b="1" u="sng" dirty="0">
                <a:solidFill>
                  <a:schemeClr val="tx2"/>
                </a:solidFill>
                <a:effectLst>
                  <a:outerShdw blurRad="38100" dist="38100" dir="2700000" algn="tl">
                    <a:srgbClr val="C0C0C0"/>
                  </a:outerShdw>
                </a:effectLst>
                <a:ea typeface="굴림" pitchFamily="50" charset="-127"/>
              </a:rPr>
              <a: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ea typeface="굴림" pitchFamily="50" charset="-127"/>
              </a:rPr>
              <a:t>Submission Title:</a:t>
            </a:r>
            <a:r>
              <a:rPr lang="en-US" altLang="ko-KR" sz="1600" dirty="0">
                <a:ea typeface="굴림" pitchFamily="50" charset="-127"/>
              </a:rPr>
              <a:t> </a:t>
            </a:r>
            <a:r>
              <a:rPr lang="en-US" altLang="ko-KR" sz="1600" dirty="0" smtClean="0">
                <a:ea typeface="굴림" pitchFamily="50" charset="-127"/>
              </a:rPr>
              <a:t>A Feasible and Efficient Channel Access Scheme for PAC Networks</a:t>
            </a:r>
            <a:endParaRPr lang="en-US" altLang="ko-KR" sz="1600" dirty="0">
              <a:ea typeface="굴림" pitchFamily="50" charset="-127"/>
            </a:endParaRPr>
          </a:p>
          <a:p>
            <a:pPr>
              <a:defRPr/>
            </a:pPr>
            <a:r>
              <a:rPr lang="en-US" altLang="ko-KR" sz="1600" b="1" dirty="0">
                <a:ea typeface="굴림" pitchFamily="50" charset="-127"/>
              </a:rPr>
              <a:t>Date Submitted:  </a:t>
            </a:r>
            <a:r>
              <a:rPr lang="en-US" altLang="ko-KR" sz="1600" dirty="0" smtClean="0">
                <a:ea typeface="굴림" pitchFamily="50" charset="-127"/>
              </a:rPr>
              <a:t>July </a:t>
            </a:r>
            <a:r>
              <a:rPr lang="en-US" altLang="ko-KR" sz="1600" dirty="0">
                <a:ea typeface="굴림" pitchFamily="50" charset="-127"/>
              </a:rPr>
              <a:t>x</a:t>
            </a:r>
            <a:r>
              <a:rPr lang="en-US" altLang="ko-KR" sz="1600" dirty="0" smtClean="0">
                <a:ea typeface="굴림" pitchFamily="50" charset="-127"/>
              </a:rPr>
              <a:t>, 2013</a:t>
            </a:r>
            <a:endParaRPr lang="en-US" altLang="ko-KR" sz="1600" dirty="0">
              <a:ea typeface="굴림" pitchFamily="50" charset="-127"/>
            </a:endParaRPr>
          </a:p>
          <a:p>
            <a:pPr>
              <a:defRPr/>
            </a:pPr>
            <a:r>
              <a:rPr lang="en-US" altLang="ko-KR" sz="1600" b="1" dirty="0">
                <a:ea typeface="굴림" pitchFamily="50" charset="-127"/>
              </a:rPr>
              <a:t>Source:</a:t>
            </a:r>
            <a:r>
              <a:rPr lang="en-US" altLang="ko-KR" sz="1600" dirty="0">
                <a:ea typeface="굴림" pitchFamily="50" charset="-127"/>
              </a:rPr>
              <a:t> </a:t>
            </a:r>
            <a:r>
              <a:rPr lang="en-US" altLang="ja-JP" sz="1600" dirty="0" err="1">
                <a:ea typeface="굴림" pitchFamily="50" charset="-127"/>
              </a:rPr>
              <a:t>Sunggeun</a:t>
            </a:r>
            <a:r>
              <a:rPr lang="en-US" altLang="ja-JP" sz="1600" dirty="0">
                <a:ea typeface="굴림" pitchFamily="50" charset="-127"/>
              </a:rPr>
              <a:t> Jin </a:t>
            </a:r>
            <a:r>
              <a:rPr lang="en-US" altLang="ja-JP" sz="1600" dirty="0" smtClean="0">
                <a:ea typeface="굴림" pitchFamily="50" charset="-127"/>
              </a:rPr>
              <a:t>(</a:t>
            </a:r>
            <a:r>
              <a:rPr lang="en-US" altLang="ja-JP" sz="1600" dirty="0" err="1" smtClean="0">
                <a:ea typeface="굴림" pitchFamily="50" charset="-127"/>
              </a:rPr>
              <a:t>Daegu</a:t>
            </a:r>
            <a:r>
              <a:rPr lang="en-US" altLang="ja-JP" sz="1600" dirty="0" smtClean="0">
                <a:ea typeface="굴림" pitchFamily="50" charset="-127"/>
              </a:rPr>
              <a:t> University</a:t>
            </a:r>
            <a:r>
              <a:rPr lang="en-US" altLang="ja-JP" sz="1600" dirty="0">
                <a:ea typeface="굴림" pitchFamily="50" charset="-127"/>
              </a:rPr>
              <a:t>)</a:t>
            </a:r>
            <a:r>
              <a:rPr lang="en-US" altLang="ja-JP" sz="1600" dirty="0" smtClean="0">
                <a:ea typeface="굴림" pitchFamily="50" charset="-127"/>
              </a:rPr>
              <a:t>, </a:t>
            </a:r>
            <a:r>
              <a:rPr lang="en-US" altLang="ko-KR" sz="1600" dirty="0" err="1" smtClean="0">
                <a:ea typeface="굴림" pitchFamily="50" charset="-127"/>
              </a:rPr>
              <a:t>Byung</a:t>
            </a:r>
            <a:r>
              <a:rPr lang="en-US" altLang="ko-KR" sz="1600" dirty="0" smtClean="0">
                <a:ea typeface="굴림" pitchFamily="50" charset="-127"/>
              </a:rPr>
              <a:t>-Jae </a:t>
            </a:r>
            <a:r>
              <a:rPr lang="en-US" altLang="ko-KR" sz="1600" dirty="0" err="1" smtClean="0">
                <a:ea typeface="굴림" pitchFamily="50" charset="-127"/>
              </a:rPr>
              <a:t>Kwak</a:t>
            </a:r>
            <a:r>
              <a:rPr lang="en-US" altLang="ko-KR" sz="1600" dirty="0" smtClean="0">
                <a:ea typeface="굴림" pitchFamily="50" charset="-127"/>
              </a:rPr>
              <a:t> </a:t>
            </a:r>
            <a:r>
              <a:rPr lang="en-US" altLang="ko-KR" sz="1600" dirty="0">
                <a:ea typeface="굴림" pitchFamily="50" charset="-127"/>
              </a:rPr>
              <a:t>(</a:t>
            </a:r>
            <a:r>
              <a:rPr lang="en-US" altLang="ko-KR" sz="1600" dirty="0" smtClean="0">
                <a:ea typeface="굴림" pitchFamily="50" charset="-127"/>
              </a:rPr>
              <a:t>ETRI), </a:t>
            </a:r>
            <a:r>
              <a:rPr lang="en-US" altLang="ko-KR" sz="1600" dirty="0" err="1" smtClean="0">
                <a:ea typeface="굴림" pitchFamily="50" charset="-127"/>
              </a:rPr>
              <a:t>Kapseok</a:t>
            </a:r>
            <a:r>
              <a:rPr lang="en-US" altLang="ko-KR" sz="1600" dirty="0" smtClean="0">
                <a:ea typeface="굴림" pitchFamily="50" charset="-127"/>
              </a:rPr>
              <a:t> Chang (ETRI),</a:t>
            </a:r>
          </a:p>
          <a:p>
            <a:pPr>
              <a:defRPr/>
            </a:pPr>
            <a:r>
              <a:rPr lang="en-US" altLang="ko-KR" sz="1600" dirty="0">
                <a:ea typeface="굴림" pitchFamily="50" charset="-127"/>
              </a:rPr>
              <a:t> </a:t>
            </a:r>
            <a:r>
              <a:rPr lang="en-US" altLang="ko-KR" sz="1600" dirty="0" smtClean="0">
                <a:ea typeface="굴림" pitchFamily="50" charset="-127"/>
              </a:rPr>
              <a:t>             Moon-</a:t>
            </a:r>
            <a:r>
              <a:rPr lang="en-US" altLang="ko-KR" sz="1600" dirty="0" err="1" smtClean="0">
                <a:ea typeface="굴림" pitchFamily="50" charset="-127"/>
              </a:rPr>
              <a:t>Sik</a:t>
            </a:r>
            <a:r>
              <a:rPr lang="en-US" altLang="ko-KR" sz="1600" dirty="0" smtClean="0">
                <a:ea typeface="굴림" pitchFamily="50" charset="-127"/>
              </a:rPr>
              <a:t> (ETRI)</a:t>
            </a:r>
            <a:endParaRPr lang="en-US" altLang="ko-KR" sz="1600" dirty="0">
              <a:ea typeface="굴림" pitchFamily="50" charset="-127"/>
            </a:endParaRPr>
          </a:p>
          <a:p>
            <a:pPr>
              <a:defRPr/>
            </a:pPr>
            <a:r>
              <a:rPr lang="en-US" altLang="ko-KR" sz="1600" dirty="0" smtClean="0">
                <a:ea typeface="굴림" pitchFamily="50" charset="-127"/>
              </a:rPr>
              <a:t>Address: ETRI, </a:t>
            </a:r>
            <a:r>
              <a:rPr lang="en-US" altLang="ko-KR" sz="1600" dirty="0" err="1" smtClean="0">
                <a:ea typeface="굴림" pitchFamily="50" charset="-127"/>
              </a:rPr>
              <a:t>Daejeon</a:t>
            </a:r>
            <a:r>
              <a:rPr lang="en-US" altLang="ko-KR" sz="1600" dirty="0" smtClean="0">
                <a:ea typeface="굴림" pitchFamily="50" charset="-127"/>
              </a:rPr>
              <a:t>, Korea</a:t>
            </a:r>
            <a:endParaRPr lang="en-US" altLang="ko-KR" sz="1600" dirty="0">
              <a:ea typeface="굴림" pitchFamily="50" charset="-127"/>
            </a:endParaRPr>
          </a:p>
          <a:p>
            <a:pPr>
              <a:defRPr/>
            </a:pPr>
            <a:r>
              <a:rPr lang="en-US" altLang="ko-KR" sz="1600" dirty="0" smtClean="0">
                <a:ea typeface="굴림" pitchFamily="50" charset="-127"/>
              </a:rPr>
              <a:t>Voice</a:t>
            </a:r>
            <a:endParaRPr lang="en-US" altLang="ko-KR" sz="1600" dirty="0">
              <a:ea typeface="굴림" pitchFamily="50" charset="-127"/>
            </a:endParaRPr>
          </a:p>
          <a:p>
            <a:pPr>
              <a:defRPr/>
            </a:pPr>
            <a:r>
              <a:rPr lang="en-US" altLang="ko-KR" sz="1600" dirty="0">
                <a:ea typeface="굴림" pitchFamily="50" charset="-127"/>
              </a:rPr>
              <a:t>E-Mail</a:t>
            </a:r>
            <a:r>
              <a:rPr lang="en-US" altLang="ko-KR" sz="1600" dirty="0" smtClean="0">
                <a:ea typeface="굴림" pitchFamily="50" charset="-127"/>
              </a:rPr>
              <a:t>: sgjin@daegu.ac.kr</a:t>
            </a:r>
            <a:r>
              <a:rPr lang="en-US" altLang="ko-KR" sz="1600" dirty="0">
                <a:ea typeface="굴림" pitchFamily="50" charset="-127"/>
              </a:rPr>
              <a:t>, </a:t>
            </a:r>
            <a:r>
              <a:rPr lang="en-US" altLang="ko-KR" sz="1600" dirty="0" smtClean="0">
                <a:ea typeface="굴림" pitchFamily="50" charset="-127"/>
              </a:rPr>
              <a:t>{</a:t>
            </a:r>
            <a:r>
              <a:rPr lang="en-US" altLang="ko-KR" sz="1600" dirty="0" err="1" smtClean="0">
                <a:ea typeface="굴림" pitchFamily="50" charset="-127"/>
              </a:rPr>
              <a:t>bjkwak</a:t>
            </a:r>
            <a:r>
              <a:rPr lang="en-US" altLang="ko-KR" sz="1600" dirty="0" smtClean="0">
                <a:ea typeface="굴림" pitchFamily="50" charset="-127"/>
              </a:rPr>
              <a:t>, </a:t>
            </a:r>
            <a:r>
              <a:rPr lang="en-US" altLang="ko-KR" sz="1600" dirty="0" err="1" smtClean="0">
                <a:ea typeface="굴림" pitchFamily="50" charset="-127"/>
              </a:rPr>
              <a:t>kschang</a:t>
            </a:r>
            <a:r>
              <a:rPr lang="en-US" altLang="ko-KR" sz="1600" dirty="0" smtClean="0">
                <a:ea typeface="굴림" pitchFamily="50" charset="-127"/>
              </a:rPr>
              <a:t>, </a:t>
            </a:r>
            <a:r>
              <a:rPr lang="en-US" altLang="ko-KR" sz="1600" dirty="0" err="1" smtClean="0">
                <a:ea typeface="굴림" pitchFamily="50" charset="-127"/>
              </a:rPr>
              <a:t>moonsiklee</a:t>
            </a:r>
            <a:r>
              <a:rPr lang="en-US" altLang="ko-KR" sz="1600" dirty="0" smtClean="0">
                <a:ea typeface="굴림" pitchFamily="50" charset="-127"/>
              </a:rPr>
              <a:t>}@etri.re.kr</a:t>
            </a:r>
            <a:endParaRPr lang="en-US" altLang="ko-KR" sz="1600" dirty="0">
              <a:ea typeface="굴림" pitchFamily="50" charset="-127"/>
            </a:endParaRPr>
          </a:p>
          <a:p>
            <a:pPr>
              <a:spcBef>
                <a:spcPts val="600"/>
              </a:spcBef>
              <a:spcAft>
                <a:spcPts val="600"/>
              </a:spcAft>
              <a:defRPr/>
            </a:pPr>
            <a:r>
              <a:rPr lang="en-US" altLang="ko-KR" sz="1600" b="1" dirty="0" smtClean="0">
                <a:ea typeface="굴림" pitchFamily="50" charset="-127"/>
              </a:rPr>
              <a:t>Re</a:t>
            </a:r>
            <a:r>
              <a:rPr lang="en-US" altLang="ko-KR" sz="1600" b="1" dirty="0">
                <a:ea typeface="굴림" pitchFamily="50" charset="-127"/>
              </a:rPr>
              <a:t>:</a:t>
            </a:r>
            <a:r>
              <a:rPr lang="en-US" altLang="ko-KR" sz="1600" dirty="0">
                <a:ea typeface="굴림" pitchFamily="50" charset="-127"/>
              </a:rPr>
              <a:t> </a:t>
            </a:r>
            <a:r>
              <a:rPr lang="en-US" altLang="ko-KR" sz="1600" dirty="0" smtClean="0">
                <a:ea typeface="굴림" pitchFamily="50" charset="-127"/>
              </a:rPr>
              <a:t>[A new technical proposal providing a feasible and efficient contention based channel access policy ]</a:t>
            </a:r>
            <a:endParaRPr lang="en-US" altLang="ko-KR" sz="1600" dirty="0">
              <a:ea typeface="굴림" pitchFamily="50" charset="-127"/>
            </a:endParaRPr>
          </a:p>
          <a:p>
            <a:pPr>
              <a:spcBef>
                <a:spcPts val="100"/>
              </a:spcBef>
              <a:spcAft>
                <a:spcPts val="100"/>
              </a:spcAft>
              <a:defRPr/>
            </a:pPr>
            <a:r>
              <a:rPr lang="en-US" altLang="ko-KR" dirty="0">
                <a:ea typeface="굴림" pitchFamily="50" charset="-127"/>
              </a:rPr>
              <a:t>	</a:t>
            </a:r>
          </a:p>
          <a:p>
            <a:pPr>
              <a:spcBef>
                <a:spcPts val="600"/>
              </a:spcBef>
              <a:spcAft>
                <a:spcPts val="600"/>
              </a:spcAft>
              <a:defRPr/>
            </a:pPr>
            <a:r>
              <a:rPr lang="en-US" altLang="ko-KR" sz="1600" b="1" dirty="0">
                <a:ea typeface="굴림" pitchFamily="50" charset="-127"/>
              </a:rPr>
              <a:t>Abstract:</a:t>
            </a:r>
            <a:r>
              <a:rPr lang="en-US" altLang="ko-KR" sz="1600" dirty="0">
                <a:ea typeface="굴림" pitchFamily="50" charset="-127"/>
              </a:rPr>
              <a:t>	</a:t>
            </a:r>
            <a:r>
              <a:rPr lang="en-US" altLang="ko-KR" sz="1600" dirty="0" smtClean="0">
                <a:ea typeface="굴림" pitchFamily="50" charset="-127"/>
              </a:rPr>
              <a:t>[We provide a new contention based channel access policy for the 802.15.8 PAC networks.]</a:t>
            </a:r>
            <a:endParaRPr lang="en-US" altLang="ko-KR" sz="1600" dirty="0">
              <a:ea typeface="굴림" pitchFamily="50" charset="-127"/>
            </a:endParaRPr>
          </a:p>
          <a:p>
            <a:pPr>
              <a:spcBef>
                <a:spcPts val="600"/>
              </a:spcBef>
              <a:spcAft>
                <a:spcPts val="600"/>
              </a:spcAft>
              <a:defRPr/>
            </a:pPr>
            <a:r>
              <a:rPr lang="en-US" altLang="ko-KR" sz="1600" b="1" dirty="0">
                <a:ea typeface="굴림" pitchFamily="50" charset="-127"/>
              </a:rPr>
              <a:t>Purpose:</a:t>
            </a:r>
            <a:r>
              <a:rPr lang="en-US" altLang="ko-KR" sz="1600" dirty="0">
                <a:ea typeface="굴림" pitchFamily="50" charset="-127"/>
              </a:rPr>
              <a:t>	</a:t>
            </a:r>
            <a:r>
              <a:rPr lang="en-US" altLang="ko-KR" sz="1600" dirty="0" smtClean="0">
                <a:ea typeface="굴림" pitchFamily="50" charset="-127"/>
              </a:rPr>
              <a:t>[Providing a technical proposal of a new channel access policy]</a:t>
            </a:r>
            <a:endParaRPr lang="en-US" altLang="ko-KR" sz="1600" dirty="0">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a:t>
            </a:r>
            <a:r>
              <a:rPr lang="en-US" altLang="ko-KR" sz="1600" dirty="0" smtClean="0">
                <a:solidFill>
                  <a:schemeClr val="tx2"/>
                </a:solidFill>
                <a:ea typeface="굴림" pitchFamily="50" charset="-127"/>
              </a:rPr>
              <a:t>July </a:t>
            </a:r>
            <a:r>
              <a:rPr lang="en-US" altLang="ko-KR" sz="1600" dirty="0">
                <a:solidFill>
                  <a:schemeClr val="tx2"/>
                </a:solidFill>
                <a:ea typeface="굴림" pitchFamily="50" charset="-127"/>
              </a:rPr>
              <a:t>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eaLnBrk="1" hangingPunct="1"/>
            <a:fld id="{7E801F38-9AF3-4DE9-A267-FA9C4CEE8EFF}" type="slidenum">
              <a:rPr lang="en-US" altLang="ko-KR" sz="1000" smtClean="0">
                <a:latin typeface="HY견고딕" pitchFamily="18" charset="-127"/>
                <a:ea typeface="HY견고딕" pitchFamily="18" charset="-127"/>
              </a:rPr>
              <a:pPr eaLnBrk="1" hangingPunct="1"/>
              <a:t>10</a:t>
            </a:fld>
            <a:endParaRPr lang="en-US" altLang="ko-KR" sz="1000" smtClean="0">
              <a:latin typeface="HY견고딕" pitchFamily="18" charset="-127"/>
              <a:ea typeface="HY견고딕" pitchFamily="18" charset="-127"/>
            </a:endParaRPr>
          </a:p>
        </p:txBody>
      </p:sp>
      <p:sp>
        <p:nvSpPr>
          <p:cNvPr id="26" name="내용 개체 틀 2"/>
          <p:cNvSpPr>
            <a:spLocks noGrp="1"/>
          </p:cNvSpPr>
          <p:nvPr>
            <p:ph sz="quarter" idx="4294967295"/>
          </p:nvPr>
        </p:nvSpPr>
        <p:spPr>
          <a:xfrm>
            <a:off x="734888" y="3861048"/>
            <a:ext cx="8229600" cy="2448272"/>
          </a:xfrm>
          <a:noFill/>
          <a:ln w="9525">
            <a:noFill/>
            <a:miter lim="800000"/>
            <a:headEnd/>
            <a:tailEnd/>
          </a:ln>
        </p:spPr>
        <p:txBody>
          <a:bodyPr vert="horz" wrap="square" lIns="92075" tIns="46038" rIns="92075" bIns="46038" numCol="1" anchor="t" anchorCtr="0" compatLnSpc="1">
            <a:prstTxWarp prst="textNoShape">
              <a:avLst/>
            </a:prstTxWarp>
            <a:noAutofit/>
          </a:bodyPr>
          <a:lstStyle/>
          <a:p>
            <a:r>
              <a:rPr lang="en-US" altLang="ko-KR" sz="2400" dirty="0" smtClean="0">
                <a:latin typeface="Times New Roman" pitchFamily="18" charset="0"/>
                <a:ea typeface="+mj-ea"/>
                <a:cs typeface="Times New Roman" pitchFamily="18" charset="0"/>
              </a:rPr>
              <a:t>What is “tone</a:t>
            </a:r>
            <a:r>
              <a:rPr lang="en-US" altLang="ko-KR" sz="2400" dirty="0">
                <a:latin typeface="Times New Roman" pitchFamily="18" charset="0"/>
                <a:ea typeface="+mj-ea"/>
                <a:cs typeface="Times New Roman" pitchFamily="18" charset="0"/>
              </a:rPr>
              <a:t>”</a:t>
            </a:r>
          </a:p>
          <a:p>
            <a:pPr lvl="1"/>
            <a:r>
              <a:rPr lang="en-US" altLang="ko-KR" sz="2000" dirty="0" smtClean="0">
                <a:ea typeface="+mj-ea"/>
              </a:rPr>
              <a:t>Energy transmission occupying an OFDM sub-channel.</a:t>
            </a:r>
            <a:endParaRPr lang="en-US" altLang="ko-KR" sz="2000" dirty="0">
              <a:ea typeface="+mj-ea"/>
            </a:endParaRPr>
          </a:p>
          <a:p>
            <a:pPr lvl="1"/>
            <a:r>
              <a:rPr lang="en-US" altLang="ko-KR" sz="2000" dirty="0" smtClean="0">
                <a:ea typeface="+mj-ea"/>
              </a:rPr>
              <a:t>It does not have any information regarding phase and amplitude.</a:t>
            </a:r>
          </a:p>
          <a:p>
            <a:endParaRPr lang="en-US" altLang="ko-KR" sz="2400" dirty="0" smtClean="0">
              <a:latin typeface="Times New Roman" pitchFamily="18" charset="0"/>
              <a:ea typeface="+mj-ea"/>
              <a:cs typeface="Times New Roman" pitchFamily="18" charset="0"/>
            </a:endParaRPr>
          </a:p>
          <a:p>
            <a:r>
              <a:rPr lang="en-US" altLang="ko-KR" sz="2400" dirty="0" smtClean="0">
                <a:latin typeface="Times New Roman" pitchFamily="18" charset="0"/>
                <a:ea typeface="+mj-ea"/>
                <a:cs typeface="Times New Roman" pitchFamily="18" charset="0"/>
              </a:rPr>
              <a:t>A </a:t>
            </a:r>
            <a:r>
              <a:rPr lang="en-US" altLang="ko-KR" sz="2400" dirty="0">
                <a:latin typeface="Times New Roman" pitchFamily="18" charset="0"/>
                <a:ea typeface="+mj-ea"/>
                <a:cs typeface="Times New Roman" pitchFamily="18" charset="0"/>
              </a:rPr>
              <a:t>sender transmits a frame </a:t>
            </a:r>
            <a:r>
              <a:rPr lang="en-US" altLang="ko-KR" sz="2400" dirty="0" smtClean="0">
                <a:latin typeface="Times New Roman" pitchFamily="18" charset="0"/>
                <a:ea typeface="+mj-ea"/>
                <a:cs typeface="Times New Roman" pitchFamily="18" charset="0"/>
              </a:rPr>
              <a:t>including a random tones</a:t>
            </a:r>
          </a:p>
          <a:p>
            <a:r>
              <a:rPr lang="en-US" altLang="ko-KR" sz="2400" dirty="0" smtClean="0">
                <a:latin typeface="Times New Roman" pitchFamily="18" charset="0"/>
                <a:ea typeface="+mj-ea"/>
                <a:cs typeface="Times New Roman" pitchFamily="18" charset="0"/>
              </a:rPr>
              <a:t>A receiver detects </a:t>
            </a:r>
            <a:r>
              <a:rPr lang="en-US" altLang="ko-KR" sz="2400" dirty="0">
                <a:latin typeface="Times New Roman" pitchFamily="18" charset="0"/>
                <a:ea typeface="+mj-ea"/>
                <a:cs typeface="Times New Roman" pitchFamily="18" charset="0"/>
              </a:rPr>
              <a:t>the </a:t>
            </a:r>
            <a:r>
              <a:rPr lang="en-US" altLang="ko-KR" sz="2400" dirty="0" smtClean="0">
                <a:latin typeface="Times New Roman" pitchFamily="18" charset="0"/>
                <a:ea typeface="+mj-ea"/>
                <a:cs typeface="Times New Roman" pitchFamily="18" charset="0"/>
              </a:rPr>
              <a:t>tones in the received frame</a:t>
            </a:r>
          </a:p>
        </p:txBody>
      </p:sp>
      <p:sp>
        <p:nvSpPr>
          <p:cNvPr id="5124"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spAutoFit/>
          </a:bodyPr>
          <a:lstStyle/>
          <a:p>
            <a:endParaRPr lang="ko-KR" altLang="en-US"/>
          </a:p>
        </p:txBody>
      </p:sp>
      <p:sp>
        <p:nvSpPr>
          <p:cNvPr id="5125" name="TextBox 7"/>
          <p:cNvSpPr txBox="1">
            <a:spLocks noChangeArrowheads="1"/>
          </p:cNvSpPr>
          <p:nvPr/>
        </p:nvSpPr>
        <p:spPr bwMode="auto">
          <a:xfrm>
            <a:off x="2635559" y="2977363"/>
            <a:ext cx="16484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2000" b="1" dirty="0">
                <a:latin typeface="맑은 고딕" pitchFamily="50" charset="-127"/>
                <a:ea typeface="맑은 고딕" pitchFamily="50" charset="-127"/>
              </a:rPr>
              <a:t>T</a:t>
            </a:r>
            <a:r>
              <a:rPr lang="en-US" altLang="ko-KR" sz="2000" b="1" dirty="0" smtClean="0">
                <a:latin typeface="맑은 고딕" pitchFamily="50" charset="-127"/>
                <a:ea typeface="맑은 고딕" pitchFamily="50" charset="-127"/>
              </a:rPr>
              <a:t>one </a:t>
            </a:r>
            <a:r>
              <a:rPr lang="en-US" altLang="ko-KR" sz="2000" b="1" dirty="0" err="1" smtClean="0">
                <a:latin typeface="맑은 고딕" pitchFamily="50" charset="-127"/>
                <a:ea typeface="맑은 고딕" pitchFamily="50" charset="-127"/>
              </a:rPr>
              <a:t>Tx</a:t>
            </a:r>
            <a:endParaRPr lang="ko-KR" altLang="en-US" sz="2000" b="1" dirty="0">
              <a:latin typeface="맑은 고딕" pitchFamily="50" charset="-127"/>
              <a:ea typeface="맑은 고딕" pitchFamily="50" charset="-127"/>
            </a:endParaRPr>
          </a:p>
        </p:txBody>
      </p:sp>
      <p:grpSp>
        <p:nvGrpSpPr>
          <p:cNvPr id="5126" name="그룹 8"/>
          <p:cNvGrpSpPr>
            <a:grpSpLocks/>
          </p:cNvGrpSpPr>
          <p:nvPr/>
        </p:nvGrpSpPr>
        <p:grpSpPr bwMode="auto">
          <a:xfrm>
            <a:off x="2912269" y="2214443"/>
            <a:ext cx="3511550" cy="977638"/>
            <a:chOff x="2843597" y="3435973"/>
            <a:chExt cx="3512211" cy="1059549"/>
          </a:xfrm>
        </p:grpSpPr>
        <p:pic>
          <p:nvPicPr>
            <p:cNvPr id="5133"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597" y="3487199"/>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4"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485" y="3435973"/>
              <a:ext cx="1008323" cy="100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4"/>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444582" y="3435974"/>
              <a:ext cx="435499" cy="81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129" name="TextBox 2"/>
          <p:cNvSpPr txBox="1">
            <a:spLocks noChangeArrowheads="1"/>
          </p:cNvSpPr>
          <p:nvPr/>
        </p:nvSpPr>
        <p:spPr bwMode="auto">
          <a:xfrm>
            <a:off x="3306763" y="1567012"/>
            <a:ext cx="527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1600" b="1" dirty="0" err="1">
                <a:latin typeface="Lucida Sans" pitchFamily="34" charset="0"/>
              </a:rPr>
              <a:t>Tx</a:t>
            </a:r>
            <a:endParaRPr lang="ko-KR" altLang="en-US" sz="1600" b="1" dirty="0">
              <a:latin typeface="Lucida Sans" pitchFamily="34" charset="0"/>
            </a:endParaRPr>
          </a:p>
        </p:txBody>
      </p:sp>
      <p:sp>
        <p:nvSpPr>
          <p:cNvPr id="5130" name="TextBox 27"/>
          <p:cNvSpPr txBox="1">
            <a:spLocks noChangeArrowheads="1"/>
          </p:cNvSpPr>
          <p:nvPr/>
        </p:nvSpPr>
        <p:spPr bwMode="auto">
          <a:xfrm>
            <a:off x="5773142" y="1567011"/>
            <a:ext cx="5270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1600" b="1" dirty="0">
                <a:latin typeface="Lucida Sans" pitchFamily="34" charset="0"/>
              </a:rPr>
              <a:t>Rx</a:t>
            </a:r>
            <a:endParaRPr lang="ko-KR" altLang="en-US" b="1" dirty="0">
              <a:latin typeface="Lucida Sans" pitchFamily="34" charset="0"/>
            </a:endParaRPr>
          </a:p>
        </p:txBody>
      </p:sp>
      <p:sp>
        <p:nvSpPr>
          <p:cNvPr id="5131" name="타원형 설명선 4"/>
          <p:cNvSpPr>
            <a:spLocks noChangeArrowheads="1"/>
          </p:cNvSpPr>
          <p:nvPr/>
        </p:nvSpPr>
        <p:spPr bwMode="auto">
          <a:xfrm>
            <a:off x="1331640" y="1556792"/>
            <a:ext cx="1792425" cy="760739"/>
          </a:xfrm>
          <a:prstGeom prst="wedgeEllipseCallout">
            <a:avLst>
              <a:gd name="adj1" fmla="val 68023"/>
              <a:gd name="adj2" fmla="val 15306"/>
            </a:avLst>
          </a:prstGeom>
          <a:solidFill>
            <a:schemeClr val="bg1"/>
          </a:solidFill>
          <a:ln w="12700" algn="ctr">
            <a:solidFill>
              <a:schemeClr val="tx1"/>
            </a:solidFill>
            <a:round/>
            <a:headEnd/>
            <a:tailEnd/>
          </a:ln>
        </p:spPr>
        <p:txBody>
          <a:bodyPr wrap="none" lIns="90000" tIns="46800" rIns="90000" bIns="46800" anchor="ctr"/>
          <a:lstStyle/>
          <a:p>
            <a:pPr>
              <a:buFontTx/>
              <a:buNone/>
            </a:pPr>
            <a:r>
              <a:rPr lang="en-US" altLang="ko-KR" sz="1600" b="1" dirty="0" smtClean="0">
                <a:latin typeface="Lucida Sans" pitchFamily="34" charset="0"/>
                <a:ea typeface="맑은 고딕" pitchFamily="50" charset="-127"/>
              </a:rPr>
              <a:t>Sending tone</a:t>
            </a:r>
            <a:endParaRPr lang="ko-KR" altLang="en-US" sz="1600" b="1" dirty="0">
              <a:latin typeface="Lucida Sans" pitchFamily="34" charset="0"/>
              <a:ea typeface="맑은 고딕" pitchFamily="50" charset="-127"/>
            </a:endParaRPr>
          </a:p>
        </p:txBody>
      </p:sp>
      <p:sp>
        <p:nvSpPr>
          <p:cNvPr id="5132" name="타원형 설명선 33"/>
          <p:cNvSpPr>
            <a:spLocks noChangeArrowheads="1"/>
          </p:cNvSpPr>
          <p:nvPr/>
        </p:nvSpPr>
        <p:spPr bwMode="auto">
          <a:xfrm>
            <a:off x="6588224" y="1628800"/>
            <a:ext cx="1872208" cy="749862"/>
          </a:xfrm>
          <a:prstGeom prst="wedgeEllipseCallout">
            <a:avLst>
              <a:gd name="adj1" fmla="val -69690"/>
              <a:gd name="adj2" fmla="val 6347"/>
            </a:avLst>
          </a:prstGeom>
          <a:solidFill>
            <a:schemeClr val="bg1"/>
          </a:solidFill>
          <a:ln w="12700" algn="ctr">
            <a:solidFill>
              <a:schemeClr val="tx1"/>
            </a:solidFill>
            <a:round/>
            <a:headEnd/>
            <a:tailEnd/>
          </a:ln>
        </p:spPr>
        <p:txBody>
          <a:bodyPr wrap="none" lIns="90000" tIns="46800" rIns="90000" bIns="46800" anchor="ctr"/>
          <a:lstStyle/>
          <a:p>
            <a:pPr>
              <a:buFontTx/>
              <a:buNone/>
            </a:pPr>
            <a:r>
              <a:rPr lang="en-US" altLang="ko-KR" sz="1600" b="1" dirty="0" smtClean="0">
                <a:latin typeface="Lucida Sans" pitchFamily="34" charset="0"/>
                <a:ea typeface="맑은 고딕" pitchFamily="50" charset="-127"/>
              </a:rPr>
              <a:t>Receiving tone</a:t>
            </a:r>
            <a:endParaRPr lang="ko-KR" altLang="en-US" sz="1600" b="1" dirty="0">
              <a:latin typeface="Lucida Sans" pitchFamily="34" charset="0"/>
              <a:ea typeface="맑은 고딕" pitchFamily="50" charset="-127"/>
            </a:endParaRPr>
          </a:p>
        </p:txBody>
      </p:sp>
      <p:sp>
        <p:nvSpPr>
          <p:cNvPr id="19" name="날짜 개체 틀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
        <p:nvSpPr>
          <p:cNvPr id="20" name="TextBox 7"/>
          <p:cNvSpPr txBox="1">
            <a:spLocks noChangeArrowheads="1"/>
          </p:cNvSpPr>
          <p:nvPr/>
        </p:nvSpPr>
        <p:spPr bwMode="auto">
          <a:xfrm>
            <a:off x="5148064" y="2971396"/>
            <a:ext cx="164840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algn="ctr" eaLnBrk="1" hangingPunct="1">
              <a:buFontTx/>
              <a:buNone/>
            </a:pPr>
            <a:r>
              <a:rPr lang="en-US" altLang="ko-KR" sz="2000" b="1" dirty="0">
                <a:latin typeface="맑은 고딕" pitchFamily="50" charset="-127"/>
                <a:ea typeface="맑은 고딕" pitchFamily="50" charset="-127"/>
              </a:rPr>
              <a:t>T</a:t>
            </a:r>
            <a:r>
              <a:rPr lang="en-US" altLang="ko-KR" sz="2000" b="1" dirty="0" smtClean="0">
                <a:latin typeface="맑은 고딕" pitchFamily="50" charset="-127"/>
                <a:ea typeface="맑은 고딕" pitchFamily="50" charset="-127"/>
              </a:rPr>
              <a:t>one </a:t>
            </a:r>
            <a:r>
              <a:rPr lang="en-US" altLang="ko-KR" sz="2000" b="1" dirty="0">
                <a:latin typeface="맑은 고딕" pitchFamily="50" charset="-127"/>
                <a:ea typeface="맑은 고딕" pitchFamily="50" charset="-127"/>
              </a:rPr>
              <a:t>R</a:t>
            </a:r>
            <a:r>
              <a:rPr lang="en-US" altLang="ko-KR" sz="2000" b="1" dirty="0" smtClean="0">
                <a:latin typeface="맑은 고딕" pitchFamily="50" charset="-127"/>
                <a:ea typeface="맑은 고딕" pitchFamily="50" charset="-127"/>
              </a:rPr>
              <a:t>x</a:t>
            </a:r>
            <a:endParaRPr lang="ko-KR" altLang="en-US" sz="2000" b="1" dirty="0">
              <a:latin typeface="맑은 고딕" pitchFamily="50" charset="-127"/>
              <a:ea typeface="맑은 고딕" pitchFamily="50" charset="-127"/>
            </a:endParaRPr>
          </a:p>
        </p:txBody>
      </p:sp>
      <p:grpSp>
        <p:nvGrpSpPr>
          <p:cNvPr id="38" name="그룹 37"/>
          <p:cNvGrpSpPr>
            <a:grpSpLocks noChangeAspect="1"/>
          </p:cNvGrpSpPr>
          <p:nvPr/>
        </p:nvGrpSpPr>
        <p:grpSpPr>
          <a:xfrm>
            <a:off x="3458495" y="1854350"/>
            <a:ext cx="307128" cy="444444"/>
            <a:chOff x="755576" y="2152013"/>
            <a:chExt cx="360040" cy="744304"/>
          </a:xfrm>
        </p:grpSpPr>
        <p:sp>
          <p:nvSpPr>
            <p:cNvPr id="39" name="직사각형 38"/>
            <p:cNvSpPr/>
            <p:nvPr/>
          </p:nvSpPr>
          <p:spPr bwMode="auto">
            <a:xfrm>
              <a:off x="827584" y="2214443"/>
              <a:ext cx="216024" cy="62429"/>
            </a:xfrm>
            <a:prstGeom prst="rect">
              <a:avLst/>
            </a:prstGeom>
            <a:solidFill>
              <a:schemeClr val="bg1">
                <a:lumMod val="75000"/>
              </a:schemeClr>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827584" y="2274735"/>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827584" y="2648738"/>
              <a:ext cx="216024" cy="62429"/>
            </a:xfrm>
            <a:prstGeom prst="rect">
              <a:avLst/>
            </a:prstGeom>
            <a:solidFill>
              <a:schemeClr val="bg1">
                <a:lumMod val="75000"/>
              </a:schemeClr>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직사각형 46"/>
            <p:cNvSpPr/>
            <p:nvPr/>
          </p:nvSpPr>
          <p:spPr bwMode="auto">
            <a:xfrm>
              <a:off x="827584" y="2771459"/>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0" name="직사각형 49"/>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1" name="직선 연결선 50"/>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52" name="그룹 51"/>
          <p:cNvGrpSpPr>
            <a:grpSpLocks noChangeAspect="1"/>
          </p:cNvGrpSpPr>
          <p:nvPr/>
        </p:nvGrpSpPr>
        <p:grpSpPr>
          <a:xfrm>
            <a:off x="5911530" y="1859113"/>
            <a:ext cx="307128" cy="444444"/>
            <a:chOff x="755576" y="2152013"/>
            <a:chExt cx="360040" cy="744304"/>
          </a:xfrm>
        </p:grpSpPr>
        <p:sp>
          <p:nvSpPr>
            <p:cNvPr id="53" name="직사각형 52"/>
            <p:cNvSpPr/>
            <p:nvPr/>
          </p:nvSpPr>
          <p:spPr bwMode="auto">
            <a:xfrm>
              <a:off x="827584" y="2214443"/>
              <a:ext cx="216024" cy="62429"/>
            </a:xfrm>
            <a:prstGeom prst="rect">
              <a:avLst/>
            </a:prstGeom>
            <a:solidFill>
              <a:schemeClr val="bg1">
                <a:lumMod val="75000"/>
              </a:schemeClr>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4" name="직사각형 53"/>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5" name="직사각형 54"/>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6" name="직사각형 55"/>
            <p:cNvSpPr/>
            <p:nvPr/>
          </p:nvSpPr>
          <p:spPr bwMode="auto">
            <a:xfrm>
              <a:off x="827584" y="2274735"/>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7" name="직사각형 56"/>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직사각형 57"/>
            <p:cNvSpPr/>
            <p:nvPr/>
          </p:nvSpPr>
          <p:spPr bwMode="auto">
            <a:xfrm>
              <a:off x="827584" y="2648738"/>
              <a:ext cx="216024" cy="62429"/>
            </a:xfrm>
            <a:prstGeom prst="rect">
              <a:avLst/>
            </a:prstGeom>
            <a:solidFill>
              <a:schemeClr val="bg1">
                <a:lumMod val="75000"/>
              </a:schemeClr>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9" name="직사각형 58"/>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0" name="직사각형 59"/>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1" name="직사각형 60"/>
            <p:cNvSpPr/>
            <p:nvPr/>
          </p:nvSpPr>
          <p:spPr bwMode="auto">
            <a:xfrm>
              <a:off x="827584" y="2771459"/>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2" name="직사각형 61"/>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직사각형 62"/>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5" name="직선 연결선 64"/>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sp>
        <p:nvSpPr>
          <p:cNvPr id="8" name="제목 7"/>
          <p:cNvSpPr>
            <a:spLocks noGrp="1"/>
          </p:cNvSpPr>
          <p:nvPr>
            <p:ph type="title"/>
          </p:nvPr>
        </p:nvSpPr>
        <p:spPr/>
        <p:txBody>
          <a:bodyPr/>
          <a:lstStyle/>
          <a:p>
            <a:r>
              <a:rPr lang="en-US" altLang="ko-KR" dirty="0" smtClean="0"/>
              <a:t>Collision Detection with Tones</a:t>
            </a:r>
            <a:endParaRPr lang="ko-KR" altLang="en-US" dirty="0"/>
          </a:p>
        </p:txBody>
      </p:sp>
    </p:spTree>
    <p:extLst>
      <p:ext uri="{BB962C8B-B14F-4D97-AF65-F5344CB8AC3E}">
        <p14:creationId xmlns:p14="http://schemas.microsoft.com/office/powerpoint/2010/main" val="3996086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Collision Detection with Tones</a:t>
            </a:r>
            <a:endParaRPr lang="ko-KR" altLang="en-US" dirty="0"/>
          </a:p>
        </p:txBody>
      </p:sp>
      <p:sp>
        <p:nvSpPr>
          <p:cNvPr id="7171" name="슬라이드 번호 개체 틀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eaLnBrk="1" hangingPunct="1"/>
            <a:fld id="{FFC8EBD7-E4CE-4DC9-9F3A-2671DE8C7B0D}" type="slidenum">
              <a:rPr lang="en-US" altLang="ko-KR" sz="1000" smtClean="0">
                <a:latin typeface="HY견고딕" pitchFamily="18" charset="-127"/>
                <a:ea typeface="HY견고딕" pitchFamily="18" charset="-127"/>
              </a:rPr>
              <a:pPr eaLnBrk="1" hangingPunct="1"/>
              <a:t>11</a:t>
            </a:fld>
            <a:endParaRPr lang="en-US" altLang="ko-KR" sz="1000" smtClean="0">
              <a:latin typeface="HY견고딕" pitchFamily="18" charset="-127"/>
              <a:ea typeface="HY견고딕" pitchFamily="18" charset="-127"/>
            </a:endParaRPr>
          </a:p>
        </p:txBody>
      </p:sp>
      <p:sp>
        <p:nvSpPr>
          <p:cNvPr id="7173"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spAutoFit/>
          </a:bodyPr>
          <a:lstStyle/>
          <a:p>
            <a:endParaRPr lang="ko-KR" altLang="en-US"/>
          </a:p>
        </p:txBody>
      </p:sp>
      <p:grpSp>
        <p:nvGrpSpPr>
          <p:cNvPr id="7175" name="그룹 14"/>
          <p:cNvGrpSpPr>
            <a:grpSpLocks/>
          </p:cNvGrpSpPr>
          <p:nvPr/>
        </p:nvGrpSpPr>
        <p:grpSpPr bwMode="auto">
          <a:xfrm>
            <a:off x="951390" y="2504250"/>
            <a:ext cx="7653058" cy="1426928"/>
            <a:chOff x="1712903" y="5210528"/>
            <a:chExt cx="6387489" cy="904991"/>
          </a:xfrm>
        </p:grpSpPr>
        <p:pic>
          <p:nvPicPr>
            <p:cNvPr id="7202"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2903"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3"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0135" y="5210530"/>
              <a:ext cx="904989" cy="904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04"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50002" y="5210530"/>
              <a:ext cx="435498"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5" name="Picture 4"/>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rot="10800000">
              <a:off x="5770358" y="5210528"/>
              <a:ext cx="435499" cy="722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206" name="Picture 3" descr="C:\Users\진성근\AppData\Local\Microsoft\Windows\Temporary Internet Files\Content.IE5\755MJW0S\MC900441452[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5401" y="5210529"/>
              <a:ext cx="904991" cy="904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9" name="TextBox 28"/>
          <p:cNvSpPr txBox="1"/>
          <p:nvPr/>
        </p:nvSpPr>
        <p:spPr>
          <a:xfrm>
            <a:off x="1308646" y="1565891"/>
            <a:ext cx="527050" cy="400110"/>
          </a:xfrm>
          <a:prstGeom prst="rect">
            <a:avLst/>
          </a:prstGeom>
          <a:noFill/>
        </p:spPr>
        <p:txBody>
          <a:bodyPr>
            <a:spAutoFit/>
          </a:bodyPr>
          <a:lstStyle/>
          <a:p>
            <a:pPr algn="ct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30" name="TextBox 29"/>
          <p:cNvSpPr txBox="1"/>
          <p:nvPr/>
        </p:nvSpPr>
        <p:spPr>
          <a:xfrm>
            <a:off x="7861374" y="1552472"/>
            <a:ext cx="527050" cy="400110"/>
          </a:xfrm>
          <a:prstGeom prst="rect">
            <a:avLst/>
          </a:prstGeom>
          <a:noFill/>
        </p:spPr>
        <p:txBody>
          <a:bodyPr>
            <a:spAutoFit/>
          </a:bodyPr>
          <a:lstStyle/>
          <a:p>
            <a:pPr>
              <a:buFontTx/>
              <a:buNone/>
              <a:defRPr/>
            </a:pPr>
            <a:r>
              <a:rPr lang="en-US" altLang="ko-KR" sz="2000" dirty="0" err="1" smtClean="0">
                <a:latin typeface="Lucida Sans" pitchFamily="34" charset="0"/>
              </a:rPr>
              <a:t>Tx</a:t>
            </a:r>
            <a:endParaRPr lang="ko-KR" altLang="en-US" sz="2000" dirty="0">
              <a:latin typeface="Lucida Sans" pitchFamily="34" charset="0"/>
            </a:endParaRPr>
          </a:p>
        </p:txBody>
      </p:sp>
      <p:sp>
        <p:nvSpPr>
          <p:cNvPr id="31" name="TextBox 30"/>
          <p:cNvSpPr txBox="1"/>
          <p:nvPr/>
        </p:nvSpPr>
        <p:spPr>
          <a:xfrm>
            <a:off x="3558576" y="1596688"/>
            <a:ext cx="2165552" cy="400110"/>
          </a:xfrm>
          <a:prstGeom prst="rect">
            <a:avLst/>
          </a:prstGeom>
          <a:noFill/>
        </p:spPr>
        <p:txBody>
          <a:bodyPr wrap="square">
            <a:spAutoFit/>
          </a:bodyPr>
          <a:lstStyle/>
          <a:p>
            <a:pPr algn="ctr">
              <a:buFontTx/>
              <a:buNone/>
              <a:defRPr/>
            </a:pPr>
            <a:r>
              <a:rPr lang="en-US" altLang="ko-KR" sz="2000" dirty="0" smtClean="0">
                <a:latin typeface="Lucida Sans" pitchFamily="34" charset="0"/>
              </a:rPr>
              <a:t>Monitoring</a:t>
            </a:r>
            <a:endParaRPr lang="ko-KR" altLang="en-US" sz="2000" dirty="0">
              <a:latin typeface="Lucida Sans" pitchFamily="34" charset="0"/>
            </a:endParaRPr>
          </a:p>
        </p:txBody>
      </p:sp>
      <p:sp>
        <p:nvSpPr>
          <p:cNvPr id="4" name="내용 개체 틀 3"/>
          <p:cNvSpPr>
            <a:spLocks noGrp="1"/>
          </p:cNvSpPr>
          <p:nvPr>
            <p:ph idx="1"/>
          </p:nvPr>
        </p:nvSpPr>
        <p:spPr>
          <a:xfrm>
            <a:off x="741568" y="3861048"/>
            <a:ext cx="7772400" cy="2134691"/>
          </a:xfrm>
        </p:spPr>
        <p:txBody>
          <a:bodyPr>
            <a:noAutofit/>
          </a:bodyPr>
          <a:lstStyle/>
          <a:p>
            <a:r>
              <a:rPr lang="en-US" altLang="ko-KR" sz="2400" dirty="0" smtClean="0"/>
              <a:t>Collision detection procedure</a:t>
            </a:r>
          </a:p>
          <a:p>
            <a:pPr lvl="1"/>
            <a:r>
              <a:rPr lang="en-US" altLang="ko-KR" sz="2000" dirty="0" smtClean="0"/>
              <a:t>Devices select and transmit two random tones, each from upper- and lower-half of the sub-carriers </a:t>
            </a:r>
          </a:p>
          <a:p>
            <a:pPr lvl="1"/>
            <a:r>
              <a:rPr lang="en-US" altLang="ko-KR" sz="2000" dirty="0" smtClean="0"/>
              <a:t>A monitoring device overhears a frame and detects a collision when it detects more than one tones in each sub-carrier blocks</a:t>
            </a:r>
          </a:p>
          <a:p>
            <a:pPr lvl="1"/>
            <a:r>
              <a:rPr lang="en-US" altLang="ko-KR" sz="2000" dirty="0" smtClean="0"/>
              <a:t>Requires frequency synchronization</a:t>
            </a:r>
          </a:p>
          <a:p>
            <a:pPr lvl="1"/>
            <a:endParaRPr lang="ko-KR" altLang="en-US" sz="2400" dirty="0"/>
          </a:p>
        </p:txBody>
      </p:sp>
      <p:sp>
        <p:nvSpPr>
          <p:cNvPr id="47" name="날짜 개체 틀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grpSp>
        <p:nvGrpSpPr>
          <p:cNvPr id="22" name="그룹 21"/>
          <p:cNvGrpSpPr/>
          <p:nvPr/>
        </p:nvGrpSpPr>
        <p:grpSpPr>
          <a:xfrm>
            <a:off x="1427458" y="1955593"/>
            <a:ext cx="360040" cy="744304"/>
            <a:chOff x="755576" y="2152013"/>
            <a:chExt cx="360040" cy="744304"/>
          </a:xfrm>
        </p:grpSpPr>
        <p:sp>
          <p:nvSpPr>
            <p:cNvPr id="23" name="직사각형 22"/>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4" name="직사각형 23"/>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직사각형 24"/>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직사각형 25"/>
            <p:cNvSpPr/>
            <p:nvPr/>
          </p:nvSpPr>
          <p:spPr bwMode="auto">
            <a:xfrm>
              <a:off x="827584" y="2274735"/>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직사각형 27"/>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2" name="직사각형 31"/>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3" name="직사각형 32"/>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827584" y="2771459"/>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6" name="직사각형 35"/>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8" name="직선 연결선 37"/>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39" name="그룹 38"/>
          <p:cNvGrpSpPr/>
          <p:nvPr/>
        </p:nvGrpSpPr>
        <p:grpSpPr>
          <a:xfrm>
            <a:off x="7968475" y="1960388"/>
            <a:ext cx="360040" cy="744304"/>
            <a:chOff x="755576" y="2152013"/>
            <a:chExt cx="360040" cy="744304"/>
          </a:xfrm>
        </p:grpSpPr>
        <p:sp>
          <p:nvSpPr>
            <p:cNvPr id="40" name="직사각형 39"/>
            <p:cNvSpPr/>
            <p:nvPr/>
          </p:nvSpPr>
          <p:spPr bwMode="auto">
            <a:xfrm>
              <a:off x="827584" y="221444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2" name="직사각형 41"/>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4" name="직사각형 43"/>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5" name="직사각형 44"/>
            <p:cNvSpPr/>
            <p:nvPr/>
          </p:nvSpPr>
          <p:spPr bwMode="auto">
            <a:xfrm>
              <a:off x="827584" y="264873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6" name="직사각형 45"/>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8" name="직사각형 47"/>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9" name="직사각형 48"/>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0" name="직사각형 49"/>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1" name="직사각형 50"/>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2" name="직사각형 51"/>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53" name="직선 연결선 52"/>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grpSp>
        <p:nvGrpSpPr>
          <p:cNvPr id="68" name="그룹 67"/>
          <p:cNvGrpSpPr/>
          <p:nvPr/>
        </p:nvGrpSpPr>
        <p:grpSpPr>
          <a:xfrm>
            <a:off x="4436894" y="1963211"/>
            <a:ext cx="360040" cy="744304"/>
            <a:chOff x="755576" y="2152013"/>
            <a:chExt cx="360040" cy="744304"/>
          </a:xfrm>
        </p:grpSpPr>
        <p:sp>
          <p:nvSpPr>
            <p:cNvPr id="69" name="직사각형 68"/>
            <p:cNvSpPr/>
            <p:nvPr/>
          </p:nvSpPr>
          <p:spPr bwMode="auto">
            <a:xfrm>
              <a:off x="827584" y="2214443"/>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827584" y="246142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827584" y="215201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827584" y="2274735"/>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3" name="직사각형 72"/>
            <p:cNvSpPr/>
            <p:nvPr/>
          </p:nvSpPr>
          <p:spPr bwMode="auto">
            <a:xfrm>
              <a:off x="827584" y="2337164"/>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4" name="직사각형 73"/>
            <p:cNvSpPr/>
            <p:nvPr/>
          </p:nvSpPr>
          <p:spPr bwMode="auto">
            <a:xfrm>
              <a:off x="827584" y="2648738"/>
              <a:ext cx="216024" cy="62429"/>
            </a:xfrm>
            <a:prstGeom prst="rect">
              <a:avLst/>
            </a:prstGeom>
            <a:solidFill>
              <a:srgbClr val="FFC00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5" name="직사각형 74"/>
            <p:cNvSpPr/>
            <p:nvPr/>
          </p:nvSpPr>
          <p:spPr bwMode="auto">
            <a:xfrm>
              <a:off x="827584" y="2399593"/>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6" name="직사각형 75"/>
            <p:cNvSpPr/>
            <p:nvPr/>
          </p:nvSpPr>
          <p:spPr bwMode="auto">
            <a:xfrm>
              <a:off x="827584" y="2709030"/>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7" name="직사각형 76"/>
            <p:cNvSpPr/>
            <p:nvPr/>
          </p:nvSpPr>
          <p:spPr bwMode="auto">
            <a:xfrm>
              <a:off x="827584" y="2771459"/>
              <a:ext cx="216024" cy="62429"/>
            </a:xfrm>
            <a:prstGeom prst="rect">
              <a:avLst/>
            </a:prstGeom>
            <a:solidFill>
              <a:srgbClr val="92D050"/>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8" name="직사각형 77"/>
            <p:cNvSpPr/>
            <p:nvPr/>
          </p:nvSpPr>
          <p:spPr bwMode="auto">
            <a:xfrm>
              <a:off x="827600" y="25863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9" name="직사각형 78"/>
            <p:cNvSpPr/>
            <p:nvPr/>
          </p:nvSpPr>
          <p:spPr bwMode="auto">
            <a:xfrm>
              <a:off x="827600" y="2524561"/>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80" name="직사각형 79"/>
            <p:cNvSpPr/>
            <p:nvPr/>
          </p:nvSpPr>
          <p:spPr bwMode="auto">
            <a:xfrm>
              <a:off x="827600" y="2833888"/>
              <a:ext cx="216024" cy="62429"/>
            </a:xfrm>
            <a:prstGeom prst="rect">
              <a:avLst/>
            </a:prstGeom>
            <a:solidFill>
              <a:schemeClr val="bg1"/>
            </a:solidFill>
            <a:ln w="6350" cap="flat" cmpd="sng" algn="ctr">
              <a:solidFill>
                <a:schemeClr val="bg1">
                  <a:lumMod val="5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81" name="직선 연결선 80"/>
            <p:cNvCxnSpPr/>
            <p:nvPr/>
          </p:nvCxnSpPr>
          <p:spPr bwMode="auto">
            <a:xfrm>
              <a:off x="755576" y="2523849"/>
              <a:ext cx="360040" cy="0"/>
            </a:xfrm>
            <a:prstGeom prst="line">
              <a:avLst/>
            </a:prstGeom>
            <a:solidFill>
              <a:schemeClr val="accent1"/>
            </a:solidFill>
            <a:ln w="6350" cap="flat" cmpd="sng" algn="ctr">
              <a:solidFill>
                <a:schemeClr val="tx1"/>
              </a:solidFill>
              <a:prstDash val="sysDot"/>
              <a:round/>
              <a:headEnd type="none" w="sm" len="sm"/>
              <a:tailEnd type="none" w="sm" len="sm"/>
            </a:ln>
            <a:effectLst/>
          </p:spPr>
        </p:cxnSp>
      </p:grpSp>
    </p:spTree>
    <p:extLst>
      <p:ext uri="{BB962C8B-B14F-4D97-AF65-F5344CB8AC3E}">
        <p14:creationId xmlns:p14="http://schemas.microsoft.com/office/powerpoint/2010/main" val="38874085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Collision Detection with Sequences</a:t>
            </a:r>
            <a:endParaRPr lang="ko-KR" altLang="en-US" dirty="0"/>
          </a:p>
        </p:txBody>
      </p:sp>
      <p:sp>
        <p:nvSpPr>
          <p:cNvPr id="7171" name="슬라이드 번호 개체 틀 2"/>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kumimoji="1" sz="1200">
                <a:solidFill>
                  <a:schemeClr val="tx1"/>
                </a:solidFill>
                <a:latin typeface="HY헤드라인M" pitchFamily="18" charset="-127"/>
                <a:ea typeface="HY헤드라인M" pitchFamily="18" charset="-127"/>
              </a:defRPr>
            </a:lvl1pPr>
            <a:lvl2pPr marL="742950" indent="-285750" eaLnBrk="0" hangingPunct="0">
              <a:defRPr kumimoji="1" sz="1200">
                <a:solidFill>
                  <a:schemeClr val="tx1"/>
                </a:solidFill>
                <a:latin typeface="HY헤드라인M" pitchFamily="18" charset="-127"/>
                <a:ea typeface="HY헤드라인M" pitchFamily="18" charset="-127"/>
              </a:defRPr>
            </a:lvl2pPr>
            <a:lvl3pPr marL="1143000" indent="-228600" eaLnBrk="0" hangingPunct="0">
              <a:defRPr kumimoji="1" sz="1200">
                <a:solidFill>
                  <a:schemeClr val="tx1"/>
                </a:solidFill>
                <a:latin typeface="HY헤드라인M" pitchFamily="18" charset="-127"/>
                <a:ea typeface="HY헤드라인M" pitchFamily="18" charset="-127"/>
              </a:defRPr>
            </a:lvl3pPr>
            <a:lvl4pPr marL="1600200" indent="-228600" eaLnBrk="0" hangingPunct="0">
              <a:defRPr kumimoji="1" sz="1200">
                <a:solidFill>
                  <a:schemeClr val="tx1"/>
                </a:solidFill>
                <a:latin typeface="HY헤드라인M" pitchFamily="18" charset="-127"/>
                <a:ea typeface="HY헤드라인M" pitchFamily="18" charset="-127"/>
              </a:defRPr>
            </a:lvl4pPr>
            <a:lvl5pPr marL="2057400" indent="-228600" eaLnBrk="0" hangingPunct="0">
              <a:defRPr kumimoji="1" sz="1200">
                <a:solidFill>
                  <a:schemeClr val="tx1"/>
                </a:solidFill>
                <a:latin typeface="HY헤드라인M" pitchFamily="18" charset="-127"/>
                <a:ea typeface="HY헤드라인M" pitchFamily="18" charset="-127"/>
              </a:defRPr>
            </a:lvl5pPr>
            <a:lvl6pPr marL="25146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6pPr>
            <a:lvl7pPr marL="29718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7pPr>
            <a:lvl8pPr marL="34290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8pPr>
            <a:lvl9pPr marL="3886200" indent="-228600" eaLnBrk="0" fontAlgn="base" hangingPunct="0">
              <a:spcBef>
                <a:spcPct val="50000"/>
              </a:spcBef>
              <a:spcAft>
                <a:spcPct val="0"/>
              </a:spcAft>
              <a:buChar char="•"/>
              <a:defRPr kumimoji="1" sz="1200">
                <a:solidFill>
                  <a:schemeClr val="tx1"/>
                </a:solidFill>
                <a:latin typeface="HY헤드라인M" pitchFamily="18" charset="-127"/>
                <a:ea typeface="HY헤드라인M" pitchFamily="18" charset="-127"/>
              </a:defRPr>
            </a:lvl9pPr>
          </a:lstStyle>
          <a:p>
            <a:pPr eaLnBrk="1" hangingPunct="1"/>
            <a:fld id="{FFC8EBD7-E4CE-4DC9-9F3A-2671DE8C7B0D}" type="slidenum">
              <a:rPr lang="en-US" altLang="ko-KR" sz="1000" smtClean="0">
                <a:latin typeface="HY견고딕" pitchFamily="18" charset="-127"/>
                <a:ea typeface="HY견고딕" pitchFamily="18" charset="-127"/>
              </a:rPr>
              <a:pPr eaLnBrk="1" hangingPunct="1"/>
              <a:t>12</a:t>
            </a:fld>
            <a:endParaRPr lang="en-US" altLang="ko-KR" sz="1000" smtClean="0">
              <a:latin typeface="HY견고딕" pitchFamily="18" charset="-127"/>
              <a:ea typeface="HY견고딕" pitchFamily="18" charset="-127"/>
            </a:endParaRPr>
          </a:p>
        </p:txBody>
      </p:sp>
      <p:sp>
        <p:nvSpPr>
          <p:cNvPr id="7173" name="Rectangle 10"/>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lIns="90000" tIns="46800" rIns="90000" bIns="46800" anchor="ctr">
            <a:spAutoFit/>
          </a:bodyPr>
          <a:lstStyle/>
          <a:p>
            <a:endParaRPr lang="ko-KR" altLang="en-US"/>
          </a:p>
        </p:txBody>
      </p:sp>
      <p:sp>
        <p:nvSpPr>
          <p:cNvPr id="4" name="내용 개체 틀 3"/>
          <p:cNvSpPr>
            <a:spLocks noGrp="1"/>
          </p:cNvSpPr>
          <p:nvPr>
            <p:ph idx="1"/>
          </p:nvPr>
        </p:nvSpPr>
        <p:spPr>
          <a:xfrm>
            <a:off x="741568" y="3861048"/>
            <a:ext cx="7772400" cy="2520280"/>
          </a:xfrm>
        </p:spPr>
        <p:txBody>
          <a:bodyPr>
            <a:noAutofit/>
          </a:bodyPr>
          <a:lstStyle/>
          <a:p>
            <a:r>
              <a:rPr lang="en-US" altLang="ko-KR" sz="2400" dirty="0" smtClean="0"/>
              <a:t>Collision detection procedure</a:t>
            </a:r>
          </a:p>
          <a:p>
            <a:pPr lvl="1"/>
            <a:r>
              <a:rPr lang="en-US" altLang="ko-KR" sz="2000" dirty="0" smtClean="0"/>
              <a:t>Devices select random root ZC to generate STF and LTF, and the preamble is built with STF and LTF </a:t>
            </a:r>
          </a:p>
          <a:p>
            <a:pPr lvl="1"/>
            <a:r>
              <a:rPr lang="en-US" altLang="ko-KR" sz="2000" dirty="0" smtClean="0"/>
              <a:t>A monitoring device overhears a frame. The last period of STF is used for 1</a:t>
            </a:r>
            <a:r>
              <a:rPr lang="en-US" altLang="ko-KR" sz="2000" baseline="30000" dirty="0" smtClean="0"/>
              <a:t>st</a:t>
            </a:r>
            <a:r>
              <a:rPr lang="en-US" altLang="ko-KR" sz="2000" dirty="0" smtClean="0"/>
              <a:t> collision detection. If collision is not detected in STF, the last period of LTF is used for 2</a:t>
            </a:r>
            <a:r>
              <a:rPr lang="en-US" altLang="ko-KR" sz="2000" baseline="30000" dirty="0" smtClean="0"/>
              <a:t>nd</a:t>
            </a:r>
            <a:r>
              <a:rPr lang="en-US" altLang="ko-KR" sz="2000" dirty="0" smtClean="0"/>
              <a:t> collision detection</a:t>
            </a:r>
          </a:p>
          <a:p>
            <a:pPr lvl="1"/>
            <a:endParaRPr lang="ko-KR" altLang="en-US" sz="2400" dirty="0"/>
          </a:p>
        </p:txBody>
      </p:sp>
      <p:sp>
        <p:nvSpPr>
          <p:cNvPr id="47" name="날짜 개체 틀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
        <p:nvSpPr>
          <p:cNvPr id="3" name="직사각형 2"/>
          <p:cNvSpPr/>
          <p:nvPr/>
        </p:nvSpPr>
        <p:spPr bwMode="auto">
          <a:xfrm>
            <a:off x="1115616" y="2492896"/>
            <a:ext cx="720080" cy="43204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9" name="직사각형 58"/>
          <p:cNvSpPr/>
          <p:nvPr/>
        </p:nvSpPr>
        <p:spPr bwMode="auto">
          <a:xfrm>
            <a:off x="1835696" y="2492896"/>
            <a:ext cx="720080" cy="43204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0" name="직사각형 59"/>
          <p:cNvSpPr/>
          <p:nvPr/>
        </p:nvSpPr>
        <p:spPr bwMode="auto">
          <a:xfrm>
            <a:off x="2555776" y="2492896"/>
            <a:ext cx="720080" cy="43204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1" name="직사각형 60"/>
          <p:cNvSpPr/>
          <p:nvPr/>
        </p:nvSpPr>
        <p:spPr bwMode="auto">
          <a:xfrm>
            <a:off x="3275856" y="2492896"/>
            <a:ext cx="720080" cy="43204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2" name="직사각형 61"/>
          <p:cNvSpPr/>
          <p:nvPr/>
        </p:nvSpPr>
        <p:spPr bwMode="auto">
          <a:xfrm>
            <a:off x="3995936" y="2492896"/>
            <a:ext cx="720080" cy="432048"/>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3" name="직사각형 62"/>
          <p:cNvSpPr/>
          <p:nvPr/>
        </p:nvSpPr>
        <p:spPr bwMode="auto">
          <a:xfrm>
            <a:off x="4716016" y="2492896"/>
            <a:ext cx="720080" cy="432048"/>
          </a:xfrm>
          <a:prstGeom prst="rect">
            <a:avLst/>
          </a:prstGeom>
          <a:solidFill>
            <a:srgbClr val="FFCC66">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5436096" y="2492896"/>
            <a:ext cx="1440160" cy="432048"/>
          </a:xfrm>
          <a:prstGeom prst="rect">
            <a:avLst/>
          </a:prstGeom>
          <a:solidFill>
            <a:srgbClr val="FFCC66">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6876256" y="2492896"/>
            <a:ext cx="1440160" cy="432048"/>
          </a:xfrm>
          <a:prstGeom prst="rect">
            <a:avLst/>
          </a:prstGeom>
          <a:solidFill>
            <a:srgbClr val="FFCC66">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 name="직선 연결선 5"/>
          <p:cNvCxnSpPr/>
          <p:nvPr/>
        </p:nvCxnSpPr>
        <p:spPr bwMode="auto">
          <a:xfrm>
            <a:off x="1115616" y="1916832"/>
            <a:ext cx="0" cy="5040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2" name="직선 연결선 81"/>
          <p:cNvCxnSpPr/>
          <p:nvPr/>
        </p:nvCxnSpPr>
        <p:spPr bwMode="auto">
          <a:xfrm>
            <a:off x="8316416" y="1916832"/>
            <a:ext cx="0" cy="5040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직선 연결선 82"/>
          <p:cNvCxnSpPr/>
          <p:nvPr/>
        </p:nvCxnSpPr>
        <p:spPr bwMode="auto">
          <a:xfrm>
            <a:off x="4716016" y="1916832"/>
            <a:ext cx="0" cy="50405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p:cNvCxnSpPr/>
          <p:nvPr/>
        </p:nvCxnSpPr>
        <p:spPr bwMode="auto">
          <a:xfrm>
            <a:off x="1115616" y="2204864"/>
            <a:ext cx="3600400" cy="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cxnSp>
        <p:nvCxnSpPr>
          <p:cNvPr id="84" name="직선 연결선 83"/>
          <p:cNvCxnSpPr/>
          <p:nvPr/>
        </p:nvCxnSpPr>
        <p:spPr bwMode="auto">
          <a:xfrm>
            <a:off x="4716016" y="2204864"/>
            <a:ext cx="3600400" cy="0"/>
          </a:xfrm>
          <a:prstGeom prst="line">
            <a:avLst/>
          </a:prstGeom>
          <a:solidFill>
            <a:schemeClr val="accent1"/>
          </a:solidFill>
          <a:ln w="12700" cap="flat" cmpd="sng" algn="ctr">
            <a:solidFill>
              <a:schemeClr val="tx1"/>
            </a:solidFill>
            <a:prstDash val="solid"/>
            <a:round/>
            <a:headEnd type="triangle" w="sm" len="sm"/>
            <a:tailEnd type="triangle" w="sm" len="sm"/>
          </a:ln>
          <a:effectLst/>
        </p:spPr>
      </p:cxnSp>
      <p:sp>
        <p:nvSpPr>
          <p:cNvPr id="9" name="TextBox 8"/>
          <p:cNvSpPr txBox="1"/>
          <p:nvPr/>
        </p:nvSpPr>
        <p:spPr>
          <a:xfrm>
            <a:off x="2691235" y="1916832"/>
            <a:ext cx="449162" cy="276999"/>
          </a:xfrm>
          <a:prstGeom prst="rect">
            <a:avLst/>
          </a:prstGeom>
          <a:noFill/>
        </p:spPr>
        <p:txBody>
          <a:bodyPr wrap="none" rtlCol="0">
            <a:spAutoFit/>
          </a:bodyPr>
          <a:lstStyle/>
          <a:p>
            <a:r>
              <a:rPr lang="en-US" altLang="ko-KR" dirty="0" smtClean="0"/>
              <a:t>STF</a:t>
            </a:r>
            <a:endParaRPr lang="ko-KR" altLang="en-US" dirty="0"/>
          </a:p>
        </p:txBody>
      </p:sp>
      <p:sp>
        <p:nvSpPr>
          <p:cNvPr id="85" name="TextBox 84"/>
          <p:cNvSpPr txBox="1"/>
          <p:nvPr/>
        </p:nvSpPr>
        <p:spPr>
          <a:xfrm>
            <a:off x="6228184" y="1930732"/>
            <a:ext cx="444674" cy="276999"/>
          </a:xfrm>
          <a:prstGeom prst="rect">
            <a:avLst/>
          </a:prstGeom>
          <a:noFill/>
        </p:spPr>
        <p:txBody>
          <a:bodyPr wrap="none" rtlCol="0">
            <a:spAutoFit/>
          </a:bodyPr>
          <a:lstStyle/>
          <a:p>
            <a:r>
              <a:rPr lang="en-US" altLang="ko-KR" dirty="0"/>
              <a:t>L</a:t>
            </a:r>
            <a:r>
              <a:rPr lang="en-US" altLang="ko-KR" dirty="0" smtClean="0"/>
              <a:t>TF</a:t>
            </a:r>
            <a:endParaRPr lang="ko-KR" altLang="en-US" dirty="0"/>
          </a:p>
        </p:txBody>
      </p:sp>
      <p:sp>
        <p:nvSpPr>
          <p:cNvPr id="86" name="TextBox 85"/>
          <p:cNvSpPr txBox="1"/>
          <p:nvPr/>
        </p:nvSpPr>
        <p:spPr>
          <a:xfrm>
            <a:off x="3888540" y="3255367"/>
            <a:ext cx="934871" cy="461665"/>
          </a:xfrm>
          <a:prstGeom prst="rect">
            <a:avLst/>
          </a:prstGeom>
          <a:noFill/>
        </p:spPr>
        <p:txBody>
          <a:bodyPr wrap="none" rtlCol="0">
            <a:spAutoFit/>
          </a:bodyPr>
          <a:lstStyle/>
          <a:p>
            <a:r>
              <a:rPr lang="en-US" altLang="ko-KR" dirty="0" smtClean="0"/>
              <a:t>1</a:t>
            </a:r>
            <a:r>
              <a:rPr lang="en-US" altLang="ko-KR" baseline="30000" dirty="0" smtClean="0"/>
              <a:t>st</a:t>
            </a:r>
            <a:r>
              <a:rPr lang="en-US" altLang="ko-KR" dirty="0" smtClean="0"/>
              <a:t> Collision</a:t>
            </a:r>
          </a:p>
          <a:p>
            <a:r>
              <a:rPr lang="en-US" altLang="ko-KR" dirty="0" smtClean="0"/>
              <a:t>Detection</a:t>
            </a:r>
            <a:endParaRPr lang="ko-KR" altLang="en-US" dirty="0"/>
          </a:p>
        </p:txBody>
      </p:sp>
      <p:sp>
        <p:nvSpPr>
          <p:cNvPr id="87" name="TextBox 86"/>
          <p:cNvSpPr txBox="1"/>
          <p:nvPr/>
        </p:nvSpPr>
        <p:spPr>
          <a:xfrm>
            <a:off x="7112068" y="3255365"/>
            <a:ext cx="968535" cy="461665"/>
          </a:xfrm>
          <a:prstGeom prst="rect">
            <a:avLst/>
          </a:prstGeom>
          <a:noFill/>
        </p:spPr>
        <p:txBody>
          <a:bodyPr wrap="none" rtlCol="0">
            <a:spAutoFit/>
          </a:bodyPr>
          <a:lstStyle/>
          <a:p>
            <a:r>
              <a:rPr lang="en-US" altLang="ko-KR" dirty="0" smtClean="0"/>
              <a:t>2</a:t>
            </a:r>
            <a:r>
              <a:rPr lang="en-US" altLang="ko-KR" baseline="30000" dirty="0" smtClean="0"/>
              <a:t>nd</a:t>
            </a:r>
            <a:r>
              <a:rPr lang="en-US" altLang="ko-KR" dirty="0" smtClean="0"/>
              <a:t> Collision</a:t>
            </a:r>
          </a:p>
          <a:p>
            <a:r>
              <a:rPr lang="en-US" altLang="ko-KR" dirty="0" smtClean="0"/>
              <a:t>Detection</a:t>
            </a:r>
            <a:endParaRPr lang="ko-KR" altLang="en-US" dirty="0"/>
          </a:p>
        </p:txBody>
      </p:sp>
      <p:cxnSp>
        <p:nvCxnSpPr>
          <p:cNvPr id="15" name="직선 화살표 연결선 14"/>
          <p:cNvCxnSpPr>
            <a:stCxn id="86" idx="0"/>
          </p:cNvCxnSpPr>
          <p:nvPr/>
        </p:nvCxnSpPr>
        <p:spPr bwMode="auto">
          <a:xfrm flipH="1" flipV="1">
            <a:off x="4355975" y="2708920"/>
            <a:ext cx="1" cy="546447"/>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7" name="직선 화살표 연결선 16"/>
          <p:cNvCxnSpPr>
            <a:stCxn id="87" idx="0"/>
          </p:cNvCxnSpPr>
          <p:nvPr/>
        </p:nvCxnSpPr>
        <p:spPr bwMode="auto">
          <a:xfrm flipV="1">
            <a:off x="7596336" y="2708920"/>
            <a:ext cx="0" cy="54644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894398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Proposed Slotted CSMA/CA</a:t>
            </a:r>
            <a:endParaRPr lang="ko-KR" altLang="en-US" dirty="0"/>
          </a:p>
        </p:txBody>
      </p:sp>
      <p:sp>
        <p:nvSpPr>
          <p:cNvPr id="3" name="내용 개체 틀 2"/>
          <p:cNvSpPr>
            <a:spLocks noGrp="1"/>
          </p:cNvSpPr>
          <p:nvPr>
            <p:ph idx="1"/>
          </p:nvPr>
        </p:nvSpPr>
        <p:spPr>
          <a:xfrm>
            <a:off x="685800" y="1700808"/>
            <a:ext cx="7772400" cy="4752528"/>
          </a:xfrm>
        </p:spPr>
        <p:txBody>
          <a:bodyPr>
            <a:noAutofit/>
          </a:bodyPr>
          <a:lstStyle/>
          <a:p>
            <a:r>
              <a:rPr lang="en-US" altLang="ko-KR" sz="2400" dirty="0" smtClean="0">
                <a:latin typeface="+mj-ea"/>
                <a:ea typeface="+mj-ea"/>
              </a:rPr>
              <a:t>Proposed CSMA/CA Mechanism</a:t>
            </a:r>
          </a:p>
          <a:p>
            <a:pPr lvl="1"/>
            <a:r>
              <a:rPr lang="en-US" altLang="ko-KR" sz="1600" dirty="0" smtClean="0">
                <a:latin typeface="+mj-ea"/>
                <a:ea typeface="+mj-ea"/>
              </a:rPr>
              <a:t>Each device overhears the frames in the air</a:t>
            </a:r>
          </a:p>
          <a:p>
            <a:pPr lvl="1"/>
            <a:r>
              <a:rPr lang="en-US" altLang="ko-KR" sz="1600" dirty="0" smtClean="0">
                <a:latin typeface="+mj-ea"/>
                <a:ea typeface="+mj-ea"/>
              </a:rPr>
              <a:t>Each device increase its contention window if it detects a collision</a:t>
            </a:r>
          </a:p>
          <a:p>
            <a:pPr lvl="1"/>
            <a:r>
              <a:rPr lang="en-US" altLang="ko-KR" sz="1600" dirty="0" smtClean="0">
                <a:latin typeface="+mj-ea"/>
                <a:ea typeface="+mj-ea"/>
              </a:rPr>
              <a:t>Each device decrease its contention window when it does not detect a collision for a given time period (T)</a:t>
            </a:r>
          </a:p>
          <a:p>
            <a:pPr lvl="1"/>
            <a:r>
              <a:rPr lang="en-US" altLang="ko-KR" sz="1600" dirty="0" smtClean="0">
                <a:latin typeface="+mj-ea"/>
                <a:ea typeface="+mj-ea"/>
              </a:rPr>
              <a:t>A device transmits a frame and does not receives an ACK, the device assumes its frame was involved in a collision and increases it contention window</a:t>
            </a:r>
          </a:p>
          <a:p>
            <a:pPr lvl="1"/>
            <a:r>
              <a:rPr lang="en-US" altLang="ko-KR" sz="1600" dirty="0" smtClean="0">
                <a:latin typeface="+mj-ea"/>
                <a:ea typeface="+mj-ea"/>
              </a:rPr>
              <a:t>The increase and decrease of the contention window follows EIED </a:t>
            </a:r>
            <a:r>
              <a:rPr lang="en-US" altLang="ko-KR" sz="1600" dirty="0" err="1" smtClean="0">
                <a:latin typeface="+mj-ea"/>
                <a:ea typeface="+mj-ea"/>
              </a:rPr>
              <a:t>backoff</a:t>
            </a:r>
            <a:r>
              <a:rPr lang="en-US" altLang="ko-KR" sz="1600" dirty="0" smtClean="0">
                <a:latin typeface="+mj-ea"/>
                <a:ea typeface="+mj-ea"/>
              </a:rPr>
              <a:t> alg.</a:t>
            </a:r>
          </a:p>
          <a:p>
            <a:r>
              <a:rPr lang="en-US" altLang="ko-KR" sz="2400" dirty="0" smtClean="0">
                <a:latin typeface="+mj-ea"/>
                <a:ea typeface="+mj-ea"/>
              </a:rPr>
              <a:t>Features of the proposed CSMA/CA</a:t>
            </a:r>
          </a:p>
          <a:p>
            <a:pPr lvl="1"/>
            <a:r>
              <a:rPr lang="en-US" altLang="ko-KR" sz="1600" b="1" dirty="0" smtClean="0">
                <a:latin typeface="+mj-ea"/>
              </a:rPr>
              <a:t>Adaptive:</a:t>
            </a:r>
            <a:r>
              <a:rPr lang="en-US" altLang="ko-KR" sz="1600" dirty="0" smtClean="0">
                <a:latin typeface="+mj-ea"/>
              </a:rPr>
              <a:t> The </a:t>
            </a:r>
            <a:r>
              <a:rPr lang="en-US" altLang="ko-KR" sz="1600" dirty="0">
                <a:latin typeface="+mj-ea"/>
              </a:rPr>
              <a:t>contention window in each device is adjusted </a:t>
            </a:r>
            <a:r>
              <a:rPr lang="en-US" altLang="ko-KR" sz="1600" dirty="0" smtClean="0">
                <a:latin typeface="+mj-ea"/>
              </a:rPr>
              <a:t>dynamically, reflecting the channel condition in a distributed manner</a:t>
            </a:r>
            <a:endParaRPr lang="ko-KR" altLang="en-US" sz="1600" dirty="0">
              <a:latin typeface="+mj-ea"/>
            </a:endParaRPr>
          </a:p>
          <a:p>
            <a:pPr lvl="1"/>
            <a:r>
              <a:rPr lang="en-US" altLang="ko-KR" sz="1600" b="1" dirty="0" smtClean="0">
                <a:latin typeface="+mj-ea"/>
                <a:ea typeface="+mj-ea"/>
              </a:rPr>
              <a:t>No “lucky” or “unlucky” devices:</a:t>
            </a:r>
            <a:r>
              <a:rPr lang="en-US" altLang="ko-KR" sz="1600" dirty="0" smtClean="0">
                <a:latin typeface="+mj-ea"/>
                <a:ea typeface="+mj-ea"/>
              </a:rPr>
              <a:t> The contention window is updated based on the network events, not based on each device’s own experience</a:t>
            </a:r>
          </a:p>
          <a:p>
            <a:pPr lvl="1"/>
            <a:r>
              <a:rPr lang="en-US" altLang="ko-KR" sz="1600" b="1" dirty="0" smtClean="0">
                <a:latin typeface="+mj-ea"/>
                <a:ea typeface="+mj-ea"/>
              </a:rPr>
              <a:t>Fairness:</a:t>
            </a:r>
            <a:r>
              <a:rPr lang="en-US" altLang="ko-KR" sz="1600" dirty="0" smtClean="0">
                <a:latin typeface="+mj-ea"/>
                <a:ea typeface="+mj-ea"/>
              </a:rPr>
              <a:t> In the steady state, all devices have the same contention window size on the average</a:t>
            </a:r>
          </a:p>
          <a:p>
            <a:pPr lvl="1"/>
            <a:r>
              <a:rPr lang="en-US" altLang="ko-KR" sz="1600" b="1" dirty="0" smtClean="0">
                <a:latin typeface="+mj-ea"/>
                <a:ea typeface="+mj-ea"/>
              </a:rPr>
              <a:t>Efficiency:</a:t>
            </a:r>
            <a:r>
              <a:rPr lang="en-US" altLang="ko-KR" sz="1600" dirty="0" smtClean="0">
                <a:latin typeface="+mj-ea"/>
                <a:ea typeface="+mj-ea"/>
              </a:rPr>
              <a:t> The EIED </a:t>
            </a:r>
            <a:r>
              <a:rPr lang="en-US" altLang="ko-KR" sz="1600" dirty="0" err="1" smtClean="0">
                <a:latin typeface="+mj-ea"/>
                <a:ea typeface="+mj-ea"/>
              </a:rPr>
              <a:t>backoff</a:t>
            </a:r>
            <a:r>
              <a:rPr lang="en-US" altLang="ko-KR" sz="1600" dirty="0" smtClean="0">
                <a:latin typeface="+mj-ea"/>
                <a:ea typeface="+mj-ea"/>
              </a:rPr>
              <a:t> algorithm guarantees efficient medium access [2]</a:t>
            </a: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spTree>
    <p:extLst>
      <p:ext uri="{BB962C8B-B14F-4D97-AF65-F5344CB8AC3E}">
        <p14:creationId xmlns:p14="http://schemas.microsoft.com/office/powerpoint/2010/main" val="854119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Evaluations</a:t>
            </a:r>
            <a:endParaRPr lang="ko-KR" altLang="en-US" dirty="0"/>
          </a:p>
        </p:txBody>
      </p:sp>
      <p:sp>
        <p:nvSpPr>
          <p:cNvPr id="3" name="내용 개체 틀 2"/>
          <p:cNvSpPr>
            <a:spLocks noGrp="1"/>
          </p:cNvSpPr>
          <p:nvPr>
            <p:ph idx="1"/>
          </p:nvPr>
        </p:nvSpPr>
        <p:spPr>
          <a:xfrm>
            <a:off x="699868" y="1700808"/>
            <a:ext cx="7772400" cy="4608512"/>
          </a:xfrm>
        </p:spPr>
        <p:txBody>
          <a:bodyPr>
            <a:noAutofit/>
          </a:bodyPr>
          <a:lstStyle/>
          <a:p>
            <a:r>
              <a:rPr lang="en-US" altLang="ko-KR" sz="2400" dirty="0" smtClean="0"/>
              <a:t>Evaluation scenarios</a:t>
            </a:r>
          </a:p>
          <a:p>
            <a:pPr lvl="1"/>
            <a:r>
              <a:rPr lang="en-US" altLang="ko-KR" sz="1800" dirty="0" smtClean="0"/>
              <a:t>Every two devices are paired</a:t>
            </a:r>
          </a:p>
          <a:p>
            <a:pPr lvl="1"/>
            <a:r>
              <a:rPr lang="en-US" altLang="ko-KR" sz="1800" dirty="0" smtClean="0"/>
              <a:t>All devices are always ready to transmit traffic (full buffer)</a:t>
            </a:r>
          </a:p>
          <a:p>
            <a:r>
              <a:rPr lang="en-US" altLang="ko-KR" sz="2400" dirty="0" smtClean="0"/>
              <a:t>Evaluation parameters</a:t>
            </a:r>
          </a:p>
          <a:p>
            <a:pPr lvl="1"/>
            <a:r>
              <a:rPr lang="en-US" altLang="ko-KR" sz="1800" dirty="0" smtClean="0"/>
              <a:t>Slotted CSMA/CA is employed</a:t>
            </a:r>
          </a:p>
          <a:p>
            <a:pPr lvl="1"/>
            <a:r>
              <a:rPr lang="en-US" altLang="ko-KR" sz="1800" dirty="0" smtClean="0"/>
              <a:t>One slot time = 8 us</a:t>
            </a:r>
          </a:p>
          <a:p>
            <a:pPr lvl="1"/>
            <a:r>
              <a:rPr lang="en-US" altLang="ko-KR" sz="1800" dirty="0" smtClean="0"/>
              <a:t>SIFS = 1 slot time * 2</a:t>
            </a:r>
          </a:p>
          <a:p>
            <a:pPr lvl="1"/>
            <a:r>
              <a:rPr lang="en-US" altLang="ko-KR" sz="1800" dirty="0" smtClean="0"/>
              <a:t>PIFS = SIFS + 1 slot time</a:t>
            </a:r>
          </a:p>
          <a:p>
            <a:pPr lvl="1"/>
            <a:r>
              <a:rPr lang="en-US" altLang="ko-KR" sz="1800" dirty="0" smtClean="0"/>
              <a:t>DIFS = PIFS + 1 slot time</a:t>
            </a:r>
          </a:p>
          <a:p>
            <a:pPr lvl="1"/>
            <a:r>
              <a:rPr lang="en-US" altLang="ko-KR" sz="1800" dirty="0" smtClean="0"/>
              <a:t>Frame structures are assumed to be the same as those of the 802.11</a:t>
            </a:r>
          </a:p>
          <a:p>
            <a:pPr lvl="1"/>
            <a:r>
              <a:rPr lang="en-US" altLang="ko-KR" sz="1800" dirty="0" smtClean="0"/>
              <a:t>Frame lengths are multiples of slot time (zero padding  if necessary)</a:t>
            </a:r>
          </a:p>
          <a:p>
            <a:pPr marL="0" indent="0">
              <a:buNone/>
            </a:pPr>
            <a:r>
              <a:rPr lang="en-US" altLang="ko-KR" sz="2000" dirty="0" smtClean="0"/>
              <a:t>Note: The exact parameters are TBD.</a:t>
            </a:r>
          </a:p>
          <a:p>
            <a:pPr lvl="1"/>
            <a:endParaRPr lang="en-US" altLang="ko-KR" sz="2000"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spTree>
    <p:extLst>
      <p:ext uri="{BB962C8B-B14F-4D97-AF65-F5344CB8AC3E}">
        <p14:creationId xmlns:p14="http://schemas.microsoft.com/office/powerpoint/2010/main" val="1343720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pic>
        <p:nvPicPr>
          <p:cNvPr id="1026" name="Picture 2" descr="M:\SkyDrive\802.15.8\20130714_Geneva\our_contributions\MAC_plots\eva-1.4-10m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95936" y="1556793"/>
            <a:ext cx="4952431" cy="345638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427984" y="5230941"/>
            <a:ext cx="4039888" cy="1200329"/>
          </a:xfrm>
          <a:prstGeom prst="rect">
            <a:avLst/>
          </a:prstGeom>
          <a:noFill/>
        </p:spPr>
        <p:txBody>
          <a:bodyPr wrap="none" rtlCol="0">
            <a:spAutoFit/>
          </a:bodyPr>
          <a:lstStyle/>
          <a:p>
            <a:r>
              <a:rPr lang="en-US" altLang="ko-KR" sz="1800" dirty="0" smtClean="0"/>
              <a:t>T = 10 </a:t>
            </a:r>
            <a:r>
              <a:rPr lang="en-US" altLang="ko-KR" sz="1800" dirty="0" err="1" smtClean="0"/>
              <a:t>ms</a:t>
            </a:r>
            <a:endParaRPr lang="en-US" altLang="ko-KR" sz="1800" dirty="0" smtClean="0"/>
          </a:p>
          <a:p>
            <a:r>
              <a:rPr lang="en-US" altLang="ko-KR" sz="1800" dirty="0" smtClean="0"/>
              <a:t>Data rate = 5.5 Mbps</a:t>
            </a:r>
          </a:p>
          <a:p>
            <a:r>
              <a:rPr lang="en-US" altLang="ko-KR" sz="1800" dirty="0" smtClean="0"/>
              <a:t>EEID factor = 1.4 (for both up and down)</a:t>
            </a:r>
          </a:p>
          <a:p>
            <a:r>
              <a:rPr lang="en-US" altLang="ko-KR" sz="1800" dirty="0" smtClean="0"/>
              <a:t>Payload = 1024 bytes</a:t>
            </a:r>
          </a:p>
        </p:txBody>
      </p:sp>
      <p:sp>
        <p:nvSpPr>
          <p:cNvPr id="9" name="내용 개체 틀 2"/>
          <p:cNvSpPr>
            <a:spLocks noGrp="1"/>
          </p:cNvSpPr>
          <p:nvPr>
            <p:ph idx="1"/>
          </p:nvPr>
        </p:nvSpPr>
        <p:spPr>
          <a:xfrm>
            <a:off x="395536" y="1628800"/>
            <a:ext cx="3528392" cy="4752528"/>
          </a:xfrm>
        </p:spPr>
        <p:txBody>
          <a:bodyPr>
            <a:noAutofit/>
          </a:bodyPr>
          <a:lstStyle/>
          <a:p>
            <a:r>
              <a:rPr lang="en-US" altLang="ko-KR" sz="1800" dirty="0" smtClean="0"/>
              <a:t>Proposed random access is </a:t>
            </a:r>
            <a:r>
              <a:rPr lang="en-US" altLang="ko-KR" sz="1800" dirty="0" smtClean="0">
                <a:solidFill>
                  <a:srgbClr val="FF0000"/>
                </a:solidFill>
              </a:rPr>
              <a:t>scalable</a:t>
            </a:r>
          </a:p>
          <a:p>
            <a:pPr lvl="1"/>
            <a:r>
              <a:rPr lang="en-US" altLang="ko-KR" sz="1800" dirty="0" smtClean="0"/>
              <a:t>Easily supports 1000 PDs</a:t>
            </a:r>
          </a:p>
          <a:p>
            <a:pPr lvl="1"/>
            <a:r>
              <a:rPr lang="en-US" altLang="ko-KR" sz="1800" dirty="0" smtClean="0"/>
              <a:t>The throughput remains constant for a wide range of # PDs</a:t>
            </a:r>
          </a:p>
          <a:p>
            <a:r>
              <a:rPr lang="en-US" altLang="ko-KR" sz="1800" dirty="0" smtClean="0"/>
              <a:t>Proposed random access is highly </a:t>
            </a:r>
            <a:r>
              <a:rPr lang="en-US" altLang="ko-KR" sz="1800" dirty="0" smtClean="0">
                <a:solidFill>
                  <a:srgbClr val="FF0000"/>
                </a:solidFill>
              </a:rPr>
              <a:t>efficient</a:t>
            </a:r>
          </a:p>
          <a:p>
            <a:pPr lvl="1"/>
            <a:r>
              <a:rPr lang="en-US" altLang="ko-KR" sz="1800" dirty="0" smtClean="0"/>
              <a:t>Outperforms BEB for low load</a:t>
            </a:r>
          </a:p>
          <a:p>
            <a:pPr lvl="1"/>
            <a:r>
              <a:rPr lang="en-US" altLang="ko-KR" sz="1800" dirty="0" smtClean="0"/>
              <a:t>Almost twice the throughput of BEB when network is crowded</a:t>
            </a:r>
          </a:p>
          <a:p>
            <a:r>
              <a:rPr lang="en-US" altLang="ko-KR" sz="1800" dirty="0" smtClean="0"/>
              <a:t>Proposed random access is </a:t>
            </a:r>
            <a:r>
              <a:rPr lang="en-US" altLang="ko-KR" sz="1800" dirty="0" smtClean="0">
                <a:solidFill>
                  <a:srgbClr val="FF0000"/>
                </a:solidFill>
              </a:rPr>
              <a:t>simple</a:t>
            </a:r>
          </a:p>
        </p:txBody>
      </p:sp>
      <p:sp>
        <p:nvSpPr>
          <p:cNvPr id="10" name="TextBox 9"/>
          <p:cNvSpPr txBox="1"/>
          <p:nvPr/>
        </p:nvSpPr>
        <p:spPr>
          <a:xfrm>
            <a:off x="6829221" y="5230941"/>
            <a:ext cx="1991251" cy="646331"/>
          </a:xfrm>
          <a:prstGeom prst="rect">
            <a:avLst/>
          </a:prstGeom>
          <a:noFill/>
        </p:spPr>
        <p:txBody>
          <a:bodyPr wrap="none" rtlCol="0">
            <a:spAutoFit/>
          </a:bodyPr>
          <a:lstStyle/>
          <a:p>
            <a:r>
              <a:rPr lang="en-US" altLang="ko-KR" sz="1800" dirty="0" err="1" smtClean="0"/>
              <a:t>CW</a:t>
            </a:r>
            <a:r>
              <a:rPr lang="en-US" altLang="ko-KR" sz="1800" baseline="-25000" dirty="0" err="1" smtClean="0"/>
              <a:t>min</a:t>
            </a:r>
            <a:r>
              <a:rPr lang="en-US" altLang="ko-KR" sz="1800" dirty="0" smtClean="0"/>
              <a:t> = 16</a:t>
            </a:r>
          </a:p>
          <a:p>
            <a:r>
              <a:rPr lang="en-US" altLang="ko-KR" sz="1800" dirty="0" err="1" smtClean="0"/>
              <a:t>CW</a:t>
            </a:r>
            <a:r>
              <a:rPr lang="en-US" altLang="ko-KR" sz="1800" baseline="-25000" dirty="0" err="1" smtClean="0"/>
              <a:t>max</a:t>
            </a:r>
            <a:r>
              <a:rPr lang="en-US" altLang="ko-KR" sz="1800" dirty="0" smtClean="0"/>
              <a:t> = 16 * 1024</a:t>
            </a:r>
          </a:p>
        </p:txBody>
      </p:sp>
    </p:spTree>
    <p:extLst>
      <p:ext uri="{BB962C8B-B14F-4D97-AF65-F5344CB8AC3E}">
        <p14:creationId xmlns:p14="http://schemas.microsoft.com/office/powerpoint/2010/main" val="3613063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Not Covered in the Simulation</a:t>
            </a:r>
            <a:endParaRPr lang="ko-KR" altLang="en-US" dirty="0"/>
          </a:p>
        </p:txBody>
      </p:sp>
      <p:sp>
        <p:nvSpPr>
          <p:cNvPr id="3" name="내용 개체 틀 2"/>
          <p:cNvSpPr>
            <a:spLocks noGrp="1"/>
          </p:cNvSpPr>
          <p:nvPr>
            <p:ph idx="1"/>
          </p:nvPr>
        </p:nvSpPr>
        <p:spPr>
          <a:xfrm>
            <a:off x="699868" y="1700808"/>
            <a:ext cx="7772400" cy="4608512"/>
          </a:xfrm>
        </p:spPr>
        <p:txBody>
          <a:bodyPr>
            <a:noAutofit/>
          </a:bodyPr>
          <a:lstStyle/>
          <a:p>
            <a:r>
              <a:rPr lang="en-US" altLang="ko-KR" sz="2400" dirty="0" smtClean="0"/>
              <a:t>Hidden/Exposed terminal problem</a:t>
            </a:r>
          </a:p>
          <a:p>
            <a:pPr lvl="1"/>
            <a:r>
              <a:rPr lang="en-US" altLang="ko-KR" sz="2000" dirty="0" smtClean="0"/>
              <a:t>PAC is expected to have significant hidden/exposed terminal problems</a:t>
            </a:r>
          </a:p>
          <a:p>
            <a:r>
              <a:rPr lang="en-US" altLang="ko-KR" sz="2400" dirty="0" smtClean="0"/>
              <a:t>Find tuning of the parameters</a:t>
            </a:r>
            <a:endParaRPr lang="en-US" altLang="ko-KR" sz="1800" dirty="0" smtClean="0"/>
          </a:p>
          <a:p>
            <a:pPr lvl="1"/>
            <a:r>
              <a:rPr lang="en-US" altLang="ko-KR" sz="2000" dirty="0" smtClean="0"/>
              <a:t>T, </a:t>
            </a:r>
            <a:r>
              <a:rPr lang="en-US" altLang="ko-KR" sz="2000" dirty="0" err="1" smtClean="0"/>
              <a:t>CW</a:t>
            </a:r>
            <a:r>
              <a:rPr lang="en-US" altLang="ko-KR" sz="2000" baseline="-25000" dirty="0" err="1" smtClean="0"/>
              <a:t>min</a:t>
            </a:r>
            <a:r>
              <a:rPr lang="en-US" altLang="ko-KR" sz="2000" dirty="0" smtClean="0"/>
              <a:t>, </a:t>
            </a:r>
            <a:r>
              <a:rPr lang="en-US" altLang="ko-KR" sz="2000" dirty="0" err="1" smtClean="0"/>
              <a:t>CW</a:t>
            </a:r>
            <a:r>
              <a:rPr lang="en-US" altLang="ko-KR" sz="2000" baseline="-25000" dirty="0" err="1" smtClean="0"/>
              <a:t>max</a:t>
            </a:r>
            <a:r>
              <a:rPr lang="en-US" altLang="ko-KR" sz="2000" dirty="0" smtClean="0"/>
              <a:t>, EIED factor for CW increase, EIED factor for CW decrease, </a:t>
            </a:r>
            <a:r>
              <a:rPr lang="en-US" altLang="ko-KR" sz="2000" dirty="0" err="1" smtClean="0"/>
              <a:t>etc</a:t>
            </a:r>
            <a:endParaRPr lang="en-US" altLang="ko-KR" sz="2000" dirty="0" smtClean="0"/>
          </a:p>
          <a:p>
            <a:r>
              <a:rPr lang="en-US" altLang="ko-KR" sz="2200" dirty="0" smtClean="0"/>
              <a:t>Wireless Channel</a:t>
            </a:r>
          </a:p>
          <a:p>
            <a:r>
              <a:rPr lang="en-US" altLang="ko-KR" sz="2200" dirty="0" smtClean="0"/>
              <a:t>A variety of traffic models</a:t>
            </a:r>
          </a:p>
          <a:p>
            <a:pPr lvl="1"/>
            <a:endParaRPr lang="en-US" altLang="ko-KR" sz="2000"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spTree>
    <p:extLst>
      <p:ext uri="{BB962C8B-B14F-4D97-AF65-F5344CB8AC3E}">
        <p14:creationId xmlns:p14="http://schemas.microsoft.com/office/powerpoint/2010/main" val="5031145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Text</a:t>
            </a:r>
            <a:r>
              <a:rPr lang="ko-KR" altLang="en-US" dirty="0" smtClean="0"/>
              <a:t> </a:t>
            </a:r>
            <a:r>
              <a:rPr lang="en-US" altLang="ko-KR" dirty="0" smtClean="0"/>
              <a:t>Proposal</a:t>
            </a:r>
            <a:endParaRPr lang="ko-KR" altLang="en-US"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2321403656"/>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26" name="문서" showAsIcon="1" r:id="rId3" imgW="914400" imgH="771480" progId="Word.Document.12">
                  <p:embed/>
                </p:oleObj>
              </mc:Choice>
              <mc:Fallback>
                <p:oleObj name="문서" showAsIcon="1" r:id="rId3" imgW="914400" imgH="771480" progId="Word.Documen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321293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a:xfrm>
            <a:off x="685800" y="1700808"/>
            <a:ext cx="7772400" cy="4114800"/>
          </a:xfrm>
        </p:spPr>
        <p:txBody>
          <a:bodyPr/>
          <a:lstStyle/>
          <a:p>
            <a:pPr marL="360363" indent="-360363">
              <a:buNone/>
            </a:pPr>
            <a:r>
              <a:rPr lang="en-US" altLang="ko-KR" sz="2000" dirty="0" smtClean="0">
                <a:latin typeface="Times New Roman" pitchFamily="18" charset="0"/>
                <a:cs typeface="Times New Roman" pitchFamily="18" charset="0"/>
              </a:rPr>
              <a:t>[1] Jung-Hyun Kim, </a:t>
            </a:r>
            <a:r>
              <a:rPr lang="en-US" altLang="ko-KR" sz="2000" dirty="0" err="1" smtClean="0">
                <a:latin typeface="Times New Roman" pitchFamily="18" charset="0"/>
                <a:cs typeface="Times New Roman" pitchFamily="18" charset="0"/>
              </a:rPr>
              <a:t>Jihyung</a:t>
            </a:r>
            <a:r>
              <a:rPr lang="en-US" altLang="ko-KR" sz="2000" dirty="0" smtClean="0">
                <a:latin typeface="Times New Roman" pitchFamily="18" charset="0"/>
                <a:cs typeface="Times New Roman" pitchFamily="18" charset="0"/>
              </a:rPr>
              <a:t> Kim, </a:t>
            </a:r>
            <a:r>
              <a:rPr lang="en-US" altLang="ko-KR" sz="2000" dirty="0" err="1" smtClean="0">
                <a:latin typeface="Times New Roman" pitchFamily="18" charset="0"/>
                <a:cs typeface="Times New Roman" pitchFamily="18" charset="0"/>
              </a:rPr>
              <a:t>Kwangjae</a:t>
            </a:r>
            <a:r>
              <a:rPr lang="en-US" altLang="ko-KR" sz="2000" dirty="0" smtClean="0">
                <a:latin typeface="Times New Roman" pitchFamily="18" charset="0"/>
                <a:cs typeface="Times New Roman" pitchFamily="18" charset="0"/>
              </a:rPr>
              <a:t> Lim, Dong </a:t>
            </a:r>
            <a:r>
              <a:rPr lang="en-US" altLang="ko-KR" sz="2000" dirty="0" err="1" smtClean="0">
                <a:latin typeface="Times New Roman" pitchFamily="18" charset="0"/>
                <a:cs typeface="Times New Roman" pitchFamily="18" charset="0"/>
              </a:rPr>
              <a:t>Seung</a:t>
            </a:r>
            <a:r>
              <a:rPr lang="en-US" altLang="ko-KR" sz="2000" dirty="0" smtClean="0">
                <a:latin typeface="Times New Roman" pitchFamily="18" charset="0"/>
                <a:cs typeface="Times New Roman" pitchFamily="18" charset="0"/>
              </a:rPr>
              <a:t> Kwon, “Distributed Frequency Synchronization for Global Synchronization in Wireless Mesh Networks,” World Academy of Science and Technology, vol. 70, 2012, pp. 1080-1084.</a:t>
            </a:r>
          </a:p>
          <a:p>
            <a:pPr marL="360363" indent="-360363">
              <a:buNone/>
            </a:pPr>
            <a:r>
              <a:rPr lang="en-US" altLang="ko-KR" sz="2000" dirty="0" smtClean="0">
                <a:latin typeface="Times New Roman" pitchFamily="18" charset="0"/>
                <a:cs typeface="Times New Roman" pitchFamily="18" charset="0"/>
              </a:rPr>
              <a:t>[2] Nah-Oak </a:t>
            </a:r>
            <a:r>
              <a:rPr lang="en-US" altLang="ko-KR" sz="2000" dirty="0">
                <a:latin typeface="Times New Roman" pitchFamily="18" charset="0"/>
                <a:cs typeface="Times New Roman" pitchFamily="18" charset="0"/>
              </a:rPr>
              <a:t>Song, </a:t>
            </a:r>
            <a:r>
              <a:rPr lang="en-US" altLang="ko-KR" sz="2000" dirty="0" err="1">
                <a:latin typeface="Times New Roman" pitchFamily="18" charset="0"/>
                <a:cs typeface="Times New Roman" pitchFamily="18" charset="0"/>
              </a:rPr>
              <a:t>Byung</a:t>
            </a:r>
            <a:r>
              <a:rPr lang="en-US" altLang="ko-KR" sz="2000" dirty="0">
                <a:latin typeface="Times New Roman" pitchFamily="18" charset="0"/>
                <a:cs typeface="Times New Roman" pitchFamily="18" charset="0"/>
              </a:rPr>
              <a:t>-Jae </a:t>
            </a:r>
            <a:r>
              <a:rPr lang="en-US" altLang="ko-KR" sz="2000" dirty="0" err="1">
                <a:latin typeface="Times New Roman" pitchFamily="18" charset="0"/>
                <a:cs typeface="Times New Roman" pitchFamily="18" charset="0"/>
              </a:rPr>
              <a:t>Kwak</a:t>
            </a:r>
            <a:r>
              <a:rPr lang="en-US" altLang="ko-KR" sz="2000" dirty="0">
                <a:latin typeface="Times New Roman" pitchFamily="18" charset="0"/>
                <a:cs typeface="Times New Roman" pitchFamily="18" charset="0"/>
              </a:rPr>
              <a:t>, </a:t>
            </a:r>
            <a:r>
              <a:rPr lang="en-US" altLang="ko-KR" sz="2000" dirty="0" err="1">
                <a:latin typeface="Times New Roman" pitchFamily="18" charset="0"/>
                <a:cs typeface="Times New Roman" pitchFamily="18" charset="0"/>
              </a:rPr>
              <a:t>Jabin</a:t>
            </a:r>
            <a:r>
              <a:rPr lang="en-US" altLang="ko-KR" sz="2000" dirty="0">
                <a:latin typeface="Times New Roman" pitchFamily="18" charset="0"/>
                <a:cs typeface="Times New Roman" pitchFamily="18" charset="0"/>
              </a:rPr>
              <a:t> Song, L. E. Miller, “Enhancement of IEEE 802.11 </a:t>
            </a:r>
            <a:r>
              <a:rPr lang="en-US" altLang="ko-KR" sz="2000" dirty="0" smtClean="0">
                <a:latin typeface="Times New Roman" pitchFamily="18" charset="0"/>
                <a:cs typeface="Times New Roman" pitchFamily="18" charset="0"/>
              </a:rPr>
              <a:t>Distributed Coordination </a:t>
            </a:r>
            <a:r>
              <a:rPr lang="en-US" altLang="ko-KR" sz="2000" dirty="0">
                <a:latin typeface="Times New Roman" pitchFamily="18" charset="0"/>
                <a:cs typeface="Times New Roman" pitchFamily="18" charset="0"/>
              </a:rPr>
              <a:t>Function with Exponential Increase Exponential Decrease </a:t>
            </a:r>
            <a:r>
              <a:rPr lang="en-US" altLang="ko-KR" sz="2000" dirty="0" err="1">
                <a:latin typeface="Times New Roman" pitchFamily="18" charset="0"/>
                <a:cs typeface="Times New Roman" pitchFamily="18" charset="0"/>
              </a:rPr>
              <a:t>Backoff</a:t>
            </a:r>
            <a:r>
              <a:rPr lang="en-US" altLang="ko-KR" sz="2000" dirty="0">
                <a:latin typeface="Times New Roman" pitchFamily="18" charset="0"/>
                <a:cs typeface="Times New Roman" pitchFamily="18" charset="0"/>
              </a:rPr>
              <a:t> Algorithm</a:t>
            </a:r>
            <a:r>
              <a:rPr lang="en-US" altLang="ko-KR" sz="2000" dirty="0" smtClean="0">
                <a:latin typeface="Times New Roman" pitchFamily="18" charset="0"/>
                <a:cs typeface="Times New Roman" pitchFamily="18" charset="0"/>
              </a:rPr>
              <a:t>,” Proceedings </a:t>
            </a:r>
            <a:r>
              <a:rPr lang="en-US" altLang="ko-KR" sz="2000" dirty="0">
                <a:latin typeface="Times New Roman" pitchFamily="18" charset="0"/>
                <a:cs typeface="Times New Roman" pitchFamily="18" charset="0"/>
              </a:rPr>
              <a:t>of IEEE 57th Vehicular Technology Conference (VTC 2003-Spring), vol. </a:t>
            </a:r>
            <a:r>
              <a:rPr lang="en-US" altLang="ko-KR" sz="2000" dirty="0" smtClean="0">
                <a:latin typeface="Times New Roman" pitchFamily="18" charset="0"/>
                <a:cs typeface="Times New Roman" pitchFamily="18" charset="0"/>
              </a:rPr>
              <a:t>4, pp</a:t>
            </a:r>
            <a:r>
              <a:rPr lang="en-US" altLang="ko-KR" sz="2000" dirty="0">
                <a:latin typeface="Times New Roman" pitchFamily="18" charset="0"/>
                <a:cs typeface="Times New Roman" pitchFamily="18" charset="0"/>
              </a:rPr>
              <a:t>. 2775−2778, </a:t>
            </a:r>
            <a:r>
              <a:rPr lang="en-US" altLang="ko-KR" sz="2000" dirty="0" err="1">
                <a:latin typeface="Times New Roman" pitchFamily="18" charset="0"/>
                <a:cs typeface="Times New Roman" pitchFamily="18" charset="0"/>
              </a:rPr>
              <a:t>Jeju</a:t>
            </a:r>
            <a:r>
              <a:rPr lang="en-US" altLang="ko-KR" sz="2000" dirty="0">
                <a:latin typeface="Times New Roman" pitchFamily="18" charset="0"/>
                <a:cs typeface="Times New Roman" pitchFamily="18" charset="0"/>
              </a:rPr>
              <a:t>, Korea, April 22−25, 2003.</a:t>
            </a:r>
            <a:endParaRPr lang="en-US" altLang="ko-KR" sz="2000" dirty="0" smtClean="0">
              <a:latin typeface="Times New Roman" pitchFamily="18" charset="0"/>
              <a:cs typeface="Times New Roman" pitchFamily="18" charset="0"/>
            </a:endParaRPr>
          </a:p>
          <a:p>
            <a:pPr marL="360363" indent="-360363">
              <a:buNone/>
            </a:pPr>
            <a:r>
              <a:rPr lang="en-US" altLang="ko-KR" sz="2000" dirty="0" smtClean="0">
                <a:latin typeface="Times New Roman" pitchFamily="18" charset="0"/>
                <a:cs typeface="Times New Roman" pitchFamily="18" charset="0"/>
              </a:rPr>
              <a:t>[3] IEEE 802.15-13-0373-0x-0008, “ETRI Technical PHY proposal for IEEE 802.15 TG8 PAC Standard” July 2013.</a:t>
            </a:r>
            <a:endParaRPr lang="ko-KR" altLang="en-US" sz="2000" dirty="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spTree>
    <p:extLst>
      <p:ext uri="{BB962C8B-B14F-4D97-AF65-F5344CB8AC3E}">
        <p14:creationId xmlns:p14="http://schemas.microsoft.com/office/powerpoint/2010/main" val="3463124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A Feasible and Efficient Channel Access Scheme in the PAC networks</a:t>
            </a:r>
            <a:endParaRPr lang="en-US" dirty="0"/>
          </a:p>
        </p:txBody>
      </p:sp>
      <p:sp>
        <p:nvSpPr>
          <p:cNvPr id="3" name="Subtitle 2"/>
          <p:cNvSpPr>
            <a:spLocks noGrp="1"/>
          </p:cNvSpPr>
          <p:nvPr>
            <p:ph type="subTitle" idx="1"/>
          </p:nvPr>
        </p:nvSpPr>
        <p:spPr>
          <a:xfrm>
            <a:off x="2915816" y="3284984"/>
            <a:ext cx="3312368" cy="432048"/>
          </a:xfrm>
        </p:spPr>
        <p:txBody>
          <a:bodyPr>
            <a:normAutofit/>
          </a:bodyPr>
          <a:lstStyle/>
          <a:p>
            <a:r>
              <a:rPr lang="en-US" sz="2000" dirty="0" smtClean="0"/>
              <a:t>July 2013</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July 2013</a:t>
            </a:r>
            <a:endParaRPr lang="en-US" altLang="ko-KR" dirty="0"/>
          </a:p>
        </p:txBody>
      </p:sp>
      <p:sp>
        <p:nvSpPr>
          <p:cNvPr id="9" name="Subtitle 2"/>
          <p:cNvSpPr txBox="1">
            <a:spLocks/>
          </p:cNvSpPr>
          <p:nvPr/>
        </p:nvSpPr>
        <p:spPr bwMode="auto">
          <a:xfrm>
            <a:off x="1043608" y="4077072"/>
            <a:ext cx="7056784" cy="8763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lvl1pPr marL="0" indent="0" algn="ctr" rtl="0" eaLnBrk="0" fontAlgn="base" hangingPunct="0">
              <a:spcBef>
                <a:spcPct val="20000"/>
              </a:spcBef>
              <a:spcAft>
                <a:spcPct val="0"/>
              </a:spcAft>
              <a:buClr>
                <a:srgbClr val="002060"/>
              </a:buClr>
              <a:buSzPct val="120000"/>
              <a:buFont typeface="Wingdings" pitchFamily="2" charset="2"/>
              <a:buNone/>
              <a:defRPr sz="3200">
                <a:solidFill>
                  <a:schemeClr val="tx1"/>
                </a:solidFill>
                <a:latin typeface="Lucida Bright" pitchFamily="18" charset="0"/>
                <a:ea typeface="+mn-ea"/>
                <a:cs typeface="Narkisim" pitchFamily="34" charset="-79"/>
              </a:defRPr>
            </a:lvl1pPr>
            <a:lvl2pPr marL="457200" indent="0" algn="ctr" rtl="0" eaLnBrk="0" fontAlgn="base" hangingPunct="0">
              <a:spcBef>
                <a:spcPct val="20000"/>
              </a:spcBef>
              <a:spcAft>
                <a:spcPct val="0"/>
              </a:spcAft>
              <a:buNone/>
              <a:defRPr sz="2800">
                <a:solidFill>
                  <a:schemeClr val="tx1"/>
                </a:solidFill>
                <a:latin typeface="Times New Roman" pitchFamily="18" charset="0"/>
                <a:cs typeface="Times New Roman" pitchFamily="18" charset="0"/>
              </a:defRPr>
            </a:lvl2pPr>
            <a:lvl3pPr marL="914400" indent="0" algn="ctr" rtl="0" eaLnBrk="0" fontAlgn="base" hangingPunct="0">
              <a:spcBef>
                <a:spcPct val="20000"/>
              </a:spcBef>
              <a:spcAft>
                <a:spcPct val="0"/>
              </a:spcAft>
              <a:buClr>
                <a:srgbClr val="C00000"/>
              </a:buClr>
              <a:buNone/>
              <a:defRPr sz="2400">
                <a:solidFill>
                  <a:schemeClr val="tx1"/>
                </a:solidFill>
                <a:latin typeface="Times New Roman" pitchFamily="18" charset="0"/>
                <a:cs typeface="Times New Roman" pitchFamily="18" charset="0"/>
              </a:defRPr>
            </a:lvl3pPr>
            <a:lvl4pPr marL="1371600" indent="0" algn="ctr" rtl="0" eaLnBrk="0" fontAlgn="base" hangingPunct="0">
              <a:spcBef>
                <a:spcPct val="20000"/>
              </a:spcBef>
              <a:spcAft>
                <a:spcPct val="0"/>
              </a:spcAft>
              <a:buNone/>
              <a:defRPr sz="2000">
                <a:solidFill>
                  <a:schemeClr val="tx1"/>
                </a:solidFill>
                <a:latin typeface="Times New Roman" pitchFamily="18" charset="0"/>
                <a:cs typeface="Times New Roman" pitchFamily="18" charset="0"/>
              </a:defRPr>
            </a:lvl4pPr>
            <a:lvl5pPr marL="1828800" indent="0" algn="ctr" rtl="0" eaLnBrk="0" fontAlgn="base" hangingPunct="0">
              <a:spcBef>
                <a:spcPct val="20000"/>
              </a:spcBef>
              <a:spcAft>
                <a:spcPct val="0"/>
              </a:spcAft>
              <a:buNone/>
              <a:defRPr sz="2000">
                <a:solidFill>
                  <a:schemeClr val="tx1"/>
                </a:solidFill>
                <a:latin typeface="Times New Roman" pitchFamily="18" charset="0"/>
                <a:cs typeface="Times New Roman" pitchFamily="18"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r>
              <a:rPr lang="en-US" sz="2000" kern="0" dirty="0" err="1" smtClean="0"/>
              <a:t>Sunggeun</a:t>
            </a:r>
            <a:r>
              <a:rPr lang="en-US" sz="2000" kern="0" dirty="0" smtClean="0"/>
              <a:t> Jin (</a:t>
            </a:r>
            <a:r>
              <a:rPr lang="en-US" sz="2000" kern="0" dirty="0" err="1" smtClean="0"/>
              <a:t>Daegu</a:t>
            </a:r>
            <a:r>
              <a:rPr lang="en-US" sz="2000" kern="0" dirty="0" smtClean="0"/>
              <a:t> Univ.), </a:t>
            </a:r>
            <a:r>
              <a:rPr lang="en-US" sz="2000" kern="0" dirty="0" err="1" smtClean="0"/>
              <a:t>Byung</a:t>
            </a:r>
            <a:r>
              <a:rPr lang="en-US" sz="2000" kern="0" dirty="0" smtClean="0"/>
              <a:t>-Jae </a:t>
            </a:r>
            <a:r>
              <a:rPr lang="en-US" sz="2000" kern="0" dirty="0" err="1" smtClean="0"/>
              <a:t>Kwak</a:t>
            </a:r>
            <a:r>
              <a:rPr lang="en-US" sz="2000" kern="0" dirty="0" smtClean="0"/>
              <a:t> (ETRI),</a:t>
            </a:r>
          </a:p>
          <a:p>
            <a:r>
              <a:rPr lang="en-US" sz="2000" kern="0" dirty="0" smtClean="0"/>
              <a:t> </a:t>
            </a:r>
            <a:r>
              <a:rPr lang="en-US" sz="2000" kern="0" dirty="0" err="1"/>
              <a:t>K</a:t>
            </a:r>
            <a:r>
              <a:rPr lang="en-US" altLang="ko-KR" sz="2000" kern="0" dirty="0" err="1" smtClean="0"/>
              <a:t>apseok</a:t>
            </a:r>
            <a:r>
              <a:rPr lang="ko-KR" altLang="en-US" sz="2000" kern="0" dirty="0" smtClean="0"/>
              <a:t> </a:t>
            </a:r>
            <a:r>
              <a:rPr lang="en-US" altLang="ko-KR" sz="2000" kern="0" dirty="0" smtClean="0"/>
              <a:t>Chang (ETRI), Moon-</a:t>
            </a:r>
            <a:r>
              <a:rPr lang="en-US" altLang="ko-KR" sz="2000" kern="0" dirty="0" err="1" smtClean="0"/>
              <a:t>Sik</a:t>
            </a:r>
            <a:r>
              <a:rPr lang="en-US" altLang="ko-KR" sz="2000" kern="0" dirty="0" smtClean="0"/>
              <a:t> Lee </a:t>
            </a:r>
            <a:r>
              <a:rPr lang="en-US" sz="2000" kern="0" dirty="0" smtClean="0"/>
              <a:t>(ETRI)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a:xfrm>
            <a:off x="685800" y="1700808"/>
            <a:ext cx="7772400" cy="4608512"/>
          </a:xfrm>
        </p:spPr>
        <p:txBody>
          <a:bodyPr>
            <a:noAutofit/>
          </a:bodyPr>
          <a:lstStyle/>
          <a:p>
            <a:r>
              <a:rPr lang="en-US" altLang="ko-KR" sz="2400" dirty="0" smtClean="0"/>
              <a:t>Motivation:</a:t>
            </a:r>
          </a:p>
          <a:p>
            <a:pPr lvl="1"/>
            <a:r>
              <a:rPr lang="en-US" altLang="ko-KR" sz="2000" dirty="0" smtClean="0"/>
              <a:t>Most PAC networks are expected to be deployed in unlicensed bands.</a:t>
            </a:r>
          </a:p>
          <a:p>
            <a:pPr lvl="1"/>
            <a:r>
              <a:rPr lang="en-US" altLang="ko-KR" sz="2000" dirty="0" smtClean="0"/>
              <a:t>The PAC networks should coexist with existing networks in unlicensed bands.</a:t>
            </a:r>
          </a:p>
          <a:p>
            <a:pPr lvl="1"/>
            <a:r>
              <a:rPr lang="en-US" altLang="ko-KR" sz="2000" dirty="0" smtClean="0"/>
              <a:t>Simple, efficient, and scalable centralized resource allocation scheme is not feasible in unlicensed bands</a:t>
            </a:r>
          </a:p>
          <a:p>
            <a:pPr lvl="2"/>
            <a:r>
              <a:rPr lang="en-US" altLang="ko-KR" sz="1800" dirty="0" smtClean="0"/>
              <a:t>Simple: little book keeping</a:t>
            </a:r>
          </a:p>
          <a:p>
            <a:pPr lvl="2"/>
            <a:r>
              <a:rPr lang="en-US" altLang="ko-KR" sz="1800" dirty="0" smtClean="0"/>
              <a:t>Efficient: high performance, small overhead</a:t>
            </a:r>
          </a:p>
          <a:p>
            <a:pPr lvl="2"/>
            <a:r>
              <a:rPr lang="en-US" altLang="ko-KR" sz="1800" dirty="0" smtClean="0"/>
              <a:t>Scalable: large number of devices</a:t>
            </a:r>
            <a:endParaRPr lang="en-US" altLang="ko-KR" sz="2400" dirty="0" smtClean="0"/>
          </a:p>
          <a:p>
            <a:r>
              <a:rPr lang="en-US" altLang="ko-KR" sz="2400" dirty="0" smtClean="0"/>
              <a:t>PAC PAR requirements</a:t>
            </a:r>
          </a:p>
          <a:p>
            <a:pPr lvl="1"/>
            <a:r>
              <a:rPr lang="en-US" altLang="ko-KR" sz="2000" dirty="0" smtClean="0"/>
              <a:t>Support a large number of PAC devices</a:t>
            </a:r>
          </a:p>
          <a:p>
            <a:pPr lvl="1"/>
            <a:r>
              <a:rPr lang="en-US" altLang="ko-KR" sz="2000" dirty="0" smtClean="0"/>
              <a:t>Fully distributed coordination</a:t>
            </a:r>
          </a:p>
          <a:p>
            <a:pPr lvl="2"/>
            <a:endParaRPr lang="en-US" altLang="ko-KR" dirty="0" smtClean="0"/>
          </a:p>
          <a:p>
            <a:pPr lvl="1"/>
            <a:endParaRPr lang="en-US" altLang="ko-KR" sz="2400" dirty="0" smtClean="0"/>
          </a:p>
          <a:p>
            <a:pPr lvl="1"/>
            <a:endParaRPr lang="ko-KR" altLang="en-US" sz="2400"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extLst>
      <p:ext uri="{BB962C8B-B14F-4D97-AF65-F5344CB8AC3E}">
        <p14:creationId xmlns:p14="http://schemas.microsoft.com/office/powerpoint/2010/main" val="2821081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395536" y="685800"/>
            <a:ext cx="8280920" cy="1066800"/>
          </a:xfrm>
        </p:spPr>
        <p:txBody>
          <a:bodyPr/>
          <a:lstStyle/>
          <a:p>
            <a:r>
              <a:rPr lang="en-US" altLang="ko-KR" dirty="0" smtClean="0"/>
              <a:t>Assumptions</a:t>
            </a:r>
            <a:endParaRPr lang="ko-KR" altLang="en-US" dirty="0"/>
          </a:p>
        </p:txBody>
      </p:sp>
      <p:sp>
        <p:nvSpPr>
          <p:cNvPr id="3" name="내용 개체 틀 2"/>
          <p:cNvSpPr>
            <a:spLocks noGrp="1"/>
          </p:cNvSpPr>
          <p:nvPr>
            <p:ph idx="1"/>
          </p:nvPr>
        </p:nvSpPr>
        <p:spPr>
          <a:xfrm>
            <a:off x="685800" y="1700808"/>
            <a:ext cx="7772400" cy="4544144"/>
          </a:xfrm>
        </p:spPr>
        <p:txBody>
          <a:bodyPr>
            <a:noAutofit/>
          </a:bodyPr>
          <a:lstStyle/>
          <a:p>
            <a:r>
              <a:rPr lang="en-US" altLang="ko-KR" sz="2400" dirty="0" smtClean="0">
                <a:latin typeface="Times New Roman" pitchFamily="18" charset="0"/>
                <a:cs typeface="Times New Roman" pitchFamily="18" charset="0"/>
              </a:rPr>
              <a:t>Synchronous operation</a:t>
            </a:r>
          </a:p>
          <a:p>
            <a:pPr lvl="1"/>
            <a:r>
              <a:rPr lang="en-US" altLang="ko-KR" sz="2000" dirty="0" smtClean="0"/>
              <a:t>The time is divided into slots. All times are measured in multiples of  the slot.</a:t>
            </a:r>
          </a:p>
          <a:p>
            <a:pPr lvl="1"/>
            <a:r>
              <a:rPr lang="en-US" altLang="ko-KR" sz="2000" dirty="0" smtClean="0"/>
              <a:t>All devices are synchronized in time domain in slot level</a:t>
            </a:r>
          </a:p>
          <a:p>
            <a:pPr lvl="1"/>
            <a:r>
              <a:rPr lang="en-US" altLang="ko-KR" sz="2000" dirty="0" smtClean="0"/>
              <a:t>All devices are synchronized in frequency domain</a:t>
            </a:r>
          </a:p>
          <a:p>
            <a:r>
              <a:rPr lang="en-US" altLang="ko-KR" sz="2400" dirty="0" smtClean="0">
                <a:latin typeface="Times New Roman" pitchFamily="18" charset="0"/>
                <a:cs typeface="Times New Roman" pitchFamily="18" charset="0"/>
              </a:rPr>
              <a:t>Independent of super frame structure</a:t>
            </a:r>
          </a:p>
          <a:p>
            <a:pPr lvl="1"/>
            <a:r>
              <a:rPr lang="en-US" altLang="ko-KR" sz="2000" dirty="0" smtClean="0"/>
              <a:t>The access scheme is independent of the underlying or the lack of super-frame structure</a:t>
            </a:r>
          </a:p>
          <a:p>
            <a:r>
              <a:rPr lang="en-US" altLang="ko-KR" sz="2400" dirty="0" smtClean="0">
                <a:latin typeface="Times New Roman" pitchFamily="18" charset="0"/>
                <a:cs typeface="Times New Roman" pitchFamily="18" charset="0"/>
              </a:rPr>
              <a:t>Use Slotted CSMA/CA as a fundamental channel access scheme</a:t>
            </a:r>
            <a:endParaRPr lang="ko-KR" altLang="en-US" sz="2400" dirty="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extLst>
      <p:ext uri="{BB962C8B-B14F-4D97-AF65-F5344CB8AC3E}">
        <p14:creationId xmlns:p14="http://schemas.microsoft.com/office/powerpoint/2010/main" val="19440101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Synchronous Operation</a:t>
            </a:r>
            <a:endParaRPr lang="ko-KR" altLang="en-US" dirty="0"/>
          </a:p>
        </p:txBody>
      </p:sp>
      <p:sp>
        <p:nvSpPr>
          <p:cNvPr id="3" name="내용 개체 틀 2"/>
          <p:cNvSpPr>
            <a:spLocks noGrp="1"/>
          </p:cNvSpPr>
          <p:nvPr>
            <p:ph idx="1"/>
          </p:nvPr>
        </p:nvSpPr>
        <p:spPr>
          <a:xfrm>
            <a:off x="685800" y="1700808"/>
            <a:ext cx="7772400" cy="4114800"/>
          </a:xfrm>
        </p:spPr>
        <p:txBody>
          <a:bodyPr>
            <a:normAutofit/>
          </a:bodyPr>
          <a:lstStyle/>
          <a:p>
            <a:r>
              <a:rPr lang="en-US" altLang="ko-KR" sz="2400" dirty="0" smtClean="0">
                <a:latin typeface="Times New Roman" pitchFamily="18" charset="0"/>
                <a:cs typeface="Times New Roman" pitchFamily="18" charset="0"/>
              </a:rPr>
              <a:t>Devices overhear PAC frames</a:t>
            </a:r>
          </a:p>
          <a:p>
            <a:r>
              <a:rPr lang="en-US" altLang="ko-KR" sz="2400" dirty="0" smtClean="0">
                <a:latin typeface="Times New Roman" pitchFamily="18" charset="0"/>
                <a:cs typeface="Times New Roman" pitchFamily="18" charset="0"/>
              </a:rPr>
              <a:t>Use distributed synchronization algorithm to achieve timing and frequency synchronization [1]</a:t>
            </a:r>
          </a:p>
          <a:p>
            <a:pPr marL="0" indent="0">
              <a:buNone/>
            </a:pPr>
            <a:endParaRPr lang="en-US" altLang="ko-KR" sz="2400" dirty="0" smtClean="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extLst>
      <p:ext uri="{BB962C8B-B14F-4D97-AF65-F5344CB8AC3E}">
        <p14:creationId xmlns:p14="http://schemas.microsoft.com/office/powerpoint/2010/main" val="3523116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Slotted CSMA/CA</a:t>
            </a:r>
            <a:endParaRPr lang="ko-KR" altLang="en-US" dirty="0"/>
          </a:p>
        </p:txBody>
      </p:sp>
      <p:sp>
        <p:nvSpPr>
          <p:cNvPr id="3" name="내용 개체 틀 2"/>
          <p:cNvSpPr>
            <a:spLocks noGrp="1"/>
          </p:cNvSpPr>
          <p:nvPr>
            <p:ph idx="1"/>
          </p:nvPr>
        </p:nvSpPr>
        <p:spPr>
          <a:xfrm>
            <a:off x="685800" y="1556792"/>
            <a:ext cx="7772400" cy="4896544"/>
          </a:xfrm>
        </p:spPr>
        <p:txBody>
          <a:bodyPr/>
          <a:lstStyle/>
          <a:p>
            <a:r>
              <a:rPr lang="en-US" altLang="ko-KR" sz="2400" dirty="0" smtClean="0">
                <a:latin typeface="Times New Roman" pitchFamily="18" charset="0"/>
                <a:cs typeface="Times New Roman" pitchFamily="18" charset="0"/>
              </a:rPr>
              <a:t>CSMA/CA</a:t>
            </a:r>
          </a:p>
          <a:p>
            <a:pPr lvl="1"/>
            <a:r>
              <a:rPr lang="en-US" altLang="ko-KR" sz="2000" dirty="0" smtClean="0"/>
              <a:t>It is the most successful channel access policy for unlicensed frequency bands</a:t>
            </a:r>
          </a:p>
          <a:p>
            <a:pPr lvl="1"/>
            <a:r>
              <a:rPr lang="en-US" altLang="ko-KR" sz="2000" dirty="0" smtClean="0"/>
              <a:t>Proven to work in distributed wireless networks</a:t>
            </a:r>
          </a:p>
          <a:p>
            <a:r>
              <a:rPr lang="en-US" altLang="ko-KR" sz="2400" dirty="0" smtClean="0">
                <a:latin typeface="Times New Roman" pitchFamily="18" charset="0"/>
                <a:cs typeface="Times New Roman" pitchFamily="18" charset="0"/>
              </a:rPr>
              <a:t>Slotted CSMA/CA</a:t>
            </a:r>
          </a:p>
          <a:p>
            <a:pPr lvl="1"/>
            <a:r>
              <a:rPr lang="en-US" altLang="ko-KR" sz="2000" dirty="0" smtClean="0"/>
              <a:t>Channel accesses are tried in units of time slots</a:t>
            </a:r>
          </a:p>
          <a:p>
            <a:pPr lvl="1"/>
            <a:r>
              <a:rPr lang="en-US" altLang="ko-KR" sz="2000" dirty="0" smtClean="0"/>
              <a:t>It can be exploited with timing synchronization.</a:t>
            </a:r>
          </a:p>
          <a:p>
            <a:pPr lvl="1"/>
            <a:r>
              <a:rPr lang="en-US" altLang="ko-KR" sz="2000" dirty="0" smtClean="0"/>
              <a:t>Slotted CSMA/CA eases the design of network management schemes without centralized coordination.</a:t>
            </a:r>
            <a:endParaRPr lang="ko-KR" altLang="en-US" sz="2000" dirty="0">
              <a:solidFill>
                <a:srgbClr val="FF0000"/>
              </a:solidFill>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extLst>
      <p:ext uri="{BB962C8B-B14F-4D97-AF65-F5344CB8AC3E}">
        <p14:creationId xmlns:p14="http://schemas.microsoft.com/office/powerpoint/2010/main" val="21119279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Typical Random Access using CSMA/CA</a:t>
            </a:r>
            <a:endParaRPr lang="ko-KR" altLang="en-US" dirty="0"/>
          </a:p>
        </p:txBody>
      </p:sp>
      <p:sp>
        <p:nvSpPr>
          <p:cNvPr id="3" name="내용 개체 틀 2"/>
          <p:cNvSpPr>
            <a:spLocks noGrp="1"/>
          </p:cNvSpPr>
          <p:nvPr>
            <p:ph idx="1"/>
          </p:nvPr>
        </p:nvSpPr>
        <p:spPr>
          <a:xfrm>
            <a:off x="685800" y="1916832"/>
            <a:ext cx="7772400" cy="4114800"/>
          </a:xfrm>
        </p:spPr>
        <p:txBody>
          <a:bodyPr/>
          <a:lstStyle/>
          <a:p>
            <a:r>
              <a:rPr lang="en-US" altLang="ko-KR" sz="2400" dirty="0" smtClean="0">
                <a:latin typeface="Times New Roman" pitchFamily="18" charset="0"/>
                <a:cs typeface="Times New Roman" pitchFamily="18" charset="0"/>
              </a:rPr>
              <a:t>A random number is selected between 0 and CW-1 (CW: Contention Window)</a:t>
            </a:r>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The chosen number decreases every idle time slots</a:t>
            </a:r>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A frame is transmitted when the number reaches 0</a:t>
            </a:r>
          </a:p>
          <a:p>
            <a:r>
              <a:rPr lang="en-US" altLang="ko-KR" sz="2400" dirty="0" smtClean="0">
                <a:latin typeface="Times New Roman" pitchFamily="18" charset="0"/>
                <a:cs typeface="Times New Roman" pitchFamily="18" charset="0"/>
              </a:rPr>
              <a:t>If the transmission experiences a collision, the CW is increased by factor 2 (BEB: Binary Exponential </a:t>
            </a:r>
            <a:r>
              <a:rPr lang="en-US" altLang="ko-KR" sz="2400" dirty="0" err="1" smtClean="0">
                <a:latin typeface="Times New Roman" pitchFamily="18" charset="0"/>
                <a:cs typeface="Times New Roman" pitchFamily="18" charset="0"/>
              </a:rPr>
              <a:t>Backoff</a:t>
            </a:r>
            <a:r>
              <a:rPr lang="en-US" altLang="ko-KR" sz="2400" dirty="0" smtClean="0">
                <a:latin typeface="Times New Roman" pitchFamily="18" charset="0"/>
                <a:cs typeface="Times New Roman" pitchFamily="18" charset="0"/>
              </a:rPr>
              <a:t>)</a:t>
            </a:r>
          </a:p>
          <a:p>
            <a:r>
              <a:rPr lang="en-US" altLang="ko-KR" sz="2400" dirty="0" smtClean="0">
                <a:latin typeface="Times New Roman" pitchFamily="18" charset="0"/>
                <a:cs typeface="Times New Roman" pitchFamily="18" charset="0"/>
              </a:rPr>
              <a:t>If the transmission succeeds, the CW is reduced to the minimum CW</a:t>
            </a:r>
            <a:endParaRPr lang="ko-KR" altLang="en-US" sz="2400" dirty="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Tree>
    <p:extLst>
      <p:ext uri="{BB962C8B-B14F-4D97-AF65-F5344CB8AC3E}">
        <p14:creationId xmlns:p14="http://schemas.microsoft.com/office/powerpoint/2010/main" val="1401218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Improvements to Typical Random Access</a:t>
            </a:r>
            <a:endParaRPr lang="ko-KR" altLang="en-US" dirty="0"/>
          </a:p>
        </p:txBody>
      </p:sp>
      <p:sp>
        <p:nvSpPr>
          <p:cNvPr id="3" name="내용 개체 틀 2"/>
          <p:cNvSpPr>
            <a:spLocks noGrp="1"/>
          </p:cNvSpPr>
          <p:nvPr>
            <p:ph idx="1"/>
          </p:nvPr>
        </p:nvSpPr>
        <p:spPr>
          <a:xfrm>
            <a:off x="685800" y="1916832"/>
            <a:ext cx="7772400" cy="4256112"/>
          </a:xfrm>
        </p:spPr>
        <p:txBody>
          <a:bodyPr>
            <a:noAutofit/>
          </a:bodyPr>
          <a:lstStyle/>
          <a:p>
            <a:r>
              <a:rPr lang="en-US" altLang="ko-KR" sz="2400" dirty="0" smtClean="0">
                <a:latin typeface="Times New Roman" pitchFamily="18" charset="0"/>
                <a:cs typeface="Times New Roman" pitchFamily="18" charset="0"/>
              </a:rPr>
              <a:t>Each </a:t>
            </a:r>
            <a:r>
              <a:rPr lang="en-US" altLang="ko-KR" sz="2400" dirty="0">
                <a:latin typeface="Times New Roman" pitchFamily="18" charset="0"/>
                <a:cs typeface="Times New Roman" pitchFamily="18" charset="0"/>
              </a:rPr>
              <a:t>device should </a:t>
            </a:r>
            <a:r>
              <a:rPr lang="en-US" altLang="ko-KR" sz="2400" dirty="0" smtClean="0">
                <a:latin typeface="Times New Roman" pitchFamily="18" charset="0"/>
                <a:cs typeface="Times New Roman" pitchFamily="18" charset="0"/>
              </a:rPr>
              <a:t>estimate the number of active neighboring devices</a:t>
            </a:r>
            <a:r>
              <a:rPr lang="en-US" altLang="ko-KR" sz="240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in the network</a:t>
            </a:r>
          </a:p>
          <a:p>
            <a:r>
              <a:rPr lang="en-US" altLang="ko-KR" sz="2400" dirty="0" smtClean="0">
                <a:latin typeface="Times New Roman" pitchFamily="18" charset="0"/>
                <a:cs typeface="Times New Roman" pitchFamily="18" charset="0"/>
              </a:rPr>
              <a:t>CW should be adaptively managed reflecting the number of active devices</a:t>
            </a:r>
          </a:p>
          <a:p>
            <a:r>
              <a:rPr lang="en-US" altLang="ko-KR" sz="2400" dirty="0" smtClean="0">
                <a:latin typeface="Times New Roman" pitchFamily="18" charset="0"/>
                <a:cs typeface="Times New Roman" pitchFamily="18" charset="0"/>
              </a:rPr>
              <a:t>Improved </a:t>
            </a:r>
            <a:r>
              <a:rPr lang="en-US" altLang="ko-KR" sz="2400" dirty="0" err="1">
                <a:latin typeface="Times New Roman" pitchFamily="18" charset="0"/>
                <a:cs typeface="Times New Roman" pitchFamily="18" charset="0"/>
              </a:rPr>
              <a:t>b</a:t>
            </a:r>
            <a:r>
              <a:rPr lang="en-US" altLang="ko-KR" sz="2400" dirty="0" err="1" smtClean="0">
                <a:latin typeface="Times New Roman" pitchFamily="18" charset="0"/>
                <a:cs typeface="Times New Roman" pitchFamily="18" charset="0"/>
              </a:rPr>
              <a:t>ackoff</a:t>
            </a:r>
            <a:r>
              <a:rPr lang="en-US" altLang="ko-KR" sz="2400" dirty="0" smtClean="0">
                <a:latin typeface="Times New Roman" pitchFamily="18" charset="0"/>
                <a:cs typeface="Times New Roman" pitchFamily="18" charset="0"/>
              </a:rPr>
              <a:t> scheme: </a:t>
            </a:r>
            <a:r>
              <a:rPr lang="en-US" altLang="ko-KR" sz="2400" dirty="0" smtClean="0"/>
              <a:t>BEB is not scalable</a:t>
            </a:r>
          </a:p>
          <a:p>
            <a:r>
              <a:rPr lang="en-US" altLang="ko-KR" sz="2400" dirty="0" smtClean="0">
                <a:latin typeface="Times New Roman" pitchFamily="18" charset="0"/>
                <a:cs typeface="Times New Roman" pitchFamily="18" charset="0"/>
              </a:rPr>
              <a:t>How?</a:t>
            </a:r>
          </a:p>
          <a:p>
            <a:pPr lvl="1"/>
            <a:r>
              <a:rPr lang="en-US" altLang="ko-KR" sz="2000" dirty="0" smtClean="0"/>
              <a:t>The number of collisions is a good indicator of the number of active devices</a:t>
            </a:r>
          </a:p>
          <a:p>
            <a:pPr lvl="1"/>
            <a:r>
              <a:rPr lang="en-US" altLang="ko-KR" sz="2000" dirty="0" smtClean="0"/>
              <a:t>The devices attempting to access channel needs to detect collisions incurred by simultaneous frame transmissions</a:t>
            </a:r>
          </a:p>
          <a:p>
            <a:pPr lvl="1"/>
            <a:r>
              <a:rPr lang="en-US" altLang="ko-KR" sz="2000" dirty="0" smtClean="0"/>
              <a:t>Use EIED as </a:t>
            </a:r>
            <a:r>
              <a:rPr lang="en-US" altLang="ko-KR" sz="2000" dirty="0" err="1" smtClean="0"/>
              <a:t>backoff</a:t>
            </a:r>
            <a:r>
              <a:rPr lang="en-US" altLang="ko-KR" sz="2000" dirty="0" smtClean="0"/>
              <a:t> algorithm [2]</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extLst>
      <p:ext uri="{BB962C8B-B14F-4D97-AF65-F5344CB8AC3E}">
        <p14:creationId xmlns:p14="http://schemas.microsoft.com/office/powerpoint/2010/main" val="2546539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Collision Detection</a:t>
            </a:r>
            <a:endParaRPr lang="ko-KR" altLang="en-US" dirty="0"/>
          </a:p>
        </p:txBody>
      </p:sp>
      <p:sp>
        <p:nvSpPr>
          <p:cNvPr id="3" name="내용 개체 틀 2"/>
          <p:cNvSpPr>
            <a:spLocks noGrp="1"/>
          </p:cNvSpPr>
          <p:nvPr>
            <p:ph idx="1"/>
          </p:nvPr>
        </p:nvSpPr>
        <p:spPr>
          <a:xfrm>
            <a:off x="685800" y="1700808"/>
            <a:ext cx="7772400" cy="4114800"/>
          </a:xfrm>
        </p:spPr>
        <p:txBody>
          <a:bodyPr>
            <a:normAutofit/>
          </a:bodyPr>
          <a:lstStyle/>
          <a:p>
            <a:r>
              <a:rPr lang="en-US" altLang="ko-KR" sz="2400" dirty="0" smtClean="0">
                <a:latin typeface="Times New Roman" pitchFamily="18" charset="0"/>
                <a:cs typeface="Times New Roman" pitchFamily="18" charset="0"/>
              </a:rPr>
              <a:t>Two approaches: tone based &amp; sequence based [3]</a:t>
            </a:r>
          </a:p>
          <a:p>
            <a:r>
              <a:rPr lang="en-US" altLang="ko-KR" sz="2400" dirty="0" smtClean="0">
                <a:latin typeface="Times New Roman" pitchFamily="18" charset="0"/>
                <a:cs typeface="Times New Roman" pitchFamily="18" charset="0"/>
              </a:rPr>
              <a:t>Tone based</a:t>
            </a:r>
          </a:p>
          <a:p>
            <a:pPr lvl="1"/>
            <a:r>
              <a:rPr lang="en-US" altLang="ko-KR" sz="2000" dirty="0" smtClean="0">
                <a:latin typeface="Times New Roman" pitchFamily="18" charset="0"/>
                <a:cs typeface="Times New Roman" pitchFamily="18" charset="0"/>
              </a:rPr>
              <a:t>Use one dedicated OFDM symbol for tones</a:t>
            </a:r>
          </a:p>
          <a:p>
            <a:pPr lvl="1"/>
            <a:r>
              <a:rPr lang="en-US" altLang="ko-KR" sz="2000" dirty="0" smtClean="0">
                <a:latin typeface="Times New Roman" pitchFamily="18" charset="0"/>
                <a:cs typeface="Times New Roman" pitchFamily="18" charset="0"/>
              </a:rPr>
              <a:t>Simple collision detection</a:t>
            </a:r>
          </a:p>
          <a:p>
            <a:r>
              <a:rPr lang="en-US" altLang="ko-KR" sz="2400" dirty="0" smtClean="0">
                <a:latin typeface="Times New Roman" pitchFamily="18" charset="0"/>
                <a:cs typeface="Times New Roman" pitchFamily="18" charset="0"/>
              </a:rPr>
              <a:t>Sequence based</a:t>
            </a:r>
          </a:p>
          <a:p>
            <a:pPr lvl="1"/>
            <a:r>
              <a:rPr lang="en-US" altLang="ko-KR" sz="2000" dirty="0" smtClean="0">
                <a:latin typeface="Times New Roman" pitchFamily="18" charset="0"/>
                <a:cs typeface="Times New Roman" pitchFamily="18" charset="0"/>
              </a:rPr>
              <a:t>Collision detection capability is embedded in the preamble</a:t>
            </a:r>
          </a:p>
          <a:p>
            <a:pPr lvl="1"/>
            <a:r>
              <a:rPr lang="en-US" altLang="ko-KR" sz="2000" dirty="0" smtClean="0"/>
              <a:t>More reliable collision detection</a:t>
            </a:r>
            <a:endParaRPr lang="en-US" altLang="ko-KR" sz="2000" dirty="0">
              <a:latin typeface="Times New Roman" pitchFamily="18" charset="0"/>
              <a:cs typeface="Times New Roman" pitchFamily="18" charset="0"/>
            </a:endParaRPr>
          </a:p>
          <a:p>
            <a:pPr marL="0" indent="0">
              <a:buNone/>
            </a:pPr>
            <a:endParaRPr lang="en-US" altLang="ko-KR" sz="2400" dirty="0" smtClean="0">
              <a:latin typeface="Times New Roman" pitchFamily="18" charset="0"/>
              <a:cs typeface="Times New Roman" pitchFamily="18" charset="0"/>
            </a:endParaRPr>
          </a:p>
          <a:p>
            <a:pPr marL="0" indent="0">
              <a:buNone/>
            </a:pPr>
            <a:endParaRPr lang="en-US" altLang="ko-KR" sz="2400" dirty="0" smtClean="0">
              <a:latin typeface="Times New Roman" pitchFamily="18" charset="0"/>
              <a:cs typeface="Times New Roman" pitchFamily="18" charset="0"/>
            </a:endParaRPr>
          </a:p>
        </p:txBody>
      </p:sp>
      <p:sp>
        <p:nvSpPr>
          <p:cNvPr id="4" name="날짜 개체 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extLst>
      <p:ext uri="{BB962C8B-B14F-4D97-AF65-F5344CB8AC3E}">
        <p14:creationId xmlns:p14="http://schemas.microsoft.com/office/powerpoint/2010/main" val="3397627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27960</TotalTime>
  <Words>1335</Words>
  <Application>Microsoft Office PowerPoint</Application>
  <PresentationFormat>화면 슬라이드 쇼(4:3)</PresentationFormat>
  <Paragraphs>199</Paragraphs>
  <Slides>18</Slides>
  <Notes>2</Notes>
  <HiddenSlides>0</HiddenSlides>
  <MMClips>0</MMClips>
  <ScaleCrop>false</ScaleCrop>
  <HeadingPairs>
    <vt:vector size="6" baseType="variant">
      <vt:variant>
        <vt:lpstr>테마</vt:lpstr>
      </vt:variant>
      <vt:variant>
        <vt:i4>2</vt:i4>
      </vt:variant>
      <vt:variant>
        <vt:lpstr>포함된 OLE 서버</vt:lpstr>
      </vt:variant>
      <vt:variant>
        <vt:i4>1</vt:i4>
      </vt:variant>
      <vt:variant>
        <vt:lpstr>슬라이드 제목</vt:lpstr>
      </vt:variant>
      <vt:variant>
        <vt:i4>18</vt:i4>
      </vt:variant>
    </vt:vector>
  </HeadingPairs>
  <TitlesOfParts>
    <vt:vector size="21" baseType="lpstr">
      <vt:lpstr>Blank Presentation</vt:lpstr>
      <vt:lpstr>Custom Design</vt:lpstr>
      <vt:lpstr>Microsoft Word Document</vt:lpstr>
      <vt:lpstr>PowerPoint 프레젠테이션</vt:lpstr>
      <vt:lpstr>A Feasible and Efficient Channel Access Scheme in the PAC networks</vt:lpstr>
      <vt:lpstr>Introduction</vt:lpstr>
      <vt:lpstr>Assumptions</vt:lpstr>
      <vt:lpstr>Synchronous Operation</vt:lpstr>
      <vt:lpstr>Slotted CSMA/CA</vt:lpstr>
      <vt:lpstr>Typical Random Access using CSMA/CA</vt:lpstr>
      <vt:lpstr>Improvements to Typical Random Access</vt:lpstr>
      <vt:lpstr>Collision Detection</vt:lpstr>
      <vt:lpstr>Collision Detection with Tones</vt:lpstr>
      <vt:lpstr>Collision Detection with Tones</vt:lpstr>
      <vt:lpstr>Collision Detection with Sequences</vt:lpstr>
      <vt:lpstr>Proposed Slotted CSMA/CA</vt:lpstr>
      <vt:lpstr>Evaluations</vt:lpstr>
      <vt:lpstr>Simulation Results</vt:lpstr>
      <vt:lpstr>Not Covered in the Simulation</vt:lpstr>
      <vt:lpstr>Text Proposal</vt:lpstr>
      <vt:lpstr>References</vt:lpstr>
    </vt:vector>
  </TitlesOfParts>
  <Company>ETRI &amp; Daegu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CSMA/CA for the PAC</dc:title>
  <dc:subject>PAC</dc:subject>
  <dc:creator>Sunggeun Jin;Byung-Jae Kwak</dc:creator>
  <cp:keywords>802.15.8;PAC</cp:keywords>
  <cp:lastModifiedBy>BJ Kwak</cp:lastModifiedBy>
  <cp:revision>1089</cp:revision>
  <cp:lastPrinted>1998-02-10T13:28:06Z</cp:lastPrinted>
  <dcterms:created xsi:type="dcterms:W3CDTF">1999-11-08T18:59:45Z</dcterms:created>
  <dcterms:modified xsi:type="dcterms:W3CDTF">2013-07-12T08:39:40Z</dcterms:modified>
</cp:coreProperties>
</file>