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7"/>
  </p:notesMasterIdLst>
  <p:handoutMasterIdLst>
    <p:handoutMasterId r:id="rId18"/>
  </p:handoutMasterIdLst>
  <p:sldIdLst>
    <p:sldId id="259" r:id="rId3"/>
    <p:sldId id="347" r:id="rId4"/>
    <p:sldId id="348" r:id="rId5"/>
    <p:sldId id="351" r:id="rId6"/>
    <p:sldId id="352" r:id="rId7"/>
    <p:sldId id="354" r:id="rId8"/>
    <p:sldId id="355" r:id="rId9"/>
    <p:sldId id="356" r:id="rId10"/>
    <p:sldId id="357" r:id="rId11"/>
    <p:sldId id="359" r:id="rId12"/>
    <p:sldId id="360" r:id="rId13"/>
    <p:sldId id="361" r:id="rId14"/>
    <p:sldId id="362" r:id="rId15"/>
    <p:sldId id="35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9" autoAdjust="0"/>
    <p:restoredTop sz="99460" autoAdjust="0"/>
  </p:normalViewPr>
  <p:slideViewPr>
    <p:cSldViewPr>
      <p:cViewPr>
        <p:scale>
          <a:sx n="66" d="100"/>
          <a:sy n="66" d="100"/>
        </p:scale>
        <p:origin x="-150" y="-3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16"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smtClean="0"/>
              <a:t>&lt;month year&gt;</a:t>
            </a:r>
            <a:endParaRPr lang="en-US" altLang="ko-KR" dirty="0"/>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날짜 개체 틀 4"/>
          <p:cNvSpPr>
            <a:spLocks noGrp="1"/>
          </p:cNvSpPr>
          <p:nvPr>
            <p:ph type="dt" idx="11"/>
          </p:nvPr>
        </p:nvSpPr>
        <p:spPr/>
        <p:txBody>
          <a:bodyPr/>
          <a:lstStyle/>
          <a:p>
            <a:pPr>
              <a:defRPr/>
            </a:pPr>
            <a:r>
              <a:rPr lang="en-US" altLang="ko-KR" smtClean="0"/>
              <a:t>&lt;month year&gt;</a:t>
            </a:r>
            <a:endParaRPr lang="en-US" altLang="ko-KR" dirty="0"/>
          </a:p>
        </p:txBody>
      </p:sp>
      <p:sp>
        <p:nvSpPr>
          <p:cNvPr id="6" name="바닥글 개체 틀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314524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dirty="0" smtClean="0"/>
              <a:t>July 2013</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&lt;March 2013&gt;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&lt;March 2013&gt;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&lt;March 2013&gt;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dirty="0" smtClean="0"/>
              <a:t>July 2013</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&lt;July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dirty="0" smtClean="0"/>
              <a:t>July 2013</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err="1" smtClean="0"/>
              <a:t>Sunggeun</a:t>
            </a:r>
            <a:r>
              <a:rPr lang="en-US" altLang="ko-KR" dirty="0" smtClean="0"/>
              <a:t> Jin, </a:t>
            </a:r>
            <a:r>
              <a:rPr lang="en-US" altLang="ko-KR" dirty="0" err="1" smtClean="0"/>
              <a:t>Byung-jae</a:t>
            </a:r>
            <a:r>
              <a:rPr lang="en-US" altLang="ko-KR" dirty="0" smtClean="0"/>
              <a:t> </a:t>
            </a:r>
            <a:r>
              <a:rPr lang="en-US" altLang="ko-KR" dirty="0" err="1" smtClean="0"/>
              <a:t>Kwak</a:t>
            </a:r>
            <a:r>
              <a:rPr lang="en-US" altLang="ko-KR" dirty="0" smtClean="0"/>
              <a:t>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July 2013</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15-13-0374-00-0008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ft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&lt;March 2013&gt;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57850"/>
          </a:xfrm>
          <a:prstGeom prst="rect">
            <a:avLst/>
          </a:prstGeom>
          <a:noFill/>
          <a:ln w="12700">
            <a:noFill/>
            <a:miter lim="800000"/>
            <a:headEnd type="none" w="sm" len="sm"/>
            <a:tailEnd type="none" w="sm" len="sm"/>
          </a:ln>
          <a:effectLst/>
        </p:spPr>
        <p:txBody>
          <a:bodyPr>
            <a:spAutoFit/>
          </a:bodyPr>
          <a:lstStyle/>
          <a:p>
            <a:pPr algn="ctr">
              <a:defRPr/>
            </a:pPr>
            <a:endParaRPr lang="en-US" altLang="ko-KR" sz="1800" b="1" u="sng" dirty="0" smtClean="0">
              <a:solidFill>
                <a:schemeClr val="tx2"/>
              </a:solidFill>
              <a:effectLst>
                <a:outerShdw blurRad="38100" dist="38100" dir="2700000" algn="tl">
                  <a:srgbClr val="C0C0C0"/>
                </a:outerShdw>
              </a:effectLst>
              <a:ea typeface="굴림" pitchFamily="50" charset="-127"/>
            </a:endParaRPr>
          </a:p>
          <a:p>
            <a:pPr algn="ctr">
              <a:defRPr/>
            </a:pPr>
            <a:r>
              <a:rPr lang="en-US" altLang="ko-KR" sz="1800" b="1" u="sng" dirty="0" smtClean="0">
                <a:solidFill>
                  <a:schemeClr val="tx2"/>
                </a:solidFill>
                <a:effectLst>
                  <a:outerShdw blurRad="38100" dist="38100" dir="2700000" algn="tl">
                    <a:srgbClr val="C0C0C0"/>
                  </a:outerShdw>
                </a:effectLst>
                <a:ea typeface="굴림" pitchFamily="50" charset="-127"/>
              </a:rPr>
              <a:t>Project</a:t>
            </a:r>
            <a:r>
              <a:rPr lang="en-US" altLang="ko-KR" sz="1800" b="1" u="sng" dirty="0">
                <a:solidFill>
                  <a:schemeClr val="tx2"/>
                </a:solidFill>
                <a:effectLst>
                  <a:outerShdw blurRad="38100" dist="38100" dir="2700000" algn="tl">
                    <a:srgbClr val="C0C0C0"/>
                  </a:outerShdw>
                </a:effectLst>
                <a:ea typeface="굴림" pitchFamily="50" charset="-127"/>
              </a:rPr>
              <a: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ea typeface="굴림" pitchFamily="50" charset="-127"/>
              </a:rPr>
              <a:t>Submission Title:</a:t>
            </a:r>
            <a:r>
              <a:rPr lang="en-US" altLang="ko-KR" sz="1600" dirty="0">
                <a:ea typeface="굴림" pitchFamily="50" charset="-127"/>
              </a:rPr>
              <a:t> </a:t>
            </a:r>
            <a:r>
              <a:rPr lang="en-US" altLang="ko-KR" sz="1600" dirty="0" smtClean="0">
                <a:ea typeface="굴림" pitchFamily="50" charset="-127"/>
              </a:rPr>
              <a:t>[A Feasible and Efficient Channel Access Scheme for PAC networks]</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[July 6,</a:t>
            </a:r>
            <a:r>
              <a:rPr lang="en-US" altLang="ko-KR" sz="1600" dirty="0" smtClean="0">
                <a:ea typeface="굴림" pitchFamily="50" charset="-127"/>
              </a:rPr>
              <a:t> 2013]</a:t>
            </a:r>
            <a:r>
              <a:rPr lang="en-US" altLang="ko-KR" sz="1600" dirty="0">
                <a:ea typeface="굴림" pitchFamily="50" charset="-127"/>
              </a:rPr>
              <a:t>	</a:t>
            </a:r>
          </a:p>
          <a:p>
            <a:pPr>
              <a:defRPr/>
            </a:pPr>
            <a:r>
              <a:rPr lang="en-US" altLang="ko-KR" sz="1600" b="1" dirty="0">
                <a:ea typeface="굴림" pitchFamily="50" charset="-127"/>
              </a:rPr>
              <a:t>Source:</a:t>
            </a:r>
            <a:r>
              <a:rPr lang="en-US" altLang="ko-KR" sz="1600" dirty="0">
                <a:ea typeface="굴림" pitchFamily="50" charset="-127"/>
              </a:rPr>
              <a:t> </a:t>
            </a:r>
            <a:r>
              <a:rPr lang="en-US" altLang="ja-JP" sz="1600" dirty="0" err="1">
                <a:ea typeface="굴림" pitchFamily="50" charset="-127"/>
              </a:rPr>
              <a:t>Sunggeun</a:t>
            </a:r>
            <a:r>
              <a:rPr lang="en-US" altLang="ja-JP" sz="1600" dirty="0">
                <a:ea typeface="굴림" pitchFamily="50" charset="-127"/>
              </a:rPr>
              <a:t> Jin [</a:t>
            </a:r>
            <a:r>
              <a:rPr lang="en-US" altLang="ja-JP" sz="1600" dirty="0" err="1">
                <a:ea typeface="굴림" pitchFamily="50" charset="-127"/>
              </a:rPr>
              <a:t>Daegu</a:t>
            </a:r>
            <a:r>
              <a:rPr lang="en-US" altLang="ja-JP" sz="1600" dirty="0">
                <a:ea typeface="굴림" pitchFamily="50" charset="-127"/>
              </a:rPr>
              <a:t> University</a:t>
            </a:r>
            <a:r>
              <a:rPr lang="en-US" altLang="ja-JP" sz="1600" dirty="0" smtClean="0">
                <a:ea typeface="굴림" pitchFamily="50" charset="-127"/>
              </a:rPr>
              <a:t>], </a:t>
            </a:r>
            <a:r>
              <a:rPr lang="en-US" altLang="ko-KR" sz="1600" dirty="0" err="1" smtClean="0">
                <a:ea typeface="굴림" pitchFamily="50" charset="-127"/>
              </a:rPr>
              <a:t>Byung</a:t>
            </a:r>
            <a:r>
              <a:rPr lang="en-US" altLang="ko-KR" sz="1600" dirty="0" smtClean="0">
                <a:ea typeface="굴림" pitchFamily="50" charset="-127"/>
              </a:rPr>
              <a:t>-Jae </a:t>
            </a:r>
            <a:r>
              <a:rPr lang="en-US" altLang="ko-KR" sz="1600" dirty="0" err="1" smtClean="0">
                <a:ea typeface="굴림" pitchFamily="50" charset="-127"/>
              </a:rPr>
              <a:t>Kwak</a:t>
            </a:r>
            <a:r>
              <a:rPr lang="en-US" altLang="ko-KR" sz="1600" dirty="0" smtClean="0">
                <a:ea typeface="굴림" pitchFamily="50" charset="-127"/>
              </a:rPr>
              <a:t> [ETRI]</a:t>
            </a:r>
            <a:endParaRPr lang="en-US" altLang="ko-KR" sz="1600" dirty="0">
              <a:ea typeface="굴림" pitchFamily="50" charset="-127"/>
            </a:endParaRPr>
          </a:p>
          <a:p>
            <a:pPr>
              <a:defRPr/>
            </a:pPr>
            <a:r>
              <a:rPr lang="en-US" altLang="ko-KR" sz="1600" dirty="0" smtClean="0">
                <a:ea typeface="굴림" pitchFamily="50" charset="-127"/>
              </a:rPr>
              <a:t>Address: ETRI, </a:t>
            </a:r>
            <a:r>
              <a:rPr lang="en-US" altLang="ko-KR" sz="1600" dirty="0" err="1" smtClean="0">
                <a:ea typeface="굴림" pitchFamily="50" charset="-127"/>
              </a:rPr>
              <a:t>Daejeon</a:t>
            </a:r>
            <a:r>
              <a:rPr lang="en-US" altLang="ko-KR" sz="1600" dirty="0" smtClean="0">
                <a:ea typeface="굴림" pitchFamily="50" charset="-127"/>
              </a:rPr>
              <a:t>, Korea</a:t>
            </a:r>
            <a:endParaRPr lang="en-US" altLang="ko-KR" sz="1600" dirty="0">
              <a:ea typeface="굴림" pitchFamily="50" charset="-127"/>
            </a:endParaRPr>
          </a:p>
          <a:p>
            <a:pPr>
              <a:defRPr/>
            </a:pPr>
            <a:r>
              <a:rPr lang="en-US" altLang="ko-KR" sz="1600" dirty="0" smtClean="0">
                <a:ea typeface="굴림" pitchFamily="50" charset="-127"/>
              </a:rPr>
              <a:t>Voice</a:t>
            </a:r>
            <a:endParaRPr lang="en-US" altLang="ko-KR" sz="1600" dirty="0">
              <a:ea typeface="굴림" pitchFamily="50" charset="-127"/>
            </a:endParaRPr>
          </a:p>
          <a:p>
            <a:pPr>
              <a:defRPr/>
            </a:pPr>
            <a:r>
              <a:rPr lang="en-US" altLang="ko-KR" sz="1600" dirty="0">
                <a:ea typeface="굴림" pitchFamily="50" charset="-127"/>
              </a:rPr>
              <a:t>E-Mail:[sgjin@daegu.ac.kr, </a:t>
            </a:r>
            <a:r>
              <a:rPr lang="en-US" altLang="ko-KR" sz="1600" dirty="0" smtClean="0">
                <a:ea typeface="굴림" pitchFamily="50" charset="-127"/>
              </a:rPr>
              <a:t>bjkwak@etri.re.kr]</a:t>
            </a:r>
            <a:endParaRPr lang="en-US" altLang="ko-KR" sz="1600" dirty="0">
              <a:ea typeface="굴림" pitchFamily="50" charset="-127"/>
            </a:endParaRPr>
          </a:p>
          <a:p>
            <a:pPr>
              <a:spcBef>
                <a:spcPts val="600"/>
              </a:spcBef>
              <a:spcAft>
                <a:spcPts val="600"/>
              </a:spcAft>
              <a:defRPr/>
            </a:pPr>
            <a:r>
              <a:rPr lang="en-US" altLang="ko-KR" sz="1600" b="1" dirty="0" smtClean="0">
                <a:ea typeface="굴림" pitchFamily="50" charset="-127"/>
              </a:rPr>
              <a:t>Re</a:t>
            </a:r>
            <a:r>
              <a:rPr lang="en-US" altLang="ko-KR" sz="1600" b="1" dirty="0">
                <a:ea typeface="굴림" pitchFamily="50" charset="-127"/>
              </a:rPr>
              <a:t>:</a:t>
            </a:r>
            <a:r>
              <a:rPr lang="en-US" altLang="ko-KR" sz="1600" dirty="0">
                <a:ea typeface="굴림" pitchFamily="50" charset="-127"/>
              </a:rPr>
              <a:t> </a:t>
            </a:r>
            <a:r>
              <a:rPr lang="en-US" altLang="ko-KR" sz="1600" dirty="0" smtClean="0">
                <a:ea typeface="굴림" pitchFamily="50" charset="-127"/>
              </a:rPr>
              <a:t>[A new technical proposal providing a feasible and efficient contention based channel access policy ]</a:t>
            </a:r>
            <a:endParaRPr lang="en-US" altLang="ko-KR" sz="1600" dirty="0">
              <a:ea typeface="굴림" pitchFamily="50" charset="-127"/>
            </a:endParaRPr>
          </a:p>
          <a:p>
            <a:pPr>
              <a:spcBef>
                <a:spcPts val="100"/>
              </a:spcBef>
              <a:spcAft>
                <a:spcPts val="100"/>
              </a:spcAft>
              <a:defRPr/>
            </a:pPr>
            <a:r>
              <a:rPr lang="en-US" altLang="ko-KR" dirty="0">
                <a:ea typeface="굴림" pitchFamily="50" charset="-127"/>
              </a:rPr>
              <a:t>	</a:t>
            </a:r>
          </a:p>
          <a:p>
            <a:pPr>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[We provide a new contention based channel access policy for the 802.15.8 PAC networks.]</a:t>
            </a:r>
            <a:endParaRPr lang="en-US" altLang="ko-KR" sz="1600" dirty="0">
              <a:ea typeface="굴림" pitchFamily="50" charset="-127"/>
            </a:endParaRPr>
          </a:p>
          <a:p>
            <a:pPr>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a:t>
            </a:r>
            <a:r>
              <a:rPr lang="en-US" altLang="ko-KR" sz="1600" dirty="0" smtClean="0">
                <a:ea typeface="굴림" pitchFamily="50" charset="-127"/>
              </a:rPr>
              <a:t>[Providing a technical proposal for a new channel access policy]</a:t>
            </a:r>
            <a:endParaRPr lang="en-US" altLang="ko-KR" sz="1600" dirty="0">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a:t>
            </a:r>
            <a:r>
              <a:rPr lang="en-US" altLang="ko-KR" sz="1600" dirty="0" smtClean="0">
                <a:solidFill>
                  <a:schemeClr val="tx2"/>
                </a:solidFill>
                <a:ea typeface="굴림" pitchFamily="50" charset="-127"/>
              </a:rPr>
              <a:t>July </a:t>
            </a:r>
            <a:r>
              <a:rPr lang="en-US" altLang="ko-KR" sz="1600" dirty="0">
                <a:solidFill>
                  <a:schemeClr val="tx2"/>
                </a:solidFill>
                <a:ea typeface="굴림" pitchFamily="50" charset="-127"/>
              </a:rPr>
              <a:t>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Collision Detection with Tones</a:t>
            </a:r>
            <a:endParaRPr lang="ko-KR" altLang="en-US" dirty="0"/>
          </a:p>
        </p:txBody>
      </p:sp>
      <p:sp>
        <p:nvSpPr>
          <p:cNvPr id="7171" name="슬라이드 번호 개체 틀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eaLnBrk="1" hangingPunct="1"/>
            <a:fld id="{FFC8EBD7-E4CE-4DC9-9F3A-2671DE8C7B0D}" type="slidenum">
              <a:rPr lang="en-US" altLang="ko-KR" sz="1000" smtClean="0">
                <a:latin typeface="HY견고딕" pitchFamily="18" charset="-127"/>
                <a:ea typeface="HY견고딕" pitchFamily="18" charset="-127"/>
              </a:rPr>
              <a:pPr eaLnBrk="1" hangingPunct="1"/>
              <a:t>10</a:t>
            </a:fld>
            <a:endParaRPr lang="en-US" altLang="ko-KR" sz="1000" smtClean="0">
              <a:latin typeface="HY견고딕" pitchFamily="18" charset="-127"/>
              <a:ea typeface="HY견고딕" pitchFamily="18" charset="-127"/>
            </a:endParaRPr>
          </a:p>
        </p:txBody>
      </p:sp>
      <p:sp>
        <p:nvSpPr>
          <p:cNvPr id="7173" name="Rectangle 1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spAutoFit/>
          </a:bodyPr>
          <a:lstStyle/>
          <a:p>
            <a:endParaRPr lang="ko-KR" altLang="en-US"/>
          </a:p>
        </p:txBody>
      </p:sp>
      <p:sp>
        <p:nvSpPr>
          <p:cNvPr id="7174" name="TextBox 6"/>
          <p:cNvSpPr txBox="1">
            <a:spLocks noChangeArrowheads="1"/>
          </p:cNvSpPr>
          <p:nvPr/>
        </p:nvSpPr>
        <p:spPr bwMode="auto">
          <a:xfrm>
            <a:off x="1787431" y="3903289"/>
            <a:ext cx="53726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2000" b="1" dirty="0" smtClean="0">
                <a:latin typeface="Lucida Sans" pitchFamily="34" charset="0"/>
                <a:ea typeface="맑은 고딕" pitchFamily="50" charset="-127"/>
              </a:rPr>
              <a:t>Scenario for collision detection</a:t>
            </a:r>
            <a:endParaRPr lang="ko-KR" altLang="en-US" sz="2000" b="1" dirty="0">
              <a:latin typeface="Lucida Sans" pitchFamily="34" charset="0"/>
              <a:ea typeface="맑은 고딕" pitchFamily="50" charset="-127"/>
            </a:endParaRPr>
          </a:p>
        </p:txBody>
      </p:sp>
      <p:grpSp>
        <p:nvGrpSpPr>
          <p:cNvPr id="7175" name="그룹 14"/>
          <p:cNvGrpSpPr>
            <a:grpSpLocks/>
          </p:cNvGrpSpPr>
          <p:nvPr/>
        </p:nvGrpSpPr>
        <p:grpSpPr bwMode="auto">
          <a:xfrm>
            <a:off x="827584" y="2039889"/>
            <a:ext cx="7776863" cy="2128103"/>
            <a:chOff x="1609571" y="4869160"/>
            <a:chExt cx="6490821" cy="1349693"/>
          </a:xfrm>
        </p:grpSpPr>
        <p:pic>
          <p:nvPicPr>
            <p:cNvPr id="7202"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9571" y="5210530"/>
              <a:ext cx="1008323" cy="10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3"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6801" y="5210530"/>
              <a:ext cx="1008323" cy="10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4"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50001" y="5210530"/>
              <a:ext cx="435499" cy="81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5"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800000">
              <a:off x="5770359" y="5210529"/>
              <a:ext cx="435499" cy="81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6"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069" y="5210529"/>
              <a:ext cx="1008323" cy="10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7"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62585" y="4869160"/>
              <a:ext cx="194108" cy="472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8"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8798" y="4869160"/>
              <a:ext cx="188601" cy="459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9"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52768" y="4869160"/>
              <a:ext cx="188601" cy="459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9" name="TextBox 28"/>
          <p:cNvSpPr txBox="1"/>
          <p:nvPr/>
        </p:nvSpPr>
        <p:spPr>
          <a:xfrm>
            <a:off x="1308646" y="1639779"/>
            <a:ext cx="527050" cy="400110"/>
          </a:xfrm>
          <a:prstGeom prst="rect">
            <a:avLst/>
          </a:prstGeom>
          <a:noFill/>
        </p:spPr>
        <p:txBody>
          <a:bodyPr>
            <a:spAutoFit/>
          </a:bodyPr>
          <a:lstStyle/>
          <a:p>
            <a:pPr algn="ct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30" name="TextBox 29"/>
          <p:cNvSpPr txBox="1"/>
          <p:nvPr/>
        </p:nvSpPr>
        <p:spPr>
          <a:xfrm>
            <a:off x="7861374" y="1626360"/>
            <a:ext cx="527050" cy="400110"/>
          </a:xfrm>
          <a:prstGeom prst="rect">
            <a:avLst/>
          </a:prstGeom>
          <a:noFill/>
        </p:spPr>
        <p:txBody>
          <a:bodyPr>
            <a:spAutoFit/>
          </a:bodyPr>
          <a:lstStyle/>
          <a:p>
            <a:pP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31" name="TextBox 30"/>
          <p:cNvSpPr txBox="1"/>
          <p:nvPr/>
        </p:nvSpPr>
        <p:spPr>
          <a:xfrm>
            <a:off x="3558576" y="1670576"/>
            <a:ext cx="2165552" cy="400110"/>
          </a:xfrm>
          <a:prstGeom prst="rect">
            <a:avLst/>
          </a:prstGeom>
          <a:noFill/>
        </p:spPr>
        <p:txBody>
          <a:bodyPr wrap="square">
            <a:spAutoFit/>
          </a:bodyPr>
          <a:lstStyle/>
          <a:p>
            <a:pPr algn="ctr">
              <a:buFontTx/>
              <a:buNone/>
              <a:defRPr/>
            </a:pPr>
            <a:r>
              <a:rPr lang="en-US" altLang="ko-KR" sz="2000" dirty="0" smtClean="0">
                <a:latin typeface="Lucida Sans" pitchFamily="34" charset="0"/>
              </a:rPr>
              <a:t>Monitoring</a:t>
            </a:r>
            <a:endParaRPr lang="ko-KR" altLang="en-US" sz="2000" dirty="0">
              <a:latin typeface="Lucida Sans" pitchFamily="34" charset="0"/>
            </a:endParaRPr>
          </a:p>
        </p:txBody>
      </p:sp>
      <p:sp>
        <p:nvSpPr>
          <p:cNvPr id="4" name="내용 개체 틀 3"/>
          <p:cNvSpPr>
            <a:spLocks noGrp="1"/>
          </p:cNvSpPr>
          <p:nvPr>
            <p:ph idx="1"/>
          </p:nvPr>
        </p:nvSpPr>
        <p:spPr>
          <a:xfrm>
            <a:off x="760040" y="4462661"/>
            <a:ext cx="7772400" cy="1702643"/>
          </a:xfrm>
        </p:spPr>
        <p:txBody>
          <a:bodyPr>
            <a:normAutofit fontScale="70000" lnSpcReduction="20000"/>
          </a:bodyPr>
          <a:lstStyle/>
          <a:p>
            <a:r>
              <a:rPr lang="en-US" altLang="ko-KR" sz="2800" dirty="0" smtClean="0"/>
              <a:t>Collision detection procedure</a:t>
            </a:r>
          </a:p>
          <a:p>
            <a:pPr lvl="1"/>
            <a:r>
              <a:rPr lang="en-US" altLang="ko-KR" sz="2400" dirty="0" smtClean="0"/>
              <a:t>Two devices select their own tone randomly</a:t>
            </a:r>
          </a:p>
          <a:p>
            <a:pPr lvl="1"/>
            <a:r>
              <a:rPr lang="en-US" altLang="ko-KR" sz="2400" dirty="0" smtClean="0"/>
              <a:t>They transmit their frames to their corresponding recipients at the same time</a:t>
            </a:r>
          </a:p>
          <a:p>
            <a:pPr lvl="1"/>
            <a:r>
              <a:rPr lang="en-US" altLang="ko-KR" sz="2400" dirty="0" smtClean="0"/>
              <a:t>Monitoring device overhears a frame and detects a collision when it detects more than one tones in the frame</a:t>
            </a:r>
          </a:p>
          <a:p>
            <a:pPr lvl="1"/>
            <a:r>
              <a:rPr lang="en-US" altLang="ko-KR" sz="2400" dirty="0" smtClean="0"/>
              <a:t>Requires frequency synchronization</a:t>
            </a:r>
          </a:p>
          <a:p>
            <a:pPr lvl="1"/>
            <a:endParaRPr lang="ko-KR" altLang="en-US" dirty="0"/>
          </a:p>
        </p:txBody>
      </p:sp>
      <p:sp>
        <p:nvSpPr>
          <p:cNvPr id="47" name="날짜 개체 틀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Tree>
    <p:extLst>
      <p:ext uri="{BB962C8B-B14F-4D97-AF65-F5344CB8AC3E}">
        <p14:creationId xmlns:p14="http://schemas.microsoft.com/office/powerpoint/2010/main" val="3887408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Slotted CSMA/CA</a:t>
            </a:r>
            <a:endParaRPr lang="ko-KR" altLang="en-US" dirty="0"/>
          </a:p>
        </p:txBody>
      </p:sp>
      <p:sp>
        <p:nvSpPr>
          <p:cNvPr id="3" name="내용 개체 틀 2"/>
          <p:cNvSpPr>
            <a:spLocks noGrp="1"/>
          </p:cNvSpPr>
          <p:nvPr>
            <p:ph idx="1"/>
          </p:nvPr>
        </p:nvSpPr>
        <p:spPr>
          <a:xfrm>
            <a:off x="685800" y="1981200"/>
            <a:ext cx="7772400" cy="4328120"/>
          </a:xfrm>
        </p:spPr>
        <p:txBody>
          <a:bodyPr>
            <a:noAutofit/>
          </a:bodyPr>
          <a:lstStyle/>
          <a:p>
            <a:r>
              <a:rPr lang="en-US" altLang="ko-KR" sz="1800" dirty="0" smtClean="0">
                <a:latin typeface="+mj-ea"/>
                <a:ea typeface="+mj-ea"/>
              </a:rPr>
              <a:t>Proposed CSMA/CA Mechanism</a:t>
            </a:r>
          </a:p>
          <a:p>
            <a:pPr lvl="1"/>
            <a:r>
              <a:rPr lang="en-US" altLang="ko-KR" sz="1600" dirty="0" smtClean="0">
                <a:latin typeface="+mj-ea"/>
                <a:ea typeface="+mj-ea"/>
              </a:rPr>
              <a:t>Each device overhears the frames in the air</a:t>
            </a:r>
          </a:p>
          <a:p>
            <a:pPr lvl="1"/>
            <a:r>
              <a:rPr lang="en-US" altLang="ko-KR" sz="1600" dirty="0" smtClean="0">
                <a:latin typeface="+mj-ea"/>
                <a:ea typeface="+mj-ea"/>
              </a:rPr>
              <a:t>Each device increase its contention window if it detects a collision</a:t>
            </a:r>
          </a:p>
          <a:p>
            <a:pPr lvl="1"/>
            <a:r>
              <a:rPr lang="en-US" altLang="ko-KR" sz="1600" dirty="0" smtClean="0">
                <a:latin typeface="+mj-ea"/>
                <a:ea typeface="+mj-ea"/>
              </a:rPr>
              <a:t>Each device decrease its contention window when it does not detect a collision for a given time period</a:t>
            </a:r>
          </a:p>
          <a:p>
            <a:pPr lvl="1"/>
            <a:r>
              <a:rPr lang="en-US" altLang="ko-KR" sz="1600" dirty="0" smtClean="0">
                <a:latin typeface="+mj-ea"/>
                <a:ea typeface="+mj-ea"/>
              </a:rPr>
              <a:t>The increase and decrease of the contention window follows EIED </a:t>
            </a:r>
            <a:r>
              <a:rPr lang="en-US" altLang="ko-KR" sz="1600" dirty="0" err="1" smtClean="0">
                <a:latin typeface="+mj-ea"/>
                <a:ea typeface="+mj-ea"/>
              </a:rPr>
              <a:t>backoff</a:t>
            </a:r>
            <a:r>
              <a:rPr lang="en-US" altLang="ko-KR" sz="1600" dirty="0" smtClean="0">
                <a:latin typeface="+mj-ea"/>
                <a:ea typeface="+mj-ea"/>
              </a:rPr>
              <a:t> algorithm</a:t>
            </a:r>
          </a:p>
          <a:p>
            <a:r>
              <a:rPr lang="en-US" altLang="ko-KR" sz="1800" dirty="0" smtClean="0">
                <a:latin typeface="+mj-ea"/>
                <a:ea typeface="+mj-ea"/>
              </a:rPr>
              <a:t>Features of the proposed CSMA/CA</a:t>
            </a:r>
          </a:p>
          <a:p>
            <a:pPr lvl="1"/>
            <a:r>
              <a:rPr lang="en-US" altLang="ko-KR" sz="1600" b="1" dirty="0" smtClean="0">
                <a:latin typeface="+mj-ea"/>
              </a:rPr>
              <a:t>Adaptive:</a:t>
            </a:r>
            <a:r>
              <a:rPr lang="en-US" altLang="ko-KR" sz="1600" dirty="0" smtClean="0">
                <a:latin typeface="+mj-ea"/>
              </a:rPr>
              <a:t> The </a:t>
            </a:r>
            <a:r>
              <a:rPr lang="en-US" altLang="ko-KR" sz="1600" dirty="0">
                <a:latin typeface="+mj-ea"/>
              </a:rPr>
              <a:t>contention window in each device is adjusted </a:t>
            </a:r>
            <a:r>
              <a:rPr lang="en-US" altLang="ko-KR" sz="1600" dirty="0" smtClean="0">
                <a:latin typeface="+mj-ea"/>
              </a:rPr>
              <a:t>dynamically, reflecting the channel condition in a distributed manner</a:t>
            </a:r>
            <a:endParaRPr lang="ko-KR" altLang="en-US" sz="1600" dirty="0">
              <a:latin typeface="+mj-ea"/>
            </a:endParaRPr>
          </a:p>
          <a:p>
            <a:pPr lvl="1"/>
            <a:r>
              <a:rPr lang="en-US" altLang="ko-KR" sz="1600" b="1" dirty="0" smtClean="0">
                <a:latin typeface="+mj-ea"/>
                <a:ea typeface="+mj-ea"/>
              </a:rPr>
              <a:t>No “lucky” or “unlucky” devices:</a:t>
            </a:r>
            <a:r>
              <a:rPr lang="en-US" altLang="ko-KR" sz="1600" dirty="0" smtClean="0">
                <a:latin typeface="+mj-ea"/>
                <a:ea typeface="+mj-ea"/>
              </a:rPr>
              <a:t> The contention window is updated based on the network events, not based on each device’s own experience</a:t>
            </a:r>
          </a:p>
          <a:p>
            <a:pPr lvl="1"/>
            <a:r>
              <a:rPr lang="en-US" altLang="ko-KR" sz="1600" b="1" dirty="0" smtClean="0">
                <a:latin typeface="+mj-ea"/>
                <a:ea typeface="+mj-ea"/>
              </a:rPr>
              <a:t>Fairness:</a:t>
            </a:r>
            <a:r>
              <a:rPr lang="en-US" altLang="ko-KR" sz="1600" dirty="0" smtClean="0">
                <a:latin typeface="+mj-ea"/>
                <a:ea typeface="+mj-ea"/>
              </a:rPr>
              <a:t> In the steady state, all devices have the same contention window size on the average</a:t>
            </a:r>
          </a:p>
          <a:p>
            <a:pPr lvl="1"/>
            <a:r>
              <a:rPr lang="en-US" altLang="ko-KR" sz="1600" b="1" dirty="0" smtClean="0">
                <a:latin typeface="+mj-ea"/>
                <a:ea typeface="+mj-ea"/>
              </a:rPr>
              <a:t>Efficiency:</a:t>
            </a:r>
            <a:r>
              <a:rPr lang="en-US" altLang="ko-KR" sz="1600" dirty="0" smtClean="0">
                <a:latin typeface="+mj-ea"/>
                <a:ea typeface="+mj-ea"/>
              </a:rPr>
              <a:t> The EIED </a:t>
            </a:r>
            <a:r>
              <a:rPr lang="en-US" altLang="ko-KR" sz="1600" dirty="0" err="1" smtClean="0">
                <a:latin typeface="+mj-ea"/>
                <a:ea typeface="+mj-ea"/>
              </a:rPr>
              <a:t>backoff</a:t>
            </a:r>
            <a:r>
              <a:rPr lang="en-US" altLang="ko-KR" sz="1600" dirty="0" smtClean="0">
                <a:latin typeface="+mj-ea"/>
                <a:ea typeface="+mj-ea"/>
              </a:rPr>
              <a:t> algorithm guarantees efficient medium access [2]</a:t>
            </a: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spTree>
    <p:extLst>
      <p:ext uri="{BB962C8B-B14F-4D97-AF65-F5344CB8AC3E}">
        <p14:creationId xmlns:p14="http://schemas.microsoft.com/office/powerpoint/2010/main" val="19551863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Evaluations</a:t>
            </a:r>
            <a:endParaRPr lang="ko-KR" altLang="en-US" dirty="0"/>
          </a:p>
        </p:txBody>
      </p:sp>
      <p:sp>
        <p:nvSpPr>
          <p:cNvPr id="3" name="내용 개체 틀 2"/>
          <p:cNvSpPr>
            <a:spLocks noGrp="1"/>
          </p:cNvSpPr>
          <p:nvPr>
            <p:ph idx="1"/>
          </p:nvPr>
        </p:nvSpPr>
        <p:spPr>
          <a:xfrm>
            <a:off x="699868" y="1981200"/>
            <a:ext cx="7772400" cy="4328120"/>
          </a:xfrm>
        </p:spPr>
        <p:txBody>
          <a:bodyPr>
            <a:normAutofit fontScale="62500" lnSpcReduction="20000"/>
          </a:bodyPr>
          <a:lstStyle/>
          <a:p>
            <a:r>
              <a:rPr lang="en-US" altLang="ko-KR" dirty="0" smtClean="0"/>
              <a:t>Evaluation scenarios</a:t>
            </a:r>
          </a:p>
          <a:p>
            <a:pPr lvl="1"/>
            <a:r>
              <a:rPr lang="en-US" altLang="ko-KR" dirty="0" smtClean="0"/>
              <a:t>Devices are randomly scattered in a (200m x 200m) area</a:t>
            </a:r>
          </a:p>
          <a:p>
            <a:pPr lvl="1"/>
            <a:r>
              <a:rPr lang="en-US" altLang="ko-KR" dirty="0" smtClean="0"/>
              <a:t>Every two devices are paired.</a:t>
            </a:r>
          </a:p>
          <a:p>
            <a:pPr lvl="1"/>
            <a:r>
              <a:rPr lang="en-US" altLang="ko-KR" dirty="0" smtClean="0"/>
              <a:t>All devices are always ready to transmit traffic</a:t>
            </a:r>
          </a:p>
          <a:p>
            <a:r>
              <a:rPr lang="en-US" altLang="ko-KR" dirty="0" smtClean="0"/>
              <a:t>Evaluation parameters</a:t>
            </a:r>
          </a:p>
          <a:p>
            <a:pPr lvl="1"/>
            <a:r>
              <a:rPr lang="en-US" altLang="ko-KR" dirty="0" smtClean="0"/>
              <a:t>Slotted CSMA/CA is employed</a:t>
            </a:r>
          </a:p>
          <a:p>
            <a:pPr lvl="1"/>
            <a:r>
              <a:rPr lang="en-US" altLang="ko-KR" dirty="0" smtClean="0"/>
              <a:t>One slot time = 8 us</a:t>
            </a:r>
          </a:p>
          <a:p>
            <a:pPr lvl="1"/>
            <a:r>
              <a:rPr lang="en-US" altLang="ko-KR" dirty="0" smtClean="0"/>
              <a:t>SIFS = 1 slot time * 2</a:t>
            </a:r>
          </a:p>
          <a:p>
            <a:pPr lvl="1"/>
            <a:r>
              <a:rPr lang="en-US" altLang="ko-KR" dirty="0" smtClean="0"/>
              <a:t>PIFS = SIFS + 1 slot time</a:t>
            </a:r>
          </a:p>
          <a:p>
            <a:pPr lvl="1"/>
            <a:r>
              <a:rPr lang="en-US" altLang="ko-KR" dirty="0" smtClean="0"/>
              <a:t>DIFS = PIFS + 1 slot time</a:t>
            </a:r>
          </a:p>
          <a:p>
            <a:pPr lvl="1"/>
            <a:r>
              <a:rPr lang="en-US" altLang="ko-KR" dirty="0" smtClean="0"/>
              <a:t>Frame structures are assumed to be the same as those of the 802.11</a:t>
            </a:r>
          </a:p>
          <a:p>
            <a:pPr lvl="1"/>
            <a:r>
              <a:rPr lang="en-US" altLang="ko-KR" dirty="0" smtClean="0"/>
              <a:t>Frame lengths are assume to be multiples of slot time (zero padding  if necessary)</a:t>
            </a:r>
          </a:p>
          <a:p>
            <a:pPr lvl="1"/>
            <a:endParaRPr lang="en-US" altLang="ko-KR" dirty="0" smtClean="0"/>
          </a:p>
          <a:p>
            <a:r>
              <a:rPr lang="en-US" altLang="ko-KR" dirty="0" smtClean="0"/>
              <a:t>Note: The exact parameters are TBD.</a:t>
            </a:r>
          </a:p>
          <a:p>
            <a:pPr lvl="1"/>
            <a:endParaRPr lang="en-US" altLang="ko-KR"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spTree>
    <p:extLst>
      <p:ext uri="{BB962C8B-B14F-4D97-AF65-F5344CB8AC3E}">
        <p14:creationId xmlns:p14="http://schemas.microsoft.com/office/powerpoint/2010/main" val="1343720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3" name="내용 개체 틀 2"/>
          <p:cNvSpPr>
            <a:spLocks noGrp="1"/>
          </p:cNvSpPr>
          <p:nvPr>
            <p:ph idx="1"/>
          </p:nvPr>
        </p:nvSpPr>
        <p:spPr/>
        <p:txBody>
          <a:bodyPr/>
          <a:lstStyle/>
          <a:p>
            <a:r>
              <a:rPr lang="en-US" altLang="ko-KR" dirty="0" smtClean="0"/>
              <a:t>To appear in revision</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Tree>
    <p:extLst>
      <p:ext uri="{BB962C8B-B14F-4D97-AF65-F5344CB8AC3E}">
        <p14:creationId xmlns:p14="http://schemas.microsoft.com/office/powerpoint/2010/main" val="3613063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360363" indent="-360363">
              <a:buNone/>
            </a:pPr>
            <a:r>
              <a:rPr lang="en-US" altLang="ko-KR" sz="2000" dirty="0" smtClean="0">
                <a:latin typeface="Times New Roman" pitchFamily="18" charset="0"/>
                <a:cs typeface="Times New Roman" pitchFamily="18" charset="0"/>
              </a:rPr>
              <a:t>[1] Jung-Hyun Kim, </a:t>
            </a:r>
            <a:r>
              <a:rPr lang="en-US" altLang="ko-KR" sz="2000" dirty="0" err="1" smtClean="0">
                <a:latin typeface="Times New Roman" pitchFamily="18" charset="0"/>
                <a:cs typeface="Times New Roman" pitchFamily="18" charset="0"/>
              </a:rPr>
              <a:t>Jihyung</a:t>
            </a:r>
            <a:r>
              <a:rPr lang="en-US" altLang="ko-KR" sz="2000" dirty="0" smtClean="0">
                <a:latin typeface="Times New Roman" pitchFamily="18" charset="0"/>
                <a:cs typeface="Times New Roman" pitchFamily="18" charset="0"/>
              </a:rPr>
              <a:t> Kim, </a:t>
            </a:r>
            <a:r>
              <a:rPr lang="en-US" altLang="ko-KR" sz="2000" dirty="0" err="1" smtClean="0">
                <a:latin typeface="Times New Roman" pitchFamily="18" charset="0"/>
                <a:cs typeface="Times New Roman" pitchFamily="18" charset="0"/>
              </a:rPr>
              <a:t>Kwangjae</a:t>
            </a:r>
            <a:r>
              <a:rPr lang="en-US" altLang="ko-KR" sz="2000" dirty="0" smtClean="0">
                <a:latin typeface="Times New Roman" pitchFamily="18" charset="0"/>
                <a:cs typeface="Times New Roman" pitchFamily="18" charset="0"/>
              </a:rPr>
              <a:t> Lim, Dong </a:t>
            </a:r>
            <a:r>
              <a:rPr lang="en-US" altLang="ko-KR" sz="2000" dirty="0" err="1" smtClean="0">
                <a:latin typeface="Times New Roman" pitchFamily="18" charset="0"/>
                <a:cs typeface="Times New Roman" pitchFamily="18" charset="0"/>
              </a:rPr>
              <a:t>Seung</a:t>
            </a:r>
            <a:r>
              <a:rPr lang="en-US" altLang="ko-KR" sz="2000" dirty="0" smtClean="0">
                <a:latin typeface="Times New Roman" pitchFamily="18" charset="0"/>
                <a:cs typeface="Times New Roman" pitchFamily="18" charset="0"/>
              </a:rPr>
              <a:t> Kwon, “Distributed Frequency Synchronization for Global Synchronization in Wireless Mesh Networks,” World Academy of Science and Technology, vol. 70, 2012, pp. 1080-1084.</a:t>
            </a:r>
          </a:p>
          <a:p>
            <a:pPr marL="360363" indent="-360363">
              <a:buNone/>
            </a:pPr>
            <a:r>
              <a:rPr lang="en-US" altLang="ko-KR" sz="2000" dirty="0" smtClean="0">
                <a:latin typeface="Times New Roman" pitchFamily="18" charset="0"/>
                <a:cs typeface="Times New Roman" pitchFamily="18" charset="0"/>
              </a:rPr>
              <a:t>[2] Nah-Oak </a:t>
            </a:r>
            <a:r>
              <a:rPr lang="en-US" altLang="ko-KR" sz="2000" dirty="0">
                <a:latin typeface="Times New Roman" pitchFamily="18" charset="0"/>
                <a:cs typeface="Times New Roman" pitchFamily="18" charset="0"/>
              </a:rPr>
              <a:t>Song, </a:t>
            </a:r>
            <a:r>
              <a:rPr lang="en-US" altLang="ko-KR" sz="2000" dirty="0" err="1">
                <a:latin typeface="Times New Roman" pitchFamily="18" charset="0"/>
                <a:cs typeface="Times New Roman" pitchFamily="18" charset="0"/>
              </a:rPr>
              <a:t>Byung</a:t>
            </a:r>
            <a:r>
              <a:rPr lang="en-US" altLang="ko-KR" sz="2000" dirty="0">
                <a:latin typeface="Times New Roman" pitchFamily="18" charset="0"/>
                <a:cs typeface="Times New Roman" pitchFamily="18" charset="0"/>
              </a:rPr>
              <a:t>-Jae </a:t>
            </a:r>
            <a:r>
              <a:rPr lang="en-US" altLang="ko-KR" sz="2000" dirty="0" err="1">
                <a:latin typeface="Times New Roman" pitchFamily="18" charset="0"/>
                <a:cs typeface="Times New Roman" pitchFamily="18" charset="0"/>
              </a:rPr>
              <a:t>Kwak</a:t>
            </a:r>
            <a:r>
              <a:rPr lang="en-US" altLang="ko-KR" sz="2000" dirty="0">
                <a:latin typeface="Times New Roman" pitchFamily="18" charset="0"/>
                <a:cs typeface="Times New Roman" pitchFamily="18" charset="0"/>
              </a:rPr>
              <a:t>, </a:t>
            </a:r>
            <a:r>
              <a:rPr lang="en-US" altLang="ko-KR" sz="2000" dirty="0" err="1">
                <a:latin typeface="Times New Roman" pitchFamily="18" charset="0"/>
                <a:cs typeface="Times New Roman" pitchFamily="18" charset="0"/>
              </a:rPr>
              <a:t>Jabin</a:t>
            </a:r>
            <a:r>
              <a:rPr lang="en-US" altLang="ko-KR" sz="2000" dirty="0">
                <a:latin typeface="Times New Roman" pitchFamily="18" charset="0"/>
                <a:cs typeface="Times New Roman" pitchFamily="18" charset="0"/>
              </a:rPr>
              <a:t> Song, L. E. Miller, “Enhancement of IEEE 802.11 </a:t>
            </a:r>
            <a:r>
              <a:rPr lang="en-US" altLang="ko-KR" sz="2000" dirty="0" smtClean="0">
                <a:latin typeface="Times New Roman" pitchFamily="18" charset="0"/>
                <a:cs typeface="Times New Roman" pitchFamily="18" charset="0"/>
              </a:rPr>
              <a:t>Distributed Coordination </a:t>
            </a:r>
            <a:r>
              <a:rPr lang="en-US" altLang="ko-KR" sz="2000" dirty="0">
                <a:latin typeface="Times New Roman" pitchFamily="18" charset="0"/>
                <a:cs typeface="Times New Roman" pitchFamily="18" charset="0"/>
              </a:rPr>
              <a:t>Function with Exponential Increase Exponential Decrease </a:t>
            </a:r>
            <a:r>
              <a:rPr lang="en-US" altLang="ko-KR" sz="2000" dirty="0" err="1">
                <a:latin typeface="Times New Roman" pitchFamily="18" charset="0"/>
                <a:cs typeface="Times New Roman" pitchFamily="18" charset="0"/>
              </a:rPr>
              <a:t>Backoff</a:t>
            </a:r>
            <a:r>
              <a:rPr lang="en-US" altLang="ko-KR" sz="2000" dirty="0">
                <a:latin typeface="Times New Roman" pitchFamily="18" charset="0"/>
                <a:cs typeface="Times New Roman" pitchFamily="18" charset="0"/>
              </a:rPr>
              <a:t> Algorithm</a:t>
            </a:r>
            <a:r>
              <a:rPr lang="en-US" altLang="ko-KR" sz="2000" dirty="0" smtClean="0">
                <a:latin typeface="Times New Roman" pitchFamily="18" charset="0"/>
                <a:cs typeface="Times New Roman" pitchFamily="18" charset="0"/>
              </a:rPr>
              <a:t>,” Proceedings </a:t>
            </a:r>
            <a:r>
              <a:rPr lang="en-US" altLang="ko-KR" sz="2000" dirty="0">
                <a:latin typeface="Times New Roman" pitchFamily="18" charset="0"/>
                <a:cs typeface="Times New Roman" pitchFamily="18" charset="0"/>
              </a:rPr>
              <a:t>of IEEE 57th Vehicular Technology Conference (VTC 2003-Spring), vol. </a:t>
            </a:r>
            <a:r>
              <a:rPr lang="en-US" altLang="ko-KR" sz="2000" dirty="0" smtClean="0">
                <a:latin typeface="Times New Roman" pitchFamily="18" charset="0"/>
                <a:cs typeface="Times New Roman" pitchFamily="18" charset="0"/>
              </a:rPr>
              <a:t>4, pp</a:t>
            </a:r>
            <a:r>
              <a:rPr lang="en-US" altLang="ko-KR" sz="2000" dirty="0">
                <a:latin typeface="Times New Roman" pitchFamily="18" charset="0"/>
                <a:cs typeface="Times New Roman" pitchFamily="18" charset="0"/>
              </a:rPr>
              <a:t>. 2775−2778, </a:t>
            </a:r>
            <a:r>
              <a:rPr lang="en-US" altLang="ko-KR" sz="2000" dirty="0" err="1">
                <a:latin typeface="Times New Roman" pitchFamily="18" charset="0"/>
                <a:cs typeface="Times New Roman" pitchFamily="18" charset="0"/>
              </a:rPr>
              <a:t>Jeju</a:t>
            </a:r>
            <a:r>
              <a:rPr lang="en-US" altLang="ko-KR" sz="2000" dirty="0">
                <a:latin typeface="Times New Roman" pitchFamily="18" charset="0"/>
                <a:cs typeface="Times New Roman" pitchFamily="18" charset="0"/>
              </a:rPr>
              <a:t>, Korea, April 22−25, 2003.</a:t>
            </a:r>
            <a:endParaRPr lang="en-US" altLang="ko-KR" sz="2000" dirty="0" smtClean="0">
              <a:latin typeface="Times New Roman" pitchFamily="18" charset="0"/>
              <a:cs typeface="Times New Roman" pitchFamily="18" charset="0"/>
            </a:endParaRPr>
          </a:p>
          <a:p>
            <a:pPr marL="360363" indent="-360363">
              <a:buNone/>
            </a:pPr>
            <a:r>
              <a:rPr lang="en-US" altLang="ko-KR" sz="2000" dirty="0" smtClean="0">
                <a:latin typeface="Times New Roman" pitchFamily="18" charset="0"/>
                <a:cs typeface="Times New Roman" pitchFamily="18" charset="0"/>
              </a:rPr>
              <a:t>[3] </a:t>
            </a:r>
            <a:r>
              <a:rPr lang="en-US" altLang="ko-KR" sz="2000" dirty="0" smtClean="0">
                <a:latin typeface="Times New Roman" pitchFamily="18" charset="0"/>
                <a:cs typeface="Times New Roman" pitchFamily="18" charset="0"/>
              </a:rPr>
              <a:t>IEEE 802.15-13-0373-0x-0008, “ETRI Technical </a:t>
            </a:r>
            <a:r>
              <a:rPr lang="en-US" altLang="ko-KR" sz="2000" dirty="0" smtClean="0">
                <a:latin typeface="Times New Roman" pitchFamily="18" charset="0"/>
                <a:cs typeface="Times New Roman" pitchFamily="18" charset="0"/>
              </a:rPr>
              <a:t>PHY </a:t>
            </a:r>
            <a:r>
              <a:rPr lang="en-US" altLang="ko-KR" sz="2000" dirty="0" smtClean="0">
                <a:latin typeface="Times New Roman" pitchFamily="18" charset="0"/>
                <a:cs typeface="Times New Roman" pitchFamily="18" charset="0"/>
              </a:rPr>
              <a:t>proposal for IEEE 802.15 TG8 PAC Standard” July 2013.</a:t>
            </a:r>
            <a:endParaRPr lang="ko-KR" altLang="en-US" sz="2000" dirty="0">
              <a:latin typeface="Times New Roman" pitchFamily="18" charset="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spTree>
    <p:extLst>
      <p:ext uri="{BB962C8B-B14F-4D97-AF65-F5344CB8AC3E}">
        <p14:creationId xmlns:p14="http://schemas.microsoft.com/office/powerpoint/2010/main" val="3463124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A Feasible and Efficient Channel Access Scheme in the PAC networks</a:t>
            </a:r>
            <a:endParaRPr lang="en-US" dirty="0"/>
          </a:p>
        </p:txBody>
      </p:sp>
      <p:sp>
        <p:nvSpPr>
          <p:cNvPr id="3" name="Subtitle 2"/>
          <p:cNvSpPr>
            <a:spLocks noGrp="1"/>
          </p:cNvSpPr>
          <p:nvPr>
            <p:ph type="subTitle" idx="1"/>
          </p:nvPr>
        </p:nvSpPr>
        <p:spPr>
          <a:xfrm>
            <a:off x="1331640" y="3212976"/>
            <a:ext cx="6400800" cy="1752600"/>
          </a:xfrm>
        </p:spPr>
        <p:txBody>
          <a:bodyPr>
            <a:normAutofit fontScale="92500" lnSpcReduction="20000"/>
          </a:bodyPr>
          <a:lstStyle/>
          <a:p>
            <a:r>
              <a:rPr lang="en-US" sz="2800" dirty="0" smtClean="0"/>
              <a:t>July 7, 2013</a:t>
            </a:r>
          </a:p>
          <a:p>
            <a:endParaRPr lang="en-US" sz="2800" dirty="0" smtClean="0"/>
          </a:p>
          <a:p>
            <a:r>
              <a:rPr lang="en-US" altLang="ko-KR" sz="2800" dirty="0" err="1"/>
              <a:t>Sunggeun</a:t>
            </a:r>
            <a:r>
              <a:rPr lang="en-US" altLang="ko-KR" sz="2800" dirty="0"/>
              <a:t> Jin (</a:t>
            </a:r>
            <a:r>
              <a:rPr lang="en-US" altLang="ko-KR" sz="2800" dirty="0" err="1"/>
              <a:t>Daegu</a:t>
            </a:r>
            <a:r>
              <a:rPr lang="en-US" altLang="ko-KR" sz="2800" dirty="0"/>
              <a:t> University</a:t>
            </a:r>
            <a:r>
              <a:rPr lang="en-US" altLang="ko-KR" sz="2800" dirty="0" smtClean="0"/>
              <a:t>)</a:t>
            </a:r>
            <a:endParaRPr lang="en-US" sz="2800" dirty="0" smtClean="0"/>
          </a:p>
          <a:p>
            <a:r>
              <a:rPr lang="en-US" sz="2800" dirty="0" err="1" smtClean="0"/>
              <a:t>Byung</a:t>
            </a:r>
            <a:r>
              <a:rPr lang="en-US" sz="2800" dirty="0" smtClean="0"/>
              <a:t>-Jae </a:t>
            </a:r>
            <a:r>
              <a:rPr lang="en-US" sz="2800" dirty="0" err="1" smtClean="0"/>
              <a:t>Kwak</a:t>
            </a:r>
            <a:r>
              <a:rPr lang="en-US" sz="2800" dirty="0" smtClean="0"/>
              <a:t> (ETRI)</a:t>
            </a: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772816"/>
            <a:ext cx="7772400" cy="4536504"/>
          </a:xfrm>
        </p:spPr>
        <p:txBody>
          <a:bodyPr>
            <a:normAutofit fontScale="77500" lnSpcReduction="20000"/>
          </a:bodyPr>
          <a:lstStyle/>
          <a:p>
            <a:r>
              <a:rPr lang="en-US" altLang="ko-KR" dirty="0" smtClean="0"/>
              <a:t>Motivation:</a:t>
            </a:r>
          </a:p>
          <a:p>
            <a:pPr lvl="1"/>
            <a:r>
              <a:rPr lang="en-US" altLang="ko-KR" dirty="0" smtClean="0"/>
              <a:t>Most PAC networks are expected to be deployed in unlicensed bands.</a:t>
            </a:r>
          </a:p>
          <a:p>
            <a:pPr lvl="1"/>
            <a:r>
              <a:rPr lang="en-US" altLang="ko-KR" dirty="0" smtClean="0"/>
              <a:t>The PAC networks should coexist with existing networks in unlicensed bands.</a:t>
            </a:r>
          </a:p>
          <a:p>
            <a:pPr lvl="1"/>
            <a:r>
              <a:rPr lang="en-US" altLang="ko-KR" dirty="0" smtClean="0"/>
              <a:t>Simple, efficient, and scalable centralized resource allocation scheme is not feasible in unlicensed bands</a:t>
            </a:r>
          </a:p>
          <a:p>
            <a:pPr lvl="2"/>
            <a:r>
              <a:rPr lang="en-US" altLang="ko-KR" dirty="0" smtClean="0"/>
              <a:t>Simple: little book keeping</a:t>
            </a:r>
          </a:p>
          <a:p>
            <a:pPr lvl="2"/>
            <a:r>
              <a:rPr lang="en-US" altLang="ko-KR" dirty="0" smtClean="0"/>
              <a:t>Efficient: high performance, small overhead</a:t>
            </a:r>
          </a:p>
          <a:p>
            <a:pPr lvl="2"/>
            <a:r>
              <a:rPr lang="en-US" altLang="ko-KR" dirty="0" smtClean="0"/>
              <a:t>Scalable: large number of devices</a:t>
            </a:r>
          </a:p>
          <a:p>
            <a:pPr lvl="1"/>
            <a:endParaRPr lang="en-US" altLang="ko-KR" dirty="0" smtClean="0"/>
          </a:p>
          <a:p>
            <a:r>
              <a:rPr lang="en-US" altLang="ko-KR" dirty="0" smtClean="0"/>
              <a:t>PAC PAR requirements</a:t>
            </a:r>
          </a:p>
          <a:p>
            <a:pPr lvl="1"/>
            <a:r>
              <a:rPr lang="en-US" altLang="ko-KR" dirty="0" smtClean="0"/>
              <a:t>Support a large number of PAC devices</a:t>
            </a:r>
          </a:p>
          <a:p>
            <a:pPr lvl="1"/>
            <a:r>
              <a:rPr lang="en-US" altLang="ko-KR" dirty="0" smtClean="0"/>
              <a:t>Fully distributed coordination</a:t>
            </a:r>
          </a:p>
          <a:p>
            <a:pPr lvl="2"/>
            <a:endParaRPr lang="en-US" altLang="ko-KR" dirty="0" smtClean="0"/>
          </a:p>
          <a:p>
            <a:pPr lvl="1"/>
            <a:endParaRPr lang="en-US"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extLst>
      <p:ext uri="{BB962C8B-B14F-4D97-AF65-F5344CB8AC3E}">
        <p14:creationId xmlns:p14="http://schemas.microsoft.com/office/powerpoint/2010/main" val="2821081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95536" y="685800"/>
            <a:ext cx="8280920" cy="1066800"/>
          </a:xfrm>
        </p:spPr>
        <p:txBody>
          <a:bodyPr/>
          <a:lstStyle/>
          <a:p>
            <a:r>
              <a:rPr lang="en-US" altLang="ko-KR" dirty="0" smtClean="0"/>
              <a:t>Assumptions</a:t>
            </a:r>
            <a:endParaRPr lang="ko-KR" altLang="en-US" dirty="0"/>
          </a:p>
        </p:txBody>
      </p:sp>
      <p:sp>
        <p:nvSpPr>
          <p:cNvPr id="3" name="내용 개체 틀 2"/>
          <p:cNvSpPr>
            <a:spLocks noGrp="1"/>
          </p:cNvSpPr>
          <p:nvPr>
            <p:ph idx="1"/>
          </p:nvPr>
        </p:nvSpPr>
        <p:spPr>
          <a:xfrm>
            <a:off x="685800" y="1981200"/>
            <a:ext cx="7772400" cy="4544144"/>
          </a:xfrm>
        </p:spPr>
        <p:txBody>
          <a:bodyPr>
            <a:normAutofit fontScale="92500" lnSpcReduction="20000"/>
          </a:bodyPr>
          <a:lstStyle/>
          <a:p>
            <a:r>
              <a:rPr lang="en-US" altLang="ko-KR" dirty="0" smtClean="0">
                <a:latin typeface="Times New Roman" pitchFamily="18" charset="0"/>
                <a:cs typeface="Times New Roman" pitchFamily="18" charset="0"/>
              </a:rPr>
              <a:t>Synchronous operation</a:t>
            </a:r>
          </a:p>
          <a:p>
            <a:pPr lvl="1"/>
            <a:r>
              <a:rPr lang="en-US" altLang="ko-KR" dirty="0" smtClean="0"/>
              <a:t>The time is divided into slots. All times are measured in multiples of  the slot.</a:t>
            </a:r>
          </a:p>
          <a:p>
            <a:pPr lvl="1"/>
            <a:r>
              <a:rPr lang="en-US" altLang="ko-KR" dirty="0" smtClean="0"/>
              <a:t>All devices are synchronized in time domain in slot level</a:t>
            </a:r>
          </a:p>
          <a:p>
            <a:pPr lvl="1"/>
            <a:r>
              <a:rPr lang="en-US" altLang="ko-KR" dirty="0" smtClean="0"/>
              <a:t>All devices are synchronized in frequency domain</a:t>
            </a:r>
          </a:p>
          <a:p>
            <a:r>
              <a:rPr lang="en-US" altLang="ko-KR" dirty="0" smtClean="0">
                <a:latin typeface="Times New Roman" pitchFamily="18" charset="0"/>
                <a:cs typeface="Times New Roman" pitchFamily="18" charset="0"/>
              </a:rPr>
              <a:t>Independent of super frame structure</a:t>
            </a:r>
          </a:p>
          <a:p>
            <a:pPr lvl="1"/>
            <a:r>
              <a:rPr lang="en-US" altLang="ko-KR" dirty="0" smtClean="0"/>
              <a:t>The access scheme is independent of the underlying or the lack of super-frame structure</a:t>
            </a:r>
          </a:p>
          <a:p>
            <a:r>
              <a:rPr lang="en-US" altLang="ko-KR" dirty="0" smtClean="0">
                <a:latin typeface="Times New Roman" pitchFamily="18" charset="0"/>
                <a:cs typeface="Times New Roman" pitchFamily="18" charset="0"/>
              </a:rPr>
              <a:t>Use Slotted CSMA/CA as a fundamental channel access scheme</a:t>
            </a:r>
            <a:endParaRPr lang="ko-KR" altLang="en-US" dirty="0">
              <a:latin typeface="Times New Roman" pitchFamily="18" charset="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p14="http://schemas.microsoft.com/office/powerpoint/2010/main" val="1944010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Synchronous Operation</a:t>
            </a:r>
            <a:endParaRPr lang="ko-KR" altLang="en-US" dirty="0"/>
          </a:p>
        </p:txBody>
      </p:sp>
      <p:sp>
        <p:nvSpPr>
          <p:cNvPr id="3" name="내용 개체 틀 2"/>
          <p:cNvSpPr>
            <a:spLocks noGrp="1"/>
          </p:cNvSpPr>
          <p:nvPr>
            <p:ph idx="1"/>
          </p:nvPr>
        </p:nvSpPr>
        <p:spPr/>
        <p:txBody>
          <a:bodyPr>
            <a:normAutofit/>
          </a:bodyPr>
          <a:lstStyle/>
          <a:p>
            <a:r>
              <a:rPr lang="en-US" altLang="ko-KR" dirty="0" smtClean="0"/>
              <a:t>Devices overhear PAC frames</a:t>
            </a:r>
          </a:p>
          <a:p>
            <a:r>
              <a:rPr lang="en-US" altLang="ko-KR" dirty="0" smtClean="0"/>
              <a:t>Use distributed synchronization algorithm to achieve timing and frequency synchronization [1]</a:t>
            </a:r>
          </a:p>
          <a:p>
            <a:pPr marL="0" indent="0">
              <a:buNone/>
            </a:pPr>
            <a:endParaRPr lang="en-US" altLang="ko-KR" dirty="0" smtClean="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p14="http://schemas.microsoft.com/office/powerpoint/2010/main" val="3523116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Slotted CSMA/CA</a:t>
            </a:r>
            <a:endParaRPr lang="ko-KR" altLang="en-US" dirty="0"/>
          </a:p>
        </p:txBody>
      </p:sp>
      <p:sp>
        <p:nvSpPr>
          <p:cNvPr id="3" name="내용 개체 틀 2"/>
          <p:cNvSpPr>
            <a:spLocks noGrp="1"/>
          </p:cNvSpPr>
          <p:nvPr>
            <p:ph idx="1"/>
          </p:nvPr>
        </p:nvSpPr>
        <p:spPr>
          <a:xfrm>
            <a:off x="685800" y="1556792"/>
            <a:ext cx="7772400" cy="4896544"/>
          </a:xfrm>
        </p:spPr>
        <p:txBody>
          <a:bodyPr/>
          <a:lstStyle/>
          <a:p>
            <a:r>
              <a:rPr lang="en-US" altLang="ko-KR" dirty="0" smtClean="0"/>
              <a:t>CSMA/CA</a:t>
            </a:r>
          </a:p>
          <a:p>
            <a:pPr lvl="1"/>
            <a:r>
              <a:rPr lang="en-US" altLang="ko-KR" sz="2400" dirty="0" smtClean="0"/>
              <a:t>It is the most successful channel access policy for unlicensed frequency bands</a:t>
            </a:r>
          </a:p>
          <a:p>
            <a:pPr lvl="1"/>
            <a:r>
              <a:rPr lang="en-US" altLang="ko-KR" sz="2400" dirty="0" smtClean="0"/>
              <a:t>Proven to work in distributed wireless networks</a:t>
            </a:r>
          </a:p>
          <a:p>
            <a:r>
              <a:rPr lang="en-US" altLang="ko-KR" dirty="0" smtClean="0"/>
              <a:t>Slotted CSMA/CA</a:t>
            </a:r>
          </a:p>
          <a:p>
            <a:pPr lvl="1"/>
            <a:r>
              <a:rPr lang="en-US" altLang="ko-KR" sz="2400" dirty="0" smtClean="0"/>
              <a:t>Channel accesses are tried in units of time slots</a:t>
            </a:r>
          </a:p>
          <a:p>
            <a:pPr lvl="1"/>
            <a:r>
              <a:rPr lang="en-US" altLang="ko-KR" sz="2400" dirty="0" smtClean="0"/>
              <a:t>It can be exploited with timing synchronization.</a:t>
            </a:r>
          </a:p>
          <a:p>
            <a:pPr lvl="1"/>
            <a:r>
              <a:rPr lang="en-US" altLang="ko-KR" sz="2400" dirty="0" smtClean="0"/>
              <a:t>Slotted CSMA/CA eases the design of network management schemes without centralized coordination.</a:t>
            </a:r>
            <a:endParaRPr lang="ko-KR" altLang="en-US" sz="2400" dirty="0">
              <a:solidFill>
                <a:srgbClr val="FF0000"/>
              </a:solidFill>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extLst>
      <p:ext uri="{BB962C8B-B14F-4D97-AF65-F5344CB8AC3E}">
        <p14:creationId xmlns:p14="http://schemas.microsoft.com/office/powerpoint/2010/main" val="2111927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Typical Random Access using CSMA/CA</a:t>
            </a:r>
            <a:endParaRPr lang="ko-KR" altLang="en-US" dirty="0"/>
          </a:p>
        </p:txBody>
      </p:sp>
      <p:sp>
        <p:nvSpPr>
          <p:cNvPr id="3" name="내용 개체 틀 2"/>
          <p:cNvSpPr>
            <a:spLocks noGrp="1"/>
          </p:cNvSpPr>
          <p:nvPr>
            <p:ph idx="1"/>
          </p:nvPr>
        </p:nvSpPr>
        <p:spPr/>
        <p:txBody>
          <a:bodyPr/>
          <a:lstStyle/>
          <a:p>
            <a:r>
              <a:rPr lang="en-US" altLang="ko-KR" sz="2400" dirty="0" smtClean="0"/>
              <a:t>A random number is selected between 0 and CW-1 (CW: Contention Window)</a:t>
            </a:r>
            <a:endParaRPr lang="en-US" altLang="ko-KR" sz="2400" dirty="0"/>
          </a:p>
          <a:p>
            <a:r>
              <a:rPr lang="en-US" altLang="ko-KR" sz="2400" dirty="0" smtClean="0"/>
              <a:t>The chosen number decreases every idle time slots</a:t>
            </a:r>
            <a:endParaRPr lang="en-US" altLang="ko-KR" sz="2400" dirty="0"/>
          </a:p>
          <a:p>
            <a:r>
              <a:rPr lang="en-US" altLang="ko-KR" sz="2400" dirty="0" smtClean="0"/>
              <a:t>A frame is transmitted when the number reaches 0</a:t>
            </a:r>
          </a:p>
          <a:p>
            <a:r>
              <a:rPr lang="en-US" altLang="ko-KR" sz="2400" dirty="0" smtClean="0"/>
              <a:t>If the transmission experiences a collision, the CW is increased by factor 2 (BEB: Binary Exponential </a:t>
            </a:r>
            <a:r>
              <a:rPr lang="en-US" altLang="ko-KR" sz="2400" dirty="0" err="1" smtClean="0"/>
              <a:t>Backoff</a:t>
            </a:r>
            <a:r>
              <a:rPr lang="en-US" altLang="ko-KR" sz="2400" dirty="0" smtClean="0"/>
              <a:t>)</a:t>
            </a:r>
          </a:p>
          <a:p>
            <a:r>
              <a:rPr lang="en-US" altLang="ko-KR" sz="2400" dirty="0" smtClean="0"/>
              <a:t>If the transmission succeeds, the CW is reduced to the minimum CW</a:t>
            </a:r>
            <a:endParaRPr lang="ko-KR" altLang="en-US" sz="2400"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extLst>
      <p:ext uri="{BB962C8B-B14F-4D97-AF65-F5344CB8AC3E}">
        <p14:creationId xmlns:p14="http://schemas.microsoft.com/office/powerpoint/2010/main" val="1401218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Improvements to Typical Random Access</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latin typeface="Times New Roman" pitchFamily="18" charset="0"/>
                <a:cs typeface="Times New Roman" pitchFamily="18" charset="0"/>
              </a:rPr>
              <a:t>Each </a:t>
            </a:r>
            <a:r>
              <a:rPr lang="en-US" altLang="ko-KR" dirty="0">
                <a:latin typeface="Times New Roman" pitchFamily="18" charset="0"/>
                <a:cs typeface="Times New Roman" pitchFamily="18" charset="0"/>
              </a:rPr>
              <a:t>device should </a:t>
            </a:r>
            <a:r>
              <a:rPr lang="en-US" altLang="ko-KR" dirty="0" smtClean="0">
                <a:latin typeface="Times New Roman" pitchFamily="18" charset="0"/>
                <a:cs typeface="Times New Roman" pitchFamily="18" charset="0"/>
              </a:rPr>
              <a:t>estimate the number of active neighboring devices</a:t>
            </a:r>
            <a:r>
              <a:rPr lang="en-US" altLang="ko-KR" dirty="0">
                <a:latin typeface="Times New Roman" pitchFamily="18" charset="0"/>
                <a:cs typeface="Times New Roman" pitchFamily="18" charset="0"/>
              </a:rPr>
              <a:t> </a:t>
            </a:r>
            <a:r>
              <a:rPr lang="en-US" altLang="ko-KR" dirty="0" smtClean="0">
                <a:latin typeface="Times New Roman" pitchFamily="18" charset="0"/>
                <a:cs typeface="Times New Roman" pitchFamily="18" charset="0"/>
              </a:rPr>
              <a:t>in the network</a:t>
            </a:r>
          </a:p>
          <a:p>
            <a:r>
              <a:rPr lang="en-US" altLang="ko-KR" dirty="0" smtClean="0">
                <a:latin typeface="Times New Roman" pitchFamily="18" charset="0"/>
                <a:cs typeface="Times New Roman" pitchFamily="18" charset="0"/>
              </a:rPr>
              <a:t>CW should be adaptively managed by reflecting the number of active devices</a:t>
            </a:r>
          </a:p>
          <a:p>
            <a:r>
              <a:rPr lang="en-US" altLang="ko-KR" dirty="0" smtClean="0">
                <a:latin typeface="Times New Roman" pitchFamily="18" charset="0"/>
                <a:cs typeface="Times New Roman" pitchFamily="18" charset="0"/>
              </a:rPr>
              <a:t>Improved </a:t>
            </a:r>
            <a:r>
              <a:rPr lang="en-US" altLang="ko-KR" dirty="0" err="1" smtClean="0">
                <a:latin typeface="Times New Roman" pitchFamily="18" charset="0"/>
                <a:cs typeface="Times New Roman" pitchFamily="18" charset="0"/>
              </a:rPr>
              <a:t>Backoff</a:t>
            </a:r>
            <a:r>
              <a:rPr lang="en-US" altLang="ko-KR" dirty="0" smtClean="0">
                <a:latin typeface="Times New Roman" pitchFamily="18" charset="0"/>
                <a:cs typeface="Times New Roman" pitchFamily="18" charset="0"/>
              </a:rPr>
              <a:t> scheme: </a:t>
            </a:r>
            <a:r>
              <a:rPr lang="en-US" altLang="ko-KR" dirty="0" smtClean="0"/>
              <a:t>BEB is not scalable</a:t>
            </a:r>
          </a:p>
          <a:p>
            <a:endParaRPr lang="en-US" altLang="ko-KR" dirty="0" smtClean="0">
              <a:latin typeface="Times New Roman" pitchFamily="18" charset="0"/>
              <a:cs typeface="Times New Roman" pitchFamily="18" charset="0"/>
            </a:endParaRPr>
          </a:p>
          <a:p>
            <a:r>
              <a:rPr lang="en-US" altLang="ko-KR" dirty="0" smtClean="0">
                <a:latin typeface="Times New Roman" pitchFamily="18" charset="0"/>
                <a:cs typeface="Times New Roman" pitchFamily="18" charset="0"/>
              </a:rPr>
              <a:t>How?</a:t>
            </a:r>
          </a:p>
          <a:p>
            <a:pPr lvl="1"/>
            <a:r>
              <a:rPr lang="en-US" altLang="ko-KR" dirty="0" smtClean="0"/>
              <a:t>The number of collisions is a good indicator of the </a:t>
            </a:r>
            <a:r>
              <a:rPr lang="en-US" altLang="ko-KR" dirty="0" err="1" smtClean="0"/>
              <a:t>nuber</a:t>
            </a:r>
            <a:r>
              <a:rPr lang="en-US" altLang="ko-KR" dirty="0" smtClean="0"/>
              <a:t> of active devices</a:t>
            </a:r>
          </a:p>
          <a:p>
            <a:pPr lvl="1"/>
            <a:r>
              <a:rPr lang="en-US" altLang="ko-KR" dirty="0" smtClean="0"/>
              <a:t>The devices attempting to access channel needs to detect collisions incurred by simultaneous frame transmissions</a:t>
            </a:r>
          </a:p>
          <a:p>
            <a:pPr lvl="1"/>
            <a:r>
              <a:rPr lang="en-US" altLang="ko-KR" dirty="0" smtClean="0"/>
              <a:t>Use EIED as </a:t>
            </a:r>
            <a:r>
              <a:rPr lang="en-US" altLang="ko-KR" dirty="0" err="1" smtClean="0"/>
              <a:t>backoff</a:t>
            </a:r>
            <a:r>
              <a:rPr lang="en-US" altLang="ko-KR" dirty="0" smtClean="0"/>
              <a:t> algorithm [2]</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extLst>
      <p:ext uri="{BB962C8B-B14F-4D97-AF65-F5344CB8AC3E}">
        <p14:creationId xmlns:p14="http://schemas.microsoft.com/office/powerpoint/2010/main" val="2546539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179512" y="685800"/>
            <a:ext cx="8712968" cy="1066800"/>
          </a:xfrm>
        </p:spPr>
        <p:txBody>
          <a:bodyPr/>
          <a:lstStyle/>
          <a:p>
            <a:r>
              <a:rPr lang="en-US" altLang="ko-KR" dirty="0" smtClean="0"/>
              <a:t>Collision Detection with Tones</a:t>
            </a:r>
            <a:endParaRPr lang="ko-KR" altLang="en-US" dirty="0"/>
          </a:p>
        </p:txBody>
      </p:sp>
      <p:sp>
        <p:nvSpPr>
          <p:cNvPr id="5122" name="슬라이드 번호 개체 틀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eaLnBrk="1" hangingPunct="1"/>
            <a:fld id="{7E801F38-9AF3-4DE9-A267-FA9C4CEE8EFF}" type="slidenum">
              <a:rPr lang="en-US" altLang="ko-KR" sz="1000" smtClean="0">
                <a:latin typeface="HY견고딕" pitchFamily="18" charset="-127"/>
                <a:ea typeface="HY견고딕" pitchFamily="18" charset="-127"/>
              </a:rPr>
              <a:pPr eaLnBrk="1" hangingPunct="1"/>
              <a:t>9</a:t>
            </a:fld>
            <a:endParaRPr lang="en-US" altLang="ko-KR" sz="1000" smtClean="0">
              <a:latin typeface="HY견고딕" pitchFamily="18" charset="-127"/>
              <a:ea typeface="HY견고딕" pitchFamily="18" charset="-127"/>
            </a:endParaRPr>
          </a:p>
        </p:txBody>
      </p:sp>
      <p:sp>
        <p:nvSpPr>
          <p:cNvPr id="26" name="내용 개체 틀 2"/>
          <p:cNvSpPr>
            <a:spLocks noGrp="1"/>
          </p:cNvSpPr>
          <p:nvPr>
            <p:ph sz="quarter" idx="4294967295"/>
          </p:nvPr>
        </p:nvSpPr>
        <p:spPr>
          <a:xfrm>
            <a:off x="615861" y="3717032"/>
            <a:ext cx="8229600" cy="2448272"/>
          </a:xfrm>
          <a:noFill/>
          <a:ln w="9525">
            <a:noFill/>
            <a:miter lim="800000"/>
            <a:headEnd/>
            <a:tailEnd/>
          </a:ln>
        </p:spPr>
        <p:txBody>
          <a:bodyPr vert="horz" wrap="square" lIns="92075" tIns="46038" rIns="92075" bIns="46038" numCol="1" anchor="t" anchorCtr="0" compatLnSpc="1">
            <a:prstTxWarp prst="textNoShape">
              <a:avLst/>
            </a:prstTxWarp>
            <a:normAutofit fontScale="70000" lnSpcReduction="20000"/>
          </a:bodyPr>
          <a:lstStyle/>
          <a:p>
            <a:r>
              <a:rPr lang="en-US" altLang="ko-KR" dirty="0" smtClean="0"/>
              <a:t>What is “tone</a:t>
            </a:r>
            <a:r>
              <a:rPr lang="en-US" altLang="ko-KR" dirty="0"/>
              <a:t>”</a:t>
            </a:r>
          </a:p>
          <a:p>
            <a:pPr lvl="1"/>
            <a:r>
              <a:rPr lang="en-US" altLang="ko-KR" dirty="0" smtClean="0"/>
              <a:t>Energy transmission occupying an OFDM sub-channel.</a:t>
            </a:r>
            <a:endParaRPr lang="en-US" altLang="ko-KR" dirty="0"/>
          </a:p>
          <a:p>
            <a:pPr lvl="1"/>
            <a:r>
              <a:rPr lang="en-US" altLang="ko-KR" dirty="0" smtClean="0"/>
              <a:t>It does not have any information regarding phase and amplitude.</a:t>
            </a:r>
          </a:p>
          <a:p>
            <a:endParaRPr lang="en-US" altLang="ko-KR" dirty="0" smtClean="0"/>
          </a:p>
          <a:p>
            <a:r>
              <a:rPr lang="en-US" altLang="ko-KR" dirty="0" smtClean="0"/>
              <a:t>A </a:t>
            </a:r>
            <a:r>
              <a:rPr lang="en-US" altLang="ko-KR" dirty="0"/>
              <a:t>sender transmits a frame </a:t>
            </a:r>
            <a:r>
              <a:rPr lang="en-US" altLang="ko-KR" dirty="0" smtClean="0"/>
              <a:t>including a random tone</a:t>
            </a:r>
          </a:p>
          <a:p>
            <a:r>
              <a:rPr lang="en-US" altLang="ko-KR" dirty="0" smtClean="0"/>
              <a:t>A receiver detects </a:t>
            </a:r>
            <a:r>
              <a:rPr lang="en-US" altLang="ko-KR" dirty="0"/>
              <a:t>the tone </a:t>
            </a:r>
            <a:r>
              <a:rPr lang="en-US" altLang="ko-KR" dirty="0" smtClean="0"/>
              <a:t>in the received frame</a:t>
            </a:r>
          </a:p>
        </p:txBody>
      </p:sp>
      <p:sp>
        <p:nvSpPr>
          <p:cNvPr id="5124" name="Rectangle 1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spAutoFit/>
          </a:bodyPr>
          <a:lstStyle/>
          <a:p>
            <a:endParaRPr lang="ko-KR" altLang="en-US"/>
          </a:p>
        </p:txBody>
      </p:sp>
      <p:sp>
        <p:nvSpPr>
          <p:cNvPr id="5125" name="TextBox 7"/>
          <p:cNvSpPr txBox="1">
            <a:spLocks noChangeArrowheads="1"/>
          </p:cNvSpPr>
          <p:nvPr/>
        </p:nvSpPr>
        <p:spPr bwMode="auto">
          <a:xfrm>
            <a:off x="2635559" y="2977363"/>
            <a:ext cx="16484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2000" b="1" dirty="0">
                <a:latin typeface="맑은 고딕" pitchFamily="50" charset="-127"/>
                <a:ea typeface="맑은 고딕" pitchFamily="50" charset="-127"/>
              </a:rPr>
              <a:t>T</a:t>
            </a:r>
            <a:r>
              <a:rPr lang="en-US" altLang="ko-KR" sz="2000" b="1" dirty="0" smtClean="0">
                <a:latin typeface="맑은 고딕" pitchFamily="50" charset="-127"/>
                <a:ea typeface="맑은 고딕" pitchFamily="50" charset="-127"/>
              </a:rPr>
              <a:t>one </a:t>
            </a:r>
            <a:r>
              <a:rPr lang="en-US" altLang="ko-KR" sz="2000" b="1" dirty="0" err="1" smtClean="0">
                <a:latin typeface="맑은 고딕" pitchFamily="50" charset="-127"/>
                <a:ea typeface="맑은 고딕" pitchFamily="50" charset="-127"/>
              </a:rPr>
              <a:t>Tx</a:t>
            </a:r>
            <a:endParaRPr lang="ko-KR" altLang="en-US" sz="2000" b="1" dirty="0">
              <a:latin typeface="맑은 고딕" pitchFamily="50" charset="-127"/>
              <a:ea typeface="맑은 고딕" pitchFamily="50" charset="-127"/>
            </a:endParaRPr>
          </a:p>
        </p:txBody>
      </p:sp>
      <p:grpSp>
        <p:nvGrpSpPr>
          <p:cNvPr id="5126" name="그룹 8"/>
          <p:cNvGrpSpPr>
            <a:grpSpLocks/>
          </p:cNvGrpSpPr>
          <p:nvPr/>
        </p:nvGrpSpPr>
        <p:grpSpPr bwMode="auto">
          <a:xfrm>
            <a:off x="2912269" y="1904617"/>
            <a:ext cx="3511550" cy="1287463"/>
            <a:chOff x="2843597" y="3100189"/>
            <a:chExt cx="3512211" cy="1395333"/>
          </a:xfrm>
        </p:grpSpPr>
        <p:pic>
          <p:nvPicPr>
            <p:cNvPr id="5133"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597" y="3487199"/>
              <a:ext cx="1008323" cy="10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485" y="3435973"/>
              <a:ext cx="1008323" cy="10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4"/>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44582" y="3435974"/>
              <a:ext cx="435499" cy="81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4372" y="3147942"/>
              <a:ext cx="194108" cy="472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3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90060" y="3100189"/>
              <a:ext cx="194108" cy="472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129" name="TextBox 2"/>
          <p:cNvSpPr txBox="1">
            <a:spLocks noChangeArrowheads="1"/>
          </p:cNvSpPr>
          <p:nvPr/>
        </p:nvSpPr>
        <p:spPr bwMode="auto">
          <a:xfrm>
            <a:off x="3306763" y="1567012"/>
            <a:ext cx="5270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1600" b="1" dirty="0" err="1">
                <a:latin typeface="Lucida Sans" pitchFamily="34" charset="0"/>
              </a:rPr>
              <a:t>Tx</a:t>
            </a:r>
            <a:endParaRPr lang="ko-KR" altLang="en-US" sz="1600" b="1" dirty="0">
              <a:latin typeface="Lucida Sans" pitchFamily="34" charset="0"/>
            </a:endParaRPr>
          </a:p>
        </p:txBody>
      </p:sp>
      <p:sp>
        <p:nvSpPr>
          <p:cNvPr id="5130" name="TextBox 27"/>
          <p:cNvSpPr txBox="1">
            <a:spLocks noChangeArrowheads="1"/>
          </p:cNvSpPr>
          <p:nvPr/>
        </p:nvSpPr>
        <p:spPr bwMode="auto">
          <a:xfrm>
            <a:off x="5773142" y="1567011"/>
            <a:ext cx="5270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1600" b="1" dirty="0">
                <a:latin typeface="Lucida Sans" pitchFamily="34" charset="0"/>
              </a:rPr>
              <a:t>Rx</a:t>
            </a:r>
            <a:endParaRPr lang="ko-KR" altLang="en-US" b="1" dirty="0">
              <a:latin typeface="Lucida Sans" pitchFamily="34" charset="0"/>
            </a:endParaRPr>
          </a:p>
        </p:txBody>
      </p:sp>
      <p:sp>
        <p:nvSpPr>
          <p:cNvPr id="5131" name="타원형 설명선 4"/>
          <p:cNvSpPr>
            <a:spLocks noChangeArrowheads="1"/>
          </p:cNvSpPr>
          <p:nvPr/>
        </p:nvSpPr>
        <p:spPr bwMode="auto">
          <a:xfrm>
            <a:off x="1331640" y="1556792"/>
            <a:ext cx="1792425" cy="760739"/>
          </a:xfrm>
          <a:prstGeom prst="wedgeEllipseCallout">
            <a:avLst>
              <a:gd name="adj1" fmla="val 68023"/>
              <a:gd name="adj2" fmla="val 15306"/>
            </a:avLst>
          </a:prstGeom>
          <a:solidFill>
            <a:schemeClr val="bg1"/>
          </a:solidFill>
          <a:ln w="12700" algn="ctr">
            <a:solidFill>
              <a:schemeClr val="tx1"/>
            </a:solidFill>
            <a:round/>
            <a:headEnd/>
            <a:tailEnd/>
          </a:ln>
        </p:spPr>
        <p:txBody>
          <a:bodyPr wrap="none" lIns="90000" tIns="46800" rIns="90000" bIns="46800" anchor="ctr"/>
          <a:lstStyle/>
          <a:p>
            <a:pPr>
              <a:buFontTx/>
              <a:buNone/>
            </a:pPr>
            <a:r>
              <a:rPr lang="en-US" altLang="ko-KR" sz="1600" b="1" dirty="0" smtClean="0">
                <a:latin typeface="Lucida Sans" pitchFamily="34" charset="0"/>
                <a:ea typeface="맑은 고딕" pitchFamily="50" charset="-127"/>
              </a:rPr>
              <a:t>Sending tone</a:t>
            </a:r>
            <a:endParaRPr lang="ko-KR" altLang="en-US" sz="1600" b="1" dirty="0">
              <a:latin typeface="Lucida Sans" pitchFamily="34" charset="0"/>
              <a:ea typeface="맑은 고딕" pitchFamily="50" charset="-127"/>
            </a:endParaRPr>
          </a:p>
        </p:txBody>
      </p:sp>
      <p:sp>
        <p:nvSpPr>
          <p:cNvPr id="5132" name="타원형 설명선 33"/>
          <p:cNvSpPr>
            <a:spLocks noChangeArrowheads="1"/>
          </p:cNvSpPr>
          <p:nvPr/>
        </p:nvSpPr>
        <p:spPr bwMode="auto">
          <a:xfrm>
            <a:off x="6588224" y="1628800"/>
            <a:ext cx="1872208" cy="749862"/>
          </a:xfrm>
          <a:prstGeom prst="wedgeEllipseCallout">
            <a:avLst>
              <a:gd name="adj1" fmla="val -69690"/>
              <a:gd name="adj2" fmla="val 6347"/>
            </a:avLst>
          </a:prstGeom>
          <a:solidFill>
            <a:schemeClr val="bg1"/>
          </a:solidFill>
          <a:ln w="12700" algn="ctr">
            <a:solidFill>
              <a:schemeClr val="tx1"/>
            </a:solidFill>
            <a:round/>
            <a:headEnd/>
            <a:tailEnd/>
          </a:ln>
        </p:spPr>
        <p:txBody>
          <a:bodyPr wrap="none" lIns="90000" tIns="46800" rIns="90000" bIns="46800" anchor="ctr"/>
          <a:lstStyle/>
          <a:p>
            <a:pPr>
              <a:buFontTx/>
              <a:buNone/>
            </a:pPr>
            <a:r>
              <a:rPr lang="en-US" altLang="ko-KR" sz="1600" b="1" dirty="0" smtClean="0">
                <a:latin typeface="Lucida Sans" pitchFamily="34" charset="0"/>
                <a:ea typeface="맑은 고딕" pitchFamily="50" charset="-127"/>
              </a:rPr>
              <a:t>Receiving tone</a:t>
            </a:r>
            <a:endParaRPr lang="ko-KR" altLang="en-US" sz="1600" b="1" dirty="0">
              <a:latin typeface="Lucida Sans" pitchFamily="34" charset="0"/>
              <a:ea typeface="맑은 고딕" pitchFamily="50" charset="-127"/>
            </a:endParaRPr>
          </a:p>
        </p:txBody>
      </p:sp>
      <p:sp>
        <p:nvSpPr>
          <p:cNvPr id="19" name="날짜 개체 틀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
        <p:nvSpPr>
          <p:cNvPr id="20" name="TextBox 7"/>
          <p:cNvSpPr txBox="1">
            <a:spLocks noChangeArrowheads="1"/>
          </p:cNvSpPr>
          <p:nvPr/>
        </p:nvSpPr>
        <p:spPr bwMode="auto">
          <a:xfrm>
            <a:off x="5148064" y="2971396"/>
            <a:ext cx="16484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2000" b="1" dirty="0">
                <a:latin typeface="맑은 고딕" pitchFamily="50" charset="-127"/>
                <a:ea typeface="맑은 고딕" pitchFamily="50" charset="-127"/>
              </a:rPr>
              <a:t>T</a:t>
            </a:r>
            <a:r>
              <a:rPr lang="en-US" altLang="ko-KR" sz="2000" b="1" dirty="0" smtClean="0">
                <a:latin typeface="맑은 고딕" pitchFamily="50" charset="-127"/>
                <a:ea typeface="맑은 고딕" pitchFamily="50" charset="-127"/>
              </a:rPr>
              <a:t>one </a:t>
            </a:r>
            <a:r>
              <a:rPr lang="en-US" altLang="ko-KR" sz="2000" b="1" dirty="0">
                <a:latin typeface="맑은 고딕" pitchFamily="50" charset="-127"/>
                <a:ea typeface="맑은 고딕" pitchFamily="50" charset="-127"/>
              </a:rPr>
              <a:t>R</a:t>
            </a:r>
            <a:r>
              <a:rPr lang="en-US" altLang="ko-KR" sz="2000" b="1" dirty="0" smtClean="0">
                <a:latin typeface="맑은 고딕" pitchFamily="50" charset="-127"/>
                <a:ea typeface="맑은 고딕" pitchFamily="50" charset="-127"/>
              </a:rPr>
              <a:t>x</a:t>
            </a:r>
            <a:endParaRPr lang="ko-KR" altLang="en-US" sz="2000" b="1" dirty="0">
              <a:latin typeface="맑은 고딕" pitchFamily="50" charset="-127"/>
              <a:ea typeface="맑은 고딕" pitchFamily="50" charset="-127"/>
            </a:endParaRPr>
          </a:p>
        </p:txBody>
      </p:sp>
    </p:spTree>
    <p:extLst>
      <p:ext uri="{BB962C8B-B14F-4D97-AF65-F5344CB8AC3E}">
        <p14:creationId xmlns:p14="http://schemas.microsoft.com/office/powerpoint/2010/main" val="399608692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27623</TotalTime>
  <Words>996</Words>
  <Application>Microsoft Office PowerPoint</Application>
  <PresentationFormat>화면 슬라이드 쇼(4:3)</PresentationFormat>
  <Paragraphs>158</Paragraphs>
  <Slides>14</Slides>
  <Notes>2</Notes>
  <HiddenSlides>0</HiddenSlides>
  <MMClips>0</MMClips>
  <ScaleCrop>false</ScaleCrop>
  <HeadingPairs>
    <vt:vector size="4" baseType="variant">
      <vt:variant>
        <vt:lpstr>테마</vt:lpstr>
      </vt:variant>
      <vt:variant>
        <vt:i4>2</vt:i4>
      </vt:variant>
      <vt:variant>
        <vt:lpstr>슬라이드 제목</vt:lpstr>
      </vt:variant>
      <vt:variant>
        <vt:i4>14</vt:i4>
      </vt:variant>
    </vt:vector>
  </HeadingPairs>
  <TitlesOfParts>
    <vt:vector size="16" baseType="lpstr">
      <vt:lpstr>Blank Presentation</vt:lpstr>
      <vt:lpstr>Custom Design</vt:lpstr>
      <vt:lpstr>PowerPoint 프레젠테이션</vt:lpstr>
      <vt:lpstr>A Feasible and Efficient Channel Access Scheme in the PAC networks</vt:lpstr>
      <vt:lpstr>Introduction</vt:lpstr>
      <vt:lpstr>Assumptions</vt:lpstr>
      <vt:lpstr>Synchronous Operation</vt:lpstr>
      <vt:lpstr>Slotted CSMA/CA</vt:lpstr>
      <vt:lpstr>Typical Random Access using CSMA/CA</vt:lpstr>
      <vt:lpstr>Improvements to Typical Random Access</vt:lpstr>
      <vt:lpstr>Collision Detection with Tones</vt:lpstr>
      <vt:lpstr>Collision Detection with Tones</vt:lpstr>
      <vt:lpstr>Proposed Slotted CSMA/CA</vt:lpstr>
      <vt:lpstr>Evaluations</vt:lpstr>
      <vt:lpstr>Simulation Results</vt:lpstr>
      <vt:lpstr>References</vt:lpstr>
    </vt:vector>
  </TitlesOfParts>
  <Company>ETRI &amp; Daegu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CSMA/CA for the PAC</dc:title>
  <dc:subject>PAC</dc:subject>
  <dc:creator>Sunggeun Jin;Byung-Jae Kwak</dc:creator>
  <cp:keywords>802.15.8;PAC</cp:keywords>
  <cp:lastModifiedBy>BJ Kwak</cp:lastModifiedBy>
  <cp:revision>1054</cp:revision>
  <cp:lastPrinted>1998-02-10T13:28:06Z</cp:lastPrinted>
  <dcterms:created xsi:type="dcterms:W3CDTF">1999-11-08T18:59:45Z</dcterms:created>
  <dcterms:modified xsi:type="dcterms:W3CDTF">2013-07-07T12:50:57Z</dcterms:modified>
</cp:coreProperties>
</file>