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7"/>
  </p:notesMasterIdLst>
  <p:handoutMasterIdLst>
    <p:handoutMasterId r:id="rId28"/>
  </p:handoutMasterIdLst>
  <p:sldIdLst>
    <p:sldId id="259" r:id="rId2"/>
    <p:sldId id="261" r:id="rId3"/>
    <p:sldId id="329" r:id="rId4"/>
    <p:sldId id="330" r:id="rId5"/>
    <p:sldId id="331" r:id="rId6"/>
    <p:sldId id="299" r:id="rId7"/>
    <p:sldId id="303" r:id="rId8"/>
    <p:sldId id="314" r:id="rId9"/>
    <p:sldId id="315" r:id="rId10"/>
    <p:sldId id="304" r:id="rId11"/>
    <p:sldId id="327" r:id="rId12"/>
    <p:sldId id="328" r:id="rId13"/>
    <p:sldId id="313" r:id="rId14"/>
    <p:sldId id="316" r:id="rId15"/>
    <p:sldId id="318" r:id="rId16"/>
    <p:sldId id="307" r:id="rId17"/>
    <p:sldId id="309" r:id="rId18"/>
    <p:sldId id="319" r:id="rId19"/>
    <p:sldId id="320" r:id="rId20"/>
    <p:sldId id="321" r:id="rId21"/>
    <p:sldId id="324" r:id="rId22"/>
    <p:sldId id="325" r:id="rId23"/>
    <p:sldId id="311" r:id="rId24"/>
    <p:sldId id="326" r:id="rId25"/>
    <p:sldId id="297" r:id="rId26"/>
  </p:sldIdLst>
  <p:sldSz cx="9144000" cy="6858000" type="screen4x3"/>
  <p:notesSz cx="9928225" cy="6797675"/>
  <p:embeddedFontLst>
    <p:embeddedFont>
      <p:font typeface="맑은 고딕" pitchFamily="50" charset="-127"/>
      <p:regular r:id="rId29"/>
      <p:bold r:id="rId3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113" d="100"/>
          <a:sy n="113" d="100"/>
        </p:scale>
        <p:origin x="-102" y="-5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&lt;doc.: IEEE 802.15-doc&gt;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바닥글 개체 틀 5"/>
          <p:cNvSpPr>
            <a:spLocks noGrp="1"/>
          </p:cNvSpPr>
          <p:nvPr>
            <p:ph type="ftr" sz="quarter" idx="12"/>
          </p:nvPr>
        </p:nvSpPr>
        <p:spPr/>
        <p:txBody>
          <a:bodyPr/>
          <a:lstStyle/>
          <a:p>
            <a:pPr lvl="4">
              <a:defRPr/>
            </a:pPr>
            <a:r>
              <a:rPr lang="en-US" smtClean="0"/>
              <a:t>&lt;author&gt;, &lt;company&gt;</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5F376C0C-1FA1-4ABD-B96F-A6D070956A4F}" type="slidenum">
              <a:rPr lang="en-US" smtClean="0"/>
              <a:pPr>
                <a:defRPr/>
              </a:pPr>
              <a:t>3</a:t>
            </a:fld>
            <a:endParaRPr lang="en-US"/>
          </a:p>
        </p:txBody>
      </p:sp>
    </p:spTree>
    <p:extLst>
      <p:ext uri="{BB962C8B-B14F-4D97-AF65-F5344CB8AC3E}">
        <p14:creationId xmlns:p14="http://schemas.microsoft.com/office/powerpoint/2010/main" val="1063723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July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Kapseok Chang,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802.15-13-0373-01-0008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8.wmf"/><Relationship Id="rId5" Type="http://schemas.openxmlformats.org/officeDocument/2006/relationships/oleObject" Target="../embeddings/oleObject9.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3.emf"/></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wmf"/><Relationship Id="rId5" Type="http://schemas.openxmlformats.org/officeDocument/2006/relationships/oleObject" Target="../embeddings/oleObject6.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July 2013</a:t>
            </a:r>
            <a:endParaRPr lang="en-US" dirty="0"/>
          </a:p>
        </p:txBody>
      </p:sp>
      <p:sp>
        <p:nvSpPr>
          <p:cNvPr id="3075" name="Footer Placeholder 2"/>
          <p:cNvSpPr>
            <a:spLocks noGrp="1"/>
          </p:cNvSpPr>
          <p:nvPr>
            <p:ph type="ftr" sz="quarter" idx="11"/>
          </p:nvPr>
        </p:nvSpPr>
        <p:spPr>
          <a:noFill/>
        </p:spPr>
        <p:txBody>
          <a:bodyPr/>
          <a:lstStyle/>
          <a:p>
            <a:r>
              <a:rPr lang="en-US" dirty="0" smtClean="0"/>
              <a:t>Kapseok  Chang, ETRI</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ETRI Technical PHY proposal for IEEE 802.15 TG8 PAC Standard</a:t>
            </a: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July xx,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Kapseok Chang (ETRI), Byung-Jae </a:t>
            </a:r>
            <a:r>
              <a:rPr lang="en-US" sz="1600" dirty="0" err="1" smtClean="0">
                <a:solidFill>
                  <a:schemeClr val="tx2"/>
                </a:solidFill>
              </a:rPr>
              <a:t>Kwak</a:t>
            </a:r>
            <a:r>
              <a:rPr lang="en-US" sz="1600" dirty="0" smtClean="0">
                <a:solidFill>
                  <a:schemeClr val="tx2"/>
                </a:solidFill>
              </a:rPr>
              <a:t> (ETRI), Moon-</a:t>
            </a:r>
            <a:r>
              <a:rPr lang="en-US" sz="1600" dirty="0" err="1" smtClean="0">
                <a:solidFill>
                  <a:schemeClr val="tx2"/>
                </a:solidFill>
              </a:rPr>
              <a:t>Sik</a:t>
            </a:r>
            <a:r>
              <a:rPr lang="en-US" sz="1600" dirty="0" smtClean="0">
                <a:solidFill>
                  <a:schemeClr val="tx2"/>
                </a:solidFill>
              </a:rPr>
              <a:t> Lee (ETRI), and </a:t>
            </a:r>
            <a:r>
              <a:rPr lang="en-US" sz="1600" dirty="0" err="1" smtClean="0">
                <a:solidFill>
                  <a:schemeClr val="tx2"/>
                </a:solidFill>
              </a:rPr>
              <a:t>Sunggeun</a:t>
            </a:r>
            <a:r>
              <a:rPr lang="en-US" sz="1600" dirty="0" smtClean="0">
                <a:solidFill>
                  <a:schemeClr val="tx2"/>
                </a:solidFill>
              </a:rPr>
              <a:t> Jin </a:t>
            </a:r>
          </a:p>
          <a:p>
            <a:pPr>
              <a:defRPr/>
            </a:pPr>
            <a:r>
              <a:rPr lang="en-US" sz="1600" dirty="0">
                <a:solidFill>
                  <a:schemeClr val="tx2"/>
                </a:solidFill>
              </a:rPr>
              <a:t> </a:t>
            </a:r>
            <a:r>
              <a:rPr lang="en-US" sz="1600" dirty="0" smtClean="0">
                <a:solidFill>
                  <a:schemeClr val="tx2"/>
                </a:solidFill>
              </a:rPr>
              <a:t>             (</a:t>
            </a:r>
            <a:r>
              <a:rPr lang="en-US" sz="1600" dirty="0" err="1" smtClean="0">
                <a:solidFill>
                  <a:schemeClr val="tx2"/>
                </a:solidFill>
              </a:rPr>
              <a:t>Daegu</a:t>
            </a:r>
            <a:r>
              <a:rPr lang="en-US" sz="1600" dirty="0" smtClean="0">
                <a:solidFill>
                  <a:schemeClr val="tx2"/>
                </a:solidFill>
              </a:rPr>
              <a:t> University)</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ETRI and </a:t>
            </a:r>
            <a:r>
              <a:rPr lang="en-US" sz="1600" dirty="0" err="1" smtClean="0">
                <a:solidFill>
                  <a:schemeClr val="tx2"/>
                </a:solidFill>
              </a:rPr>
              <a:t>Daegu</a:t>
            </a:r>
            <a:r>
              <a:rPr lang="en-US" sz="1600" dirty="0" smtClean="0">
                <a:solidFill>
                  <a:schemeClr val="tx2"/>
                </a:solidFill>
              </a:rPr>
              <a:t> University</a:t>
            </a:r>
            <a:endParaRPr lang="en-US" sz="1600" dirty="0"/>
          </a:p>
          <a:p>
            <a:pPr>
              <a:defRPr/>
            </a:pPr>
            <a:r>
              <a:rPr lang="en-US" sz="1600" b="1" dirty="0">
                <a:solidFill>
                  <a:schemeClr val="tx2"/>
                </a:solidFill>
              </a:rPr>
              <a:t>Address: </a:t>
            </a:r>
            <a:r>
              <a:rPr lang="en-US" sz="1600" dirty="0" smtClean="0">
                <a:solidFill>
                  <a:schemeClr val="tx2"/>
                </a:solidFill>
              </a:rPr>
              <a:t>218 </a:t>
            </a:r>
            <a:r>
              <a:rPr lang="en-US" sz="1600" dirty="0" err="1">
                <a:solidFill>
                  <a:schemeClr val="tx2"/>
                </a:solidFill>
              </a:rPr>
              <a:t>Gajeong-ro</a:t>
            </a:r>
            <a:r>
              <a:rPr lang="en-US" sz="1600" dirty="0">
                <a:solidFill>
                  <a:schemeClr val="tx2"/>
                </a:solidFill>
              </a:rPr>
              <a:t>, </a:t>
            </a:r>
            <a:r>
              <a:rPr lang="en-US" sz="1600" dirty="0" err="1">
                <a:solidFill>
                  <a:schemeClr val="tx2"/>
                </a:solidFill>
              </a:rPr>
              <a:t>Yuseong-gu</a:t>
            </a:r>
            <a:r>
              <a:rPr lang="en-US" sz="1600" dirty="0">
                <a:solidFill>
                  <a:schemeClr val="tx2"/>
                </a:solidFill>
              </a:rPr>
              <a:t>, Daejeon, 305-700, Korea</a:t>
            </a:r>
          </a:p>
          <a:p>
            <a:pPr>
              <a:defRPr/>
            </a:pPr>
            <a:r>
              <a:rPr lang="en-US" sz="1600" b="1" dirty="0" smtClean="0">
                <a:solidFill>
                  <a:schemeClr val="tx2"/>
                </a:solidFill>
              </a:rPr>
              <a:t>Voice</a:t>
            </a:r>
            <a:r>
              <a:rPr lang="en-US" sz="1600" b="1" dirty="0" smtClean="0"/>
              <a:t>: </a:t>
            </a:r>
            <a:r>
              <a:rPr lang="en-US" sz="1600" dirty="0" smtClean="0"/>
              <a:t>+82 42 860 1639</a:t>
            </a:r>
            <a:r>
              <a:rPr lang="en-US" sz="1600" dirty="0" smtClean="0">
                <a:solidFill>
                  <a:schemeClr val="tx2"/>
                </a:solidFill>
              </a:rPr>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{kschang, </a:t>
            </a:r>
            <a:r>
              <a:rPr lang="en-US" sz="1600" dirty="0">
                <a:solidFill>
                  <a:schemeClr val="tx2"/>
                </a:solidFill>
              </a:rPr>
              <a:t>bjkwak, moonsiklee}@etri.re.kr, sgjin@daegu.ac.kr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r>
              <a:rPr lang="en-US" sz="1600" dirty="0" smtClean="0">
                <a:solidFill>
                  <a:schemeClr val="tx2"/>
                </a:solidFill>
              </a:rPr>
              <a:t> TG8 Call for </a:t>
            </a:r>
            <a:r>
              <a:rPr lang="en-US" sz="1600" dirty="0">
                <a:solidFill>
                  <a:schemeClr val="tx2"/>
                </a:solidFill>
              </a:rPr>
              <a:t>Proposal (</a:t>
            </a:r>
            <a:r>
              <a:rPr lang="en-US" sz="1600" dirty="0" smtClean="0">
                <a:solidFill>
                  <a:schemeClr val="tx2"/>
                </a:solidFill>
              </a:rPr>
              <a:t>CFP: IEEE P802.15-13-0069-05-0008)</a:t>
            </a: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presents technical proposals for IEEE 802.15. TG8 PAC </a:t>
            </a:r>
            <a:r>
              <a:rPr lang="en-US" sz="1600" dirty="0" smtClean="0">
                <a:solidFill>
                  <a:schemeClr val="tx2"/>
                </a:solidFill>
              </a:rPr>
              <a:t>standard.</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(5/12)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839200" cy="4648200"/>
          </a:xfrm>
        </p:spPr>
        <p:txBody>
          <a:bodyPr>
            <a:normAutofit/>
          </a:bodyPr>
          <a:lstStyle/>
          <a:p>
            <a:r>
              <a:rPr lang="en-US" altLang="ko-KR" sz="2400" dirty="0" smtClean="0"/>
              <a:t>K1-based second MZC (</a:t>
            </a:r>
            <a:r>
              <a:rPr lang="en-US" altLang="ko-KR" sz="2400" b="1" dirty="0" smtClean="0"/>
              <a:t>MZC2</a:t>
            </a:r>
            <a:r>
              <a:rPr lang="en-US" altLang="ko-KR" sz="2400" dirty="0" smtClean="0"/>
              <a:t>) sequence </a:t>
            </a:r>
            <a:endParaRPr lang="en-US" altLang="ko-KR" sz="2400" b="1" dirty="0"/>
          </a:p>
          <a:p>
            <a:pPr lvl="1"/>
            <a:r>
              <a:rPr lang="en-US" altLang="ko-KR" sz="2000" dirty="0" smtClean="0"/>
              <a:t>A concatenation of the base ZC sequence [2] and its complex conjugate [4]</a:t>
            </a:r>
          </a:p>
          <a:p>
            <a:pPr lvl="1"/>
            <a:r>
              <a:rPr lang="en-US" altLang="ko-KR" sz="2000" dirty="0"/>
              <a:t>Length-</a:t>
            </a:r>
            <a:r>
              <a:rPr lang="en-US" altLang="ko-KR" sz="2000" i="1" dirty="0"/>
              <a:t>N</a:t>
            </a:r>
            <a:r>
              <a:rPr lang="en-US" altLang="ko-KR" sz="2000" dirty="0"/>
              <a:t> </a:t>
            </a:r>
            <a:r>
              <a:rPr lang="en-US" altLang="ko-KR" sz="2000" dirty="0" smtClean="0"/>
              <a:t>MZC2 </a:t>
            </a:r>
            <a:r>
              <a:rPr lang="en-US" altLang="ko-KR" sz="2000" dirty="0"/>
              <a:t>sequence </a:t>
            </a:r>
            <a:r>
              <a:rPr lang="en-US" altLang="ko-KR" sz="2000" i="1" dirty="0" err="1" smtClean="0"/>
              <a:t>S</a:t>
            </a:r>
            <a:r>
              <a:rPr lang="en-US" altLang="ko-KR" sz="2000" i="1" baseline="-25000" dirty="0" err="1" smtClean="0"/>
              <a:t>u</a:t>
            </a:r>
            <a:r>
              <a:rPr lang="en-US" altLang="ko-KR" sz="2000" baseline="-25000" dirty="0" err="1" smtClean="0"/>
              <a:t>,</a:t>
            </a:r>
            <a:r>
              <a:rPr lang="en-US" altLang="ko-KR" sz="2000" i="1" baseline="-25000" dirty="0" err="1" smtClean="0"/>
              <a:t>N</a:t>
            </a:r>
            <a:r>
              <a:rPr lang="en-US" altLang="ko-KR" sz="2000" dirty="0" smtClean="0"/>
              <a:t>[</a:t>
            </a:r>
            <a:r>
              <a:rPr lang="en-US" altLang="ko-KR" sz="2000" i="1" dirty="0" smtClean="0"/>
              <a:t>m</a:t>
            </a:r>
            <a:r>
              <a:rPr lang="en-US" altLang="ko-KR" sz="2000" dirty="0"/>
              <a:t>] </a:t>
            </a:r>
          </a:p>
          <a:p>
            <a:pPr lvl="1"/>
            <a:endParaRPr lang="en-US" altLang="ko-KR"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10</a:t>
            </a:fld>
            <a:endParaRPr lang="en-US" smtClean="0"/>
          </a:p>
        </p:txBody>
      </p:sp>
      <p:graphicFrame>
        <p:nvGraphicFramePr>
          <p:cNvPr id="4" name="개체 3"/>
          <p:cNvGraphicFramePr>
            <a:graphicFrameLocks noChangeAspect="1"/>
          </p:cNvGraphicFramePr>
          <p:nvPr>
            <p:extLst>
              <p:ext uri="{D42A27DB-BD31-4B8C-83A1-F6EECF244321}">
                <p14:modId xmlns:p14="http://schemas.microsoft.com/office/powerpoint/2010/main" val="926834764"/>
              </p:ext>
            </p:extLst>
          </p:nvPr>
        </p:nvGraphicFramePr>
        <p:xfrm>
          <a:off x="1112838" y="3505200"/>
          <a:ext cx="6900862" cy="1700213"/>
        </p:xfrm>
        <a:graphic>
          <a:graphicData uri="http://schemas.openxmlformats.org/presentationml/2006/ole">
            <mc:AlternateContent xmlns:mc="http://schemas.openxmlformats.org/markup-compatibility/2006">
              <mc:Choice xmlns:v="urn:schemas-microsoft-com:vml" Requires="v">
                <p:oleObj spid="_x0000_s93449" name="Equation" r:id="rId3" imgW="3454200" imgH="850680" progId="Equation.DSMT4">
                  <p:embed/>
                </p:oleObj>
              </mc:Choice>
              <mc:Fallback>
                <p:oleObj name="Equation" r:id="rId3" imgW="3454200" imgH="850680" progId="Equation.DSMT4">
                  <p:embed/>
                  <p:pic>
                    <p:nvPicPr>
                      <p:cNvPr id="0" name="개체 3"/>
                      <p:cNvPicPr>
                        <a:picLocks noChangeAspect="1" noChangeArrowheads="1"/>
                      </p:cNvPicPr>
                      <p:nvPr/>
                    </p:nvPicPr>
                    <p:blipFill>
                      <a:blip r:embed="rId4"/>
                      <a:srcRect/>
                      <a:stretch>
                        <a:fillRect/>
                      </a:stretch>
                    </p:blipFill>
                    <p:spPr bwMode="auto">
                      <a:xfrm>
                        <a:off x="1112838" y="3505200"/>
                        <a:ext cx="6900862" cy="17002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80576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(6/12)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15400" cy="4724400"/>
          </a:xfrm>
        </p:spPr>
        <p:txBody>
          <a:bodyPr>
            <a:normAutofit/>
          </a:bodyPr>
          <a:lstStyle/>
          <a:p>
            <a:r>
              <a:rPr lang="en-US" altLang="ko-KR" sz="2400" dirty="0" smtClean="0"/>
              <a:t>K2-based Gold Sine Wave (</a:t>
            </a:r>
            <a:r>
              <a:rPr lang="en-US" altLang="ko-KR" sz="2400" b="1" dirty="0" smtClean="0"/>
              <a:t>GSW</a:t>
            </a:r>
            <a:r>
              <a:rPr lang="en-US" altLang="ko-KR" sz="2400" dirty="0" smtClean="0"/>
              <a:t>) sequence (1/2)</a:t>
            </a:r>
          </a:p>
          <a:p>
            <a:pPr lvl="1"/>
            <a:r>
              <a:rPr lang="en-US" altLang="ko-KR" sz="2000" dirty="0" smtClean="0"/>
              <a:t>So as to achieve robustness against FO</a:t>
            </a:r>
          </a:p>
          <a:p>
            <a:pPr lvl="2"/>
            <a:r>
              <a:rPr lang="en-US" altLang="ko-KR" sz="1800" dirty="0" smtClean="0">
                <a:solidFill>
                  <a:srgbClr val="00B050"/>
                </a:solidFill>
              </a:rPr>
              <a:t>Half sine wave </a:t>
            </a:r>
            <a:r>
              <a:rPr lang="en-US" altLang="ko-KR" sz="1800" dirty="0" smtClean="0"/>
              <a:t>window function </a:t>
            </a:r>
            <a:r>
              <a:rPr lang="en-US" altLang="ko-KR" sz="1800" b="1" dirty="0" smtClean="0"/>
              <a:t>sin(</a:t>
            </a:r>
            <a:r>
              <a:rPr lang="en-US" altLang="ko-KR" sz="1800" b="1" i="1" dirty="0" smtClean="0"/>
              <a:t>n</a:t>
            </a:r>
            <a:r>
              <a:rPr lang="en-US" altLang="ko-KR" sz="1800" b="1" dirty="0" smtClean="0">
                <a:sym typeface="Symbol"/>
              </a:rPr>
              <a:t>/</a:t>
            </a:r>
            <a:r>
              <a:rPr lang="en-US" altLang="ko-KR" sz="1800" b="1" i="1" dirty="0" smtClean="0">
                <a:sym typeface="Symbol"/>
              </a:rPr>
              <a:t>N</a:t>
            </a:r>
            <a:r>
              <a:rPr lang="en-US" altLang="ko-KR" sz="1800" b="1" dirty="0" smtClean="0"/>
              <a:t>)</a:t>
            </a:r>
            <a:r>
              <a:rPr lang="en-US" altLang="ko-KR" sz="1800" dirty="0" smtClean="0"/>
              <a:t> is introduced.</a:t>
            </a:r>
          </a:p>
          <a:p>
            <a:pPr lvl="1"/>
            <a:r>
              <a:rPr lang="en-US" altLang="ko-KR" sz="2000" dirty="0" smtClean="0"/>
              <a:t>So as to achieve good autocorrelation </a:t>
            </a:r>
            <a:endParaRPr lang="en-US" altLang="ko-KR" sz="2000" dirty="0"/>
          </a:p>
          <a:p>
            <a:pPr lvl="2"/>
            <a:r>
              <a:rPr lang="en-US" altLang="ko-KR" sz="1800" dirty="0" smtClean="0">
                <a:solidFill>
                  <a:srgbClr val="00B050"/>
                </a:solidFill>
              </a:rPr>
              <a:t>Gold sequence </a:t>
            </a:r>
            <a:r>
              <a:rPr lang="en-US" altLang="ko-KR" sz="1800" b="1" i="1" dirty="0" smtClean="0"/>
              <a:t>W</a:t>
            </a:r>
            <a:r>
              <a:rPr lang="en-US" altLang="ko-KR" sz="1200" b="1" i="1" dirty="0" smtClean="0"/>
              <a:t>u</a:t>
            </a:r>
            <a:r>
              <a:rPr lang="en-US" altLang="ko-KR" sz="1800" b="1" dirty="0" smtClean="0"/>
              <a:t>(</a:t>
            </a:r>
            <a:r>
              <a:rPr lang="en-US" altLang="ko-KR" sz="1800" b="1" i="1" dirty="0" smtClean="0"/>
              <a:t>n</a:t>
            </a:r>
            <a:r>
              <a:rPr lang="en-US" altLang="ko-KR" sz="1800" b="1" dirty="0" smtClean="0"/>
              <a:t>)</a:t>
            </a:r>
            <a:r>
              <a:rPr lang="en-US" altLang="ko-KR" sz="1800" dirty="0" smtClean="0"/>
              <a:t> is introduced.</a:t>
            </a:r>
          </a:p>
          <a:p>
            <a:pPr lvl="2"/>
            <a:r>
              <a:rPr lang="en-US" altLang="ko-KR" sz="1800" dirty="0" smtClean="0"/>
              <a:t>For low-complexity detector, binary sequence is preferable.</a:t>
            </a:r>
          </a:p>
          <a:p>
            <a:pPr lvl="2"/>
            <a:r>
              <a:rPr lang="en-US" altLang="ko-KR" sz="1800" dirty="0" smtClean="0"/>
              <a:t>It is noted that a length-</a:t>
            </a:r>
            <a:r>
              <a:rPr lang="en-US" altLang="ko-KR" sz="1800" i="1" dirty="0" smtClean="0"/>
              <a:t>P</a:t>
            </a:r>
            <a:r>
              <a:rPr lang="en-US" altLang="ko-KR" sz="1800" dirty="0" smtClean="0"/>
              <a:t> pseudo-noise sequence can be used as </a:t>
            </a:r>
            <a:r>
              <a:rPr lang="en-US" altLang="ko-KR" sz="1800" i="1" dirty="0" smtClean="0"/>
              <a:t>W</a:t>
            </a:r>
            <a:r>
              <a:rPr lang="en-US" altLang="ko-KR" sz="1200" i="1" dirty="0" smtClean="0"/>
              <a:t>u</a:t>
            </a:r>
            <a:r>
              <a:rPr lang="en-US" altLang="ko-KR" sz="1800" dirty="0" smtClean="0"/>
              <a:t>(</a:t>
            </a:r>
            <a:r>
              <a:rPr lang="en-US" altLang="ko-KR" sz="1800" i="1" dirty="0" smtClean="0"/>
              <a:t>n</a:t>
            </a:r>
            <a:r>
              <a:rPr lang="en-US" altLang="ko-KR" sz="1800" dirty="0" smtClean="0"/>
              <a:t>). Thus, exact sequence is FFS.</a:t>
            </a:r>
          </a:p>
          <a:p>
            <a:pPr lvl="1"/>
            <a:r>
              <a:rPr lang="en-US" altLang="ko-KR" sz="2000" dirty="0" smtClean="0"/>
              <a:t>GSW sequence is a multiplication of half sine wave by gold sequence [5]. </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11</a:t>
            </a:fld>
            <a:endParaRPr lang="en-US" dirty="0" smtClean="0"/>
          </a:p>
        </p:txBody>
      </p:sp>
    </p:spTree>
    <p:extLst>
      <p:ext uri="{BB962C8B-B14F-4D97-AF65-F5344CB8AC3E}">
        <p14:creationId xmlns:p14="http://schemas.microsoft.com/office/powerpoint/2010/main" val="2085308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(7/12)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839200" cy="4648200"/>
          </a:xfrm>
        </p:spPr>
        <p:txBody>
          <a:bodyPr>
            <a:noAutofit/>
          </a:bodyPr>
          <a:lstStyle/>
          <a:p>
            <a:r>
              <a:rPr lang="en-US" altLang="ko-KR" sz="2400" dirty="0" smtClean="0"/>
              <a:t>K2-based Gold Sine Wave (</a:t>
            </a:r>
            <a:r>
              <a:rPr lang="en-US" altLang="ko-KR" sz="2400" b="1" dirty="0" smtClean="0"/>
              <a:t>GSW</a:t>
            </a:r>
            <a:r>
              <a:rPr lang="en-US" altLang="ko-KR" sz="2400" dirty="0" smtClean="0"/>
              <a:t>) sequence (2/2)</a:t>
            </a:r>
          </a:p>
          <a:p>
            <a:pPr lvl="1"/>
            <a:r>
              <a:rPr lang="en-US" altLang="ko-KR" sz="2000" dirty="0" smtClean="0"/>
              <a:t>Length-</a:t>
            </a:r>
            <a:r>
              <a:rPr lang="en-US" altLang="ko-KR" sz="2000" i="1" dirty="0" smtClean="0"/>
              <a:t>N</a:t>
            </a:r>
            <a:r>
              <a:rPr lang="en-US" altLang="ko-KR" sz="2000" dirty="0" smtClean="0"/>
              <a:t> GSW sequence </a:t>
            </a:r>
            <a:r>
              <a:rPr lang="en-US" altLang="ko-KR" sz="2000" i="1" dirty="0" err="1" smtClean="0"/>
              <a:t>s</a:t>
            </a:r>
            <a:r>
              <a:rPr lang="en-US" altLang="ko-KR" sz="2000" i="1" baseline="-25000" dirty="0" err="1" smtClean="0"/>
              <a:t>u</a:t>
            </a:r>
            <a:r>
              <a:rPr lang="en-US" altLang="ko-KR" sz="2000" baseline="-25000" dirty="0" err="1" smtClean="0"/>
              <a:t>,</a:t>
            </a:r>
            <a:r>
              <a:rPr lang="en-US" altLang="ko-KR" sz="2000" i="1" baseline="-25000" dirty="0" err="1" smtClean="0"/>
              <a:t>N</a:t>
            </a:r>
            <a:r>
              <a:rPr lang="en-US" altLang="ko-KR" sz="2000" dirty="0" smtClean="0"/>
              <a:t>[</a:t>
            </a:r>
            <a:r>
              <a:rPr lang="en-US" altLang="ko-KR" sz="2000" i="1" dirty="0" smtClean="0"/>
              <a:t>n</a:t>
            </a:r>
            <a:r>
              <a:rPr lang="en-US" altLang="ko-KR" sz="2000" dirty="0" smtClean="0"/>
              <a:t>]  </a:t>
            </a:r>
            <a:endParaRPr lang="en-US" altLang="ko-KR" sz="2000" dirty="0"/>
          </a:p>
          <a:p>
            <a:endParaRPr lang="en-US" altLang="ko-KR" sz="2000" dirty="0" smtClean="0"/>
          </a:p>
          <a:p>
            <a:endParaRPr lang="en-US" altLang="ko-KR" sz="2000" dirty="0"/>
          </a:p>
          <a:p>
            <a:pPr lvl="1"/>
            <a:endParaRPr lang="en-US" altLang="ko-KR" sz="2000" dirty="0" smtClean="0"/>
          </a:p>
          <a:p>
            <a:pPr lvl="1"/>
            <a:endParaRPr lang="en-US" altLang="ko-KR" sz="2000" dirty="0" smtClean="0"/>
          </a:p>
          <a:p>
            <a:pPr lvl="2"/>
            <a:endParaRPr lang="en-US" altLang="ko-KR" i="1" dirty="0" smtClean="0"/>
          </a:p>
          <a:p>
            <a:pPr lvl="2"/>
            <a:endParaRPr lang="en-US" altLang="ko-KR" i="1" dirty="0" smtClean="0"/>
          </a:p>
          <a:p>
            <a:pPr lvl="2"/>
            <a:r>
              <a:rPr lang="en-US" altLang="ko-KR" sz="1800" i="1" dirty="0" smtClean="0"/>
              <a:t>G</a:t>
            </a:r>
            <a:r>
              <a:rPr lang="en-US" altLang="ko-KR" sz="1800" baseline="-25000" dirty="0" smtClean="0"/>
              <a:t>1</a:t>
            </a:r>
            <a:r>
              <a:rPr lang="en-US" altLang="ko-KR" sz="1800" i="1" dirty="0" smtClean="0"/>
              <a:t> </a:t>
            </a:r>
            <a:r>
              <a:rPr lang="en-US" altLang="ko-KR" sz="1800" dirty="0" smtClean="0"/>
              <a:t>and </a:t>
            </a:r>
            <a:r>
              <a:rPr lang="en-US" altLang="ko-KR" sz="1800" i="1" dirty="0" smtClean="0"/>
              <a:t>G</a:t>
            </a:r>
            <a:r>
              <a:rPr lang="en-US" altLang="ko-KR" sz="1800" baseline="-25000" dirty="0" smtClean="0"/>
              <a:t>2</a:t>
            </a:r>
            <a:r>
              <a:rPr lang="en-US" altLang="ko-KR" sz="1800" dirty="0" smtClean="0"/>
              <a:t> are m-sequences corresponding to the generator polynomials </a:t>
            </a:r>
            <a:r>
              <a:rPr lang="en-US" altLang="ko-KR" sz="1800" i="1" dirty="0" smtClean="0"/>
              <a:t>x</a:t>
            </a:r>
            <a:r>
              <a:rPr lang="en-US" altLang="ko-KR" sz="1800" baseline="30000" dirty="0" smtClean="0"/>
              <a:t>5</a:t>
            </a:r>
            <a:r>
              <a:rPr lang="en-US" altLang="ko-KR" sz="1800" dirty="0" smtClean="0"/>
              <a:t>+1 and </a:t>
            </a:r>
            <a:r>
              <a:rPr lang="en-US" altLang="ko-KR" sz="1800" i="1" dirty="0" smtClean="0"/>
              <a:t>x</a:t>
            </a:r>
            <a:r>
              <a:rPr lang="en-US" altLang="ko-KR" sz="1800" baseline="30000" dirty="0" smtClean="0"/>
              <a:t>5</a:t>
            </a:r>
            <a:r>
              <a:rPr lang="en-US" altLang="ko-KR" sz="1800" dirty="0" smtClean="0"/>
              <a:t>+</a:t>
            </a:r>
            <a:r>
              <a:rPr lang="en-US" altLang="ko-KR" sz="1800" i="1" dirty="0" smtClean="0"/>
              <a:t>x</a:t>
            </a:r>
            <a:r>
              <a:rPr lang="en-US" altLang="ko-KR" sz="1800" baseline="30000" dirty="0" smtClean="0"/>
              <a:t>4</a:t>
            </a:r>
            <a:r>
              <a:rPr lang="en-US" altLang="ko-KR" sz="1800" dirty="0" smtClean="0"/>
              <a:t>+</a:t>
            </a:r>
            <a:r>
              <a:rPr lang="en-US" altLang="ko-KR" sz="1800" i="1" dirty="0" smtClean="0"/>
              <a:t>x</a:t>
            </a:r>
            <a:r>
              <a:rPr lang="en-US" altLang="ko-KR" sz="1800" dirty="0" smtClean="0"/>
              <a:t>+1, respectively.</a:t>
            </a:r>
          </a:p>
          <a:p>
            <a:pPr lvl="2"/>
            <a:r>
              <a:rPr lang="en-US" altLang="ko-KR" sz="1800" dirty="0" smtClean="0"/>
              <a:t> [</a:t>
            </a:r>
            <a:r>
              <a:rPr lang="en-US" altLang="ko-KR" sz="1800" i="1" dirty="0" smtClean="0"/>
              <a:t>z</a:t>
            </a:r>
            <a:r>
              <a:rPr lang="en-US" altLang="ko-KR" sz="1800" dirty="0" smtClean="0"/>
              <a:t>]</a:t>
            </a:r>
            <a:r>
              <a:rPr lang="en-US" altLang="ko-KR" sz="1800" i="1" baseline="-25000" dirty="0" smtClean="0"/>
              <a:t>N</a:t>
            </a:r>
            <a:r>
              <a:rPr lang="en-US" altLang="ko-KR" sz="1800" dirty="0" smtClean="0"/>
              <a:t> returns the modulo-</a:t>
            </a:r>
            <a:r>
              <a:rPr lang="en-US" altLang="ko-KR" sz="1800" i="1" dirty="0" smtClean="0"/>
              <a:t>N</a:t>
            </a:r>
            <a:r>
              <a:rPr lang="en-US" altLang="ko-KR" sz="1800" dirty="0" smtClean="0"/>
              <a:t> value of the integer </a:t>
            </a:r>
            <a:r>
              <a:rPr lang="en-US" altLang="ko-KR" sz="1800" i="1" dirty="0" smtClean="0"/>
              <a:t>z.</a:t>
            </a:r>
          </a:p>
          <a:p>
            <a:pPr lvl="2"/>
            <a:r>
              <a:rPr lang="en-US" altLang="ko-KR" sz="1800" i="1" dirty="0" smtClean="0"/>
              <a:t>u </a:t>
            </a:r>
            <a:r>
              <a:rPr lang="en-US" altLang="ko-KR" sz="1800" dirty="0" smtClean="0"/>
              <a:t>is the index of GSW sequence.</a:t>
            </a:r>
          </a:p>
          <a:p>
            <a:pPr lvl="2"/>
            <a:r>
              <a:rPr lang="en-US" altLang="ko-KR" sz="1800" dirty="0" smtClean="0"/>
              <a:t>2</a:t>
            </a:r>
            <a:r>
              <a:rPr lang="en-US" altLang="ko-KR" sz="1800" i="1" dirty="0" smtClean="0"/>
              <a:t>(N</a:t>
            </a:r>
            <a:r>
              <a:rPr lang="en-US" altLang="ko-KR" sz="1800" dirty="0" smtClean="0"/>
              <a:t>-2)/</a:t>
            </a:r>
            <a:r>
              <a:rPr lang="en-US" altLang="ko-KR" sz="1800" i="1" dirty="0" smtClean="0"/>
              <a:t>N</a:t>
            </a:r>
            <a:r>
              <a:rPr lang="en-US" altLang="ko-KR" sz="1800" dirty="0" smtClean="0"/>
              <a:t> is applied to maintain the same average-power as MZCs.</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12</a:t>
            </a:fld>
            <a:endParaRPr lang="en-US" dirty="0" smtClean="0"/>
          </a:p>
        </p:txBody>
      </p:sp>
      <p:graphicFrame>
        <p:nvGraphicFramePr>
          <p:cNvPr id="4" name="개체 3"/>
          <p:cNvGraphicFramePr>
            <a:graphicFrameLocks noChangeAspect="1"/>
          </p:cNvGraphicFramePr>
          <p:nvPr>
            <p:extLst>
              <p:ext uri="{D42A27DB-BD31-4B8C-83A1-F6EECF244321}">
                <p14:modId xmlns:p14="http://schemas.microsoft.com/office/powerpoint/2010/main" val="358305444"/>
              </p:ext>
            </p:extLst>
          </p:nvPr>
        </p:nvGraphicFramePr>
        <p:xfrm>
          <a:off x="1255713" y="2667000"/>
          <a:ext cx="6675437" cy="1066800"/>
        </p:xfrm>
        <a:graphic>
          <a:graphicData uri="http://schemas.openxmlformats.org/presentationml/2006/ole">
            <mc:AlternateContent xmlns:mc="http://schemas.openxmlformats.org/markup-compatibility/2006">
              <mc:Choice xmlns:v="urn:schemas-microsoft-com:vml" Requires="v">
                <p:oleObj spid="_x0000_s104560" name="Equation" r:id="rId3" imgW="2628720" imgH="419040" progId="Equation.DSMT4">
                  <p:embed/>
                </p:oleObj>
              </mc:Choice>
              <mc:Fallback>
                <p:oleObj name="Equation" r:id="rId3" imgW="2628720" imgH="419040" progId="Equation.DSMT4">
                  <p:embed/>
                  <p:pic>
                    <p:nvPicPr>
                      <p:cNvPr id="0" name=""/>
                      <p:cNvPicPr>
                        <a:picLocks noChangeAspect="1" noChangeArrowheads="1"/>
                      </p:cNvPicPr>
                      <p:nvPr/>
                    </p:nvPicPr>
                    <p:blipFill>
                      <a:blip r:embed="rId4"/>
                      <a:srcRect/>
                      <a:stretch>
                        <a:fillRect/>
                      </a:stretch>
                    </p:blipFill>
                    <p:spPr bwMode="auto">
                      <a:xfrm>
                        <a:off x="1255713" y="2667000"/>
                        <a:ext cx="6675437" cy="1066800"/>
                      </a:xfrm>
                      <a:prstGeom prst="rect">
                        <a:avLst/>
                      </a:prstGeom>
                      <a:noFill/>
                      <a:ln>
                        <a:noFill/>
                      </a:ln>
                    </p:spPr>
                  </p:pic>
                </p:oleObj>
              </mc:Fallback>
            </mc:AlternateContent>
          </a:graphicData>
        </a:graphic>
      </p:graphicFrame>
      <p:graphicFrame>
        <p:nvGraphicFramePr>
          <p:cNvPr id="2" name="개체 1"/>
          <p:cNvGraphicFramePr>
            <a:graphicFrameLocks noChangeAspect="1"/>
          </p:cNvGraphicFramePr>
          <p:nvPr>
            <p:extLst>
              <p:ext uri="{D42A27DB-BD31-4B8C-83A1-F6EECF244321}">
                <p14:modId xmlns:p14="http://schemas.microsoft.com/office/powerpoint/2010/main" val="1249383034"/>
              </p:ext>
            </p:extLst>
          </p:nvPr>
        </p:nvGraphicFramePr>
        <p:xfrm>
          <a:off x="1695450" y="3714750"/>
          <a:ext cx="6362700" cy="1085850"/>
        </p:xfrm>
        <a:graphic>
          <a:graphicData uri="http://schemas.openxmlformats.org/presentationml/2006/ole">
            <mc:AlternateContent xmlns:mc="http://schemas.openxmlformats.org/markup-compatibility/2006">
              <mc:Choice xmlns:v="urn:schemas-microsoft-com:vml" Requires="v">
                <p:oleObj spid="_x0000_s104561" name="Equation" r:id="rId5" imgW="3797280" imgH="647640" progId="Equation.DSMT4">
                  <p:embed/>
                </p:oleObj>
              </mc:Choice>
              <mc:Fallback>
                <p:oleObj name="Equation" r:id="rId5" imgW="3797280" imgH="647640" progId="Equation.DSMT4">
                  <p:embed/>
                  <p:pic>
                    <p:nvPicPr>
                      <p:cNvPr id="0" name=""/>
                      <p:cNvPicPr>
                        <a:picLocks noChangeAspect="1" noChangeArrowheads="1"/>
                      </p:cNvPicPr>
                      <p:nvPr/>
                    </p:nvPicPr>
                    <p:blipFill>
                      <a:blip r:embed="rId6"/>
                      <a:srcRect/>
                      <a:stretch>
                        <a:fillRect/>
                      </a:stretch>
                    </p:blipFill>
                    <p:spPr bwMode="auto">
                      <a:xfrm>
                        <a:off x="1695450" y="3714750"/>
                        <a:ext cx="6362700" cy="10858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90930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(8/12)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15400" cy="3048000"/>
          </a:xfrm>
        </p:spPr>
        <p:txBody>
          <a:bodyPr>
            <a:noAutofit/>
          </a:bodyPr>
          <a:lstStyle/>
          <a:p>
            <a:r>
              <a:rPr lang="en-US" altLang="ko-KR" sz="2400" dirty="0" smtClean="0"/>
              <a:t>PAPR comparison</a:t>
            </a:r>
          </a:p>
          <a:p>
            <a:pPr lvl="1"/>
            <a:r>
              <a:rPr lang="en-US" altLang="ko-KR" sz="2000" dirty="0" smtClean="0"/>
              <a:t>In case of </a:t>
            </a:r>
            <a:r>
              <a:rPr lang="en-US" altLang="ko-KR" sz="2000" i="1" dirty="0" smtClean="0"/>
              <a:t>N</a:t>
            </a:r>
            <a:r>
              <a:rPr lang="en-US" altLang="ko-KR" sz="2000" dirty="0" smtClean="0"/>
              <a:t>=64 with </a:t>
            </a:r>
            <a:r>
              <a:rPr lang="en-US" altLang="ko-KR" sz="2000" i="1" dirty="0" smtClean="0"/>
              <a:t>P</a:t>
            </a:r>
            <a:r>
              <a:rPr lang="en-US" altLang="ko-KR" sz="2000" dirty="0" smtClean="0"/>
              <a:t>=31 (MZC1, MZC2, GSW) or </a:t>
            </a:r>
            <a:r>
              <a:rPr lang="en-US" altLang="ko-KR" sz="2000" i="1" dirty="0" smtClean="0"/>
              <a:t>P</a:t>
            </a:r>
            <a:r>
              <a:rPr lang="en-US" altLang="ko-KR" sz="2000" dirty="0" smtClean="0"/>
              <a:t>=63 (Base ZC)</a:t>
            </a:r>
          </a:p>
          <a:p>
            <a:pPr lvl="1"/>
            <a:r>
              <a:rPr lang="en-US" altLang="ko-KR" sz="2000" dirty="0" smtClean="0">
                <a:solidFill>
                  <a:srgbClr val="00B050"/>
                </a:solidFill>
              </a:rPr>
              <a:t>GSW outperforms</a:t>
            </a:r>
            <a:r>
              <a:rPr lang="en-US" altLang="ko-KR" sz="2000" dirty="0" smtClean="0"/>
              <a:t> other sequences</a:t>
            </a:r>
          </a:p>
          <a:p>
            <a:pPr lvl="1"/>
            <a:r>
              <a:rPr lang="en-US" altLang="ko-KR" sz="2000" dirty="0" smtClean="0"/>
              <a:t>Base ZC provides the highest variance of PAPR, and its max PAPR is much more higher than that of random data field, which indicates that the careful selection of sequence index is required.</a:t>
            </a:r>
          </a:p>
          <a:p>
            <a:pPr lvl="1"/>
            <a:r>
              <a:rPr lang="en-US" altLang="ko-KR" sz="2000" dirty="0" smtClean="0"/>
              <a:t>On the other hand, MZCs are acceptable since their max PAPR is lower over the random data field.</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13</a:t>
            </a:fld>
            <a:endParaRPr lang="en-US" dirty="0" smtClean="0"/>
          </a:p>
        </p:txBody>
      </p:sp>
      <p:graphicFrame>
        <p:nvGraphicFramePr>
          <p:cNvPr id="9" name="표 8"/>
          <p:cNvGraphicFramePr>
            <a:graphicFrameLocks noGrp="1"/>
          </p:cNvGraphicFramePr>
          <p:nvPr>
            <p:extLst>
              <p:ext uri="{D42A27DB-BD31-4B8C-83A1-F6EECF244321}">
                <p14:modId xmlns:p14="http://schemas.microsoft.com/office/powerpoint/2010/main" val="3150988451"/>
              </p:ext>
            </p:extLst>
          </p:nvPr>
        </p:nvGraphicFramePr>
        <p:xfrm>
          <a:off x="2057400" y="4648200"/>
          <a:ext cx="5181600" cy="1676400"/>
        </p:xfrm>
        <a:graphic>
          <a:graphicData uri="http://schemas.openxmlformats.org/drawingml/2006/table">
            <a:tbl>
              <a:tblPr firstRow="1" bandRow="1">
                <a:tableStyleId>{5C22544A-7EE6-4342-B048-85BDC9FD1C3A}</a:tableStyleId>
              </a:tblPr>
              <a:tblGrid>
                <a:gridCol w="1594338"/>
                <a:gridCol w="996462"/>
                <a:gridCol w="863600"/>
                <a:gridCol w="930031"/>
                <a:gridCol w="797169"/>
              </a:tblGrid>
              <a:tr h="277994">
                <a:tc>
                  <a:txBody>
                    <a:bodyPr/>
                    <a:lstStyle/>
                    <a:p>
                      <a:pPr latinLnBrk="1"/>
                      <a:r>
                        <a:rPr lang="en-US" altLang="ko-KR" sz="1600" dirty="0" smtClean="0"/>
                        <a:t>PAPR</a:t>
                      </a:r>
                      <a:endParaRPr lang="ko-KR" altLang="en-US" sz="1600" dirty="0"/>
                    </a:p>
                  </a:txBody>
                  <a:tcPr/>
                </a:tc>
                <a:tc>
                  <a:txBody>
                    <a:bodyPr/>
                    <a:lstStyle/>
                    <a:p>
                      <a:pPr latinLnBrk="1"/>
                      <a:r>
                        <a:rPr lang="en-US" altLang="ko-KR" sz="1600" dirty="0" smtClean="0"/>
                        <a:t>Base ZC</a:t>
                      </a:r>
                      <a:endParaRPr lang="ko-KR" altLang="en-US" sz="1600" dirty="0"/>
                    </a:p>
                  </a:txBody>
                  <a:tcPr/>
                </a:tc>
                <a:tc>
                  <a:txBody>
                    <a:bodyPr/>
                    <a:lstStyle/>
                    <a:p>
                      <a:pPr latinLnBrk="1"/>
                      <a:r>
                        <a:rPr lang="en-US" altLang="ko-KR" sz="1600" dirty="0" smtClean="0"/>
                        <a:t>MZC1</a:t>
                      </a:r>
                      <a:endParaRPr lang="ko-KR" altLang="en-US" sz="1600" dirty="0"/>
                    </a:p>
                  </a:txBody>
                  <a:tcPr/>
                </a:tc>
                <a:tc>
                  <a:txBody>
                    <a:bodyPr/>
                    <a:lstStyle/>
                    <a:p>
                      <a:pPr latinLnBrk="1"/>
                      <a:r>
                        <a:rPr lang="en-US" altLang="ko-KR" sz="1600" dirty="0" smtClean="0"/>
                        <a:t>MZC2</a:t>
                      </a:r>
                      <a:endParaRPr lang="ko-KR" altLang="en-US" sz="1600" dirty="0"/>
                    </a:p>
                  </a:txBody>
                  <a:tcPr/>
                </a:tc>
                <a:tc>
                  <a:txBody>
                    <a:bodyPr/>
                    <a:lstStyle/>
                    <a:p>
                      <a:pPr latinLnBrk="1"/>
                      <a:r>
                        <a:rPr lang="en-US" altLang="ko-KR" sz="1600" dirty="0" smtClean="0"/>
                        <a:t>GSW</a:t>
                      </a:r>
                      <a:endParaRPr lang="ko-KR" altLang="en-US" sz="1600" dirty="0"/>
                    </a:p>
                  </a:txBody>
                  <a:tcPr/>
                </a:tc>
              </a:tr>
              <a:tr h="291083">
                <a:tc>
                  <a:txBody>
                    <a:bodyPr/>
                    <a:lstStyle/>
                    <a:p>
                      <a:pPr latinLnBrk="1"/>
                      <a:r>
                        <a:rPr lang="en-US" altLang="ko-KR" sz="1600" dirty="0" smtClean="0"/>
                        <a:t>Average [dB]</a:t>
                      </a:r>
                      <a:endParaRPr lang="ko-KR" altLang="en-US" sz="1600" dirty="0"/>
                    </a:p>
                  </a:txBody>
                  <a:tcPr/>
                </a:tc>
                <a:tc>
                  <a:txBody>
                    <a:bodyPr/>
                    <a:lstStyle/>
                    <a:p>
                      <a:r>
                        <a:rPr lang="en-US" altLang="ko-KR" sz="1600" dirty="0" smtClean="0"/>
                        <a:t>5.8011</a:t>
                      </a:r>
                      <a:endParaRPr lang="ko-KR" altLang="en-US" sz="1600" dirty="0"/>
                    </a:p>
                  </a:txBody>
                  <a:tcPr/>
                </a:tc>
                <a:tc>
                  <a:txBody>
                    <a:bodyPr/>
                    <a:lstStyle/>
                    <a:p>
                      <a:pPr latinLnBrk="1"/>
                      <a:r>
                        <a:rPr lang="en-US" altLang="ko-KR" sz="1600" dirty="0" smtClean="0"/>
                        <a:t>5.9403</a:t>
                      </a:r>
                      <a:endParaRPr lang="ko-KR" altLang="en-US" sz="1600" dirty="0"/>
                    </a:p>
                  </a:txBody>
                  <a:tcPr/>
                </a:tc>
                <a:tc>
                  <a:txBody>
                    <a:bodyPr/>
                    <a:lstStyle/>
                    <a:p>
                      <a:pPr latinLnBrk="1"/>
                      <a:r>
                        <a:rPr lang="en-US" altLang="ko-KR" sz="1600" dirty="0" smtClean="0"/>
                        <a:t>6.6069</a:t>
                      </a:r>
                      <a:endParaRPr lang="ko-KR" altLang="en-US" sz="1600" dirty="0"/>
                    </a:p>
                  </a:txBody>
                  <a:tcPr/>
                </a:tc>
                <a:tc>
                  <a:txBody>
                    <a:bodyPr/>
                    <a:lstStyle/>
                    <a:p>
                      <a:r>
                        <a:rPr lang="en-US" altLang="ko-KR" sz="1600" dirty="0" smtClean="0"/>
                        <a:t>3</a:t>
                      </a:r>
                      <a:endParaRPr lang="ko-KR" altLang="en-US" sz="1600" dirty="0"/>
                    </a:p>
                  </a:txBody>
                  <a:tcPr/>
                </a:tc>
              </a:tr>
              <a:tr h="277994">
                <a:tc>
                  <a:txBody>
                    <a:bodyPr/>
                    <a:lstStyle/>
                    <a:p>
                      <a:pPr latinLnBrk="1"/>
                      <a:r>
                        <a:rPr lang="en-US" altLang="ko-KR" sz="1600" dirty="0" smtClean="0"/>
                        <a:t>Min [dB]</a:t>
                      </a:r>
                      <a:endParaRPr lang="ko-KR" altLang="en-US" sz="1600" dirty="0"/>
                    </a:p>
                  </a:txBody>
                  <a:tcPr/>
                </a:tc>
                <a:tc>
                  <a:txBody>
                    <a:bodyPr/>
                    <a:lstStyle/>
                    <a:p>
                      <a:r>
                        <a:rPr lang="en-US" altLang="ko-KR" sz="1600" dirty="0" smtClean="0"/>
                        <a:t>1.8080</a:t>
                      </a:r>
                      <a:endParaRPr lang="ko-KR" altLang="en-US" sz="1600" dirty="0"/>
                    </a:p>
                  </a:txBody>
                  <a:tcPr/>
                </a:tc>
                <a:tc>
                  <a:txBody>
                    <a:bodyPr/>
                    <a:lstStyle/>
                    <a:p>
                      <a:pPr latinLnBrk="1"/>
                      <a:r>
                        <a:rPr lang="en-US" altLang="ko-KR" sz="1600" dirty="0" smtClean="0"/>
                        <a:t>5.0235</a:t>
                      </a:r>
                      <a:endParaRPr lang="ko-KR" altLang="en-US" sz="1600" dirty="0"/>
                    </a:p>
                  </a:txBody>
                  <a:tcPr/>
                </a:tc>
                <a:tc>
                  <a:txBody>
                    <a:bodyPr/>
                    <a:lstStyle/>
                    <a:p>
                      <a:pPr latinLnBrk="1"/>
                      <a:r>
                        <a:rPr lang="en-US" altLang="ko-KR" sz="1600" dirty="0" smtClean="0"/>
                        <a:t>4.3880</a:t>
                      </a:r>
                      <a:endParaRPr lang="ko-KR" altLang="en-US" sz="1600" dirty="0"/>
                    </a:p>
                  </a:txBody>
                  <a:tcPr/>
                </a:tc>
                <a:tc>
                  <a:txBody>
                    <a:bodyPr/>
                    <a:lstStyle/>
                    <a:p>
                      <a:r>
                        <a:rPr lang="en-US" altLang="ko-KR" sz="1600" dirty="0" smtClean="0"/>
                        <a:t>3</a:t>
                      </a:r>
                      <a:endParaRPr lang="ko-KR" altLang="en-US" sz="1600" dirty="0"/>
                    </a:p>
                  </a:txBody>
                  <a:tcPr/>
                </a:tc>
              </a:tr>
              <a:tr h="277994">
                <a:tc>
                  <a:txBody>
                    <a:bodyPr/>
                    <a:lstStyle/>
                    <a:p>
                      <a:pPr latinLnBrk="1"/>
                      <a:r>
                        <a:rPr lang="en-US" altLang="ko-KR" sz="1600" dirty="0" smtClean="0"/>
                        <a:t>Max [dB]</a:t>
                      </a:r>
                      <a:endParaRPr lang="ko-KR" altLang="en-US" sz="1600" dirty="0"/>
                    </a:p>
                  </a:txBody>
                  <a:tcPr/>
                </a:tc>
                <a:tc>
                  <a:txBody>
                    <a:bodyPr/>
                    <a:lstStyle/>
                    <a:p>
                      <a:r>
                        <a:rPr lang="en-US" altLang="ko-KR" sz="1600" dirty="0" smtClean="0"/>
                        <a:t>13.2950</a:t>
                      </a:r>
                      <a:endParaRPr lang="ko-KR" altLang="en-US" sz="1600" dirty="0"/>
                    </a:p>
                  </a:txBody>
                  <a:tcPr/>
                </a:tc>
                <a:tc>
                  <a:txBody>
                    <a:bodyPr/>
                    <a:lstStyle/>
                    <a:p>
                      <a:pPr latinLnBrk="1"/>
                      <a:r>
                        <a:rPr lang="en-US" altLang="ko-KR" sz="1600" dirty="0" smtClean="0"/>
                        <a:t>7.0014</a:t>
                      </a:r>
                      <a:endParaRPr lang="ko-KR" altLang="en-US" sz="1600" dirty="0"/>
                    </a:p>
                  </a:txBody>
                  <a:tcPr/>
                </a:tc>
                <a:tc>
                  <a:txBody>
                    <a:bodyPr/>
                    <a:lstStyle/>
                    <a:p>
                      <a:pPr latinLnBrk="1"/>
                      <a:r>
                        <a:rPr lang="en-US" altLang="ko-KR" sz="1600" dirty="0" smtClean="0"/>
                        <a:t>9.3670</a:t>
                      </a:r>
                      <a:endParaRPr lang="ko-KR" altLang="en-US" sz="1600" dirty="0"/>
                    </a:p>
                  </a:txBody>
                  <a:tcPr/>
                </a:tc>
                <a:tc>
                  <a:txBody>
                    <a:bodyPr/>
                    <a:lstStyle/>
                    <a:p>
                      <a:r>
                        <a:rPr lang="en-US" altLang="ko-KR" sz="1600" dirty="0" smtClean="0"/>
                        <a:t>3</a:t>
                      </a:r>
                      <a:endParaRPr lang="ko-KR" altLang="en-US" sz="1600" dirty="0"/>
                    </a:p>
                  </a:txBody>
                  <a:tcPr/>
                </a:tc>
              </a:tr>
              <a:tr h="291083">
                <a:tc>
                  <a:txBody>
                    <a:bodyPr/>
                    <a:lstStyle/>
                    <a:p>
                      <a:pPr latinLnBrk="1"/>
                      <a:r>
                        <a:rPr lang="en-US" altLang="ko-KR" sz="1600" dirty="0" smtClean="0"/>
                        <a:t>Variance [dB]</a:t>
                      </a:r>
                      <a:endParaRPr lang="ko-KR" altLang="en-US" sz="1600" dirty="0"/>
                    </a:p>
                  </a:txBody>
                  <a:tcPr/>
                </a:tc>
                <a:tc>
                  <a:txBody>
                    <a:bodyPr/>
                    <a:lstStyle/>
                    <a:p>
                      <a:r>
                        <a:rPr lang="en-US" altLang="ko-KR" sz="1600" dirty="0" smtClean="0"/>
                        <a:t>5.9027</a:t>
                      </a:r>
                      <a:endParaRPr lang="ko-KR" altLang="en-US" sz="1600" dirty="0"/>
                    </a:p>
                  </a:txBody>
                  <a:tcPr/>
                </a:tc>
                <a:tc>
                  <a:txBody>
                    <a:bodyPr/>
                    <a:lstStyle/>
                    <a:p>
                      <a:pPr latinLnBrk="1"/>
                      <a:r>
                        <a:rPr lang="en-US" altLang="ko-KR" sz="1600" dirty="0" smtClean="0"/>
                        <a:t>0.4969</a:t>
                      </a:r>
                      <a:endParaRPr lang="ko-KR" altLang="en-US" sz="1600" dirty="0"/>
                    </a:p>
                  </a:txBody>
                  <a:tcPr/>
                </a:tc>
                <a:tc>
                  <a:txBody>
                    <a:bodyPr/>
                    <a:lstStyle/>
                    <a:p>
                      <a:pPr latinLnBrk="1"/>
                      <a:r>
                        <a:rPr lang="en-US" altLang="ko-KR" sz="1600" dirty="0" smtClean="0"/>
                        <a:t>1.7983</a:t>
                      </a:r>
                      <a:endParaRPr lang="ko-KR" altLang="en-US" sz="1600" dirty="0"/>
                    </a:p>
                  </a:txBody>
                  <a:tcPr/>
                </a:tc>
                <a:tc>
                  <a:txBody>
                    <a:bodyPr/>
                    <a:lstStyle/>
                    <a:p>
                      <a:r>
                        <a:rPr lang="en-US" altLang="ko-KR" sz="1600" dirty="0" smtClean="0"/>
                        <a:t>0</a:t>
                      </a:r>
                      <a:endParaRPr lang="ko-KR" altLang="en-US" sz="1600" dirty="0"/>
                    </a:p>
                  </a:txBody>
                  <a:tcPr/>
                </a:tc>
              </a:tr>
            </a:tbl>
          </a:graphicData>
        </a:graphic>
      </p:graphicFrame>
    </p:spTree>
    <p:extLst>
      <p:ext uri="{BB962C8B-B14F-4D97-AF65-F5344CB8AC3E}">
        <p14:creationId xmlns:p14="http://schemas.microsoft.com/office/powerpoint/2010/main" val="2676308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(9/12)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15400" cy="4800600"/>
          </a:xfrm>
        </p:spPr>
        <p:txBody>
          <a:bodyPr>
            <a:normAutofit/>
          </a:bodyPr>
          <a:lstStyle/>
          <a:p>
            <a:r>
              <a:rPr lang="en-US" altLang="ko-KR" sz="2400" dirty="0" smtClean="0"/>
              <a:t>Detector complexity comparison</a:t>
            </a:r>
          </a:p>
          <a:p>
            <a:pPr lvl="1"/>
            <a:r>
              <a:rPr lang="en-US" altLang="ko-KR" sz="2000" dirty="0" smtClean="0"/>
              <a:t>The time-domain </a:t>
            </a:r>
            <a:r>
              <a:rPr lang="en-US" altLang="ko-KR" sz="2000" dirty="0" smtClean="0">
                <a:solidFill>
                  <a:srgbClr val="00B050"/>
                </a:solidFill>
              </a:rPr>
              <a:t>MZC1</a:t>
            </a:r>
            <a:r>
              <a:rPr lang="en-US" altLang="ko-KR" sz="2000" dirty="0" smtClean="0"/>
              <a:t> is a complex sequence, so that the computational complexity of MZC1 is </a:t>
            </a:r>
            <a:r>
              <a:rPr lang="en-US" altLang="ko-KR" sz="2000" dirty="0" smtClean="0">
                <a:solidFill>
                  <a:srgbClr val="00B050"/>
                </a:solidFill>
              </a:rPr>
              <a:t>identical</a:t>
            </a:r>
            <a:r>
              <a:rPr lang="en-US" altLang="ko-KR" sz="2000" dirty="0" smtClean="0"/>
              <a:t> to that of </a:t>
            </a:r>
            <a:r>
              <a:rPr lang="en-US" altLang="ko-KR" sz="2000" dirty="0" smtClean="0">
                <a:solidFill>
                  <a:srgbClr val="00B050"/>
                </a:solidFill>
              </a:rPr>
              <a:t>base ZC</a:t>
            </a:r>
            <a:r>
              <a:rPr lang="en-US" altLang="ko-KR" sz="2000" dirty="0" smtClean="0"/>
              <a:t>.</a:t>
            </a:r>
          </a:p>
          <a:p>
            <a:pPr lvl="1"/>
            <a:r>
              <a:rPr lang="en-US" altLang="ko-KR" sz="2000" dirty="0" smtClean="0"/>
              <a:t>The time-domain </a:t>
            </a:r>
            <a:r>
              <a:rPr lang="en-US" altLang="ko-KR" sz="2000" dirty="0" smtClean="0">
                <a:solidFill>
                  <a:srgbClr val="00B050"/>
                </a:solidFill>
              </a:rPr>
              <a:t>MZC2 and GSW </a:t>
            </a:r>
            <a:r>
              <a:rPr lang="en-US" altLang="ko-KR" sz="2000" dirty="0" smtClean="0"/>
              <a:t>are not complex but </a:t>
            </a:r>
            <a:r>
              <a:rPr lang="en-US" altLang="ko-KR" sz="2000" dirty="0" smtClean="0">
                <a:solidFill>
                  <a:srgbClr val="00B050"/>
                </a:solidFill>
              </a:rPr>
              <a:t>real sequences</a:t>
            </a:r>
            <a:r>
              <a:rPr lang="en-US" altLang="ko-KR" sz="2000" dirty="0" smtClean="0"/>
              <a:t>, so that the computational complexities can be </a:t>
            </a:r>
            <a:r>
              <a:rPr lang="en-US" altLang="ko-KR" sz="2000" dirty="0" smtClean="0">
                <a:solidFill>
                  <a:srgbClr val="00B050"/>
                </a:solidFill>
              </a:rPr>
              <a:t>reduced </a:t>
            </a:r>
            <a:r>
              <a:rPr lang="en-US" altLang="ko-KR" sz="2000" dirty="0" smtClean="0"/>
              <a:t>by a factor of </a:t>
            </a:r>
            <a:r>
              <a:rPr lang="en-US" altLang="ko-KR" sz="2000" dirty="0" smtClean="0">
                <a:solidFill>
                  <a:srgbClr val="00B050"/>
                </a:solidFill>
              </a:rPr>
              <a:t>½</a:t>
            </a:r>
            <a:r>
              <a:rPr lang="en-US" altLang="ko-KR" sz="2000" dirty="0" smtClean="0"/>
              <a:t> over that of base ZC if </a:t>
            </a:r>
            <a:r>
              <a:rPr lang="en-US" altLang="ko-KR" sz="2000" dirty="0"/>
              <a:t>cross-correlation based </a:t>
            </a:r>
            <a:r>
              <a:rPr lang="en-US" altLang="ko-KR" sz="2000" dirty="0" smtClean="0"/>
              <a:t>detectors [3]-[5]</a:t>
            </a:r>
            <a:r>
              <a:rPr lang="en-US" altLang="ko-KR" sz="2000" dirty="0" smtClean="0">
                <a:solidFill>
                  <a:srgbClr val="FF0000"/>
                </a:solidFill>
              </a:rPr>
              <a:t> </a:t>
            </a:r>
            <a:r>
              <a:rPr lang="en-US" altLang="ko-KR" sz="2000" dirty="0" smtClean="0"/>
              <a:t>are employed.</a:t>
            </a:r>
          </a:p>
          <a:p>
            <a:pPr lvl="1"/>
            <a:r>
              <a:rPr lang="en-US" altLang="ko-KR" sz="2000" dirty="0" smtClean="0"/>
              <a:t>If auto-correlation based detector [6] is employed, there is no complexity difference.  </a:t>
            </a:r>
            <a:r>
              <a:rPr lang="en-US" altLang="ko-KR" sz="2000" dirty="0" smtClean="0">
                <a:solidFill>
                  <a:srgbClr val="00B050"/>
                </a:solidFill>
              </a:rPr>
              <a:t> </a:t>
            </a:r>
            <a:endParaRPr lang="en-US" altLang="ko-KR" sz="2000" dirty="0">
              <a:solidFill>
                <a:srgbClr val="00B050"/>
              </a:solidFill>
            </a:endParaRP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14</a:t>
            </a:fld>
            <a:endParaRPr lang="en-US" dirty="0" smtClean="0"/>
          </a:p>
        </p:txBody>
      </p:sp>
    </p:spTree>
    <p:extLst>
      <p:ext uri="{BB962C8B-B14F-4D97-AF65-F5344CB8AC3E}">
        <p14:creationId xmlns:p14="http://schemas.microsoft.com/office/powerpoint/2010/main" val="4002752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smtClean="0"/>
              <a:t>Preamble Design (10/12)</a:t>
            </a:r>
            <a:br>
              <a:rPr lang="en-US" smtClean="0"/>
            </a:br>
            <a:r>
              <a:rPr lang="en-US" smtClean="0"/>
              <a:t>: </a:t>
            </a:r>
            <a:r>
              <a:rPr lang="en-US" altLang="ko-KR" smtClean="0"/>
              <a:t>Basic STF Sequence Design</a:t>
            </a:r>
            <a:endParaRPr lang="en-US" dirty="0" smtClean="0"/>
          </a:p>
        </p:txBody>
      </p:sp>
      <p:sp>
        <p:nvSpPr>
          <p:cNvPr id="7" name="내용 개체 틀 6"/>
          <p:cNvSpPr>
            <a:spLocks noGrp="1"/>
          </p:cNvSpPr>
          <p:nvPr>
            <p:ph idx="1"/>
          </p:nvPr>
        </p:nvSpPr>
        <p:spPr>
          <a:xfrm>
            <a:off x="152400" y="1786468"/>
            <a:ext cx="8839200" cy="4648200"/>
          </a:xfrm>
        </p:spPr>
        <p:txBody>
          <a:bodyPr>
            <a:normAutofit fontScale="85000" lnSpcReduction="10000"/>
          </a:bodyPr>
          <a:lstStyle/>
          <a:p>
            <a:r>
              <a:rPr lang="en-US" altLang="ko-KR" sz="2800" dirty="0" smtClean="0"/>
              <a:t>Evaluation parameter and condition</a:t>
            </a:r>
          </a:p>
          <a:p>
            <a:pPr lvl="1"/>
            <a:r>
              <a:rPr lang="en-US" altLang="ko-KR" dirty="0" smtClean="0"/>
              <a:t>Parameter (compliant to LTE [11] and PAC-recommended channel model)</a:t>
            </a:r>
          </a:p>
          <a:p>
            <a:pPr lvl="2"/>
            <a:r>
              <a:rPr lang="en-US" altLang="ko-KR" dirty="0" smtClean="0"/>
              <a:t>Carrier frequency of 2 GHz, system bandwidth of 1.25 MHz (i.e. N=64, P=31 or 63), subcarrier spacing of 15 kHz, FFT/IFFT size of 64, CP duration of 10, a pair of source and destination stations, no transmit diversity, two branch equal gain combining received diversity, channel model of TU-6 [7] with mobile velocity of 3 km/h, the root indices of MZCs and GSW are set to be 1 [3], [4] and 5 [5], respectively, and the root index of the base ZC sequence is set to be 25 from among 25, 29, and 34.</a:t>
            </a:r>
          </a:p>
          <a:p>
            <a:pPr lvl="1"/>
            <a:r>
              <a:rPr lang="en-US" altLang="ko-KR" dirty="0" smtClean="0"/>
              <a:t>Condition</a:t>
            </a:r>
          </a:p>
          <a:p>
            <a:pPr lvl="2"/>
            <a:r>
              <a:rPr lang="en-US" altLang="ko-KR" dirty="0" smtClean="0"/>
              <a:t>When evaluating the </a:t>
            </a:r>
            <a:r>
              <a:rPr lang="en-US" altLang="ko-KR" dirty="0" smtClean="0">
                <a:solidFill>
                  <a:srgbClr val="00B050"/>
                </a:solidFill>
              </a:rPr>
              <a:t>detection error rate (DER) </a:t>
            </a:r>
            <a:r>
              <a:rPr lang="en-US" altLang="ko-KR" dirty="0" smtClean="0"/>
              <a:t>of STS, a correct detection is declared if the detected sample timing is within half the CP duration.</a:t>
            </a:r>
          </a:p>
          <a:p>
            <a:pPr lvl="2"/>
            <a:r>
              <a:rPr lang="en-US" altLang="ko-KR" dirty="0" smtClean="0"/>
              <a:t>The transmitted power for the STF signal is the same as that of the data signals.  </a:t>
            </a:r>
          </a:p>
          <a:p>
            <a:pPr lvl="2"/>
            <a:r>
              <a:rPr lang="en-US" altLang="ko-KR" dirty="0" smtClean="0"/>
              <a:t>The detection scheme for STS is based on cross-correlation for full-length correlation [3]-[5].</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15</a:t>
            </a:fld>
            <a:endParaRPr lang="en-US" dirty="0" smtClean="0"/>
          </a:p>
        </p:txBody>
      </p:sp>
    </p:spTree>
    <p:extLst>
      <p:ext uri="{BB962C8B-B14F-4D97-AF65-F5344CB8AC3E}">
        <p14:creationId xmlns:p14="http://schemas.microsoft.com/office/powerpoint/2010/main" val="39413430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732893"/>
            <a:ext cx="8229600" cy="808038"/>
          </a:xfrm>
        </p:spPr>
        <p:txBody>
          <a:bodyPr>
            <a:normAutofit fontScale="90000"/>
          </a:bodyPr>
          <a:lstStyle/>
          <a:p>
            <a:r>
              <a:rPr lang="en-US" dirty="0" smtClean="0"/>
              <a:t>Preamble Design (11/12)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3" name="텍스트 개체 틀 2"/>
          <p:cNvSpPr>
            <a:spLocks noGrp="1"/>
          </p:cNvSpPr>
          <p:nvPr>
            <p:ph type="body" idx="1"/>
          </p:nvPr>
        </p:nvSpPr>
        <p:spPr>
          <a:xfrm>
            <a:off x="76200" y="1752599"/>
            <a:ext cx="4572000" cy="422275"/>
          </a:xfrm>
        </p:spPr>
        <p:txBody>
          <a:bodyPr>
            <a:normAutofit fontScale="92500" lnSpcReduction="10000"/>
          </a:bodyPr>
          <a:lstStyle/>
          <a:p>
            <a:pPr algn="ctr"/>
            <a:r>
              <a:rPr lang="en-US" altLang="ko-KR" dirty="0" smtClean="0"/>
              <a:t>Comparison of robustness to FO</a:t>
            </a:r>
            <a:endParaRPr lang="ko-KR" altLang="en-US" dirty="0"/>
          </a:p>
        </p:txBody>
      </p:sp>
      <p:sp>
        <p:nvSpPr>
          <p:cNvPr id="7" name="내용 개체 틀 6"/>
          <p:cNvSpPr>
            <a:spLocks noGrp="1"/>
          </p:cNvSpPr>
          <p:nvPr>
            <p:ph sz="half" idx="2"/>
          </p:nvPr>
        </p:nvSpPr>
        <p:spPr>
          <a:xfrm>
            <a:off x="304800" y="2174875"/>
            <a:ext cx="4040188" cy="4225926"/>
          </a:xfrm>
        </p:spPr>
        <p:txBody>
          <a:bodyPr>
            <a:normAutofit fontScale="85000" lnSpcReduction="20000"/>
          </a:bodyPr>
          <a:lstStyle/>
          <a:p>
            <a:pPr>
              <a:lnSpc>
                <a:spcPct val="120000"/>
              </a:lnSpc>
            </a:pPr>
            <a:r>
              <a:rPr lang="en-US" altLang="ko-KR" sz="2100" dirty="0" smtClean="0"/>
              <a:t>Effective mean correlation output (EMCO) vs. FO with static TU6 channel [7] and no noise </a:t>
            </a:r>
          </a:p>
          <a:p>
            <a:pPr>
              <a:lnSpc>
                <a:spcPct val="120000"/>
              </a:lnSpc>
            </a:pPr>
            <a:r>
              <a:rPr lang="en-US" altLang="ko-KR" sz="2100" dirty="0" smtClean="0"/>
              <a:t>EMCO means the sum of mean correlation outputs at sample timing offsets within half the CP duration.</a:t>
            </a:r>
          </a:p>
          <a:p>
            <a:r>
              <a:rPr lang="en-US" altLang="ko-KR" dirty="0" smtClean="0">
                <a:sym typeface="Symbol"/>
              </a:rPr>
              <a:t> </a:t>
            </a:r>
            <a:r>
              <a:rPr lang="en-US" altLang="ko-KR" dirty="0">
                <a:sym typeface="Symbol"/>
              </a:rPr>
              <a:t>is the </a:t>
            </a:r>
            <a:r>
              <a:rPr lang="en-US" altLang="ko-KR" dirty="0" smtClean="0">
                <a:sym typeface="Symbol"/>
              </a:rPr>
              <a:t>FO normalized </a:t>
            </a:r>
            <a:r>
              <a:rPr lang="en-US" altLang="ko-KR" dirty="0">
                <a:sym typeface="Symbol"/>
              </a:rPr>
              <a:t>to a subcarrier spacing of the effective OFDM </a:t>
            </a:r>
            <a:r>
              <a:rPr lang="en-US" altLang="ko-KR" dirty="0" smtClean="0">
                <a:sym typeface="Symbol"/>
              </a:rPr>
              <a:t>symbol.</a:t>
            </a:r>
          </a:p>
          <a:p>
            <a:pPr lvl="1"/>
            <a:r>
              <a:rPr lang="en-US" altLang="ko-KR" dirty="0" smtClean="0">
                <a:sym typeface="Symbol"/>
              </a:rPr>
              <a:t>For </a:t>
            </a:r>
            <a:r>
              <a:rPr lang="en-US" altLang="ko-KR" dirty="0">
                <a:sym typeface="Symbol"/>
              </a:rPr>
              <a:t>example, =1 means that one subcarrier spacing is shifted</a:t>
            </a:r>
            <a:r>
              <a:rPr lang="en-US" altLang="ko-KR" dirty="0" smtClean="0">
                <a:sym typeface="Symbol"/>
              </a:rPr>
              <a:t>.</a:t>
            </a:r>
          </a:p>
          <a:p>
            <a:r>
              <a:rPr lang="en-US" altLang="ko-KR" dirty="0" smtClean="0">
                <a:sym typeface="Symbol"/>
              </a:rPr>
              <a:t>All </a:t>
            </a:r>
            <a:r>
              <a:rPr lang="en-US" altLang="ko-KR" i="1" dirty="0" smtClean="0">
                <a:sym typeface="Symbol"/>
              </a:rPr>
              <a:t>proposed</a:t>
            </a:r>
            <a:r>
              <a:rPr lang="en-US" altLang="ko-KR" dirty="0" smtClean="0">
                <a:sym typeface="Symbol"/>
              </a:rPr>
              <a:t> sequences are robust to FO.</a:t>
            </a:r>
            <a:endParaRPr lang="en-US" altLang="ko-KR" dirty="0" smtClean="0"/>
          </a:p>
        </p:txBody>
      </p:sp>
      <p:sp>
        <p:nvSpPr>
          <p:cNvPr id="4" name="텍스트 개체 틀 3"/>
          <p:cNvSpPr>
            <a:spLocks noGrp="1"/>
          </p:cNvSpPr>
          <p:nvPr>
            <p:ph type="body" sz="quarter" idx="3"/>
          </p:nvPr>
        </p:nvSpPr>
        <p:spPr>
          <a:xfrm>
            <a:off x="4953000" y="2133600"/>
            <a:ext cx="3810000" cy="457200"/>
          </a:xfrm>
        </p:spPr>
        <p:txBody>
          <a:bodyPr>
            <a:normAutofit lnSpcReduction="10000"/>
          </a:bodyPr>
          <a:lstStyle/>
          <a:p>
            <a:r>
              <a:rPr lang="en-US" altLang="ko-KR" dirty="0" smtClean="0"/>
              <a:t>EMCO vs. normalized FO</a:t>
            </a:r>
            <a:endParaRPr lang="ko-KR" altLang="en-US"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16</a:t>
            </a:fld>
            <a:endParaRPr lang="en-US" dirty="0" smtClean="0"/>
          </a:p>
        </p:txBody>
      </p:sp>
      <p:pic>
        <p:nvPicPr>
          <p:cNvPr id="105477" name="Picture 5"/>
          <p:cNvPicPr>
            <a:picLocks noGrp="1" noChangeAspect="1" noChangeArrowheads="1"/>
          </p:cNvPicPr>
          <p:nvPr>
            <p:ph sz="quarter" idx="4"/>
          </p:nvPr>
        </p:nvPicPr>
        <p:blipFill rotWithShape="1">
          <a:blip r:embed="rId2">
            <a:extLst>
              <a:ext uri="{28A0092B-C50C-407E-A947-70E740481C1C}">
                <a14:useLocalDpi xmlns:a14="http://schemas.microsoft.com/office/drawing/2010/main" val="0"/>
              </a:ext>
            </a:extLst>
          </a:blip>
          <a:srcRect l="5466" t="5396" r="7811" b="2009"/>
          <a:stretch/>
        </p:blipFill>
        <p:spPr bwMode="auto">
          <a:xfrm>
            <a:off x="4500000" y="2520000"/>
            <a:ext cx="4500000" cy="3605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2855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696197"/>
            <a:ext cx="8229600" cy="888842"/>
          </a:xfrm>
        </p:spPr>
        <p:txBody>
          <a:bodyPr>
            <a:normAutofit fontScale="90000"/>
          </a:bodyPr>
          <a:lstStyle/>
          <a:p>
            <a:r>
              <a:rPr lang="en-US" dirty="0" smtClean="0"/>
              <a:t>Preamble Design (12/12)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3" name="텍스트 개체 틀 2"/>
          <p:cNvSpPr>
            <a:spLocks noGrp="1"/>
          </p:cNvSpPr>
          <p:nvPr>
            <p:ph type="body" idx="1"/>
          </p:nvPr>
        </p:nvSpPr>
        <p:spPr>
          <a:xfrm>
            <a:off x="838201" y="1753657"/>
            <a:ext cx="3124199" cy="422275"/>
          </a:xfrm>
        </p:spPr>
        <p:txBody>
          <a:bodyPr>
            <a:normAutofit lnSpcReduction="10000"/>
          </a:bodyPr>
          <a:lstStyle/>
          <a:p>
            <a:pPr algn="ctr"/>
            <a:r>
              <a:rPr lang="en-US" altLang="ko-KR" dirty="0" smtClean="0"/>
              <a:t>DER </a:t>
            </a:r>
            <a:r>
              <a:rPr lang="en-US" altLang="ko-KR" sz="2200" dirty="0" smtClean="0"/>
              <a:t>performance</a:t>
            </a:r>
            <a:endParaRPr lang="ko-KR" altLang="en-US" sz="2200" dirty="0"/>
          </a:p>
        </p:txBody>
      </p:sp>
      <p:sp>
        <p:nvSpPr>
          <p:cNvPr id="7" name="내용 개체 틀 6"/>
          <p:cNvSpPr>
            <a:spLocks noGrp="1"/>
          </p:cNvSpPr>
          <p:nvPr>
            <p:ph sz="half" idx="2"/>
          </p:nvPr>
        </p:nvSpPr>
        <p:spPr/>
        <p:txBody>
          <a:bodyPr>
            <a:normAutofit/>
          </a:bodyPr>
          <a:lstStyle/>
          <a:p>
            <a:r>
              <a:rPr lang="en-US" altLang="ko-KR" sz="1800" dirty="0" smtClean="0"/>
              <a:t>DER vs. SNR per received antenna with </a:t>
            </a:r>
            <a:r>
              <a:rPr lang="en-US" altLang="ko-KR" sz="1800" dirty="0" smtClean="0">
                <a:sym typeface="Symbol"/>
              </a:rPr>
              <a:t>=0 and =2/3 in the TU-6 channel with 3 km/h</a:t>
            </a:r>
          </a:p>
          <a:p>
            <a:pPr algn="l"/>
            <a:r>
              <a:rPr lang="en-US" altLang="ko-KR" sz="1800" dirty="0" smtClean="0">
                <a:sym typeface="Symbol"/>
              </a:rPr>
              <a:t>There are no significant DER performance differences among STS sequences for </a:t>
            </a:r>
            <a:r>
              <a:rPr lang="en-US" altLang="ko-KR" sz="1800" dirty="0">
                <a:sym typeface="Symbol"/>
              </a:rPr>
              <a:t>=0</a:t>
            </a:r>
            <a:r>
              <a:rPr lang="en-US" altLang="ko-KR" sz="1800" dirty="0" smtClean="0">
                <a:sym typeface="Symbol"/>
              </a:rPr>
              <a:t>.</a:t>
            </a:r>
          </a:p>
          <a:p>
            <a:pPr algn="l"/>
            <a:r>
              <a:rPr lang="en-US" altLang="ko-KR" sz="1800" dirty="0" smtClean="0">
                <a:sym typeface="Symbol"/>
              </a:rPr>
              <a:t>All </a:t>
            </a:r>
            <a:r>
              <a:rPr lang="en-US" altLang="ko-KR" sz="1800" dirty="0">
                <a:sym typeface="Symbol"/>
              </a:rPr>
              <a:t>of the </a:t>
            </a:r>
            <a:r>
              <a:rPr lang="en-US" altLang="ko-KR" sz="1800" i="1" dirty="0">
                <a:sym typeface="Symbol"/>
              </a:rPr>
              <a:t>proposed</a:t>
            </a:r>
            <a:r>
              <a:rPr lang="en-US" altLang="ko-KR" sz="1800" dirty="0">
                <a:sym typeface="Symbol"/>
              </a:rPr>
              <a:t> sequences </a:t>
            </a:r>
            <a:r>
              <a:rPr lang="en-US" altLang="ko-KR" sz="1800" dirty="0" smtClean="0">
                <a:sym typeface="Symbol"/>
              </a:rPr>
              <a:t>provide high STS accuracies even for </a:t>
            </a:r>
            <a:r>
              <a:rPr lang="en-US" altLang="ko-KR" sz="1800" dirty="0">
                <a:sym typeface="Symbol"/>
              </a:rPr>
              <a:t>=2/3</a:t>
            </a:r>
            <a:r>
              <a:rPr lang="en-US" altLang="ko-KR" sz="1800" dirty="0" smtClean="0">
                <a:sym typeface="Symbol"/>
              </a:rPr>
              <a:t>.</a:t>
            </a:r>
          </a:p>
          <a:p>
            <a:pPr algn="l"/>
            <a:r>
              <a:rPr lang="en-US" altLang="ko-KR" sz="1800" dirty="0" smtClean="0">
                <a:sym typeface="Symbol"/>
              </a:rPr>
              <a:t>The ZC used in LTE shows very poor DER performance when </a:t>
            </a:r>
            <a:r>
              <a:rPr lang="en-US" altLang="ko-KR" sz="1800" dirty="0">
                <a:sym typeface="Symbol"/>
              </a:rPr>
              <a:t>=2/3</a:t>
            </a:r>
            <a:endParaRPr lang="en-US" altLang="ko-KR" sz="1800" dirty="0" smtClean="0">
              <a:sym typeface="Symbol"/>
            </a:endParaRPr>
          </a:p>
          <a:p>
            <a:pPr algn="l"/>
            <a:endParaRPr lang="en-US" altLang="ko-KR" sz="1800" dirty="0"/>
          </a:p>
        </p:txBody>
      </p:sp>
      <p:sp>
        <p:nvSpPr>
          <p:cNvPr id="4" name="텍스트 개체 틀 3"/>
          <p:cNvSpPr>
            <a:spLocks noGrp="1"/>
          </p:cNvSpPr>
          <p:nvPr>
            <p:ph type="body" sz="quarter" idx="3"/>
          </p:nvPr>
        </p:nvSpPr>
        <p:spPr>
          <a:xfrm>
            <a:off x="5943600" y="1874838"/>
            <a:ext cx="2514601" cy="639762"/>
          </a:xfrm>
        </p:spPr>
        <p:txBody>
          <a:bodyPr>
            <a:normAutofit/>
          </a:bodyPr>
          <a:lstStyle/>
          <a:p>
            <a:r>
              <a:rPr lang="en-US" altLang="ko-KR" dirty="0" smtClean="0"/>
              <a:t>DER vs. SNR</a:t>
            </a:r>
            <a:endParaRPr lang="ko-KR" altLang="en-US"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17</a:t>
            </a:fld>
            <a:endParaRPr lang="en-US" dirty="0" smtClean="0"/>
          </a:p>
        </p:txBody>
      </p:sp>
      <p:pic>
        <p:nvPicPr>
          <p:cNvPr id="106498" name="Picture 2"/>
          <p:cNvPicPr>
            <a:picLocks noGrp="1" noChangeAspect="1" noChangeArrowheads="1"/>
          </p:cNvPicPr>
          <p:nvPr>
            <p:ph sz="quarter" idx="4"/>
          </p:nvPr>
        </p:nvPicPr>
        <p:blipFill rotWithShape="1">
          <a:blip r:embed="rId2">
            <a:extLst>
              <a:ext uri="{28A0092B-C50C-407E-A947-70E740481C1C}">
                <a14:useLocalDpi xmlns:a14="http://schemas.microsoft.com/office/drawing/2010/main" val="0"/>
              </a:ext>
            </a:extLst>
          </a:blip>
          <a:srcRect l="4119" t="3945" r="8080" b="1014"/>
          <a:stretch/>
        </p:blipFill>
        <p:spPr bwMode="auto">
          <a:xfrm>
            <a:off x="4500000" y="2520000"/>
            <a:ext cx="4500000" cy="365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1875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Proposed Preamble Structure I (1/3)</a:t>
            </a:r>
            <a:endParaRPr lang="en-US" dirty="0" smtClean="0">
              <a:solidFill>
                <a:schemeClr val="tx1"/>
              </a:solidFill>
            </a:endParaRPr>
          </a:p>
        </p:txBody>
      </p:sp>
      <p:sp>
        <p:nvSpPr>
          <p:cNvPr id="7" name="내용 개체 틀 6"/>
          <p:cNvSpPr>
            <a:spLocks noGrp="1"/>
          </p:cNvSpPr>
          <p:nvPr>
            <p:ph idx="1"/>
          </p:nvPr>
        </p:nvSpPr>
        <p:spPr>
          <a:xfrm>
            <a:off x="152400" y="1540934"/>
            <a:ext cx="8839200" cy="2514600"/>
          </a:xfrm>
        </p:spPr>
        <p:txBody>
          <a:bodyPr>
            <a:noAutofit/>
          </a:bodyPr>
          <a:lstStyle/>
          <a:p>
            <a:r>
              <a:rPr lang="en-US" altLang="ko-KR" sz="2000" dirty="0" smtClean="0"/>
              <a:t>Time-domain structure</a:t>
            </a:r>
          </a:p>
          <a:p>
            <a:pPr lvl="1"/>
            <a:r>
              <a:rPr lang="en-US" altLang="ko-KR" sz="1800" dirty="0" smtClean="0"/>
              <a:t>The 1</a:t>
            </a:r>
            <a:r>
              <a:rPr lang="en-US" altLang="ko-KR" sz="1800" baseline="30000" dirty="0" smtClean="0"/>
              <a:t>st</a:t>
            </a:r>
            <a:r>
              <a:rPr lang="en-US" altLang="ko-KR" sz="1800" dirty="0" smtClean="0"/>
              <a:t> symbol of STF is used for automatic gain control (</a:t>
            </a:r>
            <a:r>
              <a:rPr lang="en-US" altLang="ko-KR" sz="1800" dirty="0" smtClean="0">
                <a:solidFill>
                  <a:srgbClr val="00B050"/>
                </a:solidFill>
              </a:rPr>
              <a:t>AGC</a:t>
            </a:r>
            <a:r>
              <a:rPr lang="en-US" altLang="ko-KR" sz="1800" dirty="0" smtClean="0"/>
              <a:t>).</a:t>
            </a:r>
          </a:p>
          <a:p>
            <a:pPr lvl="1"/>
            <a:r>
              <a:rPr lang="en-US" altLang="ko-KR" sz="1800" dirty="0" smtClean="0"/>
              <a:t>The 2</a:t>
            </a:r>
            <a:r>
              <a:rPr lang="en-US" altLang="ko-KR" sz="1800" baseline="30000" dirty="0" smtClean="0"/>
              <a:t>nd</a:t>
            </a:r>
            <a:r>
              <a:rPr lang="en-US" altLang="ko-KR" sz="1800" dirty="0" smtClean="0"/>
              <a:t> symbol of STF is used for </a:t>
            </a:r>
            <a:r>
              <a:rPr lang="en-US" altLang="ko-KR" sz="1800" dirty="0" smtClean="0">
                <a:solidFill>
                  <a:srgbClr val="00B050"/>
                </a:solidFill>
              </a:rPr>
              <a:t>packet detection</a:t>
            </a:r>
            <a:r>
              <a:rPr lang="en-US" altLang="ko-KR" sz="1800" dirty="0" smtClean="0"/>
              <a:t>, </a:t>
            </a:r>
            <a:r>
              <a:rPr lang="en-US" altLang="ko-KR" sz="1800" dirty="0" smtClean="0">
                <a:solidFill>
                  <a:srgbClr val="00B050"/>
                </a:solidFill>
              </a:rPr>
              <a:t>initial time/frequency synchronization</a:t>
            </a:r>
            <a:r>
              <a:rPr lang="en-US" altLang="ko-KR" sz="1800" dirty="0" smtClean="0"/>
              <a:t>, and </a:t>
            </a:r>
            <a:r>
              <a:rPr lang="en-US" altLang="ko-KR" sz="1800" dirty="0" smtClean="0">
                <a:solidFill>
                  <a:srgbClr val="00B050"/>
                </a:solidFill>
              </a:rPr>
              <a:t>implicit transmission-mode indication </a:t>
            </a:r>
            <a:r>
              <a:rPr lang="en-US" altLang="ko-KR" sz="1800" dirty="0" smtClean="0"/>
              <a:t>by </a:t>
            </a:r>
            <a:r>
              <a:rPr lang="en-US" altLang="ko-KR" sz="1800" dirty="0"/>
              <a:t>positive/negative number of the </a:t>
            </a:r>
            <a:r>
              <a:rPr lang="en-US" altLang="ko-KR" sz="1800" dirty="0" smtClean="0"/>
              <a:t>correlator </a:t>
            </a:r>
            <a:r>
              <a:rPr lang="en-US" altLang="ko-KR" sz="1800" dirty="0"/>
              <a:t>output</a:t>
            </a:r>
            <a:r>
              <a:rPr lang="en-US" altLang="ko-KR" sz="1800" dirty="0" smtClean="0"/>
              <a:t>. </a:t>
            </a:r>
          </a:p>
          <a:p>
            <a:pPr lvl="2"/>
            <a:r>
              <a:rPr lang="en-US" altLang="ko-KR" sz="1800" dirty="0" smtClean="0"/>
              <a:t>E.g., if the </a:t>
            </a:r>
            <a:r>
              <a:rPr lang="en-US" altLang="ko-KR" sz="1800" dirty="0" err="1" smtClean="0"/>
              <a:t>correlator</a:t>
            </a:r>
            <a:r>
              <a:rPr lang="en-US" altLang="ko-KR" sz="1800" dirty="0" smtClean="0"/>
              <a:t> output is </a:t>
            </a:r>
            <a:r>
              <a:rPr lang="en-US" altLang="ko-KR" sz="1800" dirty="0"/>
              <a:t>positive, it indicates OFDM. Otherwise, it indicates SC.</a:t>
            </a:r>
          </a:p>
          <a:p>
            <a:pPr lvl="1"/>
            <a:endParaRPr lang="en-US" altLang="ko-KR" dirty="0" smtClean="0"/>
          </a:p>
          <a:p>
            <a:endParaRPr lang="en-US" altLang="ko-KR" sz="2400" dirty="0"/>
          </a:p>
          <a:p>
            <a:pPr marL="457200" lvl="1" indent="0">
              <a:buNone/>
            </a:pPr>
            <a:endParaRPr lang="en-US" altLang="ko-KR" dirty="0" smtClean="0"/>
          </a:p>
          <a:p>
            <a:pPr lvl="1"/>
            <a:endParaRPr lang="en-US" altLang="ko-KR" dirty="0"/>
          </a:p>
          <a:p>
            <a:pPr lvl="1"/>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18</a:t>
            </a:fld>
            <a:endParaRPr lang="en-US" dirty="0" smtClean="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3" name="개체 2"/>
          <p:cNvGraphicFramePr>
            <a:graphicFrameLocks noChangeAspect="1"/>
          </p:cNvGraphicFramePr>
          <p:nvPr>
            <p:extLst>
              <p:ext uri="{D42A27DB-BD31-4B8C-83A1-F6EECF244321}">
                <p14:modId xmlns:p14="http://schemas.microsoft.com/office/powerpoint/2010/main" val="1811237832"/>
              </p:ext>
            </p:extLst>
          </p:nvPr>
        </p:nvGraphicFramePr>
        <p:xfrm>
          <a:off x="228600" y="4114800"/>
          <a:ext cx="8792210" cy="1752600"/>
        </p:xfrm>
        <a:graphic>
          <a:graphicData uri="http://schemas.openxmlformats.org/presentationml/2006/ole">
            <mc:AlternateContent xmlns:mc="http://schemas.openxmlformats.org/markup-compatibility/2006">
              <mc:Choice xmlns:v="urn:schemas-microsoft-com:vml" Requires="v">
                <p:oleObj spid="_x0000_s105487" name="Visio" r:id="rId3" imgW="7450360" imgH="1480899" progId="Visio.Drawing.11">
                  <p:embed/>
                </p:oleObj>
              </mc:Choice>
              <mc:Fallback>
                <p:oleObj name="Visio" r:id="rId3" imgW="7450360" imgH="148089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114800"/>
                        <a:ext cx="8792210" cy="1752600"/>
                      </a:xfrm>
                      <a:prstGeom prst="rect">
                        <a:avLst/>
                      </a:prstGeom>
                      <a:noFill/>
                    </p:spPr>
                  </p:pic>
                </p:oleObj>
              </mc:Fallback>
            </mc:AlternateContent>
          </a:graphicData>
        </a:graphic>
      </p:graphicFrame>
    </p:spTree>
    <p:extLst>
      <p:ext uri="{BB962C8B-B14F-4D97-AF65-F5344CB8AC3E}">
        <p14:creationId xmlns:p14="http://schemas.microsoft.com/office/powerpoint/2010/main" val="474653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Proposed Preamble Structure I (2/3)</a:t>
            </a:r>
            <a:endParaRPr lang="en-US" dirty="0" smtClean="0">
              <a:solidFill>
                <a:schemeClr val="tx1"/>
              </a:solidFill>
            </a:endParaRPr>
          </a:p>
        </p:txBody>
      </p:sp>
      <p:sp>
        <p:nvSpPr>
          <p:cNvPr id="7" name="내용 개체 틀 6"/>
          <p:cNvSpPr>
            <a:spLocks noGrp="1"/>
          </p:cNvSpPr>
          <p:nvPr>
            <p:ph idx="1"/>
          </p:nvPr>
        </p:nvSpPr>
        <p:spPr>
          <a:xfrm>
            <a:off x="152400" y="1566332"/>
            <a:ext cx="8839200" cy="2514600"/>
          </a:xfrm>
        </p:spPr>
        <p:txBody>
          <a:bodyPr>
            <a:normAutofit fontScale="92500" lnSpcReduction="10000"/>
          </a:bodyPr>
          <a:lstStyle/>
          <a:p>
            <a:r>
              <a:rPr lang="en-US" altLang="ko-KR" sz="2200" dirty="0" smtClean="0"/>
              <a:t>Time-domain structure</a:t>
            </a:r>
          </a:p>
          <a:p>
            <a:pPr lvl="1"/>
            <a:r>
              <a:rPr lang="en-US" altLang="ko-KR" sz="1900" dirty="0"/>
              <a:t>The first symbol of the LTF is used </a:t>
            </a:r>
            <a:r>
              <a:rPr lang="en-US" altLang="ko-KR" sz="1900" dirty="0" smtClean="0"/>
              <a:t>for </a:t>
            </a:r>
            <a:r>
              <a:rPr lang="en-US" altLang="ko-KR" sz="1900" dirty="0" smtClean="0">
                <a:solidFill>
                  <a:srgbClr val="00B050"/>
                </a:solidFill>
              </a:rPr>
              <a:t>refined time/frequency synchronization </a:t>
            </a:r>
            <a:r>
              <a:rPr lang="en-US" altLang="ko-KR" sz="1900" dirty="0" smtClean="0"/>
              <a:t>and</a:t>
            </a:r>
            <a:r>
              <a:rPr lang="en-US" altLang="ko-KR" sz="1900" dirty="0" smtClean="0">
                <a:solidFill>
                  <a:srgbClr val="00B050"/>
                </a:solidFill>
              </a:rPr>
              <a:t> channel </a:t>
            </a:r>
            <a:r>
              <a:rPr lang="en-US" altLang="ko-KR" sz="1900" dirty="0">
                <a:solidFill>
                  <a:srgbClr val="00B050"/>
                </a:solidFill>
              </a:rPr>
              <a:t>estimation</a:t>
            </a:r>
            <a:r>
              <a:rPr lang="en-US" altLang="ko-KR" sz="1900" dirty="0" smtClean="0"/>
              <a:t>.</a:t>
            </a:r>
          </a:p>
          <a:p>
            <a:pPr lvl="1"/>
            <a:r>
              <a:rPr lang="en-US" altLang="ko-KR" sz="1900" dirty="0"/>
              <a:t>We </a:t>
            </a:r>
            <a:r>
              <a:rPr lang="en-US" altLang="ko-KR" sz="1900" dirty="0" smtClean="0"/>
              <a:t>propose MZC1, MZC2, or GSW is used </a:t>
            </a:r>
            <a:r>
              <a:rPr lang="en-US" altLang="ko-KR" sz="1900" dirty="0"/>
              <a:t>in </a:t>
            </a:r>
            <a:r>
              <a:rPr lang="en-US" altLang="ko-KR" sz="1900" dirty="0" smtClean="0"/>
              <a:t>STF. (TBD)</a:t>
            </a:r>
          </a:p>
          <a:p>
            <a:pPr lvl="1"/>
            <a:r>
              <a:rPr lang="en-US" altLang="ko-KR" sz="1900" dirty="0" smtClean="0"/>
              <a:t>We propose MZC1, MZC2, GSW, or Base ZC is used in the </a:t>
            </a:r>
            <a:r>
              <a:rPr lang="en-US" altLang="ko-KR" sz="1900" dirty="0"/>
              <a:t>1</a:t>
            </a:r>
            <a:r>
              <a:rPr lang="en-US" altLang="ko-KR" sz="1900" baseline="30000" dirty="0"/>
              <a:t>st</a:t>
            </a:r>
            <a:r>
              <a:rPr lang="en-US" altLang="ko-KR" sz="1900" dirty="0"/>
              <a:t> symbol of LTF. (TBD</a:t>
            </a:r>
            <a:r>
              <a:rPr lang="en-US" altLang="ko-KR" sz="1900" dirty="0" smtClean="0"/>
              <a:t>)</a:t>
            </a:r>
          </a:p>
          <a:p>
            <a:pPr lvl="1"/>
            <a:r>
              <a:rPr lang="en-US" altLang="ko-KR" sz="1900" dirty="0" smtClean="0"/>
              <a:t>Auto-correlation based detection technique [6] </a:t>
            </a:r>
            <a:r>
              <a:rPr lang="en-US" altLang="ko-KR" sz="1900" dirty="0"/>
              <a:t>can be used to reduce implementation complexity</a:t>
            </a:r>
            <a:r>
              <a:rPr lang="en-US" altLang="ko-KR" sz="1900" dirty="0" smtClean="0"/>
              <a:t>.</a:t>
            </a:r>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19</a:t>
            </a:fld>
            <a:endParaRPr lang="en-US" dirty="0" smtClean="0"/>
          </a:p>
        </p:txBody>
      </p:sp>
      <p:graphicFrame>
        <p:nvGraphicFramePr>
          <p:cNvPr id="2" name="개체 1"/>
          <p:cNvGraphicFramePr>
            <a:graphicFrameLocks noChangeAspect="1"/>
          </p:cNvGraphicFramePr>
          <p:nvPr>
            <p:extLst>
              <p:ext uri="{D42A27DB-BD31-4B8C-83A1-F6EECF244321}">
                <p14:modId xmlns:p14="http://schemas.microsoft.com/office/powerpoint/2010/main" val="1811237832"/>
              </p:ext>
            </p:extLst>
          </p:nvPr>
        </p:nvGraphicFramePr>
        <p:xfrm>
          <a:off x="228600" y="4114800"/>
          <a:ext cx="8791575" cy="1752600"/>
        </p:xfrm>
        <a:graphic>
          <a:graphicData uri="http://schemas.openxmlformats.org/presentationml/2006/ole">
            <mc:AlternateContent xmlns:mc="http://schemas.openxmlformats.org/markup-compatibility/2006">
              <mc:Choice xmlns:v="urn:schemas-microsoft-com:vml" Requires="v">
                <p:oleObj spid="_x0000_s106510" name="Visio" r:id="rId3" imgW="7450360" imgH="1480899" progId="Visio.Drawing.11">
                  <p:embed/>
                </p:oleObj>
              </mc:Choice>
              <mc:Fallback>
                <p:oleObj name="Visio" r:id="rId3" imgW="7450360" imgH="1480899" progId="Visio.Drawing.11">
                  <p:embed/>
                  <p:pic>
                    <p:nvPicPr>
                      <p:cNvPr id="0" name="개체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114800"/>
                        <a:ext cx="879157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6296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smtClean="0"/>
              <a:t>Outline</a:t>
            </a:r>
            <a:endParaRPr lang="en-US" dirty="0" smtClean="0"/>
          </a:p>
        </p:txBody>
      </p:sp>
      <p:sp>
        <p:nvSpPr>
          <p:cNvPr id="6" name="Content Placeholder 5"/>
          <p:cNvSpPr>
            <a:spLocks noGrp="1"/>
          </p:cNvSpPr>
          <p:nvPr>
            <p:ph idx="1"/>
          </p:nvPr>
        </p:nvSpPr>
        <p:spPr>
          <a:xfrm>
            <a:off x="152400" y="1600200"/>
            <a:ext cx="8839200" cy="4648200"/>
          </a:xfrm>
        </p:spPr>
        <p:txBody>
          <a:bodyPr>
            <a:normAutofit/>
          </a:bodyPr>
          <a:lstStyle/>
          <a:p>
            <a:r>
              <a:rPr lang="en-US" altLang="ko-KR" sz="2400" dirty="0" smtClean="0"/>
              <a:t>PHY Frame Formats </a:t>
            </a:r>
          </a:p>
          <a:p>
            <a:endParaRPr lang="en-US" sz="2400" dirty="0" smtClean="0"/>
          </a:p>
          <a:p>
            <a:r>
              <a:rPr lang="en-US" sz="2400" dirty="0" smtClean="0"/>
              <a:t>Preamble Design</a:t>
            </a:r>
          </a:p>
          <a:p>
            <a:pPr lvl="1"/>
            <a:r>
              <a:rPr lang="en-US" sz="2000" dirty="0" smtClean="0"/>
              <a:t>Requirements</a:t>
            </a:r>
          </a:p>
          <a:p>
            <a:pPr lvl="1"/>
            <a:r>
              <a:rPr lang="en-US" sz="2000" dirty="0" smtClean="0"/>
              <a:t>Basic STF Sequence Design</a:t>
            </a:r>
          </a:p>
          <a:p>
            <a:pPr lvl="1"/>
            <a:r>
              <a:rPr lang="en-US" sz="2000" dirty="0" smtClean="0"/>
              <a:t>Proposed Preamble Structure</a:t>
            </a:r>
          </a:p>
          <a:p>
            <a:pPr lvl="1"/>
            <a:endParaRPr lang="en-US" dirty="0"/>
          </a:p>
          <a:p>
            <a:r>
              <a:rPr lang="en-US" sz="2400" dirty="0" smtClean="0"/>
              <a:t>Text Proposal</a:t>
            </a:r>
          </a:p>
        </p:txBody>
      </p:sp>
      <p:sp>
        <p:nvSpPr>
          <p:cNvPr id="4100" name="Date Placeholder 1"/>
          <p:cNvSpPr>
            <a:spLocks noGrp="1"/>
          </p:cNvSpPr>
          <p:nvPr>
            <p:ph type="dt" sz="quarter" idx="10"/>
          </p:nvPr>
        </p:nvSpPr>
        <p:spPr/>
        <p:txBody>
          <a:bodyPr/>
          <a:lstStyle/>
          <a:p>
            <a:r>
              <a:rPr lang="en-US" smtClean="0"/>
              <a:t>July 2013</a:t>
            </a:r>
            <a:endParaRPr lang="en-US" dirty="0"/>
          </a:p>
        </p:txBody>
      </p:sp>
      <p:sp>
        <p:nvSpPr>
          <p:cNvPr id="4101" name="Footer Placeholder 2"/>
          <p:cNvSpPr>
            <a:spLocks noGrp="1"/>
          </p:cNvSpPr>
          <p:nvPr>
            <p:ph type="ftr" sz="quarter" idx="11"/>
          </p:nvPr>
        </p:nvSpPr>
        <p:spPr/>
        <p:txBody>
          <a:bodyPr/>
          <a:lstStyle/>
          <a:p>
            <a:r>
              <a:rPr lang="en-US" smtClean="0"/>
              <a:t>Kapseok Chang, ETRI</a:t>
            </a:r>
            <a:endParaRPr lang="en-US" dirty="0" smtClean="0"/>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Proposed Preamble Structure I (3/3)</a:t>
            </a:r>
            <a:endParaRPr lang="en-US" dirty="0" smtClean="0">
              <a:solidFill>
                <a:schemeClr val="tx1"/>
              </a:solidFill>
            </a:endParaRPr>
          </a:p>
        </p:txBody>
      </p:sp>
      <p:sp>
        <p:nvSpPr>
          <p:cNvPr id="7" name="내용 개체 틀 6"/>
          <p:cNvSpPr>
            <a:spLocks noGrp="1"/>
          </p:cNvSpPr>
          <p:nvPr>
            <p:ph idx="1"/>
          </p:nvPr>
        </p:nvSpPr>
        <p:spPr>
          <a:xfrm>
            <a:off x="152400" y="1540934"/>
            <a:ext cx="5029200" cy="4495800"/>
          </a:xfrm>
        </p:spPr>
        <p:txBody>
          <a:bodyPr>
            <a:noAutofit/>
          </a:bodyPr>
          <a:lstStyle/>
          <a:p>
            <a:r>
              <a:rPr lang="en-US" altLang="ko-KR" sz="2000" dirty="0" smtClean="0"/>
              <a:t>Collision Detection</a:t>
            </a:r>
          </a:p>
          <a:p>
            <a:pPr lvl="1"/>
            <a:r>
              <a:rPr lang="en-US" altLang="ko-KR" sz="1800" dirty="0" smtClean="0"/>
              <a:t>The </a:t>
            </a:r>
            <a:r>
              <a:rPr lang="en-US" altLang="ko-KR" sz="1800" dirty="0"/>
              <a:t>second symbol of the LTE is used for </a:t>
            </a:r>
            <a:r>
              <a:rPr lang="en-US" altLang="ko-KR" sz="1800" dirty="0">
                <a:solidFill>
                  <a:srgbClr val="00B050"/>
                </a:solidFill>
              </a:rPr>
              <a:t>collision </a:t>
            </a:r>
            <a:r>
              <a:rPr lang="en-US" altLang="ko-KR" sz="1800" dirty="0" smtClean="0">
                <a:solidFill>
                  <a:srgbClr val="00B050"/>
                </a:solidFill>
              </a:rPr>
              <a:t>detection (CD)</a:t>
            </a:r>
            <a:r>
              <a:rPr lang="en-US" altLang="ko-KR" sz="1800" dirty="0" smtClean="0"/>
              <a:t> [9].</a:t>
            </a:r>
          </a:p>
          <a:p>
            <a:pPr lvl="1"/>
            <a:r>
              <a:rPr lang="en-US" altLang="ko-KR" sz="1800" dirty="0" smtClean="0"/>
              <a:t>CD algorithm description</a:t>
            </a:r>
          </a:p>
          <a:p>
            <a:pPr lvl="2" algn="l"/>
            <a:r>
              <a:rPr lang="en-US" altLang="ko-KR" sz="1800" dirty="0" smtClean="0"/>
              <a:t>A PD who wants to transmit data using Random Access selects two random sub-carriers, one from the upper half and another from the lower half of the sub-carriers.</a:t>
            </a:r>
          </a:p>
          <a:p>
            <a:pPr lvl="2" algn="l"/>
            <a:r>
              <a:rPr lang="en-US" altLang="ko-KR" sz="1800" dirty="0" smtClean="0"/>
              <a:t>The PD transmits a busy tone in the selected sub-carriers of the second symbol of LTF.</a:t>
            </a:r>
          </a:p>
          <a:p>
            <a:pPr lvl="2" algn="l"/>
            <a:r>
              <a:rPr lang="en-US" altLang="ko-KR" sz="1800" dirty="0" smtClean="0"/>
              <a:t>When a receiver sees more than one tone in either of the two sub-carrier blocks.</a:t>
            </a:r>
            <a:endParaRPr lang="en-US" altLang="ko-KR" sz="18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20</a:t>
            </a:fld>
            <a:endParaRPr lang="en-US" dirty="0" smtClean="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981200"/>
            <a:ext cx="37338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327444" y="5791200"/>
            <a:ext cx="3435556" cy="338554"/>
          </a:xfrm>
          <a:prstGeom prst="rect">
            <a:avLst/>
          </a:prstGeom>
          <a:noFill/>
        </p:spPr>
        <p:txBody>
          <a:bodyPr wrap="none" rtlCol="0">
            <a:spAutoFit/>
          </a:bodyPr>
          <a:lstStyle/>
          <a:p>
            <a:r>
              <a:rPr lang="en-US" altLang="ko-KR" sz="1600" dirty="0" err="1" smtClean="0"/>
              <a:t>Prob</a:t>
            </a:r>
            <a:r>
              <a:rPr lang="en-US" altLang="ko-KR" sz="1600" dirty="0" smtClean="0"/>
              <a:t>{collision detection failure} = 1/</a:t>
            </a:r>
            <a:r>
              <a:rPr lang="en-US" altLang="ko-KR" sz="1600" i="1" dirty="0" smtClean="0"/>
              <a:t>P</a:t>
            </a:r>
            <a:r>
              <a:rPr lang="en-US" altLang="ko-KR" sz="1600" baseline="30000" dirty="0" smtClean="0"/>
              <a:t>2</a:t>
            </a:r>
            <a:endParaRPr lang="ko-KR" altLang="en-US" sz="1600" baseline="30000" dirty="0"/>
          </a:p>
        </p:txBody>
      </p:sp>
    </p:spTree>
    <p:extLst>
      <p:ext uri="{BB962C8B-B14F-4D97-AF65-F5344CB8AC3E}">
        <p14:creationId xmlns:p14="http://schemas.microsoft.com/office/powerpoint/2010/main" val="3824478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Proposed Preamble Structure II (1/2)</a:t>
            </a:r>
            <a:endParaRPr lang="en-US" dirty="0" smtClean="0">
              <a:solidFill>
                <a:schemeClr val="tx1"/>
              </a:solidFill>
            </a:endParaRPr>
          </a:p>
        </p:txBody>
      </p:sp>
      <p:sp>
        <p:nvSpPr>
          <p:cNvPr id="7" name="내용 개체 틀 6"/>
          <p:cNvSpPr>
            <a:spLocks noGrp="1"/>
          </p:cNvSpPr>
          <p:nvPr>
            <p:ph idx="1"/>
          </p:nvPr>
        </p:nvSpPr>
        <p:spPr>
          <a:xfrm>
            <a:off x="152400" y="1600200"/>
            <a:ext cx="8839200" cy="2514600"/>
          </a:xfrm>
        </p:spPr>
        <p:txBody>
          <a:bodyPr>
            <a:normAutofit fontScale="92500" lnSpcReduction="20000"/>
          </a:bodyPr>
          <a:lstStyle/>
          <a:p>
            <a:r>
              <a:rPr lang="en-US" altLang="ko-KR" sz="2200" dirty="0" smtClean="0"/>
              <a:t>Time-domain structure</a:t>
            </a:r>
          </a:p>
          <a:p>
            <a:pPr lvl="1"/>
            <a:r>
              <a:rPr lang="en-US" altLang="ko-KR" sz="1900" dirty="0" smtClean="0"/>
              <a:t>The structure of STF is the same as Proposed Preamble Structure I. We propose either of MZC1 or MZC2 is used for STF.</a:t>
            </a:r>
          </a:p>
          <a:p>
            <a:pPr lvl="1"/>
            <a:r>
              <a:rPr lang="en-US" altLang="ko-KR" sz="1900" dirty="0" smtClean="0"/>
              <a:t>The LTF consists of a long CP followed by two periodic sequence. The LTF </a:t>
            </a:r>
            <a:r>
              <a:rPr lang="en-US" altLang="ko-KR" sz="1900" dirty="0"/>
              <a:t>is used for </a:t>
            </a:r>
            <a:r>
              <a:rPr lang="en-US" altLang="ko-KR" sz="1900" dirty="0">
                <a:solidFill>
                  <a:srgbClr val="00B050"/>
                </a:solidFill>
              </a:rPr>
              <a:t>refined </a:t>
            </a:r>
            <a:r>
              <a:rPr lang="en-US" altLang="ko-KR" sz="1900" dirty="0" smtClean="0">
                <a:solidFill>
                  <a:srgbClr val="00B050"/>
                </a:solidFill>
              </a:rPr>
              <a:t>time/frequency </a:t>
            </a:r>
            <a:r>
              <a:rPr lang="en-US" altLang="ko-KR" sz="1900" dirty="0">
                <a:solidFill>
                  <a:srgbClr val="00B050"/>
                </a:solidFill>
              </a:rPr>
              <a:t>synchronization </a:t>
            </a:r>
            <a:r>
              <a:rPr lang="en-US" altLang="ko-KR" sz="1900" dirty="0"/>
              <a:t>and</a:t>
            </a:r>
            <a:r>
              <a:rPr lang="en-US" altLang="ko-KR" sz="1900" dirty="0">
                <a:solidFill>
                  <a:srgbClr val="00B050"/>
                </a:solidFill>
              </a:rPr>
              <a:t> channel estimation</a:t>
            </a:r>
            <a:r>
              <a:rPr lang="en-US" altLang="ko-KR" sz="1900" dirty="0" smtClean="0"/>
              <a:t>. We propose Base ZC is used for LTF.</a:t>
            </a:r>
          </a:p>
          <a:p>
            <a:pPr lvl="1"/>
            <a:r>
              <a:rPr lang="en-US" altLang="ko-KR" sz="1900" dirty="0"/>
              <a:t>Auto-correlation based detection technique [6] can be used to reduce implementation complexity.</a:t>
            </a:r>
          </a:p>
          <a:p>
            <a:pPr lvl="1"/>
            <a:r>
              <a:rPr lang="en-US" altLang="ko-KR" sz="1900" dirty="0" smtClean="0"/>
              <a:t>The STF and LTF are also used for collision detection.</a:t>
            </a:r>
            <a:endParaRPr lang="en-US" altLang="ko-KR" sz="1900" dirty="0"/>
          </a:p>
          <a:p>
            <a:pPr lvl="1"/>
            <a:endParaRPr lang="en-US" altLang="ko-KR" sz="2000" dirty="0" smtClean="0"/>
          </a:p>
          <a:p>
            <a:pPr lvl="1"/>
            <a:endParaRPr lang="en-US" altLang="ko-KR" sz="1800" dirty="0"/>
          </a:p>
          <a:p>
            <a:pPr lvl="1"/>
            <a:endParaRPr lang="en-US" altLang="ko-KR" dirty="0" smtClean="0"/>
          </a:p>
          <a:p>
            <a:endParaRPr lang="en-US" altLang="ko-KR" sz="2400" dirty="0"/>
          </a:p>
          <a:p>
            <a:pPr marL="457200" lvl="1" indent="0">
              <a:buNone/>
            </a:pPr>
            <a:endParaRPr lang="en-US" altLang="ko-KR" dirty="0" smtClean="0"/>
          </a:p>
          <a:p>
            <a:pPr lvl="1"/>
            <a:endParaRPr lang="en-US" altLang="ko-KR" dirty="0"/>
          </a:p>
          <a:p>
            <a:pPr lvl="1"/>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21</a:t>
            </a:fld>
            <a:endParaRPr lang="en-US" dirty="0" smtClean="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3" name="개체 2"/>
          <p:cNvGraphicFramePr>
            <a:graphicFrameLocks noChangeAspect="1"/>
          </p:cNvGraphicFramePr>
          <p:nvPr>
            <p:extLst>
              <p:ext uri="{D42A27DB-BD31-4B8C-83A1-F6EECF244321}">
                <p14:modId xmlns:p14="http://schemas.microsoft.com/office/powerpoint/2010/main" val="603562838"/>
              </p:ext>
            </p:extLst>
          </p:nvPr>
        </p:nvGraphicFramePr>
        <p:xfrm>
          <a:off x="199390" y="4267200"/>
          <a:ext cx="8792210" cy="1752600"/>
        </p:xfrm>
        <a:graphic>
          <a:graphicData uri="http://schemas.openxmlformats.org/presentationml/2006/ole">
            <mc:AlternateContent xmlns:mc="http://schemas.openxmlformats.org/markup-compatibility/2006">
              <mc:Choice xmlns:v="urn:schemas-microsoft-com:vml" Requires="v">
                <p:oleObj spid="_x0000_s107532" name="Visio" r:id="rId3" imgW="7450360" imgH="1485186" progId="Visio.Drawing.11">
                  <p:embed/>
                </p:oleObj>
              </mc:Choice>
              <mc:Fallback>
                <p:oleObj name="Visio" r:id="rId3" imgW="7450360" imgH="1485186"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390" y="4267200"/>
                        <a:ext cx="8792210" cy="1752600"/>
                      </a:xfrm>
                      <a:prstGeom prst="rect">
                        <a:avLst/>
                      </a:prstGeom>
                      <a:noFill/>
                    </p:spPr>
                  </p:pic>
                </p:oleObj>
              </mc:Fallback>
            </mc:AlternateContent>
          </a:graphicData>
        </a:graphic>
      </p:graphicFrame>
    </p:spTree>
    <p:extLst>
      <p:ext uri="{BB962C8B-B14F-4D97-AF65-F5344CB8AC3E}">
        <p14:creationId xmlns:p14="http://schemas.microsoft.com/office/powerpoint/2010/main" val="1546308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Proposed Preamble Structure II (2/2)</a:t>
            </a:r>
          </a:p>
        </p:txBody>
      </p:sp>
      <p:sp>
        <p:nvSpPr>
          <p:cNvPr id="7" name="내용 개체 틀 6"/>
          <p:cNvSpPr>
            <a:spLocks noGrp="1"/>
          </p:cNvSpPr>
          <p:nvPr>
            <p:ph idx="1"/>
          </p:nvPr>
        </p:nvSpPr>
        <p:spPr>
          <a:xfrm>
            <a:off x="152400" y="1600200"/>
            <a:ext cx="8839200" cy="1905000"/>
          </a:xfrm>
        </p:spPr>
        <p:txBody>
          <a:bodyPr>
            <a:normAutofit fontScale="77500" lnSpcReduction="20000"/>
          </a:bodyPr>
          <a:lstStyle/>
          <a:p>
            <a:r>
              <a:rPr lang="en-US" altLang="ko-KR" sz="2900" dirty="0" smtClean="0"/>
              <a:t>Collision Detection</a:t>
            </a:r>
          </a:p>
          <a:p>
            <a:pPr lvl="1"/>
            <a:r>
              <a:rPr lang="en-US" altLang="ko-KR" sz="2600" dirty="0" smtClean="0"/>
              <a:t>A PD selects random root ZC sequences to generate STF and LTF.</a:t>
            </a:r>
          </a:p>
          <a:p>
            <a:pPr lvl="1"/>
            <a:r>
              <a:rPr lang="en-US" altLang="ko-KR" sz="2600" dirty="0" smtClean="0"/>
              <a:t>Assuming # sub-carriers = 64, this gives ≈16 choices for STF, and ≈ 64 choices for LTF, resulting in ≈ 1024 possible combinations.</a:t>
            </a:r>
          </a:p>
          <a:p>
            <a:pPr lvl="1"/>
            <a:r>
              <a:rPr lang="en-US" altLang="ko-KR" sz="2600" dirty="0" smtClean="0"/>
              <a:t>On the receiver side, the collision detection procedure is shown in the below figure.</a:t>
            </a:r>
            <a:endParaRPr lang="en-US" altLang="ko-KR" sz="26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22</a:t>
            </a:fld>
            <a:endParaRPr lang="en-US" dirty="0" smtClean="0"/>
          </a:p>
        </p:txBody>
      </p:sp>
      <p:pic>
        <p:nvPicPr>
          <p:cNvPr id="1075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1" y="3352800"/>
            <a:ext cx="5181599" cy="3061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450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Discussion on Preamble Structure</a:t>
            </a:r>
            <a:endParaRPr lang="en-US" dirty="0" smtClean="0">
              <a:solidFill>
                <a:schemeClr val="tx1"/>
              </a:solidFill>
            </a:endParaRPr>
          </a:p>
        </p:txBody>
      </p:sp>
      <p:sp>
        <p:nvSpPr>
          <p:cNvPr id="7" name="내용 개체 틀 6"/>
          <p:cNvSpPr>
            <a:spLocks noGrp="1"/>
          </p:cNvSpPr>
          <p:nvPr>
            <p:ph idx="1"/>
          </p:nvPr>
        </p:nvSpPr>
        <p:spPr>
          <a:xfrm>
            <a:off x="152400" y="1752600"/>
            <a:ext cx="8839200" cy="4648200"/>
          </a:xfrm>
        </p:spPr>
        <p:txBody>
          <a:bodyPr>
            <a:noAutofit/>
          </a:bodyPr>
          <a:lstStyle/>
          <a:p>
            <a:r>
              <a:rPr lang="en-US" altLang="ko-KR" sz="2400" dirty="0" smtClean="0"/>
              <a:t>Proposed preamble structure I</a:t>
            </a:r>
          </a:p>
          <a:p>
            <a:pPr lvl="1">
              <a:tabLst>
                <a:tab pos="3316288" algn="l"/>
              </a:tabLst>
            </a:pPr>
            <a:r>
              <a:rPr lang="en-US" altLang="ko-KR" sz="2000" dirty="0" smtClean="0"/>
              <a:t>Simple collision detection</a:t>
            </a:r>
          </a:p>
          <a:p>
            <a:r>
              <a:rPr lang="en-US" altLang="ko-KR" sz="2400" dirty="0" smtClean="0"/>
              <a:t>Proposed preamble structure II</a:t>
            </a:r>
          </a:p>
          <a:p>
            <a:pPr lvl="1"/>
            <a:r>
              <a:rPr lang="en-US" altLang="ko-KR" sz="2000" dirty="0" smtClean="0"/>
              <a:t>More reliable collision detection</a:t>
            </a:r>
          </a:p>
          <a:p>
            <a:pPr lvl="1"/>
            <a:r>
              <a:rPr lang="en-US" altLang="ko-KR" sz="2000" dirty="0" smtClean="0"/>
              <a:t>Superior channel estimation</a:t>
            </a:r>
          </a:p>
          <a:p>
            <a:pPr lvl="1"/>
            <a:r>
              <a:rPr lang="en-US" altLang="ko-KR" sz="2000" dirty="0" smtClean="0"/>
              <a:t>Superior timing/frequency sync</a:t>
            </a:r>
          </a:p>
          <a:p>
            <a:r>
              <a:rPr lang="en-US" altLang="ko-KR" sz="2400" dirty="0"/>
              <a:t>The preferred preamble structure is “II”.</a:t>
            </a:r>
          </a:p>
          <a:p>
            <a:r>
              <a:rPr lang="en-US" altLang="ko-KR" sz="2400" dirty="0" smtClean="0"/>
              <a:t>The </a:t>
            </a:r>
            <a:r>
              <a:rPr lang="en-US" altLang="ko-KR" sz="2400" dirty="0"/>
              <a:t>preamble sequences </a:t>
            </a:r>
            <a:r>
              <a:rPr lang="en-US" altLang="ko-KR" sz="2400" dirty="0" smtClean="0"/>
              <a:t>and the preamble structures must </a:t>
            </a:r>
            <a:r>
              <a:rPr lang="en-US" altLang="ko-KR" sz="2400" dirty="0"/>
              <a:t>be evaluated in terms of the requirements R1 ~ R5.</a:t>
            </a:r>
          </a:p>
          <a:p>
            <a:r>
              <a:rPr lang="en-US" altLang="ko-KR" sz="2400" dirty="0"/>
              <a:t>Further study with </a:t>
            </a:r>
            <a:r>
              <a:rPr lang="en-US" altLang="ko-KR" sz="2400" dirty="0" smtClean="0"/>
              <a:t>evaluation results </a:t>
            </a:r>
            <a:r>
              <a:rPr lang="en-US" altLang="ko-KR" sz="2400" dirty="0"/>
              <a:t>will be presented at the next meeting</a:t>
            </a:r>
            <a:r>
              <a:rPr lang="en-US" altLang="ko-KR" sz="2400" dirty="0" smtClean="0"/>
              <a:t>.</a:t>
            </a:r>
            <a:endParaRPr lang="en-US" altLang="ko-KR" sz="24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23</a:t>
            </a:fld>
            <a:endParaRPr lang="en-US" dirty="0" smtClean="0"/>
          </a:p>
        </p:txBody>
      </p:sp>
    </p:spTree>
    <p:extLst>
      <p:ext uri="{BB962C8B-B14F-4D97-AF65-F5344CB8AC3E}">
        <p14:creationId xmlns:p14="http://schemas.microsoft.com/office/powerpoint/2010/main" val="28751262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Text Proposal</a:t>
            </a:r>
            <a:endParaRPr lang="en-US" dirty="0" smtClean="0">
              <a:solidFill>
                <a:schemeClr val="tx1"/>
              </a:solidFill>
            </a:endParaRP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24</a:t>
            </a:fld>
            <a:endParaRPr lang="en-US" dirty="0" smtClean="0"/>
          </a:p>
        </p:txBody>
      </p:sp>
      <p:graphicFrame>
        <p:nvGraphicFramePr>
          <p:cNvPr id="2" name="개체 1"/>
          <p:cNvGraphicFramePr>
            <a:graphicFrameLocks noChangeAspect="1"/>
          </p:cNvGraphicFramePr>
          <p:nvPr>
            <p:extLst>
              <p:ext uri="{D42A27DB-BD31-4B8C-83A1-F6EECF244321}">
                <p14:modId xmlns:p14="http://schemas.microsoft.com/office/powerpoint/2010/main" val="177602192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11618" name="문서" showAsIcon="1" r:id="rId3" imgW="914400" imgH="771480" progId="Word.Document.12">
                  <p:embed/>
                </p:oleObj>
              </mc:Choice>
              <mc:Fallback>
                <p:oleObj name="문서" showAsIcon="1" r:id="rId3" imgW="914400" imgH="771480" progId="Word.Documen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84217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References</a:t>
            </a:r>
            <a:endParaRPr lang="ko-KR" altLang="en-US" dirty="0"/>
          </a:p>
        </p:txBody>
      </p:sp>
      <p:sp>
        <p:nvSpPr>
          <p:cNvPr id="3" name="내용 개체 틀 2"/>
          <p:cNvSpPr>
            <a:spLocks noGrp="1"/>
          </p:cNvSpPr>
          <p:nvPr>
            <p:ph idx="1"/>
          </p:nvPr>
        </p:nvSpPr>
        <p:spPr>
          <a:xfrm>
            <a:off x="152400" y="1447800"/>
            <a:ext cx="8839200" cy="4953000"/>
          </a:xfrm>
        </p:spPr>
        <p:txBody>
          <a:bodyPr>
            <a:normAutofit fontScale="47500" lnSpcReduction="20000"/>
          </a:bodyPr>
          <a:lstStyle/>
          <a:p>
            <a:pPr marL="514350" lvl="0" indent="-514350" algn="just">
              <a:buFont typeface="+mj-lt"/>
              <a:buAutoNum type="arabicPeriod"/>
            </a:pPr>
            <a:r>
              <a:rPr lang="en-US" altLang="ko-KR" dirty="0" smtClean="0"/>
              <a:t>ETRI, “Technical pre-proposal for IEEE 802.15 TG8 PAC standard,” IEEE 802.15-13-0271-01-0008, May 2013.</a:t>
            </a:r>
          </a:p>
          <a:p>
            <a:pPr marL="514350" lvl="0" indent="-514350" algn="just">
              <a:buFont typeface="+mj-lt"/>
              <a:buAutoNum type="arabicPeriod"/>
            </a:pPr>
            <a:r>
              <a:rPr lang="en-US" altLang="ko-KR" dirty="0" smtClean="0"/>
              <a:t>NICT, “Preliminary NICT PHY proposal (Part A),” IEEE 802.15-13-0272-00-0008, May 2013.</a:t>
            </a:r>
          </a:p>
          <a:p>
            <a:pPr marL="514350" lvl="0" indent="-514350" algn="just">
              <a:buFont typeface="+mj-lt"/>
              <a:buAutoNum type="arabicPeriod"/>
            </a:pPr>
            <a:r>
              <a:rPr lang="en-US" altLang="ko-KR" dirty="0" smtClean="0"/>
              <a:t>K. Chang </a:t>
            </a:r>
            <a:r>
              <a:rPr lang="en-US" altLang="ko-KR" dirty="0"/>
              <a:t>and </a:t>
            </a:r>
            <a:r>
              <a:rPr lang="en-US" altLang="ko-KR" dirty="0" smtClean="0"/>
              <a:t>Y. </a:t>
            </a:r>
            <a:r>
              <a:rPr lang="en-US" altLang="ko-KR" dirty="0"/>
              <a:t>Han, “Robust replica correlation-based symbol synchronisation in OFDM systems,” </a:t>
            </a:r>
            <a:r>
              <a:rPr lang="en-US" altLang="ko-KR" i="1" dirty="0"/>
              <a:t>Electronics Letters</a:t>
            </a:r>
            <a:r>
              <a:rPr lang="en-US" altLang="ko-KR" dirty="0"/>
              <a:t>, vol. 44, no. 17, pp. 1024-1025, Aug. </a:t>
            </a:r>
            <a:r>
              <a:rPr lang="en-US" altLang="ko-KR" dirty="0" smtClean="0"/>
              <a:t>2008.</a:t>
            </a:r>
            <a:endParaRPr lang="en-US" altLang="ko-KR" dirty="0"/>
          </a:p>
          <a:p>
            <a:pPr marL="514350" indent="-514350">
              <a:buFont typeface="+mj-lt"/>
              <a:buAutoNum type="arabicPeriod"/>
            </a:pPr>
            <a:r>
              <a:rPr lang="en-US" altLang="ko-KR" dirty="0" smtClean="0"/>
              <a:t>K. Chang</a:t>
            </a:r>
            <a:r>
              <a:rPr lang="en-US" altLang="ko-KR" dirty="0"/>
              <a:t>, </a:t>
            </a:r>
            <a:r>
              <a:rPr lang="en-US" altLang="ko-KR" dirty="0" smtClean="0"/>
              <a:t>P. Ho</a:t>
            </a:r>
            <a:r>
              <a:rPr lang="en-US" altLang="ko-KR" dirty="0"/>
              <a:t>, and </a:t>
            </a:r>
            <a:r>
              <a:rPr lang="en-US" altLang="ko-KR" dirty="0" smtClean="0"/>
              <a:t>Y. Choi</a:t>
            </a:r>
            <a:r>
              <a:rPr lang="en-US" altLang="ko-KR" dirty="0"/>
              <a:t>, “Signal design for reduced complexity and accurate cell search/synchronization in OFDM-based cellular systems,” </a:t>
            </a:r>
            <a:r>
              <a:rPr lang="en-US" altLang="ko-KR" i="1" dirty="0"/>
              <a:t>IEEE Transactions on Vehicular Technology</a:t>
            </a:r>
            <a:r>
              <a:rPr lang="en-US" altLang="ko-KR" dirty="0"/>
              <a:t>, vol. 61, no. 9, pp. 4170-4175, Nov. 2012. </a:t>
            </a:r>
            <a:endParaRPr lang="en-US" altLang="ko-KR" dirty="0" smtClean="0"/>
          </a:p>
          <a:p>
            <a:pPr marL="514350" indent="-514350">
              <a:buFont typeface="+mj-lt"/>
              <a:buAutoNum type="arabicPeriod"/>
            </a:pPr>
            <a:r>
              <a:rPr lang="en-US" altLang="ko-KR" dirty="0" smtClean="0"/>
              <a:t>K. Chang, S.C. Bang, and H. Kim, “Replica correlation-based synchronization with low complexity and frequency-offset immunity,” </a:t>
            </a:r>
            <a:r>
              <a:rPr lang="en-US" altLang="ko-KR" i="1" dirty="0" smtClean="0"/>
              <a:t>ETRI Journal</a:t>
            </a:r>
            <a:r>
              <a:rPr lang="en-US" altLang="ko-KR" dirty="0" smtClean="0"/>
              <a:t>, Oct. 2013, to be appeared.</a:t>
            </a:r>
          </a:p>
          <a:p>
            <a:pPr marL="514350" indent="-514350">
              <a:buFont typeface="+mj-lt"/>
              <a:buAutoNum type="arabicPeriod"/>
            </a:pPr>
            <a:r>
              <a:rPr lang="en-US" altLang="ko-KR" dirty="0" smtClean="0"/>
              <a:t>T.M. Schmidle and D.C. Cox, “Robust frequency and timing synchronization for OFDM,” </a:t>
            </a:r>
            <a:r>
              <a:rPr lang="en-US" altLang="ko-KR" i="1" dirty="0" smtClean="0"/>
              <a:t>IEEE Transactions on Communications</a:t>
            </a:r>
            <a:r>
              <a:rPr lang="en-US" altLang="ko-KR" dirty="0" smtClean="0"/>
              <a:t>, vol. 45, no. 12, pp. 1613-1621, Dec. 1997.</a:t>
            </a:r>
          </a:p>
          <a:p>
            <a:pPr marL="514350" indent="-514350">
              <a:buFont typeface="+mj-lt"/>
              <a:buAutoNum type="arabicPeriod"/>
            </a:pPr>
            <a:r>
              <a:rPr lang="en-US" altLang="ko-KR" dirty="0" smtClean="0"/>
              <a:t>3GPP TR25.943 v8.0.0, </a:t>
            </a:r>
            <a:r>
              <a:rPr lang="en-US" altLang="ko-KR" i="1" dirty="0" smtClean="0"/>
              <a:t>Technical Specification Group Radio Access Networks: Deployment Aspects</a:t>
            </a:r>
            <a:r>
              <a:rPr lang="en-US" altLang="ko-KR" dirty="0" smtClean="0"/>
              <a:t>, Dec. 2008.</a:t>
            </a:r>
          </a:p>
          <a:p>
            <a:pPr marL="514350" indent="-514350">
              <a:buFont typeface="+mj-lt"/>
              <a:buAutoNum type="arabicPeriod"/>
            </a:pPr>
            <a:r>
              <a:rPr lang="en-US" altLang="ko-KR" dirty="0" smtClean="0"/>
              <a:t>ETRI, “Response to the Call for Applications: Look-and-Link Communication,” IEEE 802-12-0227-01-0008, May 2012. </a:t>
            </a:r>
          </a:p>
          <a:p>
            <a:pPr marL="514350" indent="-514350">
              <a:buFont typeface="+mj-lt"/>
              <a:buAutoNum type="arabicPeriod"/>
            </a:pPr>
            <a:r>
              <a:rPr lang="en-US" altLang="ko-KR" dirty="0" smtClean="0"/>
              <a:t>ETRI, “A Feasible and Efficient Channel Access Scheme for PAC Networks,” IEEE 802.15-13-0374-0x-0008, July 2013.</a:t>
            </a:r>
          </a:p>
          <a:p>
            <a:pPr marL="514350" indent="-514350">
              <a:buFont typeface="+mj-lt"/>
              <a:buAutoNum type="arabicPeriod"/>
            </a:pPr>
            <a:r>
              <a:rPr lang="en-US" altLang="ko-KR" dirty="0" smtClean="0"/>
              <a:t>ETRI, “Self Spatial Filtering Scheme for PAC,” IEEE 802.15-13-0375-0x-0008, July 2013.</a:t>
            </a:r>
          </a:p>
          <a:p>
            <a:pPr marL="514350" indent="-514350">
              <a:buFont typeface="+mj-lt"/>
              <a:buAutoNum type="arabicPeriod"/>
            </a:pPr>
            <a:r>
              <a:rPr lang="en-US" altLang="ko-KR" dirty="0" smtClean="0"/>
              <a:t>TS36.211 v10.0.0, </a:t>
            </a:r>
            <a:r>
              <a:rPr lang="en-US" altLang="ko-KR" i="1" dirty="0" smtClean="0"/>
              <a:t>Physical channels and modulation (Release 10)</a:t>
            </a:r>
            <a:r>
              <a:rPr lang="en-US" altLang="ko-KR" dirty="0" smtClean="0"/>
              <a:t>, 3GPP TSG RAN1, pp. 92-96, Dec. 2010.</a:t>
            </a:r>
            <a:endParaRPr lang="en-US" altLang="ko-KR" dirty="0"/>
          </a:p>
        </p:txBody>
      </p:sp>
      <p:sp>
        <p:nvSpPr>
          <p:cNvPr id="5" name="Footer Placeholder 2"/>
          <p:cNvSpPr>
            <a:spLocks noGrp="1"/>
          </p:cNvSpPr>
          <p:nvPr>
            <p:ph type="ftr" sz="quarter" idx="11"/>
          </p:nvPr>
        </p:nvSpPr>
        <p:spPr/>
        <p:txBody>
          <a:bodyPr/>
          <a:lstStyle/>
          <a:p>
            <a:r>
              <a:rPr lang="en-US" smtClean="0"/>
              <a:t>Kapseok Chang, ETRI</a:t>
            </a:r>
            <a:endParaRPr lang="en-US" dirty="0" smtClean="0"/>
          </a:p>
        </p:txBody>
      </p:sp>
    </p:spTree>
    <p:extLst>
      <p:ext uri="{BB962C8B-B14F-4D97-AF65-F5344CB8AC3E}">
        <p14:creationId xmlns:p14="http://schemas.microsoft.com/office/powerpoint/2010/main" val="451993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PHY Frame Format (1/3)</a:t>
            </a:r>
          </a:p>
        </p:txBody>
      </p:sp>
      <p:sp>
        <p:nvSpPr>
          <p:cNvPr id="7" name="내용 개체 틀 6"/>
          <p:cNvSpPr>
            <a:spLocks noGrp="1"/>
          </p:cNvSpPr>
          <p:nvPr>
            <p:ph idx="1"/>
          </p:nvPr>
        </p:nvSpPr>
        <p:spPr>
          <a:xfrm>
            <a:off x="152400" y="1676400"/>
            <a:ext cx="8839200" cy="4648200"/>
          </a:xfrm>
        </p:spPr>
        <p:txBody>
          <a:bodyPr>
            <a:noAutofit/>
          </a:bodyPr>
          <a:lstStyle/>
          <a:p>
            <a:r>
              <a:rPr lang="en-US" altLang="ko-KR" sz="2400" dirty="0" smtClean="0"/>
              <a:t>The transmitted RF signal is generated by modulating the baseband signal.</a:t>
            </a:r>
          </a:p>
          <a:p>
            <a:r>
              <a:rPr lang="en-US" altLang="ko-KR" sz="2400" dirty="0" smtClean="0"/>
              <a:t>The baseband signal is composed of multifarious fields. The fields and the timing boundaries between them, that is, general PHY frame format, are composed as following: </a:t>
            </a:r>
          </a:p>
          <a:p>
            <a:endParaRPr lang="en-US" altLang="ko-KR" sz="2400" dirty="0" smtClean="0"/>
          </a:p>
          <a:p>
            <a:pPr lvl="1"/>
            <a:endParaRPr lang="en-US" altLang="ko-KR" dirty="0" smtClean="0"/>
          </a:p>
          <a:p>
            <a:pPr lvl="1"/>
            <a:r>
              <a:rPr lang="en-US" altLang="ko-KR" sz="2000" dirty="0" smtClean="0"/>
              <a:t>Preamble field consists of short training field (STF) and long training field (LTF). It is used for automatic gain control (AGC), packet detection, timing/frequency synchronization, channel estimation, and collision detection. </a:t>
            </a:r>
          </a:p>
          <a:p>
            <a:pPr lvl="1"/>
            <a:r>
              <a:rPr lang="en-US" altLang="ko-KR" sz="2000" dirty="0" smtClean="0"/>
              <a:t>Optional Beam Jitter field is used for SSF (Self Spatial Filtering) </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12"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3</a:t>
            </a:fld>
            <a:endParaRPr lang="en-US" smtClean="0"/>
          </a:p>
        </p:txBody>
      </p:sp>
      <p:graphicFrame>
        <p:nvGraphicFramePr>
          <p:cNvPr id="2" name="Object 1"/>
          <p:cNvGraphicFramePr>
            <a:graphicFrameLocks noChangeAspect="1"/>
          </p:cNvGraphicFramePr>
          <p:nvPr>
            <p:extLst>
              <p:ext uri="{D42A27DB-BD31-4B8C-83A1-F6EECF244321}">
                <p14:modId xmlns:p14="http://schemas.microsoft.com/office/powerpoint/2010/main" val="777789327"/>
              </p:ext>
            </p:extLst>
          </p:nvPr>
        </p:nvGraphicFramePr>
        <p:xfrm>
          <a:off x="1084730" y="3738563"/>
          <a:ext cx="7172325" cy="833437"/>
        </p:xfrm>
        <a:graphic>
          <a:graphicData uri="http://schemas.openxmlformats.org/presentationml/2006/ole">
            <mc:AlternateContent xmlns:mc="http://schemas.openxmlformats.org/markup-compatibility/2006">
              <mc:Choice xmlns:v="urn:schemas-microsoft-com:vml" Requires="v">
                <p:oleObj spid="_x0000_s108549" name="Visio" r:id="rId4" imgW="5047461" imgH="569160" progId="Visio.Drawing.11">
                  <p:embed/>
                </p:oleObj>
              </mc:Choice>
              <mc:Fallback>
                <p:oleObj name="Visio" r:id="rId4" imgW="5047461" imgH="569160" progId="Visio.Drawing.11">
                  <p:embed/>
                  <p:pic>
                    <p:nvPicPr>
                      <p:cNvPr id="0" name=""/>
                      <p:cNvPicPr/>
                      <p:nvPr/>
                    </p:nvPicPr>
                    <p:blipFill>
                      <a:blip r:embed="rId5"/>
                      <a:stretch>
                        <a:fillRect/>
                      </a:stretch>
                    </p:blipFill>
                    <p:spPr>
                      <a:xfrm>
                        <a:off x="1084730" y="3738563"/>
                        <a:ext cx="7172325" cy="833437"/>
                      </a:xfrm>
                      <a:prstGeom prst="rect">
                        <a:avLst/>
                      </a:prstGeom>
                    </p:spPr>
                  </p:pic>
                </p:oleObj>
              </mc:Fallback>
            </mc:AlternateContent>
          </a:graphicData>
        </a:graphic>
      </p:graphicFrame>
    </p:spTree>
    <p:extLst>
      <p:ext uri="{BB962C8B-B14F-4D97-AF65-F5344CB8AC3E}">
        <p14:creationId xmlns:p14="http://schemas.microsoft.com/office/powerpoint/2010/main" val="3598295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PHY Frame Format (2/3)</a:t>
            </a:r>
          </a:p>
        </p:txBody>
      </p:sp>
      <p:sp>
        <p:nvSpPr>
          <p:cNvPr id="7" name="내용 개체 틀 6"/>
          <p:cNvSpPr>
            <a:spLocks noGrp="1"/>
          </p:cNvSpPr>
          <p:nvPr>
            <p:ph idx="1"/>
          </p:nvPr>
        </p:nvSpPr>
        <p:spPr>
          <a:xfrm>
            <a:off x="152400" y="1600200"/>
            <a:ext cx="8839200" cy="4648200"/>
          </a:xfrm>
        </p:spPr>
        <p:txBody>
          <a:bodyPr>
            <a:noAutofit/>
          </a:bodyPr>
          <a:lstStyle/>
          <a:p>
            <a:r>
              <a:rPr lang="en-US" altLang="ko-KR" sz="2400" dirty="0" smtClean="0"/>
              <a:t>Discovery in visible range (1/2)</a:t>
            </a:r>
          </a:p>
          <a:p>
            <a:pPr lvl="1"/>
            <a:r>
              <a:rPr lang="en-US" altLang="ko-KR" sz="2000" dirty="0" smtClean="0"/>
              <a:t>Frame formats for Self Spatial Filtering (SSF) [8], [10]</a:t>
            </a:r>
          </a:p>
          <a:p>
            <a:pPr lvl="1"/>
            <a:r>
              <a:rPr lang="en-US" altLang="ko-KR" sz="2000" dirty="0" smtClean="0"/>
              <a:t>SSF request frame </a:t>
            </a:r>
          </a:p>
          <a:p>
            <a:pPr lvl="1"/>
            <a:endParaRPr lang="en-US" altLang="ko-KR" dirty="0" smtClean="0"/>
          </a:p>
          <a:p>
            <a:pPr lvl="2"/>
            <a:endParaRPr lang="en-US" altLang="ko-KR" sz="2400" dirty="0" smtClean="0"/>
          </a:p>
          <a:p>
            <a:pPr lvl="2"/>
            <a:r>
              <a:rPr lang="en-US" altLang="ko-KR" sz="1800" dirty="0" smtClean="0"/>
              <a:t>A broadcast or multi-cast frame</a:t>
            </a:r>
          </a:p>
          <a:p>
            <a:pPr lvl="2"/>
            <a:r>
              <a:rPr lang="en-US" altLang="ko-KR" sz="1800" dirty="0" smtClean="0"/>
              <a:t>The MPDU consists of MAC header, payload, and FCS. The MAC header indicates this is a SSF request frame, and the payload includes IE that contains the threshold for the correlation level. The threshold is used by other PDs to decide whether they shall send a response frame or not.</a:t>
            </a:r>
          </a:p>
          <a:p>
            <a:pPr lvl="2"/>
            <a:r>
              <a:rPr lang="en-US" altLang="ko-KR" sz="1800" dirty="0" smtClean="0"/>
              <a:t>Beam Jitter field includes a pre-defined beam-jittered sequence. The beam-jittered sequence is used to calculate the correlation level, which is used in Self Spatial </a:t>
            </a:r>
            <a:r>
              <a:rPr lang="en-US" altLang="ko-KR" sz="1800" dirty="0"/>
              <a:t>F</a:t>
            </a:r>
            <a:r>
              <a:rPr lang="en-US" altLang="ko-KR" sz="1800" dirty="0" smtClean="0"/>
              <a:t>iltering [1], [8], [10].</a:t>
            </a:r>
          </a:p>
          <a:p>
            <a:pPr lvl="1"/>
            <a:endParaRPr lang="en-US" altLang="ko-KR"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9"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4</a:t>
            </a:fld>
            <a:endParaRPr lang="en-US" smtClean="0"/>
          </a:p>
        </p:txBody>
      </p:sp>
      <p:graphicFrame>
        <p:nvGraphicFramePr>
          <p:cNvPr id="3" name="개체 2"/>
          <p:cNvGraphicFramePr>
            <a:graphicFrameLocks noChangeAspect="1"/>
          </p:cNvGraphicFramePr>
          <p:nvPr>
            <p:extLst>
              <p:ext uri="{D42A27DB-BD31-4B8C-83A1-F6EECF244321}">
                <p14:modId xmlns:p14="http://schemas.microsoft.com/office/powerpoint/2010/main" val="2480675196"/>
              </p:ext>
            </p:extLst>
          </p:nvPr>
        </p:nvGraphicFramePr>
        <p:xfrm>
          <a:off x="1524000" y="2819400"/>
          <a:ext cx="6248400" cy="726075"/>
        </p:xfrm>
        <a:graphic>
          <a:graphicData uri="http://schemas.openxmlformats.org/presentationml/2006/ole">
            <mc:AlternateContent xmlns:mc="http://schemas.openxmlformats.org/markup-compatibility/2006">
              <mc:Choice xmlns:v="urn:schemas-microsoft-com:vml" Requires="v">
                <p:oleObj spid="_x0000_s109573" name="Visio" r:id="rId3" imgW="5047461" imgH="569160" progId="Visio.Drawing.11">
                  <p:embed/>
                </p:oleObj>
              </mc:Choice>
              <mc:Fallback>
                <p:oleObj name="Visio" r:id="rId3" imgW="5047461" imgH="56916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819400"/>
                        <a:ext cx="6248400" cy="7260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01451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PHY Frame Format (3/3)</a:t>
            </a:r>
          </a:p>
        </p:txBody>
      </p:sp>
      <p:sp>
        <p:nvSpPr>
          <p:cNvPr id="7" name="내용 개체 틀 6"/>
          <p:cNvSpPr>
            <a:spLocks noGrp="1"/>
          </p:cNvSpPr>
          <p:nvPr>
            <p:ph idx="1"/>
          </p:nvPr>
        </p:nvSpPr>
        <p:spPr>
          <a:xfrm>
            <a:off x="152400" y="1600200"/>
            <a:ext cx="8839200" cy="4648200"/>
          </a:xfrm>
        </p:spPr>
        <p:txBody>
          <a:bodyPr>
            <a:noAutofit/>
          </a:bodyPr>
          <a:lstStyle/>
          <a:p>
            <a:r>
              <a:rPr lang="en-US" altLang="ko-KR" sz="2400" dirty="0" smtClean="0"/>
              <a:t>Discovery in visible range (2/2) </a:t>
            </a:r>
          </a:p>
          <a:p>
            <a:pPr lvl="1"/>
            <a:r>
              <a:rPr lang="en-US" altLang="ko-KR" sz="2000" dirty="0" smtClean="0"/>
              <a:t>SSF response frame </a:t>
            </a:r>
          </a:p>
          <a:p>
            <a:pPr lvl="1"/>
            <a:endParaRPr lang="en-US" altLang="ko-KR" dirty="0" smtClean="0"/>
          </a:p>
          <a:p>
            <a:pPr lvl="1"/>
            <a:endParaRPr lang="en-US" altLang="ko-KR" dirty="0" smtClean="0"/>
          </a:p>
          <a:p>
            <a:pPr lvl="2"/>
            <a:r>
              <a:rPr lang="en-US" altLang="ko-KR" sz="1800" dirty="0" smtClean="0"/>
              <a:t>A unicast frame</a:t>
            </a:r>
          </a:p>
          <a:p>
            <a:pPr lvl="2"/>
            <a:r>
              <a:rPr lang="en-US" altLang="ko-KR" sz="1800" dirty="0" smtClean="0"/>
              <a:t>A SSF Response frame is transmitted by a PD which received a SSF request frame. Upon receiving an SSF request frame, a PD calculates the correlation level and transmits SSF response if the correlation level exceeds the threshold.</a:t>
            </a:r>
          </a:p>
          <a:p>
            <a:pPr lvl="2"/>
            <a:r>
              <a:rPr lang="en-US" altLang="ko-KR" sz="1800" dirty="0"/>
              <a:t>The MPDU consists of MAC header, payload, and FCS. The MAC header indicates this is </a:t>
            </a:r>
            <a:r>
              <a:rPr lang="en-US" altLang="ko-KR" sz="1800" dirty="0" smtClean="0"/>
              <a:t>an </a:t>
            </a:r>
            <a:r>
              <a:rPr lang="en-US" altLang="ko-KR" sz="1800" dirty="0"/>
              <a:t>SSF </a:t>
            </a:r>
            <a:r>
              <a:rPr lang="en-US" altLang="ko-KR" sz="1800" dirty="0" smtClean="0"/>
              <a:t>response </a:t>
            </a:r>
            <a:r>
              <a:rPr lang="en-US" altLang="ko-KR" sz="1800" dirty="0"/>
              <a:t>frame, and the payload includes IE that contains the </a:t>
            </a:r>
            <a:r>
              <a:rPr lang="en-US" altLang="ko-KR" sz="1800" dirty="0" smtClean="0"/>
              <a:t>calculated correlation level.</a:t>
            </a:r>
            <a:endParaRPr lang="en-US" altLang="ko-KR" sz="18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9"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5</a:t>
            </a:fld>
            <a:endParaRPr lang="en-US" smtClean="0"/>
          </a:p>
        </p:txBody>
      </p:sp>
      <p:graphicFrame>
        <p:nvGraphicFramePr>
          <p:cNvPr id="2" name="개체 1"/>
          <p:cNvGraphicFramePr>
            <a:graphicFrameLocks noChangeAspect="1"/>
          </p:cNvGraphicFramePr>
          <p:nvPr>
            <p:extLst>
              <p:ext uri="{D42A27DB-BD31-4B8C-83A1-F6EECF244321}">
                <p14:modId xmlns:p14="http://schemas.microsoft.com/office/powerpoint/2010/main" val="3236857093"/>
              </p:ext>
            </p:extLst>
          </p:nvPr>
        </p:nvGraphicFramePr>
        <p:xfrm>
          <a:off x="1524000" y="2438400"/>
          <a:ext cx="6248400" cy="725488"/>
        </p:xfrm>
        <a:graphic>
          <a:graphicData uri="http://schemas.openxmlformats.org/presentationml/2006/ole">
            <mc:AlternateContent xmlns:mc="http://schemas.openxmlformats.org/markup-compatibility/2006">
              <mc:Choice xmlns:v="urn:schemas-microsoft-com:vml" Requires="v">
                <p:oleObj spid="_x0000_s110597" name="Visio" r:id="rId3" imgW="5047461" imgH="569160" progId="Visio.Drawing.11">
                  <p:embed/>
                </p:oleObj>
              </mc:Choice>
              <mc:Fallback>
                <p:oleObj name="Visio" r:id="rId3" imgW="5047461" imgH="569160" progId="Visio.Drawing.11">
                  <p:embed/>
                  <p:pic>
                    <p:nvPicPr>
                      <p:cNvPr id="0" name=""/>
                      <p:cNvPicPr>
                        <a:picLocks noChangeAspect="1" noChangeArrowheads="1"/>
                      </p:cNvPicPr>
                      <p:nvPr/>
                    </p:nvPicPr>
                    <p:blipFill>
                      <a:blip r:embed="rId4"/>
                      <a:srcRect/>
                      <a:stretch>
                        <a:fillRect/>
                      </a:stretch>
                    </p:blipFill>
                    <p:spPr bwMode="auto">
                      <a:xfrm>
                        <a:off x="1524000" y="2438400"/>
                        <a:ext cx="62484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8676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(1/12)</a:t>
            </a:r>
            <a:br>
              <a:rPr lang="en-US" dirty="0" smtClean="0"/>
            </a:br>
            <a:r>
              <a:rPr lang="en-US" dirty="0" smtClean="0">
                <a:solidFill>
                  <a:schemeClr val="tx1"/>
                </a:solidFill>
              </a:rPr>
              <a:t>: Requirements</a:t>
            </a:r>
          </a:p>
        </p:txBody>
      </p:sp>
      <p:sp>
        <p:nvSpPr>
          <p:cNvPr id="7" name="내용 개체 틀 6"/>
          <p:cNvSpPr>
            <a:spLocks noGrp="1"/>
          </p:cNvSpPr>
          <p:nvPr>
            <p:ph idx="1"/>
          </p:nvPr>
        </p:nvSpPr>
        <p:spPr>
          <a:xfrm>
            <a:off x="152400" y="1752600"/>
            <a:ext cx="8839200" cy="4648200"/>
          </a:xfrm>
          <a:noFill/>
        </p:spPr>
        <p:txBody>
          <a:bodyPr>
            <a:noAutofit/>
          </a:bodyPr>
          <a:lstStyle/>
          <a:p>
            <a:r>
              <a:rPr lang="en-US" altLang="ko-KR" sz="2400" b="1" dirty="0" smtClean="0"/>
              <a:t>R1</a:t>
            </a:r>
            <a:r>
              <a:rPr lang="en-US" altLang="ko-KR" sz="2400" dirty="0" smtClean="0"/>
              <a:t>: </a:t>
            </a:r>
            <a:r>
              <a:rPr lang="en-US" altLang="ko-KR" sz="2400" dirty="0" smtClean="0">
                <a:solidFill>
                  <a:srgbClr val="00B050"/>
                </a:solidFill>
              </a:rPr>
              <a:t>Robustness against Frequency offset (FO)</a:t>
            </a:r>
          </a:p>
          <a:p>
            <a:pPr lvl="1"/>
            <a:r>
              <a:rPr lang="en-US" altLang="ko-KR" sz="2000" dirty="0" smtClean="0"/>
              <a:t>Symbol timing synchronization (STS) shall be acquired in case of start up, discovery, or communication in the absence of knowledge about initial carrier FO in the received signal.</a:t>
            </a:r>
          </a:p>
          <a:p>
            <a:pPr lvl="1"/>
            <a:r>
              <a:rPr lang="en-US" altLang="ko-KR" sz="2000" dirty="0" smtClean="0"/>
              <a:t>The STS performance is very sensitive to FO.</a:t>
            </a:r>
          </a:p>
          <a:p>
            <a:r>
              <a:rPr lang="en-US" altLang="ko-KR" sz="2400" b="1" dirty="0" smtClean="0"/>
              <a:t>R2</a:t>
            </a:r>
            <a:r>
              <a:rPr lang="en-US" altLang="ko-KR" sz="2400" dirty="0" smtClean="0"/>
              <a:t>: </a:t>
            </a:r>
            <a:r>
              <a:rPr lang="en-US" altLang="ko-KR" sz="2400" dirty="0" smtClean="0">
                <a:solidFill>
                  <a:srgbClr val="00B050"/>
                </a:solidFill>
              </a:rPr>
              <a:t>Good autocorrelation property</a:t>
            </a:r>
          </a:p>
          <a:p>
            <a:pPr lvl="1"/>
            <a:r>
              <a:rPr lang="en-US" altLang="ko-KR" sz="2000" dirty="0" smtClean="0"/>
              <a:t>It is pivotal to minimize timing error.</a:t>
            </a:r>
          </a:p>
          <a:p>
            <a:r>
              <a:rPr lang="en-US" altLang="ko-KR" sz="2400" b="1" dirty="0" smtClean="0"/>
              <a:t>R3</a:t>
            </a:r>
            <a:r>
              <a:rPr lang="en-US" altLang="ko-KR" sz="2400" dirty="0" smtClean="0"/>
              <a:t>: </a:t>
            </a:r>
            <a:r>
              <a:rPr lang="en-US" altLang="ko-KR" sz="2400" dirty="0">
                <a:solidFill>
                  <a:srgbClr val="00B050"/>
                </a:solidFill>
              </a:rPr>
              <a:t>Lower complexity </a:t>
            </a:r>
            <a:r>
              <a:rPr lang="en-US" altLang="ko-KR" sz="2400" dirty="0"/>
              <a:t>of preamble </a:t>
            </a:r>
            <a:r>
              <a:rPr lang="en-US" altLang="ko-KR" sz="2400" dirty="0">
                <a:solidFill>
                  <a:srgbClr val="00B050"/>
                </a:solidFill>
              </a:rPr>
              <a:t>detector</a:t>
            </a:r>
          </a:p>
          <a:p>
            <a:r>
              <a:rPr lang="en-US" altLang="ko-KR" sz="2400" b="1" dirty="0" smtClean="0"/>
              <a:t>R4</a:t>
            </a:r>
            <a:r>
              <a:rPr lang="en-US" altLang="ko-KR" sz="2400" dirty="0" smtClean="0"/>
              <a:t>: </a:t>
            </a:r>
            <a:r>
              <a:rPr lang="en-US" altLang="ko-KR" sz="2400" dirty="0">
                <a:solidFill>
                  <a:srgbClr val="00B050"/>
                </a:solidFill>
              </a:rPr>
              <a:t>Low</a:t>
            </a:r>
            <a:r>
              <a:rPr lang="en-US" altLang="ko-KR" sz="2400" dirty="0"/>
              <a:t> peak to average power ratio (</a:t>
            </a:r>
            <a:r>
              <a:rPr lang="en-US" altLang="ko-KR" sz="2400" dirty="0">
                <a:solidFill>
                  <a:srgbClr val="00B050"/>
                </a:solidFill>
              </a:rPr>
              <a:t>PAPR</a:t>
            </a:r>
            <a:r>
              <a:rPr lang="en-US" altLang="ko-KR" sz="2400" dirty="0"/>
              <a:t>)</a:t>
            </a:r>
          </a:p>
          <a:p>
            <a:r>
              <a:rPr lang="en-US" altLang="ko-KR" sz="2400" b="1" dirty="0" smtClean="0"/>
              <a:t>R5</a:t>
            </a:r>
            <a:r>
              <a:rPr lang="en-US" altLang="ko-KR" sz="2400" dirty="0" smtClean="0"/>
              <a:t>: </a:t>
            </a:r>
            <a:r>
              <a:rPr lang="en-US" altLang="ko-KR" sz="2400" dirty="0" smtClean="0">
                <a:solidFill>
                  <a:srgbClr val="00B050"/>
                </a:solidFill>
              </a:rPr>
              <a:t>Implicit indication </a:t>
            </a:r>
            <a:r>
              <a:rPr lang="en-US" altLang="ko-KR" sz="2400" dirty="0" smtClean="0"/>
              <a:t>on which </a:t>
            </a:r>
            <a:r>
              <a:rPr lang="en-US" altLang="ko-KR" sz="2400" dirty="0" smtClean="0">
                <a:solidFill>
                  <a:srgbClr val="00B050"/>
                </a:solidFill>
              </a:rPr>
              <a:t>transmission mode </a:t>
            </a:r>
            <a:r>
              <a:rPr lang="en-US" altLang="ko-KR" sz="2400" dirty="0" smtClean="0"/>
              <a:t>among SC and OFDM is employed to support multi-mode coexistence</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6</a:t>
            </a:fld>
            <a:endParaRPr lang="en-US" smtClean="0"/>
          </a:p>
        </p:txBody>
      </p:sp>
      <p:sp>
        <p:nvSpPr>
          <p:cNvPr id="9" name="Footer Placeholder 2"/>
          <p:cNvSpPr>
            <a:spLocks noGrp="1"/>
          </p:cNvSpPr>
          <p:nvPr>
            <p:ph type="ftr" sz="quarter" idx="11"/>
          </p:nvPr>
        </p:nvSpPr>
        <p:spPr>
          <a:xfrm>
            <a:off x="5943600" y="6475413"/>
            <a:ext cx="3048000" cy="184666"/>
          </a:xfrm>
          <a:noFill/>
        </p:spPr>
        <p:txBody>
          <a:bodyPr/>
          <a:lstStyle/>
          <a:p>
            <a:r>
              <a:rPr lang="en-US" dirty="0" smtClean="0"/>
              <a:t>Kapseok Chang, ETRI</a:t>
            </a:r>
          </a:p>
        </p:txBody>
      </p:sp>
    </p:spTree>
    <p:extLst>
      <p:ext uri="{BB962C8B-B14F-4D97-AF65-F5344CB8AC3E}">
        <p14:creationId xmlns:p14="http://schemas.microsoft.com/office/powerpoint/2010/main" val="1570146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(2/12)</a:t>
            </a:r>
            <a:br>
              <a:rPr lang="en-US" dirty="0" smtClean="0"/>
            </a:br>
            <a:r>
              <a:rPr lang="en-US" dirty="0" smtClean="0">
                <a:solidFill>
                  <a:schemeClr val="tx1"/>
                </a:solidFill>
              </a:rPr>
              <a:t>: Basic STF Sequence Design </a:t>
            </a:r>
          </a:p>
        </p:txBody>
      </p:sp>
      <p:sp>
        <p:nvSpPr>
          <p:cNvPr id="7" name="내용 개체 틀 6"/>
          <p:cNvSpPr>
            <a:spLocks noGrp="1"/>
          </p:cNvSpPr>
          <p:nvPr>
            <p:ph idx="1"/>
          </p:nvPr>
        </p:nvSpPr>
        <p:spPr>
          <a:xfrm>
            <a:off x="152400" y="1752600"/>
            <a:ext cx="8839200" cy="4648200"/>
          </a:xfrm>
        </p:spPr>
        <p:txBody>
          <a:bodyPr>
            <a:noAutofit/>
          </a:bodyPr>
          <a:lstStyle/>
          <a:p>
            <a:r>
              <a:rPr lang="en-US" altLang="ko-KR" sz="2400" dirty="0" smtClean="0"/>
              <a:t>Focus on design</a:t>
            </a:r>
          </a:p>
          <a:p>
            <a:pPr lvl="1"/>
            <a:r>
              <a:rPr lang="en-US" altLang="ko-KR" sz="2000" dirty="0" smtClean="0"/>
              <a:t>Requirements </a:t>
            </a:r>
            <a:r>
              <a:rPr lang="en-US" altLang="ko-KR" sz="2000" b="1" dirty="0" smtClean="0"/>
              <a:t>R1 </a:t>
            </a:r>
            <a:r>
              <a:rPr lang="en-US" altLang="ko-KR" sz="2000" dirty="0" smtClean="0"/>
              <a:t>(FO), </a:t>
            </a:r>
            <a:r>
              <a:rPr lang="en-US" altLang="ko-KR" sz="2000" b="1" dirty="0" smtClean="0"/>
              <a:t>R2 </a:t>
            </a:r>
            <a:r>
              <a:rPr lang="en-US" altLang="ko-KR" sz="2000" dirty="0" smtClean="0"/>
              <a:t>(STS)</a:t>
            </a:r>
            <a:r>
              <a:rPr lang="en-US" altLang="ko-KR" sz="2000" b="1" dirty="0" smtClean="0"/>
              <a:t> </a:t>
            </a:r>
            <a:r>
              <a:rPr lang="en-US" altLang="ko-KR" sz="2000" dirty="0" smtClean="0"/>
              <a:t>should be fully satisfied.</a:t>
            </a:r>
            <a:endParaRPr lang="en-US" altLang="ko-KR" sz="2000" b="1" dirty="0" smtClean="0"/>
          </a:p>
          <a:p>
            <a:pPr lvl="1"/>
            <a:r>
              <a:rPr lang="en-US" altLang="ko-KR" sz="2000" dirty="0" smtClean="0"/>
              <a:t>Regarding </a:t>
            </a:r>
            <a:r>
              <a:rPr lang="en-US" altLang="ko-KR" sz="2000" b="1" dirty="0" smtClean="0"/>
              <a:t>R3 </a:t>
            </a:r>
            <a:r>
              <a:rPr lang="en-US" altLang="ko-KR" sz="2000" dirty="0" smtClean="0"/>
              <a:t>(receiver complexity), it is at least identical to the detector complexity of the base </a:t>
            </a:r>
            <a:r>
              <a:rPr lang="en-US" altLang="ko-KR" sz="2000" dirty="0" err="1" smtClean="0"/>
              <a:t>Zadoff</a:t>
            </a:r>
            <a:r>
              <a:rPr lang="en-US" altLang="ko-KR" sz="2000" dirty="0" smtClean="0"/>
              <a:t>-Chu (ZC) sequence.</a:t>
            </a:r>
            <a:endParaRPr lang="en-US" altLang="ko-KR" sz="2000" b="1" dirty="0" smtClean="0"/>
          </a:p>
          <a:p>
            <a:pPr lvl="1"/>
            <a:r>
              <a:rPr lang="en-US" altLang="ko-KR" sz="2000" dirty="0" smtClean="0"/>
              <a:t>Regarding </a:t>
            </a:r>
            <a:r>
              <a:rPr lang="en-US" altLang="ko-KR" sz="2000" b="1" dirty="0" smtClean="0"/>
              <a:t>R4 </a:t>
            </a:r>
            <a:r>
              <a:rPr lang="en-US" altLang="ko-KR" sz="2000" dirty="0" smtClean="0"/>
              <a:t>(PAPR), it is at least comparable to that of the general ZC sequence.</a:t>
            </a:r>
            <a:endParaRPr lang="en-US" altLang="ko-KR" sz="2000" b="1" dirty="0" smtClean="0"/>
          </a:p>
          <a:p>
            <a:r>
              <a:rPr lang="en-US" altLang="ko-KR" sz="2400" dirty="0" smtClean="0"/>
              <a:t>Key ideas</a:t>
            </a:r>
          </a:p>
          <a:p>
            <a:pPr lvl="1"/>
            <a:r>
              <a:rPr lang="en-US" altLang="ko-KR" sz="2000" b="1" dirty="0" smtClean="0"/>
              <a:t>K1</a:t>
            </a:r>
            <a:r>
              <a:rPr lang="en-US" altLang="ko-KR" sz="2000" dirty="0" smtClean="0"/>
              <a:t>: Combination of base ZC sequence and its modified sequence in </a:t>
            </a:r>
            <a:r>
              <a:rPr lang="en-US" altLang="ko-KR" sz="2000" dirty="0" smtClean="0">
                <a:solidFill>
                  <a:srgbClr val="00B050"/>
                </a:solidFill>
              </a:rPr>
              <a:t>frequency domain</a:t>
            </a:r>
          </a:p>
          <a:p>
            <a:pPr lvl="1"/>
            <a:r>
              <a:rPr lang="en-US" altLang="ko-KR" sz="2000" b="1" dirty="0" smtClean="0"/>
              <a:t>K2</a:t>
            </a:r>
            <a:r>
              <a:rPr lang="en-US" altLang="ko-KR" sz="2000" dirty="0" smtClean="0"/>
              <a:t>: Combination of FO-immune sequence and excellent correlation sequence in </a:t>
            </a:r>
            <a:r>
              <a:rPr lang="en-US" altLang="ko-KR" sz="2000" dirty="0" smtClean="0">
                <a:solidFill>
                  <a:srgbClr val="00B050"/>
                </a:solidFill>
              </a:rPr>
              <a:t>time domain</a:t>
            </a:r>
          </a:p>
          <a:p>
            <a:pPr lvl="2"/>
            <a:endParaRPr lang="en-US" altLang="ko-KR" sz="24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7</a:t>
            </a:fld>
            <a:endParaRPr lang="en-US" smtClean="0"/>
          </a:p>
        </p:txBody>
      </p:sp>
    </p:spTree>
    <p:extLst>
      <p:ext uri="{BB962C8B-B14F-4D97-AF65-F5344CB8AC3E}">
        <p14:creationId xmlns:p14="http://schemas.microsoft.com/office/powerpoint/2010/main" val="1160217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(3/12)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839200" cy="4648200"/>
          </a:xfrm>
        </p:spPr>
        <p:txBody>
          <a:bodyPr>
            <a:noAutofit/>
          </a:bodyPr>
          <a:lstStyle/>
          <a:p>
            <a:r>
              <a:rPr lang="en-US" altLang="ko-KR" sz="2400" dirty="0" smtClean="0"/>
              <a:t>Base ZC sequence </a:t>
            </a:r>
            <a:r>
              <a:rPr lang="en-US" altLang="ko-KR" sz="2400" i="1" dirty="0" err="1" smtClean="0"/>
              <a:t>b</a:t>
            </a:r>
            <a:r>
              <a:rPr lang="en-US" altLang="ko-KR" sz="2400" i="1" baseline="-25000" dirty="0" err="1" smtClean="0"/>
              <a:t>u</a:t>
            </a:r>
            <a:r>
              <a:rPr lang="en-US" altLang="ko-KR" sz="2400" baseline="-25000" dirty="0" err="1" smtClean="0"/>
              <a:t>,</a:t>
            </a:r>
            <a:r>
              <a:rPr lang="en-US" altLang="ko-KR" sz="2400" i="1" baseline="-25000" dirty="0" err="1" smtClean="0"/>
              <a:t>P</a:t>
            </a:r>
            <a:r>
              <a:rPr lang="en-US" altLang="ko-KR" sz="2400" dirty="0" smtClean="0"/>
              <a:t>[</a:t>
            </a:r>
            <a:r>
              <a:rPr lang="en-US" altLang="ko-KR" sz="2400" dirty="0" smtClean="0">
                <a:sym typeface="Symbol"/>
              </a:rPr>
              <a:t></a:t>
            </a:r>
            <a:r>
              <a:rPr lang="en-US" altLang="ko-KR" sz="2400" dirty="0" smtClean="0"/>
              <a:t>]</a:t>
            </a:r>
          </a:p>
          <a:p>
            <a:pPr lvl="1"/>
            <a:r>
              <a:rPr lang="en-US" altLang="ko-KR" sz="2000" dirty="0" smtClean="0"/>
              <a:t>Length-</a:t>
            </a:r>
            <a:r>
              <a:rPr lang="en-US" altLang="ko-KR" sz="2000" i="1" dirty="0" smtClean="0"/>
              <a:t>P</a:t>
            </a:r>
            <a:r>
              <a:rPr lang="en-US" altLang="ko-KR" sz="2000" dirty="0" smtClean="0"/>
              <a:t> ZC sequence that has the zero autocorrelation property [2], [11]</a:t>
            </a:r>
          </a:p>
          <a:p>
            <a:pPr marL="800100" lvl="2" indent="0">
              <a:buNone/>
            </a:pPr>
            <a:endParaRPr lang="en-US" altLang="ko-KR" i="1" dirty="0" smtClean="0"/>
          </a:p>
          <a:p>
            <a:pPr marL="800100" lvl="2" indent="0">
              <a:buNone/>
            </a:pPr>
            <a:endParaRPr lang="en-US" altLang="ko-KR" i="1" dirty="0" smtClean="0"/>
          </a:p>
          <a:p>
            <a:pPr lvl="1"/>
            <a:endParaRPr lang="en-US" altLang="ko-KR" sz="2000" dirty="0" smtClean="0"/>
          </a:p>
          <a:p>
            <a:pPr lvl="2"/>
            <a:endParaRPr lang="en-US" altLang="ko-KR" dirty="0" smtClean="0"/>
          </a:p>
          <a:p>
            <a:pPr marL="806450" lvl="3" indent="0">
              <a:buNone/>
            </a:pPr>
            <a:r>
              <a:rPr lang="en-US" altLang="ko-KR" sz="1600" dirty="0" smtClean="0"/>
              <a:t>                    where</a:t>
            </a:r>
            <a:r>
              <a:rPr lang="en-US" altLang="ko-KR" sz="1600" i="1" dirty="0" smtClean="0"/>
              <a:t> u</a:t>
            </a:r>
            <a:r>
              <a:rPr lang="en-US" altLang="ko-KR" sz="1600" dirty="0" smtClean="0"/>
              <a:t> </a:t>
            </a:r>
            <a:r>
              <a:rPr lang="en-US" altLang="ko-KR" sz="1600" dirty="0"/>
              <a:t>is </a:t>
            </a:r>
            <a:r>
              <a:rPr lang="en-US" altLang="ko-KR" sz="1600" dirty="0" smtClean="0"/>
              <a:t>the root index of base ZC sequence, odd </a:t>
            </a:r>
            <a:r>
              <a:rPr lang="en-US" altLang="ko-KR" sz="1600" i="1" dirty="0" smtClean="0"/>
              <a:t>P</a:t>
            </a:r>
            <a:r>
              <a:rPr lang="en-US" altLang="ko-KR" sz="1600" dirty="0" smtClean="0"/>
              <a:t> is the sequence  </a:t>
            </a:r>
          </a:p>
          <a:p>
            <a:pPr marL="806450" lvl="3" indent="0">
              <a:buNone/>
            </a:pPr>
            <a:r>
              <a:rPr lang="en-US" altLang="ko-KR" sz="1600" dirty="0" smtClean="0"/>
              <a:t>                    length, and the sequence element index </a:t>
            </a:r>
            <a:r>
              <a:rPr lang="en-US" altLang="ko-KR" sz="1600" i="1" dirty="0" smtClean="0"/>
              <a:t>m </a:t>
            </a:r>
            <a:r>
              <a:rPr lang="en-US" altLang="ko-KR" sz="1600" i="1" dirty="0"/>
              <a:t>= </a:t>
            </a:r>
            <a:r>
              <a:rPr lang="en-US" altLang="ko-KR" sz="1600" dirty="0"/>
              <a:t>0</a:t>
            </a:r>
            <a:r>
              <a:rPr lang="en-US" altLang="ko-KR" sz="1600" i="1" dirty="0"/>
              <a:t>, </a:t>
            </a:r>
            <a:r>
              <a:rPr lang="en-US" altLang="ko-KR" sz="1600" dirty="0"/>
              <a:t>1</a:t>
            </a:r>
            <a:r>
              <a:rPr lang="en-US" altLang="ko-KR" sz="1600" i="1" dirty="0"/>
              <a:t>, </a:t>
            </a:r>
            <a:r>
              <a:rPr lang="en-US" altLang="ko-KR" sz="1600" i="1" dirty="0" smtClean="0"/>
              <a:t>..., P</a:t>
            </a:r>
            <a:r>
              <a:rPr lang="en-US" altLang="ko-KR" sz="1600" dirty="0" smtClean="0"/>
              <a:t>-1.</a:t>
            </a:r>
          </a:p>
          <a:p>
            <a:pPr lvl="2"/>
            <a:endParaRPr lang="en-US" altLang="ko-KR" sz="1800" dirty="0" smtClean="0"/>
          </a:p>
          <a:p>
            <a:pPr lvl="2"/>
            <a:r>
              <a:rPr lang="en-US" altLang="ko-KR" sz="1800" dirty="0" smtClean="0"/>
              <a:t>It has been adopted in the 3GPP Long-Term Evolution (</a:t>
            </a:r>
            <a:r>
              <a:rPr lang="en-US" altLang="ko-KR" sz="1800" b="1" dirty="0" smtClean="0"/>
              <a:t>LTE</a:t>
            </a:r>
            <a:r>
              <a:rPr lang="en-US" altLang="ko-KR" sz="1800" dirty="0" smtClean="0"/>
              <a:t>) standard [11].</a:t>
            </a:r>
          </a:p>
          <a:p>
            <a:pPr lvl="2"/>
            <a:r>
              <a:rPr lang="en-US" altLang="ko-KR" sz="1800" dirty="0" smtClean="0"/>
              <a:t>The optimal </a:t>
            </a:r>
            <a:r>
              <a:rPr lang="en-US" altLang="ko-KR" sz="1800" i="1" dirty="0" smtClean="0"/>
              <a:t>P</a:t>
            </a:r>
            <a:r>
              <a:rPr lang="en-US" altLang="ko-KR" sz="1800" dirty="0" smtClean="0"/>
              <a:t> for PAC is FFS.</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8</a:t>
            </a:fld>
            <a:endParaRPr lang="en-US" smtClean="0"/>
          </a:p>
        </p:txBody>
      </p:sp>
      <p:graphicFrame>
        <p:nvGraphicFramePr>
          <p:cNvPr id="2" name="개체 1"/>
          <p:cNvGraphicFramePr>
            <a:graphicFrameLocks noChangeAspect="1"/>
          </p:cNvGraphicFramePr>
          <p:nvPr>
            <p:extLst>
              <p:ext uri="{D42A27DB-BD31-4B8C-83A1-F6EECF244321}">
                <p14:modId xmlns:p14="http://schemas.microsoft.com/office/powerpoint/2010/main" val="3353922793"/>
              </p:ext>
            </p:extLst>
          </p:nvPr>
        </p:nvGraphicFramePr>
        <p:xfrm>
          <a:off x="3219450" y="3111500"/>
          <a:ext cx="2873375" cy="850900"/>
        </p:xfrm>
        <a:graphic>
          <a:graphicData uri="http://schemas.openxmlformats.org/presentationml/2006/ole">
            <mc:AlternateContent xmlns:mc="http://schemas.openxmlformats.org/markup-compatibility/2006">
              <mc:Choice xmlns:v="urn:schemas-microsoft-com:vml" Requires="v">
                <p:oleObj spid="_x0000_s99703" name="Equation" r:id="rId3" imgW="1117440" imgH="330120" progId="Equation.DSMT4">
                  <p:embed/>
                </p:oleObj>
              </mc:Choice>
              <mc:Fallback>
                <p:oleObj name="Equation" r:id="rId3" imgW="1117440" imgH="330120" progId="Equation.DSMT4">
                  <p:embed/>
                  <p:pic>
                    <p:nvPicPr>
                      <p:cNvPr id="0" name=""/>
                      <p:cNvPicPr>
                        <a:picLocks noChangeAspect="1" noChangeArrowheads="1"/>
                      </p:cNvPicPr>
                      <p:nvPr/>
                    </p:nvPicPr>
                    <p:blipFill>
                      <a:blip r:embed="rId4"/>
                      <a:srcRect/>
                      <a:stretch>
                        <a:fillRect/>
                      </a:stretch>
                    </p:blipFill>
                    <p:spPr bwMode="auto">
                      <a:xfrm>
                        <a:off x="3219450" y="3111500"/>
                        <a:ext cx="2873375" cy="850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88127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(4/12)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763000" cy="4648200"/>
          </a:xfrm>
        </p:spPr>
        <p:txBody>
          <a:bodyPr>
            <a:normAutofit/>
          </a:bodyPr>
          <a:lstStyle/>
          <a:p>
            <a:r>
              <a:rPr lang="en-US" altLang="ko-KR" sz="2400" dirty="0" smtClean="0"/>
              <a:t>K1-based first modified ZC (</a:t>
            </a:r>
            <a:r>
              <a:rPr lang="en-US" altLang="ko-KR" sz="2400" b="1" dirty="0" smtClean="0"/>
              <a:t>MZC1</a:t>
            </a:r>
            <a:r>
              <a:rPr lang="en-US" altLang="ko-KR" sz="2400" dirty="0" smtClean="0"/>
              <a:t>) sequence</a:t>
            </a:r>
          </a:p>
          <a:p>
            <a:pPr lvl="1"/>
            <a:r>
              <a:rPr lang="en-US" altLang="ko-KR" sz="2000" dirty="0" smtClean="0"/>
              <a:t>A distribution of the based ZC sequence and its negative [3]</a:t>
            </a:r>
          </a:p>
          <a:p>
            <a:pPr lvl="1"/>
            <a:r>
              <a:rPr lang="en-US" altLang="ko-KR" sz="2000" dirty="0" smtClean="0"/>
              <a:t>At odd </a:t>
            </a:r>
            <a:r>
              <a:rPr lang="en-US" altLang="ko-KR" sz="2000" i="1" dirty="0" smtClean="0"/>
              <a:t>m</a:t>
            </a:r>
            <a:r>
              <a:rPr lang="en-US" altLang="ko-KR" sz="2000" dirty="0" smtClean="0"/>
              <a:t>, Length-</a:t>
            </a:r>
            <a:r>
              <a:rPr lang="en-US" altLang="ko-KR" sz="2000" i="1" dirty="0" smtClean="0"/>
              <a:t>N</a:t>
            </a:r>
            <a:r>
              <a:rPr lang="en-US" altLang="ko-KR" sz="2000" dirty="0" smtClean="0"/>
              <a:t> MZC1 sequence </a:t>
            </a:r>
            <a:r>
              <a:rPr lang="en-US" altLang="ko-KR" sz="2000" i="1" dirty="0" err="1" smtClean="0"/>
              <a:t>S</a:t>
            </a:r>
            <a:r>
              <a:rPr lang="en-US" altLang="ko-KR" sz="2000" i="1" baseline="-25000" dirty="0" err="1" smtClean="0"/>
              <a:t>u</a:t>
            </a:r>
            <a:r>
              <a:rPr lang="en-US" altLang="ko-KR" sz="2000" baseline="-25000" dirty="0" err="1" smtClean="0"/>
              <a:t>,</a:t>
            </a:r>
            <a:r>
              <a:rPr lang="en-US" altLang="ko-KR" sz="2000" i="1" baseline="-25000" dirty="0" err="1" smtClean="0"/>
              <a:t>N</a:t>
            </a:r>
            <a:r>
              <a:rPr lang="en-US" altLang="ko-KR" sz="2000" dirty="0" smtClean="0"/>
              <a:t>[</a:t>
            </a:r>
            <a:r>
              <a:rPr lang="en-US" altLang="ko-KR" sz="2000" i="1" dirty="0" smtClean="0"/>
              <a:t>m</a:t>
            </a:r>
            <a:r>
              <a:rPr lang="en-US" altLang="ko-KR" sz="2000" dirty="0" smtClean="0"/>
              <a:t>]</a:t>
            </a:r>
          </a:p>
          <a:p>
            <a:pPr lvl="2"/>
            <a:endParaRPr lang="en-US" altLang="ko-KR" dirty="0"/>
          </a:p>
          <a:p>
            <a:pPr lvl="2"/>
            <a:endParaRPr lang="en-US" altLang="ko-KR" dirty="0" smtClean="0"/>
          </a:p>
          <a:p>
            <a:pPr lvl="2"/>
            <a:endParaRPr lang="en-US" altLang="ko-KR" dirty="0"/>
          </a:p>
          <a:p>
            <a:pPr lvl="1">
              <a:lnSpc>
                <a:spcPct val="200000"/>
              </a:lnSpc>
            </a:pPr>
            <a:r>
              <a:rPr lang="en-US" altLang="ko-KR" sz="2000" dirty="0" smtClean="0"/>
              <a:t>At even </a:t>
            </a:r>
            <a:r>
              <a:rPr lang="en-US" altLang="ko-KR" sz="2000" i="1" dirty="0" smtClean="0"/>
              <a:t>m</a:t>
            </a:r>
            <a:r>
              <a:rPr lang="en-US" altLang="ko-KR" sz="2000" dirty="0" smtClean="0"/>
              <a:t>, </a:t>
            </a:r>
            <a:r>
              <a:rPr lang="en-US" altLang="ko-KR" sz="2000" i="1" dirty="0" err="1" smtClean="0"/>
              <a:t>S</a:t>
            </a:r>
            <a:r>
              <a:rPr lang="en-US" altLang="ko-KR" sz="2000" i="1" baseline="-25000" dirty="0" err="1" smtClean="0"/>
              <a:t>u</a:t>
            </a:r>
            <a:r>
              <a:rPr lang="en-US" altLang="ko-KR" sz="2000" baseline="-25000" dirty="0" err="1" smtClean="0"/>
              <a:t>,</a:t>
            </a:r>
            <a:r>
              <a:rPr lang="en-US" altLang="ko-KR" sz="2000" i="1" baseline="-25000" dirty="0" err="1" smtClean="0"/>
              <a:t>N</a:t>
            </a:r>
            <a:r>
              <a:rPr lang="en-US" altLang="ko-KR" sz="2000" dirty="0" smtClean="0"/>
              <a:t>[</a:t>
            </a:r>
            <a:r>
              <a:rPr lang="en-US" altLang="ko-KR" sz="2000" i="1" dirty="0" smtClean="0"/>
              <a:t>m</a:t>
            </a:r>
            <a:r>
              <a:rPr lang="en-US" altLang="ko-KR" sz="2000" dirty="0" smtClean="0"/>
              <a:t>]</a:t>
            </a:r>
            <a:endParaRPr lang="en-US" altLang="ko-KR" sz="2000"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9</a:t>
            </a:fld>
            <a:endParaRPr lang="en-US" smtClean="0"/>
          </a:p>
        </p:txBody>
      </p:sp>
      <p:graphicFrame>
        <p:nvGraphicFramePr>
          <p:cNvPr id="4" name="개체 3"/>
          <p:cNvGraphicFramePr>
            <a:graphicFrameLocks noChangeAspect="1"/>
          </p:cNvGraphicFramePr>
          <p:nvPr>
            <p:extLst>
              <p:ext uri="{D42A27DB-BD31-4B8C-83A1-F6EECF244321}">
                <p14:modId xmlns:p14="http://schemas.microsoft.com/office/powerpoint/2010/main" val="1373114723"/>
              </p:ext>
            </p:extLst>
          </p:nvPr>
        </p:nvGraphicFramePr>
        <p:xfrm>
          <a:off x="1401763" y="3038475"/>
          <a:ext cx="6794500" cy="1168400"/>
        </p:xfrm>
        <a:graphic>
          <a:graphicData uri="http://schemas.openxmlformats.org/presentationml/2006/ole">
            <mc:AlternateContent xmlns:mc="http://schemas.openxmlformats.org/markup-compatibility/2006">
              <mc:Choice xmlns:v="urn:schemas-microsoft-com:vml" Requires="v">
                <p:oleObj spid="_x0000_s100738" name="Equation" r:id="rId3" imgW="4063680" imgH="698400" progId="Equation.DSMT4">
                  <p:embed/>
                </p:oleObj>
              </mc:Choice>
              <mc:Fallback>
                <p:oleObj name="Equation" r:id="rId3" imgW="4063680" imgH="698400" progId="Equation.DSMT4">
                  <p:embed/>
                  <p:pic>
                    <p:nvPicPr>
                      <p:cNvPr id="0" name=""/>
                      <p:cNvPicPr>
                        <a:picLocks noChangeAspect="1" noChangeArrowheads="1"/>
                      </p:cNvPicPr>
                      <p:nvPr/>
                    </p:nvPicPr>
                    <p:blipFill>
                      <a:blip r:embed="rId4"/>
                      <a:srcRect/>
                      <a:stretch>
                        <a:fillRect/>
                      </a:stretch>
                    </p:blipFill>
                    <p:spPr bwMode="auto">
                      <a:xfrm>
                        <a:off x="1401763" y="3038475"/>
                        <a:ext cx="6794500" cy="1168400"/>
                      </a:xfrm>
                      <a:prstGeom prst="rect">
                        <a:avLst/>
                      </a:prstGeom>
                      <a:noFill/>
                      <a:ln>
                        <a:noFill/>
                      </a:ln>
                    </p:spPr>
                  </p:pic>
                </p:oleObj>
              </mc:Fallback>
            </mc:AlternateContent>
          </a:graphicData>
        </a:graphic>
      </p:graphicFrame>
      <p:graphicFrame>
        <p:nvGraphicFramePr>
          <p:cNvPr id="2" name="개체 1"/>
          <p:cNvGraphicFramePr>
            <a:graphicFrameLocks noChangeAspect="1"/>
          </p:cNvGraphicFramePr>
          <p:nvPr>
            <p:extLst>
              <p:ext uri="{D42A27DB-BD31-4B8C-83A1-F6EECF244321}">
                <p14:modId xmlns:p14="http://schemas.microsoft.com/office/powerpoint/2010/main" val="827607281"/>
              </p:ext>
            </p:extLst>
          </p:nvPr>
        </p:nvGraphicFramePr>
        <p:xfrm>
          <a:off x="1358900" y="4800600"/>
          <a:ext cx="5815013" cy="1327150"/>
        </p:xfrm>
        <a:graphic>
          <a:graphicData uri="http://schemas.openxmlformats.org/presentationml/2006/ole">
            <mc:AlternateContent xmlns:mc="http://schemas.openxmlformats.org/markup-compatibility/2006">
              <mc:Choice xmlns:v="urn:schemas-microsoft-com:vml" Requires="v">
                <p:oleObj spid="_x0000_s100739" name="Equation" r:id="rId5" imgW="3390840" imgH="774360" progId="Equation.DSMT4">
                  <p:embed/>
                </p:oleObj>
              </mc:Choice>
              <mc:Fallback>
                <p:oleObj name="Equation" r:id="rId5" imgW="3390840" imgH="774360" progId="Equation.DSMT4">
                  <p:embed/>
                  <p:pic>
                    <p:nvPicPr>
                      <p:cNvPr id="0" name="개체 3"/>
                      <p:cNvPicPr>
                        <a:picLocks noChangeAspect="1" noChangeArrowheads="1"/>
                      </p:cNvPicPr>
                      <p:nvPr/>
                    </p:nvPicPr>
                    <p:blipFill>
                      <a:blip r:embed="rId6"/>
                      <a:srcRect/>
                      <a:stretch>
                        <a:fillRect/>
                      </a:stretch>
                    </p:blipFill>
                    <p:spPr bwMode="auto">
                      <a:xfrm>
                        <a:off x="1358900" y="4800600"/>
                        <a:ext cx="5815013" cy="13271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04744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38854</TotalTime>
  <Words>2542</Words>
  <Application>Microsoft Office PowerPoint</Application>
  <PresentationFormat>화면 슬라이드 쇼(4:3)</PresentationFormat>
  <Paragraphs>313</Paragraphs>
  <Slides>25</Slides>
  <Notes>2</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3</vt:i4>
      </vt:variant>
      <vt:variant>
        <vt:lpstr>슬라이드 제목</vt:lpstr>
      </vt:variant>
      <vt:variant>
        <vt:i4>25</vt:i4>
      </vt:variant>
    </vt:vector>
  </HeadingPairs>
  <TitlesOfParts>
    <vt:vector size="34" baseType="lpstr">
      <vt:lpstr>굴림</vt:lpstr>
      <vt:lpstr>Arial</vt:lpstr>
      <vt:lpstr>Symbol</vt:lpstr>
      <vt:lpstr>Times New Roman</vt:lpstr>
      <vt:lpstr>맑은 고딕</vt:lpstr>
      <vt:lpstr>Default Design</vt:lpstr>
      <vt:lpstr>Visio</vt:lpstr>
      <vt:lpstr>Equation</vt:lpstr>
      <vt:lpstr>Microsoft Word Document</vt:lpstr>
      <vt:lpstr>PowerPoint 프레젠테이션</vt:lpstr>
      <vt:lpstr>Outline</vt:lpstr>
      <vt:lpstr>PHY Frame Format (1/3)</vt:lpstr>
      <vt:lpstr>PHY Frame Format (2/3)</vt:lpstr>
      <vt:lpstr>PHY Frame Format (3/3)</vt:lpstr>
      <vt:lpstr>Preamble Design (1/12) : Requirements</vt:lpstr>
      <vt:lpstr>Preamble Design (2/12) : Basic STF Sequence Design </vt:lpstr>
      <vt:lpstr>Preamble Design (3/12) : Basic STF Sequence Design</vt:lpstr>
      <vt:lpstr>Preamble Design (4/12) : Basic STF Sequence Design</vt:lpstr>
      <vt:lpstr>Preamble Design (5/12) : Basic STF Sequence Design</vt:lpstr>
      <vt:lpstr>Preamble Design (6/12) : Basic STF Sequence Design</vt:lpstr>
      <vt:lpstr>Preamble Design (7/12) : Basic STF Sequence Design</vt:lpstr>
      <vt:lpstr>Preamble Design (8/12) : Basic STF Sequence Design</vt:lpstr>
      <vt:lpstr>Preamble Design (9/12) : Basic STF Sequence Design</vt:lpstr>
      <vt:lpstr>Preamble Design (10/12) : Basic STF Sequence Design</vt:lpstr>
      <vt:lpstr>Preamble Design (11/12) : Basic STF Sequence Design</vt:lpstr>
      <vt:lpstr>Preamble Design (12/12) : Basic STF Sequence Design</vt:lpstr>
      <vt:lpstr>Proposed Preamble Structure I (1/3)</vt:lpstr>
      <vt:lpstr>Proposed Preamble Structure I (2/3)</vt:lpstr>
      <vt:lpstr>Proposed Preamble Structure I (3/3)</vt:lpstr>
      <vt:lpstr>Proposed Preamble Structure II (1/2)</vt:lpstr>
      <vt:lpstr>Proposed Preamble Structure II (2/2)</vt:lpstr>
      <vt:lpstr>Discussion on Preamble Structure</vt:lpstr>
      <vt:lpstr>Text Proposal</vt:lpstr>
      <vt:lpstr>References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1112</cp:revision>
  <cp:lastPrinted>2013-07-12T04:58:03Z</cp:lastPrinted>
  <dcterms:created xsi:type="dcterms:W3CDTF">1999-11-08T18:59:45Z</dcterms:created>
  <dcterms:modified xsi:type="dcterms:W3CDTF">2013-07-12T08:36:53Z</dcterms:modified>
</cp:coreProperties>
</file>