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5"/>
  </p:notesMasterIdLst>
  <p:handoutMasterIdLst>
    <p:handoutMasterId r:id="rId26"/>
  </p:handoutMasterIdLst>
  <p:sldIdLst>
    <p:sldId id="259" r:id="rId2"/>
    <p:sldId id="261" r:id="rId3"/>
    <p:sldId id="262" r:id="rId4"/>
    <p:sldId id="298" r:id="rId5"/>
    <p:sldId id="300" r:id="rId6"/>
    <p:sldId id="322" r:id="rId7"/>
    <p:sldId id="299" r:id="rId8"/>
    <p:sldId id="303" r:id="rId9"/>
    <p:sldId id="314" r:id="rId10"/>
    <p:sldId id="315" r:id="rId11"/>
    <p:sldId id="304" r:id="rId12"/>
    <p:sldId id="306" r:id="rId13"/>
    <p:sldId id="312" r:id="rId14"/>
    <p:sldId id="313" r:id="rId15"/>
    <p:sldId id="316" r:id="rId16"/>
    <p:sldId id="318" r:id="rId17"/>
    <p:sldId id="307" r:id="rId18"/>
    <p:sldId id="309" r:id="rId19"/>
    <p:sldId id="319" r:id="rId20"/>
    <p:sldId id="320" r:id="rId21"/>
    <p:sldId id="321" r:id="rId22"/>
    <p:sldId id="311" r:id="rId23"/>
    <p:sldId id="297" r:id="rId24"/>
  </p:sldIdLst>
  <p:sldSz cx="9144000" cy="6858000" type="screen4x3"/>
  <p:notesSz cx="9928225" cy="6797675"/>
  <p:embeddedFontLst>
    <p:embeddedFont>
      <p:font typeface="맑은 고딕" pitchFamily="50" charset="-127"/>
      <p:regular r:id="rId27"/>
      <p:bold r:id="rId28"/>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4" d="100"/>
          <a:sy n="64" d="100"/>
        </p:scale>
        <p:origin x="-22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&lt;doc.: IEEE 802.15-doc&gt;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바닥글 개체 틀 5"/>
          <p:cNvSpPr>
            <a:spLocks noGrp="1"/>
          </p:cNvSpPr>
          <p:nvPr>
            <p:ph type="ftr" sz="quarter" idx="12"/>
          </p:nvPr>
        </p:nvSpPr>
        <p:spPr/>
        <p:txBody>
          <a:bodyPr/>
          <a:lstStyle/>
          <a:p>
            <a:pPr lvl="4">
              <a:defRPr/>
            </a:pPr>
            <a:r>
              <a:rPr lang="en-US" smtClean="0"/>
              <a:t>&lt;author&gt;, &lt;company&gt;</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5F376C0C-1FA1-4ABD-B96F-A6D070956A4F}" type="slidenum">
              <a:rPr lang="en-US" smtClean="0"/>
              <a:pPr>
                <a:defRPr/>
              </a:pPr>
              <a:t>3</a:t>
            </a:fld>
            <a:endParaRPr lang="en-US"/>
          </a:p>
        </p:txBody>
      </p:sp>
    </p:spTree>
    <p:extLst>
      <p:ext uri="{BB962C8B-B14F-4D97-AF65-F5344CB8AC3E}">
        <p14:creationId xmlns:p14="http://schemas.microsoft.com/office/powerpoint/2010/main" val="1063723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July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Kapseok Chang, ETRI</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802.15-13-0373-00-0008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July 2013</a:t>
            </a:r>
            <a:endParaRPr lang="en-US" dirty="0"/>
          </a:p>
        </p:txBody>
      </p:sp>
      <p:sp>
        <p:nvSpPr>
          <p:cNvPr id="3075" name="Footer Placeholder 2"/>
          <p:cNvSpPr>
            <a:spLocks noGrp="1"/>
          </p:cNvSpPr>
          <p:nvPr>
            <p:ph type="ftr" sz="quarter" idx="11"/>
          </p:nvPr>
        </p:nvSpPr>
        <p:spPr>
          <a:noFill/>
        </p:spPr>
        <p:txBody>
          <a:bodyPr/>
          <a:lstStyle/>
          <a:p>
            <a:r>
              <a:rPr lang="en-US" dirty="0" smtClean="0"/>
              <a:t>Kapseok  Chang, ETRI</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5262979"/>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ETRI Technical PHY proposal for IEEE 802.15 TG8 PAC Standard</a:t>
            </a: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July xx,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Kapseok Chang (ETRI), Byung-Jae </a:t>
            </a:r>
            <a:r>
              <a:rPr lang="en-US" sz="1600" dirty="0" err="1" smtClean="0">
                <a:solidFill>
                  <a:schemeClr val="tx2"/>
                </a:solidFill>
              </a:rPr>
              <a:t>Kwak</a:t>
            </a:r>
            <a:r>
              <a:rPr lang="en-US" sz="1600" dirty="0" smtClean="0">
                <a:solidFill>
                  <a:schemeClr val="tx2"/>
                </a:solidFill>
              </a:rPr>
              <a:t> (ETRI), Moon-</a:t>
            </a:r>
            <a:r>
              <a:rPr lang="en-US" sz="1600" dirty="0" err="1" smtClean="0">
                <a:solidFill>
                  <a:schemeClr val="tx2"/>
                </a:solidFill>
              </a:rPr>
              <a:t>Sik</a:t>
            </a:r>
            <a:r>
              <a:rPr lang="en-US" sz="1600" dirty="0" smtClean="0">
                <a:solidFill>
                  <a:schemeClr val="tx2"/>
                </a:solidFill>
              </a:rPr>
              <a:t> Lee (ETRI), and </a:t>
            </a:r>
            <a:r>
              <a:rPr lang="en-US" sz="1600" dirty="0" err="1" smtClean="0">
                <a:solidFill>
                  <a:schemeClr val="tx2"/>
                </a:solidFill>
              </a:rPr>
              <a:t>Sunggeun</a:t>
            </a:r>
            <a:r>
              <a:rPr lang="en-US" sz="1600" dirty="0" smtClean="0">
                <a:solidFill>
                  <a:schemeClr val="tx2"/>
                </a:solidFill>
              </a:rPr>
              <a:t> Jin </a:t>
            </a:r>
          </a:p>
          <a:p>
            <a:pPr>
              <a:defRPr/>
            </a:pPr>
            <a:r>
              <a:rPr lang="en-US" sz="1600" dirty="0">
                <a:solidFill>
                  <a:schemeClr val="tx2"/>
                </a:solidFill>
              </a:rPr>
              <a:t> </a:t>
            </a:r>
            <a:r>
              <a:rPr lang="en-US" sz="1600" dirty="0" smtClean="0">
                <a:solidFill>
                  <a:schemeClr val="tx2"/>
                </a:solidFill>
              </a:rPr>
              <a:t>             (</a:t>
            </a:r>
            <a:r>
              <a:rPr lang="en-US" sz="1600" dirty="0" err="1" smtClean="0">
                <a:solidFill>
                  <a:schemeClr val="tx2"/>
                </a:solidFill>
              </a:rPr>
              <a:t>Daegu</a:t>
            </a:r>
            <a:r>
              <a:rPr lang="en-US" sz="1600" dirty="0" smtClean="0">
                <a:solidFill>
                  <a:schemeClr val="tx2"/>
                </a:solidFill>
              </a:rPr>
              <a:t> University)</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ETRI and </a:t>
            </a:r>
            <a:r>
              <a:rPr lang="en-US" sz="1600" dirty="0" err="1" smtClean="0">
                <a:solidFill>
                  <a:schemeClr val="tx2"/>
                </a:solidFill>
              </a:rPr>
              <a:t>Daegu</a:t>
            </a:r>
            <a:r>
              <a:rPr lang="en-US" sz="1600" dirty="0" smtClean="0">
                <a:solidFill>
                  <a:schemeClr val="tx2"/>
                </a:solidFill>
              </a:rPr>
              <a:t> University</a:t>
            </a:r>
            <a:endParaRPr lang="en-US" sz="1600" dirty="0"/>
          </a:p>
          <a:p>
            <a:pPr>
              <a:defRPr/>
            </a:pPr>
            <a:r>
              <a:rPr lang="en-US" sz="1600" b="1" dirty="0">
                <a:solidFill>
                  <a:schemeClr val="tx2"/>
                </a:solidFill>
              </a:rPr>
              <a:t>Address: </a:t>
            </a:r>
            <a:r>
              <a:rPr lang="en-US" sz="1600" dirty="0" smtClean="0">
                <a:solidFill>
                  <a:schemeClr val="tx2"/>
                </a:solidFill>
              </a:rPr>
              <a:t>218 </a:t>
            </a:r>
            <a:r>
              <a:rPr lang="en-US" sz="1600" dirty="0" err="1">
                <a:solidFill>
                  <a:schemeClr val="tx2"/>
                </a:solidFill>
              </a:rPr>
              <a:t>Gajeong-ro</a:t>
            </a:r>
            <a:r>
              <a:rPr lang="en-US" sz="1600" dirty="0">
                <a:solidFill>
                  <a:schemeClr val="tx2"/>
                </a:solidFill>
              </a:rPr>
              <a:t>, </a:t>
            </a:r>
            <a:r>
              <a:rPr lang="en-US" sz="1600" dirty="0" err="1">
                <a:solidFill>
                  <a:schemeClr val="tx2"/>
                </a:solidFill>
              </a:rPr>
              <a:t>Yuseong-gu</a:t>
            </a:r>
            <a:r>
              <a:rPr lang="en-US" sz="1600" dirty="0">
                <a:solidFill>
                  <a:schemeClr val="tx2"/>
                </a:solidFill>
              </a:rPr>
              <a:t>, Daejeon, 305-700, Korea</a:t>
            </a:r>
          </a:p>
          <a:p>
            <a:pPr>
              <a:defRPr/>
            </a:pPr>
            <a:r>
              <a:rPr lang="en-US" sz="1600" b="1" dirty="0" smtClean="0">
                <a:solidFill>
                  <a:schemeClr val="tx2"/>
                </a:solidFill>
              </a:rPr>
              <a:t>Voice</a:t>
            </a:r>
            <a:r>
              <a:rPr lang="en-US" sz="1600" b="1" dirty="0" smtClean="0"/>
              <a:t>: </a:t>
            </a:r>
            <a:r>
              <a:rPr lang="en-US" sz="1600" dirty="0" smtClean="0"/>
              <a:t>+82 42 860 1639</a:t>
            </a:r>
            <a:r>
              <a:rPr lang="en-US" sz="1600" dirty="0" smtClean="0">
                <a:solidFill>
                  <a:schemeClr val="tx2"/>
                </a:solidFill>
              </a:rPr>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{kschang, </a:t>
            </a:r>
            <a:r>
              <a:rPr lang="en-US" sz="1600" dirty="0">
                <a:solidFill>
                  <a:schemeClr val="tx2"/>
                </a:solidFill>
              </a:rPr>
              <a:t>bjkwak, moonsiklee}@etri.re.kr, sgjin@daegu.ac.kr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r>
              <a:rPr lang="en-US" sz="1600" dirty="0" smtClean="0">
                <a:solidFill>
                  <a:schemeClr val="tx2"/>
                </a:solidFill>
              </a:rPr>
              <a:t> TG8 Call for </a:t>
            </a:r>
            <a:r>
              <a:rPr lang="en-US" sz="1600" dirty="0">
                <a:solidFill>
                  <a:schemeClr val="tx2"/>
                </a:solidFill>
              </a:rPr>
              <a:t>Proposal (</a:t>
            </a:r>
            <a:r>
              <a:rPr lang="en-US" sz="1600" dirty="0" smtClean="0">
                <a:solidFill>
                  <a:schemeClr val="tx2"/>
                </a:solidFill>
              </a:rPr>
              <a:t>CFP: IEEE P802.15-13-0069-05-0008)</a:t>
            </a: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presents technical proposals for IEEE 802.15. TG8 PAC </a:t>
            </a:r>
            <a:r>
              <a:rPr lang="en-US" sz="1600" dirty="0" smtClean="0">
                <a:solidFill>
                  <a:schemeClr val="tx2"/>
                </a:solidFill>
              </a:rPr>
              <a:t>standard.</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(4/12)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828800"/>
            <a:ext cx="8763000" cy="4648200"/>
          </a:xfrm>
        </p:spPr>
        <p:txBody>
          <a:bodyPr>
            <a:normAutofit/>
          </a:bodyPr>
          <a:lstStyle/>
          <a:p>
            <a:r>
              <a:rPr lang="en-US" altLang="ko-KR" dirty="0" smtClean="0"/>
              <a:t>K1-based </a:t>
            </a:r>
            <a:r>
              <a:rPr lang="en-US" altLang="ko-KR" b="1" dirty="0" smtClean="0"/>
              <a:t>MZC1</a:t>
            </a:r>
            <a:r>
              <a:rPr lang="en-US" altLang="ko-KR" dirty="0" smtClean="0"/>
              <a:t> sequence (2/2)</a:t>
            </a:r>
          </a:p>
          <a:p>
            <a:pPr lvl="1"/>
            <a:r>
              <a:rPr lang="en-US" altLang="ko-KR" dirty="0" smtClean="0"/>
              <a:t>A distribution of the based ZC sequence and its minus [3]</a:t>
            </a:r>
          </a:p>
          <a:p>
            <a:pPr lvl="1"/>
            <a:r>
              <a:rPr lang="en-US" altLang="ko-KR" dirty="0" smtClean="0"/>
              <a:t>At odd </a:t>
            </a:r>
            <a:r>
              <a:rPr lang="en-US" altLang="ko-KR" i="1" dirty="0" smtClean="0"/>
              <a:t>m</a:t>
            </a:r>
            <a:r>
              <a:rPr lang="en-US" altLang="ko-KR" dirty="0" smtClean="0"/>
              <a:t>, Length-</a:t>
            </a:r>
            <a:r>
              <a:rPr lang="en-US" altLang="ko-KR" i="1" dirty="0" smtClean="0"/>
              <a:t>N</a:t>
            </a:r>
            <a:r>
              <a:rPr lang="en-US" altLang="ko-KR" dirty="0" smtClean="0"/>
              <a:t> MZC1 sequence </a:t>
            </a:r>
            <a:r>
              <a:rPr lang="en-US" altLang="ko-KR" i="1" dirty="0" smtClean="0"/>
              <a:t>S</a:t>
            </a:r>
            <a:r>
              <a:rPr lang="en-US" altLang="ko-KR" i="1" baseline="-25000" dirty="0" smtClean="0"/>
              <a:t>r</a:t>
            </a:r>
            <a:r>
              <a:rPr lang="en-US" altLang="ko-KR" baseline="-25000" dirty="0" smtClean="0"/>
              <a:t>,</a:t>
            </a:r>
            <a:r>
              <a:rPr lang="en-US" altLang="ko-KR" i="1" baseline="-25000" dirty="0" smtClean="0"/>
              <a:t>q</a:t>
            </a:r>
            <a:r>
              <a:rPr lang="en-US" altLang="ko-KR" baseline="-25000" dirty="0" smtClean="0"/>
              <a:t>,</a:t>
            </a:r>
            <a:r>
              <a:rPr lang="en-US" altLang="ko-KR" i="1" baseline="-25000" dirty="0" smtClean="0"/>
              <a:t>N</a:t>
            </a:r>
            <a:r>
              <a:rPr lang="en-US" altLang="ko-KR" dirty="0" smtClean="0"/>
              <a:t>[</a:t>
            </a:r>
            <a:r>
              <a:rPr lang="en-US" altLang="ko-KR" i="1" dirty="0" smtClean="0"/>
              <a:t>m</a:t>
            </a:r>
            <a:r>
              <a:rPr lang="en-US" altLang="ko-KR" dirty="0" smtClean="0"/>
              <a:t>]</a:t>
            </a:r>
          </a:p>
          <a:p>
            <a:pPr lvl="2"/>
            <a:endParaRPr lang="en-US" altLang="ko-KR" dirty="0"/>
          </a:p>
          <a:p>
            <a:pPr lvl="2"/>
            <a:endParaRPr lang="en-US" altLang="ko-KR" dirty="0" smtClean="0"/>
          </a:p>
          <a:p>
            <a:pPr lvl="2"/>
            <a:endParaRPr lang="en-US" altLang="ko-KR" dirty="0"/>
          </a:p>
          <a:p>
            <a:pPr lvl="1">
              <a:lnSpc>
                <a:spcPct val="200000"/>
              </a:lnSpc>
            </a:pPr>
            <a:r>
              <a:rPr lang="en-US" altLang="ko-KR" dirty="0" smtClean="0"/>
              <a:t>At even </a:t>
            </a:r>
            <a:r>
              <a:rPr lang="en-US" altLang="ko-KR" i="1" dirty="0" smtClean="0"/>
              <a:t>m</a:t>
            </a:r>
            <a:r>
              <a:rPr lang="en-US" altLang="ko-KR" dirty="0" smtClean="0"/>
              <a:t>, </a:t>
            </a:r>
            <a:r>
              <a:rPr lang="en-US" altLang="ko-KR" i="1" dirty="0"/>
              <a:t>S</a:t>
            </a:r>
            <a:r>
              <a:rPr lang="en-US" altLang="ko-KR" i="1" baseline="-25000" dirty="0"/>
              <a:t>r</a:t>
            </a:r>
            <a:r>
              <a:rPr lang="en-US" altLang="ko-KR" baseline="-25000" dirty="0"/>
              <a:t>,</a:t>
            </a:r>
            <a:r>
              <a:rPr lang="en-US" altLang="ko-KR" i="1" baseline="-25000" dirty="0"/>
              <a:t>q</a:t>
            </a:r>
            <a:r>
              <a:rPr lang="en-US" altLang="ko-KR" baseline="-25000" dirty="0"/>
              <a:t>,</a:t>
            </a:r>
            <a:r>
              <a:rPr lang="en-US" altLang="ko-KR" i="1" baseline="-25000" dirty="0"/>
              <a:t>N</a:t>
            </a:r>
            <a:r>
              <a:rPr lang="en-US" altLang="ko-KR" dirty="0"/>
              <a:t>[</a:t>
            </a:r>
            <a:r>
              <a:rPr lang="en-US" altLang="ko-KR" i="1" dirty="0"/>
              <a:t>m</a:t>
            </a:r>
            <a:r>
              <a:rPr lang="en-US" altLang="ko-KR" dirty="0" smtClean="0"/>
              <a:t>]</a:t>
            </a:r>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10</a:t>
            </a:fld>
            <a:endParaRPr lang="en-US" smtClean="0"/>
          </a:p>
        </p:txBody>
      </p:sp>
      <p:graphicFrame>
        <p:nvGraphicFramePr>
          <p:cNvPr id="4" name="개체 3"/>
          <p:cNvGraphicFramePr>
            <a:graphicFrameLocks noChangeAspect="1"/>
          </p:cNvGraphicFramePr>
          <p:nvPr>
            <p:extLst>
              <p:ext uri="{D42A27DB-BD31-4B8C-83A1-F6EECF244321}">
                <p14:modId xmlns:p14="http://schemas.microsoft.com/office/powerpoint/2010/main" val="4277228450"/>
              </p:ext>
            </p:extLst>
          </p:nvPr>
        </p:nvGraphicFramePr>
        <p:xfrm>
          <a:off x="1295400" y="3429000"/>
          <a:ext cx="7007225" cy="1168378"/>
        </p:xfrm>
        <a:graphic>
          <a:graphicData uri="http://schemas.openxmlformats.org/presentationml/2006/ole">
            <mc:AlternateContent xmlns:mc="http://schemas.openxmlformats.org/markup-compatibility/2006">
              <mc:Choice xmlns:v="urn:schemas-microsoft-com:vml" Requires="v">
                <p:oleObj spid="_x0000_s100514" name="Equation" r:id="rId3" imgW="4190760" imgH="698400" progId="Equation.DSMT4">
                  <p:embed/>
                </p:oleObj>
              </mc:Choice>
              <mc:Fallback>
                <p:oleObj name="Equation" r:id="rId3" imgW="4190760" imgH="698400" progId="Equation.DSMT4">
                  <p:embed/>
                  <p:pic>
                    <p:nvPicPr>
                      <p:cNvPr id="0" name=""/>
                      <p:cNvPicPr>
                        <a:picLocks noChangeAspect="1" noChangeArrowheads="1"/>
                      </p:cNvPicPr>
                      <p:nvPr/>
                    </p:nvPicPr>
                    <p:blipFill>
                      <a:blip r:embed="rId4"/>
                      <a:srcRect/>
                      <a:stretch>
                        <a:fillRect/>
                      </a:stretch>
                    </p:blipFill>
                    <p:spPr bwMode="auto">
                      <a:xfrm>
                        <a:off x="1295400" y="3429000"/>
                        <a:ext cx="7007225" cy="1168378"/>
                      </a:xfrm>
                      <a:prstGeom prst="rect">
                        <a:avLst/>
                      </a:prstGeom>
                      <a:noFill/>
                      <a:ln>
                        <a:noFill/>
                      </a:ln>
                    </p:spPr>
                  </p:pic>
                </p:oleObj>
              </mc:Fallback>
            </mc:AlternateContent>
          </a:graphicData>
        </a:graphic>
      </p:graphicFrame>
      <p:graphicFrame>
        <p:nvGraphicFramePr>
          <p:cNvPr id="2" name="개체 1"/>
          <p:cNvGraphicFramePr>
            <a:graphicFrameLocks noChangeAspect="1"/>
          </p:cNvGraphicFramePr>
          <p:nvPr>
            <p:extLst>
              <p:ext uri="{D42A27DB-BD31-4B8C-83A1-F6EECF244321}">
                <p14:modId xmlns:p14="http://schemas.microsoft.com/office/powerpoint/2010/main" val="2277461727"/>
              </p:ext>
            </p:extLst>
          </p:nvPr>
        </p:nvGraphicFramePr>
        <p:xfrm>
          <a:off x="1293812" y="5073650"/>
          <a:ext cx="5945188" cy="1327150"/>
        </p:xfrm>
        <a:graphic>
          <a:graphicData uri="http://schemas.openxmlformats.org/presentationml/2006/ole">
            <mc:AlternateContent xmlns:mc="http://schemas.openxmlformats.org/markup-compatibility/2006">
              <mc:Choice xmlns:v="urn:schemas-microsoft-com:vml" Requires="v">
                <p:oleObj spid="_x0000_s100515" name="Equation" r:id="rId5" imgW="3466800" imgH="774360" progId="Equation.DSMT4">
                  <p:embed/>
                </p:oleObj>
              </mc:Choice>
              <mc:Fallback>
                <p:oleObj name="Equation" r:id="rId5" imgW="3466800" imgH="774360" progId="Equation.DSMT4">
                  <p:embed/>
                  <p:pic>
                    <p:nvPicPr>
                      <p:cNvPr id="0" name="개체 3"/>
                      <p:cNvPicPr>
                        <a:picLocks noChangeAspect="1" noChangeArrowheads="1"/>
                      </p:cNvPicPr>
                      <p:nvPr/>
                    </p:nvPicPr>
                    <p:blipFill>
                      <a:blip r:embed="rId6"/>
                      <a:srcRect/>
                      <a:stretch>
                        <a:fillRect/>
                      </a:stretch>
                    </p:blipFill>
                    <p:spPr bwMode="auto">
                      <a:xfrm>
                        <a:off x="1293812" y="5073650"/>
                        <a:ext cx="5945188" cy="13271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04744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(5/12)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p:txBody>
          <a:bodyPr>
            <a:normAutofit/>
          </a:bodyPr>
          <a:lstStyle/>
          <a:p>
            <a:r>
              <a:rPr lang="en-US" altLang="ko-KR" dirty="0" smtClean="0"/>
              <a:t>K1-based second MZC (</a:t>
            </a:r>
            <a:r>
              <a:rPr lang="en-US" altLang="ko-KR" b="1" dirty="0" smtClean="0"/>
              <a:t>MZC2</a:t>
            </a:r>
            <a:r>
              <a:rPr lang="en-US" altLang="ko-KR" dirty="0" smtClean="0"/>
              <a:t>) sequence </a:t>
            </a:r>
            <a:endParaRPr lang="en-US" altLang="ko-KR" b="1" dirty="0"/>
          </a:p>
          <a:p>
            <a:pPr lvl="1"/>
            <a:r>
              <a:rPr lang="en-US" altLang="ko-KR" dirty="0" smtClean="0"/>
              <a:t>A concatenation of the base ZC sequence [2] and its conjugated sequence [4]</a:t>
            </a:r>
          </a:p>
          <a:p>
            <a:pPr lvl="1"/>
            <a:r>
              <a:rPr lang="en-US" altLang="ko-KR" dirty="0"/>
              <a:t>Length-</a:t>
            </a:r>
            <a:r>
              <a:rPr lang="en-US" altLang="ko-KR" i="1" dirty="0"/>
              <a:t>N</a:t>
            </a:r>
            <a:r>
              <a:rPr lang="en-US" altLang="ko-KR" dirty="0"/>
              <a:t> </a:t>
            </a:r>
            <a:r>
              <a:rPr lang="en-US" altLang="ko-KR" dirty="0" smtClean="0"/>
              <a:t>MZC2 </a:t>
            </a:r>
            <a:r>
              <a:rPr lang="en-US" altLang="ko-KR" dirty="0"/>
              <a:t>sequence </a:t>
            </a:r>
            <a:r>
              <a:rPr lang="en-US" altLang="ko-KR" i="1" dirty="0"/>
              <a:t>S</a:t>
            </a:r>
            <a:r>
              <a:rPr lang="en-US" altLang="ko-KR" i="1" baseline="-25000" dirty="0"/>
              <a:t>r</a:t>
            </a:r>
            <a:r>
              <a:rPr lang="en-US" altLang="ko-KR" baseline="-25000" dirty="0"/>
              <a:t>,</a:t>
            </a:r>
            <a:r>
              <a:rPr lang="en-US" altLang="ko-KR" i="1" baseline="-25000" dirty="0"/>
              <a:t>q</a:t>
            </a:r>
            <a:r>
              <a:rPr lang="en-US" altLang="ko-KR" baseline="-25000" dirty="0"/>
              <a:t>,</a:t>
            </a:r>
            <a:r>
              <a:rPr lang="en-US" altLang="ko-KR" i="1" baseline="-25000" dirty="0"/>
              <a:t>N</a:t>
            </a:r>
            <a:r>
              <a:rPr lang="en-US" altLang="ko-KR" dirty="0"/>
              <a:t>[</a:t>
            </a:r>
            <a:r>
              <a:rPr lang="en-US" altLang="ko-KR" i="1" dirty="0"/>
              <a:t>m</a:t>
            </a:r>
            <a:r>
              <a:rPr lang="en-US" altLang="ko-KR" dirty="0"/>
              <a:t>] </a:t>
            </a:r>
          </a:p>
          <a:p>
            <a:pPr lvl="1"/>
            <a:endParaRPr lang="en-US" altLang="ko-KR" dirty="0" smtClean="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11</a:t>
            </a:fld>
            <a:endParaRPr lang="en-US" smtClean="0"/>
          </a:p>
        </p:txBody>
      </p:sp>
      <p:graphicFrame>
        <p:nvGraphicFramePr>
          <p:cNvPr id="4" name="개체 3"/>
          <p:cNvGraphicFramePr>
            <a:graphicFrameLocks noChangeAspect="1"/>
          </p:cNvGraphicFramePr>
          <p:nvPr>
            <p:extLst>
              <p:ext uri="{D42A27DB-BD31-4B8C-83A1-F6EECF244321}">
                <p14:modId xmlns:p14="http://schemas.microsoft.com/office/powerpoint/2010/main" val="1322975216"/>
              </p:ext>
            </p:extLst>
          </p:nvPr>
        </p:nvGraphicFramePr>
        <p:xfrm>
          <a:off x="1049048" y="4014788"/>
          <a:ext cx="7028152" cy="1700212"/>
        </p:xfrm>
        <a:graphic>
          <a:graphicData uri="http://schemas.openxmlformats.org/presentationml/2006/ole">
            <mc:AlternateContent xmlns:mc="http://schemas.openxmlformats.org/markup-compatibility/2006">
              <mc:Choice xmlns:v="urn:schemas-microsoft-com:vml" Requires="v">
                <p:oleObj spid="_x0000_s93336" name="Equation" r:id="rId3" imgW="3517560" imgH="850680" progId="Equation.DSMT4">
                  <p:embed/>
                </p:oleObj>
              </mc:Choice>
              <mc:Fallback>
                <p:oleObj name="Equation" r:id="rId3" imgW="3517560" imgH="850680" progId="Equation.DSMT4">
                  <p:embed/>
                  <p:pic>
                    <p:nvPicPr>
                      <p:cNvPr id="0" name="개체 3"/>
                      <p:cNvPicPr>
                        <a:picLocks noChangeAspect="1" noChangeArrowheads="1"/>
                      </p:cNvPicPr>
                      <p:nvPr/>
                    </p:nvPicPr>
                    <p:blipFill>
                      <a:blip r:embed="rId4"/>
                      <a:srcRect/>
                      <a:stretch>
                        <a:fillRect/>
                      </a:stretch>
                    </p:blipFill>
                    <p:spPr bwMode="auto">
                      <a:xfrm>
                        <a:off x="1049048" y="4014788"/>
                        <a:ext cx="7028152" cy="17002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80576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(6/12)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991600" cy="4724400"/>
          </a:xfrm>
        </p:spPr>
        <p:txBody>
          <a:bodyPr>
            <a:normAutofit/>
          </a:bodyPr>
          <a:lstStyle/>
          <a:p>
            <a:r>
              <a:rPr lang="en-US" altLang="ko-KR" dirty="0" smtClean="0"/>
              <a:t>K2-based Gold Sine Wave (</a:t>
            </a:r>
            <a:r>
              <a:rPr lang="en-US" altLang="ko-KR" b="1" dirty="0" smtClean="0"/>
              <a:t>GSW</a:t>
            </a:r>
            <a:r>
              <a:rPr lang="en-US" altLang="ko-KR" dirty="0" smtClean="0"/>
              <a:t>) sequence (1/2)</a:t>
            </a:r>
          </a:p>
          <a:p>
            <a:pPr lvl="1"/>
            <a:r>
              <a:rPr lang="en-US" altLang="ko-KR" dirty="0" smtClean="0"/>
              <a:t>So as to achieve robustness against FO</a:t>
            </a:r>
          </a:p>
          <a:p>
            <a:pPr lvl="2"/>
            <a:r>
              <a:rPr lang="en-US" altLang="ko-KR" dirty="0" smtClean="0">
                <a:solidFill>
                  <a:srgbClr val="00B050"/>
                </a:solidFill>
              </a:rPr>
              <a:t>Half sine wave </a:t>
            </a:r>
            <a:r>
              <a:rPr lang="en-US" altLang="ko-KR" dirty="0" smtClean="0"/>
              <a:t>sequence </a:t>
            </a:r>
            <a:r>
              <a:rPr lang="en-US" altLang="ko-KR" b="1" dirty="0" smtClean="0"/>
              <a:t>sin(</a:t>
            </a:r>
            <a:r>
              <a:rPr lang="en-US" altLang="ko-KR" b="1" i="1" dirty="0" smtClean="0"/>
              <a:t>m</a:t>
            </a:r>
            <a:r>
              <a:rPr lang="en-US" altLang="ko-KR" b="1" dirty="0" smtClean="0">
                <a:sym typeface="Symbol"/>
              </a:rPr>
              <a:t>/</a:t>
            </a:r>
            <a:r>
              <a:rPr lang="en-US" altLang="ko-KR" b="1" i="1" dirty="0" smtClean="0">
                <a:sym typeface="Symbol"/>
              </a:rPr>
              <a:t>N</a:t>
            </a:r>
            <a:r>
              <a:rPr lang="en-US" altLang="ko-KR" b="1" dirty="0" smtClean="0"/>
              <a:t>)</a:t>
            </a:r>
            <a:r>
              <a:rPr lang="en-US" altLang="ko-KR" dirty="0" smtClean="0"/>
              <a:t> is introduced.</a:t>
            </a:r>
          </a:p>
          <a:p>
            <a:pPr lvl="1"/>
            <a:r>
              <a:rPr lang="en-US" altLang="ko-KR" dirty="0" smtClean="0"/>
              <a:t>So as to achieve good autocorrelation </a:t>
            </a:r>
            <a:endParaRPr lang="en-US" altLang="ko-KR" dirty="0"/>
          </a:p>
          <a:p>
            <a:pPr lvl="2"/>
            <a:r>
              <a:rPr lang="en-US" altLang="ko-KR" dirty="0" smtClean="0">
                <a:solidFill>
                  <a:srgbClr val="00B050"/>
                </a:solidFill>
              </a:rPr>
              <a:t>Gold sequence </a:t>
            </a:r>
            <a:r>
              <a:rPr lang="en-US" altLang="ko-KR" b="1" i="1" dirty="0" smtClean="0"/>
              <a:t>W</a:t>
            </a:r>
            <a:r>
              <a:rPr lang="en-US" altLang="ko-KR" b="1" dirty="0" smtClean="0"/>
              <a:t>(</a:t>
            </a:r>
            <a:r>
              <a:rPr lang="en-US" altLang="ko-KR" b="1" i="1" dirty="0" smtClean="0"/>
              <a:t>m</a:t>
            </a:r>
            <a:r>
              <a:rPr lang="en-US" altLang="ko-KR" b="1" dirty="0" smtClean="0"/>
              <a:t>)</a:t>
            </a:r>
            <a:r>
              <a:rPr lang="en-US" altLang="ko-KR" dirty="0" smtClean="0"/>
              <a:t> is introduced.</a:t>
            </a:r>
          </a:p>
          <a:p>
            <a:pPr lvl="2"/>
            <a:r>
              <a:rPr lang="en-US" altLang="ko-KR" dirty="0" smtClean="0"/>
              <a:t>For low-complexity detector, binary sequence is preferable.</a:t>
            </a:r>
          </a:p>
          <a:p>
            <a:pPr lvl="2"/>
            <a:r>
              <a:rPr lang="en-US" altLang="ko-KR" dirty="0" smtClean="0"/>
              <a:t>It is noted that a length-</a:t>
            </a:r>
            <a:r>
              <a:rPr lang="en-US" altLang="ko-KR" i="1" dirty="0" smtClean="0"/>
              <a:t>P</a:t>
            </a:r>
            <a:r>
              <a:rPr lang="en-US" altLang="ko-KR" dirty="0" smtClean="0"/>
              <a:t> pseudo-noise sequence can be used as W(n). Thus, exact sequence is FFS.</a:t>
            </a:r>
          </a:p>
          <a:p>
            <a:pPr lvl="1"/>
            <a:r>
              <a:rPr lang="en-US" altLang="ko-KR" dirty="0" smtClean="0"/>
              <a:t>GSW sequence is a multiplication of half sine wave by gold sequence [5]. </a:t>
            </a: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12</a:t>
            </a:fld>
            <a:endParaRPr lang="en-US" dirty="0" smtClean="0"/>
          </a:p>
        </p:txBody>
      </p:sp>
    </p:spTree>
    <p:extLst>
      <p:ext uri="{BB962C8B-B14F-4D97-AF65-F5344CB8AC3E}">
        <p14:creationId xmlns:p14="http://schemas.microsoft.com/office/powerpoint/2010/main" val="738861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(7/12)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828800"/>
            <a:ext cx="8991600" cy="4648200"/>
          </a:xfrm>
        </p:spPr>
        <p:txBody>
          <a:bodyPr>
            <a:normAutofit fontScale="92500" lnSpcReduction="10000"/>
          </a:bodyPr>
          <a:lstStyle/>
          <a:p>
            <a:r>
              <a:rPr lang="en-US" altLang="ko-KR" dirty="0" smtClean="0"/>
              <a:t>K2-based </a:t>
            </a:r>
            <a:r>
              <a:rPr lang="en-US" altLang="ko-KR" b="1" dirty="0" smtClean="0"/>
              <a:t>GSW</a:t>
            </a:r>
            <a:r>
              <a:rPr lang="en-US" altLang="ko-KR" dirty="0" smtClean="0"/>
              <a:t> sequence (2/2)</a:t>
            </a:r>
          </a:p>
          <a:p>
            <a:pPr lvl="1"/>
            <a:r>
              <a:rPr lang="en-US" altLang="ko-KR" dirty="0" smtClean="0"/>
              <a:t>Length-</a:t>
            </a:r>
            <a:r>
              <a:rPr lang="en-US" altLang="ko-KR" i="1" dirty="0" smtClean="0"/>
              <a:t>N</a:t>
            </a:r>
            <a:r>
              <a:rPr lang="en-US" altLang="ko-KR" dirty="0" smtClean="0"/>
              <a:t> GSW sequence </a:t>
            </a:r>
            <a:r>
              <a:rPr lang="en-US" altLang="ko-KR" i="1" dirty="0" smtClean="0"/>
              <a:t>s</a:t>
            </a:r>
            <a:r>
              <a:rPr lang="en-US" altLang="ko-KR" i="1" baseline="-25000" dirty="0" smtClean="0"/>
              <a:t>w</a:t>
            </a:r>
            <a:r>
              <a:rPr lang="en-US" altLang="ko-KR" baseline="-25000" dirty="0" smtClean="0"/>
              <a:t>,</a:t>
            </a:r>
            <a:r>
              <a:rPr lang="en-US" altLang="ko-KR" i="1" baseline="-25000" dirty="0" smtClean="0"/>
              <a:t>N</a:t>
            </a:r>
            <a:r>
              <a:rPr lang="en-US" altLang="ko-KR" dirty="0" smtClean="0"/>
              <a:t>[</a:t>
            </a:r>
            <a:r>
              <a:rPr lang="en-US" altLang="ko-KR" i="1" dirty="0" smtClean="0"/>
              <a:t>m</a:t>
            </a:r>
            <a:r>
              <a:rPr lang="en-US" altLang="ko-KR" dirty="0" smtClean="0"/>
              <a:t>]  </a:t>
            </a:r>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2"/>
            <a:endParaRPr lang="en-US" altLang="ko-KR" i="1" dirty="0" smtClean="0"/>
          </a:p>
          <a:p>
            <a:pPr lvl="2"/>
            <a:endParaRPr lang="en-US" altLang="ko-KR" i="1" dirty="0" smtClean="0"/>
          </a:p>
          <a:p>
            <a:pPr lvl="2"/>
            <a:r>
              <a:rPr lang="en-US" altLang="ko-KR" i="1" dirty="0" smtClean="0"/>
              <a:t>G</a:t>
            </a:r>
            <a:r>
              <a:rPr lang="en-US" altLang="ko-KR" baseline="-25000" dirty="0" smtClean="0"/>
              <a:t>1</a:t>
            </a:r>
            <a:r>
              <a:rPr lang="en-US" altLang="ko-KR" i="1" dirty="0" smtClean="0"/>
              <a:t> </a:t>
            </a:r>
            <a:r>
              <a:rPr lang="en-US" altLang="ko-KR" dirty="0" smtClean="0"/>
              <a:t>and </a:t>
            </a:r>
            <a:r>
              <a:rPr lang="en-US" altLang="ko-KR" i="1" dirty="0" smtClean="0"/>
              <a:t>G</a:t>
            </a:r>
            <a:r>
              <a:rPr lang="en-US" altLang="ko-KR" baseline="-25000" dirty="0" smtClean="0"/>
              <a:t>2</a:t>
            </a:r>
            <a:r>
              <a:rPr lang="en-US" altLang="ko-KR" dirty="0" smtClean="0"/>
              <a:t> are binary pseudo-noise sequences corresponding to the generator polynomials </a:t>
            </a:r>
            <a:r>
              <a:rPr lang="en-US" altLang="ko-KR" i="1" dirty="0" smtClean="0"/>
              <a:t>x</a:t>
            </a:r>
            <a:r>
              <a:rPr lang="en-US" altLang="ko-KR" baseline="30000" dirty="0" smtClean="0"/>
              <a:t>5</a:t>
            </a:r>
            <a:r>
              <a:rPr lang="en-US" altLang="ko-KR" dirty="0" smtClean="0"/>
              <a:t>+1 and </a:t>
            </a:r>
            <a:r>
              <a:rPr lang="en-US" altLang="ko-KR" i="1" dirty="0" smtClean="0"/>
              <a:t>x</a:t>
            </a:r>
            <a:r>
              <a:rPr lang="en-US" altLang="ko-KR" baseline="30000" dirty="0" smtClean="0"/>
              <a:t>5</a:t>
            </a:r>
            <a:r>
              <a:rPr lang="en-US" altLang="ko-KR" dirty="0" smtClean="0"/>
              <a:t>+</a:t>
            </a:r>
            <a:r>
              <a:rPr lang="en-US" altLang="ko-KR" i="1" dirty="0" smtClean="0"/>
              <a:t>x</a:t>
            </a:r>
            <a:r>
              <a:rPr lang="en-US" altLang="ko-KR" baseline="30000" dirty="0" smtClean="0"/>
              <a:t>4</a:t>
            </a:r>
            <a:r>
              <a:rPr lang="en-US" altLang="ko-KR" dirty="0" smtClean="0"/>
              <a:t>+</a:t>
            </a:r>
            <a:r>
              <a:rPr lang="en-US" altLang="ko-KR" i="1" dirty="0" smtClean="0"/>
              <a:t>x</a:t>
            </a:r>
            <a:r>
              <a:rPr lang="en-US" altLang="ko-KR" dirty="0" smtClean="0"/>
              <a:t>+1, respectively.</a:t>
            </a:r>
          </a:p>
          <a:p>
            <a:pPr lvl="2"/>
            <a:r>
              <a:rPr lang="en-US" altLang="ko-KR" dirty="0" smtClean="0"/>
              <a:t> [</a:t>
            </a:r>
            <a:r>
              <a:rPr lang="en-US" altLang="ko-KR" i="1" dirty="0" smtClean="0"/>
              <a:t>z</a:t>
            </a:r>
            <a:r>
              <a:rPr lang="en-US" altLang="ko-KR" dirty="0" smtClean="0"/>
              <a:t>]</a:t>
            </a:r>
            <a:r>
              <a:rPr lang="en-US" altLang="ko-KR" i="1" baseline="-25000" dirty="0" smtClean="0"/>
              <a:t>N</a:t>
            </a:r>
            <a:r>
              <a:rPr lang="en-US" altLang="ko-KR" dirty="0" smtClean="0"/>
              <a:t> returns the modulo-</a:t>
            </a:r>
            <a:r>
              <a:rPr lang="en-US" altLang="ko-KR" i="1" dirty="0" smtClean="0"/>
              <a:t>N</a:t>
            </a:r>
            <a:r>
              <a:rPr lang="en-US" altLang="ko-KR" dirty="0" smtClean="0"/>
              <a:t> value of the integer </a:t>
            </a:r>
            <a:r>
              <a:rPr lang="en-US" altLang="ko-KR" i="1" dirty="0" smtClean="0"/>
              <a:t>z.</a:t>
            </a:r>
          </a:p>
          <a:p>
            <a:pPr lvl="2"/>
            <a:r>
              <a:rPr lang="en-US" altLang="ko-KR" dirty="0" smtClean="0"/>
              <a:t>2</a:t>
            </a:r>
            <a:r>
              <a:rPr lang="en-US" altLang="ko-KR" i="1" dirty="0" smtClean="0"/>
              <a:t>(N</a:t>
            </a:r>
            <a:r>
              <a:rPr lang="en-US" altLang="ko-KR" dirty="0" smtClean="0"/>
              <a:t>-2)/</a:t>
            </a:r>
            <a:r>
              <a:rPr lang="en-US" altLang="ko-KR" i="1" dirty="0" smtClean="0"/>
              <a:t>N</a:t>
            </a:r>
            <a:r>
              <a:rPr lang="en-US" altLang="ko-KR" dirty="0" smtClean="0"/>
              <a:t> is applied to maintain the same average-power as MZCs.</a:t>
            </a: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13</a:t>
            </a:fld>
            <a:endParaRPr lang="en-US" dirty="0" smtClean="0"/>
          </a:p>
        </p:txBody>
      </p:sp>
      <p:graphicFrame>
        <p:nvGraphicFramePr>
          <p:cNvPr id="4" name="개체 3"/>
          <p:cNvGraphicFramePr>
            <a:graphicFrameLocks noChangeAspect="1"/>
          </p:cNvGraphicFramePr>
          <p:nvPr>
            <p:extLst>
              <p:ext uri="{D42A27DB-BD31-4B8C-83A1-F6EECF244321}">
                <p14:modId xmlns:p14="http://schemas.microsoft.com/office/powerpoint/2010/main" val="3372187341"/>
              </p:ext>
            </p:extLst>
          </p:nvPr>
        </p:nvGraphicFramePr>
        <p:xfrm>
          <a:off x="1127125" y="2743200"/>
          <a:ext cx="6932613" cy="1066800"/>
        </p:xfrm>
        <a:graphic>
          <a:graphicData uri="http://schemas.openxmlformats.org/presentationml/2006/ole">
            <mc:AlternateContent xmlns:mc="http://schemas.openxmlformats.org/markup-compatibility/2006">
              <mc:Choice xmlns:v="urn:schemas-microsoft-com:vml" Requires="v">
                <p:oleObj spid="_x0000_s97459" name="Equation" r:id="rId3" imgW="2730240" imgH="419040" progId="Equation.DSMT4">
                  <p:embed/>
                </p:oleObj>
              </mc:Choice>
              <mc:Fallback>
                <p:oleObj name="Equation" r:id="rId3" imgW="2730240" imgH="419040" progId="Equation.DSMT4">
                  <p:embed/>
                  <p:pic>
                    <p:nvPicPr>
                      <p:cNvPr id="0" name=""/>
                      <p:cNvPicPr>
                        <a:picLocks noChangeAspect="1" noChangeArrowheads="1"/>
                      </p:cNvPicPr>
                      <p:nvPr/>
                    </p:nvPicPr>
                    <p:blipFill>
                      <a:blip r:embed="rId4"/>
                      <a:srcRect/>
                      <a:stretch>
                        <a:fillRect/>
                      </a:stretch>
                    </p:blipFill>
                    <p:spPr bwMode="auto">
                      <a:xfrm>
                        <a:off x="1127125" y="2743200"/>
                        <a:ext cx="6932613" cy="1066800"/>
                      </a:xfrm>
                      <a:prstGeom prst="rect">
                        <a:avLst/>
                      </a:prstGeom>
                      <a:noFill/>
                      <a:ln>
                        <a:noFill/>
                      </a:ln>
                    </p:spPr>
                  </p:pic>
                </p:oleObj>
              </mc:Fallback>
            </mc:AlternateContent>
          </a:graphicData>
        </a:graphic>
      </p:graphicFrame>
      <p:graphicFrame>
        <p:nvGraphicFramePr>
          <p:cNvPr id="2" name="개체 1"/>
          <p:cNvGraphicFramePr>
            <a:graphicFrameLocks noChangeAspect="1"/>
          </p:cNvGraphicFramePr>
          <p:nvPr>
            <p:extLst>
              <p:ext uri="{D42A27DB-BD31-4B8C-83A1-F6EECF244321}">
                <p14:modId xmlns:p14="http://schemas.microsoft.com/office/powerpoint/2010/main" val="4148272548"/>
              </p:ext>
            </p:extLst>
          </p:nvPr>
        </p:nvGraphicFramePr>
        <p:xfrm>
          <a:off x="1600200" y="3810000"/>
          <a:ext cx="6553200" cy="1085108"/>
        </p:xfrm>
        <a:graphic>
          <a:graphicData uri="http://schemas.openxmlformats.org/presentationml/2006/ole">
            <mc:AlternateContent xmlns:mc="http://schemas.openxmlformats.org/markup-compatibility/2006">
              <mc:Choice xmlns:v="urn:schemas-microsoft-com:vml" Requires="v">
                <p:oleObj spid="_x0000_s97460" name="Equation" r:id="rId5" imgW="3911400" imgH="647640" progId="Equation.DSMT4">
                  <p:embed/>
                </p:oleObj>
              </mc:Choice>
              <mc:Fallback>
                <p:oleObj name="Equation" r:id="rId5" imgW="3911400" imgH="647640" progId="Equation.DSMT4">
                  <p:embed/>
                  <p:pic>
                    <p:nvPicPr>
                      <p:cNvPr id="0" name="개체 3"/>
                      <p:cNvPicPr>
                        <a:picLocks noChangeAspect="1" noChangeArrowheads="1"/>
                      </p:cNvPicPr>
                      <p:nvPr/>
                    </p:nvPicPr>
                    <p:blipFill>
                      <a:blip r:embed="rId6"/>
                      <a:srcRect/>
                      <a:stretch>
                        <a:fillRect/>
                      </a:stretch>
                    </p:blipFill>
                    <p:spPr bwMode="auto">
                      <a:xfrm>
                        <a:off x="1600200" y="3810000"/>
                        <a:ext cx="6553200" cy="108510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41713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(8/12)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991600" cy="3048000"/>
          </a:xfrm>
        </p:spPr>
        <p:txBody>
          <a:bodyPr>
            <a:normAutofit fontScale="92500" lnSpcReduction="20000"/>
          </a:bodyPr>
          <a:lstStyle/>
          <a:p>
            <a:r>
              <a:rPr lang="en-US" altLang="ko-KR" dirty="0" smtClean="0"/>
              <a:t>PAPR comparison</a:t>
            </a:r>
          </a:p>
          <a:p>
            <a:pPr lvl="1"/>
            <a:r>
              <a:rPr lang="en-US" altLang="ko-KR" dirty="0" smtClean="0"/>
              <a:t>In case of </a:t>
            </a:r>
            <a:r>
              <a:rPr lang="en-US" altLang="ko-KR" i="1" dirty="0" smtClean="0"/>
              <a:t>N</a:t>
            </a:r>
            <a:r>
              <a:rPr lang="en-US" altLang="ko-KR" dirty="0" smtClean="0"/>
              <a:t>=64 with </a:t>
            </a:r>
            <a:r>
              <a:rPr lang="en-US" altLang="ko-KR" i="1" dirty="0" smtClean="0"/>
              <a:t>P</a:t>
            </a:r>
            <a:r>
              <a:rPr lang="en-US" altLang="ko-KR" dirty="0" smtClean="0"/>
              <a:t>=31 (MZC1, MZC2, GSW) or </a:t>
            </a:r>
            <a:r>
              <a:rPr lang="en-US" altLang="ko-KR" i="1" dirty="0" smtClean="0"/>
              <a:t>P</a:t>
            </a:r>
            <a:r>
              <a:rPr lang="en-US" altLang="ko-KR" dirty="0" smtClean="0"/>
              <a:t>=63 (Base ZC)</a:t>
            </a:r>
          </a:p>
          <a:p>
            <a:pPr lvl="1"/>
            <a:r>
              <a:rPr lang="en-US" altLang="ko-KR" dirty="0" smtClean="0">
                <a:solidFill>
                  <a:srgbClr val="00B050"/>
                </a:solidFill>
              </a:rPr>
              <a:t>GSW outperforms</a:t>
            </a:r>
            <a:r>
              <a:rPr lang="en-US" altLang="ko-KR" dirty="0" smtClean="0"/>
              <a:t> the other sequences.</a:t>
            </a:r>
          </a:p>
          <a:p>
            <a:pPr lvl="1"/>
            <a:r>
              <a:rPr lang="en-US" altLang="ko-KR" dirty="0" smtClean="0"/>
              <a:t>Base ZC provides the highest variance of PAPR, and its max PAPR is much more higher than that of random data field, which indicates that the careful selection of sequence index is required.</a:t>
            </a:r>
          </a:p>
          <a:p>
            <a:pPr lvl="1"/>
            <a:r>
              <a:rPr lang="en-US" altLang="ko-KR" dirty="0" smtClean="0"/>
              <a:t>On the other hand, MZCs are acceptable since their max PAPR is lower over the random data field.</a:t>
            </a: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14</a:t>
            </a:fld>
            <a:endParaRPr lang="en-US" dirty="0" smtClean="0"/>
          </a:p>
        </p:txBody>
      </p:sp>
      <p:graphicFrame>
        <p:nvGraphicFramePr>
          <p:cNvPr id="2" name="표 1"/>
          <p:cNvGraphicFramePr>
            <a:graphicFrameLocks noGrp="1"/>
          </p:cNvGraphicFramePr>
          <p:nvPr>
            <p:extLst>
              <p:ext uri="{D42A27DB-BD31-4B8C-83A1-F6EECF244321}">
                <p14:modId xmlns:p14="http://schemas.microsoft.com/office/powerpoint/2010/main" val="1145014860"/>
              </p:ext>
            </p:extLst>
          </p:nvPr>
        </p:nvGraphicFramePr>
        <p:xfrm>
          <a:off x="1905000" y="4648200"/>
          <a:ext cx="5181600" cy="1676400"/>
        </p:xfrm>
        <a:graphic>
          <a:graphicData uri="http://schemas.openxmlformats.org/drawingml/2006/table">
            <a:tbl>
              <a:tblPr firstRow="1" bandRow="1">
                <a:tableStyleId>{5C22544A-7EE6-4342-B048-85BDC9FD1C3A}</a:tableStyleId>
              </a:tblPr>
              <a:tblGrid>
                <a:gridCol w="1594338"/>
                <a:gridCol w="996462"/>
                <a:gridCol w="863600"/>
                <a:gridCol w="930031"/>
                <a:gridCol w="797169"/>
              </a:tblGrid>
              <a:tr h="277994">
                <a:tc>
                  <a:txBody>
                    <a:bodyPr/>
                    <a:lstStyle/>
                    <a:p>
                      <a:pPr latinLnBrk="1"/>
                      <a:r>
                        <a:rPr lang="en-US" altLang="ko-KR" sz="1600" dirty="0" smtClean="0"/>
                        <a:t>PAPR</a:t>
                      </a:r>
                      <a:endParaRPr lang="ko-KR" altLang="en-US" sz="1600" dirty="0"/>
                    </a:p>
                  </a:txBody>
                  <a:tcPr/>
                </a:tc>
                <a:tc>
                  <a:txBody>
                    <a:bodyPr/>
                    <a:lstStyle/>
                    <a:p>
                      <a:pPr latinLnBrk="1"/>
                      <a:r>
                        <a:rPr lang="en-US" altLang="ko-KR" sz="1600" dirty="0" smtClean="0"/>
                        <a:t>Base ZC</a:t>
                      </a:r>
                      <a:endParaRPr lang="ko-KR" altLang="en-US" sz="1600" dirty="0"/>
                    </a:p>
                  </a:txBody>
                  <a:tcPr/>
                </a:tc>
                <a:tc>
                  <a:txBody>
                    <a:bodyPr/>
                    <a:lstStyle/>
                    <a:p>
                      <a:pPr latinLnBrk="1"/>
                      <a:r>
                        <a:rPr lang="en-US" altLang="ko-KR" sz="1600" dirty="0" smtClean="0"/>
                        <a:t>MZC1</a:t>
                      </a:r>
                      <a:endParaRPr lang="ko-KR" altLang="en-US" sz="1600" dirty="0"/>
                    </a:p>
                  </a:txBody>
                  <a:tcPr/>
                </a:tc>
                <a:tc>
                  <a:txBody>
                    <a:bodyPr/>
                    <a:lstStyle/>
                    <a:p>
                      <a:pPr latinLnBrk="1"/>
                      <a:r>
                        <a:rPr lang="en-US" altLang="ko-KR" sz="1600" dirty="0" smtClean="0"/>
                        <a:t>MZC2</a:t>
                      </a:r>
                      <a:endParaRPr lang="ko-KR" altLang="en-US" sz="1600" dirty="0"/>
                    </a:p>
                  </a:txBody>
                  <a:tcPr/>
                </a:tc>
                <a:tc>
                  <a:txBody>
                    <a:bodyPr/>
                    <a:lstStyle/>
                    <a:p>
                      <a:pPr latinLnBrk="1"/>
                      <a:r>
                        <a:rPr lang="en-US" altLang="ko-KR" sz="1600" dirty="0" smtClean="0"/>
                        <a:t>GSW</a:t>
                      </a:r>
                      <a:endParaRPr lang="ko-KR" altLang="en-US" sz="1600" dirty="0"/>
                    </a:p>
                  </a:txBody>
                  <a:tcPr/>
                </a:tc>
              </a:tr>
              <a:tr h="291083">
                <a:tc>
                  <a:txBody>
                    <a:bodyPr/>
                    <a:lstStyle/>
                    <a:p>
                      <a:pPr latinLnBrk="1"/>
                      <a:r>
                        <a:rPr lang="en-US" altLang="ko-KR" sz="1600" dirty="0" smtClean="0"/>
                        <a:t>Average [dB]</a:t>
                      </a:r>
                      <a:endParaRPr lang="ko-KR" altLang="en-US" sz="1600" dirty="0"/>
                    </a:p>
                  </a:txBody>
                  <a:tcPr/>
                </a:tc>
                <a:tc>
                  <a:txBody>
                    <a:bodyPr/>
                    <a:lstStyle/>
                    <a:p>
                      <a:r>
                        <a:rPr lang="en-US" altLang="ko-KR" sz="1600" dirty="0" smtClean="0"/>
                        <a:t>5.8011</a:t>
                      </a:r>
                      <a:endParaRPr lang="ko-KR" altLang="en-US" sz="1600" dirty="0"/>
                    </a:p>
                  </a:txBody>
                  <a:tcPr/>
                </a:tc>
                <a:tc>
                  <a:txBody>
                    <a:bodyPr/>
                    <a:lstStyle/>
                    <a:p>
                      <a:pPr latinLnBrk="1"/>
                      <a:r>
                        <a:rPr lang="en-US" altLang="ko-KR" sz="1600" dirty="0" smtClean="0"/>
                        <a:t>5.9403</a:t>
                      </a:r>
                      <a:endParaRPr lang="ko-KR" altLang="en-US" sz="1600" dirty="0"/>
                    </a:p>
                  </a:txBody>
                  <a:tcPr/>
                </a:tc>
                <a:tc>
                  <a:txBody>
                    <a:bodyPr/>
                    <a:lstStyle/>
                    <a:p>
                      <a:pPr latinLnBrk="1"/>
                      <a:r>
                        <a:rPr lang="en-US" altLang="ko-KR" sz="1600" dirty="0" smtClean="0"/>
                        <a:t>6.6069</a:t>
                      </a:r>
                      <a:endParaRPr lang="ko-KR" altLang="en-US" sz="1600" dirty="0"/>
                    </a:p>
                  </a:txBody>
                  <a:tcPr/>
                </a:tc>
                <a:tc>
                  <a:txBody>
                    <a:bodyPr/>
                    <a:lstStyle/>
                    <a:p>
                      <a:r>
                        <a:rPr lang="en-US" altLang="ko-KR" sz="1600" dirty="0" smtClean="0"/>
                        <a:t>3</a:t>
                      </a:r>
                      <a:endParaRPr lang="ko-KR" altLang="en-US" sz="1600" dirty="0"/>
                    </a:p>
                  </a:txBody>
                  <a:tcPr/>
                </a:tc>
              </a:tr>
              <a:tr h="277994">
                <a:tc>
                  <a:txBody>
                    <a:bodyPr/>
                    <a:lstStyle/>
                    <a:p>
                      <a:pPr latinLnBrk="1"/>
                      <a:r>
                        <a:rPr lang="en-US" altLang="ko-KR" sz="1600" dirty="0" smtClean="0"/>
                        <a:t>Min [dB]</a:t>
                      </a:r>
                      <a:endParaRPr lang="ko-KR" altLang="en-US" sz="1600" dirty="0"/>
                    </a:p>
                  </a:txBody>
                  <a:tcPr/>
                </a:tc>
                <a:tc>
                  <a:txBody>
                    <a:bodyPr/>
                    <a:lstStyle/>
                    <a:p>
                      <a:r>
                        <a:rPr lang="en-US" altLang="ko-KR" sz="1600" dirty="0" smtClean="0"/>
                        <a:t>1.8080</a:t>
                      </a:r>
                      <a:endParaRPr lang="ko-KR" altLang="en-US" sz="1600" dirty="0"/>
                    </a:p>
                  </a:txBody>
                  <a:tcPr/>
                </a:tc>
                <a:tc>
                  <a:txBody>
                    <a:bodyPr/>
                    <a:lstStyle/>
                    <a:p>
                      <a:pPr latinLnBrk="1"/>
                      <a:r>
                        <a:rPr lang="en-US" altLang="ko-KR" sz="1600" dirty="0" smtClean="0"/>
                        <a:t>5.0235</a:t>
                      </a:r>
                      <a:endParaRPr lang="ko-KR" altLang="en-US" sz="1600" dirty="0"/>
                    </a:p>
                  </a:txBody>
                  <a:tcPr/>
                </a:tc>
                <a:tc>
                  <a:txBody>
                    <a:bodyPr/>
                    <a:lstStyle/>
                    <a:p>
                      <a:pPr latinLnBrk="1"/>
                      <a:r>
                        <a:rPr lang="en-US" altLang="ko-KR" sz="1600" dirty="0" smtClean="0"/>
                        <a:t>4.3880</a:t>
                      </a:r>
                      <a:endParaRPr lang="ko-KR" altLang="en-US" sz="1600" dirty="0"/>
                    </a:p>
                  </a:txBody>
                  <a:tcPr/>
                </a:tc>
                <a:tc>
                  <a:txBody>
                    <a:bodyPr/>
                    <a:lstStyle/>
                    <a:p>
                      <a:r>
                        <a:rPr lang="en-US" altLang="ko-KR" sz="1600" dirty="0" smtClean="0"/>
                        <a:t>3</a:t>
                      </a:r>
                      <a:endParaRPr lang="ko-KR" altLang="en-US" sz="1600" dirty="0"/>
                    </a:p>
                  </a:txBody>
                  <a:tcPr/>
                </a:tc>
              </a:tr>
              <a:tr h="277994">
                <a:tc>
                  <a:txBody>
                    <a:bodyPr/>
                    <a:lstStyle/>
                    <a:p>
                      <a:pPr latinLnBrk="1"/>
                      <a:r>
                        <a:rPr lang="en-US" altLang="ko-KR" sz="1600" dirty="0" smtClean="0"/>
                        <a:t>Max [dB]</a:t>
                      </a:r>
                      <a:endParaRPr lang="ko-KR" altLang="en-US" sz="1600" dirty="0"/>
                    </a:p>
                  </a:txBody>
                  <a:tcPr/>
                </a:tc>
                <a:tc>
                  <a:txBody>
                    <a:bodyPr/>
                    <a:lstStyle/>
                    <a:p>
                      <a:r>
                        <a:rPr lang="en-US" altLang="ko-KR" sz="1600" dirty="0" smtClean="0"/>
                        <a:t>13.2950</a:t>
                      </a:r>
                      <a:endParaRPr lang="ko-KR" altLang="en-US" sz="1600" dirty="0"/>
                    </a:p>
                  </a:txBody>
                  <a:tcPr/>
                </a:tc>
                <a:tc>
                  <a:txBody>
                    <a:bodyPr/>
                    <a:lstStyle/>
                    <a:p>
                      <a:pPr latinLnBrk="1"/>
                      <a:r>
                        <a:rPr lang="en-US" altLang="ko-KR" sz="1600" dirty="0" smtClean="0"/>
                        <a:t>7.0014</a:t>
                      </a:r>
                      <a:endParaRPr lang="ko-KR" altLang="en-US" sz="1600" dirty="0"/>
                    </a:p>
                  </a:txBody>
                  <a:tcPr/>
                </a:tc>
                <a:tc>
                  <a:txBody>
                    <a:bodyPr/>
                    <a:lstStyle/>
                    <a:p>
                      <a:pPr latinLnBrk="1"/>
                      <a:r>
                        <a:rPr lang="en-US" altLang="ko-KR" sz="1600" dirty="0" smtClean="0"/>
                        <a:t>9.3670</a:t>
                      </a:r>
                      <a:endParaRPr lang="ko-KR" altLang="en-US" sz="1600" dirty="0"/>
                    </a:p>
                  </a:txBody>
                  <a:tcPr/>
                </a:tc>
                <a:tc>
                  <a:txBody>
                    <a:bodyPr/>
                    <a:lstStyle/>
                    <a:p>
                      <a:r>
                        <a:rPr lang="en-US" altLang="ko-KR" sz="1600" dirty="0" smtClean="0"/>
                        <a:t>3</a:t>
                      </a:r>
                      <a:endParaRPr lang="ko-KR" altLang="en-US" sz="1600" dirty="0"/>
                    </a:p>
                  </a:txBody>
                  <a:tcPr/>
                </a:tc>
              </a:tr>
              <a:tr h="291083">
                <a:tc>
                  <a:txBody>
                    <a:bodyPr/>
                    <a:lstStyle/>
                    <a:p>
                      <a:pPr latinLnBrk="1"/>
                      <a:r>
                        <a:rPr lang="en-US" altLang="ko-KR" sz="1600" dirty="0" smtClean="0"/>
                        <a:t>Variance [dB]</a:t>
                      </a:r>
                      <a:endParaRPr lang="ko-KR" altLang="en-US" sz="1600" dirty="0"/>
                    </a:p>
                  </a:txBody>
                  <a:tcPr/>
                </a:tc>
                <a:tc>
                  <a:txBody>
                    <a:bodyPr/>
                    <a:lstStyle/>
                    <a:p>
                      <a:r>
                        <a:rPr lang="en-US" altLang="ko-KR" sz="1600" dirty="0" smtClean="0"/>
                        <a:t>5.9027</a:t>
                      </a:r>
                      <a:endParaRPr lang="ko-KR" altLang="en-US" sz="1600" dirty="0"/>
                    </a:p>
                  </a:txBody>
                  <a:tcPr/>
                </a:tc>
                <a:tc>
                  <a:txBody>
                    <a:bodyPr/>
                    <a:lstStyle/>
                    <a:p>
                      <a:pPr latinLnBrk="1"/>
                      <a:r>
                        <a:rPr lang="en-US" altLang="ko-KR" sz="1600" dirty="0" smtClean="0"/>
                        <a:t>0.4969</a:t>
                      </a:r>
                      <a:endParaRPr lang="ko-KR" altLang="en-US" sz="1600" dirty="0"/>
                    </a:p>
                  </a:txBody>
                  <a:tcPr/>
                </a:tc>
                <a:tc>
                  <a:txBody>
                    <a:bodyPr/>
                    <a:lstStyle/>
                    <a:p>
                      <a:pPr latinLnBrk="1"/>
                      <a:r>
                        <a:rPr lang="en-US" altLang="ko-KR" sz="1600" dirty="0" smtClean="0"/>
                        <a:t>1.7983</a:t>
                      </a:r>
                      <a:endParaRPr lang="ko-KR" altLang="en-US" sz="1600" dirty="0"/>
                    </a:p>
                  </a:txBody>
                  <a:tcPr/>
                </a:tc>
                <a:tc>
                  <a:txBody>
                    <a:bodyPr/>
                    <a:lstStyle/>
                    <a:p>
                      <a:r>
                        <a:rPr lang="en-US" altLang="ko-KR" sz="1600" dirty="0" smtClean="0"/>
                        <a:t>0</a:t>
                      </a:r>
                      <a:endParaRPr lang="ko-KR" altLang="en-US" sz="1600" dirty="0"/>
                    </a:p>
                  </a:txBody>
                  <a:tcPr/>
                </a:tc>
              </a:tr>
            </a:tbl>
          </a:graphicData>
        </a:graphic>
      </p:graphicFrame>
    </p:spTree>
    <p:extLst>
      <p:ext uri="{BB962C8B-B14F-4D97-AF65-F5344CB8AC3E}">
        <p14:creationId xmlns:p14="http://schemas.microsoft.com/office/powerpoint/2010/main" val="2676308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(9/12)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a:xfrm>
            <a:off x="152400" y="1752600"/>
            <a:ext cx="8991600" cy="4800600"/>
          </a:xfrm>
        </p:spPr>
        <p:txBody>
          <a:bodyPr>
            <a:normAutofit/>
          </a:bodyPr>
          <a:lstStyle/>
          <a:p>
            <a:r>
              <a:rPr lang="en-US" altLang="ko-KR" dirty="0" smtClean="0"/>
              <a:t>Detector complexity comparison</a:t>
            </a:r>
          </a:p>
          <a:p>
            <a:pPr lvl="1"/>
            <a:r>
              <a:rPr lang="en-US" altLang="ko-KR" dirty="0" smtClean="0"/>
              <a:t>The time-domain </a:t>
            </a:r>
            <a:r>
              <a:rPr lang="en-US" altLang="ko-KR" dirty="0" smtClean="0">
                <a:solidFill>
                  <a:srgbClr val="00B050"/>
                </a:solidFill>
              </a:rPr>
              <a:t>MZC1</a:t>
            </a:r>
            <a:r>
              <a:rPr lang="en-US" altLang="ko-KR" dirty="0" smtClean="0"/>
              <a:t> is complex sequences, so that the computational complexity of MZC1 is </a:t>
            </a:r>
            <a:r>
              <a:rPr lang="en-US" altLang="ko-KR" dirty="0" smtClean="0">
                <a:solidFill>
                  <a:srgbClr val="00B050"/>
                </a:solidFill>
              </a:rPr>
              <a:t>identical</a:t>
            </a:r>
            <a:r>
              <a:rPr lang="en-US" altLang="ko-KR" dirty="0" smtClean="0"/>
              <a:t> to that of </a:t>
            </a:r>
            <a:r>
              <a:rPr lang="en-US" altLang="ko-KR" dirty="0" smtClean="0">
                <a:solidFill>
                  <a:srgbClr val="00B050"/>
                </a:solidFill>
              </a:rPr>
              <a:t>base ZC</a:t>
            </a:r>
            <a:r>
              <a:rPr lang="en-US" altLang="ko-KR" dirty="0" smtClean="0"/>
              <a:t>.</a:t>
            </a:r>
          </a:p>
          <a:p>
            <a:pPr lvl="1"/>
            <a:r>
              <a:rPr lang="en-US" altLang="ko-KR" dirty="0" smtClean="0"/>
              <a:t>The time-domain </a:t>
            </a:r>
            <a:r>
              <a:rPr lang="en-US" altLang="ko-KR" dirty="0" smtClean="0">
                <a:solidFill>
                  <a:srgbClr val="00B050"/>
                </a:solidFill>
              </a:rPr>
              <a:t>MZC2 and GSW </a:t>
            </a:r>
            <a:r>
              <a:rPr lang="en-US" altLang="ko-KR" dirty="0" smtClean="0"/>
              <a:t>are not complex but </a:t>
            </a:r>
            <a:r>
              <a:rPr lang="en-US" altLang="ko-KR" dirty="0" smtClean="0">
                <a:solidFill>
                  <a:srgbClr val="00B050"/>
                </a:solidFill>
              </a:rPr>
              <a:t>real sequences</a:t>
            </a:r>
            <a:r>
              <a:rPr lang="en-US" altLang="ko-KR" dirty="0" smtClean="0"/>
              <a:t>, so that their computational complexities can be </a:t>
            </a:r>
            <a:r>
              <a:rPr lang="en-US" altLang="ko-KR" dirty="0" smtClean="0">
                <a:solidFill>
                  <a:srgbClr val="00B050"/>
                </a:solidFill>
              </a:rPr>
              <a:t>reduced </a:t>
            </a:r>
            <a:r>
              <a:rPr lang="en-US" altLang="ko-KR" dirty="0" smtClean="0"/>
              <a:t>by a factor of </a:t>
            </a:r>
            <a:r>
              <a:rPr lang="en-US" altLang="ko-KR" dirty="0" smtClean="0">
                <a:solidFill>
                  <a:srgbClr val="00B050"/>
                </a:solidFill>
              </a:rPr>
              <a:t>½</a:t>
            </a:r>
            <a:r>
              <a:rPr lang="en-US" altLang="ko-KR" dirty="0" smtClean="0"/>
              <a:t> over that of base ZC if </a:t>
            </a:r>
            <a:r>
              <a:rPr lang="en-US" altLang="ko-KR" dirty="0"/>
              <a:t>cross-correlation based </a:t>
            </a:r>
            <a:r>
              <a:rPr lang="en-US" altLang="ko-KR" dirty="0" smtClean="0"/>
              <a:t>detectors [3]-[5]</a:t>
            </a:r>
            <a:r>
              <a:rPr lang="en-US" altLang="ko-KR" dirty="0" smtClean="0">
                <a:solidFill>
                  <a:srgbClr val="FF0000"/>
                </a:solidFill>
              </a:rPr>
              <a:t> </a:t>
            </a:r>
            <a:r>
              <a:rPr lang="en-US" altLang="ko-KR" dirty="0" smtClean="0"/>
              <a:t>are employed.</a:t>
            </a:r>
          </a:p>
          <a:p>
            <a:pPr lvl="1"/>
            <a:r>
              <a:rPr lang="en-US" altLang="ko-KR" dirty="0" smtClean="0"/>
              <a:t>If auto-correlation based detector [6] is employed, there is no complexity difference.  </a:t>
            </a:r>
            <a:r>
              <a:rPr lang="en-US" altLang="ko-KR" dirty="0" smtClean="0">
                <a:solidFill>
                  <a:srgbClr val="00B050"/>
                </a:solidFill>
              </a:rPr>
              <a:t> </a:t>
            </a:r>
            <a:endParaRPr lang="en-US" altLang="ko-KR" dirty="0">
              <a:solidFill>
                <a:srgbClr val="00B050"/>
              </a:solidFill>
            </a:endParaRPr>
          </a:p>
        </p:txBody>
      </p:sp>
      <p:sp>
        <p:nvSpPr>
          <p:cNvPr id="5124" name="Date Placeholder 3"/>
          <p:cNvSpPr>
            <a:spLocks noGrp="1"/>
          </p:cNvSpPr>
          <p:nvPr>
            <p:ph type="dt" sz="half" idx="10"/>
          </p:nvPr>
        </p:nvSpPr>
        <p:spPr/>
        <p:txBody>
          <a:bodyPr/>
          <a:lstStyle/>
          <a:p>
            <a:r>
              <a:rPr lang="en-US" dirty="0" smtClean="0"/>
              <a:t>July 2013</a:t>
            </a:r>
            <a:endParaRPr lang="en-US" dirty="0"/>
          </a:p>
        </p:txBody>
      </p:sp>
      <p:sp>
        <p:nvSpPr>
          <p:cNvPr id="8" name="Footer Placeholder 2"/>
          <p:cNvSpPr>
            <a:spLocks noGrp="1"/>
          </p:cNvSpPr>
          <p:nvPr>
            <p:ph type="ftr" sz="quarter" idx="11"/>
          </p:nvPr>
        </p:nvSpPr>
        <p:spPr/>
        <p:txBody>
          <a:bodyPr/>
          <a:lstStyle/>
          <a:p>
            <a:r>
              <a:rPr lang="en-US" dirty="0" smtClean="0"/>
              <a:t>Kapseok Chang, ETRI</a:t>
            </a:r>
          </a:p>
        </p:txBody>
      </p:sp>
      <p:sp>
        <p:nvSpPr>
          <p:cNvPr id="5126" name="Slide Number Placeholder 5"/>
          <p:cNvSpPr>
            <a:spLocks noGrp="1"/>
          </p:cNvSpPr>
          <p:nvPr>
            <p:ph type="sldNum" sz="quarter" idx="12"/>
          </p:nvPr>
        </p:nvSpPr>
        <p:spPr/>
        <p:txBody>
          <a:bodyPr/>
          <a:lstStyle/>
          <a:p>
            <a:r>
              <a:rPr lang="en-US" dirty="0" smtClean="0"/>
              <a:t>Slide </a:t>
            </a:r>
            <a:fld id="{0313C80D-728D-4BA3-AC45-6D2C24AFE2F7}" type="slidenum">
              <a:rPr lang="en-US" smtClean="0"/>
              <a:pPr/>
              <a:t>15</a:t>
            </a:fld>
            <a:endParaRPr lang="en-US" dirty="0" smtClean="0"/>
          </a:p>
        </p:txBody>
      </p:sp>
    </p:spTree>
    <p:extLst>
      <p:ext uri="{BB962C8B-B14F-4D97-AF65-F5344CB8AC3E}">
        <p14:creationId xmlns:p14="http://schemas.microsoft.com/office/powerpoint/2010/main" val="4002752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(10/12)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p:txBody>
          <a:bodyPr>
            <a:normAutofit fontScale="92500" lnSpcReduction="10000"/>
          </a:bodyPr>
          <a:lstStyle/>
          <a:p>
            <a:r>
              <a:rPr lang="en-US" altLang="ko-KR" dirty="0" smtClean="0"/>
              <a:t>Evaluation parameter and condition</a:t>
            </a:r>
          </a:p>
          <a:p>
            <a:pPr lvl="1"/>
            <a:r>
              <a:rPr lang="en-US" altLang="ko-KR" dirty="0" smtClean="0"/>
              <a:t>Parameter</a:t>
            </a:r>
          </a:p>
          <a:p>
            <a:pPr lvl="2"/>
            <a:r>
              <a:rPr lang="en-US" altLang="ko-KR" dirty="0" smtClean="0"/>
              <a:t>Carrier frequency of 2 GHz, system bandwidth of 1.25 MHz (i.e. </a:t>
            </a:r>
            <a:r>
              <a:rPr lang="en-US" altLang="ko-KR" i="1" dirty="0" smtClean="0"/>
              <a:t>N</a:t>
            </a:r>
            <a:r>
              <a:rPr lang="en-US" altLang="ko-KR" dirty="0" smtClean="0"/>
              <a:t>=64, </a:t>
            </a:r>
            <a:r>
              <a:rPr lang="en-US" altLang="ko-KR" i="1" dirty="0" smtClean="0"/>
              <a:t>P</a:t>
            </a:r>
            <a:r>
              <a:rPr lang="en-US" altLang="ko-KR" dirty="0" smtClean="0"/>
              <a:t>=31 or 63), subcarrier spacing of 15 kHz, FFT/IFFT size of 64, CP duration of 10, a pair of source and destination stations, no transmit diversity, two branch equal gain combining received diversity, and channel model of TU-6 [7]</a:t>
            </a:r>
            <a:r>
              <a:rPr lang="en-US" altLang="ko-KR" dirty="0" smtClean="0">
                <a:solidFill>
                  <a:srgbClr val="FF0000"/>
                </a:solidFill>
              </a:rPr>
              <a:t> </a:t>
            </a:r>
            <a:r>
              <a:rPr lang="en-US" altLang="ko-KR" dirty="0" smtClean="0"/>
              <a:t>with mobile velocity of 3 km/h.</a:t>
            </a:r>
          </a:p>
          <a:p>
            <a:pPr lvl="1"/>
            <a:r>
              <a:rPr lang="en-US" altLang="ko-KR" dirty="0" smtClean="0"/>
              <a:t>Condition</a:t>
            </a:r>
          </a:p>
          <a:p>
            <a:pPr lvl="2"/>
            <a:r>
              <a:rPr lang="en-US" altLang="ko-KR" dirty="0" smtClean="0"/>
              <a:t>When evaluating the </a:t>
            </a:r>
            <a:r>
              <a:rPr lang="en-US" altLang="ko-KR" dirty="0" smtClean="0">
                <a:solidFill>
                  <a:srgbClr val="00B050"/>
                </a:solidFill>
              </a:rPr>
              <a:t>detection error rate (DER) </a:t>
            </a:r>
            <a:r>
              <a:rPr lang="en-US" altLang="ko-KR" dirty="0" smtClean="0"/>
              <a:t>of STS, a correct detection is declared if the detected sample timing is within half the CP duration.</a:t>
            </a:r>
          </a:p>
          <a:p>
            <a:pPr lvl="2"/>
            <a:r>
              <a:rPr lang="en-US" altLang="ko-KR" dirty="0" smtClean="0"/>
              <a:t>The transmitted power for the STF signal is the same as that of the data signals.  </a:t>
            </a:r>
          </a:p>
          <a:p>
            <a:pPr lvl="2"/>
            <a:r>
              <a:rPr lang="en-US" altLang="ko-KR" dirty="0"/>
              <a:t>The detection scheme for STS is based on cross-correlation for full-length </a:t>
            </a:r>
            <a:r>
              <a:rPr lang="en-US" altLang="ko-KR" dirty="0" smtClean="0"/>
              <a:t>correlation (FLC) and half-length correlation (HLC) [3]-[5].</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16</a:t>
            </a:fld>
            <a:endParaRPr lang="en-US" dirty="0" smtClean="0"/>
          </a:p>
        </p:txBody>
      </p:sp>
    </p:spTree>
    <p:extLst>
      <p:ext uri="{BB962C8B-B14F-4D97-AF65-F5344CB8AC3E}">
        <p14:creationId xmlns:p14="http://schemas.microsoft.com/office/powerpoint/2010/main" val="3941343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(11/12)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p:txBody>
          <a:bodyPr>
            <a:normAutofit fontScale="77500" lnSpcReduction="20000"/>
          </a:bodyPr>
          <a:lstStyle/>
          <a:p>
            <a:r>
              <a:rPr lang="en-US" altLang="ko-KR" dirty="0" smtClean="0"/>
              <a:t>Comparison on robustness against FO</a:t>
            </a:r>
          </a:p>
          <a:p>
            <a:pPr lvl="1"/>
            <a:r>
              <a:rPr lang="en-US" altLang="ko-KR" dirty="0" smtClean="0"/>
              <a:t>Effective mean correlation </a:t>
            </a:r>
            <a:r>
              <a:rPr lang="en-US" altLang="ko-KR" dirty="0"/>
              <a:t>output vs. FO </a:t>
            </a:r>
            <a:r>
              <a:rPr lang="en-US" altLang="ko-KR" dirty="0" smtClean="0"/>
              <a:t>with static TU6 channel [7] and no noise </a:t>
            </a:r>
            <a:endParaRPr lang="en-US" altLang="ko-KR" dirty="0"/>
          </a:p>
          <a:p>
            <a:pPr lvl="1"/>
            <a:endParaRPr lang="en-US" altLang="ko-KR" dirty="0" smtClean="0"/>
          </a:p>
          <a:p>
            <a:pPr lvl="1"/>
            <a:endParaRPr lang="en-US" altLang="ko-KR" dirty="0"/>
          </a:p>
          <a:p>
            <a:pPr marL="457200" lvl="1" indent="0">
              <a:buNone/>
            </a:pPr>
            <a:endParaRPr lang="en-US" altLang="ko-KR" dirty="0"/>
          </a:p>
          <a:p>
            <a:pPr lvl="1"/>
            <a:endParaRPr lang="en-US" altLang="ko-KR" dirty="0"/>
          </a:p>
          <a:p>
            <a:pPr lvl="1"/>
            <a:endParaRPr lang="en-US" altLang="ko-KR" dirty="0"/>
          </a:p>
          <a:p>
            <a:pPr lvl="2"/>
            <a:endParaRPr lang="en-US" altLang="ko-KR" dirty="0">
              <a:sym typeface="Symbol"/>
            </a:endParaRPr>
          </a:p>
          <a:p>
            <a:pPr lvl="2"/>
            <a:endParaRPr lang="en-US" altLang="ko-KR" dirty="0">
              <a:sym typeface="Symbol"/>
            </a:endParaRPr>
          </a:p>
          <a:p>
            <a:pPr lvl="2"/>
            <a:endParaRPr lang="en-US" altLang="ko-KR" dirty="0">
              <a:sym typeface="Symbol"/>
            </a:endParaRPr>
          </a:p>
          <a:p>
            <a:pPr lvl="2"/>
            <a:endParaRPr lang="en-US" altLang="ko-KR" dirty="0">
              <a:sym typeface="Symbol"/>
            </a:endParaRPr>
          </a:p>
          <a:p>
            <a:pPr lvl="2"/>
            <a:endParaRPr lang="en-US" altLang="ko-KR" dirty="0">
              <a:sym typeface="Symbol"/>
            </a:endParaRPr>
          </a:p>
          <a:p>
            <a:pPr lvl="2"/>
            <a:endParaRPr lang="en-US" altLang="ko-KR" dirty="0">
              <a:sym typeface="Symbol"/>
            </a:endParaRPr>
          </a:p>
          <a:p>
            <a:pPr lvl="2"/>
            <a:endParaRPr lang="en-US" altLang="ko-KR" dirty="0">
              <a:sym typeface="Symbol"/>
            </a:endParaRPr>
          </a:p>
          <a:p>
            <a:pPr lvl="2"/>
            <a:r>
              <a:rPr lang="en-US" altLang="ko-KR" dirty="0">
                <a:sym typeface="Symbol"/>
              </a:rPr>
              <a:t> is the </a:t>
            </a:r>
            <a:r>
              <a:rPr lang="en-US" altLang="ko-KR" dirty="0" smtClean="0">
                <a:sym typeface="Symbol"/>
              </a:rPr>
              <a:t>FO normalized </a:t>
            </a:r>
            <a:r>
              <a:rPr lang="en-US" altLang="ko-KR" dirty="0">
                <a:sym typeface="Symbol"/>
              </a:rPr>
              <a:t>to a subcarrier spacing of the effective OFDM symbol</a:t>
            </a:r>
            <a:r>
              <a:rPr lang="en-US" altLang="ko-KR" dirty="0" smtClean="0">
                <a:sym typeface="Symbol"/>
              </a:rPr>
              <a:t>.</a:t>
            </a:r>
          </a:p>
          <a:p>
            <a:pPr lvl="3"/>
            <a:r>
              <a:rPr lang="en-US" altLang="ko-KR" dirty="0" smtClean="0">
                <a:sym typeface="Symbol"/>
              </a:rPr>
              <a:t>For </a:t>
            </a:r>
            <a:r>
              <a:rPr lang="en-US" altLang="ko-KR" dirty="0">
                <a:sym typeface="Symbol"/>
              </a:rPr>
              <a:t>example, =1 means that one subcarrier spacing is shifted</a:t>
            </a:r>
            <a:r>
              <a:rPr lang="en-US" altLang="ko-KR" dirty="0" smtClean="0">
                <a:sym typeface="Symbol"/>
              </a:rPr>
              <a:t>.</a:t>
            </a:r>
            <a:endParaRPr lang="en-US" altLang="ko-KR" dirty="0" smtClean="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17</a:t>
            </a:fld>
            <a:endParaRPr lang="en-US" dirty="0" smtClean="0"/>
          </a:p>
        </p:txBody>
      </p:sp>
      <p:sp>
        <p:nvSpPr>
          <p:cNvPr id="10" name="TextBox 9"/>
          <p:cNvSpPr txBox="1"/>
          <p:nvPr/>
        </p:nvSpPr>
        <p:spPr>
          <a:xfrm>
            <a:off x="2743200" y="3560956"/>
            <a:ext cx="4953000" cy="584775"/>
          </a:xfrm>
          <a:prstGeom prst="rect">
            <a:avLst/>
          </a:prstGeom>
          <a:noFill/>
        </p:spPr>
        <p:txBody>
          <a:bodyPr wrap="square" rtlCol="0">
            <a:spAutoFit/>
          </a:bodyPr>
          <a:lstStyle/>
          <a:p>
            <a:r>
              <a:rPr lang="en-US" altLang="ko-KR" sz="3200" dirty="0" smtClean="0"/>
              <a:t>To appear in revision</a:t>
            </a:r>
            <a:endParaRPr lang="ko-KR" altLang="en-US" sz="3200" dirty="0"/>
          </a:p>
        </p:txBody>
      </p:sp>
    </p:spTree>
    <p:extLst>
      <p:ext uri="{BB962C8B-B14F-4D97-AF65-F5344CB8AC3E}">
        <p14:creationId xmlns:p14="http://schemas.microsoft.com/office/powerpoint/2010/main" val="1512855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(12/12)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p:txBody>
          <a:bodyPr>
            <a:normAutofit/>
          </a:bodyPr>
          <a:lstStyle/>
          <a:p>
            <a:r>
              <a:rPr lang="en-US" altLang="ko-KR" dirty="0" smtClean="0"/>
              <a:t>DER performance</a:t>
            </a:r>
          </a:p>
          <a:p>
            <a:pPr lvl="1"/>
            <a:r>
              <a:rPr lang="en-US" altLang="ko-KR" dirty="0" smtClean="0"/>
              <a:t>DER vs. SNR per received antenna with </a:t>
            </a:r>
            <a:r>
              <a:rPr lang="en-US" altLang="ko-KR" dirty="0" smtClean="0">
                <a:sym typeface="Symbol"/>
              </a:rPr>
              <a:t>=0 and =2/3 in the TU-6 channel with 3 km/h</a:t>
            </a:r>
            <a:r>
              <a:rPr lang="en-US" altLang="ko-KR" dirty="0" smtClean="0"/>
              <a:t> </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18</a:t>
            </a:fld>
            <a:endParaRPr lang="en-US" dirty="0" smtClean="0"/>
          </a:p>
        </p:txBody>
      </p:sp>
      <p:sp>
        <p:nvSpPr>
          <p:cNvPr id="9" name="TextBox 8"/>
          <p:cNvSpPr txBox="1"/>
          <p:nvPr/>
        </p:nvSpPr>
        <p:spPr>
          <a:xfrm>
            <a:off x="2667000" y="4145731"/>
            <a:ext cx="4953000" cy="584775"/>
          </a:xfrm>
          <a:prstGeom prst="rect">
            <a:avLst/>
          </a:prstGeom>
          <a:noFill/>
        </p:spPr>
        <p:txBody>
          <a:bodyPr wrap="square" rtlCol="0">
            <a:spAutoFit/>
          </a:bodyPr>
          <a:lstStyle/>
          <a:p>
            <a:r>
              <a:rPr lang="en-US" altLang="ko-KR" sz="3200" dirty="0" smtClean="0"/>
              <a:t>To appear in revision</a:t>
            </a:r>
            <a:endParaRPr lang="ko-KR" altLang="en-US" sz="3200" dirty="0"/>
          </a:p>
        </p:txBody>
      </p:sp>
    </p:spTree>
    <p:extLst>
      <p:ext uri="{BB962C8B-B14F-4D97-AF65-F5344CB8AC3E}">
        <p14:creationId xmlns:p14="http://schemas.microsoft.com/office/powerpoint/2010/main" val="601875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(1/4)</a:t>
            </a:r>
            <a:br>
              <a:rPr lang="en-US" dirty="0" smtClean="0"/>
            </a:br>
            <a:r>
              <a:rPr lang="en-US" dirty="0" smtClean="0">
                <a:solidFill>
                  <a:schemeClr val="tx1"/>
                </a:solidFill>
              </a:rPr>
              <a:t>: Proposed Preamble Structure</a:t>
            </a:r>
          </a:p>
        </p:txBody>
      </p:sp>
      <p:sp>
        <p:nvSpPr>
          <p:cNvPr id="7" name="내용 개체 틀 6"/>
          <p:cNvSpPr>
            <a:spLocks noGrp="1"/>
          </p:cNvSpPr>
          <p:nvPr>
            <p:ph idx="1"/>
          </p:nvPr>
        </p:nvSpPr>
        <p:spPr>
          <a:xfrm>
            <a:off x="152400" y="1828800"/>
            <a:ext cx="8839200" cy="2514600"/>
          </a:xfrm>
        </p:spPr>
        <p:txBody>
          <a:bodyPr>
            <a:normAutofit fontScale="85000" lnSpcReduction="20000"/>
          </a:bodyPr>
          <a:lstStyle/>
          <a:p>
            <a:r>
              <a:rPr lang="en-US" altLang="ko-KR" dirty="0" smtClean="0"/>
              <a:t>Time-domain structure (1/3)</a:t>
            </a:r>
          </a:p>
          <a:p>
            <a:pPr lvl="1"/>
            <a:r>
              <a:rPr lang="en-US" altLang="ko-KR" dirty="0" smtClean="0"/>
              <a:t>The first symbol of the STF is mainly used for automatic gain control (</a:t>
            </a:r>
            <a:r>
              <a:rPr lang="en-US" altLang="ko-KR" dirty="0" smtClean="0">
                <a:solidFill>
                  <a:srgbClr val="00B050"/>
                </a:solidFill>
              </a:rPr>
              <a:t>AGC</a:t>
            </a:r>
            <a:r>
              <a:rPr lang="en-US" altLang="ko-KR" dirty="0" smtClean="0"/>
              <a:t>).</a:t>
            </a:r>
          </a:p>
          <a:p>
            <a:pPr lvl="1"/>
            <a:r>
              <a:rPr lang="en-US" altLang="ko-KR" dirty="0" smtClean="0"/>
              <a:t>The second symbol of the STF is used for </a:t>
            </a:r>
            <a:r>
              <a:rPr lang="en-US" altLang="ko-KR" dirty="0" smtClean="0">
                <a:solidFill>
                  <a:srgbClr val="00B050"/>
                </a:solidFill>
              </a:rPr>
              <a:t>packet detection</a:t>
            </a:r>
            <a:r>
              <a:rPr lang="en-US" altLang="ko-KR" dirty="0" smtClean="0"/>
              <a:t>, </a:t>
            </a:r>
            <a:r>
              <a:rPr lang="en-US" altLang="ko-KR" dirty="0" smtClean="0">
                <a:solidFill>
                  <a:srgbClr val="00B050"/>
                </a:solidFill>
              </a:rPr>
              <a:t>1</a:t>
            </a:r>
            <a:r>
              <a:rPr lang="en-US" altLang="ko-KR" baseline="30000" dirty="0" smtClean="0">
                <a:solidFill>
                  <a:srgbClr val="00B050"/>
                </a:solidFill>
              </a:rPr>
              <a:t>st</a:t>
            </a:r>
            <a:r>
              <a:rPr lang="en-US" altLang="ko-KR" dirty="0" smtClean="0"/>
              <a:t> </a:t>
            </a:r>
            <a:r>
              <a:rPr lang="en-US" altLang="ko-KR" dirty="0" smtClean="0">
                <a:solidFill>
                  <a:srgbClr val="00B050"/>
                </a:solidFill>
              </a:rPr>
              <a:t>time/frequency synchronization</a:t>
            </a:r>
            <a:r>
              <a:rPr lang="en-US" altLang="ko-KR" dirty="0" smtClean="0"/>
              <a:t>, and </a:t>
            </a:r>
            <a:r>
              <a:rPr lang="en-US" altLang="ko-KR" dirty="0" smtClean="0">
                <a:solidFill>
                  <a:srgbClr val="00B050"/>
                </a:solidFill>
              </a:rPr>
              <a:t>implicit transmission-mode indication </a:t>
            </a:r>
            <a:r>
              <a:rPr lang="en-US" altLang="ko-KR" dirty="0" smtClean="0"/>
              <a:t>by </a:t>
            </a:r>
            <a:r>
              <a:rPr lang="en-US" altLang="ko-KR" dirty="0"/>
              <a:t>positive/negative number of the real-part correlator output</a:t>
            </a:r>
            <a:r>
              <a:rPr lang="en-US" altLang="ko-KR" dirty="0" smtClean="0"/>
              <a:t>. </a:t>
            </a:r>
          </a:p>
          <a:p>
            <a:pPr lvl="2"/>
            <a:r>
              <a:rPr lang="en-US" altLang="ko-KR" dirty="0" smtClean="0"/>
              <a:t>Specifically</a:t>
            </a:r>
            <a:r>
              <a:rPr lang="en-US" altLang="ko-KR" dirty="0"/>
              <a:t>, the real value is positive, it indicates OFDM. Otherwise, it indicates SC.</a:t>
            </a:r>
          </a:p>
          <a:p>
            <a:pPr lvl="1"/>
            <a:endParaRPr lang="en-US" altLang="ko-KR" dirty="0" smtClean="0"/>
          </a:p>
          <a:p>
            <a:endParaRPr lang="en-US" altLang="ko-KR" dirty="0"/>
          </a:p>
          <a:p>
            <a:pPr marL="457200" lvl="1" indent="0">
              <a:buNone/>
            </a:pPr>
            <a:endParaRPr lang="en-US" altLang="ko-KR" dirty="0" smtClean="0"/>
          </a:p>
          <a:p>
            <a:pPr lvl="1"/>
            <a:endParaRPr lang="en-US" altLang="ko-KR" dirty="0"/>
          </a:p>
          <a:p>
            <a:pPr lvl="1"/>
            <a:endParaRPr lang="en-US" altLang="ko-KR" dirty="0" smtClean="0"/>
          </a:p>
          <a:p>
            <a:pPr lvl="1"/>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19</a:t>
            </a:fld>
            <a:endParaRPr lang="en-US" dirty="0" smtClean="0"/>
          </a:p>
        </p:txBody>
      </p:sp>
      <p:pic>
        <p:nvPicPr>
          <p:cNvPr id="1024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175" y="4276725"/>
            <a:ext cx="7210425"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4653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smtClean="0"/>
              <a:t>Outline</a:t>
            </a:r>
            <a:endParaRPr lang="en-US" dirty="0" smtClean="0"/>
          </a:p>
        </p:txBody>
      </p:sp>
      <p:sp>
        <p:nvSpPr>
          <p:cNvPr id="6" name="Content Placeholder 5"/>
          <p:cNvSpPr>
            <a:spLocks noGrp="1"/>
          </p:cNvSpPr>
          <p:nvPr>
            <p:ph idx="1"/>
          </p:nvPr>
        </p:nvSpPr>
        <p:spPr/>
        <p:txBody>
          <a:bodyPr/>
          <a:lstStyle/>
          <a:p>
            <a:r>
              <a:rPr lang="en-US" altLang="ko-KR" dirty="0" smtClean="0"/>
              <a:t>PHY Frame Formats </a:t>
            </a:r>
          </a:p>
          <a:p>
            <a:endParaRPr lang="en-US" dirty="0" smtClean="0"/>
          </a:p>
          <a:p>
            <a:r>
              <a:rPr lang="en-US" dirty="0" smtClean="0"/>
              <a:t>Preamble Design</a:t>
            </a:r>
          </a:p>
          <a:p>
            <a:pPr lvl="1"/>
            <a:r>
              <a:rPr lang="en-US" dirty="0" smtClean="0"/>
              <a:t>Requirements</a:t>
            </a:r>
          </a:p>
          <a:p>
            <a:pPr lvl="1"/>
            <a:r>
              <a:rPr lang="en-US" dirty="0" smtClean="0"/>
              <a:t>Basic STF Sequence Design</a:t>
            </a:r>
          </a:p>
          <a:p>
            <a:pPr lvl="1"/>
            <a:r>
              <a:rPr lang="en-US" dirty="0" smtClean="0"/>
              <a:t>Proposed Preamble Structure</a:t>
            </a:r>
          </a:p>
        </p:txBody>
      </p:sp>
      <p:sp>
        <p:nvSpPr>
          <p:cNvPr id="4100" name="Date Placeholder 1"/>
          <p:cNvSpPr>
            <a:spLocks noGrp="1"/>
          </p:cNvSpPr>
          <p:nvPr>
            <p:ph type="dt" sz="quarter" idx="10"/>
          </p:nvPr>
        </p:nvSpPr>
        <p:spPr/>
        <p:txBody>
          <a:bodyPr/>
          <a:lstStyle/>
          <a:p>
            <a:r>
              <a:rPr lang="en-US" smtClean="0"/>
              <a:t>July 2013</a:t>
            </a:r>
            <a:endParaRPr lang="en-US" dirty="0"/>
          </a:p>
        </p:txBody>
      </p:sp>
      <p:sp>
        <p:nvSpPr>
          <p:cNvPr id="4101" name="Footer Placeholder 2"/>
          <p:cNvSpPr>
            <a:spLocks noGrp="1"/>
          </p:cNvSpPr>
          <p:nvPr>
            <p:ph type="ftr" sz="quarter" idx="11"/>
          </p:nvPr>
        </p:nvSpPr>
        <p:spPr/>
        <p:txBody>
          <a:bodyPr/>
          <a:lstStyle/>
          <a:p>
            <a:r>
              <a:rPr lang="en-US" smtClean="0"/>
              <a:t>Kapseok Chang, ETRI</a:t>
            </a:r>
            <a:endParaRPr lang="en-US" dirty="0" smtClean="0"/>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(2/4)</a:t>
            </a:r>
            <a:br>
              <a:rPr lang="en-US" dirty="0" smtClean="0"/>
            </a:br>
            <a:r>
              <a:rPr lang="en-US" dirty="0" smtClean="0">
                <a:solidFill>
                  <a:schemeClr val="tx1"/>
                </a:solidFill>
              </a:rPr>
              <a:t>: Proposed Preamble Structure</a:t>
            </a:r>
          </a:p>
        </p:txBody>
      </p:sp>
      <p:sp>
        <p:nvSpPr>
          <p:cNvPr id="7" name="내용 개체 틀 6"/>
          <p:cNvSpPr>
            <a:spLocks noGrp="1"/>
          </p:cNvSpPr>
          <p:nvPr>
            <p:ph idx="1"/>
          </p:nvPr>
        </p:nvSpPr>
        <p:spPr>
          <a:xfrm>
            <a:off x="152400" y="1828800"/>
            <a:ext cx="8839200" cy="2514600"/>
          </a:xfrm>
        </p:spPr>
        <p:txBody>
          <a:bodyPr>
            <a:normAutofit/>
          </a:bodyPr>
          <a:lstStyle/>
          <a:p>
            <a:r>
              <a:rPr lang="en-US" altLang="ko-KR" dirty="0" smtClean="0"/>
              <a:t>Time-domain structure (2/3)</a:t>
            </a:r>
          </a:p>
          <a:p>
            <a:pPr lvl="1"/>
            <a:r>
              <a:rPr lang="en-US" altLang="ko-KR" dirty="0"/>
              <a:t>The first symbol of the LTF is used for </a:t>
            </a:r>
            <a:r>
              <a:rPr lang="en-US" altLang="ko-KR" dirty="0" smtClean="0">
                <a:solidFill>
                  <a:srgbClr val="00B050"/>
                </a:solidFill>
              </a:rPr>
              <a:t>2</a:t>
            </a:r>
            <a:r>
              <a:rPr lang="en-US" altLang="ko-KR" baseline="30000" dirty="0" smtClean="0">
                <a:solidFill>
                  <a:srgbClr val="00B050"/>
                </a:solidFill>
              </a:rPr>
              <a:t>nd</a:t>
            </a:r>
            <a:r>
              <a:rPr lang="en-US" altLang="ko-KR" dirty="0" smtClean="0">
                <a:solidFill>
                  <a:srgbClr val="00B050"/>
                </a:solidFill>
              </a:rPr>
              <a:t> </a:t>
            </a:r>
            <a:r>
              <a:rPr lang="en-US" altLang="ko-KR" dirty="0">
                <a:solidFill>
                  <a:srgbClr val="00B050"/>
                </a:solidFill>
              </a:rPr>
              <a:t>time/frequency </a:t>
            </a:r>
            <a:r>
              <a:rPr lang="en-US" altLang="ko-KR" dirty="0" smtClean="0">
                <a:solidFill>
                  <a:srgbClr val="00B050"/>
                </a:solidFill>
              </a:rPr>
              <a:t>synchronization </a:t>
            </a:r>
            <a:r>
              <a:rPr lang="en-US" altLang="ko-KR" dirty="0" smtClean="0"/>
              <a:t>and</a:t>
            </a:r>
            <a:r>
              <a:rPr lang="en-US" altLang="ko-KR" dirty="0" smtClean="0">
                <a:solidFill>
                  <a:srgbClr val="00B050"/>
                </a:solidFill>
              </a:rPr>
              <a:t> channel </a:t>
            </a:r>
            <a:r>
              <a:rPr lang="en-US" altLang="ko-KR" dirty="0">
                <a:solidFill>
                  <a:srgbClr val="00B050"/>
                </a:solidFill>
              </a:rPr>
              <a:t>estimation</a:t>
            </a:r>
            <a:r>
              <a:rPr lang="en-US" altLang="ko-KR" dirty="0" smtClean="0"/>
              <a:t>.</a:t>
            </a:r>
          </a:p>
          <a:p>
            <a:pPr lvl="1"/>
            <a:endParaRPr lang="en-US" altLang="ko-KR" dirty="0"/>
          </a:p>
          <a:p>
            <a:pPr lvl="1"/>
            <a:endParaRPr lang="en-US" altLang="ko-KR" dirty="0" smtClean="0"/>
          </a:p>
          <a:p>
            <a:pPr lvl="1"/>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20</a:t>
            </a:fld>
            <a:endParaRPr lang="en-US" dirty="0" smtClean="0"/>
          </a:p>
        </p:txBody>
      </p:sp>
      <p:pic>
        <p:nvPicPr>
          <p:cNvPr id="1034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787" y="3886200"/>
            <a:ext cx="7210425"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6296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(3/4)</a:t>
            </a:r>
            <a:br>
              <a:rPr lang="en-US" dirty="0" smtClean="0"/>
            </a:br>
            <a:r>
              <a:rPr lang="en-US" dirty="0" smtClean="0">
                <a:solidFill>
                  <a:schemeClr val="tx1"/>
                </a:solidFill>
              </a:rPr>
              <a:t>: Proposed Preamble Structure</a:t>
            </a:r>
          </a:p>
        </p:txBody>
      </p:sp>
      <p:sp>
        <p:nvSpPr>
          <p:cNvPr id="7" name="내용 개체 틀 6"/>
          <p:cNvSpPr>
            <a:spLocks noGrp="1"/>
          </p:cNvSpPr>
          <p:nvPr>
            <p:ph idx="1"/>
          </p:nvPr>
        </p:nvSpPr>
        <p:spPr>
          <a:xfrm>
            <a:off x="152400" y="1828800"/>
            <a:ext cx="5029200" cy="3962400"/>
          </a:xfrm>
        </p:spPr>
        <p:txBody>
          <a:bodyPr>
            <a:noAutofit/>
          </a:bodyPr>
          <a:lstStyle/>
          <a:p>
            <a:r>
              <a:rPr lang="en-US" altLang="ko-KR" sz="2400" dirty="0" smtClean="0"/>
              <a:t>Time-domain structure (3/3)</a:t>
            </a:r>
          </a:p>
          <a:p>
            <a:pPr lvl="1"/>
            <a:r>
              <a:rPr lang="en-US" altLang="ko-KR" sz="2000" dirty="0" smtClean="0"/>
              <a:t>The </a:t>
            </a:r>
            <a:r>
              <a:rPr lang="en-US" altLang="ko-KR" sz="2000" dirty="0"/>
              <a:t>second symbol of the LTE is used for </a:t>
            </a:r>
            <a:r>
              <a:rPr lang="en-US" altLang="ko-KR" sz="2000" dirty="0">
                <a:solidFill>
                  <a:srgbClr val="00B050"/>
                </a:solidFill>
              </a:rPr>
              <a:t>collision </a:t>
            </a:r>
            <a:r>
              <a:rPr lang="en-US" altLang="ko-KR" sz="2000" dirty="0" smtClean="0">
                <a:solidFill>
                  <a:srgbClr val="00B050"/>
                </a:solidFill>
              </a:rPr>
              <a:t>detection (CD)</a:t>
            </a:r>
            <a:r>
              <a:rPr lang="en-US" altLang="ko-KR" sz="2000" dirty="0" smtClean="0"/>
              <a:t> [9].</a:t>
            </a:r>
          </a:p>
          <a:p>
            <a:pPr lvl="1"/>
            <a:r>
              <a:rPr lang="en-US" altLang="ko-KR" sz="2000" dirty="0" smtClean="0"/>
              <a:t>CD algorithm description</a:t>
            </a:r>
          </a:p>
          <a:p>
            <a:pPr lvl="2" algn="l"/>
            <a:r>
              <a:rPr lang="en-US" altLang="ko-KR" dirty="0" smtClean="0"/>
              <a:t>A PD who wants to transmit data using Random Access selects a random sub-carrier.</a:t>
            </a:r>
          </a:p>
          <a:p>
            <a:pPr lvl="2" algn="l"/>
            <a:r>
              <a:rPr lang="en-US" altLang="ko-KR" dirty="0" smtClean="0"/>
              <a:t>The PD transmits a busy tone in the selected sub-carrier of the second symbol of LTF.</a:t>
            </a:r>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21</a:t>
            </a:fld>
            <a:endParaRPr lang="en-US" dirty="0" smtClean="0"/>
          </a:p>
        </p:txBody>
      </p:sp>
      <p:pic>
        <p:nvPicPr>
          <p:cNvPr id="1024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905000"/>
            <a:ext cx="3762375"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478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(4/4)</a:t>
            </a:r>
            <a:br>
              <a:rPr lang="en-US" dirty="0" smtClean="0"/>
            </a:br>
            <a:r>
              <a:rPr lang="en-US" dirty="0" smtClean="0">
                <a:solidFill>
                  <a:schemeClr val="tx1"/>
                </a:solidFill>
              </a:rPr>
              <a:t>: Proposed Preamble Structure</a:t>
            </a:r>
          </a:p>
        </p:txBody>
      </p:sp>
      <p:sp>
        <p:nvSpPr>
          <p:cNvPr id="7" name="내용 개체 틀 6"/>
          <p:cNvSpPr>
            <a:spLocks noGrp="1"/>
          </p:cNvSpPr>
          <p:nvPr>
            <p:ph idx="1"/>
          </p:nvPr>
        </p:nvSpPr>
        <p:spPr/>
        <p:txBody>
          <a:bodyPr>
            <a:normAutofit fontScale="62500" lnSpcReduction="20000"/>
          </a:bodyPr>
          <a:lstStyle/>
          <a:p>
            <a:r>
              <a:rPr lang="en-US" altLang="ko-KR" dirty="0" smtClean="0"/>
              <a:t>Frequency-domain structure</a:t>
            </a:r>
          </a:p>
          <a:p>
            <a:pPr lvl="1"/>
            <a:r>
              <a:rPr lang="en-US" altLang="ko-KR" dirty="0" smtClean="0"/>
              <a:t>STF</a:t>
            </a:r>
          </a:p>
          <a:p>
            <a:pPr lvl="2"/>
            <a:r>
              <a:rPr lang="en-US" altLang="ko-KR" dirty="0" smtClean="0"/>
              <a:t>Either MZCs or frequency-domain GSW will be employed.</a:t>
            </a:r>
          </a:p>
          <a:p>
            <a:pPr lvl="2"/>
            <a:r>
              <a:rPr lang="en-US" altLang="ko-KR" dirty="0" smtClean="0"/>
              <a:t>Specific description is TBD.</a:t>
            </a:r>
          </a:p>
          <a:p>
            <a:pPr lvl="1"/>
            <a:r>
              <a:rPr lang="en-US" altLang="ko-KR" dirty="0" smtClean="0"/>
              <a:t>LTF</a:t>
            </a:r>
          </a:p>
          <a:p>
            <a:pPr lvl="2"/>
            <a:r>
              <a:rPr lang="en-US" altLang="ko-KR" dirty="0" smtClean="0"/>
              <a:t>A binary sequence will be employed for 2</a:t>
            </a:r>
            <a:r>
              <a:rPr lang="en-US" altLang="ko-KR" baseline="30000" dirty="0" smtClean="0"/>
              <a:t>nd</a:t>
            </a:r>
            <a:r>
              <a:rPr lang="en-US" altLang="ko-KR" dirty="0" smtClean="0"/>
              <a:t> time/frequency synchronization and channel estimation.</a:t>
            </a:r>
          </a:p>
          <a:p>
            <a:pPr lvl="2"/>
            <a:r>
              <a:rPr lang="en-US" altLang="ko-KR" dirty="0" smtClean="0"/>
              <a:t>Specific description is TBD.  </a:t>
            </a:r>
          </a:p>
          <a:p>
            <a:r>
              <a:rPr lang="en-US" altLang="ko-KR" dirty="0" smtClean="0"/>
              <a:t>Efficiency of the proposed preamble in terms of each requirement</a:t>
            </a:r>
          </a:p>
          <a:p>
            <a:pPr lvl="1"/>
            <a:r>
              <a:rPr lang="en-US" altLang="ko-KR" dirty="0" smtClean="0"/>
              <a:t>Regarding R1, R2, and R3</a:t>
            </a:r>
          </a:p>
          <a:p>
            <a:pPr lvl="2"/>
            <a:r>
              <a:rPr lang="en-US" altLang="ko-KR" dirty="0" smtClean="0"/>
              <a:t>Time-domain MZC and GSW sequences are robust to FO and correlation, as well as they can reduce the detector complexity because the property of periodic signals can be used.</a:t>
            </a:r>
          </a:p>
          <a:p>
            <a:pPr lvl="1"/>
            <a:r>
              <a:rPr lang="en-US" altLang="ko-KR" dirty="0" smtClean="0"/>
              <a:t>Regarding R4</a:t>
            </a:r>
          </a:p>
          <a:p>
            <a:pPr lvl="2"/>
            <a:r>
              <a:rPr lang="en-US" altLang="ko-KR" dirty="0" smtClean="0"/>
              <a:t>GSW can be used due to its PAPR efficiency, but MZCs are acceptable because the PAPR of data field is still higher. </a:t>
            </a:r>
          </a:p>
          <a:p>
            <a:pPr lvl="1"/>
            <a:r>
              <a:rPr lang="en-US" altLang="ko-KR" dirty="0" smtClean="0"/>
              <a:t>Regarding R5</a:t>
            </a:r>
          </a:p>
          <a:p>
            <a:pPr lvl="2"/>
            <a:r>
              <a:rPr lang="en-US" altLang="ko-KR" dirty="0" smtClean="0"/>
              <a:t>The real value of the detector’s peak output implicitly allows us to indicate OFDM or SC transmission mode.</a:t>
            </a:r>
          </a:p>
          <a:p>
            <a:r>
              <a:rPr lang="en-US" altLang="ko-KR" dirty="0" smtClean="0"/>
              <a:t>Further study for more verifying these efficiencies will be made at the next meeting.  </a:t>
            </a:r>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22</a:t>
            </a:fld>
            <a:endParaRPr lang="en-US" dirty="0" smtClean="0"/>
          </a:p>
        </p:txBody>
      </p:sp>
    </p:spTree>
    <p:extLst>
      <p:ext uri="{BB962C8B-B14F-4D97-AF65-F5344CB8AC3E}">
        <p14:creationId xmlns:p14="http://schemas.microsoft.com/office/powerpoint/2010/main" val="2875126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References</a:t>
            </a:r>
            <a:endParaRPr lang="ko-KR" altLang="en-US" dirty="0"/>
          </a:p>
        </p:txBody>
      </p:sp>
      <p:sp>
        <p:nvSpPr>
          <p:cNvPr id="3" name="내용 개체 틀 2"/>
          <p:cNvSpPr>
            <a:spLocks noGrp="1"/>
          </p:cNvSpPr>
          <p:nvPr>
            <p:ph idx="1"/>
          </p:nvPr>
        </p:nvSpPr>
        <p:spPr>
          <a:xfrm>
            <a:off x="152400" y="1447800"/>
            <a:ext cx="8839200" cy="4953000"/>
          </a:xfrm>
        </p:spPr>
        <p:txBody>
          <a:bodyPr>
            <a:normAutofit fontScale="47500" lnSpcReduction="20000"/>
          </a:bodyPr>
          <a:lstStyle/>
          <a:p>
            <a:pPr marL="514350" lvl="0" indent="-514350" algn="just">
              <a:buFont typeface="+mj-lt"/>
              <a:buAutoNum type="arabicPeriod"/>
            </a:pPr>
            <a:r>
              <a:rPr lang="en-US" altLang="ko-KR" dirty="0" smtClean="0"/>
              <a:t>ETRI, “Technical pre-proposal for IEEE 802.15 TG8 PAC standard,” IEEE 802.15-13-0271-01-0008, May 2013.</a:t>
            </a:r>
          </a:p>
          <a:p>
            <a:pPr marL="514350" lvl="0" indent="-514350" algn="just">
              <a:buFont typeface="+mj-lt"/>
              <a:buAutoNum type="arabicPeriod"/>
            </a:pPr>
            <a:r>
              <a:rPr lang="en-US" altLang="ko-KR" dirty="0" smtClean="0"/>
              <a:t>NICT, “Preliminary NICT PHY proposal (Part A),” IEEE 802.15-13-0272-00-0008, May 2013.</a:t>
            </a:r>
          </a:p>
          <a:p>
            <a:pPr marL="514350" lvl="0" indent="-514350" algn="just">
              <a:buFont typeface="+mj-lt"/>
              <a:buAutoNum type="arabicPeriod"/>
            </a:pPr>
            <a:r>
              <a:rPr lang="en-US" altLang="ko-KR" dirty="0" smtClean="0"/>
              <a:t>K. Chang </a:t>
            </a:r>
            <a:r>
              <a:rPr lang="en-US" altLang="ko-KR" dirty="0"/>
              <a:t>and </a:t>
            </a:r>
            <a:r>
              <a:rPr lang="en-US" altLang="ko-KR" dirty="0" smtClean="0"/>
              <a:t>Y. </a:t>
            </a:r>
            <a:r>
              <a:rPr lang="en-US" altLang="ko-KR" dirty="0"/>
              <a:t>Han, “Robust replica correlation-based symbol synchronisation in OFDM systems,” </a:t>
            </a:r>
            <a:r>
              <a:rPr lang="en-US" altLang="ko-KR" i="1" dirty="0"/>
              <a:t>Electronics Letters</a:t>
            </a:r>
            <a:r>
              <a:rPr lang="en-US" altLang="ko-KR" dirty="0"/>
              <a:t>, vol. 44, no. 17, pp. 1024-1025, Aug. </a:t>
            </a:r>
            <a:r>
              <a:rPr lang="en-US" altLang="ko-KR" dirty="0" smtClean="0"/>
              <a:t>2008.</a:t>
            </a:r>
            <a:endParaRPr lang="en-US" altLang="ko-KR" dirty="0"/>
          </a:p>
          <a:p>
            <a:pPr marL="514350" indent="-514350">
              <a:buFont typeface="+mj-lt"/>
              <a:buAutoNum type="arabicPeriod"/>
            </a:pPr>
            <a:r>
              <a:rPr lang="en-US" altLang="ko-KR" dirty="0" smtClean="0"/>
              <a:t>K. Chang</a:t>
            </a:r>
            <a:r>
              <a:rPr lang="en-US" altLang="ko-KR" dirty="0"/>
              <a:t>, </a:t>
            </a:r>
            <a:r>
              <a:rPr lang="en-US" altLang="ko-KR" dirty="0" smtClean="0"/>
              <a:t>P. Ho</a:t>
            </a:r>
            <a:r>
              <a:rPr lang="en-US" altLang="ko-KR" dirty="0"/>
              <a:t>, and </a:t>
            </a:r>
            <a:r>
              <a:rPr lang="en-US" altLang="ko-KR" dirty="0" smtClean="0"/>
              <a:t>Y. Choi</a:t>
            </a:r>
            <a:r>
              <a:rPr lang="en-US" altLang="ko-KR" dirty="0"/>
              <a:t>, “Signal design for reduced complexity and accurate cell search/synchronization in OFDM-based cellular systems,” </a:t>
            </a:r>
            <a:r>
              <a:rPr lang="en-US" altLang="ko-KR" i="1" dirty="0"/>
              <a:t>IEEE Transactions on Vehicular Technology</a:t>
            </a:r>
            <a:r>
              <a:rPr lang="en-US" altLang="ko-KR" dirty="0"/>
              <a:t>, vol. 61, no. 9, pp. 4170-4175, Nov. 2012. </a:t>
            </a:r>
            <a:endParaRPr lang="en-US" altLang="ko-KR" dirty="0" smtClean="0"/>
          </a:p>
          <a:p>
            <a:pPr marL="514350" indent="-514350">
              <a:buFont typeface="+mj-lt"/>
              <a:buAutoNum type="arabicPeriod"/>
            </a:pPr>
            <a:r>
              <a:rPr lang="en-US" altLang="ko-KR" dirty="0" smtClean="0"/>
              <a:t>K. Chang, S.C. Bang, and H. Kim, “Replica correlation-based synchronization with low complexity and frequency-offset immunity,” </a:t>
            </a:r>
            <a:r>
              <a:rPr lang="en-US" altLang="ko-KR" i="1" dirty="0" smtClean="0"/>
              <a:t>ETRI Journal</a:t>
            </a:r>
            <a:r>
              <a:rPr lang="en-US" altLang="ko-KR" dirty="0" smtClean="0"/>
              <a:t>, Oct. 2013, to be appeared.</a:t>
            </a:r>
          </a:p>
          <a:p>
            <a:pPr marL="514350" indent="-514350">
              <a:buFont typeface="+mj-lt"/>
              <a:buAutoNum type="arabicPeriod"/>
            </a:pPr>
            <a:r>
              <a:rPr lang="en-US" altLang="ko-KR" dirty="0" smtClean="0"/>
              <a:t>T.M. Schmidle and D.C. Cox, “Robust frequency and timing synchronization for OFDM,” </a:t>
            </a:r>
            <a:r>
              <a:rPr lang="en-US" altLang="ko-KR" i="1" dirty="0" smtClean="0"/>
              <a:t>IEEE Transactions on Communications</a:t>
            </a:r>
            <a:r>
              <a:rPr lang="en-US" altLang="ko-KR" dirty="0" smtClean="0"/>
              <a:t>, vol. 45, no. 12, pp. 1613-1621, Dec. 1997.</a:t>
            </a:r>
          </a:p>
          <a:p>
            <a:pPr marL="514350" indent="-514350">
              <a:buFont typeface="+mj-lt"/>
              <a:buAutoNum type="arabicPeriod"/>
            </a:pPr>
            <a:r>
              <a:rPr lang="en-US" altLang="ko-KR" dirty="0" smtClean="0"/>
              <a:t>3GPP TR25.943 v8.0.0, </a:t>
            </a:r>
            <a:r>
              <a:rPr lang="en-US" altLang="ko-KR" i="1" dirty="0" smtClean="0"/>
              <a:t>Technical Specification Group Radio Access Networks: Deployment Aspects</a:t>
            </a:r>
            <a:r>
              <a:rPr lang="en-US" altLang="ko-KR" dirty="0" smtClean="0"/>
              <a:t>, Dec. 2008.</a:t>
            </a:r>
          </a:p>
          <a:p>
            <a:pPr marL="514350" indent="-514350">
              <a:buFont typeface="+mj-lt"/>
              <a:buAutoNum type="arabicPeriod"/>
            </a:pPr>
            <a:r>
              <a:rPr lang="en-US" altLang="ko-KR" dirty="0" smtClean="0"/>
              <a:t>ETRI, “Response to the Call for Applications: Look-and-Link Communication,” IEEE 802-12-0227-01-0008, May 2012. </a:t>
            </a:r>
          </a:p>
          <a:p>
            <a:pPr marL="514350" indent="-514350">
              <a:buFont typeface="+mj-lt"/>
              <a:buAutoNum type="arabicPeriod"/>
            </a:pPr>
            <a:r>
              <a:rPr lang="en-US" altLang="ko-KR" dirty="0" smtClean="0"/>
              <a:t>ETRI, </a:t>
            </a:r>
            <a:r>
              <a:rPr lang="en-US" altLang="ko-KR" dirty="0" smtClean="0"/>
              <a:t>“A Feasible and Efficient Channel Access Scheme for PAC Networks,” IEEE 802.15-13-0374-0x-0008, July </a:t>
            </a:r>
            <a:r>
              <a:rPr lang="en-US" altLang="ko-KR" dirty="0" smtClean="0"/>
              <a:t>2013.</a:t>
            </a:r>
          </a:p>
          <a:p>
            <a:pPr marL="514350" indent="-514350">
              <a:buFont typeface="+mj-lt"/>
              <a:buAutoNum type="arabicPeriod"/>
            </a:pPr>
            <a:r>
              <a:rPr lang="en-US" altLang="ko-KR" dirty="0" smtClean="0"/>
              <a:t>ETRI, “Self Spatial Filtering Scheme for PAC,” IEEE 802.15-13-0375-0x-0008, July 2013.</a:t>
            </a:r>
            <a:endParaRPr lang="en-US" altLang="ko-KR" dirty="0"/>
          </a:p>
        </p:txBody>
      </p:sp>
      <p:sp>
        <p:nvSpPr>
          <p:cNvPr id="5" name="Footer Placeholder 2"/>
          <p:cNvSpPr>
            <a:spLocks noGrp="1"/>
          </p:cNvSpPr>
          <p:nvPr>
            <p:ph type="ftr" sz="quarter" idx="11"/>
          </p:nvPr>
        </p:nvSpPr>
        <p:spPr/>
        <p:txBody>
          <a:bodyPr/>
          <a:lstStyle/>
          <a:p>
            <a:r>
              <a:rPr lang="en-US" smtClean="0"/>
              <a:t>Kapseok Chang, ETRI</a:t>
            </a:r>
            <a:endParaRPr lang="en-US" dirty="0" smtClean="0"/>
          </a:p>
        </p:txBody>
      </p:sp>
    </p:spTree>
    <p:extLst>
      <p:ext uri="{BB962C8B-B14F-4D97-AF65-F5344CB8AC3E}">
        <p14:creationId xmlns:p14="http://schemas.microsoft.com/office/powerpoint/2010/main" val="451993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PHY Frame Format (1/4)</a:t>
            </a:r>
          </a:p>
        </p:txBody>
      </p:sp>
      <p:sp>
        <p:nvSpPr>
          <p:cNvPr id="7" name="내용 개체 틀 6"/>
          <p:cNvSpPr>
            <a:spLocks noGrp="1"/>
          </p:cNvSpPr>
          <p:nvPr>
            <p:ph idx="1"/>
          </p:nvPr>
        </p:nvSpPr>
        <p:spPr/>
        <p:txBody>
          <a:bodyPr>
            <a:normAutofit fontScale="77500" lnSpcReduction="20000"/>
          </a:bodyPr>
          <a:lstStyle/>
          <a:p>
            <a:r>
              <a:rPr lang="en-US" altLang="ko-KR" dirty="0" smtClean="0"/>
              <a:t>The transmitted RF signal is generated by modulating the baseband signal.</a:t>
            </a:r>
          </a:p>
          <a:p>
            <a:r>
              <a:rPr lang="en-US" altLang="ko-KR" dirty="0" smtClean="0"/>
              <a:t>The baseband signal is composed of multifarious fields. The fields and the timing boundaries between them, that is, general PHY frame format, are composed of the following: </a:t>
            </a:r>
          </a:p>
          <a:p>
            <a:endParaRPr lang="en-US" altLang="ko-KR" dirty="0" smtClean="0"/>
          </a:p>
          <a:p>
            <a:pPr lvl="1"/>
            <a:endParaRPr lang="en-US" altLang="ko-KR" dirty="0" smtClean="0"/>
          </a:p>
          <a:p>
            <a:pPr lvl="1"/>
            <a:endParaRPr lang="en-US" altLang="ko-KR" dirty="0" smtClean="0"/>
          </a:p>
          <a:p>
            <a:pPr lvl="1"/>
            <a:r>
              <a:rPr lang="en-US" altLang="ko-KR" dirty="0" smtClean="0"/>
              <a:t>Preamble field consists of short training field (STF) and long training field (LTF). It is used for automatic gain control (AGC), packet detection, timing/frequency synchronization, channel estimation, and collision detection. </a:t>
            </a:r>
          </a:p>
          <a:p>
            <a:pPr lvl="1"/>
            <a:r>
              <a:rPr lang="en-US" altLang="ko-KR" dirty="0" smtClean="0"/>
              <a:t>Header field is used for describing the content of the packet data as well as the protocol used to transfer it.</a:t>
            </a:r>
          </a:p>
          <a:p>
            <a:pPr lvl="1"/>
            <a:r>
              <a:rPr lang="en-US" altLang="ko-KR" dirty="0" smtClean="0"/>
              <a:t>Data field is used for the information to intend to transfer.</a:t>
            </a:r>
          </a:p>
          <a:p>
            <a:pPr lvl="1"/>
            <a:r>
              <a:rPr lang="en-US" altLang="ko-KR" dirty="0" smtClean="0"/>
              <a:t>Beam Jitter filed is used for SSF (Self Spatial Filtering) </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12"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3</a:t>
            </a:fld>
            <a:endParaRPr lang="en-US" smtClean="0"/>
          </a:p>
        </p:txBody>
      </p:sp>
      <p:graphicFrame>
        <p:nvGraphicFramePr>
          <p:cNvPr id="2" name="Object 1"/>
          <p:cNvGraphicFramePr>
            <a:graphicFrameLocks noChangeAspect="1"/>
          </p:cNvGraphicFramePr>
          <p:nvPr>
            <p:extLst>
              <p:ext uri="{D42A27DB-BD31-4B8C-83A1-F6EECF244321}">
                <p14:modId xmlns:p14="http://schemas.microsoft.com/office/powerpoint/2010/main" val="856920200"/>
              </p:ext>
            </p:extLst>
          </p:nvPr>
        </p:nvGraphicFramePr>
        <p:xfrm>
          <a:off x="1066800" y="3357563"/>
          <a:ext cx="7172325" cy="833437"/>
        </p:xfrm>
        <a:graphic>
          <a:graphicData uri="http://schemas.openxmlformats.org/presentationml/2006/ole">
            <mc:AlternateContent xmlns:mc="http://schemas.openxmlformats.org/markup-compatibility/2006">
              <mc:Choice xmlns:v="urn:schemas-microsoft-com:vml" Requires="v">
                <p:oleObj spid="_x0000_s83264" name="Visio" r:id="rId4" imgW="5047488" imgH="569214" progId="Visio.Drawing.11">
                  <p:embed/>
                </p:oleObj>
              </mc:Choice>
              <mc:Fallback>
                <p:oleObj name="Visio" r:id="rId4" imgW="5047488" imgH="569214" progId="Visio.Drawing.11">
                  <p:embed/>
                  <p:pic>
                    <p:nvPicPr>
                      <p:cNvPr id="0" name=""/>
                      <p:cNvPicPr/>
                      <p:nvPr/>
                    </p:nvPicPr>
                    <p:blipFill>
                      <a:blip r:embed="rId5"/>
                      <a:stretch>
                        <a:fillRect/>
                      </a:stretch>
                    </p:blipFill>
                    <p:spPr>
                      <a:xfrm>
                        <a:off x="1066800" y="3357563"/>
                        <a:ext cx="7172325" cy="83343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dirty="0" smtClean="0"/>
              <a:t>PHY Frame Format (2/4)</a:t>
            </a:r>
            <a:endParaRPr lang="en-US" dirty="0" smtClean="0">
              <a:solidFill>
                <a:schemeClr val="tx1"/>
              </a:solidFill>
            </a:endParaRPr>
          </a:p>
        </p:txBody>
      </p:sp>
      <p:sp>
        <p:nvSpPr>
          <p:cNvPr id="7" name="내용 개체 틀 6"/>
          <p:cNvSpPr>
            <a:spLocks noGrp="1"/>
          </p:cNvSpPr>
          <p:nvPr>
            <p:ph idx="1"/>
          </p:nvPr>
        </p:nvSpPr>
        <p:spPr/>
        <p:txBody>
          <a:bodyPr>
            <a:normAutofit/>
          </a:bodyPr>
          <a:lstStyle/>
          <a:p>
            <a:r>
              <a:rPr lang="en-US" altLang="ko-KR" dirty="0" smtClean="0"/>
              <a:t>Management frame </a:t>
            </a:r>
          </a:p>
          <a:p>
            <a:pPr lvl="1"/>
            <a:endParaRPr lang="en-US" altLang="ko-KR" dirty="0" smtClean="0"/>
          </a:p>
          <a:p>
            <a:pPr lvl="1"/>
            <a:endParaRPr lang="en-US" altLang="ko-KR" dirty="0" smtClean="0"/>
          </a:p>
          <a:p>
            <a:pPr lvl="2"/>
            <a:endParaRPr lang="en-US" altLang="ko-KR" dirty="0" smtClean="0"/>
          </a:p>
          <a:p>
            <a:pPr lvl="1"/>
            <a:r>
              <a:rPr lang="en-US" altLang="ko-KR" dirty="0" smtClean="0"/>
              <a:t>Preamble field includes STF and LTF. </a:t>
            </a:r>
          </a:p>
          <a:p>
            <a:pPr lvl="1"/>
            <a:r>
              <a:rPr lang="en-US" altLang="ko-KR" dirty="0" smtClean="0"/>
              <a:t>Header field includes the information related with management.</a:t>
            </a:r>
          </a:p>
          <a:p>
            <a:pPr lvl="1"/>
            <a:r>
              <a:rPr lang="en-US" altLang="ko-KR" dirty="0" smtClean="0"/>
              <a:t>For instance</a:t>
            </a:r>
          </a:p>
          <a:p>
            <a:pPr lvl="2"/>
            <a:r>
              <a:rPr lang="en-US" altLang="ko-KR" dirty="0" smtClean="0"/>
              <a:t>RTS/CTS</a:t>
            </a:r>
          </a:p>
          <a:p>
            <a:pPr lvl="2"/>
            <a:r>
              <a:rPr lang="en-US" altLang="ko-KR" dirty="0" smtClean="0"/>
              <a:t>ACK</a:t>
            </a:r>
          </a:p>
          <a:p>
            <a:pPr lvl="2"/>
            <a:r>
              <a:rPr lang="en-US" altLang="ko-KR" dirty="0" smtClean="0"/>
              <a:t>And so on</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9"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4</a:t>
            </a:fld>
            <a:endParaRPr lang="en-US" smtClean="0"/>
          </a:p>
        </p:txBody>
      </p:sp>
      <p:graphicFrame>
        <p:nvGraphicFramePr>
          <p:cNvPr id="2" name="Object 1"/>
          <p:cNvGraphicFramePr>
            <a:graphicFrameLocks noChangeAspect="1"/>
          </p:cNvGraphicFramePr>
          <p:nvPr>
            <p:extLst>
              <p:ext uri="{D42A27DB-BD31-4B8C-83A1-F6EECF244321}">
                <p14:modId xmlns:p14="http://schemas.microsoft.com/office/powerpoint/2010/main" val="1717015937"/>
              </p:ext>
            </p:extLst>
          </p:nvPr>
        </p:nvGraphicFramePr>
        <p:xfrm>
          <a:off x="3276600" y="2590800"/>
          <a:ext cx="2551112" cy="762000"/>
        </p:xfrm>
        <a:graphic>
          <a:graphicData uri="http://schemas.openxmlformats.org/presentationml/2006/ole">
            <mc:AlternateContent xmlns:mc="http://schemas.openxmlformats.org/markup-compatibility/2006">
              <mc:Choice xmlns:v="urn:schemas-microsoft-com:vml" Requires="v">
                <p:oleObj spid="_x0000_s88272" name="Visio" r:id="rId3" imgW="2056114" imgH="569214" progId="Visio.Drawing.11">
                  <p:embed/>
                </p:oleObj>
              </mc:Choice>
              <mc:Fallback>
                <p:oleObj name="Visio" r:id="rId3" imgW="2056114" imgH="569214" progId="Visio.Drawing.11">
                  <p:embed/>
                  <p:pic>
                    <p:nvPicPr>
                      <p:cNvPr id="0" name=""/>
                      <p:cNvPicPr/>
                      <p:nvPr/>
                    </p:nvPicPr>
                    <p:blipFill>
                      <a:blip r:embed="rId4"/>
                      <a:stretch>
                        <a:fillRect/>
                      </a:stretch>
                    </p:blipFill>
                    <p:spPr>
                      <a:xfrm>
                        <a:off x="3276600" y="2590800"/>
                        <a:ext cx="2551112" cy="762000"/>
                      </a:xfrm>
                      <a:prstGeom prst="rect">
                        <a:avLst/>
                      </a:prstGeom>
                    </p:spPr>
                  </p:pic>
                </p:oleObj>
              </mc:Fallback>
            </mc:AlternateContent>
          </a:graphicData>
        </a:graphic>
      </p:graphicFrame>
    </p:spTree>
    <p:extLst>
      <p:ext uri="{BB962C8B-B14F-4D97-AF65-F5344CB8AC3E}">
        <p14:creationId xmlns:p14="http://schemas.microsoft.com/office/powerpoint/2010/main" val="1257991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PHY Frame Format (3/4)</a:t>
            </a:r>
          </a:p>
        </p:txBody>
      </p:sp>
      <p:sp>
        <p:nvSpPr>
          <p:cNvPr id="7" name="내용 개체 틀 6"/>
          <p:cNvSpPr>
            <a:spLocks noGrp="1"/>
          </p:cNvSpPr>
          <p:nvPr>
            <p:ph idx="1"/>
          </p:nvPr>
        </p:nvSpPr>
        <p:spPr/>
        <p:txBody>
          <a:bodyPr>
            <a:normAutofit fontScale="92500" lnSpcReduction="20000"/>
          </a:bodyPr>
          <a:lstStyle/>
          <a:p>
            <a:r>
              <a:rPr lang="en-US" altLang="ko-KR" dirty="0" smtClean="0"/>
              <a:t>Discovery in visible range (1/2)</a:t>
            </a:r>
          </a:p>
          <a:p>
            <a:pPr lvl="1"/>
            <a:r>
              <a:rPr lang="en-US" altLang="ko-KR" dirty="0" smtClean="0"/>
              <a:t>Based on Self Spatial Filtering (SSF) [8], [10]</a:t>
            </a:r>
          </a:p>
          <a:p>
            <a:pPr lvl="1"/>
            <a:r>
              <a:rPr lang="en-US" altLang="ko-KR" dirty="0" smtClean="0"/>
              <a:t>SSF request frame </a:t>
            </a:r>
          </a:p>
          <a:p>
            <a:pPr lvl="1"/>
            <a:endParaRPr lang="en-US" altLang="ko-KR" dirty="0" smtClean="0"/>
          </a:p>
          <a:p>
            <a:pPr lvl="1"/>
            <a:endParaRPr lang="en-US" altLang="ko-KR" dirty="0" smtClean="0"/>
          </a:p>
          <a:p>
            <a:pPr lvl="2"/>
            <a:endParaRPr lang="en-US" altLang="ko-KR" dirty="0" smtClean="0"/>
          </a:p>
          <a:p>
            <a:pPr lvl="2"/>
            <a:r>
              <a:rPr lang="en-US" altLang="ko-KR" dirty="0" smtClean="0"/>
              <a:t>A broadcast or multi-cast frame</a:t>
            </a:r>
          </a:p>
          <a:p>
            <a:pPr lvl="2"/>
            <a:r>
              <a:rPr lang="en-US" altLang="ko-KR" dirty="0" smtClean="0"/>
              <a:t>Preamble field consists of the STF and LTF.</a:t>
            </a:r>
          </a:p>
          <a:p>
            <a:pPr lvl="2"/>
            <a:r>
              <a:rPr lang="en-US" altLang="ko-KR" dirty="0" smtClean="0"/>
              <a:t>Header field includes an indication of SSF request.</a:t>
            </a:r>
          </a:p>
          <a:p>
            <a:pPr lvl="2"/>
            <a:r>
              <a:rPr lang="en-US" altLang="ko-KR" dirty="0" smtClean="0"/>
              <a:t>Data field includes the threshold of the correlation level. The threshold is used by other PDs to decide whether they shall send a response message or not.</a:t>
            </a:r>
          </a:p>
          <a:p>
            <a:pPr lvl="2"/>
            <a:r>
              <a:rPr lang="en-US" altLang="ko-KR" dirty="0" smtClean="0"/>
              <a:t>Beam Jitter field includes a pre-defined beam-jittered sequence. The beam-jittered sequence is used to calculate the correlation level, which is used in Self Spatial </a:t>
            </a:r>
            <a:r>
              <a:rPr lang="en-US" altLang="ko-KR" dirty="0"/>
              <a:t>F</a:t>
            </a:r>
            <a:r>
              <a:rPr lang="en-US" altLang="ko-KR" dirty="0" smtClean="0"/>
              <a:t>iltering [1], [8], [10].</a:t>
            </a:r>
          </a:p>
          <a:p>
            <a:pPr lvl="1"/>
            <a:endParaRPr lang="en-US" altLang="ko-KR" dirty="0" smtClean="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9"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5</a:t>
            </a:fld>
            <a:endParaRPr lang="en-US" smtClean="0"/>
          </a:p>
        </p:txBody>
      </p:sp>
      <p:graphicFrame>
        <p:nvGraphicFramePr>
          <p:cNvPr id="2" name="Object 1"/>
          <p:cNvGraphicFramePr>
            <a:graphicFrameLocks noChangeAspect="1"/>
          </p:cNvGraphicFramePr>
          <p:nvPr>
            <p:extLst>
              <p:ext uri="{D42A27DB-BD31-4B8C-83A1-F6EECF244321}">
                <p14:modId xmlns:p14="http://schemas.microsoft.com/office/powerpoint/2010/main" val="1717693956"/>
              </p:ext>
            </p:extLst>
          </p:nvPr>
        </p:nvGraphicFramePr>
        <p:xfrm>
          <a:off x="1905000" y="3048000"/>
          <a:ext cx="5410200" cy="620106"/>
        </p:xfrm>
        <a:graphic>
          <a:graphicData uri="http://schemas.openxmlformats.org/presentationml/2006/ole">
            <mc:AlternateContent xmlns:mc="http://schemas.openxmlformats.org/markup-compatibility/2006">
              <mc:Choice xmlns:v="urn:schemas-microsoft-com:vml" Requires="v">
                <p:oleObj spid="_x0000_s90435" name="Visio" r:id="rId3" imgW="4911185" imgH="569214" progId="Visio.Drawing.11">
                  <p:embed/>
                </p:oleObj>
              </mc:Choice>
              <mc:Fallback>
                <p:oleObj name="Visio" r:id="rId3" imgW="4911185" imgH="569214" progId="Visio.Drawing.11">
                  <p:embed/>
                  <p:pic>
                    <p:nvPicPr>
                      <p:cNvPr id="0" name=""/>
                      <p:cNvPicPr/>
                      <p:nvPr/>
                    </p:nvPicPr>
                    <p:blipFill>
                      <a:blip r:embed="rId4"/>
                      <a:stretch>
                        <a:fillRect/>
                      </a:stretch>
                    </p:blipFill>
                    <p:spPr>
                      <a:xfrm>
                        <a:off x="1905000" y="3048000"/>
                        <a:ext cx="5410200" cy="620106"/>
                      </a:xfrm>
                      <a:prstGeom prst="rect">
                        <a:avLst/>
                      </a:prstGeom>
                    </p:spPr>
                  </p:pic>
                </p:oleObj>
              </mc:Fallback>
            </mc:AlternateContent>
          </a:graphicData>
        </a:graphic>
      </p:graphicFrame>
    </p:spTree>
    <p:extLst>
      <p:ext uri="{BB962C8B-B14F-4D97-AF65-F5344CB8AC3E}">
        <p14:creationId xmlns:p14="http://schemas.microsoft.com/office/powerpoint/2010/main" val="4058088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PHY Frame Format (4/4)</a:t>
            </a:r>
            <a:endParaRPr lang="en-US" dirty="0" smtClean="0"/>
          </a:p>
        </p:txBody>
      </p:sp>
      <p:sp>
        <p:nvSpPr>
          <p:cNvPr id="7" name="내용 개체 틀 6"/>
          <p:cNvSpPr>
            <a:spLocks noGrp="1"/>
          </p:cNvSpPr>
          <p:nvPr>
            <p:ph idx="1"/>
          </p:nvPr>
        </p:nvSpPr>
        <p:spPr/>
        <p:txBody>
          <a:bodyPr>
            <a:normAutofit fontScale="92500" lnSpcReduction="10000"/>
          </a:bodyPr>
          <a:lstStyle/>
          <a:p>
            <a:r>
              <a:rPr lang="en-US" altLang="ko-KR" dirty="0" smtClean="0"/>
              <a:t>Discovery in visible range (2/2) </a:t>
            </a:r>
          </a:p>
          <a:p>
            <a:pPr lvl="1"/>
            <a:r>
              <a:rPr lang="en-US" altLang="ko-KR" dirty="0" smtClean="0"/>
              <a:t>SSF response frame </a:t>
            </a:r>
          </a:p>
          <a:p>
            <a:pPr lvl="1"/>
            <a:endParaRPr lang="en-US" altLang="ko-KR" dirty="0" smtClean="0"/>
          </a:p>
          <a:p>
            <a:pPr lvl="1"/>
            <a:endParaRPr lang="en-US" altLang="ko-KR" dirty="0" smtClean="0"/>
          </a:p>
          <a:p>
            <a:pPr lvl="2"/>
            <a:endParaRPr lang="en-US" altLang="ko-KR" dirty="0" smtClean="0"/>
          </a:p>
          <a:p>
            <a:pPr lvl="2"/>
            <a:r>
              <a:rPr lang="en-US" altLang="ko-KR" dirty="0" smtClean="0"/>
              <a:t>A unicast frame</a:t>
            </a:r>
          </a:p>
          <a:p>
            <a:pPr lvl="2"/>
            <a:r>
              <a:rPr lang="en-US" altLang="ko-KR" dirty="0" smtClean="0"/>
              <a:t>Preamble field consists of the STF and LTF. </a:t>
            </a:r>
          </a:p>
          <a:p>
            <a:pPr lvl="2"/>
            <a:r>
              <a:rPr lang="en-US" altLang="ko-KR" dirty="0" smtClean="0"/>
              <a:t>Header field includes the indication of SSF response.</a:t>
            </a:r>
          </a:p>
          <a:p>
            <a:pPr lvl="2"/>
            <a:r>
              <a:rPr lang="en-US" altLang="ko-KR" dirty="0" smtClean="0"/>
              <a:t>A SSF Response frame is transmitted by a PD which received a SSF Request frame. Upon receiving a SSF Request frame, a PD calculates the correlation level and transmits SSF Response if the correlation level exceeds the threshold.</a:t>
            </a:r>
          </a:p>
          <a:p>
            <a:pPr lvl="2"/>
            <a:r>
              <a:rPr lang="en-US" altLang="ko-KR" dirty="0" smtClean="0"/>
              <a:t>Data field includes the estimated correlation level, the MAC address, and so on.</a:t>
            </a:r>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9"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6</a:t>
            </a:fld>
            <a:endParaRPr lang="en-US" smtClean="0"/>
          </a:p>
        </p:txBody>
      </p:sp>
      <p:graphicFrame>
        <p:nvGraphicFramePr>
          <p:cNvPr id="3" name="개체 2"/>
          <p:cNvGraphicFramePr>
            <a:graphicFrameLocks noChangeAspect="1"/>
          </p:cNvGraphicFramePr>
          <p:nvPr>
            <p:extLst>
              <p:ext uri="{D42A27DB-BD31-4B8C-83A1-F6EECF244321}">
                <p14:modId xmlns:p14="http://schemas.microsoft.com/office/powerpoint/2010/main" val="1067994561"/>
              </p:ext>
            </p:extLst>
          </p:nvPr>
        </p:nvGraphicFramePr>
        <p:xfrm>
          <a:off x="1981200" y="2879035"/>
          <a:ext cx="4800600" cy="626165"/>
        </p:xfrm>
        <a:graphic>
          <a:graphicData uri="http://schemas.openxmlformats.org/presentationml/2006/ole">
            <mc:AlternateContent xmlns:mc="http://schemas.openxmlformats.org/markup-compatibility/2006">
              <mc:Choice xmlns:v="urn:schemas-microsoft-com:vml" Requires="v">
                <p:oleObj spid="_x0000_s101410" name="Visio" r:id="rId3" imgW="4308967" imgH="569214" progId="Visio.Drawing.11">
                  <p:embed/>
                </p:oleObj>
              </mc:Choice>
              <mc:Fallback>
                <p:oleObj name="Visio" r:id="rId3" imgW="4308967" imgH="569214" progId="Visio.Drawing.11">
                  <p:embed/>
                  <p:pic>
                    <p:nvPicPr>
                      <p:cNvPr id="0" name=""/>
                      <p:cNvPicPr>
                        <a:picLocks noChangeAspect="1" noChangeArrowheads="1"/>
                      </p:cNvPicPr>
                      <p:nvPr/>
                    </p:nvPicPr>
                    <p:blipFill>
                      <a:blip r:embed="rId4"/>
                      <a:srcRect/>
                      <a:stretch>
                        <a:fillRect/>
                      </a:stretch>
                    </p:blipFill>
                    <p:spPr bwMode="auto">
                      <a:xfrm>
                        <a:off x="1981200" y="2879035"/>
                        <a:ext cx="4800600" cy="62616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55537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(1/12)</a:t>
            </a:r>
            <a:br>
              <a:rPr lang="en-US" dirty="0" smtClean="0"/>
            </a:br>
            <a:r>
              <a:rPr lang="en-US" dirty="0" smtClean="0">
                <a:solidFill>
                  <a:schemeClr val="tx1"/>
                </a:solidFill>
              </a:rPr>
              <a:t>: Requirements</a:t>
            </a:r>
          </a:p>
        </p:txBody>
      </p:sp>
      <p:sp>
        <p:nvSpPr>
          <p:cNvPr id="7" name="내용 개체 틀 6"/>
          <p:cNvSpPr>
            <a:spLocks noGrp="1"/>
          </p:cNvSpPr>
          <p:nvPr>
            <p:ph idx="1"/>
          </p:nvPr>
        </p:nvSpPr>
        <p:spPr>
          <a:noFill/>
        </p:spPr>
        <p:txBody>
          <a:bodyPr>
            <a:normAutofit fontScale="92500" lnSpcReduction="20000"/>
          </a:bodyPr>
          <a:lstStyle/>
          <a:p>
            <a:r>
              <a:rPr lang="en-US" altLang="ko-KR" b="1" dirty="0" smtClean="0"/>
              <a:t>R1</a:t>
            </a:r>
            <a:r>
              <a:rPr lang="en-US" altLang="ko-KR" dirty="0" smtClean="0"/>
              <a:t>: </a:t>
            </a:r>
            <a:r>
              <a:rPr lang="en-US" altLang="ko-KR" dirty="0" smtClean="0">
                <a:solidFill>
                  <a:srgbClr val="00B050"/>
                </a:solidFill>
              </a:rPr>
              <a:t>Robustness against Frequency offset (FO)</a:t>
            </a:r>
          </a:p>
          <a:p>
            <a:pPr lvl="1"/>
            <a:r>
              <a:rPr lang="en-US" altLang="ko-KR" dirty="0" smtClean="0"/>
              <a:t>Symbol timing synchronization (STS) shall be acquired in case of start up, discovery, or communication in the absence of knowledge about initial carrier FO in the received signal.</a:t>
            </a:r>
          </a:p>
          <a:p>
            <a:pPr lvl="1"/>
            <a:r>
              <a:rPr lang="en-US" altLang="ko-KR" dirty="0" smtClean="0"/>
              <a:t>The STS performance is very sensitive to FO.</a:t>
            </a:r>
          </a:p>
          <a:p>
            <a:r>
              <a:rPr lang="en-US" altLang="ko-KR" b="1" dirty="0" smtClean="0"/>
              <a:t>R2</a:t>
            </a:r>
            <a:r>
              <a:rPr lang="en-US" altLang="ko-KR" dirty="0" smtClean="0"/>
              <a:t>: </a:t>
            </a:r>
            <a:r>
              <a:rPr lang="en-US" altLang="ko-KR" dirty="0" smtClean="0">
                <a:solidFill>
                  <a:srgbClr val="00B050"/>
                </a:solidFill>
              </a:rPr>
              <a:t>Good autocorrelation property</a:t>
            </a:r>
          </a:p>
          <a:p>
            <a:pPr lvl="1"/>
            <a:r>
              <a:rPr lang="en-US" altLang="ko-KR" dirty="0" smtClean="0"/>
              <a:t>It is pivotal to minimize timing error.</a:t>
            </a:r>
          </a:p>
          <a:p>
            <a:r>
              <a:rPr lang="en-US" altLang="ko-KR" b="1" dirty="0" smtClean="0"/>
              <a:t>R3</a:t>
            </a:r>
            <a:r>
              <a:rPr lang="en-US" altLang="ko-KR" dirty="0" smtClean="0"/>
              <a:t>: </a:t>
            </a:r>
            <a:r>
              <a:rPr lang="en-US" altLang="ko-KR" dirty="0">
                <a:solidFill>
                  <a:srgbClr val="00B050"/>
                </a:solidFill>
              </a:rPr>
              <a:t>Lower complexity </a:t>
            </a:r>
            <a:r>
              <a:rPr lang="en-US" altLang="ko-KR" dirty="0"/>
              <a:t>of preamble </a:t>
            </a:r>
            <a:r>
              <a:rPr lang="en-US" altLang="ko-KR" dirty="0">
                <a:solidFill>
                  <a:srgbClr val="00B050"/>
                </a:solidFill>
              </a:rPr>
              <a:t>detector</a:t>
            </a:r>
          </a:p>
          <a:p>
            <a:r>
              <a:rPr lang="en-US" altLang="ko-KR" b="1" dirty="0" smtClean="0"/>
              <a:t>R4</a:t>
            </a:r>
            <a:r>
              <a:rPr lang="en-US" altLang="ko-KR" dirty="0" smtClean="0"/>
              <a:t>: </a:t>
            </a:r>
            <a:r>
              <a:rPr lang="en-US" altLang="ko-KR" dirty="0">
                <a:solidFill>
                  <a:srgbClr val="00B050"/>
                </a:solidFill>
              </a:rPr>
              <a:t>Low</a:t>
            </a:r>
            <a:r>
              <a:rPr lang="en-US" altLang="ko-KR" dirty="0"/>
              <a:t> peak to average power ratio (</a:t>
            </a:r>
            <a:r>
              <a:rPr lang="en-US" altLang="ko-KR" dirty="0">
                <a:solidFill>
                  <a:srgbClr val="00B050"/>
                </a:solidFill>
              </a:rPr>
              <a:t>PAPR</a:t>
            </a:r>
            <a:r>
              <a:rPr lang="en-US" altLang="ko-KR" dirty="0"/>
              <a:t>)</a:t>
            </a:r>
          </a:p>
          <a:p>
            <a:r>
              <a:rPr lang="en-US" altLang="ko-KR" b="1" dirty="0" smtClean="0"/>
              <a:t>R5</a:t>
            </a:r>
            <a:r>
              <a:rPr lang="en-US" altLang="ko-KR" dirty="0" smtClean="0"/>
              <a:t>: </a:t>
            </a:r>
            <a:r>
              <a:rPr lang="en-US" altLang="ko-KR" dirty="0" smtClean="0">
                <a:solidFill>
                  <a:srgbClr val="00B050"/>
                </a:solidFill>
              </a:rPr>
              <a:t>Implicit indication </a:t>
            </a:r>
            <a:r>
              <a:rPr lang="en-US" altLang="ko-KR" dirty="0" smtClean="0"/>
              <a:t>on which </a:t>
            </a:r>
            <a:r>
              <a:rPr lang="en-US" altLang="ko-KR" dirty="0" smtClean="0">
                <a:solidFill>
                  <a:srgbClr val="00B050"/>
                </a:solidFill>
              </a:rPr>
              <a:t>transmission mode </a:t>
            </a:r>
            <a:r>
              <a:rPr lang="en-US" altLang="ko-KR" dirty="0" smtClean="0"/>
              <a:t>among SC and OFDM is employed to support multi-mode coexistence</a:t>
            </a:r>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7</a:t>
            </a:fld>
            <a:endParaRPr lang="en-US" smtClean="0"/>
          </a:p>
        </p:txBody>
      </p:sp>
      <p:sp>
        <p:nvSpPr>
          <p:cNvPr id="9" name="Footer Placeholder 2"/>
          <p:cNvSpPr>
            <a:spLocks noGrp="1"/>
          </p:cNvSpPr>
          <p:nvPr>
            <p:ph type="ftr" sz="quarter" idx="11"/>
          </p:nvPr>
        </p:nvSpPr>
        <p:spPr>
          <a:xfrm>
            <a:off x="5943600" y="6475413"/>
            <a:ext cx="3048000" cy="184666"/>
          </a:xfrm>
          <a:noFill/>
        </p:spPr>
        <p:txBody>
          <a:bodyPr/>
          <a:lstStyle/>
          <a:p>
            <a:r>
              <a:rPr lang="en-US" dirty="0" smtClean="0"/>
              <a:t>Kapseok Chang, ETRI</a:t>
            </a:r>
          </a:p>
        </p:txBody>
      </p:sp>
    </p:spTree>
    <p:extLst>
      <p:ext uri="{BB962C8B-B14F-4D97-AF65-F5344CB8AC3E}">
        <p14:creationId xmlns:p14="http://schemas.microsoft.com/office/powerpoint/2010/main" val="1570146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(2/12)</a:t>
            </a:r>
            <a:br>
              <a:rPr lang="en-US" dirty="0" smtClean="0"/>
            </a:br>
            <a:r>
              <a:rPr lang="en-US" dirty="0" smtClean="0">
                <a:solidFill>
                  <a:schemeClr val="tx1"/>
                </a:solidFill>
              </a:rPr>
              <a:t>: Basic STF Sequence Design </a:t>
            </a:r>
          </a:p>
        </p:txBody>
      </p:sp>
      <p:sp>
        <p:nvSpPr>
          <p:cNvPr id="7" name="내용 개체 틀 6"/>
          <p:cNvSpPr>
            <a:spLocks noGrp="1"/>
          </p:cNvSpPr>
          <p:nvPr>
            <p:ph idx="1"/>
          </p:nvPr>
        </p:nvSpPr>
        <p:spPr/>
        <p:txBody>
          <a:bodyPr>
            <a:normAutofit fontScale="92500" lnSpcReduction="10000"/>
          </a:bodyPr>
          <a:lstStyle/>
          <a:p>
            <a:r>
              <a:rPr lang="en-US" altLang="ko-KR" dirty="0" smtClean="0"/>
              <a:t>Focus on design</a:t>
            </a:r>
          </a:p>
          <a:p>
            <a:pPr lvl="1"/>
            <a:r>
              <a:rPr lang="en-US" altLang="ko-KR" dirty="0" smtClean="0"/>
              <a:t>In terms of </a:t>
            </a:r>
            <a:r>
              <a:rPr lang="en-US" altLang="ko-KR" b="1" dirty="0" smtClean="0"/>
              <a:t>R1</a:t>
            </a:r>
            <a:r>
              <a:rPr lang="en-US" altLang="ko-KR" dirty="0" smtClean="0"/>
              <a:t> and </a:t>
            </a:r>
            <a:r>
              <a:rPr lang="en-US" altLang="ko-KR" b="1" dirty="0" smtClean="0"/>
              <a:t>R2</a:t>
            </a:r>
          </a:p>
          <a:p>
            <a:pPr lvl="2"/>
            <a:r>
              <a:rPr lang="en-US" altLang="ko-KR" dirty="0" smtClean="0"/>
              <a:t>They should be fully satisfied.</a:t>
            </a:r>
          </a:p>
          <a:p>
            <a:pPr lvl="1"/>
            <a:r>
              <a:rPr lang="en-US" altLang="ko-KR" dirty="0" smtClean="0"/>
              <a:t>In terms of </a:t>
            </a:r>
            <a:r>
              <a:rPr lang="en-US" altLang="ko-KR" b="1" dirty="0" smtClean="0"/>
              <a:t>R3</a:t>
            </a:r>
          </a:p>
          <a:p>
            <a:pPr lvl="2"/>
            <a:r>
              <a:rPr lang="en-US" altLang="ko-KR" dirty="0" smtClean="0"/>
              <a:t>It is at least identical to the detector complexity of the base Zadoff-Chu (ZC) sequence specified for STS and FO compensation.  </a:t>
            </a:r>
          </a:p>
          <a:p>
            <a:pPr lvl="1"/>
            <a:r>
              <a:rPr lang="en-US" altLang="ko-KR" dirty="0" smtClean="0"/>
              <a:t>In terms of </a:t>
            </a:r>
            <a:r>
              <a:rPr lang="en-US" altLang="ko-KR" b="1" dirty="0" smtClean="0"/>
              <a:t>R4</a:t>
            </a:r>
          </a:p>
          <a:p>
            <a:pPr lvl="2"/>
            <a:r>
              <a:rPr lang="en-US" altLang="ko-KR" dirty="0" smtClean="0"/>
              <a:t>It is at least comparable to the PAPR of the general ZC sequence.  </a:t>
            </a:r>
          </a:p>
          <a:p>
            <a:r>
              <a:rPr lang="en-US" altLang="ko-KR" dirty="0" smtClean="0"/>
              <a:t>Key ideas</a:t>
            </a:r>
          </a:p>
          <a:p>
            <a:pPr lvl="1"/>
            <a:r>
              <a:rPr lang="en-US" altLang="ko-KR" b="1" dirty="0" smtClean="0"/>
              <a:t>K1</a:t>
            </a:r>
            <a:r>
              <a:rPr lang="en-US" altLang="ko-KR" dirty="0" smtClean="0"/>
              <a:t>: Combination of base ZC sequence and its modified sequence in </a:t>
            </a:r>
            <a:r>
              <a:rPr lang="en-US" altLang="ko-KR" dirty="0" smtClean="0">
                <a:solidFill>
                  <a:srgbClr val="00B050"/>
                </a:solidFill>
              </a:rPr>
              <a:t>frequency domain</a:t>
            </a:r>
          </a:p>
          <a:p>
            <a:pPr lvl="1"/>
            <a:r>
              <a:rPr lang="en-US" altLang="ko-KR" b="1" dirty="0" smtClean="0"/>
              <a:t>K2</a:t>
            </a:r>
            <a:r>
              <a:rPr lang="en-US" altLang="ko-KR" dirty="0" smtClean="0"/>
              <a:t>: Combination of FO-immune sequence and excellent correlation sequence in </a:t>
            </a:r>
            <a:r>
              <a:rPr lang="en-US" altLang="ko-KR" dirty="0" smtClean="0">
                <a:solidFill>
                  <a:srgbClr val="00B050"/>
                </a:solidFill>
              </a:rPr>
              <a:t>time domain</a:t>
            </a:r>
          </a:p>
          <a:p>
            <a:pPr lvl="2"/>
            <a:endParaRPr lang="en-US" altLang="ko-KR" dirty="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8</a:t>
            </a:fld>
            <a:endParaRPr lang="en-US" smtClean="0"/>
          </a:p>
        </p:txBody>
      </p:sp>
    </p:spTree>
    <p:extLst>
      <p:ext uri="{BB962C8B-B14F-4D97-AF65-F5344CB8AC3E}">
        <p14:creationId xmlns:p14="http://schemas.microsoft.com/office/powerpoint/2010/main" val="1160217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Preamble Design (3/12)</a:t>
            </a:r>
            <a:br>
              <a:rPr lang="en-US" dirty="0" smtClean="0"/>
            </a:br>
            <a:r>
              <a:rPr lang="en-US" dirty="0" smtClean="0">
                <a:solidFill>
                  <a:schemeClr val="tx1"/>
                </a:solidFill>
              </a:rPr>
              <a:t>: </a:t>
            </a:r>
            <a:r>
              <a:rPr lang="en-US" altLang="ko-KR" dirty="0">
                <a:solidFill>
                  <a:schemeClr val="tx1"/>
                </a:solidFill>
              </a:rPr>
              <a:t>Basic STF Sequence Design</a:t>
            </a:r>
            <a:endParaRPr lang="en-US" dirty="0" smtClean="0">
              <a:solidFill>
                <a:schemeClr val="tx1"/>
              </a:solidFill>
            </a:endParaRPr>
          </a:p>
        </p:txBody>
      </p:sp>
      <p:sp>
        <p:nvSpPr>
          <p:cNvPr id="7" name="내용 개체 틀 6"/>
          <p:cNvSpPr>
            <a:spLocks noGrp="1"/>
          </p:cNvSpPr>
          <p:nvPr>
            <p:ph idx="1"/>
          </p:nvPr>
        </p:nvSpPr>
        <p:spPr/>
        <p:txBody>
          <a:bodyPr>
            <a:normAutofit fontScale="92500"/>
          </a:bodyPr>
          <a:lstStyle/>
          <a:p>
            <a:r>
              <a:rPr lang="en-US" altLang="ko-KR" dirty="0" smtClean="0"/>
              <a:t>K1-based first modified ZC (</a:t>
            </a:r>
            <a:r>
              <a:rPr lang="en-US" altLang="ko-KR" b="1" dirty="0" smtClean="0"/>
              <a:t>MZC1</a:t>
            </a:r>
            <a:r>
              <a:rPr lang="en-US" altLang="ko-KR" dirty="0" smtClean="0"/>
              <a:t>) sequence (1/2) </a:t>
            </a:r>
            <a:endParaRPr lang="en-US" altLang="ko-KR" b="1" dirty="0"/>
          </a:p>
          <a:p>
            <a:pPr lvl="1"/>
            <a:r>
              <a:rPr lang="en-US" altLang="ko-KR" dirty="0" smtClean="0"/>
              <a:t>Base ZC sequence </a:t>
            </a:r>
            <a:r>
              <a:rPr lang="en-US" altLang="ko-KR" i="1" dirty="0" smtClean="0"/>
              <a:t>b</a:t>
            </a:r>
            <a:r>
              <a:rPr lang="en-US" altLang="ko-KR" i="1" baseline="-25000" dirty="0" smtClean="0"/>
              <a:t>r</a:t>
            </a:r>
            <a:r>
              <a:rPr lang="en-US" altLang="ko-KR" baseline="-25000" dirty="0" smtClean="0"/>
              <a:t>,</a:t>
            </a:r>
            <a:r>
              <a:rPr lang="en-US" altLang="ko-KR" i="1" baseline="-25000" dirty="0" smtClean="0"/>
              <a:t>q</a:t>
            </a:r>
            <a:r>
              <a:rPr lang="en-US" altLang="ko-KR" baseline="-25000" dirty="0" smtClean="0"/>
              <a:t>,</a:t>
            </a:r>
            <a:r>
              <a:rPr lang="en-US" altLang="ko-KR" i="1" baseline="-25000" dirty="0" smtClean="0"/>
              <a:t>P</a:t>
            </a:r>
            <a:r>
              <a:rPr lang="en-US" altLang="ko-KR" dirty="0" smtClean="0"/>
              <a:t>[</a:t>
            </a:r>
            <a:r>
              <a:rPr lang="en-US" altLang="ko-KR" dirty="0" smtClean="0">
                <a:sym typeface="Symbol"/>
              </a:rPr>
              <a:t></a:t>
            </a:r>
            <a:r>
              <a:rPr lang="en-US" altLang="ko-KR" dirty="0" smtClean="0"/>
              <a:t>]</a:t>
            </a:r>
          </a:p>
          <a:p>
            <a:pPr lvl="2"/>
            <a:r>
              <a:rPr lang="en-US" altLang="ko-KR" dirty="0" smtClean="0"/>
              <a:t>Length-</a:t>
            </a:r>
            <a:r>
              <a:rPr lang="en-US" altLang="ko-KR" i="1" dirty="0" smtClean="0"/>
              <a:t>P</a:t>
            </a:r>
            <a:r>
              <a:rPr lang="en-US" altLang="ko-KR" dirty="0" smtClean="0"/>
              <a:t> ZC sequence that has the zero autocorrelation property [2]</a:t>
            </a:r>
          </a:p>
          <a:p>
            <a:pPr marL="800100" lvl="2" indent="0">
              <a:buNone/>
            </a:pPr>
            <a:endParaRPr lang="en-US" altLang="ko-KR" i="1" dirty="0" smtClean="0"/>
          </a:p>
          <a:p>
            <a:pPr lvl="1"/>
            <a:endParaRPr lang="en-US" altLang="ko-KR" dirty="0" smtClean="0"/>
          </a:p>
          <a:p>
            <a:pPr lvl="2"/>
            <a:endParaRPr lang="en-US" altLang="ko-KR" dirty="0" smtClean="0"/>
          </a:p>
          <a:p>
            <a:pPr lvl="1"/>
            <a:endParaRPr lang="en-US" altLang="ko-KR" dirty="0" smtClean="0"/>
          </a:p>
          <a:p>
            <a:pPr marL="1200150" lvl="3" indent="0">
              <a:buNone/>
            </a:pPr>
            <a:r>
              <a:rPr lang="en-US" altLang="ko-KR" dirty="0" smtClean="0"/>
              <a:t>where</a:t>
            </a:r>
            <a:r>
              <a:rPr lang="en-US" altLang="ko-KR" i="1" dirty="0" smtClean="0"/>
              <a:t> r</a:t>
            </a:r>
            <a:r>
              <a:rPr lang="en-US" altLang="ko-KR" dirty="0" smtClean="0"/>
              <a:t> </a:t>
            </a:r>
            <a:r>
              <a:rPr lang="en-US" altLang="ko-KR" dirty="0"/>
              <a:t>is a relative prime to </a:t>
            </a:r>
            <a:r>
              <a:rPr lang="en-US" altLang="ko-KR" i="1" dirty="0" smtClean="0"/>
              <a:t>P</a:t>
            </a:r>
            <a:r>
              <a:rPr lang="en-US" altLang="ko-KR" dirty="0" smtClean="0"/>
              <a:t>, sequence element </a:t>
            </a:r>
            <a:r>
              <a:rPr lang="en-US" altLang="ko-KR" dirty="0"/>
              <a:t>index </a:t>
            </a:r>
            <a:r>
              <a:rPr lang="en-US" altLang="ko-KR" i="1" dirty="0" smtClean="0"/>
              <a:t>m </a:t>
            </a:r>
            <a:r>
              <a:rPr lang="en-US" altLang="ko-KR" i="1" dirty="0"/>
              <a:t>= </a:t>
            </a:r>
            <a:r>
              <a:rPr lang="en-US" altLang="ko-KR" dirty="0"/>
              <a:t>0</a:t>
            </a:r>
            <a:r>
              <a:rPr lang="en-US" altLang="ko-KR" i="1" dirty="0"/>
              <a:t>, </a:t>
            </a:r>
            <a:r>
              <a:rPr lang="en-US" altLang="ko-KR" dirty="0"/>
              <a:t>1</a:t>
            </a:r>
            <a:r>
              <a:rPr lang="en-US" altLang="ko-KR" i="1" dirty="0"/>
              <a:t>, </a:t>
            </a:r>
            <a:r>
              <a:rPr lang="en-US" altLang="ko-KR" i="1" dirty="0" smtClean="0"/>
              <a:t>..., P</a:t>
            </a:r>
            <a:r>
              <a:rPr lang="en-US" altLang="ko-KR" dirty="0" smtClean="0"/>
              <a:t>-1</a:t>
            </a:r>
            <a:r>
              <a:rPr lang="en-US" altLang="ko-KR" i="1" dirty="0" smtClean="0"/>
              <a:t>, </a:t>
            </a:r>
            <a:r>
              <a:rPr lang="en-US" altLang="ko-KR" dirty="0" smtClean="0"/>
              <a:t>and </a:t>
            </a:r>
            <a:r>
              <a:rPr lang="en-US" altLang="ko-KR" i="1" dirty="0"/>
              <a:t>q</a:t>
            </a:r>
            <a:r>
              <a:rPr lang="en-US" altLang="ko-KR" dirty="0"/>
              <a:t> is any </a:t>
            </a:r>
            <a:r>
              <a:rPr lang="en-US" altLang="ko-KR" dirty="0" smtClean="0"/>
              <a:t>integer.</a:t>
            </a:r>
          </a:p>
          <a:p>
            <a:pPr lvl="2"/>
            <a:r>
              <a:rPr lang="en-US" altLang="ko-KR" dirty="0" smtClean="0"/>
              <a:t>It is set that </a:t>
            </a:r>
            <a:r>
              <a:rPr lang="en-US" altLang="ko-KR" i="1" dirty="0" smtClean="0"/>
              <a:t>P</a:t>
            </a:r>
            <a:r>
              <a:rPr lang="en-US" altLang="ko-KR" dirty="0" smtClean="0"/>
              <a:t> is odd and </a:t>
            </a:r>
            <a:r>
              <a:rPr lang="en-US" altLang="ko-KR" i="1" dirty="0" smtClean="0"/>
              <a:t>q</a:t>
            </a:r>
            <a:r>
              <a:rPr lang="en-US" altLang="ko-KR" dirty="0" smtClean="0"/>
              <a:t>=0.</a:t>
            </a:r>
          </a:p>
          <a:p>
            <a:pPr lvl="2"/>
            <a:endParaRPr lang="en-US" altLang="ko-KR" dirty="0"/>
          </a:p>
          <a:p>
            <a:pPr lvl="3"/>
            <a:r>
              <a:rPr lang="en-US" altLang="ko-KR" dirty="0" smtClean="0"/>
              <a:t>However, since </a:t>
            </a:r>
            <a:r>
              <a:rPr lang="en-US" altLang="ko-KR" i="1" dirty="0" smtClean="0"/>
              <a:t>P</a:t>
            </a:r>
            <a:r>
              <a:rPr lang="en-US" altLang="ko-KR" dirty="0" smtClean="0"/>
              <a:t> can be even, the exact number of </a:t>
            </a:r>
            <a:r>
              <a:rPr lang="en-US" altLang="ko-KR" i="1" dirty="0" smtClean="0"/>
              <a:t>P</a:t>
            </a:r>
            <a:r>
              <a:rPr lang="en-US" altLang="ko-KR" dirty="0" smtClean="0"/>
              <a:t> is FFS.</a:t>
            </a:r>
            <a:endParaRPr lang="en-US" altLang="ko-KR" sz="1600" dirty="0" smtClean="0"/>
          </a:p>
        </p:txBody>
      </p:sp>
      <p:sp>
        <p:nvSpPr>
          <p:cNvPr id="5124" name="Date Placeholder 3"/>
          <p:cNvSpPr>
            <a:spLocks noGrp="1"/>
          </p:cNvSpPr>
          <p:nvPr>
            <p:ph type="dt" sz="half" idx="10"/>
          </p:nvPr>
        </p:nvSpPr>
        <p:spPr/>
        <p:txBody>
          <a:bodyPr/>
          <a:lstStyle/>
          <a:p>
            <a:r>
              <a:rPr lang="en-US" smtClean="0"/>
              <a:t>July 2013</a:t>
            </a:r>
            <a:endParaRPr lang="en-US" dirty="0"/>
          </a:p>
        </p:txBody>
      </p:sp>
      <p:sp>
        <p:nvSpPr>
          <p:cNvPr id="8" name="Footer Placeholder 2"/>
          <p:cNvSpPr>
            <a:spLocks noGrp="1"/>
          </p:cNvSpPr>
          <p:nvPr>
            <p:ph type="ftr" sz="quarter" idx="11"/>
          </p:nvPr>
        </p:nvSpPr>
        <p:spPr/>
        <p:txBody>
          <a:bodyPr/>
          <a:lstStyle/>
          <a:p>
            <a:r>
              <a:rPr lang="en-US" smtClean="0"/>
              <a:t>Kapseok Chang, ETRI</a:t>
            </a:r>
            <a:endParaRPr lang="en-US" dirty="0" smtClean="0"/>
          </a:p>
        </p:txBody>
      </p:sp>
      <p:sp>
        <p:nvSpPr>
          <p:cNvPr id="5126" name="Slide Number Placeholder 5"/>
          <p:cNvSpPr>
            <a:spLocks noGrp="1"/>
          </p:cNvSpPr>
          <p:nvPr>
            <p:ph type="sldNum" sz="quarter" idx="12"/>
          </p:nvPr>
        </p:nvSpPr>
        <p:spPr/>
        <p:txBody>
          <a:bodyPr/>
          <a:lstStyle/>
          <a:p>
            <a:r>
              <a:rPr lang="en-US" smtClean="0"/>
              <a:t>Slide </a:t>
            </a:r>
            <a:fld id="{0313C80D-728D-4BA3-AC45-6D2C24AFE2F7}" type="slidenum">
              <a:rPr lang="en-US" smtClean="0"/>
              <a:pPr/>
              <a:t>9</a:t>
            </a:fld>
            <a:endParaRPr lang="en-US" smtClean="0"/>
          </a:p>
        </p:txBody>
      </p:sp>
      <p:graphicFrame>
        <p:nvGraphicFramePr>
          <p:cNvPr id="2" name="개체 1"/>
          <p:cNvGraphicFramePr>
            <a:graphicFrameLocks noChangeAspect="1"/>
          </p:cNvGraphicFramePr>
          <p:nvPr>
            <p:extLst>
              <p:ext uri="{D42A27DB-BD31-4B8C-83A1-F6EECF244321}">
                <p14:modId xmlns:p14="http://schemas.microsoft.com/office/powerpoint/2010/main" val="1063596818"/>
              </p:ext>
            </p:extLst>
          </p:nvPr>
        </p:nvGraphicFramePr>
        <p:xfrm>
          <a:off x="1981200" y="3048000"/>
          <a:ext cx="4859337" cy="1593850"/>
        </p:xfrm>
        <a:graphic>
          <a:graphicData uri="http://schemas.openxmlformats.org/presentationml/2006/ole">
            <mc:AlternateContent xmlns:mc="http://schemas.openxmlformats.org/markup-compatibility/2006">
              <mc:Choice xmlns:v="urn:schemas-microsoft-com:vml" Requires="v">
                <p:oleObj spid="_x0000_s99489" name="Equation" r:id="rId3" imgW="2286000" imgH="749160" progId="Equation.DSMT4">
                  <p:embed/>
                </p:oleObj>
              </mc:Choice>
              <mc:Fallback>
                <p:oleObj name="Equation" r:id="rId3" imgW="2286000" imgH="749160" progId="Equation.DSMT4">
                  <p:embed/>
                  <p:pic>
                    <p:nvPicPr>
                      <p:cNvPr id="0" name=""/>
                      <p:cNvPicPr>
                        <a:picLocks noChangeAspect="1" noChangeArrowheads="1"/>
                      </p:cNvPicPr>
                      <p:nvPr/>
                    </p:nvPicPr>
                    <p:blipFill>
                      <a:blip r:embed="rId4"/>
                      <a:srcRect/>
                      <a:stretch>
                        <a:fillRect/>
                      </a:stretch>
                    </p:blipFill>
                    <p:spPr bwMode="auto">
                      <a:xfrm>
                        <a:off x="1981200" y="3048000"/>
                        <a:ext cx="4859337" cy="1593850"/>
                      </a:xfrm>
                      <a:prstGeom prst="rect">
                        <a:avLst/>
                      </a:prstGeom>
                      <a:noFill/>
                      <a:ln>
                        <a:noFill/>
                      </a:ln>
                    </p:spPr>
                  </p:pic>
                </p:oleObj>
              </mc:Fallback>
            </mc:AlternateContent>
          </a:graphicData>
        </a:graphic>
      </p:graphicFrame>
      <p:graphicFrame>
        <p:nvGraphicFramePr>
          <p:cNvPr id="3" name="개체 2"/>
          <p:cNvGraphicFramePr>
            <a:graphicFrameLocks noChangeAspect="1"/>
          </p:cNvGraphicFramePr>
          <p:nvPr>
            <p:extLst>
              <p:ext uri="{D42A27DB-BD31-4B8C-83A1-F6EECF244321}">
                <p14:modId xmlns:p14="http://schemas.microsoft.com/office/powerpoint/2010/main" val="4041346814"/>
              </p:ext>
            </p:extLst>
          </p:nvPr>
        </p:nvGraphicFramePr>
        <p:xfrm>
          <a:off x="4876800" y="5029200"/>
          <a:ext cx="2511425" cy="728663"/>
        </p:xfrm>
        <a:graphic>
          <a:graphicData uri="http://schemas.openxmlformats.org/presentationml/2006/ole">
            <mc:AlternateContent xmlns:mc="http://schemas.openxmlformats.org/markup-compatibility/2006">
              <mc:Choice xmlns:v="urn:schemas-microsoft-com:vml" Requires="v">
                <p:oleObj spid="_x0000_s99490" name="Equation" r:id="rId5" imgW="1180800" imgH="342720" progId="Equation.DSMT4">
                  <p:embed/>
                </p:oleObj>
              </mc:Choice>
              <mc:Fallback>
                <p:oleObj name="Equation" r:id="rId5" imgW="1180800" imgH="342720" progId="Equation.DSMT4">
                  <p:embed/>
                  <p:pic>
                    <p:nvPicPr>
                      <p:cNvPr id="0" name="개체 1"/>
                      <p:cNvPicPr>
                        <a:picLocks noChangeAspect="1" noChangeArrowheads="1"/>
                      </p:cNvPicPr>
                      <p:nvPr/>
                    </p:nvPicPr>
                    <p:blipFill>
                      <a:blip r:embed="rId6"/>
                      <a:srcRect/>
                      <a:stretch>
                        <a:fillRect/>
                      </a:stretch>
                    </p:blipFill>
                    <p:spPr bwMode="auto">
                      <a:xfrm>
                        <a:off x="4876800" y="5029200"/>
                        <a:ext cx="2511425"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8127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38237</TotalTime>
  <Words>2263</Words>
  <Application>Microsoft Office PowerPoint</Application>
  <PresentationFormat>화면 슬라이드 쇼(4:3)</PresentationFormat>
  <Paragraphs>322</Paragraphs>
  <Slides>23</Slides>
  <Notes>2</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2</vt:i4>
      </vt:variant>
      <vt:variant>
        <vt:lpstr>슬라이드 제목</vt:lpstr>
      </vt:variant>
      <vt:variant>
        <vt:i4>23</vt:i4>
      </vt:variant>
    </vt:vector>
  </HeadingPairs>
  <TitlesOfParts>
    <vt:vector size="31" baseType="lpstr">
      <vt:lpstr>굴림</vt:lpstr>
      <vt:lpstr>Arial</vt:lpstr>
      <vt:lpstr>Times New Roman</vt:lpstr>
      <vt:lpstr>맑은 고딕</vt:lpstr>
      <vt:lpstr>Symbol</vt:lpstr>
      <vt:lpstr>Default Design</vt:lpstr>
      <vt:lpstr>Visio</vt:lpstr>
      <vt:lpstr>Equation</vt:lpstr>
      <vt:lpstr>PowerPoint 프레젠테이션</vt:lpstr>
      <vt:lpstr>Outline</vt:lpstr>
      <vt:lpstr>PHY Frame Format (1/4)</vt:lpstr>
      <vt:lpstr>PHY Frame Format (2/4)</vt:lpstr>
      <vt:lpstr>PHY Frame Format (3/4)</vt:lpstr>
      <vt:lpstr>PHY Frame Format (4/4)</vt:lpstr>
      <vt:lpstr>Preamble Design (1/12) : Requirements</vt:lpstr>
      <vt:lpstr>Preamble Design (2/12) : Basic STF Sequence Design </vt:lpstr>
      <vt:lpstr>Preamble Design (3/12) : Basic STF Sequence Design</vt:lpstr>
      <vt:lpstr>Preamble Design (4/12) : Basic STF Sequence Design</vt:lpstr>
      <vt:lpstr>Preamble Design (5/12) : Basic STF Sequence Design</vt:lpstr>
      <vt:lpstr>Preamble Design (6/12) : Basic STF Sequence Design</vt:lpstr>
      <vt:lpstr>Preamble Design (7/12) : Basic STF Sequence Design</vt:lpstr>
      <vt:lpstr>Preamble Design (8/12) : Basic STF Sequence Design</vt:lpstr>
      <vt:lpstr>Preamble Design (9/12) : Basic STF Sequence Design</vt:lpstr>
      <vt:lpstr>Preamble Design (10/12) : Basic STF Sequence Design</vt:lpstr>
      <vt:lpstr>Preamble Design (11/12) : Basic STF Sequence Design</vt:lpstr>
      <vt:lpstr>Preamble Design (12/12) : Basic STF Sequence Design</vt:lpstr>
      <vt:lpstr>Preamble Design (1/4) : Proposed Preamble Structure</vt:lpstr>
      <vt:lpstr>Preamble Design (2/4) : Proposed Preamble Structure</vt:lpstr>
      <vt:lpstr>Preamble Design (3/4) : Proposed Preamble Structure</vt:lpstr>
      <vt:lpstr>Preamble Design (4/4) : Proposed Preamble Structure</vt:lpstr>
      <vt:lpstr>References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1011</cp:revision>
  <cp:lastPrinted>2013-07-05T08:38:46Z</cp:lastPrinted>
  <dcterms:created xsi:type="dcterms:W3CDTF">1999-11-08T18:59:45Z</dcterms:created>
  <dcterms:modified xsi:type="dcterms:W3CDTF">2013-07-07T12:54:25Z</dcterms:modified>
</cp:coreProperties>
</file>