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 id="2147483660" r:id="rId2"/>
  </p:sldMasterIdLst>
  <p:notesMasterIdLst>
    <p:notesMasterId r:id="rId36"/>
  </p:notesMasterIdLst>
  <p:handoutMasterIdLst>
    <p:handoutMasterId r:id="rId37"/>
  </p:handoutMasterIdLst>
  <p:sldIdLst>
    <p:sldId id="259" r:id="rId3"/>
    <p:sldId id="261" r:id="rId4"/>
    <p:sldId id="281" r:id="rId5"/>
    <p:sldId id="292" r:id="rId6"/>
    <p:sldId id="282" r:id="rId7"/>
    <p:sldId id="279" r:id="rId8"/>
    <p:sldId id="280" r:id="rId9"/>
    <p:sldId id="297" r:id="rId10"/>
    <p:sldId id="298" r:id="rId11"/>
    <p:sldId id="284" r:id="rId12"/>
    <p:sldId id="283" r:id="rId13"/>
    <p:sldId id="300" r:id="rId14"/>
    <p:sldId id="285" r:id="rId15"/>
    <p:sldId id="286" r:id="rId16"/>
    <p:sldId id="299" r:id="rId17"/>
    <p:sldId id="301" r:id="rId18"/>
    <p:sldId id="302" r:id="rId19"/>
    <p:sldId id="293" r:id="rId20"/>
    <p:sldId id="287" r:id="rId21"/>
    <p:sldId id="289" r:id="rId22"/>
    <p:sldId id="303" r:id="rId23"/>
    <p:sldId id="304" r:id="rId24"/>
    <p:sldId id="305" r:id="rId25"/>
    <p:sldId id="306" r:id="rId26"/>
    <p:sldId id="308" r:id="rId27"/>
    <p:sldId id="288" r:id="rId28"/>
    <p:sldId id="290" r:id="rId29"/>
    <p:sldId id="294" r:id="rId30"/>
    <p:sldId id="291" r:id="rId31"/>
    <p:sldId id="295" r:id="rId32"/>
    <p:sldId id="296" r:id="rId33"/>
    <p:sldId id="309" r:id="rId34"/>
    <p:sldId id="310" r:id="rId35"/>
  </p:sldIdLst>
  <p:sldSz cx="9144000" cy="6858000" type="screen4x3"/>
  <p:notesSz cx="9931400" cy="6794500"/>
  <p:embeddedFontLst>
    <p:embeddedFont>
      <p:font typeface="MS Mincho" pitchFamily="49" charset="-128"/>
      <p:regular r:id="rId38"/>
    </p:embeddedFont>
    <p:embeddedFont>
      <p:font typeface="Cambria Math" pitchFamily="18" charset="0"/>
      <p:regular r:id="rId39"/>
    </p:embeddedFont>
    <p:embeddedFont>
      <p:font typeface="Calibri" pitchFamily="34" charset="0"/>
      <p:regular r:id="rId40"/>
      <p:bold r:id="rId41"/>
      <p:italic r:id="rId42"/>
      <p:boldItalic r:id="rId43"/>
    </p:embeddedFont>
  </p:embeddedFontLst>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22" autoAdjust="0"/>
    <p:restoredTop sz="90929" autoAdjust="0"/>
  </p:normalViewPr>
  <p:slideViewPr>
    <p:cSldViewPr>
      <p:cViewPr>
        <p:scale>
          <a:sx n="128" d="100"/>
          <a:sy n="128" d="100"/>
        </p:scale>
        <p:origin x="-667" y="-58"/>
      </p:cViewPr>
      <p:guideLst>
        <p:guide orient="horz" pos="2160"/>
        <p:guide pos="2880"/>
      </p:guideLst>
    </p:cSldViewPr>
  </p:slideViewPr>
  <p:outlineViewPr>
    <p:cViewPr>
      <p:scale>
        <a:sx n="33" d="100"/>
        <a:sy n="33" d="100"/>
      </p:scale>
      <p:origin x="0" y="2309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4" d="100"/>
          <a:sy n="114" d="100"/>
        </p:scale>
        <p:origin x="-474" y="-96"/>
      </p:cViewPr>
      <p:guideLst>
        <p:guide orient="horz" pos="2140"/>
        <p:guide pos="31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077824" y="70771"/>
            <a:ext cx="3858058"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pPr>
              <a:defRPr/>
            </a:pPr>
            <a:r>
              <a:rPr lang="en-US"/>
              <a:t>&lt;doc.: IEE 802.15-doc&gt;</a:t>
            </a:r>
          </a:p>
        </p:txBody>
      </p:sp>
      <p:sp>
        <p:nvSpPr>
          <p:cNvPr id="3075" name="Rectangle 3"/>
          <p:cNvSpPr>
            <a:spLocks noGrp="1" noChangeArrowheads="1"/>
          </p:cNvSpPr>
          <p:nvPr>
            <p:ph type="dt" sz="quarter" idx="1"/>
          </p:nvPr>
        </p:nvSpPr>
        <p:spPr bwMode="auto">
          <a:xfrm>
            <a:off x="995518" y="70771"/>
            <a:ext cx="3309334"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pPr>
              <a:defRPr/>
            </a:pPr>
            <a:r>
              <a:rPr lang="en-US"/>
              <a:t>&lt;month year&gt;</a:t>
            </a:r>
          </a:p>
        </p:txBody>
      </p:sp>
      <p:sp>
        <p:nvSpPr>
          <p:cNvPr id="3076" name="Rectangle 4"/>
          <p:cNvSpPr>
            <a:spLocks noGrp="1" noChangeArrowheads="1"/>
          </p:cNvSpPr>
          <p:nvPr>
            <p:ph type="ftr" sz="quarter" idx="2"/>
          </p:nvPr>
        </p:nvSpPr>
        <p:spPr bwMode="auto">
          <a:xfrm>
            <a:off x="5959520" y="6576727"/>
            <a:ext cx="3090185"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pPr>
              <a:defRPr/>
            </a:pPr>
            <a:r>
              <a:rPr lang="en-US"/>
              <a:t>&lt;author&gt;, &lt;company&gt;</a:t>
            </a:r>
          </a:p>
        </p:txBody>
      </p:sp>
      <p:sp>
        <p:nvSpPr>
          <p:cNvPr id="3077" name="Rectangle 5"/>
          <p:cNvSpPr>
            <a:spLocks noGrp="1" noChangeArrowheads="1"/>
          </p:cNvSpPr>
          <p:nvPr>
            <p:ph type="sldNum" sz="quarter" idx="3"/>
          </p:nvPr>
        </p:nvSpPr>
        <p:spPr bwMode="auto">
          <a:xfrm>
            <a:off x="3863155" y="6576727"/>
            <a:ext cx="1984241"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pPr>
              <a:defRPr/>
            </a:pPr>
            <a:r>
              <a:rPr lang="en-US"/>
              <a:t>Page </a:t>
            </a:r>
            <a:fld id="{107AB6C7-7C3D-4744-9FAD-AC98A48B037A}" type="slidenum">
              <a:rPr lang="en-US"/>
              <a:pPr>
                <a:defRPr/>
              </a:pPr>
              <a:t>‹#›</a:t>
            </a:fld>
            <a:endParaRPr lang="en-US"/>
          </a:p>
        </p:txBody>
      </p:sp>
      <p:sp>
        <p:nvSpPr>
          <p:cNvPr id="7174" name="Line 6"/>
          <p:cNvSpPr>
            <a:spLocks noChangeShapeType="1"/>
          </p:cNvSpPr>
          <p:nvPr/>
        </p:nvSpPr>
        <p:spPr bwMode="auto">
          <a:xfrm>
            <a:off x="993820" y="283104"/>
            <a:ext cx="7943761"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
        <p:nvSpPr>
          <p:cNvPr id="7175" name="Rectangle 7"/>
          <p:cNvSpPr>
            <a:spLocks noChangeArrowheads="1"/>
          </p:cNvSpPr>
          <p:nvPr/>
        </p:nvSpPr>
        <p:spPr bwMode="auto">
          <a:xfrm>
            <a:off x="993820" y="6576728"/>
            <a:ext cx="1017603" cy="184666"/>
          </a:xfrm>
          <a:prstGeom prst="rect">
            <a:avLst/>
          </a:prstGeom>
          <a:noFill/>
          <a:ln w="9525">
            <a:noFill/>
            <a:miter lim="800000"/>
            <a:headEnd/>
            <a:tailEnd/>
          </a:ln>
        </p:spPr>
        <p:txBody>
          <a:bodyPr lIns="0" tIns="0" rIns="0" bIns="0">
            <a:spAutoFit/>
          </a:bodyPr>
          <a:lstStyle/>
          <a:p>
            <a:pPr defTabSz="933450">
              <a:defRPr/>
            </a:pPr>
            <a:r>
              <a:rPr lang="en-US"/>
              <a:t>Submission</a:t>
            </a:r>
          </a:p>
        </p:txBody>
      </p:sp>
      <p:sp>
        <p:nvSpPr>
          <p:cNvPr id="7176" name="Line 8"/>
          <p:cNvSpPr>
            <a:spLocks noChangeShapeType="1"/>
          </p:cNvSpPr>
          <p:nvPr/>
        </p:nvSpPr>
        <p:spPr bwMode="auto">
          <a:xfrm>
            <a:off x="993820" y="6567394"/>
            <a:ext cx="8164610"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Tree>
    <p:extLst>
      <p:ext uri="{BB962C8B-B14F-4D97-AF65-F5344CB8AC3E}">
        <p14:creationId xmlns:p14="http://schemas.microsoft.com/office/powerpoint/2010/main" val="17539496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965701" y="11661"/>
            <a:ext cx="4031339"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pPr>
              <a:defRPr/>
            </a:pPr>
            <a:r>
              <a:rPr lang="en-US"/>
              <a:t>&lt;doc.: IEEE 802.15-doc&gt;</a:t>
            </a:r>
          </a:p>
        </p:txBody>
      </p:sp>
      <p:sp>
        <p:nvSpPr>
          <p:cNvPr id="2051" name="Rectangle 3"/>
          <p:cNvSpPr>
            <a:spLocks noGrp="1" noChangeArrowheads="1"/>
          </p:cNvSpPr>
          <p:nvPr>
            <p:ph type="dt" idx="1"/>
          </p:nvPr>
        </p:nvSpPr>
        <p:spPr bwMode="auto">
          <a:xfrm>
            <a:off x="936060" y="11661"/>
            <a:ext cx="3920915"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pPr>
              <a:defRPr/>
            </a:pPr>
            <a:r>
              <a:rPr lang="en-US"/>
              <a:t>&lt;month year&gt;</a:t>
            </a:r>
          </a:p>
        </p:txBody>
      </p:sp>
      <p:sp>
        <p:nvSpPr>
          <p:cNvPr id="6148" name="Rectangle 4"/>
          <p:cNvSpPr>
            <a:spLocks noGrp="1" noRot="1" noChangeAspect="1" noChangeArrowheads="1" noTextEdit="1"/>
          </p:cNvSpPr>
          <p:nvPr>
            <p:ph type="sldImg" idx="2"/>
          </p:nvPr>
        </p:nvSpPr>
        <p:spPr bwMode="auto">
          <a:xfrm>
            <a:off x="3271838" y="512763"/>
            <a:ext cx="3387725" cy="254000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1323395" y="3227700"/>
            <a:ext cx="7284612" cy="3058147"/>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402301" y="6578284"/>
            <a:ext cx="3594739"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4201224" y="6578284"/>
            <a:ext cx="1148414"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pPr>
              <a:defRPr/>
            </a:pPr>
            <a:r>
              <a:rPr lang="en-US"/>
              <a:t>Page </a:t>
            </a:r>
            <a:fld id="{5F376C0C-1FA1-4ABD-B96F-A6D070956A4F}" type="slidenum">
              <a:rPr lang="en-US"/>
              <a:pPr>
                <a:defRPr/>
              </a:pPr>
              <a:t>‹#›</a:t>
            </a:fld>
            <a:endParaRPr lang="en-US"/>
          </a:p>
        </p:txBody>
      </p:sp>
      <p:sp>
        <p:nvSpPr>
          <p:cNvPr id="5128" name="Rectangle 8"/>
          <p:cNvSpPr>
            <a:spLocks noChangeArrowheads="1"/>
          </p:cNvSpPr>
          <p:nvPr/>
        </p:nvSpPr>
        <p:spPr bwMode="auto">
          <a:xfrm>
            <a:off x="1036290" y="6578284"/>
            <a:ext cx="1019302" cy="184666"/>
          </a:xfrm>
          <a:prstGeom prst="rect">
            <a:avLst/>
          </a:prstGeom>
          <a:noFill/>
          <a:ln w="9525">
            <a:noFill/>
            <a:miter lim="800000"/>
            <a:headEnd/>
            <a:tailEnd/>
          </a:ln>
        </p:spPr>
        <p:txBody>
          <a:bodyPr lIns="0" tIns="0" rIns="0" bIns="0">
            <a:spAutoFit/>
          </a:bodyPr>
          <a:lstStyle/>
          <a:p>
            <a:pPr>
              <a:defRPr/>
            </a:pPr>
            <a:r>
              <a:rPr lang="en-US"/>
              <a:t>Submission</a:t>
            </a:r>
          </a:p>
        </p:txBody>
      </p:sp>
      <p:sp>
        <p:nvSpPr>
          <p:cNvPr id="5129" name="Line 9"/>
          <p:cNvSpPr>
            <a:spLocks noChangeShapeType="1"/>
          </p:cNvSpPr>
          <p:nvPr/>
        </p:nvSpPr>
        <p:spPr bwMode="auto">
          <a:xfrm>
            <a:off x="1036291" y="6576728"/>
            <a:ext cx="7858819"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
        <p:nvSpPr>
          <p:cNvPr id="5130" name="Line 10"/>
          <p:cNvSpPr>
            <a:spLocks noChangeShapeType="1"/>
          </p:cNvSpPr>
          <p:nvPr/>
        </p:nvSpPr>
        <p:spPr bwMode="auto">
          <a:xfrm>
            <a:off x="927566" y="217772"/>
            <a:ext cx="8076270"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Tree>
    <p:extLst>
      <p:ext uri="{BB962C8B-B14F-4D97-AF65-F5344CB8AC3E}">
        <p14:creationId xmlns:p14="http://schemas.microsoft.com/office/powerpoint/2010/main" val="631329408"/>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p:spPr>
        <p:txBody>
          <a:bodyPr/>
          <a:lstStyle/>
          <a:p>
            <a:endParaRPr lang="en-US" smtClean="0"/>
          </a:p>
        </p:txBody>
      </p:sp>
      <p:sp>
        <p:nvSpPr>
          <p:cNvPr id="7172" name="Date Placeholder 4"/>
          <p:cNvSpPr>
            <a:spLocks noGrp="1"/>
          </p:cNvSpPr>
          <p:nvPr>
            <p:ph type="dt" sz="quarter" idx="1"/>
          </p:nvPr>
        </p:nvSpPr>
        <p:spPr>
          <a:noFill/>
        </p:spPr>
        <p:txBody>
          <a:bodyPr/>
          <a:lstStyle/>
          <a:p>
            <a:r>
              <a:rPr lang="en-US" smtClean="0"/>
              <a:t>&lt;month year&gt;</a:t>
            </a:r>
          </a:p>
        </p:txBody>
      </p:sp>
      <p:sp>
        <p:nvSpPr>
          <p:cNvPr id="7173" name="Footer Placeholder 5"/>
          <p:cNvSpPr>
            <a:spLocks noGrp="1"/>
          </p:cNvSpPr>
          <p:nvPr>
            <p:ph type="ftr" sz="quarter" idx="4"/>
          </p:nvPr>
        </p:nvSpPr>
        <p:spPr>
          <a:noFill/>
        </p:spPr>
        <p:txBody>
          <a:bodyPr/>
          <a:lstStyle/>
          <a:p>
            <a:pPr lvl="4"/>
            <a:r>
              <a:rPr lang="en-US" smtClean="0"/>
              <a:t>&lt;author&gt;, &lt;company&gt;</a:t>
            </a:r>
          </a:p>
        </p:txBody>
      </p:sp>
      <p:sp>
        <p:nvSpPr>
          <p:cNvPr id="7174" name="Slide Number Placeholder 6"/>
          <p:cNvSpPr>
            <a:spLocks noGrp="1"/>
          </p:cNvSpPr>
          <p:nvPr>
            <p:ph type="sldNum" sz="quarter" idx="5"/>
          </p:nvPr>
        </p:nvSpPr>
        <p:spPr>
          <a:noFill/>
        </p:spPr>
        <p:txBody>
          <a:bodyPr/>
          <a:lstStyle/>
          <a:p>
            <a:r>
              <a:rPr lang="en-US" smtClean="0"/>
              <a:t>Page </a:t>
            </a:r>
            <a:fld id="{D435A3B7-87F3-455F-BC83-CD446CC7B824}" type="slidenum">
              <a:rPr lang="en-US" smtClean="0"/>
              <a:pPr/>
              <a:t>1</a:t>
            </a:fld>
            <a:endParaRPr lang="en-US" smtClean="0"/>
          </a:p>
        </p:txBody>
      </p:sp>
      <p:sp>
        <p:nvSpPr>
          <p:cNvPr id="7175" name="Header Placeholder 7"/>
          <p:cNvSpPr>
            <a:spLocks noGrp="1"/>
          </p:cNvSpPr>
          <p:nvPr>
            <p:ph type="hdr" sz="quarter"/>
          </p:nvPr>
        </p:nvSpPr>
        <p:spPr>
          <a:noFill/>
        </p:spPr>
        <p:txBody>
          <a:bodyPr/>
          <a:lstStyle/>
          <a:p>
            <a:r>
              <a:rPr lang="en-US" smtClean="0"/>
              <a:t>&lt;doc.: IEEE 802.15-doc&gt;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467C9F0-9FBD-4BF0-AB3C-3B16F4D19FE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D98D8DD-8005-47D1-A848-BC7CECA140C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DBB9EA2E-631C-4665-87F9-FE693640E04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6" name="Slide Number Placeholder 5"/>
          <p:cNvSpPr>
            <a:spLocks noGrp="1"/>
          </p:cNvSpPr>
          <p:nvPr>
            <p:ph type="sldNum" sz="quarter" idx="12"/>
          </p:nvPr>
        </p:nvSpPr>
        <p:spPr/>
        <p:txBody>
          <a:bodyPr/>
          <a:lstStyle>
            <a:lvl1pPr>
              <a:defRPr/>
            </a:lvl1pPr>
          </a:lstStyle>
          <a:p>
            <a:pPr>
              <a:defRPr/>
            </a:pPr>
            <a:fld id="{3C21B614-A627-4F3A-88CA-A9E67491DF3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6" name="Slide Number Placeholder 5"/>
          <p:cNvSpPr>
            <a:spLocks noGrp="1"/>
          </p:cNvSpPr>
          <p:nvPr>
            <p:ph type="sldNum" sz="quarter" idx="12"/>
          </p:nvPr>
        </p:nvSpPr>
        <p:spPr/>
        <p:txBody>
          <a:bodyPr/>
          <a:lstStyle>
            <a:lvl1pPr>
              <a:defRPr/>
            </a:lvl1pPr>
          </a:lstStyle>
          <a:p>
            <a:pPr>
              <a:defRPr/>
            </a:pPr>
            <a:fld id="{8F2EC015-63C8-4CB4-82CD-EFECDA752AF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6" name="Slide Number Placeholder 5"/>
          <p:cNvSpPr>
            <a:spLocks noGrp="1"/>
          </p:cNvSpPr>
          <p:nvPr>
            <p:ph type="sldNum" sz="quarter" idx="12"/>
          </p:nvPr>
        </p:nvSpPr>
        <p:spPr/>
        <p:txBody>
          <a:bodyPr/>
          <a:lstStyle>
            <a:lvl1pPr>
              <a:defRPr/>
            </a:lvl1pPr>
          </a:lstStyle>
          <a:p>
            <a:pPr>
              <a:defRPr/>
            </a:pPr>
            <a:fld id="{2D3F49F4-2792-42D7-B2D8-9AB538FF61C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7" name="Slide Number Placeholder 5"/>
          <p:cNvSpPr>
            <a:spLocks noGrp="1"/>
          </p:cNvSpPr>
          <p:nvPr>
            <p:ph type="sldNum" sz="quarter" idx="12"/>
          </p:nvPr>
        </p:nvSpPr>
        <p:spPr/>
        <p:txBody>
          <a:bodyPr/>
          <a:lstStyle>
            <a:lvl1pPr>
              <a:defRPr/>
            </a:lvl1pPr>
          </a:lstStyle>
          <a:p>
            <a:pPr>
              <a:defRPr/>
            </a:pPr>
            <a:fld id="{A89C9B77-075C-49B6-A438-38B937E095D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8"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9" name="Slide Number Placeholder 5"/>
          <p:cNvSpPr>
            <a:spLocks noGrp="1"/>
          </p:cNvSpPr>
          <p:nvPr>
            <p:ph type="sldNum" sz="quarter" idx="12"/>
          </p:nvPr>
        </p:nvSpPr>
        <p:spPr/>
        <p:txBody>
          <a:bodyPr/>
          <a:lstStyle>
            <a:lvl1pPr>
              <a:defRPr/>
            </a:lvl1pPr>
          </a:lstStyle>
          <a:p>
            <a:pPr>
              <a:defRPr/>
            </a:pPr>
            <a:fld id="{64766DBB-BF56-4238-8CA7-0DBB60C1898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4"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5" name="Slide Number Placeholder 5"/>
          <p:cNvSpPr>
            <a:spLocks noGrp="1"/>
          </p:cNvSpPr>
          <p:nvPr>
            <p:ph type="sldNum" sz="quarter" idx="12"/>
          </p:nvPr>
        </p:nvSpPr>
        <p:spPr/>
        <p:txBody>
          <a:bodyPr/>
          <a:lstStyle>
            <a:lvl1pPr>
              <a:defRPr/>
            </a:lvl1pPr>
          </a:lstStyle>
          <a:p>
            <a:pPr>
              <a:defRPr/>
            </a:pPr>
            <a:fld id="{74C0C9F1-3876-47D8-A9F9-3AD227EF793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3"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4" name="Slide Number Placeholder 5"/>
          <p:cNvSpPr>
            <a:spLocks noGrp="1"/>
          </p:cNvSpPr>
          <p:nvPr>
            <p:ph type="sldNum" sz="quarter" idx="12"/>
          </p:nvPr>
        </p:nvSpPr>
        <p:spPr/>
        <p:txBody>
          <a:bodyPr/>
          <a:lstStyle>
            <a:lvl1pPr>
              <a:defRPr/>
            </a:lvl1pPr>
          </a:lstStyle>
          <a:p>
            <a:pPr>
              <a:defRPr/>
            </a:pPr>
            <a:fld id="{5587A0E5-8F0D-4CAD-9D81-287EE5EBE1F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7" name="Slide Number Placeholder 5"/>
          <p:cNvSpPr>
            <a:spLocks noGrp="1"/>
          </p:cNvSpPr>
          <p:nvPr>
            <p:ph type="sldNum" sz="quarter" idx="12"/>
          </p:nvPr>
        </p:nvSpPr>
        <p:spPr/>
        <p:txBody>
          <a:bodyPr/>
          <a:lstStyle>
            <a:lvl1pPr>
              <a:defRPr/>
            </a:lvl1pPr>
          </a:lstStyle>
          <a:p>
            <a:pPr>
              <a:defRPr/>
            </a:pPr>
            <a:fld id="{96A6B32B-71E3-4C05-B39A-2C9C0F3418C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92548F8-60BC-436C-9C09-D0C12CFCAAD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7" name="Slide Number Placeholder 5"/>
          <p:cNvSpPr>
            <a:spLocks noGrp="1"/>
          </p:cNvSpPr>
          <p:nvPr>
            <p:ph type="sldNum" sz="quarter" idx="12"/>
          </p:nvPr>
        </p:nvSpPr>
        <p:spPr/>
        <p:txBody>
          <a:bodyPr/>
          <a:lstStyle>
            <a:lvl1pPr>
              <a:defRPr/>
            </a:lvl1pPr>
          </a:lstStyle>
          <a:p>
            <a:pPr>
              <a:defRPr/>
            </a:pPr>
            <a:fld id="{B0147131-E240-4DB0-B38D-0D4665393D5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6" name="Slide Number Placeholder 5"/>
          <p:cNvSpPr>
            <a:spLocks noGrp="1"/>
          </p:cNvSpPr>
          <p:nvPr>
            <p:ph type="sldNum" sz="quarter" idx="12"/>
          </p:nvPr>
        </p:nvSpPr>
        <p:spPr/>
        <p:txBody>
          <a:bodyPr/>
          <a:lstStyle>
            <a:lvl1pPr>
              <a:defRPr/>
            </a:lvl1pPr>
          </a:lstStyle>
          <a:p>
            <a:pPr>
              <a:defRPr/>
            </a:pPr>
            <a:fld id="{A4B3A8C4-7F76-4BAA-B4E8-19BD0D92AB7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6" name="Slide Number Placeholder 5"/>
          <p:cNvSpPr>
            <a:spLocks noGrp="1"/>
          </p:cNvSpPr>
          <p:nvPr>
            <p:ph type="sldNum" sz="quarter" idx="12"/>
          </p:nvPr>
        </p:nvSpPr>
        <p:spPr/>
        <p:txBody>
          <a:bodyPr/>
          <a:lstStyle>
            <a:lvl1pPr>
              <a:defRPr/>
            </a:lvl1pPr>
          </a:lstStyle>
          <a:p>
            <a:pPr>
              <a:defRPr/>
            </a:pPr>
            <a:fld id="{03C7DEB3-2ACA-49C4-9134-339007C345B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DB0D1D9A-DF1C-48E6-8E06-90623E3E90A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33D5E02-E27F-494E-AED7-7A13B0D96CD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F6082A72-8532-4CCD-BBA9-2FD7A4B2F6F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FDF07906-6276-45F3-B6FE-099C5D66E04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2CBA69EF-5666-4CE6-95EF-25DC3F96474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DD54D56-1A5B-4A7D-BA30-BFA76A8DE4A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DF4F0E68-B20E-4C44-990E-AA2B694AB2A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377825"/>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smtClean="0"/>
              <a:t>July 2013</a:t>
            </a:r>
            <a:endParaRPr lang="en-US"/>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pPr>
              <a:defRPr/>
            </a:pPr>
            <a:r>
              <a:rPr lang="en-US"/>
              <a:t>Hernandez,Li,Dotlić,Miura (NICT)</a:t>
            </a:r>
          </a:p>
        </p:txBody>
      </p:sp>
      <p:sp>
        <p:nvSpPr>
          <p:cNvPr id="1030" name="Rectangle 6"/>
          <p:cNvSpPr>
            <a:spLocks noGrp="1" noChangeArrowheads="1"/>
          </p:cNvSpPr>
          <p:nvPr>
            <p:ph type="sldNum" sz="quarter" idx="4"/>
          </p:nvPr>
        </p:nvSpPr>
        <p:spPr bwMode="auto">
          <a:xfrm>
            <a:off x="43418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US"/>
              <a:t>Slide </a:t>
            </a:r>
            <a:fld id="{1DD949AF-60F7-4B5C-97DD-2B456DEC0F00}" type="slidenum">
              <a:rPr lang="en-US"/>
              <a:pPr>
                <a:defRPr/>
              </a:pPr>
              <a:t>‹#›</a:t>
            </a:fld>
            <a:endParaRPr lang="en-US"/>
          </a:p>
        </p:txBody>
      </p:sp>
      <p:sp>
        <p:nvSpPr>
          <p:cNvPr id="1031" name="Rectangle 7"/>
          <p:cNvSpPr>
            <a:spLocks noChangeArrowheads="1"/>
          </p:cNvSpPr>
          <p:nvPr/>
        </p:nvSpPr>
        <p:spPr bwMode="auto">
          <a:xfrm>
            <a:off x="3657600" y="393700"/>
            <a:ext cx="4800600" cy="215900"/>
          </a:xfrm>
          <a:prstGeom prst="rect">
            <a:avLst/>
          </a:prstGeom>
          <a:noFill/>
          <a:ln w="9525">
            <a:noFill/>
            <a:miter lim="800000"/>
            <a:headEnd/>
            <a:tailEnd/>
          </a:ln>
        </p:spPr>
        <p:txBody>
          <a:bodyPr lIns="0" tIns="0" rIns="0" bIns="0" anchor="b">
            <a:spAutoFit/>
          </a:bodyPr>
          <a:lstStyle/>
          <a:p>
            <a:pPr lvl="4" algn="r">
              <a:defRPr/>
            </a:pPr>
            <a:r>
              <a:rPr lang="en-US" sz="1400" b="1" dirty="0"/>
              <a:t>Doc: IEEE </a:t>
            </a:r>
            <a:r>
              <a:rPr lang="en-US" sz="1400" b="1" dirty="0" smtClean="0"/>
              <a:t>802.</a:t>
            </a:r>
            <a:r>
              <a:rPr lang="en-US" sz="1400" b="1" dirty="0" smtClean="0"/>
              <a:t>15-13-0370-00-0008</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
        <p:nvSpPr>
          <p:cNvPr id="1033" name="Rectangle 9"/>
          <p:cNvSpPr>
            <a:spLocks noChangeArrowheads="1"/>
          </p:cNvSpPr>
          <p:nvPr/>
        </p:nvSpPr>
        <p:spPr bwMode="auto">
          <a:xfrm>
            <a:off x="685800" y="6475413"/>
            <a:ext cx="711200" cy="184150"/>
          </a:xfrm>
          <a:prstGeom prst="rect">
            <a:avLst/>
          </a:prstGeom>
          <a:noFill/>
          <a:ln w="9525">
            <a:noFill/>
            <a:miter lim="800000"/>
            <a:headEnd/>
            <a:tailEnd/>
          </a:ln>
        </p:spPr>
        <p:txBody>
          <a:bodyPr lIns="0" tIns="0" rIns="0" bIns="0">
            <a:spAutoFit/>
          </a:bodyPr>
          <a:lstStyle/>
          <a:p>
            <a:pPr>
              <a:defRPr/>
            </a:pPr>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mtClean="0">
                <a:solidFill>
                  <a:srgbClr val="898989"/>
                </a:solidFill>
              </a:defRPr>
            </a:lvl1pPr>
          </a:lstStyle>
          <a:p>
            <a:pPr>
              <a:defRPr/>
            </a:pPr>
            <a:r>
              <a:rPr lang="en-US" smtClean="0"/>
              <a:t>July 2013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a:solidFill>
                  <a:srgbClr val="898989"/>
                </a:solidFill>
              </a:defRPr>
            </a:lvl1pPr>
          </a:lstStyle>
          <a:p>
            <a:pPr>
              <a:defRPr/>
            </a:pPr>
            <a:r>
              <a:rPr lang="en-US"/>
              <a:t>Hernandez,Li,Dotlić,Miura (NICT)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defRPr>
            </a:lvl1pPr>
          </a:lstStyle>
          <a:p>
            <a:pPr>
              <a:defRPr/>
            </a:pPr>
            <a:fld id="{51DEFE51-877F-443F-9791-B31A6EDD71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7.bin"/><Relationship Id="rId4" Type="http://schemas.openxmlformats.org/officeDocument/2006/relationships/image" Target="../media/image7.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11.png"/><Relationship Id="rId4" Type="http://schemas.openxmlformats.org/officeDocument/2006/relationships/image" Target="../media/image9.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1.wmf"/></Relationships>
</file>

<file path=ppt/slides/_rels/slide24.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3.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4.bin"/><Relationship Id="rId14" Type="http://schemas.openxmlformats.org/officeDocument/2006/relationships/image" Target="../media/image17.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8.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9.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0.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2.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24.wmf"/><Relationship Id="rId5" Type="http://schemas.openxmlformats.org/officeDocument/2006/relationships/oleObject" Target="../embeddings/oleObject23.bin"/><Relationship Id="rId4" Type="http://schemas.openxmlformats.org/officeDocument/2006/relationships/image" Target="../media/image23.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noFill/>
        </p:spPr>
        <p:txBody>
          <a:bodyPr/>
          <a:lstStyle/>
          <a:p>
            <a:r>
              <a:rPr lang="en-US" smtClean="0"/>
              <a:t>July 2013</a:t>
            </a:r>
            <a:endParaRPr lang="en-US"/>
          </a:p>
        </p:txBody>
      </p:sp>
      <p:sp>
        <p:nvSpPr>
          <p:cNvPr id="3075" name="Footer Placeholder 2"/>
          <p:cNvSpPr>
            <a:spLocks noGrp="1"/>
          </p:cNvSpPr>
          <p:nvPr>
            <p:ph type="ftr" sz="quarter" idx="11"/>
          </p:nvPr>
        </p:nvSpPr>
        <p:spPr>
          <a:noFill/>
        </p:spPr>
        <p:txBody>
          <a:bodyPr/>
          <a:lstStyle/>
          <a:p>
            <a:r>
              <a:rPr lang="en-US" smtClean="0"/>
              <a:t>Hernandez,Li,Dotlić,Miura (NICT)</a:t>
            </a:r>
          </a:p>
        </p:txBody>
      </p:sp>
      <p:sp>
        <p:nvSpPr>
          <p:cNvPr id="3076" name="Slide Number Placeholder 3"/>
          <p:cNvSpPr>
            <a:spLocks noGrp="1"/>
          </p:cNvSpPr>
          <p:nvPr>
            <p:ph type="sldNum" sz="quarter" idx="12"/>
          </p:nvPr>
        </p:nvSpPr>
        <p:spPr>
          <a:xfrm>
            <a:off x="4394200" y="6475413"/>
            <a:ext cx="431800" cy="184150"/>
          </a:xfrm>
          <a:noFill/>
        </p:spPr>
        <p:txBody>
          <a:bodyPr/>
          <a:lstStyle/>
          <a:p>
            <a:r>
              <a:rPr lang="en-US" smtClean="0"/>
              <a:t>Slide </a:t>
            </a:r>
            <a:fld id="{F4491B18-E56C-455D-B12F-DDD70E7CAEFD}" type="slidenum">
              <a:rPr lang="en-US" smtClean="0"/>
              <a:pPr/>
              <a:t>1</a:t>
            </a:fld>
            <a:endParaRPr lang="en-US" smtClean="0"/>
          </a:p>
        </p:txBody>
      </p:sp>
      <p:sp>
        <p:nvSpPr>
          <p:cNvPr id="27651" name="Rectangle 3"/>
          <p:cNvSpPr>
            <a:spLocks noChangeArrowheads="1"/>
          </p:cNvSpPr>
          <p:nvPr/>
        </p:nvSpPr>
        <p:spPr bwMode="auto">
          <a:xfrm>
            <a:off x="152400" y="609600"/>
            <a:ext cx="8991600" cy="4770438"/>
          </a:xfrm>
          <a:prstGeom prst="rect">
            <a:avLst/>
          </a:prstGeom>
          <a:noFill/>
          <a:ln w="12700">
            <a:noFill/>
            <a:miter lim="800000"/>
            <a:headEnd type="none" w="sm" len="sm"/>
            <a:tailEnd type="none" w="sm" len="sm"/>
          </a:ln>
          <a:effectLst/>
        </p:spPr>
        <p:txBody>
          <a:bodyPr>
            <a:spAutoFit/>
          </a:bodyPr>
          <a:lstStyle/>
          <a:p>
            <a:pPr algn="ctr">
              <a:defRPr/>
            </a:pP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pPr>
              <a:defRPr/>
            </a:pPr>
            <a:endParaRPr lang="en-US" sz="1600" dirty="0">
              <a:solidFill>
                <a:schemeClr val="tx2"/>
              </a:solidFill>
            </a:endParaRPr>
          </a:p>
          <a:p>
            <a:pPr>
              <a:defRPr/>
            </a:pPr>
            <a:r>
              <a:rPr lang="en-US" sz="1600" b="1" dirty="0">
                <a:solidFill>
                  <a:schemeClr val="tx2"/>
                </a:solidFill>
              </a:rPr>
              <a:t>Submission Title:</a:t>
            </a:r>
            <a:r>
              <a:rPr lang="en-US" sz="1600" dirty="0">
                <a:solidFill>
                  <a:schemeClr val="tx2"/>
                </a:solidFill>
              </a:rPr>
              <a:t> [ </a:t>
            </a:r>
            <a:r>
              <a:rPr lang="en-US" sz="1600" dirty="0" smtClean="0">
                <a:solidFill>
                  <a:schemeClr val="tx2"/>
                </a:solidFill>
              </a:rPr>
              <a:t>NICT </a:t>
            </a:r>
            <a:r>
              <a:rPr lang="en-US" sz="1600" dirty="0">
                <a:solidFill>
                  <a:schemeClr val="tx2"/>
                </a:solidFill>
              </a:rPr>
              <a:t>PHY </a:t>
            </a:r>
            <a:r>
              <a:rPr lang="en-US" sz="1600" dirty="0" smtClean="0">
                <a:solidFill>
                  <a:schemeClr val="tx2"/>
                </a:solidFill>
              </a:rPr>
              <a:t>Proposal, Part B ]  </a:t>
            </a:r>
            <a:r>
              <a:rPr lang="en-US" sz="1600" dirty="0">
                <a:solidFill>
                  <a:schemeClr val="tx2"/>
                </a:solidFill>
              </a:rPr>
              <a:t>	</a:t>
            </a:r>
          </a:p>
          <a:p>
            <a:pPr>
              <a:defRPr/>
            </a:pPr>
            <a:r>
              <a:rPr lang="en-US" sz="1600" b="1" dirty="0">
                <a:solidFill>
                  <a:schemeClr val="tx2"/>
                </a:solidFill>
              </a:rPr>
              <a:t>Date Submitted: </a:t>
            </a:r>
            <a:r>
              <a:rPr lang="en-US" sz="1600" dirty="0" smtClean="0">
                <a:solidFill>
                  <a:schemeClr val="tx2"/>
                </a:solidFill>
              </a:rPr>
              <a:t>[ </a:t>
            </a:r>
            <a:r>
              <a:rPr lang="en-US" sz="1600" smtClean="0">
                <a:solidFill>
                  <a:schemeClr val="tx2"/>
                </a:solidFill>
              </a:rPr>
              <a:t>July </a:t>
            </a:r>
            <a:r>
              <a:rPr lang="en-US" sz="1600" dirty="0">
                <a:solidFill>
                  <a:schemeClr val="tx2"/>
                </a:solidFill>
              </a:rPr>
              <a:t>6</a:t>
            </a:r>
            <a:r>
              <a:rPr lang="en-US" sz="1600" baseline="30000" smtClean="0">
                <a:solidFill>
                  <a:schemeClr val="tx2"/>
                </a:solidFill>
              </a:rPr>
              <a:t>th</a:t>
            </a:r>
            <a:r>
              <a:rPr lang="en-US" sz="1600" dirty="0">
                <a:solidFill>
                  <a:schemeClr val="tx2"/>
                </a:solidFill>
              </a:rPr>
              <a:t>, </a:t>
            </a:r>
            <a:r>
              <a:rPr lang="en-US" sz="1600" dirty="0" smtClean="0">
                <a:solidFill>
                  <a:schemeClr val="tx2"/>
                </a:solidFill>
              </a:rPr>
              <a:t>2013 ]</a:t>
            </a:r>
            <a:endParaRPr lang="en-US" sz="1600" dirty="0">
              <a:solidFill>
                <a:schemeClr val="tx2"/>
              </a:solidFill>
            </a:endParaRPr>
          </a:p>
          <a:p>
            <a:pPr>
              <a:defRPr/>
            </a:pPr>
            <a:r>
              <a:rPr lang="en-US" sz="1600" b="1" dirty="0">
                <a:solidFill>
                  <a:schemeClr val="tx2"/>
                </a:solidFill>
              </a:rPr>
              <a:t>Source:</a:t>
            </a:r>
            <a:r>
              <a:rPr lang="en-US" sz="1600" dirty="0">
                <a:solidFill>
                  <a:schemeClr val="tx2"/>
                </a:solidFill>
              </a:rPr>
              <a:t> </a:t>
            </a:r>
            <a:r>
              <a:rPr lang="en-US" sz="1600" dirty="0" smtClean="0">
                <a:solidFill>
                  <a:schemeClr val="tx2"/>
                </a:solidFill>
              </a:rPr>
              <a:t>[ Marco </a:t>
            </a:r>
            <a:r>
              <a:rPr lang="en-US" sz="1600" dirty="0">
                <a:solidFill>
                  <a:schemeClr val="tx2"/>
                </a:solidFill>
              </a:rPr>
              <a:t>Hernandez, Huan-Bang Li, Igor Dotlić, Ryu Miura</a:t>
            </a:r>
            <a:r>
              <a:rPr lang="en-US" sz="1600" dirty="0">
                <a:solidFill>
                  <a:srgbClr val="FF0000"/>
                </a:solidFill>
              </a:rPr>
              <a:t> </a:t>
            </a:r>
            <a:r>
              <a:rPr lang="en-US" sz="1600" dirty="0"/>
              <a:t>] </a:t>
            </a:r>
          </a:p>
          <a:p>
            <a:pPr>
              <a:defRPr/>
            </a:pPr>
            <a:r>
              <a:rPr lang="en-US" sz="1600" b="1" dirty="0">
                <a:solidFill>
                  <a:schemeClr val="tx2"/>
                </a:solidFill>
              </a:rPr>
              <a:t>Company:</a:t>
            </a:r>
            <a:r>
              <a:rPr lang="en-US" sz="1600" dirty="0">
                <a:solidFill>
                  <a:schemeClr val="tx2"/>
                </a:solidFill>
              </a:rPr>
              <a:t> </a:t>
            </a:r>
            <a:r>
              <a:rPr lang="en-US" sz="1600" dirty="0" smtClean="0">
                <a:solidFill>
                  <a:schemeClr val="tx2"/>
                </a:solidFill>
              </a:rPr>
              <a:t>[ </a:t>
            </a:r>
            <a:r>
              <a:rPr lang="en-US" sz="1600" dirty="0" smtClean="0"/>
              <a:t>NICT ]</a:t>
            </a:r>
            <a:endParaRPr lang="en-US" sz="1600" dirty="0"/>
          </a:p>
          <a:p>
            <a:pPr>
              <a:defRPr/>
            </a:pPr>
            <a:r>
              <a:rPr lang="en-US" sz="1600" b="1" dirty="0">
                <a:solidFill>
                  <a:schemeClr val="tx2"/>
                </a:solidFill>
              </a:rPr>
              <a:t>Address: </a:t>
            </a:r>
            <a:r>
              <a:rPr lang="en-US" sz="1600" dirty="0" smtClean="0">
                <a:solidFill>
                  <a:schemeClr val="tx2"/>
                </a:solidFill>
              </a:rPr>
              <a:t>[ </a:t>
            </a:r>
            <a:r>
              <a:rPr lang="en-US" sz="1600" dirty="0" smtClean="0"/>
              <a:t>3-4 </a:t>
            </a:r>
            <a:r>
              <a:rPr lang="en-US" sz="1600" dirty="0"/>
              <a:t>Hikarino-oka, Yokosuka, 239-0847, </a:t>
            </a:r>
            <a:r>
              <a:rPr lang="en-US" sz="1600" dirty="0" smtClean="0"/>
              <a:t>Japan </a:t>
            </a:r>
            <a:r>
              <a:rPr lang="en-US" sz="1600" dirty="0" smtClean="0">
                <a:solidFill>
                  <a:schemeClr val="tx2"/>
                </a:solidFill>
              </a:rPr>
              <a:t>]</a:t>
            </a:r>
            <a:endParaRPr lang="en-US" sz="1600" dirty="0">
              <a:solidFill>
                <a:schemeClr val="tx2"/>
              </a:solidFill>
            </a:endParaRPr>
          </a:p>
          <a:p>
            <a:pPr>
              <a:defRPr/>
            </a:pPr>
            <a:r>
              <a:rPr lang="en-US" sz="1600" b="1" dirty="0">
                <a:solidFill>
                  <a:schemeClr val="tx2"/>
                </a:solidFill>
              </a:rPr>
              <a:t>Voice</a:t>
            </a:r>
            <a:r>
              <a:rPr lang="en-US" sz="1600" b="1" dirty="0"/>
              <a:t>:</a:t>
            </a:r>
            <a:r>
              <a:rPr lang="en-US" sz="1600" dirty="0"/>
              <a:t>[+81 46-847-5439</a:t>
            </a:r>
            <a:r>
              <a:rPr lang="en-US" sz="1600" dirty="0">
                <a:solidFill>
                  <a:schemeClr val="tx2"/>
                </a:solidFill>
              </a:rPr>
              <a:t>] </a:t>
            </a:r>
            <a:r>
              <a:rPr lang="en-US" sz="1600" b="1" dirty="0">
                <a:solidFill>
                  <a:schemeClr val="tx2"/>
                </a:solidFill>
              </a:rPr>
              <a:t>Fax:</a:t>
            </a:r>
            <a:r>
              <a:rPr lang="en-US" sz="1600" dirty="0">
                <a:solidFill>
                  <a:schemeClr val="tx2"/>
                </a:solidFill>
              </a:rPr>
              <a:t> </a:t>
            </a:r>
            <a:r>
              <a:rPr lang="en-US" sz="1600" dirty="0"/>
              <a:t>[+81 46-847-5431</a:t>
            </a:r>
            <a:r>
              <a:rPr lang="en-US" sz="1600" dirty="0">
                <a:solidFill>
                  <a:schemeClr val="tx2"/>
                </a:solidFill>
              </a:rPr>
              <a:t>] </a:t>
            </a:r>
            <a:r>
              <a:rPr lang="en-US" sz="1600" b="1" dirty="0">
                <a:solidFill>
                  <a:schemeClr val="tx2"/>
                </a:solidFill>
              </a:rPr>
              <a:t>E-Mail:</a:t>
            </a:r>
            <a:r>
              <a:rPr lang="en-US" sz="1600" dirty="0">
                <a:solidFill>
                  <a:schemeClr val="tx2"/>
                </a:solidFill>
              </a:rPr>
              <a:t>[]	</a:t>
            </a:r>
          </a:p>
          <a:p>
            <a:pPr>
              <a:spcBef>
                <a:spcPts val="600"/>
              </a:spcBef>
              <a:spcAft>
                <a:spcPts val="600"/>
              </a:spcAft>
              <a:defRPr/>
            </a:pPr>
            <a:r>
              <a:rPr lang="en-US" sz="1600" b="1" dirty="0">
                <a:solidFill>
                  <a:schemeClr val="tx2"/>
                </a:solidFill>
              </a:rPr>
              <a:t>Re:</a:t>
            </a:r>
            <a:r>
              <a:rPr lang="en-US" sz="1600" dirty="0">
                <a:solidFill>
                  <a:schemeClr val="tx2"/>
                </a:solidFill>
              </a:rPr>
              <a:t> [</a:t>
            </a:r>
            <a:r>
              <a:rPr lang="en-US" sz="1600" dirty="0"/>
              <a:t>In response to call for technical proposals to TG8</a:t>
            </a:r>
            <a:r>
              <a:rPr lang="en-US" sz="1600" dirty="0">
                <a:solidFill>
                  <a:schemeClr val="tx2"/>
                </a:solidFill>
              </a:rPr>
              <a:t>]</a:t>
            </a:r>
            <a:endParaRPr lang="en-US" dirty="0">
              <a:solidFill>
                <a:schemeClr val="tx2"/>
              </a:solidFill>
            </a:endParaRPr>
          </a:p>
          <a:p>
            <a:pPr>
              <a:spcBef>
                <a:spcPts val="600"/>
              </a:spcBef>
              <a:spcAft>
                <a:spcPts val="600"/>
              </a:spcAft>
              <a:defRPr/>
            </a:pPr>
            <a:r>
              <a:rPr lang="en-US" sz="1600" b="1" dirty="0">
                <a:solidFill>
                  <a:schemeClr val="tx2"/>
                </a:solidFill>
              </a:rPr>
              <a:t>Abstract:</a:t>
            </a:r>
            <a:r>
              <a:rPr lang="en-US" sz="1600" dirty="0">
                <a:solidFill>
                  <a:schemeClr val="tx2"/>
                </a:solidFill>
              </a:rPr>
              <a:t>	[ ]</a:t>
            </a:r>
          </a:p>
          <a:p>
            <a:pPr>
              <a:spcBef>
                <a:spcPts val="600"/>
              </a:spcBef>
              <a:spcAft>
                <a:spcPts val="600"/>
              </a:spcAft>
              <a:defRPr/>
            </a:pPr>
            <a:r>
              <a:rPr lang="en-US" sz="1600" b="1" dirty="0">
                <a:solidFill>
                  <a:schemeClr val="tx2"/>
                </a:solidFill>
              </a:rPr>
              <a:t>Purpose:</a:t>
            </a:r>
            <a:r>
              <a:rPr lang="en-US" sz="1600" dirty="0">
                <a:solidFill>
                  <a:schemeClr val="tx2"/>
                </a:solidFill>
              </a:rPr>
              <a:t>	[</a:t>
            </a:r>
            <a:r>
              <a:rPr lang="en-US" sz="1600" dirty="0"/>
              <a:t>Material for discussion in 802.15.8 TG</a:t>
            </a:r>
            <a:r>
              <a:rPr lang="en-US" sz="1600" dirty="0">
                <a:solidFill>
                  <a:schemeClr val="tx2"/>
                </a:solidFill>
              </a:rPr>
              <a:t>]</a:t>
            </a:r>
          </a:p>
          <a:p>
            <a:pPr>
              <a:defRPr/>
            </a:pPr>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DRB structure</a:t>
            </a:r>
            <a:endParaRPr lang="en-US" dirty="0"/>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10</a:t>
            </a:fld>
            <a:endParaRPr lang="en-US"/>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2058519521"/>
              </p:ext>
            </p:extLst>
          </p:nvPr>
        </p:nvGraphicFramePr>
        <p:xfrm>
          <a:off x="3522662" y="2286000"/>
          <a:ext cx="2490219" cy="3028950"/>
        </p:xfrm>
        <a:graphic>
          <a:graphicData uri="http://schemas.openxmlformats.org/presentationml/2006/ole">
            <mc:AlternateContent xmlns:mc="http://schemas.openxmlformats.org/markup-compatibility/2006">
              <mc:Choice xmlns:v="urn:schemas-microsoft-com:vml" Requires="v">
                <p:oleObj spid="_x0000_s80236" name="Visio" r:id="rId3" imgW="2098933" imgH="2552310" progId="Visio.Drawing.11">
                  <p:embed/>
                </p:oleObj>
              </mc:Choice>
              <mc:Fallback>
                <p:oleObj name="Visio" r:id="rId3" imgW="2098933" imgH="2552310" progId="Visio.Drawing.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2662" y="2286000"/>
                        <a:ext cx="2490219" cy="3028950"/>
                      </a:xfrm>
                      <a:prstGeom prst="rect">
                        <a:avLst/>
                      </a:prstGeom>
                      <a:noFill/>
                      <a:ln>
                        <a:noFill/>
                      </a:ln>
                    </p:spPr>
                  </p:pic>
                </p:oleObj>
              </mc:Fallback>
            </mc:AlternateContent>
          </a:graphicData>
        </a:graphic>
      </p:graphicFrame>
      <p:sp>
        <p:nvSpPr>
          <p:cNvPr id="3" name="TextBox 2"/>
          <p:cNvSpPr txBox="1"/>
          <p:nvPr/>
        </p:nvSpPr>
        <p:spPr>
          <a:xfrm>
            <a:off x="381000" y="1880839"/>
            <a:ext cx="3826689" cy="369332"/>
          </a:xfrm>
          <a:prstGeom prst="rect">
            <a:avLst/>
          </a:prstGeom>
          <a:noFill/>
        </p:spPr>
        <p:txBody>
          <a:bodyPr wrap="none" rtlCol="0">
            <a:spAutoFit/>
          </a:bodyPr>
          <a:lstStyle/>
          <a:p>
            <a:r>
              <a:rPr lang="en-US" sz="1800" dirty="0" smtClean="0"/>
              <a:t>Contiguous subcarriers  are orthogonal</a:t>
            </a:r>
            <a:r>
              <a:rPr lang="en-US" sz="1400" dirty="0" smtClean="0"/>
              <a:t>.</a:t>
            </a:r>
            <a:endParaRPr lang="en-US" sz="1400" dirty="0"/>
          </a:p>
        </p:txBody>
      </p:sp>
      <p:sp>
        <p:nvSpPr>
          <p:cNvPr id="8" name="TextBox 7"/>
          <p:cNvSpPr txBox="1"/>
          <p:nvPr/>
        </p:nvSpPr>
        <p:spPr>
          <a:xfrm>
            <a:off x="838200" y="5791200"/>
            <a:ext cx="7874913" cy="369332"/>
          </a:xfrm>
          <a:prstGeom prst="rect">
            <a:avLst/>
          </a:prstGeom>
          <a:noFill/>
        </p:spPr>
        <p:txBody>
          <a:bodyPr wrap="none" rtlCol="0">
            <a:spAutoFit/>
          </a:bodyPr>
          <a:lstStyle/>
          <a:p>
            <a:r>
              <a:rPr lang="en-US" sz="1800" dirty="0" smtClean="0"/>
              <a:t>The DS is transmitted with a predefined duty-cycle (see NICT MAC pre-proposal).</a:t>
            </a:r>
            <a:endParaRPr lang="en-US" sz="1800" dirty="0"/>
          </a:p>
        </p:txBody>
      </p:sp>
    </p:spTree>
    <p:extLst>
      <p:ext uri="{BB962C8B-B14F-4D97-AF65-F5344CB8AC3E}">
        <p14:creationId xmlns:p14="http://schemas.microsoft.com/office/powerpoint/2010/main" val="1800999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DRB structure</a:t>
            </a:r>
          </a:p>
        </p:txBody>
      </p:sp>
      <p:sp>
        <p:nvSpPr>
          <p:cNvPr id="3" name="Content Placeholder 2"/>
          <p:cNvSpPr>
            <a:spLocks noGrp="1"/>
          </p:cNvSpPr>
          <p:nvPr>
            <p:ph idx="1"/>
          </p:nvPr>
        </p:nvSpPr>
        <p:spPr/>
        <p:txBody>
          <a:bodyPr/>
          <a:lstStyle/>
          <a:p>
            <a:r>
              <a:rPr lang="en-US" sz="2400" dirty="0" smtClean="0">
                <a:latin typeface="+mj-lt"/>
              </a:rPr>
              <a:t>From upper layers, terminals pick time-frequency slots in the DRB to transmit the DS.</a:t>
            </a:r>
          </a:p>
          <a:p>
            <a:r>
              <a:rPr lang="en-US" sz="2400" dirty="0" smtClean="0">
                <a:latin typeface="+mj-lt"/>
              </a:rPr>
              <a:t>A </a:t>
            </a:r>
            <a:r>
              <a:rPr lang="en-US" sz="2400" dirty="0">
                <a:latin typeface="+mj-lt"/>
              </a:rPr>
              <a:t>set of </a:t>
            </a:r>
            <a:r>
              <a:rPr lang="en-US" sz="2400" dirty="0" smtClean="0">
                <a:latin typeface="+mj-lt"/>
              </a:rPr>
              <a:t>126 </a:t>
            </a:r>
            <a:r>
              <a:rPr lang="en-US" sz="2400" dirty="0">
                <a:latin typeface="+mj-lt"/>
              </a:rPr>
              <a:t>symbols are transmitted per time </a:t>
            </a:r>
            <a:r>
              <a:rPr lang="en-US" sz="2400" dirty="0" smtClean="0">
                <a:latin typeface="+mj-lt"/>
              </a:rPr>
              <a:t>slot:</a:t>
            </a:r>
          </a:p>
          <a:p>
            <a:pPr lvl="1"/>
            <a:r>
              <a:rPr lang="en-US" sz="2000" dirty="0">
                <a:latin typeface="+mj-lt"/>
              </a:rPr>
              <a:t>s</a:t>
            </a:r>
            <a:r>
              <a:rPr lang="en-US" sz="2000" dirty="0" smtClean="0">
                <a:latin typeface="+mj-lt"/>
              </a:rPr>
              <a:t>uch </a:t>
            </a:r>
            <a:r>
              <a:rPr lang="en-US" sz="2000" dirty="0">
                <a:latin typeface="+mj-lt"/>
              </a:rPr>
              <a:t>frame contains information about a given peer (peer ID, </a:t>
            </a:r>
            <a:r>
              <a:rPr lang="en-US" sz="2000" dirty="0" smtClean="0">
                <a:latin typeface="+mj-lt"/>
              </a:rPr>
              <a:t>service ID, application ID, </a:t>
            </a:r>
            <a:r>
              <a:rPr lang="en-US" sz="2000" dirty="0">
                <a:latin typeface="+mj-lt"/>
              </a:rPr>
              <a:t>etc</a:t>
            </a:r>
            <a:r>
              <a:rPr lang="en-US" sz="2000" dirty="0" smtClean="0">
                <a:latin typeface="+mj-lt"/>
              </a:rPr>
              <a:t>.) and which channel is used for association (different from the SDCH).</a:t>
            </a:r>
          </a:p>
          <a:p>
            <a:r>
              <a:rPr lang="en-US" sz="2400" dirty="0" smtClean="0">
                <a:latin typeface="+mj-lt"/>
              </a:rPr>
              <a:t>The </a:t>
            </a:r>
            <a:r>
              <a:rPr lang="en-US" sz="2400" dirty="0">
                <a:latin typeface="+mj-lt"/>
              </a:rPr>
              <a:t>number of frequency slots </a:t>
            </a:r>
            <a:r>
              <a:rPr lang="en-US" sz="2400" i="1" dirty="0" err="1">
                <a:latin typeface="+mj-lt"/>
              </a:rPr>
              <a:t>N</a:t>
            </a:r>
            <a:r>
              <a:rPr lang="en-US" sz="2400" i="1" baseline="-25000" dirty="0" err="1">
                <a:latin typeface="+mj-lt"/>
              </a:rPr>
              <a:t>fs</a:t>
            </a:r>
            <a:r>
              <a:rPr lang="en-US" sz="2400" i="1" dirty="0">
                <a:latin typeface="+mj-lt"/>
              </a:rPr>
              <a:t> </a:t>
            </a:r>
            <a:r>
              <a:rPr lang="en-US" sz="2400" i="1" dirty="0" smtClean="0">
                <a:latin typeface="+mj-lt"/>
              </a:rPr>
              <a:t>=</a:t>
            </a:r>
            <a:r>
              <a:rPr lang="en-US" sz="2400" dirty="0" smtClean="0">
                <a:latin typeface="+mj-lt"/>
              </a:rPr>
              <a:t>1024 (IFFT size) </a:t>
            </a:r>
            <a:r>
              <a:rPr lang="en-US" sz="2400" dirty="0">
                <a:latin typeface="+mj-lt"/>
              </a:rPr>
              <a:t>and the number of time slots </a:t>
            </a:r>
            <a:r>
              <a:rPr lang="en-US" sz="2400" i="1" dirty="0" err="1">
                <a:latin typeface="+mj-lt"/>
              </a:rPr>
              <a:t>N</a:t>
            </a:r>
            <a:r>
              <a:rPr lang="en-US" sz="2400" i="1" baseline="-25000" dirty="0" err="1">
                <a:latin typeface="+mj-lt"/>
              </a:rPr>
              <a:t>ts</a:t>
            </a:r>
            <a:r>
              <a:rPr lang="en-US" sz="2400" i="1" dirty="0">
                <a:latin typeface="+mj-lt"/>
              </a:rPr>
              <a:t> </a:t>
            </a:r>
            <a:r>
              <a:rPr lang="en-US" sz="2400" dirty="0">
                <a:latin typeface="+mj-lt"/>
              </a:rPr>
              <a:t>is chosen </a:t>
            </a:r>
            <a:r>
              <a:rPr lang="en-US" sz="2400" dirty="0" smtClean="0">
                <a:latin typeface="+mj-lt"/>
              </a:rPr>
              <a:t>as 20</a:t>
            </a:r>
            <a:r>
              <a:rPr lang="en-US" sz="2400" dirty="0">
                <a:latin typeface="+mj-lt"/>
              </a:rPr>
              <a:t>. </a:t>
            </a:r>
            <a:endParaRPr lang="en-US" sz="2400" dirty="0" smtClean="0">
              <a:latin typeface="+mj-lt"/>
            </a:endParaRPr>
          </a:p>
          <a:p>
            <a:r>
              <a:rPr lang="en-US" sz="2400" dirty="0" smtClean="0">
                <a:latin typeface="+mj-lt"/>
              </a:rPr>
              <a:t>Consequently</a:t>
            </a:r>
            <a:r>
              <a:rPr lang="en-US" sz="2400" dirty="0">
                <a:latin typeface="+mj-lt"/>
              </a:rPr>
              <a:t>, the </a:t>
            </a:r>
            <a:r>
              <a:rPr lang="en-US" sz="2400" dirty="0" smtClean="0">
                <a:latin typeface="+mj-lt"/>
              </a:rPr>
              <a:t>DRB </a:t>
            </a:r>
            <a:r>
              <a:rPr lang="en-US" sz="2400" dirty="0">
                <a:latin typeface="+mj-lt"/>
              </a:rPr>
              <a:t>can support up to </a:t>
            </a:r>
            <a:r>
              <a:rPr lang="en-US" sz="2400" i="1" dirty="0" err="1" smtClean="0">
                <a:latin typeface="+mj-lt"/>
              </a:rPr>
              <a:t>N</a:t>
            </a:r>
            <a:r>
              <a:rPr lang="en-US" sz="2400" i="1" baseline="-25000" dirty="0" err="1" smtClean="0">
                <a:latin typeface="+mj-lt"/>
              </a:rPr>
              <a:t>fs</a:t>
            </a:r>
            <a:r>
              <a:rPr lang="en-US" sz="2400" dirty="0" err="1" smtClean="0">
                <a:latin typeface="+mj-lt"/>
              </a:rPr>
              <a:t>x</a:t>
            </a:r>
            <a:r>
              <a:rPr lang="en-US" sz="2400" i="1" dirty="0" err="1" smtClean="0">
                <a:latin typeface="+mj-lt"/>
              </a:rPr>
              <a:t>N</a:t>
            </a:r>
            <a:r>
              <a:rPr lang="en-US" sz="2400" i="1" baseline="-25000" dirty="0" err="1" smtClean="0">
                <a:latin typeface="+mj-lt"/>
              </a:rPr>
              <a:t>ts</a:t>
            </a:r>
            <a:r>
              <a:rPr lang="en-US" sz="2400" dirty="0" smtClean="0">
                <a:latin typeface="+mj-lt"/>
              </a:rPr>
              <a:t>=20,480 </a:t>
            </a:r>
            <a:r>
              <a:rPr lang="en-US" sz="2400" dirty="0">
                <a:latin typeface="+mj-lt"/>
              </a:rPr>
              <a:t>users for </a:t>
            </a:r>
            <a:r>
              <a:rPr lang="en-US" sz="2400" dirty="0" smtClean="0">
                <a:latin typeface="+mj-lt"/>
              </a:rPr>
              <a:t>discovery per Group.</a:t>
            </a:r>
          </a:p>
          <a:p>
            <a:endParaRPr lang="en-US" dirty="0"/>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11</a:t>
            </a:fld>
            <a:endParaRPr lang="en-US"/>
          </a:p>
        </p:txBody>
      </p:sp>
    </p:spTree>
    <p:extLst>
      <p:ext uri="{BB962C8B-B14F-4D97-AF65-F5344CB8AC3E}">
        <p14:creationId xmlns:p14="http://schemas.microsoft.com/office/powerpoint/2010/main" val="979920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DRB structure</a:t>
            </a:r>
          </a:p>
        </p:txBody>
      </p:sp>
      <p:sp>
        <p:nvSpPr>
          <p:cNvPr id="3" name="Content Placeholder 2"/>
          <p:cNvSpPr>
            <a:spLocks noGrp="1"/>
          </p:cNvSpPr>
          <p:nvPr>
            <p:ph idx="1"/>
          </p:nvPr>
        </p:nvSpPr>
        <p:spPr/>
        <p:txBody>
          <a:bodyPr/>
          <a:lstStyle/>
          <a:p>
            <a:r>
              <a:rPr lang="en-US" sz="2400" dirty="0" smtClean="0">
                <a:latin typeface="+mj-lt"/>
              </a:rPr>
              <a:t>The discovery data is formatted as illustrated </a:t>
            </a:r>
          </a:p>
          <a:p>
            <a:endParaRPr lang="en-US" sz="2400" dirty="0" smtClean="0">
              <a:latin typeface="+mj-lt"/>
            </a:endParaRPr>
          </a:p>
          <a:p>
            <a:endParaRPr lang="en-US" sz="2400" dirty="0">
              <a:latin typeface="+mj-lt"/>
            </a:endParaRPr>
          </a:p>
          <a:p>
            <a:endParaRPr lang="en-US" sz="2400" dirty="0" smtClean="0">
              <a:latin typeface="+mj-lt"/>
            </a:endParaRPr>
          </a:p>
          <a:p>
            <a:r>
              <a:rPr lang="en-US" sz="2400" dirty="0" smtClean="0">
                <a:latin typeface="+mj-lt"/>
              </a:rPr>
              <a:t>Append 57 bits for user ID, device ID, Group ID, etc.</a:t>
            </a:r>
          </a:p>
          <a:p>
            <a:r>
              <a:rPr lang="en-US" sz="2400" dirty="0" smtClean="0">
                <a:latin typeface="+mj-lt"/>
              </a:rPr>
              <a:t>Append 6 bits from CRC-6-ITU error detection code</a:t>
            </a:r>
          </a:p>
          <a:p>
            <a:r>
              <a:rPr lang="en-US" sz="2400" dirty="0" smtClean="0">
                <a:latin typeface="+mj-lt"/>
              </a:rPr>
              <a:t>Append 63 bits from shorten BCH(126,63) code</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49335252"/>
              </p:ext>
            </p:extLst>
          </p:nvPr>
        </p:nvGraphicFramePr>
        <p:xfrm>
          <a:off x="2133600" y="2667000"/>
          <a:ext cx="4400550" cy="546100"/>
        </p:xfrm>
        <a:graphic>
          <a:graphicData uri="http://schemas.openxmlformats.org/presentationml/2006/ole">
            <mc:AlternateContent xmlns:mc="http://schemas.openxmlformats.org/markup-compatibility/2006">
              <mc:Choice xmlns:v="urn:schemas-microsoft-com:vml" Requires="v">
                <p:oleObj spid="_x0000_s120908" name="Visio" r:id="rId3" imgW="4399925" imgH="545940" progId="Visio.Drawing.11">
                  <p:embed/>
                </p:oleObj>
              </mc:Choice>
              <mc:Fallback>
                <p:oleObj name="Visio" r:id="rId3" imgW="4399925" imgH="545940" progId="Visio.Drawing.11">
                  <p:embed/>
                  <p:pic>
                    <p:nvPicPr>
                      <p:cNvPr id="0" name=""/>
                      <p:cNvPicPr/>
                      <p:nvPr/>
                    </p:nvPicPr>
                    <p:blipFill>
                      <a:blip r:embed="rId4"/>
                      <a:stretch>
                        <a:fillRect/>
                      </a:stretch>
                    </p:blipFill>
                    <p:spPr>
                      <a:xfrm>
                        <a:off x="2133600" y="2667000"/>
                        <a:ext cx="4400550" cy="546100"/>
                      </a:xfrm>
                      <a:prstGeom prst="rect">
                        <a:avLst/>
                      </a:prstGeom>
                    </p:spPr>
                  </p:pic>
                </p:oleObj>
              </mc:Fallback>
            </mc:AlternateContent>
          </a:graphicData>
        </a:graphic>
      </p:graphicFrame>
    </p:spTree>
    <p:extLst>
      <p:ext uri="{BB962C8B-B14F-4D97-AF65-F5344CB8AC3E}">
        <p14:creationId xmlns:p14="http://schemas.microsoft.com/office/powerpoint/2010/main" val="4029456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iscovery algorithm parameters</a:t>
            </a:r>
            <a:endParaRPr lang="en-US" dirty="0"/>
          </a:p>
        </p:txBody>
      </p:sp>
      <p:sp>
        <p:nvSpPr>
          <p:cNvPr id="3" name="Content Placeholder 2"/>
          <p:cNvSpPr>
            <a:spLocks noGrp="1"/>
          </p:cNvSpPr>
          <p:nvPr>
            <p:ph idx="1"/>
          </p:nvPr>
        </p:nvSpPr>
        <p:spPr/>
        <p:txBody>
          <a:bodyPr/>
          <a:lstStyle/>
          <a:p>
            <a:pPr lvl="0"/>
            <a:r>
              <a:rPr lang="en-US" sz="2400" dirty="0">
                <a:solidFill>
                  <a:srgbClr val="000000"/>
                </a:solidFill>
                <a:latin typeface="Times New Roman"/>
              </a:rPr>
              <a:t>Devices are in three possible states: </a:t>
            </a:r>
          </a:p>
          <a:p>
            <a:pPr lvl="1"/>
            <a:r>
              <a:rPr lang="en-US" sz="1600" b="1" dirty="0">
                <a:solidFill>
                  <a:srgbClr val="000000"/>
                </a:solidFill>
                <a:latin typeface="Times New Roman"/>
              </a:rPr>
              <a:t>RDM </a:t>
            </a:r>
            <a:r>
              <a:rPr lang="en-US" sz="1600" dirty="0">
                <a:solidFill>
                  <a:srgbClr val="000000"/>
                </a:solidFill>
                <a:latin typeface="Times New Roman"/>
              </a:rPr>
              <a:t>–receiving discovery mode, </a:t>
            </a:r>
          </a:p>
          <a:p>
            <a:pPr lvl="1"/>
            <a:r>
              <a:rPr lang="en-US" sz="1600" b="1" dirty="0">
                <a:solidFill>
                  <a:srgbClr val="000000"/>
                </a:solidFill>
                <a:latin typeface="Times New Roman"/>
              </a:rPr>
              <a:t>TDM</a:t>
            </a:r>
            <a:r>
              <a:rPr lang="en-US" sz="1600" dirty="0">
                <a:solidFill>
                  <a:srgbClr val="000000"/>
                </a:solidFill>
                <a:latin typeface="Times New Roman"/>
              </a:rPr>
              <a:t> –transmitting discovery mode, </a:t>
            </a:r>
          </a:p>
          <a:p>
            <a:pPr lvl="1"/>
            <a:r>
              <a:rPr lang="en-US" sz="1600" b="1" dirty="0">
                <a:solidFill>
                  <a:srgbClr val="000000"/>
                </a:solidFill>
                <a:latin typeface="Times New Roman"/>
              </a:rPr>
              <a:t>Sleep</a:t>
            </a:r>
            <a:r>
              <a:rPr lang="en-US" sz="1600" dirty="0">
                <a:solidFill>
                  <a:srgbClr val="000000"/>
                </a:solidFill>
                <a:latin typeface="Times New Roman"/>
              </a:rPr>
              <a:t> -idle. </a:t>
            </a:r>
            <a:endParaRPr lang="en-US" sz="2000" dirty="0">
              <a:solidFill>
                <a:srgbClr val="000000"/>
              </a:solidFill>
              <a:latin typeface="Times New Roman"/>
            </a:endParaRPr>
          </a:p>
          <a:p>
            <a:pPr marL="0" indent="0">
              <a:buNone/>
            </a:pPr>
            <a:endParaRPr lang="en-US" sz="2000" dirty="0">
              <a:latin typeface="+mj-lt"/>
            </a:endParaRPr>
          </a:p>
          <a:p>
            <a:pPr marL="342900" lvl="1" indent="-342900">
              <a:buFontTx/>
              <a:buChar char="•"/>
            </a:pPr>
            <a:r>
              <a:rPr lang="en-US" sz="2400" dirty="0">
                <a:latin typeface="+mj-lt"/>
              </a:rPr>
              <a:t>Also, devices </a:t>
            </a:r>
            <a:r>
              <a:rPr lang="en-US" sz="2400" dirty="0" smtClean="0">
                <a:latin typeface="+mj-lt"/>
              </a:rPr>
              <a:t>are equipped </a:t>
            </a:r>
            <a:r>
              <a:rPr lang="en-US" sz="2400" dirty="0">
                <a:latin typeface="+mj-lt"/>
              </a:rPr>
              <a:t>with clear channel assessment (CCA).</a:t>
            </a:r>
          </a:p>
          <a:p>
            <a:endParaRPr lang="en-US" sz="2400" i="1" dirty="0" smtClean="0">
              <a:latin typeface="+mj-lt"/>
            </a:endParaRPr>
          </a:p>
          <a:p>
            <a:pPr marL="0" indent="0">
              <a:buNone/>
            </a:pP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13</a:t>
            </a:fld>
            <a:endParaRPr lang="en-US"/>
          </a:p>
        </p:txBody>
      </p:sp>
    </p:spTree>
    <p:extLst>
      <p:ext uri="{BB962C8B-B14F-4D97-AF65-F5344CB8AC3E}">
        <p14:creationId xmlns:p14="http://schemas.microsoft.com/office/powerpoint/2010/main" val="1674059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 Algorithm</a:t>
            </a:r>
            <a:endParaRPr lang="en-US" dirty="0"/>
          </a:p>
        </p:txBody>
      </p:sp>
      <p:sp>
        <p:nvSpPr>
          <p:cNvPr id="3" name="Content Placeholder 2"/>
          <p:cNvSpPr>
            <a:spLocks noGrp="1"/>
          </p:cNvSpPr>
          <p:nvPr>
            <p:ph idx="1"/>
          </p:nvPr>
        </p:nvSpPr>
        <p:spPr/>
        <p:txBody>
          <a:bodyPr/>
          <a:lstStyle/>
          <a:p>
            <a:pPr lvl="1"/>
            <a:r>
              <a:rPr lang="en-US" sz="2000" dirty="0">
                <a:latin typeface="+mj-lt"/>
              </a:rPr>
              <a:t>1) At start up or after idle or after command, </a:t>
            </a:r>
            <a:r>
              <a:rPr lang="en-US" sz="2000" dirty="0" smtClean="0">
                <a:latin typeface="+mj-lt"/>
              </a:rPr>
              <a:t>a device enters </a:t>
            </a:r>
            <a:r>
              <a:rPr lang="en-US" sz="2000" dirty="0">
                <a:latin typeface="+mj-lt"/>
              </a:rPr>
              <a:t>into receiving discovery mode (</a:t>
            </a:r>
            <a:r>
              <a:rPr lang="en-US" sz="2000" b="1" dirty="0">
                <a:latin typeface="+mj-lt"/>
              </a:rPr>
              <a:t>RDM</a:t>
            </a:r>
            <a:r>
              <a:rPr lang="en-US" sz="2000" dirty="0">
                <a:latin typeface="+mj-lt"/>
              </a:rPr>
              <a:t>) </a:t>
            </a:r>
            <a:r>
              <a:rPr lang="en-US" sz="2000" dirty="0" smtClean="0">
                <a:latin typeface="+mj-lt"/>
              </a:rPr>
              <a:t>and listens for a DS.</a:t>
            </a:r>
            <a:endParaRPr lang="en-US" sz="2000" dirty="0">
              <a:latin typeface="+mj-lt"/>
            </a:endParaRPr>
          </a:p>
          <a:p>
            <a:pPr lvl="2"/>
            <a:r>
              <a:rPr lang="en-US" sz="1600" dirty="0" smtClean="0">
                <a:latin typeface="+mj-lt"/>
              </a:rPr>
              <a:t>Synchronization subsystem detects the preamble (and hence the position of the DRB in time) and detection subsystem scans the DRB for DRB usage and detection of peer ID, service ID, etc. </a:t>
            </a:r>
            <a:r>
              <a:rPr lang="en-US" sz="1600" dirty="0">
                <a:solidFill>
                  <a:srgbClr val="000000"/>
                </a:solidFill>
                <a:latin typeface="Times New Roman"/>
              </a:rPr>
              <a:t>Go to </a:t>
            </a:r>
            <a:r>
              <a:rPr lang="en-US" sz="1600" b="1" dirty="0">
                <a:solidFill>
                  <a:srgbClr val="000000"/>
                </a:solidFill>
                <a:latin typeface="Times New Roman"/>
              </a:rPr>
              <a:t>Sleep</a:t>
            </a:r>
            <a:r>
              <a:rPr lang="en-US" sz="1600" dirty="0">
                <a:solidFill>
                  <a:srgbClr val="000000"/>
                </a:solidFill>
                <a:latin typeface="Times New Roman"/>
              </a:rPr>
              <a:t> mode</a:t>
            </a:r>
            <a:r>
              <a:rPr lang="en-US" sz="1600" dirty="0" smtClean="0">
                <a:solidFill>
                  <a:srgbClr val="000000"/>
                </a:solidFill>
                <a:latin typeface="Times New Roman"/>
              </a:rPr>
              <a:t>.</a:t>
            </a:r>
            <a:endParaRPr lang="en-US" sz="1600" dirty="0" smtClean="0">
              <a:latin typeface="+mj-lt"/>
            </a:endParaRPr>
          </a:p>
          <a:p>
            <a:pPr lvl="1"/>
            <a:r>
              <a:rPr lang="en-US" sz="2000" dirty="0" smtClean="0">
                <a:latin typeface="+mj-lt"/>
              </a:rPr>
              <a:t>2) </a:t>
            </a:r>
            <a:r>
              <a:rPr lang="en-US" sz="2000" dirty="0" smtClean="0">
                <a:solidFill>
                  <a:srgbClr val="000000"/>
                </a:solidFill>
                <a:latin typeface="Times New Roman"/>
                <a:ea typeface="+mn-ea"/>
                <a:cs typeface="+mn-cs"/>
              </a:rPr>
              <a:t>After </a:t>
            </a:r>
            <a:r>
              <a:rPr lang="en-US" sz="2000" dirty="0">
                <a:solidFill>
                  <a:srgbClr val="000000"/>
                </a:solidFill>
                <a:latin typeface="Times New Roman"/>
                <a:ea typeface="+mn-ea"/>
                <a:cs typeface="+mn-cs"/>
              </a:rPr>
              <a:t>command, a device enters into </a:t>
            </a:r>
            <a:r>
              <a:rPr lang="en-US" sz="2000" dirty="0" smtClean="0">
                <a:solidFill>
                  <a:srgbClr val="000000"/>
                </a:solidFill>
                <a:latin typeface="Times New Roman"/>
                <a:ea typeface="+mn-ea"/>
                <a:cs typeface="+mn-cs"/>
              </a:rPr>
              <a:t>transmitting </a:t>
            </a:r>
            <a:r>
              <a:rPr lang="en-US" sz="2000" dirty="0">
                <a:solidFill>
                  <a:srgbClr val="000000"/>
                </a:solidFill>
                <a:latin typeface="Times New Roman"/>
                <a:ea typeface="+mn-ea"/>
                <a:cs typeface="+mn-cs"/>
              </a:rPr>
              <a:t>discovery mode </a:t>
            </a:r>
            <a:r>
              <a:rPr lang="en-US" sz="2000" dirty="0" smtClean="0">
                <a:solidFill>
                  <a:srgbClr val="000000"/>
                </a:solidFill>
                <a:latin typeface="Times New Roman"/>
                <a:ea typeface="+mn-ea"/>
                <a:cs typeface="+mn-cs"/>
              </a:rPr>
              <a:t>(</a:t>
            </a:r>
            <a:r>
              <a:rPr lang="en-US" sz="2000" b="1" dirty="0" smtClean="0">
                <a:latin typeface="+mj-lt"/>
              </a:rPr>
              <a:t>TDM)</a:t>
            </a:r>
            <a:r>
              <a:rPr lang="en-US" sz="2000" dirty="0" smtClean="0">
                <a:latin typeface="+mj-lt"/>
              </a:rPr>
              <a:t> </a:t>
            </a:r>
          </a:p>
          <a:p>
            <a:pPr lvl="2"/>
            <a:r>
              <a:rPr lang="en-US" sz="1600" dirty="0">
                <a:latin typeface="+mj-lt"/>
              </a:rPr>
              <a:t>D</a:t>
            </a:r>
            <a:r>
              <a:rPr lang="en-US" sz="1600" dirty="0" smtClean="0">
                <a:latin typeface="+mj-lt"/>
              </a:rPr>
              <a:t>evice </a:t>
            </a:r>
            <a:r>
              <a:rPr lang="en-US" sz="1600" dirty="0">
                <a:latin typeface="+mj-lt"/>
              </a:rPr>
              <a:t>chooses a free time-frequency slot to transmit </a:t>
            </a:r>
            <a:r>
              <a:rPr lang="en-US" sz="1600" dirty="0" smtClean="0">
                <a:latin typeface="+mj-lt"/>
              </a:rPr>
              <a:t>its  DS over </a:t>
            </a:r>
            <a:r>
              <a:rPr lang="en-US" sz="1600" dirty="0">
                <a:latin typeface="+mj-lt"/>
              </a:rPr>
              <a:t>the next </a:t>
            </a:r>
            <a:r>
              <a:rPr lang="en-US" sz="1600" dirty="0" smtClean="0">
                <a:latin typeface="+mj-lt"/>
              </a:rPr>
              <a:t>DRB transmission. Go </a:t>
            </a:r>
            <a:r>
              <a:rPr lang="en-US" sz="1600" dirty="0">
                <a:latin typeface="+mj-lt"/>
              </a:rPr>
              <a:t>to </a:t>
            </a:r>
            <a:r>
              <a:rPr lang="en-US" sz="1600" b="1" dirty="0" smtClean="0">
                <a:latin typeface="+mj-lt"/>
              </a:rPr>
              <a:t>Sleep</a:t>
            </a:r>
            <a:r>
              <a:rPr lang="en-US" sz="1600" dirty="0">
                <a:latin typeface="+mj-lt"/>
              </a:rPr>
              <a:t> </a:t>
            </a:r>
            <a:r>
              <a:rPr lang="en-US" sz="1600" dirty="0" smtClean="0">
                <a:latin typeface="+mj-lt"/>
              </a:rPr>
              <a:t>mode.</a:t>
            </a:r>
            <a:endParaRPr lang="en-US" sz="1600" dirty="0">
              <a:latin typeface="+mj-lt"/>
            </a:endParaRPr>
          </a:p>
          <a:p>
            <a:pPr marL="457200" lvl="1" indent="0">
              <a:buNone/>
            </a:pPr>
            <a:r>
              <a:rPr lang="en-US" sz="2000" i="1" dirty="0" smtClean="0">
                <a:latin typeface="+mj-lt"/>
              </a:rPr>
              <a:t>Of course, there are intermediate steps like time-out for DRB scanning, miss detection, etc. Here, we present the core algorithm only.</a:t>
            </a:r>
            <a:endParaRPr lang="en-US" sz="2000" i="1" dirty="0">
              <a:latin typeface="+mj-lt"/>
            </a:endParaRPr>
          </a:p>
          <a:p>
            <a:endParaRPr lang="en-US" dirty="0"/>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14</a:t>
            </a:fld>
            <a:endParaRPr lang="en-US"/>
          </a:p>
        </p:txBody>
      </p:sp>
    </p:spTree>
    <p:extLst>
      <p:ext uri="{BB962C8B-B14F-4D97-AF65-F5344CB8AC3E}">
        <p14:creationId xmlns:p14="http://schemas.microsoft.com/office/powerpoint/2010/main" val="3811360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 range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smtClean="0">
                    <a:latin typeface="+mj-lt"/>
                  </a:rPr>
                  <a:t>An estimate of the distance range of peers is obtained from the link budget as </a:t>
                </a:r>
              </a:p>
              <a:p>
                <a:pPr lvl="1"/>
                <a14:m>
                  <m:oMath xmlns:m="http://schemas.openxmlformats.org/officeDocument/2006/math">
                    <m:r>
                      <a:rPr lang="en-US" sz="2000" b="0" i="1" smtClean="0">
                        <a:latin typeface="Cambria Math"/>
                      </a:rPr>
                      <m:t>𝐿</m:t>
                    </m:r>
                    <m:r>
                      <a:rPr lang="en-US" sz="2000" b="0" i="1" smtClean="0">
                        <a:latin typeface="Cambria Math"/>
                      </a:rPr>
                      <m:t>=</m:t>
                    </m:r>
                    <m:sSub>
                      <m:sSubPr>
                        <m:ctrlPr>
                          <a:rPr lang="en-US" sz="2000" b="0" i="1" smtClean="0">
                            <a:latin typeface="Cambria Math"/>
                          </a:rPr>
                        </m:ctrlPr>
                      </m:sSubPr>
                      <m:e>
                        <m:r>
                          <a:rPr lang="en-US" sz="2000" b="0" i="1" smtClean="0">
                            <a:latin typeface="Cambria Math"/>
                          </a:rPr>
                          <m:t>𝑃</m:t>
                        </m:r>
                      </m:e>
                      <m:sub>
                        <m:r>
                          <a:rPr lang="en-US" sz="2000" b="0" i="1" smtClean="0">
                            <a:latin typeface="Cambria Math"/>
                          </a:rPr>
                          <m:t>𝑡</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𝐺</m:t>
                        </m:r>
                      </m:e>
                      <m:sub>
                        <m:r>
                          <a:rPr lang="en-US" sz="2000" b="0" i="1" smtClean="0">
                            <a:latin typeface="Cambria Math"/>
                          </a:rPr>
                          <m:t>𝑡</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𝐺</m:t>
                        </m:r>
                      </m:e>
                      <m:sub>
                        <m:r>
                          <a:rPr lang="en-US" sz="2000" b="0" i="1" smtClean="0">
                            <a:latin typeface="Cambria Math"/>
                          </a:rPr>
                          <m:t>𝑟</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𝑚</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𝐼</m:t>
                        </m:r>
                      </m:e>
                      <m:sub>
                        <m:r>
                          <a:rPr lang="en-US" sz="2000" b="0" i="1" smtClean="0">
                            <a:latin typeface="Cambria Math"/>
                          </a:rPr>
                          <m:t>𝑙</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𝑆</m:t>
                        </m:r>
                      </m:e>
                      <m:sub>
                        <m:r>
                          <a:rPr lang="en-US" sz="2000" b="0" i="1" smtClean="0">
                            <a:latin typeface="Cambria Math"/>
                          </a:rPr>
                          <m:t>𝑟</m:t>
                        </m:r>
                      </m:sub>
                    </m:sSub>
                  </m:oMath>
                </a14:m>
                <a:endParaRPr lang="en-US" sz="2000" dirty="0" smtClean="0">
                  <a:latin typeface="+mj-lt"/>
                </a:endParaRPr>
              </a:p>
              <a:p>
                <a:pPr lvl="1"/>
                <a:r>
                  <a:rPr lang="en-US" sz="2000" dirty="0" smtClean="0">
                    <a:latin typeface="+mj-lt"/>
                  </a:rPr>
                  <a:t>Receiver’s sensitivity: </a:t>
                </a:r>
                <a14:m>
                  <m:oMath xmlns:m="http://schemas.openxmlformats.org/officeDocument/2006/math">
                    <m:sSub>
                      <m:sSubPr>
                        <m:ctrlPr>
                          <a:rPr lang="en-US" sz="2000" i="1" smtClean="0">
                            <a:latin typeface="Cambria Math"/>
                          </a:rPr>
                        </m:ctrlPr>
                      </m:sSubPr>
                      <m:e>
                        <m:r>
                          <a:rPr lang="en-US" sz="2000" b="0" i="1" smtClean="0">
                            <a:latin typeface="Cambria Math"/>
                          </a:rPr>
                          <m:t>𝑆</m:t>
                        </m:r>
                      </m:e>
                      <m:sub>
                        <m:r>
                          <a:rPr lang="en-US" sz="2000" b="0" i="1" smtClean="0">
                            <a:latin typeface="Cambria Math"/>
                          </a:rPr>
                          <m:t>𝑟</m:t>
                        </m:r>
                      </m:sub>
                    </m:sSub>
                    <m:r>
                      <a:rPr lang="en-US" sz="2000" b="0" i="1" smtClean="0">
                        <a:latin typeface="Cambria Math"/>
                      </a:rPr>
                      <m:t>=</m:t>
                    </m:r>
                    <m:r>
                      <a:rPr lang="en-US" sz="2000" b="0" i="1" smtClean="0">
                        <a:latin typeface="Cambria Math"/>
                      </a:rPr>
                      <m:t>𝑘</m:t>
                    </m:r>
                    <m:sSub>
                      <m:sSubPr>
                        <m:ctrlPr>
                          <a:rPr lang="en-US" sz="2000" b="0" i="1" smtClean="0">
                            <a:latin typeface="Cambria Math"/>
                          </a:rPr>
                        </m:ctrlPr>
                      </m:sSubPr>
                      <m:e>
                        <m:r>
                          <a:rPr lang="en-US" sz="2000" b="0" i="1" smtClean="0">
                            <a:latin typeface="Cambria Math"/>
                          </a:rPr>
                          <m:t>𝑇</m:t>
                        </m:r>
                      </m:e>
                      <m:sub>
                        <m:r>
                          <a:rPr lang="en-US" sz="2000" b="0" i="1" smtClean="0">
                            <a:latin typeface="Cambria Math"/>
                          </a:rPr>
                          <m:t>0</m:t>
                        </m:r>
                      </m:sub>
                    </m:sSub>
                    <m:r>
                      <a:rPr lang="en-US" sz="2000" b="0" i="1" smtClean="0">
                        <a:latin typeface="Cambria Math"/>
                      </a:rPr>
                      <m:t>+</m:t>
                    </m:r>
                    <m:r>
                      <a:rPr lang="en-US" sz="2000" b="0" i="1" smtClean="0">
                        <a:latin typeface="Cambria Math"/>
                      </a:rPr>
                      <m:t>𝑁𝐹</m:t>
                    </m:r>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𝐸</m:t>
                            </m:r>
                          </m:e>
                          <m:sub>
                            <m:r>
                              <a:rPr lang="en-US" sz="2000" b="0" i="1" smtClean="0">
                                <a:latin typeface="Cambria Math"/>
                              </a:rPr>
                              <m:t>𝑏</m:t>
                            </m:r>
                          </m:sub>
                        </m:sSub>
                      </m:num>
                      <m:den>
                        <m:sSub>
                          <m:sSubPr>
                            <m:ctrlPr>
                              <a:rPr lang="en-US" sz="2000" b="0" i="1" smtClean="0">
                                <a:latin typeface="Cambria Math"/>
                              </a:rPr>
                            </m:ctrlPr>
                          </m:sSubPr>
                          <m:e>
                            <m:r>
                              <a:rPr lang="en-US" sz="2000" b="0" i="1" smtClean="0">
                                <a:latin typeface="Cambria Math"/>
                              </a:rPr>
                              <m:t>𝑁</m:t>
                            </m:r>
                          </m:e>
                          <m:sub>
                            <m:r>
                              <a:rPr lang="en-US" sz="2000" b="0" i="1" smtClean="0">
                                <a:latin typeface="Cambria Math"/>
                              </a:rPr>
                              <m:t>0</m:t>
                            </m:r>
                          </m:sub>
                        </m:sSub>
                      </m:den>
                    </m:f>
                    <m:r>
                      <a:rPr lang="en-US" sz="2000" b="0" i="1" smtClean="0">
                        <a:latin typeface="Cambria Math"/>
                      </a:rPr>
                      <m:t>+10</m:t>
                    </m:r>
                    <m:sSub>
                      <m:sSubPr>
                        <m:ctrlPr>
                          <a:rPr lang="en-US" sz="2000" b="0" i="1" smtClean="0">
                            <a:latin typeface="Cambria Math"/>
                          </a:rPr>
                        </m:ctrlPr>
                      </m:sSubPr>
                      <m:e>
                        <m:r>
                          <m:rPr>
                            <m:nor/>
                          </m:rPr>
                          <a:rPr lang="en-US" sz="2000" b="0" i="0" smtClean="0">
                            <a:latin typeface="Cambria Math"/>
                          </a:rPr>
                          <m:t>Log</m:t>
                        </m:r>
                      </m:e>
                      <m:sub>
                        <m:r>
                          <a:rPr lang="en-US" sz="2000" b="0" i="1" smtClean="0">
                            <a:latin typeface="Cambria Math"/>
                          </a:rPr>
                          <m:t>10</m:t>
                        </m:r>
                      </m:sub>
                    </m:sSub>
                    <m:d>
                      <m:dPr>
                        <m:ctrlPr>
                          <a:rPr lang="en-US" sz="2000" b="0" i="1" smtClean="0">
                            <a:latin typeface="Cambria Math"/>
                          </a:rPr>
                        </m:ctrlPr>
                      </m:dPr>
                      <m:e>
                        <m:r>
                          <a:rPr lang="en-US" sz="2000" b="0" i="1" smtClean="0">
                            <a:latin typeface="Cambria Math"/>
                          </a:rPr>
                          <m:t>𝑅</m:t>
                        </m:r>
                      </m:e>
                    </m:d>
                  </m:oMath>
                </a14:m>
                <a:endParaRPr lang="en-US" sz="2000" b="0" dirty="0" smtClean="0">
                  <a:latin typeface="+mj-lt"/>
                </a:endParaRPr>
              </a:p>
              <a:p>
                <a:r>
                  <a:rPr lang="en-US" sz="2400" dirty="0">
                    <a:latin typeface="+mj-lt"/>
                  </a:rPr>
                  <a:t>Once the value of path loss is known, an estimate of the transmission distance is obtained depending on a desired path </a:t>
                </a:r>
                <a:r>
                  <a:rPr lang="en-US" sz="2400" dirty="0" smtClean="0">
                    <a:latin typeface="+mj-lt"/>
                  </a:rPr>
                  <a:t>loss law.</a:t>
                </a:r>
                <a:endParaRPr lang="en-US" sz="2400" dirty="0">
                  <a:latin typeface="+mj-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98" t="-1185" r="-133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15</a:t>
            </a:fld>
            <a:endParaRPr lang="en-US"/>
          </a:p>
        </p:txBody>
      </p:sp>
    </p:spTree>
    <p:extLst>
      <p:ext uri="{BB962C8B-B14F-4D97-AF65-F5344CB8AC3E}">
        <p14:creationId xmlns:p14="http://schemas.microsoft.com/office/powerpoint/2010/main" val="276240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Discovery range</a:t>
            </a:r>
          </a:p>
        </p:txBody>
      </p:sp>
      <p:sp>
        <p:nvSpPr>
          <p:cNvPr id="3" name="Content Placeholder 2"/>
          <p:cNvSpPr>
            <a:spLocks noGrp="1"/>
          </p:cNvSpPr>
          <p:nvPr>
            <p:ph idx="1"/>
          </p:nvPr>
        </p:nvSpPr>
        <p:spPr/>
        <p:txBody>
          <a:bodyPr/>
          <a:lstStyle/>
          <a:p>
            <a:r>
              <a:rPr lang="en-US" sz="2200" dirty="0" smtClean="0">
                <a:latin typeface="+mj-lt"/>
              </a:rPr>
              <a:t>Path loss parameters</a:t>
            </a:r>
          </a:p>
          <a:p>
            <a:pPr lvl="1"/>
            <a:r>
              <a:rPr lang="en-US" sz="1600" dirty="0">
                <a:latin typeface="+mj-lt"/>
              </a:rPr>
              <a:t>920 MHz band, option C.</a:t>
            </a:r>
          </a:p>
          <a:p>
            <a:pPr lvl="1"/>
            <a:r>
              <a:rPr lang="en-US" sz="1600" dirty="0">
                <a:latin typeface="+mj-lt"/>
              </a:rPr>
              <a:t>The maximum transmit power at the input antenna: </a:t>
            </a:r>
            <a:r>
              <a:rPr lang="en-US" sz="1600" dirty="0" err="1">
                <a:latin typeface="+mj-lt"/>
              </a:rPr>
              <a:t>Pt</a:t>
            </a:r>
            <a:r>
              <a:rPr lang="en-US" sz="1600" dirty="0">
                <a:latin typeface="+mj-lt"/>
              </a:rPr>
              <a:t> = 250 mW.</a:t>
            </a:r>
          </a:p>
          <a:p>
            <a:pPr lvl="1"/>
            <a:r>
              <a:rPr lang="en-US" sz="1600" dirty="0">
                <a:latin typeface="+mj-lt"/>
              </a:rPr>
              <a:t> Antenna gains are assumed as </a:t>
            </a:r>
            <a:r>
              <a:rPr lang="en-US" sz="1600" dirty="0" err="1">
                <a:latin typeface="+mj-lt"/>
              </a:rPr>
              <a:t>Gt</a:t>
            </a:r>
            <a:r>
              <a:rPr lang="en-US" sz="1600" dirty="0">
                <a:latin typeface="+mj-lt"/>
              </a:rPr>
              <a:t> = Gr = 0 </a:t>
            </a:r>
            <a:r>
              <a:rPr lang="en-US" sz="1600" dirty="0" err="1">
                <a:latin typeface="+mj-lt"/>
              </a:rPr>
              <a:t>dBi</a:t>
            </a:r>
            <a:r>
              <a:rPr lang="en-US" sz="1600" dirty="0">
                <a:latin typeface="+mj-lt"/>
              </a:rPr>
              <a:t>.</a:t>
            </a:r>
          </a:p>
          <a:p>
            <a:pPr lvl="1"/>
            <a:r>
              <a:rPr lang="en-US" sz="1600" dirty="0">
                <a:latin typeface="+mj-lt"/>
              </a:rPr>
              <a:t>The fade margin: </a:t>
            </a:r>
            <a:r>
              <a:rPr lang="en-US" sz="1600" dirty="0" err="1">
                <a:latin typeface="+mj-lt"/>
              </a:rPr>
              <a:t>Fm</a:t>
            </a:r>
            <a:r>
              <a:rPr lang="en-US" sz="1600" dirty="0">
                <a:latin typeface="+mj-lt"/>
              </a:rPr>
              <a:t> = 6 </a:t>
            </a:r>
            <a:r>
              <a:rPr lang="en-US" sz="1600" dirty="0" err="1">
                <a:latin typeface="+mj-lt"/>
              </a:rPr>
              <a:t>dB.</a:t>
            </a:r>
            <a:endParaRPr lang="en-US" sz="1600" dirty="0">
              <a:latin typeface="+mj-lt"/>
            </a:endParaRPr>
          </a:p>
          <a:p>
            <a:pPr lvl="1"/>
            <a:r>
              <a:rPr lang="en-US" sz="1600" dirty="0">
                <a:latin typeface="+mj-lt"/>
              </a:rPr>
              <a:t>Receiver’s implementation losses: Il = 3 </a:t>
            </a:r>
            <a:r>
              <a:rPr lang="en-US" sz="1600" dirty="0" err="1">
                <a:latin typeface="+mj-lt"/>
              </a:rPr>
              <a:t>dB.</a:t>
            </a:r>
            <a:endParaRPr lang="en-US" sz="1600" dirty="0">
              <a:latin typeface="+mj-lt"/>
            </a:endParaRPr>
          </a:p>
          <a:p>
            <a:pPr lvl="1"/>
            <a:r>
              <a:rPr lang="en-US" sz="1600" dirty="0">
                <a:latin typeface="+mj-lt"/>
              </a:rPr>
              <a:t>Receiver’s noise figure: NF = 6 </a:t>
            </a:r>
            <a:r>
              <a:rPr lang="en-US" sz="1600" dirty="0" err="1">
                <a:latin typeface="+mj-lt"/>
              </a:rPr>
              <a:t>dB.</a:t>
            </a:r>
            <a:endParaRPr lang="en-US" sz="1600" dirty="0">
              <a:latin typeface="+mj-lt"/>
            </a:endParaRPr>
          </a:p>
          <a:p>
            <a:pPr lvl="1"/>
            <a:r>
              <a:rPr lang="en-US" sz="1600" dirty="0">
                <a:latin typeface="+mj-lt"/>
              </a:rPr>
              <a:t>Through </a:t>
            </a:r>
            <a:r>
              <a:rPr lang="en-US" sz="1600" dirty="0" smtClean="0">
                <a:latin typeface="+mj-lt"/>
              </a:rPr>
              <a:t>simulations: </a:t>
            </a:r>
            <a:r>
              <a:rPr lang="en-US" sz="1600" dirty="0" err="1" smtClean="0">
                <a:latin typeface="+mj-lt"/>
              </a:rPr>
              <a:t>E</a:t>
            </a:r>
            <a:r>
              <a:rPr lang="en-US" sz="1600" baseline="-25000" dirty="0" err="1" smtClean="0">
                <a:latin typeface="+mj-lt"/>
              </a:rPr>
              <a:t>b</a:t>
            </a:r>
            <a:r>
              <a:rPr lang="en-US" sz="1600" dirty="0" smtClean="0">
                <a:latin typeface="+mj-lt"/>
              </a:rPr>
              <a:t>/N</a:t>
            </a:r>
            <a:r>
              <a:rPr lang="en-US" sz="1600" baseline="-25000" dirty="0" smtClean="0">
                <a:latin typeface="+mj-lt"/>
              </a:rPr>
              <a:t>0</a:t>
            </a:r>
            <a:r>
              <a:rPr lang="en-US" sz="1600" dirty="0" smtClean="0">
                <a:latin typeface="+mj-lt"/>
              </a:rPr>
              <a:t> </a:t>
            </a:r>
            <a:r>
              <a:rPr lang="en-US" sz="1600" dirty="0">
                <a:latin typeface="+mj-lt"/>
              </a:rPr>
              <a:t>= 8 dB for BER= </a:t>
            </a:r>
            <a:r>
              <a:rPr lang="en-US" sz="1600" dirty="0" smtClean="0">
                <a:latin typeface="+mj-lt"/>
              </a:rPr>
              <a:t>10</a:t>
            </a:r>
            <a:r>
              <a:rPr lang="en-US" sz="1600" baseline="30000" dirty="0" smtClean="0">
                <a:latin typeface="+mj-lt"/>
              </a:rPr>
              <a:t>-7 </a:t>
            </a:r>
            <a:r>
              <a:rPr lang="en-US" sz="1600" dirty="0" smtClean="0">
                <a:latin typeface="+mj-lt"/>
              </a:rPr>
              <a:t>(BPSK).</a:t>
            </a:r>
            <a:endParaRPr lang="en-US" sz="1600" dirty="0">
              <a:latin typeface="+mj-lt"/>
            </a:endParaRPr>
          </a:p>
          <a:p>
            <a:pPr lvl="1"/>
            <a:r>
              <a:rPr lang="en-US" sz="1600" dirty="0">
                <a:latin typeface="+mj-lt"/>
              </a:rPr>
              <a:t>Data rate: 1 Mbps, 250 kbps.</a:t>
            </a:r>
            <a:endParaRPr lang="en-US" sz="1600" dirty="0" smtClean="0">
              <a:latin typeface="+mj-lt"/>
            </a:endParaRPr>
          </a:p>
          <a:p>
            <a:r>
              <a:rPr lang="en-US" sz="2200" dirty="0" smtClean="0">
                <a:latin typeface="+mj-lt"/>
              </a:rPr>
              <a:t>The </a:t>
            </a:r>
            <a:r>
              <a:rPr lang="en-US" sz="2200" dirty="0">
                <a:latin typeface="+mj-lt"/>
              </a:rPr>
              <a:t>maximum allowed path losses are: </a:t>
            </a:r>
            <a:endParaRPr lang="en-US" sz="2200" dirty="0" smtClean="0">
              <a:latin typeface="+mj-lt"/>
            </a:endParaRPr>
          </a:p>
          <a:p>
            <a:pPr lvl="1"/>
            <a:r>
              <a:rPr lang="en-US" sz="1800" dirty="0" smtClean="0">
                <a:latin typeface="+mj-lt"/>
              </a:rPr>
              <a:t>L</a:t>
            </a:r>
            <a:r>
              <a:rPr lang="en-US" sz="1800" baseline="-25000" dirty="0" smtClean="0">
                <a:latin typeface="+mj-lt"/>
              </a:rPr>
              <a:t>1</a:t>
            </a:r>
            <a:r>
              <a:rPr lang="en-US" sz="1800" dirty="0" smtClean="0">
                <a:latin typeface="+mj-lt"/>
              </a:rPr>
              <a:t> </a:t>
            </a:r>
            <a:r>
              <a:rPr lang="en-US" sz="1800" dirty="0">
                <a:latin typeface="+mj-lt"/>
              </a:rPr>
              <a:t>= 114:97 dB for 1 Mbps </a:t>
            </a:r>
            <a:endParaRPr lang="en-US" sz="1800" dirty="0" smtClean="0">
              <a:latin typeface="+mj-lt"/>
            </a:endParaRPr>
          </a:p>
          <a:p>
            <a:pPr lvl="1"/>
            <a:r>
              <a:rPr lang="en-US" sz="1800" dirty="0" smtClean="0">
                <a:latin typeface="+mj-lt"/>
              </a:rPr>
              <a:t>L</a:t>
            </a:r>
            <a:r>
              <a:rPr lang="en-US" sz="1800" baseline="-25000" dirty="0" smtClean="0">
                <a:latin typeface="+mj-lt"/>
              </a:rPr>
              <a:t>2</a:t>
            </a:r>
            <a:r>
              <a:rPr lang="en-US" sz="1800" dirty="0" smtClean="0">
                <a:latin typeface="+mj-lt"/>
              </a:rPr>
              <a:t> </a:t>
            </a:r>
            <a:r>
              <a:rPr lang="en-US" sz="1800" dirty="0">
                <a:latin typeface="+mj-lt"/>
              </a:rPr>
              <a:t>= 120:98 dB for 250 kbps</a:t>
            </a: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16</a:t>
            </a:fld>
            <a:endParaRPr lang="en-US"/>
          </a:p>
        </p:txBody>
      </p:sp>
    </p:spTree>
    <p:extLst>
      <p:ext uri="{BB962C8B-B14F-4D97-AF65-F5344CB8AC3E}">
        <p14:creationId xmlns:p14="http://schemas.microsoft.com/office/powerpoint/2010/main" val="657136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Discovery range</a:t>
            </a:r>
          </a:p>
        </p:txBody>
      </p:sp>
      <p:sp>
        <p:nvSpPr>
          <p:cNvPr id="3" name="Content Placeholder 2"/>
          <p:cNvSpPr>
            <a:spLocks noGrp="1"/>
          </p:cNvSpPr>
          <p:nvPr>
            <p:ph idx="1"/>
          </p:nvPr>
        </p:nvSpPr>
        <p:spPr/>
        <p:txBody>
          <a:bodyPr/>
          <a:lstStyle/>
          <a:p>
            <a:r>
              <a:rPr lang="en-US" sz="2400" dirty="0">
                <a:latin typeface="+mj-lt"/>
              </a:rPr>
              <a:t>Using the ITU outdoor path loss </a:t>
            </a:r>
            <a:r>
              <a:rPr lang="en-US" sz="2400" dirty="0" smtClean="0">
                <a:latin typeface="+mj-lt"/>
              </a:rPr>
              <a:t>model with </a:t>
            </a:r>
            <a:r>
              <a:rPr lang="en-US" sz="2400" dirty="0" err="1" smtClean="0">
                <a:latin typeface="+mj-lt"/>
              </a:rPr>
              <a:t>h</a:t>
            </a:r>
            <a:r>
              <a:rPr lang="en-US" sz="2400" baseline="-25000" dirty="0" err="1" smtClean="0">
                <a:latin typeface="+mj-lt"/>
              </a:rPr>
              <a:t>b</a:t>
            </a:r>
            <a:r>
              <a:rPr lang="en-US" sz="2400" dirty="0" smtClean="0">
                <a:latin typeface="+mj-lt"/>
              </a:rPr>
              <a:t>=</a:t>
            </a:r>
            <a:r>
              <a:rPr lang="en-US" sz="2400" dirty="0" err="1" smtClean="0">
                <a:latin typeface="+mj-lt"/>
              </a:rPr>
              <a:t>h</a:t>
            </a:r>
            <a:r>
              <a:rPr lang="en-US" sz="2400" baseline="-25000" dirty="0" err="1" smtClean="0">
                <a:latin typeface="+mj-lt"/>
              </a:rPr>
              <a:t>m</a:t>
            </a:r>
            <a:r>
              <a:rPr lang="en-US" sz="2400" dirty="0" smtClean="0">
                <a:latin typeface="+mj-lt"/>
              </a:rPr>
              <a:t>=1.5 </a:t>
            </a:r>
            <a:r>
              <a:rPr lang="en-US" sz="2400" dirty="0">
                <a:latin typeface="+mj-lt"/>
              </a:rPr>
              <a:t>m, distances are: </a:t>
            </a:r>
          </a:p>
          <a:p>
            <a:pPr lvl="1"/>
            <a:r>
              <a:rPr lang="en-US" sz="2000" dirty="0" smtClean="0">
                <a:latin typeface="+mj-lt"/>
              </a:rPr>
              <a:t>900 </a:t>
            </a:r>
            <a:r>
              <a:rPr lang="en-US" sz="2000" dirty="0">
                <a:latin typeface="+mj-lt"/>
              </a:rPr>
              <a:t>m for 1 Mbps </a:t>
            </a:r>
          </a:p>
          <a:p>
            <a:pPr lvl="1"/>
            <a:r>
              <a:rPr lang="en-US" sz="2000" dirty="0" smtClean="0">
                <a:latin typeface="+mj-lt"/>
              </a:rPr>
              <a:t>1200 m </a:t>
            </a:r>
            <a:r>
              <a:rPr lang="en-US" sz="2000" dirty="0">
                <a:latin typeface="+mj-lt"/>
              </a:rPr>
              <a:t>for 250 kbps.</a:t>
            </a:r>
          </a:p>
          <a:p>
            <a:r>
              <a:rPr lang="en-US" sz="2400" dirty="0">
                <a:latin typeface="+mj-lt"/>
              </a:rPr>
              <a:t>Using the indoor path loss model </a:t>
            </a:r>
            <a:r>
              <a:rPr lang="en-US" sz="2400" dirty="0" smtClean="0">
                <a:latin typeface="+mj-lt"/>
              </a:rPr>
              <a:t>with </a:t>
            </a:r>
            <a:r>
              <a:rPr lang="en-US" sz="2400" i="1" dirty="0">
                <a:latin typeface="+mj-lt"/>
              </a:rPr>
              <a:t>n</a:t>
            </a:r>
            <a:r>
              <a:rPr lang="en-US" sz="2400" dirty="0">
                <a:latin typeface="+mj-lt"/>
              </a:rPr>
              <a:t> = </a:t>
            </a:r>
            <a:r>
              <a:rPr lang="en-US" sz="2400" dirty="0" smtClean="0">
                <a:latin typeface="+mj-lt"/>
              </a:rPr>
              <a:t>3.27 </a:t>
            </a:r>
            <a:r>
              <a:rPr lang="en-US" sz="2400" dirty="0">
                <a:latin typeface="+mj-lt"/>
              </a:rPr>
              <a:t>and 2 block walls, distances are: </a:t>
            </a:r>
          </a:p>
          <a:p>
            <a:pPr lvl="1"/>
            <a:r>
              <a:rPr lang="en-US" sz="2000" dirty="0" smtClean="0">
                <a:latin typeface="+mj-lt"/>
              </a:rPr>
              <a:t>60 </a:t>
            </a:r>
            <a:r>
              <a:rPr lang="en-US" sz="2000" dirty="0">
                <a:latin typeface="+mj-lt"/>
              </a:rPr>
              <a:t>m for 1 Mbps </a:t>
            </a:r>
          </a:p>
          <a:p>
            <a:pPr lvl="1"/>
            <a:r>
              <a:rPr lang="en-US" sz="2000" dirty="0" smtClean="0">
                <a:latin typeface="+mj-lt"/>
              </a:rPr>
              <a:t>80 m </a:t>
            </a:r>
            <a:r>
              <a:rPr lang="en-US" sz="2000" dirty="0">
                <a:latin typeface="+mj-lt"/>
              </a:rPr>
              <a:t>for 250 kbps.</a:t>
            </a: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17</a:t>
            </a:fld>
            <a:endParaRPr lang="en-US"/>
          </a:p>
        </p:txBody>
      </p:sp>
    </p:spTree>
    <p:extLst>
      <p:ext uri="{BB962C8B-B14F-4D97-AF65-F5344CB8AC3E}">
        <p14:creationId xmlns:p14="http://schemas.microsoft.com/office/powerpoint/2010/main" val="4088809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Discovery-Association</a:t>
            </a:r>
            <a:endParaRPr lang="en-US" dirty="0"/>
          </a:p>
        </p:txBody>
      </p:sp>
      <p:sp>
        <p:nvSpPr>
          <p:cNvPr id="3" name="Content Placeholder 2"/>
          <p:cNvSpPr>
            <a:spLocks noGrp="1"/>
          </p:cNvSpPr>
          <p:nvPr>
            <p:ph idx="1"/>
          </p:nvPr>
        </p:nvSpPr>
        <p:spPr>
          <a:xfrm>
            <a:off x="685800" y="1905000"/>
            <a:ext cx="7772400" cy="4114800"/>
          </a:xfrm>
        </p:spPr>
        <p:txBody>
          <a:bodyPr/>
          <a:lstStyle/>
          <a:p>
            <a:r>
              <a:rPr lang="en-US" sz="2400" dirty="0" smtClean="0">
                <a:latin typeface="+mj-lt"/>
              </a:rPr>
              <a:t>Notice that the first terminal to start a discovery session, will set the discovery signal duty cycling for other terminals to follow, no matter if it stops transmitting  afterwards. There is not central control. </a:t>
            </a:r>
          </a:p>
          <a:p>
            <a:r>
              <a:rPr lang="en-US" sz="2400" dirty="0" smtClean="0">
                <a:latin typeface="+mj-lt"/>
              </a:rPr>
              <a:t>Also, such terminal will set the channel for association (communication link) named Association Channel (ACH). Although, it may change afterwards.</a:t>
            </a:r>
          </a:p>
          <a:p>
            <a:r>
              <a:rPr lang="en-US" sz="2400" dirty="0" smtClean="0">
                <a:latin typeface="+mj-lt"/>
              </a:rPr>
              <a:t>For association, intended devices that want to establish a communication link, request that through a random access preamble transmitted in the ACH. </a:t>
            </a:r>
          </a:p>
          <a:p>
            <a:endParaRPr lang="en-US" sz="2400" dirty="0" smtClean="0">
              <a:latin typeface="+mj-lt"/>
            </a:endParaRPr>
          </a:p>
          <a:p>
            <a:pPr marL="0" indent="0">
              <a:buNone/>
            </a:pP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18</a:t>
            </a:fld>
            <a:endParaRPr lang="en-US"/>
          </a:p>
        </p:txBody>
      </p:sp>
    </p:spTree>
    <p:extLst>
      <p:ext uri="{BB962C8B-B14F-4D97-AF65-F5344CB8AC3E}">
        <p14:creationId xmlns:p14="http://schemas.microsoft.com/office/powerpoint/2010/main" val="609831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Preambles</a:t>
            </a:r>
            <a:endParaRPr lang="en-US" dirty="0"/>
          </a:p>
        </p:txBody>
      </p:sp>
      <p:sp>
        <p:nvSpPr>
          <p:cNvPr id="3" name="Content Placeholder 2"/>
          <p:cNvSpPr>
            <a:spLocks noGrp="1"/>
          </p:cNvSpPr>
          <p:nvPr>
            <p:ph idx="1"/>
          </p:nvPr>
        </p:nvSpPr>
        <p:spPr/>
        <p:txBody>
          <a:bodyPr/>
          <a:lstStyle/>
          <a:p>
            <a:r>
              <a:rPr lang="en-US" sz="2400" dirty="0" smtClean="0">
                <a:latin typeface="+mj-lt"/>
              </a:rPr>
              <a:t>The random access association preambles are named Random Access Preambles (RAPs).</a:t>
            </a:r>
          </a:p>
          <a:p>
            <a:r>
              <a:rPr lang="en-US" sz="2400" dirty="0" smtClean="0">
                <a:latin typeface="+mj-lt"/>
              </a:rPr>
              <a:t>Such RAPs are formed with ZC sequences as well.</a:t>
            </a:r>
          </a:p>
          <a:p>
            <a:r>
              <a:rPr lang="en-US" sz="2400" dirty="0" smtClean="0">
                <a:latin typeface="+mj-lt"/>
              </a:rPr>
              <a:t>Hence, a pool of orthogonal RAPs is formed</a:t>
            </a:r>
          </a:p>
          <a:p>
            <a:pPr lvl="1"/>
            <a:r>
              <a:rPr lang="en-US" sz="2000" dirty="0">
                <a:latin typeface="+mj-lt"/>
              </a:rPr>
              <a:t>i</a:t>
            </a:r>
            <a:r>
              <a:rPr lang="en-US" sz="2000" dirty="0" smtClean="0">
                <a:latin typeface="+mj-lt"/>
              </a:rPr>
              <a:t>n order to reduce interference from competing terminals for random access.</a:t>
            </a:r>
          </a:p>
          <a:p>
            <a:r>
              <a:rPr lang="en-US" sz="2400" dirty="0" smtClean="0">
                <a:latin typeface="+mj-lt"/>
              </a:rPr>
              <a:t> A unique RAP is assigned to every device in a Group.</a:t>
            </a:r>
          </a:p>
          <a:p>
            <a:r>
              <a:rPr lang="en-US" sz="2400" dirty="0" smtClean="0">
                <a:latin typeface="+mj-lt"/>
              </a:rPr>
              <a:t> Such unique RAP is used for fine synchronization and control messages (how a communication link is granted).</a:t>
            </a:r>
          </a:p>
          <a:p>
            <a:pPr marL="0" indent="0">
              <a:buNone/>
            </a:pP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19</a:t>
            </a:fld>
            <a:endParaRPr lang="en-US"/>
          </a:p>
        </p:txBody>
      </p:sp>
    </p:spTree>
    <p:extLst>
      <p:ext uri="{BB962C8B-B14F-4D97-AF65-F5344CB8AC3E}">
        <p14:creationId xmlns:p14="http://schemas.microsoft.com/office/powerpoint/2010/main" val="173708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p:txBody>
          <a:bodyPr/>
          <a:lstStyle/>
          <a:p>
            <a:r>
              <a:rPr lang="en-US" smtClean="0"/>
              <a:t>Outline</a:t>
            </a:r>
          </a:p>
        </p:txBody>
      </p:sp>
      <p:sp>
        <p:nvSpPr>
          <p:cNvPr id="6" name="Content Placeholder 5"/>
          <p:cNvSpPr>
            <a:spLocks noGrp="1"/>
          </p:cNvSpPr>
          <p:nvPr>
            <p:ph idx="1"/>
          </p:nvPr>
        </p:nvSpPr>
        <p:spPr/>
        <p:txBody>
          <a:bodyPr/>
          <a:lstStyle/>
          <a:p>
            <a:pPr>
              <a:defRPr/>
            </a:pPr>
            <a:r>
              <a:rPr lang="en-US" sz="2400" dirty="0" smtClean="0">
                <a:latin typeface="+mj-lt"/>
              </a:rPr>
              <a:t>General PHY description (Part A)</a:t>
            </a:r>
          </a:p>
          <a:p>
            <a:pPr>
              <a:defRPr/>
            </a:pPr>
            <a:r>
              <a:rPr lang="en-US" sz="2400" dirty="0" smtClean="0">
                <a:latin typeface="+mj-lt"/>
              </a:rPr>
              <a:t>Physical Channels </a:t>
            </a:r>
          </a:p>
          <a:p>
            <a:pPr>
              <a:defRPr/>
            </a:pPr>
            <a:r>
              <a:rPr lang="en-US" sz="2400" dirty="0" smtClean="0">
                <a:latin typeface="+mj-lt"/>
              </a:rPr>
              <a:t>Data Formatting</a:t>
            </a:r>
          </a:p>
          <a:p>
            <a:pPr>
              <a:defRPr/>
            </a:pPr>
            <a:r>
              <a:rPr lang="en-US" sz="2400" dirty="0" smtClean="0">
                <a:latin typeface="+mj-lt"/>
              </a:rPr>
              <a:t>Modulation Parameters</a:t>
            </a:r>
          </a:p>
          <a:p>
            <a:pPr>
              <a:defRPr/>
            </a:pPr>
            <a:r>
              <a:rPr lang="en-US" sz="2400" dirty="0" smtClean="0">
                <a:latin typeface="+mj-lt"/>
              </a:rPr>
              <a:t>Multiple Antenna Procedures</a:t>
            </a:r>
          </a:p>
          <a:p>
            <a:pPr>
              <a:defRPr/>
            </a:pPr>
            <a:r>
              <a:rPr lang="en-US" sz="2400" dirty="0" smtClean="0">
                <a:latin typeface="+mj-lt"/>
              </a:rPr>
              <a:t>PHY Layer Procedures (Part B)</a:t>
            </a:r>
          </a:p>
          <a:p>
            <a:pPr lvl="1">
              <a:defRPr/>
            </a:pPr>
            <a:r>
              <a:rPr lang="en-US" sz="2000" dirty="0" smtClean="0">
                <a:latin typeface="+mj-lt"/>
              </a:rPr>
              <a:t>discovery, random access</a:t>
            </a:r>
          </a:p>
          <a:p>
            <a:pPr>
              <a:defRPr/>
            </a:pPr>
            <a:r>
              <a:rPr lang="en-US" sz="2400" dirty="0" smtClean="0">
                <a:latin typeface="+mj-lt"/>
              </a:rPr>
              <a:t>Optional FSK modulation</a:t>
            </a:r>
          </a:p>
          <a:p>
            <a:pPr lvl="1">
              <a:defRPr/>
            </a:pPr>
            <a:endParaRPr lang="en-US" sz="2000" dirty="0" smtClean="0">
              <a:latin typeface="+mj-lt"/>
            </a:endParaRPr>
          </a:p>
          <a:p>
            <a:pPr>
              <a:defRPr/>
            </a:pPr>
            <a:endParaRPr lang="en-US" sz="2400" dirty="0">
              <a:latin typeface="+mj-lt"/>
            </a:endParaRPr>
          </a:p>
        </p:txBody>
      </p:sp>
      <p:sp>
        <p:nvSpPr>
          <p:cNvPr id="4100" name="Date Placeholder 1"/>
          <p:cNvSpPr>
            <a:spLocks noGrp="1"/>
          </p:cNvSpPr>
          <p:nvPr>
            <p:ph type="dt" sz="quarter" idx="10"/>
          </p:nvPr>
        </p:nvSpPr>
        <p:spPr>
          <a:noFill/>
        </p:spPr>
        <p:txBody>
          <a:bodyPr/>
          <a:lstStyle/>
          <a:p>
            <a:r>
              <a:rPr lang="en-US" smtClean="0"/>
              <a:t>July 2013</a:t>
            </a:r>
            <a:endParaRPr lang="en-US"/>
          </a:p>
        </p:txBody>
      </p:sp>
      <p:sp>
        <p:nvSpPr>
          <p:cNvPr id="4101" name="Footer Placeholder 2"/>
          <p:cNvSpPr>
            <a:spLocks noGrp="1"/>
          </p:cNvSpPr>
          <p:nvPr>
            <p:ph type="ftr" sz="quarter" idx="11"/>
          </p:nvPr>
        </p:nvSpPr>
        <p:spPr>
          <a:noFill/>
        </p:spPr>
        <p:txBody>
          <a:bodyPr/>
          <a:lstStyle/>
          <a:p>
            <a:r>
              <a:rPr lang="en-US" smtClean="0"/>
              <a:t>Hernandez,Li,Dotlić,Miura (NICT)</a:t>
            </a:r>
          </a:p>
        </p:txBody>
      </p:sp>
      <p:sp>
        <p:nvSpPr>
          <p:cNvPr id="4102" name="Slide Number Placeholder 3"/>
          <p:cNvSpPr>
            <a:spLocks noGrp="1"/>
          </p:cNvSpPr>
          <p:nvPr>
            <p:ph type="sldNum" sz="quarter" idx="12"/>
          </p:nvPr>
        </p:nvSpPr>
        <p:spPr>
          <a:noFill/>
        </p:spPr>
        <p:txBody>
          <a:bodyPr/>
          <a:lstStyle/>
          <a:p>
            <a:r>
              <a:rPr lang="en-US" smtClean="0"/>
              <a:t>Slide </a:t>
            </a:r>
            <a:fld id="{4689FF6E-FD48-4BF1-B804-ADD1386DA3DD}" type="slidenum">
              <a:rPr lang="en-US" smtClean="0"/>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RAP structure</a:t>
            </a:r>
            <a:endParaRPr lang="en-US" dirty="0"/>
          </a:p>
        </p:txBody>
      </p:sp>
      <p:sp>
        <p:nvSpPr>
          <p:cNvPr id="16" name="Content Placeholder 15"/>
          <p:cNvSpPr>
            <a:spLocks noGrp="1"/>
          </p:cNvSpPr>
          <p:nvPr>
            <p:ph idx="1"/>
          </p:nvPr>
        </p:nvSpPr>
        <p:spPr/>
        <p:txBody>
          <a:bodyPr/>
          <a:lstStyle/>
          <a:p>
            <a:r>
              <a:rPr lang="en-US" sz="2400" dirty="0" smtClean="0">
                <a:latin typeface="+mj-lt"/>
              </a:rPr>
              <a:t>The RAP signal is illustrated as </a:t>
            </a:r>
          </a:p>
          <a:p>
            <a:pPr lvl="1"/>
            <a:endParaRPr lang="en-US" sz="2000" dirty="0" smtClean="0">
              <a:latin typeface="+mj-lt"/>
            </a:endParaRPr>
          </a:p>
          <a:p>
            <a:pPr lvl="1"/>
            <a:endParaRPr lang="en-US" sz="2000" dirty="0">
              <a:latin typeface="+mj-lt"/>
            </a:endParaRPr>
          </a:p>
          <a:p>
            <a:pPr lvl="1"/>
            <a:endParaRPr lang="en-US" sz="2000" dirty="0" smtClean="0">
              <a:latin typeface="+mj-lt"/>
            </a:endParaRPr>
          </a:p>
          <a:p>
            <a:pPr lvl="1"/>
            <a:endParaRPr lang="en-US" sz="2000" dirty="0">
              <a:latin typeface="+mj-lt"/>
            </a:endParaRPr>
          </a:p>
          <a:p>
            <a:pPr lvl="1"/>
            <a:endParaRPr lang="en-US" sz="2000" dirty="0" smtClean="0">
              <a:latin typeface="+mj-lt"/>
            </a:endParaRPr>
          </a:p>
          <a:p>
            <a:pPr lvl="1"/>
            <a:endParaRPr lang="en-US" sz="2000" dirty="0">
              <a:latin typeface="+mj-lt"/>
            </a:endParaRPr>
          </a:p>
          <a:p>
            <a:pPr lvl="1"/>
            <a:r>
              <a:rPr lang="en-US" sz="2000" dirty="0" smtClean="0">
                <a:latin typeface="+mj-lt"/>
              </a:rPr>
              <a:t>GI is guard interval</a:t>
            </a:r>
          </a:p>
          <a:p>
            <a:pPr lvl="1"/>
            <a:r>
              <a:rPr lang="en-US" sz="2000" dirty="0" smtClean="0">
                <a:latin typeface="+mj-lt"/>
              </a:rPr>
              <a:t>In MAC lingo, it is known as beacon.</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20</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4103909202"/>
              </p:ext>
            </p:extLst>
          </p:nvPr>
        </p:nvGraphicFramePr>
        <p:xfrm>
          <a:off x="3352799" y="2819400"/>
          <a:ext cx="2768063" cy="1447800"/>
        </p:xfrm>
        <a:graphic>
          <a:graphicData uri="http://schemas.openxmlformats.org/presentationml/2006/ole">
            <mc:AlternateContent xmlns:mc="http://schemas.openxmlformats.org/markup-compatibility/2006">
              <mc:Choice xmlns:v="urn:schemas-microsoft-com:vml" Requires="v">
                <p:oleObj spid="_x0000_s82418" name="Visio" r:id="rId3" imgW="1860406" imgH="973036" progId="Visio.Drawing.11">
                  <p:embed/>
                </p:oleObj>
              </mc:Choice>
              <mc:Fallback>
                <p:oleObj name="Visio" r:id="rId3" imgW="1860406" imgH="973036" progId="Visio.Drawing.11">
                  <p:embed/>
                  <p:pic>
                    <p:nvPicPr>
                      <p:cNvPr id="0" name=""/>
                      <p:cNvPicPr/>
                      <p:nvPr/>
                    </p:nvPicPr>
                    <p:blipFill>
                      <a:blip r:embed="rId4"/>
                      <a:stretch>
                        <a:fillRect/>
                      </a:stretch>
                    </p:blipFill>
                    <p:spPr>
                      <a:xfrm>
                        <a:off x="3352799" y="2819400"/>
                        <a:ext cx="2768063" cy="1447800"/>
                      </a:xfrm>
                      <a:prstGeom prst="rect">
                        <a:avLst/>
                      </a:prstGeom>
                    </p:spPr>
                  </p:pic>
                </p:oleObj>
              </mc:Fallback>
            </mc:AlternateContent>
          </a:graphicData>
        </a:graphic>
      </p:graphicFrame>
    </p:spTree>
    <p:extLst>
      <p:ext uri="{BB962C8B-B14F-4D97-AF65-F5344CB8AC3E}">
        <p14:creationId xmlns:p14="http://schemas.microsoft.com/office/powerpoint/2010/main" val="3469709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RAPs</a:t>
            </a:r>
            <a:endParaRPr lang="en-US" dirty="0"/>
          </a:p>
        </p:txBody>
      </p:sp>
      <p:sp>
        <p:nvSpPr>
          <p:cNvPr id="3" name="Content Placeholder 2"/>
          <p:cNvSpPr>
            <a:spLocks noGrp="1"/>
          </p:cNvSpPr>
          <p:nvPr>
            <p:ph idx="1"/>
          </p:nvPr>
        </p:nvSpPr>
        <p:spPr/>
        <p:txBody>
          <a:bodyPr/>
          <a:lstStyle/>
          <a:p>
            <a:r>
              <a:rPr lang="en-US" sz="2400" dirty="0" smtClean="0">
                <a:latin typeface="+mj-lt"/>
              </a:rPr>
              <a:t>Set of orthogonal preambles</a:t>
            </a:r>
          </a:p>
          <a:p>
            <a:endParaRPr lang="en-US" sz="2400" dirty="0">
              <a:latin typeface="+mj-lt"/>
            </a:endParaRPr>
          </a:p>
          <a:p>
            <a:endParaRPr lang="en-US" sz="2400" dirty="0" smtClean="0">
              <a:latin typeface="+mj-lt"/>
            </a:endParaRPr>
          </a:p>
          <a:p>
            <a:endParaRPr lang="en-US" sz="2400" dirty="0">
              <a:latin typeface="+mj-lt"/>
            </a:endParaRPr>
          </a:p>
          <a:p>
            <a:r>
              <a:rPr lang="en-US" sz="2400" dirty="0" smtClean="0">
                <a:latin typeface="+mj-lt"/>
              </a:rPr>
              <a:t>Maximum round-trip time</a:t>
            </a:r>
          </a:p>
          <a:p>
            <a:pPr lvl="1"/>
            <a:r>
              <a:rPr lang="en-US" sz="2000" i="1" dirty="0" err="1" smtClean="0">
                <a:latin typeface="+mj-lt"/>
              </a:rPr>
              <a:t>T</a:t>
            </a:r>
            <a:r>
              <a:rPr lang="en-US" sz="2000" i="1" baseline="-25000" dirty="0" err="1" smtClean="0">
                <a:latin typeface="+mj-lt"/>
              </a:rPr>
              <a:t>seq</a:t>
            </a:r>
            <a:r>
              <a:rPr lang="en-US" sz="2000" dirty="0" smtClean="0">
                <a:latin typeface="+mj-lt"/>
              </a:rPr>
              <a:t> must allow round-trip estimation at the largest expected distance.</a:t>
            </a:r>
          </a:p>
          <a:p>
            <a:pPr lvl="1"/>
            <a:r>
              <a:rPr lang="en-US" sz="2000" dirty="0">
                <a:latin typeface="+mj-lt"/>
              </a:rPr>
              <a:t>d</a:t>
            </a:r>
            <a:r>
              <a:rPr lang="en-US" sz="2000" dirty="0" smtClean="0">
                <a:latin typeface="+mj-lt"/>
              </a:rPr>
              <a:t>=500 m (1 km round-trip) </a:t>
            </a:r>
          </a:p>
          <a:p>
            <a:pPr lvl="1"/>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21</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062922319"/>
              </p:ext>
            </p:extLst>
          </p:nvPr>
        </p:nvGraphicFramePr>
        <p:xfrm>
          <a:off x="3352800" y="2590800"/>
          <a:ext cx="1917700" cy="819150"/>
        </p:xfrm>
        <a:graphic>
          <a:graphicData uri="http://schemas.openxmlformats.org/presentationml/2006/ole">
            <mc:AlternateContent xmlns:mc="http://schemas.openxmlformats.org/markup-compatibility/2006">
              <mc:Choice xmlns:v="urn:schemas-microsoft-com:vml" Requires="v">
                <p:oleObj spid="_x0000_s121960" name="Visio" r:id="rId3" imgW="1917674" imgH="818370" progId="Visio.Drawing.11">
                  <p:embed/>
                </p:oleObj>
              </mc:Choice>
              <mc:Fallback>
                <p:oleObj name="Visio" r:id="rId3" imgW="1917674" imgH="818370" progId="Visio.Drawing.11">
                  <p:embed/>
                  <p:pic>
                    <p:nvPicPr>
                      <p:cNvPr id="0" name=""/>
                      <p:cNvPicPr/>
                      <p:nvPr/>
                    </p:nvPicPr>
                    <p:blipFill>
                      <a:blip r:embed="rId4"/>
                      <a:stretch>
                        <a:fillRect/>
                      </a:stretch>
                    </p:blipFill>
                    <p:spPr>
                      <a:xfrm>
                        <a:off x="3352800" y="2590800"/>
                        <a:ext cx="1917700" cy="8191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6252545"/>
              </p:ext>
            </p:extLst>
          </p:nvPr>
        </p:nvGraphicFramePr>
        <p:xfrm>
          <a:off x="2743199" y="5334000"/>
          <a:ext cx="1504335" cy="457200"/>
        </p:xfrm>
        <a:graphic>
          <a:graphicData uri="http://schemas.openxmlformats.org/presentationml/2006/ole">
            <mc:AlternateContent xmlns:mc="http://schemas.openxmlformats.org/markup-compatibility/2006">
              <mc:Choice xmlns:v="urn:schemas-microsoft-com:vml" Requires="v">
                <p:oleObj spid="_x0000_s121961" name="Equation" r:id="rId5" imgW="1295280" imgH="393480" progId="Equation.3">
                  <p:embed/>
                </p:oleObj>
              </mc:Choice>
              <mc:Fallback>
                <p:oleObj name="Equation" r:id="rId5" imgW="1295280" imgH="393480" progId="Equation.3">
                  <p:embed/>
                  <p:pic>
                    <p:nvPicPr>
                      <p:cNvPr id="0" name=""/>
                      <p:cNvPicPr/>
                      <p:nvPr/>
                    </p:nvPicPr>
                    <p:blipFill>
                      <a:blip r:embed="rId6"/>
                      <a:stretch>
                        <a:fillRect/>
                      </a:stretch>
                    </p:blipFill>
                    <p:spPr>
                      <a:xfrm>
                        <a:off x="2743199" y="5334000"/>
                        <a:ext cx="1504335" cy="457200"/>
                      </a:xfrm>
                      <a:prstGeom prst="rect">
                        <a:avLst/>
                      </a:prstGeom>
                    </p:spPr>
                  </p:pic>
                </p:oleObj>
              </mc:Fallback>
            </mc:AlternateContent>
          </a:graphicData>
        </a:graphic>
      </p:graphicFrame>
    </p:spTree>
    <p:extLst>
      <p:ext uri="{BB962C8B-B14F-4D97-AF65-F5344CB8AC3E}">
        <p14:creationId xmlns:p14="http://schemas.microsoft.com/office/powerpoint/2010/main" val="1821850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RAPs</a:t>
            </a:r>
          </a:p>
        </p:txBody>
      </p:sp>
      <p:sp>
        <p:nvSpPr>
          <p:cNvPr id="3" name="Content Placeholder 2"/>
          <p:cNvSpPr>
            <a:spLocks noGrp="1"/>
          </p:cNvSpPr>
          <p:nvPr>
            <p:ph idx="1"/>
          </p:nvPr>
        </p:nvSpPr>
        <p:spPr/>
        <p:txBody>
          <a:bodyPr/>
          <a:lstStyle/>
          <a:p>
            <a:r>
              <a:rPr lang="en-US" sz="2400" dirty="0" smtClean="0">
                <a:latin typeface="+mj-lt"/>
              </a:rPr>
              <a:t>The RMS delay spread is estimated as </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931995997"/>
              </p:ext>
            </p:extLst>
          </p:nvPr>
        </p:nvGraphicFramePr>
        <p:xfrm>
          <a:off x="5867401" y="1981200"/>
          <a:ext cx="1295399" cy="439510"/>
        </p:xfrm>
        <a:graphic>
          <a:graphicData uri="http://schemas.openxmlformats.org/presentationml/2006/ole">
            <mc:AlternateContent xmlns:mc="http://schemas.openxmlformats.org/markup-compatibility/2006">
              <mc:Choice xmlns:v="urn:schemas-microsoft-com:vml" Requires="v">
                <p:oleObj spid="_x0000_s122972" name="Equation" r:id="rId3" imgW="711000" imgH="241200" progId="Equation.3">
                  <p:embed/>
                </p:oleObj>
              </mc:Choice>
              <mc:Fallback>
                <p:oleObj name="Equation" r:id="rId3" imgW="711000" imgH="241200" progId="Equation.3">
                  <p:embed/>
                  <p:pic>
                    <p:nvPicPr>
                      <p:cNvPr id="0" name=""/>
                      <p:cNvPicPr/>
                      <p:nvPr/>
                    </p:nvPicPr>
                    <p:blipFill>
                      <a:blip r:embed="rId4"/>
                      <a:stretch>
                        <a:fillRect/>
                      </a:stretch>
                    </p:blipFill>
                    <p:spPr>
                      <a:xfrm>
                        <a:off x="5867401" y="1981200"/>
                        <a:ext cx="1295399" cy="43951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graphicFrame>
            <p:nvGraphicFramePr>
              <p:cNvPr id="12" name="Table 11"/>
              <p:cNvGraphicFramePr>
                <a:graphicFrameLocks noGrp="1"/>
              </p:cNvGraphicFramePr>
              <p:nvPr>
                <p:extLst>
                  <p:ext uri="{D42A27DB-BD31-4B8C-83A1-F6EECF244321}">
                    <p14:modId xmlns:p14="http://schemas.microsoft.com/office/powerpoint/2010/main" val="641142477"/>
                  </p:ext>
                </p:extLst>
              </p:nvPr>
            </p:nvGraphicFramePr>
            <p:xfrm>
              <a:off x="3200400" y="2590800"/>
              <a:ext cx="2263140" cy="1001268"/>
            </p:xfrm>
            <a:graphic>
              <a:graphicData uri="http://schemas.openxmlformats.org/drawingml/2006/table">
                <a:tbl>
                  <a:tblPr firstRow="1" firstCol="1" bandRow="1"/>
                  <a:tblGrid>
                    <a:gridCol w="1102555"/>
                    <a:gridCol w="1160585"/>
                  </a:tblGrid>
                  <a:tr h="250317">
                    <a:tc>
                      <a:txBody>
                        <a:bodyPr/>
                        <a:lstStyle/>
                        <a:p>
                          <a:pPr marL="0" marR="0" algn="ctr">
                            <a:lnSpc>
                              <a:spcPct val="115000"/>
                            </a:lnSpc>
                            <a:spcBef>
                              <a:spcPts val="0"/>
                            </a:spcBef>
                            <a:spcAft>
                              <a:spcPts val="0"/>
                            </a:spcAft>
                          </a:pPr>
                          <a:r>
                            <a:rPr lang="en-US" sz="900">
                              <a:effectLst/>
                              <a:latin typeface="Times New Roman"/>
                              <a:ea typeface="MS Mincho"/>
                              <a:cs typeface="Times New Roman"/>
                            </a:rPr>
                            <a:t>frequency</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𝜎</m:t>
                                    </m:r>
                                  </m:e>
                                  <m:sub>
                                    <m:r>
                                      <a:rPr lang="en-US" sz="900" i="1">
                                        <a:effectLst/>
                                        <a:latin typeface="Cambria Math"/>
                                        <a:ea typeface="MS Mincho"/>
                                        <a:cs typeface="Times New Roman"/>
                                      </a:rPr>
                                      <m:t>𝜏</m:t>
                                    </m:r>
                                  </m:sub>
                                </m:sSub>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317">
                    <a:tc>
                      <a:txBody>
                        <a:bodyPr/>
                        <a:lstStyle/>
                        <a:p>
                          <a:pPr marL="0" marR="0" algn="ctr">
                            <a:lnSpc>
                              <a:spcPct val="115000"/>
                            </a:lnSpc>
                            <a:spcBef>
                              <a:spcPts val="0"/>
                            </a:spcBef>
                            <a:spcAft>
                              <a:spcPts val="0"/>
                            </a:spcAft>
                          </a:pPr>
                          <a:r>
                            <a:rPr lang="en-US" sz="900">
                              <a:effectLst/>
                              <a:latin typeface="Times New Roman"/>
                              <a:ea typeface="MS Mincho"/>
                              <a:cs typeface="Times New Roman"/>
                            </a:rPr>
                            <a:t>5.7 GHz</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339 nsec</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317">
                    <a:tc>
                      <a:txBody>
                        <a:bodyPr/>
                        <a:lstStyle/>
                        <a:p>
                          <a:pPr marL="0" marR="0" algn="ctr">
                            <a:lnSpc>
                              <a:spcPct val="115000"/>
                            </a:lnSpc>
                            <a:spcBef>
                              <a:spcPts val="0"/>
                            </a:spcBef>
                            <a:spcAft>
                              <a:spcPts val="0"/>
                            </a:spcAft>
                          </a:pPr>
                          <a:r>
                            <a:rPr lang="en-US" sz="900">
                              <a:effectLst/>
                              <a:latin typeface="Times New Roman"/>
                              <a:ea typeface="MS Mincho"/>
                              <a:cs typeface="Times New Roman"/>
                            </a:rPr>
                            <a:t>2.4 GHz</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355 </a:t>
                          </a:r>
                          <a:r>
                            <a:rPr lang="en-US" sz="900" dirty="0" err="1">
                              <a:effectLst/>
                              <a:latin typeface="Times New Roman"/>
                              <a:ea typeface="MS Mincho"/>
                              <a:cs typeface="Times New Roman"/>
                            </a:rPr>
                            <a:t>nsec</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317">
                    <a:tc>
                      <a:txBody>
                        <a:bodyPr/>
                        <a:lstStyle/>
                        <a:p>
                          <a:pPr marL="0" marR="0" algn="ctr">
                            <a:lnSpc>
                              <a:spcPct val="115000"/>
                            </a:lnSpc>
                            <a:spcBef>
                              <a:spcPts val="0"/>
                            </a:spcBef>
                            <a:spcAft>
                              <a:spcPts val="0"/>
                            </a:spcAft>
                          </a:pPr>
                          <a:r>
                            <a:rPr lang="en-US" sz="900">
                              <a:effectLst/>
                              <a:latin typeface="Times New Roman"/>
                              <a:ea typeface="MS Mincho"/>
                              <a:cs typeface="Times New Roman"/>
                            </a:rPr>
                            <a:t>920 MHz</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2 µsec</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12" name="Table 11"/>
              <p:cNvGraphicFramePr>
                <a:graphicFrameLocks noGrp="1"/>
              </p:cNvGraphicFramePr>
              <p:nvPr>
                <p:extLst>
                  <p:ext uri="{D42A27DB-BD31-4B8C-83A1-F6EECF244321}">
                    <p14:modId xmlns:p14="http://schemas.microsoft.com/office/powerpoint/2010/main" val="641142477"/>
                  </p:ext>
                </p:extLst>
              </p:nvPr>
            </p:nvGraphicFramePr>
            <p:xfrm>
              <a:off x="3200400" y="2590800"/>
              <a:ext cx="2263140" cy="1001268"/>
            </p:xfrm>
            <a:graphic>
              <a:graphicData uri="http://schemas.openxmlformats.org/drawingml/2006/table">
                <a:tbl>
                  <a:tblPr firstRow="1" firstCol="1" bandRow="1"/>
                  <a:tblGrid>
                    <a:gridCol w="1102555"/>
                    <a:gridCol w="1160585"/>
                  </a:tblGrid>
                  <a:tr h="250317">
                    <a:tc>
                      <a:txBody>
                        <a:bodyPr/>
                        <a:lstStyle/>
                        <a:p>
                          <a:pPr marL="0" marR="0" algn="ctr">
                            <a:lnSpc>
                              <a:spcPct val="115000"/>
                            </a:lnSpc>
                            <a:spcBef>
                              <a:spcPts val="0"/>
                            </a:spcBef>
                            <a:spcAft>
                              <a:spcPts val="0"/>
                            </a:spcAft>
                          </a:pPr>
                          <a:r>
                            <a:rPr lang="en-US" sz="900">
                              <a:effectLst/>
                              <a:latin typeface="Times New Roman"/>
                              <a:ea typeface="MS Mincho"/>
                              <a:cs typeface="Times New Roman"/>
                            </a:rPr>
                            <a:t>frequency</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5"/>
                          <a:stretch>
                            <a:fillRect l="-95263" r="-526" b="-302439"/>
                          </a:stretch>
                        </a:blipFill>
                      </a:tcPr>
                    </a:tc>
                  </a:tr>
                  <a:tr h="250317">
                    <a:tc>
                      <a:txBody>
                        <a:bodyPr/>
                        <a:lstStyle/>
                        <a:p>
                          <a:pPr marL="0" marR="0" algn="ctr">
                            <a:lnSpc>
                              <a:spcPct val="115000"/>
                            </a:lnSpc>
                            <a:spcBef>
                              <a:spcPts val="0"/>
                            </a:spcBef>
                            <a:spcAft>
                              <a:spcPts val="0"/>
                            </a:spcAft>
                          </a:pPr>
                          <a:r>
                            <a:rPr lang="en-US" sz="900">
                              <a:effectLst/>
                              <a:latin typeface="Times New Roman"/>
                              <a:ea typeface="MS Mincho"/>
                              <a:cs typeface="Times New Roman"/>
                            </a:rPr>
                            <a:t>5.7 GHz</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339 nsec</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317">
                    <a:tc>
                      <a:txBody>
                        <a:bodyPr/>
                        <a:lstStyle/>
                        <a:p>
                          <a:pPr marL="0" marR="0" algn="ctr">
                            <a:lnSpc>
                              <a:spcPct val="115000"/>
                            </a:lnSpc>
                            <a:spcBef>
                              <a:spcPts val="0"/>
                            </a:spcBef>
                            <a:spcAft>
                              <a:spcPts val="0"/>
                            </a:spcAft>
                          </a:pPr>
                          <a:r>
                            <a:rPr lang="en-US" sz="900">
                              <a:effectLst/>
                              <a:latin typeface="Times New Roman"/>
                              <a:ea typeface="MS Mincho"/>
                              <a:cs typeface="Times New Roman"/>
                            </a:rPr>
                            <a:t>2.4 GHz</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355 </a:t>
                          </a:r>
                          <a:r>
                            <a:rPr lang="en-US" sz="900" dirty="0" err="1">
                              <a:effectLst/>
                              <a:latin typeface="Times New Roman"/>
                              <a:ea typeface="MS Mincho"/>
                              <a:cs typeface="Times New Roman"/>
                            </a:rPr>
                            <a:t>nsec</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317">
                    <a:tc>
                      <a:txBody>
                        <a:bodyPr/>
                        <a:lstStyle/>
                        <a:p>
                          <a:pPr marL="0" marR="0" algn="ctr">
                            <a:lnSpc>
                              <a:spcPct val="115000"/>
                            </a:lnSpc>
                            <a:spcBef>
                              <a:spcPts val="0"/>
                            </a:spcBef>
                            <a:spcAft>
                              <a:spcPts val="0"/>
                            </a:spcAft>
                          </a:pPr>
                          <a:r>
                            <a:rPr lang="en-US" sz="900">
                              <a:effectLst/>
                              <a:latin typeface="Times New Roman"/>
                              <a:ea typeface="MS Mincho"/>
                              <a:cs typeface="Times New Roman"/>
                            </a:rPr>
                            <a:t>920 MHz</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2 µsec</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graphicFrame>
        <p:nvGraphicFramePr>
          <p:cNvPr id="13" name="Object 12"/>
          <p:cNvGraphicFramePr>
            <a:graphicFrameLocks noChangeAspect="1"/>
          </p:cNvGraphicFramePr>
          <p:nvPr>
            <p:extLst>
              <p:ext uri="{D42A27DB-BD31-4B8C-83A1-F6EECF244321}">
                <p14:modId xmlns:p14="http://schemas.microsoft.com/office/powerpoint/2010/main" val="2683795723"/>
              </p:ext>
            </p:extLst>
          </p:nvPr>
        </p:nvGraphicFramePr>
        <p:xfrm>
          <a:off x="1012825" y="4038600"/>
          <a:ext cx="4168775" cy="633232"/>
        </p:xfrm>
        <a:graphic>
          <a:graphicData uri="http://schemas.openxmlformats.org/presentationml/2006/ole">
            <mc:AlternateContent xmlns:mc="http://schemas.openxmlformats.org/markup-compatibility/2006">
              <mc:Choice xmlns:v="urn:schemas-microsoft-com:vml" Requires="v">
                <p:oleObj spid="_x0000_s122973" name="Equation" r:id="rId6" imgW="2590560" imgH="393480" progId="Equation.3">
                  <p:embed/>
                </p:oleObj>
              </mc:Choice>
              <mc:Fallback>
                <p:oleObj name="Equation" r:id="rId6" imgW="2590560" imgH="393480" progId="Equation.3">
                  <p:embed/>
                  <p:pic>
                    <p:nvPicPr>
                      <p:cNvPr id="0" name="Object 7"/>
                      <p:cNvPicPr>
                        <a:picLocks noChangeAspect="1" noChangeArrowheads="1"/>
                      </p:cNvPicPr>
                      <p:nvPr/>
                    </p:nvPicPr>
                    <p:blipFill>
                      <a:blip r:embed="rId7"/>
                      <a:srcRect/>
                      <a:stretch>
                        <a:fillRect/>
                      </a:stretch>
                    </p:blipFill>
                    <p:spPr bwMode="auto">
                      <a:xfrm>
                        <a:off x="1012825" y="4038600"/>
                        <a:ext cx="4168775" cy="63323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12088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RAPs</a:t>
            </a:r>
          </a:p>
        </p:txBody>
      </p:sp>
      <p:sp>
        <p:nvSpPr>
          <p:cNvPr id="3" name="Content Placeholder 2"/>
          <p:cNvSpPr>
            <a:spLocks noGrp="1"/>
          </p:cNvSpPr>
          <p:nvPr>
            <p:ph idx="1"/>
          </p:nvPr>
        </p:nvSpPr>
        <p:spPr/>
        <p:txBody>
          <a:bodyPr/>
          <a:lstStyle/>
          <a:p>
            <a:r>
              <a:rPr lang="en-US" sz="2200" dirty="0" smtClean="0">
                <a:latin typeface="+mj-lt"/>
              </a:rPr>
              <a:t>Coverage performance can be estimated from the link budget</a:t>
            </a:r>
          </a:p>
          <a:p>
            <a:r>
              <a:rPr lang="en-US" sz="2200" dirty="0" smtClean="0">
                <a:latin typeface="+mj-lt"/>
              </a:rPr>
              <a:t>It is possible to show </a:t>
            </a:r>
          </a:p>
          <a:p>
            <a:endParaRPr lang="en-US" sz="2200" dirty="0">
              <a:latin typeface="+mj-lt"/>
            </a:endParaRPr>
          </a:p>
          <a:p>
            <a:pPr lvl="1"/>
            <a:endParaRPr lang="en-US" sz="1800" dirty="0" smtClean="0">
              <a:latin typeface="+mj-lt"/>
            </a:endParaRPr>
          </a:p>
          <a:p>
            <a:pPr lvl="1"/>
            <a:r>
              <a:rPr lang="en-US" sz="1800" i="1" dirty="0" err="1" smtClean="0">
                <a:latin typeface="+mj-lt"/>
              </a:rPr>
              <a:t>E</a:t>
            </a:r>
            <a:r>
              <a:rPr lang="en-US" sz="1800" i="1" baseline="-25000" dirty="0" err="1" smtClean="0">
                <a:latin typeface="+mj-lt"/>
              </a:rPr>
              <a:t>p</a:t>
            </a:r>
            <a:r>
              <a:rPr lang="en-US" sz="1800" i="1" baseline="-25000" dirty="0" smtClean="0">
                <a:latin typeface="+mj-lt"/>
              </a:rPr>
              <a:t> </a:t>
            </a:r>
            <a:r>
              <a:rPr lang="en-US" sz="1800" dirty="0" smtClean="0">
                <a:latin typeface="+mj-lt"/>
              </a:rPr>
              <a:t>is the required preamble energy to meet a PFA of 10</a:t>
            </a:r>
            <a:r>
              <a:rPr lang="en-US" sz="1800" baseline="30000" dirty="0" smtClean="0">
                <a:latin typeface="+mj-lt"/>
              </a:rPr>
              <a:t>-3</a:t>
            </a:r>
          </a:p>
          <a:p>
            <a:r>
              <a:rPr lang="en-US" sz="2200" dirty="0" smtClean="0">
                <a:latin typeface="+mj-lt"/>
              </a:rPr>
              <a:t>Parameters</a:t>
            </a:r>
          </a:p>
          <a:p>
            <a:pPr lvl="1"/>
            <a:r>
              <a:rPr lang="en-US" sz="1800" dirty="0" smtClean="0">
                <a:latin typeface="+mj-lt"/>
              </a:rPr>
              <a:t>d=500m, f</a:t>
            </a:r>
            <a:r>
              <a:rPr lang="en-US" sz="1800" baseline="-25000" dirty="0" smtClean="0">
                <a:latin typeface="+mj-lt"/>
              </a:rPr>
              <a:t>c</a:t>
            </a:r>
            <a:r>
              <a:rPr lang="en-US" sz="1800" dirty="0" smtClean="0">
                <a:latin typeface="+mj-lt"/>
              </a:rPr>
              <a:t>=2.4 GHz, </a:t>
            </a:r>
            <a:r>
              <a:rPr lang="en-US" sz="1800" dirty="0" err="1" smtClean="0">
                <a:latin typeface="+mj-lt"/>
              </a:rPr>
              <a:t>P</a:t>
            </a:r>
            <a:r>
              <a:rPr lang="en-US" sz="1800" baseline="-25000" dirty="0" err="1" smtClean="0">
                <a:latin typeface="+mj-lt"/>
              </a:rPr>
              <a:t>t</a:t>
            </a:r>
            <a:r>
              <a:rPr lang="en-US" sz="1800" dirty="0" smtClean="0">
                <a:latin typeface="+mj-lt"/>
              </a:rPr>
              <a:t>=1 W, </a:t>
            </a:r>
            <a:r>
              <a:rPr lang="en-US" sz="1800" dirty="0" err="1" smtClean="0">
                <a:latin typeface="+mj-lt"/>
              </a:rPr>
              <a:t>G</a:t>
            </a:r>
            <a:r>
              <a:rPr lang="en-US" sz="1800" baseline="-25000" dirty="0" err="1" smtClean="0">
                <a:latin typeface="+mj-lt"/>
              </a:rPr>
              <a:t>t</a:t>
            </a:r>
            <a:r>
              <a:rPr lang="en-US" sz="1800" dirty="0" smtClean="0">
                <a:latin typeface="+mj-lt"/>
              </a:rPr>
              <a:t>=G</a:t>
            </a:r>
            <a:r>
              <a:rPr lang="en-US" sz="1800" baseline="-25000" dirty="0" smtClean="0">
                <a:latin typeface="+mj-lt"/>
              </a:rPr>
              <a:t>r</a:t>
            </a:r>
            <a:r>
              <a:rPr lang="en-US" sz="1800" dirty="0" smtClean="0">
                <a:latin typeface="+mj-lt"/>
              </a:rPr>
              <a:t>=5 </a:t>
            </a:r>
            <a:r>
              <a:rPr lang="en-US" sz="1800" dirty="0" err="1" smtClean="0">
                <a:latin typeface="+mj-lt"/>
              </a:rPr>
              <a:t>dBi</a:t>
            </a:r>
            <a:r>
              <a:rPr lang="en-US" sz="1800" dirty="0" smtClean="0">
                <a:latin typeface="+mj-lt"/>
              </a:rPr>
              <a:t>, NF=5 dB, kT</a:t>
            </a:r>
            <a:r>
              <a:rPr lang="en-US" sz="1800" baseline="-25000" dirty="0" smtClean="0">
                <a:latin typeface="+mj-lt"/>
              </a:rPr>
              <a:t>0</a:t>
            </a:r>
            <a:r>
              <a:rPr lang="en-US" sz="1800" dirty="0" smtClean="0">
                <a:latin typeface="+mj-lt"/>
              </a:rPr>
              <a:t>=-204 dB, the path loss model in clause 2.2.6 of the channel model document, through simulations </a:t>
            </a:r>
            <a:r>
              <a:rPr lang="en-US" sz="1800" dirty="0" err="1" smtClean="0">
                <a:latin typeface="+mj-lt"/>
              </a:rPr>
              <a:t>E</a:t>
            </a:r>
            <a:r>
              <a:rPr lang="en-US" sz="1800" baseline="-25000" dirty="0" err="1" smtClean="0">
                <a:latin typeface="+mj-lt"/>
              </a:rPr>
              <a:t>p</a:t>
            </a:r>
            <a:r>
              <a:rPr lang="en-US" sz="1800" dirty="0" smtClean="0">
                <a:latin typeface="+mj-lt"/>
              </a:rPr>
              <a:t>/N</a:t>
            </a:r>
            <a:r>
              <a:rPr lang="en-US" sz="1800" baseline="-25000" dirty="0" smtClean="0">
                <a:latin typeface="+mj-lt"/>
              </a:rPr>
              <a:t>0</a:t>
            </a:r>
            <a:r>
              <a:rPr lang="en-US" sz="1800" dirty="0" smtClean="0">
                <a:latin typeface="+mj-lt"/>
              </a:rPr>
              <a:t>=18 </a:t>
            </a:r>
            <a:r>
              <a:rPr lang="en-US" sz="1800" dirty="0" err="1" smtClean="0">
                <a:latin typeface="+mj-lt"/>
              </a:rPr>
              <a:t>dB.</a:t>
            </a:r>
            <a:endParaRPr lang="en-US" sz="1800" dirty="0" smtClean="0">
              <a:latin typeface="+mj-lt"/>
            </a:endParaRPr>
          </a:p>
          <a:p>
            <a:pPr lvl="1"/>
            <a:r>
              <a:rPr lang="en-US" sz="1800" dirty="0" err="1" smtClean="0">
                <a:latin typeface="+mj-lt"/>
              </a:rPr>
              <a:t>T</a:t>
            </a:r>
            <a:r>
              <a:rPr lang="en-US" sz="1800" baseline="-25000" dirty="0" err="1" smtClean="0">
                <a:latin typeface="+mj-lt"/>
              </a:rPr>
              <a:t>seq</a:t>
            </a:r>
            <a:r>
              <a:rPr lang="en-US" sz="1800" dirty="0" smtClean="0">
                <a:latin typeface="+mj-lt"/>
              </a:rPr>
              <a:t>=0.433 </a:t>
            </a:r>
            <a:r>
              <a:rPr lang="en-US" sz="1800" dirty="0" err="1" smtClean="0">
                <a:latin typeface="+mj-lt"/>
              </a:rPr>
              <a:t>msec</a:t>
            </a:r>
            <a:endParaRPr lang="en-US" sz="18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252610270"/>
              </p:ext>
            </p:extLst>
          </p:nvPr>
        </p:nvGraphicFramePr>
        <p:xfrm>
          <a:off x="3733801" y="2667000"/>
          <a:ext cx="1676400" cy="701749"/>
        </p:xfrm>
        <a:graphic>
          <a:graphicData uri="http://schemas.openxmlformats.org/presentationml/2006/ole">
            <mc:AlternateContent xmlns:mc="http://schemas.openxmlformats.org/markup-compatibility/2006">
              <mc:Choice xmlns:v="urn:schemas-microsoft-com:vml" Requires="v">
                <p:oleObj spid="_x0000_s123946" name="Equation" r:id="rId3" imgW="1091880" imgH="457200" progId="Equation.3">
                  <p:embed/>
                </p:oleObj>
              </mc:Choice>
              <mc:Fallback>
                <p:oleObj name="Equation" r:id="rId3" imgW="1091880" imgH="457200" progId="Equation.3">
                  <p:embed/>
                  <p:pic>
                    <p:nvPicPr>
                      <p:cNvPr id="0" name=""/>
                      <p:cNvPicPr/>
                      <p:nvPr/>
                    </p:nvPicPr>
                    <p:blipFill>
                      <a:blip r:embed="rId4"/>
                      <a:stretch>
                        <a:fillRect/>
                      </a:stretch>
                    </p:blipFill>
                    <p:spPr>
                      <a:xfrm>
                        <a:off x="3733801" y="2667000"/>
                        <a:ext cx="1676400" cy="701749"/>
                      </a:xfrm>
                      <a:prstGeom prst="rect">
                        <a:avLst/>
                      </a:prstGeom>
                    </p:spPr>
                  </p:pic>
                </p:oleObj>
              </mc:Fallback>
            </mc:AlternateContent>
          </a:graphicData>
        </a:graphic>
      </p:graphicFrame>
    </p:spTree>
    <p:extLst>
      <p:ext uri="{BB962C8B-B14F-4D97-AF65-F5344CB8AC3E}">
        <p14:creationId xmlns:p14="http://schemas.microsoft.com/office/powerpoint/2010/main" val="246439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RAPs</a:t>
            </a:r>
          </a:p>
        </p:txBody>
      </p:sp>
      <p:sp>
        <p:nvSpPr>
          <p:cNvPr id="3" name="Content Placeholder 2"/>
          <p:cNvSpPr>
            <a:spLocks noGrp="1"/>
          </p:cNvSpPr>
          <p:nvPr>
            <p:ph idx="1"/>
          </p:nvPr>
        </p:nvSpPr>
        <p:spPr/>
        <p:txBody>
          <a:bodyPr/>
          <a:lstStyle/>
          <a:p>
            <a:r>
              <a:rPr lang="en-US" sz="2400" dirty="0" smtClean="0">
                <a:latin typeface="+mj-lt"/>
              </a:rPr>
              <a:t>CP and GI lengths</a:t>
            </a:r>
          </a:p>
          <a:p>
            <a:pPr lvl="1"/>
            <a:endParaRPr lang="en-US" sz="2000" dirty="0" smtClean="0">
              <a:latin typeface="+mj-lt"/>
            </a:endParaRPr>
          </a:p>
          <a:p>
            <a:r>
              <a:rPr lang="en-US" sz="2400" dirty="0" smtClean="0">
                <a:latin typeface="+mj-lt"/>
              </a:rPr>
              <a:t>Thus, </a:t>
            </a:r>
            <a:r>
              <a:rPr lang="en-US" sz="2400" i="1" dirty="0" err="1" smtClean="0">
                <a:latin typeface="+mj-lt"/>
              </a:rPr>
              <a:t>T</a:t>
            </a:r>
            <a:r>
              <a:rPr lang="en-US" sz="2400" baseline="-25000" dirty="0" err="1" smtClean="0">
                <a:latin typeface="+mj-lt"/>
              </a:rPr>
              <a:t>seq</a:t>
            </a:r>
            <a:r>
              <a:rPr lang="en-US" sz="2400" dirty="0" smtClean="0">
                <a:latin typeface="+mj-lt"/>
              </a:rPr>
              <a:t> is upper bounded by </a:t>
            </a:r>
          </a:p>
          <a:p>
            <a:pPr marL="0" indent="0">
              <a:buNone/>
            </a:pPr>
            <a:endParaRPr lang="en-US" sz="2400" dirty="0" smtClean="0">
              <a:latin typeface="+mj-lt"/>
            </a:endParaRPr>
          </a:p>
          <a:p>
            <a:r>
              <a:rPr lang="en-US" sz="2200" dirty="0" smtClean="0">
                <a:latin typeface="+mj-lt"/>
              </a:rPr>
              <a:t>From (1) and (2) </a:t>
            </a:r>
            <a:r>
              <a:rPr lang="en-US" sz="2200" i="1" dirty="0" err="1" smtClean="0">
                <a:latin typeface="+mj-lt"/>
              </a:rPr>
              <a:t>T</a:t>
            </a:r>
            <a:r>
              <a:rPr lang="en-US" sz="2200" baseline="-25000" dirty="0" err="1" smtClean="0">
                <a:latin typeface="+mj-lt"/>
              </a:rPr>
              <a:t>seq</a:t>
            </a:r>
            <a:r>
              <a:rPr lang="en-US" sz="2200" dirty="0" smtClean="0">
                <a:latin typeface="+mj-lt"/>
              </a:rPr>
              <a:t>=0.4 </a:t>
            </a:r>
            <a:r>
              <a:rPr lang="en-US" sz="2200" dirty="0" err="1" smtClean="0">
                <a:latin typeface="+mj-lt"/>
              </a:rPr>
              <a:t>msec</a:t>
            </a:r>
            <a:r>
              <a:rPr lang="en-US" sz="2200" dirty="0" smtClean="0">
                <a:latin typeface="+mj-lt"/>
              </a:rPr>
              <a:t> satisfies both inequalities</a:t>
            </a:r>
          </a:p>
          <a:p>
            <a:pPr lvl="1"/>
            <a:r>
              <a:rPr lang="en-US" sz="2000" dirty="0" smtClean="0">
                <a:latin typeface="+mj-lt"/>
              </a:rPr>
              <a:t>Inter-carrier spacing</a:t>
            </a:r>
          </a:p>
          <a:p>
            <a:pPr lvl="1"/>
            <a:r>
              <a:rPr lang="en-US" sz="2000" dirty="0" smtClean="0">
                <a:latin typeface="+mj-lt"/>
              </a:rPr>
              <a:t>Granularity increment</a:t>
            </a:r>
          </a:p>
          <a:p>
            <a:pPr lvl="1"/>
            <a:r>
              <a:rPr lang="en-US" sz="2000" dirty="0" smtClean="0">
                <a:latin typeface="+mj-lt"/>
              </a:rPr>
              <a:t>Sampling time </a:t>
            </a:r>
          </a:p>
          <a:p>
            <a:pPr lvl="1"/>
            <a:r>
              <a:rPr lang="en-US" sz="2000" dirty="0" smtClean="0">
                <a:latin typeface="+mj-lt"/>
              </a:rPr>
              <a:t>Preamble sequence length </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598959758"/>
              </p:ext>
            </p:extLst>
          </p:nvPr>
        </p:nvGraphicFramePr>
        <p:xfrm>
          <a:off x="3871913" y="2057400"/>
          <a:ext cx="1709737" cy="427038"/>
        </p:xfrm>
        <a:graphic>
          <a:graphicData uri="http://schemas.openxmlformats.org/presentationml/2006/ole">
            <mc:AlternateContent xmlns:mc="http://schemas.openxmlformats.org/markup-compatibility/2006">
              <mc:Choice xmlns:v="urn:schemas-microsoft-com:vml" Requires="v">
                <p:oleObj spid="_x0000_s125095" name="Equation" r:id="rId3" imgW="1574640" imgH="393480" progId="Equation.3">
                  <p:embed/>
                </p:oleObj>
              </mc:Choice>
              <mc:Fallback>
                <p:oleObj name="Equation" r:id="rId3" imgW="1574640" imgH="393480" progId="Equation.3">
                  <p:embed/>
                  <p:pic>
                    <p:nvPicPr>
                      <p:cNvPr id="0" name=""/>
                      <p:cNvPicPr/>
                      <p:nvPr/>
                    </p:nvPicPr>
                    <p:blipFill>
                      <a:blip r:embed="rId4"/>
                      <a:stretch>
                        <a:fillRect/>
                      </a:stretch>
                    </p:blipFill>
                    <p:spPr>
                      <a:xfrm>
                        <a:off x="3871913" y="2057400"/>
                        <a:ext cx="1709737" cy="42703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577230117"/>
              </p:ext>
            </p:extLst>
          </p:nvPr>
        </p:nvGraphicFramePr>
        <p:xfrm>
          <a:off x="2738438" y="3352800"/>
          <a:ext cx="4194175" cy="317500"/>
        </p:xfrm>
        <a:graphic>
          <a:graphicData uri="http://schemas.openxmlformats.org/presentationml/2006/ole">
            <mc:AlternateContent xmlns:mc="http://schemas.openxmlformats.org/markup-compatibility/2006">
              <mc:Choice xmlns:v="urn:schemas-microsoft-com:vml" Requires="v">
                <p:oleObj spid="_x0000_s125096" name="Equation" r:id="rId5" imgW="3187440" imgH="241200" progId="Equation.3">
                  <p:embed/>
                </p:oleObj>
              </mc:Choice>
              <mc:Fallback>
                <p:oleObj name="Equation" r:id="rId5" imgW="3187440" imgH="241200" progId="Equation.3">
                  <p:embed/>
                  <p:pic>
                    <p:nvPicPr>
                      <p:cNvPr id="0" name=""/>
                      <p:cNvPicPr/>
                      <p:nvPr/>
                    </p:nvPicPr>
                    <p:blipFill>
                      <a:blip r:embed="rId6"/>
                      <a:stretch>
                        <a:fillRect/>
                      </a:stretch>
                    </p:blipFill>
                    <p:spPr>
                      <a:xfrm>
                        <a:off x="2738438" y="3352800"/>
                        <a:ext cx="4194175" cy="3175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22790333"/>
              </p:ext>
            </p:extLst>
          </p:nvPr>
        </p:nvGraphicFramePr>
        <p:xfrm>
          <a:off x="3733800" y="4038600"/>
          <a:ext cx="1630680" cy="533400"/>
        </p:xfrm>
        <a:graphic>
          <a:graphicData uri="http://schemas.openxmlformats.org/presentationml/2006/ole">
            <mc:AlternateContent xmlns:mc="http://schemas.openxmlformats.org/markup-compatibility/2006">
              <mc:Choice xmlns:v="urn:schemas-microsoft-com:vml" Requires="v">
                <p:oleObj spid="_x0000_s125097" name="Equation" r:id="rId7" imgW="1358640" imgH="444240" progId="Equation.3">
                  <p:embed/>
                </p:oleObj>
              </mc:Choice>
              <mc:Fallback>
                <p:oleObj name="Equation" r:id="rId7" imgW="1358640" imgH="444240" progId="Equation.3">
                  <p:embed/>
                  <p:pic>
                    <p:nvPicPr>
                      <p:cNvPr id="0" name=""/>
                      <p:cNvPicPr/>
                      <p:nvPr/>
                    </p:nvPicPr>
                    <p:blipFill>
                      <a:blip r:embed="rId8"/>
                      <a:stretch>
                        <a:fillRect/>
                      </a:stretch>
                    </p:blipFill>
                    <p:spPr>
                      <a:xfrm>
                        <a:off x="3733800" y="4038600"/>
                        <a:ext cx="1630680" cy="5334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020778840"/>
              </p:ext>
            </p:extLst>
          </p:nvPr>
        </p:nvGraphicFramePr>
        <p:xfrm>
          <a:off x="3810000" y="4572000"/>
          <a:ext cx="914400" cy="242888"/>
        </p:xfrm>
        <a:graphic>
          <a:graphicData uri="http://schemas.openxmlformats.org/presentationml/2006/ole">
            <mc:AlternateContent xmlns:mc="http://schemas.openxmlformats.org/markup-compatibility/2006">
              <mc:Choice xmlns:v="urn:schemas-microsoft-com:vml" Requires="v">
                <p:oleObj spid="_x0000_s125098" name="Equation" r:id="rId9" imgW="812520" imgH="215640" progId="Equation.3">
                  <p:embed/>
                </p:oleObj>
              </mc:Choice>
              <mc:Fallback>
                <p:oleObj name="Equation" r:id="rId9" imgW="812520" imgH="215640" progId="Equation.3">
                  <p:embed/>
                  <p:pic>
                    <p:nvPicPr>
                      <p:cNvPr id="0" name=""/>
                      <p:cNvPicPr/>
                      <p:nvPr/>
                    </p:nvPicPr>
                    <p:blipFill>
                      <a:blip r:embed="rId10"/>
                      <a:stretch>
                        <a:fillRect/>
                      </a:stretch>
                    </p:blipFill>
                    <p:spPr>
                      <a:xfrm>
                        <a:off x="3810000" y="4572000"/>
                        <a:ext cx="914400" cy="242888"/>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998766172"/>
              </p:ext>
            </p:extLst>
          </p:nvPr>
        </p:nvGraphicFramePr>
        <p:xfrm>
          <a:off x="3200400" y="4876800"/>
          <a:ext cx="1003300" cy="228600"/>
        </p:xfrm>
        <a:graphic>
          <a:graphicData uri="http://schemas.openxmlformats.org/presentationml/2006/ole">
            <mc:AlternateContent xmlns:mc="http://schemas.openxmlformats.org/markup-compatibility/2006">
              <mc:Choice xmlns:v="urn:schemas-microsoft-com:vml" Requires="v">
                <p:oleObj spid="_x0000_s125099" name="Equation" r:id="rId11" imgW="1002960" imgH="228600" progId="Equation.3">
                  <p:embed/>
                </p:oleObj>
              </mc:Choice>
              <mc:Fallback>
                <p:oleObj name="Equation" r:id="rId11" imgW="1002960" imgH="228600" progId="Equation.3">
                  <p:embed/>
                  <p:pic>
                    <p:nvPicPr>
                      <p:cNvPr id="0" name=""/>
                      <p:cNvPicPr/>
                      <p:nvPr/>
                    </p:nvPicPr>
                    <p:blipFill>
                      <a:blip r:embed="rId12"/>
                      <a:stretch>
                        <a:fillRect/>
                      </a:stretch>
                    </p:blipFill>
                    <p:spPr>
                      <a:xfrm>
                        <a:off x="3200400" y="4876800"/>
                        <a:ext cx="1003300" cy="2286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945733349"/>
              </p:ext>
            </p:extLst>
          </p:nvPr>
        </p:nvGraphicFramePr>
        <p:xfrm>
          <a:off x="4267200" y="5257800"/>
          <a:ext cx="1608667" cy="304800"/>
        </p:xfrm>
        <a:graphic>
          <a:graphicData uri="http://schemas.openxmlformats.org/presentationml/2006/ole">
            <mc:AlternateContent xmlns:mc="http://schemas.openxmlformats.org/markup-compatibility/2006">
              <mc:Choice xmlns:v="urn:schemas-microsoft-com:vml" Requires="v">
                <p:oleObj spid="_x0000_s125100" name="Equation" r:id="rId13" imgW="1206360" imgH="228600" progId="Equation.3">
                  <p:embed/>
                </p:oleObj>
              </mc:Choice>
              <mc:Fallback>
                <p:oleObj name="Equation" r:id="rId13" imgW="1206360" imgH="228600" progId="Equation.3">
                  <p:embed/>
                  <p:pic>
                    <p:nvPicPr>
                      <p:cNvPr id="0" name=""/>
                      <p:cNvPicPr/>
                      <p:nvPr/>
                    </p:nvPicPr>
                    <p:blipFill>
                      <a:blip r:embed="rId14"/>
                      <a:stretch>
                        <a:fillRect/>
                      </a:stretch>
                    </p:blipFill>
                    <p:spPr>
                      <a:xfrm>
                        <a:off x="4267200" y="5257800"/>
                        <a:ext cx="1608667" cy="304800"/>
                      </a:xfrm>
                      <a:prstGeom prst="rect">
                        <a:avLst/>
                      </a:prstGeom>
                    </p:spPr>
                  </p:pic>
                </p:oleObj>
              </mc:Fallback>
            </mc:AlternateContent>
          </a:graphicData>
        </a:graphic>
      </p:graphicFrame>
    </p:spTree>
    <p:extLst>
      <p:ext uri="{BB962C8B-B14F-4D97-AF65-F5344CB8AC3E}">
        <p14:creationId xmlns:p14="http://schemas.microsoft.com/office/powerpoint/2010/main" val="1572650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RAPs</a:t>
            </a:r>
          </a:p>
        </p:txBody>
      </p:sp>
      <p:sp>
        <p:nvSpPr>
          <p:cNvPr id="3" name="Content Placeholder 2"/>
          <p:cNvSpPr>
            <a:spLocks noGrp="1"/>
          </p:cNvSpPr>
          <p:nvPr>
            <p:ph idx="1"/>
          </p:nvPr>
        </p:nvSpPr>
        <p:spPr/>
        <p:txBody>
          <a:bodyPr/>
          <a:lstStyle/>
          <a:p>
            <a:r>
              <a:rPr lang="en-US" sz="2400" dirty="0" smtClean="0">
                <a:latin typeface="+mj-lt"/>
              </a:rPr>
              <a:t>Conclusion: a set of orthogonal preamble sequences of length 1024 can be generated from ZC sequences for random access, which satisfy maximum round-trip time and coverage performance for a maximum distance of 500m.</a:t>
            </a: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25</a:t>
            </a:fld>
            <a:endParaRPr lang="en-US"/>
          </a:p>
        </p:txBody>
      </p:sp>
    </p:spTree>
    <p:extLst>
      <p:ext uri="{BB962C8B-B14F-4D97-AF65-F5344CB8AC3E}">
        <p14:creationId xmlns:p14="http://schemas.microsoft.com/office/powerpoint/2010/main" val="2202998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access procedure</a:t>
            </a:r>
            <a:endParaRPr lang="en-US" dirty="0"/>
          </a:p>
        </p:txBody>
      </p:sp>
      <p:sp>
        <p:nvSpPr>
          <p:cNvPr id="3" name="Content Placeholder 2"/>
          <p:cNvSpPr>
            <a:spLocks noGrp="1"/>
          </p:cNvSpPr>
          <p:nvPr>
            <p:ph idx="1"/>
          </p:nvPr>
        </p:nvSpPr>
        <p:spPr>
          <a:xfrm>
            <a:off x="685800" y="1828800"/>
            <a:ext cx="7772400" cy="4114800"/>
          </a:xfrm>
        </p:spPr>
        <p:txBody>
          <a:bodyPr/>
          <a:lstStyle/>
          <a:p>
            <a:r>
              <a:rPr lang="en-US" sz="2400" dirty="0" smtClean="0">
                <a:latin typeface="+mj-lt"/>
              </a:rPr>
              <a:t>Once initial synchronization and decoding of discovery RB are achieved by Terminal 2 over Terminal 1:</a:t>
            </a:r>
          </a:p>
          <a:p>
            <a:pPr lvl="1"/>
            <a:r>
              <a:rPr lang="en-US" sz="2000" dirty="0" smtClean="0">
                <a:latin typeface="+mj-lt"/>
              </a:rPr>
              <a:t>Terminal 2 requests association by a random access procedure based on an orthogonal RAP.</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26</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21963836"/>
              </p:ext>
            </p:extLst>
          </p:nvPr>
        </p:nvGraphicFramePr>
        <p:xfrm>
          <a:off x="3733800" y="3429000"/>
          <a:ext cx="2133600" cy="2997680"/>
        </p:xfrm>
        <a:graphic>
          <a:graphicData uri="http://schemas.openxmlformats.org/presentationml/2006/ole">
            <mc:AlternateContent xmlns:mc="http://schemas.openxmlformats.org/markup-compatibility/2006">
              <mc:Choice xmlns:v="urn:schemas-microsoft-com:vml" Requires="v">
                <p:oleObj spid="_x0000_s81254" name="Visio" r:id="rId3" imgW="2015462" imgH="2609174" progId="Visio.Drawing.11">
                  <p:embed/>
                </p:oleObj>
              </mc:Choice>
              <mc:Fallback>
                <p:oleObj name="Visio" r:id="rId3" imgW="2015462" imgH="2609174" progId="Visio.Drawing.11">
                  <p:embed/>
                  <p:pic>
                    <p:nvPicPr>
                      <p:cNvPr id="0" name=""/>
                      <p:cNvPicPr/>
                      <p:nvPr/>
                    </p:nvPicPr>
                    <p:blipFill>
                      <a:blip r:embed="rId4"/>
                      <a:stretch>
                        <a:fillRect/>
                      </a:stretch>
                    </p:blipFill>
                    <p:spPr>
                      <a:xfrm>
                        <a:off x="3733800" y="3429000"/>
                        <a:ext cx="2133600" cy="2997680"/>
                      </a:xfrm>
                      <a:prstGeom prst="rect">
                        <a:avLst/>
                      </a:prstGeom>
                    </p:spPr>
                  </p:pic>
                </p:oleObj>
              </mc:Fallback>
            </mc:AlternateContent>
          </a:graphicData>
        </a:graphic>
      </p:graphicFrame>
    </p:spTree>
    <p:extLst>
      <p:ext uri="{BB962C8B-B14F-4D97-AF65-F5344CB8AC3E}">
        <p14:creationId xmlns:p14="http://schemas.microsoft.com/office/powerpoint/2010/main" val="28584885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access procedure</a:t>
            </a:r>
          </a:p>
        </p:txBody>
      </p:sp>
      <p:sp>
        <p:nvSpPr>
          <p:cNvPr id="3" name="Content Placeholder 2"/>
          <p:cNvSpPr>
            <a:spLocks noGrp="1"/>
          </p:cNvSpPr>
          <p:nvPr>
            <p:ph idx="1"/>
          </p:nvPr>
        </p:nvSpPr>
        <p:spPr>
          <a:xfrm>
            <a:off x="685800" y="1676400"/>
            <a:ext cx="7772400" cy="4114800"/>
          </a:xfrm>
        </p:spPr>
        <p:txBody>
          <a:bodyPr/>
          <a:lstStyle/>
          <a:p>
            <a:r>
              <a:rPr lang="en-US" sz="2400" dirty="0" smtClean="0">
                <a:latin typeface="+mj-lt"/>
              </a:rPr>
              <a:t>The process is initiated and control by upper layers.</a:t>
            </a:r>
          </a:p>
          <a:p>
            <a:r>
              <a:rPr lang="en-US" sz="2400" dirty="0" smtClean="0">
                <a:latin typeface="+mj-lt"/>
              </a:rPr>
              <a:t>1) Terminal 2 sends </a:t>
            </a:r>
            <a:r>
              <a:rPr lang="en-US" sz="2400" b="1" dirty="0" smtClean="0">
                <a:latin typeface="+mj-lt"/>
              </a:rPr>
              <a:t>RAP</a:t>
            </a:r>
            <a:r>
              <a:rPr lang="en-US" sz="2400" dirty="0" smtClean="0">
                <a:latin typeface="+mj-lt"/>
              </a:rPr>
              <a:t> over the ACH.</a:t>
            </a:r>
          </a:p>
          <a:p>
            <a:pPr lvl="1"/>
            <a:r>
              <a:rPr lang="en-US" sz="1800" dirty="0" smtClean="0">
                <a:latin typeface="+mj-lt"/>
              </a:rPr>
              <a:t>It is randomly selected from a pool of orthogonal ZC sequences.</a:t>
            </a:r>
          </a:p>
          <a:p>
            <a:pPr lvl="1"/>
            <a:r>
              <a:rPr lang="en-US" sz="1800" dirty="0" smtClean="0">
                <a:latin typeface="+mj-lt"/>
              </a:rPr>
              <a:t>It contains finer frequency granularity for Terminal 1 to acquire fine time and frequency synchronization of Terminal 2, plus information about the resources needed to transmit in 3).</a:t>
            </a: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27</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576561386"/>
              </p:ext>
            </p:extLst>
          </p:nvPr>
        </p:nvGraphicFramePr>
        <p:xfrm>
          <a:off x="4953000" y="3581400"/>
          <a:ext cx="1969512" cy="2767504"/>
        </p:xfrm>
        <a:graphic>
          <a:graphicData uri="http://schemas.openxmlformats.org/presentationml/2006/ole">
            <mc:AlternateContent xmlns:mc="http://schemas.openxmlformats.org/markup-compatibility/2006">
              <mc:Choice xmlns:v="urn:schemas-microsoft-com:vml" Requires="v">
                <p:oleObj spid="_x0000_s84241" name="Visio" r:id="rId3" imgW="2209680" imgH="3105000" progId="Visio.Drawing.11">
                  <p:embed/>
                </p:oleObj>
              </mc:Choice>
              <mc:Fallback>
                <p:oleObj name="Visio" r:id="rId3" imgW="2209680" imgH="3105000" progId="Visio.Drawing.11">
                  <p:embed/>
                  <p:pic>
                    <p:nvPicPr>
                      <p:cNvPr id="0" name=""/>
                      <p:cNvPicPr/>
                      <p:nvPr/>
                    </p:nvPicPr>
                    <p:blipFill>
                      <a:blip r:embed="rId4"/>
                      <a:stretch>
                        <a:fillRect/>
                      </a:stretch>
                    </p:blipFill>
                    <p:spPr>
                      <a:xfrm>
                        <a:off x="4953000" y="3581400"/>
                        <a:ext cx="1969512" cy="2767504"/>
                      </a:xfrm>
                      <a:prstGeom prst="rect">
                        <a:avLst/>
                      </a:prstGeom>
                    </p:spPr>
                  </p:pic>
                </p:oleObj>
              </mc:Fallback>
            </mc:AlternateContent>
          </a:graphicData>
        </a:graphic>
      </p:graphicFrame>
    </p:spTree>
    <p:extLst>
      <p:ext uri="{BB962C8B-B14F-4D97-AF65-F5344CB8AC3E}">
        <p14:creationId xmlns:p14="http://schemas.microsoft.com/office/powerpoint/2010/main" val="19240051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access procedure</a:t>
            </a:r>
          </a:p>
        </p:txBody>
      </p:sp>
      <p:sp>
        <p:nvSpPr>
          <p:cNvPr id="3" name="Content Placeholder 2"/>
          <p:cNvSpPr>
            <a:spLocks noGrp="1"/>
          </p:cNvSpPr>
          <p:nvPr>
            <p:ph idx="1"/>
          </p:nvPr>
        </p:nvSpPr>
        <p:spPr>
          <a:xfrm>
            <a:off x="685800" y="1676400"/>
            <a:ext cx="7772400" cy="4114800"/>
          </a:xfrm>
        </p:spPr>
        <p:txBody>
          <a:bodyPr/>
          <a:lstStyle/>
          <a:p>
            <a:pPr lvl="0"/>
            <a:r>
              <a:rPr lang="en-US" sz="2400" dirty="0">
                <a:solidFill>
                  <a:srgbClr val="000000"/>
                </a:solidFill>
                <a:latin typeface="Times New Roman"/>
              </a:rPr>
              <a:t>2) Terminal 1 replies with </a:t>
            </a:r>
            <a:r>
              <a:rPr lang="en-US" sz="2400" b="1" dirty="0">
                <a:solidFill>
                  <a:srgbClr val="000000"/>
                </a:solidFill>
                <a:latin typeface="Times New Roman"/>
              </a:rPr>
              <a:t>RA response </a:t>
            </a:r>
            <a:r>
              <a:rPr lang="en-US" sz="2400" dirty="0" smtClean="0">
                <a:solidFill>
                  <a:srgbClr val="000000"/>
                </a:solidFill>
                <a:latin typeface="Times New Roman"/>
              </a:rPr>
              <a:t>message.</a:t>
            </a:r>
            <a:endParaRPr lang="en-US" sz="2400" dirty="0">
              <a:solidFill>
                <a:srgbClr val="000000"/>
              </a:solidFill>
              <a:latin typeface="Times New Roman"/>
            </a:endParaRPr>
          </a:p>
          <a:p>
            <a:pPr lvl="1"/>
            <a:r>
              <a:rPr lang="en-US" sz="2000" dirty="0">
                <a:solidFill>
                  <a:srgbClr val="000000"/>
                </a:solidFill>
                <a:latin typeface="Times New Roman"/>
              </a:rPr>
              <a:t>It contains timing information (round-trip delay), RAP-ID, RB  grant to transmit in 3), Group identifier, etc.</a:t>
            </a:r>
          </a:p>
          <a:p>
            <a:endParaRPr lang="en-US" dirty="0"/>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28</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122234598"/>
              </p:ext>
            </p:extLst>
          </p:nvPr>
        </p:nvGraphicFramePr>
        <p:xfrm>
          <a:off x="3276600" y="2971800"/>
          <a:ext cx="2209800" cy="3105150"/>
        </p:xfrm>
        <a:graphic>
          <a:graphicData uri="http://schemas.openxmlformats.org/presentationml/2006/ole">
            <mc:AlternateContent xmlns:mc="http://schemas.openxmlformats.org/markup-compatibility/2006">
              <mc:Choice xmlns:v="urn:schemas-microsoft-com:vml" Requires="v">
                <p:oleObj spid="_x0000_s85263" name="Visio" r:id="rId3" imgW="2209680" imgH="3105000" progId="Visio.Drawing.11">
                  <p:embed/>
                </p:oleObj>
              </mc:Choice>
              <mc:Fallback>
                <p:oleObj name="Visio" r:id="rId3" imgW="2209680" imgH="3105000" progId="Visio.Drawing.11">
                  <p:embed/>
                  <p:pic>
                    <p:nvPicPr>
                      <p:cNvPr id="0" name=""/>
                      <p:cNvPicPr/>
                      <p:nvPr/>
                    </p:nvPicPr>
                    <p:blipFill>
                      <a:blip r:embed="rId4"/>
                      <a:stretch>
                        <a:fillRect/>
                      </a:stretch>
                    </p:blipFill>
                    <p:spPr>
                      <a:xfrm>
                        <a:off x="3276600" y="2971800"/>
                        <a:ext cx="2209800" cy="3105150"/>
                      </a:xfrm>
                      <a:prstGeom prst="rect">
                        <a:avLst/>
                      </a:prstGeom>
                    </p:spPr>
                  </p:pic>
                </p:oleObj>
              </mc:Fallback>
            </mc:AlternateContent>
          </a:graphicData>
        </a:graphic>
      </p:graphicFrame>
    </p:spTree>
    <p:extLst>
      <p:ext uri="{BB962C8B-B14F-4D97-AF65-F5344CB8AC3E}">
        <p14:creationId xmlns:p14="http://schemas.microsoft.com/office/powerpoint/2010/main" val="8257683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access procedure</a:t>
            </a:r>
          </a:p>
        </p:txBody>
      </p:sp>
      <p:sp>
        <p:nvSpPr>
          <p:cNvPr id="3" name="Content Placeholder 2"/>
          <p:cNvSpPr>
            <a:spLocks noGrp="1"/>
          </p:cNvSpPr>
          <p:nvPr>
            <p:ph idx="1"/>
          </p:nvPr>
        </p:nvSpPr>
        <p:spPr>
          <a:xfrm>
            <a:off x="685800" y="1676400"/>
            <a:ext cx="7772400" cy="4114800"/>
          </a:xfrm>
        </p:spPr>
        <p:txBody>
          <a:bodyPr/>
          <a:lstStyle/>
          <a:p>
            <a:r>
              <a:rPr lang="en-US" sz="2400" dirty="0" smtClean="0">
                <a:latin typeface="+mj-lt"/>
              </a:rPr>
              <a:t>3) Scheduling request</a:t>
            </a:r>
          </a:p>
          <a:p>
            <a:pPr lvl="1"/>
            <a:r>
              <a:rPr lang="en-US" sz="2000" dirty="0" smtClean="0">
                <a:latin typeface="+mj-lt"/>
              </a:rPr>
              <a:t>It contains scheduling request information for transmission.</a:t>
            </a:r>
          </a:p>
          <a:p>
            <a:pPr lvl="1"/>
            <a:r>
              <a:rPr lang="en-US" sz="2000" dirty="0" smtClean="0">
                <a:latin typeface="+mj-lt"/>
              </a:rPr>
              <a:t>If this message is successfully detected in Terminal 1, still contention remains unsolved for other terminals. A quick resolution is needed.</a:t>
            </a: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29</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926419627"/>
              </p:ext>
            </p:extLst>
          </p:nvPr>
        </p:nvGraphicFramePr>
        <p:xfrm>
          <a:off x="3733800" y="3352800"/>
          <a:ext cx="2133600" cy="2997200"/>
        </p:xfrm>
        <a:graphic>
          <a:graphicData uri="http://schemas.openxmlformats.org/presentationml/2006/ole">
            <mc:AlternateContent xmlns:mc="http://schemas.openxmlformats.org/markup-compatibility/2006">
              <mc:Choice xmlns:v="urn:schemas-microsoft-com:vml" Requires="v">
                <p:oleObj spid="_x0000_s86286" name="Visio" r:id="rId3" imgW="2133720" imgH="2997360" progId="Visio.Drawing.11">
                  <p:embed/>
                </p:oleObj>
              </mc:Choice>
              <mc:Fallback>
                <p:oleObj name="Visio" r:id="rId3" imgW="2133720" imgH="2997360" progId="Visio.Drawing.11">
                  <p:embed/>
                  <p:pic>
                    <p:nvPicPr>
                      <p:cNvPr id="0" name=""/>
                      <p:cNvPicPr/>
                      <p:nvPr/>
                    </p:nvPicPr>
                    <p:blipFill>
                      <a:blip r:embed="rId4"/>
                      <a:stretch>
                        <a:fillRect/>
                      </a:stretch>
                    </p:blipFill>
                    <p:spPr>
                      <a:xfrm>
                        <a:off x="3733800" y="3352800"/>
                        <a:ext cx="2133600" cy="2997200"/>
                      </a:xfrm>
                      <a:prstGeom prst="rect">
                        <a:avLst/>
                      </a:prstGeom>
                    </p:spPr>
                  </p:pic>
                </p:oleObj>
              </mc:Fallback>
            </mc:AlternateContent>
          </a:graphicData>
        </a:graphic>
      </p:graphicFrame>
    </p:spTree>
    <p:extLst>
      <p:ext uri="{BB962C8B-B14F-4D97-AF65-F5344CB8AC3E}">
        <p14:creationId xmlns:p14="http://schemas.microsoft.com/office/powerpoint/2010/main" val="3711489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mode Discovery</a:t>
            </a:r>
            <a:endParaRPr lang="en-US" dirty="0"/>
          </a:p>
        </p:txBody>
      </p:sp>
      <p:sp>
        <p:nvSpPr>
          <p:cNvPr id="3" name="Content Placeholder 2"/>
          <p:cNvSpPr>
            <a:spLocks noGrp="1"/>
          </p:cNvSpPr>
          <p:nvPr>
            <p:ph idx="1"/>
          </p:nvPr>
        </p:nvSpPr>
        <p:spPr/>
        <p:txBody>
          <a:bodyPr/>
          <a:lstStyle/>
          <a:p>
            <a:r>
              <a:rPr lang="en-US" sz="2400" dirty="0">
                <a:latin typeface="+mj-lt"/>
              </a:rPr>
              <a:t>Peer aware communication networks </a:t>
            </a:r>
            <a:r>
              <a:rPr lang="en-US" sz="2400" dirty="0" smtClean="0">
                <a:latin typeface="+mj-lt"/>
              </a:rPr>
              <a:t>are aimed to operate </a:t>
            </a:r>
            <a:r>
              <a:rPr lang="en-US" sz="2400" dirty="0">
                <a:latin typeface="+mj-lt"/>
              </a:rPr>
              <a:t>without central </a:t>
            </a:r>
            <a:r>
              <a:rPr lang="en-US" sz="2400" dirty="0" smtClean="0">
                <a:latin typeface="+mj-lt"/>
              </a:rPr>
              <a:t>control:</a:t>
            </a:r>
          </a:p>
          <a:p>
            <a:pPr lvl="1"/>
            <a:r>
              <a:rPr lang="en-US" sz="2000" dirty="0" smtClean="0">
                <a:latin typeface="+mj-lt"/>
              </a:rPr>
              <a:t> Hence, </a:t>
            </a:r>
            <a:r>
              <a:rPr lang="en-US" sz="2000" dirty="0">
                <a:latin typeface="+mj-lt"/>
              </a:rPr>
              <a:t>transmission for initial </a:t>
            </a:r>
            <a:r>
              <a:rPr lang="en-US" sz="2000" dirty="0" smtClean="0">
                <a:latin typeface="+mj-lt"/>
              </a:rPr>
              <a:t>discovery or re-discovery </a:t>
            </a:r>
            <a:r>
              <a:rPr lang="en-US" sz="2000" dirty="0">
                <a:latin typeface="+mj-lt"/>
              </a:rPr>
              <a:t>among peers </a:t>
            </a:r>
            <a:r>
              <a:rPr lang="en-US" sz="2000" dirty="0" smtClean="0">
                <a:latin typeface="+mj-lt"/>
              </a:rPr>
              <a:t>is asynchronous</a:t>
            </a:r>
            <a:r>
              <a:rPr lang="en-US" sz="2000" dirty="0">
                <a:latin typeface="+mj-lt"/>
              </a:rPr>
              <a:t>. </a:t>
            </a:r>
            <a:endParaRPr lang="en-US" sz="2000" dirty="0" smtClean="0">
              <a:latin typeface="+mj-lt"/>
            </a:endParaRPr>
          </a:p>
          <a:p>
            <a:r>
              <a:rPr lang="en-US" sz="2400" dirty="0" smtClean="0">
                <a:latin typeface="+mj-lt"/>
              </a:rPr>
              <a:t>Thus</a:t>
            </a:r>
            <a:r>
              <a:rPr lang="en-US" sz="2400" dirty="0">
                <a:latin typeface="+mj-lt"/>
              </a:rPr>
              <a:t>, a preamble sequence is required for time and frame synchronization at start up or when </a:t>
            </a:r>
            <a:r>
              <a:rPr lang="en-US" sz="2400" dirty="0" smtClean="0">
                <a:latin typeface="+mj-lt"/>
              </a:rPr>
              <a:t>re-synchronization is required for discovery or communication. </a:t>
            </a:r>
          </a:p>
          <a:p>
            <a:endParaRPr lang="en-US" sz="2400" dirty="0" smtClean="0">
              <a:latin typeface="+mj-lt"/>
            </a:endParaRP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a:t>
            </a:fld>
            <a:endParaRPr lang="en-US"/>
          </a:p>
        </p:txBody>
      </p:sp>
    </p:spTree>
    <p:extLst>
      <p:ext uri="{BB962C8B-B14F-4D97-AF65-F5344CB8AC3E}">
        <p14:creationId xmlns:p14="http://schemas.microsoft.com/office/powerpoint/2010/main" val="4176390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access procedure</a:t>
            </a:r>
          </a:p>
        </p:txBody>
      </p:sp>
      <p:sp>
        <p:nvSpPr>
          <p:cNvPr id="3" name="Content Placeholder 2"/>
          <p:cNvSpPr>
            <a:spLocks noGrp="1"/>
          </p:cNvSpPr>
          <p:nvPr>
            <p:ph idx="1"/>
          </p:nvPr>
        </p:nvSpPr>
        <p:spPr>
          <a:xfrm>
            <a:off x="762000" y="1676400"/>
            <a:ext cx="7772400" cy="4114800"/>
          </a:xfrm>
        </p:spPr>
        <p:txBody>
          <a:bodyPr/>
          <a:lstStyle/>
          <a:p>
            <a:pPr lvl="0"/>
            <a:r>
              <a:rPr lang="en-US" sz="2400" dirty="0">
                <a:solidFill>
                  <a:srgbClr val="000000"/>
                </a:solidFill>
                <a:latin typeface="Times New Roman"/>
              </a:rPr>
              <a:t>4) Contention resolution</a:t>
            </a:r>
          </a:p>
          <a:p>
            <a:pPr lvl="1"/>
            <a:r>
              <a:rPr lang="en-US" sz="2000" dirty="0">
                <a:solidFill>
                  <a:srgbClr val="000000"/>
                </a:solidFill>
                <a:latin typeface="Times New Roman"/>
              </a:rPr>
              <a:t>Terminal 1 echoes Terminal 2 ID contained in 3)</a:t>
            </a:r>
          </a:p>
          <a:p>
            <a:pPr lvl="1"/>
            <a:r>
              <a:rPr lang="en-US" sz="2000" dirty="0">
                <a:solidFill>
                  <a:srgbClr val="000000"/>
                </a:solidFill>
                <a:latin typeface="Times New Roman"/>
              </a:rPr>
              <a:t>Terminal 2 detects its ID and sends ACK (RA terminated) a communication link is scheduled and established. </a:t>
            </a:r>
          </a:p>
          <a:p>
            <a:pPr lvl="1"/>
            <a:r>
              <a:rPr lang="en-US" sz="2000" dirty="0">
                <a:solidFill>
                  <a:srgbClr val="000000"/>
                </a:solidFill>
                <a:latin typeface="Times New Roman"/>
              </a:rPr>
              <a:t>Terminal 2 detects another ID (RA terminated, starts a new one)</a:t>
            </a:r>
          </a:p>
          <a:p>
            <a:pPr lvl="1"/>
            <a:r>
              <a:rPr lang="en-US" sz="2000" dirty="0">
                <a:solidFill>
                  <a:srgbClr val="000000"/>
                </a:solidFill>
                <a:latin typeface="Times New Roman"/>
              </a:rPr>
              <a:t>Terminal 2 fails to detect ID (RA terminated, starts a new one)</a:t>
            </a:r>
          </a:p>
          <a:p>
            <a:pPr lvl="1"/>
            <a:endParaRPr lang="en-US" sz="2000" dirty="0">
              <a:solidFill>
                <a:srgbClr val="000000"/>
              </a:solidFill>
              <a:latin typeface="Times New Roman"/>
            </a:endParaRPr>
          </a:p>
          <a:p>
            <a:endParaRPr lang="en-US" dirty="0"/>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30</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787695802"/>
              </p:ext>
            </p:extLst>
          </p:nvPr>
        </p:nvGraphicFramePr>
        <p:xfrm>
          <a:off x="4648200" y="3886200"/>
          <a:ext cx="1808136" cy="2540000"/>
        </p:xfrm>
        <a:graphic>
          <a:graphicData uri="http://schemas.openxmlformats.org/presentationml/2006/ole">
            <mc:AlternateContent xmlns:mc="http://schemas.openxmlformats.org/markup-compatibility/2006">
              <mc:Choice xmlns:v="urn:schemas-microsoft-com:vml" Requires="v">
                <p:oleObj spid="_x0000_s87305" name="Visio" r:id="rId3" imgW="2133720" imgH="2997360" progId="Visio.Drawing.11">
                  <p:embed/>
                </p:oleObj>
              </mc:Choice>
              <mc:Fallback>
                <p:oleObj name="Visio" r:id="rId3" imgW="2133720" imgH="2997360" progId="Visio.Drawing.11">
                  <p:embed/>
                  <p:pic>
                    <p:nvPicPr>
                      <p:cNvPr id="0" name=""/>
                      <p:cNvPicPr/>
                      <p:nvPr/>
                    </p:nvPicPr>
                    <p:blipFill>
                      <a:blip r:embed="rId4"/>
                      <a:stretch>
                        <a:fillRect/>
                      </a:stretch>
                    </p:blipFill>
                    <p:spPr>
                      <a:xfrm>
                        <a:off x="4648200" y="3886200"/>
                        <a:ext cx="1808136" cy="2540000"/>
                      </a:xfrm>
                      <a:prstGeom prst="rect">
                        <a:avLst/>
                      </a:prstGeom>
                    </p:spPr>
                  </p:pic>
                </p:oleObj>
              </mc:Fallback>
            </mc:AlternateContent>
          </a:graphicData>
        </a:graphic>
      </p:graphicFrame>
    </p:spTree>
    <p:extLst>
      <p:ext uri="{BB962C8B-B14F-4D97-AF65-F5344CB8AC3E}">
        <p14:creationId xmlns:p14="http://schemas.microsoft.com/office/powerpoint/2010/main" val="24377527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FSK PHY</a:t>
            </a:r>
            <a:endParaRPr lang="en-US" dirty="0"/>
          </a:p>
        </p:txBody>
      </p:sp>
      <p:sp>
        <p:nvSpPr>
          <p:cNvPr id="3" name="Content Placeholder 2"/>
          <p:cNvSpPr>
            <a:spLocks noGrp="1"/>
          </p:cNvSpPr>
          <p:nvPr>
            <p:ph idx="1"/>
          </p:nvPr>
        </p:nvSpPr>
        <p:spPr/>
        <p:txBody>
          <a:bodyPr/>
          <a:lstStyle/>
          <a:p>
            <a:r>
              <a:rPr lang="en-US" sz="2400" dirty="0" smtClean="0">
                <a:latin typeface="+mj-lt"/>
              </a:rPr>
              <a:t>An </a:t>
            </a:r>
            <a:r>
              <a:rPr lang="en-US" sz="2400" i="1" dirty="0" smtClean="0">
                <a:latin typeface="+mj-lt"/>
              </a:rPr>
              <a:t>optional</a:t>
            </a:r>
            <a:r>
              <a:rPr lang="en-US" sz="2400" dirty="0" smtClean="0">
                <a:latin typeface="+mj-lt"/>
              </a:rPr>
              <a:t> and </a:t>
            </a:r>
            <a:r>
              <a:rPr lang="en-US" sz="2400" i="1" dirty="0" smtClean="0">
                <a:latin typeface="+mj-lt"/>
              </a:rPr>
              <a:t>very low power </a:t>
            </a:r>
            <a:r>
              <a:rPr lang="en-US" sz="2400" dirty="0" smtClean="0">
                <a:latin typeface="+mj-lt"/>
              </a:rPr>
              <a:t>PHY based on CP-2FSK modulation is contemplated for the sub-GHz band.</a:t>
            </a:r>
          </a:p>
          <a:p>
            <a:r>
              <a:rPr lang="en-US" sz="2400" dirty="0" smtClean="0">
                <a:latin typeface="+mj-lt"/>
              </a:rPr>
              <a:t>No support for MIMO technologies, i.e., layer mapper and </a:t>
            </a:r>
            <a:r>
              <a:rPr lang="en-US" sz="2400" dirty="0" err="1" smtClean="0">
                <a:latin typeface="+mj-lt"/>
              </a:rPr>
              <a:t>precoding</a:t>
            </a:r>
            <a:r>
              <a:rPr lang="en-US" sz="2400" dirty="0" smtClean="0">
                <a:latin typeface="+mj-lt"/>
              </a:rPr>
              <a:t> are not necessary. </a:t>
            </a:r>
          </a:p>
          <a:p>
            <a:r>
              <a:rPr lang="en-US" sz="2400" dirty="0" smtClean="0">
                <a:latin typeface="+mj-lt"/>
              </a:rPr>
              <a:t> The proposed channel encoder, bit interleaver and scrambler are used as well. The modulation mapper is CP-2FSK.</a:t>
            </a:r>
            <a:endParaRPr lang="en-US" sz="2000" dirty="0" smtClean="0">
              <a:latin typeface="+mj-lt"/>
            </a:endParaRP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31</a:t>
            </a:fld>
            <a:endParaRPr lang="en-US"/>
          </a:p>
        </p:txBody>
      </p:sp>
    </p:spTree>
    <p:extLst>
      <p:ext uri="{BB962C8B-B14F-4D97-AF65-F5344CB8AC3E}">
        <p14:creationId xmlns:p14="http://schemas.microsoft.com/office/powerpoint/2010/main" val="11163126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Optional FSK PHY</a:t>
            </a:r>
          </a:p>
        </p:txBody>
      </p:sp>
      <p:sp>
        <p:nvSpPr>
          <p:cNvPr id="3" name="Content Placeholder 2"/>
          <p:cNvSpPr>
            <a:spLocks noGrp="1"/>
          </p:cNvSpPr>
          <p:nvPr>
            <p:ph idx="1"/>
          </p:nvPr>
        </p:nvSpPr>
        <p:spPr/>
        <p:txBody>
          <a:bodyPr/>
          <a:lstStyle/>
          <a:p>
            <a:r>
              <a:rPr lang="en-US" sz="2400" dirty="0">
                <a:latin typeface="+mj-lt"/>
              </a:rPr>
              <a:t>CP-2FSK </a:t>
            </a:r>
            <a:r>
              <a:rPr lang="en-US" sz="2400" dirty="0" smtClean="0">
                <a:latin typeface="+mj-lt"/>
              </a:rPr>
              <a:t>modulation</a:t>
            </a:r>
          </a:p>
          <a:p>
            <a:endParaRPr lang="en-US" sz="2400" dirty="0">
              <a:latin typeface="+mj-lt"/>
            </a:endParaRPr>
          </a:p>
          <a:p>
            <a:pPr lvl="1"/>
            <a:r>
              <a:rPr lang="en-US" sz="2000" i="1" dirty="0">
                <a:solidFill>
                  <a:srgbClr val="000000"/>
                </a:solidFill>
                <a:latin typeface="Times New Roman"/>
              </a:rPr>
              <a:t>V</a:t>
            </a:r>
            <a:r>
              <a:rPr lang="en-US" sz="2000" dirty="0">
                <a:solidFill>
                  <a:srgbClr val="000000"/>
                </a:solidFill>
                <a:latin typeface="Times New Roman"/>
              </a:rPr>
              <a:t> is amplitude, </a:t>
            </a:r>
            <a:r>
              <a:rPr lang="en-US" sz="2000" i="1" dirty="0">
                <a:solidFill>
                  <a:srgbClr val="000000"/>
                </a:solidFill>
                <a:latin typeface="Times New Roman"/>
              </a:rPr>
              <a:t>S(t)</a:t>
            </a:r>
            <a:r>
              <a:rPr lang="en-US" sz="2000" dirty="0">
                <a:solidFill>
                  <a:srgbClr val="000000"/>
                </a:solidFill>
                <a:latin typeface="Times New Roman"/>
              </a:rPr>
              <a:t>=</a:t>
            </a:r>
            <a:r>
              <a:rPr lang="en-US" sz="2000" dirty="0" smtClean="0">
                <a:solidFill>
                  <a:srgbClr val="000000"/>
                </a:solidFill>
                <a:latin typeface="Times New Roman"/>
              </a:rPr>
              <a:t>sin</a:t>
            </a:r>
            <a:r>
              <a:rPr lang="en-US" sz="2000" i="1" dirty="0" smtClean="0">
                <a:solidFill>
                  <a:srgbClr val="000000"/>
                </a:solidFill>
                <a:latin typeface="Times New Roman"/>
              </a:rPr>
              <a:t>(2</a:t>
            </a:r>
            <a:r>
              <a:rPr lang="el-GR" sz="2000" i="1" dirty="0">
                <a:solidFill>
                  <a:srgbClr val="000000"/>
                </a:solidFill>
                <a:latin typeface="Times New Roman"/>
              </a:rPr>
              <a:t>π</a:t>
            </a:r>
            <a:r>
              <a:rPr lang="en-US" sz="2000" i="1" dirty="0" err="1">
                <a:solidFill>
                  <a:srgbClr val="000000"/>
                </a:solidFill>
                <a:latin typeface="Times New Roman"/>
              </a:rPr>
              <a:t>f</a:t>
            </a:r>
            <a:r>
              <a:rPr lang="en-US" sz="2000" i="1" baseline="-25000" dirty="0" err="1">
                <a:solidFill>
                  <a:srgbClr val="000000"/>
                </a:solidFill>
                <a:latin typeface="Times New Roman"/>
              </a:rPr>
              <a:t>c</a:t>
            </a:r>
            <a:r>
              <a:rPr lang="en-US" sz="2000" i="1" dirty="0" err="1">
                <a:solidFill>
                  <a:srgbClr val="000000"/>
                </a:solidFill>
                <a:latin typeface="Times New Roman"/>
              </a:rPr>
              <a:t>t</a:t>
            </a:r>
            <a:r>
              <a:rPr lang="en-US" sz="2000" i="1" dirty="0">
                <a:solidFill>
                  <a:srgbClr val="000000"/>
                </a:solidFill>
                <a:latin typeface="Times New Roman"/>
              </a:rPr>
              <a:t>) </a:t>
            </a:r>
            <a:r>
              <a:rPr lang="en-US" sz="2000" dirty="0">
                <a:solidFill>
                  <a:srgbClr val="000000"/>
                </a:solidFill>
                <a:latin typeface="Times New Roman"/>
              </a:rPr>
              <a:t>is the modulating-carrier signal, </a:t>
            </a:r>
            <a:r>
              <a:rPr lang="en-US" sz="2000" i="1" dirty="0">
                <a:solidFill>
                  <a:srgbClr val="000000"/>
                </a:solidFill>
                <a:latin typeface="Times New Roman"/>
              </a:rPr>
              <a:t>f</a:t>
            </a:r>
            <a:r>
              <a:rPr lang="en-US" sz="2000" i="1" baseline="-25000" dirty="0">
                <a:solidFill>
                  <a:srgbClr val="000000"/>
                </a:solidFill>
                <a:latin typeface="Times New Roman"/>
              </a:rPr>
              <a:t>c</a:t>
            </a:r>
            <a:r>
              <a:rPr lang="en-US" sz="2000" baseline="-25000" dirty="0">
                <a:solidFill>
                  <a:srgbClr val="000000"/>
                </a:solidFill>
                <a:latin typeface="Times New Roman"/>
              </a:rPr>
              <a:t> </a:t>
            </a:r>
            <a:r>
              <a:rPr lang="en-US" sz="2000" dirty="0">
                <a:solidFill>
                  <a:srgbClr val="000000"/>
                </a:solidFill>
                <a:latin typeface="Times New Roman"/>
              </a:rPr>
              <a:t>is  the carrier frequency,                   is the peak frequency deviation, </a:t>
            </a:r>
            <a:r>
              <a:rPr lang="el-GR" sz="2000" i="1" dirty="0">
                <a:solidFill>
                  <a:srgbClr val="000000"/>
                </a:solidFill>
                <a:latin typeface="Times New Roman"/>
              </a:rPr>
              <a:t>β</a:t>
            </a:r>
            <a:r>
              <a:rPr lang="en-US" sz="2000" i="1" dirty="0">
                <a:solidFill>
                  <a:srgbClr val="000000"/>
                </a:solidFill>
                <a:latin typeface="Times New Roman"/>
              </a:rPr>
              <a:t>=1</a:t>
            </a:r>
            <a:r>
              <a:rPr lang="en-US" sz="2000" dirty="0">
                <a:solidFill>
                  <a:srgbClr val="000000"/>
                </a:solidFill>
                <a:latin typeface="Times New Roman"/>
              </a:rPr>
              <a:t> is the modulation index, </a:t>
            </a:r>
            <a:r>
              <a:rPr lang="en-US" sz="2000" i="1" dirty="0" err="1">
                <a:solidFill>
                  <a:srgbClr val="000000"/>
                </a:solidFill>
                <a:latin typeface="Times New Roman"/>
              </a:rPr>
              <a:t>T</a:t>
            </a:r>
            <a:r>
              <a:rPr lang="en-US" sz="2000" i="1" baseline="-25000" dirty="0" err="1">
                <a:solidFill>
                  <a:srgbClr val="000000"/>
                </a:solidFill>
                <a:latin typeface="Times New Roman"/>
              </a:rPr>
              <a:t>sym</a:t>
            </a:r>
            <a:r>
              <a:rPr lang="en-US" sz="2000" dirty="0">
                <a:solidFill>
                  <a:srgbClr val="000000"/>
                </a:solidFill>
                <a:latin typeface="Times New Roman"/>
              </a:rPr>
              <a:t> is the symbol time and </a:t>
            </a:r>
            <a:r>
              <a:rPr lang="el-GR" sz="2000" i="1" dirty="0">
                <a:solidFill>
                  <a:srgbClr val="000000"/>
                </a:solidFill>
                <a:latin typeface="Times New Roman"/>
              </a:rPr>
              <a:t>φ</a:t>
            </a:r>
            <a:r>
              <a:rPr lang="en-US" sz="2000" i="1" baseline="-25000" dirty="0">
                <a:solidFill>
                  <a:srgbClr val="000000"/>
                </a:solidFill>
                <a:latin typeface="Times New Roman"/>
              </a:rPr>
              <a:t>0</a:t>
            </a:r>
            <a:r>
              <a:rPr lang="en-US" sz="2000" dirty="0">
                <a:solidFill>
                  <a:srgbClr val="000000"/>
                </a:solidFill>
                <a:latin typeface="Times New Roman"/>
              </a:rPr>
              <a:t> is the initial phase of the modulating-carrier signal</a:t>
            </a:r>
          </a:p>
          <a:p>
            <a:pPr lvl="1"/>
            <a:endParaRPr lang="en-US" sz="2000" dirty="0" smtClean="0">
              <a:latin typeface="+mj-lt"/>
            </a:endParaRPr>
          </a:p>
          <a:p>
            <a:r>
              <a:rPr lang="en-US" sz="2400" dirty="0" smtClean="0">
                <a:latin typeface="+mj-lt"/>
              </a:rPr>
              <a:t>The information bearing signal is</a:t>
            </a:r>
          </a:p>
          <a:p>
            <a:pPr lvl="1"/>
            <a:r>
              <a:rPr lang="en-US" sz="2000" i="1" dirty="0" err="1" smtClean="0">
                <a:latin typeface="+mj-lt"/>
              </a:rPr>
              <a:t>g</a:t>
            </a:r>
            <a:r>
              <a:rPr lang="en-US" sz="2000" i="1" baseline="-25000" dirty="0" err="1" smtClean="0">
                <a:latin typeface="+mj-lt"/>
              </a:rPr>
              <a:t>m</a:t>
            </a:r>
            <a:r>
              <a:rPr lang="en-US" sz="2000" dirty="0" smtClean="0">
                <a:latin typeface="+mj-lt"/>
              </a:rPr>
              <a:t> is information bit, </a:t>
            </a:r>
            <a:r>
              <a:rPr lang="en-US" sz="2000" i="1" dirty="0" smtClean="0">
                <a:latin typeface="+mj-lt"/>
              </a:rPr>
              <a:t>p(t)</a:t>
            </a:r>
            <a:r>
              <a:rPr lang="en-US" sz="2000" dirty="0" smtClean="0">
                <a:latin typeface="+mj-lt"/>
              </a:rPr>
              <a:t> is a Gaussian pulse shape of bandwidth-symbol duration product of 0.8 </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682974147"/>
              </p:ext>
            </p:extLst>
          </p:nvPr>
        </p:nvGraphicFramePr>
        <p:xfrm>
          <a:off x="4191000" y="2057400"/>
          <a:ext cx="3306763" cy="711200"/>
        </p:xfrm>
        <a:graphic>
          <a:graphicData uri="http://schemas.openxmlformats.org/presentationml/2006/ole">
            <mc:AlternateContent xmlns:mc="http://schemas.openxmlformats.org/markup-compatibility/2006">
              <mc:Choice xmlns:v="urn:schemas-microsoft-com:vml" Requires="v">
                <p:oleObj spid="_x0000_s127017" name="Equation" r:id="rId3" imgW="2361960" imgH="507960" progId="Equation.3">
                  <p:embed/>
                </p:oleObj>
              </mc:Choice>
              <mc:Fallback>
                <p:oleObj name="Equation" r:id="rId3" imgW="2361960" imgH="50796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057400"/>
                        <a:ext cx="330676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29112599"/>
              </p:ext>
            </p:extLst>
          </p:nvPr>
        </p:nvGraphicFramePr>
        <p:xfrm>
          <a:off x="3733800" y="3276600"/>
          <a:ext cx="1090613" cy="304800"/>
        </p:xfrm>
        <a:graphic>
          <a:graphicData uri="http://schemas.openxmlformats.org/presentationml/2006/ole">
            <mc:AlternateContent xmlns:mc="http://schemas.openxmlformats.org/markup-compatibility/2006">
              <mc:Choice xmlns:v="urn:schemas-microsoft-com:vml" Requires="v">
                <p:oleObj spid="_x0000_s127018" name="Equation" r:id="rId5" imgW="863280" imgH="241200" progId="Equation.3">
                  <p:embed/>
                </p:oleObj>
              </mc:Choice>
              <mc:Fallback>
                <p:oleObj name="Equation" r:id="rId5" imgW="863280" imgH="2412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3276600"/>
                        <a:ext cx="1090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41281440"/>
              </p:ext>
            </p:extLst>
          </p:nvPr>
        </p:nvGraphicFramePr>
        <p:xfrm>
          <a:off x="5410200" y="4648200"/>
          <a:ext cx="2130778" cy="381000"/>
        </p:xfrm>
        <a:graphic>
          <a:graphicData uri="http://schemas.openxmlformats.org/presentationml/2006/ole">
            <mc:AlternateContent xmlns:mc="http://schemas.openxmlformats.org/markup-compatibility/2006">
              <mc:Choice xmlns:v="urn:schemas-microsoft-com:vml" Requires="v">
                <p:oleObj spid="_x0000_s127019" name="Equation" r:id="rId7" imgW="1917360" imgH="342720" progId="Equation.3">
                  <p:embed/>
                </p:oleObj>
              </mc:Choice>
              <mc:Fallback>
                <p:oleObj name="Equation" r:id="rId7" imgW="1917360" imgH="342720" progId="Equation.3">
                  <p:embed/>
                  <p:pic>
                    <p:nvPicPr>
                      <p:cNvPr id="0" name=""/>
                      <p:cNvPicPr/>
                      <p:nvPr/>
                    </p:nvPicPr>
                    <p:blipFill>
                      <a:blip r:embed="rId8"/>
                      <a:stretch>
                        <a:fillRect/>
                      </a:stretch>
                    </p:blipFill>
                    <p:spPr>
                      <a:xfrm>
                        <a:off x="5410200" y="4648200"/>
                        <a:ext cx="2130778" cy="381000"/>
                      </a:xfrm>
                      <a:prstGeom prst="rect">
                        <a:avLst/>
                      </a:prstGeom>
                    </p:spPr>
                  </p:pic>
                </p:oleObj>
              </mc:Fallback>
            </mc:AlternateContent>
          </a:graphicData>
        </a:graphic>
      </p:graphicFrame>
    </p:spTree>
    <p:extLst>
      <p:ext uri="{BB962C8B-B14F-4D97-AF65-F5344CB8AC3E}">
        <p14:creationId xmlns:p14="http://schemas.microsoft.com/office/powerpoint/2010/main" val="15742837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idx="1"/>
          </p:nvPr>
        </p:nvSpPr>
        <p:spPr/>
        <p:txBody>
          <a:bodyPr/>
          <a:lstStyle/>
          <a:p>
            <a:pPr algn="ctr"/>
            <a:r>
              <a:rPr lang="en-US" dirty="0" smtClean="0">
                <a:latin typeface="+mj-lt"/>
              </a:rPr>
              <a:t>Thanks for your attention</a:t>
            </a:r>
            <a:endParaRPr lang="en-US"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33</a:t>
            </a:fld>
            <a:endParaRPr lang="en-US"/>
          </a:p>
        </p:txBody>
      </p:sp>
    </p:spTree>
    <p:extLst>
      <p:ext uri="{BB962C8B-B14F-4D97-AF65-F5344CB8AC3E}">
        <p14:creationId xmlns:p14="http://schemas.microsoft.com/office/powerpoint/2010/main" val="2783501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mode Discovery</a:t>
            </a:r>
          </a:p>
        </p:txBody>
      </p:sp>
      <p:sp>
        <p:nvSpPr>
          <p:cNvPr id="3" name="Content Placeholder 2"/>
          <p:cNvSpPr>
            <a:spLocks noGrp="1"/>
          </p:cNvSpPr>
          <p:nvPr>
            <p:ph idx="1"/>
          </p:nvPr>
        </p:nvSpPr>
        <p:spPr>
          <a:xfrm>
            <a:off x="685800" y="1676400"/>
            <a:ext cx="7772400" cy="4495800"/>
          </a:xfrm>
        </p:spPr>
        <p:txBody>
          <a:bodyPr/>
          <a:lstStyle/>
          <a:p>
            <a:r>
              <a:rPr lang="en-US" sz="2400" dirty="0" smtClean="0">
                <a:latin typeface="+mj-lt"/>
              </a:rPr>
              <a:t>We propose to use a </a:t>
            </a:r>
            <a:r>
              <a:rPr lang="en-US" sz="2400" i="1" dirty="0" smtClean="0">
                <a:latin typeface="+mj-lt"/>
              </a:rPr>
              <a:t>discovery preamble  </a:t>
            </a:r>
            <a:r>
              <a:rPr lang="en-US" sz="2400" dirty="0" smtClean="0">
                <a:latin typeface="+mj-lt"/>
              </a:rPr>
              <a:t>(DP) based on a ZC sequence and a </a:t>
            </a:r>
            <a:r>
              <a:rPr lang="en-US" sz="2400" i="1" dirty="0" smtClean="0">
                <a:latin typeface="+mj-lt"/>
              </a:rPr>
              <a:t>discovery</a:t>
            </a:r>
            <a:r>
              <a:rPr lang="en-US" sz="2400" dirty="0" smtClean="0">
                <a:latin typeface="+mj-lt"/>
              </a:rPr>
              <a:t> </a:t>
            </a:r>
            <a:r>
              <a:rPr lang="en-US" sz="2400" i="1" dirty="0" smtClean="0">
                <a:latin typeface="+mj-lt"/>
              </a:rPr>
              <a:t>resource block </a:t>
            </a:r>
            <a:r>
              <a:rPr lang="en-US" sz="2400" dirty="0" smtClean="0">
                <a:latin typeface="+mj-lt"/>
              </a:rPr>
              <a:t>(DRB) from a modified (DTF-S) OFDM signal.</a:t>
            </a:r>
          </a:p>
          <a:p>
            <a:pPr lvl="1"/>
            <a:r>
              <a:rPr lang="en-US" sz="2000" dirty="0" smtClean="0">
                <a:latin typeface="+mj-lt"/>
              </a:rPr>
              <a:t>The DP and DRB formed the Discovery Signal (DS).</a:t>
            </a:r>
          </a:p>
          <a:p>
            <a:r>
              <a:rPr lang="en-US" sz="2400" dirty="0" smtClean="0">
                <a:latin typeface="+mj-lt"/>
              </a:rPr>
              <a:t>Moreover, we propose to use one channel (from the proposed channelization for sub-GHz, 2.4 GHz and 5.7 GHz bands) for only discovery of devices.</a:t>
            </a:r>
          </a:p>
          <a:p>
            <a:pPr lvl="1"/>
            <a:r>
              <a:rPr lang="en-US" sz="2000" dirty="0" smtClean="0">
                <a:latin typeface="+mj-lt"/>
              </a:rPr>
              <a:t>PAC devices can either transmit or receive the DS in this unique channel asynchronously.</a:t>
            </a:r>
          </a:p>
          <a:p>
            <a:r>
              <a:rPr lang="en-US" sz="2400" dirty="0" smtClean="0">
                <a:latin typeface="+mj-lt"/>
              </a:rPr>
              <a:t>Such unique channel for discovery is named Shared Discovery Channel (SDCH).</a:t>
            </a: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4</a:t>
            </a:fld>
            <a:endParaRPr lang="en-US"/>
          </a:p>
        </p:txBody>
      </p:sp>
    </p:spTree>
    <p:extLst>
      <p:ext uri="{BB962C8B-B14F-4D97-AF65-F5344CB8AC3E}">
        <p14:creationId xmlns:p14="http://schemas.microsoft.com/office/powerpoint/2010/main" val="1859925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mode Discovery</a:t>
            </a:r>
          </a:p>
        </p:txBody>
      </p:sp>
      <p:sp>
        <p:nvSpPr>
          <p:cNvPr id="3" name="Content Placeholder 2"/>
          <p:cNvSpPr>
            <a:spLocks noGrp="1"/>
          </p:cNvSpPr>
          <p:nvPr>
            <p:ph idx="1"/>
          </p:nvPr>
        </p:nvSpPr>
        <p:spPr/>
        <p:txBody>
          <a:bodyPr/>
          <a:lstStyle/>
          <a:p>
            <a:r>
              <a:rPr lang="en-US" sz="2400" dirty="0" smtClean="0">
                <a:latin typeface="+mj-lt"/>
              </a:rPr>
              <a:t>The discovery signal (DS) sent over a discovery </a:t>
            </a:r>
            <a:r>
              <a:rPr lang="en-US" sz="2400" dirty="0">
                <a:latin typeface="+mj-lt"/>
              </a:rPr>
              <a:t>shared channel (DSCH</a:t>
            </a:r>
            <a:r>
              <a:rPr lang="en-US" sz="2400" dirty="0" smtClean="0">
                <a:latin typeface="+mj-lt"/>
              </a:rPr>
              <a:t>):</a:t>
            </a:r>
          </a:p>
          <a:p>
            <a:endParaRPr lang="en-US" sz="2400" dirty="0">
              <a:latin typeface="+mj-lt"/>
            </a:endParaRPr>
          </a:p>
          <a:p>
            <a:endParaRPr lang="en-US" sz="2400" dirty="0" smtClean="0">
              <a:latin typeface="+mj-lt"/>
            </a:endParaRPr>
          </a:p>
          <a:p>
            <a:endParaRPr lang="en-US" sz="2400" dirty="0" smtClean="0">
              <a:latin typeface="+mj-lt"/>
            </a:endParaRPr>
          </a:p>
          <a:p>
            <a:r>
              <a:rPr lang="en-US" sz="2400" dirty="0" smtClean="0">
                <a:latin typeface="+mj-lt"/>
              </a:rPr>
              <a:t>The DS </a:t>
            </a:r>
            <a:r>
              <a:rPr lang="en-US" sz="2400" dirty="0">
                <a:latin typeface="+mj-lt"/>
              </a:rPr>
              <a:t>consists of a preamble sequence plus a </a:t>
            </a:r>
            <a:r>
              <a:rPr lang="en-US" sz="2400" dirty="0" smtClean="0">
                <a:latin typeface="+mj-lt"/>
              </a:rPr>
              <a:t>DRB formed </a:t>
            </a:r>
            <a:r>
              <a:rPr lang="en-US" sz="2400" dirty="0">
                <a:latin typeface="+mj-lt"/>
              </a:rPr>
              <a:t>by </a:t>
            </a:r>
            <a:r>
              <a:rPr lang="en-US" sz="2400" i="1" dirty="0" err="1">
                <a:latin typeface="+mj-lt"/>
              </a:rPr>
              <a:t>N</a:t>
            </a:r>
            <a:r>
              <a:rPr lang="en-US" sz="2400" i="1" baseline="-25000" dirty="0" err="1">
                <a:latin typeface="+mj-lt"/>
              </a:rPr>
              <a:t>fs</a:t>
            </a:r>
            <a:r>
              <a:rPr lang="en-US" sz="2400" i="1" dirty="0">
                <a:latin typeface="+mj-lt"/>
              </a:rPr>
              <a:t> </a:t>
            </a:r>
            <a:r>
              <a:rPr lang="en-US" sz="2400" dirty="0">
                <a:latin typeface="+mj-lt"/>
              </a:rPr>
              <a:t>frequency slots </a:t>
            </a:r>
            <a:r>
              <a:rPr lang="en-US" sz="2400" dirty="0" smtClean="0">
                <a:latin typeface="+mj-lt"/>
              </a:rPr>
              <a:t>and </a:t>
            </a:r>
            <a:r>
              <a:rPr lang="en-US" sz="2400" i="1" dirty="0" err="1">
                <a:latin typeface="+mj-lt"/>
              </a:rPr>
              <a:t>N</a:t>
            </a:r>
            <a:r>
              <a:rPr lang="en-US" sz="2400" i="1" baseline="-25000" dirty="0" err="1">
                <a:latin typeface="+mj-lt"/>
              </a:rPr>
              <a:t>ts</a:t>
            </a:r>
            <a:r>
              <a:rPr lang="en-US" sz="2400" i="1" dirty="0">
                <a:latin typeface="+mj-lt"/>
              </a:rPr>
              <a:t> </a:t>
            </a:r>
            <a:r>
              <a:rPr lang="en-US" sz="2400" dirty="0">
                <a:latin typeface="+mj-lt"/>
              </a:rPr>
              <a:t>time slots</a:t>
            </a:r>
            <a:r>
              <a:rPr lang="en-US" sz="2400" dirty="0" smtClean="0">
                <a:latin typeface="+mj-lt"/>
              </a:rPr>
              <a:t>.</a:t>
            </a:r>
          </a:p>
          <a:p>
            <a:pPr lvl="0"/>
            <a:r>
              <a:rPr lang="en-US" sz="2400" dirty="0">
                <a:solidFill>
                  <a:srgbClr val="000000"/>
                </a:solidFill>
                <a:latin typeface="Times New Roman"/>
              </a:rPr>
              <a:t>Once synchronized, </a:t>
            </a:r>
            <a:r>
              <a:rPr lang="en-US" sz="2400" dirty="0" smtClean="0">
                <a:solidFill>
                  <a:srgbClr val="000000"/>
                </a:solidFill>
                <a:latin typeface="Times New Roman"/>
              </a:rPr>
              <a:t>a receiver knows </a:t>
            </a:r>
            <a:r>
              <a:rPr lang="en-US" sz="2400" dirty="0">
                <a:solidFill>
                  <a:srgbClr val="000000"/>
                </a:solidFill>
                <a:latin typeface="Times New Roman"/>
              </a:rPr>
              <a:t>the location of the discovery resource block (DRS) to scan for possible </a:t>
            </a:r>
            <a:r>
              <a:rPr lang="en-US" sz="2400" dirty="0" smtClean="0">
                <a:solidFill>
                  <a:srgbClr val="000000"/>
                </a:solidFill>
                <a:latin typeface="Times New Roman"/>
              </a:rPr>
              <a:t>peers or to pick time-</a:t>
            </a:r>
            <a:r>
              <a:rPr lang="en-US" sz="2400" dirty="0">
                <a:solidFill>
                  <a:srgbClr val="000000"/>
                </a:solidFill>
                <a:latin typeface="Times New Roman"/>
              </a:rPr>
              <a:t>frequency</a:t>
            </a:r>
            <a:r>
              <a:rPr lang="en-US" sz="2400" dirty="0" smtClean="0">
                <a:solidFill>
                  <a:srgbClr val="000000"/>
                </a:solidFill>
                <a:latin typeface="Times New Roman"/>
              </a:rPr>
              <a:t> slots to transmit its DS.</a:t>
            </a:r>
            <a:endParaRPr lang="en-US" sz="2400" dirty="0">
              <a:solidFill>
                <a:srgbClr val="000000"/>
              </a:solidFill>
              <a:latin typeface="Times New Roman"/>
            </a:endParaRP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206813289"/>
              </p:ext>
            </p:extLst>
          </p:nvPr>
        </p:nvGraphicFramePr>
        <p:xfrm>
          <a:off x="3429000" y="2743200"/>
          <a:ext cx="2509838" cy="1260475"/>
        </p:xfrm>
        <a:graphic>
          <a:graphicData uri="http://schemas.openxmlformats.org/presentationml/2006/ole">
            <mc:AlternateContent xmlns:mc="http://schemas.openxmlformats.org/markup-compatibility/2006">
              <mc:Choice xmlns:v="urn:schemas-microsoft-com:vml" Requires="v">
                <p:oleObj spid="_x0000_s78200" name="Visio" r:id="rId3" imgW="2510345" imgH="1260090" progId="Visio.Drawing.11">
                  <p:embed/>
                </p:oleObj>
              </mc:Choice>
              <mc:Fallback>
                <p:oleObj name="Visio" r:id="rId3" imgW="2510345" imgH="1260090" progId="Visio.Drawing.11">
                  <p:embed/>
                  <p:pic>
                    <p:nvPicPr>
                      <p:cNvPr id="0" name=""/>
                      <p:cNvPicPr/>
                      <p:nvPr/>
                    </p:nvPicPr>
                    <p:blipFill>
                      <a:blip r:embed="rId4"/>
                      <a:stretch>
                        <a:fillRect/>
                      </a:stretch>
                    </p:blipFill>
                    <p:spPr>
                      <a:xfrm>
                        <a:off x="3429000" y="2743200"/>
                        <a:ext cx="2509838" cy="1260475"/>
                      </a:xfrm>
                      <a:prstGeom prst="rect">
                        <a:avLst/>
                      </a:prstGeom>
                    </p:spPr>
                  </p:pic>
                </p:oleObj>
              </mc:Fallback>
            </mc:AlternateContent>
          </a:graphicData>
        </a:graphic>
      </p:graphicFrame>
    </p:spTree>
    <p:extLst>
      <p:ext uri="{BB962C8B-B14F-4D97-AF65-F5344CB8AC3E}">
        <p14:creationId xmlns:p14="http://schemas.microsoft.com/office/powerpoint/2010/main" val="3769088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ZC sequence for timing synchronization</a:t>
            </a:r>
          </a:p>
        </p:txBody>
      </p:sp>
      <p:sp>
        <p:nvSpPr>
          <p:cNvPr id="3" name="Content Placeholder 2"/>
          <p:cNvSpPr>
            <a:spLocks noGrp="1"/>
          </p:cNvSpPr>
          <p:nvPr>
            <p:ph idx="1"/>
          </p:nvPr>
        </p:nvSpPr>
        <p:spPr>
          <a:xfrm>
            <a:off x="685800" y="1905000"/>
            <a:ext cx="7772400" cy="4114800"/>
          </a:xfrm>
        </p:spPr>
        <p:txBody>
          <a:bodyPr/>
          <a:lstStyle/>
          <a:p>
            <a:r>
              <a:rPr lang="en-US" sz="2400" dirty="0" smtClean="0">
                <a:latin typeface="+mj-lt"/>
              </a:rPr>
              <a:t>The proposed ZC sequence for initial synchronization during discovery (or communication mode) is a ZC sequence with the following parameters:</a:t>
            </a:r>
          </a:p>
          <a:p>
            <a:pPr lvl="1"/>
            <a:r>
              <a:rPr lang="en-US" sz="2000" dirty="0">
                <a:latin typeface="+mj-lt"/>
              </a:rPr>
              <a:t>S</a:t>
            </a:r>
            <a:r>
              <a:rPr lang="en-US" sz="2000" dirty="0" smtClean="0">
                <a:latin typeface="+mj-lt"/>
              </a:rPr>
              <a:t>equence length </a:t>
            </a:r>
            <a:r>
              <a:rPr lang="en-US" sz="2000" i="1" dirty="0" smtClean="0">
                <a:latin typeface="+mj-lt"/>
              </a:rPr>
              <a:t>N = 63</a:t>
            </a:r>
            <a:r>
              <a:rPr lang="en-US" sz="2000" dirty="0" smtClean="0">
                <a:latin typeface="+mj-lt"/>
              </a:rPr>
              <a:t>, relative prime </a:t>
            </a:r>
            <a:r>
              <a:rPr lang="en-US" sz="2000" i="1" dirty="0" smtClean="0">
                <a:latin typeface="+mj-lt"/>
              </a:rPr>
              <a:t>r = 62 </a:t>
            </a:r>
            <a:r>
              <a:rPr lang="en-US" sz="2000" dirty="0" smtClean="0">
                <a:latin typeface="+mj-lt"/>
              </a:rPr>
              <a:t>and </a:t>
            </a:r>
            <a:r>
              <a:rPr lang="en-US" sz="2000" i="1" dirty="0" smtClean="0">
                <a:latin typeface="+mj-lt"/>
              </a:rPr>
              <a:t>q = 0</a:t>
            </a:r>
            <a:r>
              <a:rPr lang="en-US" sz="2000" dirty="0" smtClean="0">
                <a:latin typeface="+mj-lt"/>
              </a:rPr>
              <a:t>.  </a:t>
            </a: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6</a:t>
            </a:fld>
            <a:endParaRPr lang="en-US"/>
          </a:p>
        </p:txBody>
      </p:sp>
      <p:pic>
        <p:nvPicPr>
          <p:cNvPr id="76803" name="Picture 3"/>
          <p:cNvPicPr>
            <a:picLocks noChangeAspect="1" noChangeArrowheads="1"/>
          </p:cNvPicPr>
          <p:nvPr/>
        </p:nvPicPr>
        <p:blipFill>
          <a:blip r:embed="rId2" cstate="print"/>
          <a:srcRect/>
          <a:stretch>
            <a:fillRect/>
          </a:stretch>
        </p:blipFill>
        <p:spPr bwMode="auto">
          <a:xfrm>
            <a:off x="2438399" y="3629025"/>
            <a:ext cx="3559761" cy="2771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ZC sequence for timing synchronization</a:t>
            </a:r>
            <a:endParaRPr lang="en-US" dirty="0"/>
          </a:p>
        </p:txBody>
      </p:sp>
      <p:sp>
        <p:nvSpPr>
          <p:cNvPr id="3" name="Content Placeholder 2"/>
          <p:cNvSpPr>
            <a:spLocks noGrp="1"/>
          </p:cNvSpPr>
          <p:nvPr>
            <p:ph idx="1"/>
          </p:nvPr>
        </p:nvSpPr>
        <p:spPr/>
        <p:txBody>
          <a:bodyPr/>
          <a:lstStyle/>
          <a:p>
            <a:r>
              <a:rPr lang="en-US" sz="2400" dirty="0" smtClean="0">
                <a:latin typeface="+mj-lt"/>
              </a:rPr>
              <a:t>Such ZC sequence is mapped onto 62 sub-carriers</a:t>
            </a:r>
          </a:p>
          <a:p>
            <a:pPr lvl="1"/>
            <a:r>
              <a:rPr lang="en-US" sz="2000" dirty="0" smtClean="0">
                <a:latin typeface="+mj-lt"/>
              </a:rPr>
              <a:t>The first subcarrier and the DC subcarrier are empty.</a:t>
            </a:r>
          </a:p>
          <a:p>
            <a:pPr lvl="1"/>
            <a:r>
              <a:rPr lang="en-US" sz="2000" dirty="0" smtClean="0">
                <a:latin typeface="+mj-lt"/>
              </a:rPr>
              <a:t>Of course, several repetitions may be transmitted.</a:t>
            </a:r>
          </a:p>
          <a:p>
            <a:pPr>
              <a:buNone/>
            </a:pPr>
            <a:endParaRPr lang="en-US" sz="2400" dirty="0" smtClean="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7</a:t>
            </a:fld>
            <a:endParaRPr lang="en-US"/>
          </a:p>
        </p:txBody>
      </p:sp>
      <p:graphicFrame>
        <p:nvGraphicFramePr>
          <p:cNvPr id="76803" name="Object 3"/>
          <p:cNvGraphicFramePr>
            <a:graphicFrameLocks noChangeAspect="1"/>
          </p:cNvGraphicFramePr>
          <p:nvPr>
            <p:extLst>
              <p:ext uri="{D42A27DB-BD31-4B8C-83A1-F6EECF244321}">
                <p14:modId xmlns:p14="http://schemas.microsoft.com/office/powerpoint/2010/main" val="2015374298"/>
              </p:ext>
            </p:extLst>
          </p:nvPr>
        </p:nvGraphicFramePr>
        <p:xfrm>
          <a:off x="2362200" y="3505200"/>
          <a:ext cx="4423535" cy="2286000"/>
        </p:xfrm>
        <a:graphic>
          <a:graphicData uri="http://schemas.openxmlformats.org/presentationml/2006/ole">
            <mc:AlternateContent xmlns:mc="http://schemas.openxmlformats.org/markup-compatibility/2006">
              <mc:Choice xmlns:v="urn:schemas-microsoft-com:vml" Requires="v">
                <p:oleObj spid="_x0000_s77171" name="Visio" r:id="rId3" imgW="3689206" imgH="1906621" progId="Visio.Drawing.11">
                  <p:embed/>
                </p:oleObj>
              </mc:Choice>
              <mc:Fallback>
                <p:oleObj name="Visio" r:id="rId3" imgW="3689206" imgH="1906621"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505200"/>
                        <a:ext cx="442353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DRB</a:t>
            </a:r>
            <a:endParaRPr lang="en-US" dirty="0"/>
          </a:p>
        </p:txBody>
      </p:sp>
      <p:sp>
        <p:nvSpPr>
          <p:cNvPr id="3" name="Content Placeholder 2"/>
          <p:cNvSpPr>
            <a:spLocks noGrp="1"/>
          </p:cNvSpPr>
          <p:nvPr>
            <p:ph idx="1"/>
          </p:nvPr>
        </p:nvSpPr>
        <p:spPr/>
        <p:txBody>
          <a:bodyPr/>
          <a:lstStyle/>
          <a:p>
            <a:r>
              <a:rPr lang="en-US" sz="2400" dirty="0" smtClean="0">
                <a:latin typeface="+mj-lt"/>
              </a:rPr>
              <a:t>For discovery, the proposed PHY can be reused with some simplifications.</a:t>
            </a:r>
            <a:endParaRPr lang="en-US" sz="2000" dirty="0" smtClean="0">
              <a:latin typeface="+mj-lt"/>
            </a:endParaRPr>
          </a:p>
          <a:p>
            <a:r>
              <a:rPr lang="en-US" sz="2400" dirty="0" smtClean="0">
                <a:latin typeface="+mj-lt"/>
              </a:rPr>
              <a:t>The discovery process is energy intensive. In order to minimize power consumption, in case of DTF-Spread OFDM, the M-point FFT is bypassed (this is not required for OFDM) and only one subcarrier of the N-point IFFT is used per user.</a:t>
            </a:r>
          </a:p>
          <a:p>
            <a:pPr lvl="1"/>
            <a:r>
              <a:rPr lang="en-US" sz="2000" dirty="0" smtClean="0">
                <a:latin typeface="+mj-lt"/>
              </a:rPr>
              <a:t>The PAPR is set to the minimum.</a:t>
            </a:r>
          </a:p>
          <a:p>
            <a:pPr lvl="1"/>
            <a:r>
              <a:rPr lang="en-US" sz="2000" dirty="0" smtClean="0">
                <a:latin typeface="+mj-lt"/>
              </a:rPr>
              <a:t>Across the frequency domain, users are orthogonal (OFDMA)</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8</a:t>
            </a:fld>
            <a:endParaRPr lang="en-US"/>
          </a:p>
        </p:txBody>
      </p:sp>
    </p:spTree>
    <p:extLst>
      <p:ext uri="{BB962C8B-B14F-4D97-AF65-F5344CB8AC3E}">
        <p14:creationId xmlns:p14="http://schemas.microsoft.com/office/powerpoint/2010/main" val="691278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DRB</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smtClean="0">
                    <a:latin typeface="+mj-lt"/>
                  </a:rPr>
                  <a:t>For discovery, the </a:t>
                </a:r>
                <a:r>
                  <a:rPr lang="en-US" sz="2400" i="1" dirty="0" smtClean="0">
                    <a:latin typeface="+mj-lt"/>
                  </a:rPr>
                  <a:t>n</a:t>
                </a:r>
                <a:r>
                  <a:rPr lang="en-US" sz="2400" dirty="0" smtClean="0">
                    <a:latin typeface="+mj-lt"/>
                  </a:rPr>
                  <a:t>th symbol transmitted over the </a:t>
                </a:r>
                <a:r>
                  <a:rPr lang="en-US" sz="2400" i="1" dirty="0" err="1" smtClean="0">
                    <a:latin typeface="+mj-lt"/>
                  </a:rPr>
                  <a:t>k</a:t>
                </a:r>
                <a:r>
                  <a:rPr lang="en-US" sz="2400" dirty="0" err="1" smtClean="0">
                    <a:latin typeface="+mj-lt"/>
                  </a:rPr>
                  <a:t>th</a:t>
                </a:r>
                <a:r>
                  <a:rPr lang="en-US" sz="2400" dirty="0" smtClean="0">
                    <a:latin typeface="+mj-lt"/>
                  </a:rPr>
                  <a:t> subcarrier is given by</a:t>
                </a:r>
              </a:p>
              <a:p>
                <a:pPr lvl="1"/>
                <a14:m>
                  <m:oMath xmlns:m="http://schemas.openxmlformats.org/officeDocument/2006/math">
                    <m:sSub>
                      <m:sSubPr>
                        <m:ctrlPr>
                          <a:rPr lang="en-US" sz="2000" i="1" smtClean="0">
                            <a:latin typeface="Cambria Math"/>
                          </a:rPr>
                        </m:ctrlPr>
                      </m:sSubPr>
                      <m:e>
                        <m:r>
                          <a:rPr lang="en-US" sz="2000" b="0" i="1" smtClean="0">
                            <a:latin typeface="Cambria Math"/>
                          </a:rPr>
                          <m:t>𝑥</m:t>
                        </m:r>
                      </m:e>
                      <m:sub>
                        <m:r>
                          <a:rPr lang="en-US" sz="2000" b="0" i="1" smtClean="0">
                            <a:latin typeface="Cambria Math"/>
                          </a:rPr>
                          <m:t>𝑛</m:t>
                        </m:r>
                      </m:sub>
                    </m:sSub>
                    <m:d>
                      <m:dPr>
                        <m:begChr m:val="["/>
                        <m:endChr m:val="]"/>
                        <m:ctrlPr>
                          <a:rPr lang="en-US" sz="2000" b="0" i="1" smtClean="0">
                            <a:latin typeface="Cambria Math"/>
                          </a:rPr>
                        </m:ctrlPr>
                      </m:dPr>
                      <m:e>
                        <m:r>
                          <a:rPr lang="en-US" sz="2000" b="0" i="1" smtClean="0">
                            <a:latin typeface="Cambria Math"/>
                          </a:rPr>
                          <m:t>𝑙</m:t>
                        </m:r>
                        <m:r>
                          <a:rPr lang="en-US" sz="2000" b="0" i="1" smtClean="0">
                            <a:latin typeface="Cambria Math"/>
                          </a:rPr>
                          <m:t>,</m:t>
                        </m:r>
                        <m:r>
                          <a:rPr lang="en-US" sz="2000" b="0" i="1" smtClean="0">
                            <a:latin typeface="Cambria Math"/>
                          </a:rPr>
                          <m:t>𝑘</m:t>
                        </m:r>
                      </m:e>
                    </m:d>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𝑁</m:t>
                        </m:r>
                      </m:den>
                    </m:f>
                    <m:sSub>
                      <m:sSubPr>
                        <m:ctrlPr>
                          <a:rPr lang="en-US" sz="2000" b="0" i="1" smtClean="0">
                            <a:latin typeface="Cambria Math"/>
                          </a:rPr>
                        </m:ctrlPr>
                      </m:sSubPr>
                      <m:e>
                        <m:r>
                          <a:rPr lang="en-US" sz="2000" b="0" i="1" smtClean="0">
                            <a:latin typeface="Cambria Math"/>
                          </a:rPr>
                          <m:t>𝑋</m:t>
                        </m:r>
                      </m:e>
                      <m:sub>
                        <m:r>
                          <a:rPr lang="en-US" sz="2000" b="0" i="1" smtClean="0">
                            <a:latin typeface="Cambria Math"/>
                          </a:rPr>
                          <m:t>𝑛</m:t>
                        </m:r>
                      </m:sub>
                    </m:sSub>
                    <m:d>
                      <m:dPr>
                        <m:begChr m:val="["/>
                        <m:endChr m:val="]"/>
                        <m:ctrlPr>
                          <a:rPr lang="en-US" sz="2000" b="0" i="1" smtClean="0">
                            <a:latin typeface="Cambria Math"/>
                          </a:rPr>
                        </m:ctrlPr>
                      </m:dPr>
                      <m:e>
                        <m:r>
                          <a:rPr lang="en-US" sz="2000" b="0" i="1" smtClean="0">
                            <a:latin typeface="Cambria Math"/>
                          </a:rPr>
                          <m:t>𝑘</m:t>
                        </m:r>
                      </m:e>
                    </m:d>
                    <m:r>
                      <m:rPr>
                        <m:nor/>
                      </m:rPr>
                      <a:rPr lang="en-US" sz="2000" b="0" i="0" smtClean="0">
                        <a:latin typeface="Cambria Math"/>
                      </a:rPr>
                      <m:t>exp</m:t>
                    </m:r>
                    <m:r>
                      <a:rPr lang="en-US" sz="2000" b="0" i="1" smtClean="0">
                        <a:latin typeface="Cambria Math"/>
                      </a:rPr>
                      <m:t>(</m:t>
                    </m:r>
                    <m:r>
                      <a:rPr lang="en-US" sz="2000" b="0" i="1" smtClean="0">
                        <a:latin typeface="Cambria Math"/>
                      </a:rPr>
                      <m:t>𝑗</m:t>
                    </m:r>
                    <m:r>
                      <a:rPr lang="en-US" sz="2000" b="0" i="1" smtClean="0">
                        <a:latin typeface="Cambria Math"/>
                      </a:rPr>
                      <m:t>2</m:t>
                    </m:r>
                    <m:r>
                      <a:rPr lang="en-US" sz="2000" b="0" i="1" smtClean="0">
                        <a:latin typeface="Cambria Math"/>
                        <a:ea typeface="Cambria Math"/>
                      </a:rPr>
                      <m:t>𝜋</m:t>
                    </m:r>
                    <m:r>
                      <a:rPr lang="en-US" sz="2000" b="0" i="1" smtClean="0">
                        <a:latin typeface="Cambria Math"/>
                        <a:ea typeface="Cambria Math"/>
                      </a:rPr>
                      <m:t>𝑙𝑘</m:t>
                    </m:r>
                    <m:r>
                      <a:rPr lang="en-US" sz="2000" b="0" i="1" smtClean="0">
                        <a:latin typeface="Cambria Math"/>
                        <a:ea typeface="Cambria Math"/>
                      </a:rPr>
                      <m:t>/</m:t>
                    </m:r>
                    <m:r>
                      <a:rPr lang="en-US" sz="2000" b="0" i="1" smtClean="0">
                        <a:latin typeface="Cambria Math"/>
                        <a:ea typeface="Cambria Math"/>
                      </a:rPr>
                      <m:t>𝑁</m:t>
                    </m:r>
                    <m:r>
                      <a:rPr lang="en-US" sz="2000" b="0" i="1" smtClean="0">
                        <a:latin typeface="Cambria Math"/>
                      </a:rPr>
                      <m:t>)</m:t>
                    </m:r>
                  </m:oMath>
                </a14:m>
                <a:r>
                  <a:rPr lang="en-US" sz="2000" dirty="0" smtClean="0">
                    <a:latin typeface="+mj-lt"/>
                  </a:rPr>
                  <a:t> </a:t>
                </a:r>
              </a:p>
              <a:p>
                <a:pPr lvl="1"/>
                <a:r>
                  <a:rPr lang="en-US" sz="2000" dirty="0">
                    <a:latin typeface="+mj-lt"/>
                  </a:rPr>
                  <a:t>f</a:t>
                </a:r>
                <a:r>
                  <a:rPr lang="en-US" sz="2000" dirty="0" smtClean="0">
                    <a:latin typeface="+mj-lt"/>
                  </a:rPr>
                  <a:t>or </a:t>
                </a:r>
                <a:r>
                  <a:rPr lang="en-US" sz="2000" i="1" dirty="0" smtClean="0">
                    <a:latin typeface="+mj-lt"/>
                  </a:rPr>
                  <a:t>l=-L+1,,…,0,1,…,N-1 </a:t>
                </a:r>
                <a:r>
                  <a:rPr lang="en-US" sz="2000" dirty="0" smtClean="0">
                    <a:latin typeface="+mj-lt"/>
                  </a:rPr>
                  <a:t>and </a:t>
                </a:r>
                <a:r>
                  <a:rPr lang="en-US" sz="2000" i="1" dirty="0" smtClean="0">
                    <a:latin typeface="+mj-lt"/>
                  </a:rPr>
                  <a:t>L</a:t>
                </a:r>
                <a:r>
                  <a:rPr lang="en-US" sz="2000" dirty="0" smtClean="0">
                    <a:latin typeface="+mj-lt"/>
                  </a:rPr>
                  <a:t> the CP</a:t>
                </a:r>
              </a:p>
              <a:p>
                <a:endParaRPr lang="en-US" sz="2400" dirty="0" smtClean="0">
                  <a:latin typeface="+mj-lt"/>
                </a:endParaRPr>
              </a:p>
              <a:p>
                <a:endParaRPr lang="en-US" sz="2400" dirty="0">
                  <a:latin typeface="+mj-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98" t="-118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9</a:t>
            </a:fld>
            <a:endParaRPr lang="en-US"/>
          </a:p>
        </p:txBody>
      </p:sp>
    </p:spTree>
    <p:extLst>
      <p:ext uri="{BB962C8B-B14F-4D97-AF65-F5344CB8AC3E}">
        <p14:creationId xmlns:p14="http://schemas.microsoft.com/office/powerpoint/2010/main" val="108510684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23058</TotalTime>
  <Words>2144</Words>
  <Application>Microsoft Office PowerPoint</Application>
  <PresentationFormat>On-screen Show (4:3)</PresentationFormat>
  <Paragraphs>307</Paragraphs>
  <Slides>33</Slides>
  <Notes>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2</vt:i4>
      </vt:variant>
      <vt:variant>
        <vt:lpstr>Slide Titles</vt:lpstr>
      </vt:variant>
      <vt:variant>
        <vt:i4>33</vt:i4>
      </vt:variant>
    </vt:vector>
  </HeadingPairs>
  <TitlesOfParts>
    <vt:vector size="42" baseType="lpstr">
      <vt:lpstr>Arial</vt:lpstr>
      <vt:lpstr>Times New Roman</vt:lpstr>
      <vt:lpstr>MS Mincho</vt:lpstr>
      <vt:lpstr>Cambria Math</vt:lpstr>
      <vt:lpstr>Calibri</vt:lpstr>
      <vt:lpstr>Default Design</vt:lpstr>
      <vt:lpstr>Custom Design</vt:lpstr>
      <vt:lpstr>Visio</vt:lpstr>
      <vt:lpstr>Equation</vt:lpstr>
      <vt:lpstr>PowerPoint Presentation</vt:lpstr>
      <vt:lpstr>Outline</vt:lpstr>
      <vt:lpstr>Common mode Discovery</vt:lpstr>
      <vt:lpstr>Common mode Discovery</vt:lpstr>
      <vt:lpstr>Common mode Discovery</vt:lpstr>
      <vt:lpstr>Proposed ZC sequence for timing synchronization</vt:lpstr>
      <vt:lpstr>Proposed ZC sequence for timing synchronization</vt:lpstr>
      <vt:lpstr>DRB</vt:lpstr>
      <vt:lpstr>DRB</vt:lpstr>
      <vt:lpstr>DRB structure</vt:lpstr>
      <vt:lpstr>DRB structure</vt:lpstr>
      <vt:lpstr>DRB structure</vt:lpstr>
      <vt:lpstr>Discovery algorithm parameters</vt:lpstr>
      <vt:lpstr>Discovery Algorithm</vt:lpstr>
      <vt:lpstr>Discovery range</vt:lpstr>
      <vt:lpstr>Discovery range</vt:lpstr>
      <vt:lpstr>Discovery range</vt:lpstr>
      <vt:lpstr>Discovery-Association</vt:lpstr>
      <vt:lpstr>Association Preambles</vt:lpstr>
      <vt:lpstr>RAP structure</vt:lpstr>
      <vt:lpstr>RAPs</vt:lpstr>
      <vt:lpstr>RAPs</vt:lpstr>
      <vt:lpstr>RAPs</vt:lpstr>
      <vt:lpstr>RAPs</vt:lpstr>
      <vt:lpstr>RAPs</vt:lpstr>
      <vt:lpstr>Random access procedure</vt:lpstr>
      <vt:lpstr>Random access procedure</vt:lpstr>
      <vt:lpstr>Random access procedure</vt:lpstr>
      <vt:lpstr>Random access procedure</vt:lpstr>
      <vt:lpstr>Random access procedure</vt:lpstr>
      <vt:lpstr>Optional FSK PHY</vt:lpstr>
      <vt:lpstr>Optional FSK PHY</vt:lpstr>
      <vt:lpstr>End</vt:lpstr>
    </vt:vector>
  </TitlesOfParts>
  <Company>NICT, Japan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NICT PHY proposal (Part B)</dc:title>
  <dc:subject>IEEE 802.15.8 PHY proposal</dc:subject>
  <dc:creator>Marco Hernandez</dc:creator>
  <cp:lastModifiedBy>Marco Hernandez</cp:lastModifiedBy>
  <cp:revision>966</cp:revision>
  <cp:lastPrinted>2013-07-01T01:18:04Z</cp:lastPrinted>
  <dcterms:created xsi:type="dcterms:W3CDTF">1999-11-08T18:59:45Z</dcterms:created>
  <dcterms:modified xsi:type="dcterms:W3CDTF">2013-07-06T11:16:06Z</dcterms:modified>
</cp:coreProperties>
</file>