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60" r:id="rId2"/>
  </p:sldMasterIdLst>
  <p:notesMasterIdLst>
    <p:notesMasterId r:id="rId65"/>
  </p:notesMasterIdLst>
  <p:handoutMasterIdLst>
    <p:handoutMasterId r:id="rId66"/>
  </p:handoutMasterIdLst>
  <p:sldIdLst>
    <p:sldId id="259" r:id="rId3"/>
    <p:sldId id="261" r:id="rId4"/>
    <p:sldId id="262" r:id="rId5"/>
    <p:sldId id="263" r:id="rId6"/>
    <p:sldId id="264" r:id="rId7"/>
    <p:sldId id="265" r:id="rId8"/>
    <p:sldId id="266" r:id="rId9"/>
    <p:sldId id="268" r:id="rId10"/>
    <p:sldId id="297" r:id="rId11"/>
    <p:sldId id="298" r:id="rId12"/>
    <p:sldId id="299" r:id="rId13"/>
    <p:sldId id="300" r:id="rId14"/>
    <p:sldId id="301" r:id="rId15"/>
    <p:sldId id="302" r:id="rId16"/>
    <p:sldId id="303" r:id="rId17"/>
    <p:sldId id="304" r:id="rId18"/>
    <p:sldId id="309" r:id="rId19"/>
    <p:sldId id="306" r:id="rId20"/>
    <p:sldId id="307" r:id="rId21"/>
    <p:sldId id="305" r:id="rId22"/>
    <p:sldId id="308" r:id="rId23"/>
    <p:sldId id="310" r:id="rId24"/>
    <p:sldId id="314" r:id="rId25"/>
    <p:sldId id="311" r:id="rId26"/>
    <p:sldId id="312"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269" r:id="rId44"/>
    <p:sldId id="270" r:id="rId45"/>
    <p:sldId id="340" r:id="rId46"/>
    <p:sldId id="341" r:id="rId47"/>
    <p:sldId id="271" r:id="rId48"/>
    <p:sldId id="272" r:id="rId49"/>
    <p:sldId id="273" r:id="rId50"/>
    <p:sldId id="274" r:id="rId51"/>
    <p:sldId id="275" r:id="rId52"/>
    <p:sldId id="276" r:id="rId53"/>
    <p:sldId id="277" r:id="rId54"/>
    <p:sldId id="278" r:id="rId55"/>
    <p:sldId id="331" r:id="rId56"/>
    <p:sldId id="332" r:id="rId57"/>
    <p:sldId id="333" r:id="rId58"/>
    <p:sldId id="334" r:id="rId59"/>
    <p:sldId id="335" r:id="rId60"/>
    <p:sldId id="336" r:id="rId61"/>
    <p:sldId id="337" r:id="rId62"/>
    <p:sldId id="338" r:id="rId63"/>
    <p:sldId id="339" r:id="rId64"/>
  </p:sldIdLst>
  <p:sldSz cx="9144000" cy="6858000" type="screen4x3"/>
  <p:notesSz cx="9931400" cy="6794500"/>
  <p:embeddedFontLst>
    <p:embeddedFont>
      <p:font typeface="MS Mincho" panose="02020609040205080304" pitchFamily="49" charset="-128"/>
      <p:regular r:id="rId67"/>
    </p:embeddedFont>
    <p:embeddedFont>
      <p:font typeface="Calibri" panose="020F0502020204030204" pitchFamily="34" charset="0"/>
      <p:regular r:id="rId68"/>
      <p:bold r:id="rId69"/>
      <p:italic r:id="rId70"/>
      <p:boldItalic r:id="rId71"/>
    </p:embeddedFont>
    <p:embeddedFont>
      <p:font typeface="Cambria Math" panose="02040503050406030204" pitchFamily="18" charset="0"/>
      <p:regular r:id="rId72"/>
    </p:embeddedFont>
  </p:embeddedFontLst>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22" autoAdjust="0"/>
    <p:restoredTop sz="90929" autoAdjust="0"/>
  </p:normalViewPr>
  <p:slideViewPr>
    <p:cSldViewPr>
      <p:cViewPr>
        <p:scale>
          <a:sx n="128" d="100"/>
          <a:sy n="128" d="100"/>
        </p:scale>
        <p:origin x="-1782" y="90"/>
      </p:cViewPr>
      <p:guideLst>
        <p:guide orient="horz" pos="2160"/>
        <p:guide pos="2880"/>
      </p:guideLst>
    </p:cSldViewPr>
  </p:slideViewPr>
  <p:outlineViewPr>
    <p:cViewPr>
      <p:scale>
        <a:sx n="33" d="100"/>
        <a:sy n="33" d="100"/>
      </p:scale>
      <p:origin x="0" y="230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4" d="100"/>
          <a:sy n="114" d="100"/>
        </p:scale>
        <p:origin x="-474" y="-96"/>
      </p:cViewPr>
      <p:guideLst>
        <p:guide orient="horz" pos="2140"/>
        <p:guide pos="31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2.fntdata"/><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4.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emf"/><Relationship Id="rId1" Type="http://schemas.openxmlformats.org/officeDocument/2006/relationships/image" Target="../media/image43.wmf"/><Relationship Id="rId4"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emf"/><Relationship Id="rId4" Type="http://schemas.openxmlformats.org/officeDocument/2006/relationships/image" Target="../media/image6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077824" y="70771"/>
            <a:ext cx="3858058"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 802.15-doc&gt;</a:t>
            </a:r>
          </a:p>
        </p:txBody>
      </p:sp>
      <p:sp>
        <p:nvSpPr>
          <p:cNvPr id="3075" name="Rectangle 3"/>
          <p:cNvSpPr>
            <a:spLocks noGrp="1" noChangeArrowheads="1"/>
          </p:cNvSpPr>
          <p:nvPr>
            <p:ph type="dt" sz="quarter" idx="1"/>
          </p:nvPr>
        </p:nvSpPr>
        <p:spPr bwMode="auto">
          <a:xfrm>
            <a:off x="995518" y="70771"/>
            <a:ext cx="3309334"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5959520" y="6576727"/>
            <a:ext cx="309018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3863155" y="6576727"/>
            <a:ext cx="198424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pPr>
              <a:defRPr/>
            </a:pPr>
            <a:r>
              <a:rPr lang="en-US"/>
              <a:t>Page </a:t>
            </a:r>
            <a:fld id="{107AB6C7-7C3D-4744-9FAD-AC98A48B037A}" type="slidenum">
              <a:rPr lang="en-US"/>
              <a:pPr>
                <a:defRPr/>
              </a:pPr>
              <a:t>‹#›</a:t>
            </a:fld>
            <a:endParaRPr lang="en-US"/>
          </a:p>
        </p:txBody>
      </p:sp>
      <p:sp>
        <p:nvSpPr>
          <p:cNvPr id="7174" name="Line 6"/>
          <p:cNvSpPr>
            <a:spLocks noChangeShapeType="1"/>
          </p:cNvSpPr>
          <p:nvPr/>
        </p:nvSpPr>
        <p:spPr bwMode="auto">
          <a:xfrm>
            <a:off x="993820" y="283104"/>
            <a:ext cx="7943761"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7175" name="Rectangle 7"/>
          <p:cNvSpPr>
            <a:spLocks noChangeArrowheads="1"/>
          </p:cNvSpPr>
          <p:nvPr/>
        </p:nvSpPr>
        <p:spPr bwMode="auto">
          <a:xfrm>
            <a:off x="993820" y="6576728"/>
            <a:ext cx="1017603" cy="184666"/>
          </a:xfrm>
          <a:prstGeom prst="rect">
            <a:avLst/>
          </a:prstGeom>
          <a:noFill/>
          <a:ln w="9525">
            <a:noFill/>
            <a:miter lim="800000"/>
            <a:headEnd/>
            <a:tailEnd/>
          </a:ln>
        </p:spPr>
        <p:txBody>
          <a:bodyPr lIns="0" tIns="0" rIns="0" bIns="0">
            <a:spAutoFit/>
          </a:bodyPr>
          <a:lstStyle/>
          <a:p>
            <a:pPr defTabSz="933450">
              <a:defRPr/>
            </a:pPr>
            <a:r>
              <a:rPr lang="en-US"/>
              <a:t>Submission</a:t>
            </a:r>
          </a:p>
        </p:txBody>
      </p:sp>
      <p:sp>
        <p:nvSpPr>
          <p:cNvPr id="7176" name="Line 8"/>
          <p:cNvSpPr>
            <a:spLocks noChangeShapeType="1"/>
          </p:cNvSpPr>
          <p:nvPr/>
        </p:nvSpPr>
        <p:spPr bwMode="auto">
          <a:xfrm>
            <a:off x="993820" y="6567394"/>
            <a:ext cx="816461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extLst>
      <p:ext uri="{BB962C8B-B14F-4D97-AF65-F5344CB8AC3E}">
        <p14:creationId xmlns:p14="http://schemas.microsoft.com/office/powerpoint/2010/main" val="175394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965701" y="11661"/>
            <a:ext cx="4031339"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IEEE 802.15-doc&gt;</a:t>
            </a:r>
          </a:p>
        </p:txBody>
      </p:sp>
      <p:sp>
        <p:nvSpPr>
          <p:cNvPr id="2051" name="Rectangle 3"/>
          <p:cNvSpPr>
            <a:spLocks noGrp="1" noChangeArrowheads="1"/>
          </p:cNvSpPr>
          <p:nvPr>
            <p:ph type="dt" idx="1"/>
          </p:nvPr>
        </p:nvSpPr>
        <p:spPr bwMode="auto">
          <a:xfrm>
            <a:off x="936060" y="11661"/>
            <a:ext cx="392091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6148" name="Rectangle 4"/>
          <p:cNvSpPr>
            <a:spLocks noGrp="1" noRot="1" noChangeAspect="1" noChangeArrowheads="1" noTextEdit="1"/>
          </p:cNvSpPr>
          <p:nvPr>
            <p:ph type="sldImg" idx="2"/>
          </p:nvPr>
        </p:nvSpPr>
        <p:spPr bwMode="auto">
          <a:xfrm>
            <a:off x="3271838" y="512763"/>
            <a:ext cx="3387725" cy="25400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1323395" y="3227700"/>
            <a:ext cx="7284612" cy="3058147"/>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402301" y="6578284"/>
            <a:ext cx="3594739"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4201224" y="6578284"/>
            <a:ext cx="114841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pPr>
              <a:defRPr/>
            </a:pPr>
            <a:r>
              <a:rPr lang="en-US"/>
              <a:t>Page </a:t>
            </a:r>
            <a:fld id="{5F376C0C-1FA1-4ABD-B96F-A6D070956A4F}" type="slidenum">
              <a:rPr lang="en-US"/>
              <a:pPr>
                <a:defRPr/>
              </a:pPr>
              <a:t>‹#›</a:t>
            </a:fld>
            <a:endParaRPr lang="en-US"/>
          </a:p>
        </p:txBody>
      </p:sp>
      <p:sp>
        <p:nvSpPr>
          <p:cNvPr id="5128" name="Rectangle 8"/>
          <p:cNvSpPr>
            <a:spLocks noChangeArrowheads="1"/>
          </p:cNvSpPr>
          <p:nvPr/>
        </p:nvSpPr>
        <p:spPr bwMode="auto">
          <a:xfrm>
            <a:off x="1036290" y="6578284"/>
            <a:ext cx="1019302" cy="184666"/>
          </a:xfrm>
          <a:prstGeom prst="rect">
            <a:avLst/>
          </a:prstGeom>
          <a:noFill/>
          <a:ln w="9525">
            <a:noFill/>
            <a:miter lim="800000"/>
            <a:headEnd/>
            <a:tailEnd/>
          </a:ln>
        </p:spPr>
        <p:txBody>
          <a:bodyPr lIns="0" tIns="0" rIns="0" bIns="0">
            <a:spAutoFit/>
          </a:bodyPr>
          <a:lstStyle/>
          <a:p>
            <a:pPr>
              <a:defRPr/>
            </a:pPr>
            <a:r>
              <a:rPr lang="en-US"/>
              <a:t>Submission</a:t>
            </a:r>
          </a:p>
        </p:txBody>
      </p:sp>
      <p:sp>
        <p:nvSpPr>
          <p:cNvPr id="5129" name="Line 9"/>
          <p:cNvSpPr>
            <a:spLocks noChangeShapeType="1"/>
          </p:cNvSpPr>
          <p:nvPr/>
        </p:nvSpPr>
        <p:spPr bwMode="auto">
          <a:xfrm>
            <a:off x="1036291" y="6576728"/>
            <a:ext cx="7858819"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5130" name="Line 10"/>
          <p:cNvSpPr>
            <a:spLocks noChangeShapeType="1"/>
          </p:cNvSpPr>
          <p:nvPr/>
        </p:nvSpPr>
        <p:spPr bwMode="auto">
          <a:xfrm>
            <a:off x="927566" y="217772"/>
            <a:ext cx="807627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extLst>
      <p:ext uri="{BB962C8B-B14F-4D97-AF65-F5344CB8AC3E}">
        <p14:creationId xmlns:p14="http://schemas.microsoft.com/office/powerpoint/2010/main" val="63132940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US" smtClean="0"/>
          </a:p>
        </p:txBody>
      </p:sp>
      <p:sp>
        <p:nvSpPr>
          <p:cNvPr id="7172" name="Date Placeholder 4"/>
          <p:cNvSpPr>
            <a:spLocks noGrp="1"/>
          </p:cNvSpPr>
          <p:nvPr>
            <p:ph type="dt" sz="quarter" idx="1"/>
          </p:nvPr>
        </p:nvSpPr>
        <p:spPr>
          <a:noFill/>
        </p:spPr>
        <p:txBody>
          <a:bodyPr/>
          <a:lstStyle/>
          <a:p>
            <a:r>
              <a:rPr lang="en-US" smtClean="0"/>
              <a:t>&lt;month year&gt;</a:t>
            </a:r>
          </a:p>
        </p:txBody>
      </p:sp>
      <p:sp>
        <p:nvSpPr>
          <p:cNvPr id="7173" name="Footer Placeholder 5"/>
          <p:cNvSpPr>
            <a:spLocks noGrp="1"/>
          </p:cNvSpPr>
          <p:nvPr>
            <p:ph type="ftr" sz="quarter" idx="4"/>
          </p:nvPr>
        </p:nvSpPr>
        <p:spPr>
          <a:noFill/>
        </p:spPr>
        <p:txBody>
          <a:bodyPr/>
          <a:lstStyle/>
          <a:p>
            <a:pPr lvl="4"/>
            <a:r>
              <a:rPr lang="en-US" smtClean="0"/>
              <a:t>&lt;author&gt;, &lt;company&gt;</a:t>
            </a:r>
          </a:p>
        </p:txBody>
      </p:sp>
      <p:sp>
        <p:nvSpPr>
          <p:cNvPr id="7174" name="Slide Number Placeholder 6"/>
          <p:cNvSpPr>
            <a:spLocks noGrp="1"/>
          </p:cNvSpPr>
          <p:nvPr>
            <p:ph type="sldNum" sz="quarter" idx="5"/>
          </p:nvPr>
        </p:nvSpPr>
        <p:spPr>
          <a:noFill/>
        </p:spPr>
        <p:txBody>
          <a:bodyPr/>
          <a:lstStyle/>
          <a:p>
            <a:r>
              <a:rPr lang="en-US" smtClean="0"/>
              <a:t>Page </a:t>
            </a:r>
            <a:fld id="{D435A3B7-87F3-455F-BC83-CD446CC7B824}" type="slidenum">
              <a:rPr lang="en-US" smtClean="0"/>
              <a:pPr/>
              <a:t>1</a:t>
            </a:fld>
            <a:endParaRPr lang="en-US" smtClean="0"/>
          </a:p>
        </p:txBody>
      </p:sp>
      <p:sp>
        <p:nvSpPr>
          <p:cNvPr id="7175" name="Header Placeholder 7"/>
          <p:cNvSpPr>
            <a:spLocks noGrp="1"/>
          </p:cNvSpPr>
          <p:nvPr>
            <p:ph type="hdr" sz="quarter"/>
          </p:nvPr>
        </p:nvSpPr>
        <p:spPr>
          <a:noFill/>
        </p:spPr>
        <p:txBody>
          <a:bodyPr/>
          <a:lstStyle/>
          <a:p>
            <a:r>
              <a:rPr lang="en-US" smtClean="0"/>
              <a:t>&lt;doc.: IEEE 802.15-doc&gt;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467C9F0-9FBD-4BF0-AB3C-3B16F4D19F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D98D8DD-8005-47D1-A848-BC7CECA140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BB9EA2E-631C-4665-87F9-FE693640E0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3C21B614-A627-4F3A-88CA-A9E67491DF3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8F2EC015-63C8-4CB4-82CD-EFECDA752AF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2D3F49F4-2792-42D7-B2D8-9AB538FF61C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A89C9B77-075C-49B6-A438-38B937E095D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9" name="Slide Number Placeholder 5"/>
          <p:cNvSpPr>
            <a:spLocks noGrp="1"/>
          </p:cNvSpPr>
          <p:nvPr>
            <p:ph type="sldNum" sz="quarter" idx="12"/>
          </p:nvPr>
        </p:nvSpPr>
        <p:spPr/>
        <p:txBody>
          <a:bodyPr/>
          <a:lstStyle>
            <a:lvl1pPr>
              <a:defRPr/>
            </a:lvl1pPr>
          </a:lstStyle>
          <a:p>
            <a:pPr>
              <a:defRPr/>
            </a:pPr>
            <a:fld id="{64766DBB-BF56-4238-8CA7-0DBB60C1898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5" name="Slide Number Placeholder 5"/>
          <p:cNvSpPr>
            <a:spLocks noGrp="1"/>
          </p:cNvSpPr>
          <p:nvPr>
            <p:ph type="sldNum" sz="quarter" idx="12"/>
          </p:nvPr>
        </p:nvSpPr>
        <p:spPr/>
        <p:txBody>
          <a:bodyPr/>
          <a:lstStyle>
            <a:lvl1pPr>
              <a:defRPr/>
            </a:lvl1pPr>
          </a:lstStyle>
          <a:p>
            <a:pPr>
              <a:defRPr/>
            </a:pPr>
            <a:fld id="{74C0C9F1-3876-47D8-A9F9-3AD227EF793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4" name="Slide Number Placeholder 5"/>
          <p:cNvSpPr>
            <a:spLocks noGrp="1"/>
          </p:cNvSpPr>
          <p:nvPr>
            <p:ph type="sldNum" sz="quarter" idx="12"/>
          </p:nvPr>
        </p:nvSpPr>
        <p:spPr/>
        <p:txBody>
          <a:bodyPr/>
          <a:lstStyle>
            <a:lvl1pPr>
              <a:defRPr/>
            </a:lvl1pPr>
          </a:lstStyle>
          <a:p>
            <a:pPr>
              <a:defRPr/>
            </a:pPr>
            <a:fld id="{5587A0E5-8F0D-4CAD-9D81-287EE5EBE1F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96A6B32B-71E3-4C05-B39A-2C9C0F3418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2548F8-60BC-436C-9C09-D0C12CFCAAD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B0147131-E240-4DB0-B38D-0D4665393D5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A4B3A8C4-7F76-4BAA-B4E8-19BD0D92AB7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03C7DEB3-2ACA-49C4-9134-339007C345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B0D1D9A-DF1C-48E6-8E06-90623E3E90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33D5E02-E27F-494E-AED7-7A13B0D96C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F6082A72-8532-4CCD-BBA9-2FD7A4B2F6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FDF07906-6276-45F3-B6FE-099C5D66E0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CBA69EF-5666-4CE6-95EF-25DC3F96474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DD54D56-1A5B-4A7D-BA30-BFA76A8DE4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DF4F0E68-B20E-4C44-990E-AA2B694AB2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smtClean="0"/>
              <a:t>July 2013</a:t>
            </a:r>
            <a:endParaRPr lang="en-US"/>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a:t>Hernandez,Li,Dotlić,Miura (NICT)</a:t>
            </a:r>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a:t>Slide </a:t>
            </a:r>
            <a:fld id="{1DD949AF-60F7-4B5C-97DD-2B456DEC0F00}" type="slidenum">
              <a:rPr lang="en-US"/>
              <a:pPr>
                <a:defRPr/>
              </a:pPr>
              <a:t>‹#›</a:t>
            </a:fld>
            <a:endParaRPr lang="en-US"/>
          </a:p>
        </p:txBody>
      </p:sp>
      <p:sp>
        <p:nvSpPr>
          <p:cNvPr id="1031" name="Rectangle 7"/>
          <p:cNvSpPr>
            <a:spLocks noChangeArrowheads="1"/>
          </p:cNvSpPr>
          <p:nvPr/>
        </p:nvSpPr>
        <p:spPr bwMode="auto">
          <a:xfrm>
            <a:off x="3657600" y="393700"/>
            <a:ext cx="4800600" cy="215900"/>
          </a:xfrm>
          <a:prstGeom prst="rect">
            <a:avLst/>
          </a:prstGeom>
          <a:noFill/>
          <a:ln w="9525">
            <a:noFill/>
            <a:miter lim="800000"/>
            <a:headEnd/>
            <a:tailEnd/>
          </a:ln>
        </p:spPr>
        <p:txBody>
          <a:bodyPr lIns="0" tIns="0" rIns="0" bIns="0" anchor="b">
            <a:spAutoFit/>
          </a:bodyPr>
          <a:lstStyle/>
          <a:p>
            <a:pPr lvl="4" algn="r">
              <a:defRPr/>
            </a:pPr>
            <a:r>
              <a:rPr lang="en-US" sz="1400" b="1" dirty="0"/>
              <a:t>Doc: IEEE </a:t>
            </a:r>
            <a:r>
              <a:rPr lang="en-US" sz="1400" b="1" dirty="0" smtClean="0"/>
              <a:t>802.15-13-0369-01-0008</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1033" name="Rectangle 9"/>
          <p:cNvSpPr>
            <a:spLocks noChangeArrowheads="1"/>
          </p:cNvSpPr>
          <p:nvPr/>
        </p:nvSpPr>
        <p:spPr bwMode="auto">
          <a:xfrm>
            <a:off x="685800" y="6475413"/>
            <a:ext cx="711200" cy="184150"/>
          </a:xfrm>
          <a:prstGeom prst="rect">
            <a:avLst/>
          </a:prstGeom>
          <a:noFill/>
          <a:ln w="9525">
            <a:noFill/>
            <a:miter lim="800000"/>
            <a:headEnd/>
            <a:tailEnd/>
          </a:ln>
        </p:spPr>
        <p:txBody>
          <a:bodyPr lIns="0" tIns="0" rIns="0" bIns="0">
            <a:spAutoFit/>
          </a:bodyPr>
          <a:lstStyle/>
          <a:p>
            <a:pPr>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mtClean="0">
                <a:solidFill>
                  <a:srgbClr val="898989"/>
                </a:solidFill>
              </a:defRPr>
            </a:lvl1pPr>
          </a:lstStyle>
          <a:p>
            <a:pPr>
              <a:defRPr/>
            </a:pPr>
            <a:r>
              <a:rPr lang="en-US" smtClean="0"/>
              <a:t>July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a:solidFill>
                  <a:srgbClr val="898989"/>
                </a:solidFill>
              </a:defRPr>
            </a:lvl1pPr>
          </a:lstStyle>
          <a:p>
            <a:pPr>
              <a:defRPr/>
            </a:pPr>
            <a:r>
              <a:rPr lang="en-US"/>
              <a:t>Hernandez,Li,Dotlić,Miura (NICT)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51DEFE51-877F-443F-9791-B31A6EDD71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oleObject" Target="../embeddings/oleObject17.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9.bin"/></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3.wmf"/><Relationship Id="rId5" Type="http://schemas.openxmlformats.org/officeDocument/2006/relationships/oleObject" Target="../embeddings/oleObject20.bin"/><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4.wmf"/><Relationship Id="rId5" Type="http://schemas.openxmlformats.org/officeDocument/2006/relationships/oleObject" Target="../embeddings/oleObject21.bin"/><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0.wmf"/><Relationship Id="rId3" Type="http://schemas.openxmlformats.org/officeDocument/2006/relationships/image" Target="../media/image33.png"/><Relationship Id="rId7" Type="http://schemas.openxmlformats.org/officeDocument/2006/relationships/image" Target="../media/image27.wmf"/><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4.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8.wmf"/></Relationships>
</file>

<file path=ppt/slides/_rels/slide3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2.wmf"/><Relationship Id="rId11" Type="http://schemas.openxmlformats.org/officeDocument/2006/relationships/image" Target="../media/image34.wmf"/><Relationship Id="rId5" Type="http://schemas.openxmlformats.org/officeDocument/2006/relationships/oleObject" Target="../embeddings/oleObject29.bin"/><Relationship Id="rId10" Type="http://schemas.openxmlformats.org/officeDocument/2006/relationships/oleObject" Target="../embeddings/oleObject31.bin"/><Relationship Id="rId4" Type="http://schemas.openxmlformats.org/officeDocument/2006/relationships/image" Target="../media/image31.wmf"/><Relationship Id="rId9"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6.wmf"/><Relationship Id="rId5" Type="http://schemas.openxmlformats.org/officeDocument/2006/relationships/oleObject" Target="../embeddings/oleObject33.bin"/><Relationship Id="rId4" Type="http://schemas.openxmlformats.org/officeDocument/2006/relationships/image" Target="../media/image3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8.wmf"/><Relationship Id="rId5" Type="http://schemas.openxmlformats.org/officeDocument/2006/relationships/oleObject" Target="../embeddings/oleObject35.bin"/><Relationship Id="rId4" Type="http://schemas.openxmlformats.org/officeDocument/2006/relationships/image" Target="../media/image37.wmf"/></Relationships>
</file>

<file path=ppt/slides/_rels/slide4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1.wmf"/><Relationship Id="rId5" Type="http://schemas.openxmlformats.org/officeDocument/2006/relationships/oleObject" Target="../embeddings/oleObject38.bin"/><Relationship Id="rId4" Type="http://schemas.openxmlformats.org/officeDocument/2006/relationships/image" Target="../media/image40.wmf"/></Relationships>
</file>

<file path=ppt/slides/_rels/slide4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40.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4.emf"/><Relationship Id="rId5" Type="http://schemas.openxmlformats.org/officeDocument/2006/relationships/package" Target="../embeddings/Microsoft_Word_Document4.docx"/><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47.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image" Target="../media/image4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49.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0.emf"/></Relationships>
</file>

<file path=ppt/slides/_rels/slide4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52.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54.emf"/><Relationship Id="rId4" Type="http://schemas.openxmlformats.org/officeDocument/2006/relationships/image" Target="../media/image51.wmf"/><Relationship Id="rId9" Type="http://schemas.openxmlformats.org/officeDocument/2006/relationships/oleObject" Target="../embeddings/oleObject49.bin"/></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5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57.emf"/></Relationships>
</file>

<file path=ppt/slides/_rels/slide51.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55.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59.wmf"/><Relationship Id="rId11" Type="http://schemas.openxmlformats.org/officeDocument/2006/relationships/package" Target="../embeddings/Microsoft_Word_Document8.docx"/><Relationship Id="rId5" Type="http://schemas.openxmlformats.org/officeDocument/2006/relationships/oleObject" Target="../embeddings/oleObject52.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54.bin"/><Relationship Id="rId14" Type="http://schemas.openxmlformats.org/officeDocument/2006/relationships/image" Target="../media/image63.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65.wmf"/><Relationship Id="rId5" Type="http://schemas.openxmlformats.org/officeDocument/2006/relationships/oleObject" Target="../embeddings/oleObject57.bin"/><Relationship Id="rId4" Type="http://schemas.openxmlformats.org/officeDocument/2006/relationships/image" Target="../media/image64.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66.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67.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68.wmf"/><Relationship Id="rId5" Type="http://schemas.openxmlformats.org/officeDocument/2006/relationships/oleObject" Target="../embeddings/oleObject61.bin"/><Relationship Id="rId4" Type="http://schemas.openxmlformats.org/officeDocument/2006/relationships/image" Target="../media/image67.emf"/></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69.wmf"/><Relationship Id="rId4" Type="http://schemas.openxmlformats.org/officeDocument/2006/relationships/oleObject" Target="../embeddings/oleObject62.bin"/></Relationships>
</file>

<file path=ppt/slides/_rels/slide5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n-US" smtClean="0"/>
              <a:t>July 2013</a:t>
            </a:r>
            <a:endParaRPr lang="en-US"/>
          </a:p>
        </p:txBody>
      </p:sp>
      <p:sp>
        <p:nvSpPr>
          <p:cNvPr id="3075" name="Footer Placeholder 2"/>
          <p:cNvSpPr>
            <a:spLocks noGrp="1"/>
          </p:cNvSpPr>
          <p:nvPr>
            <p:ph type="ftr" sz="quarter" idx="11"/>
          </p:nvPr>
        </p:nvSpPr>
        <p:spPr>
          <a:noFill/>
        </p:spPr>
        <p:txBody>
          <a:bodyPr/>
          <a:lstStyle/>
          <a:p>
            <a:r>
              <a:rPr lang="en-US" smtClean="0"/>
              <a:t>Hernandez,Li,Dotlić,Miura (NICT)</a:t>
            </a:r>
          </a:p>
        </p:txBody>
      </p:sp>
      <p:sp>
        <p:nvSpPr>
          <p:cNvPr id="3076" name="Slide Number Placeholder 3"/>
          <p:cNvSpPr>
            <a:spLocks noGrp="1"/>
          </p:cNvSpPr>
          <p:nvPr>
            <p:ph type="sldNum" sz="quarter" idx="12"/>
          </p:nvPr>
        </p:nvSpPr>
        <p:spPr>
          <a:xfrm>
            <a:off x="4394200" y="6475413"/>
            <a:ext cx="431800" cy="184150"/>
          </a:xfrm>
          <a:noFill/>
        </p:spPr>
        <p:txBody>
          <a:bodyPr/>
          <a:lstStyle/>
          <a:p>
            <a:r>
              <a:rPr lang="en-US" smtClean="0"/>
              <a:t>Slide </a:t>
            </a:r>
            <a:fld id="{F4491B18-E56C-455D-B12F-DDD70E7CAEFD}" type="slidenum">
              <a:rPr lang="en-US" smtClean="0"/>
              <a:pPr/>
              <a:t>1</a:t>
            </a:fld>
            <a:endParaRPr lang="en-US" smtClean="0"/>
          </a:p>
        </p:txBody>
      </p:sp>
      <p:sp>
        <p:nvSpPr>
          <p:cNvPr id="27651" name="Rectangle 3"/>
          <p:cNvSpPr>
            <a:spLocks noChangeArrowheads="1"/>
          </p:cNvSpPr>
          <p:nvPr/>
        </p:nvSpPr>
        <p:spPr bwMode="auto">
          <a:xfrm>
            <a:off x="152400" y="609600"/>
            <a:ext cx="8991600" cy="4770438"/>
          </a:xfrm>
          <a:prstGeom prst="rect">
            <a:avLst/>
          </a:prstGeom>
          <a:noFill/>
          <a:ln w="12700">
            <a:noFill/>
            <a:miter lim="800000"/>
            <a:headEnd type="none" w="sm" len="sm"/>
            <a:tailEnd type="none" w="sm" len="sm"/>
          </a:ln>
          <a:effectLst/>
        </p:spPr>
        <p:txBody>
          <a:bodyPr>
            <a:spAutoFit/>
          </a:bodyPr>
          <a:lstStyle/>
          <a:p>
            <a:pPr algn="ctr">
              <a:defRPr/>
            </a:pP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a:defRPr/>
            </a:pPr>
            <a:endParaRPr lang="en-US" sz="1600" dirty="0">
              <a:solidFill>
                <a:schemeClr val="tx2"/>
              </a:solidFill>
            </a:endParaRPr>
          </a:p>
          <a:p>
            <a:pPr>
              <a:defRPr/>
            </a:pPr>
            <a:r>
              <a:rPr lang="en-US" sz="1600" b="1" dirty="0">
                <a:solidFill>
                  <a:schemeClr val="tx2"/>
                </a:solidFill>
              </a:rPr>
              <a:t>Submission Title:</a:t>
            </a:r>
            <a:r>
              <a:rPr lang="en-US" sz="1600" dirty="0">
                <a:solidFill>
                  <a:schemeClr val="tx2"/>
                </a:solidFill>
              </a:rPr>
              <a:t> [ </a:t>
            </a:r>
            <a:r>
              <a:rPr lang="en-US" sz="1600" dirty="0" smtClean="0">
                <a:solidFill>
                  <a:schemeClr val="tx2"/>
                </a:solidFill>
              </a:rPr>
              <a:t>NICT </a:t>
            </a:r>
            <a:r>
              <a:rPr lang="en-US" sz="1600" dirty="0">
                <a:solidFill>
                  <a:schemeClr val="tx2"/>
                </a:solidFill>
              </a:rPr>
              <a:t>PHY </a:t>
            </a:r>
            <a:r>
              <a:rPr lang="en-US" sz="1600" dirty="0" smtClean="0">
                <a:solidFill>
                  <a:schemeClr val="tx2"/>
                </a:solidFill>
              </a:rPr>
              <a:t>Proposal, Part A ]  </a:t>
            </a:r>
            <a:r>
              <a:rPr lang="en-US" sz="1600" dirty="0">
                <a:solidFill>
                  <a:schemeClr val="tx2"/>
                </a:solidFill>
              </a:rPr>
              <a:t>	</a:t>
            </a:r>
          </a:p>
          <a:p>
            <a:pPr>
              <a:defRPr/>
            </a:pPr>
            <a:r>
              <a:rPr lang="en-US" sz="1600" b="1" dirty="0">
                <a:solidFill>
                  <a:schemeClr val="tx2"/>
                </a:solidFill>
              </a:rPr>
              <a:t>Date Submitted: </a:t>
            </a:r>
            <a:r>
              <a:rPr lang="en-US" sz="1600" dirty="0" smtClean="0">
                <a:solidFill>
                  <a:schemeClr val="tx2"/>
                </a:solidFill>
              </a:rPr>
              <a:t>[ July </a:t>
            </a:r>
            <a:r>
              <a:rPr lang="en-US" sz="1600" dirty="0">
                <a:solidFill>
                  <a:schemeClr val="tx2"/>
                </a:solidFill>
              </a:rPr>
              <a:t>6</a:t>
            </a:r>
            <a:r>
              <a:rPr lang="en-US" sz="1600" baseline="30000" dirty="0" smtClean="0">
                <a:solidFill>
                  <a:schemeClr val="tx2"/>
                </a:solidFill>
              </a:rPr>
              <a:t>th</a:t>
            </a:r>
            <a:r>
              <a:rPr lang="en-US" sz="1600" dirty="0">
                <a:solidFill>
                  <a:schemeClr val="tx2"/>
                </a:solidFill>
              </a:rPr>
              <a:t>, </a:t>
            </a:r>
            <a:r>
              <a:rPr lang="en-US" sz="1600" dirty="0" smtClean="0">
                <a:solidFill>
                  <a:schemeClr val="tx2"/>
                </a:solidFill>
              </a:rPr>
              <a:t>2013 ]</a:t>
            </a:r>
            <a:endParaRPr lang="en-US" sz="1600" dirty="0">
              <a:solidFill>
                <a:schemeClr val="tx2"/>
              </a:solidFill>
            </a:endParaRPr>
          </a:p>
          <a:p>
            <a:pPr>
              <a:defRPr/>
            </a:pPr>
            <a:r>
              <a:rPr lang="en-US" sz="1600" b="1" dirty="0">
                <a:solidFill>
                  <a:schemeClr val="tx2"/>
                </a:solidFill>
              </a:rPr>
              <a:t>Source:</a:t>
            </a:r>
            <a:r>
              <a:rPr lang="en-US" sz="1600" dirty="0">
                <a:solidFill>
                  <a:schemeClr val="tx2"/>
                </a:solidFill>
              </a:rPr>
              <a:t> </a:t>
            </a:r>
            <a:r>
              <a:rPr lang="en-US" sz="1600" dirty="0" smtClean="0">
                <a:solidFill>
                  <a:schemeClr val="tx2"/>
                </a:solidFill>
              </a:rPr>
              <a:t>[ Marco </a:t>
            </a:r>
            <a:r>
              <a:rPr lang="en-US" sz="1600" dirty="0">
                <a:solidFill>
                  <a:schemeClr val="tx2"/>
                </a:solidFill>
              </a:rPr>
              <a:t>Hernandez, Huan-Bang Li, Igor Dotlić, Ryu Miura</a:t>
            </a:r>
            <a:r>
              <a:rPr lang="en-US" sz="1600" dirty="0">
                <a:solidFill>
                  <a:srgbClr val="FF0000"/>
                </a:solidFill>
              </a:rPr>
              <a:t> </a:t>
            </a:r>
            <a:r>
              <a:rPr lang="en-US" sz="1600" dirty="0"/>
              <a:t>] </a:t>
            </a:r>
          </a:p>
          <a:p>
            <a:pPr>
              <a:defRPr/>
            </a:pPr>
            <a:r>
              <a:rPr lang="en-US" sz="1600" b="1" dirty="0">
                <a:solidFill>
                  <a:schemeClr val="tx2"/>
                </a:solidFill>
              </a:rPr>
              <a:t>Company:</a:t>
            </a:r>
            <a:r>
              <a:rPr lang="en-US" sz="1600" dirty="0">
                <a:solidFill>
                  <a:schemeClr val="tx2"/>
                </a:solidFill>
              </a:rPr>
              <a:t> </a:t>
            </a:r>
            <a:r>
              <a:rPr lang="en-US" sz="1600" dirty="0" smtClean="0">
                <a:solidFill>
                  <a:schemeClr val="tx2"/>
                </a:solidFill>
              </a:rPr>
              <a:t>[ </a:t>
            </a:r>
            <a:r>
              <a:rPr lang="en-US" sz="1600" dirty="0" smtClean="0"/>
              <a:t>NICT ]</a:t>
            </a:r>
            <a:endParaRPr lang="en-US" sz="1600" dirty="0"/>
          </a:p>
          <a:p>
            <a:pPr>
              <a:defRPr/>
            </a:pPr>
            <a:r>
              <a:rPr lang="en-US" sz="1600" b="1" dirty="0">
                <a:solidFill>
                  <a:schemeClr val="tx2"/>
                </a:solidFill>
              </a:rPr>
              <a:t>Address: </a:t>
            </a:r>
            <a:r>
              <a:rPr lang="en-US" sz="1600" dirty="0" smtClean="0">
                <a:solidFill>
                  <a:schemeClr val="tx2"/>
                </a:solidFill>
              </a:rPr>
              <a:t>[ </a:t>
            </a:r>
            <a:r>
              <a:rPr lang="en-US" sz="1600" dirty="0" smtClean="0"/>
              <a:t>3-4 </a:t>
            </a:r>
            <a:r>
              <a:rPr lang="en-US" sz="1600" dirty="0"/>
              <a:t>Hikarino-oka, Yokosuka, 239-0847, </a:t>
            </a:r>
            <a:r>
              <a:rPr lang="en-US" sz="1600" dirty="0" smtClean="0"/>
              <a:t>Japan </a:t>
            </a:r>
            <a:r>
              <a:rPr lang="en-US" sz="1600" dirty="0" smtClean="0">
                <a:solidFill>
                  <a:schemeClr val="tx2"/>
                </a:solidFill>
              </a:rPr>
              <a:t>]</a:t>
            </a:r>
            <a:endParaRPr lang="en-US" sz="1600" dirty="0">
              <a:solidFill>
                <a:schemeClr val="tx2"/>
              </a:solidFill>
            </a:endParaRPr>
          </a:p>
          <a:p>
            <a:pPr>
              <a:defRPr/>
            </a:pPr>
            <a:r>
              <a:rPr lang="en-US" sz="1600" b="1" dirty="0">
                <a:solidFill>
                  <a:schemeClr val="tx2"/>
                </a:solidFill>
              </a:rPr>
              <a:t>Voice</a:t>
            </a:r>
            <a:r>
              <a:rPr lang="en-US" sz="1600" b="1" dirty="0"/>
              <a:t>:</a:t>
            </a:r>
            <a:r>
              <a:rPr lang="en-US" sz="1600" dirty="0"/>
              <a:t>[+81 46-847-5439</a:t>
            </a:r>
            <a:r>
              <a:rPr lang="en-US" sz="1600" dirty="0">
                <a:solidFill>
                  <a:schemeClr val="tx2"/>
                </a:solidFill>
              </a:rPr>
              <a:t>] </a:t>
            </a:r>
            <a:r>
              <a:rPr lang="en-US" sz="1600" b="1" dirty="0">
                <a:solidFill>
                  <a:schemeClr val="tx2"/>
                </a:solidFill>
              </a:rPr>
              <a:t>Fax:</a:t>
            </a:r>
            <a:r>
              <a:rPr lang="en-US" sz="1600" dirty="0">
                <a:solidFill>
                  <a:schemeClr val="tx2"/>
                </a:solidFill>
              </a:rPr>
              <a:t> </a:t>
            </a:r>
            <a:r>
              <a:rPr lang="en-US" sz="1600" dirty="0"/>
              <a:t>[+81 46-847-5431</a:t>
            </a:r>
            <a:r>
              <a:rPr lang="en-US" sz="1600" dirty="0">
                <a:solidFill>
                  <a:schemeClr val="tx2"/>
                </a:solidFill>
              </a:rPr>
              <a:t>] </a:t>
            </a:r>
            <a:r>
              <a:rPr lang="en-US" sz="1600" b="1" dirty="0">
                <a:solidFill>
                  <a:schemeClr val="tx2"/>
                </a:solidFill>
              </a:rPr>
              <a:t>E-Mail:</a:t>
            </a:r>
            <a:r>
              <a:rPr lang="en-US" sz="1600" dirty="0">
                <a:solidFill>
                  <a:schemeClr val="tx2"/>
                </a:solidFill>
              </a:rPr>
              <a:t>[]	</a:t>
            </a:r>
          </a:p>
          <a:p>
            <a:pPr>
              <a:spcBef>
                <a:spcPts val="600"/>
              </a:spcBef>
              <a:spcAft>
                <a:spcPts val="600"/>
              </a:spcAft>
              <a:defRPr/>
            </a:pPr>
            <a:r>
              <a:rPr lang="en-US" sz="1600" b="1" dirty="0">
                <a:solidFill>
                  <a:schemeClr val="tx2"/>
                </a:solidFill>
              </a:rPr>
              <a:t>Re:</a:t>
            </a:r>
            <a:r>
              <a:rPr lang="en-US" sz="1600" dirty="0">
                <a:solidFill>
                  <a:schemeClr val="tx2"/>
                </a:solidFill>
              </a:rPr>
              <a:t> [</a:t>
            </a:r>
            <a:r>
              <a:rPr lang="en-US" sz="1600" dirty="0"/>
              <a:t>In response to call for technical proposals to TG8</a:t>
            </a:r>
            <a:r>
              <a:rPr lang="en-US" sz="1600" dirty="0">
                <a:solidFill>
                  <a:schemeClr val="tx2"/>
                </a:solidFill>
              </a:rPr>
              <a:t>]</a:t>
            </a:r>
            <a:endParaRPr lang="en-US" dirty="0">
              <a:solidFill>
                <a:schemeClr val="tx2"/>
              </a:solidFill>
            </a:endParaRPr>
          </a:p>
          <a:p>
            <a:pPr>
              <a:spcBef>
                <a:spcPts val="600"/>
              </a:spcBef>
              <a:spcAft>
                <a:spcPts val="600"/>
              </a:spcAft>
              <a:defRPr/>
            </a:pPr>
            <a:r>
              <a:rPr lang="en-US" sz="1600" b="1" dirty="0">
                <a:solidFill>
                  <a:schemeClr val="tx2"/>
                </a:solidFill>
              </a:rPr>
              <a:t>Abstract:</a:t>
            </a:r>
            <a:r>
              <a:rPr lang="en-US" sz="1600" dirty="0">
                <a:solidFill>
                  <a:schemeClr val="tx2"/>
                </a:solidFill>
              </a:rPr>
              <a:t>	[ ]</a:t>
            </a:r>
          </a:p>
          <a:p>
            <a:pPr>
              <a:spcBef>
                <a:spcPts val="600"/>
              </a:spcBef>
              <a:spcAft>
                <a:spcPts val="600"/>
              </a:spcAft>
              <a:defRPr/>
            </a:pPr>
            <a:r>
              <a:rPr lang="en-US" sz="1600" b="1" dirty="0">
                <a:solidFill>
                  <a:schemeClr val="tx2"/>
                </a:solidFill>
              </a:rPr>
              <a:t>Purpose:</a:t>
            </a:r>
            <a:r>
              <a:rPr lang="en-US" sz="1600" dirty="0">
                <a:solidFill>
                  <a:schemeClr val="tx2"/>
                </a:solidFill>
              </a:rPr>
              <a:t>	[</a:t>
            </a:r>
            <a:r>
              <a:rPr lang="en-US" sz="1600" dirty="0"/>
              <a:t>Material for discussion in 802.15.8 TG</a:t>
            </a:r>
            <a:r>
              <a:rPr lang="en-US" sz="1600" dirty="0">
                <a:solidFill>
                  <a:schemeClr val="tx2"/>
                </a:solidFill>
              </a:rPr>
              <a:t>]</a:t>
            </a:r>
          </a:p>
          <a:p>
            <a:pPr>
              <a:defRPr/>
            </a:pPr>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PSDU construction</a:t>
            </a:r>
            <a:endParaRPr lang="en-US" dirty="0"/>
          </a:p>
        </p:txBody>
      </p:sp>
      <p:sp>
        <p:nvSpPr>
          <p:cNvPr id="3" name="Content Placeholder 2"/>
          <p:cNvSpPr>
            <a:spLocks noGrp="1"/>
          </p:cNvSpPr>
          <p:nvPr>
            <p:ph idx="1"/>
          </p:nvPr>
        </p:nvSpPr>
        <p:spPr/>
        <p:txBody>
          <a:bodyPr/>
          <a:lstStyle/>
          <a:p>
            <a:r>
              <a:rPr lang="en-US" sz="2400" dirty="0" smtClean="0">
                <a:latin typeface="+mj-lt"/>
              </a:rPr>
              <a:t>The MAC protocol data unit (MPDU) is passed to the PHY</a:t>
            </a:r>
          </a:p>
          <a:p>
            <a:r>
              <a:rPr lang="en-US" sz="2400" dirty="0" smtClean="0">
                <a:latin typeface="+mj-lt"/>
              </a:rPr>
              <a:t>Such data is encoded by QC-LDPC codes.</a:t>
            </a:r>
          </a:p>
          <a:p>
            <a:r>
              <a:rPr lang="en-US" sz="2400" dirty="0" smtClean="0">
                <a:latin typeface="+mj-lt"/>
              </a:rPr>
              <a:t>QC-LDPC codes allows performance close to turbo codes, besides that encoder/decoder enable high throughput and low implementation complexity </a:t>
            </a:r>
            <a:r>
              <a:rPr lang="en-US" sz="2400" dirty="0">
                <a:latin typeface="+mj-lt"/>
              </a:rPr>
              <a:t>(</a:t>
            </a:r>
            <a:r>
              <a:rPr lang="en-US" sz="2400" dirty="0" smtClean="0">
                <a:latin typeface="+mj-lt"/>
              </a:rPr>
              <a:t>efficient implementation in parallel architectures).</a:t>
            </a:r>
          </a:p>
          <a:p>
            <a:r>
              <a:rPr lang="en-US" sz="2400" dirty="0" smtClean="0">
                <a:latin typeface="+mj-lt"/>
              </a:rPr>
              <a:t>Quasi-cyclic LDPC codes are systematic, linear codes satisfying </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15181726"/>
              </p:ext>
            </p:extLst>
          </p:nvPr>
        </p:nvGraphicFramePr>
        <p:xfrm>
          <a:off x="3657600" y="5105400"/>
          <a:ext cx="1092200" cy="406400"/>
        </p:xfrm>
        <a:graphic>
          <a:graphicData uri="http://schemas.openxmlformats.org/presentationml/2006/ole">
            <mc:AlternateContent xmlns:mc="http://schemas.openxmlformats.org/markup-compatibility/2006">
              <mc:Choice xmlns:v="urn:schemas-microsoft-com:vml" Requires="v">
                <p:oleObj spid="_x0000_s89271" name="Equation" r:id="rId3" imgW="545760" imgH="203040" progId="Equation.3">
                  <p:embed/>
                </p:oleObj>
              </mc:Choice>
              <mc:Fallback>
                <p:oleObj name="Equation" r:id="rId3" imgW="545760" imgH="203040" progId="Equation.3">
                  <p:embed/>
                  <p:pic>
                    <p:nvPicPr>
                      <p:cNvPr id="0" name=""/>
                      <p:cNvPicPr/>
                      <p:nvPr/>
                    </p:nvPicPr>
                    <p:blipFill>
                      <a:blip r:embed="rId4"/>
                      <a:stretch>
                        <a:fillRect/>
                      </a:stretch>
                    </p:blipFill>
                    <p:spPr>
                      <a:xfrm>
                        <a:off x="3657600" y="5105400"/>
                        <a:ext cx="1092200" cy="406400"/>
                      </a:xfrm>
                      <a:prstGeom prst="rect">
                        <a:avLst/>
                      </a:prstGeom>
                    </p:spPr>
                  </p:pic>
                </p:oleObj>
              </mc:Fallback>
            </mc:AlternateContent>
          </a:graphicData>
        </a:graphic>
      </p:graphicFrame>
    </p:spTree>
    <p:extLst>
      <p:ext uri="{BB962C8B-B14F-4D97-AF65-F5344CB8AC3E}">
        <p14:creationId xmlns:p14="http://schemas.microsoft.com/office/powerpoint/2010/main" val="754321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dirty="0">
                <a:latin typeface="+mj-lt"/>
              </a:rPr>
              <a:t>C</a:t>
            </a:r>
            <a:r>
              <a:rPr lang="en-US" sz="2400" dirty="0" smtClean="0">
                <a:latin typeface="+mj-lt"/>
              </a:rPr>
              <a:t>odeword                            , </a:t>
            </a:r>
            <a:r>
              <a:rPr lang="en-US" sz="2000" i="1" dirty="0" smtClean="0">
                <a:latin typeface="+mj-lt"/>
              </a:rPr>
              <a:t>k</a:t>
            </a:r>
            <a:r>
              <a:rPr lang="en-US" sz="2000" dirty="0" smtClean="0">
                <a:latin typeface="+mj-lt"/>
              </a:rPr>
              <a:t> information bits, </a:t>
            </a:r>
            <a:r>
              <a:rPr lang="en-US" sz="2000" i="1" dirty="0" smtClean="0">
                <a:latin typeface="+mj-lt"/>
              </a:rPr>
              <a:t>n-k</a:t>
            </a:r>
            <a:r>
              <a:rPr lang="en-US" sz="2000" dirty="0" smtClean="0">
                <a:latin typeface="+mj-lt"/>
              </a:rPr>
              <a:t> parity bits.</a:t>
            </a:r>
          </a:p>
          <a:p>
            <a:r>
              <a:rPr lang="en-US" sz="2400" dirty="0" smtClean="0">
                <a:latin typeface="+mj-lt"/>
              </a:rPr>
              <a:t>Parity check matrix </a:t>
            </a:r>
          </a:p>
          <a:p>
            <a:r>
              <a:rPr lang="en-US" sz="2400" dirty="0" smtClean="0">
                <a:latin typeface="+mj-lt"/>
              </a:rPr>
              <a:t>QC-LDPC codes are defined by a prototype matrix </a:t>
            </a:r>
          </a:p>
          <a:p>
            <a:r>
              <a:rPr lang="en-US" sz="2200" b="1" dirty="0" smtClean="0">
                <a:latin typeface="+mj-lt"/>
              </a:rPr>
              <a:t>H</a:t>
            </a:r>
            <a:r>
              <a:rPr lang="en-US" sz="2200" dirty="0" smtClean="0">
                <a:latin typeface="+mj-lt"/>
              </a:rPr>
              <a:t> is constructed from </a:t>
            </a:r>
            <a:r>
              <a:rPr lang="en-US" sz="2200" b="1" dirty="0" err="1" smtClean="0">
                <a:latin typeface="+mj-lt"/>
              </a:rPr>
              <a:t>H</a:t>
            </a:r>
            <a:r>
              <a:rPr lang="en-US" sz="2200" baseline="-25000" dirty="0" err="1" smtClean="0">
                <a:latin typeface="+mj-lt"/>
              </a:rPr>
              <a:t>p</a:t>
            </a:r>
            <a:r>
              <a:rPr lang="en-US" sz="2200" dirty="0" smtClean="0">
                <a:latin typeface="+mj-lt"/>
              </a:rPr>
              <a:t> by replacing each entry [</a:t>
            </a:r>
            <a:r>
              <a:rPr lang="en-US" sz="2200" b="1" dirty="0" err="1" smtClean="0">
                <a:latin typeface="+mj-lt"/>
              </a:rPr>
              <a:t>H</a:t>
            </a:r>
            <a:r>
              <a:rPr lang="en-US" sz="2200" baseline="-25000" dirty="0" err="1" smtClean="0">
                <a:latin typeface="+mj-lt"/>
              </a:rPr>
              <a:t>p</a:t>
            </a:r>
            <a:r>
              <a:rPr lang="en-US" sz="2200" dirty="0" smtClean="0">
                <a:latin typeface="+mj-lt"/>
              </a:rPr>
              <a:t>]</a:t>
            </a:r>
            <a:r>
              <a:rPr lang="en-US" sz="2200" baseline="-25000" dirty="0" err="1" smtClean="0">
                <a:latin typeface="+mj-lt"/>
              </a:rPr>
              <a:t>i,j</a:t>
            </a:r>
            <a:r>
              <a:rPr lang="en-US" sz="2200" dirty="0" smtClean="0">
                <a:latin typeface="+mj-lt"/>
              </a:rPr>
              <a:t> with either a cyclic shift matrix </a:t>
            </a:r>
            <a:r>
              <a:rPr lang="en-US" sz="2200" b="1" dirty="0" smtClean="0">
                <a:latin typeface="+mj-lt"/>
              </a:rPr>
              <a:t>P</a:t>
            </a:r>
            <a:r>
              <a:rPr lang="en-US" sz="2200" baseline="-25000" dirty="0" smtClean="0">
                <a:latin typeface="+mj-lt"/>
              </a:rPr>
              <a:t>c</a:t>
            </a:r>
            <a:r>
              <a:rPr lang="en-US" sz="2200" dirty="0" smtClean="0">
                <a:latin typeface="+mj-lt"/>
              </a:rPr>
              <a:t>, identity or null matrices of size </a:t>
            </a:r>
            <a:r>
              <a:rPr lang="en-US" sz="2200" dirty="0" err="1" smtClean="0">
                <a:latin typeface="+mj-lt"/>
              </a:rPr>
              <a:t>ZxZ</a:t>
            </a:r>
            <a:r>
              <a:rPr lang="en-US" sz="2200" dirty="0">
                <a:latin typeface="+mj-lt"/>
              </a:rPr>
              <a:t> </a:t>
            </a:r>
            <a:r>
              <a:rPr lang="en-US" sz="2200" dirty="0" smtClean="0">
                <a:latin typeface="+mj-lt"/>
              </a:rPr>
              <a:t>(final size of </a:t>
            </a:r>
            <a:r>
              <a:rPr lang="en-US" sz="2200" b="1" dirty="0" smtClean="0">
                <a:latin typeface="+mj-lt"/>
              </a:rPr>
              <a:t>H</a:t>
            </a:r>
            <a:r>
              <a:rPr lang="en-US" sz="2200" dirty="0" smtClean="0">
                <a:latin typeface="+mj-lt"/>
              </a:rPr>
              <a:t> is </a:t>
            </a:r>
            <a:r>
              <a:rPr lang="en-US" sz="2200" dirty="0" err="1" smtClean="0">
                <a:latin typeface="+mj-lt"/>
              </a:rPr>
              <a:t>M</a:t>
            </a:r>
            <a:r>
              <a:rPr lang="en-US" sz="2200" baseline="-25000" dirty="0" err="1" smtClean="0">
                <a:latin typeface="+mj-lt"/>
              </a:rPr>
              <a:t>p</a:t>
            </a:r>
            <a:r>
              <a:rPr lang="en-US" sz="2200" dirty="0" err="1" smtClean="0">
                <a:latin typeface="+mj-lt"/>
              </a:rPr>
              <a:t>ZxN</a:t>
            </a:r>
            <a:r>
              <a:rPr lang="en-US" sz="2200" baseline="-25000" dirty="0" err="1" smtClean="0">
                <a:latin typeface="+mj-lt"/>
              </a:rPr>
              <a:t>p</a:t>
            </a:r>
            <a:r>
              <a:rPr lang="en-US" sz="2200" dirty="0" err="1" smtClean="0">
                <a:latin typeface="+mj-lt"/>
              </a:rPr>
              <a:t>Z</a:t>
            </a:r>
            <a:r>
              <a:rPr lang="en-US" sz="2200" dirty="0" smtClean="0">
                <a:latin typeface="+mj-lt"/>
              </a:rPr>
              <a:t>).</a:t>
            </a:r>
          </a:p>
          <a:p>
            <a:r>
              <a:rPr lang="en-US" sz="2200" dirty="0" smtClean="0">
                <a:solidFill>
                  <a:srgbClr val="000000"/>
                </a:solidFill>
                <a:latin typeface="Times New Roman"/>
              </a:rPr>
              <a:t>If [</a:t>
            </a:r>
            <a:r>
              <a:rPr lang="en-US" sz="2200" b="1" dirty="0" err="1" smtClean="0">
                <a:solidFill>
                  <a:srgbClr val="000000"/>
                </a:solidFill>
                <a:latin typeface="Times New Roman"/>
              </a:rPr>
              <a:t>H</a:t>
            </a:r>
            <a:r>
              <a:rPr lang="en-US" sz="2200" baseline="-25000" dirty="0" err="1" smtClean="0">
                <a:solidFill>
                  <a:srgbClr val="000000"/>
                </a:solidFill>
                <a:latin typeface="Times New Roman"/>
              </a:rPr>
              <a:t>p</a:t>
            </a:r>
            <a:r>
              <a:rPr lang="en-US" sz="2200" dirty="0" smtClean="0">
                <a:solidFill>
                  <a:srgbClr val="000000"/>
                </a:solidFill>
                <a:latin typeface="Times New Roman"/>
              </a:rPr>
              <a:t>]</a:t>
            </a:r>
            <a:r>
              <a:rPr lang="en-US" sz="2200" baseline="-25000" dirty="0" err="1" smtClean="0">
                <a:solidFill>
                  <a:srgbClr val="000000"/>
                </a:solidFill>
                <a:latin typeface="Times New Roman"/>
              </a:rPr>
              <a:t>i,j</a:t>
            </a:r>
            <a:r>
              <a:rPr lang="en-US" sz="2200" dirty="0" smtClean="0">
                <a:solidFill>
                  <a:srgbClr val="000000"/>
                </a:solidFill>
                <a:latin typeface="Times New Roman"/>
              </a:rPr>
              <a:t>=0 , replace it by </a:t>
            </a:r>
            <a:r>
              <a:rPr lang="en-US" sz="2200" b="1" dirty="0" err="1" smtClean="0">
                <a:solidFill>
                  <a:srgbClr val="000000"/>
                </a:solidFill>
                <a:latin typeface="Times New Roman"/>
              </a:rPr>
              <a:t>I</a:t>
            </a:r>
            <a:r>
              <a:rPr lang="en-US" sz="2200" baseline="-25000" dirty="0" err="1" smtClean="0">
                <a:solidFill>
                  <a:srgbClr val="000000"/>
                </a:solidFill>
                <a:latin typeface="Times New Roman"/>
              </a:rPr>
              <a:t>ZxZ</a:t>
            </a:r>
            <a:r>
              <a:rPr lang="en-US" sz="2200" dirty="0" smtClean="0">
                <a:solidFill>
                  <a:srgbClr val="000000"/>
                </a:solidFill>
                <a:latin typeface="Times New Roman"/>
              </a:rPr>
              <a:t>=</a:t>
            </a:r>
            <a:r>
              <a:rPr lang="en-US" sz="2200" b="1" dirty="0" smtClean="0">
                <a:solidFill>
                  <a:srgbClr val="000000"/>
                </a:solidFill>
                <a:latin typeface="Times New Roman"/>
              </a:rPr>
              <a:t>P</a:t>
            </a:r>
            <a:r>
              <a:rPr lang="en-US" sz="2200" baseline="-25000" dirty="0" smtClean="0">
                <a:solidFill>
                  <a:srgbClr val="000000"/>
                </a:solidFill>
                <a:latin typeface="Times New Roman"/>
              </a:rPr>
              <a:t>0</a:t>
            </a:r>
            <a:endParaRPr lang="en-US" sz="2200" baseline="-25000" dirty="0">
              <a:solidFill>
                <a:srgbClr val="000000"/>
              </a:solidFill>
              <a:latin typeface="Times New Roman"/>
            </a:endParaRPr>
          </a:p>
          <a:p>
            <a:r>
              <a:rPr lang="en-US" sz="2200" dirty="0" smtClean="0">
                <a:solidFill>
                  <a:srgbClr val="000000"/>
                </a:solidFill>
                <a:latin typeface="Times New Roman"/>
              </a:rPr>
              <a:t>If </a:t>
            </a:r>
            <a:r>
              <a:rPr lang="en-US" sz="2200" dirty="0">
                <a:solidFill>
                  <a:srgbClr val="000000"/>
                </a:solidFill>
                <a:latin typeface="Times New Roman"/>
              </a:rPr>
              <a:t>[</a:t>
            </a:r>
            <a:r>
              <a:rPr lang="en-US" sz="2200" b="1" dirty="0" err="1">
                <a:solidFill>
                  <a:srgbClr val="000000"/>
                </a:solidFill>
                <a:latin typeface="Times New Roman"/>
              </a:rPr>
              <a:t>H</a:t>
            </a:r>
            <a:r>
              <a:rPr lang="en-US" sz="2200" baseline="-25000" dirty="0" err="1">
                <a:solidFill>
                  <a:srgbClr val="000000"/>
                </a:solidFill>
                <a:latin typeface="Times New Roman"/>
              </a:rPr>
              <a:t>p</a:t>
            </a:r>
            <a:r>
              <a:rPr lang="en-US" sz="2200" dirty="0">
                <a:solidFill>
                  <a:srgbClr val="000000"/>
                </a:solidFill>
                <a:latin typeface="Times New Roman"/>
              </a:rPr>
              <a:t>]</a:t>
            </a:r>
            <a:r>
              <a:rPr lang="en-US" sz="2200" baseline="-25000" dirty="0" err="1">
                <a:solidFill>
                  <a:srgbClr val="000000"/>
                </a:solidFill>
                <a:latin typeface="Times New Roman"/>
              </a:rPr>
              <a:t>i,j</a:t>
            </a:r>
            <a:r>
              <a:rPr lang="en-US" sz="2200" dirty="0" smtClean="0">
                <a:solidFill>
                  <a:srgbClr val="000000"/>
                </a:solidFill>
                <a:latin typeface="Times New Roman"/>
              </a:rPr>
              <a:t>=“-”, replace it by </a:t>
            </a:r>
            <a:r>
              <a:rPr lang="en-US" sz="2200" b="1" dirty="0" smtClean="0">
                <a:solidFill>
                  <a:srgbClr val="000000"/>
                </a:solidFill>
                <a:latin typeface="Times New Roman"/>
              </a:rPr>
              <a:t>0</a:t>
            </a:r>
            <a:r>
              <a:rPr lang="en-US" sz="2200" baseline="-25000" dirty="0" smtClean="0">
                <a:solidFill>
                  <a:srgbClr val="000000"/>
                </a:solidFill>
                <a:latin typeface="Times New Roman"/>
              </a:rPr>
              <a:t>ZxZ</a:t>
            </a:r>
          </a:p>
          <a:p>
            <a:r>
              <a:rPr lang="en-US" sz="2200" dirty="0">
                <a:solidFill>
                  <a:srgbClr val="000000"/>
                </a:solidFill>
                <a:latin typeface="Times New Roman"/>
              </a:rPr>
              <a:t>If [</a:t>
            </a:r>
            <a:r>
              <a:rPr lang="en-US" sz="2200" b="1" dirty="0" err="1" smtClean="0">
                <a:solidFill>
                  <a:srgbClr val="000000"/>
                </a:solidFill>
                <a:latin typeface="Times New Roman"/>
              </a:rPr>
              <a:t>H</a:t>
            </a:r>
            <a:r>
              <a:rPr lang="en-US" sz="2200" baseline="-25000" dirty="0" err="1" smtClean="0">
                <a:solidFill>
                  <a:srgbClr val="000000"/>
                </a:solidFill>
                <a:latin typeface="Times New Roman"/>
              </a:rPr>
              <a:t>p</a:t>
            </a:r>
            <a:r>
              <a:rPr lang="en-US" sz="2200" dirty="0" smtClean="0">
                <a:solidFill>
                  <a:srgbClr val="000000"/>
                </a:solidFill>
                <a:latin typeface="Times New Roman"/>
              </a:rPr>
              <a:t>]</a:t>
            </a:r>
            <a:r>
              <a:rPr lang="en-US" sz="2200" baseline="-25000" dirty="0" err="1" smtClean="0">
                <a:solidFill>
                  <a:srgbClr val="000000"/>
                </a:solidFill>
                <a:latin typeface="Times New Roman"/>
              </a:rPr>
              <a:t>i,j</a:t>
            </a:r>
            <a:r>
              <a:rPr lang="en-US" sz="2200" dirty="0" smtClean="0">
                <a:solidFill>
                  <a:srgbClr val="000000"/>
                </a:solidFill>
                <a:latin typeface="Times New Roman"/>
              </a:rPr>
              <a:t>=</a:t>
            </a:r>
            <a:r>
              <a:rPr lang="en-US" sz="2200" i="1" dirty="0" smtClean="0">
                <a:solidFill>
                  <a:srgbClr val="000000"/>
                </a:solidFill>
                <a:latin typeface="Times New Roman"/>
              </a:rPr>
              <a:t>c</a:t>
            </a:r>
            <a:r>
              <a:rPr lang="en-US" sz="2200" dirty="0" smtClean="0">
                <a:solidFill>
                  <a:srgbClr val="000000"/>
                </a:solidFill>
                <a:latin typeface="Times New Roman"/>
              </a:rPr>
              <a:t> , replace it by </a:t>
            </a:r>
            <a:r>
              <a:rPr lang="en-US" sz="2200" b="1" dirty="0">
                <a:solidFill>
                  <a:srgbClr val="000000"/>
                </a:solidFill>
                <a:latin typeface="Times New Roman"/>
              </a:rPr>
              <a:t>P</a:t>
            </a:r>
            <a:r>
              <a:rPr lang="en-US" sz="2200" baseline="-25000" dirty="0">
                <a:solidFill>
                  <a:srgbClr val="000000"/>
                </a:solidFill>
                <a:latin typeface="Times New Roman"/>
              </a:rPr>
              <a:t>c</a:t>
            </a:r>
            <a:endParaRPr lang="en-US" sz="2200" dirty="0">
              <a:solidFill>
                <a:srgbClr val="000000"/>
              </a:solidFill>
              <a:latin typeface="Times New Roman"/>
            </a:endParaRPr>
          </a:p>
          <a:p>
            <a:pPr marL="0" indent="0">
              <a:buNone/>
            </a:pPr>
            <a:endParaRPr lang="en-US" sz="2400" dirty="0" smtClean="0">
              <a:solidFill>
                <a:srgbClr val="000000"/>
              </a:solidFill>
              <a:latin typeface="Times New Roman"/>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410726711"/>
              </p:ext>
            </p:extLst>
          </p:nvPr>
        </p:nvGraphicFramePr>
        <p:xfrm>
          <a:off x="2438400" y="2124751"/>
          <a:ext cx="2057400" cy="238924"/>
        </p:xfrm>
        <a:graphic>
          <a:graphicData uri="http://schemas.openxmlformats.org/presentationml/2006/ole">
            <mc:AlternateContent xmlns:mc="http://schemas.openxmlformats.org/markup-compatibility/2006">
              <mc:Choice xmlns:v="urn:schemas-microsoft-com:vml" Requires="v">
                <p:oleObj spid="_x0000_s90661" name="Equation" r:id="rId3" imgW="1968480" imgH="228600" progId="Equation.3">
                  <p:embed/>
                </p:oleObj>
              </mc:Choice>
              <mc:Fallback>
                <p:oleObj name="Equation" r:id="rId3" imgW="1968480" imgH="228600" progId="Equation.3">
                  <p:embed/>
                  <p:pic>
                    <p:nvPicPr>
                      <p:cNvPr id="0" name=""/>
                      <p:cNvPicPr/>
                      <p:nvPr/>
                    </p:nvPicPr>
                    <p:blipFill>
                      <a:blip r:embed="rId4"/>
                      <a:stretch>
                        <a:fillRect/>
                      </a:stretch>
                    </p:blipFill>
                    <p:spPr>
                      <a:xfrm>
                        <a:off x="2438400" y="2124751"/>
                        <a:ext cx="2057400" cy="23892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39721139"/>
              </p:ext>
            </p:extLst>
          </p:nvPr>
        </p:nvGraphicFramePr>
        <p:xfrm>
          <a:off x="3581400" y="2514600"/>
          <a:ext cx="762000" cy="381000"/>
        </p:xfrm>
        <a:graphic>
          <a:graphicData uri="http://schemas.openxmlformats.org/presentationml/2006/ole">
            <mc:AlternateContent xmlns:mc="http://schemas.openxmlformats.org/markup-compatibility/2006">
              <mc:Choice xmlns:v="urn:schemas-microsoft-com:vml" Requires="v">
                <p:oleObj spid="_x0000_s90662" name="Equation" r:id="rId5" imgW="457200" imgH="228600" progId="Equation.3">
                  <p:embed/>
                </p:oleObj>
              </mc:Choice>
              <mc:Fallback>
                <p:oleObj name="Equation" r:id="rId5" imgW="457200" imgH="228600" progId="Equation.3">
                  <p:embed/>
                  <p:pic>
                    <p:nvPicPr>
                      <p:cNvPr id="0" name=""/>
                      <p:cNvPicPr/>
                      <p:nvPr/>
                    </p:nvPicPr>
                    <p:blipFill>
                      <a:blip r:embed="rId6"/>
                      <a:stretch>
                        <a:fillRect/>
                      </a:stretch>
                    </p:blipFill>
                    <p:spPr>
                      <a:xfrm>
                        <a:off x="3581400" y="2514600"/>
                        <a:ext cx="7620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94624165"/>
              </p:ext>
            </p:extLst>
          </p:nvPr>
        </p:nvGraphicFramePr>
        <p:xfrm>
          <a:off x="7458075" y="2971800"/>
          <a:ext cx="990600" cy="381000"/>
        </p:xfrm>
        <a:graphic>
          <a:graphicData uri="http://schemas.openxmlformats.org/presentationml/2006/ole">
            <mc:AlternateContent xmlns:mc="http://schemas.openxmlformats.org/markup-compatibility/2006">
              <mc:Choice xmlns:v="urn:schemas-microsoft-com:vml" Requires="v">
                <p:oleObj spid="_x0000_s90663" name="Equation" r:id="rId7" imgW="660240" imgH="253800" progId="Equation.3">
                  <p:embed/>
                </p:oleObj>
              </mc:Choice>
              <mc:Fallback>
                <p:oleObj name="Equation" r:id="rId7" imgW="660240" imgH="253800" progId="Equation.3">
                  <p:embed/>
                  <p:pic>
                    <p:nvPicPr>
                      <p:cNvPr id="0" name=""/>
                      <p:cNvPicPr/>
                      <p:nvPr/>
                    </p:nvPicPr>
                    <p:blipFill>
                      <a:blip r:embed="rId8"/>
                      <a:stretch>
                        <a:fillRect/>
                      </a:stretch>
                    </p:blipFill>
                    <p:spPr>
                      <a:xfrm>
                        <a:off x="7458075" y="2971800"/>
                        <a:ext cx="990600" cy="381000"/>
                      </a:xfrm>
                      <a:prstGeom prst="rect">
                        <a:avLst/>
                      </a:prstGeom>
                    </p:spPr>
                  </p:pic>
                </p:oleObj>
              </mc:Fallback>
            </mc:AlternateContent>
          </a:graphicData>
        </a:graphic>
      </p:graphicFrame>
    </p:spTree>
    <p:extLst>
      <p:ext uri="{BB962C8B-B14F-4D97-AF65-F5344CB8AC3E}">
        <p14:creationId xmlns:p14="http://schemas.microsoft.com/office/powerpoint/2010/main" val="1429351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dirty="0" smtClean="0">
                <a:latin typeface="+mj-lt"/>
              </a:rPr>
              <a:t>The cyclic-permutation matrix </a:t>
            </a:r>
            <a:r>
              <a:rPr lang="en-US" sz="2400" b="1" dirty="0" smtClean="0">
                <a:latin typeface="+mj-lt"/>
              </a:rPr>
              <a:t>P</a:t>
            </a:r>
            <a:r>
              <a:rPr lang="en-US" sz="2400" baseline="-25000" dirty="0" smtClean="0">
                <a:latin typeface="+mj-lt"/>
              </a:rPr>
              <a:t>c</a:t>
            </a:r>
            <a:r>
              <a:rPr lang="en-US" sz="2400" dirty="0" smtClean="0">
                <a:latin typeface="+mj-lt"/>
              </a:rPr>
              <a:t> is obtained by cyclically shifting the columns of </a:t>
            </a:r>
            <a:r>
              <a:rPr lang="en-US" sz="2400" b="1" dirty="0" smtClean="0">
                <a:latin typeface="+mj-lt"/>
              </a:rPr>
              <a:t>P</a:t>
            </a:r>
            <a:r>
              <a:rPr lang="en-US" sz="2400" baseline="-25000" dirty="0" smtClean="0">
                <a:latin typeface="+mj-lt"/>
              </a:rPr>
              <a:t>0</a:t>
            </a:r>
            <a:r>
              <a:rPr lang="en-US" sz="2400" dirty="0" smtClean="0">
                <a:latin typeface="+mj-lt"/>
              </a:rPr>
              <a:t>=</a:t>
            </a:r>
            <a:r>
              <a:rPr lang="en-US" sz="2400" b="1" dirty="0" err="1" smtClean="0">
                <a:latin typeface="+mj-lt"/>
              </a:rPr>
              <a:t>I</a:t>
            </a:r>
            <a:r>
              <a:rPr lang="en-US" sz="2400" baseline="-25000" dirty="0" err="1" smtClean="0">
                <a:latin typeface="+mj-lt"/>
              </a:rPr>
              <a:t>ZxZ</a:t>
            </a:r>
            <a:r>
              <a:rPr lang="en-US" sz="2400" baseline="-25000" dirty="0" smtClean="0">
                <a:latin typeface="+mj-lt"/>
              </a:rPr>
              <a:t> </a:t>
            </a:r>
            <a:r>
              <a:rPr lang="en-US" sz="2400" dirty="0" smtClean="0">
                <a:latin typeface="+mj-lt"/>
              </a:rPr>
              <a:t>to the right </a:t>
            </a:r>
            <a:r>
              <a:rPr lang="en-US" sz="2400" i="1" dirty="0" smtClean="0">
                <a:latin typeface="+mj-lt"/>
              </a:rPr>
              <a:t>c</a:t>
            </a:r>
            <a:r>
              <a:rPr lang="en-US" sz="2400" dirty="0" smtClean="0">
                <a:latin typeface="+mj-lt"/>
              </a:rPr>
              <a:t> times.</a:t>
            </a:r>
          </a:p>
          <a:p>
            <a:r>
              <a:rPr lang="en-US" sz="2400" dirty="0" smtClean="0">
                <a:latin typeface="+mj-lt"/>
              </a:rPr>
              <a:t>Example: </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741381145"/>
              </p:ext>
            </p:extLst>
          </p:nvPr>
        </p:nvGraphicFramePr>
        <p:xfrm>
          <a:off x="1371600" y="3581400"/>
          <a:ext cx="1691217" cy="1295400"/>
        </p:xfrm>
        <a:graphic>
          <a:graphicData uri="http://schemas.openxmlformats.org/presentationml/2006/ole">
            <mc:AlternateContent xmlns:mc="http://schemas.openxmlformats.org/markup-compatibility/2006">
              <mc:Choice xmlns:v="urn:schemas-microsoft-com:vml" Requires="v">
                <p:oleObj spid="_x0000_s91656" name="Equation" r:id="rId3" imgW="1193760" imgH="914400" progId="Equation.3">
                  <p:embed/>
                </p:oleObj>
              </mc:Choice>
              <mc:Fallback>
                <p:oleObj name="Equation" r:id="rId3" imgW="1193760" imgH="914400" progId="Equation.3">
                  <p:embed/>
                  <p:pic>
                    <p:nvPicPr>
                      <p:cNvPr id="0" name=""/>
                      <p:cNvPicPr/>
                      <p:nvPr/>
                    </p:nvPicPr>
                    <p:blipFill>
                      <a:blip r:embed="rId4"/>
                      <a:stretch>
                        <a:fillRect/>
                      </a:stretch>
                    </p:blipFill>
                    <p:spPr>
                      <a:xfrm>
                        <a:off x="1371600" y="3581400"/>
                        <a:ext cx="1691217" cy="12954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75510038"/>
              </p:ext>
            </p:extLst>
          </p:nvPr>
        </p:nvGraphicFramePr>
        <p:xfrm>
          <a:off x="3581400" y="3657600"/>
          <a:ext cx="1600200" cy="1238865"/>
        </p:xfrm>
        <a:graphic>
          <a:graphicData uri="http://schemas.openxmlformats.org/presentationml/2006/ole">
            <mc:AlternateContent xmlns:mc="http://schemas.openxmlformats.org/markup-compatibility/2006">
              <mc:Choice xmlns:v="urn:schemas-microsoft-com:vml" Requires="v">
                <p:oleObj spid="_x0000_s91657" name="Equation" r:id="rId5" imgW="1180800" imgH="914400" progId="Equation.3">
                  <p:embed/>
                </p:oleObj>
              </mc:Choice>
              <mc:Fallback>
                <p:oleObj name="Equation" r:id="rId5" imgW="1180800" imgH="914400" progId="Equation.3">
                  <p:embed/>
                  <p:pic>
                    <p:nvPicPr>
                      <p:cNvPr id="0" name=""/>
                      <p:cNvPicPr/>
                      <p:nvPr/>
                    </p:nvPicPr>
                    <p:blipFill>
                      <a:blip r:embed="rId6"/>
                      <a:stretch>
                        <a:fillRect/>
                      </a:stretch>
                    </p:blipFill>
                    <p:spPr>
                      <a:xfrm>
                        <a:off x="3581400" y="3657600"/>
                        <a:ext cx="1600200" cy="123886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10745168"/>
              </p:ext>
            </p:extLst>
          </p:nvPr>
        </p:nvGraphicFramePr>
        <p:xfrm>
          <a:off x="5715000" y="3657600"/>
          <a:ext cx="1600200" cy="1212783"/>
        </p:xfrm>
        <a:graphic>
          <a:graphicData uri="http://schemas.openxmlformats.org/presentationml/2006/ole">
            <mc:AlternateContent xmlns:mc="http://schemas.openxmlformats.org/markup-compatibility/2006">
              <mc:Choice xmlns:v="urn:schemas-microsoft-com:vml" Requires="v">
                <p:oleObj spid="_x0000_s91658" name="Equation" r:id="rId7" imgW="1206360" imgH="914400" progId="Equation.3">
                  <p:embed/>
                </p:oleObj>
              </mc:Choice>
              <mc:Fallback>
                <p:oleObj name="Equation" r:id="rId7" imgW="1206360" imgH="914400" progId="Equation.3">
                  <p:embed/>
                  <p:pic>
                    <p:nvPicPr>
                      <p:cNvPr id="0" name=""/>
                      <p:cNvPicPr/>
                      <p:nvPr/>
                    </p:nvPicPr>
                    <p:blipFill>
                      <a:blip r:embed="rId8"/>
                      <a:stretch>
                        <a:fillRect/>
                      </a:stretch>
                    </p:blipFill>
                    <p:spPr>
                      <a:xfrm>
                        <a:off x="5715000" y="3657600"/>
                        <a:ext cx="1600200" cy="1212783"/>
                      </a:xfrm>
                      <a:prstGeom prst="rect">
                        <a:avLst/>
                      </a:prstGeom>
                    </p:spPr>
                  </p:pic>
                </p:oleObj>
              </mc:Fallback>
            </mc:AlternateContent>
          </a:graphicData>
        </a:graphic>
      </p:graphicFrame>
    </p:spTree>
    <p:extLst>
      <p:ext uri="{BB962C8B-B14F-4D97-AF65-F5344CB8AC3E}">
        <p14:creationId xmlns:p14="http://schemas.microsoft.com/office/powerpoint/2010/main" val="2030315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dirty="0">
                <a:latin typeface="+mj-lt"/>
              </a:rPr>
              <a:t>QC-LDPC </a:t>
            </a:r>
            <a:r>
              <a:rPr lang="en-US" sz="2400" dirty="0" smtClean="0">
                <a:latin typeface="+mj-lt"/>
              </a:rPr>
              <a:t>parameters</a:t>
            </a: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r>
              <a:rPr lang="en-US" sz="2000" i="1" dirty="0">
                <a:latin typeface="+mj-lt"/>
              </a:rPr>
              <a:t>k</a:t>
            </a:r>
            <a:r>
              <a:rPr lang="en-US" sz="2000" dirty="0" smtClean="0">
                <a:latin typeface="+mj-lt"/>
              </a:rPr>
              <a:t>= number of information bits, </a:t>
            </a:r>
            <a:r>
              <a:rPr lang="en-US" sz="2000" i="1" dirty="0" smtClean="0">
                <a:latin typeface="+mj-lt"/>
              </a:rPr>
              <a:t>n</a:t>
            </a:r>
            <a:r>
              <a:rPr lang="en-US" sz="2000" dirty="0" smtClean="0">
                <a:latin typeface="+mj-lt"/>
              </a:rPr>
              <a:t>=number of coded bits,   </a:t>
            </a:r>
          </a:p>
          <a:p>
            <a:r>
              <a:rPr lang="en-US" sz="2000" i="1" dirty="0" smtClean="0">
                <a:latin typeface="+mj-lt"/>
              </a:rPr>
              <a:t>n-k</a:t>
            </a:r>
            <a:r>
              <a:rPr lang="en-US" sz="2000" dirty="0" smtClean="0">
                <a:latin typeface="+mj-lt"/>
              </a:rPr>
              <a:t>=number of parity bits.</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13</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31517183"/>
              </p:ext>
            </p:extLst>
          </p:nvPr>
        </p:nvGraphicFramePr>
        <p:xfrm>
          <a:off x="1531938" y="2667000"/>
          <a:ext cx="6524625" cy="2058988"/>
        </p:xfrm>
        <a:graphic>
          <a:graphicData uri="http://schemas.openxmlformats.org/presentationml/2006/ole">
            <mc:AlternateContent xmlns:mc="http://schemas.openxmlformats.org/markup-compatibility/2006">
              <mc:Choice xmlns:v="urn:schemas-microsoft-com:vml" Requires="v">
                <p:oleObj spid="_x0000_s92335" name="Document" r:id="rId3" imgW="6087240" imgH="1921320" progId="Word.Document.12">
                  <p:embed/>
                </p:oleObj>
              </mc:Choice>
              <mc:Fallback>
                <p:oleObj name="Document" r:id="rId3" imgW="6087240" imgH="1921320" progId="Word.Document.12">
                  <p:embed/>
                  <p:pic>
                    <p:nvPicPr>
                      <p:cNvPr id="0" name=""/>
                      <p:cNvPicPr/>
                      <p:nvPr/>
                    </p:nvPicPr>
                    <p:blipFill>
                      <a:blip r:embed="rId4"/>
                      <a:stretch>
                        <a:fillRect/>
                      </a:stretch>
                    </p:blipFill>
                    <p:spPr>
                      <a:xfrm>
                        <a:off x="1531938" y="2667000"/>
                        <a:ext cx="6524625" cy="2058988"/>
                      </a:xfrm>
                      <a:prstGeom prst="rect">
                        <a:avLst/>
                      </a:prstGeom>
                    </p:spPr>
                  </p:pic>
                </p:oleObj>
              </mc:Fallback>
            </mc:AlternateContent>
          </a:graphicData>
        </a:graphic>
      </p:graphicFrame>
    </p:spTree>
    <p:extLst>
      <p:ext uri="{BB962C8B-B14F-4D97-AF65-F5344CB8AC3E}">
        <p14:creationId xmlns:p14="http://schemas.microsoft.com/office/powerpoint/2010/main" val="1444593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b="1" dirty="0" err="1" smtClean="0">
                <a:latin typeface="+mj-lt"/>
              </a:rPr>
              <a:t>H</a:t>
            </a:r>
            <a:r>
              <a:rPr lang="en-US" sz="2400" baseline="-25000" dirty="0" err="1" smtClean="0">
                <a:latin typeface="+mj-lt"/>
              </a:rPr>
              <a:t>p</a:t>
            </a:r>
            <a:r>
              <a:rPr lang="en-US" sz="2400" dirty="0" smtClean="0">
                <a:latin typeface="+mj-lt"/>
              </a:rPr>
              <a:t> for n=648, Z=27, R=1/2.</a:t>
            </a:r>
          </a:p>
          <a:p>
            <a:pPr marL="0" indent="0">
              <a:buNone/>
            </a:pPr>
            <a:r>
              <a:rPr lang="en-US" sz="2400" dirty="0" smtClean="0">
                <a:latin typeface="+mj-lt"/>
              </a:rPr>
              <a:t>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14</a:t>
            </a:fld>
            <a:endParaRPr lang="en-US"/>
          </a:p>
        </p:txBody>
      </p:sp>
      <p:graphicFrame>
        <p:nvGraphicFramePr>
          <p:cNvPr id="13" name="Table 12"/>
          <p:cNvGraphicFramePr>
            <a:graphicFrameLocks noGrp="1"/>
          </p:cNvGraphicFramePr>
          <p:nvPr/>
        </p:nvGraphicFramePr>
        <p:xfrm>
          <a:off x="1531620" y="3092196"/>
          <a:ext cx="6080760" cy="1892808"/>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8957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b="1" dirty="0" err="1">
                <a:latin typeface="+mj-lt"/>
              </a:rPr>
              <a:t>H</a:t>
            </a:r>
            <a:r>
              <a:rPr lang="en-US" sz="2400" baseline="-25000" dirty="0" err="1">
                <a:latin typeface="+mj-lt"/>
              </a:rPr>
              <a:t>p</a:t>
            </a:r>
            <a:r>
              <a:rPr lang="en-US" sz="2400" dirty="0">
                <a:latin typeface="+mj-lt"/>
              </a:rPr>
              <a:t> for n=648, Z=27, </a:t>
            </a:r>
            <a:r>
              <a:rPr lang="en-US" sz="2400" dirty="0" smtClean="0">
                <a:latin typeface="+mj-lt"/>
              </a:rPr>
              <a:t>R=2/3</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282769550"/>
              </p:ext>
            </p:extLst>
          </p:nvPr>
        </p:nvGraphicFramePr>
        <p:xfrm>
          <a:off x="1524000" y="3200400"/>
          <a:ext cx="6080760" cy="1261872"/>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6302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pPr lvl="0"/>
            <a:r>
              <a:rPr lang="en-US" sz="2400" b="1" dirty="0" err="1">
                <a:solidFill>
                  <a:srgbClr val="000000"/>
                </a:solidFill>
                <a:latin typeface="Times New Roman"/>
              </a:rPr>
              <a:t>H</a:t>
            </a:r>
            <a:r>
              <a:rPr lang="en-US" sz="2400" baseline="-25000" dirty="0" err="1">
                <a:solidFill>
                  <a:srgbClr val="000000"/>
                </a:solidFill>
                <a:latin typeface="Times New Roman"/>
              </a:rPr>
              <a:t>p</a:t>
            </a:r>
            <a:r>
              <a:rPr lang="en-US" sz="2400" dirty="0">
                <a:solidFill>
                  <a:srgbClr val="000000"/>
                </a:solidFill>
                <a:latin typeface="Times New Roman"/>
              </a:rPr>
              <a:t> for n=648, Z=27, </a:t>
            </a:r>
            <a:r>
              <a:rPr lang="en-US" sz="2400" dirty="0" smtClean="0">
                <a:solidFill>
                  <a:srgbClr val="000000"/>
                </a:solidFill>
                <a:latin typeface="Times New Roman"/>
              </a:rPr>
              <a:t>R=3/4</a:t>
            </a:r>
          </a:p>
          <a:p>
            <a:pPr lvl="0"/>
            <a:endParaRPr lang="en-US" sz="2400" dirty="0">
              <a:solidFill>
                <a:srgbClr val="000000"/>
              </a:solidFill>
              <a:latin typeface="Times New Roman"/>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116844162"/>
              </p:ext>
            </p:extLst>
          </p:nvPr>
        </p:nvGraphicFramePr>
        <p:xfrm>
          <a:off x="1524000" y="3124200"/>
          <a:ext cx="6080760" cy="946404"/>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153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pPr lvl="0"/>
            <a:r>
              <a:rPr lang="en-US" sz="2400" b="1" dirty="0" err="1">
                <a:solidFill>
                  <a:srgbClr val="000000"/>
                </a:solidFill>
                <a:latin typeface="Times New Roman"/>
              </a:rPr>
              <a:t>H</a:t>
            </a:r>
            <a:r>
              <a:rPr lang="en-US" sz="2400" baseline="-25000" dirty="0" err="1">
                <a:solidFill>
                  <a:srgbClr val="000000"/>
                </a:solidFill>
                <a:latin typeface="Times New Roman"/>
              </a:rPr>
              <a:t>p</a:t>
            </a:r>
            <a:r>
              <a:rPr lang="en-US" sz="2400" dirty="0">
                <a:solidFill>
                  <a:srgbClr val="000000"/>
                </a:solidFill>
                <a:latin typeface="Times New Roman"/>
              </a:rPr>
              <a:t> for n=648, Z=27, </a:t>
            </a:r>
            <a:r>
              <a:rPr lang="en-US" sz="2400" dirty="0" smtClean="0">
                <a:solidFill>
                  <a:srgbClr val="000000"/>
                </a:solidFill>
                <a:latin typeface="Times New Roman"/>
              </a:rPr>
              <a:t>R=5/6</a:t>
            </a:r>
          </a:p>
          <a:p>
            <a:pPr lvl="0"/>
            <a:endParaRPr lang="en-US" sz="2400"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063544583"/>
              </p:ext>
            </p:extLst>
          </p:nvPr>
        </p:nvGraphicFramePr>
        <p:xfrm>
          <a:off x="1600200" y="3124200"/>
          <a:ext cx="6080760" cy="630936"/>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3612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pPr lvl="0"/>
            <a:r>
              <a:rPr lang="en-US" sz="2400" b="1" dirty="0" err="1">
                <a:solidFill>
                  <a:srgbClr val="000000"/>
                </a:solidFill>
                <a:latin typeface="Times New Roman"/>
              </a:rPr>
              <a:t>H</a:t>
            </a:r>
            <a:r>
              <a:rPr lang="en-US" sz="2400" baseline="-25000" dirty="0" err="1">
                <a:solidFill>
                  <a:srgbClr val="000000"/>
                </a:solidFill>
                <a:latin typeface="Times New Roman"/>
              </a:rPr>
              <a:t>p</a:t>
            </a:r>
            <a:r>
              <a:rPr lang="en-US" sz="2400" dirty="0">
                <a:solidFill>
                  <a:srgbClr val="000000"/>
                </a:solidFill>
                <a:latin typeface="Times New Roman"/>
              </a:rPr>
              <a:t> for </a:t>
            </a:r>
            <a:r>
              <a:rPr lang="en-US" sz="2400" dirty="0" smtClean="0">
                <a:solidFill>
                  <a:srgbClr val="000000"/>
                </a:solidFill>
                <a:latin typeface="Times New Roman"/>
              </a:rPr>
              <a:t>n=1944, Z=81, R=1/2</a:t>
            </a:r>
            <a:endParaRPr lang="en-US" sz="2400"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18</a:t>
            </a:fld>
            <a:endParaRPr lang="en-US"/>
          </a:p>
        </p:txBody>
      </p:sp>
      <p:graphicFrame>
        <p:nvGraphicFramePr>
          <p:cNvPr id="8" name="Table 7"/>
          <p:cNvGraphicFramePr>
            <a:graphicFrameLocks noGrp="1"/>
          </p:cNvGraphicFramePr>
          <p:nvPr/>
        </p:nvGraphicFramePr>
        <p:xfrm>
          <a:off x="1531620" y="3092196"/>
          <a:ext cx="6080760" cy="1892808"/>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dirty="0">
                          <a:effectLst/>
                          <a:latin typeface="Times New Roman"/>
                          <a:ea typeface="MS Mincho"/>
                          <a:cs typeface="Times New Roman"/>
                        </a:rPr>
                        <a:t>57</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30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40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2362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b="1" dirty="0" err="1">
                <a:solidFill>
                  <a:srgbClr val="000000"/>
                </a:solidFill>
                <a:latin typeface="Times New Roman"/>
              </a:rPr>
              <a:t>H</a:t>
            </a:r>
            <a:r>
              <a:rPr lang="en-US" sz="2400" baseline="-25000" dirty="0" err="1">
                <a:solidFill>
                  <a:srgbClr val="000000"/>
                </a:solidFill>
                <a:latin typeface="Times New Roman"/>
              </a:rPr>
              <a:t>p</a:t>
            </a:r>
            <a:r>
              <a:rPr lang="en-US" sz="2400" dirty="0">
                <a:solidFill>
                  <a:srgbClr val="000000"/>
                </a:solidFill>
                <a:latin typeface="Times New Roman"/>
              </a:rPr>
              <a:t> for n=1944, Z=81</a:t>
            </a:r>
            <a:r>
              <a:rPr lang="en-US" sz="2400" dirty="0" smtClean="0">
                <a:solidFill>
                  <a:srgbClr val="000000"/>
                </a:solidFill>
                <a:latin typeface="Times New Roman"/>
              </a:rPr>
              <a:t>, R=2/3</a:t>
            </a:r>
          </a:p>
          <a:p>
            <a:pPr lvl="0"/>
            <a:endParaRPr lang="en-US" sz="2400"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19</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229023998"/>
              </p:ext>
            </p:extLst>
          </p:nvPr>
        </p:nvGraphicFramePr>
        <p:xfrm>
          <a:off x="1524000" y="3200400"/>
          <a:ext cx="6080760" cy="1261872"/>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61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48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40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58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27184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rPr lang="en-US" smtClean="0"/>
              <a:t>Outline</a:t>
            </a:r>
          </a:p>
        </p:txBody>
      </p:sp>
      <p:sp>
        <p:nvSpPr>
          <p:cNvPr id="6" name="Content Placeholder 5"/>
          <p:cNvSpPr>
            <a:spLocks noGrp="1"/>
          </p:cNvSpPr>
          <p:nvPr>
            <p:ph idx="1"/>
          </p:nvPr>
        </p:nvSpPr>
        <p:spPr/>
        <p:txBody>
          <a:bodyPr/>
          <a:lstStyle/>
          <a:p>
            <a:pPr>
              <a:defRPr/>
            </a:pPr>
            <a:r>
              <a:rPr lang="en-US" sz="2400" dirty="0" smtClean="0">
                <a:latin typeface="+mj-lt"/>
              </a:rPr>
              <a:t>General PHY description (Part A)</a:t>
            </a:r>
          </a:p>
          <a:p>
            <a:pPr>
              <a:defRPr/>
            </a:pPr>
            <a:r>
              <a:rPr lang="en-US" sz="2400" dirty="0" smtClean="0">
                <a:latin typeface="+mj-lt"/>
              </a:rPr>
              <a:t>Physical Channels </a:t>
            </a:r>
          </a:p>
          <a:p>
            <a:pPr>
              <a:defRPr/>
            </a:pPr>
            <a:r>
              <a:rPr lang="en-US" sz="2400" dirty="0" smtClean="0">
                <a:latin typeface="+mj-lt"/>
              </a:rPr>
              <a:t>Data Formatting</a:t>
            </a:r>
          </a:p>
          <a:p>
            <a:pPr>
              <a:defRPr/>
            </a:pPr>
            <a:r>
              <a:rPr lang="en-US" sz="2400" dirty="0" smtClean="0">
                <a:latin typeface="+mj-lt"/>
              </a:rPr>
              <a:t>Modulation Parameters</a:t>
            </a:r>
          </a:p>
          <a:p>
            <a:pPr>
              <a:defRPr/>
            </a:pPr>
            <a:r>
              <a:rPr lang="en-US" sz="2400" dirty="0" smtClean="0">
                <a:latin typeface="+mj-lt"/>
              </a:rPr>
              <a:t>Multiple Antenna Procedures</a:t>
            </a:r>
          </a:p>
          <a:p>
            <a:pPr>
              <a:defRPr/>
            </a:pPr>
            <a:r>
              <a:rPr lang="en-US" sz="2400" dirty="0" smtClean="0">
                <a:latin typeface="+mj-lt"/>
              </a:rPr>
              <a:t>PHY Layer Procedures (Part B)</a:t>
            </a:r>
          </a:p>
          <a:p>
            <a:pPr lvl="1">
              <a:defRPr/>
            </a:pPr>
            <a:r>
              <a:rPr lang="en-US" sz="2000" dirty="0" smtClean="0">
                <a:latin typeface="+mj-lt"/>
              </a:rPr>
              <a:t>discovery, random access</a:t>
            </a:r>
          </a:p>
          <a:p>
            <a:pPr>
              <a:defRPr/>
            </a:pPr>
            <a:r>
              <a:rPr lang="en-US" sz="2400" dirty="0">
                <a:latin typeface="+mj-lt"/>
              </a:rPr>
              <a:t>Optional FSK modulation</a:t>
            </a:r>
          </a:p>
          <a:p>
            <a:pPr>
              <a:defRPr/>
            </a:pPr>
            <a:endParaRPr lang="en-US" sz="2400" dirty="0">
              <a:latin typeface="+mj-lt"/>
            </a:endParaRPr>
          </a:p>
        </p:txBody>
      </p:sp>
      <p:sp>
        <p:nvSpPr>
          <p:cNvPr id="4100" name="Date Placeholder 1"/>
          <p:cNvSpPr>
            <a:spLocks noGrp="1"/>
          </p:cNvSpPr>
          <p:nvPr>
            <p:ph type="dt" sz="quarter" idx="10"/>
          </p:nvPr>
        </p:nvSpPr>
        <p:spPr>
          <a:noFill/>
        </p:spPr>
        <p:txBody>
          <a:bodyPr/>
          <a:lstStyle/>
          <a:p>
            <a:r>
              <a:rPr lang="en-US" smtClean="0"/>
              <a:t>July 2013</a:t>
            </a:r>
            <a:endParaRPr lang="en-US"/>
          </a:p>
        </p:txBody>
      </p:sp>
      <p:sp>
        <p:nvSpPr>
          <p:cNvPr id="4101" name="Footer Placeholder 2"/>
          <p:cNvSpPr>
            <a:spLocks noGrp="1"/>
          </p:cNvSpPr>
          <p:nvPr>
            <p:ph type="ftr" sz="quarter" idx="11"/>
          </p:nvPr>
        </p:nvSpPr>
        <p:spPr>
          <a:noFill/>
        </p:spPr>
        <p:txBody>
          <a:bodyPr/>
          <a:lstStyle/>
          <a:p>
            <a:r>
              <a:rPr lang="en-US" smtClean="0"/>
              <a:t>Hernandez,Li,Dotlić,Miura (NICT)</a:t>
            </a:r>
          </a:p>
        </p:txBody>
      </p:sp>
      <p:sp>
        <p:nvSpPr>
          <p:cNvPr id="4102" name="Slide Number Placeholder 3"/>
          <p:cNvSpPr>
            <a:spLocks noGrp="1"/>
          </p:cNvSpPr>
          <p:nvPr>
            <p:ph type="sldNum" sz="quarter" idx="12"/>
          </p:nvPr>
        </p:nvSpPr>
        <p:spPr>
          <a:noFill/>
        </p:spPr>
        <p:txBody>
          <a:bodyPr/>
          <a:lstStyle/>
          <a:p>
            <a:r>
              <a:rPr lang="en-US" smtClean="0"/>
              <a:t>Slide </a:t>
            </a:r>
            <a:fld id="{4689FF6E-FD48-4BF1-B804-ADD1386DA3DD}"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pPr lvl="0"/>
            <a:r>
              <a:rPr lang="en-US" sz="2400" b="1" dirty="0" err="1">
                <a:solidFill>
                  <a:srgbClr val="000000"/>
                </a:solidFill>
                <a:latin typeface="Times New Roman"/>
              </a:rPr>
              <a:t>H</a:t>
            </a:r>
            <a:r>
              <a:rPr lang="en-US" sz="2400" baseline="-25000" dirty="0" err="1">
                <a:solidFill>
                  <a:srgbClr val="000000"/>
                </a:solidFill>
                <a:latin typeface="Times New Roman"/>
              </a:rPr>
              <a:t>p</a:t>
            </a:r>
            <a:r>
              <a:rPr lang="en-US" sz="2400" dirty="0">
                <a:solidFill>
                  <a:srgbClr val="000000"/>
                </a:solidFill>
                <a:latin typeface="Times New Roman"/>
              </a:rPr>
              <a:t> for n=1944, Z=81</a:t>
            </a:r>
            <a:r>
              <a:rPr lang="en-US" sz="2400" dirty="0" smtClean="0">
                <a:solidFill>
                  <a:srgbClr val="000000"/>
                </a:solidFill>
                <a:latin typeface="Times New Roman"/>
              </a:rPr>
              <a:t>, R=3/4</a:t>
            </a:r>
          </a:p>
          <a:p>
            <a:pPr lvl="0"/>
            <a:endParaRPr lang="en-US" sz="2400"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185729977"/>
              </p:ext>
            </p:extLst>
          </p:nvPr>
        </p:nvGraphicFramePr>
        <p:xfrm>
          <a:off x="1524000" y="3048000"/>
          <a:ext cx="6080760" cy="946404"/>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48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6949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pPr lvl="0"/>
            <a:r>
              <a:rPr lang="en-US" sz="2400" b="1" dirty="0" err="1">
                <a:solidFill>
                  <a:srgbClr val="000000"/>
                </a:solidFill>
                <a:latin typeface="Times New Roman"/>
              </a:rPr>
              <a:t>H</a:t>
            </a:r>
            <a:r>
              <a:rPr lang="en-US" sz="2400" baseline="-25000" dirty="0" err="1">
                <a:solidFill>
                  <a:srgbClr val="000000"/>
                </a:solidFill>
                <a:latin typeface="Times New Roman"/>
              </a:rPr>
              <a:t>p</a:t>
            </a:r>
            <a:r>
              <a:rPr lang="en-US" sz="2400" dirty="0">
                <a:solidFill>
                  <a:srgbClr val="000000"/>
                </a:solidFill>
                <a:latin typeface="Times New Roman"/>
              </a:rPr>
              <a:t> for </a:t>
            </a:r>
            <a:r>
              <a:rPr lang="en-US" sz="2400" dirty="0" err="1">
                <a:solidFill>
                  <a:srgbClr val="000000"/>
                </a:solidFill>
                <a:latin typeface="Times New Roman"/>
              </a:rPr>
              <a:t>for</a:t>
            </a:r>
            <a:r>
              <a:rPr lang="en-US" sz="2400" dirty="0">
                <a:solidFill>
                  <a:srgbClr val="000000"/>
                </a:solidFill>
                <a:latin typeface="Times New Roman"/>
              </a:rPr>
              <a:t> n=1944, Z=81</a:t>
            </a:r>
            <a:r>
              <a:rPr lang="en-US" sz="2400" dirty="0" smtClean="0">
                <a:solidFill>
                  <a:srgbClr val="000000"/>
                </a:solidFill>
                <a:latin typeface="Times New Roman"/>
              </a:rPr>
              <a:t>, R=5/6</a:t>
            </a:r>
          </a:p>
          <a:p>
            <a:pPr lvl="0"/>
            <a:endParaRPr lang="en-US" sz="2400"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47205358"/>
              </p:ext>
            </p:extLst>
          </p:nvPr>
        </p:nvGraphicFramePr>
        <p:xfrm>
          <a:off x="1600200" y="3124200"/>
          <a:ext cx="6080760" cy="630936"/>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51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4906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dirty="0" smtClean="0">
                <a:latin typeface="+mj-lt"/>
              </a:rPr>
              <a:t>There are several techniques for decoding of QC-LDPC codes.</a:t>
            </a:r>
          </a:p>
          <a:p>
            <a:r>
              <a:rPr lang="en-US" sz="2400" dirty="0" smtClean="0">
                <a:latin typeface="+mj-lt"/>
              </a:rPr>
              <a:t>LDPC decoding is represented as a message passing (MP) algorithm in a factor graph with </a:t>
            </a:r>
            <a:r>
              <a:rPr lang="en-US" sz="2400" i="1" dirty="0" err="1" smtClean="0">
                <a:latin typeface="+mj-lt"/>
              </a:rPr>
              <a:t>N</a:t>
            </a:r>
            <a:r>
              <a:rPr lang="en-US" sz="2400" i="1" baseline="-25000" dirty="0" err="1" smtClean="0">
                <a:latin typeface="+mj-lt"/>
              </a:rPr>
              <a:t>p</a:t>
            </a:r>
            <a:r>
              <a:rPr lang="en-US" sz="2400" i="1" dirty="0" err="1" smtClean="0">
                <a:latin typeface="+mj-lt"/>
              </a:rPr>
              <a:t>Z</a:t>
            </a:r>
            <a:r>
              <a:rPr lang="en-US" sz="2400" dirty="0" smtClean="0">
                <a:latin typeface="+mj-lt"/>
              </a:rPr>
              <a:t> variable nodes and </a:t>
            </a:r>
            <a:r>
              <a:rPr lang="en-US" sz="2400" i="1" dirty="0" err="1" smtClean="0">
                <a:latin typeface="+mj-lt"/>
              </a:rPr>
              <a:t>M</a:t>
            </a:r>
            <a:r>
              <a:rPr lang="en-US" sz="2400" i="1" baseline="-25000" dirty="0" err="1" smtClean="0">
                <a:latin typeface="+mj-lt"/>
              </a:rPr>
              <a:t>p</a:t>
            </a:r>
            <a:r>
              <a:rPr lang="en-US" sz="2400" i="1" dirty="0" err="1" smtClean="0">
                <a:latin typeface="+mj-lt"/>
              </a:rPr>
              <a:t>Z</a:t>
            </a:r>
            <a:r>
              <a:rPr lang="en-US" sz="2400" dirty="0" smtClean="0">
                <a:latin typeface="+mj-lt"/>
              </a:rPr>
              <a:t> check nodes.</a:t>
            </a:r>
          </a:p>
          <a:p>
            <a:pPr lvl="1"/>
            <a:r>
              <a:rPr lang="en-US" sz="2000" dirty="0" smtClean="0">
                <a:latin typeface="+mj-lt"/>
              </a:rPr>
              <a:t>Variable nodes are associated to information bits. The </a:t>
            </a:r>
            <a:r>
              <a:rPr lang="en-US" sz="2000" i="1" dirty="0" err="1" smtClean="0">
                <a:latin typeface="+mj-lt"/>
              </a:rPr>
              <a:t>m</a:t>
            </a:r>
            <a:r>
              <a:rPr lang="en-US" sz="2000" dirty="0" err="1" smtClean="0">
                <a:latin typeface="+mj-lt"/>
              </a:rPr>
              <a:t>th</a:t>
            </a:r>
            <a:r>
              <a:rPr lang="en-US" sz="2000" dirty="0" smtClean="0">
                <a:latin typeface="+mj-lt"/>
              </a:rPr>
              <a:t> parity check node is connected to the </a:t>
            </a:r>
            <a:r>
              <a:rPr lang="en-US" sz="2000" i="1" dirty="0" smtClean="0">
                <a:latin typeface="+mj-lt"/>
              </a:rPr>
              <a:t>n</a:t>
            </a:r>
            <a:r>
              <a:rPr lang="en-US" sz="2000" dirty="0" smtClean="0">
                <a:latin typeface="+mj-lt"/>
              </a:rPr>
              <a:t>th variable node if [</a:t>
            </a:r>
            <a:r>
              <a:rPr lang="en-US" sz="2000" b="1" dirty="0" smtClean="0">
                <a:latin typeface="+mj-lt"/>
              </a:rPr>
              <a:t>H</a:t>
            </a:r>
            <a:r>
              <a:rPr lang="en-US" sz="2000" dirty="0" smtClean="0">
                <a:latin typeface="+mj-lt"/>
              </a:rPr>
              <a:t>]</a:t>
            </a:r>
            <a:r>
              <a:rPr lang="en-US" sz="2000" baseline="-25000" dirty="0" err="1" smtClean="0">
                <a:latin typeface="+mj-lt"/>
              </a:rPr>
              <a:t>m,n</a:t>
            </a:r>
            <a:r>
              <a:rPr lang="en-US" sz="2000" dirty="0" smtClean="0">
                <a:latin typeface="+mj-lt"/>
              </a:rPr>
              <a:t>=1</a:t>
            </a:r>
          </a:p>
          <a:p>
            <a:pPr marL="0" indent="0">
              <a:buNone/>
            </a:pPr>
            <a:r>
              <a:rPr lang="en-US" sz="2400" dirty="0" smtClean="0">
                <a:latin typeface="+mj-lt"/>
              </a:rPr>
              <a:t>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22</a:t>
            </a:fld>
            <a:endParaRPr lang="en-US"/>
          </a:p>
        </p:txBody>
      </p:sp>
    </p:spTree>
    <p:extLst>
      <p:ext uri="{BB962C8B-B14F-4D97-AF65-F5344CB8AC3E}">
        <p14:creationId xmlns:p14="http://schemas.microsoft.com/office/powerpoint/2010/main" val="2184051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pPr marL="342900" lvl="1" indent="-342900">
              <a:buFontTx/>
              <a:buChar char="•"/>
            </a:pPr>
            <a:r>
              <a:rPr lang="en-US" sz="2400" dirty="0">
                <a:latin typeface="+mj-lt"/>
              </a:rPr>
              <a:t>For lack of space and not being part </a:t>
            </a:r>
            <a:r>
              <a:rPr lang="en-US" sz="2400" dirty="0" smtClean="0">
                <a:latin typeface="+mj-lt"/>
              </a:rPr>
              <a:t>of the standard</a:t>
            </a:r>
            <a:r>
              <a:rPr lang="en-US" sz="2400" dirty="0">
                <a:latin typeface="+mj-lt"/>
              </a:rPr>
              <a:t>, details of receivers are omitted. We present core ideas and results</a:t>
            </a:r>
            <a:r>
              <a:rPr lang="en-US" sz="2400" dirty="0" smtClean="0">
                <a:latin typeface="+mj-lt"/>
              </a:rPr>
              <a:t>.</a:t>
            </a:r>
          </a:p>
          <a:p>
            <a:pPr lvl="1"/>
            <a:r>
              <a:rPr lang="en-US" sz="2000" dirty="0" smtClean="0">
                <a:latin typeface="+mj-lt"/>
              </a:rPr>
              <a:t>An efficient decoding implementation is based on Layered LDPC decoding with offset min-sum (OMS) algorithm.</a:t>
            </a:r>
            <a:endParaRPr lang="en-US" sz="1600" dirty="0">
              <a:latin typeface="+mj-lt"/>
            </a:endParaRPr>
          </a:p>
          <a:p>
            <a:pPr lvl="1"/>
            <a:r>
              <a:rPr lang="en-US" sz="2000" dirty="0" smtClean="0">
                <a:latin typeface="+mj-lt"/>
              </a:rPr>
              <a:t>Efficient </a:t>
            </a:r>
            <a:r>
              <a:rPr lang="en-US" sz="2000" dirty="0">
                <a:latin typeface="+mj-lt"/>
              </a:rPr>
              <a:t>and low complex implementation in VLSI </a:t>
            </a:r>
            <a:r>
              <a:rPr lang="en-US" sz="2000" dirty="0" smtClean="0">
                <a:latin typeface="+mj-lt"/>
              </a:rPr>
              <a:t>architectures.</a:t>
            </a:r>
          </a:p>
          <a:p>
            <a:pPr lvl="1"/>
            <a:r>
              <a:rPr lang="en-US" sz="2000" dirty="0" smtClean="0">
                <a:latin typeface="+mj-lt"/>
              </a:rPr>
              <a:t>Details can be found in the literature.</a:t>
            </a:r>
            <a:endParaRPr lang="en-US" sz="2000" dirty="0">
              <a:latin typeface="+mj-lt"/>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23</a:t>
            </a:fld>
            <a:endParaRPr lang="en-US"/>
          </a:p>
        </p:txBody>
      </p:sp>
    </p:spTree>
    <p:extLst>
      <p:ext uri="{BB962C8B-B14F-4D97-AF65-F5344CB8AC3E}">
        <p14:creationId xmlns:p14="http://schemas.microsoft.com/office/powerpoint/2010/main" val="2169749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Interleaver</a:t>
            </a:r>
            <a:endParaRPr lang="en-US" dirty="0"/>
          </a:p>
        </p:txBody>
      </p:sp>
      <p:sp>
        <p:nvSpPr>
          <p:cNvPr id="3" name="Content Placeholder 2"/>
          <p:cNvSpPr>
            <a:spLocks noGrp="1"/>
          </p:cNvSpPr>
          <p:nvPr>
            <p:ph idx="1"/>
          </p:nvPr>
        </p:nvSpPr>
        <p:spPr/>
        <p:txBody>
          <a:bodyPr/>
          <a:lstStyle/>
          <a:p>
            <a:r>
              <a:rPr lang="en-US" sz="2200" dirty="0" smtClean="0">
                <a:latin typeface="+mj-lt"/>
              </a:rPr>
              <a:t>In order to minimize latency and integration on parallel architectures within the encoder/decoder implementation, an algebraic interleaver is proposed.</a:t>
            </a:r>
          </a:p>
          <a:p>
            <a:r>
              <a:rPr lang="en-US" sz="2200" dirty="0" smtClean="0">
                <a:latin typeface="+mj-lt"/>
              </a:rPr>
              <a:t>Maximum contention-free quadratic permutation interleaver is defined as </a:t>
            </a:r>
          </a:p>
          <a:p>
            <a:endParaRPr lang="en-US" sz="2400" dirty="0" smtClean="0">
              <a:latin typeface="+mj-lt"/>
            </a:endParaRPr>
          </a:p>
          <a:p>
            <a:r>
              <a:rPr lang="en-US" sz="2200" dirty="0">
                <a:latin typeface="+mj-lt"/>
              </a:rPr>
              <a:t>w</a:t>
            </a:r>
            <a:r>
              <a:rPr lang="en-US" sz="2200" dirty="0" smtClean="0">
                <a:latin typeface="+mj-lt"/>
              </a:rPr>
              <a:t>here </a:t>
            </a:r>
            <a:r>
              <a:rPr lang="en-US" sz="2200" i="1" dirty="0" err="1" smtClean="0">
                <a:latin typeface="+mj-lt"/>
              </a:rPr>
              <a:t>i</a:t>
            </a:r>
            <a:r>
              <a:rPr lang="en-US" sz="2200" i="1" dirty="0" smtClean="0">
                <a:latin typeface="+mj-lt"/>
              </a:rPr>
              <a:t>=0,1,…,N</a:t>
            </a:r>
            <a:r>
              <a:rPr lang="en-US" sz="2200" i="1" baseline="-25000" dirty="0" smtClean="0">
                <a:latin typeface="+mj-lt"/>
              </a:rPr>
              <a:t>I</a:t>
            </a:r>
            <a:r>
              <a:rPr lang="en-US" sz="2200" i="1" dirty="0" smtClean="0">
                <a:latin typeface="+mj-lt"/>
              </a:rPr>
              <a:t>-1. N</a:t>
            </a:r>
            <a:r>
              <a:rPr lang="en-US" sz="2200" i="1" baseline="-25000" dirty="0" smtClean="0">
                <a:latin typeface="+mj-lt"/>
              </a:rPr>
              <a:t>I</a:t>
            </a:r>
            <a:r>
              <a:rPr lang="en-US" sz="2200" i="1" dirty="0" smtClean="0">
                <a:latin typeface="+mj-lt"/>
              </a:rPr>
              <a:t> </a:t>
            </a:r>
            <a:r>
              <a:rPr lang="en-US" sz="2200" dirty="0" smtClean="0">
                <a:latin typeface="+mj-lt"/>
              </a:rPr>
              <a:t>is interleaver’s length.</a:t>
            </a:r>
            <a:endParaRPr lang="en-US" sz="2200" dirty="0">
              <a:latin typeface="+mj-lt"/>
            </a:endParaRPr>
          </a:p>
          <a:p>
            <a:r>
              <a:rPr lang="en-US" sz="2200" dirty="0" smtClean="0">
                <a:latin typeface="+mj-lt"/>
              </a:rPr>
              <a:t>If </a:t>
            </a:r>
            <a:r>
              <a:rPr lang="en-US" sz="2200" i="1" dirty="0" smtClean="0">
                <a:solidFill>
                  <a:srgbClr val="000000"/>
                </a:solidFill>
                <a:latin typeface="Times New Roman"/>
              </a:rPr>
              <a:t>N</a:t>
            </a:r>
            <a:r>
              <a:rPr lang="en-US" sz="2200" i="1" baseline="-25000" dirty="0" smtClean="0">
                <a:solidFill>
                  <a:srgbClr val="000000"/>
                </a:solidFill>
                <a:latin typeface="Times New Roman"/>
              </a:rPr>
              <a:t>I</a:t>
            </a:r>
            <a:r>
              <a:rPr lang="en-US" sz="2200" i="1" dirty="0" smtClean="0">
                <a:solidFill>
                  <a:srgbClr val="000000"/>
                </a:solidFill>
                <a:latin typeface="Times New Roman"/>
              </a:rPr>
              <a:t> </a:t>
            </a:r>
            <a:r>
              <a:rPr lang="en-US" sz="2200" dirty="0" smtClean="0">
                <a:solidFill>
                  <a:srgbClr val="000000"/>
                </a:solidFill>
                <a:latin typeface="Times New Roman"/>
              </a:rPr>
              <a:t>is even, </a:t>
            </a:r>
            <a:r>
              <a:rPr lang="en-US" sz="2200" i="1" dirty="0" smtClean="0">
                <a:solidFill>
                  <a:srgbClr val="000000"/>
                </a:solidFill>
                <a:latin typeface="Times New Roman"/>
              </a:rPr>
              <a:t>f</a:t>
            </a:r>
            <a:r>
              <a:rPr lang="en-US" sz="2200" i="1" baseline="-25000" dirty="0" smtClean="0">
                <a:solidFill>
                  <a:srgbClr val="000000"/>
                </a:solidFill>
                <a:latin typeface="Times New Roman"/>
              </a:rPr>
              <a:t>1</a:t>
            </a:r>
            <a:r>
              <a:rPr lang="en-US" sz="2200" dirty="0" smtClean="0">
                <a:solidFill>
                  <a:srgbClr val="000000"/>
                </a:solidFill>
                <a:latin typeface="Times New Roman"/>
              </a:rPr>
              <a:t> is odd and relative prime to </a:t>
            </a:r>
            <a:r>
              <a:rPr lang="en-US" sz="2200" i="1" dirty="0" smtClean="0">
                <a:solidFill>
                  <a:srgbClr val="000000"/>
                </a:solidFill>
                <a:latin typeface="Times New Roman"/>
              </a:rPr>
              <a:t>N</a:t>
            </a:r>
            <a:r>
              <a:rPr lang="en-US" sz="2200" i="1" baseline="-25000" dirty="0" smtClean="0">
                <a:solidFill>
                  <a:srgbClr val="000000"/>
                </a:solidFill>
                <a:latin typeface="Times New Roman"/>
              </a:rPr>
              <a:t>I</a:t>
            </a:r>
            <a:r>
              <a:rPr lang="en-US" sz="2200" dirty="0" smtClean="0">
                <a:solidFill>
                  <a:srgbClr val="000000"/>
                </a:solidFill>
                <a:latin typeface="Times New Roman"/>
              </a:rPr>
              <a:t> and all prime factors of </a:t>
            </a:r>
            <a:r>
              <a:rPr lang="en-US" sz="2200" i="1" dirty="0" smtClean="0">
                <a:solidFill>
                  <a:srgbClr val="000000"/>
                </a:solidFill>
                <a:latin typeface="Times New Roman"/>
              </a:rPr>
              <a:t>N</a:t>
            </a:r>
            <a:r>
              <a:rPr lang="en-US" sz="2200" i="1" baseline="-25000" dirty="0" smtClean="0">
                <a:solidFill>
                  <a:srgbClr val="000000"/>
                </a:solidFill>
                <a:latin typeface="Times New Roman"/>
              </a:rPr>
              <a:t>I</a:t>
            </a:r>
            <a:r>
              <a:rPr lang="en-US" sz="2200" dirty="0" smtClean="0">
                <a:solidFill>
                  <a:srgbClr val="000000"/>
                </a:solidFill>
                <a:latin typeface="Times New Roman"/>
              </a:rPr>
              <a:t> are also factors of </a:t>
            </a:r>
            <a:r>
              <a:rPr lang="en-US" sz="2200" i="1" dirty="0" smtClean="0">
                <a:solidFill>
                  <a:srgbClr val="000000"/>
                </a:solidFill>
                <a:latin typeface="Times New Roman"/>
              </a:rPr>
              <a:t>f</a:t>
            </a:r>
            <a:r>
              <a:rPr lang="en-US" sz="2200" i="1" baseline="-25000" dirty="0" smtClean="0">
                <a:solidFill>
                  <a:srgbClr val="000000"/>
                </a:solidFill>
                <a:latin typeface="Times New Roman"/>
              </a:rPr>
              <a:t>2</a:t>
            </a:r>
            <a:r>
              <a:rPr lang="en-US" sz="2200" dirty="0" smtClean="0">
                <a:solidFill>
                  <a:srgbClr val="000000"/>
                </a:solidFill>
                <a:latin typeface="Times New Roman"/>
              </a:rPr>
              <a:t>.</a:t>
            </a:r>
            <a:endParaRPr lang="en-US" sz="2200" dirty="0" smtClean="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33590288"/>
              </p:ext>
            </p:extLst>
          </p:nvPr>
        </p:nvGraphicFramePr>
        <p:xfrm>
          <a:off x="2819400" y="3733800"/>
          <a:ext cx="2540000" cy="381000"/>
        </p:xfrm>
        <a:graphic>
          <a:graphicData uri="http://schemas.openxmlformats.org/presentationml/2006/ole">
            <mc:AlternateContent xmlns:mc="http://schemas.openxmlformats.org/markup-compatibility/2006">
              <mc:Choice xmlns:v="urn:schemas-microsoft-com:vml" Requires="v">
                <p:oleObj spid="_x0000_s103586" name="Equation" r:id="rId3" imgW="1523880" imgH="228600" progId="Equation.3">
                  <p:embed/>
                </p:oleObj>
              </mc:Choice>
              <mc:Fallback>
                <p:oleObj name="Equation" r:id="rId3" imgW="1523880" imgH="228600" progId="Equation.3">
                  <p:embed/>
                  <p:pic>
                    <p:nvPicPr>
                      <p:cNvPr id="0" name=""/>
                      <p:cNvPicPr/>
                      <p:nvPr/>
                    </p:nvPicPr>
                    <p:blipFill>
                      <a:blip r:embed="rId4"/>
                      <a:stretch>
                        <a:fillRect/>
                      </a:stretch>
                    </p:blipFill>
                    <p:spPr>
                      <a:xfrm>
                        <a:off x="2819400" y="3733800"/>
                        <a:ext cx="2540000" cy="381000"/>
                      </a:xfrm>
                      <a:prstGeom prst="rect">
                        <a:avLst/>
                      </a:prstGeom>
                    </p:spPr>
                  </p:pic>
                </p:oleObj>
              </mc:Fallback>
            </mc:AlternateContent>
          </a:graphicData>
        </a:graphic>
      </p:graphicFrame>
    </p:spTree>
    <p:extLst>
      <p:ext uri="{BB962C8B-B14F-4D97-AF65-F5344CB8AC3E}">
        <p14:creationId xmlns:p14="http://schemas.microsoft.com/office/powerpoint/2010/main" val="1500813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Interleaver</a:t>
            </a:r>
            <a:endParaRPr lang="en-US" dirty="0"/>
          </a:p>
        </p:txBody>
      </p:sp>
      <p:sp>
        <p:nvSpPr>
          <p:cNvPr id="3" name="Content Placeholder 2"/>
          <p:cNvSpPr>
            <a:spLocks noGrp="1"/>
          </p:cNvSpPr>
          <p:nvPr>
            <p:ph idx="1"/>
          </p:nvPr>
        </p:nvSpPr>
        <p:spPr>
          <a:xfrm>
            <a:off x="685800" y="1828800"/>
            <a:ext cx="7772400" cy="4114800"/>
          </a:xfrm>
        </p:spPr>
        <p:txBody>
          <a:bodyPr/>
          <a:lstStyle/>
          <a:p>
            <a:r>
              <a:rPr lang="en-US" sz="2400" dirty="0">
                <a:latin typeface="Times New Roman" pitchFamily="18" charset="0"/>
              </a:rPr>
              <a:t>Elements of codewords of length </a:t>
            </a:r>
            <a:r>
              <a:rPr lang="en-US" sz="2400" i="1" dirty="0">
                <a:latin typeface="Times New Roman" pitchFamily="18" charset="0"/>
              </a:rPr>
              <a:t>n</a:t>
            </a:r>
            <a:r>
              <a:rPr lang="en-US" sz="2400" dirty="0">
                <a:latin typeface="Times New Roman" pitchFamily="18" charset="0"/>
              </a:rPr>
              <a:t> (</a:t>
            </a:r>
            <a:r>
              <a:rPr lang="en-US" sz="2400" i="1" dirty="0">
                <a:latin typeface="Times New Roman" pitchFamily="18" charset="0"/>
              </a:rPr>
              <a:t>c</a:t>
            </a:r>
            <a:r>
              <a:rPr lang="en-US" sz="2400" i="1" baseline="-25000" dirty="0">
                <a:latin typeface="Times New Roman" pitchFamily="18" charset="0"/>
              </a:rPr>
              <a:t>i</a:t>
            </a:r>
            <a:r>
              <a:rPr lang="en-US" sz="2400" dirty="0">
                <a:latin typeface="Times New Roman" pitchFamily="18" charset="0"/>
              </a:rPr>
              <a:t> for </a:t>
            </a:r>
            <a:r>
              <a:rPr lang="en-US" sz="2400" i="1" dirty="0" err="1">
                <a:latin typeface="Times New Roman" pitchFamily="18" charset="0"/>
              </a:rPr>
              <a:t>i</a:t>
            </a:r>
            <a:r>
              <a:rPr lang="en-US" sz="2400" i="1" dirty="0">
                <a:latin typeface="Times New Roman" pitchFamily="18" charset="0"/>
              </a:rPr>
              <a:t>=0,1,…,n-1)</a:t>
            </a:r>
            <a:r>
              <a:rPr lang="en-US" sz="2400" dirty="0">
                <a:latin typeface="Times New Roman" pitchFamily="18" charset="0"/>
              </a:rPr>
              <a:t> are interleaved in blocks of </a:t>
            </a:r>
            <a:r>
              <a:rPr lang="en-US" sz="2400" i="1" dirty="0">
                <a:latin typeface="Times New Roman" pitchFamily="18" charset="0"/>
              </a:rPr>
              <a:t>N</a:t>
            </a:r>
            <a:r>
              <a:rPr lang="en-US" sz="2400" i="1" baseline="-25000" dirty="0">
                <a:latin typeface="Times New Roman" pitchFamily="18" charset="0"/>
              </a:rPr>
              <a:t>I</a:t>
            </a:r>
            <a:r>
              <a:rPr lang="en-US" sz="2400" dirty="0">
                <a:latin typeface="Times New Roman" pitchFamily="18" charset="0"/>
              </a:rPr>
              <a:t> bits as c</a:t>
            </a:r>
            <a:r>
              <a:rPr lang="en-US" sz="2400" baseline="-25000" dirty="0">
                <a:latin typeface="Times New Roman" pitchFamily="18" charset="0"/>
              </a:rPr>
              <a:t>∏(j)</a:t>
            </a:r>
            <a:r>
              <a:rPr lang="en-US" sz="2400" dirty="0">
                <a:latin typeface="Times New Roman" pitchFamily="18" charset="0"/>
              </a:rPr>
              <a:t> for </a:t>
            </a:r>
            <a:r>
              <a:rPr lang="en-US" sz="2400" i="1" dirty="0">
                <a:latin typeface="Times New Roman" pitchFamily="18" charset="0"/>
              </a:rPr>
              <a:t>j=0,1,…,N</a:t>
            </a:r>
            <a:r>
              <a:rPr lang="en-US" sz="2400" i="1" baseline="-25000" dirty="0">
                <a:latin typeface="Times New Roman" pitchFamily="18" charset="0"/>
              </a:rPr>
              <a:t>I</a:t>
            </a:r>
            <a:r>
              <a:rPr lang="en-US" sz="2400" i="1" dirty="0">
                <a:latin typeface="Times New Roman" pitchFamily="18" charset="0"/>
              </a:rPr>
              <a:t>-1</a:t>
            </a:r>
          </a:p>
          <a:p>
            <a:r>
              <a:rPr lang="en-US" sz="2400" dirty="0">
                <a:latin typeface="Times New Roman" pitchFamily="18" charset="0"/>
              </a:rPr>
              <a:t>Short length interleaver</a:t>
            </a:r>
          </a:p>
          <a:p>
            <a:endParaRPr lang="en-US" sz="2800" i="1" dirty="0">
              <a:latin typeface="Times New Roman" pitchFamily="18" charset="0"/>
            </a:endParaRPr>
          </a:p>
          <a:p>
            <a:r>
              <a:rPr lang="en-US" sz="2400" dirty="0">
                <a:latin typeface="Times New Roman" pitchFamily="18" charset="0"/>
              </a:rPr>
              <a:t>Long length interleaver</a:t>
            </a:r>
          </a:p>
          <a:p>
            <a:endParaRPr lang="en-US" sz="2800" dirty="0">
              <a:latin typeface="Times New Roman" pitchFamily="18" charset="0"/>
            </a:endParaRPr>
          </a:p>
          <a:p>
            <a:r>
              <a:rPr lang="en-US" sz="2400" dirty="0">
                <a:latin typeface="Times New Roman" pitchFamily="18" charset="0"/>
              </a:rPr>
              <a:t>If                            </a:t>
            </a:r>
            <a:r>
              <a:rPr lang="en-US" sz="2400" dirty="0" smtClean="0">
                <a:latin typeface="Times New Roman" pitchFamily="18" charset="0"/>
              </a:rPr>
              <a:t>(</a:t>
            </a:r>
            <a:r>
              <a:rPr lang="en-US" sz="2400" i="1" dirty="0" err="1" smtClean="0">
                <a:latin typeface="Times New Roman" pitchFamily="18" charset="0"/>
              </a:rPr>
              <a:t>N</a:t>
            </a:r>
            <a:r>
              <a:rPr lang="en-US" sz="2400" i="1" baseline="-25000" dirty="0" err="1" smtClean="0">
                <a:latin typeface="Times New Roman" pitchFamily="18" charset="0"/>
              </a:rPr>
              <a:t>Tc</a:t>
            </a:r>
            <a:r>
              <a:rPr lang="en-US" sz="2400" dirty="0" smtClean="0">
                <a:latin typeface="Times New Roman" pitchFamily="18" charset="0"/>
              </a:rPr>
              <a:t> </a:t>
            </a:r>
            <a:r>
              <a:rPr lang="en-US" sz="2400" dirty="0">
                <a:latin typeface="Times New Roman" pitchFamily="18" charset="0"/>
              </a:rPr>
              <a:t>is the total number of coded </a:t>
            </a:r>
            <a:r>
              <a:rPr lang="en-US" sz="2400" dirty="0" smtClean="0">
                <a:latin typeface="Times New Roman" pitchFamily="18" charset="0"/>
              </a:rPr>
              <a:t>bits in a packet), </a:t>
            </a:r>
            <a:r>
              <a:rPr lang="en-US" sz="2400" dirty="0">
                <a:latin typeface="Times New Roman" pitchFamily="18" charset="0"/>
              </a:rPr>
              <a:t>in the last codeword, insert </a:t>
            </a:r>
            <a:r>
              <a:rPr lang="en-US" sz="2400" i="1" dirty="0" err="1">
                <a:latin typeface="Times New Roman" pitchFamily="18" charset="0"/>
              </a:rPr>
              <a:t>N</a:t>
            </a:r>
            <a:r>
              <a:rPr lang="en-US" sz="2400" i="1" baseline="-25000" dirty="0" err="1">
                <a:latin typeface="Times New Roman" pitchFamily="18" charset="0"/>
              </a:rPr>
              <a:t>rem</a:t>
            </a:r>
            <a:r>
              <a:rPr lang="en-US" sz="2400" dirty="0">
                <a:latin typeface="Times New Roman" pitchFamily="18" charset="0"/>
              </a:rPr>
              <a:t> bits stuffing. </a:t>
            </a:r>
          </a:p>
          <a:p>
            <a:endParaRPr lang="en-US" sz="2400" dirty="0" smtClean="0">
              <a:latin typeface="+mj-lt"/>
            </a:endParaRPr>
          </a:p>
          <a:p>
            <a:endParaRPr lang="en-US" sz="2400" i="1" baseline="-25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00292648"/>
              </p:ext>
            </p:extLst>
          </p:nvPr>
        </p:nvGraphicFramePr>
        <p:xfrm>
          <a:off x="3124200" y="3200400"/>
          <a:ext cx="2895600" cy="365125"/>
        </p:xfrm>
        <a:graphic>
          <a:graphicData uri="http://schemas.openxmlformats.org/presentationml/2006/ole">
            <mc:AlternateContent xmlns:mc="http://schemas.openxmlformats.org/markup-compatibility/2006">
              <mc:Choice xmlns:v="urn:schemas-microsoft-com:vml" Requires="v">
                <p:oleObj spid="_x0000_s104919" name="Equation" r:id="rId3" imgW="2895480" imgH="365040" progId="Equation.3">
                  <p:embed/>
                </p:oleObj>
              </mc:Choice>
              <mc:Fallback>
                <p:oleObj name="Equation" r:id="rId3" imgW="2895480" imgH="365040" progId="Equation.3">
                  <p:embed/>
                  <p:pic>
                    <p:nvPicPr>
                      <p:cNvPr id="0" name=""/>
                      <p:cNvPicPr/>
                      <p:nvPr/>
                    </p:nvPicPr>
                    <p:blipFill>
                      <a:blip r:embed="rId4"/>
                      <a:stretch>
                        <a:fillRect/>
                      </a:stretch>
                    </p:blipFill>
                    <p:spPr>
                      <a:xfrm>
                        <a:off x="3124200" y="3200400"/>
                        <a:ext cx="2895600" cy="3651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90394729"/>
              </p:ext>
            </p:extLst>
          </p:nvPr>
        </p:nvGraphicFramePr>
        <p:xfrm>
          <a:off x="3200400" y="4114800"/>
          <a:ext cx="2971800" cy="363538"/>
        </p:xfrm>
        <a:graphic>
          <a:graphicData uri="http://schemas.openxmlformats.org/presentationml/2006/ole">
            <mc:AlternateContent xmlns:mc="http://schemas.openxmlformats.org/markup-compatibility/2006">
              <mc:Choice xmlns:v="urn:schemas-microsoft-com:vml" Requires="v">
                <p:oleObj spid="_x0000_s104920" name="Equation" r:id="rId5" imgW="1866900" imgH="228600" progId="Equation.3">
                  <p:embed/>
                </p:oleObj>
              </mc:Choice>
              <mc:Fallback>
                <p:oleObj name="Equation" r:id="rId5" imgW="1866900" imgH="228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114800"/>
                        <a:ext cx="2971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4267031"/>
              </p:ext>
            </p:extLst>
          </p:nvPr>
        </p:nvGraphicFramePr>
        <p:xfrm>
          <a:off x="1447800" y="4648200"/>
          <a:ext cx="1981200" cy="304800"/>
        </p:xfrm>
        <a:graphic>
          <a:graphicData uri="http://schemas.openxmlformats.org/presentationml/2006/ole">
            <mc:AlternateContent xmlns:mc="http://schemas.openxmlformats.org/markup-compatibility/2006">
              <mc:Choice xmlns:v="urn:schemas-microsoft-com:vml" Requires="v">
                <p:oleObj spid="_x0000_s104921" name="Equation" r:id="rId7" imgW="1485900" imgH="228600" progId="Equation.3">
                  <p:embed/>
                </p:oleObj>
              </mc:Choice>
              <mc:Fallback>
                <p:oleObj name="Equation" r:id="rId7" imgW="1485900" imgH="2286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6482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7457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Scrambler</a:t>
            </a:r>
            <a:endParaRPr lang="en-US" dirty="0"/>
          </a:p>
        </p:txBody>
      </p:sp>
      <p:sp>
        <p:nvSpPr>
          <p:cNvPr id="3" name="Content Placeholder 2"/>
          <p:cNvSpPr>
            <a:spLocks noGrp="1"/>
          </p:cNvSpPr>
          <p:nvPr>
            <p:ph idx="1"/>
          </p:nvPr>
        </p:nvSpPr>
        <p:spPr/>
        <p:txBody>
          <a:bodyPr/>
          <a:lstStyle/>
          <a:p>
            <a:r>
              <a:rPr lang="en-US" sz="2400" dirty="0" smtClean="0">
                <a:latin typeface="+mj-lt"/>
              </a:rPr>
              <a:t>An scrambler is used to shape the data spectrum and to randomize data across users in order to reduce interference.</a:t>
            </a:r>
          </a:p>
          <a:p>
            <a:r>
              <a:rPr lang="en-US" sz="2400" dirty="0" smtClean="0">
                <a:latin typeface="+mj-lt"/>
              </a:rPr>
              <a:t>Gold code generator of length 63 is proposed as scrambler</a:t>
            </a:r>
          </a:p>
          <a:p>
            <a:pPr lvl="1"/>
            <a:r>
              <a:rPr lang="en-US" sz="2000" dirty="0" smtClean="0">
                <a:latin typeface="+mj-lt"/>
              </a:rPr>
              <a:t>PN sequence with period 2</a:t>
            </a:r>
            <a:r>
              <a:rPr lang="en-US" sz="2000" baseline="30000" dirty="0" smtClean="0">
                <a:latin typeface="+mj-lt"/>
              </a:rPr>
              <a:t>63 </a:t>
            </a:r>
            <a:r>
              <a:rPr lang="en-US" sz="2000" dirty="0" smtClean="0">
                <a:latin typeface="+mj-lt"/>
              </a:rPr>
              <a:t>(truly random for long packets)</a:t>
            </a:r>
          </a:p>
          <a:p>
            <a:pPr lvl="1"/>
            <a:r>
              <a:rPr lang="en-US" sz="2000" dirty="0" smtClean="0">
                <a:latin typeface="+mj-lt"/>
              </a:rPr>
              <a:t>Different initialization seeds, enables a different Gold code per user with low correlation respect to other user using a different seed.</a:t>
            </a:r>
          </a:p>
          <a:p>
            <a:r>
              <a:rPr lang="en-US" sz="2400" dirty="0" smtClean="0">
                <a:latin typeface="+mj-lt"/>
              </a:rPr>
              <a:t>63 shift register initialization</a:t>
            </a:r>
          </a:p>
          <a:p>
            <a:pPr lvl="1"/>
            <a:r>
              <a:rPr lang="en-US" sz="2000" dirty="0" smtClean="0">
                <a:latin typeface="+mj-lt"/>
              </a:rPr>
              <a:t>User ID and group ID (already known during discovery phase)</a:t>
            </a:r>
          </a:p>
          <a:p>
            <a:pPr lvl="1"/>
            <a:r>
              <a:rPr lang="en-US" sz="2000" dirty="0" smtClean="0">
                <a:latin typeface="+mj-lt"/>
              </a:rPr>
              <a:t>Fast forward 100 times to reduce PAPR (OFDM)</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26</a:t>
            </a:fld>
            <a:endParaRPr lang="en-US"/>
          </a:p>
        </p:txBody>
      </p:sp>
    </p:spTree>
    <p:extLst>
      <p:ext uri="{BB962C8B-B14F-4D97-AF65-F5344CB8AC3E}">
        <p14:creationId xmlns:p14="http://schemas.microsoft.com/office/powerpoint/2010/main" val="992582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Scrambler</a:t>
            </a:r>
            <a:endParaRPr lang="en-US" dirty="0"/>
          </a:p>
        </p:txBody>
      </p:sp>
      <p:sp>
        <p:nvSpPr>
          <p:cNvPr id="3" name="Content Placeholder 2"/>
          <p:cNvSpPr>
            <a:spLocks noGrp="1"/>
          </p:cNvSpPr>
          <p:nvPr>
            <p:ph idx="1"/>
          </p:nvPr>
        </p:nvSpPr>
        <p:spPr/>
        <p:txBody>
          <a:bodyPr/>
          <a:lstStyle/>
          <a:p>
            <a:pPr lvl="0"/>
            <a:r>
              <a:rPr lang="en-US" sz="2400" dirty="0" smtClean="0">
                <a:latin typeface="+mj-lt"/>
              </a:rPr>
              <a:t>The Gold code generator (with polynomials x</a:t>
            </a:r>
            <a:r>
              <a:rPr lang="en-US" sz="2400" baseline="30000" dirty="0" smtClean="0">
                <a:latin typeface="+mj-lt"/>
              </a:rPr>
              <a:t>6</a:t>
            </a:r>
            <a:r>
              <a:rPr lang="en-US" sz="2400" dirty="0" smtClean="0">
                <a:latin typeface="+mj-lt"/>
              </a:rPr>
              <a:t>+x+1 and x</a:t>
            </a:r>
            <a:r>
              <a:rPr lang="en-US" sz="2400" baseline="30000" dirty="0" smtClean="0">
                <a:latin typeface="+mj-lt"/>
              </a:rPr>
              <a:t>6</a:t>
            </a:r>
            <a:r>
              <a:rPr lang="en-US" sz="2400" dirty="0" smtClean="0">
                <a:latin typeface="+mj-lt"/>
              </a:rPr>
              <a:t>+x</a:t>
            </a:r>
            <a:r>
              <a:rPr lang="en-US" sz="2400" baseline="30000" dirty="0" smtClean="0">
                <a:latin typeface="+mj-lt"/>
              </a:rPr>
              <a:t>5</a:t>
            </a:r>
            <a:r>
              <a:rPr lang="en-US" sz="2400" dirty="0" smtClean="0">
                <a:latin typeface="+mj-lt"/>
              </a:rPr>
              <a:t>+x</a:t>
            </a:r>
            <a:r>
              <a:rPr lang="en-US" sz="2400" baseline="30000" dirty="0" smtClean="0">
                <a:latin typeface="+mj-lt"/>
              </a:rPr>
              <a:t>2</a:t>
            </a:r>
            <a:r>
              <a:rPr lang="en-US" sz="2400" dirty="0" smtClean="0">
                <a:latin typeface="+mj-lt"/>
              </a:rPr>
              <a:t>+x+1) outputs </a:t>
            </a:r>
            <a:r>
              <a:rPr lang="en-US" sz="2400" i="1" dirty="0" err="1" smtClean="0">
                <a:latin typeface="+mj-lt"/>
              </a:rPr>
              <a:t>s</a:t>
            </a:r>
            <a:r>
              <a:rPr lang="en-US" sz="2400" i="1" baseline="-25000" dirty="0" err="1">
                <a:latin typeface="+mj-lt"/>
              </a:rPr>
              <a:t>i</a:t>
            </a:r>
            <a:r>
              <a:rPr lang="en-US" sz="2400" dirty="0" smtClean="0">
                <a:latin typeface="+mj-lt"/>
              </a:rPr>
              <a:t> for </a:t>
            </a:r>
            <a:r>
              <a:rPr lang="en-US" sz="2400" i="1" dirty="0">
                <a:latin typeface="+mj-lt"/>
              </a:rPr>
              <a:t>i</a:t>
            </a:r>
            <a:r>
              <a:rPr lang="en-US" sz="2400" i="1" dirty="0" smtClean="0">
                <a:latin typeface="+mj-lt"/>
              </a:rPr>
              <a:t>=0,1,…,2</a:t>
            </a:r>
            <a:r>
              <a:rPr lang="en-US" sz="2400" i="1" baseline="30000" dirty="0" smtClean="0">
                <a:latin typeface="+mj-lt"/>
              </a:rPr>
              <a:t>63</a:t>
            </a:r>
            <a:r>
              <a:rPr lang="en-US" sz="2400" i="1" dirty="0" smtClean="0">
                <a:latin typeface="+mj-lt"/>
              </a:rPr>
              <a:t>-1</a:t>
            </a:r>
            <a:r>
              <a:rPr lang="en-US" sz="2400" dirty="0" smtClean="0">
                <a:latin typeface="+mj-lt"/>
              </a:rPr>
              <a:t>, which is used to scramble </a:t>
            </a:r>
            <a:r>
              <a:rPr lang="en-US" sz="2400" dirty="0" smtClean="0">
                <a:solidFill>
                  <a:srgbClr val="000000"/>
                </a:solidFill>
                <a:latin typeface="Times New Roman"/>
              </a:rPr>
              <a:t>the </a:t>
            </a:r>
            <a:r>
              <a:rPr lang="en-US" sz="2400" dirty="0">
                <a:solidFill>
                  <a:srgbClr val="000000"/>
                </a:solidFill>
                <a:latin typeface="Times New Roman"/>
              </a:rPr>
              <a:t>interleaved codeword bits </a:t>
            </a:r>
            <a:r>
              <a:rPr lang="en-US" sz="2400" i="1" dirty="0" smtClean="0">
                <a:solidFill>
                  <a:srgbClr val="000000"/>
                </a:solidFill>
                <a:latin typeface="Times New Roman"/>
              </a:rPr>
              <a:t>c</a:t>
            </a:r>
            <a:r>
              <a:rPr lang="en-US" sz="2400" i="1" baseline="-25000" dirty="0" smtClean="0">
                <a:solidFill>
                  <a:srgbClr val="000000"/>
                </a:solidFill>
                <a:latin typeface="Times New Roman"/>
              </a:rPr>
              <a:t>i</a:t>
            </a:r>
            <a:r>
              <a:rPr lang="en-US" sz="2400" dirty="0" smtClean="0">
                <a:solidFill>
                  <a:srgbClr val="000000"/>
                </a:solidFill>
                <a:latin typeface="Times New Roman"/>
              </a:rPr>
              <a:t> </a:t>
            </a:r>
            <a:r>
              <a:rPr lang="en-US" sz="2400" dirty="0">
                <a:solidFill>
                  <a:srgbClr val="000000"/>
                </a:solidFill>
                <a:latin typeface="Times New Roman"/>
              </a:rPr>
              <a:t>for </a:t>
            </a:r>
            <a:r>
              <a:rPr lang="en-US" sz="2200" i="1" dirty="0" err="1">
                <a:solidFill>
                  <a:srgbClr val="000000"/>
                </a:solidFill>
                <a:latin typeface="Times New Roman"/>
              </a:rPr>
              <a:t>i</a:t>
            </a:r>
            <a:r>
              <a:rPr lang="en-US" sz="2200" i="1" dirty="0">
                <a:solidFill>
                  <a:srgbClr val="000000"/>
                </a:solidFill>
                <a:latin typeface="Times New Roman"/>
              </a:rPr>
              <a:t>=0,1,…,</a:t>
            </a:r>
            <a:r>
              <a:rPr lang="en-US" sz="2200" i="1" dirty="0" smtClean="0">
                <a:solidFill>
                  <a:srgbClr val="000000"/>
                </a:solidFill>
                <a:latin typeface="Times New Roman"/>
              </a:rPr>
              <a:t>n-1</a:t>
            </a:r>
            <a:r>
              <a:rPr lang="en-US" sz="2400" dirty="0">
                <a:solidFill>
                  <a:srgbClr val="000000"/>
                </a:solidFill>
                <a:latin typeface="Times New Roman"/>
              </a:rPr>
              <a:t> </a:t>
            </a:r>
            <a:r>
              <a:rPr lang="en-US" sz="2400" dirty="0" smtClean="0">
                <a:solidFill>
                  <a:srgbClr val="000000"/>
                </a:solidFill>
                <a:latin typeface="Times New Roman"/>
              </a:rPr>
              <a:t>prior to modulation as </a:t>
            </a:r>
          </a:p>
          <a:p>
            <a:pPr lvl="0"/>
            <a:endParaRPr lang="en-US" sz="2400" dirty="0">
              <a:solidFill>
                <a:srgbClr val="000000"/>
              </a:solidFill>
              <a:latin typeface="Times New Roman"/>
            </a:endParaRPr>
          </a:p>
          <a:p>
            <a:pPr lvl="1"/>
            <a:r>
              <a:rPr lang="en-US" sz="2000" dirty="0" smtClean="0">
                <a:solidFill>
                  <a:srgbClr val="000000"/>
                </a:solidFill>
                <a:latin typeface="Times New Roman"/>
              </a:rPr>
              <a:t>It may include several codewords in a packet (</a:t>
            </a:r>
            <a:r>
              <a:rPr lang="en-US" sz="2000" i="1" dirty="0" smtClean="0">
                <a:solidFill>
                  <a:srgbClr val="000000"/>
                </a:solidFill>
                <a:latin typeface="Times New Roman"/>
              </a:rPr>
              <a:t>k=0,1,…N</a:t>
            </a:r>
            <a:r>
              <a:rPr lang="en-US" sz="2000" i="1" baseline="-25000" dirty="0" smtClean="0">
                <a:solidFill>
                  <a:srgbClr val="000000"/>
                </a:solidFill>
                <a:latin typeface="Times New Roman"/>
              </a:rPr>
              <a:t>CW</a:t>
            </a:r>
            <a:r>
              <a:rPr lang="en-US" sz="2000" i="1" dirty="0" smtClean="0">
                <a:solidFill>
                  <a:srgbClr val="000000"/>
                </a:solidFill>
                <a:latin typeface="Times New Roman"/>
              </a:rPr>
              <a:t>-1</a:t>
            </a:r>
            <a:r>
              <a:rPr lang="en-US" sz="2000" dirty="0" smtClean="0">
                <a:solidFill>
                  <a:srgbClr val="000000"/>
                </a:solidFill>
                <a:latin typeface="Times New Roman"/>
              </a:rPr>
              <a:t>)</a:t>
            </a:r>
          </a:p>
          <a:p>
            <a:pPr lvl="0"/>
            <a:r>
              <a:rPr lang="en-US" sz="2400" dirty="0">
                <a:solidFill>
                  <a:srgbClr val="000000"/>
                </a:solidFill>
                <a:latin typeface="Times New Roman"/>
              </a:rPr>
              <a:t>63 shift </a:t>
            </a:r>
            <a:r>
              <a:rPr lang="en-US" sz="2400" dirty="0" smtClean="0">
                <a:solidFill>
                  <a:srgbClr val="000000"/>
                </a:solidFill>
                <a:latin typeface="Times New Roman"/>
              </a:rPr>
              <a:t>registers initialization at start of a packet</a:t>
            </a:r>
            <a:endParaRPr lang="en-US" sz="2400" dirty="0">
              <a:solidFill>
                <a:srgbClr val="000000"/>
              </a:solidFill>
              <a:latin typeface="Times New Roman"/>
            </a:endParaRPr>
          </a:p>
          <a:p>
            <a:pPr lvl="1"/>
            <a:r>
              <a:rPr lang="en-US" sz="2000" dirty="0">
                <a:solidFill>
                  <a:srgbClr val="000000"/>
                </a:solidFill>
                <a:latin typeface="Times New Roman"/>
              </a:rPr>
              <a:t>User </a:t>
            </a:r>
            <a:r>
              <a:rPr lang="en-US" sz="2000" dirty="0" smtClean="0">
                <a:solidFill>
                  <a:srgbClr val="000000"/>
                </a:solidFill>
                <a:latin typeface="Times New Roman"/>
              </a:rPr>
              <a:t>ID (1</a:t>
            </a:r>
            <a:r>
              <a:rPr lang="en-US" sz="2000" baseline="30000" dirty="0" smtClean="0">
                <a:solidFill>
                  <a:srgbClr val="000000"/>
                </a:solidFill>
                <a:latin typeface="Times New Roman"/>
              </a:rPr>
              <a:t>st</a:t>
            </a:r>
            <a:r>
              <a:rPr lang="en-US" sz="2000" dirty="0" smtClean="0">
                <a:solidFill>
                  <a:srgbClr val="000000"/>
                </a:solidFill>
                <a:latin typeface="Times New Roman"/>
              </a:rPr>
              <a:t> register) </a:t>
            </a:r>
            <a:r>
              <a:rPr lang="en-US" sz="2000" dirty="0">
                <a:solidFill>
                  <a:srgbClr val="000000"/>
                </a:solidFill>
                <a:latin typeface="Times New Roman"/>
              </a:rPr>
              <a:t>and group </a:t>
            </a:r>
            <a:r>
              <a:rPr lang="en-US" sz="2000" dirty="0" smtClean="0">
                <a:solidFill>
                  <a:srgbClr val="000000"/>
                </a:solidFill>
                <a:latin typeface="Times New Roman"/>
              </a:rPr>
              <a:t>ID (2</a:t>
            </a:r>
            <a:r>
              <a:rPr lang="en-US" sz="2000" baseline="30000" dirty="0" smtClean="0">
                <a:solidFill>
                  <a:srgbClr val="000000"/>
                </a:solidFill>
                <a:latin typeface="Times New Roman"/>
              </a:rPr>
              <a:t>nd</a:t>
            </a:r>
            <a:r>
              <a:rPr lang="en-US" sz="2000" dirty="0" smtClean="0">
                <a:solidFill>
                  <a:srgbClr val="000000"/>
                </a:solidFill>
                <a:latin typeface="Times New Roman"/>
              </a:rPr>
              <a:t> register) </a:t>
            </a:r>
            <a:endParaRPr lang="en-US" sz="2000" dirty="0">
              <a:solidFill>
                <a:srgbClr val="000000"/>
              </a:solidFill>
              <a:latin typeface="Times New Roman"/>
            </a:endParaRPr>
          </a:p>
          <a:p>
            <a:pPr lvl="1"/>
            <a:r>
              <a:rPr lang="en-US" sz="2000" dirty="0">
                <a:solidFill>
                  <a:srgbClr val="000000"/>
                </a:solidFill>
                <a:latin typeface="Times New Roman"/>
              </a:rPr>
              <a:t>Fast forward </a:t>
            </a:r>
            <a:r>
              <a:rPr lang="en-US" sz="2000" dirty="0" smtClean="0">
                <a:solidFill>
                  <a:srgbClr val="000000"/>
                </a:solidFill>
                <a:latin typeface="Times New Roman"/>
              </a:rPr>
              <a:t>both registers 100 </a:t>
            </a:r>
            <a:r>
              <a:rPr lang="en-US" sz="2000" dirty="0">
                <a:solidFill>
                  <a:srgbClr val="000000"/>
                </a:solidFill>
                <a:latin typeface="Times New Roman"/>
              </a:rPr>
              <a:t>times to reduce PAPR</a:t>
            </a:r>
          </a:p>
          <a:p>
            <a:pPr lvl="0"/>
            <a:endParaRPr lang="en-US" sz="2400" dirty="0" smtClean="0">
              <a:solidFill>
                <a:srgbClr val="000000"/>
              </a:solidFill>
              <a:latin typeface="Times New Roman"/>
            </a:endParaRPr>
          </a:p>
          <a:p>
            <a:pPr lvl="0"/>
            <a:endParaRPr lang="en-US" sz="2400" dirty="0">
              <a:solidFill>
                <a:srgbClr val="000000"/>
              </a:solidFill>
              <a:latin typeface="Times New Roman"/>
            </a:endParaRPr>
          </a:p>
          <a:p>
            <a:endParaRPr lang="en-US" sz="2400" baseline="-25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36248131"/>
              </p:ext>
            </p:extLst>
          </p:nvPr>
        </p:nvGraphicFramePr>
        <p:xfrm>
          <a:off x="3441700" y="3581400"/>
          <a:ext cx="2260600" cy="419100"/>
        </p:xfrm>
        <a:graphic>
          <a:graphicData uri="http://schemas.openxmlformats.org/presentationml/2006/ole">
            <mc:AlternateContent xmlns:mc="http://schemas.openxmlformats.org/markup-compatibility/2006">
              <mc:Choice xmlns:v="urn:schemas-microsoft-com:vml" Requires="v">
                <p:oleObj spid="_x0000_s105610" name="Equation" r:id="rId3" imgW="1231560" imgH="228600" progId="Equation.3">
                  <p:embed/>
                </p:oleObj>
              </mc:Choice>
              <mc:Fallback>
                <p:oleObj name="Equation" r:id="rId3" imgW="1231560" imgH="228600" progId="Equation.3">
                  <p:embed/>
                  <p:pic>
                    <p:nvPicPr>
                      <p:cNvPr id="0" name=""/>
                      <p:cNvPicPr/>
                      <p:nvPr/>
                    </p:nvPicPr>
                    <p:blipFill>
                      <a:blip r:embed="rId4"/>
                      <a:stretch>
                        <a:fillRect/>
                      </a:stretch>
                    </p:blipFill>
                    <p:spPr>
                      <a:xfrm>
                        <a:off x="3441700" y="3581400"/>
                        <a:ext cx="2260600" cy="419100"/>
                      </a:xfrm>
                      <a:prstGeom prst="rect">
                        <a:avLst/>
                      </a:prstGeom>
                    </p:spPr>
                  </p:pic>
                </p:oleObj>
              </mc:Fallback>
            </mc:AlternateContent>
          </a:graphicData>
        </a:graphic>
      </p:graphicFrame>
    </p:spTree>
    <p:extLst>
      <p:ext uri="{BB962C8B-B14F-4D97-AF65-F5344CB8AC3E}">
        <p14:creationId xmlns:p14="http://schemas.microsoft.com/office/powerpoint/2010/main" val="1947185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mapper</a:t>
            </a:r>
            <a:endParaRPr lang="en-US" dirty="0"/>
          </a:p>
        </p:txBody>
      </p:sp>
      <p:sp>
        <p:nvSpPr>
          <p:cNvPr id="3" name="Content Placeholder 2"/>
          <p:cNvSpPr>
            <a:spLocks noGrp="1"/>
          </p:cNvSpPr>
          <p:nvPr>
            <p:ph idx="1"/>
          </p:nvPr>
        </p:nvSpPr>
        <p:spPr/>
        <p:txBody>
          <a:bodyPr/>
          <a:lstStyle/>
          <a:p>
            <a:r>
              <a:rPr lang="en-US" sz="2400" dirty="0" smtClean="0">
                <a:latin typeface="+mj-lt"/>
              </a:rPr>
              <a:t>The scrambled coded bits    for </a:t>
            </a:r>
            <a:r>
              <a:rPr lang="en-US" sz="2400" i="1" dirty="0" err="1">
                <a:latin typeface="+mj-lt"/>
              </a:rPr>
              <a:t>i</a:t>
            </a:r>
            <a:r>
              <a:rPr lang="en-US" sz="2400" i="1" dirty="0" smtClean="0">
                <a:latin typeface="+mj-lt"/>
              </a:rPr>
              <a:t>=0,1,…,n-1 </a:t>
            </a:r>
            <a:r>
              <a:rPr lang="en-US" sz="2400" dirty="0" smtClean="0">
                <a:latin typeface="+mj-lt"/>
              </a:rPr>
              <a:t>are modulated with either BSPK, QPSK or 16QAM </a:t>
            </a:r>
            <a:r>
              <a:rPr lang="en-US" sz="2400" dirty="0">
                <a:solidFill>
                  <a:srgbClr val="000000"/>
                </a:solidFill>
                <a:latin typeface="Times New Roman"/>
              </a:rPr>
              <a:t>modulations</a:t>
            </a:r>
            <a:r>
              <a:rPr lang="en-US" sz="2400" dirty="0" smtClean="0">
                <a:latin typeface="+mj-lt"/>
              </a:rPr>
              <a:t>, resulting in the a block of complex modulation symbols    </a:t>
            </a:r>
            <a:r>
              <a:rPr lang="en-US" sz="2400" i="1" dirty="0" smtClean="0">
                <a:latin typeface="+mj-lt"/>
              </a:rPr>
              <a:t>d</a:t>
            </a:r>
            <a:r>
              <a:rPr lang="en-US" sz="2400" i="1" baseline="-25000" dirty="0" smtClean="0">
                <a:latin typeface="+mj-lt"/>
              </a:rPr>
              <a:t>i</a:t>
            </a:r>
            <a:r>
              <a:rPr lang="en-US" sz="2400" dirty="0" smtClean="0">
                <a:latin typeface="+mj-lt"/>
              </a:rPr>
              <a:t>  for </a:t>
            </a:r>
            <a:r>
              <a:rPr lang="en-US" sz="2400" i="1" dirty="0" err="1" smtClean="0">
                <a:latin typeface="+mj-lt"/>
              </a:rPr>
              <a:t>i</a:t>
            </a:r>
            <a:r>
              <a:rPr lang="en-US" sz="2400" i="1" dirty="0" smtClean="0">
                <a:latin typeface="+mj-lt"/>
              </a:rPr>
              <a:t>=0,1,…,N</a:t>
            </a:r>
            <a:r>
              <a:rPr lang="en-US" sz="2400" i="1" baseline="-25000" dirty="0" smtClean="0">
                <a:latin typeface="+mj-lt"/>
              </a:rPr>
              <a:t>sym</a:t>
            </a:r>
            <a:r>
              <a:rPr lang="en-US" sz="2400" i="1" dirty="0" smtClean="0">
                <a:latin typeface="+mj-lt"/>
              </a:rPr>
              <a:t>-1, </a:t>
            </a:r>
            <a:r>
              <a:rPr lang="en-US" sz="2400" dirty="0" smtClean="0">
                <a:latin typeface="+mj-lt"/>
              </a:rPr>
              <a:t>where</a:t>
            </a:r>
            <a:r>
              <a:rPr lang="en-US" sz="2400" i="1" dirty="0" smtClean="0">
                <a:latin typeface="+mj-lt"/>
              </a:rPr>
              <a:t> d</a:t>
            </a:r>
            <a:r>
              <a:rPr lang="en-US" sz="2400" i="1" baseline="-25000" dirty="0" smtClean="0">
                <a:latin typeface="+mj-lt"/>
              </a:rPr>
              <a:t>i</a:t>
            </a:r>
            <a:r>
              <a:rPr lang="en-US" sz="2400" i="1" dirty="0" smtClean="0">
                <a:latin typeface="+mj-lt"/>
              </a:rPr>
              <a:t>=</a:t>
            </a:r>
            <a:r>
              <a:rPr lang="en-US" sz="2400" i="1" dirty="0" err="1" smtClean="0">
                <a:latin typeface="+mj-lt"/>
              </a:rPr>
              <a:t>I+jQ</a:t>
            </a:r>
            <a:endParaRPr lang="en-US" sz="2400" i="1" dirty="0" smtClean="0">
              <a:latin typeface="+mj-lt"/>
            </a:endParaRPr>
          </a:p>
          <a:p>
            <a:endParaRPr lang="en-US" sz="2400" i="1" dirty="0" smtClean="0">
              <a:latin typeface="+mj-lt"/>
            </a:endParaRPr>
          </a:p>
          <a:p>
            <a:r>
              <a:rPr lang="en-US" sz="2400" dirty="0" smtClean="0">
                <a:latin typeface="+mj-lt"/>
              </a:rPr>
              <a:t>BPSK mapping                     QPSK mapping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012180417"/>
              </p:ext>
            </p:extLst>
          </p:nvPr>
        </p:nvGraphicFramePr>
        <p:xfrm>
          <a:off x="4267200" y="2057400"/>
          <a:ext cx="228600" cy="374073"/>
        </p:xfrm>
        <a:graphic>
          <a:graphicData uri="http://schemas.openxmlformats.org/presentationml/2006/ole">
            <mc:AlternateContent xmlns:mc="http://schemas.openxmlformats.org/markup-compatibility/2006">
              <mc:Choice xmlns:v="urn:schemas-microsoft-com:vml" Requires="v">
                <p:oleObj spid="_x0000_s107650" name="Equation" r:id="rId3" imgW="139680" imgH="228600" progId="Equation.3">
                  <p:embed/>
                </p:oleObj>
              </mc:Choice>
              <mc:Fallback>
                <p:oleObj name="Equation" r:id="rId3" imgW="139680" imgH="228600" progId="Equation.3">
                  <p:embed/>
                  <p:pic>
                    <p:nvPicPr>
                      <p:cNvPr id="0" name=""/>
                      <p:cNvPicPr/>
                      <p:nvPr/>
                    </p:nvPicPr>
                    <p:blipFill>
                      <a:blip r:embed="rId4"/>
                      <a:stretch>
                        <a:fillRect/>
                      </a:stretch>
                    </p:blipFill>
                    <p:spPr>
                      <a:xfrm>
                        <a:off x="4267200" y="2057400"/>
                        <a:ext cx="228600" cy="374073"/>
                      </a:xfrm>
                      <a:prstGeom prst="rect">
                        <a:avLst/>
                      </a:prstGeom>
                    </p:spPr>
                  </p:pic>
                </p:oleObj>
              </mc:Fallback>
            </mc:AlternateContent>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00969512"/>
              </p:ext>
            </p:extLst>
          </p:nvPr>
        </p:nvGraphicFramePr>
        <p:xfrm>
          <a:off x="1143000" y="4495800"/>
          <a:ext cx="1863090" cy="922401"/>
        </p:xfrm>
        <a:graphic>
          <a:graphicData uri="http://schemas.openxmlformats.org/drawingml/2006/table">
            <a:tbl>
              <a:tblPr firstRow="1" firstCol="1" bandRow="1"/>
              <a:tblGrid>
                <a:gridCol w="680176"/>
                <a:gridCol w="520811"/>
                <a:gridCol w="662103"/>
              </a:tblGrid>
              <a:tr h="307467">
                <a:tc>
                  <a:txBody>
                    <a:bodyPr/>
                    <a:lstStyle/>
                    <a:p>
                      <a:pPr marL="0" marR="0" algn="ctr">
                        <a:lnSpc>
                          <a:spcPct val="115000"/>
                        </a:lnSpc>
                        <a:spcBef>
                          <a:spcPts val="0"/>
                        </a:spcBef>
                        <a:spcAft>
                          <a:spcPts val="0"/>
                        </a:spcAft>
                      </a:pPr>
                      <a:r>
                        <a:rPr lang="en-US" sz="900" i="1" dirty="0">
                          <a:effectLst/>
                          <a:latin typeface="Times New Roman"/>
                          <a:ea typeface="MS Mincho"/>
                          <a:cs typeface="Times New Roman"/>
                        </a:rPr>
                        <a:t>b</a:t>
                      </a:r>
                      <a:r>
                        <a:rPr lang="en-US" sz="900" baseline="-25000" dirty="0">
                          <a:effectLst/>
                          <a:latin typeface="Times New Roman"/>
                          <a:ea typeface="MS Mincho"/>
                          <a:cs typeface="Times New Roman"/>
                        </a:rPr>
                        <a:t>i</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Q</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67">
                <a:tc>
                  <a:txBody>
                    <a:bodyPr/>
                    <a:lstStyle/>
                    <a:p>
                      <a:pPr marL="0" marR="0" algn="ctr">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67">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39880498"/>
              </p:ext>
            </p:extLst>
          </p:nvPr>
        </p:nvGraphicFramePr>
        <p:xfrm>
          <a:off x="4724400" y="4495800"/>
          <a:ext cx="1904999" cy="1219199"/>
        </p:xfrm>
        <a:graphic>
          <a:graphicData uri="http://schemas.openxmlformats.org/drawingml/2006/table">
            <a:tbl>
              <a:tblPr firstRow="1" firstCol="1" bandRow="1"/>
              <a:tblGrid>
                <a:gridCol w="673319"/>
                <a:gridCol w="574784"/>
                <a:gridCol w="656896"/>
              </a:tblGrid>
              <a:tr h="231647">
                <a:tc>
                  <a:txBody>
                    <a:bodyPr/>
                    <a:lstStyle/>
                    <a:p>
                      <a:pPr marL="0" marR="0" algn="ctr">
                        <a:lnSpc>
                          <a:spcPct val="115000"/>
                        </a:lnSpc>
                        <a:spcBef>
                          <a:spcPts val="0"/>
                        </a:spcBef>
                        <a:spcAft>
                          <a:spcPts val="0"/>
                        </a:spcAft>
                      </a:pP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dirty="0">
                          <a:effectLst/>
                          <a:latin typeface="Times New Roman"/>
                          <a:ea typeface="MS Mincho"/>
                          <a:cs typeface="Times New Roman"/>
                        </a:rPr>
                        <a:t>,</a:t>
                      </a: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baseline="-25000" dirty="0">
                          <a:effectLst/>
                          <a:latin typeface="Times New Roman"/>
                          <a:ea typeface="MS Mincho"/>
                          <a:cs typeface="Times New Roman"/>
                        </a:rPr>
                        <a:t>1</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Q</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marL="0" marR="0" algn="ctr">
                        <a:lnSpc>
                          <a:spcPct val="115000"/>
                        </a:lnSpc>
                        <a:spcBef>
                          <a:spcPts val="0"/>
                        </a:spcBef>
                        <a:spcAft>
                          <a:spcPts val="0"/>
                        </a:spcAft>
                      </a:pPr>
                      <a:r>
                        <a:rPr lang="en-US" sz="900">
                          <a:effectLst/>
                          <a:latin typeface="Times New Roman"/>
                          <a:ea typeface="MS Mincho"/>
                          <a:cs typeface="Times New Roman"/>
                        </a:rPr>
                        <a:t>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marL="0" marR="0" algn="ctr">
                        <a:lnSpc>
                          <a:spcPct val="115000"/>
                        </a:lnSpc>
                        <a:spcBef>
                          <a:spcPts val="0"/>
                        </a:spcBef>
                        <a:spcAft>
                          <a:spcPts val="0"/>
                        </a:spcAft>
                      </a:pPr>
                      <a:r>
                        <a:rPr lang="en-US" sz="900">
                          <a:effectLst/>
                          <a:latin typeface="Times New Roman"/>
                          <a:ea typeface="MS Mincho"/>
                          <a:cs typeface="Times New Roman"/>
                        </a:rPr>
                        <a:t>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marL="0" marR="0" algn="ctr">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11</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86315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Modulation mapper</a:t>
            </a:r>
          </a:p>
        </p:txBody>
      </p:sp>
      <p:sp>
        <p:nvSpPr>
          <p:cNvPr id="3" name="Content Placeholder 2"/>
          <p:cNvSpPr>
            <a:spLocks noGrp="1"/>
          </p:cNvSpPr>
          <p:nvPr>
            <p:ph idx="1"/>
          </p:nvPr>
        </p:nvSpPr>
        <p:spPr/>
        <p:txBody>
          <a:bodyPr/>
          <a:lstStyle/>
          <a:p>
            <a:r>
              <a:rPr lang="en-US" sz="2400" dirty="0" smtClean="0">
                <a:latin typeface="+mj-lt"/>
              </a:rPr>
              <a:t>16 QAM mapping</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29</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712277326"/>
              </p:ext>
            </p:extLst>
          </p:nvPr>
        </p:nvGraphicFramePr>
        <p:xfrm>
          <a:off x="2057400" y="2743200"/>
          <a:ext cx="2590800" cy="3047998"/>
        </p:xfrm>
        <a:graphic>
          <a:graphicData uri="http://schemas.openxmlformats.org/drawingml/2006/table">
            <a:tbl>
              <a:tblPr firstRow="1" firstCol="1" bandRow="1"/>
              <a:tblGrid>
                <a:gridCol w="970980"/>
                <a:gridCol w="820547"/>
                <a:gridCol w="799273"/>
              </a:tblGrid>
              <a:tr h="179294">
                <a:tc>
                  <a:txBody>
                    <a:bodyPr/>
                    <a:lstStyle/>
                    <a:p>
                      <a:pPr marL="0" marR="0" algn="ctr">
                        <a:lnSpc>
                          <a:spcPct val="115000"/>
                        </a:lnSpc>
                        <a:spcBef>
                          <a:spcPts val="0"/>
                        </a:spcBef>
                        <a:spcAft>
                          <a:spcPts val="0"/>
                        </a:spcAft>
                      </a:pP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dirty="0">
                          <a:effectLst/>
                          <a:latin typeface="Times New Roman"/>
                          <a:ea typeface="MS Mincho"/>
                          <a:cs typeface="Times New Roman"/>
                        </a:rPr>
                        <a:t>,</a:t>
                      </a: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baseline="-25000" dirty="0">
                          <a:effectLst/>
                          <a:latin typeface="Times New Roman"/>
                          <a:ea typeface="MS Mincho"/>
                          <a:cs typeface="Times New Roman"/>
                        </a:rPr>
                        <a:t>1</a:t>
                      </a:r>
                      <a:r>
                        <a:rPr lang="en-US" sz="900" dirty="0">
                          <a:effectLst/>
                          <a:latin typeface="Times New Roman"/>
                          <a:ea typeface="MS Mincho"/>
                          <a:cs typeface="Times New Roman"/>
                        </a:rPr>
                        <a:t>,</a:t>
                      </a: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baseline="-25000" dirty="0">
                          <a:effectLst/>
                          <a:latin typeface="Times New Roman"/>
                          <a:ea typeface="MS Mincho"/>
                          <a:cs typeface="Times New Roman"/>
                        </a:rPr>
                        <a:t>2</a:t>
                      </a:r>
                      <a:r>
                        <a:rPr lang="en-US" sz="900" dirty="0">
                          <a:effectLst/>
                          <a:latin typeface="Times New Roman"/>
                          <a:ea typeface="MS Mincho"/>
                          <a:cs typeface="Times New Roman"/>
                        </a:rPr>
                        <a:t>,</a:t>
                      </a: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baseline="-25000" dirty="0">
                          <a:effectLst/>
                          <a:latin typeface="Times New Roman"/>
                          <a:ea typeface="MS Mincho"/>
                          <a:cs typeface="Times New Roman"/>
                        </a:rPr>
                        <a:t>3</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Q</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0000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0001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1/√10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0010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0011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0100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0101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0111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1000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1001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1010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1011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1100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-1/√10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1101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1111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-3/√10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97202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Common mode PHY Description</a:t>
            </a:r>
          </a:p>
        </p:txBody>
      </p:sp>
      <p:sp>
        <p:nvSpPr>
          <p:cNvPr id="5124" name="Date Placeholder 3"/>
          <p:cNvSpPr>
            <a:spLocks noGrp="1"/>
          </p:cNvSpPr>
          <p:nvPr>
            <p:ph type="dt" sz="half" idx="10"/>
          </p:nvPr>
        </p:nvSpPr>
        <p:spPr>
          <a:noFill/>
        </p:spPr>
        <p:txBody>
          <a:bodyPr/>
          <a:lstStyle/>
          <a:p>
            <a:r>
              <a:rPr lang="en-US" smtClean="0"/>
              <a:t>July 2013</a:t>
            </a:r>
            <a:endParaRPr lang="en-US"/>
          </a:p>
        </p:txBody>
      </p:sp>
      <p:sp>
        <p:nvSpPr>
          <p:cNvPr id="5125" name="Footer Placeholder 4"/>
          <p:cNvSpPr>
            <a:spLocks noGrp="1"/>
          </p:cNvSpPr>
          <p:nvPr>
            <p:ph type="ftr" sz="quarter" idx="11"/>
          </p:nvPr>
        </p:nvSpPr>
        <p:spPr>
          <a:noFill/>
        </p:spPr>
        <p:txBody>
          <a:bodyPr/>
          <a:lstStyle/>
          <a:p>
            <a:r>
              <a:rPr lang="en-US" smtClean="0"/>
              <a:t>Hernandez,Li,Dotlić,Miura (NICT)</a:t>
            </a:r>
          </a:p>
        </p:txBody>
      </p:sp>
      <p:sp>
        <p:nvSpPr>
          <p:cNvPr id="5126" name="Slide Number Placeholder 5"/>
          <p:cNvSpPr>
            <a:spLocks noGrp="1"/>
          </p:cNvSpPr>
          <p:nvPr>
            <p:ph type="sldNum" sz="quarter" idx="12"/>
          </p:nvPr>
        </p:nvSpPr>
        <p:spPr>
          <a:noFill/>
        </p:spPr>
        <p:txBody>
          <a:bodyPr/>
          <a:lstStyle/>
          <a:p>
            <a:r>
              <a:rPr lang="en-US" smtClean="0"/>
              <a:t>Slide </a:t>
            </a:r>
            <a:fld id="{0313C80D-728D-4BA3-AC45-6D2C24AFE2F7}" type="slidenum">
              <a:rPr lang="en-US" smtClean="0"/>
              <a:pPr/>
              <a:t>3</a:t>
            </a:fld>
            <a:endParaRPr lang="en-US" smtClean="0"/>
          </a:p>
        </p:txBody>
      </p:sp>
      <p:graphicFrame>
        <p:nvGraphicFramePr>
          <p:cNvPr id="3" name="Object 2"/>
          <p:cNvGraphicFramePr>
            <a:graphicFrameLocks noChangeAspect="1"/>
          </p:cNvGraphicFramePr>
          <p:nvPr>
            <p:extLst>
              <p:ext uri="{D42A27DB-BD31-4B8C-83A1-F6EECF244321}">
                <p14:modId xmlns:p14="http://schemas.microsoft.com/office/powerpoint/2010/main" val="983857507"/>
              </p:ext>
            </p:extLst>
          </p:nvPr>
        </p:nvGraphicFramePr>
        <p:xfrm>
          <a:off x="1143000" y="1905000"/>
          <a:ext cx="6889750" cy="3460750"/>
        </p:xfrm>
        <a:graphic>
          <a:graphicData uri="http://schemas.openxmlformats.org/presentationml/2006/ole">
            <mc:AlternateContent xmlns:mc="http://schemas.openxmlformats.org/markup-compatibility/2006">
              <mc:Choice xmlns:v="urn:schemas-microsoft-com:vml" Requires="v">
                <p:oleObj spid="_x0000_s83244" name="Visio" r:id="rId3" imgW="6889741" imgH="3460590" progId="Visio.Drawing.11">
                  <p:embed/>
                </p:oleObj>
              </mc:Choice>
              <mc:Fallback>
                <p:oleObj name="Visio" r:id="rId3" imgW="6889741" imgH="3460590" progId="Visio.Drawing.11">
                  <p:embed/>
                  <p:pic>
                    <p:nvPicPr>
                      <p:cNvPr id="0" name=""/>
                      <p:cNvPicPr/>
                      <p:nvPr/>
                    </p:nvPicPr>
                    <p:blipFill>
                      <a:blip r:embed="rId4"/>
                      <a:stretch>
                        <a:fillRect/>
                      </a:stretch>
                    </p:blipFill>
                    <p:spPr>
                      <a:xfrm>
                        <a:off x="1143000" y="1905000"/>
                        <a:ext cx="6889750" cy="34607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mapping</a:t>
            </a:r>
            <a:endParaRPr lang="en-US" dirty="0"/>
          </a:p>
        </p:txBody>
      </p:sp>
      <p:sp>
        <p:nvSpPr>
          <p:cNvPr id="3" name="Content Placeholder 2"/>
          <p:cNvSpPr>
            <a:spLocks noGrp="1"/>
          </p:cNvSpPr>
          <p:nvPr>
            <p:ph idx="1"/>
          </p:nvPr>
        </p:nvSpPr>
        <p:spPr/>
        <p:txBody>
          <a:bodyPr/>
          <a:lstStyle/>
          <a:p>
            <a:r>
              <a:rPr lang="en-US" sz="2400" dirty="0" smtClean="0">
                <a:latin typeface="+mj-lt"/>
              </a:rPr>
              <a:t>Two MIMO technologies are supported: open loop spatial multiplexing and transmit diversity (SFBC) for 2 and 4 antennas.</a:t>
            </a:r>
          </a:p>
          <a:p>
            <a:r>
              <a:rPr lang="en-US" sz="2400" dirty="0" smtClean="0">
                <a:latin typeface="+mj-lt"/>
              </a:rPr>
              <a:t>The [complex] modulation symbols per codeword </a:t>
            </a:r>
            <a:r>
              <a:rPr lang="en-US" sz="2400" i="1" dirty="0" smtClean="0">
                <a:latin typeface="+mj-lt"/>
              </a:rPr>
              <a:t>d</a:t>
            </a:r>
            <a:r>
              <a:rPr lang="en-US" sz="2400" i="1" baseline="-25000" dirty="0" smtClean="0">
                <a:latin typeface="+mj-lt"/>
              </a:rPr>
              <a:t>i</a:t>
            </a:r>
            <a:r>
              <a:rPr lang="en-US" sz="2400" dirty="0" smtClean="0">
                <a:latin typeface="+mj-lt"/>
              </a:rPr>
              <a:t> for </a:t>
            </a:r>
            <a:r>
              <a:rPr lang="en-US" sz="2400" i="1" dirty="0" err="1" smtClean="0">
                <a:latin typeface="+mj-lt"/>
              </a:rPr>
              <a:t>i</a:t>
            </a:r>
            <a:r>
              <a:rPr lang="en-US" sz="2400" i="1" dirty="0" smtClean="0">
                <a:latin typeface="+mj-lt"/>
              </a:rPr>
              <a:t>=0,1,…,N</a:t>
            </a:r>
            <a:r>
              <a:rPr lang="en-US" sz="2400" i="1" baseline="-25000" dirty="0" smtClean="0">
                <a:latin typeface="+mj-lt"/>
              </a:rPr>
              <a:t>sym</a:t>
            </a:r>
            <a:r>
              <a:rPr lang="en-US" sz="2400" i="1" dirty="0" smtClean="0">
                <a:latin typeface="+mj-lt"/>
              </a:rPr>
              <a:t>-1 </a:t>
            </a:r>
            <a:r>
              <a:rPr lang="en-US" sz="2400" dirty="0" smtClean="0">
                <a:latin typeface="+mj-lt"/>
              </a:rPr>
              <a:t>are mapped into several layers</a:t>
            </a:r>
          </a:p>
          <a:p>
            <a:pPr lvl="1"/>
            <a:r>
              <a:rPr lang="en-US" sz="2000" dirty="0" smtClean="0">
                <a:latin typeface="+mj-lt"/>
              </a:rPr>
              <a:t>Layer=independent stream of symbols in a MIMO configuration.</a:t>
            </a:r>
          </a:p>
          <a:p>
            <a:pPr lvl="1"/>
            <a:r>
              <a:rPr lang="en-US" sz="2000" dirty="0" smtClean="0">
                <a:latin typeface="+mj-lt"/>
              </a:rPr>
              <a:t>Rank=number of layers transmitted.</a:t>
            </a:r>
          </a:p>
          <a:p>
            <a:r>
              <a:rPr lang="en-US" sz="2400" dirty="0" smtClean="0">
                <a:latin typeface="+mj-lt"/>
              </a:rPr>
              <a:t>As                                           for </a:t>
            </a:r>
          </a:p>
          <a:p>
            <a:pPr lvl="1"/>
            <a:r>
              <a:rPr lang="en-US" sz="2000" dirty="0">
                <a:latin typeface="+mj-lt"/>
              </a:rPr>
              <a:t>w</a:t>
            </a:r>
            <a:r>
              <a:rPr lang="en-US" sz="2000" dirty="0" smtClean="0">
                <a:latin typeface="+mj-lt"/>
              </a:rPr>
              <a:t>here     is the number of layers and        is the number of symbols per layer for the </a:t>
            </a:r>
            <a:r>
              <a:rPr lang="en-US" sz="2000" i="1" dirty="0" err="1" smtClean="0">
                <a:latin typeface="+mj-lt"/>
              </a:rPr>
              <a:t>q</a:t>
            </a:r>
            <a:r>
              <a:rPr lang="en-US" sz="2000" dirty="0" err="1" smtClean="0">
                <a:latin typeface="+mj-lt"/>
              </a:rPr>
              <a:t>th</a:t>
            </a:r>
            <a:r>
              <a:rPr lang="en-US" sz="2000" dirty="0" smtClean="0">
                <a:latin typeface="+mj-lt"/>
              </a:rPr>
              <a:t> codeword.</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58659431"/>
              </p:ext>
            </p:extLst>
          </p:nvPr>
        </p:nvGraphicFramePr>
        <p:xfrm>
          <a:off x="1555750" y="4800600"/>
          <a:ext cx="3011488" cy="381000"/>
        </p:xfrm>
        <a:graphic>
          <a:graphicData uri="http://schemas.openxmlformats.org/presentationml/2006/ole">
            <mc:AlternateContent xmlns:mc="http://schemas.openxmlformats.org/markup-compatibility/2006">
              <mc:Choice xmlns:v="urn:schemas-microsoft-com:vml" Requires="v">
                <p:oleObj spid="_x0000_s110007" name="Equation" r:id="rId3" imgW="2108160" imgH="266400" progId="Equation.3">
                  <p:embed/>
                </p:oleObj>
              </mc:Choice>
              <mc:Fallback>
                <p:oleObj name="Equation" r:id="rId3" imgW="2108160" imgH="266400" progId="Equation.3">
                  <p:embed/>
                  <p:pic>
                    <p:nvPicPr>
                      <p:cNvPr id="0" name=""/>
                      <p:cNvPicPr/>
                      <p:nvPr/>
                    </p:nvPicPr>
                    <p:blipFill>
                      <a:blip r:embed="rId4"/>
                      <a:stretch>
                        <a:fillRect/>
                      </a:stretch>
                    </p:blipFill>
                    <p:spPr>
                      <a:xfrm>
                        <a:off x="1555750" y="4800600"/>
                        <a:ext cx="3011488"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50536399"/>
              </p:ext>
            </p:extLst>
          </p:nvPr>
        </p:nvGraphicFramePr>
        <p:xfrm>
          <a:off x="5181600" y="4800600"/>
          <a:ext cx="1386840" cy="330200"/>
        </p:xfrm>
        <a:graphic>
          <a:graphicData uri="http://schemas.openxmlformats.org/presentationml/2006/ole">
            <mc:AlternateContent xmlns:mc="http://schemas.openxmlformats.org/markup-compatibility/2006">
              <mc:Choice xmlns:v="urn:schemas-microsoft-com:vml" Requires="v">
                <p:oleObj spid="_x0000_s110008" name="Equation" r:id="rId5" imgW="1066680" imgH="253800" progId="Equation.3">
                  <p:embed/>
                </p:oleObj>
              </mc:Choice>
              <mc:Fallback>
                <p:oleObj name="Equation" r:id="rId5" imgW="1066680" imgH="253800" progId="Equation.3">
                  <p:embed/>
                  <p:pic>
                    <p:nvPicPr>
                      <p:cNvPr id="0" name=""/>
                      <p:cNvPicPr/>
                      <p:nvPr/>
                    </p:nvPicPr>
                    <p:blipFill>
                      <a:blip r:embed="rId6"/>
                      <a:stretch>
                        <a:fillRect/>
                      </a:stretch>
                    </p:blipFill>
                    <p:spPr>
                      <a:xfrm>
                        <a:off x="5181600" y="4800600"/>
                        <a:ext cx="1386840" cy="330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25226375"/>
              </p:ext>
            </p:extLst>
          </p:nvPr>
        </p:nvGraphicFramePr>
        <p:xfrm>
          <a:off x="2230582" y="5257799"/>
          <a:ext cx="207818" cy="228601"/>
        </p:xfrm>
        <a:graphic>
          <a:graphicData uri="http://schemas.openxmlformats.org/presentationml/2006/ole">
            <mc:AlternateContent xmlns:mc="http://schemas.openxmlformats.org/markup-compatibility/2006">
              <mc:Choice xmlns:v="urn:schemas-microsoft-com:vml" Requires="v">
                <p:oleObj spid="_x0000_s110009" name="Equation" r:id="rId7" imgW="126720" imgH="139680" progId="Equation.3">
                  <p:embed/>
                </p:oleObj>
              </mc:Choice>
              <mc:Fallback>
                <p:oleObj name="Equation" r:id="rId7" imgW="126720" imgH="139680" progId="Equation.3">
                  <p:embed/>
                  <p:pic>
                    <p:nvPicPr>
                      <p:cNvPr id="0" name=""/>
                      <p:cNvPicPr/>
                      <p:nvPr/>
                    </p:nvPicPr>
                    <p:blipFill>
                      <a:blip r:embed="rId8"/>
                      <a:stretch>
                        <a:fillRect/>
                      </a:stretch>
                    </p:blipFill>
                    <p:spPr>
                      <a:xfrm>
                        <a:off x="2230582" y="5257799"/>
                        <a:ext cx="207818" cy="22860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09169171"/>
              </p:ext>
            </p:extLst>
          </p:nvPr>
        </p:nvGraphicFramePr>
        <p:xfrm>
          <a:off x="5334000" y="5168900"/>
          <a:ext cx="381000" cy="317500"/>
        </p:xfrm>
        <a:graphic>
          <a:graphicData uri="http://schemas.openxmlformats.org/presentationml/2006/ole">
            <mc:AlternateContent xmlns:mc="http://schemas.openxmlformats.org/markup-compatibility/2006">
              <mc:Choice xmlns:v="urn:schemas-microsoft-com:vml" Requires="v">
                <p:oleObj spid="_x0000_s110010" name="Equation" r:id="rId9" imgW="304560" imgH="253800" progId="Equation.3">
                  <p:embed/>
                </p:oleObj>
              </mc:Choice>
              <mc:Fallback>
                <p:oleObj name="Equation" r:id="rId9" imgW="304560" imgH="253800" progId="Equation.3">
                  <p:embed/>
                  <p:pic>
                    <p:nvPicPr>
                      <p:cNvPr id="0" name=""/>
                      <p:cNvPicPr/>
                      <p:nvPr/>
                    </p:nvPicPr>
                    <p:blipFill>
                      <a:blip r:embed="rId10"/>
                      <a:stretch>
                        <a:fillRect/>
                      </a:stretch>
                    </p:blipFill>
                    <p:spPr>
                      <a:xfrm>
                        <a:off x="5334000" y="5168900"/>
                        <a:ext cx="381000" cy="317500"/>
                      </a:xfrm>
                      <a:prstGeom prst="rect">
                        <a:avLst/>
                      </a:prstGeom>
                    </p:spPr>
                  </p:pic>
                </p:oleObj>
              </mc:Fallback>
            </mc:AlternateContent>
          </a:graphicData>
        </a:graphic>
      </p:graphicFrame>
    </p:spTree>
    <p:extLst>
      <p:ext uri="{BB962C8B-B14F-4D97-AF65-F5344CB8AC3E}">
        <p14:creationId xmlns:p14="http://schemas.microsoft.com/office/powerpoint/2010/main" val="3556538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mapping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latin typeface="+mj-lt"/>
                  </a:rPr>
                  <a:t>Open loop spatial multiplexing (parallel data streams)</a:t>
                </a:r>
              </a:p>
              <a:p>
                <a:pPr lvl="1"/>
                <a:r>
                  <a:rPr lang="en-US" sz="2000" dirty="0" smtClean="0">
                    <a:latin typeface="+mj-lt"/>
                    <a:ea typeface="Cambria Math"/>
                  </a:rPr>
                  <a:t>Here</a:t>
                </a:r>
                <a:r>
                  <a:rPr lang="en-US" sz="2000" dirty="0" smtClean="0">
                    <a:ea typeface="Cambria Math"/>
                  </a:rPr>
                  <a:t> </a:t>
                </a:r>
                <a14:m>
                  <m:oMath xmlns:m="http://schemas.openxmlformats.org/officeDocument/2006/math">
                    <m:r>
                      <a:rPr lang="en-US" sz="2000" i="1" smtClean="0">
                        <a:latin typeface="Cambria Math"/>
                        <a:ea typeface="Cambria Math"/>
                      </a:rPr>
                      <m:t>𝜈</m:t>
                    </m:r>
                    <m:r>
                      <a:rPr lang="en-US" sz="2000" i="1" smtClean="0">
                        <a:latin typeface="Cambria Math"/>
                        <a:ea typeface="Cambria Math"/>
                      </a:rPr>
                      <m:t>≤</m:t>
                    </m:r>
                    <m:r>
                      <a:rPr lang="en-US" sz="2000" b="0" i="1" smtClean="0">
                        <a:latin typeface="Cambria Math"/>
                        <a:ea typeface="Cambria Math"/>
                      </a:rPr>
                      <m:t>𝑃</m:t>
                    </m:r>
                  </m:oMath>
                </a14:m>
                <a:r>
                  <a:rPr lang="en-US" sz="2000" dirty="0" smtClean="0">
                    <a:latin typeface="+mj-lt"/>
                  </a:rPr>
                  <a:t>, where P is the number of antennas.</a:t>
                </a:r>
              </a:p>
              <a:p>
                <a:endParaRPr lang="en-US" sz="24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98" t="-118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31</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245242534"/>
                  </p:ext>
                </p:extLst>
              </p:nvPr>
            </p:nvGraphicFramePr>
            <p:xfrm>
              <a:off x="2286000" y="2971800"/>
              <a:ext cx="4190048" cy="2998978"/>
            </p:xfrm>
            <a:graphic>
              <a:graphicData uri="http://schemas.openxmlformats.org/drawingml/2006/table">
                <a:tbl>
                  <a:tblPr firstRow="1" firstCol="1" bandRow="1"/>
                  <a:tblGrid>
                    <a:gridCol w="765555"/>
                    <a:gridCol w="888591"/>
                    <a:gridCol w="1298710"/>
                    <a:gridCol w="1237192"/>
                  </a:tblGrid>
                  <a:tr h="379532">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No layers</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No codewords</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Mapping</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Parameter</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37">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m:t>
                                    </m:r>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604">
                    <a:tc>
                      <a:txBody>
                        <a:bodyPr/>
                        <a:lstStyle/>
                        <a:p>
                          <a:pPr marL="0" marR="0">
                            <a:lnSpc>
                              <a:spcPct val="115000"/>
                            </a:lnSpc>
                            <a:spcBef>
                              <a:spcPts val="0"/>
                            </a:spcBef>
                            <a:spcAft>
                              <a:spcPts val="0"/>
                            </a:spcAft>
                          </a:pPr>
                          <a:r>
                            <a:rPr lang="en-US" sz="900">
                              <a:effectLst/>
                              <a:latin typeface="Times New Roman"/>
                              <a:ea typeface="MS Mincho"/>
                              <a:cs typeface="Times New Roman"/>
                            </a:rPr>
                            <a:t>       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1</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r>
                                      <a:rPr lang="en-US" sz="900" i="1">
                                        <a:effectLst/>
                                        <a:latin typeface="Cambria Math"/>
                                        <a:ea typeface="MS Mincho"/>
                                        <a:cs typeface="Times New Roman"/>
                                      </a:rPr>
                                      <m:t>+1</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m:t>
                                    </m:r>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00">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1</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𝑖</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m:t>
                                    </m:r>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207">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1</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r>
                                      <a:rPr lang="en-US" sz="900" i="1">
                                        <a:effectLst/>
                                        <a:latin typeface="Cambria Math"/>
                                        <a:ea typeface="MS Mincho"/>
                                        <a:cs typeface="Times New Roman"/>
                                      </a:rPr>
                                      <m:t>+1</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2</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r>
                                      <a:rPr lang="en-US" sz="900" i="1">
                                        <a:effectLst/>
                                        <a:latin typeface="Cambria Math"/>
                                        <a:ea typeface="MS Mincho"/>
                                        <a:cs typeface="Times New Roman"/>
                                      </a:rPr>
                                      <m:t>+2</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3</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r>
                                      <a:rPr lang="en-US" sz="900" i="1">
                                        <a:effectLst/>
                                        <a:latin typeface="Cambria Math"/>
                                        <a:ea typeface="MS Mincho"/>
                                        <a:cs typeface="Times New Roman"/>
                                      </a:rPr>
                                      <m:t>+3</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m:t>
                                    </m:r>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r>
                                  <a:rPr lang="en-US" sz="900" i="1">
                                    <a:effectLst/>
                                    <a:latin typeface="Cambria Math"/>
                                    <a:ea typeface="MS Mincho"/>
                                    <a:cs typeface="Times New Roman"/>
                                  </a:rPr>
                                  <m:t>/4</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998">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1</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r>
                                      <a:rPr lang="en-US" sz="900" i="1">
                                        <a:effectLst/>
                                        <a:latin typeface="Cambria Math"/>
                                        <a:ea typeface="MS Mincho"/>
                                        <a:cs typeface="Times New Roman"/>
                                      </a:rPr>
                                      <m:t>+1</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2</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3</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r>
                                      <a:rPr lang="en-US" sz="900" i="1">
                                        <a:effectLst/>
                                        <a:latin typeface="Cambria Math"/>
                                        <a:ea typeface="MS Mincho"/>
                                        <a:cs typeface="Times New Roman"/>
                                      </a:rPr>
                                      <m:t>+1</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m:t>
                                    </m:r>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r>
                                  <a:rPr lang="en-US" sz="900" i="1">
                                    <a:effectLst/>
                                    <a:latin typeface="Cambria Math"/>
                                    <a:ea typeface="MS Mincho"/>
                                    <a:cs typeface="Times New Roman"/>
                                  </a:rPr>
                                  <m:t>/2</m:t>
                                </m:r>
                              </m:oMath>
                            </m:oMathPara>
                          </a14:m>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245242534"/>
                  </p:ext>
                </p:extLst>
              </p:nvPr>
            </p:nvGraphicFramePr>
            <p:xfrm>
              <a:off x="2286000" y="2971800"/>
              <a:ext cx="4190048" cy="2998978"/>
            </p:xfrm>
            <a:graphic>
              <a:graphicData uri="http://schemas.openxmlformats.org/drawingml/2006/table">
                <a:tbl>
                  <a:tblPr firstRow="1" firstCol="1" bandRow="1"/>
                  <a:tblGrid>
                    <a:gridCol w="765555"/>
                    <a:gridCol w="888591"/>
                    <a:gridCol w="1298710"/>
                    <a:gridCol w="1237192"/>
                  </a:tblGrid>
                  <a:tr h="379532">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No layers</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No codewords</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Mapping</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Parameter</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37">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27230" t="-185294" r="-95775" b="-116470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38424" t="-185294" r="-493" b="-1164706"/>
                          </a:stretch>
                        </a:blipFill>
                      </a:tcPr>
                    </a:tc>
                  </a:tr>
                  <a:tr h="402604">
                    <a:tc>
                      <a:txBody>
                        <a:bodyPr/>
                        <a:lstStyle/>
                        <a:p>
                          <a:pPr marL="0" marR="0">
                            <a:lnSpc>
                              <a:spcPct val="115000"/>
                            </a:lnSpc>
                            <a:spcBef>
                              <a:spcPts val="0"/>
                            </a:spcBef>
                            <a:spcAft>
                              <a:spcPts val="0"/>
                            </a:spcAft>
                          </a:pPr>
                          <a:r>
                            <a:rPr lang="en-US" sz="900">
                              <a:effectLst/>
                              <a:latin typeface="Times New Roman"/>
                              <a:ea typeface="MS Mincho"/>
                              <a:cs typeface="Times New Roman"/>
                            </a:rPr>
                            <a:t>       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27230" t="-146970" r="-95775" b="-5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38424" t="-146970" r="-493" b="-500000"/>
                          </a:stretch>
                        </a:blipFill>
                      </a:tcPr>
                    </a:tc>
                  </a:tr>
                  <a:tr h="401000">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27230" t="-246970" r="-95775" b="-4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38424" t="-246970" r="-493" b="-400000"/>
                          </a:stretch>
                        </a:blipFill>
                      </a:tcPr>
                    </a:tc>
                  </a:tr>
                  <a:tr h="805207">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27230" t="-173485" r="-95775" b="-1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38424" t="-173485" r="-493" b="-100000"/>
                          </a:stretch>
                        </a:blipFill>
                      </a:tcPr>
                    </a:tc>
                  </a:tr>
                  <a:tr h="801998">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27230" t="-275573" r="-95775" b="-76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38424" t="-275573" r="-493" b="-763"/>
                          </a:stretch>
                        </a:blipFill>
                      </a:tcPr>
                    </a:tc>
                  </a:tr>
                </a:tbl>
              </a:graphicData>
            </a:graphic>
          </p:graphicFrame>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1655787899"/>
              </p:ext>
            </p:extLst>
          </p:nvPr>
        </p:nvGraphicFramePr>
        <p:xfrm>
          <a:off x="1219200" y="6096000"/>
          <a:ext cx="1387475" cy="330200"/>
        </p:xfrm>
        <a:graphic>
          <a:graphicData uri="http://schemas.openxmlformats.org/presentationml/2006/ole">
            <mc:AlternateContent xmlns:mc="http://schemas.openxmlformats.org/markup-compatibility/2006">
              <mc:Choice xmlns:v="urn:schemas-microsoft-com:vml" Requires="v">
                <p:oleObj spid="_x0000_s110696" name="Equation" r:id="rId5" imgW="1066680" imgH="253800" progId="Equation.3">
                  <p:embed/>
                </p:oleObj>
              </mc:Choice>
              <mc:Fallback>
                <p:oleObj name="Equation" r:id="rId5" imgW="1066680" imgH="253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6096000"/>
                        <a:ext cx="13874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9789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mapping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200" dirty="0" smtClean="0">
                    <a:latin typeface="+mj-lt"/>
                  </a:rPr>
                  <a:t>Transmit diversity </a:t>
                </a:r>
                <a:r>
                  <a:rPr lang="en-US" sz="2400" dirty="0" smtClean="0">
                    <a:latin typeface="+mj-lt"/>
                  </a:rPr>
                  <a:t>(</a:t>
                </a:r>
                <a:r>
                  <a:rPr lang="en-US" sz="2000" dirty="0" smtClean="0">
                    <a:solidFill>
                      <a:srgbClr val="000000"/>
                    </a:solidFill>
                    <a:latin typeface="Times New Roman"/>
                  </a:rPr>
                  <a:t>same </a:t>
                </a:r>
                <a:r>
                  <a:rPr lang="en-US" sz="2000" dirty="0">
                    <a:solidFill>
                      <a:srgbClr val="000000"/>
                    </a:solidFill>
                    <a:latin typeface="Times New Roman"/>
                  </a:rPr>
                  <a:t>information is </a:t>
                </a:r>
                <a:r>
                  <a:rPr lang="en-US" sz="2000" dirty="0" smtClean="0">
                    <a:solidFill>
                      <a:srgbClr val="000000"/>
                    </a:solidFill>
                    <a:latin typeface="Times New Roman"/>
                  </a:rPr>
                  <a:t>Tx </a:t>
                </a:r>
                <a:r>
                  <a:rPr lang="en-US" sz="2000" dirty="0">
                    <a:solidFill>
                      <a:srgbClr val="000000"/>
                    </a:solidFill>
                    <a:latin typeface="Times New Roman"/>
                  </a:rPr>
                  <a:t>from multiple </a:t>
                </a:r>
                <a:r>
                  <a:rPr lang="en-US" sz="2000" dirty="0" smtClean="0">
                    <a:solidFill>
                      <a:srgbClr val="000000"/>
                    </a:solidFill>
                    <a:latin typeface="Times New Roman"/>
                  </a:rPr>
                  <a:t>antennas)</a:t>
                </a:r>
                <a:endParaRPr lang="en-US" sz="2400" dirty="0" smtClean="0">
                  <a:latin typeface="+mj-lt"/>
                </a:endParaRPr>
              </a:p>
              <a:p>
                <a:pPr lvl="1"/>
                <a14:m>
                  <m:oMath xmlns:m="http://schemas.openxmlformats.org/officeDocument/2006/math">
                    <m:r>
                      <a:rPr lang="en-US" sz="2000" i="1">
                        <a:latin typeface="Cambria Math"/>
                        <a:ea typeface="Cambria Math"/>
                      </a:rPr>
                      <m:t>𝜈</m:t>
                    </m:r>
                    <m:r>
                      <a:rPr lang="en-US" sz="2000" b="0" i="1" smtClean="0">
                        <a:latin typeface="Cambria Math"/>
                        <a:ea typeface="Cambria Math"/>
                      </a:rPr>
                      <m:t>=</m:t>
                    </m:r>
                    <m:r>
                      <a:rPr lang="en-US" sz="2000" i="1">
                        <a:latin typeface="Cambria Math"/>
                        <a:ea typeface="Cambria Math"/>
                      </a:rPr>
                      <m:t>𝑃</m:t>
                    </m:r>
                  </m:oMath>
                </a14:m>
                <a:endParaRPr lang="en-US" sz="2000" dirty="0" smtClean="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pPr lvl="1"/>
                <a:endParaRPr lang="en-US" sz="2000" dirty="0" smtClean="0">
                  <a:latin typeface="+mj-lt"/>
                </a:endParaRPr>
              </a:p>
              <a:p>
                <a:pPr lvl="1"/>
                <a:r>
                  <a:rPr lang="en-US" sz="2000" i="1" dirty="0">
                    <a:latin typeface="+mj-lt"/>
                  </a:rPr>
                  <a:t>m</a:t>
                </a:r>
                <a:r>
                  <a:rPr lang="en-US" sz="2000" dirty="0" smtClean="0">
                    <a:latin typeface="+mj-lt"/>
                  </a:rPr>
                  <a:t> null symbols at the end such that </a:t>
                </a:r>
                <a:r>
                  <a:rPr lang="en-US" sz="2000" i="1" dirty="0" err="1" smtClean="0">
                    <a:latin typeface="+mj-lt"/>
                  </a:rPr>
                  <a:t>N</a:t>
                </a:r>
                <a:r>
                  <a:rPr lang="en-US" sz="2000" i="1" baseline="-25000" dirty="0" err="1" smtClean="0">
                    <a:latin typeface="+mj-lt"/>
                  </a:rPr>
                  <a:t>sym</a:t>
                </a:r>
                <a:r>
                  <a:rPr lang="en-US" sz="2000" i="1" dirty="0" err="1" smtClean="0">
                    <a:latin typeface="+mj-lt"/>
                  </a:rPr>
                  <a:t>+m</a:t>
                </a:r>
                <a:r>
                  <a:rPr lang="en-US" sz="2000" i="1" dirty="0" smtClean="0">
                    <a:latin typeface="+mj-lt"/>
                  </a:rPr>
                  <a:t> </a:t>
                </a:r>
                <a:r>
                  <a:rPr lang="en-US" sz="2000" dirty="0" smtClean="0">
                    <a:latin typeface="+mj-lt"/>
                  </a:rPr>
                  <a:t>Mod4=0</a:t>
                </a:r>
                <a:endParaRPr lang="en-US" sz="20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63" t="-118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32</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654373285"/>
                  </p:ext>
                </p:extLst>
              </p:nvPr>
            </p:nvGraphicFramePr>
            <p:xfrm>
              <a:off x="2514600" y="3048000"/>
              <a:ext cx="3809049" cy="1828799"/>
            </p:xfrm>
            <a:graphic>
              <a:graphicData uri="http://schemas.openxmlformats.org/drawingml/2006/table">
                <a:tbl>
                  <a:tblPr firstRow="1" firstCol="1" bandRow="1"/>
                  <a:tblGrid>
                    <a:gridCol w="599975"/>
                    <a:gridCol w="745654"/>
                    <a:gridCol w="1242757"/>
                    <a:gridCol w="1220663"/>
                  </a:tblGrid>
                  <a:tr h="437706">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No layers</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No codewords</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Mapping</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Parameter</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465">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1</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r>
                                      <a:rPr lang="en-US" sz="900" i="1">
                                        <a:effectLst/>
                                        <a:latin typeface="Cambria Math"/>
                                        <a:ea typeface="MS Mincho"/>
                                        <a:cs typeface="Times New Roman"/>
                                      </a:rPr>
                                      <m:t>+1</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m:t>
                                    </m:r>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628">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1</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r>
                                      <a:rPr lang="en-US" sz="900" i="1">
                                        <a:effectLst/>
                                        <a:latin typeface="Cambria Math"/>
                                        <a:ea typeface="MS Mincho"/>
                                        <a:cs typeface="Times New Roman"/>
                                      </a:rPr>
                                      <m:t>+1</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2</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r>
                                      <a:rPr lang="en-US" sz="900" i="1">
                                        <a:effectLst/>
                                        <a:latin typeface="Cambria Math"/>
                                        <a:ea typeface="MS Mincho"/>
                                        <a:cs typeface="Times New Roman"/>
                                      </a:rPr>
                                      <m:t>+2</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3</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r>
                                      <a:rPr lang="en-US" sz="900" i="1">
                                        <a:effectLst/>
                                        <a:latin typeface="Cambria Math"/>
                                        <a:ea typeface="MS Mincho"/>
                                        <a:cs typeface="Times New Roman"/>
                                      </a:rPr>
                                      <m:t>+3</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r>
                                  <a:rPr lang="en-US" sz="900" i="1">
                                    <a:effectLst/>
                                    <a:latin typeface="Cambria Math"/>
                                    <a:ea typeface="MS Mincho"/>
                                    <a:cs typeface="Times New Roman"/>
                                  </a:rPr>
                                  <m:t>=</m:t>
                                </m:r>
                                <m:d>
                                  <m:dPr>
                                    <m:begChr m:val="{"/>
                                    <m:endChr m:val=""/>
                                    <m:ctrlPr>
                                      <a:rPr lang="en-US" sz="900" i="1">
                                        <a:effectLst/>
                                        <a:latin typeface="Cambria Math"/>
                                        <a:ea typeface="MS Mincho"/>
                                        <a:cs typeface="Times New Roman"/>
                                      </a:rPr>
                                    </m:ctrlPr>
                                  </m:dPr>
                                  <m:e>
                                    <m:m>
                                      <m:mPr>
                                        <m:mcs>
                                          <m:mc>
                                            <m:mcPr>
                                              <m:count m:val="1"/>
                                              <m:mcJc m:val="center"/>
                                            </m:mcPr>
                                          </m:mc>
                                        </m:mcs>
                                        <m:ctrlPr>
                                          <a:rPr lang="en-US" sz="900" i="1">
                                            <a:effectLst/>
                                            <a:latin typeface="Cambria Math"/>
                                            <a:ea typeface="MS Mincho"/>
                                            <a:cs typeface="Times New Roman"/>
                                          </a:rPr>
                                        </m:ctrlPr>
                                      </m:mPr>
                                      <m:mr>
                                        <m:e>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r>
                                            <a:rPr lang="en-US" sz="900" i="1">
                                              <a:effectLst/>
                                              <a:latin typeface="Cambria Math"/>
                                              <a:ea typeface="MS Mincho"/>
                                              <a:cs typeface="Times New Roman"/>
                                            </a:rPr>
                                            <m:t>/4</m:t>
                                          </m:r>
                                        </m:e>
                                      </m:mr>
                                      <m:mr>
                                        <m:e>
                                          <m:f>
                                            <m:fPr>
                                              <m:ctrlPr>
                                                <a:rPr lang="en-US" sz="900" i="1">
                                                  <a:effectLst/>
                                                  <a:latin typeface="Cambria Math"/>
                                                  <a:ea typeface="MS Mincho"/>
                                                  <a:cs typeface="Times New Roman"/>
                                                </a:rPr>
                                              </m:ctrlPr>
                                            </m:fPr>
                                            <m:num>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r>
                                                <a:rPr lang="en-US" sz="900" i="1">
                                                  <a:effectLst/>
                                                  <a:latin typeface="Cambria Math"/>
                                                  <a:ea typeface="MS Mincho"/>
                                                  <a:cs typeface="Times New Roman"/>
                                                </a:rPr>
                                                <m:t>+</m:t>
                                              </m:r>
                                              <m:r>
                                                <a:rPr lang="en-US" sz="900" i="1">
                                                  <a:effectLst/>
                                                  <a:latin typeface="Cambria Math"/>
                                                  <a:ea typeface="MS Mincho"/>
                                                  <a:cs typeface="Times New Roman"/>
                                                </a:rPr>
                                                <m:t>𝑚</m:t>
                                              </m:r>
                                            </m:num>
                                            <m:den>
                                              <m:r>
                                                <a:rPr lang="en-US" sz="900" i="1">
                                                  <a:effectLst/>
                                                  <a:latin typeface="Cambria Math"/>
                                                  <a:ea typeface="MS Mincho"/>
                                                  <a:cs typeface="Times New Roman"/>
                                                </a:rPr>
                                                <m:t>4</m:t>
                                              </m:r>
                                            </m:den>
                                          </m:f>
                                        </m:e>
                                      </m:mr>
                                    </m:m>
                                  </m:e>
                                </m:d>
                              </m:oMath>
                            </m:oMathPara>
                          </a14:m>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654373285"/>
                  </p:ext>
                </p:extLst>
              </p:nvPr>
            </p:nvGraphicFramePr>
            <p:xfrm>
              <a:off x="2514600" y="3048000"/>
              <a:ext cx="3809049" cy="1828799"/>
            </p:xfrm>
            <a:graphic>
              <a:graphicData uri="http://schemas.openxmlformats.org/drawingml/2006/table">
                <a:tbl>
                  <a:tblPr firstRow="1" firstCol="1" bandRow="1"/>
                  <a:tblGrid>
                    <a:gridCol w="599975"/>
                    <a:gridCol w="745654"/>
                    <a:gridCol w="1242757"/>
                    <a:gridCol w="1220663"/>
                  </a:tblGrid>
                  <a:tr h="437706">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No layers</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No codewords</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Mapping</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Parameter</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465">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08333" t="-94737" r="-98529" b="-2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12500" t="-94737" r="-500" b="-200000"/>
                          </a:stretch>
                        </a:blipFill>
                      </a:tcPr>
                    </a:tc>
                  </a:tr>
                  <a:tr h="928628">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08333" t="-97368" r="-9852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12500" t="-97368" r="-500"/>
                          </a:stretch>
                        </a:blipFill>
                      </a:tcPr>
                    </a:tc>
                  </a:tr>
                </a:tbl>
              </a:graphicData>
            </a:graphic>
          </p:graphicFrame>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060316691"/>
              </p:ext>
            </p:extLst>
          </p:nvPr>
        </p:nvGraphicFramePr>
        <p:xfrm>
          <a:off x="1524000" y="5029200"/>
          <a:ext cx="1386840" cy="330200"/>
        </p:xfrm>
        <a:graphic>
          <a:graphicData uri="http://schemas.openxmlformats.org/presentationml/2006/ole">
            <mc:AlternateContent xmlns:mc="http://schemas.openxmlformats.org/markup-compatibility/2006">
              <mc:Choice xmlns:v="urn:schemas-microsoft-com:vml" Requires="v">
                <p:oleObj spid="_x0000_s111720" name="Equation" r:id="rId5" imgW="1066680" imgH="253800" progId="Equation.3">
                  <p:embed/>
                </p:oleObj>
              </mc:Choice>
              <mc:Fallback>
                <p:oleObj name="Equation" r:id="rId5" imgW="1066680" imgH="253800" progId="Equation.3">
                  <p:embed/>
                  <p:pic>
                    <p:nvPicPr>
                      <p:cNvPr id="0" name=""/>
                      <p:cNvPicPr/>
                      <p:nvPr/>
                    </p:nvPicPr>
                    <p:blipFill>
                      <a:blip r:embed="rId6"/>
                      <a:stretch>
                        <a:fillRect/>
                      </a:stretch>
                    </p:blipFill>
                    <p:spPr>
                      <a:xfrm>
                        <a:off x="1524000" y="5029200"/>
                        <a:ext cx="1386840" cy="330200"/>
                      </a:xfrm>
                      <a:prstGeom prst="rect">
                        <a:avLst/>
                      </a:prstGeom>
                    </p:spPr>
                  </p:pic>
                </p:oleObj>
              </mc:Fallback>
            </mc:AlternateContent>
          </a:graphicData>
        </a:graphic>
      </p:graphicFrame>
    </p:spTree>
    <p:extLst>
      <p:ext uri="{BB962C8B-B14F-4D97-AF65-F5344CB8AC3E}">
        <p14:creationId xmlns:p14="http://schemas.microsoft.com/office/powerpoint/2010/main" val="2067082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Precoding</a:t>
            </a:r>
            <a:endParaRPr lang="en-US" dirty="0"/>
          </a:p>
        </p:txBody>
      </p:sp>
      <p:sp>
        <p:nvSpPr>
          <p:cNvPr id="3" name="Content Placeholder 2"/>
          <p:cNvSpPr>
            <a:spLocks noGrp="1"/>
          </p:cNvSpPr>
          <p:nvPr>
            <p:ph idx="1"/>
          </p:nvPr>
        </p:nvSpPr>
        <p:spPr/>
        <p:txBody>
          <a:bodyPr/>
          <a:lstStyle/>
          <a:p>
            <a:r>
              <a:rPr lang="en-US" sz="2400" dirty="0" err="1" smtClean="0">
                <a:latin typeface="+mj-lt"/>
              </a:rPr>
              <a:t>Precoding</a:t>
            </a:r>
            <a:r>
              <a:rPr lang="en-US" sz="2400" dirty="0" smtClean="0">
                <a:latin typeface="+mj-lt"/>
              </a:rPr>
              <a:t> allows to increase system performance and robustness by feeding back to the transmitter CSI.</a:t>
            </a:r>
          </a:p>
          <a:p>
            <a:r>
              <a:rPr lang="en-US" sz="2400" dirty="0" smtClean="0">
                <a:latin typeface="+mj-lt"/>
              </a:rPr>
              <a:t>Schematic diagram of MIMO support with </a:t>
            </a:r>
            <a:r>
              <a:rPr lang="en-US" sz="2400" dirty="0" err="1" smtClean="0">
                <a:latin typeface="+mj-lt"/>
              </a:rPr>
              <a:t>precoding</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33</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7006041"/>
              </p:ext>
            </p:extLst>
          </p:nvPr>
        </p:nvGraphicFramePr>
        <p:xfrm>
          <a:off x="2438401" y="3581400"/>
          <a:ext cx="3505200" cy="1804703"/>
        </p:xfrm>
        <a:graphic>
          <a:graphicData uri="http://schemas.openxmlformats.org/presentationml/2006/ole">
            <mc:AlternateContent xmlns:mc="http://schemas.openxmlformats.org/markup-compatibility/2006">
              <mc:Choice xmlns:v="urn:schemas-microsoft-com:vml" Requires="v">
                <p:oleObj spid="_x0000_s112742" name="Visio" r:id="rId3" imgW="3684343" imgH="1897290" progId="Visio.Drawing.11">
                  <p:embed/>
                </p:oleObj>
              </mc:Choice>
              <mc:Fallback>
                <p:oleObj name="Visio" r:id="rId3" imgW="3684343" imgH="1897290" progId="Visio.Drawing.11">
                  <p:embed/>
                  <p:pic>
                    <p:nvPicPr>
                      <p:cNvPr id="0" name=""/>
                      <p:cNvPicPr/>
                      <p:nvPr/>
                    </p:nvPicPr>
                    <p:blipFill>
                      <a:blip r:embed="rId4"/>
                      <a:stretch>
                        <a:fillRect/>
                      </a:stretch>
                    </p:blipFill>
                    <p:spPr>
                      <a:xfrm>
                        <a:off x="2438401" y="3581400"/>
                        <a:ext cx="3505200" cy="1804703"/>
                      </a:xfrm>
                      <a:prstGeom prst="rect">
                        <a:avLst/>
                      </a:prstGeom>
                    </p:spPr>
                  </p:pic>
                </p:oleObj>
              </mc:Fallback>
            </mc:AlternateContent>
          </a:graphicData>
        </a:graphic>
      </p:graphicFrame>
    </p:spTree>
    <p:extLst>
      <p:ext uri="{BB962C8B-B14F-4D97-AF65-F5344CB8AC3E}">
        <p14:creationId xmlns:p14="http://schemas.microsoft.com/office/powerpoint/2010/main" val="2257376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Precoding</a:t>
            </a:r>
            <a:r>
              <a:rPr lang="en-US" sz="3200" dirty="0" smtClean="0"/>
              <a:t> (</a:t>
            </a:r>
            <a:r>
              <a:rPr lang="en-US" sz="3200" dirty="0"/>
              <a:t>Open loop spatial multiplexing </a:t>
            </a:r>
            <a:r>
              <a:rPr lang="en-US" sz="3200" dirty="0" smtClean="0"/>
              <a:t>)</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latin typeface="+mj-lt"/>
                  </a:rPr>
                  <a:t>Open loop spatial multiplexing increases robustness by feeding back the channel’s rank (RI=rank indicator)</a:t>
                </a:r>
              </a:p>
              <a:p>
                <a:pPr lvl="1"/>
                <a:r>
                  <a:rPr lang="en-US" sz="2000" dirty="0" smtClean="0">
                    <a:latin typeface="+mj-lt"/>
                  </a:rPr>
                  <a:t>Transmitter chooses a pre-fixed codeword according to RI</a:t>
                </a:r>
              </a:p>
              <a:p>
                <a14:m>
                  <m:oMath xmlns:m="http://schemas.openxmlformats.org/officeDocument/2006/math">
                    <m:sSup>
                      <m:sSupPr>
                        <m:ctrlPr>
                          <a:rPr lang="en-US" sz="2400" b="0" i="1" smtClean="0">
                            <a:latin typeface="Cambria Math"/>
                          </a:rPr>
                        </m:ctrlPr>
                      </m:sSupPr>
                      <m:e>
                        <m:r>
                          <a:rPr lang="en-US" sz="2400" b="0" i="1" smtClean="0">
                            <a:latin typeface="Cambria Math"/>
                          </a:rPr>
                          <m:t>[</m:t>
                        </m:r>
                        <m:sSub>
                          <m:sSubPr>
                            <m:ctrlPr>
                              <a:rPr lang="en-US" sz="2400" i="1">
                                <a:latin typeface="Cambria Math"/>
                              </a:rPr>
                            </m:ctrlPr>
                          </m:sSubPr>
                          <m:e>
                            <m:r>
                              <a:rPr lang="en-US" sz="2400" i="1">
                                <a:latin typeface="Cambria Math"/>
                              </a:rPr>
                              <m:t>𝑥</m:t>
                            </m:r>
                          </m:e>
                          <m:sub>
                            <m:r>
                              <a:rPr lang="en-US" sz="2400" i="1">
                                <a:latin typeface="Cambria Math"/>
                              </a:rPr>
                              <m:t>0</m:t>
                            </m:r>
                          </m:sub>
                        </m:sSub>
                        <m:d>
                          <m:dPr>
                            <m:ctrlPr>
                              <a:rPr lang="en-US" sz="2400" i="1">
                                <a:latin typeface="Cambria Math"/>
                              </a:rPr>
                            </m:ctrlPr>
                          </m:dPr>
                          <m:e>
                            <m:r>
                              <a:rPr lang="en-US" sz="2400" i="1">
                                <a:latin typeface="Cambria Math"/>
                              </a:rPr>
                              <m:t>𝑖</m:t>
                            </m:r>
                          </m:e>
                        </m:d>
                        <m:r>
                          <a:rPr lang="en-US" sz="2400" i="1">
                            <a:latin typeface="Cambria Math"/>
                          </a:rPr>
                          <m:t>,…,</m:t>
                        </m:r>
                        <m:sSub>
                          <m:sSubPr>
                            <m:ctrlPr>
                              <a:rPr lang="en-US" sz="2400" i="1">
                                <a:latin typeface="Cambria Math"/>
                              </a:rPr>
                            </m:ctrlPr>
                          </m:sSubPr>
                          <m:e>
                            <m:r>
                              <a:rPr lang="en-US" sz="2400" i="1">
                                <a:latin typeface="Cambria Math"/>
                              </a:rPr>
                              <m:t>𝑥</m:t>
                            </m:r>
                          </m:e>
                          <m:sub>
                            <m:r>
                              <a:rPr lang="en-US" sz="2400" i="1">
                                <a:latin typeface="Cambria Math"/>
                                <a:ea typeface="Cambria Math"/>
                              </a:rPr>
                              <m:t>𝜈</m:t>
                            </m:r>
                            <m:r>
                              <a:rPr lang="en-US" sz="2400" i="1">
                                <a:latin typeface="Cambria Math"/>
                                <a:ea typeface="Cambria Math"/>
                              </a:rPr>
                              <m:t>−1</m:t>
                            </m:r>
                          </m:sub>
                        </m:sSub>
                        <m:d>
                          <m:dPr>
                            <m:ctrlPr>
                              <a:rPr lang="en-US" sz="2400" i="1">
                                <a:latin typeface="Cambria Math"/>
                              </a:rPr>
                            </m:ctrlPr>
                          </m:dPr>
                          <m:e>
                            <m:r>
                              <a:rPr lang="en-US" sz="2400" i="1">
                                <a:latin typeface="Cambria Math"/>
                              </a:rPr>
                              <m:t>𝑖</m:t>
                            </m:r>
                          </m:e>
                        </m:d>
                        <m:r>
                          <a:rPr lang="en-US" sz="2400" b="0" i="1" smtClean="0">
                            <a:latin typeface="Cambria Math"/>
                          </a:rPr>
                          <m:t>]</m:t>
                        </m:r>
                      </m:e>
                      <m:sup>
                        <m:r>
                          <a:rPr lang="en-US" sz="2400" b="0" i="1" smtClean="0">
                            <a:latin typeface="Cambria Math"/>
                          </a:rPr>
                          <m:t>𝑇</m:t>
                        </m:r>
                      </m:sup>
                    </m:sSup>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m:t>
                        </m:r>
                        <m:sSub>
                          <m:sSubPr>
                            <m:ctrlPr>
                              <a:rPr lang="en-US" sz="2400" i="1">
                                <a:latin typeface="Cambria Math"/>
                              </a:rPr>
                            </m:ctrlPr>
                          </m:sSubPr>
                          <m:e>
                            <m:r>
                              <a:rPr lang="en-US" sz="2400" b="0" i="1" smtClean="0">
                                <a:latin typeface="Cambria Math"/>
                              </a:rPr>
                              <m:t>𝑦</m:t>
                            </m:r>
                          </m:e>
                          <m:sub>
                            <m:r>
                              <a:rPr lang="en-US" sz="2400" i="1">
                                <a:latin typeface="Cambria Math"/>
                              </a:rPr>
                              <m:t>0</m:t>
                            </m:r>
                          </m:sub>
                        </m:sSub>
                        <m:d>
                          <m:dPr>
                            <m:ctrlPr>
                              <a:rPr lang="en-US" sz="2400" i="1">
                                <a:latin typeface="Cambria Math"/>
                              </a:rPr>
                            </m:ctrlPr>
                          </m:dPr>
                          <m:e>
                            <m:r>
                              <a:rPr lang="en-US" sz="2400" b="0" i="1" smtClean="0">
                                <a:latin typeface="Cambria Math"/>
                              </a:rPr>
                              <m:t>𝑗</m:t>
                            </m:r>
                          </m:e>
                        </m:d>
                        <m:r>
                          <a:rPr lang="en-US" sz="2400" i="1">
                            <a:latin typeface="Cambria Math"/>
                          </a:rPr>
                          <m:t>,…,</m:t>
                        </m:r>
                        <m:sSub>
                          <m:sSubPr>
                            <m:ctrlPr>
                              <a:rPr lang="en-US" sz="2400" i="1" smtClean="0">
                                <a:latin typeface="Cambria Math"/>
                              </a:rPr>
                            </m:ctrlPr>
                          </m:sSubPr>
                          <m:e>
                            <m:r>
                              <a:rPr lang="en-US" sz="2400" b="0" i="1" smtClean="0">
                                <a:latin typeface="Cambria Math"/>
                              </a:rPr>
                              <m:t>𝑦</m:t>
                            </m:r>
                          </m:e>
                          <m:sub>
                            <m:r>
                              <a:rPr lang="en-US" sz="2400" b="0" i="1" smtClean="0">
                                <a:latin typeface="Cambria Math"/>
                              </a:rPr>
                              <m:t>𝑃</m:t>
                            </m:r>
                            <m:r>
                              <a:rPr lang="en-US" sz="2400" i="1">
                                <a:latin typeface="Cambria Math"/>
                                <a:ea typeface="Cambria Math"/>
                              </a:rPr>
                              <m:t>−1</m:t>
                            </m:r>
                          </m:sub>
                        </m:sSub>
                        <m:d>
                          <m:dPr>
                            <m:ctrlPr>
                              <a:rPr lang="en-US" sz="2400" i="1">
                                <a:latin typeface="Cambria Math"/>
                              </a:rPr>
                            </m:ctrlPr>
                          </m:dPr>
                          <m:e>
                            <m:r>
                              <a:rPr lang="en-US" sz="2400" b="0" i="1" smtClean="0">
                                <a:latin typeface="Cambria Math"/>
                              </a:rPr>
                              <m:t>𝑗</m:t>
                            </m:r>
                          </m:e>
                        </m:d>
                        <m:r>
                          <a:rPr lang="en-US" sz="2400" b="0" i="1" smtClean="0">
                            <a:latin typeface="Cambria Math"/>
                            <a:ea typeface="Cambria Math"/>
                          </a:rPr>
                          <m:t>]</m:t>
                        </m:r>
                      </m:e>
                      <m:sup>
                        <m:r>
                          <a:rPr lang="en-US" sz="2400" b="0" i="1" smtClean="0">
                            <a:latin typeface="Cambria Math"/>
                            <a:ea typeface="Cambria Math"/>
                          </a:rPr>
                          <m:t>𝑇</m:t>
                        </m:r>
                      </m:sup>
                    </m:sSup>
                  </m:oMath>
                </a14:m>
                <a:endParaRPr lang="en-US" sz="2400" dirty="0" smtClean="0">
                  <a:latin typeface="+mj-lt"/>
                </a:endParaRPr>
              </a:p>
              <a:p>
                <a:pPr lvl="1"/>
                <a:r>
                  <a:rPr lang="en-US" sz="2000" dirty="0" smtClean="0">
                    <a:latin typeface="+mj-lt"/>
                  </a:rPr>
                  <a:t> for                       and </a:t>
                </a:r>
              </a:p>
              <a:p>
                <a:pPr lvl="1"/>
                <a:r>
                  <a:rPr lang="en-US" sz="2000" dirty="0">
                    <a:latin typeface="+mj-lt"/>
                  </a:rPr>
                  <a:t>w</a:t>
                </a:r>
                <a:r>
                  <a:rPr lang="en-US" sz="2000" dirty="0" smtClean="0">
                    <a:latin typeface="+mj-lt"/>
                  </a:rPr>
                  <a:t>here       is the number of symbols transmitted per antenna.</a:t>
                </a:r>
              </a:p>
              <a:p>
                <a:r>
                  <a:rPr lang="en-US" sz="2400" dirty="0" smtClean="0">
                    <a:latin typeface="+mj-lt"/>
                  </a:rPr>
                  <a:t>Single antenna mapping</a:t>
                </a:r>
              </a:p>
              <a:p>
                <a:pPr lvl="1"/>
                <a14:m>
                  <m:oMath xmlns:m="http://schemas.openxmlformats.org/officeDocument/2006/math">
                    <m:sSub>
                      <m:sSubPr>
                        <m:ctrlPr>
                          <a:rPr lang="en-US" sz="2000" i="1" smtClean="0">
                            <a:latin typeface="Cambria Math"/>
                          </a:rPr>
                        </m:ctrlPr>
                      </m:sSubPr>
                      <m:e>
                        <m:r>
                          <a:rPr lang="en-US" sz="2000" b="0" i="1" smtClean="0">
                            <a:latin typeface="Cambria Math"/>
                          </a:rPr>
                          <m:t>𝑦</m:t>
                        </m:r>
                      </m:e>
                      <m:sub>
                        <m:r>
                          <a:rPr lang="en-US" sz="2000" b="0" i="1" smtClean="0">
                            <a:latin typeface="Cambria Math"/>
                          </a:rPr>
                          <m:t>𝑝</m:t>
                        </m:r>
                      </m:sub>
                    </m:sSub>
                    <m:d>
                      <m:dPr>
                        <m:ctrlPr>
                          <a:rPr lang="en-US" sz="2000" b="0" i="1" smtClean="0">
                            <a:latin typeface="Cambria Math"/>
                          </a:rPr>
                        </m:ctrlPr>
                      </m:dPr>
                      <m:e>
                        <m:r>
                          <a:rPr lang="en-US" sz="2000" b="0" i="1" smtClean="0">
                            <a:latin typeface="Cambria Math"/>
                          </a:rPr>
                          <m:t>𝑖</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0</m:t>
                        </m:r>
                      </m:sub>
                    </m:sSub>
                    <m:d>
                      <m:dPr>
                        <m:ctrlPr>
                          <a:rPr lang="en-US" sz="2000" b="0" i="1" smtClean="0">
                            <a:latin typeface="Cambria Math"/>
                          </a:rPr>
                        </m:ctrlPr>
                      </m:dPr>
                      <m:e>
                        <m:r>
                          <a:rPr lang="en-US" sz="2000" b="0" i="1" smtClean="0">
                            <a:latin typeface="Cambria Math"/>
                          </a:rPr>
                          <m:t>𝑖</m:t>
                        </m:r>
                      </m:e>
                    </m:d>
                  </m:oMath>
                </a14:m>
                <a:endParaRPr lang="en-US" sz="2000" b="0" dirty="0" smtClean="0">
                  <a:latin typeface="+mj-lt"/>
                </a:endParaRPr>
              </a:p>
              <a:p>
                <a:pPr lvl="1"/>
                <a:r>
                  <a:rPr lang="en-US" sz="2000" dirty="0">
                    <a:latin typeface="+mj-lt"/>
                  </a:rPr>
                  <a:t>w</a:t>
                </a:r>
                <a:r>
                  <a:rPr lang="en-US" sz="2000" dirty="0" smtClean="0">
                    <a:latin typeface="+mj-lt"/>
                  </a:rPr>
                  <a:t>here </a:t>
                </a:r>
                <a14:m>
                  <m:oMath xmlns:m="http://schemas.openxmlformats.org/officeDocument/2006/math">
                    <m:r>
                      <a:rPr lang="en-US" sz="2000" b="0" i="1" smtClean="0">
                        <a:latin typeface="Cambria Math"/>
                      </a:rPr>
                      <m:t>𝑝</m:t>
                    </m:r>
                    <m:r>
                      <a:rPr lang="en-US" sz="2000" b="0" i="1" smtClean="0">
                        <a:latin typeface="Cambria Math"/>
                        <a:ea typeface="Cambria Math"/>
                      </a:rPr>
                      <m:t>𝜖</m:t>
                    </m:r>
                    <m:r>
                      <a:rPr lang="en-US" sz="2000" b="0" i="1" smtClean="0">
                        <a:latin typeface="Cambria Math"/>
                        <a:ea typeface="Cambria Math"/>
                      </a:rPr>
                      <m:t>{0,1,2,3}</m:t>
                    </m:r>
                  </m:oMath>
                </a14:m>
                <a:r>
                  <a:rPr lang="en-US" sz="2000" dirty="0" smtClean="0">
                    <a:latin typeface="+mj-lt"/>
                  </a:rPr>
                  <a:t>,                       and </a:t>
                </a:r>
                <a:endParaRPr lang="en-US" sz="20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76" t="-118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00419623"/>
              </p:ext>
            </p:extLst>
          </p:nvPr>
        </p:nvGraphicFramePr>
        <p:xfrm>
          <a:off x="1981200" y="3657600"/>
          <a:ext cx="1280160" cy="304800"/>
        </p:xfrm>
        <a:graphic>
          <a:graphicData uri="http://schemas.openxmlformats.org/presentationml/2006/ole">
            <mc:AlternateContent xmlns:mc="http://schemas.openxmlformats.org/markup-compatibility/2006">
              <mc:Choice xmlns:v="urn:schemas-microsoft-com:vml" Requires="v">
                <p:oleObj spid="_x0000_s114119" name="Equation" r:id="rId4" imgW="1066680" imgH="253800" progId="Equation.3">
                  <p:embed/>
                </p:oleObj>
              </mc:Choice>
              <mc:Fallback>
                <p:oleObj name="Equation" r:id="rId4" imgW="1066680" imgH="253800" progId="Equation.3">
                  <p:embed/>
                  <p:pic>
                    <p:nvPicPr>
                      <p:cNvPr id="0" name=""/>
                      <p:cNvPicPr/>
                      <p:nvPr/>
                    </p:nvPicPr>
                    <p:blipFill>
                      <a:blip r:embed="rId5"/>
                      <a:stretch>
                        <a:fillRect/>
                      </a:stretch>
                    </p:blipFill>
                    <p:spPr>
                      <a:xfrm>
                        <a:off x="1981200" y="3657600"/>
                        <a:ext cx="1280160" cy="304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19994612"/>
              </p:ext>
            </p:extLst>
          </p:nvPr>
        </p:nvGraphicFramePr>
        <p:xfrm>
          <a:off x="3779520" y="3657600"/>
          <a:ext cx="1325880" cy="304800"/>
        </p:xfrm>
        <a:graphic>
          <a:graphicData uri="http://schemas.openxmlformats.org/presentationml/2006/ole">
            <mc:AlternateContent xmlns:mc="http://schemas.openxmlformats.org/markup-compatibility/2006">
              <mc:Choice xmlns:v="urn:schemas-microsoft-com:vml" Requires="v">
                <p:oleObj spid="_x0000_s114120" name="Equation" r:id="rId6" imgW="1104840" imgH="253800" progId="Equation.3">
                  <p:embed/>
                </p:oleObj>
              </mc:Choice>
              <mc:Fallback>
                <p:oleObj name="Equation" r:id="rId6" imgW="1104840" imgH="253800" progId="Equation.3">
                  <p:embed/>
                  <p:pic>
                    <p:nvPicPr>
                      <p:cNvPr id="0" name=""/>
                      <p:cNvPicPr/>
                      <p:nvPr/>
                    </p:nvPicPr>
                    <p:blipFill>
                      <a:blip r:embed="rId7"/>
                      <a:stretch>
                        <a:fillRect/>
                      </a:stretch>
                    </p:blipFill>
                    <p:spPr>
                      <a:xfrm>
                        <a:off x="3779520" y="3657600"/>
                        <a:ext cx="1325880" cy="304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74553107"/>
              </p:ext>
            </p:extLst>
          </p:nvPr>
        </p:nvGraphicFramePr>
        <p:xfrm>
          <a:off x="2133600" y="4038600"/>
          <a:ext cx="365125" cy="304800"/>
        </p:xfrm>
        <a:graphic>
          <a:graphicData uri="http://schemas.openxmlformats.org/presentationml/2006/ole">
            <mc:AlternateContent xmlns:mc="http://schemas.openxmlformats.org/markup-compatibility/2006">
              <mc:Choice xmlns:v="urn:schemas-microsoft-com:vml" Requires="v">
                <p:oleObj spid="_x0000_s114121" name="Equation" r:id="rId8" imgW="304560" imgH="253800" progId="Equation.3">
                  <p:embed/>
                </p:oleObj>
              </mc:Choice>
              <mc:Fallback>
                <p:oleObj name="Equation" r:id="rId8" imgW="304560" imgH="253800" progId="Equation.3">
                  <p:embed/>
                  <p:pic>
                    <p:nvPicPr>
                      <p:cNvPr id="0" name="Object 7"/>
                      <p:cNvPicPr>
                        <a:picLocks noChangeAspect="1" noChangeArrowheads="1"/>
                      </p:cNvPicPr>
                      <p:nvPr/>
                    </p:nvPicPr>
                    <p:blipFill>
                      <a:blip r:embed="rId9"/>
                      <a:srcRect/>
                      <a:stretch>
                        <a:fillRect/>
                      </a:stretch>
                    </p:blipFill>
                    <p:spPr bwMode="auto">
                      <a:xfrm>
                        <a:off x="2133600" y="4038600"/>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14976871"/>
              </p:ext>
            </p:extLst>
          </p:nvPr>
        </p:nvGraphicFramePr>
        <p:xfrm>
          <a:off x="3527425" y="5257800"/>
          <a:ext cx="1279525" cy="304800"/>
        </p:xfrm>
        <a:graphic>
          <a:graphicData uri="http://schemas.openxmlformats.org/presentationml/2006/ole">
            <mc:AlternateContent xmlns:mc="http://schemas.openxmlformats.org/markup-compatibility/2006">
              <mc:Choice xmlns:v="urn:schemas-microsoft-com:vml" Requires="v">
                <p:oleObj spid="_x0000_s114122" name="Equation" r:id="rId10" imgW="1066680" imgH="253800" progId="Equation.3">
                  <p:embed/>
                </p:oleObj>
              </mc:Choice>
              <mc:Fallback>
                <p:oleObj name="Equation" r:id="rId10" imgW="1066680" imgH="253800" progId="Equation.3">
                  <p:embed/>
                  <p:pic>
                    <p:nvPicPr>
                      <p:cNvPr id="0" name="Object 7"/>
                      <p:cNvPicPr>
                        <a:picLocks noChangeAspect="1" noChangeArrowheads="1"/>
                      </p:cNvPicPr>
                      <p:nvPr/>
                    </p:nvPicPr>
                    <p:blipFill>
                      <a:blip r:embed="rId11"/>
                      <a:srcRect/>
                      <a:stretch>
                        <a:fillRect/>
                      </a:stretch>
                    </p:blipFill>
                    <p:spPr bwMode="auto">
                      <a:xfrm>
                        <a:off x="3527425" y="5257800"/>
                        <a:ext cx="127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76609303"/>
              </p:ext>
            </p:extLst>
          </p:nvPr>
        </p:nvGraphicFramePr>
        <p:xfrm>
          <a:off x="5334000" y="5257800"/>
          <a:ext cx="884237" cy="304800"/>
        </p:xfrm>
        <a:graphic>
          <a:graphicData uri="http://schemas.openxmlformats.org/presentationml/2006/ole">
            <mc:AlternateContent xmlns:mc="http://schemas.openxmlformats.org/markup-compatibility/2006">
              <mc:Choice xmlns:v="urn:schemas-microsoft-com:vml" Requires="v">
                <p:oleObj spid="_x0000_s114123" name="Equation" r:id="rId12" imgW="736560" imgH="253800" progId="Equation.3">
                  <p:embed/>
                </p:oleObj>
              </mc:Choice>
              <mc:Fallback>
                <p:oleObj name="Equation" r:id="rId12" imgW="736560" imgH="253800" progId="Equation.3">
                  <p:embed/>
                  <p:pic>
                    <p:nvPicPr>
                      <p:cNvPr id="0" name="Object 7"/>
                      <p:cNvPicPr>
                        <a:picLocks noChangeAspect="1" noChangeArrowheads="1"/>
                      </p:cNvPicPr>
                      <p:nvPr/>
                    </p:nvPicPr>
                    <p:blipFill>
                      <a:blip r:embed="rId13"/>
                      <a:srcRect/>
                      <a:stretch>
                        <a:fillRect/>
                      </a:stretch>
                    </p:blipFill>
                    <p:spPr bwMode="auto">
                      <a:xfrm>
                        <a:off x="5334000" y="5257800"/>
                        <a:ext cx="884237" cy="304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86921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Precoding</a:t>
            </a:r>
            <a:r>
              <a:rPr lang="en-US" sz="3200" dirty="0"/>
              <a:t> </a:t>
            </a:r>
            <a:r>
              <a:rPr lang="en-US" sz="3200" dirty="0" smtClean="0"/>
              <a:t>(open </a:t>
            </a:r>
            <a:r>
              <a:rPr lang="en-US" sz="3200" dirty="0"/>
              <a:t>loop spatial multiplexing )</a:t>
            </a:r>
          </a:p>
        </p:txBody>
      </p:sp>
      <p:sp>
        <p:nvSpPr>
          <p:cNvPr id="3" name="Content Placeholder 2"/>
          <p:cNvSpPr>
            <a:spLocks noGrp="1"/>
          </p:cNvSpPr>
          <p:nvPr>
            <p:ph idx="1"/>
          </p:nvPr>
        </p:nvSpPr>
        <p:spPr/>
        <p:txBody>
          <a:bodyPr/>
          <a:lstStyle/>
          <a:p>
            <a:r>
              <a:rPr lang="en-US" sz="2400" dirty="0" smtClean="0">
                <a:latin typeface="+mj-lt"/>
              </a:rPr>
              <a:t>Multiple antennas mapping</a:t>
            </a:r>
          </a:p>
          <a:p>
            <a:pPr lvl="1"/>
            <a:r>
              <a:rPr lang="en-US" sz="2000" dirty="0" smtClean="0">
                <a:latin typeface="+mj-lt"/>
              </a:rPr>
              <a:t>for                       and  </a:t>
            </a:r>
          </a:p>
          <a:p>
            <a:r>
              <a:rPr lang="en-US" sz="2400" dirty="0" smtClean="0">
                <a:latin typeface="+mj-lt"/>
              </a:rPr>
              <a:t>Transmitter chooses a codeword according to reported </a:t>
            </a:r>
            <a:r>
              <a:rPr lang="el-GR" sz="2400" dirty="0" smtClean="0">
                <a:latin typeface="+mj-lt"/>
              </a:rPr>
              <a:t>ν</a:t>
            </a:r>
            <a:endParaRPr lang="en-US" sz="2400" dirty="0" smtClean="0">
              <a:latin typeface="+mj-lt"/>
            </a:endParaRPr>
          </a:p>
          <a:p>
            <a:r>
              <a:rPr lang="en-US" sz="2400" dirty="0" smtClean="0">
                <a:latin typeface="+mj-lt"/>
              </a:rPr>
              <a:t>Codebook for 2 antennas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27106087"/>
              </p:ext>
            </p:extLst>
          </p:nvPr>
        </p:nvGraphicFramePr>
        <p:xfrm>
          <a:off x="4648200" y="2057400"/>
          <a:ext cx="2933700" cy="419100"/>
        </p:xfrm>
        <a:graphic>
          <a:graphicData uri="http://schemas.openxmlformats.org/presentationml/2006/ole">
            <mc:AlternateContent xmlns:mc="http://schemas.openxmlformats.org/markup-compatibility/2006">
              <mc:Choice xmlns:v="urn:schemas-microsoft-com:vml" Requires="v">
                <p:oleObj spid="_x0000_s115026" name="Equation" r:id="rId3" imgW="1600200" imgH="228600" progId="Equation.3">
                  <p:embed/>
                </p:oleObj>
              </mc:Choice>
              <mc:Fallback>
                <p:oleObj name="Equation" r:id="rId3" imgW="1600200" imgH="228600" progId="Equation.3">
                  <p:embed/>
                  <p:pic>
                    <p:nvPicPr>
                      <p:cNvPr id="0" name=""/>
                      <p:cNvPicPr/>
                      <p:nvPr/>
                    </p:nvPicPr>
                    <p:blipFill>
                      <a:blip r:embed="rId4"/>
                      <a:stretch>
                        <a:fillRect/>
                      </a:stretch>
                    </p:blipFill>
                    <p:spPr>
                      <a:xfrm>
                        <a:off x="4648200" y="2057400"/>
                        <a:ext cx="2933700" cy="419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39084929"/>
              </p:ext>
            </p:extLst>
          </p:nvPr>
        </p:nvGraphicFramePr>
        <p:xfrm>
          <a:off x="1905000" y="2514600"/>
          <a:ext cx="1279525" cy="304800"/>
        </p:xfrm>
        <a:graphic>
          <a:graphicData uri="http://schemas.openxmlformats.org/presentationml/2006/ole">
            <mc:AlternateContent xmlns:mc="http://schemas.openxmlformats.org/markup-compatibility/2006">
              <mc:Choice xmlns:v="urn:schemas-microsoft-com:vml" Requires="v">
                <p:oleObj spid="_x0000_s115027" name="Equation" r:id="rId5" imgW="1066680" imgH="253800" progId="Equation.3">
                  <p:embed/>
                </p:oleObj>
              </mc:Choice>
              <mc:Fallback>
                <p:oleObj name="Equation" r:id="rId5" imgW="1066680" imgH="2538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514600"/>
                        <a:ext cx="127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94075894"/>
              </p:ext>
            </p:extLst>
          </p:nvPr>
        </p:nvGraphicFramePr>
        <p:xfrm>
          <a:off x="3733800" y="2514600"/>
          <a:ext cx="884238" cy="304800"/>
        </p:xfrm>
        <a:graphic>
          <a:graphicData uri="http://schemas.openxmlformats.org/presentationml/2006/ole">
            <mc:AlternateContent xmlns:mc="http://schemas.openxmlformats.org/markup-compatibility/2006">
              <mc:Choice xmlns:v="urn:schemas-microsoft-com:vml" Requires="v">
                <p:oleObj spid="_x0000_s115028" name="Equation" r:id="rId7" imgW="736560" imgH="253800" progId="Equation.3">
                  <p:embed/>
                </p:oleObj>
              </mc:Choice>
              <mc:Fallback>
                <p:oleObj name="Equation" r:id="rId7" imgW="736560" imgH="2538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514600"/>
                        <a:ext cx="884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928786965"/>
                  </p:ext>
                </p:extLst>
              </p:nvPr>
            </p:nvGraphicFramePr>
            <p:xfrm>
              <a:off x="3124200" y="4038600"/>
              <a:ext cx="2529840" cy="1698878"/>
            </p:xfrm>
            <a:graphic>
              <a:graphicData uri="http://schemas.openxmlformats.org/drawingml/2006/table">
                <a:tbl>
                  <a:tblPr firstRow="1" firstCol="1" bandRow="1"/>
                  <a:tblGrid>
                    <a:gridCol w="517467"/>
                    <a:gridCol w="963064"/>
                    <a:gridCol w="1049309"/>
                  </a:tblGrid>
                  <a:tr h="211976">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index</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𝜈</m:t>
                                </m:r>
                                <m:r>
                                  <a:rPr lang="en-US" sz="900" i="1">
                                    <a:effectLst/>
                                    <a:latin typeface="Cambria Math"/>
                                    <a:ea typeface="MS Mincho"/>
                                    <a:cs typeface="Times New Roman"/>
                                  </a:rPr>
                                  <m:t>=1</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𝜈</m:t>
                                </m:r>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64">
                    <a:tc>
                      <a:txBody>
                        <a:bodyPr/>
                        <a:lstStyle/>
                        <a:p>
                          <a:pPr marL="0" marR="0" algn="ctr">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1"/>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mr>
                                      <m:mr>
                                        <m:e>
                                          <m:r>
                                            <a:rPr lang="en-US" sz="900" i="1">
                                              <a:effectLst/>
                                              <a:latin typeface="Cambria Math"/>
                                              <a:ea typeface="MS Mincho"/>
                                              <a:cs typeface="Times New Roman"/>
                                            </a:rPr>
                                            <m:t>1</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0</m:t>
                                          </m:r>
                                        </m:e>
                                      </m:mr>
                                      <m:mr>
                                        <m:e>
                                          <m:r>
                                            <a:rPr lang="en-US" sz="900" i="1">
                                              <a:effectLst/>
                                              <a:latin typeface="Cambria Math"/>
                                              <a:ea typeface="MS Mincho"/>
                                              <a:cs typeface="Times New Roman"/>
                                            </a:rPr>
                                            <m:t>0</m:t>
                                          </m:r>
                                        </m:e>
                                        <m:e>
                                          <m:r>
                                            <a:rPr lang="en-US" sz="900" i="1">
                                              <a:effectLst/>
                                              <a:latin typeface="Cambria Math"/>
                                              <a:ea typeface="MS Mincho"/>
                                              <a:cs typeface="Times New Roman"/>
                                            </a:rPr>
                                            <m:t>1</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98">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1"/>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mr>
                                      <m:mr>
                                        <m:e>
                                          <m:r>
                                            <a:rPr lang="en-US" sz="900" i="1">
                                              <a:effectLst/>
                                              <a:latin typeface="Cambria Math"/>
                                              <a:ea typeface="MS Mincho"/>
                                              <a:cs typeface="Times New Roman"/>
                                            </a:rPr>
                                            <m:t>−1</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e>
                                      </m:mr>
                                      <m:mr>
                                        <m:e>
                                          <m:r>
                                            <a:rPr lang="en-US" sz="900" i="1">
                                              <a:effectLst/>
                                              <a:latin typeface="Cambria Math"/>
                                              <a:ea typeface="MS Mincho"/>
                                              <a:cs typeface="Times New Roman"/>
                                            </a:rPr>
                                            <m:t>1</m:t>
                                          </m:r>
                                        </m:e>
                                        <m:e>
                                          <m:r>
                                            <a:rPr lang="en-US" sz="900" i="1">
                                              <a:effectLst/>
                                              <a:latin typeface="Cambria Math"/>
                                              <a:ea typeface="MS Mincho"/>
                                              <a:cs typeface="Times New Roman"/>
                                            </a:rPr>
                                            <m:t>−1</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70">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1"/>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mr>
                                      <m:mr>
                                        <m:e>
                                          <m:r>
                                            <a:rPr lang="en-US" sz="900" i="1">
                                              <a:effectLst/>
                                              <a:latin typeface="Cambria Math"/>
                                              <a:ea typeface="MS Mincho"/>
                                              <a:cs typeface="Times New Roman"/>
                                            </a:rPr>
                                            <m:t>𝑗</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e>
                                      </m:mr>
                                      <m:mr>
                                        <m:e>
                                          <m:r>
                                            <a:rPr lang="en-US" sz="900" i="1">
                                              <a:effectLst/>
                                              <a:latin typeface="Cambria Math"/>
                                              <a:ea typeface="MS Mincho"/>
                                              <a:cs typeface="Times New Roman"/>
                                            </a:rPr>
                                            <m:t>𝑗</m:t>
                                          </m:r>
                                        </m:e>
                                        <m:e>
                                          <m:r>
                                            <a:rPr lang="en-US" sz="900" i="1">
                                              <a:effectLst/>
                                              <a:latin typeface="Cambria Math"/>
                                              <a:ea typeface="MS Mincho"/>
                                              <a:cs typeface="Times New Roman"/>
                                            </a:rPr>
                                            <m:t>−</m:t>
                                          </m:r>
                                          <m:r>
                                            <a:rPr lang="en-US" sz="900" i="1">
                                              <a:effectLst/>
                                              <a:latin typeface="Cambria Math"/>
                                              <a:ea typeface="MS Mincho"/>
                                              <a:cs typeface="Times New Roman"/>
                                            </a:rPr>
                                            <m:t>𝑗</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70">
                    <a:tc>
                      <a:txBody>
                        <a:bodyPr/>
                        <a:lstStyle/>
                        <a:p>
                          <a:pPr marL="0" marR="0" algn="ctr">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1"/>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mr>
                                      <m:mr>
                                        <m:e>
                                          <m:r>
                                            <a:rPr lang="en-US" sz="900" i="1">
                                              <a:effectLst/>
                                              <a:latin typeface="Cambria Math"/>
                                              <a:ea typeface="MS Mincho"/>
                                              <a:cs typeface="Times New Roman"/>
                                            </a:rPr>
                                            <m:t>−</m:t>
                                          </m:r>
                                          <m:r>
                                            <a:rPr lang="en-US" sz="900" i="1">
                                              <a:effectLst/>
                                              <a:latin typeface="Cambria Math"/>
                                              <a:ea typeface="MS Mincho"/>
                                              <a:cs typeface="Times New Roman"/>
                                            </a:rPr>
                                            <m:t>𝑗</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 </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928786965"/>
                  </p:ext>
                </p:extLst>
              </p:nvPr>
            </p:nvGraphicFramePr>
            <p:xfrm>
              <a:off x="3124200" y="4038600"/>
              <a:ext cx="2529840" cy="1698878"/>
            </p:xfrm>
            <a:graphic>
              <a:graphicData uri="http://schemas.openxmlformats.org/drawingml/2006/table">
                <a:tbl>
                  <a:tblPr firstRow="1" firstCol="1" bandRow="1"/>
                  <a:tblGrid>
                    <a:gridCol w="517467"/>
                    <a:gridCol w="963064"/>
                    <a:gridCol w="1049309"/>
                  </a:tblGrid>
                  <a:tr h="211976">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index</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54430" t="-2857" r="-108861" b="-6971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141860" t="-2857" b="-697143"/>
                          </a:stretch>
                        </a:blipFill>
                      </a:tcPr>
                    </a:tc>
                  </a:tr>
                  <a:tr h="353464">
                    <a:tc>
                      <a:txBody>
                        <a:bodyPr/>
                        <a:lstStyle/>
                        <a:p>
                          <a:pPr marL="0" marR="0" algn="ctr">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54430" t="-62069" r="-108861" b="-32069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141860" t="-62069" b="-320690"/>
                          </a:stretch>
                        </a:blipFill>
                      </a:tcPr>
                    </a:tc>
                  </a:tr>
                  <a:tr h="352098">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54430" t="-164912" r="-108861" b="-226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141860" t="-164912" b="-226316"/>
                          </a:stretch>
                        </a:blipFill>
                      </a:tcPr>
                    </a:tc>
                  </a:tr>
                  <a:tr h="390670">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54430" t="-235938" r="-108861" b="-10156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141860" t="-235938" b="-101563"/>
                          </a:stretch>
                        </a:blipFill>
                      </a:tcPr>
                    </a:tc>
                  </a:tr>
                  <a:tr h="390670">
                    <a:tc>
                      <a:txBody>
                        <a:bodyPr/>
                        <a:lstStyle/>
                        <a:p>
                          <a:pPr marL="0" marR="0" algn="ctr">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54430" t="-335938" r="-108861" b="-1563"/>
                          </a:stretch>
                        </a:blipFill>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 </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3933941235"/>
              </p:ext>
            </p:extLst>
          </p:nvPr>
        </p:nvGraphicFramePr>
        <p:xfrm>
          <a:off x="3124200" y="5867400"/>
          <a:ext cx="685800" cy="308610"/>
        </p:xfrm>
        <a:graphic>
          <a:graphicData uri="http://schemas.openxmlformats.org/presentationml/2006/ole">
            <mc:AlternateContent xmlns:mc="http://schemas.openxmlformats.org/markup-compatibility/2006">
              <mc:Choice xmlns:v="urn:schemas-microsoft-com:vml" Requires="v">
                <p:oleObj spid="_x0000_s115029" name="Equation" r:id="rId10" imgW="507960" imgH="228600" progId="Equation.3">
                  <p:embed/>
                </p:oleObj>
              </mc:Choice>
              <mc:Fallback>
                <p:oleObj name="Equation" r:id="rId10" imgW="507960" imgH="228600" progId="Equation.3">
                  <p:embed/>
                  <p:pic>
                    <p:nvPicPr>
                      <p:cNvPr id="0" name=""/>
                      <p:cNvPicPr/>
                      <p:nvPr/>
                    </p:nvPicPr>
                    <p:blipFill>
                      <a:blip r:embed="rId11"/>
                      <a:stretch>
                        <a:fillRect/>
                      </a:stretch>
                    </p:blipFill>
                    <p:spPr>
                      <a:xfrm>
                        <a:off x="3124200" y="5867400"/>
                        <a:ext cx="685800" cy="308610"/>
                      </a:xfrm>
                      <a:prstGeom prst="rect">
                        <a:avLst/>
                      </a:prstGeom>
                    </p:spPr>
                  </p:pic>
                </p:oleObj>
              </mc:Fallback>
            </mc:AlternateContent>
          </a:graphicData>
        </a:graphic>
      </p:graphicFrame>
    </p:spTree>
    <p:extLst>
      <p:ext uri="{BB962C8B-B14F-4D97-AF65-F5344CB8AC3E}">
        <p14:creationId xmlns:p14="http://schemas.microsoft.com/office/powerpoint/2010/main" val="505156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solidFill>
                  <a:srgbClr val="000000"/>
                </a:solidFill>
              </a:rPr>
              <a:t>Precoding</a:t>
            </a:r>
            <a:r>
              <a:rPr lang="en-US" sz="3200" dirty="0">
                <a:solidFill>
                  <a:srgbClr val="000000"/>
                </a:solidFill>
              </a:rPr>
              <a:t> (open loop spatial multiplexing )</a:t>
            </a:r>
            <a:endParaRPr lang="en-US" dirty="0"/>
          </a:p>
        </p:txBody>
      </p:sp>
      <p:sp>
        <p:nvSpPr>
          <p:cNvPr id="3" name="Content Placeholder 2"/>
          <p:cNvSpPr>
            <a:spLocks noGrp="1"/>
          </p:cNvSpPr>
          <p:nvPr>
            <p:ph idx="1"/>
          </p:nvPr>
        </p:nvSpPr>
        <p:spPr/>
        <p:txBody>
          <a:bodyPr/>
          <a:lstStyle/>
          <a:p>
            <a:r>
              <a:rPr lang="en-US" sz="2400" dirty="0" smtClean="0">
                <a:latin typeface="+mj-lt"/>
              </a:rPr>
              <a:t>Codebook for 4 antennas is based on the Householder theorem:</a:t>
            </a:r>
          </a:p>
          <a:p>
            <a:pPr lvl="1"/>
            <a:r>
              <a:rPr lang="en-US" sz="2000" dirty="0" smtClean="0">
                <a:latin typeface="+mj-lt"/>
              </a:rPr>
              <a:t>If </a:t>
            </a:r>
            <a:r>
              <a:rPr lang="en-US" sz="2000" b="1" dirty="0" smtClean="0">
                <a:latin typeface="+mj-lt"/>
              </a:rPr>
              <a:t>x</a:t>
            </a:r>
            <a:r>
              <a:rPr lang="en-US" sz="2000" dirty="0" smtClean="0">
                <a:latin typeface="+mj-lt"/>
              </a:rPr>
              <a:t> and </a:t>
            </a:r>
            <a:r>
              <a:rPr lang="en-US" sz="2000" b="1" dirty="0" smtClean="0">
                <a:latin typeface="+mj-lt"/>
              </a:rPr>
              <a:t>y</a:t>
            </a:r>
            <a:r>
              <a:rPr lang="en-US" sz="2000" dirty="0" smtClean="0">
                <a:latin typeface="+mj-lt"/>
              </a:rPr>
              <a:t> are vectors with the same norm, then exists an orthogonal symmetric matrix </a:t>
            </a:r>
            <a:r>
              <a:rPr lang="en-US" sz="2000" b="1" dirty="0" smtClean="0">
                <a:latin typeface="+mj-lt"/>
              </a:rPr>
              <a:t>W</a:t>
            </a:r>
            <a:r>
              <a:rPr lang="en-US" sz="2000" dirty="0" smtClean="0">
                <a:latin typeface="+mj-lt"/>
              </a:rPr>
              <a:t> such that </a:t>
            </a:r>
            <a:r>
              <a:rPr lang="en-US" sz="2000" b="1" dirty="0" smtClean="0">
                <a:latin typeface="+mj-lt"/>
              </a:rPr>
              <a:t>y=</a:t>
            </a:r>
            <a:r>
              <a:rPr lang="en-US" sz="2000" b="1" dirty="0" err="1" smtClean="0">
                <a:latin typeface="+mj-lt"/>
              </a:rPr>
              <a:t>Wx</a:t>
            </a:r>
            <a:r>
              <a:rPr lang="en-US" sz="2000" dirty="0" smtClean="0">
                <a:latin typeface="+mj-lt"/>
              </a:rPr>
              <a:t>, where </a:t>
            </a:r>
          </a:p>
          <a:p>
            <a:pPr marL="457200" lvl="1" indent="0">
              <a:buNone/>
            </a:pPr>
            <a:r>
              <a:rPr lang="en-US" sz="2000" b="1" dirty="0">
                <a:latin typeface="+mj-lt"/>
              </a:rPr>
              <a:t> </a:t>
            </a:r>
            <a:r>
              <a:rPr lang="en-US" sz="2000" b="1" dirty="0" smtClean="0">
                <a:latin typeface="+mj-lt"/>
              </a:rPr>
              <a:t>   W</a:t>
            </a:r>
            <a:r>
              <a:rPr lang="en-US" sz="2000" dirty="0" smtClean="0">
                <a:latin typeface="+mj-lt"/>
              </a:rPr>
              <a:t>=</a:t>
            </a:r>
            <a:r>
              <a:rPr lang="en-US" sz="2000" b="1" dirty="0" smtClean="0">
                <a:latin typeface="+mj-lt"/>
              </a:rPr>
              <a:t>I</a:t>
            </a:r>
            <a:r>
              <a:rPr lang="en-US" sz="2000" dirty="0" smtClean="0">
                <a:latin typeface="+mj-lt"/>
              </a:rPr>
              <a:t>-2</a:t>
            </a:r>
            <a:r>
              <a:rPr lang="en-US" sz="2000" b="1" dirty="0" smtClean="0">
                <a:latin typeface="+mj-lt"/>
              </a:rPr>
              <a:t>uu</a:t>
            </a:r>
            <a:r>
              <a:rPr lang="en-US" sz="2000" baseline="30000" dirty="0" smtClean="0">
                <a:latin typeface="+mj-lt"/>
              </a:rPr>
              <a:t>T</a:t>
            </a:r>
            <a:r>
              <a:rPr lang="en-US" sz="2000" dirty="0" smtClean="0">
                <a:latin typeface="+mj-lt"/>
              </a:rPr>
              <a:t> and ||</a:t>
            </a:r>
            <a:r>
              <a:rPr lang="en-US" sz="2000" b="1" dirty="0" smtClean="0">
                <a:latin typeface="+mj-lt"/>
              </a:rPr>
              <a:t>u</a:t>
            </a:r>
            <a:r>
              <a:rPr lang="en-US" sz="2000" dirty="0" smtClean="0">
                <a:latin typeface="+mj-lt"/>
              </a:rPr>
              <a:t>||=1.</a:t>
            </a:r>
          </a:p>
          <a:p>
            <a:pPr lvl="1"/>
            <a:r>
              <a:rPr lang="en-US" sz="2000" dirty="0" smtClean="0">
                <a:latin typeface="+mj-lt"/>
              </a:rPr>
              <a:t>Since </a:t>
            </a:r>
            <a:r>
              <a:rPr lang="en-US" sz="2000" b="1" dirty="0" smtClean="0">
                <a:latin typeface="+mj-lt"/>
              </a:rPr>
              <a:t>W</a:t>
            </a:r>
            <a:r>
              <a:rPr lang="en-US" sz="2000" dirty="0" smtClean="0">
                <a:latin typeface="+mj-lt"/>
              </a:rPr>
              <a:t> is orthogonal and symmetric, then </a:t>
            </a:r>
            <a:r>
              <a:rPr lang="en-US" sz="2000" b="1" dirty="0" smtClean="0">
                <a:latin typeface="+mj-lt"/>
              </a:rPr>
              <a:t>W</a:t>
            </a:r>
            <a:r>
              <a:rPr lang="en-US" sz="2000" dirty="0" smtClean="0">
                <a:latin typeface="+mj-lt"/>
              </a:rPr>
              <a:t>=</a:t>
            </a:r>
            <a:r>
              <a:rPr lang="en-US" sz="2000" b="1" dirty="0" smtClean="0">
                <a:latin typeface="+mj-lt"/>
              </a:rPr>
              <a:t>W</a:t>
            </a:r>
            <a:r>
              <a:rPr lang="en-US" sz="2000" baseline="30000" dirty="0" smtClean="0">
                <a:latin typeface="+mj-lt"/>
              </a:rPr>
              <a:t>-1</a:t>
            </a:r>
            <a:r>
              <a:rPr lang="en-US" sz="2000" dirty="0" smtClean="0">
                <a:latin typeface="+mj-lt"/>
              </a:rPr>
              <a:t> simplifying receiver’s complexity considerably.</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36</a:t>
            </a:fld>
            <a:endParaRPr lang="en-US"/>
          </a:p>
        </p:txBody>
      </p:sp>
    </p:spTree>
    <p:extLst>
      <p:ext uri="{BB962C8B-B14F-4D97-AF65-F5344CB8AC3E}">
        <p14:creationId xmlns:p14="http://schemas.microsoft.com/office/powerpoint/2010/main" val="3186215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solidFill>
                  <a:srgbClr val="000000"/>
                </a:solidFill>
              </a:rPr>
              <a:t>Precoding</a:t>
            </a:r>
            <a:r>
              <a:rPr lang="en-US" sz="3200" dirty="0">
                <a:solidFill>
                  <a:srgbClr val="000000"/>
                </a:solidFill>
              </a:rPr>
              <a:t> (open loop spatial multiplexing )</a:t>
            </a:r>
            <a:endParaRPr lang="en-US" sz="3200" dirty="0"/>
          </a:p>
        </p:txBody>
      </p:sp>
      <p:sp>
        <p:nvSpPr>
          <p:cNvPr id="3" name="Content Placeholder 2"/>
          <p:cNvSpPr>
            <a:spLocks noGrp="1"/>
          </p:cNvSpPr>
          <p:nvPr>
            <p:ph idx="1"/>
          </p:nvPr>
        </p:nvSpPr>
        <p:spPr/>
        <p:txBody>
          <a:bodyPr/>
          <a:lstStyle/>
          <a:p>
            <a:r>
              <a:rPr lang="en-US" sz="2400" dirty="0" smtClean="0">
                <a:latin typeface="+mj-lt"/>
              </a:rPr>
              <a:t>Codebook for 4 antennas</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37</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571289036"/>
                  </p:ext>
                </p:extLst>
              </p:nvPr>
            </p:nvGraphicFramePr>
            <p:xfrm>
              <a:off x="1905000" y="2590800"/>
              <a:ext cx="5638800" cy="3657598"/>
            </p:xfrm>
            <a:graphic>
              <a:graphicData uri="http://schemas.openxmlformats.org/drawingml/2006/table">
                <a:tbl>
                  <a:tblPr firstRow="1" firstCol="1" bandRow="1"/>
                  <a:tblGrid>
                    <a:gridCol w="372714"/>
                    <a:gridCol w="2176836"/>
                    <a:gridCol w="630541"/>
                    <a:gridCol w="799531"/>
                    <a:gridCol w="781497"/>
                    <a:gridCol w="877681"/>
                  </a:tblGrid>
                  <a:tr h="173139">
                    <a:tc>
                      <a:txBody>
                        <a:bodyPr/>
                        <a:lstStyle/>
                        <a:p>
                          <a:pPr marL="0" marR="0" algn="ctr">
                            <a:lnSpc>
                              <a:spcPct val="115000"/>
                            </a:lnSpc>
                            <a:spcBef>
                              <a:spcPts val="0"/>
                            </a:spcBef>
                            <a:spcAft>
                              <a:spcPts val="0"/>
                            </a:spcAft>
                          </a:pPr>
                          <a:r>
                            <a:rPr lang="en-US" sz="900" i="1" dirty="0">
                              <a:effectLst/>
                              <a:latin typeface="Times New Roman"/>
                              <a:ea typeface="MS Mincho"/>
                              <a:cs typeface="Times New Roman"/>
                            </a:rPr>
                            <a:t>n</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i="1">
                              <a:effectLst/>
                              <a:latin typeface="Times New Roman"/>
                              <a:ea typeface="MS Mincho"/>
                              <a:cs typeface="Times New Roman"/>
                            </a:rPr>
                            <a:t>u</a:t>
                          </a:r>
                          <a:r>
                            <a:rPr lang="en-US" sz="900" i="1" baseline="-25000">
                              <a:effectLst/>
                              <a:latin typeface="Times New Roman"/>
                              <a:ea typeface="MS Mincho"/>
                              <a:cs typeface="Times New Roman"/>
                            </a:rPr>
                            <a:t>n</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𝜈</m:t>
                                </m:r>
                                <m:r>
                                  <a:rPr lang="en-US" sz="900" i="1">
                                    <a:effectLst/>
                                    <a:latin typeface="Cambria Math"/>
                                    <a:ea typeface="MS Mincho"/>
                                    <a:cs typeface="Times New Roman"/>
                                  </a:rPr>
                                  <m:t>=1</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𝜈</m:t>
                                </m:r>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𝜈</m:t>
                                </m:r>
                                <m:r>
                                  <a:rPr lang="en-US" sz="900" i="1">
                                    <a:effectLst/>
                                    <a:latin typeface="Cambria Math"/>
                                    <a:ea typeface="MS Mincho"/>
                                    <a:cs typeface="Times New Roman"/>
                                  </a:rPr>
                                  <m:t>=3</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𝜈</m:t>
                                </m:r>
                                <m:r>
                                  <a:rPr lang="en-US" sz="900" i="1">
                                    <a:effectLst/>
                                    <a:latin typeface="Cambria Math"/>
                                    <a:ea typeface="MS Mincho"/>
                                    <a:cs typeface="Times New Roman"/>
                                  </a:rPr>
                                  <m:t>=4</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166">
                    <a:tc>
                      <a:txBody>
                        <a:bodyPr/>
                        <a:lstStyle/>
                        <a:p>
                          <a:pPr marL="0" marR="0" algn="ctr">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0</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0</m:t>
                                    </m:r>
                                  </m:sub>
                                  <m:sup>
                                    <m:r>
                                      <a:rPr lang="en-US" sz="900" i="1">
                                        <a:effectLst/>
                                        <a:latin typeface="Cambria Math"/>
                                        <a:ea typeface="MS Mincho"/>
                                        <a:cs typeface="Times New Roman"/>
                                      </a:rPr>
                                      <m:t>{14}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0</m:t>
                                    </m:r>
                                  </m:sub>
                                  <m:sup>
                                    <m:r>
                                      <a:rPr lang="en-US" sz="900" i="1">
                                        <a:effectLst/>
                                        <a:latin typeface="Cambria Math"/>
                                        <a:ea typeface="MS Mincho"/>
                                        <a:cs typeface="Times New Roman"/>
                                      </a:rPr>
                                      <m:t>{124}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0</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m:t>
                                            </m:r>
                                            <m:r>
                                              <a:rPr lang="en-US" sz="900" i="1">
                                                <a:effectLst/>
                                                <a:latin typeface="Cambria Math"/>
                                                <a:ea typeface="MS Mincho"/>
                                                <a:cs typeface="Times New Roman"/>
                                              </a:rPr>
                                              <m:t>𝑗</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𝑗</m:t>
                                                  </m:r>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m:t>
                                    </m:r>
                                  </m:sub>
                                  <m:sup>
                                    <m:r>
                                      <a:rPr lang="en-US" sz="900" i="1">
                                        <a:effectLst/>
                                        <a:latin typeface="Cambria Math"/>
                                        <a:ea typeface="MS Mincho"/>
                                        <a:cs typeface="Times New Roman"/>
                                      </a:rPr>
                                      <m:t>{12}</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21">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2</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2</m:t>
                                    </m:r>
                                  </m:sub>
                                  <m:sup>
                                    <m:r>
                                      <a:rPr lang="en-US" sz="900" i="1">
                                        <a:effectLst/>
                                        <a:latin typeface="Cambria Math"/>
                                        <a:ea typeface="MS Mincho"/>
                                        <a:cs typeface="Times New Roman"/>
                                      </a:rPr>
                                      <m:t>{12}</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2</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2</m:t>
                                    </m:r>
                                  </m:sub>
                                  <m:sup>
                                    <m:r>
                                      <a:rPr lang="en-US" sz="900" i="1">
                                        <a:effectLst/>
                                        <a:latin typeface="Cambria Math"/>
                                        <a:ea typeface="MS Mincho"/>
                                        <a:cs typeface="Times New Roman"/>
                                      </a:rPr>
                                      <m:t>{3214}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027">
                    <a:tc>
                      <a:txBody>
                        <a:bodyPr/>
                        <a:lstStyle/>
                        <a:p>
                          <a:pPr marL="0" marR="0" algn="ctr">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𝑗</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m:t>
                                                  </m:r>
                                                  <m:r>
                                                    <a:rPr lang="en-US" sz="900" i="1">
                                                      <a:effectLst/>
                                                      <a:latin typeface="Cambria Math"/>
                                                      <a:ea typeface="MS Mincho"/>
                                                      <a:cs typeface="Times New Roman"/>
                                                    </a:rPr>
                                                    <m:t>𝑗</m:t>
                                                  </m:r>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3</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3</m:t>
                                    </m:r>
                                  </m:sub>
                                  <m:sup>
                                    <m:r>
                                      <a:rPr lang="en-US" sz="900" i="1">
                                        <a:effectLst/>
                                        <a:latin typeface="Cambria Math"/>
                                        <a:ea typeface="MS Mincho"/>
                                        <a:cs typeface="Times New Roman"/>
                                      </a:rPr>
                                      <m:t>{12}</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3</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3</m:t>
                                    </m:r>
                                  </m:sub>
                                  <m:sup>
                                    <m:r>
                                      <a:rPr lang="en-US" sz="900" i="1">
                                        <a:effectLst/>
                                        <a:latin typeface="Cambria Math"/>
                                        <a:ea typeface="MS Mincho"/>
                                        <a:cs typeface="Times New Roman"/>
                                      </a:rPr>
                                      <m:t>{3214}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772">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m:t>
                                                  </m:r>
                                                  <m:r>
                                                    <a:rPr lang="en-US" sz="900" i="1">
                                                      <a:effectLst/>
                                                      <a:latin typeface="Cambria Math"/>
                                                      <a:ea typeface="MS Mincho"/>
                                                      <a:cs typeface="Times New Roman"/>
                                                    </a:rPr>
                                                    <m:t>𝑗</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4</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4</m:t>
                                    </m:r>
                                  </m:sub>
                                  <m:sup>
                                    <m:r>
                                      <a:rPr lang="en-US" sz="900" i="1">
                                        <a:effectLst/>
                                        <a:latin typeface="Cambria Math"/>
                                        <a:ea typeface="MS Mincho"/>
                                        <a:cs typeface="Times New Roman"/>
                                      </a:rPr>
                                      <m:t>{14}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4</m:t>
                                    </m:r>
                                  </m:sub>
                                  <m:sup>
                                    <m:r>
                                      <a:rPr lang="en-US" sz="900" i="1">
                                        <a:effectLst/>
                                        <a:latin typeface="Cambria Math"/>
                                        <a:ea typeface="MS Mincho"/>
                                        <a:cs typeface="Times New Roman"/>
                                      </a:rPr>
                                      <m:t>{124}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4</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21">
                    <a:tc>
                      <a:txBody>
                        <a:bodyPr/>
                        <a:lstStyle/>
                        <a:p>
                          <a:pPr marL="0" marR="0" algn="ctr">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m:t>
                                                  </m:r>
                                                  <m:r>
                                                    <a:rPr lang="en-US" sz="900" i="1">
                                                      <a:effectLst/>
                                                      <a:latin typeface="Cambria Math"/>
                                                      <a:ea typeface="MS Mincho"/>
                                                      <a:cs typeface="Times New Roman"/>
                                                    </a:rPr>
                                                    <m:t>𝑗</m:t>
                                                  </m:r>
                                                </m:e>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5</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5</m:t>
                                    </m:r>
                                  </m:sub>
                                  <m:sup>
                                    <m:r>
                                      <a:rPr lang="en-US" sz="900" i="1">
                                        <a:effectLst/>
                                        <a:latin typeface="Cambria Math"/>
                                        <a:ea typeface="MS Mincho"/>
                                        <a:cs typeface="Times New Roman"/>
                                      </a:rPr>
                                      <m:t>{14}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5</m:t>
                                    </m:r>
                                  </m:sub>
                                  <m:sup>
                                    <m:r>
                                      <a:rPr lang="en-US" sz="900" i="1">
                                        <a:effectLst/>
                                        <a:latin typeface="Cambria Math"/>
                                        <a:ea typeface="MS Mincho"/>
                                        <a:cs typeface="Times New Roman"/>
                                      </a:rPr>
                                      <m:t>{124}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5</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166">
                    <a:tc>
                      <a:txBody>
                        <a:bodyPr/>
                        <a:lstStyle/>
                        <a:p>
                          <a:pPr marL="0" marR="0" algn="ctr">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m:t>
                                                  </m:r>
                                                  <m:r>
                                                    <a:rPr lang="en-US" sz="900" i="1">
                                                      <a:effectLst/>
                                                      <a:latin typeface="Cambria Math"/>
                                                      <a:ea typeface="MS Mincho"/>
                                                      <a:cs typeface="Times New Roman"/>
                                                    </a:rPr>
                                                    <m:t>𝑗</m:t>
                                                  </m:r>
                                                </m:e>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6</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6</m:t>
                                    </m:r>
                                  </m:sub>
                                  <m:sup>
                                    <m:r>
                                      <a:rPr lang="en-US" sz="900" i="1">
                                        <a:effectLst/>
                                        <a:latin typeface="Cambria Math"/>
                                        <a:ea typeface="MS Mincho"/>
                                        <a:cs typeface="Times New Roman"/>
                                      </a:rPr>
                                      <m:t>{13}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6</m:t>
                                    </m:r>
                                  </m:sub>
                                  <m:sup>
                                    <m:r>
                                      <a:rPr lang="en-US" sz="900" i="1">
                                        <a:effectLst/>
                                        <a:latin typeface="Cambria Math"/>
                                        <a:ea typeface="MS Mincho"/>
                                        <a:cs typeface="Times New Roman"/>
                                      </a:rPr>
                                      <m:t>{134}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6</m:t>
                                    </m:r>
                                  </m:sub>
                                  <m:sup>
                                    <m:r>
                                      <a:rPr lang="en-US" sz="900" i="1">
                                        <a:effectLst/>
                                        <a:latin typeface="Cambria Math"/>
                                        <a:ea typeface="MS Mincho"/>
                                        <a:cs typeface="Times New Roman"/>
                                      </a:rPr>
                                      <m:t>{1324}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𝑗</m:t>
                                                  </m:r>
                                                </m:e>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7</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7</m:t>
                                    </m:r>
                                  </m:sub>
                                  <m:sup>
                                    <m:r>
                                      <a:rPr lang="en-US" sz="900" i="1">
                                        <a:effectLst/>
                                        <a:latin typeface="Cambria Math"/>
                                        <a:ea typeface="MS Mincho"/>
                                        <a:cs typeface="Times New Roman"/>
                                      </a:rPr>
                                      <m:t>{13}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7</m:t>
                                    </m:r>
                                  </m:sub>
                                  <m:sup>
                                    <m:r>
                                      <a:rPr lang="en-US" sz="900" i="1">
                                        <a:effectLst/>
                                        <a:latin typeface="Cambria Math"/>
                                        <a:ea typeface="MS Mincho"/>
                                        <a:cs typeface="Times New Roman"/>
                                      </a:rPr>
                                      <m:t>{134}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7</m:t>
                                    </m:r>
                                  </m:sub>
                                  <m:sup>
                                    <m:r>
                                      <a:rPr lang="en-US" sz="900" i="1">
                                        <a:effectLst/>
                                        <a:latin typeface="Cambria Math"/>
                                        <a:ea typeface="MS Mincho"/>
                                        <a:cs typeface="Times New Roman"/>
                                      </a:rPr>
                                      <m:t>{1324}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376">
                    <a:tc>
                      <a:txBody>
                        <a:bodyPr/>
                        <a:lstStyle/>
                        <a:p>
                          <a:pPr marL="0" marR="0" algn="ctr">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8</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8</m:t>
                                    </m:r>
                                  </m:sub>
                                  <m:sup>
                                    <m:r>
                                      <a:rPr lang="en-US" sz="900" i="1">
                                        <a:effectLst/>
                                        <a:latin typeface="Cambria Math"/>
                                        <a:ea typeface="MS Mincho"/>
                                        <a:cs typeface="Times New Roman"/>
                                      </a:rPr>
                                      <m:t>{12}</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8</m:t>
                                    </m:r>
                                  </m:sub>
                                  <m:sup>
                                    <m:r>
                                      <a:rPr lang="en-US" sz="900" i="1">
                                        <a:effectLst/>
                                        <a:latin typeface="Cambria Math"/>
                                        <a:ea typeface="MS Mincho"/>
                                        <a:cs typeface="Times New Roman"/>
                                      </a:rPr>
                                      <m:t>{124}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8</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027">
                    <a:tc>
                      <a:txBody>
                        <a:bodyPr/>
                        <a:lstStyle/>
                        <a:p>
                          <a:pPr marL="0" marR="0" algn="ctr">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m:t>
                                            </m:r>
                                            <m:r>
                                              <a:rPr lang="en-US" sz="900" i="1">
                                                <a:effectLst/>
                                                <a:latin typeface="Cambria Math"/>
                                                <a:ea typeface="MS Mincho"/>
                                                <a:cs typeface="Times New Roman"/>
                                              </a:rPr>
                                              <m:t>𝑗</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m:t>
                                                  </m:r>
                                                  <m:r>
                                                    <a:rPr lang="en-US" sz="900" i="1">
                                                      <a:effectLst/>
                                                      <a:latin typeface="Cambria Math"/>
                                                      <a:ea typeface="MS Mincho"/>
                                                      <a:cs typeface="Times New Roman"/>
                                                    </a:rPr>
                                                    <m:t>𝑗</m:t>
                                                  </m:r>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9</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9</m:t>
                                    </m:r>
                                  </m:sub>
                                  <m:sup>
                                    <m:r>
                                      <a:rPr lang="en-US" sz="900" i="1">
                                        <a:effectLst/>
                                        <a:latin typeface="Cambria Math"/>
                                        <a:ea typeface="MS Mincho"/>
                                        <a:cs typeface="Times New Roman"/>
                                      </a:rPr>
                                      <m:t>{14}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9</m:t>
                                    </m:r>
                                  </m:sub>
                                  <m:sup>
                                    <m:r>
                                      <a:rPr lang="en-US" sz="900" i="1">
                                        <a:effectLst/>
                                        <a:latin typeface="Cambria Math"/>
                                        <a:ea typeface="MS Mincho"/>
                                        <a:cs typeface="Times New Roman"/>
                                      </a:rPr>
                                      <m:t>{134}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9</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166">
                    <a:tc>
                      <a:txBody>
                        <a:bodyPr/>
                        <a:lstStyle/>
                        <a:p>
                          <a:pPr marL="0" marR="0" algn="ctr">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10</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10</m:t>
                                    </m:r>
                                  </m:sub>
                                  <m:sup>
                                    <m:r>
                                      <a:rPr lang="en-US" sz="900" i="1">
                                        <a:effectLst/>
                                        <a:latin typeface="Cambria Math"/>
                                        <a:ea typeface="MS Mincho"/>
                                        <a:cs typeface="Times New Roman"/>
                                      </a:rPr>
                                      <m:t>{13}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10</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10</m:t>
                                    </m:r>
                                  </m:sub>
                                  <m:sup>
                                    <m:r>
                                      <a:rPr lang="en-US" sz="900" i="1">
                                        <a:effectLst/>
                                        <a:latin typeface="Cambria Math"/>
                                        <a:ea typeface="MS Mincho"/>
                                        <a:cs typeface="Times New Roman"/>
                                      </a:rPr>
                                      <m:t>{1324}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𝑗</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𝑗</m:t>
                                                  </m:r>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11</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11</m:t>
                                    </m:r>
                                  </m:sub>
                                  <m:sup>
                                    <m:r>
                                      <a:rPr lang="en-US" sz="900" i="1">
                                        <a:effectLst/>
                                        <a:latin typeface="Cambria Math"/>
                                        <a:ea typeface="MS Mincho"/>
                                        <a:cs typeface="Times New Roman"/>
                                      </a:rPr>
                                      <m:t>{13}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11</m:t>
                                    </m:r>
                                  </m:sub>
                                  <m:sup>
                                    <m:r>
                                      <a:rPr lang="en-US" sz="900" i="1">
                                        <a:effectLst/>
                                        <a:latin typeface="Cambria Math"/>
                                        <a:ea typeface="MS Mincho"/>
                                        <a:cs typeface="Times New Roman"/>
                                      </a:rPr>
                                      <m:t>{134}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11</m:t>
                                    </m:r>
                                  </m:sub>
                                  <m:sup>
                                    <m:r>
                                      <a:rPr lang="en-US" sz="900" i="1">
                                        <a:effectLst/>
                                        <a:latin typeface="Cambria Math"/>
                                        <a:ea typeface="MS Mincho"/>
                                        <a:cs typeface="Times New Roman"/>
                                      </a:rPr>
                                      <m:t>{1324}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21">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12</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12</m:t>
                                    </m:r>
                                  </m:sub>
                                  <m:sup>
                                    <m:r>
                                      <a:rPr lang="en-US" sz="900" i="1">
                                        <a:effectLst/>
                                        <a:latin typeface="Cambria Math"/>
                                        <a:ea typeface="MS Mincho"/>
                                        <a:cs typeface="Times New Roman"/>
                                      </a:rPr>
                                      <m:t>{12}</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12</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12</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027">
                    <a:tc>
                      <a:txBody>
                        <a:bodyPr/>
                        <a:lstStyle/>
                        <a:p>
                          <a:pPr marL="0" marR="0" algn="ctr">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13</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13</m:t>
                                    </m:r>
                                  </m:sub>
                                  <m:sup>
                                    <m:r>
                                      <a:rPr lang="en-US" sz="900" i="1">
                                        <a:effectLst/>
                                        <a:latin typeface="Cambria Math"/>
                                        <a:ea typeface="MS Mincho"/>
                                        <a:cs typeface="Times New Roman"/>
                                      </a:rPr>
                                      <m:t>{13}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13</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13</m:t>
                                    </m:r>
                                  </m:sub>
                                  <m:sup>
                                    <m:r>
                                      <a:rPr lang="en-US" sz="900" i="1">
                                        <a:effectLst/>
                                        <a:latin typeface="Cambria Math"/>
                                        <a:ea typeface="MS Mincho"/>
                                        <a:cs typeface="Times New Roman"/>
                                      </a:rPr>
                                      <m:t>{1324}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14</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14</m:t>
                                    </m:r>
                                  </m:sub>
                                  <m:sup>
                                    <m:r>
                                      <a:rPr lang="en-US" sz="900" i="1">
                                        <a:effectLst/>
                                        <a:latin typeface="Cambria Math"/>
                                        <a:ea typeface="MS Mincho"/>
                                        <a:cs typeface="Times New Roman"/>
                                      </a:rPr>
                                      <m:t>{13}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14</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14</m:t>
                                    </m:r>
                                  </m:sub>
                                  <m:sup>
                                    <m:r>
                                      <a:rPr lang="en-US" sz="900" i="1">
                                        <a:effectLst/>
                                        <a:latin typeface="Cambria Math"/>
                                        <a:ea typeface="MS Mincho"/>
                                        <a:cs typeface="Times New Roman"/>
                                      </a:rPr>
                                      <m:t>{3214}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21">
                    <a:tc>
                      <a:txBody>
                        <a:bodyPr/>
                        <a:lstStyle/>
                        <a:p>
                          <a:pPr marL="0" marR="0" algn="ctr">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15</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15</m:t>
                                    </m:r>
                                  </m:sub>
                                  <m:sup>
                                    <m:r>
                                      <a:rPr lang="en-US" sz="900" i="1">
                                        <a:effectLst/>
                                        <a:latin typeface="Cambria Math"/>
                                        <a:ea typeface="MS Mincho"/>
                                        <a:cs typeface="Times New Roman"/>
                                      </a:rPr>
                                      <m:t>{12}</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15</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15</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571289036"/>
                  </p:ext>
                </p:extLst>
              </p:nvPr>
            </p:nvGraphicFramePr>
            <p:xfrm>
              <a:off x="1905000" y="2590800"/>
              <a:ext cx="5638800" cy="3657598"/>
            </p:xfrm>
            <a:graphic>
              <a:graphicData uri="http://schemas.openxmlformats.org/drawingml/2006/table">
                <a:tbl>
                  <a:tblPr firstRow="1" firstCol="1" bandRow="1"/>
                  <a:tblGrid>
                    <a:gridCol w="372714"/>
                    <a:gridCol w="2176836"/>
                    <a:gridCol w="630541"/>
                    <a:gridCol w="799531"/>
                    <a:gridCol w="781497"/>
                    <a:gridCol w="877681"/>
                  </a:tblGrid>
                  <a:tr h="173139">
                    <a:tc>
                      <a:txBody>
                        <a:bodyPr/>
                        <a:lstStyle/>
                        <a:p>
                          <a:pPr marL="0" marR="0" algn="ctr">
                            <a:lnSpc>
                              <a:spcPct val="115000"/>
                            </a:lnSpc>
                            <a:spcBef>
                              <a:spcPts val="0"/>
                            </a:spcBef>
                            <a:spcAft>
                              <a:spcPts val="0"/>
                            </a:spcAft>
                          </a:pPr>
                          <a:r>
                            <a:rPr lang="en-US" sz="900" i="1" dirty="0">
                              <a:effectLst/>
                              <a:latin typeface="Times New Roman"/>
                              <a:ea typeface="MS Mincho"/>
                              <a:cs typeface="Times New Roman"/>
                            </a:rPr>
                            <a:t>n</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i="1">
                              <a:effectLst/>
                              <a:latin typeface="Times New Roman"/>
                              <a:ea typeface="MS Mincho"/>
                              <a:cs typeface="Times New Roman"/>
                            </a:rPr>
                            <a:t>u</a:t>
                          </a:r>
                          <a:r>
                            <a:rPr lang="en-US" sz="900" i="1" baseline="-25000">
                              <a:effectLst/>
                              <a:latin typeface="Times New Roman"/>
                              <a:ea typeface="MS Mincho"/>
                              <a:cs typeface="Times New Roman"/>
                            </a:rPr>
                            <a:t>n</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7857" r="-387500" b="-205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7857" r="-207634" b="-205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7857" r="-112500" b="-205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7857" b="-2050000"/>
                          </a:stretch>
                        </a:blipFill>
                      </a:tcPr>
                    </a:tc>
                  </a:tr>
                  <a:tr h="218166">
                    <a:tc>
                      <a:txBody>
                        <a:bodyPr/>
                        <a:lstStyle/>
                        <a:p>
                          <a:pPr marL="0" marR="0" algn="ctr">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91667" r="-142017" b="-14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91667" r="-387500" b="-14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91667" r="-207634" b="-14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91667" r="-112500" b="-14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91667" b="-1494444"/>
                          </a:stretch>
                        </a:blipFill>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91667" r="-142017" b="-13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91667" r="-387500" b="-13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91667" r="-207634" b="-13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91667" r="-112500" b="-13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91667" b="-1394444"/>
                          </a:stretch>
                        </a:blipFill>
                      </a:tcPr>
                    </a:tc>
                  </a:tr>
                  <a:tr h="217121">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300000" r="-142017" b="-133428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300000" r="-387500" b="-133428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300000" r="-207634" b="-133428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300000" r="-112500" b="-133428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300000" b="-1334286"/>
                          </a:stretch>
                        </a:blipFill>
                      </a:tcPr>
                    </a:tc>
                  </a:tr>
                  <a:tr h="218027">
                    <a:tc>
                      <a:txBody>
                        <a:bodyPr/>
                        <a:lstStyle/>
                        <a:p>
                          <a:pPr marL="0" marR="0" algn="ctr">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388889" r="-142017" b="-11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388889" r="-387500" b="-11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388889" r="-207634" b="-11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388889" r="-112500" b="-11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388889" b="-1197222"/>
                          </a:stretch>
                        </a:blipFill>
                      </a:tcPr>
                    </a:tc>
                  </a:tr>
                  <a:tr h="216772">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488889" r="-142017" b="-10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488889" r="-387500" b="-10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488889" r="-207634" b="-10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488889" r="-112500" b="-10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488889" b="-1097222"/>
                          </a:stretch>
                        </a:blipFill>
                      </a:tcPr>
                    </a:tc>
                  </a:tr>
                  <a:tr h="219421">
                    <a:tc>
                      <a:txBody>
                        <a:bodyPr/>
                        <a:lstStyle/>
                        <a:p>
                          <a:pPr marL="0" marR="0" algn="ctr">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588889" r="-142017" b="-9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588889" r="-387500" b="-9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588889" r="-207634" b="-9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588889" r="-112500" b="-9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588889" b="-997222"/>
                          </a:stretch>
                        </a:blipFill>
                      </a:tcPr>
                    </a:tc>
                  </a:tr>
                  <a:tr h="218166">
                    <a:tc>
                      <a:txBody>
                        <a:bodyPr/>
                        <a:lstStyle/>
                        <a:p>
                          <a:pPr marL="0" marR="0" algn="ctr">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708571" r="-142017" b="-92571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708571" r="-387500" b="-92571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708571" r="-207634" b="-92571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708571" r="-112500" b="-92571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708571" b="-925714"/>
                          </a:stretch>
                        </a:blipFill>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786111" r="-142017" b="-8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786111" r="-387500" b="-8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786111" r="-207634" b="-8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786111" r="-112500" b="-8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786111" b="-800000"/>
                          </a:stretch>
                        </a:blipFill>
                      </a:tcPr>
                    </a:tc>
                  </a:tr>
                  <a:tr h="218376">
                    <a:tc>
                      <a:txBody>
                        <a:bodyPr/>
                        <a:lstStyle/>
                        <a:p>
                          <a:pPr marL="0" marR="0" algn="ctr">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886111" r="-142017" b="-7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886111" r="-387500" b="-7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886111" r="-207634" b="-7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886111" r="-112500" b="-7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886111" b="-700000"/>
                          </a:stretch>
                        </a:blipFill>
                      </a:tcPr>
                    </a:tc>
                  </a:tr>
                  <a:tr h="218027">
                    <a:tc>
                      <a:txBody>
                        <a:bodyPr/>
                        <a:lstStyle/>
                        <a:p>
                          <a:pPr marL="0" marR="0" algn="ctr">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986111" r="-142017" b="-6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986111" r="-387500" b="-6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986111" r="-207634" b="-6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986111" r="-112500" b="-6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986111" b="-600000"/>
                          </a:stretch>
                        </a:blipFill>
                      </a:tcPr>
                    </a:tc>
                  </a:tr>
                  <a:tr h="218166">
                    <a:tc>
                      <a:txBody>
                        <a:bodyPr/>
                        <a:lstStyle/>
                        <a:p>
                          <a:pPr marL="0" marR="0" algn="ctr">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117143" r="-142017" b="-51714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117143" r="-387500" b="-51714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117143" r="-207634" b="-51714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117143" r="-112500" b="-51714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117143" b="-517143"/>
                          </a:stretch>
                        </a:blipFill>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183333" r="-142017" b="-4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183333" r="-387500" b="-4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183333" r="-207634" b="-4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183333" r="-112500" b="-4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183333" b="-402778"/>
                          </a:stretch>
                        </a:blipFill>
                      </a:tcPr>
                    </a:tc>
                  </a:tr>
                  <a:tr h="217121">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283333" r="-142017" b="-3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283333" r="-387500" b="-3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283333" r="-207634" b="-3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283333" r="-112500" b="-3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283333" b="-302778"/>
                          </a:stretch>
                        </a:blipFill>
                      </a:tcPr>
                    </a:tc>
                  </a:tr>
                  <a:tr h="218027">
                    <a:tc>
                      <a:txBody>
                        <a:bodyPr/>
                        <a:lstStyle/>
                        <a:p>
                          <a:pPr marL="0" marR="0" algn="ctr">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422857" r="-142017" b="-21142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422857" r="-387500" b="-21142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422857" r="-207634" b="-21142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422857" r="-112500" b="-21142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422857" b="-211429"/>
                          </a:stretch>
                        </a:blipFill>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480556" r="-142017" b="-10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480556" r="-387500" b="-10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480556" r="-207634" b="-10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480556" r="-112500" b="-10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480556" b="-105556"/>
                          </a:stretch>
                        </a:blipFill>
                      </a:tcPr>
                    </a:tc>
                  </a:tr>
                  <a:tr h="219421">
                    <a:tc>
                      <a:txBody>
                        <a:bodyPr/>
                        <a:lstStyle/>
                        <a:p>
                          <a:pPr marL="0" marR="0" algn="ctr">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580556" r="-142017" b="-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580556" r="-387500" b="-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580556" r="-207634" b="-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580556" r="-112500" b="-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580556" b="-5556"/>
                          </a:stretch>
                        </a:blipFill>
                      </a:tcPr>
                    </a:tc>
                  </a:tr>
                </a:tbl>
              </a:graphicData>
            </a:graphic>
          </p:graphicFrame>
        </mc:Fallback>
      </mc:AlternateContent>
    </p:spTree>
    <p:extLst>
      <p:ext uri="{BB962C8B-B14F-4D97-AF65-F5344CB8AC3E}">
        <p14:creationId xmlns:p14="http://schemas.microsoft.com/office/powerpoint/2010/main" val="478849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solidFill>
                  <a:srgbClr val="000000"/>
                </a:solidFill>
              </a:rPr>
              <a:t>Precoding</a:t>
            </a:r>
            <a:r>
              <a:rPr lang="en-US" sz="3200" dirty="0">
                <a:solidFill>
                  <a:srgbClr val="000000"/>
                </a:solidFill>
              </a:rPr>
              <a:t> (open loop spatial multiplexing )</a:t>
            </a:r>
            <a:endParaRPr lang="en-US" sz="3200" dirty="0"/>
          </a:p>
        </p:txBody>
      </p:sp>
      <p:sp>
        <p:nvSpPr>
          <p:cNvPr id="3" name="Content Placeholder 2"/>
          <p:cNvSpPr>
            <a:spLocks noGrp="1"/>
          </p:cNvSpPr>
          <p:nvPr>
            <p:ph idx="1"/>
          </p:nvPr>
        </p:nvSpPr>
        <p:spPr/>
        <p:txBody>
          <a:bodyPr/>
          <a:lstStyle/>
          <a:p>
            <a:r>
              <a:rPr lang="en-US" sz="2400" b="1" dirty="0" smtClean="0">
                <a:latin typeface="+mj-lt"/>
              </a:rPr>
              <a:t>W</a:t>
            </a:r>
            <a:r>
              <a:rPr lang="en-US" sz="2400" dirty="0" smtClean="0">
                <a:latin typeface="+mj-lt"/>
              </a:rPr>
              <a:t> is conformed from the codebook for 4 antennas table, where            denotes the matrix formed by the columns {c</a:t>
            </a:r>
            <a:r>
              <a:rPr lang="en-US" sz="2400" baseline="-25000" dirty="0" smtClean="0">
                <a:latin typeface="+mj-lt"/>
              </a:rPr>
              <a:t>1</a:t>
            </a:r>
            <a:r>
              <a:rPr lang="en-US" sz="2400" dirty="0" smtClean="0">
                <a:latin typeface="+mj-lt"/>
              </a:rPr>
              <a:t>…c</a:t>
            </a:r>
            <a:r>
              <a:rPr lang="en-US" sz="2400" baseline="-25000" dirty="0" smtClean="0">
                <a:latin typeface="+mj-lt"/>
              </a:rPr>
              <a:t>m</a:t>
            </a:r>
            <a:r>
              <a:rPr lang="en-US" sz="2400" dirty="0" smtClean="0">
                <a:latin typeface="+mj-lt"/>
              </a:rPr>
              <a:t>} of the matrix </a:t>
            </a: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76123579"/>
              </p:ext>
            </p:extLst>
          </p:nvPr>
        </p:nvGraphicFramePr>
        <p:xfrm>
          <a:off x="1844675" y="2362200"/>
          <a:ext cx="987425" cy="457200"/>
        </p:xfrm>
        <a:graphic>
          <a:graphicData uri="http://schemas.openxmlformats.org/presentationml/2006/ole">
            <mc:AlternateContent xmlns:mc="http://schemas.openxmlformats.org/markup-compatibility/2006">
              <mc:Choice xmlns:v="urn:schemas-microsoft-com:vml" Requires="v">
                <p:oleObj spid="_x0000_s117920" name="Equation" r:id="rId3" imgW="520560" imgH="241200" progId="Equation.3">
                  <p:embed/>
                </p:oleObj>
              </mc:Choice>
              <mc:Fallback>
                <p:oleObj name="Equation" r:id="rId3" imgW="520560" imgH="241200" progId="Equation.3">
                  <p:embed/>
                  <p:pic>
                    <p:nvPicPr>
                      <p:cNvPr id="0" name=""/>
                      <p:cNvPicPr/>
                      <p:nvPr/>
                    </p:nvPicPr>
                    <p:blipFill>
                      <a:blip r:embed="rId4"/>
                      <a:stretch>
                        <a:fillRect/>
                      </a:stretch>
                    </p:blipFill>
                    <p:spPr>
                      <a:xfrm>
                        <a:off x="1844675" y="2362200"/>
                        <a:ext cx="987425" cy="457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78034225"/>
              </p:ext>
            </p:extLst>
          </p:nvPr>
        </p:nvGraphicFramePr>
        <p:xfrm>
          <a:off x="3946358" y="2743200"/>
          <a:ext cx="2911642" cy="457200"/>
        </p:xfrm>
        <a:graphic>
          <a:graphicData uri="http://schemas.openxmlformats.org/presentationml/2006/ole">
            <mc:AlternateContent xmlns:mc="http://schemas.openxmlformats.org/markup-compatibility/2006">
              <mc:Choice xmlns:v="urn:schemas-microsoft-com:vml" Requires="v">
                <p:oleObj spid="_x0000_s117921" name="Equation" r:id="rId5" imgW="1536480" imgH="241200" progId="Equation.3">
                  <p:embed/>
                </p:oleObj>
              </mc:Choice>
              <mc:Fallback>
                <p:oleObj name="Equation" r:id="rId5" imgW="1536480" imgH="241200" progId="Equation.3">
                  <p:embed/>
                  <p:pic>
                    <p:nvPicPr>
                      <p:cNvPr id="0" name=""/>
                      <p:cNvPicPr/>
                      <p:nvPr/>
                    </p:nvPicPr>
                    <p:blipFill>
                      <a:blip r:embed="rId6"/>
                      <a:stretch>
                        <a:fillRect/>
                      </a:stretch>
                    </p:blipFill>
                    <p:spPr>
                      <a:xfrm>
                        <a:off x="3946358" y="2743200"/>
                        <a:ext cx="2911642" cy="457200"/>
                      </a:xfrm>
                      <a:prstGeom prst="rect">
                        <a:avLst/>
                      </a:prstGeom>
                    </p:spPr>
                  </p:pic>
                </p:oleObj>
              </mc:Fallback>
            </mc:AlternateContent>
          </a:graphicData>
        </a:graphic>
      </p:graphicFrame>
    </p:spTree>
    <p:extLst>
      <p:ext uri="{BB962C8B-B14F-4D97-AF65-F5344CB8AC3E}">
        <p14:creationId xmlns:p14="http://schemas.microsoft.com/office/powerpoint/2010/main" val="2078216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Precoding</a:t>
            </a:r>
            <a:r>
              <a:rPr lang="en-US" dirty="0" smtClean="0"/>
              <a:t> (transmit diversity)</a:t>
            </a:r>
            <a:endParaRPr lang="en-US" dirty="0"/>
          </a:p>
        </p:txBody>
      </p:sp>
      <p:sp>
        <p:nvSpPr>
          <p:cNvPr id="3" name="Content Placeholder 2"/>
          <p:cNvSpPr>
            <a:spLocks noGrp="1"/>
          </p:cNvSpPr>
          <p:nvPr>
            <p:ph idx="1"/>
          </p:nvPr>
        </p:nvSpPr>
        <p:spPr/>
        <p:txBody>
          <a:bodyPr/>
          <a:lstStyle/>
          <a:p>
            <a:r>
              <a:rPr lang="en-US" sz="2400" dirty="0" smtClean="0">
                <a:latin typeface="+mj-lt"/>
              </a:rPr>
              <a:t>Support for 2 or 4 antenna configurations and one data stream. Transmit diversity is aimed to increase robustness in scenarios with low SNR, low delay tolerance or no feedback to the transmitter is available or reliable.</a:t>
            </a:r>
          </a:p>
          <a:p>
            <a:r>
              <a:rPr lang="en-US" sz="2400" dirty="0" smtClean="0">
                <a:latin typeface="+mj-lt"/>
              </a:rPr>
              <a:t>Case of 2 antennas</a:t>
            </a:r>
          </a:p>
          <a:p>
            <a:pPr lvl="1"/>
            <a:r>
              <a:rPr lang="en-US" sz="2000" dirty="0" smtClean="0">
                <a:latin typeface="+mj-lt"/>
              </a:rPr>
              <a:t>STBC (</a:t>
            </a:r>
            <a:r>
              <a:rPr lang="en-US" sz="2000" dirty="0" err="1" smtClean="0">
                <a:latin typeface="+mj-lt"/>
              </a:rPr>
              <a:t>Alamouti</a:t>
            </a:r>
            <a:r>
              <a:rPr lang="en-US" sz="2000" dirty="0" smtClean="0">
                <a:latin typeface="+mj-lt"/>
              </a:rPr>
              <a:t> scheme) for DTF-Spread OFDM</a:t>
            </a:r>
          </a:p>
          <a:p>
            <a:pPr lvl="1"/>
            <a:r>
              <a:rPr lang="en-US" sz="2000" dirty="0" smtClean="0">
                <a:latin typeface="+mj-lt"/>
              </a:rPr>
              <a:t>SFBC (equivalent of STBC) for OFDM</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39</a:t>
            </a:fld>
            <a:endParaRPr lang="en-US"/>
          </a:p>
        </p:txBody>
      </p:sp>
    </p:spTree>
    <p:extLst>
      <p:ext uri="{BB962C8B-B14F-4D97-AF65-F5344CB8AC3E}">
        <p14:creationId xmlns:p14="http://schemas.microsoft.com/office/powerpoint/2010/main" val="3396726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6" name="Content Placeholder 5"/>
          <p:cNvSpPr>
            <a:spLocks noGrp="1"/>
          </p:cNvSpPr>
          <p:nvPr>
            <p:ph idx="1"/>
          </p:nvPr>
        </p:nvSpPr>
        <p:spPr/>
        <p:txBody>
          <a:bodyPr/>
          <a:lstStyle/>
          <a:p>
            <a:r>
              <a:rPr lang="en-US" sz="2400" dirty="0" smtClean="0">
                <a:latin typeface="+mj-lt"/>
              </a:rPr>
              <a:t>Frequency bands of operation are: </a:t>
            </a:r>
          </a:p>
          <a:p>
            <a:pPr lvl="1"/>
            <a:r>
              <a:rPr lang="en-US" sz="2000" dirty="0">
                <a:latin typeface="+mj-lt"/>
              </a:rPr>
              <a:t>S</a:t>
            </a:r>
            <a:r>
              <a:rPr lang="en-US" sz="2000" dirty="0" smtClean="0">
                <a:latin typeface="+mj-lt"/>
              </a:rPr>
              <a:t>ub-GHz, 2.4 GHz and 5.7 GHz bands.</a:t>
            </a:r>
          </a:p>
          <a:p>
            <a:r>
              <a:rPr lang="en-US" sz="2400" dirty="0" smtClean="0">
                <a:latin typeface="+mj-lt"/>
              </a:rPr>
              <a:t>Those are selected because they do not require operation license. Hence, implementers only comply with local regulations. Moreover, those bands cover all PAC applications in terms of mobility and operational distance.</a:t>
            </a:r>
            <a:endParaRPr lang="en-US" sz="2400" dirty="0">
              <a:latin typeface="+mj-lt"/>
            </a:endParaRPr>
          </a:p>
        </p:txBody>
      </p:sp>
      <p:sp>
        <p:nvSpPr>
          <p:cNvPr id="3" name="Date Placeholder 2"/>
          <p:cNvSpPr>
            <a:spLocks noGrp="1"/>
          </p:cNvSpPr>
          <p:nvPr>
            <p:ph type="dt" sz="half" idx="10"/>
          </p:nvPr>
        </p:nvSpPr>
        <p:spPr/>
        <p:txBody>
          <a:bodyPr/>
          <a:lstStyle/>
          <a:p>
            <a:pPr>
              <a:defRPr/>
            </a:pPr>
            <a:r>
              <a:rPr lang="en-US" smtClean="0"/>
              <a:t>July 2013</a:t>
            </a:r>
            <a:endParaRPr lang="en-US"/>
          </a:p>
        </p:txBody>
      </p:sp>
      <p:sp>
        <p:nvSpPr>
          <p:cNvPr id="4" name="Footer Placeholder 3"/>
          <p:cNvSpPr>
            <a:spLocks noGrp="1"/>
          </p:cNvSpPr>
          <p:nvPr>
            <p:ph type="ftr" sz="quarter" idx="11"/>
          </p:nvPr>
        </p:nvSpPr>
        <p:spPr/>
        <p:txBody>
          <a:bodyPr/>
          <a:lstStyle/>
          <a:p>
            <a:pPr>
              <a:defRPr/>
            </a:pPr>
            <a:r>
              <a:rPr lang="en-US" smtClean="0"/>
              <a:t>Hernandez,Li,Dotlić,Miura (NICT)</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FDF07906-6276-45F3-B6FE-099C5D66E044}"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Precoding</a:t>
            </a:r>
            <a:r>
              <a:rPr lang="en-US" dirty="0"/>
              <a:t> (transmit diversity)</a:t>
            </a:r>
          </a:p>
        </p:txBody>
      </p:sp>
      <p:sp>
        <p:nvSpPr>
          <p:cNvPr id="3" name="Content Placeholder 2"/>
          <p:cNvSpPr>
            <a:spLocks noGrp="1"/>
          </p:cNvSpPr>
          <p:nvPr>
            <p:ph idx="1"/>
          </p:nvPr>
        </p:nvSpPr>
        <p:spPr/>
        <p:txBody>
          <a:bodyPr/>
          <a:lstStyle/>
          <a:p>
            <a:r>
              <a:rPr lang="en-US" sz="2400" dirty="0" smtClean="0">
                <a:latin typeface="+mj-lt"/>
              </a:rPr>
              <a:t>SFBC for 2 antennas</a:t>
            </a:r>
          </a:p>
          <a:p>
            <a:pPr lvl="1"/>
            <a:endParaRPr lang="en-US" sz="2000" dirty="0">
              <a:latin typeface="+mj-lt"/>
            </a:endParaRPr>
          </a:p>
          <a:p>
            <a:pPr lvl="1"/>
            <a:endParaRPr lang="en-US" sz="2000" dirty="0" smtClean="0">
              <a:latin typeface="+mj-lt"/>
            </a:endParaRPr>
          </a:p>
          <a:p>
            <a:pPr lvl="1"/>
            <a:endParaRPr lang="en-US" sz="2000" dirty="0">
              <a:latin typeface="+mj-lt"/>
            </a:endParaRPr>
          </a:p>
          <a:p>
            <a:pPr lvl="1"/>
            <a:r>
              <a:rPr lang="en-US" sz="2000" dirty="0" smtClean="0">
                <a:latin typeface="+mj-lt"/>
              </a:rPr>
              <a:t>for                              and</a:t>
            </a: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52551977"/>
              </p:ext>
            </p:extLst>
          </p:nvPr>
        </p:nvGraphicFramePr>
        <p:xfrm>
          <a:off x="2506663" y="2590800"/>
          <a:ext cx="3895725" cy="698500"/>
        </p:xfrm>
        <a:graphic>
          <a:graphicData uri="http://schemas.openxmlformats.org/presentationml/2006/ole">
            <mc:AlternateContent xmlns:mc="http://schemas.openxmlformats.org/markup-compatibility/2006">
              <mc:Choice xmlns:v="urn:schemas-microsoft-com:vml" Requires="v">
                <p:oleObj spid="_x0000_s119005" name="Equation" r:id="rId3" imgW="2692080" imgH="482400" progId="Equation.3">
                  <p:embed/>
                </p:oleObj>
              </mc:Choice>
              <mc:Fallback>
                <p:oleObj name="Equation" r:id="rId3" imgW="2692080" imgH="482400" progId="Equation.3">
                  <p:embed/>
                  <p:pic>
                    <p:nvPicPr>
                      <p:cNvPr id="0" name=""/>
                      <p:cNvPicPr/>
                      <p:nvPr/>
                    </p:nvPicPr>
                    <p:blipFill>
                      <a:blip r:embed="rId4"/>
                      <a:stretch>
                        <a:fillRect/>
                      </a:stretch>
                    </p:blipFill>
                    <p:spPr>
                      <a:xfrm>
                        <a:off x="2506663" y="2590800"/>
                        <a:ext cx="3895725" cy="6985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04633534"/>
              </p:ext>
            </p:extLst>
          </p:nvPr>
        </p:nvGraphicFramePr>
        <p:xfrm>
          <a:off x="1981200" y="3581400"/>
          <a:ext cx="1600200" cy="381000"/>
        </p:xfrm>
        <a:graphic>
          <a:graphicData uri="http://schemas.openxmlformats.org/presentationml/2006/ole">
            <mc:AlternateContent xmlns:mc="http://schemas.openxmlformats.org/markup-compatibility/2006">
              <mc:Choice xmlns:v="urn:schemas-microsoft-com:vml" Requires="v">
                <p:oleObj spid="_x0000_s119006" name="Equation" r:id="rId5" imgW="1066680" imgH="253800" progId="Equation.3">
                  <p:embed/>
                </p:oleObj>
              </mc:Choice>
              <mc:Fallback>
                <p:oleObj name="Equation" r:id="rId5" imgW="1066680" imgH="253800" progId="Equation.3">
                  <p:embed/>
                  <p:pic>
                    <p:nvPicPr>
                      <p:cNvPr id="0" name=""/>
                      <p:cNvPicPr/>
                      <p:nvPr/>
                    </p:nvPicPr>
                    <p:blipFill>
                      <a:blip r:embed="rId6"/>
                      <a:stretch>
                        <a:fillRect/>
                      </a:stretch>
                    </p:blipFill>
                    <p:spPr>
                      <a:xfrm>
                        <a:off x="1981200" y="3581400"/>
                        <a:ext cx="16002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52484150"/>
              </p:ext>
            </p:extLst>
          </p:nvPr>
        </p:nvGraphicFramePr>
        <p:xfrm>
          <a:off x="4191000" y="3581400"/>
          <a:ext cx="1137920" cy="355600"/>
        </p:xfrm>
        <a:graphic>
          <a:graphicData uri="http://schemas.openxmlformats.org/presentationml/2006/ole">
            <mc:AlternateContent xmlns:mc="http://schemas.openxmlformats.org/markup-compatibility/2006">
              <mc:Choice xmlns:v="urn:schemas-microsoft-com:vml" Requires="v">
                <p:oleObj spid="_x0000_s119007" name="Equation" r:id="rId7" imgW="812520" imgH="253800" progId="Equation.3">
                  <p:embed/>
                </p:oleObj>
              </mc:Choice>
              <mc:Fallback>
                <p:oleObj name="Equation" r:id="rId7" imgW="812520" imgH="253800" progId="Equation.3">
                  <p:embed/>
                  <p:pic>
                    <p:nvPicPr>
                      <p:cNvPr id="0" name=""/>
                      <p:cNvPicPr/>
                      <p:nvPr/>
                    </p:nvPicPr>
                    <p:blipFill>
                      <a:blip r:embed="rId8"/>
                      <a:stretch>
                        <a:fillRect/>
                      </a:stretch>
                    </p:blipFill>
                    <p:spPr>
                      <a:xfrm>
                        <a:off x="4191000" y="3581400"/>
                        <a:ext cx="1137920" cy="355600"/>
                      </a:xfrm>
                      <a:prstGeom prst="rect">
                        <a:avLst/>
                      </a:prstGeom>
                    </p:spPr>
                  </p:pic>
                </p:oleObj>
              </mc:Fallback>
            </mc:AlternateContent>
          </a:graphicData>
        </a:graphic>
      </p:graphicFrame>
    </p:spTree>
    <p:extLst>
      <p:ext uri="{BB962C8B-B14F-4D97-AF65-F5344CB8AC3E}">
        <p14:creationId xmlns:p14="http://schemas.microsoft.com/office/powerpoint/2010/main" val="236880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Precoding</a:t>
            </a:r>
            <a:r>
              <a:rPr lang="en-US" dirty="0"/>
              <a:t> (transmit diversity)</a:t>
            </a:r>
          </a:p>
        </p:txBody>
      </p:sp>
      <p:sp>
        <p:nvSpPr>
          <p:cNvPr id="3" name="Content Placeholder 2"/>
          <p:cNvSpPr>
            <a:spLocks noGrp="1"/>
          </p:cNvSpPr>
          <p:nvPr>
            <p:ph idx="1"/>
          </p:nvPr>
        </p:nvSpPr>
        <p:spPr/>
        <p:txBody>
          <a:bodyPr/>
          <a:lstStyle/>
          <a:p>
            <a:r>
              <a:rPr lang="en-US" sz="2400" dirty="0" smtClean="0">
                <a:latin typeface="+mj-lt"/>
              </a:rPr>
              <a:t>In case of 4 antennas a combination of SFBC (2 antennas) with frequency switch transmission diversity is employed.</a:t>
            </a: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r>
              <a:rPr lang="en-US" sz="2000" dirty="0" smtClean="0">
                <a:latin typeface="+mj-lt"/>
              </a:rPr>
              <a:t>for                            and  </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50785158"/>
              </p:ext>
            </p:extLst>
          </p:nvPr>
        </p:nvGraphicFramePr>
        <p:xfrm>
          <a:off x="1447800" y="3048000"/>
          <a:ext cx="6293880" cy="1155700"/>
        </p:xfrm>
        <a:graphic>
          <a:graphicData uri="http://schemas.openxmlformats.org/presentationml/2006/ole">
            <mc:AlternateContent xmlns:mc="http://schemas.openxmlformats.org/markup-compatibility/2006">
              <mc:Choice xmlns:v="urn:schemas-microsoft-com:vml" Requires="v">
                <p:oleObj spid="_x0000_s120015" name="Equation" r:id="rId3" imgW="5117760" imgH="939600" progId="Equation.3">
                  <p:embed/>
                </p:oleObj>
              </mc:Choice>
              <mc:Fallback>
                <p:oleObj name="Equation" r:id="rId3" imgW="5117760" imgH="939600" progId="Equation.3">
                  <p:embed/>
                  <p:pic>
                    <p:nvPicPr>
                      <p:cNvPr id="0" name=""/>
                      <p:cNvPicPr/>
                      <p:nvPr/>
                    </p:nvPicPr>
                    <p:blipFill>
                      <a:blip r:embed="rId4"/>
                      <a:stretch>
                        <a:fillRect/>
                      </a:stretch>
                    </p:blipFill>
                    <p:spPr>
                      <a:xfrm>
                        <a:off x="1447800" y="3048000"/>
                        <a:ext cx="6293880" cy="11557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64308632"/>
              </p:ext>
            </p:extLst>
          </p:nvPr>
        </p:nvGraphicFramePr>
        <p:xfrm>
          <a:off x="1905000" y="4648200"/>
          <a:ext cx="1600200" cy="381000"/>
        </p:xfrm>
        <a:graphic>
          <a:graphicData uri="http://schemas.openxmlformats.org/presentationml/2006/ole">
            <mc:AlternateContent xmlns:mc="http://schemas.openxmlformats.org/markup-compatibility/2006">
              <mc:Choice xmlns:v="urn:schemas-microsoft-com:vml" Requires="v">
                <p:oleObj spid="_x0000_s120016" name="Equation" r:id="rId5" imgW="1066680" imgH="253800" progId="Equation.3">
                  <p:embed/>
                </p:oleObj>
              </mc:Choice>
              <mc:Fallback>
                <p:oleObj name="Equation" r:id="rId5" imgW="1066680" imgH="253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6482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04215520"/>
              </p:ext>
            </p:extLst>
          </p:nvPr>
        </p:nvGraphicFramePr>
        <p:xfrm>
          <a:off x="4043362" y="4648200"/>
          <a:ext cx="1138238" cy="355600"/>
        </p:xfrm>
        <a:graphic>
          <a:graphicData uri="http://schemas.openxmlformats.org/presentationml/2006/ole">
            <mc:AlternateContent xmlns:mc="http://schemas.openxmlformats.org/markup-compatibility/2006">
              <mc:Choice xmlns:v="urn:schemas-microsoft-com:vml" Requires="v">
                <p:oleObj spid="_x0000_s120017" name="Equation" r:id="rId7" imgW="812520" imgH="253800" progId="Equation.3">
                  <p:embed/>
                </p:oleObj>
              </mc:Choice>
              <mc:Fallback>
                <p:oleObj name="Equation" r:id="rId7" imgW="812520" imgH="253800" progId="Equation.3">
                  <p:embed/>
                  <p:pic>
                    <p:nvPicPr>
                      <p:cNvPr id="0" name="Object 8"/>
                      <p:cNvPicPr>
                        <a:picLocks noChangeAspect="1" noChangeArrowheads="1"/>
                      </p:cNvPicPr>
                      <p:nvPr/>
                    </p:nvPicPr>
                    <p:blipFill>
                      <a:blip r:embed="rId8"/>
                      <a:srcRect/>
                      <a:stretch>
                        <a:fillRect/>
                      </a:stretch>
                    </p:blipFill>
                    <p:spPr bwMode="auto">
                      <a:xfrm>
                        <a:off x="4043362" y="4648200"/>
                        <a:ext cx="11382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3743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DFT-S OFDM or OFDM</a:t>
            </a:r>
            <a:endParaRPr lang="en-US" dirty="0"/>
          </a:p>
        </p:txBody>
      </p:sp>
      <p:sp>
        <p:nvSpPr>
          <p:cNvPr id="3" name="Content Placeholder 2"/>
          <p:cNvSpPr>
            <a:spLocks noGrp="1"/>
          </p:cNvSpPr>
          <p:nvPr>
            <p:ph idx="1"/>
          </p:nvPr>
        </p:nvSpPr>
        <p:spPr/>
        <p:txBody>
          <a:bodyPr/>
          <a:lstStyle/>
          <a:p>
            <a:r>
              <a:rPr lang="en-US" sz="2400" dirty="0" smtClean="0">
                <a:latin typeface="+mj-lt"/>
              </a:rPr>
              <a:t>Parameters</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  is constant and equal to 15 KHz.</a:t>
            </a:r>
          </a:p>
          <a:p>
            <a:r>
              <a:rPr lang="en-US" sz="2400" dirty="0" smtClean="0">
                <a:latin typeface="+mj-lt"/>
              </a:rPr>
              <a:t>Maximum </a:t>
            </a:r>
            <a:r>
              <a:rPr lang="en-US" sz="2400" dirty="0" err="1" smtClean="0">
                <a:latin typeface="+mj-lt"/>
              </a:rPr>
              <a:t>FFT</a:t>
            </a:r>
            <a:r>
              <a:rPr lang="en-US" sz="2400" dirty="0" smtClean="0">
                <a:latin typeface="+mj-lt"/>
              </a:rPr>
              <a:t> size </a:t>
            </a:r>
            <a:r>
              <a:rPr lang="en-US" sz="2400" i="1" dirty="0" smtClean="0">
                <a:latin typeface="+mj-lt"/>
              </a:rPr>
              <a:t>M</a:t>
            </a:r>
            <a:r>
              <a:rPr lang="en-US" sz="2400" dirty="0" smtClean="0">
                <a:latin typeface="+mj-lt"/>
              </a:rPr>
              <a:t>=1024</a:t>
            </a:r>
          </a:p>
          <a:p>
            <a:r>
              <a:rPr lang="en-US" sz="2400" dirty="0" smtClean="0">
                <a:latin typeface="+mj-lt"/>
              </a:rPr>
              <a:t>Sampling time</a:t>
            </a:r>
          </a:p>
          <a:p>
            <a:r>
              <a:rPr lang="en-US" sz="2400" dirty="0" smtClean="0">
                <a:latin typeface="+mj-lt"/>
              </a:rPr>
              <a:t>Timing based on a common clock at  </a:t>
            </a:r>
          </a:p>
          <a:p>
            <a:pPr>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42</a:t>
            </a:fld>
            <a:endParaRPr lang="en-US"/>
          </a:p>
        </p:txBody>
      </p:sp>
      <p:graphicFrame>
        <p:nvGraphicFramePr>
          <p:cNvPr id="12" name="Object 11"/>
          <p:cNvGraphicFramePr>
            <a:graphicFrameLocks noChangeAspect="1"/>
          </p:cNvGraphicFramePr>
          <p:nvPr/>
        </p:nvGraphicFramePr>
        <p:xfrm>
          <a:off x="914400" y="4267200"/>
          <a:ext cx="381000" cy="381000"/>
        </p:xfrm>
        <a:graphic>
          <a:graphicData uri="http://schemas.openxmlformats.org/presentationml/2006/ole">
            <mc:AlternateContent xmlns:mc="http://schemas.openxmlformats.org/markup-compatibility/2006">
              <mc:Choice xmlns:v="urn:schemas-microsoft-com:vml" Requires="v">
                <p:oleObj spid="_x0000_s116044" name="Equation" r:id="rId3" imgW="190440" imgH="190440" progId="Equation.3">
                  <p:embed/>
                </p:oleObj>
              </mc:Choice>
              <mc:Fallback>
                <p:oleObj name="Equation" r:id="rId3" imgW="190440" imgH="19044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6720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3" name="Object 9"/>
          <p:cNvGraphicFramePr>
            <a:graphicFrameLocks noChangeAspect="1"/>
          </p:cNvGraphicFramePr>
          <p:nvPr>
            <p:extLst>
              <p:ext uri="{D42A27DB-BD31-4B8C-83A1-F6EECF244321}">
                <p14:modId xmlns:p14="http://schemas.microsoft.com/office/powerpoint/2010/main" val="1618498389"/>
              </p:ext>
            </p:extLst>
          </p:nvPr>
        </p:nvGraphicFramePr>
        <p:xfrm>
          <a:off x="3048000" y="1905000"/>
          <a:ext cx="6346525" cy="2208212"/>
        </p:xfrm>
        <a:graphic>
          <a:graphicData uri="http://schemas.openxmlformats.org/presentationml/2006/ole">
            <mc:AlternateContent xmlns:mc="http://schemas.openxmlformats.org/markup-compatibility/2006">
              <mc:Choice xmlns:v="urn:schemas-microsoft-com:vml" Requires="v">
                <p:oleObj spid="_x0000_s116045" name="Document" r:id="rId5" imgW="5654487" imgH="1891249" progId="Word.Document.12">
                  <p:embed/>
                </p:oleObj>
              </mc:Choice>
              <mc:Fallback>
                <p:oleObj name="Document" r:id="rId5" imgW="5654487" imgH="1891249" progId="Word.Document.12">
                  <p:embed/>
                  <p:pic>
                    <p:nvPicPr>
                      <p:cNvPr id="0" name="Picture 9"/>
                      <p:cNvPicPr>
                        <a:picLocks noChangeAspect="1" noChangeArrowheads="1"/>
                      </p:cNvPicPr>
                      <p:nvPr/>
                    </p:nvPicPr>
                    <p:blipFill>
                      <a:blip r:embed="rId6"/>
                      <a:srcRect/>
                      <a:stretch>
                        <a:fillRect/>
                      </a:stretch>
                    </p:blipFill>
                    <p:spPr bwMode="auto">
                      <a:xfrm>
                        <a:off x="3048000" y="1905000"/>
                        <a:ext cx="6346525" cy="2208212"/>
                      </a:xfrm>
                      <a:prstGeom prst="rect">
                        <a:avLst/>
                      </a:prstGeom>
                      <a:noFill/>
                      <a:ln>
                        <a:noFill/>
                      </a:ln>
                      <a:effectLs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72026122"/>
              </p:ext>
            </p:extLst>
          </p:nvPr>
        </p:nvGraphicFramePr>
        <p:xfrm>
          <a:off x="2971799" y="5029200"/>
          <a:ext cx="2235199" cy="609600"/>
        </p:xfrm>
        <a:graphic>
          <a:graphicData uri="http://schemas.openxmlformats.org/presentationml/2006/ole">
            <mc:AlternateContent xmlns:mc="http://schemas.openxmlformats.org/markup-compatibility/2006">
              <mc:Choice xmlns:v="urn:schemas-microsoft-com:vml" Requires="v">
                <p:oleObj spid="_x0000_s116046" name="Equation" r:id="rId7" imgW="1396800" imgH="380880" progId="Equation.3">
                  <p:embed/>
                </p:oleObj>
              </mc:Choice>
              <mc:Fallback>
                <p:oleObj name="Equation" r:id="rId7" imgW="1396800" imgH="38088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799" y="5029200"/>
                        <a:ext cx="2235199" cy="609600"/>
                      </a:xfrm>
                      <a:prstGeom prst="rect">
                        <a:avLst/>
                      </a:prstGeom>
                      <a:noFill/>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254714684"/>
              </p:ext>
            </p:extLst>
          </p:nvPr>
        </p:nvGraphicFramePr>
        <p:xfrm>
          <a:off x="5588000" y="5562600"/>
          <a:ext cx="2489200" cy="381000"/>
        </p:xfrm>
        <a:graphic>
          <a:graphicData uri="http://schemas.openxmlformats.org/presentationml/2006/ole">
            <mc:AlternateContent xmlns:mc="http://schemas.openxmlformats.org/markup-compatibility/2006">
              <mc:Choice xmlns:v="urn:schemas-microsoft-com:vml" Requires="v">
                <p:oleObj spid="_x0000_s116047" name="Equation" r:id="rId9" imgW="1244520" imgH="190440" progId="Equation.3">
                  <p:embed/>
                </p:oleObj>
              </mc:Choice>
              <mc:Fallback>
                <p:oleObj name="Equation" r:id="rId9" imgW="1244520" imgH="19044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8000" y="5562600"/>
                        <a:ext cx="2489200" cy="381000"/>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[DFT-S] </a:t>
            </a:r>
            <a:r>
              <a:rPr lang="en-US" dirty="0"/>
              <a:t>OFDM</a:t>
            </a:r>
          </a:p>
        </p:txBody>
      </p:sp>
      <p:sp>
        <p:nvSpPr>
          <p:cNvPr id="3" name="Content Placeholder 2"/>
          <p:cNvSpPr>
            <a:spLocks noGrp="1"/>
          </p:cNvSpPr>
          <p:nvPr>
            <p:ph idx="1"/>
          </p:nvPr>
        </p:nvSpPr>
        <p:spPr/>
        <p:txBody>
          <a:bodyPr/>
          <a:lstStyle/>
          <a:p>
            <a:r>
              <a:rPr lang="en-US" sz="2400" dirty="0" smtClean="0">
                <a:latin typeface="+mj-lt"/>
              </a:rPr>
              <a:t>Frame structure (</a:t>
            </a:r>
            <a:r>
              <a:rPr lang="en-US" sz="2400" dirty="0" err="1" smtClean="0">
                <a:latin typeface="+mj-lt"/>
              </a:rPr>
              <a:t>FDD</a:t>
            </a:r>
            <a:r>
              <a:rPr lang="en-US" sz="2400" dirty="0" smtClean="0">
                <a:latin typeface="+mj-lt"/>
              </a:rPr>
              <a:t>)</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One slot contains 7 [DTF-S] OFDM symbols.</a:t>
            </a:r>
          </a:p>
          <a:p>
            <a:r>
              <a:rPr lang="en-US" sz="2000" i="1" dirty="0" err="1" smtClean="0">
                <a:latin typeface="+mj-lt"/>
              </a:rPr>
              <a:t>T</a:t>
            </a:r>
            <a:r>
              <a:rPr lang="en-US" sz="2000" i="1" baseline="-25000" dirty="0" err="1" smtClean="0">
                <a:latin typeface="+mj-lt"/>
              </a:rPr>
              <a:t>slot</a:t>
            </a:r>
            <a:r>
              <a:rPr lang="en-US" sz="2000" i="1" dirty="0" smtClean="0">
                <a:latin typeface="+mj-lt"/>
              </a:rPr>
              <a:t>=</a:t>
            </a:r>
            <a:r>
              <a:rPr lang="en-US" sz="2000" dirty="0" smtClean="0">
                <a:latin typeface="+mj-lt"/>
              </a:rPr>
              <a:t>7680</a:t>
            </a:r>
            <a:r>
              <a:rPr lang="en-US" sz="2000" i="1" dirty="0" smtClean="0">
                <a:latin typeface="+mj-lt"/>
              </a:rPr>
              <a:t>T</a:t>
            </a:r>
            <a:r>
              <a:rPr lang="en-US" sz="2000" i="1" baseline="-25000" dirty="0" smtClean="0">
                <a:latin typeface="+mj-lt"/>
              </a:rPr>
              <a:t>s</a:t>
            </a:r>
            <a:r>
              <a:rPr lang="en-US" sz="2000" i="1" dirty="0" smtClean="0">
                <a:latin typeface="+mj-lt"/>
              </a:rPr>
              <a:t>=</a:t>
            </a:r>
            <a:r>
              <a:rPr lang="en-US" sz="2000" dirty="0" smtClean="0">
                <a:latin typeface="+mj-lt"/>
              </a:rPr>
              <a:t>0.5 </a:t>
            </a:r>
            <a:r>
              <a:rPr lang="en-US" sz="2000" dirty="0" err="1" smtClean="0">
                <a:latin typeface="+mj-lt"/>
              </a:rPr>
              <a:t>msec</a:t>
            </a:r>
            <a:endParaRPr lang="en-US" sz="2000" dirty="0" smtClean="0">
              <a:latin typeface="+mj-lt"/>
            </a:endParaRP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43</a:t>
            </a:fld>
            <a:endParaRPr lang="en-US"/>
          </a:p>
        </p:txBody>
      </p:sp>
      <p:graphicFrame>
        <p:nvGraphicFramePr>
          <p:cNvPr id="68611" name="Object 3"/>
          <p:cNvGraphicFramePr>
            <a:graphicFrameLocks noChangeAspect="1"/>
          </p:cNvGraphicFramePr>
          <p:nvPr/>
        </p:nvGraphicFramePr>
        <p:xfrm>
          <a:off x="2057400" y="2590801"/>
          <a:ext cx="5006554" cy="2286000"/>
        </p:xfrm>
        <a:graphic>
          <a:graphicData uri="http://schemas.openxmlformats.org/presentationml/2006/ole">
            <mc:AlternateContent xmlns:mc="http://schemas.openxmlformats.org/markup-compatibility/2006">
              <mc:Choice xmlns:v="urn:schemas-microsoft-com:vml" Requires="v">
                <p:oleObj spid="_x0000_s68946" name="Visio" r:id="rId3" imgW="5194547" imgH="2371665" progId="Visio.Drawing.11">
                  <p:embed/>
                </p:oleObj>
              </mc:Choice>
              <mc:Fallback>
                <p:oleObj name="Visio" r:id="rId3" imgW="5194547" imgH="2371665"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590801"/>
                        <a:ext cx="500655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Frame structure (TDD)</a:t>
            </a:r>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44</a:t>
            </a:fld>
            <a:endParaRPr lang="en-US"/>
          </a:p>
        </p:txBody>
      </p:sp>
      <p:graphicFrame>
        <p:nvGraphicFramePr>
          <p:cNvPr id="7" name="Object 6"/>
          <p:cNvGraphicFramePr>
            <a:graphicFrameLocks noChangeAspect="1"/>
          </p:cNvGraphicFramePr>
          <p:nvPr/>
        </p:nvGraphicFramePr>
        <p:xfrm>
          <a:off x="1322388" y="1828800"/>
          <a:ext cx="6419850" cy="3009900"/>
        </p:xfrm>
        <a:graphic>
          <a:graphicData uri="http://schemas.openxmlformats.org/presentationml/2006/ole">
            <mc:AlternateContent xmlns:mc="http://schemas.openxmlformats.org/markup-compatibility/2006">
              <mc:Choice xmlns:v="urn:schemas-microsoft-com:vml" Requires="v">
                <p:oleObj spid="_x0000_s124932" name="Visio" r:id="rId3" imgW="6895684" imgH="3233250" progId="Visio.Drawing.11">
                  <p:embed/>
                </p:oleObj>
              </mc:Choice>
              <mc:Fallback>
                <p:oleObj name="Visio" r:id="rId3" imgW="6895684" imgH="3233250" progId="Visio.Drawing.11">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388" y="1828800"/>
                        <a:ext cx="64198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8"/>
          <p:cNvSpPr txBox="1">
            <a:spLocks noChangeArrowheads="1"/>
          </p:cNvSpPr>
          <p:nvPr/>
        </p:nvSpPr>
        <p:spPr bwMode="auto">
          <a:xfrm>
            <a:off x="838200" y="5029200"/>
            <a:ext cx="1966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latin typeface="Times New Roman" pitchFamily="18" charset="0"/>
              </a:rPr>
              <a:t>S-L</a:t>
            </a:r>
            <a:r>
              <a:rPr lang="en-US" altLang="en-US" sz="1200" baseline="-25000">
                <a:latin typeface="Times New Roman" pitchFamily="18" charset="0"/>
              </a:rPr>
              <a:t>1</a:t>
            </a:r>
            <a:r>
              <a:rPr lang="en-US" altLang="en-US" sz="1200">
                <a:latin typeface="Times New Roman" pitchFamily="18" charset="0"/>
              </a:rPr>
              <a:t>=synchronization for L</a:t>
            </a:r>
            <a:r>
              <a:rPr lang="en-US" altLang="en-US" sz="1200" baseline="-25000">
                <a:latin typeface="Times New Roman" pitchFamily="18" charset="0"/>
              </a:rPr>
              <a:t>1</a:t>
            </a:r>
          </a:p>
        </p:txBody>
      </p:sp>
      <p:sp>
        <p:nvSpPr>
          <p:cNvPr id="9" name="TextBox 9"/>
          <p:cNvSpPr txBox="1">
            <a:spLocks noChangeArrowheads="1"/>
          </p:cNvSpPr>
          <p:nvPr/>
        </p:nvSpPr>
        <p:spPr bwMode="auto">
          <a:xfrm>
            <a:off x="820738" y="5334000"/>
            <a:ext cx="2151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latin typeface="Times New Roman" pitchFamily="18" charset="0"/>
              </a:rPr>
              <a:t>RS-L</a:t>
            </a:r>
            <a:r>
              <a:rPr lang="en-US" altLang="en-US" sz="1200" baseline="-25000">
                <a:latin typeface="Times New Roman" pitchFamily="18" charset="0"/>
              </a:rPr>
              <a:t>1</a:t>
            </a:r>
            <a:r>
              <a:rPr lang="en-US" altLang="en-US" sz="1200">
                <a:latin typeface="Times New Roman" pitchFamily="18" charset="0"/>
              </a:rPr>
              <a:t>=reference signals for L</a:t>
            </a:r>
            <a:r>
              <a:rPr lang="en-US" altLang="en-US" sz="1200" baseline="-25000">
                <a:latin typeface="Times New Roman" pitchFamily="18" charset="0"/>
              </a:rPr>
              <a:t>1</a:t>
            </a:r>
          </a:p>
        </p:txBody>
      </p:sp>
      <p:sp>
        <p:nvSpPr>
          <p:cNvPr id="10" name="TextBox 10"/>
          <p:cNvSpPr txBox="1">
            <a:spLocks noChangeArrowheads="1"/>
          </p:cNvSpPr>
          <p:nvPr/>
        </p:nvSpPr>
        <p:spPr bwMode="auto">
          <a:xfrm>
            <a:off x="841375" y="5622925"/>
            <a:ext cx="4405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latin typeface="Times New Roman" pitchFamily="18" charset="0"/>
              </a:rPr>
              <a:t>RA=random access or channel sounding for MIMO or beamforming.</a:t>
            </a:r>
          </a:p>
        </p:txBody>
      </p:sp>
      <p:sp>
        <p:nvSpPr>
          <p:cNvPr id="11" name="TextBox 11"/>
          <p:cNvSpPr txBox="1">
            <a:spLocks noChangeArrowheads="1"/>
          </p:cNvSpPr>
          <p:nvPr/>
        </p:nvSpPr>
        <p:spPr bwMode="auto">
          <a:xfrm>
            <a:off x="5702300" y="5024438"/>
            <a:ext cx="24368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latin typeface="Times New Roman" pitchFamily="18" charset="0"/>
              </a:rPr>
              <a:t>L</a:t>
            </a:r>
            <a:r>
              <a:rPr lang="en-US" altLang="en-US" sz="1200" baseline="-25000">
                <a:latin typeface="Times New Roman" pitchFamily="18" charset="0"/>
              </a:rPr>
              <a:t>1</a:t>
            </a:r>
            <a:r>
              <a:rPr lang="en-US" altLang="en-US" sz="1200">
                <a:latin typeface="Times New Roman" pitchFamily="18" charset="0"/>
              </a:rPr>
              <a:t>=PD</a:t>
            </a:r>
            <a:r>
              <a:rPr lang="en-US" altLang="en-US" sz="1200" baseline="-25000">
                <a:latin typeface="Times New Roman" pitchFamily="18" charset="0"/>
              </a:rPr>
              <a:t>1</a:t>
            </a:r>
            <a:r>
              <a:rPr lang="en-US" altLang="en-US" sz="1200">
                <a:latin typeface="Times New Roman" pitchFamily="18" charset="0"/>
              </a:rPr>
              <a:t> transmits and PD</a:t>
            </a:r>
            <a:r>
              <a:rPr lang="en-US" altLang="en-US" sz="1200" baseline="-25000">
                <a:latin typeface="Times New Roman" pitchFamily="18" charset="0"/>
              </a:rPr>
              <a:t>2</a:t>
            </a:r>
            <a:r>
              <a:rPr lang="en-US" altLang="en-US" sz="1200">
                <a:latin typeface="Times New Roman" pitchFamily="18" charset="0"/>
              </a:rPr>
              <a:t> receives</a:t>
            </a:r>
          </a:p>
        </p:txBody>
      </p:sp>
      <p:sp>
        <p:nvSpPr>
          <p:cNvPr id="12" name="TextBox 12"/>
          <p:cNvSpPr txBox="1">
            <a:spLocks noChangeArrowheads="1"/>
          </p:cNvSpPr>
          <p:nvPr/>
        </p:nvSpPr>
        <p:spPr bwMode="auto">
          <a:xfrm>
            <a:off x="5676900" y="5310188"/>
            <a:ext cx="2360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latin typeface="Times New Roman" pitchFamily="18" charset="0"/>
              </a:rPr>
              <a:t>L</a:t>
            </a:r>
            <a:r>
              <a:rPr lang="en-US" altLang="en-US" sz="1200" baseline="-25000">
                <a:latin typeface="Times New Roman" pitchFamily="18" charset="0"/>
              </a:rPr>
              <a:t>2</a:t>
            </a:r>
            <a:r>
              <a:rPr lang="en-US" altLang="en-US" sz="1200">
                <a:latin typeface="Times New Roman" pitchFamily="18" charset="0"/>
              </a:rPr>
              <a:t>=PD</a:t>
            </a:r>
            <a:r>
              <a:rPr lang="en-US" altLang="en-US" sz="1200" baseline="-25000">
                <a:latin typeface="Times New Roman" pitchFamily="18" charset="0"/>
              </a:rPr>
              <a:t>2</a:t>
            </a:r>
            <a:r>
              <a:rPr lang="en-US" altLang="en-US" sz="1200">
                <a:latin typeface="Times New Roman" pitchFamily="18" charset="0"/>
              </a:rPr>
              <a:t> transmits and PD</a:t>
            </a:r>
            <a:r>
              <a:rPr lang="en-US" altLang="en-US" sz="1200" baseline="-25000">
                <a:latin typeface="Times New Roman" pitchFamily="18" charset="0"/>
              </a:rPr>
              <a:t>1</a:t>
            </a:r>
            <a:r>
              <a:rPr lang="en-US" altLang="en-US" sz="1200">
                <a:latin typeface="Times New Roman" pitchFamily="18" charset="0"/>
              </a:rPr>
              <a:t> receives</a:t>
            </a:r>
          </a:p>
        </p:txBody>
      </p:sp>
      <p:sp>
        <p:nvSpPr>
          <p:cNvPr id="13" name="TextBox 15"/>
          <p:cNvSpPr txBox="1">
            <a:spLocks noChangeArrowheads="1"/>
          </p:cNvSpPr>
          <p:nvPr/>
        </p:nvSpPr>
        <p:spPr bwMode="auto">
          <a:xfrm>
            <a:off x="862013" y="5895975"/>
            <a:ext cx="1250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latin typeface="Times New Roman" pitchFamily="18" charset="0"/>
              </a:rPr>
              <a:t>GP=guard period</a:t>
            </a:r>
          </a:p>
        </p:txBody>
      </p:sp>
    </p:spTree>
    <p:extLst>
      <p:ext uri="{BB962C8B-B14F-4D97-AF65-F5344CB8AC3E}">
        <p14:creationId xmlns:p14="http://schemas.microsoft.com/office/powerpoint/2010/main" val="1209389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Frame structure (TDD)</a:t>
            </a:r>
            <a:endParaRPr lang="en-US" dirty="0"/>
          </a:p>
        </p:txBody>
      </p:sp>
      <p:sp>
        <p:nvSpPr>
          <p:cNvPr id="6" name="Content Placeholder 5"/>
          <p:cNvSpPr>
            <a:spLocks noGrp="1"/>
          </p:cNvSpPr>
          <p:nvPr>
            <p:ph idx="1"/>
          </p:nvPr>
        </p:nvSpPr>
        <p:spPr/>
        <p:txBody>
          <a:bodyPr/>
          <a:lstStyle/>
          <a:p>
            <a:pPr lvl="0">
              <a:defRPr/>
            </a:pPr>
            <a:r>
              <a:rPr lang="en-US" sz="2400" dirty="0">
                <a:solidFill>
                  <a:srgbClr val="000000"/>
                </a:solidFill>
                <a:latin typeface="Times New Roman"/>
              </a:rPr>
              <a:t>GP=(73+1024)</a:t>
            </a:r>
            <a:r>
              <a:rPr lang="en-US" sz="2400" dirty="0" err="1">
                <a:solidFill>
                  <a:srgbClr val="000000"/>
                </a:solidFill>
                <a:latin typeface="Times New Roman"/>
              </a:rPr>
              <a:t>T</a:t>
            </a:r>
            <a:r>
              <a:rPr lang="en-US" sz="2400" baseline="-25000" dirty="0" err="1">
                <a:solidFill>
                  <a:srgbClr val="000000"/>
                </a:solidFill>
                <a:latin typeface="Times New Roman"/>
              </a:rPr>
              <a:t>s</a:t>
            </a:r>
            <a:r>
              <a:rPr lang="en-US" sz="2400" dirty="0">
                <a:solidFill>
                  <a:srgbClr val="000000"/>
                </a:solidFill>
                <a:latin typeface="Times New Roman"/>
              </a:rPr>
              <a:t>=71.42 µsec</a:t>
            </a:r>
          </a:p>
          <a:p>
            <a:pPr lvl="0">
              <a:defRPr/>
            </a:pPr>
            <a:r>
              <a:rPr lang="en-US" sz="2400" dirty="0" err="1">
                <a:solidFill>
                  <a:srgbClr val="000000"/>
                </a:solidFill>
                <a:latin typeface="Times New Roman"/>
              </a:rPr>
              <a:t>T</a:t>
            </a:r>
            <a:r>
              <a:rPr lang="en-US" sz="2400" baseline="-25000" dirty="0" err="1">
                <a:solidFill>
                  <a:srgbClr val="000000"/>
                </a:solidFill>
                <a:latin typeface="Times New Roman"/>
              </a:rPr>
              <a:t>p</a:t>
            </a:r>
            <a:r>
              <a:rPr lang="en-US" sz="2400" dirty="0">
                <a:solidFill>
                  <a:srgbClr val="000000"/>
                </a:solidFill>
                <a:latin typeface="Times New Roman"/>
              </a:rPr>
              <a:t>=1 Km/3x10</a:t>
            </a:r>
            <a:r>
              <a:rPr lang="en-US" sz="2400" baseline="30000" dirty="0">
                <a:solidFill>
                  <a:srgbClr val="000000"/>
                </a:solidFill>
                <a:latin typeface="Times New Roman"/>
              </a:rPr>
              <a:t>8</a:t>
            </a:r>
            <a:r>
              <a:rPr lang="en-US" sz="2400" dirty="0">
                <a:solidFill>
                  <a:srgbClr val="000000"/>
                </a:solidFill>
                <a:latin typeface="Times New Roman"/>
              </a:rPr>
              <a:t>m/s=3.3 µsec (worst case).</a:t>
            </a:r>
          </a:p>
          <a:p>
            <a:pPr lvl="0">
              <a:defRPr/>
            </a:pPr>
            <a:r>
              <a:rPr lang="en-US" sz="2400" dirty="0">
                <a:solidFill>
                  <a:srgbClr val="000000"/>
                </a:solidFill>
                <a:latin typeface="Times New Roman"/>
              </a:rPr>
              <a:t>Last symbol of PD</a:t>
            </a:r>
            <a:r>
              <a:rPr lang="en-US" sz="2400" baseline="-25000" dirty="0">
                <a:solidFill>
                  <a:srgbClr val="000000"/>
                </a:solidFill>
                <a:latin typeface="Times New Roman"/>
              </a:rPr>
              <a:t>1</a:t>
            </a:r>
            <a:r>
              <a:rPr lang="en-US" sz="2400" dirty="0">
                <a:solidFill>
                  <a:srgbClr val="000000"/>
                </a:solidFill>
                <a:latin typeface="Times New Roman"/>
              </a:rPr>
              <a:t> arrives to PD</a:t>
            </a:r>
            <a:r>
              <a:rPr lang="en-US" sz="2400" baseline="-25000" dirty="0">
                <a:solidFill>
                  <a:srgbClr val="000000"/>
                </a:solidFill>
                <a:latin typeface="Times New Roman"/>
              </a:rPr>
              <a:t>2</a:t>
            </a:r>
            <a:r>
              <a:rPr lang="en-US" sz="2400" dirty="0">
                <a:solidFill>
                  <a:srgbClr val="000000"/>
                </a:solidFill>
                <a:latin typeface="Times New Roman"/>
              </a:rPr>
              <a:t> after </a:t>
            </a:r>
            <a:r>
              <a:rPr lang="en-US" sz="2400" dirty="0" err="1">
                <a:solidFill>
                  <a:srgbClr val="000000"/>
                </a:solidFill>
                <a:latin typeface="Times New Roman"/>
              </a:rPr>
              <a:t>T</a:t>
            </a:r>
            <a:r>
              <a:rPr lang="en-US" sz="2400" baseline="-25000" dirty="0" err="1">
                <a:solidFill>
                  <a:srgbClr val="000000"/>
                </a:solidFill>
                <a:latin typeface="Times New Roman"/>
              </a:rPr>
              <a:t>p</a:t>
            </a:r>
            <a:r>
              <a:rPr lang="en-US" sz="2400" dirty="0">
                <a:solidFill>
                  <a:srgbClr val="000000"/>
                </a:solidFill>
                <a:latin typeface="Times New Roman"/>
              </a:rPr>
              <a:t>, the symbol is detected, PD</a:t>
            </a:r>
            <a:r>
              <a:rPr lang="en-US" sz="2400" baseline="-25000" dirty="0">
                <a:solidFill>
                  <a:srgbClr val="000000"/>
                </a:solidFill>
                <a:latin typeface="Times New Roman"/>
              </a:rPr>
              <a:t>2</a:t>
            </a:r>
            <a:r>
              <a:rPr lang="en-US" sz="2400" dirty="0">
                <a:solidFill>
                  <a:srgbClr val="000000"/>
                </a:solidFill>
                <a:latin typeface="Times New Roman"/>
              </a:rPr>
              <a:t> switches from Rx to Tx. Then, the first transmitted symbol of PD</a:t>
            </a:r>
            <a:r>
              <a:rPr lang="en-US" sz="2400" baseline="-25000" dirty="0">
                <a:solidFill>
                  <a:srgbClr val="000000"/>
                </a:solidFill>
                <a:latin typeface="Times New Roman"/>
              </a:rPr>
              <a:t>2</a:t>
            </a:r>
            <a:r>
              <a:rPr lang="en-US" sz="2400" dirty="0">
                <a:solidFill>
                  <a:srgbClr val="000000"/>
                </a:solidFill>
                <a:latin typeface="Times New Roman"/>
              </a:rPr>
              <a:t> arrives to PD</a:t>
            </a:r>
            <a:r>
              <a:rPr lang="en-US" sz="2400" baseline="-25000" dirty="0">
                <a:solidFill>
                  <a:srgbClr val="000000"/>
                </a:solidFill>
                <a:latin typeface="Times New Roman"/>
              </a:rPr>
              <a:t>1</a:t>
            </a:r>
            <a:r>
              <a:rPr lang="en-US" sz="2400" dirty="0">
                <a:solidFill>
                  <a:srgbClr val="000000"/>
                </a:solidFill>
                <a:latin typeface="Times New Roman"/>
              </a:rPr>
              <a:t> after T</a:t>
            </a:r>
            <a:r>
              <a:rPr lang="en-US" sz="2400" baseline="-25000" dirty="0">
                <a:solidFill>
                  <a:srgbClr val="000000"/>
                </a:solidFill>
                <a:latin typeface="Times New Roman"/>
              </a:rPr>
              <a:t>p</a:t>
            </a:r>
            <a:r>
              <a:rPr lang="en-US" sz="2400" dirty="0">
                <a:solidFill>
                  <a:srgbClr val="000000"/>
                </a:solidFill>
                <a:latin typeface="Times New Roman"/>
              </a:rPr>
              <a:t>.</a:t>
            </a:r>
          </a:p>
          <a:p>
            <a:pPr lvl="0">
              <a:defRPr/>
            </a:pPr>
            <a:r>
              <a:rPr lang="en-US" sz="2400" dirty="0" err="1">
                <a:solidFill>
                  <a:srgbClr val="000000"/>
                </a:solidFill>
                <a:latin typeface="Times New Roman"/>
              </a:rPr>
              <a:t>T</a:t>
            </a:r>
            <a:r>
              <a:rPr lang="en-US" sz="2400" baseline="-25000" dirty="0" err="1">
                <a:solidFill>
                  <a:srgbClr val="000000"/>
                </a:solidFill>
                <a:latin typeface="Times New Roman"/>
              </a:rPr>
              <a:t>p</a:t>
            </a:r>
            <a:r>
              <a:rPr lang="en-US" sz="2400" dirty="0" err="1">
                <a:solidFill>
                  <a:srgbClr val="000000"/>
                </a:solidFill>
                <a:latin typeface="Times New Roman"/>
              </a:rPr>
              <a:t>+T</a:t>
            </a:r>
            <a:r>
              <a:rPr lang="en-US" sz="2400" baseline="-25000" dirty="0" err="1">
                <a:solidFill>
                  <a:srgbClr val="000000"/>
                </a:solidFill>
                <a:latin typeface="Times New Roman"/>
              </a:rPr>
              <a:t>dec</a:t>
            </a:r>
            <a:r>
              <a:rPr lang="en-US" sz="2400" dirty="0" err="1">
                <a:solidFill>
                  <a:srgbClr val="000000"/>
                </a:solidFill>
                <a:latin typeface="Times New Roman"/>
              </a:rPr>
              <a:t>+T</a:t>
            </a:r>
            <a:r>
              <a:rPr lang="en-US" sz="2400" baseline="-25000" dirty="0" err="1">
                <a:solidFill>
                  <a:srgbClr val="000000"/>
                </a:solidFill>
                <a:latin typeface="Times New Roman"/>
              </a:rPr>
              <a:t>sw</a:t>
            </a:r>
            <a:r>
              <a:rPr lang="en-US" sz="2400" dirty="0" err="1">
                <a:solidFill>
                  <a:srgbClr val="000000"/>
                </a:solidFill>
                <a:latin typeface="Times New Roman"/>
              </a:rPr>
              <a:t>+T</a:t>
            </a:r>
            <a:r>
              <a:rPr lang="en-US" sz="2400" baseline="-25000" dirty="0" err="1">
                <a:solidFill>
                  <a:srgbClr val="000000"/>
                </a:solidFill>
                <a:latin typeface="Times New Roman"/>
              </a:rPr>
              <a:t>comp</a:t>
            </a:r>
            <a:r>
              <a:rPr lang="en-US" sz="2400" dirty="0" err="1">
                <a:solidFill>
                  <a:srgbClr val="000000"/>
                </a:solidFill>
                <a:latin typeface="Times New Roman"/>
              </a:rPr>
              <a:t>+T</a:t>
            </a:r>
            <a:r>
              <a:rPr lang="en-US" sz="2400" baseline="-25000" dirty="0" err="1">
                <a:solidFill>
                  <a:srgbClr val="000000"/>
                </a:solidFill>
                <a:latin typeface="Times New Roman"/>
              </a:rPr>
              <a:t>p</a:t>
            </a:r>
            <a:r>
              <a:rPr lang="en-US" sz="2400" dirty="0">
                <a:solidFill>
                  <a:srgbClr val="000000"/>
                </a:solidFill>
                <a:latin typeface="Times New Roman"/>
              </a:rPr>
              <a:t>=GP</a:t>
            </a:r>
          </a:p>
          <a:p>
            <a:pPr lvl="1">
              <a:defRPr/>
            </a:pPr>
            <a:r>
              <a:rPr lang="en-US" sz="2000" dirty="0" err="1">
                <a:solidFill>
                  <a:srgbClr val="000000"/>
                </a:solidFill>
                <a:latin typeface="Times New Roman"/>
              </a:rPr>
              <a:t>T</a:t>
            </a:r>
            <a:r>
              <a:rPr lang="en-US" sz="2000" baseline="-25000" dirty="0" err="1">
                <a:solidFill>
                  <a:srgbClr val="000000"/>
                </a:solidFill>
                <a:latin typeface="Times New Roman"/>
              </a:rPr>
              <a:t>dec</a:t>
            </a:r>
            <a:r>
              <a:rPr lang="en-US" sz="2000" dirty="0">
                <a:solidFill>
                  <a:srgbClr val="000000"/>
                </a:solidFill>
                <a:latin typeface="Times New Roman"/>
              </a:rPr>
              <a:t>=time to detect the last symbol</a:t>
            </a:r>
          </a:p>
          <a:p>
            <a:pPr lvl="1">
              <a:defRPr/>
            </a:pPr>
            <a:r>
              <a:rPr lang="en-US" sz="2000" dirty="0" err="1">
                <a:solidFill>
                  <a:srgbClr val="000000"/>
                </a:solidFill>
                <a:latin typeface="Times New Roman"/>
              </a:rPr>
              <a:t>T</a:t>
            </a:r>
            <a:r>
              <a:rPr lang="en-US" sz="2000" baseline="-25000" dirty="0" err="1">
                <a:solidFill>
                  <a:srgbClr val="000000"/>
                </a:solidFill>
                <a:latin typeface="Times New Roman"/>
              </a:rPr>
              <a:t>sw</a:t>
            </a:r>
            <a:r>
              <a:rPr lang="en-US" sz="2000" dirty="0">
                <a:solidFill>
                  <a:srgbClr val="000000"/>
                </a:solidFill>
                <a:latin typeface="Times New Roman"/>
              </a:rPr>
              <a:t>=time to switch from Rx to Tx or vice-versa</a:t>
            </a:r>
          </a:p>
          <a:p>
            <a:pPr lvl="1">
              <a:defRPr/>
            </a:pPr>
            <a:r>
              <a:rPr lang="en-US" sz="2000" dirty="0" err="1">
                <a:solidFill>
                  <a:srgbClr val="000000"/>
                </a:solidFill>
                <a:latin typeface="Times New Roman"/>
              </a:rPr>
              <a:t>T</a:t>
            </a:r>
            <a:r>
              <a:rPr lang="en-US" sz="2000" baseline="-25000" dirty="0" err="1">
                <a:solidFill>
                  <a:srgbClr val="000000"/>
                </a:solidFill>
                <a:latin typeface="Times New Roman"/>
              </a:rPr>
              <a:t>comp</a:t>
            </a:r>
            <a:r>
              <a:rPr lang="en-US" sz="2000" dirty="0">
                <a:solidFill>
                  <a:srgbClr val="000000"/>
                </a:solidFill>
                <a:latin typeface="Times New Roman"/>
              </a:rPr>
              <a:t>=compensation time to align to GP</a:t>
            </a:r>
          </a:p>
          <a:p>
            <a:endParaRPr lang="en-US" dirty="0"/>
          </a:p>
        </p:txBody>
      </p:sp>
      <p:sp>
        <p:nvSpPr>
          <p:cNvPr id="3" name="Date Placeholder 2"/>
          <p:cNvSpPr>
            <a:spLocks noGrp="1"/>
          </p:cNvSpPr>
          <p:nvPr>
            <p:ph type="dt" sz="half" idx="10"/>
          </p:nvPr>
        </p:nvSpPr>
        <p:spPr/>
        <p:txBody>
          <a:bodyPr/>
          <a:lstStyle/>
          <a:p>
            <a:pPr>
              <a:defRPr/>
            </a:pPr>
            <a:r>
              <a:rPr lang="en-US" smtClean="0"/>
              <a:t>July 2013</a:t>
            </a:r>
            <a:endParaRPr lang="en-US"/>
          </a:p>
        </p:txBody>
      </p:sp>
      <p:sp>
        <p:nvSpPr>
          <p:cNvPr id="4" name="Footer Placeholder 3"/>
          <p:cNvSpPr>
            <a:spLocks noGrp="1"/>
          </p:cNvSpPr>
          <p:nvPr>
            <p:ph type="ftr" sz="quarter" idx="11"/>
          </p:nvPr>
        </p:nvSpPr>
        <p:spPr/>
        <p:txBody>
          <a:bodyPr/>
          <a:lstStyle/>
          <a:p>
            <a:pPr>
              <a:defRPr/>
            </a:pPr>
            <a:r>
              <a:rPr lang="en-US" smtClean="0"/>
              <a:t>Hernandez,Li,Dotlić,Miura (NICT)</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FDF07906-6276-45F3-B6FE-099C5D66E044}" type="slidenum">
              <a:rPr lang="en-US" smtClean="0"/>
              <a:pPr>
                <a:defRPr/>
              </a:pPr>
              <a:t>45</a:t>
            </a:fld>
            <a:endParaRPr lang="en-US"/>
          </a:p>
        </p:txBody>
      </p:sp>
    </p:spTree>
    <p:extLst>
      <p:ext uri="{BB962C8B-B14F-4D97-AF65-F5344CB8AC3E}">
        <p14:creationId xmlns:p14="http://schemas.microsoft.com/office/powerpoint/2010/main" val="3971346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[DFT-S] </a:t>
            </a:r>
            <a:r>
              <a:rPr lang="en-US" dirty="0"/>
              <a:t>OFDM</a:t>
            </a:r>
          </a:p>
        </p:txBody>
      </p:sp>
      <p:sp>
        <p:nvSpPr>
          <p:cNvPr id="3" name="Content Placeholder 2"/>
          <p:cNvSpPr>
            <a:spLocks noGrp="1"/>
          </p:cNvSpPr>
          <p:nvPr>
            <p:ph idx="1"/>
          </p:nvPr>
        </p:nvSpPr>
        <p:spPr/>
        <p:txBody>
          <a:bodyPr/>
          <a:lstStyle/>
          <a:p>
            <a:r>
              <a:rPr lang="en-US" sz="2400" dirty="0" smtClean="0">
                <a:latin typeface="+mj-lt"/>
              </a:rPr>
              <a:t>Cyclic prefix</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73</a:t>
            </a:r>
            <a:r>
              <a:rPr lang="en-US" sz="2400" i="1" dirty="0" smtClean="0">
                <a:latin typeface="+mj-lt"/>
              </a:rPr>
              <a:t>T</a:t>
            </a:r>
            <a:r>
              <a:rPr lang="en-US" sz="2400" i="1" baseline="-25000" dirty="0" smtClean="0">
                <a:latin typeface="+mj-lt"/>
              </a:rPr>
              <a:t>s</a:t>
            </a:r>
            <a:r>
              <a:rPr lang="en-US" sz="2400" dirty="0" smtClean="0">
                <a:latin typeface="+mj-lt"/>
              </a:rPr>
              <a:t>=4.75 </a:t>
            </a:r>
            <a:r>
              <a:rPr lang="en-US" sz="2400" dirty="0" err="1" smtClean="0">
                <a:latin typeface="+mj-lt"/>
              </a:rPr>
              <a:t>usec</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46</a:t>
            </a:fld>
            <a:endParaRPr lang="en-US"/>
          </a:p>
        </p:txBody>
      </p:sp>
      <p:graphicFrame>
        <p:nvGraphicFramePr>
          <p:cNvPr id="69634" name="Object 2"/>
          <p:cNvGraphicFramePr>
            <a:graphicFrameLocks noChangeAspect="1"/>
          </p:cNvGraphicFramePr>
          <p:nvPr/>
        </p:nvGraphicFramePr>
        <p:xfrm>
          <a:off x="1981200" y="2743200"/>
          <a:ext cx="5629275" cy="1674813"/>
        </p:xfrm>
        <a:graphic>
          <a:graphicData uri="http://schemas.openxmlformats.org/presentationml/2006/ole">
            <mc:AlternateContent xmlns:mc="http://schemas.openxmlformats.org/markup-compatibility/2006">
              <mc:Choice xmlns:v="urn:schemas-microsoft-com:vml" Requires="v">
                <p:oleObj spid="_x0000_s69969" name="Document" r:id="rId3" imgW="5628859" imgH="1675228" progId="Word.Document.12">
                  <p:embed/>
                </p:oleObj>
              </mc:Choice>
              <mc:Fallback>
                <p:oleObj name="Document" r:id="rId3" imgW="5628859" imgH="1675228"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743200"/>
                        <a:ext cx="5629275"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Block</a:t>
            </a:r>
            <a:endParaRPr lang="en-US" dirty="0"/>
          </a:p>
        </p:txBody>
      </p:sp>
      <p:sp>
        <p:nvSpPr>
          <p:cNvPr id="3" name="Content Placeholder 2"/>
          <p:cNvSpPr>
            <a:spLocks noGrp="1"/>
          </p:cNvSpPr>
          <p:nvPr>
            <p:ph idx="1"/>
          </p:nvPr>
        </p:nvSpPr>
        <p:spPr>
          <a:xfrm>
            <a:off x="685800" y="1752600"/>
            <a:ext cx="7772400" cy="4114800"/>
          </a:xfrm>
        </p:spPr>
        <p:txBody>
          <a:bodyPr/>
          <a:lstStyle/>
          <a:p>
            <a:r>
              <a:rPr lang="en-US" sz="2300" dirty="0" smtClean="0">
                <a:latin typeface="+mj-lt"/>
              </a:rPr>
              <a:t>RB is a set of time-frequency slots enabling multiple access</a:t>
            </a:r>
          </a:p>
          <a:p>
            <a:endParaRPr lang="en-US" sz="2400" dirty="0" smtClean="0">
              <a:latin typeface="+mj-lt"/>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47</a:t>
            </a:fld>
            <a:endParaRPr lang="en-US"/>
          </a:p>
        </p:txBody>
      </p:sp>
      <p:graphicFrame>
        <p:nvGraphicFramePr>
          <p:cNvPr id="70663" name="Object 7"/>
          <p:cNvGraphicFramePr>
            <a:graphicFrameLocks noChangeAspect="1"/>
          </p:cNvGraphicFramePr>
          <p:nvPr>
            <p:extLst>
              <p:ext uri="{D42A27DB-BD31-4B8C-83A1-F6EECF244321}">
                <p14:modId xmlns:p14="http://schemas.microsoft.com/office/powerpoint/2010/main" val="1827629934"/>
              </p:ext>
            </p:extLst>
          </p:nvPr>
        </p:nvGraphicFramePr>
        <p:xfrm>
          <a:off x="1900237" y="2438401"/>
          <a:ext cx="5723059" cy="3663950"/>
        </p:xfrm>
        <a:graphic>
          <a:graphicData uri="http://schemas.openxmlformats.org/presentationml/2006/ole">
            <mc:AlternateContent xmlns:mc="http://schemas.openxmlformats.org/markup-compatibility/2006">
              <mc:Choice xmlns:v="urn:schemas-microsoft-com:vml" Requires="v">
                <p:oleObj spid="_x0000_s70998" name="Visio" r:id="rId3" imgW="5179259" imgH="3316410" progId="Visio.Drawing.11">
                  <p:embed/>
                </p:oleObj>
              </mc:Choice>
              <mc:Fallback>
                <p:oleObj name="Visio" r:id="rId3" imgW="5179259" imgH="3316410" progId="Visio.Drawing.11">
                  <p:embed/>
                  <p:pic>
                    <p:nvPicPr>
                      <p:cNvPr id="0" name="Picture 7"/>
                      <p:cNvPicPr>
                        <a:picLocks noChangeAspect="1" noChangeArrowheads="1"/>
                      </p:cNvPicPr>
                      <p:nvPr/>
                    </p:nvPicPr>
                    <p:blipFill>
                      <a:blip r:embed="rId4"/>
                      <a:srcRect/>
                      <a:stretch>
                        <a:fillRect/>
                      </a:stretch>
                    </p:blipFill>
                    <p:spPr bwMode="auto">
                      <a:xfrm>
                        <a:off x="1900237" y="2438401"/>
                        <a:ext cx="5723059" cy="366395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Block</a:t>
            </a:r>
            <a:endParaRPr lang="en-US" dirty="0"/>
          </a:p>
        </p:txBody>
      </p:sp>
      <p:sp>
        <p:nvSpPr>
          <p:cNvPr id="3" name="Content Placeholder 2"/>
          <p:cNvSpPr>
            <a:spLocks noGrp="1"/>
          </p:cNvSpPr>
          <p:nvPr>
            <p:ph idx="1"/>
          </p:nvPr>
        </p:nvSpPr>
        <p:spPr/>
        <p:txBody>
          <a:bodyPr/>
          <a:lstStyle/>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BW is obtained by concatenating RBs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33648761"/>
              </p:ext>
            </p:extLst>
          </p:nvPr>
        </p:nvGraphicFramePr>
        <p:xfrm>
          <a:off x="1066800" y="2057400"/>
          <a:ext cx="952500" cy="381000"/>
        </p:xfrm>
        <a:graphic>
          <a:graphicData uri="http://schemas.openxmlformats.org/presentationml/2006/ole">
            <mc:AlternateContent xmlns:mc="http://schemas.openxmlformats.org/markup-compatibility/2006">
              <mc:Choice xmlns:v="urn:schemas-microsoft-com:vml" Requires="v">
                <p:oleObj spid="_x0000_s107156" name="Equation" r:id="rId3" imgW="571320" imgH="228600" progId="Equation.3">
                  <p:embed/>
                </p:oleObj>
              </mc:Choice>
              <mc:Fallback>
                <p:oleObj name="Equation" r:id="rId3" imgW="571320" imgH="228600" progId="Equation.3">
                  <p:embed/>
                  <p:pic>
                    <p:nvPicPr>
                      <p:cNvPr id="0" name="Picture 2"/>
                      <p:cNvPicPr>
                        <a:picLocks noChangeAspect="1" noChangeArrowheads="1"/>
                      </p:cNvPicPr>
                      <p:nvPr/>
                    </p:nvPicPr>
                    <p:blipFill>
                      <a:blip r:embed="rId4"/>
                      <a:srcRect/>
                      <a:stretch>
                        <a:fillRect/>
                      </a:stretch>
                    </p:blipFill>
                    <p:spPr bwMode="auto">
                      <a:xfrm>
                        <a:off x="1066800" y="2057400"/>
                        <a:ext cx="952500" cy="381000"/>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53385518"/>
              </p:ext>
            </p:extLst>
          </p:nvPr>
        </p:nvGraphicFramePr>
        <p:xfrm>
          <a:off x="1066800" y="2438400"/>
          <a:ext cx="1947334" cy="381000"/>
        </p:xfrm>
        <a:graphic>
          <a:graphicData uri="http://schemas.openxmlformats.org/presentationml/2006/ole">
            <mc:AlternateContent xmlns:mc="http://schemas.openxmlformats.org/markup-compatibility/2006">
              <mc:Choice xmlns:v="urn:schemas-microsoft-com:vml" Requires="v">
                <p:oleObj spid="_x0000_s107157" name="Equation" r:id="rId5" imgW="1168200" imgH="228600" progId="Equation.3">
                  <p:embed/>
                </p:oleObj>
              </mc:Choice>
              <mc:Fallback>
                <p:oleObj name="Equation" r:id="rId5" imgW="11682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438400"/>
                        <a:ext cx="1947334" cy="381000"/>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16908340"/>
              </p:ext>
            </p:extLst>
          </p:nvPr>
        </p:nvGraphicFramePr>
        <p:xfrm>
          <a:off x="1066799" y="2895600"/>
          <a:ext cx="1143001" cy="373225"/>
        </p:xfrm>
        <a:graphic>
          <a:graphicData uri="http://schemas.openxmlformats.org/presentationml/2006/ole">
            <mc:AlternateContent xmlns:mc="http://schemas.openxmlformats.org/markup-compatibility/2006">
              <mc:Choice xmlns:v="urn:schemas-microsoft-com:vml" Requires="v">
                <p:oleObj spid="_x0000_s107158" name="Equation" r:id="rId7" imgW="622080" imgH="203040" progId="Equation.3">
                  <p:embed/>
                </p:oleObj>
              </mc:Choice>
              <mc:Fallback>
                <p:oleObj name="Equation" r:id="rId7" imgW="62208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799" y="2895600"/>
                        <a:ext cx="1143001" cy="373225"/>
                      </a:xfrm>
                      <a:prstGeom prst="rect">
                        <a:avLst/>
                      </a:prstGeom>
                      <a:noFill/>
                      <a:extLst/>
                    </p:spPr>
                  </p:pic>
                </p:oleObj>
              </mc:Fallback>
            </mc:AlternateContent>
          </a:graphicData>
        </a:graphic>
      </p:graphicFrame>
      <p:sp>
        <p:nvSpPr>
          <p:cNvPr id="10" name="TextBox 9"/>
          <p:cNvSpPr txBox="1"/>
          <p:nvPr/>
        </p:nvSpPr>
        <p:spPr>
          <a:xfrm>
            <a:off x="2209800" y="2895600"/>
            <a:ext cx="3276600" cy="307777"/>
          </a:xfrm>
          <a:prstGeom prst="rect">
            <a:avLst/>
          </a:prstGeom>
          <a:noFill/>
        </p:spPr>
        <p:txBody>
          <a:bodyPr wrap="square" rtlCol="0">
            <a:spAutoFit/>
          </a:bodyPr>
          <a:lstStyle/>
          <a:p>
            <a:r>
              <a:rPr lang="en-US" sz="1400" dirty="0" smtClean="0"/>
              <a:t>(2 upper and lower subcarriers are empty)</a:t>
            </a:r>
            <a:endParaRPr lang="en-US" sz="1400" dirty="0"/>
          </a:p>
        </p:txBody>
      </p:sp>
      <p:graphicFrame>
        <p:nvGraphicFramePr>
          <p:cNvPr id="71685" name="Object 5"/>
          <p:cNvGraphicFramePr>
            <a:graphicFrameLocks noChangeAspect="1"/>
          </p:cNvGraphicFramePr>
          <p:nvPr/>
        </p:nvGraphicFramePr>
        <p:xfrm>
          <a:off x="5943600" y="1905000"/>
          <a:ext cx="1828800" cy="1566747"/>
        </p:xfrm>
        <a:graphic>
          <a:graphicData uri="http://schemas.openxmlformats.org/presentationml/2006/ole">
            <mc:AlternateContent xmlns:mc="http://schemas.openxmlformats.org/markup-compatibility/2006">
              <mc:Choice xmlns:v="urn:schemas-microsoft-com:vml" Requires="v">
                <p:oleObj spid="_x0000_s107159" name="Visio" r:id="rId9" imgW="1562179" imgH="1338094" progId="Visio.Drawing.11">
                  <p:embed/>
                </p:oleObj>
              </mc:Choice>
              <mc:Fallback>
                <p:oleObj name="Visio" r:id="rId9" imgW="1562179" imgH="1338094" progId="Visio.Drawing.11">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1905000"/>
                        <a:ext cx="1828800" cy="156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2"/>
          <p:cNvGraphicFramePr>
            <a:graphicFrameLocks noChangeAspect="1"/>
          </p:cNvGraphicFramePr>
          <p:nvPr/>
        </p:nvGraphicFramePr>
        <p:xfrm>
          <a:off x="2362200" y="4343400"/>
          <a:ext cx="3763962" cy="412750"/>
        </p:xfrm>
        <a:graphic>
          <a:graphicData uri="http://schemas.openxmlformats.org/presentationml/2006/ole">
            <mc:AlternateContent xmlns:mc="http://schemas.openxmlformats.org/markup-compatibility/2006">
              <mc:Choice xmlns:v="urn:schemas-microsoft-com:vml" Requires="v">
                <p:oleObj spid="_x0000_s107160" name="Equation" r:id="rId11" imgW="1968480" imgH="215640" progId="Equation.3">
                  <p:embed/>
                </p:oleObj>
              </mc:Choice>
              <mc:Fallback>
                <p:oleObj name="Equation" r:id="rId11" imgW="1968480" imgH="215640" progId="Equation.3">
                  <p:embed/>
                  <p:pic>
                    <p:nvPicPr>
                      <p:cNvPr id="0"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343400"/>
                        <a:ext cx="3763962"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81200" y="2057400"/>
            <a:ext cx="2209800" cy="338554"/>
          </a:xfrm>
          <a:prstGeom prst="rect">
            <a:avLst/>
          </a:prstGeom>
          <a:noFill/>
        </p:spPr>
        <p:txBody>
          <a:bodyPr wrap="square" rtlCol="0">
            <a:spAutoFit/>
          </a:bodyPr>
          <a:lstStyle/>
          <a:p>
            <a:r>
              <a:rPr lang="en-US" sz="1600" dirty="0" smtClean="0"/>
              <a:t>DFT-S OFDM symbols</a:t>
            </a:r>
            <a:endParaRPr lang="en-US"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Block</a:t>
            </a:r>
            <a:endParaRPr lang="en-US" dirty="0"/>
          </a:p>
        </p:txBody>
      </p:sp>
      <p:sp>
        <p:nvSpPr>
          <p:cNvPr id="3" name="Content Placeholder 2"/>
          <p:cNvSpPr>
            <a:spLocks noGrp="1"/>
          </p:cNvSpPr>
          <p:nvPr>
            <p:ph idx="1"/>
          </p:nvPr>
        </p:nvSpPr>
        <p:spPr/>
        <p:txBody>
          <a:bodyPr/>
          <a:lstStyle/>
          <a:p>
            <a:r>
              <a:rPr lang="en-US" sz="2400" dirty="0" smtClean="0">
                <a:latin typeface="+mj-lt"/>
              </a:rPr>
              <a:t>Proposed bandwidths</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49</a:t>
            </a:fld>
            <a:endParaRPr lang="en-US"/>
          </a:p>
        </p:txBody>
      </p:sp>
      <p:graphicFrame>
        <p:nvGraphicFramePr>
          <p:cNvPr id="72708" name="Object 4"/>
          <p:cNvGraphicFramePr>
            <a:graphicFrameLocks noChangeAspect="1"/>
          </p:cNvGraphicFramePr>
          <p:nvPr>
            <p:extLst>
              <p:ext uri="{D42A27DB-BD31-4B8C-83A1-F6EECF244321}">
                <p14:modId xmlns:p14="http://schemas.microsoft.com/office/powerpoint/2010/main" val="3379894420"/>
              </p:ext>
            </p:extLst>
          </p:nvPr>
        </p:nvGraphicFramePr>
        <p:xfrm>
          <a:off x="1211263" y="2862263"/>
          <a:ext cx="7213600" cy="1897062"/>
        </p:xfrm>
        <a:graphic>
          <a:graphicData uri="http://schemas.openxmlformats.org/presentationml/2006/ole">
            <mc:AlternateContent xmlns:mc="http://schemas.openxmlformats.org/markup-compatibility/2006">
              <mc:Choice xmlns:v="urn:schemas-microsoft-com:vml" Requires="v">
                <p:oleObj spid="_x0000_s73042" name="Document" r:id="rId3" imgW="5642640" imgH="1484280" progId="Word.Document.12">
                  <p:embed/>
                </p:oleObj>
              </mc:Choice>
              <mc:Fallback>
                <p:oleObj name="Document" r:id="rId3" imgW="5642640" imgH="1484280" progId="Word.Document.12">
                  <p:embed/>
                  <p:pic>
                    <p:nvPicPr>
                      <p:cNvPr id="0" name="Picture 4"/>
                      <p:cNvPicPr>
                        <a:picLocks noChangeAspect="1" noChangeArrowheads="1"/>
                      </p:cNvPicPr>
                      <p:nvPr/>
                    </p:nvPicPr>
                    <p:blipFill>
                      <a:blip r:embed="rId4"/>
                      <a:srcRect/>
                      <a:stretch>
                        <a:fillRect/>
                      </a:stretch>
                    </p:blipFill>
                    <p:spPr bwMode="auto">
                      <a:xfrm>
                        <a:off x="1211263" y="2862263"/>
                        <a:ext cx="7213600" cy="18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frequency band allocations</a:t>
            </a:r>
            <a:endParaRPr lang="en-US" dirty="0"/>
          </a:p>
        </p:txBody>
      </p:sp>
      <p:sp>
        <p:nvSpPr>
          <p:cNvPr id="3" name="Content Placeholder 2"/>
          <p:cNvSpPr>
            <a:spLocks noGrp="1"/>
          </p:cNvSpPr>
          <p:nvPr>
            <p:ph idx="1"/>
          </p:nvPr>
        </p:nvSpPr>
        <p:spPr/>
        <p:txBody>
          <a:bodyPr/>
          <a:lstStyle/>
          <a:p>
            <a:r>
              <a:rPr lang="en-US" sz="2400" dirty="0" smtClean="0">
                <a:solidFill>
                  <a:schemeClr val="tx1"/>
                </a:solidFill>
                <a:latin typeface="+mj-lt"/>
                <a:ea typeface="+mn-ea"/>
                <a:cs typeface="+mn-cs"/>
              </a:rPr>
              <a:t>Channelization of 5.7 GHz band</a:t>
            </a:r>
          </a:p>
          <a:p>
            <a:pPr lvl="1"/>
            <a:r>
              <a:rPr lang="en-US" sz="2000" dirty="0" smtClean="0">
                <a:solidFill>
                  <a:schemeClr val="tx1"/>
                </a:solidFill>
                <a:latin typeface="+mj-lt"/>
                <a:ea typeface="+mn-ea"/>
                <a:cs typeface="+mn-cs"/>
              </a:rPr>
              <a:t>Such frequency band ranges from 5.725 GHz to 5.875 GHz, which is divided into 14 channels of 10 </a:t>
            </a:r>
            <a:r>
              <a:rPr lang="en-US" sz="2000" dirty="0" err="1" smtClean="0">
                <a:solidFill>
                  <a:schemeClr val="tx1"/>
                </a:solidFill>
                <a:latin typeface="+mj-lt"/>
                <a:ea typeface="+mn-ea"/>
                <a:cs typeface="+mn-cs"/>
              </a:rPr>
              <a:t>MHz.</a:t>
            </a:r>
            <a:r>
              <a:rPr lang="en-US" sz="2000" dirty="0" smtClean="0">
                <a:solidFill>
                  <a:schemeClr val="tx1"/>
                </a:solidFill>
                <a:latin typeface="+mj-lt"/>
                <a:ea typeface="+mn-ea"/>
                <a:cs typeface="+mn-cs"/>
              </a:rPr>
              <a:t> By regulation, the maximum transmit power at the input antenna is 1 W. The central frequencies are given by</a:t>
            </a:r>
          </a:p>
          <a:p>
            <a:pPr lvl="1" algn="ctr">
              <a:buNone/>
            </a:pPr>
            <a:r>
              <a:rPr lang="pt-BR" sz="2000" i="1" dirty="0" smtClean="0">
                <a:solidFill>
                  <a:schemeClr val="tx1"/>
                </a:solidFill>
                <a:latin typeface="+mj-lt"/>
              </a:rPr>
              <a:t>f</a:t>
            </a:r>
            <a:r>
              <a:rPr lang="pt-BR" sz="2000" i="1" baseline="-25000" dirty="0" smtClean="0">
                <a:solidFill>
                  <a:schemeClr val="tx1"/>
                </a:solidFill>
                <a:latin typeface="+mj-lt"/>
              </a:rPr>
              <a:t>c</a:t>
            </a:r>
            <a:r>
              <a:rPr lang="pt-BR" sz="2000" i="1" dirty="0" smtClean="0">
                <a:solidFill>
                  <a:schemeClr val="tx1"/>
                </a:solidFill>
                <a:latin typeface="+mj-lt"/>
              </a:rPr>
              <a:t> = 5735 MHz + 10n       for n = 0, 1, ..., 13</a:t>
            </a:r>
            <a:endParaRPr lang="en-US" sz="2000" i="1" dirty="0" smtClean="0">
              <a:solidFill>
                <a:schemeClr val="tx1"/>
              </a:solidFill>
              <a:latin typeface="+mj-lt"/>
              <a:ea typeface="+mn-ea"/>
              <a:cs typeface="+mn-cs"/>
            </a:endParaRPr>
          </a:p>
          <a:p>
            <a:r>
              <a:rPr lang="en-US" sz="2400" dirty="0" smtClean="0">
                <a:solidFill>
                  <a:schemeClr val="tx1"/>
                </a:solidFill>
                <a:latin typeface="+mj-lt"/>
              </a:rPr>
              <a:t>Channelization of </a:t>
            </a:r>
            <a:r>
              <a:rPr lang="en-US" sz="2400" dirty="0" smtClean="0">
                <a:latin typeface="+mj-lt"/>
              </a:rPr>
              <a:t>2.4</a:t>
            </a:r>
            <a:r>
              <a:rPr lang="en-US" sz="2400" dirty="0" smtClean="0">
                <a:solidFill>
                  <a:schemeClr val="tx1"/>
                </a:solidFill>
                <a:latin typeface="+mj-lt"/>
              </a:rPr>
              <a:t> GHz band</a:t>
            </a:r>
          </a:p>
          <a:p>
            <a:pPr lvl="1"/>
            <a:r>
              <a:rPr lang="en-US" sz="2000" dirty="0" smtClean="0">
                <a:latin typeface="+mj-lt"/>
              </a:rPr>
              <a:t>Such frequency band ranges from 2.4 GHz to 2.5 GHz, which is divided into 9 channels of 10 </a:t>
            </a:r>
            <a:r>
              <a:rPr lang="en-US" sz="2000" dirty="0" err="1" smtClean="0">
                <a:latin typeface="+mj-lt"/>
              </a:rPr>
              <a:t>MHz.</a:t>
            </a:r>
            <a:r>
              <a:rPr lang="en-US" sz="2000" dirty="0" smtClean="0">
                <a:latin typeface="+mj-lt"/>
              </a:rPr>
              <a:t> By regulation, the maximum transmit power at the input antenna is 1 W. The central frequencies are given by</a:t>
            </a:r>
          </a:p>
          <a:p>
            <a:pPr lvl="1" algn="ctr">
              <a:buNone/>
            </a:pPr>
            <a:r>
              <a:rPr lang="en-US" sz="2000" i="1" dirty="0" err="1" smtClean="0">
                <a:latin typeface="+mj-lt"/>
              </a:rPr>
              <a:t>f</a:t>
            </a:r>
            <a:r>
              <a:rPr lang="en-US" sz="2000" i="1" baseline="-25000" dirty="0" err="1" smtClean="0">
                <a:latin typeface="+mj-lt"/>
              </a:rPr>
              <a:t>c</a:t>
            </a:r>
            <a:r>
              <a:rPr lang="en-US" sz="2000" i="1" dirty="0" smtClean="0">
                <a:latin typeface="+mj-lt"/>
              </a:rPr>
              <a:t> = 2410 MHz + 10n          for n = 0, 1, ..., 8</a:t>
            </a:r>
            <a:endParaRPr lang="en-US" sz="2000" i="1"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signals</a:t>
            </a:r>
            <a:endParaRPr lang="en-US" dirty="0"/>
          </a:p>
        </p:txBody>
      </p:sp>
      <p:sp>
        <p:nvSpPr>
          <p:cNvPr id="3" name="Content Placeholder 2"/>
          <p:cNvSpPr>
            <a:spLocks noGrp="1"/>
          </p:cNvSpPr>
          <p:nvPr>
            <p:ph idx="1"/>
          </p:nvPr>
        </p:nvSpPr>
        <p:spPr/>
        <p:txBody>
          <a:bodyPr/>
          <a:lstStyle/>
          <a:p>
            <a:r>
              <a:rPr lang="en-US" sz="2400" dirty="0" smtClean="0">
                <a:latin typeface="+mj-lt"/>
              </a:rPr>
              <a:t>Considering a maximum speed of </a:t>
            </a:r>
            <a:r>
              <a:rPr lang="en-US" sz="2400" i="1" dirty="0" smtClean="0">
                <a:latin typeface="+mj-lt"/>
              </a:rPr>
              <a:t>v</a:t>
            </a:r>
            <a:r>
              <a:rPr lang="en-US" sz="2400" dirty="0" smtClean="0">
                <a:latin typeface="+mj-lt"/>
              </a:rPr>
              <a:t>=100 Km/h (27.78 m/s)</a:t>
            </a:r>
          </a:p>
          <a:p>
            <a:r>
              <a:rPr lang="en-US" sz="2400" dirty="0" smtClean="0">
                <a:latin typeface="+mj-lt"/>
              </a:rPr>
              <a:t>Doppler spread: </a:t>
            </a:r>
            <a:r>
              <a:rPr lang="en-US" sz="2200" i="1" dirty="0" err="1" smtClean="0">
                <a:latin typeface="+mj-lt"/>
              </a:rPr>
              <a:t>f</a:t>
            </a:r>
            <a:r>
              <a:rPr lang="en-US" sz="2200" i="1" baseline="-25000" dirty="0" err="1" smtClean="0">
                <a:latin typeface="+mj-lt"/>
              </a:rPr>
              <a:t>d</a:t>
            </a:r>
            <a:r>
              <a:rPr lang="en-US" sz="2200" i="1" dirty="0" smtClean="0">
                <a:latin typeface="+mj-lt"/>
              </a:rPr>
              <a:t>=</a:t>
            </a:r>
            <a:r>
              <a:rPr lang="en-US" sz="2200" i="1" dirty="0" err="1" smtClean="0">
                <a:latin typeface="+mj-lt"/>
              </a:rPr>
              <a:t>f</a:t>
            </a:r>
            <a:r>
              <a:rPr lang="en-US" sz="2200" i="1" baseline="-25000" dirty="0" err="1" smtClean="0">
                <a:latin typeface="+mj-lt"/>
              </a:rPr>
              <a:t>c</a:t>
            </a:r>
            <a:r>
              <a:rPr lang="en-US" sz="2200" i="1" dirty="0" smtClean="0">
                <a:latin typeface="+mj-lt"/>
              </a:rPr>
              <a:t> v/c</a:t>
            </a:r>
          </a:p>
          <a:p>
            <a:r>
              <a:rPr lang="en-US" sz="2400" dirty="0" smtClean="0">
                <a:latin typeface="+mj-lt"/>
              </a:rPr>
              <a:t>Min. sampling time to reconstruct the channel: </a:t>
            </a:r>
            <a:r>
              <a:rPr lang="en-US" sz="2200" i="1" dirty="0" err="1" smtClean="0">
                <a:latin typeface="+mj-lt"/>
              </a:rPr>
              <a:t>T</a:t>
            </a:r>
            <a:r>
              <a:rPr lang="en-US" sz="2200" i="1" baseline="-25000" dirty="0" err="1" smtClean="0">
                <a:latin typeface="+mj-lt"/>
              </a:rPr>
              <a:t>c</a:t>
            </a:r>
            <a:r>
              <a:rPr lang="en-US" sz="2200" i="1" dirty="0" smtClean="0">
                <a:latin typeface="+mj-lt"/>
              </a:rPr>
              <a:t>=1/2f</a:t>
            </a:r>
            <a:r>
              <a:rPr lang="en-US" sz="2200" i="1" baseline="-25000" dirty="0" smtClean="0">
                <a:latin typeface="+mj-lt"/>
              </a:rPr>
              <a:t>d</a:t>
            </a:r>
          </a:p>
          <a:p>
            <a:endParaRPr lang="en-US" sz="2200" i="1" baseline="-25000" dirty="0" smtClean="0">
              <a:latin typeface="+mj-lt"/>
            </a:endParaRPr>
          </a:p>
          <a:p>
            <a:endParaRPr lang="en-US" sz="2200" i="1" baseline="-25000" dirty="0" smtClean="0">
              <a:latin typeface="+mj-lt"/>
            </a:endParaRPr>
          </a:p>
          <a:p>
            <a:endParaRPr lang="en-US" sz="2200" i="1" baseline="-25000" dirty="0" smtClean="0">
              <a:latin typeface="+mj-lt"/>
            </a:endParaRPr>
          </a:p>
          <a:p>
            <a:endParaRPr lang="en-US" sz="2200" i="1" baseline="-25000" dirty="0" smtClean="0">
              <a:latin typeface="+mj-lt"/>
            </a:endParaRPr>
          </a:p>
          <a:p>
            <a:endParaRPr lang="en-US" sz="2200" i="1" baseline="-25000" dirty="0" smtClean="0">
              <a:latin typeface="+mj-lt"/>
            </a:endParaRPr>
          </a:p>
          <a:p>
            <a:endParaRPr lang="en-US" sz="2400" baseline="-25000" dirty="0" smtClean="0">
              <a:latin typeface="+mj-lt"/>
            </a:endParaRPr>
          </a:p>
          <a:p>
            <a:r>
              <a:rPr lang="en-US" sz="2400" dirty="0" smtClean="0">
                <a:latin typeface="+mj-lt"/>
              </a:rPr>
              <a:t>Slot time </a:t>
            </a:r>
            <a:r>
              <a:rPr lang="en-US" sz="2200" i="1" dirty="0" err="1" smtClean="0">
                <a:latin typeface="+mj-lt"/>
              </a:rPr>
              <a:t>T</a:t>
            </a:r>
            <a:r>
              <a:rPr lang="en-US" sz="2200" i="1" baseline="-25000" dirty="0" err="1" smtClean="0">
                <a:latin typeface="+mj-lt"/>
              </a:rPr>
              <a:t>slot</a:t>
            </a:r>
            <a:r>
              <a:rPr lang="en-US" sz="2200" dirty="0" smtClean="0">
                <a:latin typeface="+mj-lt"/>
              </a:rPr>
              <a:t>=0.5</a:t>
            </a:r>
            <a:r>
              <a:rPr lang="en-US" sz="2400" dirty="0" smtClean="0">
                <a:latin typeface="+mj-lt"/>
              </a:rPr>
              <a:t> msec. Then, </a:t>
            </a:r>
            <a:r>
              <a:rPr lang="en-US" sz="2400" i="1" dirty="0" smtClean="0">
                <a:latin typeface="+mj-lt"/>
              </a:rPr>
              <a:t>one</a:t>
            </a:r>
            <a:r>
              <a:rPr lang="en-US" sz="2400" dirty="0" smtClean="0">
                <a:latin typeface="+mj-lt"/>
              </a:rPr>
              <a:t> reference symbol per slot is needed in the time domain to estimate the channel correctly.</a:t>
            </a:r>
            <a:endParaRPr lang="en-US" sz="2400" baseline="-25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50</a:t>
            </a:fld>
            <a:endParaRPr lang="en-US"/>
          </a:p>
        </p:txBody>
      </p:sp>
      <p:graphicFrame>
        <p:nvGraphicFramePr>
          <p:cNvPr id="73731" name="Object 3"/>
          <p:cNvGraphicFramePr>
            <a:graphicFrameLocks noChangeAspect="1"/>
          </p:cNvGraphicFramePr>
          <p:nvPr>
            <p:extLst>
              <p:ext uri="{D42A27DB-BD31-4B8C-83A1-F6EECF244321}">
                <p14:modId xmlns:p14="http://schemas.microsoft.com/office/powerpoint/2010/main" val="1452938726"/>
              </p:ext>
            </p:extLst>
          </p:nvPr>
        </p:nvGraphicFramePr>
        <p:xfrm>
          <a:off x="914400" y="3581400"/>
          <a:ext cx="7694290" cy="1295400"/>
        </p:xfrm>
        <a:graphic>
          <a:graphicData uri="http://schemas.openxmlformats.org/presentationml/2006/ole">
            <mc:AlternateContent xmlns:mc="http://schemas.openxmlformats.org/markup-compatibility/2006">
              <mc:Choice xmlns:v="urn:schemas-microsoft-com:vml" Requires="v">
                <p:oleObj spid="_x0000_s74065" name="Document" r:id="rId3" imgW="5628859" imgH="947589" progId="Word.Document.12">
                  <p:embed/>
                </p:oleObj>
              </mc:Choice>
              <mc:Fallback>
                <p:oleObj name="Document" r:id="rId3" imgW="5628859" imgH="947589"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81400"/>
                        <a:ext cx="7694290" cy="129540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signals</a:t>
            </a:r>
            <a:endParaRPr lang="en-US" dirty="0"/>
          </a:p>
        </p:txBody>
      </p:sp>
      <p:sp>
        <p:nvSpPr>
          <p:cNvPr id="3" name="Content Placeholder 2"/>
          <p:cNvSpPr>
            <a:spLocks noGrp="1"/>
          </p:cNvSpPr>
          <p:nvPr>
            <p:ph idx="1"/>
          </p:nvPr>
        </p:nvSpPr>
        <p:spPr/>
        <p:txBody>
          <a:bodyPr/>
          <a:lstStyle/>
          <a:p>
            <a:r>
              <a:rPr lang="en-US" sz="2400" dirty="0" smtClean="0">
                <a:latin typeface="+mj-lt"/>
              </a:rPr>
              <a:t>Considering 90%, 50% coherence bandwidth:</a:t>
            </a:r>
          </a:p>
          <a:p>
            <a:pPr lvl="1"/>
            <a:r>
              <a:rPr lang="en-US" sz="2000" dirty="0" smtClean="0">
                <a:latin typeface="+mj-lt"/>
              </a:rPr>
              <a:t>where      is the </a:t>
            </a:r>
            <a:r>
              <a:rPr lang="en-US" sz="2000" dirty="0" err="1" smtClean="0">
                <a:latin typeface="+mj-lt"/>
              </a:rPr>
              <a:t>RMS</a:t>
            </a:r>
            <a:r>
              <a:rPr lang="en-US" sz="2000" dirty="0" smtClean="0">
                <a:latin typeface="+mj-lt"/>
              </a:rPr>
              <a:t> delay spread.</a:t>
            </a:r>
          </a:p>
          <a:p>
            <a:r>
              <a:rPr lang="en-US" sz="2400" dirty="0" smtClean="0">
                <a:latin typeface="+mj-lt"/>
              </a:rPr>
              <a:t>Outdoor </a:t>
            </a:r>
            <a:r>
              <a:rPr lang="en-US" sz="2400" dirty="0" err="1" smtClean="0">
                <a:latin typeface="+mj-lt"/>
              </a:rPr>
              <a:t>RMS</a:t>
            </a:r>
            <a:r>
              <a:rPr lang="en-US" sz="2400" dirty="0" smtClean="0">
                <a:latin typeface="+mj-lt"/>
              </a:rPr>
              <a:t> delay spread is estimated as:</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If               then freq. selective fading and </a:t>
            </a:r>
            <a:r>
              <a:rPr lang="en-US" sz="2400" dirty="0" err="1" smtClean="0">
                <a:latin typeface="+mj-lt"/>
              </a:rPr>
              <a:t>FDE</a:t>
            </a:r>
            <a:r>
              <a:rPr lang="en-US" sz="2400" dirty="0" smtClean="0">
                <a:latin typeface="+mj-lt"/>
              </a:rPr>
              <a:t> is needed.</a:t>
            </a:r>
          </a:p>
          <a:p>
            <a:pPr lvl="1"/>
            <a:r>
              <a:rPr lang="en-US" sz="2000" dirty="0" smtClean="0">
                <a:latin typeface="+mj-lt"/>
              </a:rPr>
              <a:t>We propose that the spacing between 2 reference symbols in frequency in a RB is 30 KHz to resolve frequency variations.</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51</a:t>
            </a:fld>
            <a:endParaRPr lang="en-US"/>
          </a:p>
        </p:txBody>
      </p:sp>
      <p:graphicFrame>
        <p:nvGraphicFramePr>
          <p:cNvPr id="7" name="Object 6"/>
          <p:cNvGraphicFramePr>
            <a:graphicFrameLocks noChangeAspect="1"/>
          </p:cNvGraphicFramePr>
          <p:nvPr/>
        </p:nvGraphicFramePr>
        <p:xfrm>
          <a:off x="6915150" y="1752600"/>
          <a:ext cx="1238250" cy="304800"/>
        </p:xfrm>
        <a:graphic>
          <a:graphicData uri="http://schemas.openxmlformats.org/presentationml/2006/ole">
            <mc:AlternateContent xmlns:mc="http://schemas.openxmlformats.org/markup-compatibility/2006">
              <mc:Choice xmlns:v="urn:schemas-microsoft-com:vml" Requires="v">
                <p:oleObj spid="_x0000_s98257" name="Equation" r:id="rId3" imgW="825480" imgH="203040" progId="Equation.3">
                  <p:embed/>
                </p:oleObj>
              </mc:Choice>
              <mc:Fallback>
                <p:oleObj name="Equation" r:id="rId3" imgW="82548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1752600"/>
                        <a:ext cx="12382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5" name="Object 3"/>
          <p:cNvGraphicFramePr>
            <a:graphicFrameLocks noChangeAspect="1"/>
          </p:cNvGraphicFramePr>
          <p:nvPr/>
        </p:nvGraphicFramePr>
        <p:xfrm>
          <a:off x="6934200" y="2133600"/>
          <a:ext cx="1143000" cy="304800"/>
        </p:xfrm>
        <a:graphic>
          <a:graphicData uri="http://schemas.openxmlformats.org/presentationml/2006/ole">
            <mc:AlternateContent xmlns:mc="http://schemas.openxmlformats.org/markup-compatibility/2006">
              <mc:Choice xmlns:v="urn:schemas-microsoft-com:vml" Requires="v">
                <p:oleObj spid="_x0000_s98258" name="Equation" r:id="rId5" imgW="761760" imgH="203040" progId="Equation.3">
                  <p:embed/>
                </p:oleObj>
              </mc:Choice>
              <mc:Fallback>
                <p:oleObj name="Equation" r:id="rId5" imgW="76176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133600"/>
                        <a:ext cx="1143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209800" y="2438400"/>
          <a:ext cx="317500" cy="340179"/>
        </p:xfrm>
        <a:graphic>
          <a:graphicData uri="http://schemas.openxmlformats.org/presentationml/2006/ole">
            <mc:AlternateContent xmlns:mc="http://schemas.openxmlformats.org/markup-compatibility/2006">
              <mc:Choice xmlns:v="urn:schemas-microsoft-com:vml" Requires="v">
                <p:oleObj spid="_x0000_s98259" name="Equation" r:id="rId7" imgW="177480" imgH="190440" progId="Equation.3">
                  <p:embed/>
                </p:oleObj>
              </mc:Choice>
              <mc:Fallback>
                <p:oleObj name="Equation" r:id="rId7" imgW="177480" imgH="1904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438400"/>
                        <a:ext cx="317500" cy="3401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477000" y="2819400"/>
          <a:ext cx="1234017" cy="419100"/>
        </p:xfrm>
        <a:graphic>
          <a:graphicData uri="http://schemas.openxmlformats.org/presentationml/2006/ole">
            <mc:AlternateContent xmlns:mc="http://schemas.openxmlformats.org/markup-compatibility/2006">
              <mc:Choice xmlns:v="urn:schemas-microsoft-com:vml" Requires="v">
                <p:oleObj spid="_x0000_s98260" name="Equation" r:id="rId9" imgW="672840" imgH="228600" progId="Equation.3">
                  <p:embed/>
                </p:oleObj>
              </mc:Choice>
              <mc:Fallback>
                <p:oleObj name="Equation" r:id="rId9" imgW="672840" imgH="2286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2819400"/>
                        <a:ext cx="1234017"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9" name="Object 7"/>
          <p:cNvGraphicFramePr>
            <a:graphicFrameLocks noChangeAspect="1"/>
          </p:cNvGraphicFramePr>
          <p:nvPr/>
        </p:nvGraphicFramePr>
        <p:xfrm>
          <a:off x="1066800" y="3733800"/>
          <a:ext cx="6688248" cy="1143000"/>
        </p:xfrm>
        <a:graphic>
          <a:graphicData uri="http://schemas.openxmlformats.org/presentationml/2006/ole">
            <mc:AlternateContent xmlns:mc="http://schemas.openxmlformats.org/markup-compatibility/2006">
              <mc:Choice xmlns:v="urn:schemas-microsoft-com:vml" Requires="v">
                <p:oleObj spid="_x0000_s98261" name="Document" r:id="rId11" imgW="5628859" imgH="962733" progId="Word.Document.12">
                  <p:embed/>
                </p:oleObj>
              </mc:Choice>
              <mc:Fallback>
                <p:oleObj name="Document" r:id="rId11" imgW="5628859" imgH="962733" progId="Word.Document.12">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3733800"/>
                        <a:ext cx="668824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1295400" y="3276600"/>
            <a:ext cx="762000" cy="276999"/>
          </a:xfrm>
          <a:prstGeom prst="rect">
            <a:avLst/>
          </a:prstGeom>
          <a:noFill/>
        </p:spPr>
        <p:txBody>
          <a:bodyPr wrap="square" rtlCol="0">
            <a:spAutoFit/>
          </a:bodyPr>
          <a:lstStyle/>
          <a:p>
            <a:r>
              <a:rPr lang="en-US" i="1" dirty="0" smtClean="0"/>
              <a:t>d</a:t>
            </a:r>
            <a:r>
              <a:rPr lang="en-US" dirty="0" smtClean="0"/>
              <a:t>=500m</a:t>
            </a:r>
            <a:endParaRPr lang="en-US" dirty="0"/>
          </a:p>
        </p:txBody>
      </p:sp>
      <p:graphicFrame>
        <p:nvGraphicFramePr>
          <p:cNvPr id="13" name="Object 12"/>
          <p:cNvGraphicFramePr>
            <a:graphicFrameLocks noChangeAspect="1"/>
          </p:cNvGraphicFramePr>
          <p:nvPr/>
        </p:nvGraphicFramePr>
        <p:xfrm>
          <a:off x="1371600" y="5105400"/>
          <a:ext cx="990599" cy="304800"/>
        </p:xfrm>
        <a:graphic>
          <a:graphicData uri="http://schemas.openxmlformats.org/presentationml/2006/ole">
            <mc:AlternateContent xmlns:mc="http://schemas.openxmlformats.org/markup-compatibility/2006">
              <mc:Choice xmlns:v="urn:schemas-microsoft-com:vml" Requires="v">
                <p:oleObj spid="_x0000_s98262" name="Equation" r:id="rId13" imgW="660240" imgH="203040" progId="Equation.3">
                  <p:embed/>
                </p:oleObj>
              </mc:Choice>
              <mc:Fallback>
                <p:oleObj name="Equation" r:id="rId13" imgW="660240" imgH="20304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1600" y="5105400"/>
                        <a:ext cx="990599"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066800"/>
          </a:xfrm>
        </p:spPr>
        <p:txBody>
          <a:bodyPr/>
          <a:lstStyle/>
          <a:p>
            <a:r>
              <a:rPr lang="en-US" sz="3000" dirty="0" smtClean="0"/>
              <a:t>Aid for Coherent </a:t>
            </a:r>
            <a:r>
              <a:rPr lang="en-US" sz="3000" dirty="0"/>
              <a:t>D</a:t>
            </a:r>
            <a:r>
              <a:rPr lang="en-US" sz="3000" dirty="0" smtClean="0"/>
              <a:t>etection, FDE,  Synchronization, Random Access and Scheduling</a:t>
            </a:r>
            <a:endParaRPr lang="en-US" sz="3000" dirty="0"/>
          </a:p>
        </p:txBody>
      </p:sp>
      <p:sp>
        <p:nvSpPr>
          <p:cNvPr id="3" name="Content Placeholder 2"/>
          <p:cNvSpPr>
            <a:spLocks noGrp="1"/>
          </p:cNvSpPr>
          <p:nvPr>
            <p:ph idx="1"/>
          </p:nvPr>
        </p:nvSpPr>
        <p:spPr/>
        <p:txBody>
          <a:bodyPr/>
          <a:lstStyle/>
          <a:p>
            <a:r>
              <a:rPr lang="en-US" sz="2400" dirty="0" smtClean="0">
                <a:latin typeface="+mj-lt"/>
              </a:rPr>
              <a:t>Preambles or beacons and reference signals (RSs) are formed with </a:t>
            </a:r>
            <a:r>
              <a:rPr lang="en-US" sz="2400" dirty="0" err="1" smtClean="0">
                <a:latin typeface="+mj-lt"/>
              </a:rPr>
              <a:t>Zadoff</a:t>
            </a:r>
            <a:r>
              <a:rPr lang="en-US" sz="2400" dirty="0" smtClean="0">
                <a:latin typeface="+mj-lt"/>
              </a:rPr>
              <a:t>-Chu (ZC) sequences of length </a:t>
            </a:r>
            <a:r>
              <a:rPr lang="en-US" sz="2400" i="1" dirty="0" smtClean="0">
                <a:latin typeface="+mj-lt"/>
              </a:rPr>
              <a:t>N.</a:t>
            </a:r>
          </a:p>
          <a:p>
            <a:pPr lvl="1"/>
            <a:r>
              <a:rPr lang="en-US" sz="2000" dirty="0" smtClean="0">
                <a:latin typeface="+mj-lt"/>
              </a:rPr>
              <a:t> Constant-amplitude zero-correlation (CAZAC) sequences</a:t>
            </a:r>
          </a:p>
          <a:p>
            <a:endParaRPr lang="en-US" sz="2400" dirty="0" smtClean="0">
              <a:latin typeface="+mj-lt"/>
            </a:endParaRPr>
          </a:p>
          <a:p>
            <a:endParaRPr lang="en-US" sz="2200" i="1" dirty="0" smtClean="0">
              <a:latin typeface="+mj-lt"/>
            </a:endParaRPr>
          </a:p>
          <a:p>
            <a:endParaRPr lang="en-US" sz="2200" i="1" dirty="0" smtClean="0">
              <a:latin typeface="+mj-lt"/>
            </a:endParaRPr>
          </a:p>
          <a:p>
            <a:r>
              <a:rPr lang="en-US" sz="2200" dirty="0">
                <a:latin typeface="+mj-lt"/>
              </a:rPr>
              <a:t>w</a:t>
            </a:r>
            <a:r>
              <a:rPr lang="en-US" sz="2200" dirty="0" smtClean="0">
                <a:latin typeface="+mj-lt"/>
              </a:rPr>
              <a:t>here</a:t>
            </a:r>
            <a:r>
              <a:rPr lang="en-US" sz="2200" i="1" dirty="0" smtClean="0">
                <a:latin typeface="+mj-lt"/>
              </a:rPr>
              <a:t> W</a:t>
            </a:r>
            <a:r>
              <a:rPr lang="en-US" sz="2200" i="1" baseline="-25000" dirty="0" smtClean="0">
                <a:latin typeface="+mj-lt"/>
              </a:rPr>
              <a:t>N</a:t>
            </a:r>
            <a:r>
              <a:rPr lang="en-US" sz="2400" dirty="0" smtClean="0">
                <a:latin typeface="+mj-lt"/>
              </a:rPr>
              <a:t> is a primitive </a:t>
            </a:r>
            <a:r>
              <a:rPr lang="en-US" sz="2400" i="1" dirty="0" smtClean="0">
                <a:latin typeface="+mj-lt"/>
              </a:rPr>
              <a:t>n</a:t>
            </a:r>
            <a:r>
              <a:rPr lang="en-US" sz="2400" dirty="0" smtClean="0">
                <a:latin typeface="+mj-lt"/>
              </a:rPr>
              <a:t>th root of unity, </a:t>
            </a:r>
            <a:r>
              <a:rPr lang="en-US" sz="2400" i="1" dirty="0" smtClean="0">
                <a:latin typeface="+mj-lt"/>
              </a:rPr>
              <a:t>r</a:t>
            </a:r>
            <a:r>
              <a:rPr lang="en-US" sz="2400" dirty="0" smtClean="0">
                <a:latin typeface="+mj-lt"/>
              </a:rPr>
              <a:t> is a relative prime to </a:t>
            </a:r>
            <a:r>
              <a:rPr lang="en-US" sz="2400" i="1" dirty="0" smtClean="0">
                <a:latin typeface="+mj-lt"/>
              </a:rPr>
              <a:t>N</a:t>
            </a:r>
            <a:r>
              <a:rPr lang="en-US" sz="2400" dirty="0" smtClean="0">
                <a:latin typeface="+mj-lt"/>
              </a:rPr>
              <a:t>, sequence index </a:t>
            </a:r>
            <a:r>
              <a:rPr lang="en-US" sz="2400" i="1" dirty="0" smtClean="0">
                <a:latin typeface="+mj-lt"/>
              </a:rPr>
              <a:t>k = 0, 1, ...,N-1</a:t>
            </a:r>
            <a:r>
              <a:rPr lang="en-US" sz="2400" dirty="0" smtClean="0">
                <a:latin typeface="+mj-lt"/>
              </a:rPr>
              <a:t>and </a:t>
            </a:r>
            <a:r>
              <a:rPr lang="en-US" sz="2400" i="1" dirty="0" smtClean="0">
                <a:latin typeface="+mj-lt"/>
              </a:rPr>
              <a:t>q</a:t>
            </a:r>
            <a:r>
              <a:rPr lang="en-US" sz="2400" dirty="0" smtClean="0">
                <a:latin typeface="+mj-lt"/>
              </a:rPr>
              <a:t> is any integer.</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52</a:t>
            </a:fld>
            <a:endParaRPr lang="en-US"/>
          </a:p>
        </p:txBody>
      </p:sp>
      <p:graphicFrame>
        <p:nvGraphicFramePr>
          <p:cNvPr id="75778" name="Object 2"/>
          <p:cNvGraphicFramePr>
            <a:graphicFrameLocks noChangeAspect="1"/>
          </p:cNvGraphicFramePr>
          <p:nvPr>
            <p:extLst>
              <p:ext uri="{D42A27DB-BD31-4B8C-83A1-F6EECF244321}">
                <p14:modId xmlns:p14="http://schemas.microsoft.com/office/powerpoint/2010/main" val="303554902"/>
              </p:ext>
            </p:extLst>
          </p:nvPr>
        </p:nvGraphicFramePr>
        <p:xfrm>
          <a:off x="3263900" y="3200400"/>
          <a:ext cx="2484416" cy="1073150"/>
        </p:xfrm>
        <a:graphic>
          <a:graphicData uri="http://schemas.openxmlformats.org/presentationml/2006/ole">
            <mc:AlternateContent xmlns:mc="http://schemas.openxmlformats.org/markup-compatibility/2006">
              <mc:Choice xmlns:v="urn:schemas-microsoft-com:vml" Requires="v">
                <p:oleObj spid="_x0000_s76452" name="Equation" r:id="rId3" imgW="1587240" imgH="685800" progId="Equation.3">
                  <p:embed/>
                </p:oleObj>
              </mc:Choice>
              <mc:Fallback>
                <p:oleObj name="Equation" r:id="rId3" imgW="1587240" imgH="685800" progId="Equation.3">
                  <p:embed/>
                  <p:pic>
                    <p:nvPicPr>
                      <p:cNvPr id="0" name="Picture 2"/>
                      <p:cNvPicPr>
                        <a:picLocks noChangeAspect="1" noChangeArrowheads="1"/>
                      </p:cNvPicPr>
                      <p:nvPr/>
                    </p:nvPicPr>
                    <p:blipFill>
                      <a:blip r:embed="rId4"/>
                      <a:srcRect/>
                      <a:stretch>
                        <a:fillRect/>
                      </a:stretch>
                    </p:blipFill>
                    <p:spPr bwMode="auto">
                      <a:xfrm>
                        <a:off x="3263900" y="3200400"/>
                        <a:ext cx="2484416" cy="1073150"/>
                      </a:xfrm>
                      <a:prstGeom prst="rect">
                        <a:avLst/>
                      </a:prstGeom>
                      <a:noFill/>
                      <a:ln>
                        <a:noFill/>
                      </a:ln>
                      <a:effectLst/>
                      <a:extLst/>
                    </p:spPr>
                  </p:pic>
                </p:oleObj>
              </mc:Fallback>
            </mc:AlternateContent>
          </a:graphicData>
        </a:graphic>
      </p:graphicFrame>
      <p:graphicFrame>
        <p:nvGraphicFramePr>
          <p:cNvPr id="75779" name="Object 3"/>
          <p:cNvGraphicFramePr>
            <a:graphicFrameLocks noChangeAspect="1"/>
          </p:cNvGraphicFramePr>
          <p:nvPr>
            <p:extLst>
              <p:ext uri="{D42A27DB-BD31-4B8C-83A1-F6EECF244321}">
                <p14:modId xmlns:p14="http://schemas.microsoft.com/office/powerpoint/2010/main" val="1705668163"/>
              </p:ext>
            </p:extLst>
          </p:nvPr>
        </p:nvGraphicFramePr>
        <p:xfrm>
          <a:off x="6118600" y="3429000"/>
          <a:ext cx="1196600" cy="539750"/>
        </p:xfrm>
        <a:graphic>
          <a:graphicData uri="http://schemas.openxmlformats.org/presentationml/2006/ole">
            <mc:AlternateContent xmlns:mc="http://schemas.openxmlformats.org/markup-compatibility/2006">
              <mc:Choice xmlns:v="urn:schemas-microsoft-com:vml" Requires="v">
                <p:oleObj spid="_x0000_s76453" name="Equation" r:id="rId5" imgW="761760" imgH="342720" progId="Equation.3">
                  <p:embed/>
                </p:oleObj>
              </mc:Choice>
              <mc:Fallback>
                <p:oleObj name="Equation" r:id="rId5" imgW="761760" imgH="342720" progId="Equation.3">
                  <p:embed/>
                  <p:pic>
                    <p:nvPicPr>
                      <p:cNvPr id="0" name="Picture 3"/>
                      <p:cNvPicPr>
                        <a:picLocks noChangeAspect="1" noChangeArrowheads="1"/>
                      </p:cNvPicPr>
                      <p:nvPr/>
                    </p:nvPicPr>
                    <p:blipFill>
                      <a:blip r:embed="rId6"/>
                      <a:srcRect/>
                      <a:stretch>
                        <a:fillRect/>
                      </a:stretch>
                    </p:blipFill>
                    <p:spPr bwMode="auto">
                      <a:xfrm>
                        <a:off x="6118600" y="3429000"/>
                        <a:ext cx="1196600" cy="53975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ZC sequences</a:t>
            </a:r>
            <a:endParaRPr lang="en-US" dirty="0"/>
          </a:p>
        </p:txBody>
      </p:sp>
      <p:sp>
        <p:nvSpPr>
          <p:cNvPr id="3" name="Content Placeholder 2"/>
          <p:cNvSpPr>
            <a:spLocks noGrp="1"/>
          </p:cNvSpPr>
          <p:nvPr>
            <p:ph idx="1"/>
          </p:nvPr>
        </p:nvSpPr>
        <p:spPr/>
        <p:txBody>
          <a:bodyPr/>
          <a:lstStyle/>
          <a:p>
            <a:r>
              <a:rPr lang="en-US" sz="2400" dirty="0" smtClean="0">
                <a:latin typeface="+mj-lt"/>
              </a:rPr>
              <a:t>ZC sequences have constant amplitude and so its </a:t>
            </a:r>
            <a:r>
              <a:rPr lang="en-US" sz="2400" i="1" dirty="0" smtClean="0">
                <a:latin typeface="+mj-lt"/>
              </a:rPr>
              <a:t>N</a:t>
            </a:r>
            <a:r>
              <a:rPr lang="en-US" sz="2400" dirty="0" smtClean="0">
                <a:latin typeface="+mj-lt"/>
              </a:rPr>
              <a:t>-point </a:t>
            </a:r>
            <a:r>
              <a:rPr lang="en-US" sz="2400" dirty="0">
                <a:latin typeface="+mj-lt"/>
              </a:rPr>
              <a:t>D</a:t>
            </a:r>
            <a:r>
              <a:rPr lang="en-US" sz="2400" dirty="0" smtClean="0">
                <a:latin typeface="+mj-lt"/>
              </a:rPr>
              <a:t>FT. </a:t>
            </a:r>
          </a:p>
          <a:p>
            <a:pPr lvl="1"/>
            <a:r>
              <a:rPr lang="en-US" sz="2000" dirty="0" smtClean="0">
                <a:latin typeface="+mj-lt"/>
              </a:rPr>
              <a:t>This limits the PAPR and simplifies implementation as only phases have to be generated and stored, besides of bypassing the FFT at transmitter for DFT-S OFDM.</a:t>
            </a:r>
          </a:p>
          <a:p>
            <a:r>
              <a:rPr lang="en-US" sz="2400" dirty="0" smtClean="0">
                <a:latin typeface="+mj-lt"/>
              </a:rPr>
              <a:t>ZC sequences have ideal cyclic autocorrelation, i.e., the correlation with its shifted version is a delta function</a:t>
            </a:r>
          </a:p>
          <a:p>
            <a:pPr lvl="1"/>
            <a:r>
              <a:rPr lang="en-US" sz="2000" dirty="0" smtClean="0">
                <a:latin typeface="+mj-lt"/>
              </a:rPr>
              <a:t>Thus, a [large] set of orthogonal preambles or reference signals is possible to generate.</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Receiver</a:t>
            </a:r>
            <a:endParaRPr lang="en-US" dirty="0"/>
          </a:p>
        </p:txBody>
      </p:sp>
      <p:sp>
        <p:nvSpPr>
          <p:cNvPr id="3" name="Content Placeholder 2"/>
          <p:cNvSpPr>
            <a:spLocks noGrp="1"/>
          </p:cNvSpPr>
          <p:nvPr>
            <p:ph idx="1"/>
          </p:nvPr>
        </p:nvSpPr>
        <p:spPr/>
        <p:txBody>
          <a:bodyPr/>
          <a:lstStyle/>
          <a:p>
            <a:r>
              <a:rPr lang="en-US" sz="2400" dirty="0" smtClean="0">
                <a:latin typeface="+mj-lt"/>
              </a:rPr>
              <a:t>Optimum detection of coded MIMO systems is given in terms of joint detection and decoding.</a:t>
            </a:r>
          </a:p>
          <a:p>
            <a:pPr lvl="1"/>
            <a:r>
              <a:rPr lang="en-US" sz="2000" dirty="0" smtClean="0">
                <a:latin typeface="+mj-lt"/>
              </a:rPr>
              <a:t>However, implementation complexity is very high.</a:t>
            </a:r>
          </a:p>
          <a:p>
            <a:r>
              <a:rPr lang="en-US" sz="2400" dirty="0" smtClean="0">
                <a:latin typeface="+mj-lt"/>
              </a:rPr>
              <a:t>There are plenty of proposed suboptimum techniques like MMSE-SIC detection</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69185434"/>
              </p:ext>
            </p:extLst>
          </p:nvPr>
        </p:nvGraphicFramePr>
        <p:xfrm>
          <a:off x="2209800" y="4038600"/>
          <a:ext cx="4689475" cy="2165350"/>
        </p:xfrm>
        <a:graphic>
          <a:graphicData uri="http://schemas.openxmlformats.org/presentationml/2006/ole">
            <mc:AlternateContent xmlns:mc="http://schemas.openxmlformats.org/markup-compatibility/2006">
              <mc:Choice xmlns:v="urn:schemas-microsoft-com:vml" Requires="v">
                <p:oleObj spid="_x0000_s120884" name="Visio" r:id="rId3" imgW="4689508" imgH="2165130" progId="Visio.Drawing.11">
                  <p:embed/>
                </p:oleObj>
              </mc:Choice>
              <mc:Fallback>
                <p:oleObj name="Visio" r:id="rId3" imgW="4689508" imgH="2165130" progId="Visio.Drawing.11">
                  <p:embed/>
                  <p:pic>
                    <p:nvPicPr>
                      <p:cNvPr id="0" name=""/>
                      <p:cNvPicPr/>
                      <p:nvPr/>
                    </p:nvPicPr>
                    <p:blipFill>
                      <a:blip r:embed="rId4"/>
                      <a:stretch>
                        <a:fillRect/>
                      </a:stretch>
                    </p:blipFill>
                    <p:spPr>
                      <a:xfrm>
                        <a:off x="2209800" y="4038600"/>
                        <a:ext cx="4689475" cy="2165350"/>
                      </a:xfrm>
                      <a:prstGeom prst="rect">
                        <a:avLst/>
                      </a:prstGeom>
                    </p:spPr>
                  </p:pic>
                </p:oleObj>
              </mc:Fallback>
            </mc:AlternateContent>
          </a:graphicData>
        </a:graphic>
      </p:graphicFrame>
    </p:spTree>
    <p:extLst>
      <p:ext uri="{BB962C8B-B14F-4D97-AF65-F5344CB8AC3E}">
        <p14:creationId xmlns:p14="http://schemas.microsoft.com/office/powerpoint/2010/main" val="15511775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a:t>
            </a:r>
          </a:p>
        </p:txBody>
      </p:sp>
      <p:sp>
        <p:nvSpPr>
          <p:cNvPr id="3" name="Content Placeholder 2"/>
          <p:cNvSpPr>
            <a:spLocks noGrp="1"/>
          </p:cNvSpPr>
          <p:nvPr>
            <p:ph idx="1"/>
          </p:nvPr>
        </p:nvSpPr>
        <p:spPr>
          <a:xfrm>
            <a:off x="685800" y="1828800"/>
            <a:ext cx="7772400" cy="4267200"/>
          </a:xfrm>
        </p:spPr>
        <p:txBody>
          <a:bodyPr/>
          <a:lstStyle/>
          <a:p>
            <a:r>
              <a:rPr lang="en-US" sz="2400" dirty="0" smtClean="0">
                <a:latin typeface="+mj-lt"/>
              </a:rPr>
              <a:t>However, iterative MIMO decoding is the most promising approach for low complexity and close optimum performance.</a:t>
            </a:r>
          </a:p>
          <a:p>
            <a:pPr lvl="1"/>
            <a:r>
              <a:rPr lang="en-US" sz="2000" dirty="0" smtClean="0">
                <a:latin typeface="+mj-lt"/>
              </a:rPr>
              <a:t>Core idea: independent MIMO detection and channel decoding.</a:t>
            </a:r>
          </a:p>
          <a:p>
            <a:r>
              <a:rPr lang="en-US" sz="2400" dirty="0" smtClean="0">
                <a:latin typeface="+mj-lt"/>
              </a:rPr>
              <a:t>We present 2 promising systems for spatial multiplexing</a:t>
            </a:r>
          </a:p>
          <a:p>
            <a:pPr lvl="1"/>
            <a:r>
              <a:rPr lang="en-US" sz="2000" dirty="0" smtClean="0">
                <a:latin typeface="+mj-lt"/>
              </a:rPr>
              <a:t>SISO MMSE PIC and sphere decoding</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69143078"/>
              </p:ext>
            </p:extLst>
          </p:nvPr>
        </p:nvGraphicFramePr>
        <p:xfrm>
          <a:off x="2438400" y="4419600"/>
          <a:ext cx="3602038" cy="1930400"/>
        </p:xfrm>
        <a:graphic>
          <a:graphicData uri="http://schemas.openxmlformats.org/presentationml/2006/ole">
            <mc:AlternateContent xmlns:mc="http://schemas.openxmlformats.org/markup-compatibility/2006">
              <mc:Choice xmlns:v="urn:schemas-microsoft-com:vml" Requires="v">
                <p:oleObj spid="_x0000_s121911" name="Visio" r:id="rId3" imgW="3815628" imgH="2045790" progId="Visio.Drawing.11">
                  <p:embed/>
                </p:oleObj>
              </mc:Choice>
              <mc:Fallback>
                <p:oleObj name="Visio" r:id="rId3" imgW="3815628" imgH="204579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19600"/>
                        <a:ext cx="360203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59026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a:t>
            </a:r>
          </a:p>
        </p:txBody>
      </p:sp>
      <p:sp>
        <p:nvSpPr>
          <p:cNvPr id="3" name="Content Placeholder 2"/>
          <p:cNvSpPr>
            <a:spLocks noGrp="1"/>
          </p:cNvSpPr>
          <p:nvPr>
            <p:ph idx="1"/>
          </p:nvPr>
        </p:nvSpPr>
        <p:spPr/>
        <p:txBody>
          <a:bodyPr/>
          <a:lstStyle/>
          <a:p>
            <a:r>
              <a:rPr lang="en-US" sz="2400" dirty="0" smtClean="0">
                <a:latin typeface="+mj-lt"/>
              </a:rPr>
              <a:t>For lack of space and not being part of standard, we do not give details of receivers, only the core ideas and results.</a:t>
            </a:r>
          </a:p>
          <a:p>
            <a:r>
              <a:rPr lang="en-US" sz="2400" dirty="0" smtClean="0">
                <a:latin typeface="+mj-lt"/>
              </a:rPr>
              <a:t>Iterative MIMO decoding</a:t>
            </a:r>
          </a:p>
          <a:p>
            <a:pPr lvl="1"/>
            <a:r>
              <a:rPr lang="en-US" sz="2000" dirty="0" smtClean="0">
                <a:latin typeface="+mj-lt"/>
              </a:rPr>
              <a:t>Reliability information of coded bits (LLRs) is iteratively exchange between SISO MIMO detector and SISO decoder to improve error-rate.</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74446143"/>
              </p:ext>
            </p:extLst>
          </p:nvPr>
        </p:nvGraphicFramePr>
        <p:xfrm>
          <a:off x="2438400" y="4191000"/>
          <a:ext cx="3602038" cy="1930400"/>
        </p:xfrm>
        <a:graphic>
          <a:graphicData uri="http://schemas.openxmlformats.org/presentationml/2006/ole">
            <mc:AlternateContent xmlns:mc="http://schemas.openxmlformats.org/markup-compatibility/2006">
              <mc:Choice xmlns:v="urn:schemas-microsoft-com:vml" Requires="v">
                <p:oleObj spid="_x0000_s122974" name="Visio" r:id="rId3" imgW="3815628" imgH="2045790" progId="Visio.Drawing.11">
                  <p:embed/>
                </p:oleObj>
              </mc:Choice>
              <mc:Fallback>
                <p:oleObj name="Visio" r:id="rId3" imgW="3815628" imgH="2045790" progId="Visio.Drawing.11">
                  <p:embed/>
                  <p:pic>
                    <p:nvPicPr>
                      <p:cNvPr id="0" name="Object 8"/>
                      <p:cNvPicPr>
                        <a:picLocks noChangeAspect="1" noChangeArrowheads="1"/>
                      </p:cNvPicPr>
                      <p:nvPr/>
                    </p:nvPicPr>
                    <p:blipFill>
                      <a:blip r:embed="rId4"/>
                      <a:srcRect/>
                      <a:stretch>
                        <a:fillRect/>
                      </a:stretch>
                    </p:blipFill>
                    <p:spPr bwMode="auto">
                      <a:xfrm>
                        <a:off x="2438400" y="4191000"/>
                        <a:ext cx="360203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8333435"/>
              </p:ext>
            </p:extLst>
          </p:nvPr>
        </p:nvGraphicFramePr>
        <p:xfrm>
          <a:off x="6629400" y="5562600"/>
          <a:ext cx="1765300" cy="508000"/>
        </p:xfrm>
        <a:graphic>
          <a:graphicData uri="http://schemas.openxmlformats.org/presentationml/2006/ole">
            <mc:AlternateContent xmlns:mc="http://schemas.openxmlformats.org/markup-compatibility/2006">
              <mc:Choice xmlns:v="urn:schemas-microsoft-com:vml" Requires="v">
                <p:oleObj spid="_x0000_s122975" name="Equation" r:id="rId5" imgW="1765080" imgH="507960" progId="Equation.3">
                  <p:embed/>
                </p:oleObj>
              </mc:Choice>
              <mc:Fallback>
                <p:oleObj name="Equation" r:id="rId5" imgW="1765080" imgH="507960" progId="Equation.3">
                  <p:embed/>
                  <p:pic>
                    <p:nvPicPr>
                      <p:cNvPr id="0" name=""/>
                      <p:cNvPicPr/>
                      <p:nvPr/>
                    </p:nvPicPr>
                    <p:blipFill>
                      <a:blip r:embed="rId6"/>
                      <a:stretch>
                        <a:fillRect/>
                      </a:stretch>
                    </p:blipFill>
                    <p:spPr>
                      <a:xfrm>
                        <a:off x="6629400" y="5562600"/>
                        <a:ext cx="1765300" cy="508000"/>
                      </a:xfrm>
                      <a:prstGeom prst="rect">
                        <a:avLst/>
                      </a:prstGeom>
                    </p:spPr>
                  </p:pic>
                </p:oleObj>
              </mc:Fallback>
            </mc:AlternateContent>
          </a:graphicData>
        </a:graphic>
      </p:graphicFrame>
    </p:spTree>
    <p:extLst>
      <p:ext uri="{BB962C8B-B14F-4D97-AF65-F5344CB8AC3E}">
        <p14:creationId xmlns:p14="http://schemas.microsoft.com/office/powerpoint/2010/main" val="1512001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200" dirty="0" smtClean="0">
                    <a:latin typeface="+mj-lt"/>
                  </a:rPr>
                  <a:t>SISO MMSE PIC is a suboptimum algorithm to compute LLRs</a:t>
                </a:r>
              </a:p>
              <a:p>
                <a:pPr lvl="1"/>
                <a:r>
                  <a:rPr lang="en-US" sz="1800" dirty="0" smtClean="0">
                    <a:latin typeface="+mj-lt"/>
                  </a:rPr>
                  <a:t>Compute soft-symbols: </a:t>
                </a:r>
                <a14:m>
                  <m:oMath xmlns:m="http://schemas.openxmlformats.org/officeDocument/2006/math">
                    <m:acc>
                      <m:accPr>
                        <m:chr m:val="̂"/>
                        <m:ctrlPr>
                          <a:rPr lang="en-US" sz="1800" i="1" smtClean="0">
                            <a:latin typeface="Cambria Math"/>
                          </a:rPr>
                        </m:ctrlPr>
                      </m:accPr>
                      <m:e>
                        <m:sSub>
                          <m:sSubPr>
                            <m:ctrlPr>
                              <a:rPr lang="en-US" sz="1800" i="1" smtClean="0">
                                <a:latin typeface="Cambria Math"/>
                              </a:rPr>
                            </m:ctrlPr>
                          </m:sSubPr>
                          <m:e>
                            <m:r>
                              <a:rPr lang="en-US" sz="1800" b="0" i="1" smtClean="0">
                                <a:latin typeface="Cambria Math"/>
                              </a:rPr>
                              <m:t>𝑠</m:t>
                            </m:r>
                          </m:e>
                          <m:sub>
                            <m:r>
                              <a:rPr lang="en-US" sz="1800" b="0" i="1" smtClean="0">
                                <a:latin typeface="Cambria Math"/>
                              </a:rPr>
                              <m:t>𝑖</m:t>
                            </m:r>
                          </m:sub>
                        </m:sSub>
                      </m:e>
                    </m:acc>
                  </m:oMath>
                </a14:m>
                <a:r>
                  <a:rPr lang="en-US" sz="1800" dirty="0" smtClean="0">
                    <a:latin typeface="+mj-lt"/>
                  </a:rPr>
                  <a:t>. PIC: </a:t>
                </a:r>
                <a14:m>
                  <m:oMath xmlns:m="http://schemas.openxmlformats.org/officeDocument/2006/math">
                    <m:acc>
                      <m:accPr>
                        <m:chr m:val="̂"/>
                        <m:ctrlPr>
                          <a:rPr lang="en-US" sz="1800" i="1" smtClean="0">
                            <a:latin typeface="Cambria Math"/>
                          </a:rPr>
                        </m:ctrlPr>
                      </m:accPr>
                      <m:e>
                        <m:sSub>
                          <m:sSubPr>
                            <m:ctrlPr>
                              <a:rPr lang="en-US" sz="1800" i="1" smtClean="0">
                                <a:latin typeface="Cambria Math"/>
                              </a:rPr>
                            </m:ctrlPr>
                          </m:sSubPr>
                          <m:e>
                            <m:r>
                              <a:rPr lang="en-US" sz="1800" b="0" i="1" smtClean="0">
                                <a:latin typeface="Cambria Math"/>
                              </a:rPr>
                              <m:t>𝑦</m:t>
                            </m:r>
                          </m:e>
                          <m:sub>
                            <m:r>
                              <a:rPr lang="en-US" sz="1800" b="0" i="1" smtClean="0">
                                <a:latin typeface="Cambria Math"/>
                              </a:rPr>
                              <m:t>𝑖</m:t>
                            </m:r>
                          </m:sub>
                        </m:sSub>
                      </m:e>
                    </m:acc>
                    <m:r>
                      <a:rPr lang="en-US" sz="1800" b="0" i="1" smtClean="0">
                        <a:latin typeface="Cambria Math"/>
                      </a:rPr>
                      <m:t>=</m:t>
                    </m:r>
                    <m:r>
                      <a:rPr lang="en-US" sz="1800" b="0" i="1" smtClean="0">
                        <a:latin typeface="Cambria Math"/>
                      </a:rPr>
                      <m:t>𝑦</m:t>
                    </m:r>
                    <m:r>
                      <a:rPr lang="en-US" sz="1800" b="0" i="1" smtClean="0">
                        <a:latin typeface="Cambria Math"/>
                      </a:rPr>
                      <m:t>−</m:t>
                    </m:r>
                    <m:nary>
                      <m:naryPr>
                        <m:chr m:val="∑"/>
                        <m:supHide m:val="on"/>
                        <m:ctrlPr>
                          <a:rPr lang="en-US" sz="1800" b="0" i="1" smtClean="0">
                            <a:latin typeface="Cambria Math"/>
                          </a:rPr>
                        </m:ctrlPr>
                      </m:naryPr>
                      <m:sub>
                        <m:r>
                          <m:rPr>
                            <m:brk m:alnAt="7"/>
                          </m:rPr>
                          <a:rPr lang="en-US" sz="1800" b="0" i="1" smtClean="0">
                            <a:latin typeface="Cambria Math"/>
                          </a:rPr>
                          <m:t>𝑗</m:t>
                        </m:r>
                        <m:r>
                          <a:rPr lang="en-US" sz="1800" b="0" i="1" smtClean="0">
                            <a:latin typeface="Cambria Math"/>
                            <a:ea typeface="Cambria Math"/>
                          </a:rPr>
                          <m:t>≠</m:t>
                        </m:r>
                        <m:r>
                          <a:rPr lang="en-US" sz="1800" b="0" i="1" smtClean="0">
                            <a:latin typeface="Cambria Math"/>
                            <a:ea typeface="Cambria Math"/>
                          </a:rPr>
                          <m:t>𝑖</m:t>
                        </m:r>
                      </m:sub>
                      <m:sup/>
                      <m:e>
                        <m:sSub>
                          <m:sSubPr>
                            <m:ctrlPr>
                              <a:rPr lang="en-US" sz="1800" b="0" i="1" smtClean="0">
                                <a:latin typeface="Cambria Math"/>
                              </a:rPr>
                            </m:ctrlPr>
                          </m:sSubPr>
                          <m:e>
                            <m:r>
                              <a:rPr lang="en-US" sz="1800" b="0" i="1" smtClean="0">
                                <a:latin typeface="Cambria Math"/>
                              </a:rPr>
                              <m:t>h</m:t>
                            </m:r>
                          </m:e>
                          <m:sub>
                            <m:r>
                              <a:rPr lang="en-US" sz="1800" b="0" i="1" smtClean="0">
                                <a:latin typeface="Cambria Math"/>
                              </a:rPr>
                              <m:t>𝑗</m:t>
                            </m:r>
                          </m:sub>
                        </m:sSub>
                      </m:e>
                    </m:nary>
                    <m:acc>
                      <m:accPr>
                        <m:chr m:val="̂"/>
                        <m:ctrlPr>
                          <a:rPr lang="en-US" sz="1800" b="0" i="1" smtClean="0">
                            <a:latin typeface="Cambria Math"/>
                          </a:rPr>
                        </m:ctrlPr>
                      </m:accPr>
                      <m:e>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𝑖</m:t>
                            </m:r>
                          </m:sub>
                        </m:sSub>
                      </m:e>
                    </m:acc>
                  </m:oMath>
                </a14:m>
                <a:r>
                  <a:rPr lang="en-US" sz="1800" dirty="0" smtClean="0">
                    <a:latin typeface="+mj-lt"/>
                  </a:rPr>
                  <a:t>. MMSE filtering: </a:t>
                </a:r>
                <a14:m>
                  <m:oMath xmlns:m="http://schemas.openxmlformats.org/officeDocument/2006/math">
                    <m:sSub>
                      <m:sSubPr>
                        <m:ctrlPr>
                          <a:rPr lang="en-US" sz="1800" i="1" smtClean="0">
                            <a:latin typeface="Cambria Math"/>
                          </a:rPr>
                        </m:ctrlPr>
                      </m:sSubPr>
                      <m:e>
                        <m:r>
                          <a:rPr lang="en-US" sz="1800" b="0" i="1" smtClean="0">
                            <a:latin typeface="Cambria Math"/>
                          </a:rPr>
                          <m:t>𝑧</m:t>
                        </m:r>
                      </m:e>
                      <m:sub>
                        <m:r>
                          <a:rPr lang="en-US" sz="1800" b="0" i="1" smtClean="0">
                            <a:latin typeface="Cambria Math"/>
                          </a:rPr>
                          <m:t>𝑖</m:t>
                        </m:r>
                      </m:sub>
                    </m:sSub>
                    <m:r>
                      <a:rPr lang="en-US" sz="1800" b="0" i="1" smtClean="0">
                        <a:latin typeface="Cambria Math"/>
                      </a:rPr>
                      <m:t>=</m:t>
                    </m:r>
                    <m:sSup>
                      <m:sSupPr>
                        <m:ctrlPr>
                          <a:rPr lang="en-US" sz="1800" b="0" i="1" smtClean="0">
                            <a:latin typeface="Cambria Math"/>
                          </a:rPr>
                        </m:ctrlPr>
                      </m:sSupPr>
                      <m:e>
                        <m:r>
                          <a:rPr lang="en-US" sz="1800" b="0" i="1" smtClean="0">
                            <a:latin typeface="Cambria Math"/>
                          </a:rPr>
                          <m:t>𝑤</m:t>
                        </m:r>
                      </m:e>
                      <m:sup>
                        <m:r>
                          <a:rPr lang="en-US" sz="1800" b="0" i="1" smtClean="0">
                            <a:latin typeface="Cambria Math"/>
                          </a:rPr>
                          <m:t>𝐻</m:t>
                        </m:r>
                      </m:sup>
                    </m:sSup>
                    <m:acc>
                      <m:accPr>
                        <m:chr m:val="̂"/>
                        <m:ctrlPr>
                          <a:rPr lang="en-US" sz="1800" b="0" i="1" smtClean="0">
                            <a:latin typeface="Cambria Math"/>
                          </a:rPr>
                        </m:ctrlPr>
                      </m:accPr>
                      <m:e>
                        <m:sSub>
                          <m:sSubPr>
                            <m:ctrlPr>
                              <a:rPr lang="en-US" sz="1800" b="0" i="1" smtClean="0">
                                <a:latin typeface="Cambria Math"/>
                              </a:rPr>
                            </m:ctrlPr>
                          </m:sSubPr>
                          <m:e>
                            <m:r>
                              <a:rPr lang="en-US" sz="1800" b="0" i="1" smtClean="0">
                                <a:latin typeface="Cambria Math"/>
                              </a:rPr>
                              <m:t>𝑦</m:t>
                            </m:r>
                          </m:e>
                          <m:sub>
                            <m:r>
                              <a:rPr lang="en-US" sz="1800" b="0" i="1" smtClean="0">
                                <a:latin typeface="Cambria Math"/>
                              </a:rPr>
                              <m:t>𝑖</m:t>
                            </m:r>
                          </m:sub>
                        </m:sSub>
                      </m:e>
                    </m:acc>
                  </m:oMath>
                </a14:m>
                <a:r>
                  <a:rPr lang="en-US" sz="1800" dirty="0" smtClean="0">
                    <a:latin typeface="+mj-lt"/>
                  </a:rPr>
                  <a:t>. Intrinsic LLR: </a:t>
                </a:r>
                <a:r>
                  <a:rPr lang="en-US" sz="1800" i="1" dirty="0" smtClean="0">
                    <a:latin typeface="+mj-lt"/>
                  </a:rPr>
                  <a:t>L</a:t>
                </a:r>
                <a:r>
                  <a:rPr lang="en-US" sz="1800" i="1" baseline="30000" dirty="0">
                    <a:latin typeface="+mj-lt"/>
                  </a:rPr>
                  <a:t>D</a:t>
                </a:r>
                <a:r>
                  <a:rPr lang="en-US" sz="1800" i="1" dirty="0" smtClean="0">
                    <a:latin typeface="+mj-lt"/>
                  </a:rPr>
                  <a:t>(</a:t>
                </a:r>
                <a:r>
                  <a:rPr lang="en-US" sz="1800" i="1" dirty="0" err="1" smtClean="0">
                    <a:latin typeface="+mj-lt"/>
                  </a:rPr>
                  <a:t>z</a:t>
                </a:r>
                <a:r>
                  <a:rPr lang="en-US" sz="1800" i="1" baseline="-25000" dirty="0" err="1" smtClean="0">
                    <a:latin typeface="+mj-lt"/>
                  </a:rPr>
                  <a:t>i</a:t>
                </a:r>
                <a:r>
                  <a:rPr lang="en-US" sz="1800" i="1" dirty="0" smtClean="0">
                    <a:latin typeface="+mj-lt"/>
                  </a:rPr>
                  <a:t>). </a:t>
                </a:r>
                <a:r>
                  <a:rPr lang="en-US" sz="1800" dirty="0" smtClean="0">
                    <a:latin typeface="+mj-lt"/>
                  </a:rPr>
                  <a:t>Extrinsic LLR: </a:t>
                </a:r>
                <a:r>
                  <a:rPr lang="en-US" sz="1800" i="1" dirty="0" smtClean="0">
                    <a:solidFill>
                      <a:srgbClr val="000000"/>
                    </a:solidFill>
                    <a:latin typeface="Times New Roman"/>
                    <a:ea typeface="+mn-ea"/>
                    <a:cs typeface="+mn-cs"/>
                  </a:rPr>
                  <a:t>L</a:t>
                </a:r>
                <a:r>
                  <a:rPr lang="en-US" sz="1800" i="1" baseline="30000" dirty="0" smtClean="0">
                    <a:solidFill>
                      <a:srgbClr val="000000"/>
                    </a:solidFill>
                    <a:latin typeface="Times New Roman"/>
                    <a:ea typeface="+mn-ea"/>
                    <a:cs typeface="+mn-cs"/>
                  </a:rPr>
                  <a:t>E</a:t>
                </a:r>
                <a:r>
                  <a:rPr lang="en-US" sz="1800" i="1" dirty="0" smtClean="0">
                    <a:solidFill>
                      <a:srgbClr val="000000"/>
                    </a:solidFill>
                    <a:latin typeface="Times New Roman"/>
                    <a:ea typeface="+mn-ea"/>
                    <a:cs typeface="+mn-cs"/>
                  </a:rPr>
                  <a:t>=L</a:t>
                </a:r>
                <a:r>
                  <a:rPr lang="en-US" sz="1800" i="1" baseline="30000" dirty="0" smtClean="0">
                    <a:solidFill>
                      <a:srgbClr val="000000"/>
                    </a:solidFill>
                    <a:latin typeface="Times New Roman"/>
                    <a:ea typeface="+mn-ea"/>
                    <a:cs typeface="+mn-cs"/>
                  </a:rPr>
                  <a:t>D</a:t>
                </a:r>
                <a:r>
                  <a:rPr lang="en-US" sz="1800" i="1" dirty="0" smtClean="0">
                    <a:solidFill>
                      <a:srgbClr val="000000"/>
                    </a:solidFill>
                    <a:latin typeface="Times New Roman"/>
                    <a:ea typeface="+mn-ea"/>
                    <a:cs typeface="+mn-cs"/>
                  </a:rPr>
                  <a:t>=L</a:t>
                </a:r>
                <a:r>
                  <a:rPr lang="en-US" sz="1800" i="1" baseline="30000" dirty="0" smtClean="0">
                    <a:solidFill>
                      <a:srgbClr val="000000"/>
                    </a:solidFill>
                    <a:latin typeface="Times New Roman"/>
                    <a:ea typeface="+mn-ea"/>
                    <a:cs typeface="+mn-cs"/>
                  </a:rPr>
                  <a:t>A</a:t>
                </a:r>
                <a:r>
                  <a:rPr lang="en-US" sz="1800" i="1" dirty="0" smtClean="0">
                    <a:solidFill>
                      <a:srgbClr val="000000"/>
                    </a:solidFill>
                    <a:latin typeface="Times New Roman"/>
                    <a:ea typeface="+mn-ea"/>
                    <a:cs typeface="+mn-cs"/>
                  </a:rPr>
                  <a:t>.</a:t>
                </a:r>
                <a:endParaRPr lang="en-US" sz="1800" dirty="0" smtClean="0">
                  <a:latin typeface="+mj-lt"/>
                </a:endParaRPr>
              </a:p>
              <a:p>
                <a:r>
                  <a:rPr lang="en-US" sz="2200" dirty="0" smtClean="0">
                    <a:latin typeface="+mj-lt"/>
                  </a:rPr>
                  <a:t>SISO sphere decoding allows near-optimum performance with low complexity</a:t>
                </a:r>
              </a:p>
              <a:p>
                <a:pPr lvl="1"/>
                <a:r>
                  <a:rPr lang="en-US" sz="1800" dirty="0">
                    <a:latin typeface="+mj-lt"/>
                  </a:rPr>
                  <a:t>C</a:t>
                </a:r>
                <a:r>
                  <a:rPr lang="en-US" sz="1800" dirty="0" smtClean="0">
                    <a:latin typeface="+mj-lt"/>
                  </a:rPr>
                  <a:t>omputes intrinsic LLR:</a:t>
                </a:r>
              </a:p>
              <a:p>
                <a:pPr lvl="1"/>
                <a:r>
                  <a:rPr lang="en-US" sz="1800" dirty="0" smtClean="0">
                    <a:latin typeface="+mj-lt"/>
                  </a:rPr>
                  <a:t> Extrinsic LLR: </a:t>
                </a:r>
                <a:r>
                  <a:rPr lang="en-US" sz="1800" i="1" dirty="0" smtClean="0">
                    <a:latin typeface="+mj-lt"/>
                  </a:rPr>
                  <a:t>L</a:t>
                </a:r>
                <a:r>
                  <a:rPr lang="en-US" sz="1800" i="1" baseline="30000" dirty="0" smtClean="0">
                    <a:latin typeface="+mj-lt"/>
                  </a:rPr>
                  <a:t>E</a:t>
                </a:r>
                <a:r>
                  <a:rPr lang="en-US" sz="1800" i="1" dirty="0" smtClean="0">
                    <a:latin typeface="+mj-lt"/>
                  </a:rPr>
                  <a:t>=L-L</a:t>
                </a:r>
                <a:r>
                  <a:rPr lang="en-US" sz="1800" i="1" baseline="30000" dirty="0" smtClean="0">
                    <a:latin typeface="+mj-lt"/>
                  </a:rPr>
                  <a:t>A</a:t>
                </a:r>
              </a:p>
              <a:p>
                <a:pPr lvl="1"/>
                <a:r>
                  <a:rPr lang="en-US" sz="1800" dirty="0" smtClean="0">
                    <a:latin typeface="+mj-lt"/>
                  </a:rPr>
                  <a:t>Use max-log approximation in </a:t>
                </a:r>
                <a:r>
                  <a:rPr lang="en-US" sz="1800" i="1" dirty="0" smtClean="0">
                    <a:latin typeface="+mj-lt"/>
                  </a:rPr>
                  <a:t>L</a:t>
                </a:r>
              </a:p>
              <a:p>
                <a:pPr lvl="1"/>
                <a:r>
                  <a:rPr lang="en-US" sz="1800" dirty="0" smtClean="0">
                    <a:latin typeface="+mj-lt"/>
                  </a:rPr>
                  <a:t>LLR is reformulated as a weighted tree search problem that is </a:t>
                </a:r>
                <a:r>
                  <a:rPr lang="en-US" sz="1800" smtClean="0">
                    <a:latin typeface="+mj-lt"/>
                  </a:rPr>
                  <a:t>solved efficiently </a:t>
                </a:r>
                <a:r>
                  <a:rPr lang="en-US" sz="1800" dirty="0" smtClean="0">
                    <a:latin typeface="+mj-lt"/>
                  </a:rPr>
                  <a:t>by the </a:t>
                </a:r>
                <a:r>
                  <a:rPr lang="en-US" sz="1800" smtClean="0">
                    <a:latin typeface="+mj-lt"/>
                  </a:rPr>
                  <a:t>SD algorithm</a:t>
                </a:r>
                <a:endParaRPr lang="en-US" sz="1800" dirty="0" smtClean="0">
                  <a:latin typeface="+mj-lt"/>
                </a:endParaRPr>
              </a:p>
              <a:p>
                <a:pPr lvl="1"/>
                <a:endParaRPr lang="en-US" sz="18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63" t="-103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0888540"/>
              </p:ext>
            </p:extLst>
          </p:nvPr>
        </p:nvGraphicFramePr>
        <p:xfrm>
          <a:off x="4114800" y="3683000"/>
          <a:ext cx="3225800" cy="508000"/>
        </p:xfrm>
        <a:graphic>
          <a:graphicData uri="http://schemas.openxmlformats.org/presentationml/2006/ole">
            <mc:AlternateContent xmlns:mc="http://schemas.openxmlformats.org/markup-compatibility/2006">
              <mc:Choice xmlns:v="urn:schemas-microsoft-com:vml" Requires="v">
                <p:oleObj spid="_x0000_s123939" name="Equation" r:id="rId4" imgW="3225600" imgH="507960" progId="Equation.3">
                  <p:embed/>
                </p:oleObj>
              </mc:Choice>
              <mc:Fallback>
                <p:oleObj name="Equation" r:id="rId4" imgW="3225600" imgH="507960" progId="Equation.3">
                  <p:embed/>
                  <p:pic>
                    <p:nvPicPr>
                      <p:cNvPr id="0" name=""/>
                      <p:cNvPicPr/>
                      <p:nvPr/>
                    </p:nvPicPr>
                    <p:blipFill>
                      <a:blip r:embed="rId5"/>
                      <a:stretch>
                        <a:fillRect/>
                      </a:stretch>
                    </p:blipFill>
                    <p:spPr>
                      <a:xfrm>
                        <a:off x="4114800" y="3683000"/>
                        <a:ext cx="3225800" cy="508000"/>
                      </a:xfrm>
                      <a:prstGeom prst="rect">
                        <a:avLst/>
                      </a:prstGeom>
                    </p:spPr>
                  </p:pic>
                </p:oleObj>
              </mc:Fallback>
            </mc:AlternateContent>
          </a:graphicData>
        </a:graphic>
      </p:graphicFrame>
    </p:spTree>
    <p:extLst>
      <p:ext uri="{BB962C8B-B14F-4D97-AF65-F5344CB8AC3E}">
        <p14:creationId xmlns:p14="http://schemas.microsoft.com/office/powerpoint/2010/main" val="39632768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Receiver</a:t>
            </a:r>
            <a:endParaRPr lang="en-US" dirty="0"/>
          </a:p>
        </p:txBody>
      </p:sp>
      <p:sp>
        <p:nvSpPr>
          <p:cNvPr id="3" name="Content Placeholder 2"/>
          <p:cNvSpPr>
            <a:spLocks noGrp="1"/>
          </p:cNvSpPr>
          <p:nvPr>
            <p:ph idx="1"/>
          </p:nvPr>
        </p:nvSpPr>
        <p:spPr/>
        <p:txBody>
          <a:bodyPr/>
          <a:lstStyle/>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r>
              <a:rPr lang="en-US" sz="2000" dirty="0" smtClean="0">
                <a:latin typeface="+mj-lt"/>
              </a:rPr>
              <a:t>PER performance, ½ rate CC, OFDM (1 MHz) with 16QAM symbols in the form of spatial multiplexing for 4x4 antennas with ITU MIMO channel, low correlation and pedestrian.</a:t>
            </a:r>
            <a:endParaRPr lang="en-US" sz="2000" dirty="0">
              <a:latin typeface="+mj-lt"/>
            </a:endParaRPr>
          </a:p>
          <a:p>
            <a:pPr marL="457200" lvl="1" indent="0">
              <a:buNone/>
            </a:pPr>
            <a:endParaRPr lang="en-US" sz="2000" dirty="0" smtClean="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58</a:t>
            </a:fld>
            <a:endParaRPr lang="en-US"/>
          </a:p>
        </p:txBody>
      </p:sp>
      <p:pic>
        <p:nvPicPr>
          <p:cNvPr id="1249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828800"/>
            <a:ext cx="3810000" cy="31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0773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a:t>
            </a:r>
          </a:p>
        </p:txBody>
      </p:sp>
      <p:sp>
        <p:nvSpPr>
          <p:cNvPr id="3" name="Content Placeholder 2"/>
          <p:cNvSpPr>
            <a:spLocks noGrp="1"/>
          </p:cNvSpPr>
          <p:nvPr>
            <p:ph idx="1"/>
          </p:nvPr>
        </p:nvSpPr>
        <p:spPr/>
        <p:txBody>
          <a:bodyPr/>
          <a:lstStyle/>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r>
              <a:rPr lang="en-US" sz="2000" dirty="0">
                <a:latin typeface="+mj-lt"/>
              </a:rPr>
              <a:t>PER performance, ½ rate CC, OFDM (1 MHz) with 16QAM symbols in the form of spatial multiplexing for 4x4 antennas with </a:t>
            </a:r>
            <a:r>
              <a:rPr lang="en-US" sz="2000" dirty="0" smtClean="0">
                <a:latin typeface="+mj-lt"/>
              </a:rPr>
              <a:t>ETSI </a:t>
            </a:r>
            <a:r>
              <a:rPr lang="en-US" sz="2000" dirty="0">
                <a:latin typeface="+mj-lt"/>
              </a:rPr>
              <a:t>MIMO channel, low correlation and </a:t>
            </a:r>
            <a:r>
              <a:rPr lang="en-US" sz="2000" dirty="0" smtClean="0">
                <a:latin typeface="+mj-lt"/>
              </a:rPr>
              <a:t>model A.</a:t>
            </a:r>
            <a:endParaRPr lang="en-US" sz="2000" dirty="0">
              <a:latin typeface="+mj-lt"/>
            </a:endParaRPr>
          </a:p>
          <a:p>
            <a:pPr lvl="1"/>
            <a:endParaRPr lang="en-US" sz="2000" dirty="0" smtClean="0">
              <a:latin typeface="+mj-lt"/>
            </a:endParaRPr>
          </a:p>
          <a:p>
            <a:pPr lvl="1"/>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59</a:t>
            </a:fld>
            <a:endParaRPr lang="en-US"/>
          </a:p>
        </p:txBody>
      </p:sp>
      <p:pic>
        <p:nvPicPr>
          <p:cNvPr id="1269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600200"/>
            <a:ext cx="4038600" cy="332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794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3" name="Content Placeholder 2"/>
          <p:cNvSpPr>
            <a:spLocks noGrp="1"/>
          </p:cNvSpPr>
          <p:nvPr>
            <p:ph idx="1"/>
          </p:nvPr>
        </p:nvSpPr>
        <p:spPr/>
        <p:txBody>
          <a:bodyPr/>
          <a:lstStyle/>
          <a:p>
            <a:r>
              <a:rPr lang="en-US" sz="2400" dirty="0" smtClean="0">
                <a:solidFill>
                  <a:schemeClr val="tx1"/>
                </a:solidFill>
                <a:latin typeface="+mj-lt"/>
                <a:ea typeface="+mn-ea"/>
                <a:cs typeface="+mn-cs"/>
              </a:rPr>
              <a:t>Channelization of 920 MHz band (Japan)</a:t>
            </a:r>
          </a:p>
          <a:p>
            <a:pPr lvl="1"/>
            <a:r>
              <a:rPr lang="en-US" sz="2000" dirty="0" smtClean="0">
                <a:solidFill>
                  <a:schemeClr val="tx1"/>
                </a:solidFill>
                <a:latin typeface="+mj-lt"/>
                <a:ea typeface="+mn-ea"/>
                <a:cs typeface="+mn-cs"/>
              </a:rPr>
              <a:t>Such frequency band ranges from 915.9 MHz to 929.7 </a:t>
            </a:r>
            <a:r>
              <a:rPr lang="en-US" sz="2000" dirty="0" err="1" smtClean="0">
                <a:solidFill>
                  <a:schemeClr val="tx1"/>
                </a:solidFill>
                <a:latin typeface="+mj-lt"/>
                <a:ea typeface="+mn-ea"/>
                <a:cs typeface="+mn-cs"/>
              </a:rPr>
              <a:t>MHz.</a:t>
            </a:r>
            <a:r>
              <a:rPr lang="en-US" sz="2000" dirty="0" smtClean="0">
                <a:solidFill>
                  <a:schemeClr val="tx1"/>
                </a:solidFill>
                <a:latin typeface="+mj-lt"/>
                <a:ea typeface="+mn-ea"/>
                <a:cs typeface="+mn-cs"/>
              </a:rPr>
              <a:t> However, this frequency band is divided according to the maximum power at the input antenna and maximum bandwidth allowed by regulations.</a:t>
            </a:r>
          </a:p>
          <a:p>
            <a:pPr lvl="1"/>
            <a:r>
              <a:rPr lang="en-US" sz="2000" i="1" dirty="0" smtClean="0">
                <a:solidFill>
                  <a:schemeClr val="tx1"/>
                </a:solidFill>
                <a:latin typeface="+mj-lt"/>
                <a:ea typeface="+mn-ea"/>
                <a:cs typeface="+mn-cs"/>
              </a:rPr>
              <a:t>Option 1</a:t>
            </a:r>
            <a:r>
              <a:rPr lang="en-US" sz="2000" dirty="0" smtClean="0">
                <a:solidFill>
                  <a:schemeClr val="tx1"/>
                </a:solidFill>
                <a:latin typeface="+mj-lt"/>
                <a:ea typeface="+mn-ea"/>
                <a:cs typeface="+mn-cs"/>
              </a:rPr>
              <a:t>: frequency band ranges from 915.9 MHz to 928.1 MHz and divided into 61 basic channels of 200 kHz. The bandwidth rule tolerance: </a:t>
            </a:r>
            <a:r>
              <a:rPr lang="en-US" sz="2000" i="1" dirty="0" smtClean="0">
                <a:solidFill>
                  <a:schemeClr val="tx1"/>
                </a:solidFill>
                <a:latin typeface="+mj-lt"/>
                <a:ea typeface="+mn-ea"/>
                <a:cs typeface="+mn-cs"/>
              </a:rPr>
              <a:t>200</a:t>
            </a:r>
            <a:r>
              <a:rPr lang="en-US" sz="2000" dirty="0" smtClean="0">
                <a:solidFill>
                  <a:schemeClr val="tx1"/>
                </a:solidFill>
                <a:latin typeface="+mj-lt"/>
                <a:ea typeface="+mn-ea"/>
                <a:cs typeface="+mn-cs"/>
              </a:rPr>
              <a:t> </a:t>
            </a:r>
            <a:r>
              <a:rPr lang="en-US" sz="2000" i="1" dirty="0" smtClean="0">
                <a:solidFill>
                  <a:schemeClr val="tx1"/>
                </a:solidFill>
                <a:latin typeface="+mj-lt"/>
                <a:ea typeface="+mn-ea"/>
                <a:cs typeface="+mn-cs"/>
              </a:rPr>
              <a:t>n</a:t>
            </a:r>
            <a:r>
              <a:rPr lang="en-US" sz="2000" dirty="0" smtClean="0">
                <a:solidFill>
                  <a:schemeClr val="tx1"/>
                </a:solidFill>
                <a:latin typeface="+mj-lt"/>
                <a:ea typeface="+mn-ea"/>
                <a:cs typeface="+mn-cs"/>
              </a:rPr>
              <a:t>  kHz, where </a:t>
            </a:r>
            <a:r>
              <a:rPr lang="en-US" sz="2000" i="1" dirty="0" smtClean="0">
                <a:solidFill>
                  <a:schemeClr val="tx1"/>
                </a:solidFill>
                <a:latin typeface="+mj-lt"/>
                <a:ea typeface="+mn-ea"/>
                <a:cs typeface="+mn-cs"/>
              </a:rPr>
              <a:t>n</a:t>
            </a:r>
            <a:r>
              <a:rPr lang="en-US" sz="2000" dirty="0" smtClean="0">
                <a:solidFill>
                  <a:schemeClr val="tx1"/>
                </a:solidFill>
                <a:latin typeface="+mj-lt"/>
                <a:ea typeface="+mn-ea"/>
                <a:cs typeface="+mn-cs"/>
              </a:rPr>
              <a:t>=</a:t>
            </a:r>
            <a:r>
              <a:rPr lang="en-US" sz="2000" i="1" dirty="0" smtClean="0">
                <a:solidFill>
                  <a:schemeClr val="tx1"/>
                </a:solidFill>
                <a:latin typeface="+mj-lt"/>
                <a:ea typeface="+mn-ea"/>
                <a:cs typeface="+mn-cs"/>
              </a:rPr>
              <a:t>1,2,3,4,5</a:t>
            </a:r>
            <a:r>
              <a:rPr lang="en-US" sz="2000" dirty="0" smtClean="0">
                <a:solidFill>
                  <a:schemeClr val="tx1"/>
                </a:solidFill>
                <a:latin typeface="+mj-lt"/>
                <a:ea typeface="+mn-ea"/>
                <a:cs typeface="+mn-cs"/>
              </a:rPr>
              <a:t>. Therefore, the maximum bandwidth is 1 </a:t>
            </a:r>
            <a:r>
              <a:rPr lang="en-US" sz="2000" dirty="0" err="1" smtClean="0">
                <a:solidFill>
                  <a:schemeClr val="tx1"/>
                </a:solidFill>
                <a:latin typeface="+mj-lt"/>
                <a:ea typeface="+mn-ea"/>
                <a:cs typeface="+mn-cs"/>
              </a:rPr>
              <a:t>MHz.</a:t>
            </a:r>
            <a:endParaRPr lang="en-US" sz="2000" dirty="0" smtClean="0">
              <a:solidFill>
                <a:schemeClr val="tx1"/>
              </a:solidFill>
              <a:latin typeface="+mj-lt"/>
              <a:ea typeface="+mn-ea"/>
              <a:cs typeface="+mn-cs"/>
            </a:endParaRPr>
          </a:p>
          <a:p>
            <a:pPr lvl="1"/>
            <a:r>
              <a:rPr lang="en-US" sz="2000" i="1" dirty="0" smtClean="0">
                <a:solidFill>
                  <a:schemeClr val="tx1"/>
                </a:solidFill>
                <a:latin typeface="+mj-lt"/>
                <a:ea typeface="+mn-ea"/>
                <a:cs typeface="+mn-cs"/>
              </a:rPr>
              <a:t>Option 2</a:t>
            </a:r>
            <a:r>
              <a:rPr lang="en-US" sz="2000" dirty="0" smtClean="0">
                <a:solidFill>
                  <a:schemeClr val="tx1"/>
                </a:solidFill>
                <a:latin typeface="+mj-lt"/>
                <a:ea typeface="+mn-ea"/>
                <a:cs typeface="+mn-cs"/>
              </a:rPr>
              <a:t>: The frequency band ranges from 928.1 MHz to 929.7 MHz and divided by 16 basic channels of 100 kHz. The bandwidth tolerance: </a:t>
            </a:r>
            <a:r>
              <a:rPr lang="en-US" sz="2000" i="1" dirty="0" smtClean="0">
                <a:solidFill>
                  <a:schemeClr val="tx1"/>
                </a:solidFill>
                <a:latin typeface="+mj-lt"/>
                <a:ea typeface="+mn-ea"/>
                <a:cs typeface="+mn-cs"/>
              </a:rPr>
              <a:t>100 n</a:t>
            </a:r>
            <a:r>
              <a:rPr lang="en-US" sz="2000" dirty="0" smtClean="0">
                <a:solidFill>
                  <a:schemeClr val="tx1"/>
                </a:solidFill>
                <a:latin typeface="+mj-lt"/>
                <a:ea typeface="+mn-ea"/>
                <a:cs typeface="+mn-cs"/>
              </a:rPr>
              <a:t>  kHz, where </a:t>
            </a:r>
            <a:r>
              <a:rPr lang="en-US" sz="2000" i="1" dirty="0" smtClean="0">
                <a:solidFill>
                  <a:schemeClr val="tx1"/>
                </a:solidFill>
                <a:latin typeface="+mj-lt"/>
                <a:ea typeface="+mn-ea"/>
                <a:cs typeface="+mn-cs"/>
              </a:rPr>
              <a:t>n=1,2,3,4,5</a:t>
            </a:r>
            <a:r>
              <a:rPr lang="en-US" sz="2000" dirty="0" smtClean="0">
                <a:solidFill>
                  <a:schemeClr val="tx1"/>
                </a:solidFill>
                <a:latin typeface="+mj-lt"/>
                <a:ea typeface="+mn-ea"/>
                <a:cs typeface="+mn-cs"/>
              </a:rPr>
              <a:t>. Therefore, the maximum bandwidth is 500 kHz.</a:t>
            </a: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a:t>
            </a:r>
          </a:p>
        </p:txBody>
      </p:sp>
      <p:sp>
        <p:nvSpPr>
          <p:cNvPr id="3" name="Content Placeholder 2"/>
          <p:cNvSpPr>
            <a:spLocks noGrp="1"/>
          </p:cNvSpPr>
          <p:nvPr>
            <p:ph idx="1"/>
          </p:nvPr>
        </p:nvSpPr>
        <p:spPr/>
        <p:txBody>
          <a:bodyPr/>
          <a:lstStyle/>
          <a:p>
            <a:r>
              <a:rPr lang="en-US" sz="2400" dirty="0" smtClean="0">
                <a:latin typeface="+mj-lt"/>
              </a:rPr>
              <a:t>Regarding transmit diversity, it is accepted that a wireless system with transmit diversity performs better compared to the same system without transmit diversity.</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60</a:t>
            </a:fld>
            <a:endParaRPr lang="en-US"/>
          </a:p>
        </p:txBody>
      </p:sp>
    </p:spTree>
    <p:extLst>
      <p:ext uri="{BB962C8B-B14F-4D97-AF65-F5344CB8AC3E}">
        <p14:creationId xmlns:p14="http://schemas.microsoft.com/office/powerpoint/2010/main" val="27885007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a:t>
            </a:r>
          </a:p>
        </p:txBody>
      </p:sp>
      <p:sp>
        <p:nvSpPr>
          <p:cNvPr id="3" name="Content Placeholder 2"/>
          <p:cNvSpPr>
            <a:spLocks noGrp="1"/>
          </p:cNvSpPr>
          <p:nvPr>
            <p:ph idx="1"/>
          </p:nvPr>
        </p:nvSpPr>
        <p:spPr/>
        <p:txBody>
          <a:bodyPr/>
          <a:lstStyle/>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r>
              <a:rPr lang="en-US" sz="2000" dirty="0">
                <a:solidFill>
                  <a:srgbClr val="000000"/>
                </a:solidFill>
                <a:latin typeface="Times New Roman"/>
              </a:rPr>
              <a:t>PER performance, QC-LDPC(324,648), R=1/2, </a:t>
            </a:r>
            <a:r>
              <a:rPr lang="en-US" sz="2000" dirty="0">
                <a:solidFill>
                  <a:srgbClr val="000000"/>
                </a:solidFill>
                <a:latin typeface="Times New Roman"/>
                <a:ea typeface="+mn-ea"/>
                <a:cs typeface="+mn-cs"/>
              </a:rPr>
              <a:t>OFDM (1 MHz) </a:t>
            </a:r>
            <a:r>
              <a:rPr lang="en-US" sz="2000" dirty="0" smtClean="0">
                <a:solidFill>
                  <a:srgbClr val="000000"/>
                </a:solidFill>
                <a:latin typeface="Times New Roman"/>
              </a:rPr>
              <a:t>with BPSK </a:t>
            </a:r>
            <a:r>
              <a:rPr lang="en-US" sz="2000" dirty="0">
                <a:solidFill>
                  <a:srgbClr val="000000"/>
                </a:solidFill>
                <a:latin typeface="Times New Roman"/>
              </a:rPr>
              <a:t>symbols </a:t>
            </a:r>
            <a:r>
              <a:rPr lang="en-US" sz="2000" dirty="0" smtClean="0">
                <a:solidFill>
                  <a:srgbClr val="000000"/>
                </a:solidFill>
                <a:latin typeface="Times New Roman"/>
              </a:rPr>
              <a:t>for 1x1 </a:t>
            </a:r>
            <a:r>
              <a:rPr lang="en-US" sz="2000" dirty="0">
                <a:solidFill>
                  <a:srgbClr val="000000"/>
                </a:solidFill>
                <a:latin typeface="Times New Roman"/>
              </a:rPr>
              <a:t>antennas with ITU </a:t>
            </a:r>
            <a:r>
              <a:rPr lang="en-US" sz="2000" dirty="0" smtClean="0">
                <a:solidFill>
                  <a:srgbClr val="000000"/>
                </a:solidFill>
                <a:latin typeface="Times New Roman"/>
              </a:rPr>
              <a:t>channel pedestrian. </a:t>
            </a:r>
            <a:r>
              <a:rPr lang="en-US" sz="1800" dirty="0" smtClean="0">
                <a:solidFill>
                  <a:srgbClr val="000000"/>
                </a:solidFill>
                <a:latin typeface="Times New Roman"/>
              </a:rPr>
              <a:t>SPA=sum-product algorithm. MPA=message passing algorithm. OMS=offset min-sum algorithm.</a:t>
            </a:r>
            <a:endParaRPr lang="en-US" sz="1800" dirty="0">
              <a:solidFill>
                <a:srgbClr val="000000"/>
              </a:solidFill>
              <a:latin typeface="Times New Roman"/>
            </a:endParaRPr>
          </a:p>
          <a:p>
            <a:pPr lvl="1"/>
            <a:endParaRPr lang="en-US" sz="2000" dirty="0" smtClean="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61</a:t>
            </a:fld>
            <a:endParaRPr lang="en-US"/>
          </a:p>
        </p:txBody>
      </p:sp>
      <p:pic>
        <p:nvPicPr>
          <p:cNvPr id="1280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600200"/>
            <a:ext cx="4267200" cy="333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6851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pPr algn="ctr"/>
            <a:r>
              <a:rPr lang="en-US" dirty="0" smtClean="0">
                <a:latin typeface="+mj-lt"/>
              </a:rPr>
              <a:t>Thanks for your attention</a:t>
            </a:r>
            <a:endParaRPr lang="en-US"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62</a:t>
            </a:fld>
            <a:endParaRPr lang="en-US"/>
          </a:p>
        </p:txBody>
      </p:sp>
    </p:spTree>
    <p:extLst>
      <p:ext uri="{BB962C8B-B14F-4D97-AF65-F5344CB8AC3E}">
        <p14:creationId xmlns:p14="http://schemas.microsoft.com/office/powerpoint/2010/main" val="251934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7</a:t>
            </a:fld>
            <a:endParaRPr lang="en-US"/>
          </a:p>
        </p:txBody>
      </p:sp>
      <p:sp>
        <p:nvSpPr>
          <p:cNvPr id="8" name="Content Placeholder 7"/>
          <p:cNvSpPr>
            <a:spLocks noGrp="1"/>
          </p:cNvSpPr>
          <p:nvPr>
            <p:ph idx="1"/>
          </p:nvPr>
        </p:nvSpPr>
        <p:spPr/>
        <p:txBody>
          <a:bodyPr/>
          <a:lstStyle/>
          <a:p>
            <a:r>
              <a:rPr lang="en-US" sz="2400" dirty="0" smtClean="0">
                <a:solidFill>
                  <a:schemeClr val="tx1"/>
                </a:solidFill>
                <a:latin typeface="+mj-lt"/>
                <a:ea typeface="+mn-ea"/>
                <a:cs typeface="+mn-cs"/>
              </a:rPr>
              <a:t>The basic channelization by regulations </a:t>
            </a:r>
            <a:r>
              <a:rPr lang="en-US" sz="2400" dirty="0" smtClean="0">
                <a:latin typeface="+mj-lt"/>
              </a:rPr>
              <a:t>in </a:t>
            </a:r>
            <a:r>
              <a:rPr lang="en-US" sz="2400" dirty="0" smtClean="0">
                <a:solidFill>
                  <a:schemeClr val="tx1"/>
                </a:solidFill>
                <a:latin typeface="+mj-lt"/>
                <a:ea typeface="+mn-ea"/>
                <a:cs typeface="+mn-cs"/>
              </a:rPr>
              <a:t>Japan is </a:t>
            </a:r>
            <a:r>
              <a:rPr lang="en-US" sz="2400" dirty="0" smtClean="0">
                <a:latin typeface="+mj-lt"/>
              </a:rPr>
              <a:t>summarized</a:t>
            </a:r>
            <a:r>
              <a:rPr lang="en-US" sz="2400" dirty="0" smtClean="0">
                <a:solidFill>
                  <a:schemeClr val="tx1"/>
                </a:solidFill>
                <a:latin typeface="+mj-lt"/>
                <a:ea typeface="+mn-ea"/>
                <a:cs typeface="+mn-cs"/>
              </a:rPr>
              <a:t> in the following table:</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pPr lvl="1"/>
            <a:r>
              <a:rPr lang="en-US" sz="2000" baseline="30000" dirty="0" smtClean="0">
                <a:latin typeface="+mj-lt"/>
                <a:ea typeface="+mn-ea"/>
                <a:cs typeface="+mn-cs"/>
              </a:rPr>
              <a:t>1</a:t>
            </a:r>
            <a:r>
              <a:rPr lang="en-US" sz="2000" dirty="0" smtClean="0">
                <a:solidFill>
                  <a:schemeClr val="tx1"/>
                </a:solidFill>
                <a:latin typeface="+mj-lt"/>
              </a:rPr>
              <a:t>bandwidth rule tolerance: </a:t>
            </a:r>
            <a:r>
              <a:rPr lang="en-US" sz="2000" i="1" dirty="0" smtClean="0">
                <a:solidFill>
                  <a:schemeClr val="tx1"/>
                </a:solidFill>
                <a:latin typeface="+mj-lt"/>
              </a:rPr>
              <a:t>200</a:t>
            </a:r>
            <a:r>
              <a:rPr lang="en-US" sz="2000" dirty="0" smtClean="0">
                <a:solidFill>
                  <a:schemeClr val="tx1"/>
                </a:solidFill>
                <a:latin typeface="+mj-lt"/>
              </a:rPr>
              <a:t> </a:t>
            </a:r>
            <a:r>
              <a:rPr lang="en-US" sz="2000" i="1" dirty="0" smtClean="0">
                <a:solidFill>
                  <a:schemeClr val="tx1"/>
                </a:solidFill>
                <a:latin typeface="+mj-lt"/>
              </a:rPr>
              <a:t>n</a:t>
            </a:r>
            <a:r>
              <a:rPr lang="en-US" sz="2000" dirty="0" smtClean="0">
                <a:solidFill>
                  <a:schemeClr val="tx1"/>
                </a:solidFill>
                <a:latin typeface="+mj-lt"/>
              </a:rPr>
              <a:t>  kHz, where </a:t>
            </a:r>
            <a:r>
              <a:rPr lang="en-US" sz="2000" i="1" dirty="0" smtClean="0">
                <a:solidFill>
                  <a:schemeClr val="tx1"/>
                </a:solidFill>
                <a:latin typeface="+mj-lt"/>
              </a:rPr>
              <a:t>n</a:t>
            </a:r>
            <a:r>
              <a:rPr lang="en-US" sz="2000" dirty="0" smtClean="0">
                <a:solidFill>
                  <a:schemeClr val="tx1"/>
                </a:solidFill>
                <a:latin typeface="+mj-lt"/>
              </a:rPr>
              <a:t>=</a:t>
            </a:r>
            <a:r>
              <a:rPr lang="en-US" sz="2000" i="1" dirty="0" smtClean="0">
                <a:solidFill>
                  <a:schemeClr val="tx1"/>
                </a:solidFill>
                <a:latin typeface="+mj-lt"/>
              </a:rPr>
              <a:t>1,2,3,4,5.</a:t>
            </a:r>
          </a:p>
          <a:p>
            <a:pPr lvl="1"/>
            <a:r>
              <a:rPr lang="en-US" sz="2000" baseline="30000" dirty="0" smtClean="0">
                <a:latin typeface="+mj-lt"/>
              </a:rPr>
              <a:t>2</a:t>
            </a:r>
            <a:r>
              <a:rPr lang="en-US" sz="2000" dirty="0" smtClean="0">
                <a:solidFill>
                  <a:schemeClr val="tx1"/>
                </a:solidFill>
                <a:latin typeface="+mj-lt"/>
              </a:rPr>
              <a:t>bandwidth rule tolerance: </a:t>
            </a:r>
            <a:r>
              <a:rPr lang="en-US" sz="2000" i="1" dirty="0" smtClean="0">
                <a:latin typeface="+mj-lt"/>
              </a:rPr>
              <a:t>1</a:t>
            </a:r>
            <a:r>
              <a:rPr lang="en-US" sz="2000" i="1" dirty="0" smtClean="0">
                <a:solidFill>
                  <a:schemeClr val="tx1"/>
                </a:solidFill>
                <a:latin typeface="+mj-lt"/>
              </a:rPr>
              <a:t>00</a:t>
            </a:r>
            <a:r>
              <a:rPr lang="en-US" sz="2000" dirty="0" smtClean="0">
                <a:solidFill>
                  <a:schemeClr val="tx1"/>
                </a:solidFill>
                <a:latin typeface="+mj-lt"/>
              </a:rPr>
              <a:t> </a:t>
            </a:r>
            <a:r>
              <a:rPr lang="en-US" sz="2000" i="1" dirty="0" smtClean="0">
                <a:solidFill>
                  <a:schemeClr val="tx1"/>
                </a:solidFill>
                <a:latin typeface="+mj-lt"/>
              </a:rPr>
              <a:t>n</a:t>
            </a:r>
            <a:r>
              <a:rPr lang="en-US" sz="2000" dirty="0" smtClean="0">
                <a:solidFill>
                  <a:schemeClr val="tx1"/>
                </a:solidFill>
                <a:latin typeface="+mj-lt"/>
              </a:rPr>
              <a:t>  kHz, where </a:t>
            </a:r>
            <a:r>
              <a:rPr lang="en-US" sz="2000" i="1" dirty="0" smtClean="0">
                <a:solidFill>
                  <a:schemeClr val="tx1"/>
                </a:solidFill>
                <a:latin typeface="+mj-lt"/>
              </a:rPr>
              <a:t>n</a:t>
            </a:r>
            <a:r>
              <a:rPr lang="en-US" sz="2000" dirty="0" smtClean="0">
                <a:solidFill>
                  <a:schemeClr val="tx1"/>
                </a:solidFill>
                <a:latin typeface="+mj-lt"/>
              </a:rPr>
              <a:t>=</a:t>
            </a:r>
            <a:r>
              <a:rPr lang="en-US" sz="2000" i="1" dirty="0" smtClean="0">
                <a:solidFill>
                  <a:schemeClr val="tx1"/>
                </a:solidFill>
                <a:latin typeface="+mj-lt"/>
              </a:rPr>
              <a:t>1,2,3,4,5.</a:t>
            </a:r>
            <a:endParaRPr lang="en-US" sz="2000" dirty="0">
              <a:latin typeface="+mj-lt"/>
            </a:endParaRPr>
          </a:p>
        </p:txBody>
      </p:sp>
      <p:graphicFrame>
        <p:nvGraphicFramePr>
          <p:cNvPr id="31747" name="Object 3"/>
          <p:cNvGraphicFramePr>
            <a:graphicFrameLocks noChangeAspect="1"/>
          </p:cNvGraphicFramePr>
          <p:nvPr/>
        </p:nvGraphicFramePr>
        <p:xfrm>
          <a:off x="1219200" y="3122613"/>
          <a:ext cx="7612063" cy="1508125"/>
        </p:xfrm>
        <a:graphic>
          <a:graphicData uri="http://schemas.openxmlformats.org/presentationml/2006/ole">
            <mc:AlternateContent xmlns:mc="http://schemas.openxmlformats.org/markup-compatibility/2006">
              <mc:Choice xmlns:v="urn:schemas-microsoft-com:vml" Requires="v">
                <p:oleObj spid="_x0000_s32083" name="Document" r:id="rId3" imgW="5628859" imgH="1121025" progId="Word.Document.12">
                  <p:embed/>
                </p:oleObj>
              </mc:Choice>
              <mc:Fallback>
                <p:oleObj name="Document" r:id="rId3" imgW="5628859" imgH="1121025"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122613"/>
                        <a:ext cx="7612063"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3" name="Content Placeholder 2"/>
          <p:cNvSpPr>
            <a:spLocks noGrp="1"/>
          </p:cNvSpPr>
          <p:nvPr>
            <p:ph idx="1"/>
          </p:nvPr>
        </p:nvSpPr>
        <p:spPr/>
        <p:txBody>
          <a:bodyPr/>
          <a:lstStyle/>
          <a:p>
            <a:r>
              <a:rPr lang="en-US" sz="2400" dirty="0" smtClean="0">
                <a:latin typeface="+mj-lt"/>
              </a:rPr>
              <a:t>Proposed channelization</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8</a:t>
            </a:fld>
            <a:endParaRPr lang="en-US"/>
          </a:p>
        </p:txBody>
      </p:sp>
      <p:graphicFrame>
        <p:nvGraphicFramePr>
          <p:cNvPr id="32770" name="Object 2"/>
          <p:cNvGraphicFramePr>
            <a:graphicFrameLocks noChangeAspect="1"/>
          </p:cNvGraphicFramePr>
          <p:nvPr>
            <p:extLst>
              <p:ext uri="{D42A27DB-BD31-4B8C-83A1-F6EECF244321}">
                <p14:modId xmlns:p14="http://schemas.microsoft.com/office/powerpoint/2010/main" val="2774503485"/>
              </p:ext>
            </p:extLst>
          </p:nvPr>
        </p:nvGraphicFramePr>
        <p:xfrm>
          <a:off x="1143000" y="2895600"/>
          <a:ext cx="8054474" cy="1524000"/>
        </p:xfrm>
        <a:graphic>
          <a:graphicData uri="http://schemas.openxmlformats.org/presentationml/2006/ole">
            <mc:AlternateContent xmlns:mc="http://schemas.openxmlformats.org/markup-compatibility/2006">
              <mc:Choice xmlns:v="urn:schemas-microsoft-com:vml" Requires="v">
                <p:oleObj spid="_x0000_s33104" name="Document" r:id="rId3" imgW="5654487" imgH="1065153" progId="Word.Document.12">
                  <p:embed/>
                </p:oleObj>
              </mc:Choice>
              <mc:Fallback>
                <p:oleObj name="Document" r:id="rId3" imgW="5654487" imgH="1065153" progId="Word.Document.12">
                  <p:embed/>
                  <p:pic>
                    <p:nvPicPr>
                      <p:cNvPr id="0" name="Picture 2"/>
                      <p:cNvPicPr>
                        <a:picLocks noChangeAspect="1" noChangeArrowheads="1"/>
                      </p:cNvPicPr>
                      <p:nvPr/>
                    </p:nvPicPr>
                    <p:blipFill>
                      <a:blip r:embed="rId4"/>
                      <a:srcRect/>
                      <a:stretch>
                        <a:fillRect/>
                      </a:stretch>
                    </p:blipFill>
                    <p:spPr bwMode="auto">
                      <a:xfrm>
                        <a:off x="1143000" y="2895600"/>
                        <a:ext cx="8054474" cy="152400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Formatting</a:t>
            </a:r>
            <a:endParaRPr lang="en-US" dirty="0"/>
          </a:p>
        </p:txBody>
      </p:sp>
      <p:sp>
        <p:nvSpPr>
          <p:cNvPr id="3" name="Content Placeholder 2"/>
          <p:cNvSpPr>
            <a:spLocks noGrp="1"/>
          </p:cNvSpPr>
          <p:nvPr>
            <p:ph idx="1"/>
          </p:nvPr>
        </p:nvSpPr>
        <p:spPr/>
        <p:txBody>
          <a:bodyPr/>
          <a:lstStyle/>
          <a:p>
            <a:r>
              <a:rPr lang="en-US" sz="2400" dirty="0" smtClean="0">
                <a:latin typeface="+mj-lt"/>
              </a:rPr>
              <a:t>The physical layer protocol data unit (PPDU) is formed by concatenating synchronization header (SHR), Discovery header (DIS), physical layer header (PHR) and physical layer service data unit (PSDU)</a:t>
            </a:r>
          </a:p>
          <a:p>
            <a:r>
              <a:rPr lang="en-US" sz="2400" dirty="0" smtClean="0">
                <a:latin typeface="+mj-lt"/>
              </a:rPr>
              <a:t> </a:t>
            </a:r>
          </a:p>
          <a:p>
            <a:endParaRPr lang="en-US" sz="2400" dirty="0">
              <a:latin typeface="+mj-lt"/>
            </a:endParaRPr>
          </a:p>
          <a:p>
            <a:endParaRPr lang="en-US" sz="2400" dirty="0" smtClean="0">
              <a:latin typeface="+mj-lt"/>
            </a:endParaRPr>
          </a:p>
          <a:p>
            <a:endParaRPr lang="en-US" sz="2400" dirty="0">
              <a:latin typeface="+mj-lt"/>
            </a:endParaRPr>
          </a:p>
          <a:p>
            <a:r>
              <a:rPr lang="en-US" sz="2400" dirty="0" smtClean="0">
                <a:latin typeface="+mj-lt"/>
              </a:rPr>
              <a:t>Reference signals for demodulation/equalization are embedded in the PSDU</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9</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629213669"/>
              </p:ext>
            </p:extLst>
          </p:nvPr>
        </p:nvGraphicFramePr>
        <p:xfrm>
          <a:off x="2667000" y="3962400"/>
          <a:ext cx="3802063" cy="828675"/>
        </p:xfrm>
        <a:graphic>
          <a:graphicData uri="http://schemas.openxmlformats.org/presentationml/2006/ole">
            <mc:AlternateContent xmlns:mc="http://schemas.openxmlformats.org/markup-compatibility/2006">
              <mc:Choice xmlns:v="urn:schemas-microsoft-com:vml" Requires="v">
                <p:oleObj spid="_x0000_s88255" name="Visio" r:id="rId3" imgW="3802121" imgH="828360" progId="Visio.Drawing.11">
                  <p:embed/>
                </p:oleObj>
              </mc:Choice>
              <mc:Fallback>
                <p:oleObj name="Visio" r:id="rId3" imgW="3802121" imgH="828360" progId="Visio.Drawing.11">
                  <p:embed/>
                  <p:pic>
                    <p:nvPicPr>
                      <p:cNvPr id="0" name=""/>
                      <p:cNvPicPr/>
                      <p:nvPr/>
                    </p:nvPicPr>
                    <p:blipFill>
                      <a:blip r:embed="rId4"/>
                      <a:stretch>
                        <a:fillRect/>
                      </a:stretch>
                    </p:blipFill>
                    <p:spPr>
                      <a:xfrm>
                        <a:off x="2667000" y="3962400"/>
                        <a:ext cx="3802063" cy="828675"/>
                      </a:xfrm>
                      <a:prstGeom prst="rect">
                        <a:avLst/>
                      </a:prstGeom>
                    </p:spPr>
                  </p:pic>
                </p:oleObj>
              </mc:Fallback>
            </mc:AlternateContent>
          </a:graphicData>
        </a:graphic>
      </p:graphicFrame>
    </p:spTree>
    <p:extLst>
      <p:ext uri="{BB962C8B-B14F-4D97-AF65-F5344CB8AC3E}">
        <p14:creationId xmlns:p14="http://schemas.microsoft.com/office/powerpoint/2010/main" val="2686683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23783</TotalTime>
  <Words>5971</Words>
  <Application>Microsoft Office PowerPoint</Application>
  <PresentationFormat>On-screen Show (4:3)</PresentationFormat>
  <Paragraphs>2222</Paragraphs>
  <Slides>62</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4</vt:i4>
      </vt:variant>
      <vt:variant>
        <vt:lpstr>Slide Titles</vt:lpstr>
      </vt:variant>
      <vt:variant>
        <vt:i4>62</vt:i4>
      </vt:variant>
    </vt:vector>
  </HeadingPairs>
  <TitlesOfParts>
    <vt:vector size="73" baseType="lpstr">
      <vt:lpstr>Arial</vt:lpstr>
      <vt:lpstr>MS Mincho</vt:lpstr>
      <vt:lpstr>Calibri</vt:lpstr>
      <vt:lpstr>Times New Roman</vt:lpstr>
      <vt:lpstr>Cambria Math</vt:lpstr>
      <vt:lpstr>Default Design</vt:lpstr>
      <vt:lpstr>Custom Design</vt:lpstr>
      <vt:lpstr>Visio</vt:lpstr>
      <vt:lpstr>Document</vt:lpstr>
      <vt:lpstr>Equation</vt:lpstr>
      <vt:lpstr>Microsoft Office Visio Drawing</vt:lpstr>
      <vt:lpstr>PowerPoint Presentation</vt:lpstr>
      <vt:lpstr>Outline</vt:lpstr>
      <vt:lpstr>Common mode PHY Description</vt:lpstr>
      <vt:lpstr>Physical Channels</vt:lpstr>
      <vt:lpstr>Proposed frequency band allocations</vt:lpstr>
      <vt:lpstr>Physical Channels</vt:lpstr>
      <vt:lpstr>Physical Channels</vt:lpstr>
      <vt:lpstr>Physical Channels</vt:lpstr>
      <vt:lpstr>Data Formatting</vt:lpstr>
      <vt:lpstr>PSDU construction</vt:lpstr>
      <vt:lpstr>FEC</vt:lpstr>
      <vt:lpstr>FEC</vt:lpstr>
      <vt:lpstr>FEC</vt:lpstr>
      <vt:lpstr>FEC</vt:lpstr>
      <vt:lpstr>FEC</vt:lpstr>
      <vt:lpstr>FEC</vt:lpstr>
      <vt:lpstr>FEC</vt:lpstr>
      <vt:lpstr>FEC</vt:lpstr>
      <vt:lpstr>FEC</vt:lpstr>
      <vt:lpstr>FEC</vt:lpstr>
      <vt:lpstr>FEC</vt:lpstr>
      <vt:lpstr>FEC</vt:lpstr>
      <vt:lpstr>FEC</vt:lpstr>
      <vt:lpstr>Interleaver</vt:lpstr>
      <vt:lpstr>Interleaver</vt:lpstr>
      <vt:lpstr>Scrambler</vt:lpstr>
      <vt:lpstr>Scrambler</vt:lpstr>
      <vt:lpstr>Modulation mapper</vt:lpstr>
      <vt:lpstr>Modulation mapper</vt:lpstr>
      <vt:lpstr>Layer mapping</vt:lpstr>
      <vt:lpstr>Layer mapping</vt:lpstr>
      <vt:lpstr>Layer mapping</vt:lpstr>
      <vt:lpstr>Precoding</vt:lpstr>
      <vt:lpstr>Precoding (Open loop spatial multiplexing )</vt:lpstr>
      <vt:lpstr>Precoding (open loop spatial multiplexing )</vt:lpstr>
      <vt:lpstr>Precoding (open loop spatial multiplexing )</vt:lpstr>
      <vt:lpstr>Precoding (open loop spatial multiplexing )</vt:lpstr>
      <vt:lpstr>Precoding (open loop spatial multiplexing )</vt:lpstr>
      <vt:lpstr>Precoding (transmit diversity)</vt:lpstr>
      <vt:lpstr>Precoding (transmit diversity)</vt:lpstr>
      <vt:lpstr>Precoding (transmit diversity)</vt:lpstr>
      <vt:lpstr>DFT-S OFDM or OFDM</vt:lpstr>
      <vt:lpstr>[DFT-S] OFDM</vt:lpstr>
      <vt:lpstr>Frame structure (TDD)</vt:lpstr>
      <vt:lpstr>Frame structure (TDD)</vt:lpstr>
      <vt:lpstr>[DFT-S] OFDM</vt:lpstr>
      <vt:lpstr>Resource Block</vt:lpstr>
      <vt:lpstr>Resource Block</vt:lpstr>
      <vt:lpstr>Resource Block</vt:lpstr>
      <vt:lpstr>Reference signals</vt:lpstr>
      <vt:lpstr>Reference signals</vt:lpstr>
      <vt:lpstr>Aid for Coherent Detection, FDE,  Synchronization, Random Access and Scheduling</vt:lpstr>
      <vt:lpstr>ZC sequences</vt:lpstr>
      <vt:lpstr>Receiver</vt:lpstr>
      <vt:lpstr>Receiver</vt:lpstr>
      <vt:lpstr>Receiver</vt:lpstr>
      <vt:lpstr>Receiver</vt:lpstr>
      <vt:lpstr>Receiver</vt:lpstr>
      <vt:lpstr>Receiver</vt:lpstr>
      <vt:lpstr>Receiver</vt:lpstr>
      <vt:lpstr>Receiver</vt:lpstr>
      <vt:lpstr>End</vt:lpstr>
    </vt:vector>
  </TitlesOfParts>
  <Company>NICT,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NICT PHY proposal (Part A)</dc:title>
  <dc:subject>IEEE 802.15.8 PHY proposal</dc:subject>
  <dc:creator>Marco Hernandez</dc:creator>
  <cp:lastModifiedBy>Marco Hernandez</cp:lastModifiedBy>
  <cp:revision>950</cp:revision>
  <cp:lastPrinted>2013-07-01T01:18:04Z</cp:lastPrinted>
  <dcterms:created xsi:type="dcterms:W3CDTF">1999-11-08T18:59:45Z</dcterms:created>
  <dcterms:modified xsi:type="dcterms:W3CDTF">2013-10-04T03:56:57Z</dcterms:modified>
</cp:coreProperties>
</file>